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8" r:id="rId1"/>
  </p:sldMasterIdLst>
  <p:notesMasterIdLst>
    <p:notesMasterId r:id="rId46"/>
  </p:notesMasterIdLst>
  <p:handoutMasterIdLst>
    <p:handoutMasterId r:id="rId47"/>
  </p:handoutMasterIdLst>
  <p:sldIdLst>
    <p:sldId id="256" r:id="rId2"/>
    <p:sldId id="522" r:id="rId3"/>
    <p:sldId id="422" r:id="rId4"/>
    <p:sldId id="510" r:id="rId5"/>
    <p:sldId id="524" r:id="rId6"/>
    <p:sldId id="421" r:id="rId7"/>
    <p:sldId id="595" r:id="rId8"/>
    <p:sldId id="525" r:id="rId9"/>
    <p:sldId id="454" r:id="rId10"/>
    <p:sldId id="531" r:id="rId11"/>
    <p:sldId id="582" r:id="rId12"/>
    <p:sldId id="583" r:id="rId13"/>
    <p:sldId id="508" r:id="rId14"/>
    <p:sldId id="453" r:id="rId15"/>
    <p:sldId id="498" r:id="rId16"/>
    <p:sldId id="584" r:id="rId17"/>
    <p:sldId id="480" r:id="rId18"/>
    <p:sldId id="503" r:id="rId19"/>
    <p:sldId id="502" r:id="rId20"/>
    <p:sldId id="473" r:id="rId21"/>
    <p:sldId id="514" r:id="rId22"/>
    <p:sldId id="481" r:id="rId23"/>
    <p:sldId id="537" r:id="rId24"/>
    <p:sldId id="588" r:id="rId25"/>
    <p:sldId id="504" r:id="rId26"/>
    <p:sldId id="528" r:id="rId27"/>
    <p:sldId id="486" r:id="rId28"/>
    <p:sldId id="506" r:id="rId29"/>
    <p:sldId id="507" r:id="rId30"/>
    <p:sldId id="515" r:id="rId31"/>
    <p:sldId id="516" r:id="rId32"/>
    <p:sldId id="517" r:id="rId33"/>
    <p:sldId id="518" r:id="rId34"/>
    <p:sldId id="519" r:id="rId35"/>
    <p:sldId id="520" r:id="rId36"/>
    <p:sldId id="431" r:id="rId37"/>
    <p:sldId id="530" r:id="rId38"/>
    <p:sldId id="526" r:id="rId39"/>
    <p:sldId id="590" r:id="rId40"/>
    <p:sldId id="589" r:id="rId41"/>
    <p:sldId id="591" r:id="rId42"/>
    <p:sldId id="592" r:id="rId43"/>
    <p:sldId id="593" r:id="rId44"/>
    <p:sldId id="594" r:id="rId4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4E9C"/>
    <a:srgbClr val="9D0D14"/>
    <a:srgbClr val="FFA130"/>
    <a:srgbClr val="55F1FF"/>
    <a:srgbClr val="04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 autoAdjust="0"/>
    <p:restoredTop sz="83453" autoAdjust="0"/>
  </p:normalViewPr>
  <p:slideViewPr>
    <p:cSldViewPr>
      <p:cViewPr varScale="1">
        <p:scale>
          <a:sx n="92" d="100"/>
          <a:sy n="92" d="100"/>
        </p:scale>
        <p:origin x="19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343E6-EF89-2246-AE5E-E8F93718E1E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316C-00F4-8546-8896-757B4B34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58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4BAE5E-8FB1-4DC3-ABD9-13C1EA52DC60}" type="datetimeFigureOut">
              <a:rPr lang="en-US"/>
              <a:pPr>
                <a:defRPr/>
              </a:pPr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5B397A-FE65-4914-BD23-9512257D7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451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6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9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49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3CB6DC-6BE7-3245-879F-ABBC0656D8AF}" type="slidenum">
              <a:rPr lang="en-GB" sz="1200"/>
              <a:pPr eaLnBrk="1" hangingPunct="1"/>
              <a:t>20</a:t>
            </a:fld>
            <a:endParaRPr lang="en-GB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>
                <a:latin typeface="Times New Roman" charset="0"/>
              </a:rPr>
              <a:t>La particelle</a:t>
            </a:r>
            <a:r>
              <a:rPr lang="it-IT" baseline="0" dirty="0">
                <a:latin typeface="Times New Roman" charset="0"/>
              </a:rPr>
              <a:t> prodotte vivono pochissimo ! Dobbiamo quindi cercare di “vedere” le loro figlie stabili. Dove per vedere intendiamo osservare i segnali (orme) che lasciano nei nostri apparati. </a:t>
            </a:r>
          </a:p>
          <a:p>
            <a:pPr eaLnBrk="1" hangingPunct="1"/>
            <a:r>
              <a:rPr lang="it-IT" baseline="0" dirty="0">
                <a:latin typeface="Times New Roman" charset="0"/>
              </a:rPr>
              <a:t>Il primo passo consiste quindi nel capire in quali particelle “figlie” si possono trasformare le particelle che vogliamo cercare…</a:t>
            </a:r>
            <a:endParaRPr lang="it-IT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63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3CB6DC-6BE7-3245-879F-ABBC0656D8AF}" type="slidenum">
              <a:rPr lang="en-GB" sz="1200"/>
              <a:pPr eaLnBrk="1" hangingPunct="1"/>
              <a:t>21</a:t>
            </a:fld>
            <a:endParaRPr lang="en-GB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>
                <a:latin typeface="Times New Roman" charset="0"/>
              </a:rPr>
              <a:t>La particelle</a:t>
            </a:r>
            <a:r>
              <a:rPr lang="it-IT" baseline="0" dirty="0">
                <a:latin typeface="Times New Roman" charset="0"/>
              </a:rPr>
              <a:t> prodotte vivono pochissimo ! Dobbiamo quindi cercare di “vedere” le loro figlie stabili. Dove per vedere intendiamo osservare i segnali (orme) che lasciano nei nostri apparati. </a:t>
            </a:r>
          </a:p>
          <a:p>
            <a:pPr eaLnBrk="1" hangingPunct="1"/>
            <a:r>
              <a:rPr lang="it-IT" baseline="0" dirty="0">
                <a:latin typeface="Times New Roman" charset="0"/>
              </a:rPr>
              <a:t>Il primo passo consiste quindi nel capire in quali particelle “figlie” si possono trasformare le particelle che vogliamo cercare…</a:t>
            </a:r>
            <a:endParaRPr lang="it-IT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6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17B01-9B77-B144-BA2E-12CCF26D276C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15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17B01-9B77-B144-BA2E-12CCF26D276C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3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17B01-9B77-B144-BA2E-12CCF26D276C}" type="slidenum">
              <a:rPr lang="en-US" sz="1200">
                <a:latin typeface="Calibri" charset="0"/>
              </a:rPr>
              <a:pPr eaLnBrk="1" hangingPunct="1"/>
              <a:t>24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00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95E148-908E-5343-962D-2D259C0980ED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438" y="4341344"/>
            <a:ext cx="5031126" cy="41165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err="1">
                <a:latin typeface="Arial" charset="0"/>
              </a:rPr>
              <a:t>Apparato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finito</a:t>
            </a:r>
            <a:r>
              <a:rPr lang="fr-FR" baseline="0" dirty="0">
                <a:latin typeface="Arial" charset="0"/>
              </a:rPr>
              <a:t> (con parte centrale </a:t>
            </a:r>
            <a:r>
              <a:rPr lang="fr-FR" baseline="0" dirty="0" err="1">
                <a:latin typeface="Arial" charset="0"/>
              </a:rPr>
              <a:t>estratta</a:t>
            </a:r>
            <a:r>
              <a:rPr lang="fr-FR" baseline="0" dirty="0">
                <a:latin typeface="Arial" charset="0"/>
              </a:rPr>
              <a:t>)</a:t>
            </a:r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2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La parte</a:t>
            </a:r>
            <a:r>
              <a:rPr lang="en-US" baseline="0" dirty="0">
                <a:latin typeface="Calibri" charset="0"/>
              </a:rPr>
              <a:t> del </a:t>
            </a:r>
            <a:r>
              <a:rPr lang="en-US" baseline="0" dirty="0" err="1">
                <a:latin typeface="Calibri" charset="0"/>
              </a:rPr>
              <a:t>rivelatore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piu</a:t>
            </a:r>
            <a:r>
              <a:rPr lang="en-US" baseline="0" dirty="0">
                <a:latin typeface="Calibri" charset="0"/>
              </a:rPr>
              <a:t>’ </a:t>
            </a:r>
            <a:r>
              <a:rPr lang="en-US" baseline="0" dirty="0" err="1">
                <a:latin typeface="Calibri" charset="0"/>
              </a:rPr>
              <a:t>vicino</a:t>
            </a:r>
            <a:r>
              <a:rPr lang="en-US" baseline="0" dirty="0">
                <a:latin typeface="Calibri" charset="0"/>
              </a:rPr>
              <a:t> al </a:t>
            </a:r>
            <a:r>
              <a:rPr lang="en-US" baseline="0" dirty="0" err="1">
                <a:latin typeface="Calibri" charset="0"/>
              </a:rPr>
              <a:t>centro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delle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collisioni</a:t>
            </a:r>
            <a:r>
              <a:rPr lang="en-US" baseline="0" dirty="0">
                <a:latin typeface="Calibri" charset="0"/>
              </a:rPr>
              <a:t> del </a:t>
            </a:r>
            <a:r>
              <a:rPr lang="en-US" baseline="0" dirty="0" err="1">
                <a:latin typeface="Calibri" charset="0"/>
              </a:rPr>
              <a:t>rivelatore</a:t>
            </a:r>
            <a:r>
              <a:rPr lang="en-US" baseline="0" dirty="0">
                <a:latin typeface="Calibri" charset="0"/>
              </a:rPr>
              <a:t> ATLAS </a:t>
            </a:r>
            <a:r>
              <a:rPr lang="en-US" baseline="0" dirty="0" err="1">
                <a:latin typeface="Calibri" charset="0"/>
              </a:rPr>
              <a:t>è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stato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costruito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anche</a:t>
            </a:r>
            <a:r>
              <a:rPr lang="en-US" baseline="0" dirty="0">
                <a:latin typeface="Calibri" charset="0"/>
              </a:rPr>
              <a:t> a </a:t>
            </a:r>
            <a:r>
              <a:rPr lang="en-US" baseline="0" dirty="0" err="1">
                <a:latin typeface="Calibri" charset="0"/>
              </a:rPr>
              <a:t>Genova</a:t>
            </a:r>
            <a:r>
              <a:rPr lang="en-US" baseline="0" dirty="0">
                <a:latin typeface="Calibri" charset="0"/>
              </a:rPr>
              <a:t> (ne </a:t>
            </a:r>
            <a:r>
              <a:rPr lang="en-US" baseline="0" dirty="0" err="1">
                <a:latin typeface="Calibri" charset="0"/>
              </a:rPr>
              <a:t>vedete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dei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pezzi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nel</a:t>
            </a:r>
            <a:r>
              <a:rPr lang="en-US" baseline="0" dirty="0">
                <a:latin typeface="Calibri" charset="0"/>
              </a:rPr>
              <a:t> </a:t>
            </a:r>
            <a:r>
              <a:rPr lang="en-US" baseline="0" dirty="0" err="1">
                <a:latin typeface="Calibri" charset="0"/>
              </a:rPr>
              <a:t>corridoio</a:t>
            </a:r>
            <a:r>
              <a:rPr lang="en-US" baseline="0" dirty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12EDD4-98AF-D947-9AFC-96DB3129FF00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9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aseline="0" dirty="0"/>
          </a:p>
          <a:p>
            <a:r>
              <a:rPr lang="en-US" sz="1400" baseline="0" dirty="0" err="1"/>
              <a:t>Cercare</a:t>
            </a:r>
            <a:r>
              <a:rPr lang="en-US" sz="1400" baseline="0" dirty="0"/>
              <a:t> le </a:t>
            </a:r>
            <a:r>
              <a:rPr lang="en-US" sz="1400" baseline="0" dirty="0" err="1"/>
              <a:t>particelle</a:t>
            </a:r>
            <a:r>
              <a:rPr lang="en-US" sz="1400" baseline="0" dirty="0"/>
              <a:t> </a:t>
            </a:r>
            <a:r>
              <a:rPr lang="en-US" sz="1400" baseline="0" dirty="0" err="1"/>
              <a:t>elementari</a:t>
            </a:r>
            <a:r>
              <a:rPr lang="en-US" sz="1400" baseline="0" dirty="0"/>
              <a:t> </a:t>
            </a:r>
            <a:r>
              <a:rPr lang="en-US" sz="1400" baseline="0" dirty="0" err="1"/>
              <a:t>vuol</a:t>
            </a:r>
            <a:r>
              <a:rPr lang="en-US" sz="1400" baseline="0" dirty="0"/>
              <a:t> dire </a:t>
            </a:r>
            <a:r>
              <a:rPr lang="en-US" sz="1400" baseline="0" dirty="0" err="1"/>
              <a:t>cercare</a:t>
            </a:r>
            <a:r>
              <a:rPr lang="en-US" sz="1400" baseline="0" dirty="0"/>
              <a:t> </a:t>
            </a:r>
            <a:r>
              <a:rPr lang="en-US" sz="1400" baseline="0" dirty="0" err="1"/>
              <a:t>i</a:t>
            </a:r>
            <a:r>
              <a:rPr lang="en-US" sz="1400" baseline="0" dirty="0"/>
              <a:t> </a:t>
            </a:r>
            <a:r>
              <a:rPr lang="en-US" sz="1400" baseline="0" dirty="0" err="1"/>
              <a:t>mattoncini</a:t>
            </a:r>
            <a:r>
              <a:rPr lang="en-US" sz="1400" baseline="0" dirty="0"/>
              <a:t> </a:t>
            </a:r>
            <a:r>
              <a:rPr lang="en-US" sz="1400" baseline="0" dirty="0" err="1"/>
              <a:t>fondamentali</a:t>
            </a:r>
            <a:r>
              <a:rPr lang="en-US" sz="1400" baseline="0" dirty="0"/>
              <a:t> </a:t>
            </a:r>
            <a:r>
              <a:rPr lang="en-US" sz="1400" baseline="0" dirty="0" err="1"/>
              <a:t>della</a:t>
            </a:r>
            <a:r>
              <a:rPr lang="en-US" sz="1400" baseline="0" dirty="0"/>
              <a:t> </a:t>
            </a:r>
            <a:r>
              <a:rPr lang="en-US" sz="1400" baseline="0" dirty="0" err="1"/>
              <a:t>materia</a:t>
            </a:r>
            <a:r>
              <a:rPr lang="en-US" sz="1400" baseline="0" dirty="0"/>
              <a:t> (</a:t>
            </a:r>
            <a:r>
              <a:rPr lang="en-US" sz="1400" baseline="0" dirty="0" err="1"/>
              <a:t>che</a:t>
            </a:r>
            <a:r>
              <a:rPr lang="en-US" sz="1400" baseline="0" dirty="0"/>
              <a:t> come </a:t>
            </a:r>
            <a:r>
              <a:rPr lang="en-US" sz="1400" baseline="0" dirty="0" err="1"/>
              <a:t>nel</a:t>
            </a:r>
            <a:r>
              <a:rPr lang="en-US" sz="1400" baseline="0" dirty="0"/>
              <a:t> </a:t>
            </a:r>
            <a:r>
              <a:rPr lang="en-US" sz="1400" baseline="0" dirty="0" err="1"/>
              <a:t>lego</a:t>
            </a:r>
            <a:r>
              <a:rPr lang="en-US" sz="1400" baseline="0" dirty="0"/>
              <a:t> </a:t>
            </a:r>
            <a:r>
              <a:rPr lang="en-US" sz="1400" baseline="0" dirty="0" err="1"/>
              <a:t>servono</a:t>
            </a:r>
            <a:r>
              <a:rPr lang="en-US" sz="1400" baseline="0" dirty="0"/>
              <a:t> per </a:t>
            </a:r>
            <a:r>
              <a:rPr lang="en-US" sz="1400" baseline="0" dirty="0" err="1"/>
              <a:t>costruire</a:t>
            </a:r>
            <a:r>
              <a:rPr lang="en-US" sz="1400" baseline="0" dirty="0"/>
              <a:t> </a:t>
            </a:r>
            <a:r>
              <a:rPr lang="en-US" sz="1400" baseline="0" dirty="0" err="1"/>
              <a:t>corpi</a:t>
            </a:r>
            <a:r>
              <a:rPr lang="en-US" sz="1400" baseline="0" dirty="0"/>
              <a:t> </a:t>
            </a:r>
            <a:r>
              <a:rPr lang="en-US" sz="1400" baseline="0" dirty="0" err="1"/>
              <a:t>composti</a:t>
            </a:r>
            <a:r>
              <a:rPr lang="en-US" sz="1400" baseline="0" dirty="0"/>
              <a:t>) e le </a:t>
            </a:r>
            <a:r>
              <a:rPr lang="en-US" sz="1400" baseline="0" dirty="0" err="1"/>
              <a:t>forze</a:t>
            </a:r>
            <a:r>
              <a:rPr lang="en-US" sz="1400" baseline="0" dirty="0"/>
              <a:t> </a:t>
            </a:r>
            <a:r>
              <a:rPr lang="en-US" sz="1400" baseline="0" dirty="0" err="1"/>
              <a:t>fondamentali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</a:t>
            </a:r>
            <a:r>
              <a:rPr lang="en-US" sz="1400" baseline="0" dirty="0" err="1"/>
              <a:t>agiscono</a:t>
            </a:r>
            <a:r>
              <a:rPr lang="en-US" sz="1400" baseline="0" dirty="0"/>
              <a:t> </a:t>
            </a:r>
            <a:r>
              <a:rPr lang="en-US" sz="1400" baseline="0" dirty="0" err="1"/>
              <a:t>fra</a:t>
            </a:r>
            <a:r>
              <a:rPr lang="en-US" sz="1400" baseline="0" dirty="0"/>
              <a:t> di </a:t>
            </a:r>
            <a:r>
              <a:rPr lang="en-US" sz="1400" baseline="0" dirty="0" err="1"/>
              <a:t>loro</a:t>
            </a:r>
            <a:r>
              <a:rPr lang="en-US" sz="1400" baseline="0" dirty="0"/>
              <a:t>.</a:t>
            </a:r>
          </a:p>
          <a:p>
            <a:r>
              <a:rPr lang="en-US" sz="1400" baseline="0" dirty="0" err="1"/>
              <a:t>Mettendo</a:t>
            </a:r>
            <a:r>
              <a:rPr lang="en-US" sz="1400" baseline="0" dirty="0"/>
              <a:t> </a:t>
            </a:r>
            <a:r>
              <a:rPr lang="en-US" sz="1400" baseline="0" dirty="0" err="1"/>
              <a:t>insieme</a:t>
            </a:r>
            <a:r>
              <a:rPr lang="en-US" sz="1400" baseline="0" dirty="0"/>
              <a:t> le </a:t>
            </a:r>
            <a:r>
              <a:rPr lang="en-US" sz="1400" baseline="0" dirty="0" err="1"/>
              <a:t>osservazioni</a:t>
            </a:r>
            <a:r>
              <a:rPr lang="en-US" sz="1400" baseline="0" dirty="0"/>
              <a:t> </a:t>
            </a:r>
            <a:r>
              <a:rPr lang="en-US" sz="1400" baseline="0" dirty="0" err="1"/>
              <a:t>si</a:t>
            </a:r>
            <a:r>
              <a:rPr lang="en-US" sz="1400" baseline="0" dirty="0"/>
              <a:t> </a:t>
            </a:r>
            <a:r>
              <a:rPr lang="en-US" sz="1400" baseline="0" dirty="0" err="1"/>
              <a:t>costruiscono</a:t>
            </a:r>
            <a:r>
              <a:rPr lang="en-US" sz="1400" baseline="0" dirty="0"/>
              <a:t> </a:t>
            </a:r>
            <a:r>
              <a:rPr lang="en-US" sz="1400" baseline="0" dirty="0" err="1"/>
              <a:t>modelli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</a:t>
            </a:r>
            <a:r>
              <a:rPr lang="en-US" sz="1400" baseline="0" dirty="0" err="1"/>
              <a:t>cercano</a:t>
            </a:r>
            <a:r>
              <a:rPr lang="en-US" sz="1400" baseline="0" dirty="0"/>
              <a:t> di </a:t>
            </a:r>
            <a:r>
              <a:rPr lang="en-US" sz="1400" baseline="0" dirty="0" err="1"/>
              <a:t>descrivere</a:t>
            </a:r>
            <a:r>
              <a:rPr lang="en-US" sz="1400" baseline="0" dirty="0"/>
              <a:t> </a:t>
            </a:r>
            <a:r>
              <a:rPr lang="en-US" sz="1400" baseline="0" dirty="0" err="1"/>
              <a:t>tutto</a:t>
            </a:r>
            <a:r>
              <a:rPr lang="en-US" sz="1400" baseline="0" dirty="0"/>
              <a:t> </a:t>
            </a:r>
            <a:r>
              <a:rPr lang="en-US" sz="1400" baseline="0" dirty="0" err="1"/>
              <a:t>quello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ci </a:t>
            </a:r>
            <a:r>
              <a:rPr lang="en-US" sz="1400" baseline="0" dirty="0" err="1"/>
              <a:t>circonda</a:t>
            </a:r>
            <a:r>
              <a:rPr lang="en-US" sz="1400" baseline="0" dirty="0"/>
              <a:t> </a:t>
            </a:r>
            <a:r>
              <a:rPr lang="en-US" sz="1400" baseline="0" dirty="0" err="1"/>
              <a:t>fino</a:t>
            </a:r>
            <a:r>
              <a:rPr lang="en-US" sz="1400" baseline="0" dirty="0"/>
              <a:t> al Big Bang !</a:t>
            </a:r>
          </a:p>
          <a:p>
            <a:r>
              <a:rPr lang="en-US" sz="1400" baseline="0" dirty="0" err="1"/>
              <a:t>Infatti</a:t>
            </a:r>
            <a:r>
              <a:rPr lang="en-US" sz="1400" baseline="0" dirty="0"/>
              <a:t> </a:t>
            </a:r>
            <a:r>
              <a:rPr lang="en-US" sz="1400" baseline="0" dirty="0" err="1"/>
              <a:t>esplorare</a:t>
            </a:r>
            <a:r>
              <a:rPr lang="en-US" sz="1400" baseline="0" dirty="0"/>
              <a:t> </a:t>
            </a:r>
            <a:r>
              <a:rPr lang="en-US" sz="1400" baseline="0" dirty="0" err="1"/>
              <a:t>l’infinitamente</a:t>
            </a:r>
            <a:r>
              <a:rPr lang="en-US" sz="1400" baseline="0" dirty="0"/>
              <a:t> piccolo </a:t>
            </a:r>
            <a:r>
              <a:rPr lang="en-US" sz="1400" baseline="0" dirty="0" err="1"/>
              <a:t>implica</a:t>
            </a:r>
            <a:r>
              <a:rPr lang="en-US" sz="1400" baseline="0" dirty="0"/>
              <a:t>, come </a:t>
            </a:r>
            <a:r>
              <a:rPr lang="en-US" sz="1400" baseline="0" dirty="0" err="1"/>
              <a:t>vedremo</a:t>
            </a:r>
            <a:r>
              <a:rPr lang="en-US" sz="1400" baseline="0" dirty="0"/>
              <a:t>, </a:t>
            </a:r>
            <a:r>
              <a:rPr lang="en-US" sz="1400" baseline="0" dirty="0" err="1"/>
              <a:t>esplorare</a:t>
            </a:r>
            <a:r>
              <a:rPr lang="en-US" sz="1400" baseline="0" dirty="0"/>
              <a:t> </a:t>
            </a:r>
            <a:r>
              <a:rPr lang="en-US" sz="1400" baseline="0" dirty="0" err="1"/>
              <a:t>energie</a:t>
            </a:r>
            <a:r>
              <a:rPr lang="en-US" sz="1400" baseline="0" dirty="0"/>
              <a:t> molto </a:t>
            </a:r>
            <a:r>
              <a:rPr lang="en-US" sz="1400" baseline="0" dirty="0" err="1"/>
              <a:t>alte</a:t>
            </a:r>
            <a:r>
              <a:rPr lang="en-US" sz="1400" baseline="0" dirty="0"/>
              <a:t> </a:t>
            </a:r>
            <a:r>
              <a:rPr lang="en-US" sz="1400" baseline="0" dirty="0" err="1"/>
              <a:t>ritornando</a:t>
            </a:r>
            <a:r>
              <a:rPr lang="en-US" sz="1400" baseline="0" dirty="0"/>
              <a:t> </a:t>
            </a:r>
            <a:r>
              <a:rPr lang="en-US" sz="1400" baseline="0" dirty="0" err="1"/>
              <a:t>indietro</a:t>
            </a:r>
            <a:r>
              <a:rPr lang="en-US" sz="1400" baseline="0" dirty="0"/>
              <a:t> </a:t>
            </a:r>
            <a:r>
              <a:rPr lang="en-US" sz="1400" baseline="0" dirty="0" err="1"/>
              <a:t>alle</a:t>
            </a:r>
            <a:r>
              <a:rPr lang="en-US" sz="1400" baseline="0" dirty="0"/>
              <a:t> </a:t>
            </a:r>
            <a:r>
              <a:rPr lang="en-US" sz="1400" baseline="0" dirty="0" err="1"/>
              <a:t>condizioni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</a:t>
            </a:r>
            <a:r>
              <a:rPr lang="en-US" sz="1400" baseline="0" dirty="0" err="1"/>
              <a:t>si</a:t>
            </a:r>
            <a:r>
              <a:rPr lang="en-US" sz="1400" baseline="0" dirty="0"/>
              <a:t> </a:t>
            </a:r>
            <a:r>
              <a:rPr lang="en-US" sz="1400" baseline="0" dirty="0" err="1"/>
              <a:t>sono</a:t>
            </a:r>
            <a:r>
              <a:rPr lang="en-US" sz="1400" baseline="0" dirty="0"/>
              <a:t> </a:t>
            </a:r>
            <a:r>
              <a:rPr lang="en-US" sz="1400" baseline="0" dirty="0" err="1"/>
              <a:t>prodotte</a:t>
            </a:r>
            <a:r>
              <a:rPr lang="en-US" sz="1400" baseline="0" dirty="0"/>
              <a:t> </a:t>
            </a:r>
            <a:r>
              <a:rPr lang="en-US" sz="1400" baseline="0" dirty="0" err="1"/>
              <a:t>subito</a:t>
            </a:r>
            <a:r>
              <a:rPr lang="en-US" sz="1400" baseline="0" dirty="0"/>
              <a:t> </a:t>
            </a:r>
            <a:r>
              <a:rPr lang="en-US" sz="1400" baseline="0" dirty="0" err="1"/>
              <a:t>dopo</a:t>
            </a:r>
            <a:r>
              <a:rPr lang="en-US" sz="1400" baseline="0" dirty="0"/>
              <a:t> </a:t>
            </a:r>
            <a:r>
              <a:rPr lang="en-US" sz="1400" baseline="0" dirty="0" err="1"/>
              <a:t>il</a:t>
            </a:r>
            <a:r>
              <a:rPr lang="en-US" sz="1400" baseline="0" dirty="0"/>
              <a:t> Big Bang. Come in </a:t>
            </a:r>
            <a:r>
              <a:rPr lang="en-US" sz="1400" baseline="0" dirty="0" err="1"/>
              <a:t>una</a:t>
            </a:r>
            <a:r>
              <a:rPr lang="en-US" sz="1400" baseline="0" dirty="0"/>
              <a:t> specie di </a:t>
            </a:r>
            <a:r>
              <a:rPr lang="en-US" sz="1400" baseline="0" dirty="0" err="1"/>
              <a:t>macchina</a:t>
            </a:r>
            <a:r>
              <a:rPr lang="en-US" sz="1400" baseline="0" dirty="0"/>
              <a:t> del tempo.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2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2AA87-99B0-0F4F-BA6C-EBBB9D7C3E51}" type="slidenum">
              <a:rPr lang="en-GB"/>
              <a:pPr/>
              <a:t>3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molecole</a:t>
            </a:r>
            <a:r>
              <a:rPr lang="fr-FR" dirty="0"/>
              <a:t> sono </a:t>
            </a:r>
            <a:r>
              <a:rPr lang="fr-FR" dirty="0" err="1"/>
              <a:t>fatte</a:t>
            </a:r>
            <a:r>
              <a:rPr lang="fr-FR" dirty="0"/>
              <a:t> di </a:t>
            </a:r>
            <a:r>
              <a:rPr lang="fr-FR" dirty="0" err="1"/>
              <a:t>atomi</a:t>
            </a:r>
            <a:r>
              <a:rPr lang="fr-FR" dirty="0"/>
              <a:t>..</a:t>
            </a:r>
            <a:r>
              <a:rPr lang="fr-FR" baseline="0" dirty="0"/>
              <a:t> E </a:t>
            </a:r>
            <a:r>
              <a:rPr lang="fr-FR" baseline="0" dirty="0" err="1"/>
              <a:t>gli</a:t>
            </a:r>
            <a:r>
              <a:rPr lang="fr-FR" baseline="0" dirty="0"/>
              <a:t> </a:t>
            </a:r>
            <a:r>
              <a:rPr lang="fr-FR" baseline="0" dirty="0" err="1"/>
              <a:t>atomi</a:t>
            </a:r>
            <a:r>
              <a:rPr lang="fr-FR" baseline="0" dirty="0"/>
              <a:t> di </a:t>
            </a:r>
            <a:r>
              <a:rPr lang="fr-FR" baseline="0" dirty="0" err="1"/>
              <a:t>cosa</a:t>
            </a:r>
            <a:r>
              <a:rPr lang="fr-FR" baseline="0" dirty="0"/>
              <a:t> sono </a:t>
            </a:r>
            <a:r>
              <a:rPr lang="fr-FR" baseline="0" dirty="0" err="1"/>
              <a:t>fatti</a:t>
            </a:r>
            <a:r>
              <a:rPr lang="fr-FR" baseline="0" dirty="0"/>
              <a:t> ? Da </a:t>
            </a:r>
            <a:r>
              <a:rPr lang="fr-FR" baseline="0" dirty="0" err="1"/>
              <a:t>elettroni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</a:t>
            </a:r>
            <a:r>
              <a:rPr lang="fr-FR" baseline="0" dirty="0" err="1"/>
              <a:t>girano</a:t>
            </a:r>
            <a:r>
              <a:rPr lang="fr-FR" baseline="0" dirty="0"/>
              <a:t> </a:t>
            </a:r>
            <a:r>
              <a:rPr lang="fr-FR" baseline="0" dirty="0" err="1"/>
              <a:t>intorno</a:t>
            </a:r>
            <a:r>
              <a:rPr lang="fr-FR" baseline="0" dirty="0"/>
              <a:t> ad un </a:t>
            </a:r>
            <a:r>
              <a:rPr lang="fr-FR" baseline="0" dirty="0" err="1"/>
              <a:t>nucleo</a:t>
            </a:r>
            <a:r>
              <a:rPr lang="fr-FR" baseline="0" dirty="0"/>
              <a:t>. Il </a:t>
            </a:r>
            <a:r>
              <a:rPr lang="fr-FR" baseline="0" dirty="0" err="1"/>
              <a:t>nucleo</a:t>
            </a:r>
            <a:r>
              <a:rPr lang="fr-FR" baseline="0" dirty="0"/>
              <a:t> a sua volta </a:t>
            </a:r>
            <a:r>
              <a:rPr lang="fr-FR" baseline="0" dirty="0" err="1"/>
              <a:t>è</a:t>
            </a:r>
            <a:r>
              <a:rPr lang="fr-FR" baseline="0" dirty="0"/>
              <a:t> </a:t>
            </a:r>
            <a:r>
              <a:rPr lang="fr-FR" baseline="0" dirty="0" err="1"/>
              <a:t>formato</a:t>
            </a:r>
            <a:r>
              <a:rPr lang="fr-FR" baseline="0" dirty="0"/>
              <a:t> da </a:t>
            </a:r>
            <a:r>
              <a:rPr lang="fr-FR" baseline="0" dirty="0" err="1"/>
              <a:t>protoni</a:t>
            </a:r>
            <a:r>
              <a:rPr lang="fr-FR" baseline="0" dirty="0"/>
              <a:t> e </a:t>
            </a:r>
            <a:r>
              <a:rPr lang="fr-FR" baseline="0" dirty="0" err="1"/>
              <a:t>neutroni</a:t>
            </a:r>
            <a:r>
              <a:rPr lang="fr-FR" baseline="0" dirty="0"/>
              <a:t>. L’</a:t>
            </a:r>
            <a:r>
              <a:rPr lang="fr-FR" baseline="0" dirty="0" err="1"/>
              <a:t>elettrone</a:t>
            </a:r>
            <a:r>
              <a:rPr lang="fr-FR" baseline="0" dirty="0"/>
              <a:t> (per </a:t>
            </a:r>
            <a:r>
              <a:rPr lang="fr-FR" baseline="0" dirty="0" err="1"/>
              <a:t>quello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ne </a:t>
            </a:r>
            <a:r>
              <a:rPr lang="fr-FR" baseline="0" dirty="0" err="1"/>
              <a:t>sappiamo</a:t>
            </a:r>
            <a:r>
              <a:rPr lang="fr-FR" baseline="0" dirty="0"/>
              <a:t> </a:t>
            </a:r>
            <a:r>
              <a:rPr lang="fr-FR" baseline="0" dirty="0" err="1"/>
              <a:t>oggi</a:t>
            </a:r>
            <a:r>
              <a:rPr lang="fr-FR" baseline="0" dirty="0"/>
              <a:t>) </a:t>
            </a:r>
            <a:r>
              <a:rPr lang="fr-FR" baseline="0" dirty="0" err="1"/>
              <a:t>è</a:t>
            </a:r>
            <a:r>
              <a:rPr lang="fr-FR" baseline="0" dirty="0"/>
              <a:t>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particella</a:t>
            </a:r>
            <a:r>
              <a:rPr lang="fr-FR" baseline="0" dirty="0"/>
              <a:t> </a:t>
            </a:r>
            <a:r>
              <a:rPr lang="fr-FR" baseline="0" dirty="0" err="1"/>
              <a:t>elementare</a:t>
            </a:r>
            <a:r>
              <a:rPr lang="fr-FR" baseline="0" dirty="0"/>
              <a:t>. Il </a:t>
            </a:r>
            <a:r>
              <a:rPr lang="fr-FR" baseline="0" dirty="0" err="1"/>
              <a:t>protone</a:t>
            </a:r>
            <a:r>
              <a:rPr lang="fr-FR" baseline="0" dirty="0"/>
              <a:t> </a:t>
            </a:r>
            <a:r>
              <a:rPr lang="fr-FR" baseline="0" dirty="0" err="1"/>
              <a:t>ed</a:t>
            </a:r>
            <a:r>
              <a:rPr lang="fr-FR" baseline="0" dirty="0"/>
              <a:t> il </a:t>
            </a:r>
            <a:r>
              <a:rPr lang="fr-FR" baseline="0" dirty="0" err="1"/>
              <a:t>neutrone</a:t>
            </a:r>
            <a:r>
              <a:rPr lang="fr-FR" baseline="0" dirty="0"/>
              <a:t> no, sono </a:t>
            </a:r>
            <a:r>
              <a:rPr lang="fr-FR" baseline="0" dirty="0" err="1"/>
              <a:t>composti</a:t>
            </a:r>
            <a:r>
              <a:rPr lang="fr-FR" baseline="0" dirty="0"/>
              <a:t> da quark. I quark sono, per quanto ne </a:t>
            </a:r>
            <a:r>
              <a:rPr lang="fr-FR" baseline="0" dirty="0" err="1"/>
              <a:t>sappiamo</a:t>
            </a:r>
            <a:r>
              <a:rPr lang="fr-FR" baseline="0" dirty="0"/>
              <a:t> </a:t>
            </a:r>
            <a:r>
              <a:rPr lang="fr-FR" baseline="0" dirty="0" err="1"/>
              <a:t>oggi</a:t>
            </a:r>
            <a:r>
              <a:rPr lang="fr-FR" baseline="0" dirty="0"/>
              <a:t>, </a:t>
            </a:r>
            <a:r>
              <a:rPr lang="fr-FR" baseline="0" dirty="0" err="1"/>
              <a:t>particelle</a:t>
            </a:r>
            <a:r>
              <a:rPr lang="fr-FR" baseline="0" dirty="0"/>
              <a:t> </a:t>
            </a:r>
            <a:r>
              <a:rPr lang="fr-FR" baseline="0" dirty="0" err="1"/>
              <a:t>elementari</a:t>
            </a:r>
            <a:r>
              <a:rPr lang="fr-FR" baseline="0" dirty="0"/>
              <a:t> di </a:t>
            </a:r>
            <a:r>
              <a:rPr lang="fr-FR" baseline="0" dirty="0" err="1"/>
              <a:t>carica</a:t>
            </a:r>
            <a:r>
              <a:rPr lang="fr-FR" baseline="0" dirty="0"/>
              <a:t> </a:t>
            </a:r>
            <a:r>
              <a:rPr lang="fr-FR" baseline="0" dirty="0" err="1"/>
              <a:t>frazionaria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non sono </a:t>
            </a:r>
            <a:r>
              <a:rPr lang="fr-FR" baseline="0" dirty="0" err="1"/>
              <a:t>osservabili</a:t>
            </a:r>
            <a:r>
              <a:rPr lang="fr-FR" baseline="0" dirty="0"/>
              <a:t> </a:t>
            </a:r>
            <a:r>
              <a:rPr lang="fr-FR" baseline="0" dirty="0" err="1"/>
              <a:t>liberi</a:t>
            </a:r>
            <a:r>
              <a:rPr lang="fr-FR" baseline="0" dirty="0"/>
              <a:t> ma solo come </a:t>
            </a:r>
            <a:r>
              <a:rPr lang="fr-FR" baseline="0" dirty="0" err="1"/>
              <a:t>componenti</a:t>
            </a:r>
            <a:r>
              <a:rPr lang="fr-FR" baseline="0" dirty="0"/>
              <a:t> di </a:t>
            </a:r>
            <a:r>
              <a:rPr lang="fr-FR" baseline="0" dirty="0" err="1"/>
              <a:t>altre</a:t>
            </a:r>
            <a:r>
              <a:rPr lang="fr-FR" baseline="0" dirty="0"/>
              <a:t> </a:t>
            </a:r>
            <a:r>
              <a:rPr lang="fr-FR" baseline="0" dirty="0" err="1"/>
              <a:t>particelle</a:t>
            </a:r>
            <a:r>
              <a:rPr lang="fr-FR" baseline="0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17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2AA87-99B0-0F4F-BA6C-EBBB9D7C3E51}" type="slidenum">
              <a:rPr lang="en-GB"/>
              <a:pPr/>
              <a:t>4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molecole</a:t>
            </a:r>
            <a:r>
              <a:rPr lang="fr-FR" dirty="0"/>
              <a:t> sono </a:t>
            </a:r>
            <a:r>
              <a:rPr lang="fr-FR" dirty="0" err="1"/>
              <a:t>fatte</a:t>
            </a:r>
            <a:r>
              <a:rPr lang="fr-FR" dirty="0"/>
              <a:t> di </a:t>
            </a:r>
            <a:r>
              <a:rPr lang="fr-FR" dirty="0" err="1"/>
              <a:t>atomi</a:t>
            </a:r>
            <a:r>
              <a:rPr lang="fr-FR" dirty="0"/>
              <a:t>..</a:t>
            </a:r>
            <a:r>
              <a:rPr lang="fr-FR" baseline="0" dirty="0"/>
              <a:t> E </a:t>
            </a:r>
            <a:r>
              <a:rPr lang="fr-FR" baseline="0" dirty="0" err="1"/>
              <a:t>gli</a:t>
            </a:r>
            <a:r>
              <a:rPr lang="fr-FR" baseline="0" dirty="0"/>
              <a:t> </a:t>
            </a:r>
            <a:r>
              <a:rPr lang="fr-FR" baseline="0" dirty="0" err="1"/>
              <a:t>atomi</a:t>
            </a:r>
            <a:r>
              <a:rPr lang="fr-FR" baseline="0" dirty="0"/>
              <a:t> di </a:t>
            </a:r>
            <a:r>
              <a:rPr lang="fr-FR" baseline="0" dirty="0" err="1"/>
              <a:t>cosa</a:t>
            </a:r>
            <a:r>
              <a:rPr lang="fr-FR" baseline="0" dirty="0"/>
              <a:t> sono </a:t>
            </a:r>
            <a:r>
              <a:rPr lang="fr-FR" baseline="0" dirty="0" err="1"/>
              <a:t>fatti</a:t>
            </a:r>
            <a:r>
              <a:rPr lang="fr-FR" baseline="0" dirty="0"/>
              <a:t> ? Da </a:t>
            </a:r>
            <a:r>
              <a:rPr lang="fr-FR" baseline="0" dirty="0" err="1"/>
              <a:t>elettroni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</a:t>
            </a:r>
            <a:r>
              <a:rPr lang="fr-FR" baseline="0" dirty="0" err="1"/>
              <a:t>girano</a:t>
            </a:r>
            <a:r>
              <a:rPr lang="fr-FR" baseline="0" dirty="0"/>
              <a:t> </a:t>
            </a:r>
            <a:r>
              <a:rPr lang="fr-FR" baseline="0" dirty="0" err="1"/>
              <a:t>intorno</a:t>
            </a:r>
            <a:r>
              <a:rPr lang="fr-FR" baseline="0" dirty="0"/>
              <a:t> ad un </a:t>
            </a:r>
            <a:r>
              <a:rPr lang="fr-FR" baseline="0" dirty="0" err="1"/>
              <a:t>nucleo</a:t>
            </a:r>
            <a:r>
              <a:rPr lang="fr-FR" baseline="0" dirty="0"/>
              <a:t>. Il </a:t>
            </a:r>
            <a:r>
              <a:rPr lang="fr-FR" baseline="0" dirty="0" err="1"/>
              <a:t>nucleo</a:t>
            </a:r>
            <a:r>
              <a:rPr lang="fr-FR" baseline="0" dirty="0"/>
              <a:t> a sua volta </a:t>
            </a:r>
            <a:r>
              <a:rPr lang="fr-FR" baseline="0" dirty="0" err="1"/>
              <a:t>è</a:t>
            </a:r>
            <a:r>
              <a:rPr lang="fr-FR" baseline="0" dirty="0"/>
              <a:t> </a:t>
            </a:r>
            <a:r>
              <a:rPr lang="fr-FR" baseline="0" dirty="0" err="1"/>
              <a:t>formato</a:t>
            </a:r>
            <a:r>
              <a:rPr lang="fr-FR" baseline="0" dirty="0"/>
              <a:t> da </a:t>
            </a:r>
            <a:r>
              <a:rPr lang="fr-FR" baseline="0" dirty="0" err="1"/>
              <a:t>protoni</a:t>
            </a:r>
            <a:r>
              <a:rPr lang="fr-FR" baseline="0" dirty="0"/>
              <a:t> e </a:t>
            </a:r>
            <a:r>
              <a:rPr lang="fr-FR" baseline="0" dirty="0" err="1"/>
              <a:t>neutroni</a:t>
            </a:r>
            <a:r>
              <a:rPr lang="fr-FR" baseline="0" dirty="0"/>
              <a:t>. L’</a:t>
            </a:r>
            <a:r>
              <a:rPr lang="fr-FR" baseline="0" dirty="0" err="1"/>
              <a:t>elettrone</a:t>
            </a:r>
            <a:r>
              <a:rPr lang="fr-FR" baseline="0" dirty="0"/>
              <a:t> (per </a:t>
            </a:r>
            <a:r>
              <a:rPr lang="fr-FR" baseline="0" dirty="0" err="1"/>
              <a:t>quello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ne </a:t>
            </a:r>
            <a:r>
              <a:rPr lang="fr-FR" baseline="0" dirty="0" err="1"/>
              <a:t>sappiamo</a:t>
            </a:r>
            <a:r>
              <a:rPr lang="fr-FR" baseline="0" dirty="0"/>
              <a:t> </a:t>
            </a:r>
            <a:r>
              <a:rPr lang="fr-FR" baseline="0" dirty="0" err="1"/>
              <a:t>oggi</a:t>
            </a:r>
            <a:r>
              <a:rPr lang="fr-FR" baseline="0" dirty="0"/>
              <a:t>) </a:t>
            </a:r>
            <a:r>
              <a:rPr lang="fr-FR" baseline="0" dirty="0" err="1"/>
              <a:t>è</a:t>
            </a:r>
            <a:r>
              <a:rPr lang="fr-FR" baseline="0" dirty="0"/>
              <a:t>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particella</a:t>
            </a:r>
            <a:r>
              <a:rPr lang="fr-FR" baseline="0" dirty="0"/>
              <a:t> </a:t>
            </a:r>
            <a:r>
              <a:rPr lang="fr-FR" baseline="0" dirty="0" err="1"/>
              <a:t>elementare</a:t>
            </a:r>
            <a:r>
              <a:rPr lang="fr-FR" baseline="0" dirty="0"/>
              <a:t>. Il </a:t>
            </a:r>
            <a:r>
              <a:rPr lang="fr-FR" baseline="0" dirty="0" err="1"/>
              <a:t>protone</a:t>
            </a:r>
            <a:r>
              <a:rPr lang="fr-FR" baseline="0" dirty="0"/>
              <a:t> </a:t>
            </a:r>
            <a:r>
              <a:rPr lang="fr-FR" baseline="0" dirty="0" err="1"/>
              <a:t>ed</a:t>
            </a:r>
            <a:r>
              <a:rPr lang="fr-FR" baseline="0" dirty="0"/>
              <a:t> il </a:t>
            </a:r>
            <a:r>
              <a:rPr lang="fr-FR" baseline="0" dirty="0" err="1"/>
              <a:t>neutrone</a:t>
            </a:r>
            <a:r>
              <a:rPr lang="fr-FR" baseline="0" dirty="0"/>
              <a:t> no, sono </a:t>
            </a:r>
            <a:r>
              <a:rPr lang="fr-FR" baseline="0" dirty="0" err="1"/>
              <a:t>composti</a:t>
            </a:r>
            <a:r>
              <a:rPr lang="fr-FR" baseline="0" dirty="0"/>
              <a:t> da quark. I quark sono, per quanto ne </a:t>
            </a:r>
            <a:r>
              <a:rPr lang="fr-FR" baseline="0" dirty="0" err="1"/>
              <a:t>sappiamo</a:t>
            </a:r>
            <a:r>
              <a:rPr lang="fr-FR" baseline="0" dirty="0"/>
              <a:t> </a:t>
            </a:r>
            <a:r>
              <a:rPr lang="fr-FR" baseline="0" dirty="0" err="1"/>
              <a:t>oggi</a:t>
            </a:r>
            <a:r>
              <a:rPr lang="fr-FR" baseline="0" dirty="0"/>
              <a:t>, </a:t>
            </a:r>
            <a:r>
              <a:rPr lang="fr-FR" baseline="0" dirty="0" err="1"/>
              <a:t>particelle</a:t>
            </a:r>
            <a:r>
              <a:rPr lang="fr-FR" baseline="0" dirty="0"/>
              <a:t> </a:t>
            </a:r>
            <a:r>
              <a:rPr lang="fr-FR" baseline="0" dirty="0" err="1"/>
              <a:t>elementari</a:t>
            </a:r>
            <a:r>
              <a:rPr lang="fr-FR" baseline="0" dirty="0"/>
              <a:t> di </a:t>
            </a:r>
            <a:r>
              <a:rPr lang="fr-FR" baseline="0" dirty="0" err="1"/>
              <a:t>carica</a:t>
            </a:r>
            <a:r>
              <a:rPr lang="fr-FR" baseline="0" dirty="0"/>
              <a:t> </a:t>
            </a:r>
            <a:r>
              <a:rPr lang="fr-FR" baseline="0" dirty="0" err="1"/>
              <a:t>frazionaria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non sono </a:t>
            </a:r>
            <a:r>
              <a:rPr lang="fr-FR" baseline="0" dirty="0" err="1"/>
              <a:t>osservabili</a:t>
            </a:r>
            <a:r>
              <a:rPr lang="fr-FR" baseline="0" dirty="0"/>
              <a:t> </a:t>
            </a:r>
            <a:r>
              <a:rPr lang="fr-FR" baseline="0" dirty="0" err="1"/>
              <a:t>liberi</a:t>
            </a:r>
            <a:r>
              <a:rPr lang="fr-FR" baseline="0" dirty="0"/>
              <a:t> ma solo come </a:t>
            </a:r>
            <a:r>
              <a:rPr lang="fr-FR" baseline="0" dirty="0" err="1"/>
              <a:t>componenti</a:t>
            </a:r>
            <a:r>
              <a:rPr lang="fr-FR" baseline="0" dirty="0"/>
              <a:t> di </a:t>
            </a:r>
            <a:r>
              <a:rPr lang="fr-FR" baseline="0" dirty="0" err="1"/>
              <a:t>altre</a:t>
            </a:r>
            <a:r>
              <a:rPr lang="fr-FR" baseline="0" dirty="0"/>
              <a:t> </a:t>
            </a:r>
            <a:r>
              <a:rPr lang="fr-FR" baseline="0" dirty="0" err="1"/>
              <a:t>particelle</a:t>
            </a:r>
            <a:r>
              <a:rPr lang="fr-FR" baseline="0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17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aseline="0" dirty="0"/>
          </a:p>
          <a:p>
            <a:r>
              <a:rPr lang="en-US" sz="1400" baseline="0" dirty="0"/>
              <a:t>Da dove </a:t>
            </a:r>
            <a:r>
              <a:rPr lang="en-US" sz="1400" baseline="0" dirty="0" err="1"/>
              <a:t>viene</a:t>
            </a:r>
            <a:r>
              <a:rPr lang="en-US" sz="1400" baseline="0" dirty="0"/>
              <a:t> la </a:t>
            </a:r>
            <a:r>
              <a:rPr lang="en-US" sz="1400" baseline="0" dirty="0" err="1"/>
              <a:t>materia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ci </a:t>
            </a:r>
            <a:r>
              <a:rPr lang="en-US" sz="1400" baseline="0" dirty="0" err="1"/>
              <a:t>circonda</a:t>
            </a:r>
            <a:r>
              <a:rPr lang="en-US" sz="1400" baseline="0" dirty="0"/>
              <a:t> ? </a:t>
            </a:r>
            <a:r>
              <a:rPr lang="en-US" sz="1400" baseline="0" dirty="0" err="1"/>
              <a:t>L’esplosione</a:t>
            </a:r>
            <a:r>
              <a:rPr lang="en-US" sz="1400" baseline="0" dirty="0"/>
              <a:t> (Big Bang) </a:t>
            </a:r>
            <a:r>
              <a:rPr lang="en-US" sz="1400" baseline="0" dirty="0" err="1"/>
              <a:t>che</a:t>
            </a:r>
            <a:r>
              <a:rPr lang="en-US" sz="1400" baseline="0" dirty="0"/>
              <a:t> ha </a:t>
            </a:r>
            <a:r>
              <a:rPr lang="en-US" sz="1400" baseline="0" dirty="0" err="1"/>
              <a:t>creato</a:t>
            </a:r>
            <a:r>
              <a:rPr lang="en-US" sz="1400" baseline="0" dirty="0"/>
              <a:t> </a:t>
            </a:r>
            <a:r>
              <a:rPr lang="en-US" sz="1400" baseline="0" dirty="0" err="1"/>
              <a:t>il</a:t>
            </a:r>
            <a:r>
              <a:rPr lang="en-US" sz="1400" baseline="0" dirty="0"/>
              <a:t> </a:t>
            </a:r>
            <a:r>
              <a:rPr lang="en-US" sz="1400" baseline="0" dirty="0" err="1"/>
              <a:t>nostro</a:t>
            </a:r>
            <a:r>
              <a:rPr lang="en-US" sz="1400" baseline="0" dirty="0"/>
              <a:t> </a:t>
            </a:r>
            <a:r>
              <a:rPr lang="en-US" sz="1400" baseline="0" dirty="0" err="1"/>
              <a:t>universo</a:t>
            </a:r>
            <a:r>
              <a:rPr lang="en-US" sz="1400" baseline="0" dirty="0"/>
              <a:t> ha </a:t>
            </a:r>
            <a:r>
              <a:rPr lang="en-US" sz="1400" baseline="0" dirty="0" err="1"/>
              <a:t>prodotto</a:t>
            </a:r>
            <a:r>
              <a:rPr lang="en-US" sz="1400" baseline="0" dirty="0"/>
              <a:t> </a:t>
            </a:r>
            <a:r>
              <a:rPr lang="en-US" sz="1400" baseline="0" dirty="0" err="1"/>
              <a:t>materia</a:t>
            </a:r>
            <a:r>
              <a:rPr lang="en-US" sz="1400" baseline="0" dirty="0"/>
              <a:t> e </a:t>
            </a:r>
            <a:r>
              <a:rPr lang="en-US" sz="1400" baseline="0" dirty="0" err="1"/>
              <a:t>antimateria</a:t>
            </a:r>
            <a:r>
              <a:rPr lang="en-US" sz="1400" baseline="0" dirty="0"/>
              <a:t> (</a:t>
            </a:r>
            <a:r>
              <a:rPr lang="en-US" sz="1400" baseline="0" dirty="0" err="1"/>
              <a:t>particelle</a:t>
            </a:r>
            <a:r>
              <a:rPr lang="en-US" sz="1400" baseline="0" dirty="0"/>
              <a:t> di </a:t>
            </a:r>
            <a:r>
              <a:rPr lang="en-US" sz="1400" baseline="0" dirty="0" err="1"/>
              <a:t>stessa</a:t>
            </a:r>
            <a:r>
              <a:rPr lang="en-US" sz="1400" baseline="0" dirty="0"/>
              <a:t> </a:t>
            </a:r>
            <a:r>
              <a:rPr lang="en-US" sz="1400" baseline="0" dirty="0" err="1"/>
              <a:t>massa</a:t>
            </a:r>
            <a:r>
              <a:rPr lang="en-US" sz="1400" baseline="0" dirty="0"/>
              <a:t> ma </a:t>
            </a:r>
            <a:r>
              <a:rPr lang="en-US" sz="1400" baseline="0" dirty="0" err="1"/>
              <a:t>carica</a:t>
            </a:r>
            <a:r>
              <a:rPr lang="en-US" sz="1400" baseline="0" dirty="0"/>
              <a:t> </a:t>
            </a:r>
            <a:r>
              <a:rPr lang="en-US" sz="1400" baseline="0" dirty="0" err="1"/>
              <a:t>elettrica</a:t>
            </a:r>
            <a:r>
              <a:rPr lang="en-US" sz="1400" baseline="0" dirty="0"/>
              <a:t> </a:t>
            </a:r>
            <a:r>
              <a:rPr lang="en-US" sz="1400" baseline="0" dirty="0" err="1"/>
              <a:t>opposta</a:t>
            </a:r>
            <a:r>
              <a:rPr lang="en-US" sz="1400" baseline="0" dirty="0"/>
              <a:t>).</a:t>
            </a:r>
          </a:p>
          <a:p>
            <a:r>
              <a:rPr lang="en-US" sz="1400" baseline="0" dirty="0" err="1"/>
              <a:t>Dopo</a:t>
            </a:r>
            <a:r>
              <a:rPr lang="en-US" sz="1400" baseline="0" dirty="0"/>
              <a:t> </a:t>
            </a:r>
            <a:r>
              <a:rPr lang="en-US" sz="1400" baseline="0" dirty="0" err="1"/>
              <a:t>una</a:t>
            </a:r>
            <a:r>
              <a:rPr lang="en-US" sz="1400" baseline="0" dirty="0"/>
              <a:t> </a:t>
            </a:r>
            <a:r>
              <a:rPr lang="en-US" sz="1400" baseline="0" dirty="0" err="1"/>
              <a:t>frazione</a:t>
            </a:r>
            <a:r>
              <a:rPr lang="en-US" sz="1400" baseline="0" dirty="0"/>
              <a:t> di tempo </a:t>
            </a:r>
            <a:r>
              <a:rPr lang="en-US" sz="1400" baseline="0" dirty="0" err="1"/>
              <a:t>piccolissima</a:t>
            </a:r>
            <a:r>
              <a:rPr lang="en-US" sz="1400" baseline="0" dirty="0"/>
              <a:t> </a:t>
            </a:r>
            <a:r>
              <a:rPr lang="en-US" sz="1400" baseline="0" dirty="0" err="1"/>
              <a:t>si</a:t>
            </a:r>
            <a:r>
              <a:rPr lang="en-US" sz="1400" baseline="0" dirty="0"/>
              <a:t> </a:t>
            </a:r>
            <a:r>
              <a:rPr lang="en-US" sz="1400" baseline="0" dirty="0" err="1"/>
              <a:t>creò</a:t>
            </a:r>
            <a:r>
              <a:rPr lang="en-US" sz="1400" baseline="0" dirty="0"/>
              <a:t> un </a:t>
            </a:r>
            <a:r>
              <a:rPr lang="en-US" sz="1400" baseline="0" dirty="0" err="1"/>
              <a:t>piccolissimo</a:t>
            </a:r>
            <a:r>
              <a:rPr lang="en-US" sz="1400" baseline="0" dirty="0"/>
              <a:t> </a:t>
            </a:r>
            <a:r>
              <a:rPr lang="en-US" sz="1400" baseline="0" dirty="0" err="1"/>
              <a:t>sbilanciamento</a:t>
            </a:r>
            <a:r>
              <a:rPr lang="en-US" sz="1400" baseline="0" dirty="0"/>
              <a:t> </a:t>
            </a:r>
            <a:r>
              <a:rPr lang="en-US" sz="1400" baseline="0" dirty="0" err="1"/>
              <a:t>tra</a:t>
            </a:r>
            <a:r>
              <a:rPr lang="en-US" sz="1400" baseline="0" dirty="0"/>
              <a:t> </a:t>
            </a:r>
            <a:r>
              <a:rPr lang="en-US" sz="1400" baseline="0" dirty="0" err="1"/>
              <a:t>particelle</a:t>
            </a:r>
            <a:r>
              <a:rPr lang="en-US" sz="1400" baseline="0" dirty="0"/>
              <a:t> e anti-</a:t>
            </a:r>
            <a:r>
              <a:rPr lang="en-US" sz="1400" baseline="0" dirty="0" err="1"/>
              <a:t>particelle</a:t>
            </a:r>
            <a:r>
              <a:rPr lang="en-US" sz="1400" baseline="0" dirty="0"/>
              <a:t> (le </a:t>
            </a:r>
            <a:r>
              <a:rPr lang="en-US" sz="1400" baseline="0" dirty="0" err="1"/>
              <a:t>particelle</a:t>
            </a:r>
            <a:r>
              <a:rPr lang="en-US" sz="1400" baseline="0" dirty="0"/>
              <a:t> </a:t>
            </a:r>
            <a:r>
              <a:rPr lang="en-US" sz="1400" baseline="0" dirty="0" err="1"/>
              <a:t>erano</a:t>
            </a:r>
            <a:r>
              <a:rPr lang="en-US" sz="1400" baseline="0" dirty="0"/>
              <a:t> di </a:t>
            </a:r>
            <a:r>
              <a:rPr lang="en-US" sz="1400" baseline="0" dirty="0" err="1"/>
              <a:t>più</a:t>
            </a:r>
            <a:r>
              <a:rPr lang="en-US" sz="1400" baseline="0" dirty="0"/>
              <a:t> </a:t>
            </a:r>
            <a:r>
              <a:rPr lang="en-US" sz="1400" baseline="0" dirty="0" err="1"/>
              <a:t>rispetto</a:t>
            </a:r>
            <a:r>
              <a:rPr lang="en-US" sz="1400" baseline="0" dirty="0"/>
              <a:t> </a:t>
            </a:r>
            <a:r>
              <a:rPr lang="en-US" sz="1400" baseline="0" dirty="0" err="1"/>
              <a:t>alle</a:t>
            </a:r>
            <a:r>
              <a:rPr lang="en-US" sz="1400" baseline="0" dirty="0"/>
              <a:t> </a:t>
            </a:r>
            <a:r>
              <a:rPr lang="en-US" sz="1400" baseline="0" dirty="0" err="1"/>
              <a:t>antiparticelle</a:t>
            </a:r>
            <a:r>
              <a:rPr lang="en-US" sz="1400" baseline="0" dirty="0"/>
              <a:t> per </a:t>
            </a:r>
            <a:r>
              <a:rPr lang="en-US" sz="1400" baseline="0" dirty="0" err="1"/>
              <a:t>una</a:t>
            </a:r>
            <a:r>
              <a:rPr lang="en-US" sz="1400" baseline="0" dirty="0"/>
              <a:t> parte </a:t>
            </a:r>
            <a:r>
              <a:rPr lang="en-US" sz="1400" baseline="0" dirty="0" err="1"/>
              <a:t>su</a:t>
            </a:r>
            <a:r>
              <a:rPr lang="en-US" sz="1400" baseline="0" dirty="0"/>
              <a:t> un </a:t>
            </a:r>
            <a:r>
              <a:rPr lang="en-US" sz="1400" baseline="0" dirty="0" err="1"/>
              <a:t>miliardo</a:t>
            </a:r>
            <a:r>
              <a:rPr lang="en-US" sz="1400" baseline="0" dirty="0"/>
              <a:t>)</a:t>
            </a:r>
          </a:p>
          <a:p>
            <a:r>
              <a:rPr lang="en-US" sz="1400" dirty="0" err="1"/>
              <a:t>Quando</a:t>
            </a:r>
            <a:r>
              <a:rPr lang="en-US" sz="1400" dirty="0"/>
              <a:t> </a:t>
            </a:r>
            <a:r>
              <a:rPr lang="en-US" sz="1400" dirty="0" err="1"/>
              <a:t>particelle</a:t>
            </a:r>
            <a:r>
              <a:rPr lang="en-US" sz="1400" dirty="0"/>
              <a:t> e </a:t>
            </a:r>
            <a:r>
              <a:rPr lang="en-US" sz="1400" dirty="0" err="1"/>
              <a:t>antiparticelle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incontrano</a:t>
            </a:r>
            <a:r>
              <a:rPr lang="en-US" sz="1400" baseline="0" dirty="0"/>
              <a:t> </a:t>
            </a:r>
            <a:r>
              <a:rPr lang="en-US" sz="1400" baseline="0" dirty="0" err="1"/>
              <a:t>si</a:t>
            </a:r>
            <a:r>
              <a:rPr lang="en-US" sz="1400" baseline="0" dirty="0"/>
              <a:t> </a:t>
            </a:r>
            <a:r>
              <a:rPr lang="en-US" sz="1400" baseline="0" dirty="0" err="1"/>
              <a:t>annullano</a:t>
            </a:r>
            <a:r>
              <a:rPr lang="en-US" sz="1400" baseline="0" dirty="0"/>
              <a:t> e </a:t>
            </a:r>
            <a:r>
              <a:rPr lang="en-US" sz="1400" baseline="0" dirty="0" err="1"/>
              <a:t>danno</a:t>
            </a:r>
            <a:r>
              <a:rPr lang="en-US" sz="1400" baseline="0" dirty="0"/>
              <a:t> </a:t>
            </a:r>
            <a:r>
              <a:rPr lang="en-US" sz="1400" baseline="0" dirty="0" err="1"/>
              <a:t>luce</a:t>
            </a:r>
            <a:r>
              <a:rPr lang="en-US" sz="1400" baseline="0" dirty="0"/>
              <a:t> e </a:t>
            </a:r>
            <a:r>
              <a:rPr lang="en-US" sz="1400" baseline="0" dirty="0" err="1"/>
              <a:t>così</a:t>
            </a:r>
            <a:r>
              <a:rPr lang="en-US" sz="1400" baseline="0" dirty="0"/>
              <a:t> </a:t>
            </a:r>
            <a:r>
              <a:rPr lang="en-US" sz="1400" baseline="0" dirty="0" err="1"/>
              <a:t>fecero</a:t>
            </a:r>
            <a:r>
              <a:rPr lang="en-US" sz="1400" baseline="0" dirty="0"/>
              <a:t> </a:t>
            </a:r>
            <a:r>
              <a:rPr lang="en-US" sz="1400" baseline="0" dirty="0" err="1"/>
              <a:t>fino</a:t>
            </a:r>
            <a:r>
              <a:rPr lang="en-US" sz="1400" baseline="0" dirty="0"/>
              <a:t> ad un </a:t>
            </a:r>
            <a:r>
              <a:rPr lang="en-US" sz="1400" baseline="0" dirty="0" err="1"/>
              <a:t>centomillesimo</a:t>
            </a:r>
            <a:r>
              <a:rPr lang="en-US" sz="1400" baseline="0" dirty="0"/>
              <a:t> di secondo </a:t>
            </a:r>
            <a:r>
              <a:rPr lang="en-US" sz="1400" baseline="0" dirty="0" err="1"/>
              <a:t>dopo</a:t>
            </a:r>
            <a:r>
              <a:rPr lang="en-US" sz="1400" baseline="0" dirty="0"/>
              <a:t> </a:t>
            </a:r>
            <a:r>
              <a:rPr lang="en-US" sz="1400" baseline="0" dirty="0" err="1"/>
              <a:t>il</a:t>
            </a:r>
            <a:r>
              <a:rPr lang="en-US" sz="1400" baseline="0" dirty="0"/>
              <a:t> Big Bang. In </a:t>
            </a:r>
            <a:r>
              <a:rPr lang="en-US" sz="1400" baseline="0" dirty="0" err="1"/>
              <a:t>questa</a:t>
            </a:r>
            <a:r>
              <a:rPr lang="en-US" sz="1400" baseline="0" dirty="0"/>
              <a:t> </a:t>
            </a:r>
            <a:r>
              <a:rPr lang="en-US" sz="1400" baseline="0" dirty="0" err="1"/>
              <a:t>gigantesca</a:t>
            </a:r>
            <a:r>
              <a:rPr lang="en-US" sz="1400" baseline="0" dirty="0"/>
              <a:t> </a:t>
            </a:r>
            <a:r>
              <a:rPr lang="en-US" sz="1400" baseline="0" dirty="0" err="1"/>
              <a:t>battaglia</a:t>
            </a:r>
            <a:r>
              <a:rPr lang="en-US" sz="1400" baseline="0" dirty="0"/>
              <a:t>  </a:t>
            </a:r>
            <a:r>
              <a:rPr lang="en-US" sz="1400" baseline="0" dirty="0" err="1"/>
              <a:t>cosmica</a:t>
            </a:r>
            <a:r>
              <a:rPr lang="en-US" sz="1400" baseline="0" dirty="0"/>
              <a:t> </a:t>
            </a:r>
            <a:r>
              <a:rPr lang="en-US" sz="1400" baseline="0" dirty="0" err="1"/>
              <a:t>sopravvisse</a:t>
            </a:r>
            <a:r>
              <a:rPr lang="en-US" sz="1400" baseline="0" dirty="0"/>
              <a:t> solo </a:t>
            </a:r>
            <a:r>
              <a:rPr lang="en-US" sz="1400" baseline="0" dirty="0" err="1"/>
              <a:t>quel</a:t>
            </a:r>
            <a:r>
              <a:rPr lang="en-US" sz="1400" baseline="0" dirty="0"/>
              <a:t> piccolo </a:t>
            </a:r>
            <a:r>
              <a:rPr lang="en-US" sz="1400" baseline="0" dirty="0" err="1"/>
              <a:t>sovrappiù</a:t>
            </a:r>
            <a:r>
              <a:rPr lang="en-US" sz="1400" baseline="0" dirty="0"/>
              <a:t> di </a:t>
            </a:r>
            <a:r>
              <a:rPr lang="en-US" sz="1400" baseline="0" dirty="0" err="1"/>
              <a:t>materia</a:t>
            </a:r>
            <a:r>
              <a:rPr lang="en-US" sz="1400" baseline="0" dirty="0"/>
              <a:t> </a:t>
            </a:r>
            <a:r>
              <a:rPr lang="en-US" sz="1400" baseline="0" dirty="0" err="1"/>
              <a:t>che</a:t>
            </a:r>
            <a:r>
              <a:rPr lang="en-US" sz="1400" baseline="0" dirty="0"/>
              <a:t> ha </a:t>
            </a:r>
            <a:r>
              <a:rPr lang="en-US" sz="1400" baseline="0" dirty="0" err="1"/>
              <a:t>dato</a:t>
            </a:r>
            <a:r>
              <a:rPr lang="en-US" sz="1400" baseline="0" dirty="0"/>
              <a:t> vita </a:t>
            </a:r>
            <a:r>
              <a:rPr lang="en-US" sz="1400" baseline="0" dirty="0" err="1"/>
              <a:t>all’Universo</a:t>
            </a:r>
            <a:r>
              <a:rPr lang="en-US" sz="1400" baseline="0" dirty="0"/>
              <a:t> come lo </a:t>
            </a:r>
            <a:r>
              <a:rPr lang="en-US" sz="1400" baseline="0" dirty="0" err="1"/>
              <a:t>conosciamo</a:t>
            </a:r>
            <a:r>
              <a:rPr lang="en-US" sz="1400" baseline="0" dirty="0"/>
              <a:t>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5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62B9E-3850-B34D-8A5A-F049ACBEB73F}" type="slidenum">
              <a:rPr lang="en-GB"/>
              <a:pPr/>
              <a:t>6</a:t>
            </a:fld>
            <a:endParaRPr lang="en-GB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Quali</a:t>
            </a:r>
            <a:r>
              <a:rPr lang="fr-FR" dirty="0"/>
              <a:t> sono le </a:t>
            </a:r>
            <a:r>
              <a:rPr lang="fr-FR" dirty="0" err="1"/>
              <a:t>forze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conosciamo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</a:t>
            </a:r>
            <a:r>
              <a:rPr lang="fr-FR" dirty="0" err="1"/>
              <a:t>mondo</a:t>
            </a:r>
            <a:r>
              <a:rPr lang="fr-FR" dirty="0"/>
              <a:t> </a:t>
            </a:r>
            <a:r>
              <a:rPr lang="fr-FR" dirty="0" err="1"/>
              <a:t>macroscopico</a:t>
            </a:r>
            <a:r>
              <a:rPr lang="fr-FR" baseline="0" dirty="0"/>
              <a:t> ? La </a:t>
            </a:r>
            <a:r>
              <a:rPr lang="fr-FR" baseline="0" dirty="0" err="1"/>
              <a:t>forza</a:t>
            </a:r>
            <a:r>
              <a:rPr lang="fr-FR" baseline="0" dirty="0"/>
              <a:t> di </a:t>
            </a:r>
            <a:r>
              <a:rPr lang="fr-FR" baseline="0" dirty="0" err="1"/>
              <a:t>gravità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fa si </a:t>
            </a:r>
            <a:r>
              <a:rPr lang="fr-FR" baseline="0" dirty="0" err="1"/>
              <a:t>che</a:t>
            </a:r>
            <a:r>
              <a:rPr lang="fr-FR" baseline="0" dirty="0"/>
              <a:t> </a:t>
            </a:r>
            <a:r>
              <a:rPr lang="fr-FR" baseline="0" dirty="0" err="1"/>
              <a:t>corpi</a:t>
            </a:r>
            <a:r>
              <a:rPr lang="fr-FR" baseline="0" dirty="0"/>
              <a:t> con massa si </a:t>
            </a:r>
            <a:r>
              <a:rPr lang="fr-FR" baseline="0" dirty="0" err="1"/>
              <a:t>attraggano</a:t>
            </a:r>
            <a:r>
              <a:rPr lang="fr-FR" baseline="0" dirty="0"/>
              <a:t> e la </a:t>
            </a:r>
            <a:r>
              <a:rPr lang="fr-FR" baseline="0" dirty="0" err="1"/>
              <a:t>forza</a:t>
            </a:r>
            <a:r>
              <a:rPr lang="fr-FR" baseline="0" dirty="0"/>
              <a:t> </a:t>
            </a:r>
            <a:r>
              <a:rPr lang="fr-FR" baseline="0" dirty="0" err="1"/>
              <a:t>elettrica</a:t>
            </a:r>
            <a:r>
              <a:rPr lang="fr-FR" baseline="0" dirty="0"/>
              <a:t> </a:t>
            </a:r>
            <a:r>
              <a:rPr lang="fr-FR" baseline="0" dirty="0" err="1"/>
              <a:t>che</a:t>
            </a:r>
            <a:r>
              <a:rPr lang="fr-FR" baseline="0" dirty="0"/>
              <a:t> </a:t>
            </a:r>
            <a:r>
              <a:rPr lang="fr-FR" baseline="0" dirty="0" err="1"/>
              <a:t>può</a:t>
            </a:r>
            <a:r>
              <a:rPr lang="fr-FR" baseline="0" dirty="0"/>
              <a:t> </a:t>
            </a:r>
            <a:r>
              <a:rPr lang="fr-FR" baseline="0" dirty="0" err="1"/>
              <a:t>essere</a:t>
            </a:r>
            <a:r>
              <a:rPr lang="fr-FR" baseline="0" dirty="0"/>
              <a:t> </a:t>
            </a:r>
            <a:r>
              <a:rPr lang="fr-FR" baseline="0" dirty="0" err="1"/>
              <a:t>attrattiva</a:t>
            </a:r>
            <a:r>
              <a:rPr lang="fr-FR" baseline="0" dirty="0"/>
              <a:t> o </a:t>
            </a:r>
            <a:r>
              <a:rPr lang="fr-FR" baseline="0" dirty="0" err="1"/>
              <a:t>repulsiva</a:t>
            </a:r>
            <a:r>
              <a:rPr lang="fr-FR" baseline="0" dirty="0"/>
              <a:t> a seconda delle </a:t>
            </a:r>
            <a:r>
              <a:rPr lang="fr-FR" baseline="0" dirty="0" err="1"/>
              <a:t>cariche</a:t>
            </a:r>
            <a:r>
              <a:rPr lang="fr-FR" baseline="0" dirty="0"/>
              <a:t> </a:t>
            </a:r>
            <a:r>
              <a:rPr lang="fr-FR" baseline="0" dirty="0" err="1"/>
              <a:t>elettriche</a:t>
            </a:r>
            <a:r>
              <a:rPr lang="fr-FR" baseline="0" dirty="0"/>
              <a:t>. </a:t>
            </a:r>
            <a:r>
              <a:rPr lang="fr-FR" baseline="0" dirty="0" err="1"/>
              <a:t>Molte</a:t>
            </a:r>
            <a:r>
              <a:rPr lang="fr-FR" baseline="0" dirty="0"/>
              <a:t> </a:t>
            </a:r>
            <a:r>
              <a:rPr lang="fr-FR" baseline="0" dirty="0" err="1"/>
              <a:t>forze</a:t>
            </a:r>
            <a:r>
              <a:rPr lang="fr-FR" baseline="0" dirty="0"/>
              <a:t> </a:t>
            </a:r>
            <a:r>
              <a:rPr lang="fr-FR" baseline="0" dirty="0" err="1"/>
              <a:t>macroscopiche</a:t>
            </a:r>
            <a:r>
              <a:rPr lang="fr-FR" baseline="0" dirty="0"/>
              <a:t> (</a:t>
            </a:r>
            <a:r>
              <a:rPr lang="fr-FR" baseline="0" dirty="0" err="1"/>
              <a:t>forze</a:t>
            </a:r>
            <a:r>
              <a:rPr lang="fr-FR" baseline="0" dirty="0"/>
              <a:t> di </a:t>
            </a:r>
            <a:r>
              <a:rPr lang="fr-FR" baseline="0" dirty="0" err="1"/>
              <a:t>attrito</a:t>
            </a:r>
            <a:r>
              <a:rPr lang="fr-FR" baseline="0" dirty="0"/>
              <a:t>, </a:t>
            </a:r>
            <a:r>
              <a:rPr lang="fr-FR" baseline="0" dirty="0" err="1"/>
              <a:t>forze</a:t>
            </a:r>
            <a:r>
              <a:rPr lang="fr-FR" baseline="0" dirty="0"/>
              <a:t> </a:t>
            </a:r>
            <a:r>
              <a:rPr lang="fr-FR" baseline="0" dirty="0" err="1"/>
              <a:t>elastiche</a:t>
            </a:r>
            <a:r>
              <a:rPr lang="fr-FR" baseline="0" dirty="0"/>
              <a:t>, </a:t>
            </a:r>
            <a:r>
              <a:rPr lang="fr-FR" baseline="0" dirty="0" err="1"/>
              <a:t>forze</a:t>
            </a:r>
            <a:r>
              <a:rPr lang="fr-FR" baseline="0" dirty="0"/>
              <a:t> di </a:t>
            </a:r>
            <a:r>
              <a:rPr lang="fr-FR" baseline="0" dirty="0" err="1"/>
              <a:t>coesione</a:t>
            </a:r>
            <a:r>
              <a:rPr lang="fr-FR" baseline="0" dirty="0"/>
              <a:t>) sono </a:t>
            </a:r>
            <a:r>
              <a:rPr lang="fr-FR" baseline="0" dirty="0" err="1"/>
              <a:t>forze</a:t>
            </a:r>
            <a:r>
              <a:rPr lang="fr-FR" baseline="0" dirty="0"/>
              <a:t> </a:t>
            </a:r>
            <a:r>
              <a:rPr lang="fr-FR" baseline="0" dirty="0" err="1"/>
              <a:t>derivanti</a:t>
            </a:r>
            <a:r>
              <a:rPr lang="fr-FR" baseline="0" dirty="0"/>
              <a:t> dalla </a:t>
            </a:r>
            <a:r>
              <a:rPr lang="fr-FR" baseline="0" dirty="0" err="1"/>
              <a:t>forza</a:t>
            </a:r>
            <a:r>
              <a:rPr lang="fr-FR" baseline="0" dirty="0"/>
              <a:t> </a:t>
            </a:r>
            <a:r>
              <a:rPr lang="fr-FR" baseline="0" dirty="0" err="1"/>
              <a:t>elettrica</a:t>
            </a:r>
            <a:r>
              <a:rPr lang="fr-FR" baseline="0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06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3CB6DC-6BE7-3245-879F-ABBC0656D8AF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dirty="0">
              <a:latin typeface="Times New Roman" charset="0"/>
            </a:endParaRPr>
          </a:p>
          <a:p>
            <a:pPr eaLnBrk="1" hangingPunct="1"/>
            <a:r>
              <a:rPr lang="it-IT" sz="1400" dirty="0">
                <a:latin typeface="Times New Roman" charset="0"/>
              </a:rPr>
              <a:t>Ad</a:t>
            </a:r>
            <a:r>
              <a:rPr lang="it-IT" sz="1400" baseline="0" dirty="0">
                <a:latin typeface="Times New Roman" charset="0"/>
              </a:rPr>
              <a:t> oggi conosciamo 12 particelle di materia, 4  compongono la materia ordinaria, le altre sono “cugine” quasi identiche ma con massa molto </a:t>
            </a:r>
            <a:r>
              <a:rPr lang="it-IT" sz="1400" baseline="0" dirty="0" err="1">
                <a:latin typeface="Times New Roman" charset="0"/>
              </a:rPr>
              <a:t>piu’</a:t>
            </a:r>
            <a:r>
              <a:rPr lang="it-IT" sz="1400" baseline="0" dirty="0">
                <a:latin typeface="Times New Roman" charset="0"/>
              </a:rPr>
              <a:t> grande.</a:t>
            </a:r>
          </a:p>
          <a:p>
            <a:pPr eaLnBrk="1" hangingPunct="1"/>
            <a:r>
              <a:rPr lang="it-IT" sz="1400" baseline="0" dirty="0">
                <a:latin typeface="Times New Roman" charset="0"/>
              </a:rPr>
              <a:t>Ad esempio il muone è il cugino pesante dell’elettrone</a:t>
            </a:r>
          </a:p>
          <a:p>
            <a:pPr eaLnBrk="1" hangingPunct="1"/>
            <a:r>
              <a:rPr lang="it-IT" sz="1400" baseline="0" dirty="0">
                <a:latin typeface="Times New Roman" charset="0"/>
              </a:rPr>
              <a:t>Le forze fondamentali sono forza di  </a:t>
            </a:r>
            <a:r>
              <a:rPr lang="it-IT" sz="1400" baseline="0" dirty="0" err="1">
                <a:latin typeface="Times New Roman" charset="0"/>
              </a:rPr>
              <a:t>gravita’</a:t>
            </a:r>
            <a:r>
              <a:rPr lang="it-IT" sz="1400" baseline="0" dirty="0">
                <a:latin typeface="Times New Roman" charset="0"/>
              </a:rPr>
              <a:t> (che ben conoscete), forza elettromagnetica (forze tra cariche e magneti), la forza nucleare forte (tiene insieme il nucleo) e la forza nucleare debole (responsabile ad esempio dei processi che avvengono nel Sole). Ciascuna di queste forze è trasportata da una particella “messaggero”. Ad esempio il messaggero della forza elettromagnetica è il fotone che è anche la particella che compone la luce. A questa ridda di particelle mancava fino a poco tempo fa una particella postulata 50 anni fa che ha lo scopo di dare la massa alle altre particelle: il bosone di “</a:t>
            </a:r>
            <a:r>
              <a:rPr lang="it-IT" sz="1400" baseline="0" dirty="0" err="1">
                <a:latin typeface="Times New Roman" charset="0"/>
              </a:rPr>
              <a:t>Higgs</a:t>
            </a:r>
            <a:r>
              <a:rPr lang="it-IT" sz="1400" baseline="0" dirty="0">
                <a:latin typeface="Times New Roman" charset="0"/>
              </a:rPr>
              <a:t>”. Scoperto nel 2012 all’ LHC del CERN</a:t>
            </a:r>
            <a:endParaRPr lang="it-IT" sz="1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5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 </a:t>
            </a:r>
            <a:r>
              <a:rPr lang="en-US" dirty="0" err="1"/>
              <a:t>abbiamo</a:t>
            </a:r>
            <a:r>
              <a:rPr lang="en-US" baseline="0" dirty="0"/>
              <a:t> </a:t>
            </a:r>
            <a:r>
              <a:rPr lang="en-US" baseline="0" dirty="0" err="1"/>
              <a:t>prodotto</a:t>
            </a:r>
            <a:r>
              <a:rPr lang="en-US" baseline="0" dirty="0"/>
              <a:t> </a:t>
            </a:r>
            <a:r>
              <a:rPr lang="en-US" baseline="0" dirty="0" err="1"/>
              <a:t>tutte</a:t>
            </a:r>
            <a:r>
              <a:rPr lang="en-US" baseline="0" dirty="0"/>
              <a:t> le </a:t>
            </a:r>
            <a:r>
              <a:rPr lang="en-US" baseline="0" dirty="0" err="1"/>
              <a:t>particelle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abbiamo</a:t>
            </a:r>
            <a:r>
              <a:rPr lang="en-US" baseline="0" dirty="0"/>
              <a:t> </a:t>
            </a:r>
            <a:r>
              <a:rPr lang="en-US" baseline="0" dirty="0" err="1"/>
              <a:t>osservato</a:t>
            </a:r>
            <a:r>
              <a:rPr lang="en-US" baseline="0" dirty="0"/>
              <a:t> ? </a:t>
            </a:r>
            <a:r>
              <a:rPr lang="en-US" baseline="0" dirty="0" err="1"/>
              <a:t>Facciamo</a:t>
            </a:r>
            <a:r>
              <a:rPr lang="en-US" baseline="0" dirty="0"/>
              <a:t> </a:t>
            </a:r>
            <a:r>
              <a:rPr lang="en-US" baseline="0" dirty="0" err="1"/>
              <a:t>scontrare</a:t>
            </a:r>
            <a:r>
              <a:rPr lang="en-US" baseline="0" dirty="0"/>
              <a:t> </a:t>
            </a:r>
            <a:r>
              <a:rPr lang="en-US" baseline="0" dirty="0" err="1"/>
              <a:t>materia</a:t>
            </a:r>
            <a:r>
              <a:rPr lang="en-US" baseline="0" dirty="0"/>
              <a:t> </a:t>
            </a:r>
            <a:r>
              <a:rPr lang="en-US" baseline="0" dirty="0" err="1"/>
              <a:t>ordinaria</a:t>
            </a:r>
            <a:r>
              <a:rPr lang="en-US" baseline="0" dirty="0"/>
              <a:t> (</a:t>
            </a:r>
            <a:r>
              <a:rPr lang="en-US" baseline="0" dirty="0" err="1"/>
              <a:t>protoni</a:t>
            </a:r>
            <a:r>
              <a:rPr lang="en-US" baseline="0" dirty="0"/>
              <a:t> ad </a:t>
            </a:r>
            <a:r>
              <a:rPr lang="en-US" baseline="0" dirty="0" err="1"/>
              <a:t>esempio</a:t>
            </a:r>
            <a:r>
              <a:rPr lang="en-US" baseline="0" dirty="0"/>
              <a:t>) ad </a:t>
            </a:r>
            <a:r>
              <a:rPr lang="en-US" baseline="0" dirty="0" err="1"/>
              <a:t>alta</a:t>
            </a:r>
            <a:r>
              <a:rPr lang="en-US" baseline="0" dirty="0"/>
              <a:t> </a:t>
            </a:r>
            <a:r>
              <a:rPr lang="en-US" baseline="0" dirty="0" err="1"/>
              <a:t>energia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Siccome</a:t>
            </a:r>
            <a:r>
              <a:rPr lang="en-US" baseline="0" dirty="0"/>
              <a:t> E=mc^2 </a:t>
            </a:r>
            <a:r>
              <a:rPr lang="en-US" baseline="0" dirty="0" err="1"/>
              <a:t>l’energia</a:t>
            </a:r>
            <a:r>
              <a:rPr lang="en-US" baseline="0" dirty="0"/>
              <a:t> di </a:t>
            </a:r>
            <a:r>
              <a:rPr lang="en-US" baseline="0" dirty="0" err="1"/>
              <a:t>puo</a:t>
            </a:r>
            <a:r>
              <a:rPr lang="en-US" baseline="0" dirty="0"/>
              <a:t>’ </a:t>
            </a:r>
            <a:r>
              <a:rPr lang="en-US" baseline="0" dirty="0" err="1"/>
              <a:t>trasformare</a:t>
            </a:r>
            <a:r>
              <a:rPr lang="en-US" baseline="0" dirty="0"/>
              <a:t> in </a:t>
            </a:r>
            <a:r>
              <a:rPr lang="en-US" baseline="0" dirty="0" err="1"/>
              <a:t>massa</a:t>
            </a:r>
            <a:r>
              <a:rPr lang="en-US" baseline="0" dirty="0"/>
              <a:t> e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possono</a:t>
            </a:r>
            <a:r>
              <a:rPr lang="en-US" baseline="0" dirty="0"/>
              <a:t> </a:t>
            </a:r>
            <a:r>
              <a:rPr lang="en-US" baseline="0" dirty="0" err="1"/>
              <a:t>formare</a:t>
            </a:r>
            <a:r>
              <a:rPr lang="en-US" baseline="0" dirty="0"/>
              <a:t> </a:t>
            </a:r>
            <a:r>
              <a:rPr lang="en-US" baseline="0" dirty="0" err="1"/>
              <a:t>particelle</a:t>
            </a:r>
            <a:r>
              <a:rPr lang="en-US" baseline="0" dirty="0"/>
              <a:t> “</a:t>
            </a:r>
            <a:r>
              <a:rPr lang="en-US" baseline="0" dirty="0" err="1"/>
              <a:t>pesanti</a:t>
            </a:r>
            <a:r>
              <a:rPr lang="en-US" baseline="0" dirty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19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LHC al CERN di </a:t>
            </a:r>
            <a:r>
              <a:rPr lang="en-US" dirty="0" err="1"/>
              <a:t>Ginevra</a:t>
            </a:r>
            <a:r>
              <a:rPr lang="en-US" dirty="0"/>
              <a:t>. </a:t>
            </a:r>
            <a:r>
              <a:rPr lang="en-US" dirty="0" err="1"/>
              <a:t>Acceleratore</a:t>
            </a:r>
            <a:r>
              <a:rPr lang="en-US" baseline="0" dirty="0"/>
              <a:t> </a:t>
            </a:r>
            <a:r>
              <a:rPr lang="en-US" baseline="0" dirty="0" err="1"/>
              <a:t>protone-protone</a:t>
            </a:r>
            <a:r>
              <a:rPr lang="en-US" baseline="0" dirty="0"/>
              <a:t> con </a:t>
            </a:r>
            <a:r>
              <a:rPr lang="en-US" baseline="0" dirty="0" err="1"/>
              <a:t>quattro</a:t>
            </a:r>
            <a:r>
              <a:rPr lang="en-US" baseline="0" dirty="0"/>
              <a:t> </a:t>
            </a:r>
            <a:r>
              <a:rPr lang="en-US" baseline="0" dirty="0" err="1"/>
              <a:t>punti</a:t>
            </a:r>
            <a:r>
              <a:rPr lang="en-US" baseline="0" dirty="0"/>
              <a:t> </a:t>
            </a:r>
            <a:r>
              <a:rPr lang="en-US" baseline="0" dirty="0" err="1"/>
              <a:t>sperimentali</a:t>
            </a:r>
            <a:r>
              <a:rPr lang="en-US" baseline="0" dirty="0"/>
              <a:t>.. 27 km…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397A-FE65-4914-BD23-9512257D76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6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F9B31-648C-47C2-96C6-4A46D76764C2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E23B1-3BE6-44BE-A138-B74F1ECD6CB2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 Marzo 2023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ATLAS Masterclass</a:t>
            </a:r>
          </a:p>
        </p:txBody>
      </p:sp>
    </p:spTree>
    <p:extLst>
      <p:ext uri="{BB962C8B-B14F-4D97-AF65-F5344CB8AC3E}">
        <p14:creationId xmlns:p14="http://schemas.microsoft.com/office/powerpoint/2010/main" val="21929368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C925-0CF7-4516-8FDB-FCEDDB920AE5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A2CE1-5534-42CA-9CC8-0E00E2DBBE4C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DEE0E-24B4-4833-A767-D51B4A22B388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B6E16-FD57-413F-AFC9-26D4ACCBEF8E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0B08A-2180-40C0-BE37-E0FD382A97FB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C26EF-29E7-4B39-BEF0-D5BCAC7998F2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8A990-9A6D-4055-8BDB-EDCD971C3EE3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EFC0E969-0619-41B6-8270-C71A5953309E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</p:sldLayoutIdLst>
  <p:hf sldNum="0"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teilchenid3.htm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lhcphysics3.htm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ernmasterclass.uio.no/OPloT/index.php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2304256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it-IT" sz="4000" b="1" noProof="0" dirty="0"/>
              <a:t>ATLAS </a:t>
            </a:r>
            <a:r>
              <a:rPr lang="it-IT" sz="4000" b="1" noProof="0" dirty="0" err="1"/>
              <a:t>Masterclass</a:t>
            </a:r>
            <a:r>
              <a:rPr lang="it-IT" sz="4000" b="1" noProof="0" dirty="0"/>
              <a:t>: </a:t>
            </a:r>
            <a:br>
              <a:rPr lang="it-IT" sz="4000" b="1" noProof="0" dirty="0"/>
            </a:br>
            <a:r>
              <a:rPr lang="it-IT" sz="4000" b="1" noProof="0" dirty="0"/>
              <a:t>ricerca</a:t>
            </a:r>
            <a:r>
              <a:rPr lang="it-IT" sz="4000" b="1" dirty="0"/>
              <a:t> del bosone </a:t>
            </a:r>
            <a:r>
              <a:rPr lang="it-IT" sz="4000" b="1" dirty="0" err="1"/>
              <a:t>Z</a:t>
            </a:r>
            <a:r>
              <a:rPr lang="it-IT" sz="4000" b="1" dirty="0"/>
              <a:t>, del bosone di </a:t>
            </a:r>
            <a:r>
              <a:rPr lang="it-IT" sz="4000" b="1" dirty="0" err="1"/>
              <a:t>Higgs</a:t>
            </a:r>
            <a:r>
              <a:rPr lang="it-IT" sz="4000" b="1" dirty="0"/>
              <a:t> e di nuove particelle</a:t>
            </a:r>
            <a:endParaRPr lang="it-IT" sz="4000" b="1" noProof="0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7" name="Picture 6" descr="10015972_10000138_FourMu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6696744" cy="3766919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481" y="116632"/>
            <a:ext cx="8640762" cy="643136"/>
          </a:xfrm>
        </p:spPr>
        <p:txBody>
          <a:bodyPr/>
          <a:lstStyle/>
          <a:p>
            <a:r>
              <a:rPr lang="it-IT" sz="3600" noProof="0" dirty="0"/>
              <a:t>Bosone di Higgs: spiegazione più formale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481" y="736289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Tutte le particelle sono in realtà espressioni di campi che permeano lo spazio (un po’ come i campi elettromagnetici della rete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WiFi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Se un campo "acquisisce energia" può dar vita a una particella libera.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Il 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interagisce (si accoppia) con quello delle altre particelle, dando loro una massa proporzionale all’ accoppiamento.</a:t>
            </a:r>
          </a:p>
          <a:p>
            <a:pPr marL="342900" indent="-342900">
              <a:buFont typeface="Arial"/>
              <a:buChar char="•"/>
            </a:pPr>
            <a:endParaRPr lang="it-IT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La massa è anche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proporzionale al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"valore medio nel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vuoto" (VEV) del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,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o,  semplificando,</a:t>
            </a:r>
            <a:br>
              <a:rPr lang="it-IT" dirty="0">
                <a:solidFill>
                  <a:schemeClr val="accent6"/>
                </a:solidFill>
                <a:latin typeface="+mj-lt"/>
              </a:rPr>
            </a:br>
            <a:r>
              <a:rPr lang="it-IT" dirty="0">
                <a:solidFill>
                  <a:schemeClr val="accent6"/>
                </a:solidFill>
                <a:latin typeface="+mj-lt"/>
              </a:rPr>
              <a:t>alla sua energia all’equilibrio.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Inizialmente tale VEV era nullo, con il 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in equilibrio instabile; dopo il Big Bang, il 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ha assunto una configurazione più stabile con VEV non nullo (meccanismo di </a:t>
            </a:r>
            <a:r>
              <a:rPr lang="it-IT" dirty="0">
                <a:solidFill>
                  <a:schemeClr val="accent3"/>
                </a:solidFill>
                <a:latin typeface="+mj-lt"/>
              </a:rPr>
              <a:t>"rottura spontanea della simmetria"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La massa delle particelle, data dal VEV dell’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moltiplicato per il loro accoppiamento col 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stesso, non è una caratteristica intrinseca, ma deriva dinamicamente dal campo di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.</a:t>
            </a:r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66" y="2332836"/>
            <a:ext cx="2736304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19" y="2332836"/>
            <a:ext cx="2514629" cy="167222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74AED56-3014-6F4D-92B8-B35D5439CF2F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 dirty="0"/>
              <a:t>Gruppo ATLAS/</a:t>
            </a:r>
            <a:r>
              <a:rPr lang="it-IT" dirty="0" err="1"/>
              <a:t>Ge</a:t>
            </a:r>
            <a:endParaRPr lang="it-IT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A9A10-9630-6368-7587-447591CF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DC5F7-67E9-5805-60AC-3BB3FF38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13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D361-3199-3A4F-8A17-60FBBEBB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51520"/>
          </a:xfrm>
        </p:spPr>
        <p:txBody>
          <a:bodyPr/>
          <a:lstStyle/>
          <a:p>
            <a:r>
              <a:rPr lang="en-IT" sz="4000" dirty="0"/>
              <a:t>Fisica sperimentale agli acceleratori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28C40-83EF-9546-AB29-BF469016D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sz="2000" dirty="0"/>
              <a:t>Cosa fa il fisico delle particelle sperimentale  ?</a:t>
            </a:r>
          </a:p>
          <a:p>
            <a:pPr lvl="1"/>
            <a:r>
              <a:rPr lang="en-IT" dirty="0"/>
              <a:t>Progetta, costruisce e conduce esperimenti per:</a:t>
            </a:r>
          </a:p>
          <a:p>
            <a:pPr lvl="2"/>
            <a:r>
              <a:rPr lang="en-IT" dirty="0"/>
              <a:t>verificare e/o confutare </a:t>
            </a:r>
            <a:r>
              <a:rPr lang="en-IT"/>
              <a:t>le </a:t>
            </a:r>
            <a:r>
              <a:rPr lang="en-US" dirty="0" err="1"/>
              <a:t>ipotesi</a:t>
            </a:r>
            <a:r>
              <a:rPr lang="en-US" dirty="0"/>
              <a:t> </a:t>
            </a:r>
            <a:r>
              <a:rPr lang="en-US" dirty="0" err="1"/>
              <a:t>formul</a:t>
            </a:r>
            <a:r>
              <a:rPr lang="en-IT"/>
              <a:t>ate dai</a:t>
            </a:r>
            <a:r>
              <a:rPr lang="en-US" dirty="0"/>
              <a:t> </a:t>
            </a:r>
            <a:r>
              <a:rPr lang="en-US" dirty="0" err="1"/>
              <a:t>fisici</a:t>
            </a:r>
            <a:r>
              <a:rPr lang="en-IT"/>
              <a:t> teorici</a:t>
            </a:r>
            <a:endParaRPr lang="en-IT" dirty="0"/>
          </a:p>
          <a:p>
            <a:pPr lvl="2"/>
            <a:r>
              <a:rPr lang="en-GB" dirty="0"/>
              <a:t>f</a:t>
            </a:r>
            <a:r>
              <a:rPr lang="en-IT" dirty="0"/>
              <a:t>ornire nuove osservazioni che possono fornire spunti per nuove e più complete teorie.</a:t>
            </a:r>
          </a:p>
          <a:p>
            <a:pPr lvl="2"/>
            <a:endParaRPr lang="en-IT" dirty="0"/>
          </a:p>
          <a:p>
            <a:r>
              <a:rPr lang="en-IT" sz="2000" dirty="0"/>
              <a:t>Competenze di un fisico sperimentale delle particelle</a:t>
            </a:r>
          </a:p>
          <a:p>
            <a:pPr lvl="1"/>
            <a:r>
              <a:rPr lang="en-IT" b="1" dirty="0"/>
              <a:t>Rivelatori</a:t>
            </a:r>
            <a:r>
              <a:rPr lang="en-IT" dirty="0"/>
              <a:t> (interazione particelle-materia)</a:t>
            </a:r>
          </a:p>
          <a:p>
            <a:pPr lvl="1"/>
            <a:r>
              <a:rPr lang="en-IT" b="1" dirty="0"/>
              <a:t>Elettronica</a:t>
            </a:r>
            <a:r>
              <a:rPr lang="en-IT" dirty="0"/>
              <a:t> (per “leggere” </a:t>
            </a:r>
            <a:r>
              <a:rPr lang="en-GB" dirty="0"/>
              <a:t>i</a:t>
            </a:r>
            <a:r>
              <a:rPr lang="en-IT" dirty="0"/>
              <a:t> segnali prodotti nel rivelatore)</a:t>
            </a:r>
          </a:p>
          <a:p>
            <a:pPr lvl="1"/>
            <a:r>
              <a:rPr lang="en-IT" b="1" dirty="0"/>
              <a:t>Acquisizione e elaborazione dati</a:t>
            </a:r>
            <a:r>
              <a:rPr lang="en-IT" dirty="0"/>
              <a:t> (software sviluppato ad hoc, non esistono software “commerciali” adatti allo scopo)</a:t>
            </a:r>
          </a:p>
          <a:p>
            <a:pPr lvl="1"/>
            <a:r>
              <a:rPr lang="en-IT" b="1" dirty="0"/>
              <a:t>Statistica</a:t>
            </a:r>
            <a:r>
              <a:rPr lang="en-IT" dirty="0"/>
              <a:t> (per l’intepretazione e la comprensione dei risultati)</a:t>
            </a:r>
          </a:p>
          <a:p>
            <a:pPr lvl="1"/>
            <a:r>
              <a:rPr lang="en-IT" b="1" dirty="0"/>
              <a:t>Fisica delle particelle</a:t>
            </a:r>
            <a:r>
              <a:rPr lang="en-IT" dirty="0"/>
              <a:t> (bagaglio minimo per poter discutere con un teorico)</a:t>
            </a:r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marL="914400" lvl="2" indent="0">
              <a:buNone/>
            </a:pPr>
            <a:endParaRPr lang="en-IT" dirty="0"/>
          </a:p>
          <a:p>
            <a:pPr lvl="1"/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393D9-ED6C-6F40-9316-94120CDE9898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/>
              <a:t>Gruppo ATLAS/Ge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D9BE-FB0E-877B-3B22-51FE63F4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46FB-0E4C-50CA-CC69-95676910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901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D361-3199-3A4F-8A17-60FBBEBB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en-IT" sz="4000" dirty="0"/>
              <a:t>Contesto lavorativo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28C40-83EF-9546-AB29-BF469016D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30" y="1255298"/>
            <a:ext cx="4615118" cy="2749766"/>
          </a:xfrm>
        </p:spPr>
        <p:txBody>
          <a:bodyPr/>
          <a:lstStyle/>
          <a:p>
            <a:pPr marL="0" indent="0">
              <a:buNone/>
            </a:pPr>
            <a:r>
              <a:rPr lang="en-IT" sz="1800" dirty="0"/>
              <a:t>Grandi collaborazioni: da parecchie centinaia a qualche migliaio di persone per esperimento.</a:t>
            </a:r>
          </a:p>
          <a:p>
            <a:pPr marL="0" indent="0">
              <a:buNone/>
            </a:pPr>
            <a:endParaRPr lang="en-IT" sz="1800" dirty="0"/>
          </a:p>
          <a:p>
            <a:pPr marL="0" indent="0">
              <a:buNone/>
            </a:pPr>
            <a:r>
              <a:rPr lang="en-IT" sz="1800" dirty="0"/>
              <a:t>Organizzazioni strutturate: gruppi di lavoro, riunioni, incontri, discussioni…</a:t>
            </a:r>
          </a:p>
          <a:p>
            <a:endParaRPr lang="en-IT" sz="1800" dirty="0"/>
          </a:p>
          <a:p>
            <a:endParaRPr lang="en-IT" sz="1800" dirty="0"/>
          </a:p>
          <a:p>
            <a:endParaRPr lang="en-IT" dirty="0"/>
          </a:p>
          <a:p>
            <a:pPr lvl="1"/>
            <a:endParaRPr lang="en-IT" dirty="0"/>
          </a:p>
          <a:p>
            <a:pPr marL="914400" lvl="2" indent="0">
              <a:buNone/>
            </a:pPr>
            <a:endParaRPr lang="en-IT" dirty="0"/>
          </a:p>
          <a:p>
            <a:pPr lvl="1"/>
            <a:endParaRPr lang="en-IT" dirty="0"/>
          </a:p>
        </p:txBody>
      </p:sp>
      <p:pic>
        <p:nvPicPr>
          <p:cNvPr id="7" name="Picture 6" descr="A large group of people in a large room&#10;&#10;Description automatically generated with low confidence">
            <a:extLst>
              <a:ext uri="{FF2B5EF4-FFF2-40B4-BE49-F238E27FC236}">
                <a16:creationId xmlns:a16="http://schemas.microsoft.com/office/drawing/2014/main" id="{5CF1088F-B9DD-D74B-9094-3F9C83750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744416" cy="24962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266BB4-72E0-824E-BDD9-0B0CEC7A8BE8}"/>
              </a:ext>
            </a:extLst>
          </p:cNvPr>
          <p:cNvSpPr txBox="1">
            <a:spLocks/>
          </p:cNvSpPr>
          <p:nvPr/>
        </p:nvSpPr>
        <p:spPr>
          <a:xfrm>
            <a:off x="5141458" y="3645024"/>
            <a:ext cx="3751022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IT" sz="18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IT" sz="1800" dirty="0"/>
              <a:t>Ma anche e </a:t>
            </a:r>
            <a:r>
              <a:rPr lang="en-IT" sz="1800" u="sng" dirty="0"/>
              <a:t>soprattutto</a:t>
            </a:r>
            <a:r>
              <a:rPr lang="en-IT" sz="1800" dirty="0"/>
              <a:t> molte occasioni di confronto e crescita grazie a rapporti stimolanti con </a:t>
            </a:r>
            <a:r>
              <a:rPr lang="en-IT" sz="1800"/>
              <a:t>persone  </a:t>
            </a:r>
            <a:r>
              <a:rPr lang="en-IT" sz="1800" dirty="0"/>
              <a:t>provenienti da tutto </a:t>
            </a:r>
            <a:r>
              <a:rPr lang="en-IT" sz="1800"/>
              <a:t>il mondo!</a:t>
            </a:r>
            <a:endParaRPr lang="en-IT" sz="1800" dirty="0"/>
          </a:p>
        </p:txBody>
      </p:sp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DF0819A-5C29-B648-A263-3CD0C08D87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6061" r="19288" b="19760"/>
          <a:stretch/>
        </p:blipFill>
        <p:spPr>
          <a:xfrm>
            <a:off x="388930" y="3641137"/>
            <a:ext cx="4615118" cy="2334707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7EC9194-EBD7-4E47-8B19-2BD1AB2EC71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/>
              <a:t>Gruppo ATLAS/Ge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84D86-7616-3BAE-DDD9-EAB84CC3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79757-B8DE-764B-BBF4-F8A1ABD6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697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Metodo</a:t>
            </a:r>
            <a:r>
              <a:rPr lang="en-US" dirty="0"/>
              <a:t> </a:t>
            </a:r>
            <a:r>
              <a:rPr lang="en-US" dirty="0" err="1"/>
              <a:t>scientifico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08720"/>
            <a:ext cx="8043862" cy="460851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563888" y="1772816"/>
            <a:ext cx="2160240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Teoria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63888" y="4509120"/>
            <a:ext cx="2232248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Esperimento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00192" y="3068960"/>
            <a:ext cx="2160240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Predizione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1600" y="3140968"/>
            <a:ext cx="2304256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Osservazione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>
            <a:off x="1763688" y="2132856"/>
            <a:ext cx="813816" cy="50405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5400000">
            <a:off x="6474780" y="2102284"/>
            <a:ext cx="813816" cy="4211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6516216" y="4653136"/>
            <a:ext cx="813816" cy="50405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16200000">
            <a:off x="1691680" y="4725144"/>
            <a:ext cx="813816" cy="50405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4989AD14-9BB6-B549-843E-A4201A99EF0D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/>
              <a:t>Gruppo ATLAS/Ge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6E1BA-D4BB-E6A9-9DD8-0543F540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553C-7F0C-F648-77E8-338887B1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670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266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6165304"/>
            <a:ext cx="2847975" cy="7200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accent6"/>
                </a:solidFill>
                <a:latin typeface="Arial"/>
                <a:cs typeface="Arial"/>
              </a:rPr>
              <a:t>ATLAS Masterclass</a:t>
            </a:r>
            <a:endParaRPr lang="en-US" sz="14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26627" name="Oval 7"/>
          <p:cNvSpPr>
            <a:spLocks noChangeArrowheads="1"/>
          </p:cNvSpPr>
          <p:nvPr/>
        </p:nvSpPr>
        <p:spPr bwMode="auto">
          <a:xfrm>
            <a:off x="4072880" y="4514403"/>
            <a:ext cx="1219200" cy="1219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6688A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28" name="Oval 47"/>
          <p:cNvSpPr>
            <a:spLocks noChangeArrowheads="1"/>
          </p:cNvSpPr>
          <p:nvPr/>
        </p:nvSpPr>
        <p:spPr bwMode="auto">
          <a:xfrm>
            <a:off x="2195314" y="2780928"/>
            <a:ext cx="1219200" cy="1219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6688A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0" name="Oval 10"/>
          <p:cNvSpPr>
            <a:spLocks noChangeArrowheads="1"/>
          </p:cNvSpPr>
          <p:nvPr/>
        </p:nvSpPr>
        <p:spPr bwMode="auto">
          <a:xfrm>
            <a:off x="4855840" y="515300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1" name="Oval 11"/>
          <p:cNvSpPr>
            <a:spLocks noChangeArrowheads="1"/>
          </p:cNvSpPr>
          <p:nvPr/>
        </p:nvSpPr>
        <p:spPr bwMode="auto">
          <a:xfrm>
            <a:off x="4495800" y="5153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2" name="Oval 12"/>
          <p:cNvSpPr>
            <a:spLocks noChangeArrowheads="1"/>
          </p:cNvSpPr>
          <p:nvPr/>
        </p:nvSpPr>
        <p:spPr bwMode="auto">
          <a:xfrm>
            <a:off x="4644008" y="4865315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3" name="Oval 13"/>
          <p:cNvSpPr>
            <a:spLocks noChangeArrowheads="1"/>
          </p:cNvSpPr>
          <p:nvPr/>
        </p:nvSpPr>
        <p:spPr bwMode="auto">
          <a:xfrm>
            <a:off x="2911624" y="3357339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4" name="Text Box 37"/>
          <p:cNvSpPr txBox="1">
            <a:spLocks noChangeArrowheads="1"/>
          </p:cNvSpPr>
          <p:nvPr/>
        </p:nvSpPr>
        <p:spPr bwMode="auto">
          <a:xfrm>
            <a:off x="4147597" y="3461285"/>
            <a:ext cx="928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  <a:latin typeface="Verdana" charset="0"/>
              </a:rPr>
              <a:t>quark</a:t>
            </a:r>
          </a:p>
        </p:txBody>
      </p:sp>
      <p:sp>
        <p:nvSpPr>
          <p:cNvPr id="26635" name="Line 38"/>
          <p:cNvSpPr>
            <a:spLocks noChangeShapeType="1"/>
          </p:cNvSpPr>
          <p:nvPr/>
        </p:nvSpPr>
        <p:spPr bwMode="auto">
          <a:xfrm>
            <a:off x="4427984" y="3933403"/>
            <a:ext cx="134293" cy="556518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Text Box 40"/>
          <p:cNvSpPr txBox="1">
            <a:spLocks noChangeArrowheads="1"/>
          </p:cNvSpPr>
          <p:nvPr/>
        </p:nvSpPr>
        <p:spPr bwMode="auto">
          <a:xfrm>
            <a:off x="323528" y="4581128"/>
            <a:ext cx="2160240" cy="135267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accent6"/>
                </a:solidFill>
                <a:latin typeface="+mj-lt"/>
                <a:cs typeface="Corbel"/>
              </a:rPr>
              <a:t>Einstein: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5400" dirty="0">
                <a:solidFill>
                  <a:schemeClr val="accent6"/>
                </a:solidFill>
                <a:latin typeface="Corbel"/>
                <a:cs typeface="Corbel"/>
              </a:rPr>
              <a:t>E=mc</a:t>
            </a:r>
            <a:r>
              <a:rPr lang="en-US" sz="5400" baseline="30000" dirty="0">
                <a:solidFill>
                  <a:schemeClr val="accent6"/>
                </a:solidFill>
                <a:latin typeface="Corbel"/>
                <a:cs typeface="Corbel"/>
              </a:rPr>
              <a:t>2</a:t>
            </a:r>
            <a:r>
              <a:rPr lang="en-US" sz="5400" dirty="0">
                <a:solidFill>
                  <a:schemeClr val="accent6"/>
                </a:solidFill>
                <a:latin typeface="Corbel"/>
                <a:cs typeface="Corbel"/>
              </a:rPr>
              <a:t>  </a:t>
            </a:r>
          </a:p>
        </p:txBody>
      </p:sp>
      <p:sp>
        <p:nvSpPr>
          <p:cNvPr id="26637" name="Text Box 42"/>
          <p:cNvSpPr txBox="1">
            <a:spLocks noChangeArrowheads="1"/>
          </p:cNvSpPr>
          <p:nvPr/>
        </p:nvSpPr>
        <p:spPr bwMode="auto">
          <a:xfrm>
            <a:off x="3313112" y="1524000"/>
            <a:ext cx="58674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chemeClr val="accent6"/>
                </a:solidFill>
                <a:latin typeface="+mj-lt"/>
                <a:cs typeface="Corbel"/>
              </a:rPr>
              <a:t>Attraverso urti tra particelle si possono creare altre particelle: l’energia delle particelle viene trasformata in materia!</a:t>
            </a:r>
          </a:p>
          <a:p>
            <a:endParaRPr lang="it-IT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638" name="Text Box 45"/>
          <p:cNvSpPr txBox="1">
            <a:spLocks noChangeArrowheads="1"/>
          </p:cNvSpPr>
          <p:nvPr/>
        </p:nvSpPr>
        <p:spPr bwMode="auto">
          <a:xfrm>
            <a:off x="-324544" y="344850"/>
            <a:ext cx="97565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chemeClr val="tx2"/>
                </a:solidFill>
                <a:latin typeface="+mn-lt"/>
                <a:cs typeface="Arial Rounded MT Bold"/>
              </a:rPr>
              <a:t>Come </a:t>
            </a:r>
            <a:r>
              <a:rPr lang="en-US" sz="4800" dirty="0" err="1">
                <a:solidFill>
                  <a:schemeClr val="tx2"/>
                </a:solidFill>
                <a:latin typeface="+mn-lt"/>
                <a:cs typeface="Arial Rounded MT Bold"/>
              </a:rPr>
              <a:t>produciamo</a:t>
            </a:r>
            <a:r>
              <a:rPr lang="en-US" sz="4800" dirty="0">
                <a:solidFill>
                  <a:schemeClr val="tx2"/>
                </a:solidFill>
                <a:latin typeface="+mn-lt"/>
                <a:cs typeface="Arial Rounded MT Bold"/>
              </a:rPr>
              <a:t> le </a:t>
            </a:r>
            <a:r>
              <a:rPr lang="en-US" sz="4800" dirty="0" err="1">
                <a:solidFill>
                  <a:schemeClr val="tx2"/>
                </a:solidFill>
                <a:latin typeface="+mn-lt"/>
                <a:cs typeface="Arial Rounded MT Bold"/>
              </a:rPr>
              <a:t>particelle</a:t>
            </a:r>
            <a:r>
              <a:rPr lang="en-US" sz="4800" dirty="0">
                <a:solidFill>
                  <a:schemeClr val="tx2"/>
                </a:solidFill>
                <a:latin typeface="+mn-lt"/>
                <a:cs typeface="Arial Rounded MT Bold"/>
              </a:rPr>
              <a:t>?</a:t>
            </a:r>
            <a:endParaRPr lang="it-IT" sz="4800" dirty="0">
              <a:solidFill>
                <a:schemeClr val="tx2"/>
              </a:solidFill>
              <a:latin typeface="+mn-lt"/>
              <a:cs typeface="Arial Rounded MT Bold"/>
            </a:endParaRP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779611" y="974154"/>
            <a:ext cx="6816725" cy="4543425"/>
            <a:chOff x="103" y="346"/>
            <a:chExt cx="4294" cy="2862"/>
          </a:xfrm>
        </p:grpSpPr>
        <p:grpSp>
          <p:nvGrpSpPr>
            <p:cNvPr id="26644" name="Group 73"/>
            <p:cNvGrpSpPr>
              <a:grpSpLocks/>
            </p:cNvGrpSpPr>
            <p:nvPr/>
          </p:nvGrpSpPr>
          <p:grpSpPr bwMode="auto">
            <a:xfrm>
              <a:off x="2562" y="2296"/>
              <a:ext cx="1835" cy="912"/>
              <a:chOff x="2562" y="2304"/>
              <a:chExt cx="1835" cy="912"/>
            </a:xfrm>
          </p:grpSpPr>
          <p:sp>
            <p:nvSpPr>
              <p:cNvPr id="26669" name="Oval 9"/>
              <p:cNvSpPr>
                <a:spLocks noChangeArrowheads="1"/>
              </p:cNvSpPr>
              <p:nvPr/>
            </p:nvSpPr>
            <p:spPr bwMode="auto">
              <a:xfrm>
                <a:off x="4349" y="297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0" name="Oval 14"/>
              <p:cNvSpPr>
                <a:spLocks noChangeArrowheads="1"/>
              </p:cNvSpPr>
              <p:nvPr/>
            </p:nvSpPr>
            <p:spPr bwMode="auto">
              <a:xfrm>
                <a:off x="4301" y="2304"/>
                <a:ext cx="48" cy="48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1" name="Oval 15"/>
              <p:cNvSpPr>
                <a:spLocks noChangeArrowheads="1"/>
              </p:cNvSpPr>
              <p:nvPr/>
            </p:nvSpPr>
            <p:spPr bwMode="auto">
              <a:xfrm>
                <a:off x="3773" y="3072"/>
                <a:ext cx="96" cy="9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2" name="Oval 16"/>
              <p:cNvSpPr>
                <a:spLocks noChangeArrowheads="1"/>
              </p:cNvSpPr>
              <p:nvPr/>
            </p:nvSpPr>
            <p:spPr bwMode="auto">
              <a:xfrm>
                <a:off x="4013" y="2448"/>
                <a:ext cx="96" cy="96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3" name="Oval 17"/>
              <p:cNvSpPr>
                <a:spLocks noChangeArrowheads="1"/>
              </p:cNvSpPr>
              <p:nvPr/>
            </p:nvSpPr>
            <p:spPr bwMode="auto">
              <a:xfrm>
                <a:off x="4109" y="2832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4" name="Oval 18"/>
              <p:cNvSpPr>
                <a:spLocks noChangeArrowheads="1"/>
              </p:cNvSpPr>
              <p:nvPr/>
            </p:nvSpPr>
            <p:spPr bwMode="auto">
              <a:xfrm>
                <a:off x="3821" y="2784"/>
                <a:ext cx="96" cy="96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5" name="Oval 19"/>
              <p:cNvSpPr>
                <a:spLocks noChangeArrowheads="1"/>
              </p:cNvSpPr>
              <p:nvPr/>
            </p:nvSpPr>
            <p:spPr bwMode="auto">
              <a:xfrm>
                <a:off x="4061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196" name="Oval 20"/>
              <p:cNvSpPr>
                <a:spLocks noChangeArrowheads="1"/>
              </p:cNvSpPr>
              <p:nvPr/>
            </p:nvSpPr>
            <p:spPr bwMode="auto">
              <a:xfrm>
                <a:off x="3485" y="278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078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6677" name="Oval 21"/>
              <p:cNvSpPr>
                <a:spLocks noChangeArrowheads="1"/>
              </p:cNvSpPr>
              <p:nvPr/>
            </p:nvSpPr>
            <p:spPr bwMode="auto">
              <a:xfrm>
                <a:off x="3533" y="240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9B5D1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8" name="Oval 22"/>
              <p:cNvSpPr>
                <a:spLocks noChangeArrowheads="1"/>
              </p:cNvSpPr>
              <p:nvPr/>
            </p:nvSpPr>
            <p:spPr bwMode="auto">
              <a:xfrm>
                <a:off x="3917" y="259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3399FF"/>
                  </a:gs>
                  <a:gs pos="100000">
                    <a:srgbClr val="1F5D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9" name="Oval 23"/>
              <p:cNvSpPr>
                <a:spLocks noChangeArrowheads="1"/>
              </p:cNvSpPr>
              <p:nvPr/>
            </p:nvSpPr>
            <p:spPr bwMode="auto">
              <a:xfrm>
                <a:off x="3197" y="264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0" name="Oval 24"/>
              <p:cNvSpPr>
                <a:spLocks noChangeArrowheads="1"/>
              </p:cNvSpPr>
              <p:nvPr/>
            </p:nvSpPr>
            <p:spPr bwMode="auto">
              <a:xfrm>
                <a:off x="4301" y="2640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1" name="Oval 25"/>
              <p:cNvSpPr>
                <a:spLocks noChangeArrowheads="1"/>
              </p:cNvSpPr>
              <p:nvPr/>
            </p:nvSpPr>
            <p:spPr bwMode="auto">
              <a:xfrm>
                <a:off x="4205" y="3168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6682" name="Group 60"/>
              <p:cNvGrpSpPr>
                <a:grpSpLocks/>
              </p:cNvGrpSpPr>
              <p:nvPr/>
            </p:nvGrpSpPr>
            <p:grpSpPr bwMode="auto">
              <a:xfrm>
                <a:off x="2562" y="2544"/>
                <a:ext cx="1691" cy="632"/>
                <a:chOff x="2562" y="2544"/>
                <a:chExt cx="1691" cy="632"/>
              </a:xfrm>
            </p:grpSpPr>
            <p:sp>
              <p:nvSpPr>
                <p:cNvPr id="26683" name="Line 5"/>
                <p:cNvSpPr>
                  <a:spLocks noChangeShapeType="1"/>
                </p:cNvSpPr>
                <p:nvPr/>
              </p:nvSpPr>
              <p:spPr bwMode="auto">
                <a:xfrm>
                  <a:off x="2562" y="2840"/>
                  <a:ext cx="1536" cy="336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4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2573" y="2688"/>
                  <a:ext cx="1248" cy="144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5" name="Line 28"/>
                <p:cNvSpPr>
                  <a:spLocks noChangeShapeType="1"/>
                </p:cNvSpPr>
                <p:nvPr/>
              </p:nvSpPr>
              <p:spPr bwMode="auto">
                <a:xfrm>
                  <a:off x="2573" y="2832"/>
                  <a:ext cx="1152" cy="288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573" y="2544"/>
                  <a:ext cx="864" cy="288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7" name="Line 30"/>
                <p:cNvSpPr>
                  <a:spLocks noChangeShapeType="1"/>
                </p:cNvSpPr>
                <p:nvPr/>
              </p:nvSpPr>
              <p:spPr bwMode="auto">
                <a:xfrm>
                  <a:off x="2573" y="2832"/>
                  <a:ext cx="1440" cy="192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8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573" y="2544"/>
                  <a:ext cx="1392" cy="288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9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573" y="2688"/>
                  <a:ext cx="1680" cy="144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90" name="Line 33"/>
                <p:cNvSpPr>
                  <a:spLocks noChangeShapeType="1"/>
                </p:cNvSpPr>
                <p:nvPr/>
              </p:nvSpPr>
              <p:spPr bwMode="auto">
                <a:xfrm>
                  <a:off x="2573" y="2832"/>
                  <a:ext cx="1680" cy="144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91" name="Line 34"/>
                <p:cNvSpPr>
                  <a:spLocks noChangeShapeType="1"/>
                </p:cNvSpPr>
                <p:nvPr/>
              </p:nvSpPr>
              <p:spPr bwMode="auto">
                <a:xfrm>
                  <a:off x="2573" y="2832"/>
                  <a:ext cx="1488" cy="48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645" name="Group 74"/>
            <p:cNvGrpSpPr>
              <a:grpSpLocks/>
            </p:cNvGrpSpPr>
            <p:nvPr/>
          </p:nvGrpSpPr>
          <p:grpSpPr bwMode="auto">
            <a:xfrm>
              <a:off x="103" y="346"/>
              <a:ext cx="1146" cy="1691"/>
              <a:chOff x="103" y="346"/>
              <a:chExt cx="1146" cy="1691"/>
            </a:xfrm>
          </p:grpSpPr>
          <p:sp>
            <p:nvSpPr>
              <p:cNvPr id="26646" name="Oval 57"/>
              <p:cNvSpPr>
                <a:spLocks noChangeArrowheads="1"/>
              </p:cNvSpPr>
              <p:nvPr/>
            </p:nvSpPr>
            <p:spPr bwMode="auto">
              <a:xfrm>
                <a:off x="103" y="767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6647" name="Group 72"/>
              <p:cNvGrpSpPr>
                <a:grpSpLocks/>
              </p:cNvGrpSpPr>
              <p:nvPr/>
            </p:nvGrpSpPr>
            <p:grpSpPr bwMode="auto">
              <a:xfrm>
                <a:off x="295" y="346"/>
                <a:ext cx="954" cy="1691"/>
                <a:chOff x="290" y="346"/>
                <a:chExt cx="954" cy="1691"/>
              </a:xfrm>
            </p:grpSpPr>
            <p:sp>
              <p:nvSpPr>
                <p:cNvPr id="26648" name="Oval 48"/>
                <p:cNvSpPr>
                  <a:spLocks noChangeArrowheads="1"/>
                </p:cNvSpPr>
                <p:nvPr/>
              </p:nvSpPr>
              <p:spPr bwMode="auto">
                <a:xfrm>
                  <a:off x="1154" y="1103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49" name="Oval 49"/>
                <p:cNvSpPr>
                  <a:spLocks noChangeArrowheads="1"/>
                </p:cNvSpPr>
                <p:nvPr/>
              </p:nvSpPr>
              <p:spPr bwMode="auto">
                <a:xfrm>
                  <a:off x="578" y="1199"/>
                  <a:ext cx="96" cy="96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0" name="Oval 50"/>
                <p:cNvSpPr>
                  <a:spLocks noChangeArrowheads="1"/>
                </p:cNvSpPr>
                <p:nvPr/>
              </p:nvSpPr>
              <p:spPr bwMode="auto">
                <a:xfrm>
                  <a:off x="818" y="575"/>
                  <a:ext cx="96" cy="96"/>
                </a:xfrm>
                <a:prstGeom prst="ellipse">
                  <a:avLst/>
                </a:prstGeom>
                <a:solidFill>
                  <a:srgbClr val="CC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1" name="Oval 51"/>
                <p:cNvSpPr>
                  <a:spLocks noChangeArrowheads="1"/>
                </p:cNvSpPr>
                <p:nvPr/>
              </p:nvSpPr>
              <p:spPr bwMode="auto">
                <a:xfrm>
                  <a:off x="914" y="959"/>
                  <a:ext cx="96" cy="9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2" name="Oval 52"/>
                <p:cNvSpPr>
                  <a:spLocks noChangeArrowheads="1"/>
                </p:cNvSpPr>
                <p:nvPr/>
              </p:nvSpPr>
              <p:spPr bwMode="auto">
                <a:xfrm>
                  <a:off x="626" y="911"/>
                  <a:ext cx="96" cy="96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3" name="Oval 53"/>
                <p:cNvSpPr>
                  <a:spLocks noChangeArrowheads="1"/>
                </p:cNvSpPr>
                <p:nvPr/>
              </p:nvSpPr>
              <p:spPr bwMode="auto">
                <a:xfrm>
                  <a:off x="866" y="1103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230" name="Oval 54"/>
                <p:cNvSpPr>
                  <a:spLocks noChangeArrowheads="1"/>
                </p:cNvSpPr>
                <p:nvPr/>
              </p:nvSpPr>
              <p:spPr bwMode="auto">
                <a:xfrm>
                  <a:off x="290" y="911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60784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6655" name="Oval 55"/>
                <p:cNvSpPr>
                  <a:spLocks noChangeArrowheads="1"/>
                </p:cNvSpPr>
                <p:nvPr/>
              </p:nvSpPr>
              <p:spPr bwMode="auto">
                <a:xfrm>
                  <a:off x="338" y="527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9B5D1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6" name="Oval 56"/>
                <p:cNvSpPr>
                  <a:spLocks noChangeArrowheads="1"/>
                </p:cNvSpPr>
                <p:nvPr/>
              </p:nvSpPr>
              <p:spPr bwMode="auto">
                <a:xfrm>
                  <a:off x="722" y="719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99FF"/>
                    </a:gs>
                    <a:gs pos="100000">
                      <a:srgbClr val="1F5D9B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7" name="Oval 58"/>
                <p:cNvSpPr>
                  <a:spLocks noChangeArrowheads="1"/>
                </p:cNvSpPr>
                <p:nvPr/>
              </p:nvSpPr>
              <p:spPr bwMode="auto">
                <a:xfrm>
                  <a:off x="1106" y="767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658" name="Oval 59"/>
                <p:cNvSpPr>
                  <a:spLocks noChangeArrowheads="1"/>
                </p:cNvSpPr>
                <p:nvPr/>
              </p:nvSpPr>
              <p:spPr bwMode="auto">
                <a:xfrm>
                  <a:off x="1010" y="1295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6659" name="Group 61"/>
                <p:cNvGrpSpPr>
                  <a:grpSpLocks/>
                </p:cNvGrpSpPr>
                <p:nvPr/>
              </p:nvGrpSpPr>
              <p:grpSpPr bwMode="auto">
                <a:xfrm rot="-7688328">
                  <a:off x="82" y="876"/>
                  <a:ext cx="1691" cy="632"/>
                  <a:chOff x="2562" y="2544"/>
                  <a:chExt cx="1691" cy="632"/>
                </a:xfrm>
              </p:grpSpPr>
              <p:sp>
                <p:nvSpPr>
                  <p:cNvPr id="26660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2840"/>
                    <a:ext cx="1536" cy="336"/>
                  </a:xfrm>
                  <a:prstGeom prst="line">
                    <a:avLst/>
                  </a:prstGeom>
                  <a:noFill/>
                  <a:ln w="9525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1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3" y="2688"/>
                    <a:ext cx="1248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2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573" y="2832"/>
                    <a:ext cx="1152" cy="288"/>
                  </a:xfrm>
                  <a:prstGeom prst="line">
                    <a:avLst/>
                  </a:prstGeom>
                  <a:noFill/>
                  <a:ln w="19050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3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3" y="2544"/>
                    <a:ext cx="864" cy="288"/>
                  </a:xfrm>
                  <a:prstGeom prst="line">
                    <a:avLst/>
                  </a:prstGeom>
                  <a:noFill/>
                  <a:ln w="19050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4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573" y="2832"/>
                    <a:ext cx="1440" cy="192"/>
                  </a:xfrm>
                  <a:prstGeom prst="line">
                    <a:avLst/>
                  </a:prstGeom>
                  <a:noFill/>
                  <a:ln w="19050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5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3" y="2544"/>
                    <a:ext cx="1392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6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3" y="2688"/>
                    <a:ext cx="168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7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573" y="2832"/>
                    <a:ext cx="168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68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591" y="2846"/>
                    <a:ext cx="148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FF5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6640" name="Line 71"/>
          <p:cNvSpPr>
            <a:spLocks noChangeShapeType="1"/>
          </p:cNvSpPr>
          <p:nvPr/>
        </p:nvSpPr>
        <p:spPr bwMode="auto">
          <a:xfrm flipH="1" flipV="1">
            <a:off x="3203848" y="3357337"/>
            <a:ext cx="936104" cy="215678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Text Box 77"/>
          <p:cNvSpPr txBox="1">
            <a:spLocks noChangeArrowheads="1"/>
          </p:cNvSpPr>
          <p:nvPr/>
        </p:nvSpPr>
        <p:spPr bwMode="auto">
          <a:xfrm>
            <a:off x="1044377" y="3213571"/>
            <a:ext cx="1169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tx2"/>
                </a:solidFill>
                <a:latin typeface="Verdana" charset="0"/>
              </a:rPr>
              <a:t>protone</a:t>
            </a:r>
            <a:endParaRPr lang="en-US" sz="2000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26642" name="Text Box 78"/>
          <p:cNvSpPr txBox="1">
            <a:spLocks noChangeArrowheads="1"/>
          </p:cNvSpPr>
          <p:nvPr/>
        </p:nvSpPr>
        <p:spPr bwMode="auto">
          <a:xfrm>
            <a:off x="4841677" y="5696421"/>
            <a:ext cx="1169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tx2"/>
                </a:solidFill>
                <a:latin typeface="Verdana" charset="0"/>
              </a:rPr>
              <a:t>protone</a:t>
            </a:r>
            <a:endParaRPr lang="en-US" sz="2000" dirty="0">
              <a:solidFill>
                <a:schemeClr val="tx2"/>
              </a:solidFill>
              <a:latin typeface="Verdana" charset="0"/>
            </a:endParaRPr>
          </a:p>
        </p:txBody>
      </p:sp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92662">
            <a:off x="2472333" y="4014374"/>
            <a:ext cx="2690125" cy="18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11"/>
          <p:cNvSpPr>
            <a:spLocks noChangeArrowheads="1"/>
          </p:cNvSpPr>
          <p:nvPr/>
        </p:nvSpPr>
        <p:spPr bwMode="auto">
          <a:xfrm>
            <a:off x="2483768" y="3212976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" name="Oval 11"/>
          <p:cNvSpPr>
            <a:spLocks noChangeArrowheads="1"/>
          </p:cNvSpPr>
          <p:nvPr/>
        </p:nvSpPr>
        <p:spPr bwMode="auto">
          <a:xfrm>
            <a:off x="2623592" y="3645024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32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020050" cy="715963"/>
          </a:xfrm>
        </p:spPr>
        <p:txBody>
          <a:bodyPr>
            <a:normAutofit fontScale="90000"/>
          </a:bodyPr>
          <a:lstStyle/>
          <a:p>
            <a:endParaRPr lang="it-IT" noProof="0" dirty="0">
              <a:latin typeface="Tahoma" charset="0"/>
              <a:cs typeface="Tahoma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ATLAS Masterclass</a:t>
            </a:r>
          </a:p>
        </p:txBody>
      </p:sp>
      <p:sp>
        <p:nvSpPr>
          <p:cNvPr id="23556" name="Slide Number Placeholder 2"/>
          <p:cNvSpPr txBox="1">
            <a:spLocks/>
          </p:cNvSpPr>
          <p:nvPr/>
        </p:nvSpPr>
        <p:spPr bwMode="auto">
          <a:xfrm>
            <a:off x="6267450" y="6373813"/>
            <a:ext cx="20986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B2D3BEB-13D1-4F48-8AB1-1A1A12A09077}" type="slidenum">
              <a:rPr lang="en-US" sz="1400" b="1" i="1">
                <a:solidFill>
                  <a:srgbClr val="FF0000"/>
                </a:solidFill>
                <a:latin typeface="Times New Roman" charset="0"/>
              </a:rPr>
              <a:pPr algn="r"/>
              <a:t>15</a:t>
            </a:fld>
            <a:endParaRPr lang="en-US" sz="14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3557" name="Footer Placeholder 1"/>
          <p:cNvSpPr txBox="1">
            <a:spLocks/>
          </p:cNvSpPr>
          <p:nvPr/>
        </p:nvSpPr>
        <p:spPr bwMode="auto">
          <a:xfrm>
            <a:off x="2452688" y="6570663"/>
            <a:ext cx="39671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 i="1">
                <a:latin typeface="Calibri" charset="0"/>
              </a:rPr>
              <a:t>Rüdiger Schmidt  Bullay Oktober 2007</a:t>
            </a:r>
          </a:p>
        </p:txBody>
      </p:sp>
      <p:sp>
        <p:nvSpPr>
          <p:cNvPr id="23558" name="Slide Number Placeholder 2"/>
          <p:cNvSpPr txBox="1">
            <a:spLocks/>
          </p:cNvSpPr>
          <p:nvPr/>
        </p:nvSpPr>
        <p:spPr bwMode="auto">
          <a:xfrm>
            <a:off x="6267450" y="6570663"/>
            <a:ext cx="2098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3D54F3AC-6125-B84B-B17F-6BF46B72EC7A}" type="slidenum">
              <a:rPr lang="en-GB" sz="1400"/>
              <a:pPr algn="ctr" eaLnBrk="1" hangingPunct="1"/>
              <a:t>15</a:t>
            </a:fld>
            <a:endParaRPr lang="en-GB" sz="14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25488" y="-22225"/>
            <a:ext cx="8250237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60" tIns="43181" rIns="86360" bIns="43181" anchor="ctr"/>
          <a:lstStyle/>
          <a:p>
            <a:pPr algn="ctr" eaLnBrk="0" hangingPunct="0">
              <a:defRPr/>
            </a:pPr>
            <a:r>
              <a:rPr lang="en-US" sz="32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CERN Beschleuniger Komplex</a:t>
            </a:r>
          </a:p>
        </p:txBody>
      </p:sp>
      <p:pic>
        <p:nvPicPr>
          <p:cNvPr id="23560" name="Picture 3" descr="A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5"/>
          <p:cNvSpPr txBox="1">
            <a:spLocks noChangeArrowheads="1"/>
          </p:cNvSpPr>
          <p:nvPr/>
        </p:nvSpPr>
        <p:spPr bwMode="auto">
          <a:xfrm>
            <a:off x="1747838" y="5949950"/>
            <a:ext cx="4438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23562" name="AutoShape 6"/>
          <p:cNvSpPr>
            <a:spLocks noChangeArrowheads="1"/>
          </p:cNvSpPr>
          <p:nvPr/>
        </p:nvSpPr>
        <p:spPr bwMode="auto">
          <a:xfrm>
            <a:off x="4625975" y="5878513"/>
            <a:ext cx="1687513" cy="342900"/>
          </a:xfrm>
          <a:prstGeom prst="roundRect">
            <a:avLst>
              <a:gd name="adj" fmla="val 444"/>
            </a:avLst>
          </a:prstGeom>
          <a:solidFill>
            <a:srgbClr val="FFFF66">
              <a:alpha val="6901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841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defTabSz="457200" eaLnBrk="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0000"/>
                </a:solidFill>
              </a:rPr>
              <a:t> </a:t>
            </a:r>
            <a:r>
              <a:rPr lang="en-GB" sz="1600">
                <a:solidFill>
                  <a:srgbClr val="FF0000"/>
                </a:solidFill>
                <a:latin typeface="Luxi Sans" charset="0"/>
              </a:rPr>
              <a:t> CERN (Meyrin)</a:t>
            </a:r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4271963" y="1772816"/>
            <a:ext cx="647700" cy="369887"/>
          </a:xfrm>
          <a:prstGeom prst="rect">
            <a:avLst/>
          </a:prstGeom>
          <a:solidFill>
            <a:srgbClr val="FFFF99">
              <a:alpha val="76077"/>
            </a:srgbClr>
          </a:solidFill>
          <a:ln w="18415">
            <a:solidFill>
              <a:srgbClr val="000000"/>
            </a:solidFill>
            <a:round/>
            <a:headEnd/>
            <a:tailEnd/>
          </a:ln>
        </p:spPr>
        <p:txBody>
          <a:bodyPr wrap="none" lIns="9000" tIns="9000" rIns="9000" bIns="9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Luxi Sans" charset="0"/>
              </a:rPr>
              <a:t>LHC</a:t>
            </a:r>
            <a:endParaRPr lang="en-GB" sz="1400" dirty="0">
              <a:solidFill>
                <a:srgbClr val="FF0000"/>
              </a:solidFill>
              <a:latin typeface="Luxi Sans" charset="0"/>
            </a:endParaRPr>
          </a:p>
        </p:txBody>
      </p:sp>
      <p:sp>
        <p:nvSpPr>
          <p:cNvPr id="23564" name="AutoShape 10"/>
          <p:cNvSpPr>
            <a:spLocks noChangeArrowheads="1"/>
          </p:cNvSpPr>
          <p:nvPr/>
        </p:nvSpPr>
        <p:spPr bwMode="auto">
          <a:xfrm>
            <a:off x="5364163" y="3440113"/>
            <a:ext cx="563562" cy="342900"/>
          </a:xfrm>
          <a:prstGeom prst="roundRect">
            <a:avLst>
              <a:gd name="adj" fmla="val 639"/>
            </a:avLst>
          </a:prstGeom>
          <a:solidFill>
            <a:srgbClr val="FFFF99">
              <a:alpha val="70195"/>
            </a:srgbClr>
          </a:solidFill>
          <a:ln w="18415">
            <a:solidFill>
              <a:srgbClr val="000000"/>
            </a:solidFill>
            <a:round/>
            <a:headEnd/>
            <a:tailEnd/>
          </a:ln>
        </p:spPr>
        <p:txBody>
          <a:bodyPr lIns="92160" tIns="46080" rIns="92160" bIns="46080"/>
          <a:lstStyle/>
          <a:p>
            <a:pPr algn="ctr" defTabSz="457200" eaLnBrk="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0000"/>
                </a:solidFill>
                <a:latin typeface="Luxi Sans" charset="0"/>
              </a:rPr>
              <a:t>SPS</a:t>
            </a:r>
          </a:p>
        </p:txBody>
      </p:sp>
      <p:sp>
        <p:nvSpPr>
          <p:cNvPr id="23565" name="AutoShape 11"/>
          <p:cNvSpPr>
            <a:spLocks noChangeArrowheads="1"/>
          </p:cNvSpPr>
          <p:nvPr/>
        </p:nvSpPr>
        <p:spPr bwMode="auto">
          <a:xfrm>
            <a:off x="3352800" y="3325813"/>
            <a:ext cx="823913" cy="457200"/>
          </a:xfrm>
          <a:prstGeom prst="roundRect">
            <a:avLst>
              <a:gd name="adj" fmla="val 593"/>
            </a:avLst>
          </a:prstGeom>
          <a:solidFill>
            <a:srgbClr val="FFFF99">
              <a:alpha val="70195"/>
            </a:srgbClr>
          </a:solidFill>
          <a:ln w="18415">
            <a:solidFill>
              <a:srgbClr val="FF0000"/>
            </a:solidFill>
            <a:round/>
            <a:headEnd/>
            <a:tailEnd/>
          </a:ln>
        </p:spPr>
        <p:txBody>
          <a:bodyPr lIns="92160" tIns="46080" rIns="92160" bIns="46080"/>
          <a:lstStyle/>
          <a:p>
            <a:pPr algn="ctr" defTabSz="457200"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0000"/>
                </a:solidFill>
                <a:latin typeface="Luxi Sans" charset="0"/>
              </a:rPr>
              <a:t>Control </a:t>
            </a:r>
          </a:p>
          <a:p>
            <a:pPr algn="ctr" defTabSz="457200"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0000"/>
                </a:solidFill>
                <a:latin typeface="Luxi Sans" charset="0"/>
              </a:rPr>
              <a:t>room</a:t>
            </a:r>
          </a:p>
        </p:txBody>
      </p:sp>
      <p:sp>
        <p:nvSpPr>
          <p:cNvPr id="23566" name="Freeform 12"/>
          <p:cNvSpPr>
            <a:spLocks/>
          </p:cNvSpPr>
          <p:nvPr/>
        </p:nvSpPr>
        <p:spPr bwMode="auto">
          <a:xfrm>
            <a:off x="4297363" y="5189538"/>
            <a:ext cx="2484437" cy="628650"/>
          </a:xfrm>
          <a:custGeom>
            <a:avLst/>
            <a:gdLst>
              <a:gd name="T0" fmla="*/ 2147483647 w 1591"/>
              <a:gd name="T1" fmla="*/ 2147483647 h 396"/>
              <a:gd name="T2" fmla="*/ 2147483647 w 1591"/>
              <a:gd name="T3" fmla="*/ 2147483647 h 396"/>
              <a:gd name="T4" fmla="*/ 2147483647 w 1591"/>
              <a:gd name="T5" fmla="*/ 0 h 396"/>
              <a:gd name="T6" fmla="*/ 2147483647 w 1591"/>
              <a:gd name="T7" fmla="*/ 2147483647 h 396"/>
              <a:gd name="T8" fmla="*/ 2147483647 w 1591"/>
              <a:gd name="T9" fmla="*/ 2147483647 h 396"/>
              <a:gd name="T10" fmla="*/ 2147483647 w 1591"/>
              <a:gd name="T11" fmla="*/ 2147483647 h 396"/>
              <a:gd name="T12" fmla="*/ 2147483647 w 1591"/>
              <a:gd name="T13" fmla="*/ 2147483647 h 396"/>
              <a:gd name="T14" fmla="*/ 2147483647 w 1591"/>
              <a:gd name="T15" fmla="*/ 2147483647 h 396"/>
              <a:gd name="T16" fmla="*/ 2147483647 w 1591"/>
              <a:gd name="T17" fmla="*/ 2147483647 h 396"/>
              <a:gd name="T18" fmla="*/ 2147483647 w 1591"/>
              <a:gd name="T19" fmla="*/ 2147483647 h 396"/>
              <a:gd name="T20" fmla="*/ 2147483647 w 1591"/>
              <a:gd name="T21" fmla="*/ 2147483647 h 396"/>
              <a:gd name="T22" fmla="*/ 2147483647 w 1591"/>
              <a:gd name="T23" fmla="*/ 2147483647 h 396"/>
              <a:gd name="T24" fmla="*/ 2147483647 w 1591"/>
              <a:gd name="T25" fmla="*/ 2147483647 h 396"/>
              <a:gd name="T26" fmla="*/ 2147483647 w 1591"/>
              <a:gd name="T27" fmla="*/ 2147483647 h 396"/>
              <a:gd name="T28" fmla="*/ 2147483647 w 1591"/>
              <a:gd name="T29" fmla="*/ 2147483647 h 396"/>
              <a:gd name="T30" fmla="*/ 2147483647 w 1591"/>
              <a:gd name="T31" fmla="*/ 2147483647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91"/>
              <a:gd name="T49" fmla="*/ 0 h 396"/>
              <a:gd name="T50" fmla="*/ 1591 w 1591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91" h="396">
                <a:moveTo>
                  <a:pt x="232" y="177"/>
                </a:moveTo>
                <a:cubicBezTo>
                  <a:pt x="437" y="152"/>
                  <a:pt x="1042" y="72"/>
                  <a:pt x="1240" y="40"/>
                </a:cubicBezTo>
                <a:cubicBezTo>
                  <a:pt x="1262" y="6"/>
                  <a:pt x="1478" y="24"/>
                  <a:pt x="1514" y="0"/>
                </a:cubicBezTo>
                <a:cubicBezTo>
                  <a:pt x="1548" y="12"/>
                  <a:pt x="1532" y="47"/>
                  <a:pt x="1540" y="79"/>
                </a:cubicBezTo>
                <a:cubicBezTo>
                  <a:pt x="1544" y="126"/>
                  <a:pt x="1544" y="145"/>
                  <a:pt x="1566" y="189"/>
                </a:cubicBezTo>
                <a:cubicBezTo>
                  <a:pt x="1591" y="238"/>
                  <a:pt x="1572" y="210"/>
                  <a:pt x="1588" y="256"/>
                </a:cubicBezTo>
                <a:cubicBezTo>
                  <a:pt x="1583" y="309"/>
                  <a:pt x="1478" y="256"/>
                  <a:pt x="1456" y="300"/>
                </a:cubicBezTo>
                <a:cubicBezTo>
                  <a:pt x="1450" y="311"/>
                  <a:pt x="1400" y="330"/>
                  <a:pt x="1391" y="338"/>
                </a:cubicBezTo>
                <a:cubicBezTo>
                  <a:pt x="1370" y="356"/>
                  <a:pt x="1348" y="369"/>
                  <a:pt x="1310" y="384"/>
                </a:cubicBezTo>
                <a:cubicBezTo>
                  <a:pt x="1257" y="382"/>
                  <a:pt x="1258" y="396"/>
                  <a:pt x="1209" y="376"/>
                </a:cubicBezTo>
                <a:cubicBezTo>
                  <a:pt x="1185" y="366"/>
                  <a:pt x="864" y="381"/>
                  <a:pt x="837" y="379"/>
                </a:cubicBezTo>
                <a:cubicBezTo>
                  <a:pt x="767" y="374"/>
                  <a:pt x="841" y="330"/>
                  <a:pt x="770" y="328"/>
                </a:cubicBezTo>
                <a:cubicBezTo>
                  <a:pt x="485" y="306"/>
                  <a:pt x="682" y="317"/>
                  <a:pt x="247" y="310"/>
                </a:cubicBezTo>
                <a:cubicBezTo>
                  <a:pt x="181" y="304"/>
                  <a:pt x="113" y="312"/>
                  <a:pt x="47" y="299"/>
                </a:cubicBezTo>
                <a:cubicBezTo>
                  <a:pt x="0" y="284"/>
                  <a:pt x="44" y="248"/>
                  <a:pt x="38" y="230"/>
                </a:cubicBezTo>
                <a:cubicBezTo>
                  <a:pt x="58" y="208"/>
                  <a:pt x="32" y="209"/>
                  <a:pt x="232" y="177"/>
                </a:cubicBezTo>
                <a:close/>
              </a:path>
            </a:pathLst>
          </a:cu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7" name="Group 44"/>
          <p:cNvGrpSpPr>
            <a:grpSpLocks/>
          </p:cNvGrpSpPr>
          <p:nvPr/>
        </p:nvGrpSpPr>
        <p:grpSpPr bwMode="auto">
          <a:xfrm>
            <a:off x="6029325" y="5078413"/>
            <a:ext cx="1863725" cy="666750"/>
            <a:chOff x="3917" y="3407"/>
            <a:chExt cx="1194" cy="420"/>
          </a:xfrm>
        </p:grpSpPr>
        <p:sp>
          <p:nvSpPr>
            <p:cNvPr id="23577" name="Text Box 37"/>
            <p:cNvSpPr txBox="1">
              <a:spLocks noChangeArrowheads="1"/>
            </p:cNvSpPr>
            <p:nvPr/>
          </p:nvSpPr>
          <p:spPr bwMode="auto">
            <a:xfrm>
              <a:off x="4445" y="3575"/>
              <a:ext cx="666" cy="252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 b="1">
                  <a:solidFill>
                    <a:srgbClr val="FFFF00"/>
                  </a:solidFill>
                </a:rPr>
                <a:t>ATLAS</a:t>
              </a:r>
            </a:p>
          </p:txBody>
        </p:sp>
        <p:sp>
          <p:nvSpPr>
            <p:cNvPr id="23578" name="Line 38"/>
            <p:cNvSpPr>
              <a:spLocks noChangeShapeType="1"/>
            </p:cNvSpPr>
            <p:nvPr/>
          </p:nvSpPr>
          <p:spPr bwMode="auto">
            <a:xfrm flipH="1" flipV="1">
              <a:off x="3917" y="3407"/>
              <a:ext cx="528" cy="1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8" name="Text Box 50"/>
          <p:cNvSpPr txBox="1">
            <a:spLocks noChangeArrowheads="1"/>
          </p:cNvSpPr>
          <p:nvPr/>
        </p:nvSpPr>
        <p:spPr bwMode="auto">
          <a:xfrm>
            <a:off x="6446838" y="2792413"/>
            <a:ext cx="1005482" cy="400110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dirty="0" err="1">
                <a:solidFill>
                  <a:srgbClr val="FFFF00"/>
                </a:solidFill>
              </a:rPr>
              <a:t>LHCb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3569" name="Line 51"/>
          <p:cNvSpPr>
            <a:spLocks noChangeShapeType="1"/>
          </p:cNvSpPr>
          <p:nvPr/>
        </p:nvSpPr>
        <p:spPr bwMode="auto">
          <a:xfrm>
            <a:off x="6905625" y="3198813"/>
            <a:ext cx="858838" cy="431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0" name="Group 43"/>
          <p:cNvGrpSpPr>
            <a:grpSpLocks/>
          </p:cNvGrpSpPr>
          <p:nvPr/>
        </p:nvGrpSpPr>
        <p:grpSpPr bwMode="auto">
          <a:xfrm>
            <a:off x="3495675" y="2030413"/>
            <a:ext cx="749300" cy="931862"/>
            <a:chOff x="3418" y="240"/>
            <a:chExt cx="480" cy="587"/>
          </a:xfrm>
        </p:grpSpPr>
        <p:sp>
          <p:nvSpPr>
            <p:cNvPr id="23575" name="Text Box 41"/>
            <p:cNvSpPr txBox="1">
              <a:spLocks noChangeArrowheads="1"/>
            </p:cNvSpPr>
            <p:nvPr/>
          </p:nvSpPr>
          <p:spPr bwMode="auto">
            <a:xfrm>
              <a:off x="3418" y="569"/>
              <a:ext cx="480" cy="25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 b="1">
                  <a:solidFill>
                    <a:srgbClr val="FFFF00"/>
                  </a:solidFill>
                </a:rPr>
                <a:t>CMS</a:t>
              </a:r>
            </a:p>
          </p:txBody>
        </p:sp>
        <p:sp>
          <p:nvSpPr>
            <p:cNvPr id="23576" name="Line 42"/>
            <p:cNvSpPr>
              <a:spLocks noChangeShapeType="1"/>
            </p:cNvSpPr>
            <p:nvPr/>
          </p:nvSpPr>
          <p:spPr bwMode="auto">
            <a:xfrm flipH="1" flipV="1">
              <a:off x="3600" y="240"/>
              <a:ext cx="48" cy="33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1" name="Text Box 53"/>
          <p:cNvSpPr txBox="1">
            <a:spLocks noChangeArrowheads="1"/>
          </p:cNvSpPr>
          <p:nvPr/>
        </p:nvSpPr>
        <p:spPr bwMode="auto">
          <a:xfrm>
            <a:off x="1836738" y="5573713"/>
            <a:ext cx="954087" cy="400050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>
                <a:solidFill>
                  <a:srgbClr val="FFFF00"/>
                </a:solidFill>
              </a:rPr>
              <a:t>ALICE</a:t>
            </a:r>
          </a:p>
        </p:txBody>
      </p:sp>
      <p:sp>
        <p:nvSpPr>
          <p:cNvPr id="23572" name="Line 54"/>
          <p:cNvSpPr>
            <a:spLocks noChangeShapeType="1"/>
          </p:cNvSpPr>
          <p:nvPr/>
        </p:nvSpPr>
        <p:spPr bwMode="auto">
          <a:xfrm flipV="1">
            <a:off x="2284413" y="5119688"/>
            <a:ext cx="292100" cy="4651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Text Box 3"/>
          <p:cNvSpPr txBox="1">
            <a:spLocks noChangeArrowheads="1"/>
          </p:cNvSpPr>
          <p:nvPr/>
        </p:nvSpPr>
        <p:spPr bwMode="auto">
          <a:xfrm>
            <a:off x="0" y="0"/>
            <a:ext cx="9252520" cy="170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it-IT" sz="4000" dirty="0">
                <a:solidFill>
                  <a:schemeClr val="bg1"/>
                </a:solidFill>
                <a:latin typeface="+mn-lt"/>
              </a:rPr>
              <a:t>L‘acceleratore LHC al CERN di Ginevra</a:t>
            </a:r>
          </a:p>
          <a:p>
            <a:pPr marL="115888" indent="0">
              <a:lnSpc>
                <a:spcPct val="105000"/>
              </a:lnSpc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27 km di circonferenza. A piedi ci mettereste 5/6 ore a fare il giro completo ! Le particelle che girano in un secondo fanno 10 mila giri!!!</a:t>
            </a:r>
          </a:p>
          <a:p>
            <a:pPr marL="115888" indent="0">
              <a:lnSpc>
                <a:spcPct val="105000"/>
              </a:lnSpc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(in un secondo fanno 10 volte il giro della Terra!)</a:t>
            </a:r>
          </a:p>
        </p:txBody>
      </p:sp>
      <p:sp>
        <p:nvSpPr>
          <p:cNvPr id="23574" name="Line 51"/>
          <p:cNvSpPr>
            <a:spLocks noChangeShapeType="1"/>
          </p:cNvSpPr>
          <p:nvPr/>
        </p:nvSpPr>
        <p:spPr bwMode="auto">
          <a:xfrm>
            <a:off x="4098925" y="3744913"/>
            <a:ext cx="561975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2549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00608"/>
            <a:ext cx="8229600" cy="1600200"/>
          </a:xfrm>
        </p:spPr>
        <p:txBody>
          <a:bodyPr>
            <a:normAutofit/>
          </a:bodyPr>
          <a:lstStyle/>
          <a:p>
            <a:r>
              <a:rPr lang="it-IT" noProof="0" dirty="0"/>
              <a:t>Caratteristiche di LHC</a:t>
            </a:r>
            <a:br>
              <a:rPr lang="it-IT" noProof="0" dirty="0"/>
            </a:br>
            <a:endParaRPr lang="it-IT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B1B6D1A-1795-5046-85D6-55E451610DE3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 dirty="0"/>
              <a:t>Gruppo ATLAS/</a:t>
            </a:r>
            <a:r>
              <a:rPr lang="it-IT" dirty="0" err="1"/>
              <a:t>Ge</a:t>
            </a:r>
            <a:endParaRPr lang="it-IT" dirty="0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5617A66-508F-3840-81E9-532AC2FA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76672"/>
            <a:ext cx="8496944" cy="169277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endParaRPr lang="it-IT" sz="2000" dirty="0">
              <a:latin typeface="Corbel"/>
              <a:cs typeface="Corbel"/>
            </a:endParaRPr>
          </a:p>
          <a:p>
            <a:pPr algn="just"/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LHC è stato progettato per produrre eventi molto rari ad energie elevate. Accelera protoni fino a 6.8 </a:t>
            </a:r>
            <a:r>
              <a:rPr lang="it-IT" sz="1600" dirty="0" err="1">
                <a:solidFill>
                  <a:schemeClr val="accent6"/>
                </a:solidFill>
                <a:latin typeface="+mj-lt"/>
                <a:cs typeface="Corbel"/>
              </a:rPr>
              <a:t>TeV</a:t>
            </a:r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 per fascio (energia mai raggiunta prima, corrispondente ad una velocità pari al 99.99991% della velocità della luce), e produce fino a 800 milioni di collisioni al secondo.</a:t>
            </a:r>
          </a:p>
          <a:p>
            <a:pPr algn="just"/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2" name="Picture 2" descr="http://www.atlas.ch/photos/atlas_photos/selected-photos/lhc/0708002_01-A4-at-144-dpi.jpg">
            <a:extLst>
              <a:ext uri="{FF2B5EF4-FFF2-40B4-BE49-F238E27FC236}">
                <a16:creationId xmlns:a16="http://schemas.microsoft.com/office/drawing/2014/main" id="{9F91851D-93D6-0F48-A766-00680639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4" y="1844824"/>
            <a:ext cx="4704923" cy="30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atlas.ch/photos/atlas_photos/selected-photos/lhc/9806025_dipmag_diagram.jpg">
            <a:extLst>
              <a:ext uri="{FF2B5EF4-FFF2-40B4-BE49-F238E27FC236}">
                <a16:creationId xmlns:a16="http://schemas.microsoft.com/office/drawing/2014/main" id="{77926FBD-0AA5-1E48-8898-47538467B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"/>
          <a:stretch/>
        </p:blipFill>
        <p:spPr bwMode="auto">
          <a:xfrm>
            <a:off x="5135276" y="1844824"/>
            <a:ext cx="38292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DF55C0CD-5374-6D41-87B4-34248F90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653136"/>
            <a:ext cx="7560840" cy="18774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endParaRPr lang="it-IT" sz="1600" dirty="0">
              <a:solidFill>
                <a:schemeClr val="accent6"/>
              </a:solidFill>
              <a:latin typeface="+mj-lt"/>
              <a:cs typeface="Corbe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Posto 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Corbel"/>
              </a:rPr>
              <a:t>più freddo </a:t>
            </a:r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dell’universo: LHC usa magneti superconduttori che operano a una temperatura inferiore di 2 gradi rispetto alla minima temperatura rilevabile nell’Universo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Posto 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Corbel"/>
              </a:rPr>
              <a:t>più caldo </a:t>
            </a:r>
            <a:r>
              <a:rPr lang="it-IT" sz="1600" dirty="0">
                <a:solidFill>
                  <a:schemeClr val="accent6"/>
                </a:solidFill>
                <a:latin typeface="+mj-lt"/>
                <a:cs typeface="Corbel"/>
              </a:rPr>
              <a:t>dell’universo: LHC fa collidere anche ioni di Pb, a una "</a:t>
            </a:r>
            <a:r>
              <a:rPr lang="it-IT" sz="1600" i="1" dirty="0">
                <a:solidFill>
                  <a:schemeClr val="accent6"/>
                </a:solidFill>
                <a:latin typeface="+mj-lt"/>
                <a:cs typeface="Corbel"/>
              </a:rPr>
              <a:t>temperatura</a:t>
            </a:r>
            <a:r>
              <a:rPr lang="it-IT" sz="1600" dirty="0">
                <a:solidFill>
                  <a:schemeClr val="accent6"/>
                </a:solidFill>
                <a:cs typeface="Corbel"/>
              </a:rPr>
              <a:t>"</a:t>
            </a:r>
            <a:r>
              <a:rPr lang="it-IT" sz="1600" i="1" dirty="0">
                <a:solidFill>
                  <a:schemeClr val="accent6"/>
                </a:solidFill>
                <a:latin typeface="+mj-lt"/>
                <a:cs typeface="Corbel"/>
              </a:rPr>
              <a:t> 10</a:t>
            </a:r>
            <a:r>
              <a:rPr lang="it-IT" sz="1600" i="1" baseline="30000" dirty="0">
                <a:solidFill>
                  <a:schemeClr val="accent6"/>
                </a:solidFill>
                <a:latin typeface="+mj-lt"/>
                <a:cs typeface="Corbel"/>
              </a:rPr>
              <a:t>12 </a:t>
            </a:r>
            <a:r>
              <a:rPr lang="it-IT" sz="1600" i="1" dirty="0">
                <a:solidFill>
                  <a:schemeClr val="accent6"/>
                </a:solidFill>
                <a:latin typeface="+mj-lt"/>
                <a:cs typeface="Corbel"/>
              </a:rPr>
              <a:t>volte maggiore di quella al centro del Sole.</a:t>
            </a:r>
            <a:endParaRPr lang="it-IT" sz="1600" dirty="0">
              <a:solidFill>
                <a:schemeClr val="accent6"/>
              </a:solidFill>
              <a:latin typeface="+mj-lt"/>
              <a:cs typeface="Corbel"/>
            </a:endParaRPr>
          </a:p>
          <a:p>
            <a:pPr algn="just"/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5" name="Picture 2" descr="Icon&#10;&#10;Description automatically generated">
            <a:extLst>
              <a:ext uri="{FF2B5EF4-FFF2-40B4-BE49-F238E27FC236}">
                <a16:creationId xmlns:a16="http://schemas.microsoft.com/office/drawing/2014/main" id="{3B88BCD9-55F2-4D4F-B28B-D8E47DC56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1161289" cy="116128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DEA5F-ADC0-9CDB-9C3F-9F35C3E5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B28C2-2B28-CA7B-67B3-6C20587F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8363"/>
          </a:xfrm>
        </p:spPr>
        <p:txBody>
          <a:bodyPr>
            <a:normAutofit/>
          </a:bodyPr>
          <a:lstStyle/>
          <a:p>
            <a:r>
              <a:rPr lang="it-IT" noProof="0" dirty="0">
                <a:ea typeface="ＭＳ Ｐゴシック" charset="0"/>
                <a:cs typeface="Tahoma" charset="0"/>
              </a:rPr>
              <a:t>Dove tutto ha inizio…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767064" cy="5386536"/>
          </a:xfrm>
        </p:spPr>
        <p:txBody>
          <a:bodyPr>
            <a:noAutofit/>
          </a:bodyPr>
          <a:lstStyle/>
          <a:p>
            <a:endParaRPr lang="it-IT" sz="2000" noProof="0" dirty="0">
              <a:ea typeface="ＭＳ Ｐゴシック" charset="0"/>
              <a:cs typeface="Tahoma" charset="0"/>
            </a:endParaRPr>
          </a:p>
          <a:p>
            <a:r>
              <a:rPr lang="it-IT" sz="2000" noProof="0" dirty="0">
                <a:ea typeface="ＭＳ Ｐゴシック" charset="0"/>
                <a:cs typeface="Tahoma" charset="0"/>
              </a:rPr>
              <a:t>Da dove escono le particelle</a:t>
            </a:r>
            <a:r>
              <a:rPr lang="it-IT" altLang="ja-JP" sz="2000" noProof="0" dirty="0">
                <a:ea typeface="ＭＳ Ｐゴシック" charset="0"/>
                <a:cs typeface="Tahoma" charset="0"/>
              </a:rPr>
              <a:t> che </a:t>
            </a:r>
          </a:p>
          <a:p>
            <a:pPr marL="0" indent="0">
              <a:buNone/>
            </a:pPr>
            <a:r>
              <a:rPr lang="it-IT" altLang="ja-JP" sz="2000" noProof="0" dirty="0">
                <a:ea typeface="ＭＳ Ｐゴシック" charset="0"/>
                <a:cs typeface="Tahoma" charset="0"/>
              </a:rPr>
              <a:t>     vengono accelerate in LHC ?</a:t>
            </a:r>
          </a:p>
          <a:p>
            <a:endParaRPr lang="it-IT" sz="2000" noProof="0" dirty="0">
              <a:solidFill>
                <a:srgbClr val="376092"/>
              </a:solidFill>
              <a:ea typeface="Tahoma" charset="0"/>
              <a:cs typeface="Tahoma" charset="0"/>
            </a:endParaRPr>
          </a:p>
          <a:p>
            <a:r>
              <a:rPr lang="it-IT" sz="2000" noProof="0" dirty="0">
                <a:solidFill>
                  <a:srgbClr val="376092"/>
                </a:solidFill>
                <a:ea typeface="Tahoma" charset="0"/>
                <a:cs typeface="Tahoma" charset="0"/>
              </a:rPr>
              <a:t>Da una bombola di</a:t>
            </a:r>
            <a:r>
              <a:rPr lang="it-IT" altLang="ja-JP" sz="2000" noProof="0" dirty="0">
                <a:solidFill>
                  <a:srgbClr val="376092"/>
                </a:solidFill>
                <a:ea typeface="Tahoma" charset="0"/>
                <a:cs typeface="Tahoma" charset="0"/>
              </a:rPr>
              <a:t> idrogeno !</a:t>
            </a:r>
          </a:p>
          <a:p>
            <a:pPr marL="0" indent="0">
              <a:buNone/>
            </a:pPr>
            <a:endParaRPr lang="it-IT" sz="2000" noProof="0" dirty="0">
              <a:ea typeface="Tahoma" charset="0"/>
              <a:cs typeface="Tahoma" charset="0"/>
            </a:endParaRPr>
          </a:p>
          <a:p>
            <a:r>
              <a:rPr lang="it-IT" sz="2000" noProof="0" dirty="0">
                <a:ea typeface="Tahoma" charset="0"/>
                <a:cs typeface="Tahoma" charset="0"/>
              </a:rPr>
              <a:t>L’atomo di idrogeno è formato da un protone ed elettrone, tramite forze elettriche si strappa l’elettrone ottenendo un insieme di protoni.</a:t>
            </a:r>
          </a:p>
        </p:txBody>
      </p:sp>
      <p:pic>
        <p:nvPicPr>
          <p:cNvPr id="2" name="Picture 1" descr="bottle-of-hydro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214456"/>
            <a:ext cx="3240360" cy="50228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437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04448" cy="702568"/>
          </a:xfrm>
          <a:noFill/>
          <a:ln/>
        </p:spPr>
        <p:txBody>
          <a:bodyPr/>
          <a:lstStyle/>
          <a:p>
            <a:pPr algn="ctr"/>
            <a:r>
              <a:rPr lang="it-IT" sz="4800" dirty="0"/>
              <a:t>Funzionamento di una cavità</a:t>
            </a:r>
            <a:endParaRPr lang="it-IT" sz="4800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4" name="Cavit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281" y="1124744"/>
            <a:ext cx="819519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8229600" cy="702568"/>
          </a:xfrm>
          <a:noFill/>
          <a:ln/>
        </p:spPr>
        <p:txBody>
          <a:bodyPr/>
          <a:lstStyle/>
          <a:p>
            <a:pPr algn="ctr"/>
            <a:r>
              <a:rPr lang="it-IT" sz="4800" dirty="0"/>
              <a:t>Funzionamento di un collider</a:t>
            </a:r>
            <a:endParaRPr lang="it-IT" sz="4800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4" name="Colli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819200"/>
            <a:ext cx="7295673" cy="54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 anchor="t">
            <a:normAutofit/>
          </a:bodyPr>
          <a:lstStyle/>
          <a:p>
            <a:r>
              <a:rPr lang="it-IT" noProof="0" dirty="0"/>
              <a:t>Perché cerchiamo le particelle elementari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69" y="1412776"/>
            <a:ext cx="8043862" cy="4896544"/>
          </a:xfrm>
        </p:spPr>
        <p:txBody>
          <a:bodyPr>
            <a:normAutofit/>
          </a:bodyPr>
          <a:lstStyle/>
          <a:p>
            <a:endParaRPr lang="it-IT" noProof="0" dirty="0"/>
          </a:p>
          <a:p>
            <a:r>
              <a:rPr lang="it-IT" noProof="0" dirty="0"/>
              <a:t>Cerchiamo:</a:t>
            </a:r>
          </a:p>
          <a:p>
            <a:pPr lvl="1"/>
            <a:r>
              <a:rPr lang="it-IT" sz="2400" noProof="0" dirty="0"/>
              <a:t> i </a:t>
            </a:r>
            <a:r>
              <a:rPr lang="it-IT" sz="2400" noProof="0" dirty="0">
                <a:solidFill>
                  <a:schemeClr val="tx2"/>
                </a:solidFill>
              </a:rPr>
              <a:t>componenti fondamentali della materia </a:t>
            </a:r>
            <a:r>
              <a:rPr lang="it-IT" sz="2400" noProof="0" dirty="0"/>
              <a:t>(“mattoncini” indivisibili che formano la materia” o se preferite “particelle elementari”)</a:t>
            </a:r>
          </a:p>
          <a:p>
            <a:pPr lvl="1"/>
            <a:r>
              <a:rPr lang="it-IT" sz="2400" noProof="0" dirty="0"/>
              <a:t>Le </a:t>
            </a:r>
            <a:r>
              <a:rPr lang="it-IT" sz="2400" noProof="0" dirty="0">
                <a:solidFill>
                  <a:schemeClr val="tx2"/>
                </a:solidFill>
              </a:rPr>
              <a:t>forze fondamentali </a:t>
            </a:r>
            <a:r>
              <a:rPr lang="it-IT" sz="2400" noProof="0" dirty="0"/>
              <a:t>che agiscono tra di loro</a:t>
            </a:r>
          </a:p>
          <a:p>
            <a:pPr marL="274320" lvl="1" indent="0">
              <a:buNone/>
            </a:pPr>
            <a:endParaRPr lang="it-IT" noProof="0" dirty="0"/>
          </a:p>
          <a:p>
            <a:r>
              <a:rPr lang="it-IT" noProof="0" dirty="0"/>
              <a:t>Con le nostre osservazioni costruiamo modelli che mirano a fornire una descrizione completa di tutto quello che ci circonda… fino a spiegare i primissimi istanti dopo il Big Bang !</a:t>
            </a:r>
          </a:p>
          <a:p>
            <a:pPr marL="0" indent="0">
              <a:buNone/>
            </a:pPr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147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252520" cy="986408"/>
          </a:xfrm>
        </p:spPr>
        <p:txBody>
          <a:bodyPr>
            <a:normAutofit/>
          </a:bodyPr>
          <a:lstStyle/>
          <a:p>
            <a:r>
              <a:rPr lang="it-IT" sz="4400" noProof="0" dirty="0"/>
              <a:t>Dove vanno le particelle prodotte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en-GB"/>
          </a:p>
        </p:txBody>
      </p:sp>
      <p:sp>
        <p:nvSpPr>
          <p:cNvPr id="16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ATLAS Masterclass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323528" y="1340768"/>
            <a:ext cx="85156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44016" y="498376"/>
            <a:ext cx="92525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528" y="980728"/>
            <a:ext cx="85156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sz="2000" dirty="0">
                <a:solidFill>
                  <a:schemeClr val="accent6"/>
                </a:solidFill>
                <a:latin typeface="+mj-lt"/>
              </a:rPr>
              <a:t>Le particelle prodotte dalla collisione protone-protone hanno un esistenza brevissima (da 10</a:t>
            </a:r>
            <a:r>
              <a:rPr lang="it-IT" sz="2000" baseline="30000" dirty="0">
                <a:solidFill>
                  <a:schemeClr val="accent6"/>
                </a:solidFill>
                <a:latin typeface="+mj-lt"/>
              </a:rPr>
              <a:t>-22 </a:t>
            </a:r>
            <a:r>
              <a:rPr lang="it-IT" sz="2000" dirty="0">
                <a:solidFill>
                  <a:schemeClr val="accent6"/>
                </a:solidFill>
                <a:latin typeface="+mj-lt"/>
              </a:rPr>
              <a:t> a 10</a:t>
            </a:r>
            <a:r>
              <a:rPr lang="it-IT" sz="2000" baseline="30000" dirty="0">
                <a:solidFill>
                  <a:schemeClr val="accent6"/>
                </a:solidFill>
                <a:latin typeface="+mj-lt"/>
              </a:rPr>
              <a:t>-12 </a:t>
            </a:r>
            <a:r>
              <a:rPr lang="it-IT" sz="2000" dirty="0">
                <a:solidFill>
                  <a:schemeClr val="accent6"/>
                </a:solidFill>
                <a:latin typeface="+mj-lt"/>
              </a:rPr>
              <a:t>sec) e poi decadono (si trasformano) in particelle “figlie” stabili.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sz="2000" dirty="0">
                <a:solidFill>
                  <a:schemeClr val="accent6"/>
                </a:solidFill>
                <a:latin typeface="+mj-lt"/>
              </a:rPr>
              <a:t>Le particelle “figlie” lasciano “orme” nel rivelatore.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it-IT" sz="2000" dirty="0">
                <a:solidFill>
                  <a:schemeClr val="accent6"/>
                </a:solidFill>
                <a:latin typeface="+mj-lt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sz="2000" dirty="0">
                <a:solidFill>
                  <a:schemeClr val="accent6"/>
                </a:solidFill>
                <a:latin typeface="+mj-lt"/>
              </a:rPr>
              <a:t>Il primo passo consiste quindi nel capire in quali particelle “figlie” si possono trasformare le particelle che vogliamo cercare.</a:t>
            </a:r>
          </a:p>
        </p:txBody>
      </p:sp>
      <p:pic>
        <p:nvPicPr>
          <p:cNvPr id="4" name="Picture 3" descr="ind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3592740" cy="2520280"/>
          </a:xfrm>
          <a:prstGeom prst="rect">
            <a:avLst/>
          </a:prstGeom>
        </p:spPr>
      </p:pic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10445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044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252520" cy="986408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Come rivelare</a:t>
            </a:r>
            <a:r>
              <a:rPr lang="it-IT" sz="4400" noProof="0" dirty="0"/>
              <a:t> le particelle prodotte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en-GB"/>
          </a:p>
        </p:txBody>
      </p:sp>
      <p:sp>
        <p:nvSpPr>
          <p:cNvPr id="16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ATLAS Masterclass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323528" y="1340768"/>
            <a:ext cx="85156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endParaRPr lang="it-IT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44016" y="498376"/>
            <a:ext cx="92525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528" y="980728"/>
            <a:ext cx="85156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</p:txBody>
      </p:sp>
      <p:grpSp>
        <p:nvGrpSpPr>
          <p:cNvPr id="10" name="Group 412"/>
          <p:cNvGrpSpPr>
            <a:grpSpLocks/>
          </p:cNvGrpSpPr>
          <p:nvPr/>
        </p:nvGrpSpPr>
        <p:grpSpPr bwMode="auto">
          <a:xfrm>
            <a:off x="539552" y="1916832"/>
            <a:ext cx="8404225" cy="1728192"/>
            <a:chOff x="317" y="1956"/>
            <a:chExt cx="5294" cy="1610"/>
          </a:xfrm>
        </p:grpSpPr>
        <p:grpSp>
          <p:nvGrpSpPr>
            <p:cNvPr id="11" name="Group 407"/>
            <p:cNvGrpSpPr>
              <a:grpSpLocks/>
            </p:cNvGrpSpPr>
            <p:nvPr/>
          </p:nvGrpSpPr>
          <p:grpSpPr bwMode="auto">
            <a:xfrm>
              <a:off x="317" y="2024"/>
              <a:ext cx="1713" cy="1542"/>
              <a:chOff x="0" y="1797"/>
              <a:chExt cx="1713" cy="1542"/>
            </a:xfrm>
          </p:grpSpPr>
          <p:grpSp>
            <p:nvGrpSpPr>
              <p:cNvPr id="293" name="Group 403"/>
              <p:cNvGrpSpPr>
                <a:grpSpLocks/>
              </p:cNvGrpSpPr>
              <p:nvPr/>
            </p:nvGrpSpPr>
            <p:grpSpPr bwMode="auto">
              <a:xfrm>
                <a:off x="0" y="1797"/>
                <a:ext cx="814" cy="1542"/>
                <a:chOff x="3107" y="1208"/>
                <a:chExt cx="814" cy="1542"/>
              </a:xfrm>
            </p:grpSpPr>
            <p:sp>
              <p:nvSpPr>
                <p:cNvPr id="297" name="Rectangle 9"/>
                <p:cNvSpPr>
                  <a:spLocks noChangeArrowheads="1"/>
                </p:cNvSpPr>
                <p:nvPr/>
              </p:nvSpPr>
              <p:spPr bwMode="auto">
                <a:xfrm>
                  <a:off x="3107" y="1970"/>
                  <a:ext cx="593" cy="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98" name="Freeform 10"/>
                <p:cNvSpPr>
                  <a:spLocks/>
                </p:cNvSpPr>
                <p:nvPr/>
              </p:nvSpPr>
              <p:spPr bwMode="auto">
                <a:xfrm>
                  <a:off x="3639" y="1943"/>
                  <a:ext cx="61" cy="61"/>
                </a:xfrm>
                <a:custGeom>
                  <a:avLst/>
                  <a:gdLst>
                    <a:gd name="T0" fmla="*/ 0 w 61"/>
                    <a:gd name="T1" fmla="*/ 0 h 61"/>
                    <a:gd name="T2" fmla="*/ 61 w 61"/>
                    <a:gd name="T3" fmla="*/ 31 h 61"/>
                    <a:gd name="T4" fmla="*/ 0 w 61"/>
                    <a:gd name="T5" fmla="*/ 61 h 61"/>
                    <a:gd name="T6" fmla="*/ 0 w 61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" h="61">
                      <a:moveTo>
                        <a:pt x="0" y="0"/>
                      </a:moveTo>
                      <a:lnTo>
                        <a:pt x="61" y="31"/>
                      </a:lnTo>
                      <a:lnTo>
                        <a:pt x="0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99" name="Freeform 11"/>
                <p:cNvSpPr>
                  <a:spLocks/>
                </p:cNvSpPr>
                <p:nvPr/>
              </p:nvSpPr>
              <p:spPr bwMode="auto">
                <a:xfrm>
                  <a:off x="3636" y="1939"/>
                  <a:ext cx="71" cy="70"/>
                </a:xfrm>
                <a:custGeom>
                  <a:avLst/>
                  <a:gdLst>
                    <a:gd name="T0" fmla="*/ 7 w 71"/>
                    <a:gd name="T1" fmla="*/ 4 h 70"/>
                    <a:gd name="T2" fmla="*/ 2 w 71"/>
                    <a:gd name="T3" fmla="*/ 8 h 70"/>
                    <a:gd name="T4" fmla="*/ 62 w 71"/>
                    <a:gd name="T5" fmla="*/ 38 h 70"/>
                    <a:gd name="T6" fmla="*/ 62 w 71"/>
                    <a:gd name="T7" fmla="*/ 31 h 70"/>
                    <a:gd name="T8" fmla="*/ 2 w 71"/>
                    <a:gd name="T9" fmla="*/ 61 h 70"/>
                    <a:gd name="T10" fmla="*/ 7 w 71"/>
                    <a:gd name="T11" fmla="*/ 65 h 70"/>
                    <a:gd name="T12" fmla="*/ 7 w 71"/>
                    <a:gd name="T13" fmla="*/ 4 h 70"/>
                    <a:gd name="T14" fmla="*/ 0 w 71"/>
                    <a:gd name="T15" fmla="*/ 0 h 70"/>
                    <a:gd name="T16" fmla="*/ 0 w 71"/>
                    <a:gd name="T17" fmla="*/ 70 h 70"/>
                    <a:gd name="T18" fmla="*/ 71 w 71"/>
                    <a:gd name="T19" fmla="*/ 35 h 70"/>
                    <a:gd name="T20" fmla="*/ 0 w 71"/>
                    <a:gd name="T21" fmla="*/ 0 h 70"/>
                    <a:gd name="T22" fmla="*/ 7 w 71"/>
                    <a:gd name="T23" fmla="*/ 4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1" h="70">
                      <a:moveTo>
                        <a:pt x="7" y="4"/>
                      </a:moveTo>
                      <a:lnTo>
                        <a:pt x="2" y="8"/>
                      </a:lnTo>
                      <a:lnTo>
                        <a:pt x="62" y="38"/>
                      </a:lnTo>
                      <a:lnTo>
                        <a:pt x="62" y="31"/>
                      </a:lnTo>
                      <a:lnTo>
                        <a:pt x="2" y="61"/>
                      </a:lnTo>
                      <a:lnTo>
                        <a:pt x="7" y="65"/>
                      </a:lnTo>
                      <a:lnTo>
                        <a:pt x="7" y="4"/>
                      </a:lnTo>
                      <a:lnTo>
                        <a:pt x="0" y="0"/>
                      </a:lnTo>
                      <a:lnTo>
                        <a:pt x="0" y="70"/>
                      </a:lnTo>
                      <a:lnTo>
                        <a:pt x="71" y="35"/>
                      </a:lnTo>
                      <a:lnTo>
                        <a:pt x="0" y="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0" name="Freeform 13"/>
                <p:cNvSpPr>
                  <a:spLocks/>
                </p:cNvSpPr>
                <p:nvPr/>
              </p:nvSpPr>
              <p:spPr bwMode="auto">
                <a:xfrm>
                  <a:off x="3727" y="1941"/>
                  <a:ext cx="60" cy="61"/>
                </a:xfrm>
                <a:custGeom>
                  <a:avLst/>
                  <a:gdLst>
                    <a:gd name="T0" fmla="*/ 60 w 60"/>
                    <a:gd name="T1" fmla="*/ 61 h 61"/>
                    <a:gd name="T2" fmla="*/ 0 w 60"/>
                    <a:gd name="T3" fmla="*/ 30 h 61"/>
                    <a:gd name="T4" fmla="*/ 60 w 60"/>
                    <a:gd name="T5" fmla="*/ 0 h 61"/>
                    <a:gd name="T6" fmla="*/ 60 w 60"/>
                    <a:gd name="T7" fmla="*/ 61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0" h="61">
                      <a:moveTo>
                        <a:pt x="60" y="61"/>
                      </a:moveTo>
                      <a:lnTo>
                        <a:pt x="0" y="30"/>
                      </a:lnTo>
                      <a:lnTo>
                        <a:pt x="60" y="0"/>
                      </a:lnTo>
                      <a:lnTo>
                        <a:pt x="60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1" name="Freeform 14"/>
                <p:cNvSpPr>
                  <a:spLocks/>
                </p:cNvSpPr>
                <p:nvPr/>
              </p:nvSpPr>
              <p:spPr bwMode="auto">
                <a:xfrm>
                  <a:off x="3720" y="1936"/>
                  <a:ext cx="70" cy="70"/>
                </a:xfrm>
                <a:custGeom>
                  <a:avLst/>
                  <a:gdLst>
                    <a:gd name="T0" fmla="*/ 63 w 70"/>
                    <a:gd name="T1" fmla="*/ 66 h 70"/>
                    <a:gd name="T2" fmla="*/ 68 w 70"/>
                    <a:gd name="T3" fmla="*/ 62 h 70"/>
                    <a:gd name="T4" fmla="*/ 9 w 70"/>
                    <a:gd name="T5" fmla="*/ 32 h 70"/>
                    <a:gd name="T6" fmla="*/ 9 w 70"/>
                    <a:gd name="T7" fmla="*/ 39 h 70"/>
                    <a:gd name="T8" fmla="*/ 68 w 70"/>
                    <a:gd name="T9" fmla="*/ 9 h 70"/>
                    <a:gd name="T10" fmla="*/ 63 w 70"/>
                    <a:gd name="T11" fmla="*/ 5 h 70"/>
                    <a:gd name="T12" fmla="*/ 63 w 70"/>
                    <a:gd name="T13" fmla="*/ 66 h 70"/>
                    <a:gd name="T14" fmla="*/ 70 w 70"/>
                    <a:gd name="T15" fmla="*/ 70 h 70"/>
                    <a:gd name="T16" fmla="*/ 70 w 70"/>
                    <a:gd name="T17" fmla="*/ 0 h 70"/>
                    <a:gd name="T18" fmla="*/ 0 w 70"/>
                    <a:gd name="T19" fmla="*/ 35 h 70"/>
                    <a:gd name="T20" fmla="*/ 70 w 70"/>
                    <a:gd name="T21" fmla="*/ 70 h 70"/>
                    <a:gd name="T22" fmla="*/ 63 w 70"/>
                    <a:gd name="T23" fmla="*/ 66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0" h="70">
                      <a:moveTo>
                        <a:pt x="63" y="66"/>
                      </a:moveTo>
                      <a:lnTo>
                        <a:pt x="68" y="62"/>
                      </a:lnTo>
                      <a:lnTo>
                        <a:pt x="9" y="32"/>
                      </a:lnTo>
                      <a:lnTo>
                        <a:pt x="9" y="39"/>
                      </a:lnTo>
                      <a:lnTo>
                        <a:pt x="68" y="9"/>
                      </a:lnTo>
                      <a:lnTo>
                        <a:pt x="63" y="5"/>
                      </a:lnTo>
                      <a:lnTo>
                        <a:pt x="63" y="66"/>
                      </a:lnTo>
                      <a:lnTo>
                        <a:pt x="70" y="70"/>
                      </a:lnTo>
                      <a:lnTo>
                        <a:pt x="70" y="0"/>
                      </a:lnTo>
                      <a:lnTo>
                        <a:pt x="0" y="35"/>
                      </a:lnTo>
                      <a:lnTo>
                        <a:pt x="70" y="70"/>
                      </a:lnTo>
                      <a:lnTo>
                        <a:pt x="63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2" name="Freeform 15"/>
                <p:cNvSpPr>
                  <a:spLocks/>
                </p:cNvSpPr>
                <p:nvPr/>
              </p:nvSpPr>
              <p:spPr bwMode="auto">
                <a:xfrm>
                  <a:off x="3513" y="1257"/>
                  <a:ext cx="205" cy="716"/>
                </a:xfrm>
                <a:custGeom>
                  <a:avLst/>
                  <a:gdLst>
                    <a:gd name="T0" fmla="*/ 205 w 205"/>
                    <a:gd name="T1" fmla="*/ 713 h 716"/>
                    <a:gd name="T2" fmla="*/ 102 w 205"/>
                    <a:gd name="T3" fmla="*/ 339 h 716"/>
                    <a:gd name="T4" fmla="*/ 8 w 205"/>
                    <a:gd name="T5" fmla="*/ 0 h 716"/>
                    <a:gd name="T6" fmla="*/ 0 w 205"/>
                    <a:gd name="T7" fmla="*/ 2 h 716"/>
                    <a:gd name="T8" fmla="*/ 95 w 205"/>
                    <a:gd name="T9" fmla="*/ 342 h 716"/>
                    <a:gd name="T10" fmla="*/ 198 w 205"/>
                    <a:gd name="T11" fmla="*/ 716 h 716"/>
                    <a:gd name="T12" fmla="*/ 205 w 205"/>
                    <a:gd name="T13" fmla="*/ 713 h 7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05" h="716">
                      <a:moveTo>
                        <a:pt x="205" y="713"/>
                      </a:moveTo>
                      <a:lnTo>
                        <a:pt x="102" y="339"/>
                      </a:ln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95" y="342"/>
                      </a:lnTo>
                      <a:lnTo>
                        <a:pt x="198" y="716"/>
                      </a:lnTo>
                      <a:lnTo>
                        <a:pt x="205" y="7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3" name="Freeform 16"/>
                <p:cNvSpPr>
                  <a:spLocks/>
                </p:cNvSpPr>
                <p:nvPr/>
              </p:nvSpPr>
              <p:spPr bwMode="auto">
                <a:xfrm>
                  <a:off x="3517" y="1258"/>
                  <a:ext cx="15" cy="31"/>
                </a:xfrm>
                <a:custGeom>
                  <a:avLst/>
                  <a:gdLst>
                    <a:gd name="T0" fmla="*/ 0 w 15"/>
                    <a:gd name="T1" fmla="*/ 31 h 31"/>
                    <a:gd name="T2" fmla="*/ 0 w 15"/>
                    <a:gd name="T3" fmla="*/ 0 h 31"/>
                    <a:gd name="T4" fmla="*/ 15 w 15"/>
                    <a:gd name="T5" fmla="*/ 28 h 31"/>
                    <a:gd name="T6" fmla="*/ 0 w 15"/>
                    <a:gd name="T7" fmla="*/ 31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1">
                      <a:moveTo>
                        <a:pt x="0" y="31"/>
                      </a:moveTo>
                      <a:lnTo>
                        <a:pt x="0" y="0"/>
                      </a:lnTo>
                      <a:lnTo>
                        <a:pt x="15" y="28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4" name="Freeform 17"/>
                <p:cNvSpPr>
                  <a:spLocks/>
                </p:cNvSpPr>
                <p:nvPr/>
              </p:nvSpPr>
              <p:spPr bwMode="auto">
                <a:xfrm>
                  <a:off x="3513" y="1243"/>
                  <a:ext cx="23" cy="50"/>
                </a:xfrm>
                <a:custGeom>
                  <a:avLst/>
                  <a:gdLst>
                    <a:gd name="T0" fmla="*/ 3 w 23"/>
                    <a:gd name="T1" fmla="*/ 43 h 50"/>
                    <a:gd name="T2" fmla="*/ 8 w 23"/>
                    <a:gd name="T3" fmla="*/ 46 h 50"/>
                    <a:gd name="T4" fmla="*/ 8 w 23"/>
                    <a:gd name="T5" fmla="*/ 15 h 50"/>
                    <a:gd name="T6" fmla="*/ 0 w 23"/>
                    <a:gd name="T7" fmla="*/ 16 h 50"/>
                    <a:gd name="T8" fmla="*/ 15 w 23"/>
                    <a:gd name="T9" fmla="*/ 44 h 50"/>
                    <a:gd name="T10" fmla="*/ 17 w 23"/>
                    <a:gd name="T11" fmla="*/ 39 h 50"/>
                    <a:gd name="T12" fmla="*/ 3 w 23"/>
                    <a:gd name="T13" fmla="*/ 43 h 50"/>
                    <a:gd name="T14" fmla="*/ 2 w 23"/>
                    <a:gd name="T15" fmla="*/ 50 h 50"/>
                    <a:gd name="T16" fmla="*/ 23 w 23"/>
                    <a:gd name="T17" fmla="*/ 45 h 50"/>
                    <a:gd name="T18" fmla="*/ 0 w 23"/>
                    <a:gd name="T19" fmla="*/ 0 h 50"/>
                    <a:gd name="T20" fmla="*/ 2 w 23"/>
                    <a:gd name="T21" fmla="*/ 50 h 50"/>
                    <a:gd name="T22" fmla="*/ 3 w 23"/>
                    <a:gd name="T23" fmla="*/ 43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50">
                      <a:moveTo>
                        <a:pt x="3" y="43"/>
                      </a:moveTo>
                      <a:lnTo>
                        <a:pt x="8" y="46"/>
                      </a:lnTo>
                      <a:lnTo>
                        <a:pt x="8" y="15"/>
                      </a:lnTo>
                      <a:lnTo>
                        <a:pt x="0" y="16"/>
                      </a:lnTo>
                      <a:lnTo>
                        <a:pt x="15" y="44"/>
                      </a:lnTo>
                      <a:lnTo>
                        <a:pt x="17" y="39"/>
                      </a:lnTo>
                      <a:lnTo>
                        <a:pt x="3" y="43"/>
                      </a:lnTo>
                      <a:lnTo>
                        <a:pt x="2" y="50"/>
                      </a:lnTo>
                      <a:lnTo>
                        <a:pt x="23" y="45"/>
                      </a:lnTo>
                      <a:lnTo>
                        <a:pt x="0" y="0"/>
                      </a:lnTo>
                      <a:lnTo>
                        <a:pt x="2" y="50"/>
                      </a:lnTo>
                      <a:lnTo>
                        <a:pt x="3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5" name="Freeform 18"/>
                <p:cNvSpPr>
                  <a:spLocks/>
                </p:cNvSpPr>
                <p:nvPr/>
              </p:nvSpPr>
              <p:spPr bwMode="auto">
                <a:xfrm>
                  <a:off x="3711" y="1982"/>
                  <a:ext cx="88" cy="735"/>
                </a:xfrm>
                <a:custGeom>
                  <a:avLst/>
                  <a:gdLst>
                    <a:gd name="T0" fmla="*/ 88 w 88"/>
                    <a:gd name="T1" fmla="*/ 735 h 735"/>
                    <a:gd name="T2" fmla="*/ 7 w 88"/>
                    <a:gd name="T3" fmla="*/ 0 h 735"/>
                    <a:gd name="T4" fmla="*/ 0 w 88"/>
                    <a:gd name="T5" fmla="*/ 0 h 735"/>
                    <a:gd name="T6" fmla="*/ 81 w 88"/>
                    <a:gd name="T7" fmla="*/ 735 h 735"/>
                    <a:gd name="T8" fmla="*/ 88 w 88"/>
                    <a:gd name="T9" fmla="*/ 735 h 7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8" h="735">
                      <a:moveTo>
                        <a:pt x="88" y="735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81" y="735"/>
                      </a:lnTo>
                      <a:lnTo>
                        <a:pt x="88" y="7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6" name="Freeform 19"/>
                <p:cNvSpPr>
                  <a:spLocks/>
                </p:cNvSpPr>
                <p:nvPr/>
              </p:nvSpPr>
              <p:spPr bwMode="auto">
                <a:xfrm>
                  <a:off x="3786" y="2701"/>
                  <a:ext cx="14" cy="16"/>
                </a:xfrm>
                <a:custGeom>
                  <a:avLst/>
                  <a:gdLst>
                    <a:gd name="T0" fmla="*/ 0 w 14"/>
                    <a:gd name="T1" fmla="*/ 2 h 16"/>
                    <a:gd name="T2" fmla="*/ 9 w 14"/>
                    <a:gd name="T3" fmla="*/ 16 h 16"/>
                    <a:gd name="T4" fmla="*/ 14 w 14"/>
                    <a:gd name="T5" fmla="*/ 0 h 16"/>
                    <a:gd name="T6" fmla="*/ 0 w 14"/>
                    <a:gd name="T7" fmla="*/ 2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6">
                      <a:moveTo>
                        <a:pt x="0" y="2"/>
                      </a:moveTo>
                      <a:lnTo>
                        <a:pt x="9" y="16"/>
                      </a:lnTo>
                      <a:lnTo>
                        <a:pt x="1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7" name="Freeform 20"/>
                <p:cNvSpPr>
                  <a:spLocks/>
                </p:cNvSpPr>
                <p:nvPr/>
              </p:nvSpPr>
              <p:spPr bwMode="auto">
                <a:xfrm>
                  <a:off x="3779" y="2697"/>
                  <a:ext cx="26" cy="29"/>
                </a:xfrm>
                <a:custGeom>
                  <a:avLst/>
                  <a:gdLst>
                    <a:gd name="T0" fmla="*/ 0 w 26"/>
                    <a:gd name="T1" fmla="*/ 4 h 29"/>
                    <a:gd name="T2" fmla="*/ 17 w 26"/>
                    <a:gd name="T3" fmla="*/ 29 h 29"/>
                    <a:gd name="T4" fmla="*/ 26 w 26"/>
                    <a:gd name="T5" fmla="*/ 0 h 29"/>
                    <a:gd name="T6" fmla="*/ 0 w 26"/>
                    <a:gd name="T7" fmla="*/ 4 h 29"/>
                    <a:gd name="T8" fmla="*/ 7 w 26"/>
                    <a:gd name="T9" fmla="*/ 10 h 29"/>
                    <a:gd name="T10" fmla="*/ 21 w 26"/>
                    <a:gd name="T11" fmla="*/ 7 h 29"/>
                    <a:gd name="T12" fmla="*/ 17 w 26"/>
                    <a:gd name="T13" fmla="*/ 2 h 29"/>
                    <a:gd name="T14" fmla="*/ 13 w 26"/>
                    <a:gd name="T15" fmla="*/ 19 h 29"/>
                    <a:gd name="T16" fmla="*/ 19 w 26"/>
                    <a:gd name="T17" fmla="*/ 18 h 29"/>
                    <a:gd name="T18" fmla="*/ 9 w 26"/>
                    <a:gd name="T19" fmla="*/ 4 h 29"/>
                    <a:gd name="T20" fmla="*/ 7 w 26"/>
                    <a:gd name="T21" fmla="*/ 10 h 29"/>
                    <a:gd name="T22" fmla="*/ 0 w 26"/>
                    <a:gd name="T23" fmla="*/ 4 h 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6" h="29">
                      <a:moveTo>
                        <a:pt x="0" y="4"/>
                      </a:moveTo>
                      <a:lnTo>
                        <a:pt x="17" y="29"/>
                      </a:lnTo>
                      <a:lnTo>
                        <a:pt x="26" y="0"/>
                      </a:lnTo>
                      <a:lnTo>
                        <a:pt x="0" y="4"/>
                      </a:lnTo>
                      <a:lnTo>
                        <a:pt x="7" y="10"/>
                      </a:lnTo>
                      <a:lnTo>
                        <a:pt x="21" y="7"/>
                      </a:lnTo>
                      <a:lnTo>
                        <a:pt x="17" y="2"/>
                      </a:lnTo>
                      <a:lnTo>
                        <a:pt x="13" y="19"/>
                      </a:lnTo>
                      <a:lnTo>
                        <a:pt x="19" y="18"/>
                      </a:lnTo>
                      <a:lnTo>
                        <a:pt x="9" y="4"/>
                      </a:lnTo>
                      <a:lnTo>
                        <a:pt x="7" y="1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8" name="Freeform 21"/>
                <p:cNvSpPr>
                  <a:spLocks/>
                </p:cNvSpPr>
                <p:nvPr/>
              </p:nvSpPr>
              <p:spPr bwMode="auto">
                <a:xfrm>
                  <a:off x="3659" y="1983"/>
                  <a:ext cx="58" cy="738"/>
                </a:xfrm>
                <a:custGeom>
                  <a:avLst/>
                  <a:gdLst>
                    <a:gd name="T0" fmla="*/ 7 w 58"/>
                    <a:gd name="T1" fmla="*/ 738 h 738"/>
                    <a:gd name="T2" fmla="*/ 58 w 58"/>
                    <a:gd name="T3" fmla="*/ 0 h 738"/>
                    <a:gd name="T4" fmla="*/ 50 w 58"/>
                    <a:gd name="T5" fmla="*/ 0 h 738"/>
                    <a:gd name="T6" fmla="*/ 0 w 58"/>
                    <a:gd name="T7" fmla="*/ 738 h 738"/>
                    <a:gd name="T8" fmla="*/ 7 w 58"/>
                    <a:gd name="T9" fmla="*/ 738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8" h="738">
                      <a:moveTo>
                        <a:pt x="7" y="738"/>
                      </a:moveTo>
                      <a:lnTo>
                        <a:pt x="58" y="0"/>
                      </a:lnTo>
                      <a:lnTo>
                        <a:pt x="50" y="0"/>
                      </a:lnTo>
                      <a:lnTo>
                        <a:pt x="0" y="738"/>
                      </a:lnTo>
                      <a:lnTo>
                        <a:pt x="7" y="7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9" name="Freeform 22"/>
                <p:cNvSpPr>
                  <a:spLocks/>
                </p:cNvSpPr>
                <p:nvPr/>
              </p:nvSpPr>
              <p:spPr bwMode="auto">
                <a:xfrm>
                  <a:off x="3656" y="2705"/>
                  <a:ext cx="15" cy="16"/>
                </a:xfrm>
                <a:custGeom>
                  <a:avLst/>
                  <a:gdLst>
                    <a:gd name="T0" fmla="*/ 0 w 15"/>
                    <a:gd name="T1" fmla="*/ 0 h 16"/>
                    <a:gd name="T2" fmla="*/ 6 w 15"/>
                    <a:gd name="T3" fmla="*/ 16 h 16"/>
                    <a:gd name="T4" fmla="*/ 15 w 15"/>
                    <a:gd name="T5" fmla="*/ 2 h 16"/>
                    <a:gd name="T6" fmla="*/ 0 w 15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16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15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0" name="Freeform 23"/>
                <p:cNvSpPr>
                  <a:spLocks/>
                </p:cNvSpPr>
                <p:nvPr/>
              </p:nvSpPr>
              <p:spPr bwMode="auto">
                <a:xfrm>
                  <a:off x="3651" y="2702"/>
                  <a:ext cx="24" cy="26"/>
                </a:xfrm>
                <a:custGeom>
                  <a:avLst/>
                  <a:gdLst>
                    <a:gd name="T0" fmla="*/ 0 w 24"/>
                    <a:gd name="T1" fmla="*/ 0 h 26"/>
                    <a:gd name="T2" fmla="*/ 11 w 24"/>
                    <a:gd name="T3" fmla="*/ 26 h 26"/>
                    <a:gd name="T4" fmla="*/ 24 w 24"/>
                    <a:gd name="T5" fmla="*/ 2 h 26"/>
                    <a:gd name="T6" fmla="*/ 0 w 24"/>
                    <a:gd name="T7" fmla="*/ 0 h 26"/>
                    <a:gd name="T8" fmla="*/ 5 w 24"/>
                    <a:gd name="T9" fmla="*/ 7 h 26"/>
                    <a:gd name="T10" fmla="*/ 20 w 24"/>
                    <a:gd name="T11" fmla="*/ 8 h 26"/>
                    <a:gd name="T12" fmla="*/ 16 w 24"/>
                    <a:gd name="T13" fmla="*/ 2 h 26"/>
                    <a:gd name="T14" fmla="*/ 8 w 24"/>
                    <a:gd name="T15" fmla="*/ 17 h 26"/>
                    <a:gd name="T16" fmla="*/ 15 w 24"/>
                    <a:gd name="T17" fmla="*/ 18 h 26"/>
                    <a:gd name="T18" fmla="*/ 9 w 24"/>
                    <a:gd name="T19" fmla="*/ 2 h 26"/>
                    <a:gd name="T20" fmla="*/ 5 w 24"/>
                    <a:gd name="T21" fmla="*/ 7 h 26"/>
                    <a:gd name="T22" fmla="*/ 0 w 24"/>
                    <a:gd name="T23" fmla="*/ 0 h 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26">
                      <a:moveTo>
                        <a:pt x="0" y="0"/>
                      </a:moveTo>
                      <a:lnTo>
                        <a:pt x="11" y="26"/>
                      </a:lnTo>
                      <a:lnTo>
                        <a:pt x="24" y="2"/>
                      </a:lnTo>
                      <a:lnTo>
                        <a:pt x="0" y="0"/>
                      </a:lnTo>
                      <a:lnTo>
                        <a:pt x="5" y="7"/>
                      </a:lnTo>
                      <a:lnTo>
                        <a:pt x="20" y="8"/>
                      </a:lnTo>
                      <a:lnTo>
                        <a:pt x="16" y="2"/>
                      </a:lnTo>
                      <a:lnTo>
                        <a:pt x="8" y="17"/>
                      </a:lnTo>
                      <a:lnTo>
                        <a:pt x="15" y="18"/>
                      </a:lnTo>
                      <a:lnTo>
                        <a:pt x="9" y="2"/>
                      </a:lnTo>
                      <a:lnTo>
                        <a:pt x="5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1" name="Freeform 24"/>
                <p:cNvSpPr>
                  <a:spLocks/>
                </p:cNvSpPr>
                <p:nvPr/>
              </p:nvSpPr>
              <p:spPr bwMode="auto">
                <a:xfrm>
                  <a:off x="3709" y="1243"/>
                  <a:ext cx="164" cy="726"/>
                </a:xfrm>
                <a:custGeom>
                  <a:avLst/>
                  <a:gdLst>
                    <a:gd name="T0" fmla="*/ 8 w 164"/>
                    <a:gd name="T1" fmla="*/ 726 h 726"/>
                    <a:gd name="T2" fmla="*/ 89 w 164"/>
                    <a:gd name="T3" fmla="*/ 347 h 726"/>
                    <a:gd name="T4" fmla="*/ 164 w 164"/>
                    <a:gd name="T5" fmla="*/ 3 h 726"/>
                    <a:gd name="T6" fmla="*/ 156 w 164"/>
                    <a:gd name="T7" fmla="*/ 0 h 726"/>
                    <a:gd name="T8" fmla="*/ 81 w 164"/>
                    <a:gd name="T9" fmla="*/ 345 h 726"/>
                    <a:gd name="T10" fmla="*/ 0 w 164"/>
                    <a:gd name="T11" fmla="*/ 723 h 726"/>
                    <a:gd name="T12" fmla="*/ 8 w 164"/>
                    <a:gd name="T13" fmla="*/ 726 h 7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4" h="726">
                      <a:moveTo>
                        <a:pt x="8" y="726"/>
                      </a:moveTo>
                      <a:lnTo>
                        <a:pt x="89" y="347"/>
                      </a:lnTo>
                      <a:lnTo>
                        <a:pt x="164" y="3"/>
                      </a:lnTo>
                      <a:lnTo>
                        <a:pt x="156" y="0"/>
                      </a:lnTo>
                      <a:lnTo>
                        <a:pt x="81" y="345"/>
                      </a:lnTo>
                      <a:lnTo>
                        <a:pt x="0" y="723"/>
                      </a:lnTo>
                      <a:lnTo>
                        <a:pt x="8" y="72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2" name="Freeform 25"/>
                <p:cNvSpPr>
                  <a:spLocks/>
                </p:cNvSpPr>
                <p:nvPr/>
              </p:nvSpPr>
              <p:spPr bwMode="auto">
                <a:xfrm>
                  <a:off x="3856" y="1244"/>
                  <a:ext cx="14" cy="32"/>
                </a:xfrm>
                <a:custGeom>
                  <a:avLst/>
                  <a:gdLst>
                    <a:gd name="T0" fmla="*/ 0 w 14"/>
                    <a:gd name="T1" fmla="*/ 28 h 32"/>
                    <a:gd name="T2" fmla="*/ 13 w 14"/>
                    <a:gd name="T3" fmla="*/ 0 h 32"/>
                    <a:gd name="T4" fmla="*/ 14 w 14"/>
                    <a:gd name="T5" fmla="*/ 32 h 32"/>
                    <a:gd name="T6" fmla="*/ 0 w 14"/>
                    <a:gd name="T7" fmla="*/ 28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32">
                      <a:moveTo>
                        <a:pt x="0" y="28"/>
                      </a:moveTo>
                      <a:lnTo>
                        <a:pt x="13" y="0"/>
                      </a:lnTo>
                      <a:lnTo>
                        <a:pt x="14" y="32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3" name="Freeform 26"/>
                <p:cNvSpPr>
                  <a:spLocks/>
                </p:cNvSpPr>
                <p:nvPr/>
              </p:nvSpPr>
              <p:spPr bwMode="auto">
                <a:xfrm>
                  <a:off x="3851" y="1230"/>
                  <a:ext cx="23" cy="50"/>
                </a:xfrm>
                <a:custGeom>
                  <a:avLst/>
                  <a:gdLst>
                    <a:gd name="T0" fmla="*/ 6 w 23"/>
                    <a:gd name="T1" fmla="*/ 39 h 50"/>
                    <a:gd name="T2" fmla="*/ 8 w 23"/>
                    <a:gd name="T3" fmla="*/ 44 h 50"/>
                    <a:gd name="T4" fmla="*/ 22 w 23"/>
                    <a:gd name="T5" fmla="*/ 16 h 50"/>
                    <a:gd name="T6" fmla="*/ 14 w 23"/>
                    <a:gd name="T7" fmla="*/ 14 h 50"/>
                    <a:gd name="T8" fmla="*/ 16 w 23"/>
                    <a:gd name="T9" fmla="*/ 46 h 50"/>
                    <a:gd name="T10" fmla="*/ 20 w 23"/>
                    <a:gd name="T11" fmla="*/ 42 h 50"/>
                    <a:gd name="T12" fmla="*/ 6 w 23"/>
                    <a:gd name="T13" fmla="*/ 39 h 50"/>
                    <a:gd name="T14" fmla="*/ 0 w 23"/>
                    <a:gd name="T15" fmla="*/ 45 h 50"/>
                    <a:gd name="T16" fmla="*/ 23 w 23"/>
                    <a:gd name="T17" fmla="*/ 50 h 50"/>
                    <a:gd name="T18" fmla="*/ 20 w 23"/>
                    <a:gd name="T19" fmla="*/ 0 h 50"/>
                    <a:gd name="T20" fmla="*/ 0 w 23"/>
                    <a:gd name="T21" fmla="*/ 45 h 50"/>
                    <a:gd name="T22" fmla="*/ 6 w 23"/>
                    <a:gd name="T23" fmla="*/ 39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50">
                      <a:moveTo>
                        <a:pt x="6" y="39"/>
                      </a:moveTo>
                      <a:lnTo>
                        <a:pt x="8" y="44"/>
                      </a:lnTo>
                      <a:lnTo>
                        <a:pt x="22" y="16"/>
                      </a:lnTo>
                      <a:lnTo>
                        <a:pt x="14" y="14"/>
                      </a:lnTo>
                      <a:lnTo>
                        <a:pt x="16" y="46"/>
                      </a:lnTo>
                      <a:lnTo>
                        <a:pt x="20" y="42"/>
                      </a:lnTo>
                      <a:lnTo>
                        <a:pt x="6" y="39"/>
                      </a:lnTo>
                      <a:lnTo>
                        <a:pt x="0" y="45"/>
                      </a:lnTo>
                      <a:lnTo>
                        <a:pt x="23" y="50"/>
                      </a:lnTo>
                      <a:lnTo>
                        <a:pt x="20" y="0"/>
                      </a:lnTo>
                      <a:lnTo>
                        <a:pt x="0" y="45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4" name="Freeform 27"/>
                <p:cNvSpPr>
                  <a:spLocks/>
                </p:cNvSpPr>
                <p:nvPr/>
              </p:nvSpPr>
              <p:spPr bwMode="auto">
                <a:xfrm>
                  <a:off x="3712" y="1987"/>
                  <a:ext cx="204" cy="715"/>
                </a:xfrm>
                <a:custGeom>
                  <a:avLst/>
                  <a:gdLst>
                    <a:gd name="T0" fmla="*/ 204 w 204"/>
                    <a:gd name="T1" fmla="*/ 712 h 715"/>
                    <a:gd name="T2" fmla="*/ 101 w 204"/>
                    <a:gd name="T3" fmla="*/ 340 h 715"/>
                    <a:gd name="T4" fmla="*/ 7 w 204"/>
                    <a:gd name="T5" fmla="*/ 0 h 715"/>
                    <a:gd name="T6" fmla="*/ 0 w 204"/>
                    <a:gd name="T7" fmla="*/ 2 h 715"/>
                    <a:gd name="T8" fmla="*/ 94 w 204"/>
                    <a:gd name="T9" fmla="*/ 342 h 715"/>
                    <a:gd name="T10" fmla="*/ 197 w 204"/>
                    <a:gd name="T11" fmla="*/ 715 h 715"/>
                    <a:gd name="T12" fmla="*/ 204 w 204"/>
                    <a:gd name="T13" fmla="*/ 712 h 7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04" h="715">
                      <a:moveTo>
                        <a:pt x="204" y="712"/>
                      </a:moveTo>
                      <a:lnTo>
                        <a:pt x="101" y="340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94" y="342"/>
                      </a:lnTo>
                      <a:lnTo>
                        <a:pt x="197" y="715"/>
                      </a:lnTo>
                      <a:lnTo>
                        <a:pt x="204" y="71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5" name="Freeform 28"/>
                <p:cNvSpPr>
                  <a:spLocks/>
                </p:cNvSpPr>
                <p:nvPr/>
              </p:nvSpPr>
              <p:spPr bwMode="auto">
                <a:xfrm>
                  <a:off x="3902" y="2684"/>
                  <a:ext cx="14" cy="17"/>
                </a:xfrm>
                <a:custGeom>
                  <a:avLst/>
                  <a:gdLst>
                    <a:gd name="T0" fmla="*/ 0 w 14"/>
                    <a:gd name="T1" fmla="*/ 4 h 17"/>
                    <a:gd name="T2" fmla="*/ 11 w 14"/>
                    <a:gd name="T3" fmla="*/ 17 h 17"/>
                    <a:gd name="T4" fmla="*/ 14 w 14"/>
                    <a:gd name="T5" fmla="*/ 0 h 17"/>
                    <a:gd name="T6" fmla="*/ 0 w 14"/>
                    <a:gd name="T7" fmla="*/ 4 h 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7">
                      <a:moveTo>
                        <a:pt x="0" y="4"/>
                      </a:moveTo>
                      <a:lnTo>
                        <a:pt x="11" y="17"/>
                      </a:lnTo>
                      <a:lnTo>
                        <a:pt x="14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6" name="Freeform 29"/>
                <p:cNvSpPr>
                  <a:spLocks/>
                </p:cNvSpPr>
                <p:nvPr/>
              </p:nvSpPr>
              <p:spPr bwMode="auto">
                <a:xfrm>
                  <a:off x="3896" y="2679"/>
                  <a:ext cx="25" cy="29"/>
                </a:xfrm>
                <a:custGeom>
                  <a:avLst/>
                  <a:gdLst>
                    <a:gd name="T0" fmla="*/ 0 w 25"/>
                    <a:gd name="T1" fmla="*/ 8 h 29"/>
                    <a:gd name="T2" fmla="*/ 19 w 25"/>
                    <a:gd name="T3" fmla="*/ 29 h 29"/>
                    <a:gd name="T4" fmla="*/ 25 w 25"/>
                    <a:gd name="T5" fmla="*/ 0 h 29"/>
                    <a:gd name="T6" fmla="*/ 0 w 25"/>
                    <a:gd name="T7" fmla="*/ 8 h 29"/>
                    <a:gd name="T8" fmla="*/ 7 w 25"/>
                    <a:gd name="T9" fmla="*/ 13 h 29"/>
                    <a:gd name="T10" fmla="*/ 21 w 25"/>
                    <a:gd name="T11" fmla="*/ 8 h 29"/>
                    <a:gd name="T12" fmla="*/ 17 w 25"/>
                    <a:gd name="T13" fmla="*/ 3 h 29"/>
                    <a:gd name="T14" fmla="*/ 13 w 25"/>
                    <a:gd name="T15" fmla="*/ 20 h 29"/>
                    <a:gd name="T16" fmla="*/ 19 w 25"/>
                    <a:gd name="T17" fmla="*/ 19 h 29"/>
                    <a:gd name="T18" fmla="*/ 8 w 25"/>
                    <a:gd name="T19" fmla="*/ 7 h 29"/>
                    <a:gd name="T20" fmla="*/ 7 w 25"/>
                    <a:gd name="T21" fmla="*/ 13 h 29"/>
                    <a:gd name="T22" fmla="*/ 0 w 25"/>
                    <a:gd name="T23" fmla="*/ 8 h 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" h="29">
                      <a:moveTo>
                        <a:pt x="0" y="8"/>
                      </a:moveTo>
                      <a:lnTo>
                        <a:pt x="19" y="29"/>
                      </a:lnTo>
                      <a:lnTo>
                        <a:pt x="25" y="0"/>
                      </a:lnTo>
                      <a:lnTo>
                        <a:pt x="0" y="8"/>
                      </a:lnTo>
                      <a:lnTo>
                        <a:pt x="7" y="13"/>
                      </a:lnTo>
                      <a:lnTo>
                        <a:pt x="21" y="8"/>
                      </a:lnTo>
                      <a:lnTo>
                        <a:pt x="17" y="3"/>
                      </a:lnTo>
                      <a:lnTo>
                        <a:pt x="13" y="20"/>
                      </a:lnTo>
                      <a:lnTo>
                        <a:pt x="19" y="19"/>
                      </a:lnTo>
                      <a:lnTo>
                        <a:pt x="8" y="7"/>
                      </a:lnTo>
                      <a:lnTo>
                        <a:pt x="7" y="13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7" name="Freeform 30"/>
                <p:cNvSpPr>
                  <a:spLocks/>
                </p:cNvSpPr>
                <p:nvPr/>
              </p:nvSpPr>
              <p:spPr bwMode="auto">
                <a:xfrm>
                  <a:off x="3622" y="1223"/>
                  <a:ext cx="87" cy="735"/>
                </a:xfrm>
                <a:custGeom>
                  <a:avLst/>
                  <a:gdLst>
                    <a:gd name="T0" fmla="*/ 87 w 87"/>
                    <a:gd name="T1" fmla="*/ 735 h 735"/>
                    <a:gd name="T2" fmla="*/ 46 w 87"/>
                    <a:gd name="T3" fmla="*/ 350 h 735"/>
                    <a:gd name="T4" fmla="*/ 7 w 87"/>
                    <a:gd name="T5" fmla="*/ 0 h 735"/>
                    <a:gd name="T6" fmla="*/ 0 w 87"/>
                    <a:gd name="T7" fmla="*/ 0 h 735"/>
                    <a:gd name="T8" fmla="*/ 39 w 87"/>
                    <a:gd name="T9" fmla="*/ 350 h 735"/>
                    <a:gd name="T10" fmla="*/ 80 w 87"/>
                    <a:gd name="T11" fmla="*/ 735 h 735"/>
                    <a:gd name="T12" fmla="*/ 87 w 87"/>
                    <a:gd name="T13" fmla="*/ 735 h 7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7" h="735">
                      <a:moveTo>
                        <a:pt x="87" y="735"/>
                      </a:moveTo>
                      <a:lnTo>
                        <a:pt x="46" y="35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9" y="350"/>
                      </a:lnTo>
                      <a:lnTo>
                        <a:pt x="80" y="735"/>
                      </a:lnTo>
                      <a:lnTo>
                        <a:pt x="87" y="735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8" name="Freeform 31"/>
                <p:cNvSpPr>
                  <a:spLocks/>
                </p:cNvSpPr>
                <p:nvPr/>
              </p:nvSpPr>
              <p:spPr bwMode="auto">
                <a:xfrm>
                  <a:off x="3622" y="1223"/>
                  <a:ext cx="15" cy="30"/>
                </a:xfrm>
                <a:custGeom>
                  <a:avLst/>
                  <a:gdLst>
                    <a:gd name="T0" fmla="*/ 0 w 15"/>
                    <a:gd name="T1" fmla="*/ 30 h 30"/>
                    <a:gd name="T2" fmla="*/ 4 w 15"/>
                    <a:gd name="T3" fmla="*/ 0 h 30"/>
                    <a:gd name="T4" fmla="*/ 15 w 15"/>
                    <a:gd name="T5" fmla="*/ 29 h 30"/>
                    <a:gd name="T6" fmla="*/ 0 w 15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0">
                      <a:moveTo>
                        <a:pt x="0" y="30"/>
                      </a:moveTo>
                      <a:lnTo>
                        <a:pt x="4" y="0"/>
                      </a:lnTo>
                      <a:lnTo>
                        <a:pt x="15" y="29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9" name="Freeform 32"/>
                <p:cNvSpPr>
                  <a:spLocks/>
                </p:cNvSpPr>
                <p:nvPr/>
              </p:nvSpPr>
              <p:spPr bwMode="auto">
                <a:xfrm>
                  <a:off x="3619" y="1208"/>
                  <a:ext cx="21" cy="49"/>
                </a:xfrm>
                <a:custGeom>
                  <a:avLst/>
                  <a:gdLst>
                    <a:gd name="T0" fmla="*/ 3 w 21"/>
                    <a:gd name="T1" fmla="*/ 41 h 49"/>
                    <a:gd name="T2" fmla="*/ 7 w 21"/>
                    <a:gd name="T3" fmla="*/ 45 h 49"/>
                    <a:gd name="T4" fmla="*/ 10 w 21"/>
                    <a:gd name="T5" fmla="*/ 15 h 49"/>
                    <a:gd name="T6" fmla="*/ 3 w 21"/>
                    <a:gd name="T7" fmla="*/ 16 h 49"/>
                    <a:gd name="T8" fmla="*/ 14 w 21"/>
                    <a:gd name="T9" fmla="*/ 45 h 49"/>
                    <a:gd name="T10" fmla="*/ 18 w 21"/>
                    <a:gd name="T11" fmla="*/ 40 h 49"/>
                    <a:gd name="T12" fmla="*/ 3 w 21"/>
                    <a:gd name="T13" fmla="*/ 41 h 49"/>
                    <a:gd name="T14" fmla="*/ 0 w 21"/>
                    <a:gd name="T15" fmla="*/ 49 h 49"/>
                    <a:gd name="T16" fmla="*/ 21 w 21"/>
                    <a:gd name="T17" fmla="*/ 46 h 49"/>
                    <a:gd name="T18" fmla="*/ 6 w 21"/>
                    <a:gd name="T19" fmla="*/ 0 h 49"/>
                    <a:gd name="T20" fmla="*/ 0 w 21"/>
                    <a:gd name="T21" fmla="*/ 49 h 49"/>
                    <a:gd name="T22" fmla="*/ 3 w 21"/>
                    <a:gd name="T23" fmla="*/ 41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" h="49">
                      <a:moveTo>
                        <a:pt x="3" y="41"/>
                      </a:moveTo>
                      <a:lnTo>
                        <a:pt x="7" y="45"/>
                      </a:lnTo>
                      <a:lnTo>
                        <a:pt x="10" y="15"/>
                      </a:lnTo>
                      <a:lnTo>
                        <a:pt x="3" y="16"/>
                      </a:lnTo>
                      <a:lnTo>
                        <a:pt x="14" y="45"/>
                      </a:lnTo>
                      <a:lnTo>
                        <a:pt x="18" y="40"/>
                      </a:lnTo>
                      <a:lnTo>
                        <a:pt x="3" y="41"/>
                      </a:lnTo>
                      <a:lnTo>
                        <a:pt x="0" y="49"/>
                      </a:lnTo>
                      <a:lnTo>
                        <a:pt x="21" y="46"/>
                      </a:lnTo>
                      <a:lnTo>
                        <a:pt x="6" y="0"/>
                      </a:lnTo>
                      <a:lnTo>
                        <a:pt x="0" y="49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0" name="Freeform 33"/>
                <p:cNvSpPr>
                  <a:spLocks/>
                </p:cNvSpPr>
                <p:nvPr/>
              </p:nvSpPr>
              <p:spPr bwMode="auto">
                <a:xfrm>
                  <a:off x="3686" y="2004"/>
                  <a:ext cx="38" cy="739"/>
                </a:xfrm>
                <a:custGeom>
                  <a:avLst/>
                  <a:gdLst>
                    <a:gd name="T0" fmla="*/ 8 w 38"/>
                    <a:gd name="T1" fmla="*/ 739 h 739"/>
                    <a:gd name="T2" fmla="*/ 23 w 38"/>
                    <a:gd name="T3" fmla="*/ 352 h 739"/>
                    <a:gd name="T4" fmla="*/ 38 w 38"/>
                    <a:gd name="T5" fmla="*/ 0 h 739"/>
                    <a:gd name="T6" fmla="*/ 31 w 38"/>
                    <a:gd name="T7" fmla="*/ 0 h 739"/>
                    <a:gd name="T8" fmla="*/ 16 w 38"/>
                    <a:gd name="T9" fmla="*/ 352 h 739"/>
                    <a:gd name="T10" fmla="*/ 0 w 38"/>
                    <a:gd name="T11" fmla="*/ 739 h 739"/>
                    <a:gd name="T12" fmla="*/ 8 w 38"/>
                    <a:gd name="T13" fmla="*/ 739 h 7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8" h="739">
                      <a:moveTo>
                        <a:pt x="8" y="739"/>
                      </a:moveTo>
                      <a:lnTo>
                        <a:pt x="23" y="352"/>
                      </a:lnTo>
                      <a:lnTo>
                        <a:pt x="38" y="0"/>
                      </a:lnTo>
                      <a:lnTo>
                        <a:pt x="31" y="0"/>
                      </a:lnTo>
                      <a:lnTo>
                        <a:pt x="16" y="352"/>
                      </a:lnTo>
                      <a:lnTo>
                        <a:pt x="0" y="739"/>
                      </a:lnTo>
                      <a:lnTo>
                        <a:pt x="8" y="73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1" name="Freeform 34"/>
                <p:cNvSpPr>
                  <a:spLocks/>
                </p:cNvSpPr>
                <p:nvPr/>
              </p:nvSpPr>
              <p:spPr bwMode="auto">
                <a:xfrm>
                  <a:off x="3683" y="2727"/>
                  <a:ext cx="14" cy="16"/>
                </a:xfrm>
                <a:custGeom>
                  <a:avLst/>
                  <a:gdLst>
                    <a:gd name="T0" fmla="*/ 0 w 14"/>
                    <a:gd name="T1" fmla="*/ 0 h 16"/>
                    <a:gd name="T2" fmla="*/ 7 w 14"/>
                    <a:gd name="T3" fmla="*/ 16 h 16"/>
                    <a:gd name="T4" fmla="*/ 14 w 14"/>
                    <a:gd name="T5" fmla="*/ 1 h 16"/>
                    <a:gd name="T6" fmla="*/ 0 w 14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6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14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2" name="Freeform 35"/>
                <p:cNvSpPr>
                  <a:spLocks/>
                </p:cNvSpPr>
                <p:nvPr/>
              </p:nvSpPr>
              <p:spPr bwMode="auto">
                <a:xfrm>
                  <a:off x="3678" y="2724"/>
                  <a:ext cx="24" cy="26"/>
                </a:xfrm>
                <a:custGeom>
                  <a:avLst/>
                  <a:gdLst>
                    <a:gd name="T0" fmla="*/ 0 w 24"/>
                    <a:gd name="T1" fmla="*/ 0 h 26"/>
                    <a:gd name="T2" fmla="*/ 12 w 24"/>
                    <a:gd name="T3" fmla="*/ 26 h 26"/>
                    <a:gd name="T4" fmla="*/ 24 w 24"/>
                    <a:gd name="T5" fmla="*/ 2 h 26"/>
                    <a:gd name="T6" fmla="*/ 0 w 24"/>
                    <a:gd name="T7" fmla="*/ 0 h 26"/>
                    <a:gd name="T8" fmla="*/ 5 w 24"/>
                    <a:gd name="T9" fmla="*/ 7 h 26"/>
                    <a:gd name="T10" fmla="*/ 19 w 24"/>
                    <a:gd name="T11" fmla="*/ 8 h 26"/>
                    <a:gd name="T12" fmla="*/ 16 w 24"/>
                    <a:gd name="T13" fmla="*/ 3 h 26"/>
                    <a:gd name="T14" fmla="*/ 8 w 24"/>
                    <a:gd name="T15" fmla="*/ 18 h 26"/>
                    <a:gd name="T16" fmla="*/ 16 w 24"/>
                    <a:gd name="T17" fmla="*/ 18 h 26"/>
                    <a:gd name="T18" fmla="*/ 8 w 24"/>
                    <a:gd name="T19" fmla="*/ 2 h 26"/>
                    <a:gd name="T20" fmla="*/ 5 w 24"/>
                    <a:gd name="T21" fmla="*/ 7 h 26"/>
                    <a:gd name="T22" fmla="*/ 0 w 24"/>
                    <a:gd name="T23" fmla="*/ 0 h 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26">
                      <a:moveTo>
                        <a:pt x="0" y="0"/>
                      </a:moveTo>
                      <a:lnTo>
                        <a:pt x="12" y="26"/>
                      </a:lnTo>
                      <a:lnTo>
                        <a:pt x="24" y="2"/>
                      </a:lnTo>
                      <a:lnTo>
                        <a:pt x="0" y="0"/>
                      </a:lnTo>
                      <a:lnTo>
                        <a:pt x="5" y="7"/>
                      </a:lnTo>
                      <a:lnTo>
                        <a:pt x="19" y="8"/>
                      </a:lnTo>
                      <a:lnTo>
                        <a:pt x="16" y="3"/>
                      </a:lnTo>
                      <a:lnTo>
                        <a:pt x="8" y="18"/>
                      </a:lnTo>
                      <a:lnTo>
                        <a:pt x="16" y="18"/>
                      </a:lnTo>
                      <a:lnTo>
                        <a:pt x="8" y="2"/>
                      </a:lnTo>
                      <a:lnTo>
                        <a:pt x="5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3" name="Freeform 36"/>
                <p:cNvSpPr>
                  <a:spLocks/>
                </p:cNvSpPr>
                <p:nvPr/>
              </p:nvSpPr>
              <p:spPr bwMode="auto">
                <a:xfrm>
                  <a:off x="3708" y="1234"/>
                  <a:ext cx="65" cy="736"/>
                </a:xfrm>
                <a:custGeom>
                  <a:avLst/>
                  <a:gdLst>
                    <a:gd name="T0" fmla="*/ 7 w 65"/>
                    <a:gd name="T1" fmla="*/ 736 h 736"/>
                    <a:gd name="T2" fmla="*/ 65 w 65"/>
                    <a:gd name="T3" fmla="*/ 0 h 736"/>
                    <a:gd name="T4" fmla="*/ 58 w 65"/>
                    <a:gd name="T5" fmla="*/ 0 h 736"/>
                    <a:gd name="T6" fmla="*/ 0 w 65"/>
                    <a:gd name="T7" fmla="*/ 736 h 736"/>
                    <a:gd name="T8" fmla="*/ 7 w 65"/>
                    <a:gd name="T9" fmla="*/ 736 h 7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" h="736">
                      <a:moveTo>
                        <a:pt x="7" y="736"/>
                      </a:moveTo>
                      <a:lnTo>
                        <a:pt x="65" y="0"/>
                      </a:lnTo>
                      <a:lnTo>
                        <a:pt x="58" y="0"/>
                      </a:lnTo>
                      <a:lnTo>
                        <a:pt x="0" y="736"/>
                      </a:lnTo>
                      <a:lnTo>
                        <a:pt x="7" y="736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4" name="Freeform 37"/>
                <p:cNvSpPr>
                  <a:spLocks/>
                </p:cNvSpPr>
                <p:nvPr/>
              </p:nvSpPr>
              <p:spPr bwMode="auto">
                <a:xfrm>
                  <a:off x="3760" y="1234"/>
                  <a:ext cx="16" cy="30"/>
                </a:xfrm>
                <a:custGeom>
                  <a:avLst/>
                  <a:gdLst>
                    <a:gd name="T0" fmla="*/ 0 w 16"/>
                    <a:gd name="T1" fmla="*/ 29 h 30"/>
                    <a:gd name="T2" fmla="*/ 10 w 16"/>
                    <a:gd name="T3" fmla="*/ 0 h 30"/>
                    <a:gd name="T4" fmla="*/ 16 w 16"/>
                    <a:gd name="T5" fmla="*/ 30 h 30"/>
                    <a:gd name="T6" fmla="*/ 0 w 16"/>
                    <a:gd name="T7" fmla="*/ 29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0">
                      <a:moveTo>
                        <a:pt x="0" y="29"/>
                      </a:moveTo>
                      <a:lnTo>
                        <a:pt x="10" y="0"/>
                      </a:lnTo>
                      <a:lnTo>
                        <a:pt x="16" y="3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5" name="Freeform 38"/>
                <p:cNvSpPr>
                  <a:spLocks/>
                </p:cNvSpPr>
                <p:nvPr/>
              </p:nvSpPr>
              <p:spPr bwMode="auto">
                <a:xfrm>
                  <a:off x="3756" y="1220"/>
                  <a:ext cx="23" cy="47"/>
                </a:xfrm>
                <a:custGeom>
                  <a:avLst/>
                  <a:gdLst>
                    <a:gd name="T0" fmla="*/ 4 w 23"/>
                    <a:gd name="T1" fmla="*/ 39 h 47"/>
                    <a:gd name="T2" fmla="*/ 8 w 23"/>
                    <a:gd name="T3" fmla="*/ 44 h 47"/>
                    <a:gd name="T4" fmla="*/ 17 w 23"/>
                    <a:gd name="T5" fmla="*/ 15 h 47"/>
                    <a:gd name="T6" fmla="*/ 10 w 23"/>
                    <a:gd name="T7" fmla="*/ 15 h 47"/>
                    <a:gd name="T8" fmla="*/ 16 w 23"/>
                    <a:gd name="T9" fmla="*/ 45 h 47"/>
                    <a:gd name="T10" fmla="*/ 20 w 23"/>
                    <a:gd name="T11" fmla="*/ 40 h 47"/>
                    <a:gd name="T12" fmla="*/ 4 w 23"/>
                    <a:gd name="T13" fmla="*/ 39 h 47"/>
                    <a:gd name="T14" fmla="*/ 0 w 23"/>
                    <a:gd name="T15" fmla="*/ 45 h 47"/>
                    <a:gd name="T16" fmla="*/ 23 w 23"/>
                    <a:gd name="T17" fmla="*/ 47 h 47"/>
                    <a:gd name="T18" fmla="*/ 15 w 23"/>
                    <a:gd name="T19" fmla="*/ 0 h 47"/>
                    <a:gd name="T20" fmla="*/ 0 w 23"/>
                    <a:gd name="T21" fmla="*/ 45 h 47"/>
                    <a:gd name="T22" fmla="*/ 4 w 23"/>
                    <a:gd name="T23" fmla="*/ 39 h 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7">
                      <a:moveTo>
                        <a:pt x="4" y="39"/>
                      </a:moveTo>
                      <a:lnTo>
                        <a:pt x="8" y="44"/>
                      </a:lnTo>
                      <a:lnTo>
                        <a:pt x="17" y="15"/>
                      </a:lnTo>
                      <a:lnTo>
                        <a:pt x="10" y="15"/>
                      </a:lnTo>
                      <a:lnTo>
                        <a:pt x="16" y="45"/>
                      </a:lnTo>
                      <a:lnTo>
                        <a:pt x="20" y="40"/>
                      </a:lnTo>
                      <a:lnTo>
                        <a:pt x="4" y="39"/>
                      </a:lnTo>
                      <a:lnTo>
                        <a:pt x="0" y="45"/>
                      </a:lnTo>
                      <a:lnTo>
                        <a:pt x="23" y="47"/>
                      </a:ln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6" name="Rectangle 116"/>
                <p:cNvSpPr>
                  <a:spLocks noChangeArrowheads="1"/>
                </p:cNvSpPr>
                <p:nvPr/>
              </p:nvSpPr>
              <p:spPr bwMode="auto">
                <a:xfrm>
                  <a:off x="3709" y="1945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27" name="Freeform 117"/>
                <p:cNvSpPr>
                  <a:spLocks/>
                </p:cNvSpPr>
                <p:nvPr/>
              </p:nvSpPr>
              <p:spPr bwMode="auto">
                <a:xfrm>
                  <a:off x="3708" y="1908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7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8" name="Rectangle 118"/>
                <p:cNvSpPr>
                  <a:spLocks noChangeArrowheads="1"/>
                </p:cNvSpPr>
                <p:nvPr/>
              </p:nvSpPr>
              <p:spPr bwMode="auto">
                <a:xfrm>
                  <a:off x="3708" y="1872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29" name="Freeform 119"/>
                <p:cNvSpPr>
                  <a:spLocks/>
                </p:cNvSpPr>
                <p:nvPr/>
              </p:nvSpPr>
              <p:spPr bwMode="auto">
                <a:xfrm>
                  <a:off x="3707" y="1836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0" name="Rectangle 120"/>
                <p:cNvSpPr>
                  <a:spLocks noChangeArrowheads="1"/>
                </p:cNvSpPr>
                <p:nvPr/>
              </p:nvSpPr>
              <p:spPr bwMode="auto">
                <a:xfrm>
                  <a:off x="3707" y="1800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31" name="Freeform 121"/>
                <p:cNvSpPr>
                  <a:spLocks/>
                </p:cNvSpPr>
                <p:nvPr/>
              </p:nvSpPr>
              <p:spPr bwMode="auto">
                <a:xfrm>
                  <a:off x="3706" y="1763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2" name="Rectangle 122"/>
                <p:cNvSpPr>
                  <a:spLocks noChangeArrowheads="1"/>
                </p:cNvSpPr>
                <p:nvPr/>
              </p:nvSpPr>
              <p:spPr bwMode="auto">
                <a:xfrm>
                  <a:off x="3706" y="1727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33" name="Freeform 123"/>
                <p:cNvSpPr>
                  <a:spLocks/>
                </p:cNvSpPr>
                <p:nvPr/>
              </p:nvSpPr>
              <p:spPr bwMode="auto">
                <a:xfrm>
                  <a:off x="3704" y="1691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2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2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4" name="Rectangle 124"/>
                <p:cNvSpPr>
                  <a:spLocks noChangeArrowheads="1"/>
                </p:cNvSpPr>
                <p:nvPr/>
              </p:nvSpPr>
              <p:spPr bwMode="auto">
                <a:xfrm>
                  <a:off x="3704" y="1654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35" name="Freeform 125"/>
                <p:cNvSpPr>
                  <a:spLocks/>
                </p:cNvSpPr>
                <p:nvPr/>
              </p:nvSpPr>
              <p:spPr bwMode="auto">
                <a:xfrm>
                  <a:off x="3703" y="1618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6" name="Rectangle 126"/>
                <p:cNvSpPr>
                  <a:spLocks noChangeArrowheads="1"/>
                </p:cNvSpPr>
                <p:nvPr/>
              </p:nvSpPr>
              <p:spPr bwMode="auto">
                <a:xfrm>
                  <a:off x="3703" y="1582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37" name="Freeform 127"/>
                <p:cNvSpPr>
                  <a:spLocks/>
                </p:cNvSpPr>
                <p:nvPr/>
              </p:nvSpPr>
              <p:spPr bwMode="auto">
                <a:xfrm>
                  <a:off x="3702" y="1546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7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8" name="Rectangle 128"/>
                <p:cNvSpPr>
                  <a:spLocks noChangeArrowheads="1"/>
                </p:cNvSpPr>
                <p:nvPr/>
              </p:nvSpPr>
              <p:spPr bwMode="auto">
                <a:xfrm>
                  <a:off x="3702" y="1509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39" name="Rectangle 129"/>
                <p:cNvSpPr>
                  <a:spLocks noChangeArrowheads="1"/>
                </p:cNvSpPr>
                <p:nvPr/>
              </p:nvSpPr>
              <p:spPr bwMode="auto">
                <a:xfrm>
                  <a:off x="3702" y="1473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0" name="Rectangle 130"/>
                <p:cNvSpPr>
                  <a:spLocks noChangeArrowheads="1"/>
                </p:cNvSpPr>
                <p:nvPr/>
              </p:nvSpPr>
              <p:spPr bwMode="auto">
                <a:xfrm>
                  <a:off x="3701" y="1437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1" name="Rectangle 131"/>
                <p:cNvSpPr>
                  <a:spLocks noChangeArrowheads="1"/>
                </p:cNvSpPr>
                <p:nvPr/>
              </p:nvSpPr>
              <p:spPr bwMode="auto">
                <a:xfrm>
                  <a:off x="3701" y="1400"/>
                  <a:ext cx="7" cy="30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2" name="Rectangle 132"/>
                <p:cNvSpPr>
                  <a:spLocks noChangeArrowheads="1"/>
                </p:cNvSpPr>
                <p:nvPr/>
              </p:nvSpPr>
              <p:spPr bwMode="auto">
                <a:xfrm>
                  <a:off x="3700" y="1364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3" name="Rectangle 133"/>
                <p:cNvSpPr>
                  <a:spLocks noChangeArrowheads="1"/>
                </p:cNvSpPr>
                <p:nvPr/>
              </p:nvSpPr>
              <p:spPr bwMode="auto">
                <a:xfrm>
                  <a:off x="3700" y="132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4" name="Rectangle 134"/>
                <p:cNvSpPr>
                  <a:spLocks noChangeArrowheads="1"/>
                </p:cNvSpPr>
                <p:nvPr/>
              </p:nvSpPr>
              <p:spPr bwMode="auto">
                <a:xfrm>
                  <a:off x="3700" y="1292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5" name="Rectangle 135"/>
                <p:cNvSpPr>
                  <a:spLocks noChangeArrowheads="1"/>
                </p:cNvSpPr>
                <p:nvPr/>
              </p:nvSpPr>
              <p:spPr bwMode="auto">
                <a:xfrm>
                  <a:off x="3700" y="1255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3700" y="1230"/>
                  <a:ext cx="7" cy="18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47" name="Freeform 137"/>
                <p:cNvSpPr>
                  <a:spLocks/>
                </p:cNvSpPr>
                <p:nvPr/>
              </p:nvSpPr>
              <p:spPr bwMode="auto">
                <a:xfrm>
                  <a:off x="3695" y="1230"/>
                  <a:ext cx="16" cy="30"/>
                </a:xfrm>
                <a:custGeom>
                  <a:avLst/>
                  <a:gdLst>
                    <a:gd name="T0" fmla="*/ 0 w 16"/>
                    <a:gd name="T1" fmla="*/ 30 h 30"/>
                    <a:gd name="T2" fmla="*/ 8 w 16"/>
                    <a:gd name="T3" fmla="*/ 0 h 30"/>
                    <a:gd name="T4" fmla="*/ 16 w 16"/>
                    <a:gd name="T5" fmla="*/ 30 h 30"/>
                    <a:gd name="T6" fmla="*/ 0 w 16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0">
                      <a:moveTo>
                        <a:pt x="0" y="30"/>
                      </a:moveTo>
                      <a:lnTo>
                        <a:pt x="8" y="0"/>
                      </a:lnTo>
                      <a:lnTo>
                        <a:pt x="16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48" name="Freeform 138"/>
                <p:cNvSpPr>
                  <a:spLocks/>
                </p:cNvSpPr>
                <p:nvPr/>
              </p:nvSpPr>
              <p:spPr bwMode="auto">
                <a:xfrm>
                  <a:off x="3691" y="1217"/>
                  <a:ext cx="23" cy="46"/>
                </a:xfrm>
                <a:custGeom>
                  <a:avLst/>
                  <a:gdLst>
                    <a:gd name="T0" fmla="*/ 4 w 23"/>
                    <a:gd name="T1" fmla="*/ 40 h 46"/>
                    <a:gd name="T2" fmla="*/ 7 w 23"/>
                    <a:gd name="T3" fmla="*/ 44 h 46"/>
                    <a:gd name="T4" fmla="*/ 16 w 23"/>
                    <a:gd name="T5" fmla="*/ 14 h 46"/>
                    <a:gd name="T6" fmla="*/ 9 w 23"/>
                    <a:gd name="T7" fmla="*/ 14 h 46"/>
                    <a:gd name="T8" fmla="*/ 16 w 23"/>
                    <a:gd name="T9" fmla="*/ 44 h 46"/>
                    <a:gd name="T10" fmla="*/ 20 w 23"/>
                    <a:gd name="T11" fmla="*/ 40 h 46"/>
                    <a:gd name="T12" fmla="*/ 4 w 23"/>
                    <a:gd name="T13" fmla="*/ 40 h 46"/>
                    <a:gd name="T14" fmla="*/ 0 w 23"/>
                    <a:gd name="T15" fmla="*/ 46 h 46"/>
                    <a:gd name="T16" fmla="*/ 23 w 23"/>
                    <a:gd name="T17" fmla="*/ 46 h 46"/>
                    <a:gd name="T18" fmla="*/ 12 w 23"/>
                    <a:gd name="T19" fmla="*/ 0 h 46"/>
                    <a:gd name="T20" fmla="*/ 0 w 23"/>
                    <a:gd name="T21" fmla="*/ 46 h 46"/>
                    <a:gd name="T22" fmla="*/ 4 w 23"/>
                    <a:gd name="T23" fmla="*/ 40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6">
                      <a:moveTo>
                        <a:pt x="4" y="40"/>
                      </a:moveTo>
                      <a:lnTo>
                        <a:pt x="7" y="44"/>
                      </a:lnTo>
                      <a:lnTo>
                        <a:pt x="16" y="14"/>
                      </a:lnTo>
                      <a:lnTo>
                        <a:pt x="9" y="14"/>
                      </a:lnTo>
                      <a:lnTo>
                        <a:pt x="16" y="44"/>
                      </a:lnTo>
                      <a:lnTo>
                        <a:pt x="20" y="40"/>
                      </a:lnTo>
                      <a:lnTo>
                        <a:pt x="4" y="40"/>
                      </a:lnTo>
                      <a:lnTo>
                        <a:pt x="0" y="46"/>
                      </a:lnTo>
                      <a:lnTo>
                        <a:pt x="23" y="46"/>
                      </a:lnTo>
                      <a:lnTo>
                        <a:pt x="12" y="0"/>
                      </a:lnTo>
                      <a:lnTo>
                        <a:pt x="0" y="46"/>
                      </a:lnTo>
                      <a:lnTo>
                        <a:pt x="4" y="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49" name="Freeform 139"/>
                <p:cNvSpPr>
                  <a:spLocks/>
                </p:cNvSpPr>
                <p:nvPr/>
              </p:nvSpPr>
              <p:spPr bwMode="auto">
                <a:xfrm>
                  <a:off x="3701" y="1943"/>
                  <a:ext cx="12" cy="30"/>
                </a:xfrm>
                <a:custGeom>
                  <a:avLst/>
                  <a:gdLst>
                    <a:gd name="T0" fmla="*/ 12 w 12"/>
                    <a:gd name="T1" fmla="*/ 30 h 30"/>
                    <a:gd name="T2" fmla="*/ 7 w 12"/>
                    <a:gd name="T3" fmla="*/ 0 h 30"/>
                    <a:gd name="T4" fmla="*/ 0 w 12"/>
                    <a:gd name="T5" fmla="*/ 0 h 30"/>
                    <a:gd name="T6" fmla="*/ 5 w 12"/>
                    <a:gd name="T7" fmla="*/ 30 h 30"/>
                    <a:gd name="T8" fmla="*/ 12 w 12"/>
                    <a:gd name="T9" fmla="*/ 3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30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30"/>
                      </a:lnTo>
                      <a:lnTo>
                        <a:pt x="12" y="3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0" name="Freeform 140"/>
                <p:cNvSpPr>
                  <a:spLocks/>
                </p:cNvSpPr>
                <p:nvPr/>
              </p:nvSpPr>
              <p:spPr bwMode="auto">
                <a:xfrm>
                  <a:off x="3694" y="1908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4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4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1" name="Freeform 141"/>
                <p:cNvSpPr>
                  <a:spLocks/>
                </p:cNvSpPr>
                <p:nvPr/>
              </p:nvSpPr>
              <p:spPr bwMode="auto">
                <a:xfrm>
                  <a:off x="3688" y="1872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4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4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2" name="Freeform 142"/>
                <p:cNvSpPr>
                  <a:spLocks/>
                </p:cNvSpPr>
                <p:nvPr/>
              </p:nvSpPr>
              <p:spPr bwMode="auto">
                <a:xfrm>
                  <a:off x="3680" y="1837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8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3" name="Freeform 143"/>
                <p:cNvSpPr>
                  <a:spLocks/>
                </p:cNvSpPr>
                <p:nvPr/>
              </p:nvSpPr>
              <p:spPr bwMode="auto">
                <a:xfrm>
                  <a:off x="3674" y="1801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4" name="Freeform 144"/>
                <p:cNvSpPr>
                  <a:spLocks/>
                </p:cNvSpPr>
                <p:nvPr/>
              </p:nvSpPr>
              <p:spPr bwMode="auto">
                <a:xfrm>
                  <a:off x="3667" y="1766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5" name="Freeform 145"/>
                <p:cNvSpPr>
                  <a:spLocks/>
                </p:cNvSpPr>
                <p:nvPr/>
              </p:nvSpPr>
              <p:spPr bwMode="auto">
                <a:xfrm>
                  <a:off x="3660" y="1728"/>
                  <a:ext cx="13" cy="32"/>
                </a:xfrm>
                <a:custGeom>
                  <a:avLst/>
                  <a:gdLst>
                    <a:gd name="T0" fmla="*/ 13 w 13"/>
                    <a:gd name="T1" fmla="*/ 29 h 32"/>
                    <a:gd name="T2" fmla="*/ 7 w 13"/>
                    <a:gd name="T3" fmla="*/ 0 h 32"/>
                    <a:gd name="T4" fmla="*/ 0 w 13"/>
                    <a:gd name="T5" fmla="*/ 3 h 32"/>
                    <a:gd name="T6" fmla="*/ 6 w 13"/>
                    <a:gd name="T7" fmla="*/ 32 h 32"/>
                    <a:gd name="T8" fmla="*/ 13 w 13"/>
                    <a:gd name="T9" fmla="*/ 2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13" y="29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6" name="Freeform 146"/>
                <p:cNvSpPr>
                  <a:spLocks/>
                </p:cNvSpPr>
                <p:nvPr/>
              </p:nvSpPr>
              <p:spPr bwMode="auto">
                <a:xfrm>
                  <a:off x="3654" y="1694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7" name="Freeform 147"/>
                <p:cNvSpPr>
                  <a:spLocks/>
                </p:cNvSpPr>
                <p:nvPr/>
              </p:nvSpPr>
              <p:spPr bwMode="auto">
                <a:xfrm>
                  <a:off x="3646" y="1658"/>
                  <a:ext cx="14" cy="30"/>
                </a:xfrm>
                <a:custGeom>
                  <a:avLst/>
                  <a:gdLst>
                    <a:gd name="T0" fmla="*/ 14 w 14"/>
                    <a:gd name="T1" fmla="*/ 28 h 30"/>
                    <a:gd name="T2" fmla="*/ 8 w 14"/>
                    <a:gd name="T3" fmla="*/ 0 h 30"/>
                    <a:gd name="T4" fmla="*/ 0 w 14"/>
                    <a:gd name="T5" fmla="*/ 3 h 30"/>
                    <a:gd name="T6" fmla="*/ 6 w 14"/>
                    <a:gd name="T7" fmla="*/ 30 h 30"/>
                    <a:gd name="T8" fmla="*/ 14 w 14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14" y="28"/>
                      </a:move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6" y="30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8" name="Freeform 148"/>
                <p:cNvSpPr>
                  <a:spLocks/>
                </p:cNvSpPr>
                <p:nvPr/>
              </p:nvSpPr>
              <p:spPr bwMode="auto">
                <a:xfrm>
                  <a:off x="3640" y="1623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8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9" name="Freeform 149"/>
                <p:cNvSpPr>
                  <a:spLocks/>
                </p:cNvSpPr>
                <p:nvPr/>
              </p:nvSpPr>
              <p:spPr bwMode="auto">
                <a:xfrm>
                  <a:off x="3633" y="1587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7 w 13"/>
                    <a:gd name="T3" fmla="*/ 0 h 30"/>
                    <a:gd name="T4" fmla="*/ 0 w 13"/>
                    <a:gd name="T5" fmla="*/ 2 h 30"/>
                    <a:gd name="T6" fmla="*/ 6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0" name="Freeform 150"/>
                <p:cNvSpPr>
                  <a:spLocks/>
                </p:cNvSpPr>
                <p:nvPr/>
              </p:nvSpPr>
              <p:spPr bwMode="auto">
                <a:xfrm>
                  <a:off x="3627" y="1552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1" name="Freeform 151"/>
                <p:cNvSpPr>
                  <a:spLocks/>
                </p:cNvSpPr>
                <p:nvPr/>
              </p:nvSpPr>
              <p:spPr bwMode="auto">
                <a:xfrm>
                  <a:off x="3620" y="1515"/>
                  <a:ext cx="13" cy="31"/>
                </a:xfrm>
                <a:custGeom>
                  <a:avLst/>
                  <a:gdLst>
                    <a:gd name="T0" fmla="*/ 13 w 13"/>
                    <a:gd name="T1" fmla="*/ 28 h 31"/>
                    <a:gd name="T2" fmla="*/ 7 w 13"/>
                    <a:gd name="T3" fmla="*/ 0 h 31"/>
                    <a:gd name="T4" fmla="*/ 0 w 13"/>
                    <a:gd name="T5" fmla="*/ 3 h 31"/>
                    <a:gd name="T6" fmla="*/ 6 w 13"/>
                    <a:gd name="T7" fmla="*/ 31 h 31"/>
                    <a:gd name="T8" fmla="*/ 13 w 13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1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2" name="Freeform 152"/>
                <p:cNvSpPr>
                  <a:spLocks/>
                </p:cNvSpPr>
                <p:nvPr/>
              </p:nvSpPr>
              <p:spPr bwMode="auto">
                <a:xfrm>
                  <a:off x="3614" y="1480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3" name="Freeform 153"/>
                <p:cNvSpPr>
                  <a:spLocks/>
                </p:cNvSpPr>
                <p:nvPr/>
              </p:nvSpPr>
              <p:spPr bwMode="auto">
                <a:xfrm>
                  <a:off x="3607" y="1444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7 w 13"/>
                    <a:gd name="T3" fmla="*/ 0 h 30"/>
                    <a:gd name="T4" fmla="*/ 0 w 13"/>
                    <a:gd name="T5" fmla="*/ 2 h 30"/>
                    <a:gd name="T6" fmla="*/ 6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4" name="Freeform 154"/>
                <p:cNvSpPr>
                  <a:spLocks/>
                </p:cNvSpPr>
                <p:nvPr/>
              </p:nvSpPr>
              <p:spPr bwMode="auto">
                <a:xfrm>
                  <a:off x="3600" y="1409"/>
                  <a:ext cx="13" cy="29"/>
                </a:xfrm>
                <a:custGeom>
                  <a:avLst/>
                  <a:gdLst>
                    <a:gd name="T0" fmla="*/ 13 w 13"/>
                    <a:gd name="T1" fmla="*/ 29 h 29"/>
                    <a:gd name="T2" fmla="*/ 8 w 13"/>
                    <a:gd name="T3" fmla="*/ 0 h 29"/>
                    <a:gd name="T4" fmla="*/ 0 w 13"/>
                    <a:gd name="T5" fmla="*/ 0 h 29"/>
                    <a:gd name="T6" fmla="*/ 5 w 13"/>
                    <a:gd name="T7" fmla="*/ 29 h 29"/>
                    <a:gd name="T8" fmla="*/ 13 w 13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">
                      <a:moveTo>
                        <a:pt x="13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5" name="Freeform 155"/>
                <p:cNvSpPr>
                  <a:spLocks/>
                </p:cNvSpPr>
                <p:nvPr/>
              </p:nvSpPr>
              <p:spPr bwMode="auto">
                <a:xfrm>
                  <a:off x="3593" y="1371"/>
                  <a:ext cx="14" cy="32"/>
                </a:xfrm>
                <a:custGeom>
                  <a:avLst/>
                  <a:gdLst>
                    <a:gd name="T0" fmla="*/ 14 w 14"/>
                    <a:gd name="T1" fmla="*/ 29 h 32"/>
                    <a:gd name="T2" fmla="*/ 10 w 14"/>
                    <a:gd name="T3" fmla="*/ 13 h 32"/>
                    <a:gd name="T4" fmla="*/ 7 w 14"/>
                    <a:gd name="T5" fmla="*/ 0 h 32"/>
                    <a:gd name="T6" fmla="*/ 0 w 14"/>
                    <a:gd name="T7" fmla="*/ 3 h 32"/>
                    <a:gd name="T8" fmla="*/ 3 w 14"/>
                    <a:gd name="T9" fmla="*/ 15 h 32"/>
                    <a:gd name="T10" fmla="*/ 6 w 14"/>
                    <a:gd name="T11" fmla="*/ 32 h 32"/>
                    <a:gd name="T12" fmla="*/ 14 w 14"/>
                    <a:gd name="T13" fmla="*/ 29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" h="32">
                      <a:moveTo>
                        <a:pt x="14" y="29"/>
                      </a:moveTo>
                      <a:lnTo>
                        <a:pt x="10" y="13"/>
                      </a:ln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3" y="15"/>
                      </a:lnTo>
                      <a:lnTo>
                        <a:pt x="6" y="32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6" name="Freeform 156"/>
                <p:cNvSpPr>
                  <a:spLocks/>
                </p:cNvSpPr>
                <p:nvPr/>
              </p:nvSpPr>
              <p:spPr bwMode="auto">
                <a:xfrm>
                  <a:off x="3586" y="1336"/>
                  <a:ext cx="13" cy="31"/>
                </a:xfrm>
                <a:custGeom>
                  <a:avLst/>
                  <a:gdLst>
                    <a:gd name="T0" fmla="*/ 13 w 13"/>
                    <a:gd name="T1" fmla="*/ 28 h 31"/>
                    <a:gd name="T2" fmla="*/ 7 w 13"/>
                    <a:gd name="T3" fmla="*/ 0 h 31"/>
                    <a:gd name="T4" fmla="*/ 0 w 13"/>
                    <a:gd name="T5" fmla="*/ 3 h 31"/>
                    <a:gd name="T6" fmla="*/ 6 w 13"/>
                    <a:gd name="T7" fmla="*/ 31 h 31"/>
                    <a:gd name="T8" fmla="*/ 13 w 13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1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7" name="Freeform 157"/>
                <p:cNvSpPr>
                  <a:spLocks/>
                </p:cNvSpPr>
                <p:nvPr/>
              </p:nvSpPr>
              <p:spPr bwMode="auto">
                <a:xfrm>
                  <a:off x="3580" y="1301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8" name="Freeform 158"/>
                <p:cNvSpPr>
                  <a:spLocks/>
                </p:cNvSpPr>
                <p:nvPr/>
              </p:nvSpPr>
              <p:spPr bwMode="auto">
                <a:xfrm>
                  <a:off x="3574" y="1265"/>
                  <a:ext cx="12" cy="30"/>
                </a:xfrm>
                <a:custGeom>
                  <a:avLst/>
                  <a:gdLst>
                    <a:gd name="T0" fmla="*/ 12 w 12"/>
                    <a:gd name="T1" fmla="*/ 28 h 30"/>
                    <a:gd name="T2" fmla="*/ 7 w 12"/>
                    <a:gd name="T3" fmla="*/ 0 h 30"/>
                    <a:gd name="T4" fmla="*/ 0 w 12"/>
                    <a:gd name="T5" fmla="*/ 2 h 30"/>
                    <a:gd name="T6" fmla="*/ 5 w 12"/>
                    <a:gd name="T7" fmla="*/ 30 h 30"/>
                    <a:gd name="T8" fmla="*/ 12 w 12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9" name="Freeform 159"/>
                <p:cNvSpPr>
                  <a:spLocks/>
                </p:cNvSpPr>
                <p:nvPr/>
              </p:nvSpPr>
              <p:spPr bwMode="auto">
                <a:xfrm>
                  <a:off x="3570" y="1242"/>
                  <a:ext cx="10" cy="17"/>
                </a:xfrm>
                <a:custGeom>
                  <a:avLst/>
                  <a:gdLst>
                    <a:gd name="T0" fmla="*/ 10 w 10"/>
                    <a:gd name="T1" fmla="*/ 17 h 17"/>
                    <a:gd name="T2" fmla="*/ 7 w 10"/>
                    <a:gd name="T3" fmla="*/ 0 h 17"/>
                    <a:gd name="T4" fmla="*/ 0 w 10"/>
                    <a:gd name="T5" fmla="*/ 0 h 17"/>
                    <a:gd name="T6" fmla="*/ 3 w 10"/>
                    <a:gd name="T7" fmla="*/ 17 h 17"/>
                    <a:gd name="T8" fmla="*/ 10 w 10"/>
                    <a:gd name="T9" fmla="*/ 17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7">
                      <a:moveTo>
                        <a:pt x="10" y="17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" y="17"/>
                      </a:lnTo>
                      <a:lnTo>
                        <a:pt x="10" y="17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0" name="Freeform 160"/>
                <p:cNvSpPr>
                  <a:spLocks/>
                </p:cNvSpPr>
                <p:nvPr/>
              </p:nvSpPr>
              <p:spPr bwMode="auto">
                <a:xfrm>
                  <a:off x="3571" y="1242"/>
                  <a:ext cx="15" cy="32"/>
                </a:xfrm>
                <a:custGeom>
                  <a:avLst/>
                  <a:gdLst>
                    <a:gd name="T0" fmla="*/ 0 w 15"/>
                    <a:gd name="T1" fmla="*/ 32 h 32"/>
                    <a:gd name="T2" fmla="*/ 3 w 15"/>
                    <a:gd name="T3" fmla="*/ 0 h 32"/>
                    <a:gd name="T4" fmla="*/ 15 w 15"/>
                    <a:gd name="T5" fmla="*/ 29 h 32"/>
                    <a:gd name="T6" fmla="*/ 0 w 15"/>
                    <a:gd name="T7" fmla="*/ 32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2">
                      <a:moveTo>
                        <a:pt x="0" y="32"/>
                      </a:moveTo>
                      <a:lnTo>
                        <a:pt x="3" y="0"/>
                      </a:lnTo>
                      <a:lnTo>
                        <a:pt x="15" y="2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1" name="Freeform 161"/>
                <p:cNvSpPr>
                  <a:spLocks/>
                </p:cNvSpPr>
                <p:nvPr/>
              </p:nvSpPr>
              <p:spPr bwMode="auto">
                <a:xfrm>
                  <a:off x="3568" y="1228"/>
                  <a:ext cx="22" cy="49"/>
                </a:xfrm>
                <a:custGeom>
                  <a:avLst/>
                  <a:gdLst>
                    <a:gd name="T0" fmla="*/ 3 w 22"/>
                    <a:gd name="T1" fmla="*/ 42 h 49"/>
                    <a:gd name="T2" fmla="*/ 7 w 22"/>
                    <a:gd name="T3" fmla="*/ 46 h 49"/>
                    <a:gd name="T4" fmla="*/ 9 w 22"/>
                    <a:gd name="T5" fmla="*/ 14 h 49"/>
                    <a:gd name="T6" fmla="*/ 2 w 22"/>
                    <a:gd name="T7" fmla="*/ 15 h 49"/>
                    <a:gd name="T8" fmla="*/ 14 w 22"/>
                    <a:gd name="T9" fmla="*/ 44 h 49"/>
                    <a:gd name="T10" fmla="*/ 18 w 22"/>
                    <a:gd name="T11" fmla="*/ 39 h 49"/>
                    <a:gd name="T12" fmla="*/ 3 w 22"/>
                    <a:gd name="T13" fmla="*/ 42 h 49"/>
                    <a:gd name="T14" fmla="*/ 0 w 22"/>
                    <a:gd name="T15" fmla="*/ 49 h 49"/>
                    <a:gd name="T16" fmla="*/ 22 w 22"/>
                    <a:gd name="T17" fmla="*/ 46 h 49"/>
                    <a:gd name="T18" fmla="*/ 3 w 22"/>
                    <a:gd name="T19" fmla="*/ 0 h 49"/>
                    <a:gd name="T20" fmla="*/ 0 w 22"/>
                    <a:gd name="T21" fmla="*/ 49 h 49"/>
                    <a:gd name="T22" fmla="*/ 3 w 22"/>
                    <a:gd name="T23" fmla="*/ 42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2" h="49">
                      <a:moveTo>
                        <a:pt x="3" y="42"/>
                      </a:moveTo>
                      <a:lnTo>
                        <a:pt x="7" y="46"/>
                      </a:lnTo>
                      <a:lnTo>
                        <a:pt x="9" y="14"/>
                      </a:lnTo>
                      <a:lnTo>
                        <a:pt x="2" y="15"/>
                      </a:lnTo>
                      <a:lnTo>
                        <a:pt x="14" y="44"/>
                      </a:lnTo>
                      <a:lnTo>
                        <a:pt x="18" y="39"/>
                      </a:lnTo>
                      <a:lnTo>
                        <a:pt x="3" y="42"/>
                      </a:lnTo>
                      <a:lnTo>
                        <a:pt x="0" y="49"/>
                      </a:lnTo>
                      <a:lnTo>
                        <a:pt x="22" y="46"/>
                      </a:lnTo>
                      <a:lnTo>
                        <a:pt x="3" y="0"/>
                      </a:lnTo>
                      <a:lnTo>
                        <a:pt x="0" y="49"/>
                      </a:lnTo>
                      <a:lnTo>
                        <a:pt x="3" y="4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2" name="Rectangle 162"/>
                <p:cNvSpPr>
                  <a:spLocks noChangeArrowheads="1"/>
                </p:cNvSpPr>
                <p:nvPr/>
              </p:nvSpPr>
              <p:spPr bwMode="auto">
                <a:xfrm>
                  <a:off x="3711" y="1987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73" name="Rectangle 163"/>
                <p:cNvSpPr>
                  <a:spLocks noChangeArrowheads="1"/>
                </p:cNvSpPr>
                <p:nvPr/>
              </p:nvSpPr>
              <p:spPr bwMode="auto">
                <a:xfrm>
                  <a:off x="3712" y="2023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74" name="Freeform 164"/>
                <p:cNvSpPr>
                  <a:spLocks/>
                </p:cNvSpPr>
                <p:nvPr/>
              </p:nvSpPr>
              <p:spPr bwMode="auto">
                <a:xfrm>
                  <a:off x="3712" y="2060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5" name="Rectangle 165"/>
                <p:cNvSpPr>
                  <a:spLocks noChangeArrowheads="1"/>
                </p:cNvSpPr>
                <p:nvPr/>
              </p:nvSpPr>
              <p:spPr bwMode="auto">
                <a:xfrm>
                  <a:off x="3713" y="2096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76" name="Freeform 166"/>
                <p:cNvSpPr>
                  <a:spLocks/>
                </p:cNvSpPr>
                <p:nvPr/>
              </p:nvSpPr>
              <p:spPr bwMode="auto">
                <a:xfrm>
                  <a:off x="3713" y="2132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7" name="Rectangle 167"/>
                <p:cNvSpPr>
                  <a:spLocks noChangeArrowheads="1"/>
                </p:cNvSpPr>
                <p:nvPr/>
              </p:nvSpPr>
              <p:spPr bwMode="auto">
                <a:xfrm>
                  <a:off x="3714" y="216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78" name="Freeform 168"/>
                <p:cNvSpPr>
                  <a:spLocks/>
                </p:cNvSpPr>
                <p:nvPr/>
              </p:nvSpPr>
              <p:spPr bwMode="auto">
                <a:xfrm>
                  <a:off x="3714" y="2205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9" name="Rectangle 169"/>
                <p:cNvSpPr>
                  <a:spLocks noChangeArrowheads="1"/>
                </p:cNvSpPr>
                <p:nvPr/>
              </p:nvSpPr>
              <p:spPr bwMode="auto">
                <a:xfrm>
                  <a:off x="3715" y="2241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80" name="Rectangle 170"/>
                <p:cNvSpPr>
                  <a:spLocks noChangeArrowheads="1"/>
                </p:cNvSpPr>
                <p:nvPr/>
              </p:nvSpPr>
              <p:spPr bwMode="auto">
                <a:xfrm>
                  <a:off x="3717" y="2277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81" name="Freeform 171"/>
                <p:cNvSpPr>
                  <a:spLocks/>
                </p:cNvSpPr>
                <p:nvPr/>
              </p:nvSpPr>
              <p:spPr bwMode="auto">
                <a:xfrm>
                  <a:off x="3717" y="2314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2" name="Rectangle 172"/>
                <p:cNvSpPr>
                  <a:spLocks noChangeArrowheads="1"/>
                </p:cNvSpPr>
                <p:nvPr/>
              </p:nvSpPr>
              <p:spPr bwMode="auto">
                <a:xfrm>
                  <a:off x="3718" y="2350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83" name="Freeform 173"/>
                <p:cNvSpPr>
                  <a:spLocks/>
                </p:cNvSpPr>
                <p:nvPr/>
              </p:nvSpPr>
              <p:spPr bwMode="auto">
                <a:xfrm>
                  <a:off x="3718" y="2386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4" name="Rectangle 174"/>
                <p:cNvSpPr>
                  <a:spLocks noChangeArrowheads="1"/>
                </p:cNvSpPr>
                <p:nvPr/>
              </p:nvSpPr>
              <p:spPr bwMode="auto">
                <a:xfrm>
                  <a:off x="3719" y="2422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85" name="Freeform 175"/>
                <p:cNvSpPr>
                  <a:spLocks/>
                </p:cNvSpPr>
                <p:nvPr/>
              </p:nvSpPr>
              <p:spPr bwMode="auto">
                <a:xfrm>
                  <a:off x="3719" y="2459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6" name="Freeform 176"/>
                <p:cNvSpPr>
                  <a:spLocks/>
                </p:cNvSpPr>
                <p:nvPr/>
              </p:nvSpPr>
              <p:spPr bwMode="auto">
                <a:xfrm>
                  <a:off x="3720" y="2495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7" name="Rectangle 177"/>
                <p:cNvSpPr>
                  <a:spLocks noChangeArrowheads="1"/>
                </p:cNvSpPr>
                <p:nvPr/>
              </p:nvSpPr>
              <p:spPr bwMode="auto">
                <a:xfrm>
                  <a:off x="3721" y="2531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388" name="Freeform 178"/>
                <p:cNvSpPr>
                  <a:spLocks/>
                </p:cNvSpPr>
                <p:nvPr/>
              </p:nvSpPr>
              <p:spPr bwMode="auto">
                <a:xfrm>
                  <a:off x="3721" y="2568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2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2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9" name="Freeform 179"/>
                <p:cNvSpPr>
                  <a:spLocks/>
                </p:cNvSpPr>
                <p:nvPr/>
              </p:nvSpPr>
              <p:spPr bwMode="auto">
                <a:xfrm>
                  <a:off x="3723" y="2604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0" name="Freeform 180"/>
                <p:cNvSpPr>
                  <a:spLocks/>
                </p:cNvSpPr>
                <p:nvPr/>
              </p:nvSpPr>
              <p:spPr bwMode="auto">
                <a:xfrm>
                  <a:off x="3724" y="2640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1" name="Freeform 182"/>
                <p:cNvSpPr>
                  <a:spLocks/>
                </p:cNvSpPr>
                <p:nvPr/>
              </p:nvSpPr>
              <p:spPr bwMode="auto">
                <a:xfrm>
                  <a:off x="3720" y="2657"/>
                  <a:ext cx="16" cy="30"/>
                </a:xfrm>
                <a:custGeom>
                  <a:avLst/>
                  <a:gdLst>
                    <a:gd name="T0" fmla="*/ 16 w 16"/>
                    <a:gd name="T1" fmla="*/ 0 h 30"/>
                    <a:gd name="T2" fmla="*/ 10 w 16"/>
                    <a:gd name="T3" fmla="*/ 30 h 30"/>
                    <a:gd name="T4" fmla="*/ 0 w 16"/>
                    <a:gd name="T5" fmla="*/ 0 h 30"/>
                    <a:gd name="T6" fmla="*/ 16 w 16"/>
                    <a:gd name="T7" fmla="*/ 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0" y="30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2" name="Freeform 183"/>
                <p:cNvSpPr>
                  <a:spLocks/>
                </p:cNvSpPr>
                <p:nvPr/>
              </p:nvSpPr>
              <p:spPr bwMode="auto">
                <a:xfrm>
                  <a:off x="3715" y="2653"/>
                  <a:ext cx="25" cy="48"/>
                </a:xfrm>
                <a:custGeom>
                  <a:avLst/>
                  <a:gdLst>
                    <a:gd name="T0" fmla="*/ 21 w 25"/>
                    <a:gd name="T1" fmla="*/ 8 h 48"/>
                    <a:gd name="T2" fmla="*/ 17 w 25"/>
                    <a:gd name="T3" fmla="*/ 3 h 48"/>
                    <a:gd name="T4" fmla="*/ 11 w 25"/>
                    <a:gd name="T5" fmla="*/ 33 h 48"/>
                    <a:gd name="T6" fmla="*/ 19 w 25"/>
                    <a:gd name="T7" fmla="*/ 33 h 48"/>
                    <a:gd name="T8" fmla="*/ 9 w 25"/>
                    <a:gd name="T9" fmla="*/ 3 h 48"/>
                    <a:gd name="T10" fmla="*/ 5 w 25"/>
                    <a:gd name="T11" fmla="*/ 8 h 48"/>
                    <a:gd name="T12" fmla="*/ 21 w 25"/>
                    <a:gd name="T13" fmla="*/ 8 h 48"/>
                    <a:gd name="T14" fmla="*/ 25 w 25"/>
                    <a:gd name="T15" fmla="*/ 0 h 48"/>
                    <a:gd name="T16" fmla="*/ 0 w 25"/>
                    <a:gd name="T17" fmla="*/ 0 h 48"/>
                    <a:gd name="T18" fmla="*/ 16 w 25"/>
                    <a:gd name="T19" fmla="*/ 48 h 48"/>
                    <a:gd name="T20" fmla="*/ 25 w 25"/>
                    <a:gd name="T21" fmla="*/ 0 h 48"/>
                    <a:gd name="T22" fmla="*/ 21 w 25"/>
                    <a:gd name="T23" fmla="*/ 8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" h="48">
                      <a:moveTo>
                        <a:pt x="21" y="8"/>
                      </a:moveTo>
                      <a:lnTo>
                        <a:pt x="17" y="3"/>
                      </a:lnTo>
                      <a:lnTo>
                        <a:pt x="11" y="33"/>
                      </a:lnTo>
                      <a:lnTo>
                        <a:pt x="19" y="33"/>
                      </a:lnTo>
                      <a:lnTo>
                        <a:pt x="9" y="3"/>
                      </a:lnTo>
                      <a:lnTo>
                        <a:pt x="5" y="8"/>
                      </a:lnTo>
                      <a:lnTo>
                        <a:pt x="21" y="8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16" y="48"/>
                      </a:lnTo>
                      <a:lnTo>
                        <a:pt x="25" y="0"/>
                      </a:lnTo>
                      <a:lnTo>
                        <a:pt x="21" y="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3" name="Freeform 184"/>
                <p:cNvSpPr>
                  <a:spLocks/>
                </p:cNvSpPr>
                <p:nvPr/>
              </p:nvSpPr>
              <p:spPr bwMode="auto">
                <a:xfrm>
                  <a:off x="3702" y="1987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4" name="Freeform 185"/>
                <p:cNvSpPr>
                  <a:spLocks/>
                </p:cNvSpPr>
                <p:nvPr/>
              </p:nvSpPr>
              <p:spPr bwMode="auto">
                <a:xfrm>
                  <a:off x="3695" y="2022"/>
                  <a:ext cx="13" cy="32"/>
                </a:xfrm>
                <a:custGeom>
                  <a:avLst/>
                  <a:gdLst>
                    <a:gd name="T0" fmla="*/ 6 w 13"/>
                    <a:gd name="T1" fmla="*/ 0 h 32"/>
                    <a:gd name="T2" fmla="*/ 0 w 13"/>
                    <a:gd name="T3" fmla="*/ 29 h 32"/>
                    <a:gd name="T4" fmla="*/ 7 w 13"/>
                    <a:gd name="T5" fmla="*/ 32 h 32"/>
                    <a:gd name="T6" fmla="*/ 13 w 13"/>
                    <a:gd name="T7" fmla="*/ 3 h 32"/>
                    <a:gd name="T8" fmla="*/ 6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5" name="Freeform 186"/>
                <p:cNvSpPr>
                  <a:spLocks/>
                </p:cNvSpPr>
                <p:nvPr/>
              </p:nvSpPr>
              <p:spPr bwMode="auto">
                <a:xfrm>
                  <a:off x="3688" y="2058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8 h 31"/>
                    <a:gd name="T4" fmla="*/ 7 w 13"/>
                    <a:gd name="T5" fmla="*/ 31 h 31"/>
                    <a:gd name="T6" fmla="*/ 13 w 13"/>
                    <a:gd name="T7" fmla="*/ 3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6" name="Freeform 187"/>
                <p:cNvSpPr>
                  <a:spLocks/>
                </p:cNvSpPr>
                <p:nvPr/>
              </p:nvSpPr>
              <p:spPr bwMode="auto">
                <a:xfrm>
                  <a:off x="3680" y="2093"/>
                  <a:ext cx="14" cy="32"/>
                </a:xfrm>
                <a:custGeom>
                  <a:avLst/>
                  <a:gdLst>
                    <a:gd name="T0" fmla="*/ 6 w 14"/>
                    <a:gd name="T1" fmla="*/ 0 h 32"/>
                    <a:gd name="T2" fmla="*/ 0 w 14"/>
                    <a:gd name="T3" fmla="*/ 29 h 32"/>
                    <a:gd name="T4" fmla="*/ 8 w 14"/>
                    <a:gd name="T5" fmla="*/ 32 h 32"/>
                    <a:gd name="T6" fmla="*/ 14 w 14"/>
                    <a:gd name="T7" fmla="*/ 3 h 32"/>
                    <a:gd name="T8" fmla="*/ 6 w 14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8" y="32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7" name="Freeform 188"/>
                <p:cNvSpPr>
                  <a:spLocks/>
                </p:cNvSpPr>
                <p:nvPr/>
              </p:nvSpPr>
              <p:spPr bwMode="auto">
                <a:xfrm>
                  <a:off x="3674" y="2130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8 h 30"/>
                    <a:gd name="T4" fmla="*/ 7 w 12"/>
                    <a:gd name="T5" fmla="*/ 30 h 30"/>
                    <a:gd name="T6" fmla="*/ 12 w 12"/>
                    <a:gd name="T7" fmla="*/ 2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2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8" name="Freeform 189"/>
                <p:cNvSpPr>
                  <a:spLocks/>
                </p:cNvSpPr>
                <p:nvPr/>
              </p:nvSpPr>
              <p:spPr bwMode="auto">
                <a:xfrm>
                  <a:off x="3667" y="2166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9" name="Freeform 190"/>
                <p:cNvSpPr>
                  <a:spLocks/>
                </p:cNvSpPr>
                <p:nvPr/>
              </p:nvSpPr>
              <p:spPr bwMode="auto">
                <a:xfrm>
                  <a:off x="3660" y="2201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0" name="Freeform 191"/>
                <p:cNvSpPr>
                  <a:spLocks/>
                </p:cNvSpPr>
                <p:nvPr/>
              </p:nvSpPr>
              <p:spPr bwMode="auto">
                <a:xfrm>
                  <a:off x="3652" y="2236"/>
                  <a:ext cx="13" cy="30"/>
                </a:xfrm>
                <a:custGeom>
                  <a:avLst/>
                  <a:gdLst>
                    <a:gd name="T0" fmla="*/ 5 w 13"/>
                    <a:gd name="T1" fmla="*/ 0 h 30"/>
                    <a:gd name="T2" fmla="*/ 0 w 13"/>
                    <a:gd name="T3" fmla="*/ 28 h 30"/>
                    <a:gd name="T4" fmla="*/ 8 w 13"/>
                    <a:gd name="T5" fmla="*/ 30 h 30"/>
                    <a:gd name="T6" fmla="*/ 13 w 13"/>
                    <a:gd name="T7" fmla="*/ 3 h 30"/>
                    <a:gd name="T8" fmla="*/ 5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8" y="30"/>
                      </a:lnTo>
                      <a:lnTo>
                        <a:pt x="13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1" name="Freeform 192"/>
                <p:cNvSpPr>
                  <a:spLocks/>
                </p:cNvSpPr>
                <p:nvPr/>
              </p:nvSpPr>
              <p:spPr bwMode="auto">
                <a:xfrm>
                  <a:off x="3645" y="2271"/>
                  <a:ext cx="14" cy="32"/>
                </a:xfrm>
                <a:custGeom>
                  <a:avLst/>
                  <a:gdLst>
                    <a:gd name="T0" fmla="*/ 6 w 14"/>
                    <a:gd name="T1" fmla="*/ 0 h 32"/>
                    <a:gd name="T2" fmla="*/ 0 w 14"/>
                    <a:gd name="T3" fmla="*/ 29 h 32"/>
                    <a:gd name="T4" fmla="*/ 7 w 14"/>
                    <a:gd name="T5" fmla="*/ 32 h 32"/>
                    <a:gd name="T6" fmla="*/ 14 w 14"/>
                    <a:gd name="T7" fmla="*/ 3 h 32"/>
                    <a:gd name="T8" fmla="*/ 6 w 14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2" name="Freeform 193"/>
                <p:cNvSpPr>
                  <a:spLocks/>
                </p:cNvSpPr>
                <p:nvPr/>
              </p:nvSpPr>
              <p:spPr bwMode="auto">
                <a:xfrm>
                  <a:off x="3638" y="2308"/>
                  <a:ext cx="13" cy="30"/>
                </a:xfrm>
                <a:custGeom>
                  <a:avLst/>
                  <a:gdLst>
                    <a:gd name="T0" fmla="*/ 6 w 13"/>
                    <a:gd name="T1" fmla="*/ 0 h 30"/>
                    <a:gd name="T2" fmla="*/ 0 w 13"/>
                    <a:gd name="T3" fmla="*/ 27 h 30"/>
                    <a:gd name="T4" fmla="*/ 7 w 13"/>
                    <a:gd name="T5" fmla="*/ 30 h 30"/>
                    <a:gd name="T6" fmla="*/ 13 w 13"/>
                    <a:gd name="T7" fmla="*/ 2 h 30"/>
                    <a:gd name="T8" fmla="*/ 6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6" y="0"/>
                      </a:moveTo>
                      <a:lnTo>
                        <a:pt x="0" y="27"/>
                      </a:lnTo>
                      <a:lnTo>
                        <a:pt x="7" y="3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3" name="Freeform 194"/>
                <p:cNvSpPr>
                  <a:spLocks/>
                </p:cNvSpPr>
                <p:nvPr/>
              </p:nvSpPr>
              <p:spPr bwMode="auto">
                <a:xfrm>
                  <a:off x="3631" y="2343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4" name="Freeform 195"/>
                <p:cNvSpPr>
                  <a:spLocks/>
                </p:cNvSpPr>
                <p:nvPr/>
              </p:nvSpPr>
              <p:spPr bwMode="auto">
                <a:xfrm>
                  <a:off x="3623" y="2378"/>
                  <a:ext cx="14" cy="31"/>
                </a:xfrm>
                <a:custGeom>
                  <a:avLst/>
                  <a:gdLst>
                    <a:gd name="T0" fmla="*/ 6 w 14"/>
                    <a:gd name="T1" fmla="*/ 0 h 31"/>
                    <a:gd name="T2" fmla="*/ 0 w 14"/>
                    <a:gd name="T3" fmla="*/ 29 h 31"/>
                    <a:gd name="T4" fmla="*/ 8 w 14"/>
                    <a:gd name="T5" fmla="*/ 31 h 31"/>
                    <a:gd name="T6" fmla="*/ 14 w 14"/>
                    <a:gd name="T7" fmla="*/ 2 h 31"/>
                    <a:gd name="T8" fmla="*/ 6 w 14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5" name="Freeform 196"/>
                <p:cNvSpPr>
                  <a:spLocks/>
                </p:cNvSpPr>
                <p:nvPr/>
              </p:nvSpPr>
              <p:spPr bwMode="auto">
                <a:xfrm>
                  <a:off x="3616" y="2414"/>
                  <a:ext cx="13" cy="30"/>
                </a:xfrm>
                <a:custGeom>
                  <a:avLst/>
                  <a:gdLst>
                    <a:gd name="T0" fmla="*/ 6 w 13"/>
                    <a:gd name="T1" fmla="*/ 0 h 30"/>
                    <a:gd name="T2" fmla="*/ 0 w 13"/>
                    <a:gd name="T3" fmla="*/ 28 h 30"/>
                    <a:gd name="T4" fmla="*/ 7 w 13"/>
                    <a:gd name="T5" fmla="*/ 30 h 30"/>
                    <a:gd name="T6" fmla="*/ 13 w 13"/>
                    <a:gd name="T7" fmla="*/ 2 h 30"/>
                    <a:gd name="T8" fmla="*/ 6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6" name="Freeform 197"/>
                <p:cNvSpPr>
                  <a:spLocks/>
                </p:cNvSpPr>
                <p:nvPr/>
              </p:nvSpPr>
              <p:spPr bwMode="auto">
                <a:xfrm>
                  <a:off x="3609" y="2449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7" name="Freeform 198"/>
                <p:cNvSpPr>
                  <a:spLocks/>
                </p:cNvSpPr>
                <p:nvPr/>
              </p:nvSpPr>
              <p:spPr bwMode="auto">
                <a:xfrm>
                  <a:off x="3602" y="2485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8 h 31"/>
                    <a:gd name="T4" fmla="*/ 7 w 13"/>
                    <a:gd name="T5" fmla="*/ 31 h 31"/>
                    <a:gd name="T6" fmla="*/ 13 w 13"/>
                    <a:gd name="T7" fmla="*/ 3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8" name="Freeform 199"/>
                <p:cNvSpPr>
                  <a:spLocks/>
                </p:cNvSpPr>
                <p:nvPr/>
              </p:nvSpPr>
              <p:spPr bwMode="auto">
                <a:xfrm>
                  <a:off x="3594" y="2520"/>
                  <a:ext cx="14" cy="32"/>
                </a:xfrm>
                <a:custGeom>
                  <a:avLst/>
                  <a:gdLst>
                    <a:gd name="T0" fmla="*/ 6 w 14"/>
                    <a:gd name="T1" fmla="*/ 0 h 32"/>
                    <a:gd name="T2" fmla="*/ 3 w 14"/>
                    <a:gd name="T3" fmla="*/ 20 h 32"/>
                    <a:gd name="T4" fmla="*/ 0 w 14"/>
                    <a:gd name="T5" fmla="*/ 29 h 32"/>
                    <a:gd name="T6" fmla="*/ 8 w 14"/>
                    <a:gd name="T7" fmla="*/ 32 h 32"/>
                    <a:gd name="T8" fmla="*/ 10 w 14"/>
                    <a:gd name="T9" fmla="*/ 22 h 32"/>
                    <a:gd name="T10" fmla="*/ 14 w 14"/>
                    <a:gd name="T11" fmla="*/ 3 h 32"/>
                    <a:gd name="T12" fmla="*/ 6 w 14"/>
                    <a:gd name="T13" fmla="*/ 0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" h="32">
                      <a:moveTo>
                        <a:pt x="6" y="0"/>
                      </a:moveTo>
                      <a:lnTo>
                        <a:pt x="3" y="20"/>
                      </a:lnTo>
                      <a:lnTo>
                        <a:pt x="0" y="29"/>
                      </a:lnTo>
                      <a:lnTo>
                        <a:pt x="8" y="32"/>
                      </a:lnTo>
                      <a:lnTo>
                        <a:pt x="10" y="22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9" name="Freeform 200"/>
                <p:cNvSpPr>
                  <a:spLocks/>
                </p:cNvSpPr>
                <p:nvPr/>
              </p:nvSpPr>
              <p:spPr bwMode="auto">
                <a:xfrm>
                  <a:off x="3588" y="2557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7 h 30"/>
                    <a:gd name="T4" fmla="*/ 8 w 12"/>
                    <a:gd name="T5" fmla="*/ 30 h 30"/>
                    <a:gd name="T6" fmla="*/ 12 w 12"/>
                    <a:gd name="T7" fmla="*/ 2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7"/>
                      </a:lnTo>
                      <a:lnTo>
                        <a:pt x="8" y="30"/>
                      </a:lnTo>
                      <a:lnTo>
                        <a:pt x="12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0" name="Freeform 201"/>
                <p:cNvSpPr>
                  <a:spLocks/>
                </p:cNvSpPr>
                <p:nvPr/>
              </p:nvSpPr>
              <p:spPr bwMode="auto">
                <a:xfrm>
                  <a:off x="3581" y="2592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1" name="Freeform 202"/>
                <p:cNvSpPr>
                  <a:spLocks/>
                </p:cNvSpPr>
                <p:nvPr/>
              </p:nvSpPr>
              <p:spPr bwMode="auto">
                <a:xfrm>
                  <a:off x="3575" y="2628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2" name="Freeform 203"/>
                <p:cNvSpPr>
                  <a:spLocks/>
                </p:cNvSpPr>
                <p:nvPr/>
              </p:nvSpPr>
              <p:spPr bwMode="auto">
                <a:xfrm>
                  <a:off x="3571" y="2663"/>
                  <a:ext cx="10" cy="13"/>
                </a:xfrm>
                <a:custGeom>
                  <a:avLst/>
                  <a:gdLst>
                    <a:gd name="T0" fmla="*/ 3 w 10"/>
                    <a:gd name="T1" fmla="*/ 0 h 13"/>
                    <a:gd name="T2" fmla="*/ 0 w 10"/>
                    <a:gd name="T3" fmla="*/ 11 h 13"/>
                    <a:gd name="T4" fmla="*/ 8 w 10"/>
                    <a:gd name="T5" fmla="*/ 13 h 13"/>
                    <a:gd name="T6" fmla="*/ 10 w 10"/>
                    <a:gd name="T7" fmla="*/ 2 h 13"/>
                    <a:gd name="T8" fmla="*/ 3 w 10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0"/>
                      </a:moveTo>
                      <a:lnTo>
                        <a:pt x="0" y="11"/>
                      </a:lnTo>
                      <a:lnTo>
                        <a:pt x="8" y="13"/>
                      </a:lnTo>
                      <a:lnTo>
                        <a:pt x="1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3" name="Freeform 204"/>
                <p:cNvSpPr>
                  <a:spLocks/>
                </p:cNvSpPr>
                <p:nvPr/>
              </p:nvSpPr>
              <p:spPr bwMode="auto">
                <a:xfrm>
                  <a:off x="3574" y="2644"/>
                  <a:ext cx="14" cy="31"/>
                </a:xfrm>
                <a:custGeom>
                  <a:avLst/>
                  <a:gdLst>
                    <a:gd name="T0" fmla="*/ 14 w 14"/>
                    <a:gd name="T1" fmla="*/ 2 h 31"/>
                    <a:gd name="T2" fmla="*/ 1 w 14"/>
                    <a:gd name="T3" fmla="*/ 31 h 31"/>
                    <a:gd name="T4" fmla="*/ 0 w 14"/>
                    <a:gd name="T5" fmla="*/ 0 h 31"/>
                    <a:gd name="T6" fmla="*/ 14 w 14"/>
                    <a:gd name="T7" fmla="*/ 2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31">
                      <a:moveTo>
                        <a:pt x="14" y="2"/>
                      </a:moveTo>
                      <a:lnTo>
                        <a:pt x="1" y="31"/>
                      </a:lnTo>
                      <a:lnTo>
                        <a:pt x="0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4" name="Freeform 205"/>
                <p:cNvSpPr>
                  <a:spLocks/>
                </p:cNvSpPr>
                <p:nvPr/>
              </p:nvSpPr>
              <p:spPr bwMode="auto">
                <a:xfrm>
                  <a:off x="3570" y="2640"/>
                  <a:ext cx="23" cy="50"/>
                </a:xfrm>
                <a:custGeom>
                  <a:avLst/>
                  <a:gdLst>
                    <a:gd name="T0" fmla="*/ 18 w 23"/>
                    <a:gd name="T1" fmla="*/ 10 h 50"/>
                    <a:gd name="T2" fmla="*/ 15 w 23"/>
                    <a:gd name="T3" fmla="*/ 5 h 50"/>
                    <a:gd name="T4" fmla="*/ 1 w 23"/>
                    <a:gd name="T5" fmla="*/ 34 h 50"/>
                    <a:gd name="T6" fmla="*/ 9 w 23"/>
                    <a:gd name="T7" fmla="*/ 35 h 50"/>
                    <a:gd name="T8" fmla="*/ 7 w 23"/>
                    <a:gd name="T9" fmla="*/ 4 h 50"/>
                    <a:gd name="T10" fmla="*/ 4 w 23"/>
                    <a:gd name="T11" fmla="*/ 7 h 50"/>
                    <a:gd name="T12" fmla="*/ 18 w 23"/>
                    <a:gd name="T13" fmla="*/ 10 h 50"/>
                    <a:gd name="T14" fmla="*/ 23 w 23"/>
                    <a:gd name="T15" fmla="*/ 4 h 50"/>
                    <a:gd name="T16" fmla="*/ 0 w 23"/>
                    <a:gd name="T17" fmla="*/ 0 h 50"/>
                    <a:gd name="T18" fmla="*/ 3 w 23"/>
                    <a:gd name="T19" fmla="*/ 50 h 50"/>
                    <a:gd name="T20" fmla="*/ 23 w 23"/>
                    <a:gd name="T21" fmla="*/ 4 h 50"/>
                    <a:gd name="T22" fmla="*/ 18 w 23"/>
                    <a:gd name="T23" fmla="*/ 10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50">
                      <a:moveTo>
                        <a:pt x="18" y="10"/>
                      </a:moveTo>
                      <a:lnTo>
                        <a:pt x="15" y="5"/>
                      </a:lnTo>
                      <a:lnTo>
                        <a:pt x="1" y="34"/>
                      </a:lnTo>
                      <a:lnTo>
                        <a:pt x="9" y="35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18" y="10"/>
                      </a:lnTo>
                      <a:lnTo>
                        <a:pt x="23" y="4"/>
                      </a:lnTo>
                      <a:lnTo>
                        <a:pt x="0" y="0"/>
                      </a:lnTo>
                      <a:lnTo>
                        <a:pt x="3" y="50"/>
                      </a:lnTo>
                      <a:lnTo>
                        <a:pt x="23" y="4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</p:grpSp>
          <p:grpSp>
            <p:nvGrpSpPr>
              <p:cNvPr id="294" name="Group 404"/>
              <p:cNvGrpSpPr>
                <a:grpSpLocks/>
              </p:cNvGrpSpPr>
              <p:nvPr/>
            </p:nvGrpSpPr>
            <p:grpSpPr bwMode="auto">
              <a:xfrm rot="-2605639">
                <a:off x="1275" y="2563"/>
                <a:ext cx="438" cy="380"/>
                <a:chOff x="1173" y="2830"/>
                <a:chExt cx="438" cy="380"/>
              </a:xfrm>
            </p:grpSpPr>
            <p:sp>
              <p:nvSpPr>
                <p:cNvPr id="295" name="Freeform 397"/>
                <p:cNvSpPr>
                  <a:spLocks/>
                </p:cNvSpPr>
                <p:nvPr/>
              </p:nvSpPr>
              <p:spPr bwMode="auto">
                <a:xfrm>
                  <a:off x="1173" y="2830"/>
                  <a:ext cx="323" cy="285"/>
                </a:xfrm>
                <a:custGeom>
                  <a:avLst/>
                  <a:gdLst>
                    <a:gd name="T0" fmla="*/ 0 w 461"/>
                    <a:gd name="T1" fmla="*/ 29 h 459"/>
                    <a:gd name="T2" fmla="*/ 432 w 461"/>
                    <a:gd name="T3" fmla="*/ 459 h 459"/>
                    <a:gd name="T4" fmla="*/ 461 w 461"/>
                    <a:gd name="T5" fmla="*/ 430 h 459"/>
                    <a:gd name="T6" fmla="*/ 29 w 461"/>
                    <a:gd name="T7" fmla="*/ 0 h 459"/>
                    <a:gd name="T8" fmla="*/ 0 w 461"/>
                    <a:gd name="T9" fmla="*/ 29 h 4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1" h="459">
                      <a:moveTo>
                        <a:pt x="0" y="29"/>
                      </a:moveTo>
                      <a:lnTo>
                        <a:pt x="432" y="459"/>
                      </a:lnTo>
                      <a:lnTo>
                        <a:pt x="461" y="430"/>
                      </a:lnTo>
                      <a:lnTo>
                        <a:pt x="29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96" name="Freeform 399"/>
                <p:cNvSpPr>
                  <a:spLocks/>
                </p:cNvSpPr>
                <p:nvPr/>
              </p:nvSpPr>
              <p:spPr bwMode="auto">
                <a:xfrm>
                  <a:off x="1350" y="2984"/>
                  <a:ext cx="261" cy="226"/>
                </a:xfrm>
                <a:custGeom>
                  <a:avLst/>
                  <a:gdLst>
                    <a:gd name="T0" fmla="*/ 246 w 373"/>
                    <a:gd name="T1" fmla="*/ 156 h 363"/>
                    <a:gd name="T2" fmla="*/ 208 w 373"/>
                    <a:gd name="T3" fmla="*/ 173 h 363"/>
                    <a:gd name="T4" fmla="*/ 294 w 373"/>
                    <a:gd name="T5" fmla="*/ 315 h 363"/>
                    <a:gd name="T6" fmla="*/ 323 w 373"/>
                    <a:gd name="T7" fmla="*/ 285 h 363"/>
                    <a:gd name="T8" fmla="*/ 180 w 373"/>
                    <a:gd name="T9" fmla="*/ 201 h 363"/>
                    <a:gd name="T10" fmla="*/ 163 w 373"/>
                    <a:gd name="T11" fmla="*/ 238 h 363"/>
                    <a:gd name="T12" fmla="*/ 286 w 373"/>
                    <a:gd name="T13" fmla="*/ 278 h 363"/>
                    <a:gd name="T14" fmla="*/ 246 w 373"/>
                    <a:gd name="T15" fmla="*/ 156 h 363"/>
                    <a:gd name="T16" fmla="*/ 153 w 373"/>
                    <a:gd name="T17" fmla="*/ 0 h 363"/>
                    <a:gd name="T18" fmla="*/ 235 w 373"/>
                    <a:gd name="T19" fmla="*/ 253 h 363"/>
                    <a:gd name="T20" fmla="*/ 260 w 373"/>
                    <a:gd name="T21" fmla="*/ 227 h 363"/>
                    <a:gd name="T22" fmla="*/ 0 w 373"/>
                    <a:gd name="T23" fmla="*/ 142 h 363"/>
                    <a:gd name="T24" fmla="*/ 373 w 373"/>
                    <a:gd name="T25" fmla="*/ 363 h 363"/>
                    <a:gd name="T26" fmla="*/ 153 w 373"/>
                    <a:gd name="T27" fmla="*/ 0 h 363"/>
                    <a:gd name="T28" fmla="*/ 246 w 373"/>
                    <a:gd name="T29" fmla="*/ 156 h 36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3" h="363">
                      <a:moveTo>
                        <a:pt x="246" y="156"/>
                      </a:moveTo>
                      <a:lnTo>
                        <a:pt x="208" y="173"/>
                      </a:lnTo>
                      <a:lnTo>
                        <a:pt x="294" y="315"/>
                      </a:lnTo>
                      <a:lnTo>
                        <a:pt x="323" y="285"/>
                      </a:lnTo>
                      <a:lnTo>
                        <a:pt x="180" y="201"/>
                      </a:lnTo>
                      <a:lnTo>
                        <a:pt x="163" y="238"/>
                      </a:lnTo>
                      <a:lnTo>
                        <a:pt x="286" y="278"/>
                      </a:lnTo>
                      <a:lnTo>
                        <a:pt x="246" y="156"/>
                      </a:lnTo>
                      <a:lnTo>
                        <a:pt x="153" y="0"/>
                      </a:lnTo>
                      <a:lnTo>
                        <a:pt x="235" y="253"/>
                      </a:lnTo>
                      <a:lnTo>
                        <a:pt x="260" y="227"/>
                      </a:lnTo>
                      <a:lnTo>
                        <a:pt x="0" y="142"/>
                      </a:lnTo>
                      <a:lnTo>
                        <a:pt x="373" y="363"/>
                      </a:lnTo>
                      <a:lnTo>
                        <a:pt x="153" y="0"/>
                      </a:lnTo>
                      <a:lnTo>
                        <a:pt x="246" y="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</p:grpSp>
        </p:grpSp>
        <p:grpSp>
          <p:nvGrpSpPr>
            <p:cNvPr id="12" name="Group 411"/>
            <p:cNvGrpSpPr>
              <a:grpSpLocks/>
            </p:cNvGrpSpPr>
            <p:nvPr/>
          </p:nvGrpSpPr>
          <p:grpSpPr bwMode="auto">
            <a:xfrm>
              <a:off x="2222" y="1956"/>
              <a:ext cx="3389" cy="1571"/>
              <a:chOff x="2222" y="1956"/>
              <a:chExt cx="3389" cy="1571"/>
            </a:xfrm>
          </p:grpSpPr>
          <p:sp>
            <p:nvSpPr>
              <p:cNvPr id="14" name="Rectangle 42"/>
              <p:cNvSpPr>
                <a:spLocks noChangeArrowheads="1"/>
              </p:cNvSpPr>
              <p:nvPr/>
            </p:nvSpPr>
            <p:spPr bwMode="auto">
              <a:xfrm>
                <a:off x="4983" y="2992"/>
                <a:ext cx="628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285750" indent="-285750">
                  <a:buFont typeface="Arial"/>
                  <a:buChar char="•"/>
                </a:pPr>
                <a:endParaRPr lang="it-IT"/>
              </a:p>
            </p:txBody>
          </p:sp>
          <p:grpSp>
            <p:nvGrpSpPr>
              <p:cNvPr id="15" name="Group 406"/>
              <p:cNvGrpSpPr>
                <a:grpSpLocks/>
              </p:cNvGrpSpPr>
              <p:nvPr/>
            </p:nvGrpSpPr>
            <p:grpSpPr bwMode="auto">
              <a:xfrm>
                <a:off x="4332" y="1956"/>
                <a:ext cx="1248" cy="1557"/>
                <a:chOff x="3262" y="3498"/>
                <a:chExt cx="1248" cy="1557"/>
              </a:xfrm>
            </p:grpSpPr>
            <p:sp>
              <p:nvSpPr>
                <p:cNvPr id="150" name="Rectangle 8"/>
                <p:cNvSpPr>
                  <a:spLocks noChangeArrowheads="1"/>
                </p:cNvSpPr>
                <p:nvPr/>
              </p:nvSpPr>
              <p:spPr bwMode="auto">
                <a:xfrm>
                  <a:off x="3326" y="3691"/>
                  <a:ext cx="1086" cy="1234"/>
                </a:xfrm>
                <a:prstGeom prst="rect">
                  <a:avLst/>
                </a:prstGeom>
                <a:solidFill>
                  <a:srgbClr val="FFFF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51" name="Rectangle 69"/>
                <p:cNvSpPr>
                  <a:spLocks noChangeArrowheads="1"/>
                </p:cNvSpPr>
                <p:nvPr/>
              </p:nvSpPr>
              <p:spPr bwMode="auto">
                <a:xfrm>
                  <a:off x="3262" y="4308"/>
                  <a:ext cx="591" cy="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52" name="Freeform 70"/>
                <p:cNvSpPr>
                  <a:spLocks/>
                </p:cNvSpPr>
                <p:nvPr/>
              </p:nvSpPr>
              <p:spPr bwMode="auto">
                <a:xfrm>
                  <a:off x="3793" y="4281"/>
                  <a:ext cx="60" cy="61"/>
                </a:xfrm>
                <a:custGeom>
                  <a:avLst/>
                  <a:gdLst>
                    <a:gd name="T0" fmla="*/ 0 w 60"/>
                    <a:gd name="T1" fmla="*/ 0 h 61"/>
                    <a:gd name="T2" fmla="*/ 60 w 60"/>
                    <a:gd name="T3" fmla="*/ 30 h 61"/>
                    <a:gd name="T4" fmla="*/ 0 w 60"/>
                    <a:gd name="T5" fmla="*/ 61 h 61"/>
                    <a:gd name="T6" fmla="*/ 0 w 60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0" h="61">
                      <a:moveTo>
                        <a:pt x="0" y="0"/>
                      </a:moveTo>
                      <a:lnTo>
                        <a:pt x="60" y="30"/>
                      </a:lnTo>
                      <a:lnTo>
                        <a:pt x="0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3" name="Freeform 71"/>
                <p:cNvSpPr>
                  <a:spLocks/>
                </p:cNvSpPr>
                <p:nvPr/>
              </p:nvSpPr>
              <p:spPr bwMode="auto">
                <a:xfrm>
                  <a:off x="3789" y="4276"/>
                  <a:ext cx="71" cy="70"/>
                </a:xfrm>
                <a:custGeom>
                  <a:avLst/>
                  <a:gdLst>
                    <a:gd name="T0" fmla="*/ 7 w 71"/>
                    <a:gd name="T1" fmla="*/ 5 h 70"/>
                    <a:gd name="T2" fmla="*/ 3 w 71"/>
                    <a:gd name="T3" fmla="*/ 9 h 70"/>
                    <a:gd name="T4" fmla="*/ 63 w 71"/>
                    <a:gd name="T5" fmla="*/ 39 h 70"/>
                    <a:gd name="T6" fmla="*/ 63 w 71"/>
                    <a:gd name="T7" fmla="*/ 32 h 70"/>
                    <a:gd name="T8" fmla="*/ 3 w 71"/>
                    <a:gd name="T9" fmla="*/ 62 h 70"/>
                    <a:gd name="T10" fmla="*/ 7 w 71"/>
                    <a:gd name="T11" fmla="*/ 66 h 70"/>
                    <a:gd name="T12" fmla="*/ 7 w 71"/>
                    <a:gd name="T13" fmla="*/ 5 h 70"/>
                    <a:gd name="T14" fmla="*/ 0 w 71"/>
                    <a:gd name="T15" fmla="*/ 0 h 70"/>
                    <a:gd name="T16" fmla="*/ 0 w 71"/>
                    <a:gd name="T17" fmla="*/ 70 h 70"/>
                    <a:gd name="T18" fmla="*/ 71 w 71"/>
                    <a:gd name="T19" fmla="*/ 35 h 70"/>
                    <a:gd name="T20" fmla="*/ 0 w 71"/>
                    <a:gd name="T21" fmla="*/ 0 h 70"/>
                    <a:gd name="T22" fmla="*/ 7 w 71"/>
                    <a:gd name="T23" fmla="*/ 5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1" h="70">
                      <a:moveTo>
                        <a:pt x="7" y="5"/>
                      </a:moveTo>
                      <a:lnTo>
                        <a:pt x="3" y="9"/>
                      </a:lnTo>
                      <a:lnTo>
                        <a:pt x="63" y="39"/>
                      </a:lnTo>
                      <a:lnTo>
                        <a:pt x="63" y="32"/>
                      </a:lnTo>
                      <a:lnTo>
                        <a:pt x="3" y="62"/>
                      </a:lnTo>
                      <a:lnTo>
                        <a:pt x="7" y="66"/>
                      </a:lnTo>
                      <a:lnTo>
                        <a:pt x="7" y="5"/>
                      </a:lnTo>
                      <a:lnTo>
                        <a:pt x="0" y="0"/>
                      </a:lnTo>
                      <a:lnTo>
                        <a:pt x="0" y="70"/>
                      </a:lnTo>
                      <a:lnTo>
                        <a:pt x="71" y="35"/>
                      </a:lnTo>
                      <a:lnTo>
                        <a:pt x="0" y="0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4" name="Rectangle 72"/>
                <p:cNvSpPr>
                  <a:spLocks noChangeArrowheads="1"/>
                </p:cNvSpPr>
                <p:nvPr/>
              </p:nvSpPr>
              <p:spPr bwMode="auto">
                <a:xfrm>
                  <a:off x="3881" y="4307"/>
                  <a:ext cx="629" cy="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55" name="Freeform 73"/>
                <p:cNvSpPr>
                  <a:spLocks/>
                </p:cNvSpPr>
                <p:nvPr/>
              </p:nvSpPr>
              <p:spPr bwMode="auto">
                <a:xfrm>
                  <a:off x="3881" y="4280"/>
                  <a:ext cx="61" cy="60"/>
                </a:xfrm>
                <a:custGeom>
                  <a:avLst/>
                  <a:gdLst>
                    <a:gd name="T0" fmla="*/ 61 w 61"/>
                    <a:gd name="T1" fmla="*/ 60 h 60"/>
                    <a:gd name="T2" fmla="*/ 0 w 61"/>
                    <a:gd name="T3" fmla="*/ 30 h 60"/>
                    <a:gd name="T4" fmla="*/ 61 w 61"/>
                    <a:gd name="T5" fmla="*/ 0 h 60"/>
                    <a:gd name="T6" fmla="*/ 61 w 61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" h="60">
                      <a:moveTo>
                        <a:pt x="61" y="60"/>
                      </a:moveTo>
                      <a:lnTo>
                        <a:pt x="0" y="30"/>
                      </a:lnTo>
                      <a:lnTo>
                        <a:pt x="61" y="0"/>
                      </a:lnTo>
                      <a:lnTo>
                        <a:pt x="61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6" name="Freeform 74"/>
                <p:cNvSpPr>
                  <a:spLocks/>
                </p:cNvSpPr>
                <p:nvPr/>
              </p:nvSpPr>
              <p:spPr bwMode="auto">
                <a:xfrm>
                  <a:off x="3874" y="4275"/>
                  <a:ext cx="71" cy="70"/>
                </a:xfrm>
                <a:custGeom>
                  <a:avLst/>
                  <a:gdLst>
                    <a:gd name="T0" fmla="*/ 64 w 71"/>
                    <a:gd name="T1" fmla="*/ 65 h 70"/>
                    <a:gd name="T2" fmla="*/ 69 w 71"/>
                    <a:gd name="T3" fmla="*/ 62 h 70"/>
                    <a:gd name="T4" fmla="*/ 8 w 71"/>
                    <a:gd name="T5" fmla="*/ 32 h 70"/>
                    <a:gd name="T6" fmla="*/ 8 w 71"/>
                    <a:gd name="T7" fmla="*/ 39 h 70"/>
                    <a:gd name="T8" fmla="*/ 69 w 71"/>
                    <a:gd name="T9" fmla="*/ 9 h 70"/>
                    <a:gd name="T10" fmla="*/ 64 w 71"/>
                    <a:gd name="T11" fmla="*/ 5 h 70"/>
                    <a:gd name="T12" fmla="*/ 64 w 71"/>
                    <a:gd name="T13" fmla="*/ 65 h 70"/>
                    <a:gd name="T14" fmla="*/ 71 w 71"/>
                    <a:gd name="T15" fmla="*/ 70 h 70"/>
                    <a:gd name="T16" fmla="*/ 71 w 71"/>
                    <a:gd name="T17" fmla="*/ 0 h 70"/>
                    <a:gd name="T18" fmla="*/ 0 w 71"/>
                    <a:gd name="T19" fmla="*/ 35 h 70"/>
                    <a:gd name="T20" fmla="*/ 71 w 71"/>
                    <a:gd name="T21" fmla="*/ 70 h 70"/>
                    <a:gd name="T22" fmla="*/ 64 w 71"/>
                    <a:gd name="T23" fmla="*/ 65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1" h="70">
                      <a:moveTo>
                        <a:pt x="64" y="65"/>
                      </a:moveTo>
                      <a:lnTo>
                        <a:pt x="69" y="62"/>
                      </a:lnTo>
                      <a:lnTo>
                        <a:pt x="8" y="32"/>
                      </a:lnTo>
                      <a:lnTo>
                        <a:pt x="8" y="39"/>
                      </a:lnTo>
                      <a:lnTo>
                        <a:pt x="69" y="9"/>
                      </a:lnTo>
                      <a:lnTo>
                        <a:pt x="64" y="5"/>
                      </a:lnTo>
                      <a:lnTo>
                        <a:pt x="64" y="65"/>
                      </a:lnTo>
                      <a:lnTo>
                        <a:pt x="71" y="70"/>
                      </a:lnTo>
                      <a:lnTo>
                        <a:pt x="71" y="0"/>
                      </a:lnTo>
                      <a:lnTo>
                        <a:pt x="0" y="35"/>
                      </a:lnTo>
                      <a:lnTo>
                        <a:pt x="71" y="70"/>
                      </a:lnTo>
                      <a:lnTo>
                        <a:pt x="64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7" name="Freeform 75"/>
                <p:cNvSpPr>
                  <a:spLocks/>
                </p:cNvSpPr>
                <p:nvPr/>
              </p:nvSpPr>
              <p:spPr bwMode="auto">
                <a:xfrm>
                  <a:off x="3580" y="3623"/>
                  <a:ext cx="293" cy="690"/>
                </a:xfrm>
                <a:custGeom>
                  <a:avLst/>
                  <a:gdLst>
                    <a:gd name="T0" fmla="*/ 293 w 293"/>
                    <a:gd name="T1" fmla="*/ 686 h 690"/>
                    <a:gd name="T2" fmla="*/ 291 w 293"/>
                    <a:gd name="T3" fmla="*/ 682 h 690"/>
                    <a:gd name="T4" fmla="*/ 290 w 293"/>
                    <a:gd name="T5" fmla="*/ 676 h 690"/>
                    <a:gd name="T6" fmla="*/ 288 w 293"/>
                    <a:gd name="T7" fmla="*/ 658 h 690"/>
                    <a:gd name="T8" fmla="*/ 284 w 293"/>
                    <a:gd name="T9" fmla="*/ 641 h 690"/>
                    <a:gd name="T10" fmla="*/ 280 w 293"/>
                    <a:gd name="T11" fmla="*/ 622 h 690"/>
                    <a:gd name="T12" fmla="*/ 273 w 293"/>
                    <a:gd name="T13" fmla="*/ 588 h 690"/>
                    <a:gd name="T14" fmla="*/ 267 w 293"/>
                    <a:gd name="T15" fmla="*/ 561 h 690"/>
                    <a:gd name="T16" fmla="*/ 256 w 293"/>
                    <a:gd name="T17" fmla="*/ 519 h 690"/>
                    <a:gd name="T18" fmla="*/ 248 w 293"/>
                    <a:gd name="T19" fmla="*/ 489 h 690"/>
                    <a:gd name="T20" fmla="*/ 235 w 293"/>
                    <a:gd name="T21" fmla="*/ 442 h 690"/>
                    <a:gd name="T22" fmla="*/ 225 w 293"/>
                    <a:gd name="T23" fmla="*/ 409 h 690"/>
                    <a:gd name="T24" fmla="*/ 213 w 293"/>
                    <a:gd name="T25" fmla="*/ 376 h 690"/>
                    <a:gd name="T26" fmla="*/ 201 w 293"/>
                    <a:gd name="T27" fmla="*/ 343 h 690"/>
                    <a:gd name="T28" fmla="*/ 160 w 293"/>
                    <a:gd name="T29" fmla="*/ 248 h 690"/>
                    <a:gd name="T30" fmla="*/ 129 w 293"/>
                    <a:gd name="T31" fmla="*/ 190 h 690"/>
                    <a:gd name="T32" fmla="*/ 106 w 293"/>
                    <a:gd name="T33" fmla="*/ 149 h 690"/>
                    <a:gd name="T34" fmla="*/ 70 w 293"/>
                    <a:gd name="T35" fmla="*/ 91 h 690"/>
                    <a:gd name="T36" fmla="*/ 56 w 293"/>
                    <a:gd name="T37" fmla="*/ 72 h 690"/>
                    <a:gd name="T38" fmla="*/ 43 w 293"/>
                    <a:gd name="T39" fmla="*/ 53 h 690"/>
                    <a:gd name="T40" fmla="*/ 33 w 293"/>
                    <a:gd name="T41" fmla="*/ 38 h 690"/>
                    <a:gd name="T42" fmla="*/ 19 w 293"/>
                    <a:gd name="T43" fmla="*/ 20 h 690"/>
                    <a:gd name="T44" fmla="*/ 12 w 293"/>
                    <a:gd name="T45" fmla="*/ 11 h 690"/>
                    <a:gd name="T46" fmla="*/ 7 w 293"/>
                    <a:gd name="T47" fmla="*/ 5 h 690"/>
                    <a:gd name="T48" fmla="*/ 5 w 293"/>
                    <a:gd name="T49" fmla="*/ 1 h 690"/>
                    <a:gd name="T50" fmla="*/ 4 w 293"/>
                    <a:gd name="T51" fmla="*/ 0 h 690"/>
                    <a:gd name="T52" fmla="*/ 1 w 293"/>
                    <a:gd name="T53" fmla="*/ 8 h 690"/>
                    <a:gd name="T54" fmla="*/ 5 w 293"/>
                    <a:gd name="T55" fmla="*/ 12 h 690"/>
                    <a:gd name="T56" fmla="*/ 11 w 293"/>
                    <a:gd name="T57" fmla="*/ 20 h 690"/>
                    <a:gd name="T58" fmla="*/ 18 w 293"/>
                    <a:gd name="T59" fmla="*/ 31 h 690"/>
                    <a:gd name="T60" fmla="*/ 33 w 293"/>
                    <a:gd name="T61" fmla="*/ 51 h 690"/>
                    <a:gd name="T62" fmla="*/ 45 w 293"/>
                    <a:gd name="T63" fmla="*/ 67 h 690"/>
                    <a:gd name="T64" fmla="*/ 58 w 293"/>
                    <a:gd name="T65" fmla="*/ 86 h 690"/>
                    <a:gd name="T66" fmla="*/ 77 w 293"/>
                    <a:gd name="T67" fmla="*/ 118 h 690"/>
                    <a:gd name="T68" fmla="*/ 108 w 293"/>
                    <a:gd name="T69" fmla="*/ 167 h 690"/>
                    <a:gd name="T70" fmla="*/ 131 w 293"/>
                    <a:gd name="T71" fmla="*/ 207 h 690"/>
                    <a:gd name="T72" fmla="*/ 181 w 293"/>
                    <a:gd name="T73" fmla="*/ 314 h 690"/>
                    <a:gd name="T74" fmla="*/ 201 w 293"/>
                    <a:gd name="T75" fmla="*/ 362 h 690"/>
                    <a:gd name="T76" fmla="*/ 212 w 293"/>
                    <a:gd name="T77" fmla="*/ 395 h 690"/>
                    <a:gd name="T78" fmla="*/ 222 w 293"/>
                    <a:gd name="T79" fmla="*/ 427 h 690"/>
                    <a:gd name="T80" fmla="*/ 237 w 293"/>
                    <a:gd name="T81" fmla="*/ 476 h 690"/>
                    <a:gd name="T82" fmla="*/ 245 w 293"/>
                    <a:gd name="T83" fmla="*/ 506 h 690"/>
                    <a:gd name="T84" fmla="*/ 256 w 293"/>
                    <a:gd name="T85" fmla="*/ 551 h 690"/>
                    <a:gd name="T86" fmla="*/ 262 w 293"/>
                    <a:gd name="T87" fmla="*/ 577 h 690"/>
                    <a:gd name="T88" fmla="*/ 268 w 293"/>
                    <a:gd name="T89" fmla="*/ 603 h 690"/>
                    <a:gd name="T90" fmla="*/ 276 w 293"/>
                    <a:gd name="T91" fmla="*/ 634 h 690"/>
                    <a:gd name="T92" fmla="*/ 279 w 293"/>
                    <a:gd name="T93" fmla="*/ 652 h 690"/>
                    <a:gd name="T94" fmla="*/ 283 w 293"/>
                    <a:gd name="T95" fmla="*/ 671 h 690"/>
                    <a:gd name="T96" fmla="*/ 284 w 293"/>
                    <a:gd name="T97" fmla="*/ 680 h 690"/>
                    <a:gd name="T98" fmla="*/ 285 w 293"/>
                    <a:gd name="T99" fmla="*/ 686 h 690"/>
                    <a:gd name="T100" fmla="*/ 289 w 293"/>
                    <a:gd name="T101" fmla="*/ 690 h 6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93" h="690">
                      <a:moveTo>
                        <a:pt x="289" y="690"/>
                      </a:moveTo>
                      <a:lnTo>
                        <a:pt x="293" y="686"/>
                      </a:lnTo>
                      <a:lnTo>
                        <a:pt x="293" y="684"/>
                      </a:lnTo>
                      <a:lnTo>
                        <a:pt x="291" y="682"/>
                      </a:lnTo>
                      <a:lnTo>
                        <a:pt x="291" y="680"/>
                      </a:lnTo>
                      <a:lnTo>
                        <a:pt x="290" y="676"/>
                      </a:lnTo>
                      <a:lnTo>
                        <a:pt x="290" y="671"/>
                      </a:lnTo>
                      <a:lnTo>
                        <a:pt x="288" y="658"/>
                      </a:lnTo>
                      <a:lnTo>
                        <a:pt x="287" y="650"/>
                      </a:lnTo>
                      <a:lnTo>
                        <a:pt x="284" y="641"/>
                      </a:lnTo>
                      <a:lnTo>
                        <a:pt x="283" y="632"/>
                      </a:lnTo>
                      <a:lnTo>
                        <a:pt x="280" y="622"/>
                      </a:lnTo>
                      <a:lnTo>
                        <a:pt x="276" y="600"/>
                      </a:lnTo>
                      <a:lnTo>
                        <a:pt x="273" y="588"/>
                      </a:lnTo>
                      <a:lnTo>
                        <a:pt x="270" y="575"/>
                      </a:lnTo>
                      <a:lnTo>
                        <a:pt x="267" y="561"/>
                      </a:lnTo>
                      <a:lnTo>
                        <a:pt x="264" y="548"/>
                      </a:lnTo>
                      <a:lnTo>
                        <a:pt x="256" y="519"/>
                      </a:lnTo>
                      <a:lnTo>
                        <a:pt x="253" y="503"/>
                      </a:lnTo>
                      <a:lnTo>
                        <a:pt x="248" y="489"/>
                      </a:lnTo>
                      <a:lnTo>
                        <a:pt x="244" y="473"/>
                      </a:lnTo>
                      <a:lnTo>
                        <a:pt x="235" y="442"/>
                      </a:lnTo>
                      <a:lnTo>
                        <a:pt x="230" y="425"/>
                      </a:lnTo>
                      <a:lnTo>
                        <a:pt x="225" y="409"/>
                      </a:lnTo>
                      <a:lnTo>
                        <a:pt x="219" y="392"/>
                      </a:lnTo>
                      <a:lnTo>
                        <a:pt x="213" y="376"/>
                      </a:lnTo>
                      <a:lnTo>
                        <a:pt x="208" y="359"/>
                      </a:lnTo>
                      <a:lnTo>
                        <a:pt x="201" y="343"/>
                      </a:lnTo>
                      <a:lnTo>
                        <a:pt x="189" y="311"/>
                      </a:lnTo>
                      <a:lnTo>
                        <a:pt x="160" y="248"/>
                      </a:lnTo>
                      <a:lnTo>
                        <a:pt x="138" y="205"/>
                      </a:lnTo>
                      <a:lnTo>
                        <a:pt x="129" y="190"/>
                      </a:lnTo>
                      <a:lnTo>
                        <a:pt x="115" y="162"/>
                      </a:lnTo>
                      <a:lnTo>
                        <a:pt x="106" y="149"/>
                      </a:lnTo>
                      <a:lnTo>
                        <a:pt x="85" y="113"/>
                      </a:lnTo>
                      <a:lnTo>
                        <a:pt x="70" y="91"/>
                      </a:lnTo>
                      <a:lnTo>
                        <a:pt x="63" y="81"/>
                      </a:lnTo>
                      <a:lnTo>
                        <a:pt x="56" y="72"/>
                      </a:lnTo>
                      <a:lnTo>
                        <a:pt x="49" y="62"/>
                      </a:lnTo>
                      <a:lnTo>
                        <a:pt x="43" y="53"/>
                      </a:lnTo>
                      <a:lnTo>
                        <a:pt x="37" y="46"/>
                      </a:lnTo>
                      <a:lnTo>
                        <a:pt x="33" y="38"/>
                      </a:lnTo>
                      <a:lnTo>
                        <a:pt x="23" y="26"/>
                      </a:lnTo>
                      <a:lnTo>
                        <a:pt x="19" y="20"/>
                      </a:lnTo>
                      <a:lnTo>
                        <a:pt x="16" y="15"/>
                      </a:lnTo>
                      <a:lnTo>
                        <a:pt x="12" y="11"/>
                      </a:lnTo>
                      <a:lnTo>
                        <a:pt x="10" y="8"/>
                      </a:lnTo>
                      <a:lnTo>
                        <a:pt x="7" y="5"/>
                      </a:lnTo>
                      <a:lnTo>
                        <a:pt x="6" y="3"/>
                      </a:lnTo>
                      <a:lnTo>
                        <a:pt x="5" y="1"/>
                      </a:lnTo>
                      <a:lnTo>
                        <a:pt x="4" y="8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2" y="10"/>
                      </a:lnTo>
                      <a:lnTo>
                        <a:pt x="5" y="12"/>
                      </a:lnTo>
                      <a:lnTo>
                        <a:pt x="7" y="16"/>
                      </a:lnTo>
                      <a:lnTo>
                        <a:pt x="11" y="20"/>
                      </a:lnTo>
                      <a:lnTo>
                        <a:pt x="14" y="24"/>
                      </a:lnTo>
                      <a:lnTo>
                        <a:pt x="18" y="31"/>
                      </a:lnTo>
                      <a:lnTo>
                        <a:pt x="28" y="43"/>
                      </a:lnTo>
                      <a:lnTo>
                        <a:pt x="33" y="51"/>
                      </a:lnTo>
                      <a:lnTo>
                        <a:pt x="39" y="58"/>
                      </a:lnTo>
                      <a:lnTo>
                        <a:pt x="45" y="67"/>
                      </a:lnTo>
                      <a:lnTo>
                        <a:pt x="51" y="76"/>
                      </a:lnTo>
                      <a:lnTo>
                        <a:pt x="58" y="86"/>
                      </a:lnTo>
                      <a:lnTo>
                        <a:pt x="63" y="96"/>
                      </a:lnTo>
                      <a:lnTo>
                        <a:pt x="77" y="118"/>
                      </a:lnTo>
                      <a:lnTo>
                        <a:pt x="99" y="154"/>
                      </a:lnTo>
                      <a:lnTo>
                        <a:pt x="108" y="167"/>
                      </a:lnTo>
                      <a:lnTo>
                        <a:pt x="122" y="193"/>
                      </a:lnTo>
                      <a:lnTo>
                        <a:pt x="131" y="207"/>
                      </a:lnTo>
                      <a:lnTo>
                        <a:pt x="152" y="251"/>
                      </a:lnTo>
                      <a:lnTo>
                        <a:pt x="181" y="314"/>
                      </a:lnTo>
                      <a:lnTo>
                        <a:pt x="193" y="345"/>
                      </a:lnTo>
                      <a:lnTo>
                        <a:pt x="201" y="362"/>
                      </a:lnTo>
                      <a:lnTo>
                        <a:pt x="206" y="379"/>
                      </a:lnTo>
                      <a:lnTo>
                        <a:pt x="212" y="395"/>
                      </a:lnTo>
                      <a:lnTo>
                        <a:pt x="218" y="411"/>
                      </a:lnTo>
                      <a:lnTo>
                        <a:pt x="222" y="427"/>
                      </a:lnTo>
                      <a:lnTo>
                        <a:pt x="227" y="444"/>
                      </a:lnTo>
                      <a:lnTo>
                        <a:pt x="237" y="476"/>
                      </a:lnTo>
                      <a:lnTo>
                        <a:pt x="241" y="491"/>
                      </a:lnTo>
                      <a:lnTo>
                        <a:pt x="245" y="506"/>
                      </a:lnTo>
                      <a:lnTo>
                        <a:pt x="249" y="522"/>
                      </a:lnTo>
                      <a:lnTo>
                        <a:pt x="256" y="551"/>
                      </a:lnTo>
                      <a:lnTo>
                        <a:pt x="260" y="564"/>
                      </a:lnTo>
                      <a:lnTo>
                        <a:pt x="262" y="577"/>
                      </a:lnTo>
                      <a:lnTo>
                        <a:pt x="266" y="590"/>
                      </a:lnTo>
                      <a:lnTo>
                        <a:pt x="268" y="603"/>
                      </a:lnTo>
                      <a:lnTo>
                        <a:pt x="273" y="624"/>
                      </a:lnTo>
                      <a:lnTo>
                        <a:pt x="276" y="634"/>
                      </a:lnTo>
                      <a:lnTo>
                        <a:pt x="277" y="644"/>
                      </a:lnTo>
                      <a:lnTo>
                        <a:pt x="279" y="652"/>
                      </a:lnTo>
                      <a:lnTo>
                        <a:pt x="280" y="661"/>
                      </a:lnTo>
                      <a:lnTo>
                        <a:pt x="283" y="671"/>
                      </a:lnTo>
                      <a:lnTo>
                        <a:pt x="283" y="676"/>
                      </a:lnTo>
                      <a:lnTo>
                        <a:pt x="284" y="680"/>
                      </a:lnTo>
                      <a:lnTo>
                        <a:pt x="284" y="685"/>
                      </a:lnTo>
                      <a:lnTo>
                        <a:pt x="285" y="686"/>
                      </a:lnTo>
                      <a:lnTo>
                        <a:pt x="289" y="682"/>
                      </a:lnTo>
                      <a:lnTo>
                        <a:pt x="289" y="69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8" name="Freeform 76"/>
                <p:cNvSpPr>
                  <a:spLocks/>
                </p:cNvSpPr>
                <p:nvPr/>
              </p:nvSpPr>
              <p:spPr bwMode="auto">
                <a:xfrm>
                  <a:off x="3582" y="3627"/>
                  <a:ext cx="26" cy="28"/>
                </a:xfrm>
                <a:custGeom>
                  <a:avLst/>
                  <a:gdLst>
                    <a:gd name="T0" fmla="*/ 14 w 26"/>
                    <a:gd name="T1" fmla="*/ 28 h 28"/>
                    <a:gd name="T2" fmla="*/ 0 w 26"/>
                    <a:gd name="T3" fmla="*/ 0 h 28"/>
                    <a:gd name="T4" fmla="*/ 26 w 26"/>
                    <a:gd name="T5" fmla="*/ 18 h 28"/>
                    <a:gd name="T6" fmla="*/ 14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14" y="28"/>
                      </a:moveTo>
                      <a:lnTo>
                        <a:pt x="0" y="0"/>
                      </a:lnTo>
                      <a:lnTo>
                        <a:pt x="26" y="18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59" name="Freeform 77"/>
                <p:cNvSpPr>
                  <a:spLocks/>
                </p:cNvSpPr>
                <p:nvPr/>
              </p:nvSpPr>
              <p:spPr bwMode="auto">
                <a:xfrm>
                  <a:off x="3574" y="3617"/>
                  <a:ext cx="39" cy="43"/>
                </a:xfrm>
                <a:custGeom>
                  <a:avLst/>
                  <a:gdLst>
                    <a:gd name="T0" fmla="*/ 19 w 39"/>
                    <a:gd name="T1" fmla="*/ 35 h 43"/>
                    <a:gd name="T2" fmla="*/ 25 w 39"/>
                    <a:gd name="T3" fmla="*/ 37 h 43"/>
                    <a:gd name="T4" fmla="*/ 12 w 39"/>
                    <a:gd name="T5" fmla="*/ 9 h 43"/>
                    <a:gd name="T6" fmla="*/ 6 w 39"/>
                    <a:gd name="T7" fmla="*/ 12 h 43"/>
                    <a:gd name="T8" fmla="*/ 31 w 39"/>
                    <a:gd name="T9" fmla="*/ 30 h 43"/>
                    <a:gd name="T10" fmla="*/ 31 w 39"/>
                    <a:gd name="T11" fmla="*/ 26 h 43"/>
                    <a:gd name="T12" fmla="*/ 19 w 39"/>
                    <a:gd name="T13" fmla="*/ 35 h 43"/>
                    <a:gd name="T14" fmla="*/ 20 w 39"/>
                    <a:gd name="T15" fmla="*/ 43 h 43"/>
                    <a:gd name="T16" fmla="*/ 39 w 39"/>
                    <a:gd name="T17" fmla="*/ 28 h 43"/>
                    <a:gd name="T18" fmla="*/ 0 w 39"/>
                    <a:gd name="T19" fmla="*/ 0 h 43"/>
                    <a:gd name="T20" fmla="*/ 20 w 39"/>
                    <a:gd name="T21" fmla="*/ 43 h 43"/>
                    <a:gd name="T22" fmla="*/ 19 w 39"/>
                    <a:gd name="T23" fmla="*/ 35 h 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9" h="43">
                      <a:moveTo>
                        <a:pt x="19" y="35"/>
                      </a:moveTo>
                      <a:lnTo>
                        <a:pt x="25" y="37"/>
                      </a:lnTo>
                      <a:lnTo>
                        <a:pt x="12" y="9"/>
                      </a:lnTo>
                      <a:lnTo>
                        <a:pt x="6" y="12"/>
                      </a:lnTo>
                      <a:lnTo>
                        <a:pt x="31" y="30"/>
                      </a:lnTo>
                      <a:lnTo>
                        <a:pt x="31" y="26"/>
                      </a:lnTo>
                      <a:lnTo>
                        <a:pt x="19" y="35"/>
                      </a:lnTo>
                      <a:lnTo>
                        <a:pt x="20" y="43"/>
                      </a:lnTo>
                      <a:lnTo>
                        <a:pt x="39" y="28"/>
                      </a:lnTo>
                      <a:lnTo>
                        <a:pt x="0" y="0"/>
                      </a:lnTo>
                      <a:lnTo>
                        <a:pt x="20" y="43"/>
                      </a:lnTo>
                      <a:lnTo>
                        <a:pt x="19" y="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0" name="Freeform 78"/>
                <p:cNvSpPr>
                  <a:spLocks/>
                </p:cNvSpPr>
                <p:nvPr/>
              </p:nvSpPr>
              <p:spPr bwMode="auto">
                <a:xfrm>
                  <a:off x="3862" y="4316"/>
                  <a:ext cx="242" cy="525"/>
                </a:xfrm>
                <a:custGeom>
                  <a:avLst/>
                  <a:gdLst>
                    <a:gd name="T0" fmla="*/ 242 w 242"/>
                    <a:gd name="T1" fmla="*/ 518 h 525"/>
                    <a:gd name="T2" fmla="*/ 239 w 242"/>
                    <a:gd name="T3" fmla="*/ 517 h 525"/>
                    <a:gd name="T4" fmla="*/ 230 w 242"/>
                    <a:gd name="T5" fmla="*/ 513 h 525"/>
                    <a:gd name="T6" fmla="*/ 215 w 242"/>
                    <a:gd name="T7" fmla="*/ 507 h 525"/>
                    <a:gd name="T8" fmla="*/ 175 w 242"/>
                    <a:gd name="T9" fmla="*/ 488 h 525"/>
                    <a:gd name="T10" fmla="*/ 159 w 242"/>
                    <a:gd name="T11" fmla="*/ 479 h 525"/>
                    <a:gd name="T12" fmla="*/ 144 w 242"/>
                    <a:gd name="T13" fmla="*/ 468 h 525"/>
                    <a:gd name="T14" fmla="*/ 127 w 242"/>
                    <a:gd name="T15" fmla="*/ 455 h 525"/>
                    <a:gd name="T16" fmla="*/ 111 w 242"/>
                    <a:gd name="T17" fmla="*/ 440 h 525"/>
                    <a:gd name="T18" fmla="*/ 88 w 242"/>
                    <a:gd name="T19" fmla="*/ 415 h 525"/>
                    <a:gd name="T20" fmla="*/ 73 w 242"/>
                    <a:gd name="T21" fmla="*/ 396 h 525"/>
                    <a:gd name="T22" fmla="*/ 60 w 242"/>
                    <a:gd name="T23" fmla="*/ 375 h 525"/>
                    <a:gd name="T24" fmla="*/ 49 w 242"/>
                    <a:gd name="T25" fmla="*/ 353 h 525"/>
                    <a:gd name="T26" fmla="*/ 38 w 242"/>
                    <a:gd name="T27" fmla="*/ 328 h 525"/>
                    <a:gd name="T28" fmla="*/ 30 w 242"/>
                    <a:gd name="T29" fmla="*/ 301 h 525"/>
                    <a:gd name="T30" fmla="*/ 24 w 242"/>
                    <a:gd name="T31" fmla="*/ 272 h 525"/>
                    <a:gd name="T32" fmla="*/ 15 w 242"/>
                    <a:gd name="T33" fmla="*/ 230 h 525"/>
                    <a:gd name="T34" fmla="*/ 12 w 242"/>
                    <a:gd name="T35" fmla="*/ 201 h 525"/>
                    <a:gd name="T36" fmla="*/ 8 w 242"/>
                    <a:gd name="T37" fmla="*/ 144 h 525"/>
                    <a:gd name="T38" fmla="*/ 7 w 242"/>
                    <a:gd name="T39" fmla="*/ 58 h 525"/>
                    <a:gd name="T40" fmla="*/ 8 w 242"/>
                    <a:gd name="T41" fmla="*/ 32 h 525"/>
                    <a:gd name="T42" fmla="*/ 9 w 242"/>
                    <a:gd name="T43" fmla="*/ 10 h 525"/>
                    <a:gd name="T44" fmla="*/ 11 w 242"/>
                    <a:gd name="T45" fmla="*/ 4 h 525"/>
                    <a:gd name="T46" fmla="*/ 8 w 242"/>
                    <a:gd name="T47" fmla="*/ 0 h 525"/>
                    <a:gd name="T48" fmla="*/ 3 w 242"/>
                    <a:gd name="T49" fmla="*/ 5 h 525"/>
                    <a:gd name="T50" fmla="*/ 2 w 242"/>
                    <a:gd name="T51" fmla="*/ 24 h 525"/>
                    <a:gd name="T52" fmla="*/ 1 w 242"/>
                    <a:gd name="T53" fmla="*/ 49 h 525"/>
                    <a:gd name="T54" fmla="*/ 0 w 242"/>
                    <a:gd name="T55" fmla="*/ 131 h 525"/>
                    <a:gd name="T56" fmla="*/ 1 w 242"/>
                    <a:gd name="T57" fmla="*/ 157 h 525"/>
                    <a:gd name="T58" fmla="*/ 7 w 242"/>
                    <a:gd name="T59" fmla="*/ 216 h 525"/>
                    <a:gd name="T60" fmla="*/ 13 w 242"/>
                    <a:gd name="T61" fmla="*/ 260 h 525"/>
                    <a:gd name="T62" fmla="*/ 19 w 242"/>
                    <a:gd name="T63" fmla="*/ 289 h 525"/>
                    <a:gd name="T64" fmla="*/ 28 w 242"/>
                    <a:gd name="T65" fmla="*/ 317 h 525"/>
                    <a:gd name="T66" fmla="*/ 36 w 242"/>
                    <a:gd name="T67" fmla="*/ 344 h 525"/>
                    <a:gd name="T68" fmla="*/ 47 w 242"/>
                    <a:gd name="T69" fmla="*/ 368 h 525"/>
                    <a:gd name="T70" fmla="*/ 60 w 242"/>
                    <a:gd name="T71" fmla="*/ 391 h 525"/>
                    <a:gd name="T72" fmla="*/ 75 w 242"/>
                    <a:gd name="T73" fmla="*/ 411 h 525"/>
                    <a:gd name="T74" fmla="*/ 90 w 242"/>
                    <a:gd name="T75" fmla="*/ 430 h 525"/>
                    <a:gd name="T76" fmla="*/ 115 w 242"/>
                    <a:gd name="T77" fmla="*/ 453 h 525"/>
                    <a:gd name="T78" fmla="*/ 130 w 242"/>
                    <a:gd name="T79" fmla="*/ 466 h 525"/>
                    <a:gd name="T80" fmla="*/ 147 w 242"/>
                    <a:gd name="T81" fmla="*/ 478 h 525"/>
                    <a:gd name="T82" fmla="*/ 163 w 242"/>
                    <a:gd name="T83" fmla="*/ 490 h 525"/>
                    <a:gd name="T84" fmla="*/ 200 w 242"/>
                    <a:gd name="T85" fmla="*/ 509 h 525"/>
                    <a:gd name="T86" fmla="*/ 222 w 242"/>
                    <a:gd name="T87" fmla="*/ 519 h 525"/>
                    <a:gd name="T88" fmla="*/ 234 w 242"/>
                    <a:gd name="T89" fmla="*/ 523 h 525"/>
                    <a:gd name="T90" fmla="*/ 238 w 242"/>
                    <a:gd name="T91" fmla="*/ 524 h 525"/>
                    <a:gd name="T92" fmla="*/ 242 w 242"/>
                    <a:gd name="T93" fmla="*/ 525 h 525"/>
                    <a:gd name="T94" fmla="*/ 242 w 242"/>
                    <a:gd name="T95" fmla="*/ 525 h 52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42" h="525">
                      <a:moveTo>
                        <a:pt x="242" y="525"/>
                      </a:moveTo>
                      <a:lnTo>
                        <a:pt x="242" y="518"/>
                      </a:lnTo>
                      <a:lnTo>
                        <a:pt x="240" y="517"/>
                      </a:lnTo>
                      <a:lnTo>
                        <a:pt x="239" y="517"/>
                      </a:lnTo>
                      <a:lnTo>
                        <a:pt x="237" y="515"/>
                      </a:lnTo>
                      <a:lnTo>
                        <a:pt x="230" y="513"/>
                      </a:lnTo>
                      <a:lnTo>
                        <a:pt x="225" y="512"/>
                      </a:lnTo>
                      <a:lnTo>
                        <a:pt x="215" y="507"/>
                      </a:lnTo>
                      <a:lnTo>
                        <a:pt x="203" y="502"/>
                      </a:lnTo>
                      <a:lnTo>
                        <a:pt x="175" y="488"/>
                      </a:lnTo>
                      <a:lnTo>
                        <a:pt x="168" y="483"/>
                      </a:lnTo>
                      <a:lnTo>
                        <a:pt x="159" y="479"/>
                      </a:lnTo>
                      <a:lnTo>
                        <a:pt x="152" y="473"/>
                      </a:lnTo>
                      <a:lnTo>
                        <a:pt x="144" y="468"/>
                      </a:lnTo>
                      <a:lnTo>
                        <a:pt x="135" y="461"/>
                      </a:lnTo>
                      <a:lnTo>
                        <a:pt x="127" y="455"/>
                      </a:lnTo>
                      <a:lnTo>
                        <a:pt x="119" y="448"/>
                      </a:lnTo>
                      <a:lnTo>
                        <a:pt x="111" y="440"/>
                      </a:lnTo>
                      <a:lnTo>
                        <a:pt x="95" y="425"/>
                      </a:lnTo>
                      <a:lnTo>
                        <a:pt x="88" y="415"/>
                      </a:lnTo>
                      <a:lnTo>
                        <a:pt x="80" y="407"/>
                      </a:lnTo>
                      <a:lnTo>
                        <a:pt x="73" y="396"/>
                      </a:lnTo>
                      <a:lnTo>
                        <a:pt x="67" y="386"/>
                      </a:lnTo>
                      <a:lnTo>
                        <a:pt x="60" y="375"/>
                      </a:lnTo>
                      <a:lnTo>
                        <a:pt x="54" y="365"/>
                      </a:lnTo>
                      <a:lnTo>
                        <a:pt x="49" y="353"/>
                      </a:lnTo>
                      <a:lnTo>
                        <a:pt x="43" y="341"/>
                      </a:lnTo>
                      <a:lnTo>
                        <a:pt x="38" y="328"/>
                      </a:lnTo>
                      <a:lnTo>
                        <a:pt x="35" y="315"/>
                      </a:lnTo>
                      <a:lnTo>
                        <a:pt x="30" y="301"/>
                      </a:lnTo>
                      <a:lnTo>
                        <a:pt x="26" y="287"/>
                      </a:lnTo>
                      <a:lnTo>
                        <a:pt x="24" y="272"/>
                      </a:lnTo>
                      <a:lnTo>
                        <a:pt x="20" y="258"/>
                      </a:lnTo>
                      <a:lnTo>
                        <a:pt x="15" y="230"/>
                      </a:lnTo>
                      <a:lnTo>
                        <a:pt x="14" y="216"/>
                      </a:lnTo>
                      <a:lnTo>
                        <a:pt x="12" y="201"/>
                      </a:lnTo>
                      <a:lnTo>
                        <a:pt x="8" y="157"/>
                      </a:lnTo>
                      <a:lnTo>
                        <a:pt x="8" y="144"/>
                      </a:lnTo>
                      <a:lnTo>
                        <a:pt x="7" y="131"/>
                      </a:lnTo>
                      <a:lnTo>
                        <a:pt x="7" y="58"/>
                      </a:lnTo>
                      <a:lnTo>
                        <a:pt x="8" y="49"/>
                      </a:lnTo>
                      <a:lnTo>
                        <a:pt x="8" y="32"/>
                      </a:lnTo>
                      <a:lnTo>
                        <a:pt x="9" y="24"/>
                      </a:lnTo>
                      <a:lnTo>
                        <a:pt x="9" y="10"/>
                      </a:lnTo>
                      <a:lnTo>
                        <a:pt x="11" y="8"/>
                      </a:lnTo>
                      <a:lnTo>
                        <a:pt x="11" y="4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2" y="8"/>
                      </a:lnTo>
                      <a:lnTo>
                        <a:pt x="2" y="24"/>
                      </a:lnTo>
                      <a:lnTo>
                        <a:pt x="1" y="32"/>
                      </a:lnTo>
                      <a:lnTo>
                        <a:pt x="1" y="49"/>
                      </a:lnTo>
                      <a:lnTo>
                        <a:pt x="0" y="58"/>
                      </a:lnTo>
                      <a:lnTo>
                        <a:pt x="0" y="131"/>
                      </a:lnTo>
                      <a:lnTo>
                        <a:pt x="1" y="144"/>
                      </a:lnTo>
                      <a:lnTo>
                        <a:pt x="1" y="157"/>
                      </a:lnTo>
                      <a:lnTo>
                        <a:pt x="5" y="201"/>
                      </a:lnTo>
                      <a:lnTo>
                        <a:pt x="7" y="216"/>
                      </a:lnTo>
                      <a:lnTo>
                        <a:pt x="8" y="230"/>
                      </a:lnTo>
                      <a:lnTo>
                        <a:pt x="13" y="260"/>
                      </a:lnTo>
                      <a:lnTo>
                        <a:pt x="17" y="275"/>
                      </a:lnTo>
                      <a:lnTo>
                        <a:pt x="19" y="289"/>
                      </a:lnTo>
                      <a:lnTo>
                        <a:pt x="23" y="304"/>
                      </a:lnTo>
                      <a:lnTo>
                        <a:pt x="28" y="317"/>
                      </a:lnTo>
                      <a:lnTo>
                        <a:pt x="31" y="330"/>
                      </a:lnTo>
                      <a:lnTo>
                        <a:pt x="36" y="344"/>
                      </a:lnTo>
                      <a:lnTo>
                        <a:pt x="42" y="356"/>
                      </a:lnTo>
                      <a:lnTo>
                        <a:pt x="47" y="368"/>
                      </a:lnTo>
                      <a:lnTo>
                        <a:pt x="53" y="380"/>
                      </a:lnTo>
                      <a:lnTo>
                        <a:pt x="60" y="391"/>
                      </a:lnTo>
                      <a:lnTo>
                        <a:pt x="66" y="401"/>
                      </a:lnTo>
                      <a:lnTo>
                        <a:pt x="75" y="411"/>
                      </a:lnTo>
                      <a:lnTo>
                        <a:pt x="83" y="420"/>
                      </a:lnTo>
                      <a:lnTo>
                        <a:pt x="90" y="430"/>
                      </a:lnTo>
                      <a:lnTo>
                        <a:pt x="106" y="445"/>
                      </a:lnTo>
                      <a:lnTo>
                        <a:pt x="115" y="453"/>
                      </a:lnTo>
                      <a:lnTo>
                        <a:pt x="122" y="460"/>
                      </a:lnTo>
                      <a:lnTo>
                        <a:pt x="130" y="466"/>
                      </a:lnTo>
                      <a:lnTo>
                        <a:pt x="139" y="473"/>
                      </a:lnTo>
                      <a:lnTo>
                        <a:pt x="147" y="478"/>
                      </a:lnTo>
                      <a:lnTo>
                        <a:pt x="155" y="484"/>
                      </a:lnTo>
                      <a:lnTo>
                        <a:pt x="163" y="490"/>
                      </a:lnTo>
                      <a:lnTo>
                        <a:pt x="170" y="495"/>
                      </a:lnTo>
                      <a:lnTo>
                        <a:pt x="200" y="509"/>
                      </a:lnTo>
                      <a:lnTo>
                        <a:pt x="213" y="514"/>
                      </a:lnTo>
                      <a:lnTo>
                        <a:pt x="222" y="519"/>
                      </a:lnTo>
                      <a:lnTo>
                        <a:pt x="227" y="520"/>
                      </a:lnTo>
                      <a:lnTo>
                        <a:pt x="234" y="523"/>
                      </a:lnTo>
                      <a:lnTo>
                        <a:pt x="237" y="524"/>
                      </a:lnTo>
                      <a:lnTo>
                        <a:pt x="238" y="524"/>
                      </a:lnTo>
                      <a:lnTo>
                        <a:pt x="239" y="525"/>
                      </a:lnTo>
                      <a:lnTo>
                        <a:pt x="242" y="525"/>
                      </a:lnTo>
                      <a:lnTo>
                        <a:pt x="242" y="518"/>
                      </a:lnTo>
                      <a:lnTo>
                        <a:pt x="242" y="52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1" name="Freeform 79"/>
                <p:cNvSpPr>
                  <a:spLocks/>
                </p:cNvSpPr>
                <p:nvPr/>
              </p:nvSpPr>
              <p:spPr bwMode="auto">
                <a:xfrm>
                  <a:off x="4087" y="4827"/>
                  <a:ext cx="17" cy="14"/>
                </a:xfrm>
                <a:custGeom>
                  <a:avLst/>
                  <a:gdLst>
                    <a:gd name="T0" fmla="*/ 0 w 17"/>
                    <a:gd name="T1" fmla="*/ 14 h 14"/>
                    <a:gd name="T2" fmla="*/ 17 w 17"/>
                    <a:gd name="T3" fmla="*/ 10 h 14"/>
                    <a:gd name="T4" fmla="*/ 3 w 17"/>
                    <a:gd name="T5" fmla="*/ 0 h 14"/>
                    <a:gd name="T6" fmla="*/ 0 w 17"/>
                    <a:gd name="T7" fmla="*/ 14 h 1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14">
                      <a:moveTo>
                        <a:pt x="0" y="14"/>
                      </a:moveTo>
                      <a:lnTo>
                        <a:pt x="17" y="10"/>
                      </a:lnTo>
                      <a:lnTo>
                        <a:pt x="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2" name="Freeform 80"/>
                <p:cNvSpPr>
                  <a:spLocks/>
                </p:cNvSpPr>
                <p:nvPr/>
              </p:nvSpPr>
              <p:spPr bwMode="auto">
                <a:xfrm>
                  <a:off x="4082" y="4821"/>
                  <a:ext cx="29" cy="24"/>
                </a:xfrm>
                <a:custGeom>
                  <a:avLst/>
                  <a:gdLst>
                    <a:gd name="T0" fmla="*/ 0 w 29"/>
                    <a:gd name="T1" fmla="*/ 24 h 24"/>
                    <a:gd name="T2" fmla="*/ 29 w 29"/>
                    <a:gd name="T3" fmla="*/ 18 h 24"/>
                    <a:gd name="T4" fmla="*/ 6 w 29"/>
                    <a:gd name="T5" fmla="*/ 0 h 24"/>
                    <a:gd name="T6" fmla="*/ 0 w 29"/>
                    <a:gd name="T7" fmla="*/ 24 h 24"/>
                    <a:gd name="T8" fmla="*/ 8 w 29"/>
                    <a:gd name="T9" fmla="*/ 21 h 24"/>
                    <a:gd name="T10" fmla="*/ 12 w 29"/>
                    <a:gd name="T11" fmla="*/ 7 h 24"/>
                    <a:gd name="T12" fmla="*/ 6 w 29"/>
                    <a:gd name="T13" fmla="*/ 8 h 24"/>
                    <a:gd name="T14" fmla="*/ 19 w 29"/>
                    <a:gd name="T15" fmla="*/ 19 h 24"/>
                    <a:gd name="T16" fmla="*/ 20 w 29"/>
                    <a:gd name="T17" fmla="*/ 13 h 24"/>
                    <a:gd name="T18" fmla="*/ 3 w 29"/>
                    <a:gd name="T19" fmla="*/ 16 h 24"/>
                    <a:gd name="T20" fmla="*/ 8 w 29"/>
                    <a:gd name="T21" fmla="*/ 21 h 24"/>
                    <a:gd name="T22" fmla="*/ 0 w 29"/>
                    <a:gd name="T23" fmla="*/ 24 h 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9" h="24">
                      <a:moveTo>
                        <a:pt x="0" y="24"/>
                      </a:moveTo>
                      <a:lnTo>
                        <a:pt x="29" y="18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8" y="21"/>
                      </a:lnTo>
                      <a:lnTo>
                        <a:pt x="12" y="7"/>
                      </a:lnTo>
                      <a:lnTo>
                        <a:pt x="6" y="8"/>
                      </a:lnTo>
                      <a:lnTo>
                        <a:pt x="19" y="19"/>
                      </a:lnTo>
                      <a:lnTo>
                        <a:pt x="20" y="13"/>
                      </a:lnTo>
                      <a:lnTo>
                        <a:pt x="3" y="16"/>
                      </a:lnTo>
                      <a:lnTo>
                        <a:pt x="8" y="21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3" name="Freeform 81"/>
                <p:cNvSpPr>
                  <a:spLocks/>
                </p:cNvSpPr>
                <p:nvPr/>
              </p:nvSpPr>
              <p:spPr bwMode="auto">
                <a:xfrm>
                  <a:off x="3830" y="4317"/>
                  <a:ext cx="154" cy="691"/>
                </a:xfrm>
                <a:custGeom>
                  <a:avLst/>
                  <a:gdLst>
                    <a:gd name="T0" fmla="*/ 154 w 154"/>
                    <a:gd name="T1" fmla="*/ 685 h 691"/>
                    <a:gd name="T2" fmla="*/ 150 w 154"/>
                    <a:gd name="T3" fmla="*/ 680 h 691"/>
                    <a:gd name="T4" fmla="*/ 143 w 154"/>
                    <a:gd name="T5" fmla="*/ 669 h 691"/>
                    <a:gd name="T6" fmla="*/ 133 w 154"/>
                    <a:gd name="T7" fmla="*/ 650 h 691"/>
                    <a:gd name="T8" fmla="*/ 124 w 154"/>
                    <a:gd name="T9" fmla="*/ 635 h 691"/>
                    <a:gd name="T10" fmla="*/ 113 w 154"/>
                    <a:gd name="T11" fmla="*/ 616 h 691"/>
                    <a:gd name="T12" fmla="*/ 96 w 154"/>
                    <a:gd name="T13" fmla="*/ 585 h 691"/>
                    <a:gd name="T14" fmla="*/ 85 w 154"/>
                    <a:gd name="T15" fmla="*/ 560 h 691"/>
                    <a:gd name="T16" fmla="*/ 56 w 154"/>
                    <a:gd name="T17" fmla="*/ 493 h 691"/>
                    <a:gd name="T18" fmla="*/ 45 w 154"/>
                    <a:gd name="T19" fmla="*/ 464 h 691"/>
                    <a:gd name="T20" fmla="*/ 35 w 154"/>
                    <a:gd name="T21" fmla="*/ 433 h 691"/>
                    <a:gd name="T22" fmla="*/ 20 w 154"/>
                    <a:gd name="T23" fmla="*/ 371 h 691"/>
                    <a:gd name="T24" fmla="*/ 17 w 154"/>
                    <a:gd name="T25" fmla="*/ 355 h 691"/>
                    <a:gd name="T26" fmla="*/ 15 w 154"/>
                    <a:gd name="T27" fmla="*/ 340 h 691"/>
                    <a:gd name="T28" fmla="*/ 9 w 154"/>
                    <a:gd name="T29" fmla="*/ 276 h 691"/>
                    <a:gd name="T30" fmla="*/ 8 w 154"/>
                    <a:gd name="T31" fmla="*/ 245 h 691"/>
                    <a:gd name="T32" fmla="*/ 9 w 154"/>
                    <a:gd name="T33" fmla="*/ 213 h 691"/>
                    <a:gd name="T34" fmla="*/ 10 w 154"/>
                    <a:gd name="T35" fmla="*/ 184 h 691"/>
                    <a:gd name="T36" fmla="*/ 15 w 154"/>
                    <a:gd name="T37" fmla="*/ 142 h 691"/>
                    <a:gd name="T38" fmla="*/ 20 w 154"/>
                    <a:gd name="T39" fmla="*/ 103 h 691"/>
                    <a:gd name="T40" fmla="*/ 23 w 154"/>
                    <a:gd name="T41" fmla="*/ 80 h 691"/>
                    <a:gd name="T42" fmla="*/ 27 w 154"/>
                    <a:gd name="T43" fmla="*/ 61 h 691"/>
                    <a:gd name="T44" fmla="*/ 32 w 154"/>
                    <a:gd name="T45" fmla="*/ 36 h 691"/>
                    <a:gd name="T46" fmla="*/ 37 w 154"/>
                    <a:gd name="T47" fmla="*/ 17 h 691"/>
                    <a:gd name="T48" fmla="*/ 39 w 154"/>
                    <a:gd name="T49" fmla="*/ 10 h 691"/>
                    <a:gd name="T50" fmla="*/ 38 w 154"/>
                    <a:gd name="T51" fmla="*/ 8 h 691"/>
                    <a:gd name="T52" fmla="*/ 34 w 154"/>
                    <a:gd name="T53" fmla="*/ 2 h 691"/>
                    <a:gd name="T54" fmla="*/ 32 w 154"/>
                    <a:gd name="T55" fmla="*/ 8 h 691"/>
                    <a:gd name="T56" fmla="*/ 29 w 154"/>
                    <a:gd name="T57" fmla="*/ 15 h 691"/>
                    <a:gd name="T58" fmla="*/ 24 w 154"/>
                    <a:gd name="T59" fmla="*/ 33 h 691"/>
                    <a:gd name="T60" fmla="*/ 20 w 154"/>
                    <a:gd name="T61" fmla="*/ 59 h 691"/>
                    <a:gd name="T62" fmla="*/ 16 w 154"/>
                    <a:gd name="T63" fmla="*/ 80 h 691"/>
                    <a:gd name="T64" fmla="*/ 12 w 154"/>
                    <a:gd name="T65" fmla="*/ 103 h 691"/>
                    <a:gd name="T66" fmla="*/ 8 w 154"/>
                    <a:gd name="T67" fmla="*/ 142 h 691"/>
                    <a:gd name="T68" fmla="*/ 3 w 154"/>
                    <a:gd name="T69" fmla="*/ 184 h 691"/>
                    <a:gd name="T70" fmla="*/ 1 w 154"/>
                    <a:gd name="T71" fmla="*/ 213 h 691"/>
                    <a:gd name="T72" fmla="*/ 0 w 154"/>
                    <a:gd name="T73" fmla="*/ 245 h 691"/>
                    <a:gd name="T74" fmla="*/ 1 w 154"/>
                    <a:gd name="T75" fmla="*/ 276 h 691"/>
                    <a:gd name="T76" fmla="*/ 8 w 154"/>
                    <a:gd name="T77" fmla="*/ 340 h 691"/>
                    <a:gd name="T78" fmla="*/ 10 w 154"/>
                    <a:gd name="T79" fmla="*/ 357 h 691"/>
                    <a:gd name="T80" fmla="*/ 12 w 154"/>
                    <a:gd name="T81" fmla="*/ 373 h 691"/>
                    <a:gd name="T82" fmla="*/ 28 w 154"/>
                    <a:gd name="T83" fmla="*/ 436 h 691"/>
                    <a:gd name="T84" fmla="*/ 38 w 154"/>
                    <a:gd name="T85" fmla="*/ 466 h 691"/>
                    <a:gd name="T86" fmla="*/ 49 w 154"/>
                    <a:gd name="T87" fmla="*/ 495 h 691"/>
                    <a:gd name="T88" fmla="*/ 78 w 154"/>
                    <a:gd name="T89" fmla="*/ 563 h 691"/>
                    <a:gd name="T90" fmla="*/ 89 w 154"/>
                    <a:gd name="T91" fmla="*/ 587 h 691"/>
                    <a:gd name="T92" fmla="*/ 105 w 154"/>
                    <a:gd name="T93" fmla="*/ 618 h 691"/>
                    <a:gd name="T94" fmla="*/ 116 w 154"/>
                    <a:gd name="T95" fmla="*/ 638 h 691"/>
                    <a:gd name="T96" fmla="*/ 126 w 154"/>
                    <a:gd name="T97" fmla="*/ 655 h 691"/>
                    <a:gd name="T98" fmla="*/ 138 w 154"/>
                    <a:gd name="T99" fmla="*/ 674 h 691"/>
                    <a:gd name="T100" fmla="*/ 145 w 154"/>
                    <a:gd name="T101" fmla="*/ 685 h 691"/>
                    <a:gd name="T102" fmla="*/ 147 w 154"/>
                    <a:gd name="T103" fmla="*/ 687 h 691"/>
                    <a:gd name="T104" fmla="*/ 151 w 154"/>
                    <a:gd name="T105" fmla="*/ 684 h 6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54" h="691">
                      <a:moveTo>
                        <a:pt x="151" y="691"/>
                      </a:moveTo>
                      <a:lnTo>
                        <a:pt x="154" y="685"/>
                      </a:lnTo>
                      <a:lnTo>
                        <a:pt x="154" y="684"/>
                      </a:lnTo>
                      <a:lnTo>
                        <a:pt x="150" y="680"/>
                      </a:lnTo>
                      <a:lnTo>
                        <a:pt x="147" y="673"/>
                      </a:lnTo>
                      <a:lnTo>
                        <a:pt x="143" y="669"/>
                      </a:lnTo>
                      <a:lnTo>
                        <a:pt x="137" y="658"/>
                      </a:lnTo>
                      <a:lnTo>
                        <a:pt x="133" y="650"/>
                      </a:lnTo>
                      <a:lnTo>
                        <a:pt x="128" y="643"/>
                      </a:lnTo>
                      <a:lnTo>
                        <a:pt x="124" y="635"/>
                      </a:lnTo>
                      <a:lnTo>
                        <a:pt x="119" y="626"/>
                      </a:lnTo>
                      <a:lnTo>
                        <a:pt x="113" y="616"/>
                      </a:lnTo>
                      <a:lnTo>
                        <a:pt x="108" y="606"/>
                      </a:lnTo>
                      <a:lnTo>
                        <a:pt x="96" y="585"/>
                      </a:lnTo>
                      <a:lnTo>
                        <a:pt x="91" y="572"/>
                      </a:lnTo>
                      <a:lnTo>
                        <a:pt x="85" y="560"/>
                      </a:lnTo>
                      <a:lnTo>
                        <a:pt x="61" y="507"/>
                      </a:lnTo>
                      <a:lnTo>
                        <a:pt x="56" y="493"/>
                      </a:lnTo>
                      <a:lnTo>
                        <a:pt x="50" y="478"/>
                      </a:lnTo>
                      <a:lnTo>
                        <a:pt x="45" y="464"/>
                      </a:lnTo>
                      <a:lnTo>
                        <a:pt x="40" y="448"/>
                      </a:lnTo>
                      <a:lnTo>
                        <a:pt x="35" y="433"/>
                      </a:lnTo>
                      <a:lnTo>
                        <a:pt x="30" y="418"/>
                      </a:lnTo>
                      <a:lnTo>
                        <a:pt x="20" y="371"/>
                      </a:lnTo>
                      <a:lnTo>
                        <a:pt x="17" y="356"/>
                      </a:lnTo>
                      <a:lnTo>
                        <a:pt x="17" y="355"/>
                      </a:lnTo>
                      <a:lnTo>
                        <a:pt x="17" y="356"/>
                      </a:lnTo>
                      <a:lnTo>
                        <a:pt x="15" y="340"/>
                      </a:lnTo>
                      <a:lnTo>
                        <a:pt x="12" y="323"/>
                      </a:lnTo>
                      <a:lnTo>
                        <a:pt x="9" y="276"/>
                      </a:lnTo>
                      <a:lnTo>
                        <a:pt x="9" y="260"/>
                      </a:lnTo>
                      <a:lnTo>
                        <a:pt x="8" y="245"/>
                      </a:lnTo>
                      <a:lnTo>
                        <a:pt x="9" y="229"/>
                      </a:lnTo>
                      <a:lnTo>
                        <a:pt x="9" y="213"/>
                      </a:lnTo>
                      <a:lnTo>
                        <a:pt x="10" y="199"/>
                      </a:lnTo>
                      <a:lnTo>
                        <a:pt x="10" y="184"/>
                      </a:lnTo>
                      <a:lnTo>
                        <a:pt x="12" y="155"/>
                      </a:lnTo>
                      <a:lnTo>
                        <a:pt x="15" y="142"/>
                      </a:lnTo>
                      <a:lnTo>
                        <a:pt x="17" y="115"/>
                      </a:lnTo>
                      <a:lnTo>
                        <a:pt x="20" y="103"/>
                      </a:lnTo>
                      <a:lnTo>
                        <a:pt x="21" y="92"/>
                      </a:lnTo>
                      <a:lnTo>
                        <a:pt x="23" y="80"/>
                      </a:lnTo>
                      <a:lnTo>
                        <a:pt x="24" y="72"/>
                      </a:lnTo>
                      <a:lnTo>
                        <a:pt x="27" y="61"/>
                      </a:lnTo>
                      <a:lnTo>
                        <a:pt x="29" y="52"/>
                      </a:lnTo>
                      <a:lnTo>
                        <a:pt x="32" y="36"/>
                      </a:lnTo>
                      <a:lnTo>
                        <a:pt x="34" y="29"/>
                      </a:lnTo>
                      <a:lnTo>
                        <a:pt x="37" y="17"/>
                      </a:lnTo>
                      <a:lnTo>
                        <a:pt x="38" y="13"/>
                      </a:lnTo>
                      <a:lnTo>
                        <a:pt x="39" y="10"/>
                      </a:lnTo>
                      <a:lnTo>
                        <a:pt x="39" y="7"/>
                      </a:lnTo>
                      <a:lnTo>
                        <a:pt x="38" y="8"/>
                      </a:lnTo>
                      <a:lnTo>
                        <a:pt x="38" y="0"/>
                      </a:lnTo>
                      <a:lnTo>
                        <a:pt x="34" y="2"/>
                      </a:lnTo>
                      <a:lnTo>
                        <a:pt x="32" y="4"/>
                      </a:lnTo>
                      <a:lnTo>
                        <a:pt x="32" y="8"/>
                      </a:lnTo>
                      <a:lnTo>
                        <a:pt x="30" y="10"/>
                      </a:lnTo>
                      <a:lnTo>
                        <a:pt x="29" y="15"/>
                      </a:lnTo>
                      <a:lnTo>
                        <a:pt x="27" y="27"/>
                      </a:lnTo>
                      <a:lnTo>
                        <a:pt x="24" y="33"/>
                      </a:lnTo>
                      <a:lnTo>
                        <a:pt x="22" y="50"/>
                      </a:lnTo>
                      <a:lnTo>
                        <a:pt x="20" y="59"/>
                      </a:lnTo>
                      <a:lnTo>
                        <a:pt x="17" y="69"/>
                      </a:lnTo>
                      <a:lnTo>
                        <a:pt x="16" y="80"/>
                      </a:lnTo>
                      <a:lnTo>
                        <a:pt x="14" y="92"/>
                      </a:lnTo>
                      <a:lnTo>
                        <a:pt x="12" y="103"/>
                      </a:lnTo>
                      <a:lnTo>
                        <a:pt x="10" y="115"/>
                      </a:lnTo>
                      <a:lnTo>
                        <a:pt x="8" y="142"/>
                      </a:lnTo>
                      <a:lnTo>
                        <a:pt x="5" y="155"/>
                      </a:lnTo>
                      <a:lnTo>
                        <a:pt x="3" y="184"/>
                      </a:lnTo>
                      <a:lnTo>
                        <a:pt x="3" y="199"/>
                      </a:lnTo>
                      <a:lnTo>
                        <a:pt x="1" y="213"/>
                      </a:lnTo>
                      <a:lnTo>
                        <a:pt x="1" y="229"/>
                      </a:lnTo>
                      <a:lnTo>
                        <a:pt x="0" y="245"/>
                      </a:lnTo>
                      <a:lnTo>
                        <a:pt x="1" y="260"/>
                      </a:lnTo>
                      <a:lnTo>
                        <a:pt x="1" y="276"/>
                      </a:lnTo>
                      <a:lnTo>
                        <a:pt x="5" y="323"/>
                      </a:lnTo>
                      <a:lnTo>
                        <a:pt x="8" y="340"/>
                      </a:lnTo>
                      <a:lnTo>
                        <a:pt x="10" y="356"/>
                      </a:lnTo>
                      <a:lnTo>
                        <a:pt x="10" y="357"/>
                      </a:lnTo>
                      <a:lnTo>
                        <a:pt x="10" y="356"/>
                      </a:lnTo>
                      <a:lnTo>
                        <a:pt x="12" y="373"/>
                      </a:lnTo>
                      <a:lnTo>
                        <a:pt x="23" y="420"/>
                      </a:lnTo>
                      <a:lnTo>
                        <a:pt x="28" y="436"/>
                      </a:lnTo>
                      <a:lnTo>
                        <a:pt x="33" y="450"/>
                      </a:lnTo>
                      <a:lnTo>
                        <a:pt x="38" y="466"/>
                      </a:lnTo>
                      <a:lnTo>
                        <a:pt x="43" y="481"/>
                      </a:lnTo>
                      <a:lnTo>
                        <a:pt x="49" y="495"/>
                      </a:lnTo>
                      <a:lnTo>
                        <a:pt x="53" y="510"/>
                      </a:lnTo>
                      <a:lnTo>
                        <a:pt x="78" y="563"/>
                      </a:lnTo>
                      <a:lnTo>
                        <a:pt x="84" y="575"/>
                      </a:lnTo>
                      <a:lnTo>
                        <a:pt x="89" y="587"/>
                      </a:lnTo>
                      <a:lnTo>
                        <a:pt x="101" y="609"/>
                      </a:lnTo>
                      <a:lnTo>
                        <a:pt x="105" y="618"/>
                      </a:lnTo>
                      <a:lnTo>
                        <a:pt x="112" y="628"/>
                      </a:lnTo>
                      <a:lnTo>
                        <a:pt x="116" y="638"/>
                      </a:lnTo>
                      <a:lnTo>
                        <a:pt x="121" y="647"/>
                      </a:lnTo>
                      <a:lnTo>
                        <a:pt x="126" y="655"/>
                      </a:lnTo>
                      <a:lnTo>
                        <a:pt x="130" y="661"/>
                      </a:lnTo>
                      <a:lnTo>
                        <a:pt x="138" y="674"/>
                      </a:lnTo>
                      <a:lnTo>
                        <a:pt x="142" y="678"/>
                      </a:lnTo>
                      <a:lnTo>
                        <a:pt x="145" y="685"/>
                      </a:lnTo>
                      <a:lnTo>
                        <a:pt x="147" y="686"/>
                      </a:lnTo>
                      <a:lnTo>
                        <a:pt x="147" y="687"/>
                      </a:lnTo>
                      <a:lnTo>
                        <a:pt x="149" y="690"/>
                      </a:lnTo>
                      <a:lnTo>
                        <a:pt x="151" y="684"/>
                      </a:lnTo>
                      <a:lnTo>
                        <a:pt x="151" y="6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4" name="Freeform 82"/>
                <p:cNvSpPr>
                  <a:spLocks/>
                </p:cNvSpPr>
                <p:nvPr/>
              </p:nvSpPr>
              <p:spPr bwMode="auto">
                <a:xfrm>
                  <a:off x="3967" y="4987"/>
                  <a:ext cx="14" cy="17"/>
                </a:xfrm>
                <a:custGeom>
                  <a:avLst/>
                  <a:gdLst>
                    <a:gd name="T0" fmla="*/ 0 w 14"/>
                    <a:gd name="T1" fmla="*/ 9 h 17"/>
                    <a:gd name="T2" fmla="*/ 14 w 14"/>
                    <a:gd name="T3" fmla="*/ 17 h 17"/>
                    <a:gd name="T4" fmla="*/ 13 w 14"/>
                    <a:gd name="T5" fmla="*/ 0 h 17"/>
                    <a:gd name="T6" fmla="*/ 0 w 14"/>
                    <a:gd name="T7" fmla="*/ 9 h 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7">
                      <a:moveTo>
                        <a:pt x="0" y="9"/>
                      </a:moveTo>
                      <a:lnTo>
                        <a:pt x="14" y="17"/>
                      </a:lnTo>
                      <a:lnTo>
                        <a:pt x="13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5" name="Freeform 83"/>
                <p:cNvSpPr>
                  <a:spLocks/>
                </p:cNvSpPr>
                <p:nvPr/>
              </p:nvSpPr>
              <p:spPr bwMode="auto">
                <a:xfrm>
                  <a:off x="3961" y="4983"/>
                  <a:ext cx="24" cy="27"/>
                </a:xfrm>
                <a:custGeom>
                  <a:avLst/>
                  <a:gdLst>
                    <a:gd name="T0" fmla="*/ 0 w 24"/>
                    <a:gd name="T1" fmla="*/ 13 h 27"/>
                    <a:gd name="T2" fmla="*/ 24 w 24"/>
                    <a:gd name="T3" fmla="*/ 27 h 27"/>
                    <a:gd name="T4" fmla="*/ 22 w 24"/>
                    <a:gd name="T5" fmla="*/ 0 h 27"/>
                    <a:gd name="T6" fmla="*/ 0 w 24"/>
                    <a:gd name="T7" fmla="*/ 13 h 27"/>
                    <a:gd name="T8" fmla="*/ 8 w 24"/>
                    <a:gd name="T9" fmla="*/ 17 h 27"/>
                    <a:gd name="T10" fmla="*/ 22 w 24"/>
                    <a:gd name="T11" fmla="*/ 8 h 27"/>
                    <a:gd name="T12" fmla="*/ 16 w 24"/>
                    <a:gd name="T13" fmla="*/ 4 h 27"/>
                    <a:gd name="T14" fmla="*/ 17 w 24"/>
                    <a:gd name="T15" fmla="*/ 21 h 27"/>
                    <a:gd name="T16" fmla="*/ 23 w 24"/>
                    <a:gd name="T17" fmla="*/ 18 h 27"/>
                    <a:gd name="T18" fmla="*/ 8 w 24"/>
                    <a:gd name="T19" fmla="*/ 9 h 27"/>
                    <a:gd name="T20" fmla="*/ 8 w 24"/>
                    <a:gd name="T21" fmla="*/ 17 h 27"/>
                    <a:gd name="T22" fmla="*/ 0 w 24"/>
                    <a:gd name="T23" fmla="*/ 13 h 2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27">
                      <a:moveTo>
                        <a:pt x="0" y="13"/>
                      </a:moveTo>
                      <a:lnTo>
                        <a:pt x="24" y="27"/>
                      </a:lnTo>
                      <a:lnTo>
                        <a:pt x="22" y="0"/>
                      </a:lnTo>
                      <a:lnTo>
                        <a:pt x="0" y="13"/>
                      </a:lnTo>
                      <a:lnTo>
                        <a:pt x="8" y="17"/>
                      </a:lnTo>
                      <a:lnTo>
                        <a:pt x="22" y="8"/>
                      </a:lnTo>
                      <a:lnTo>
                        <a:pt x="16" y="4"/>
                      </a:lnTo>
                      <a:lnTo>
                        <a:pt x="17" y="21"/>
                      </a:lnTo>
                      <a:lnTo>
                        <a:pt x="23" y="18"/>
                      </a:lnTo>
                      <a:lnTo>
                        <a:pt x="8" y="9"/>
                      </a:lnTo>
                      <a:lnTo>
                        <a:pt x="8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6" name="Freeform 84"/>
                <p:cNvSpPr>
                  <a:spLocks/>
                </p:cNvSpPr>
                <p:nvPr/>
              </p:nvSpPr>
              <p:spPr bwMode="auto">
                <a:xfrm>
                  <a:off x="3864" y="3618"/>
                  <a:ext cx="88" cy="691"/>
                </a:xfrm>
                <a:custGeom>
                  <a:avLst/>
                  <a:gdLst>
                    <a:gd name="T0" fmla="*/ 7 w 88"/>
                    <a:gd name="T1" fmla="*/ 687 h 691"/>
                    <a:gd name="T2" fmla="*/ 9 w 88"/>
                    <a:gd name="T3" fmla="*/ 683 h 691"/>
                    <a:gd name="T4" fmla="*/ 12 w 88"/>
                    <a:gd name="T5" fmla="*/ 674 h 691"/>
                    <a:gd name="T6" fmla="*/ 19 w 88"/>
                    <a:gd name="T7" fmla="*/ 654 h 691"/>
                    <a:gd name="T8" fmla="*/ 26 w 88"/>
                    <a:gd name="T9" fmla="*/ 635 h 691"/>
                    <a:gd name="T10" fmla="*/ 44 w 88"/>
                    <a:gd name="T11" fmla="*/ 577 h 691"/>
                    <a:gd name="T12" fmla="*/ 58 w 88"/>
                    <a:gd name="T13" fmla="*/ 520 h 691"/>
                    <a:gd name="T14" fmla="*/ 71 w 88"/>
                    <a:gd name="T15" fmla="*/ 458 h 691"/>
                    <a:gd name="T16" fmla="*/ 80 w 88"/>
                    <a:gd name="T17" fmla="*/ 407 h 691"/>
                    <a:gd name="T18" fmla="*/ 85 w 88"/>
                    <a:gd name="T19" fmla="*/ 374 h 691"/>
                    <a:gd name="T20" fmla="*/ 87 w 88"/>
                    <a:gd name="T21" fmla="*/ 341 h 691"/>
                    <a:gd name="T22" fmla="*/ 88 w 88"/>
                    <a:gd name="T23" fmla="*/ 309 h 691"/>
                    <a:gd name="T24" fmla="*/ 85 w 88"/>
                    <a:gd name="T25" fmla="*/ 246 h 691"/>
                    <a:gd name="T26" fmla="*/ 79 w 88"/>
                    <a:gd name="T27" fmla="*/ 201 h 691"/>
                    <a:gd name="T28" fmla="*/ 67 w 88"/>
                    <a:gd name="T29" fmla="*/ 148 h 691"/>
                    <a:gd name="T30" fmla="*/ 61 w 88"/>
                    <a:gd name="T31" fmla="*/ 124 h 691"/>
                    <a:gd name="T32" fmla="*/ 39 w 88"/>
                    <a:gd name="T33" fmla="*/ 62 h 691"/>
                    <a:gd name="T34" fmla="*/ 24 w 88"/>
                    <a:gd name="T35" fmla="*/ 32 h 691"/>
                    <a:gd name="T36" fmla="*/ 17 w 88"/>
                    <a:gd name="T37" fmla="*/ 15 h 691"/>
                    <a:gd name="T38" fmla="*/ 13 w 88"/>
                    <a:gd name="T39" fmla="*/ 8 h 691"/>
                    <a:gd name="T40" fmla="*/ 10 w 88"/>
                    <a:gd name="T41" fmla="*/ 4 h 691"/>
                    <a:gd name="T42" fmla="*/ 7 w 88"/>
                    <a:gd name="T43" fmla="*/ 0 h 691"/>
                    <a:gd name="T44" fmla="*/ 3 w 88"/>
                    <a:gd name="T45" fmla="*/ 6 h 691"/>
                    <a:gd name="T46" fmla="*/ 6 w 88"/>
                    <a:gd name="T47" fmla="*/ 13 h 691"/>
                    <a:gd name="T48" fmla="*/ 10 w 88"/>
                    <a:gd name="T49" fmla="*/ 20 h 691"/>
                    <a:gd name="T50" fmla="*/ 17 w 88"/>
                    <a:gd name="T51" fmla="*/ 34 h 691"/>
                    <a:gd name="T52" fmla="*/ 32 w 88"/>
                    <a:gd name="T53" fmla="*/ 65 h 691"/>
                    <a:gd name="T54" fmla="*/ 53 w 88"/>
                    <a:gd name="T55" fmla="*/ 126 h 691"/>
                    <a:gd name="T56" fmla="*/ 59 w 88"/>
                    <a:gd name="T57" fmla="*/ 150 h 691"/>
                    <a:gd name="T58" fmla="*/ 71 w 88"/>
                    <a:gd name="T59" fmla="*/ 204 h 691"/>
                    <a:gd name="T60" fmla="*/ 78 w 88"/>
                    <a:gd name="T61" fmla="*/ 246 h 691"/>
                    <a:gd name="T62" fmla="*/ 81 w 88"/>
                    <a:gd name="T63" fmla="*/ 309 h 691"/>
                    <a:gd name="T64" fmla="*/ 80 w 88"/>
                    <a:gd name="T65" fmla="*/ 341 h 691"/>
                    <a:gd name="T66" fmla="*/ 78 w 88"/>
                    <a:gd name="T67" fmla="*/ 374 h 691"/>
                    <a:gd name="T68" fmla="*/ 73 w 88"/>
                    <a:gd name="T69" fmla="*/ 407 h 691"/>
                    <a:gd name="T70" fmla="*/ 64 w 88"/>
                    <a:gd name="T71" fmla="*/ 455 h 691"/>
                    <a:gd name="T72" fmla="*/ 51 w 88"/>
                    <a:gd name="T73" fmla="*/ 518 h 691"/>
                    <a:gd name="T74" fmla="*/ 36 w 88"/>
                    <a:gd name="T75" fmla="*/ 575 h 691"/>
                    <a:gd name="T76" fmla="*/ 18 w 88"/>
                    <a:gd name="T77" fmla="*/ 633 h 691"/>
                    <a:gd name="T78" fmla="*/ 12 w 88"/>
                    <a:gd name="T79" fmla="*/ 651 h 691"/>
                    <a:gd name="T80" fmla="*/ 5 w 88"/>
                    <a:gd name="T81" fmla="*/ 672 h 691"/>
                    <a:gd name="T82" fmla="*/ 1 w 88"/>
                    <a:gd name="T83" fmla="*/ 680 h 691"/>
                    <a:gd name="T84" fmla="*/ 0 w 88"/>
                    <a:gd name="T85" fmla="*/ 687 h 691"/>
                    <a:gd name="T86" fmla="*/ 4 w 88"/>
                    <a:gd name="T87" fmla="*/ 691 h 69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8" h="691">
                      <a:moveTo>
                        <a:pt x="4" y="691"/>
                      </a:moveTo>
                      <a:lnTo>
                        <a:pt x="7" y="687"/>
                      </a:lnTo>
                      <a:lnTo>
                        <a:pt x="7" y="685"/>
                      </a:lnTo>
                      <a:lnTo>
                        <a:pt x="9" y="683"/>
                      </a:lnTo>
                      <a:lnTo>
                        <a:pt x="11" y="679"/>
                      </a:lnTo>
                      <a:lnTo>
                        <a:pt x="12" y="674"/>
                      </a:lnTo>
                      <a:lnTo>
                        <a:pt x="15" y="668"/>
                      </a:lnTo>
                      <a:lnTo>
                        <a:pt x="19" y="654"/>
                      </a:lnTo>
                      <a:lnTo>
                        <a:pt x="22" y="645"/>
                      </a:lnTo>
                      <a:lnTo>
                        <a:pt x="26" y="635"/>
                      </a:lnTo>
                      <a:lnTo>
                        <a:pt x="33" y="614"/>
                      </a:lnTo>
                      <a:lnTo>
                        <a:pt x="44" y="577"/>
                      </a:lnTo>
                      <a:lnTo>
                        <a:pt x="47" y="564"/>
                      </a:lnTo>
                      <a:lnTo>
                        <a:pt x="58" y="520"/>
                      </a:lnTo>
                      <a:lnTo>
                        <a:pt x="69" y="473"/>
                      </a:lnTo>
                      <a:lnTo>
                        <a:pt x="71" y="458"/>
                      </a:lnTo>
                      <a:lnTo>
                        <a:pt x="75" y="442"/>
                      </a:lnTo>
                      <a:lnTo>
                        <a:pt x="80" y="407"/>
                      </a:lnTo>
                      <a:lnTo>
                        <a:pt x="82" y="391"/>
                      </a:lnTo>
                      <a:lnTo>
                        <a:pt x="85" y="374"/>
                      </a:lnTo>
                      <a:lnTo>
                        <a:pt x="86" y="357"/>
                      </a:lnTo>
                      <a:lnTo>
                        <a:pt x="87" y="341"/>
                      </a:lnTo>
                      <a:lnTo>
                        <a:pt x="87" y="325"/>
                      </a:lnTo>
                      <a:lnTo>
                        <a:pt x="88" y="309"/>
                      </a:lnTo>
                      <a:lnTo>
                        <a:pt x="88" y="293"/>
                      </a:lnTo>
                      <a:lnTo>
                        <a:pt x="85" y="246"/>
                      </a:lnTo>
                      <a:lnTo>
                        <a:pt x="84" y="231"/>
                      </a:lnTo>
                      <a:lnTo>
                        <a:pt x="79" y="201"/>
                      </a:lnTo>
                      <a:lnTo>
                        <a:pt x="74" y="175"/>
                      </a:lnTo>
                      <a:lnTo>
                        <a:pt x="67" y="148"/>
                      </a:lnTo>
                      <a:lnTo>
                        <a:pt x="64" y="136"/>
                      </a:lnTo>
                      <a:lnTo>
                        <a:pt x="61" y="124"/>
                      </a:lnTo>
                      <a:lnTo>
                        <a:pt x="50" y="91"/>
                      </a:lnTo>
                      <a:lnTo>
                        <a:pt x="39" y="62"/>
                      </a:lnTo>
                      <a:lnTo>
                        <a:pt x="35" y="54"/>
                      </a:lnTo>
                      <a:lnTo>
                        <a:pt x="24" y="32"/>
                      </a:lnTo>
                      <a:lnTo>
                        <a:pt x="22" y="26"/>
                      </a:lnTo>
                      <a:lnTo>
                        <a:pt x="17" y="15"/>
                      </a:lnTo>
                      <a:lnTo>
                        <a:pt x="15" y="13"/>
                      </a:lnTo>
                      <a:lnTo>
                        <a:pt x="13" y="8"/>
                      </a:lnTo>
                      <a:lnTo>
                        <a:pt x="10" y="5"/>
                      </a:lnTo>
                      <a:lnTo>
                        <a:pt x="10" y="4"/>
                      </a:lnTo>
                      <a:lnTo>
                        <a:pt x="7" y="8"/>
                      </a:lnTo>
                      <a:lnTo>
                        <a:pt x="7" y="0"/>
                      </a:lnTo>
                      <a:lnTo>
                        <a:pt x="3" y="4"/>
                      </a:lnTo>
                      <a:lnTo>
                        <a:pt x="3" y="6"/>
                      </a:lnTo>
                      <a:lnTo>
                        <a:pt x="5" y="10"/>
                      </a:lnTo>
                      <a:lnTo>
                        <a:pt x="6" y="13"/>
                      </a:lnTo>
                      <a:lnTo>
                        <a:pt x="7" y="15"/>
                      </a:lnTo>
                      <a:lnTo>
                        <a:pt x="10" y="20"/>
                      </a:lnTo>
                      <a:lnTo>
                        <a:pt x="15" y="28"/>
                      </a:lnTo>
                      <a:lnTo>
                        <a:pt x="17" y="34"/>
                      </a:lnTo>
                      <a:lnTo>
                        <a:pt x="28" y="56"/>
                      </a:lnTo>
                      <a:lnTo>
                        <a:pt x="32" y="65"/>
                      </a:lnTo>
                      <a:lnTo>
                        <a:pt x="42" y="94"/>
                      </a:lnTo>
                      <a:lnTo>
                        <a:pt x="53" y="126"/>
                      </a:lnTo>
                      <a:lnTo>
                        <a:pt x="57" y="138"/>
                      </a:lnTo>
                      <a:lnTo>
                        <a:pt x="59" y="150"/>
                      </a:lnTo>
                      <a:lnTo>
                        <a:pt x="67" y="177"/>
                      </a:lnTo>
                      <a:lnTo>
                        <a:pt x="71" y="204"/>
                      </a:lnTo>
                      <a:lnTo>
                        <a:pt x="76" y="231"/>
                      </a:lnTo>
                      <a:lnTo>
                        <a:pt x="78" y="246"/>
                      </a:lnTo>
                      <a:lnTo>
                        <a:pt x="81" y="293"/>
                      </a:lnTo>
                      <a:lnTo>
                        <a:pt x="81" y="309"/>
                      </a:lnTo>
                      <a:lnTo>
                        <a:pt x="80" y="325"/>
                      </a:lnTo>
                      <a:lnTo>
                        <a:pt x="80" y="341"/>
                      </a:lnTo>
                      <a:lnTo>
                        <a:pt x="79" y="357"/>
                      </a:lnTo>
                      <a:lnTo>
                        <a:pt x="78" y="374"/>
                      </a:lnTo>
                      <a:lnTo>
                        <a:pt x="75" y="391"/>
                      </a:lnTo>
                      <a:lnTo>
                        <a:pt x="73" y="407"/>
                      </a:lnTo>
                      <a:lnTo>
                        <a:pt x="68" y="439"/>
                      </a:lnTo>
                      <a:lnTo>
                        <a:pt x="64" y="455"/>
                      </a:lnTo>
                      <a:lnTo>
                        <a:pt x="62" y="471"/>
                      </a:lnTo>
                      <a:lnTo>
                        <a:pt x="51" y="518"/>
                      </a:lnTo>
                      <a:lnTo>
                        <a:pt x="40" y="562"/>
                      </a:lnTo>
                      <a:lnTo>
                        <a:pt x="36" y="575"/>
                      </a:lnTo>
                      <a:lnTo>
                        <a:pt x="26" y="611"/>
                      </a:lnTo>
                      <a:lnTo>
                        <a:pt x="18" y="633"/>
                      </a:lnTo>
                      <a:lnTo>
                        <a:pt x="15" y="643"/>
                      </a:lnTo>
                      <a:lnTo>
                        <a:pt x="12" y="651"/>
                      </a:lnTo>
                      <a:lnTo>
                        <a:pt x="7" y="666"/>
                      </a:lnTo>
                      <a:lnTo>
                        <a:pt x="5" y="672"/>
                      </a:lnTo>
                      <a:lnTo>
                        <a:pt x="4" y="676"/>
                      </a:lnTo>
                      <a:lnTo>
                        <a:pt x="1" y="680"/>
                      </a:lnTo>
                      <a:lnTo>
                        <a:pt x="0" y="685"/>
                      </a:lnTo>
                      <a:lnTo>
                        <a:pt x="0" y="687"/>
                      </a:lnTo>
                      <a:lnTo>
                        <a:pt x="4" y="684"/>
                      </a:lnTo>
                      <a:lnTo>
                        <a:pt x="4" y="6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7" name="Freeform 85"/>
                <p:cNvSpPr>
                  <a:spLocks/>
                </p:cNvSpPr>
                <p:nvPr/>
              </p:nvSpPr>
              <p:spPr bwMode="auto">
                <a:xfrm>
                  <a:off x="3870" y="3622"/>
                  <a:ext cx="22" cy="29"/>
                </a:xfrm>
                <a:custGeom>
                  <a:avLst/>
                  <a:gdLst>
                    <a:gd name="T0" fmla="*/ 9 w 22"/>
                    <a:gd name="T1" fmla="*/ 29 h 29"/>
                    <a:gd name="T2" fmla="*/ 0 w 22"/>
                    <a:gd name="T3" fmla="*/ 0 h 29"/>
                    <a:gd name="T4" fmla="*/ 22 w 22"/>
                    <a:gd name="T5" fmla="*/ 22 h 29"/>
                    <a:gd name="T6" fmla="*/ 9 w 22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9">
                      <a:moveTo>
                        <a:pt x="9" y="29"/>
                      </a:moveTo>
                      <a:lnTo>
                        <a:pt x="0" y="0"/>
                      </a:lnTo>
                      <a:lnTo>
                        <a:pt x="22" y="22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8" name="Freeform 86"/>
                <p:cNvSpPr>
                  <a:spLocks/>
                </p:cNvSpPr>
                <p:nvPr/>
              </p:nvSpPr>
              <p:spPr bwMode="auto">
                <a:xfrm>
                  <a:off x="3863" y="3610"/>
                  <a:ext cx="35" cy="46"/>
                </a:xfrm>
                <a:custGeom>
                  <a:avLst/>
                  <a:gdLst>
                    <a:gd name="T0" fmla="*/ 14 w 35"/>
                    <a:gd name="T1" fmla="*/ 37 h 46"/>
                    <a:gd name="T2" fmla="*/ 19 w 35"/>
                    <a:gd name="T3" fmla="*/ 40 h 46"/>
                    <a:gd name="T4" fmla="*/ 11 w 35"/>
                    <a:gd name="T5" fmla="*/ 11 h 46"/>
                    <a:gd name="T6" fmla="*/ 5 w 35"/>
                    <a:gd name="T7" fmla="*/ 14 h 46"/>
                    <a:gd name="T8" fmla="*/ 27 w 35"/>
                    <a:gd name="T9" fmla="*/ 36 h 46"/>
                    <a:gd name="T10" fmla="*/ 28 w 35"/>
                    <a:gd name="T11" fmla="*/ 30 h 46"/>
                    <a:gd name="T12" fmla="*/ 14 w 35"/>
                    <a:gd name="T13" fmla="*/ 37 h 46"/>
                    <a:gd name="T14" fmla="*/ 13 w 35"/>
                    <a:gd name="T15" fmla="*/ 46 h 46"/>
                    <a:gd name="T16" fmla="*/ 35 w 35"/>
                    <a:gd name="T17" fmla="*/ 35 h 46"/>
                    <a:gd name="T18" fmla="*/ 0 w 35"/>
                    <a:gd name="T19" fmla="*/ 0 h 46"/>
                    <a:gd name="T20" fmla="*/ 13 w 35"/>
                    <a:gd name="T21" fmla="*/ 46 h 46"/>
                    <a:gd name="T22" fmla="*/ 14 w 35"/>
                    <a:gd name="T23" fmla="*/ 37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" h="46">
                      <a:moveTo>
                        <a:pt x="14" y="37"/>
                      </a:moveTo>
                      <a:lnTo>
                        <a:pt x="19" y="40"/>
                      </a:lnTo>
                      <a:lnTo>
                        <a:pt x="11" y="11"/>
                      </a:lnTo>
                      <a:lnTo>
                        <a:pt x="5" y="14"/>
                      </a:lnTo>
                      <a:lnTo>
                        <a:pt x="27" y="36"/>
                      </a:lnTo>
                      <a:lnTo>
                        <a:pt x="28" y="30"/>
                      </a:lnTo>
                      <a:lnTo>
                        <a:pt x="14" y="37"/>
                      </a:lnTo>
                      <a:lnTo>
                        <a:pt x="13" y="46"/>
                      </a:lnTo>
                      <a:lnTo>
                        <a:pt x="35" y="35"/>
                      </a:lnTo>
                      <a:lnTo>
                        <a:pt x="0" y="0"/>
                      </a:lnTo>
                      <a:lnTo>
                        <a:pt x="13" y="46"/>
                      </a:lnTo>
                      <a:lnTo>
                        <a:pt x="14" y="3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69" name="Freeform 87"/>
                <p:cNvSpPr>
                  <a:spLocks/>
                </p:cNvSpPr>
                <p:nvPr/>
              </p:nvSpPr>
              <p:spPr bwMode="auto">
                <a:xfrm>
                  <a:off x="3868" y="4322"/>
                  <a:ext cx="100" cy="721"/>
                </a:xfrm>
                <a:custGeom>
                  <a:avLst/>
                  <a:gdLst>
                    <a:gd name="T0" fmla="*/ 46 w 100"/>
                    <a:gd name="T1" fmla="*/ 717 h 721"/>
                    <a:gd name="T2" fmla="*/ 47 w 100"/>
                    <a:gd name="T3" fmla="*/ 714 h 721"/>
                    <a:gd name="T4" fmla="*/ 49 w 100"/>
                    <a:gd name="T5" fmla="*/ 705 h 721"/>
                    <a:gd name="T6" fmla="*/ 53 w 100"/>
                    <a:gd name="T7" fmla="*/ 692 h 721"/>
                    <a:gd name="T8" fmla="*/ 60 w 100"/>
                    <a:gd name="T9" fmla="*/ 668 h 721"/>
                    <a:gd name="T10" fmla="*/ 65 w 100"/>
                    <a:gd name="T11" fmla="*/ 647 h 721"/>
                    <a:gd name="T12" fmla="*/ 71 w 100"/>
                    <a:gd name="T13" fmla="*/ 624 h 721"/>
                    <a:gd name="T14" fmla="*/ 82 w 100"/>
                    <a:gd name="T15" fmla="*/ 570 h 721"/>
                    <a:gd name="T16" fmla="*/ 89 w 100"/>
                    <a:gd name="T17" fmla="*/ 524 h 721"/>
                    <a:gd name="T18" fmla="*/ 93 w 100"/>
                    <a:gd name="T19" fmla="*/ 493 h 721"/>
                    <a:gd name="T20" fmla="*/ 97 w 100"/>
                    <a:gd name="T21" fmla="*/ 461 h 721"/>
                    <a:gd name="T22" fmla="*/ 99 w 100"/>
                    <a:gd name="T23" fmla="*/ 410 h 721"/>
                    <a:gd name="T24" fmla="*/ 100 w 100"/>
                    <a:gd name="T25" fmla="*/ 376 h 721"/>
                    <a:gd name="T26" fmla="*/ 99 w 100"/>
                    <a:gd name="T27" fmla="*/ 344 h 721"/>
                    <a:gd name="T28" fmla="*/ 94 w 100"/>
                    <a:gd name="T29" fmla="*/ 294 h 721"/>
                    <a:gd name="T30" fmla="*/ 87 w 100"/>
                    <a:gd name="T31" fmla="*/ 245 h 721"/>
                    <a:gd name="T32" fmla="*/ 80 w 100"/>
                    <a:gd name="T33" fmla="*/ 214 h 721"/>
                    <a:gd name="T34" fmla="*/ 72 w 100"/>
                    <a:gd name="T35" fmla="*/ 184 h 721"/>
                    <a:gd name="T36" fmla="*/ 65 w 100"/>
                    <a:gd name="T37" fmla="*/ 156 h 721"/>
                    <a:gd name="T38" fmla="*/ 57 w 100"/>
                    <a:gd name="T39" fmla="*/ 130 h 721"/>
                    <a:gd name="T40" fmla="*/ 48 w 100"/>
                    <a:gd name="T41" fmla="*/ 106 h 721"/>
                    <a:gd name="T42" fmla="*/ 40 w 100"/>
                    <a:gd name="T43" fmla="*/ 84 h 721"/>
                    <a:gd name="T44" fmla="*/ 29 w 100"/>
                    <a:gd name="T45" fmla="*/ 54 h 721"/>
                    <a:gd name="T46" fmla="*/ 22 w 100"/>
                    <a:gd name="T47" fmla="*/ 38 h 721"/>
                    <a:gd name="T48" fmla="*/ 15 w 100"/>
                    <a:gd name="T49" fmla="*/ 24 h 721"/>
                    <a:gd name="T50" fmla="*/ 11 w 100"/>
                    <a:gd name="T51" fmla="*/ 14 h 721"/>
                    <a:gd name="T52" fmla="*/ 7 w 100"/>
                    <a:gd name="T53" fmla="*/ 6 h 721"/>
                    <a:gd name="T54" fmla="*/ 5 w 100"/>
                    <a:gd name="T55" fmla="*/ 2 h 721"/>
                    <a:gd name="T56" fmla="*/ 3 w 100"/>
                    <a:gd name="T57" fmla="*/ 0 h 721"/>
                    <a:gd name="T58" fmla="*/ 0 w 100"/>
                    <a:gd name="T59" fmla="*/ 9 h 721"/>
                    <a:gd name="T60" fmla="*/ 3 w 100"/>
                    <a:gd name="T61" fmla="*/ 16 h 721"/>
                    <a:gd name="T62" fmla="*/ 8 w 100"/>
                    <a:gd name="T63" fmla="*/ 27 h 721"/>
                    <a:gd name="T64" fmla="*/ 14 w 100"/>
                    <a:gd name="T65" fmla="*/ 40 h 721"/>
                    <a:gd name="T66" fmla="*/ 22 w 100"/>
                    <a:gd name="T67" fmla="*/ 56 h 721"/>
                    <a:gd name="T68" fmla="*/ 32 w 100"/>
                    <a:gd name="T69" fmla="*/ 86 h 721"/>
                    <a:gd name="T70" fmla="*/ 41 w 100"/>
                    <a:gd name="T71" fmla="*/ 108 h 721"/>
                    <a:gd name="T72" fmla="*/ 49 w 100"/>
                    <a:gd name="T73" fmla="*/ 132 h 721"/>
                    <a:gd name="T74" fmla="*/ 58 w 100"/>
                    <a:gd name="T75" fmla="*/ 159 h 721"/>
                    <a:gd name="T76" fmla="*/ 65 w 100"/>
                    <a:gd name="T77" fmla="*/ 187 h 721"/>
                    <a:gd name="T78" fmla="*/ 72 w 100"/>
                    <a:gd name="T79" fmla="*/ 217 h 721"/>
                    <a:gd name="T80" fmla="*/ 80 w 100"/>
                    <a:gd name="T81" fmla="*/ 247 h 721"/>
                    <a:gd name="T82" fmla="*/ 87 w 100"/>
                    <a:gd name="T83" fmla="*/ 294 h 721"/>
                    <a:gd name="T84" fmla="*/ 92 w 100"/>
                    <a:gd name="T85" fmla="*/ 344 h 721"/>
                    <a:gd name="T86" fmla="*/ 93 w 100"/>
                    <a:gd name="T87" fmla="*/ 376 h 721"/>
                    <a:gd name="T88" fmla="*/ 92 w 100"/>
                    <a:gd name="T89" fmla="*/ 410 h 721"/>
                    <a:gd name="T90" fmla="*/ 89 w 100"/>
                    <a:gd name="T91" fmla="*/ 461 h 721"/>
                    <a:gd name="T92" fmla="*/ 86 w 100"/>
                    <a:gd name="T93" fmla="*/ 493 h 721"/>
                    <a:gd name="T94" fmla="*/ 82 w 100"/>
                    <a:gd name="T95" fmla="*/ 524 h 721"/>
                    <a:gd name="T96" fmla="*/ 75 w 100"/>
                    <a:gd name="T97" fmla="*/ 567 h 721"/>
                    <a:gd name="T98" fmla="*/ 64 w 100"/>
                    <a:gd name="T99" fmla="*/ 622 h 721"/>
                    <a:gd name="T100" fmla="*/ 58 w 100"/>
                    <a:gd name="T101" fmla="*/ 645 h 721"/>
                    <a:gd name="T102" fmla="*/ 53 w 100"/>
                    <a:gd name="T103" fmla="*/ 665 h 721"/>
                    <a:gd name="T104" fmla="*/ 46 w 100"/>
                    <a:gd name="T105" fmla="*/ 690 h 721"/>
                    <a:gd name="T106" fmla="*/ 42 w 100"/>
                    <a:gd name="T107" fmla="*/ 703 h 721"/>
                    <a:gd name="T108" fmla="*/ 40 w 100"/>
                    <a:gd name="T109" fmla="*/ 711 h 721"/>
                    <a:gd name="T110" fmla="*/ 38 w 100"/>
                    <a:gd name="T111" fmla="*/ 717 h 721"/>
                    <a:gd name="T112" fmla="*/ 42 w 100"/>
                    <a:gd name="T113" fmla="*/ 721 h 7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00" h="721">
                      <a:moveTo>
                        <a:pt x="42" y="721"/>
                      </a:moveTo>
                      <a:lnTo>
                        <a:pt x="46" y="717"/>
                      </a:lnTo>
                      <a:lnTo>
                        <a:pt x="46" y="716"/>
                      </a:lnTo>
                      <a:lnTo>
                        <a:pt x="47" y="714"/>
                      </a:lnTo>
                      <a:lnTo>
                        <a:pt x="48" y="710"/>
                      </a:lnTo>
                      <a:lnTo>
                        <a:pt x="49" y="705"/>
                      </a:lnTo>
                      <a:lnTo>
                        <a:pt x="52" y="699"/>
                      </a:lnTo>
                      <a:lnTo>
                        <a:pt x="53" y="692"/>
                      </a:lnTo>
                      <a:lnTo>
                        <a:pt x="55" y="685"/>
                      </a:lnTo>
                      <a:lnTo>
                        <a:pt x="60" y="668"/>
                      </a:lnTo>
                      <a:lnTo>
                        <a:pt x="63" y="658"/>
                      </a:lnTo>
                      <a:lnTo>
                        <a:pt x="65" y="647"/>
                      </a:lnTo>
                      <a:lnTo>
                        <a:pt x="67" y="635"/>
                      </a:lnTo>
                      <a:lnTo>
                        <a:pt x="71" y="624"/>
                      </a:lnTo>
                      <a:lnTo>
                        <a:pt x="78" y="584"/>
                      </a:lnTo>
                      <a:lnTo>
                        <a:pt x="82" y="570"/>
                      </a:lnTo>
                      <a:lnTo>
                        <a:pt x="87" y="540"/>
                      </a:lnTo>
                      <a:lnTo>
                        <a:pt x="89" y="524"/>
                      </a:lnTo>
                      <a:lnTo>
                        <a:pt x="92" y="509"/>
                      </a:lnTo>
                      <a:lnTo>
                        <a:pt x="93" y="493"/>
                      </a:lnTo>
                      <a:lnTo>
                        <a:pt x="95" y="477"/>
                      </a:lnTo>
                      <a:lnTo>
                        <a:pt x="97" y="461"/>
                      </a:lnTo>
                      <a:lnTo>
                        <a:pt x="99" y="427"/>
                      </a:lnTo>
                      <a:lnTo>
                        <a:pt x="99" y="410"/>
                      </a:lnTo>
                      <a:lnTo>
                        <a:pt x="100" y="393"/>
                      </a:lnTo>
                      <a:lnTo>
                        <a:pt x="100" y="376"/>
                      </a:lnTo>
                      <a:lnTo>
                        <a:pt x="99" y="361"/>
                      </a:lnTo>
                      <a:lnTo>
                        <a:pt x="99" y="344"/>
                      </a:lnTo>
                      <a:lnTo>
                        <a:pt x="97" y="310"/>
                      </a:lnTo>
                      <a:lnTo>
                        <a:pt x="94" y="294"/>
                      </a:lnTo>
                      <a:lnTo>
                        <a:pt x="92" y="277"/>
                      </a:lnTo>
                      <a:lnTo>
                        <a:pt x="87" y="245"/>
                      </a:lnTo>
                      <a:lnTo>
                        <a:pt x="83" y="229"/>
                      </a:lnTo>
                      <a:lnTo>
                        <a:pt x="80" y="214"/>
                      </a:lnTo>
                      <a:lnTo>
                        <a:pt x="76" y="199"/>
                      </a:lnTo>
                      <a:lnTo>
                        <a:pt x="72" y="184"/>
                      </a:lnTo>
                      <a:lnTo>
                        <a:pt x="69" y="171"/>
                      </a:lnTo>
                      <a:lnTo>
                        <a:pt x="65" y="156"/>
                      </a:lnTo>
                      <a:lnTo>
                        <a:pt x="61" y="143"/>
                      </a:lnTo>
                      <a:lnTo>
                        <a:pt x="57" y="130"/>
                      </a:lnTo>
                      <a:lnTo>
                        <a:pt x="53" y="118"/>
                      </a:lnTo>
                      <a:lnTo>
                        <a:pt x="48" y="106"/>
                      </a:lnTo>
                      <a:lnTo>
                        <a:pt x="45" y="95"/>
                      </a:lnTo>
                      <a:lnTo>
                        <a:pt x="40" y="84"/>
                      </a:lnTo>
                      <a:lnTo>
                        <a:pt x="36" y="73"/>
                      </a:lnTo>
                      <a:lnTo>
                        <a:pt x="29" y="54"/>
                      </a:lnTo>
                      <a:lnTo>
                        <a:pt x="25" y="45"/>
                      </a:lnTo>
                      <a:lnTo>
                        <a:pt x="22" y="38"/>
                      </a:lnTo>
                      <a:lnTo>
                        <a:pt x="19" y="31"/>
                      </a:lnTo>
                      <a:lnTo>
                        <a:pt x="15" y="24"/>
                      </a:lnTo>
                      <a:lnTo>
                        <a:pt x="13" y="18"/>
                      </a:lnTo>
                      <a:lnTo>
                        <a:pt x="11" y="14"/>
                      </a:lnTo>
                      <a:lnTo>
                        <a:pt x="9" y="10"/>
                      </a:lnTo>
                      <a:lnTo>
                        <a:pt x="7" y="6"/>
                      </a:lnTo>
                      <a:lnTo>
                        <a:pt x="7" y="4"/>
                      </a:lnTo>
                      <a:lnTo>
                        <a:pt x="5" y="2"/>
                      </a:lnTo>
                      <a:lnTo>
                        <a:pt x="3" y="8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2" y="12"/>
                      </a:lnTo>
                      <a:lnTo>
                        <a:pt x="3" y="16"/>
                      </a:lnTo>
                      <a:lnTo>
                        <a:pt x="6" y="21"/>
                      </a:lnTo>
                      <a:lnTo>
                        <a:pt x="8" y="27"/>
                      </a:lnTo>
                      <a:lnTo>
                        <a:pt x="12" y="33"/>
                      </a:lnTo>
                      <a:lnTo>
                        <a:pt x="14" y="40"/>
                      </a:lnTo>
                      <a:lnTo>
                        <a:pt x="18" y="47"/>
                      </a:lnTo>
                      <a:lnTo>
                        <a:pt x="22" y="56"/>
                      </a:lnTo>
                      <a:lnTo>
                        <a:pt x="29" y="75"/>
                      </a:lnTo>
                      <a:lnTo>
                        <a:pt x="32" y="86"/>
                      </a:lnTo>
                      <a:lnTo>
                        <a:pt x="37" y="97"/>
                      </a:lnTo>
                      <a:lnTo>
                        <a:pt x="41" y="108"/>
                      </a:lnTo>
                      <a:lnTo>
                        <a:pt x="46" y="120"/>
                      </a:lnTo>
                      <a:lnTo>
                        <a:pt x="49" y="132"/>
                      </a:lnTo>
                      <a:lnTo>
                        <a:pt x="54" y="145"/>
                      </a:lnTo>
                      <a:lnTo>
                        <a:pt x="58" y="159"/>
                      </a:lnTo>
                      <a:lnTo>
                        <a:pt x="61" y="173"/>
                      </a:lnTo>
                      <a:lnTo>
                        <a:pt x="65" y="187"/>
                      </a:lnTo>
                      <a:lnTo>
                        <a:pt x="69" y="201"/>
                      </a:lnTo>
                      <a:lnTo>
                        <a:pt x="72" y="217"/>
                      </a:lnTo>
                      <a:lnTo>
                        <a:pt x="76" y="231"/>
                      </a:lnTo>
                      <a:lnTo>
                        <a:pt x="80" y="247"/>
                      </a:lnTo>
                      <a:lnTo>
                        <a:pt x="84" y="277"/>
                      </a:lnTo>
                      <a:lnTo>
                        <a:pt x="87" y="294"/>
                      </a:lnTo>
                      <a:lnTo>
                        <a:pt x="89" y="310"/>
                      </a:lnTo>
                      <a:lnTo>
                        <a:pt x="92" y="344"/>
                      </a:lnTo>
                      <a:lnTo>
                        <a:pt x="92" y="361"/>
                      </a:lnTo>
                      <a:lnTo>
                        <a:pt x="93" y="376"/>
                      </a:lnTo>
                      <a:lnTo>
                        <a:pt x="93" y="393"/>
                      </a:lnTo>
                      <a:lnTo>
                        <a:pt x="92" y="410"/>
                      </a:lnTo>
                      <a:lnTo>
                        <a:pt x="92" y="427"/>
                      </a:lnTo>
                      <a:lnTo>
                        <a:pt x="89" y="461"/>
                      </a:lnTo>
                      <a:lnTo>
                        <a:pt x="88" y="477"/>
                      </a:lnTo>
                      <a:lnTo>
                        <a:pt x="86" y="493"/>
                      </a:lnTo>
                      <a:lnTo>
                        <a:pt x="84" y="509"/>
                      </a:lnTo>
                      <a:lnTo>
                        <a:pt x="82" y="524"/>
                      </a:lnTo>
                      <a:lnTo>
                        <a:pt x="80" y="540"/>
                      </a:lnTo>
                      <a:lnTo>
                        <a:pt x="75" y="567"/>
                      </a:lnTo>
                      <a:lnTo>
                        <a:pt x="71" y="582"/>
                      </a:lnTo>
                      <a:lnTo>
                        <a:pt x="64" y="622"/>
                      </a:lnTo>
                      <a:lnTo>
                        <a:pt x="60" y="633"/>
                      </a:lnTo>
                      <a:lnTo>
                        <a:pt x="58" y="645"/>
                      </a:lnTo>
                      <a:lnTo>
                        <a:pt x="55" y="656"/>
                      </a:lnTo>
                      <a:lnTo>
                        <a:pt x="53" y="665"/>
                      </a:lnTo>
                      <a:lnTo>
                        <a:pt x="48" y="682"/>
                      </a:lnTo>
                      <a:lnTo>
                        <a:pt x="46" y="690"/>
                      </a:lnTo>
                      <a:lnTo>
                        <a:pt x="45" y="697"/>
                      </a:lnTo>
                      <a:lnTo>
                        <a:pt x="42" y="703"/>
                      </a:lnTo>
                      <a:lnTo>
                        <a:pt x="41" y="708"/>
                      </a:lnTo>
                      <a:lnTo>
                        <a:pt x="40" y="711"/>
                      </a:lnTo>
                      <a:lnTo>
                        <a:pt x="38" y="714"/>
                      </a:lnTo>
                      <a:lnTo>
                        <a:pt x="38" y="717"/>
                      </a:lnTo>
                      <a:lnTo>
                        <a:pt x="42" y="714"/>
                      </a:lnTo>
                      <a:lnTo>
                        <a:pt x="42" y="72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0" name="Freeform 88"/>
                <p:cNvSpPr>
                  <a:spLocks/>
                </p:cNvSpPr>
                <p:nvPr/>
              </p:nvSpPr>
              <p:spPr bwMode="auto">
                <a:xfrm>
                  <a:off x="3908" y="5023"/>
                  <a:ext cx="14" cy="16"/>
                </a:xfrm>
                <a:custGeom>
                  <a:avLst/>
                  <a:gdLst>
                    <a:gd name="T0" fmla="*/ 0 w 14"/>
                    <a:gd name="T1" fmla="*/ 0 h 16"/>
                    <a:gd name="T2" fmla="*/ 2 w 14"/>
                    <a:gd name="T3" fmla="*/ 16 h 16"/>
                    <a:gd name="T4" fmla="*/ 14 w 14"/>
                    <a:gd name="T5" fmla="*/ 4 h 16"/>
                    <a:gd name="T6" fmla="*/ 0 w 14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6">
                      <a:moveTo>
                        <a:pt x="0" y="0"/>
                      </a:moveTo>
                      <a:lnTo>
                        <a:pt x="2" y="16"/>
                      </a:lnTo>
                      <a:lnTo>
                        <a:pt x="1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1" name="Freeform 89"/>
                <p:cNvSpPr>
                  <a:spLocks/>
                </p:cNvSpPr>
                <p:nvPr/>
              </p:nvSpPr>
              <p:spPr bwMode="auto">
                <a:xfrm>
                  <a:off x="3904" y="5018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4 w 24"/>
                    <a:gd name="T3" fmla="*/ 29 h 29"/>
                    <a:gd name="T4" fmla="*/ 24 w 24"/>
                    <a:gd name="T5" fmla="*/ 8 h 29"/>
                    <a:gd name="T6" fmla="*/ 0 w 24"/>
                    <a:gd name="T7" fmla="*/ 0 h 29"/>
                    <a:gd name="T8" fmla="*/ 2 w 24"/>
                    <a:gd name="T9" fmla="*/ 8 h 29"/>
                    <a:gd name="T10" fmla="*/ 17 w 24"/>
                    <a:gd name="T11" fmla="*/ 13 h 29"/>
                    <a:gd name="T12" fmla="*/ 16 w 24"/>
                    <a:gd name="T13" fmla="*/ 7 h 29"/>
                    <a:gd name="T14" fmla="*/ 4 w 24"/>
                    <a:gd name="T15" fmla="*/ 19 h 29"/>
                    <a:gd name="T16" fmla="*/ 10 w 24"/>
                    <a:gd name="T17" fmla="*/ 21 h 29"/>
                    <a:gd name="T18" fmla="*/ 7 w 24"/>
                    <a:gd name="T19" fmla="*/ 5 h 29"/>
                    <a:gd name="T20" fmla="*/ 2 w 24"/>
                    <a:gd name="T21" fmla="*/ 8 h 29"/>
                    <a:gd name="T22" fmla="*/ 0 w 24"/>
                    <a:gd name="T23" fmla="*/ 0 h 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29">
                      <a:moveTo>
                        <a:pt x="0" y="0"/>
                      </a:moveTo>
                      <a:lnTo>
                        <a:pt x="4" y="29"/>
                      </a:lnTo>
                      <a:lnTo>
                        <a:pt x="24" y="8"/>
                      </a:ln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17" y="13"/>
                      </a:lnTo>
                      <a:lnTo>
                        <a:pt x="16" y="7"/>
                      </a:lnTo>
                      <a:lnTo>
                        <a:pt x="4" y="19"/>
                      </a:lnTo>
                      <a:lnTo>
                        <a:pt x="10" y="21"/>
                      </a:lnTo>
                      <a:lnTo>
                        <a:pt x="7" y="5"/>
                      </a:lnTo>
                      <a:lnTo>
                        <a:pt x="2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2" name="Freeform 90"/>
                <p:cNvSpPr>
                  <a:spLocks/>
                </p:cNvSpPr>
                <p:nvPr/>
              </p:nvSpPr>
              <p:spPr bwMode="auto">
                <a:xfrm>
                  <a:off x="3793" y="3699"/>
                  <a:ext cx="230" cy="605"/>
                </a:xfrm>
                <a:custGeom>
                  <a:avLst/>
                  <a:gdLst>
                    <a:gd name="T0" fmla="*/ 75 w 230"/>
                    <a:gd name="T1" fmla="*/ 602 h 605"/>
                    <a:gd name="T2" fmla="*/ 72 w 230"/>
                    <a:gd name="T3" fmla="*/ 597 h 605"/>
                    <a:gd name="T4" fmla="*/ 70 w 230"/>
                    <a:gd name="T5" fmla="*/ 592 h 605"/>
                    <a:gd name="T6" fmla="*/ 63 w 230"/>
                    <a:gd name="T7" fmla="*/ 575 h 605"/>
                    <a:gd name="T8" fmla="*/ 57 w 230"/>
                    <a:gd name="T9" fmla="*/ 560 h 605"/>
                    <a:gd name="T10" fmla="*/ 46 w 230"/>
                    <a:gd name="T11" fmla="*/ 533 h 605"/>
                    <a:gd name="T12" fmla="*/ 28 w 230"/>
                    <a:gd name="T13" fmla="*/ 475 h 605"/>
                    <a:gd name="T14" fmla="*/ 15 w 230"/>
                    <a:gd name="T15" fmla="*/ 421 h 605"/>
                    <a:gd name="T16" fmla="*/ 7 w 230"/>
                    <a:gd name="T17" fmla="*/ 350 h 605"/>
                    <a:gd name="T18" fmla="*/ 11 w 230"/>
                    <a:gd name="T19" fmla="*/ 292 h 605"/>
                    <a:gd name="T20" fmla="*/ 17 w 230"/>
                    <a:gd name="T21" fmla="*/ 265 h 605"/>
                    <a:gd name="T22" fmla="*/ 25 w 230"/>
                    <a:gd name="T23" fmla="*/ 238 h 605"/>
                    <a:gd name="T24" fmla="*/ 51 w 230"/>
                    <a:gd name="T25" fmla="*/ 187 h 605"/>
                    <a:gd name="T26" fmla="*/ 66 w 230"/>
                    <a:gd name="T27" fmla="*/ 163 h 605"/>
                    <a:gd name="T28" fmla="*/ 83 w 230"/>
                    <a:gd name="T29" fmla="*/ 140 h 605"/>
                    <a:gd name="T30" fmla="*/ 101 w 230"/>
                    <a:gd name="T31" fmla="*/ 118 h 605"/>
                    <a:gd name="T32" fmla="*/ 138 w 230"/>
                    <a:gd name="T33" fmla="*/ 80 h 605"/>
                    <a:gd name="T34" fmla="*/ 156 w 230"/>
                    <a:gd name="T35" fmla="*/ 63 h 605"/>
                    <a:gd name="T36" fmla="*/ 181 w 230"/>
                    <a:gd name="T37" fmla="*/ 43 h 605"/>
                    <a:gd name="T38" fmla="*/ 203 w 230"/>
                    <a:gd name="T39" fmla="*/ 26 h 605"/>
                    <a:gd name="T40" fmla="*/ 219 w 230"/>
                    <a:gd name="T41" fmla="*/ 14 h 605"/>
                    <a:gd name="T42" fmla="*/ 228 w 230"/>
                    <a:gd name="T43" fmla="*/ 8 h 605"/>
                    <a:gd name="T44" fmla="*/ 230 w 230"/>
                    <a:gd name="T45" fmla="*/ 0 h 605"/>
                    <a:gd name="T46" fmla="*/ 224 w 230"/>
                    <a:gd name="T47" fmla="*/ 3 h 605"/>
                    <a:gd name="T48" fmla="*/ 214 w 230"/>
                    <a:gd name="T49" fmla="*/ 9 h 605"/>
                    <a:gd name="T50" fmla="*/ 198 w 230"/>
                    <a:gd name="T51" fmla="*/ 21 h 605"/>
                    <a:gd name="T52" fmla="*/ 176 w 230"/>
                    <a:gd name="T53" fmla="*/ 38 h 605"/>
                    <a:gd name="T54" fmla="*/ 151 w 230"/>
                    <a:gd name="T55" fmla="*/ 59 h 605"/>
                    <a:gd name="T56" fmla="*/ 133 w 230"/>
                    <a:gd name="T57" fmla="*/ 75 h 605"/>
                    <a:gd name="T58" fmla="*/ 97 w 230"/>
                    <a:gd name="T59" fmla="*/ 113 h 605"/>
                    <a:gd name="T60" fmla="*/ 78 w 230"/>
                    <a:gd name="T61" fmla="*/ 135 h 605"/>
                    <a:gd name="T62" fmla="*/ 59 w 230"/>
                    <a:gd name="T63" fmla="*/ 158 h 605"/>
                    <a:gd name="T64" fmla="*/ 43 w 230"/>
                    <a:gd name="T65" fmla="*/ 182 h 605"/>
                    <a:gd name="T66" fmla="*/ 18 w 230"/>
                    <a:gd name="T67" fmla="*/ 235 h 605"/>
                    <a:gd name="T68" fmla="*/ 9 w 230"/>
                    <a:gd name="T69" fmla="*/ 263 h 605"/>
                    <a:gd name="T70" fmla="*/ 3 w 230"/>
                    <a:gd name="T71" fmla="*/ 292 h 605"/>
                    <a:gd name="T72" fmla="*/ 0 w 230"/>
                    <a:gd name="T73" fmla="*/ 350 h 605"/>
                    <a:gd name="T74" fmla="*/ 8 w 230"/>
                    <a:gd name="T75" fmla="*/ 424 h 605"/>
                    <a:gd name="T76" fmla="*/ 20 w 230"/>
                    <a:gd name="T77" fmla="*/ 477 h 605"/>
                    <a:gd name="T78" fmla="*/ 38 w 230"/>
                    <a:gd name="T79" fmla="*/ 535 h 605"/>
                    <a:gd name="T80" fmla="*/ 49 w 230"/>
                    <a:gd name="T81" fmla="*/ 563 h 605"/>
                    <a:gd name="T82" fmla="*/ 55 w 230"/>
                    <a:gd name="T83" fmla="*/ 577 h 605"/>
                    <a:gd name="T84" fmla="*/ 63 w 230"/>
                    <a:gd name="T85" fmla="*/ 594 h 605"/>
                    <a:gd name="T86" fmla="*/ 67 w 230"/>
                    <a:gd name="T87" fmla="*/ 602 h 605"/>
                    <a:gd name="T88" fmla="*/ 71 w 230"/>
                    <a:gd name="T89" fmla="*/ 605 h 60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30" h="605">
                      <a:moveTo>
                        <a:pt x="71" y="605"/>
                      </a:moveTo>
                      <a:lnTo>
                        <a:pt x="75" y="602"/>
                      </a:lnTo>
                      <a:lnTo>
                        <a:pt x="75" y="599"/>
                      </a:lnTo>
                      <a:lnTo>
                        <a:pt x="72" y="597"/>
                      </a:lnTo>
                      <a:lnTo>
                        <a:pt x="72" y="594"/>
                      </a:lnTo>
                      <a:lnTo>
                        <a:pt x="70" y="592"/>
                      </a:lnTo>
                      <a:lnTo>
                        <a:pt x="69" y="587"/>
                      </a:lnTo>
                      <a:lnTo>
                        <a:pt x="63" y="575"/>
                      </a:lnTo>
                      <a:lnTo>
                        <a:pt x="60" y="568"/>
                      </a:lnTo>
                      <a:lnTo>
                        <a:pt x="57" y="560"/>
                      </a:lnTo>
                      <a:lnTo>
                        <a:pt x="53" y="552"/>
                      </a:lnTo>
                      <a:lnTo>
                        <a:pt x="46" y="533"/>
                      </a:lnTo>
                      <a:lnTo>
                        <a:pt x="38" y="511"/>
                      </a:lnTo>
                      <a:lnTo>
                        <a:pt x="28" y="475"/>
                      </a:lnTo>
                      <a:lnTo>
                        <a:pt x="20" y="448"/>
                      </a:lnTo>
                      <a:lnTo>
                        <a:pt x="15" y="421"/>
                      </a:lnTo>
                      <a:lnTo>
                        <a:pt x="11" y="394"/>
                      </a:lnTo>
                      <a:lnTo>
                        <a:pt x="7" y="350"/>
                      </a:lnTo>
                      <a:lnTo>
                        <a:pt x="7" y="335"/>
                      </a:lnTo>
                      <a:lnTo>
                        <a:pt x="11" y="292"/>
                      </a:lnTo>
                      <a:lnTo>
                        <a:pt x="13" y="279"/>
                      </a:lnTo>
                      <a:lnTo>
                        <a:pt x="17" y="265"/>
                      </a:lnTo>
                      <a:lnTo>
                        <a:pt x="20" y="251"/>
                      </a:lnTo>
                      <a:lnTo>
                        <a:pt x="25" y="238"/>
                      </a:lnTo>
                      <a:lnTo>
                        <a:pt x="43" y="198"/>
                      </a:lnTo>
                      <a:lnTo>
                        <a:pt x="51" y="187"/>
                      </a:lnTo>
                      <a:lnTo>
                        <a:pt x="59" y="175"/>
                      </a:lnTo>
                      <a:lnTo>
                        <a:pt x="66" y="163"/>
                      </a:lnTo>
                      <a:lnTo>
                        <a:pt x="74" y="150"/>
                      </a:lnTo>
                      <a:lnTo>
                        <a:pt x="83" y="140"/>
                      </a:lnTo>
                      <a:lnTo>
                        <a:pt x="92" y="129"/>
                      </a:lnTo>
                      <a:lnTo>
                        <a:pt x="101" y="118"/>
                      </a:lnTo>
                      <a:lnTo>
                        <a:pt x="110" y="108"/>
                      </a:lnTo>
                      <a:lnTo>
                        <a:pt x="138" y="80"/>
                      </a:lnTo>
                      <a:lnTo>
                        <a:pt x="147" y="72"/>
                      </a:lnTo>
                      <a:lnTo>
                        <a:pt x="156" y="63"/>
                      </a:lnTo>
                      <a:lnTo>
                        <a:pt x="173" y="49"/>
                      </a:lnTo>
                      <a:lnTo>
                        <a:pt x="181" y="43"/>
                      </a:lnTo>
                      <a:lnTo>
                        <a:pt x="196" y="31"/>
                      </a:lnTo>
                      <a:lnTo>
                        <a:pt x="203" y="26"/>
                      </a:lnTo>
                      <a:lnTo>
                        <a:pt x="209" y="21"/>
                      </a:lnTo>
                      <a:lnTo>
                        <a:pt x="219" y="14"/>
                      </a:lnTo>
                      <a:lnTo>
                        <a:pt x="226" y="10"/>
                      </a:lnTo>
                      <a:lnTo>
                        <a:pt x="228" y="8"/>
                      </a:lnTo>
                      <a:lnTo>
                        <a:pt x="230" y="8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4" y="3"/>
                      </a:lnTo>
                      <a:lnTo>
                        <a:pt x="221" y="3"/>
                      </a:lnTo>
                      <a:lnTo>
                        <a:pt x="214" y="9"/>
                      </a:lnTo>
                      <a:lnTo>
                        <a:pt x="204" y="16"/>
                      </a:lnTo>
                      <a:lnTo>
                        <a:pt x="198" y="21"/>
                      </a:lnTo>
                      <a:lnTo>
                        <a:pt x="191" y="26"/>
                      </a:lnTo>
                      <a:lnTo>
                        <a:pt x="176" y="38"/>
                      </a:lnTo>
                      <a:lnTo>
                        <a:pt x="168" y="44"/>
                      </a:lnTo>
                      <a:lnTo>
                        <a:pt x="151" y="59"/>
                      </a:lnTo>
                      <a:lnTo>
                        <a:pt x="142" y="67"/>
                      </a:lnTo>
                      <a:lnTo>
                        <a:pt x="133" y="75"/>
                      </a:lnTo>
                      <a:lnTo>
                        <a:pt x="105" y="103"/>
                      </a:lnTo>
                      <a:lnTo>
                        <a:pt x="97" y="113"/>
                      </a:lnTo>
                      <a:lnTo>
                        <a:pt x="87" y="124"/>
                      </a:lnTo>
                      <a:lnTo>
                        <a:pt x="78" y="135"/>
                      </a:lnTo>
                      <a:lnTo>
                        <a:pt x="69" y="146"/>
                      </a:lnTo>
                      <a:lnTo>
                        <a:pt x="59" y="158"/>
                      </a:lnTo>
                      <a:lnTo>
                        <a:pt x="52" y="170"/>
                      </a:lnTo>
                      <a:lnTo>
                        <a:pt x="43" y="182"/>
                      </a:lnTo>
                      <a:lnTo>
                        <a:pt x="36" y="195"/>
                      </a:lnTo>
                      <a:lnTo>
                        <a:pt x="18" y="235"/>
                      </a:lnTo>
                      <a:lnTo>
                        <a:pt x="13" y="248"/>
                      </a:lnTo>
                      <a:lnTo>
                        <a:pt x="9" y="263"/>
                      </a:lnTo>
                      <a:lnTo>
                        <a:pt x="6" y="276"/>
                      </a:lnTo>
                      <a:lnTo>
                        <a:pt x="3" y="292"/>
                      </a:lnTo>
                      <a:lnTo>
                        <a:pt x="0" y="335"/>
                      </a:lnTo>
                      <a:lnTo>
                        <a:pt x="0" y="350"/>
                      </a:lnTo>
                      <a:lnTo>
                        <a:pt x="3" y="394"/>
                      </a:lnTo>
                      <a:lnTo>
                        <a:pt x="8" y="424"/>
                      </a:lnTo>
                      <a:lnTo>
                        <a:pt x="13" y="450"/>
                      </a:lnTo>
                      <a:lnTo>
                        <a:pt x="20" y="477"/>
                      </a:lnTo>
                      <a:lnTo>
                        <a:pt x="31" y="513"/>
                      </a:lnTo>
                      <a:lnTo>
                        <a:pt x="38" y="535"/>
                      </a:lnTo>
                      <a:lnTo>
                        <a:pt x="46" y="554"/>
                      </a:lnTo>
                      <a:lnTo>
                        <a:pt x="49" y="563"/>
                      </a:lnTo>
                      <a:lnTo>
                        <a:pt x="53" y="570"/>
                      </a:lnTo>
                      <a:lnTo>
                        <a:pt x="55" y="577"/>
                      </a:lnTo>
                      <a:lnTo>
                        <a:pt x="61" y="589"/>
                      </a:lnTo>
                      <a:lnTo>
                        <a:pt x="63" y="594"/>
                      </a:lnTo>
                      <a:lnTo>
                        <a:pt x="65" y="599"/>
                      </a:lnTo>
                      <a:lnTo>
                        <a:pt x="67" y="602"/>
                      </a:lnTo>
                      <a:lnTo>
                        <a:pt x="71" y="598"/>
                      </a:lnTo>
                      <a:lnTo>
                        <a:pt x="71" y="605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3" name="Freeform 91"/>
                <p:cNvSpPr>
                  <a:spLocks/>
                </p:cNvSpPr>
                <p:nvPr/>
              </p:nvSpPr>
              <p:spPr bwMode="auto">
                <a:xfrm>
                  <a:off x="3992" y="3703"/>
                  <a:ext cx="29" cy="22"/>
                </a:xfrm>
                <a:custGeom>
                  <a:avLst/>
                  <a:gdLst>
                    <a:gd name="T0" fmla="*/ 0 w 29"/>
                    <a:gd name="T1" fmla="*/ 10 h 22"/>
                    <a:gd name="T2" fmla="*/ 29 w 29"/>
                    <a:gd name="T3" fmla="*/ 0 h 22"/>
                    <a:gd name="T4" fmla="*/ 8 w 29"/>
                    <a:gd name="T5" fmla="*/ 22 h 22"/>
                    <a:gd name="T6" fmla="*/ 0 w 29"/>
                    <a:gd name="T7" fmla="*/ 10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9" h="22">
                      <a:moveTo>
                        <a:pt x="0" y="10"/>
                      </a:moveTo>
                      <a:lnTo>
                        <a:pt x="29" y="0"/>
                      </a:lnTo>
                      <a:lnTo>
                        <a:pt x="8" y="2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4" name="Freeform 92"/>
                <p:cNvSpPr>
                  <a:spLocks/>
                </p:cNvSpPr>
                <p:nvPr/>
              </p:nvSpPr>
              <p:spPr bwMode="auto">
                <a:xfrm>
                  <a:off x="3987" y="3695"/>
                  <a:ext cx="48" cy="35"/>
                </a:xfrm>
                <a:custGeom>
                  <a:avLst/>
                  <a:gdLst>
                    <a:gd name="T0" fmla="*/ 9 w 48"/>
                    <a:gd name="T1" fmla="*/ 15 h 35"/>
                    <a:gd name="T2" fmla="*/ 7 w 48"/>
                    <a:gd name="T3" fmla="*/ 21 h 35"/>
                    <a:gd name="T4" fmla="*/ 36 w 48"/>
                    <a:gd name="T5" fmla="*/ 12 h 35"/>
                    <a:gd name="T6" fmla="*/ 32 w 48"/>
                    <a:gd name="T7" fmla="*/ 6 h 35"/>
                    <a:gd name="T8" fmla="*/ 10 w 48"/>
                    <a:gd name="T9" fmla="*/ 27 h 35"/>
                    <a:gd name="T10" fmla="*/ 16 w 48"/>
                    <a:gd name="T11" fmla="*/ 27 h 35"/>
                    <a:gd name="T12" fmla="*/ 9 w 48"/>
                    <a:gd name="T13" fmla="*/ 15 h 35"/>
                    <a:gd name="T14" fmla="*/ 0 w 48"/>
                    <a:gd name="T15" fmla="*/ 17 h 35"/>
                    <a:gd name="T16" fmla="*/ 13 w 48"/>
                    <a:gd name="T17" fmla="*/ 35 h 35"/>
                    <a:gd name="T18" fmla="*/ 48 w 48"/>
                    <a:gd name="T19" fmla="*/ 0 h 35"/>
                    <a:gd name="T20" fmla="*/ 0 w 48"/>
                    <a:gd name="T21" fmla="*/ 17 h 35"/>
                    <a:gd name="T22" fmla="*/ 9 w 48"/>
                    <a:gd name="T23" fmla="*/ 15 h 3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8" h="35">
                      <a:moveTo>
                        <a:pt x="9" y="15"/>
                      </a:moveTo>
                      <a:lnTo>
                        <a:pt x="7" y="21"/>
                      </a:lnTo>
                      <a:lnTo>
                        <a:pt x="36" y="12"/>
                      </a:lnTo>
                      <a:lnTo>
                        <a:pt x="32" y="6"/>
                      </a:lnTo>
                      <a:lnTo>
                        <a:pt x="10" y="27"/>
                      </a:lnTo>
                      <a:lnTo>
                        <a:pt x="16" y="27"/>
                      </a:lnTo>
                      <a:lnTo>
                        <a:pt x="9" y="15"/>
                      </a:lnTo>
                      <a:lnTo>
                        <a:pt x="0" y="17"/>
                      </a:lnTo>
                      <a:lnTo>
                        <a:pt x="13" y="35"/>
                      </a:lnTo>
                      <a:lnTo>
                        <a:pt x="48" y="0"/>
                      </a:lnTo>
                      <a:lnTo>
                        <a:pt x="0" y="17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5" name="Freeform 93"/>
                <p:cNvSpPr>
                  <a:spLocks/>
                </p:cNvSpPr>
                <p:nvPr/>
              </p:nvSpPr>
              <p:spPr bwMode="auto">
                <a:xfrm>
                  <a:off x="3644" y="4338"/>
                  <a:ext cx="249" cy="472"/>
                </a:xfrm>
                <a:custGeom>
                  <a:avLst/>
                  <a:gdLst>
                    <a:gd name="T0" fmla="*/ 11 w 249"/>
                    <a:gd name="T1" fmla="*/ 472 h 472"/>
                    <a:gd name="T2" fmla="*/ 25 w 249"/>
                    <a:gd name="T3" fmla="*/ 470 h 472"/>
                    <a:gd name="T4" fmla="*/ 39 w 249"/>
                    <a:gd name="T5" fmla="*/ 469 h 472"/>
                    <a:gd name="T6" fmla="*/ 53 w 249"/>
                    <a:gd name="T7" fmla="*/ 467 h 472"/>
                    <a:gd name="T8" fmla="*/ 70 w 249"/>
                    <a:gd name="T9" fmla="*/ 463 h 472"/>
                    <a:gd name="T10" fmla="*/ 87 w 249"/>
                    <a:gd name="T11" fmla="*/ 460 h 472"/>
                    <a:gd name="T12" fmla="*/ 105 w 249"/>
                    <a:gd name="T13" fmla="*/ 454 h 472"/>
                    <a:gd name="T14" fmla="*/ 123 w 249"/>
                    <a:gd name="T15" fmla="*/ 446 h 472"/>
                    <a:gd name="T16" fmla="*/ 143 w 249"/>
                    <a:gd name="T17" fmla="*/ 438 h 472"/>
                    <a:gd name="T18" fmla="*/ 161 w 249"/>
                    <a:gd name="T19" fmla="*/ 426 h 472"/>
                    <a:gd name="T20" fmla="*/ 177 w 249"/>
                    <a:gd name="T21" fmla="*/ 412 h 472"/>
                    <a:gd name="T22" fmla="*/ 207 w 249"/>
                    <a:gd name="T23" fmla="*/ 380 h 472"/>
                    <a:gd name="T24" fmla="*/ 220 w 249"/>
                    <a:gd name="T25" fmla="*/ 359 h 472"/>
                    <a:gd name="T26" fmla="*/ 225 w 249"/>
                    <a:gd name="T27" fmla="*/ 346 h 472"/>
                    <a:gd name="T28" fmla="*/ 233 w 249"/>
                    <a:gd name="T29" fmla="*/ 322 h 472"/>
                    <a:gd name="T30" fmla="*/ 239 w 249"/>
                    <a:gd name="T31" fmla="*/ 296 h 472"/>
                    <a:gd name="T32" fmla="*/ 246 w 249"/>
                    <a:gd name="T33" fmla="*/ 253 h 472"/>
                    <a:gd name="T34" fmla="*/ 248 w 249"/>
                    <a:gd name="T35" fmla="*/ 223 h 472"/>
                    <a:gd name="T36" fmla="*/ 249 w 249"/>
                    <a:gd name="T37" fmla="*/ 150 h 472"/>
                    <a:gd name="T38" fmla="*/ 248 w 249"/>
                    <a:gd name="T39" fmla="*/ 122 h 472"/>
                    <a:gd name="T40" fmla="*/ 246 w 249"/>
                    <a:gd name="T41" fmla="*/ 97 h 472"/>
                    <a:gd name="T42" fmla="*/ 242 w 249"/>
                    <a:gd name="T43" fmla="*/ 62 h 472"/>
                    <a:gd name="T44" fmla="*/ 239 w 249"/>
                    <a:gd name="T45" fmla="*/ 34 h 472"/>
                    <a:gd name="T46" fmla="*/ 236 w 249"/>
                    <a:gd name="T47" fmla="*/ 13 h 472"/>
                    <a:gd name="T48" fmla="*/ 235 w 249"/>
                    <a:gd name="T49" fmla="*/ 6 h 472"/>
                    <a:gd name="T50" fmla="*/ 232 w 249"/>
                    <a:gd name="T51" fmla="*/ 7 h 472"/>
                    <a:gd name="T52" fmla="*/ 227 w 249"/>
                    <a:gd name="T53" fmla="*/ 4 h 472"/>
                    <a:gd name="T54" fmla="*/ 229 w 249"/>
                    <a:gd name="T55" fmla="*/ 10 h 472"/>
                    <a:gd name="T56" fmla="*/ 231 w 249"/>
                    <a:gd name="T57" fmla="*/ 27 h 472"/>
                    <a:gd name="T58" fmla="*/ 232 w 249"/>
                    <a:gd name="T59" fmla="*/ 42 h 472"/>
                    <a:gd name="T60" fmla="*/ 236 w 249"/>
                    <a:gd name="T61" fmla="*/ 73 h 472"/>
                    <a:gd name="T62" fmla="*/ 239 w 249"/>
                    <a:gd name="T63" fmla="*/ 110 h 472"/>
                    <a:gd name="T64" fmla="*/ 241 w 249"/>
                    <a:gd name="T65" fmla="*/ 137 h 472"/>
                    <a:gd name="T66" fmla="*/ 242 w 249"/>
                    <a:gd name="T67" fmla="*/ 208 h 472"/>
                    <a:gd name="T68" fmla="*/ 241 w 249"/>
                    <a:gd name="T69" fmla="*/ 238 h 472"/>
                    <a:gd name="T70" fmla="*/ 237 w 249"/>
                    <a:gd name="T71" fmla="*/ 266 h 472"/>
                    <a:gd name="T72" fmla="*/ 230 w 249"/>
                    <a:gd name="T73" fmla="*/ 307 h 472"/>
                    <a:gd name="T74" fmla="*/ 223 w 249"/>
                    <a:gd name="T75" fmla="*/ 333 h 472"/>
                    <a:gd name="T76" fmla="*/ 213 w 249"/>
                    <a:gd name="T77" fmla="*/ 356 h 472"/>
                    <a:gd name="T78" fmla="*/ 207 w 249"/>
                    <a:gd name="T79" fmla="*/ 364 h 472"/>
                    <a:gd name="T80" fmla="*/ 180 w 249"/>
                    <a:gd name="T81" fmla="*/ 400 h 472"/>
                    <a:gd name="T82" fmla="*/ 164 w 249"/>
                    <a:gd name="T83" fmla="*/ 414 h 472"/>
                    <a:gd name="T84" fmla="*/ 146 w 249"/>
                    <a:gd name="T85" fmla="*/ 424 h 472"/>
                    <a:gd name="T86" fmla="*/ 131 w 249"/>
                    <a:gd name="T87" fmla="*/ 435 h 472"/>
                    <a:gd name="T88" fmla="*/ 112 w 249"/>
                    <a:gd name="T89" fmla="*/ 443 h 472"/>
                    <a:gd name="T90" fmla="*/ 94 w 249"/>
                    <a:gd name="T91" fmla="*/ 450 h 472"/>
                    <a:gd name="T92" fmla="*/ 76 w 249"/>
                    <a:gd name="T93" fmla="*/ 455 h 472"/>
                    <a:gd name="T94" fmla="*/ 59 w 249"/>
                    <a:gd name="T95" fmla="*/ 458 h 472"/>
                    <a:gd name="T96" fmla="*/ 44 w 249"/>
                    <a:gd name="T97" fmla="*/ 461 h 472"/>
                    <a:gd name="T98" fmla="*/ 31 w 249"/>
                    <a:gd name="T99" fmla="*/ 462 h 472"/>
                    <a:gd name="T100" fmla="*/ 15 w 249"/>
                    <a:gd name="T101" fmla="*/ 463 h 472"/>
                    <a:gd name="T102" fmla="*/ 0 w 249"/>
                    <a:gd name="T103" fmla="*/ 464 h 47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49" h="472">
                      <a:moveTo>
                        <a:pt x="0" y="472"/>
                      </a:moveTo>
                      <a:lnTo>
                        <a:pt x="11" y="472"/>
                      </a:lnTo>
                      <a:lnTo>
                        <a:pt x="15" y="470"/>
                      </a:lnTo>
                      <a:lnTo>
                        <a:pt x="25" y="470"/>
                      </a:lnTo>
                      <a:lnTo>
                        <a:pt x="31" y="469"/>
                      </a:lnTo>
                      <a:lnTo>
                        <a:pt x="39" y="469"/>
                      </a:lnTo>
                      <a:lnTo>
                        <a:pt x="46" y="468"/>
                      </a:lnTo>
                      <a:lnTo>
                        <a:pt x="53" y="467"/>
                      </a:lnTo>
                      <a:lnTo>
                        <a:pt x="62" y="466"/>
                      </a:lnTo>
                      <a:lnTo>
                        <a:pt x="70" y="463"/>
                      </a:lnTo>
                      <a:lnTo>
                        <a:pt x="79" y="462"/>
                      </a:lnTo>
                      <a:lnTo>
                        <a:pt x="87" y="460"/>
                      </a:lnTo>
                      <a:lnTo>
                        <a:pt x="97" y="457"/>
                      </a:lnTo>
                      <a:lnTo>
                        <a:pt x="105" y="454"/>
                      </a:lnTo>
                      <a:lnTo>
                        <a:pt x="115" y="450"/>
                      </a:lnTo>
                      <a:lnTo>
                        <a:pt x="123" y="446"/>
                      </a:lnTo>
                      <a:lnTo>
                        <a:pt x="133" y="443"/>
                      </a:lnTo>
                      <a:lnTo>
                        <a:pt x="143" y="438"/>
                      </a:lnTo>
                      <a:lnTo>
                        <a:pt x="151" y="432"/>
                      </a:lnTo>
                      <a:lnTo>
                        <a:pt x="161" y="426"/>
                      </a:lnTo>
                      <a:lnTo>
                        <a:pt x="169" y="418"/>
                      </a:lnTo>
                      <a:lnTo>
                        <a:pt x="177" y="412"/>
                      </a:lnTo>
                      <a:lnTo>
                        <a:pt x="185" y="405"/>
                      </a:lnTo>
                      <a:lnTo>
                        <a:pt x="207" y="380"/>
                      </a:lnTo>
                      <a:lnTo>
                        <a:pt x="214" y="369"/>
                      </a:lnTo>
                      <a:lnTo>
                        <a:pt x="220" y="359"/>
                      </a:lnTo>
                      <a:lnTo>
                        <a:pt x="220" y="358"/>
                      </a:lnTo>
                      <a:lnTo>
                        <a:pt x="225" y="346"/>
                      </a:lnTo>
                      <a:lnTo>
                        <a:pt x="230" y="335"/>
                      </a:lnTo>
                      <a:lnTo>
                        <a:pt x="233" y="322"/>
                      </a:lnTo>
                      <a:lnTo>
                        <a:pt x="237" y="310"/>
                      </a:lnTo>
                      <a:lnTo>
                        <a:pt x="239" y="296"/>
                      </a:lnTo>
                      <a:lnTo>
                        <a:pt x="244" y="266"/>
                      </a:lnTo>
                      <a:lnTo>
                        <a:pt x="246" y="253"/>
                      </a:lnTo>
                      <a:lnTo>
                        <a:pt x="248" y="238"/>
                      </a:lnTo>
                      <a:lnTo>
                        <a:pt x="248" y="223"/>
                      </a:lnTo>
                      <a:lnTo>
                        <a:pt x="249" y="208"/>
                      </a:lnTo>
                      <a:lnTo>
                        <a:pt x="249" y="150"/>
                      </a:lnTo>
                      <a:lnTo>
                        <a:pt x="248" y="137"/>
                      </a:lnTo>
                      <a:lnTo>
                        <a:pt x="248" y="122"/>
                      </a:lnTo>
                      <a:lnTo>
                        <a:pt x="247" y="110"/>
                      </a:lnTo>
                      <a:lnTo>
                        <a:pt x="246" y="97"/>
                      </a:lnTo>
                      <a:lnTo>
                        <a:pt x="243" y="73"/>
                      </a:lnTo>
                      <a:lnTo>
                        <a:pt x="242" y="62"/>
                      </a:lnTo>
                      <a:lnTo>
                        <a:pt x="239" y="42"/>
                      </a:lnTo>
                      <a:lnTo>
                        <a:pt x="239" y="34"/>
                      </a:lnTo>
                      <a:lnTo>
                        <a:pt x="238" y="24"/>
                      </a:lnTo>
                      <a:lnTo>
                        <a:pt x="236" y="13"/>
                      </a:lnTo>
                      <a:lnTo>
                        <a:pt x="236" y="10"/>
                      </a:lnTo>
                      <a:lnTo>
                        <a:pt x="235" y="6"/>
                      </a:lnTo>
                      <a:lnTo>
                        <a:pt x="235" y="4"/>
                      </a:lnTo>
                      <a:lnTo>
                        <a:pt x="232" y="7"/>
                      </a:lnTo>
                      <a:lnTo>
                        <a:pt x="232" y="0"/>
                      </a:lnTo>
                      <a:lnTo>
                        <a:pt x="227" y="4"/>
                      </a:lnTo>
                      <a:lnTo>
                        <a:pt x="227" y="6"/>
                      </a:lnTo>
                      <a:lnTo>
                        <a:pt x="229" y="10"/>
                      </a:lnTo>
                      <a:lnTo>
                        <a:pt x="229" y="13"/>
                      </a:lnTo>
                      <a:lnTo>
                        <a:pt x="231" y="27"/>
                      </a:lnTo>
                      <a:lnTo>
                        <a:pt x="232" y="34"/>
                      </a:lnTo>
                      <a:lnTo>
                        <a:pt x="232" y="42"/>
                      </a:lnTo>
                      <a:lnTo>
                        <a:pt x="235" y="62"/>
                      </a:lnTo>
                      <a:lnTo>
                        <a:pt x="236" y="73"/>
                      </a:lnTo>
                      <a:lnTo>
                        <a:pt x="238" y="97"/>
                      </a:lnTo>
                      <a:lnTo>
                        <a:pt x="239" y="110"/>
                      </a:lnTo>
                      <a:lnTo>
                        <a:pt x="241" y="122"/>
                      </a:lnTo>
                      <a:lnTo>
                        <a:pt x="241" y="137"/>
                      </a:lnTo>
                      <a:lnTo>
                        <a:pt x="242" y="150"/>
                      </a:lnTo>
                      <a:lnTo>
                        <a:pt x="242" y="208"/>
                      </a:lnTo>
                      <a:lnTo>
                        <a:pt x="241" y="223"/>
                      </a:lnTo>
                      <a:lnTo>
                        <a:pt x="241" y="238"/>
                      </a:lnTo>
                      <a:lnTo>
                        <a:pt x="238" y="253"/>
                      </a:lnTo>
                      <a:lnTo>
                        <a:pt x="237" y="266"/>
                      </a:lnTo>
                      <a:lnTo>
                        <a:pt x="232" y="294"/>
                      </a:lnTo>
                      <a:lnTo>
                        <a:pt x="230" y="307"/>
                      </a:lnTo>
                      <a:lnTo>
                        <a:pt x="226" y="319"/>
                      </a:lnTo>
                      <a:lnTo>
                        <a:pt x="223" y="333"/>
                      </a:lnTo>
                      <a:lnTo>
                        <a:pt x="218" y="343"/>
                      </a:lnTo>
                      <a:lnTo>
                        <a:pt x="213" y="356"/>
                      </a:lnTo>
                      <a:lnTo>
                        <a:pt x="213" y="354"/>
                      </a:lnTo>
                      <a:lnTo>
                        <a:pt x="207" y="364"/>
                      </a:lnTo>
                      <a:lnTo>
                        <a:pt x="202" y="375"/>
                      </a:lnTo>
                      <a:lnTo>
                        <a:pt x="180" y="400"/>
                      </a:lnTo>
                      <a:lnTo>
                        <a:pt x="172" y="408"/>
                      </a:lnTo>
                      <a:lnTo>
                        <a:pt x="164" y="414"/>
                      </a:lnTo>
                      <a:lnTo>
                        <a:pt x="156" y="421"/>
                      </a:lnTo>
                      <a:lnTo>
                        <a:pt x="146" y="424"/>
                      </a:lnTo>
                      <a:lnTo>
                        <a:pt x="138" y="431"/>
                      </a:lnTo>
                      <a:lnTo>
                        <a:pt x="131" y="435"/>
                      </a:lnTo>
                      <a:lnTo>
                        <a:pt x="121" y="439"/>
                      </a:lnTo>
                      <a:lnTo>
                        <a:pt x="112" y="443"/>
                      </a:lnTo>
                      <a:lnTo>
                        <a:pt x="103" y="446"/>
                      </a:lnTo>
                      <a:lnTo>
                        <a:pt x="94" y="450"/>
                      </a:lnTo>
                      <a:lnTo>
                        <a:pt x="85" y="452"/>
                      </a:lnTo>
                      <a:lnTo>
                        <a:pt x="76" y="455"/>
                      </a:lnTo>
                      <a:lnTo>
                        <a:pt x="68" y="456"/>
                      </a:lnTo>
                      <a:lnTo>
                        <a:pt x="59" y="458"/>
                      </a:lnTo>
                      <a:lnTo>
                        <a:pt x="53" y="460"/>
                      </a:lnTo>
                      <a:lnTo>
                        <a:pt x="44" y="461"/>
                      </a:lnTo>
                      <a:lnTo>
                        <a:pt x="39" y="462"/>
                      </a:lnTo>
                      <a:lnTo>
                        <a:pt x="31" y="462"/>
                      </a:lnTo>
                      <a:lnTo>
                        <a:pt x="25" y="463"/>
                      </a:lnTo>
                      <a:lnTo>
                        <a:pt x="15" y="463"/>
                      </a:lnTo>
                      <a:lnTo>
                        <a:pt x="11" y="464"/>
                      </a:lnTo>
                      <a:lnTo>
                        <a:pt x="0" y="464"/>
                      </a:lnTo>
                      <a:lnTo>
                        <a:pt x="0" y="47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6" name="Freeform 94"/>
                <p:cNvSpPr>
                  <a:spLocks/>
                </p:cNvSpPr>
                <p:nvPr/>
              </p:nvSpPr>
              <p:spPr bwMode="auto">
                <a:xfrm>
                  <a:off x="3644" y="4799"/>
                  <a:ext cx="16" cy="16"/>
                </a:xfrm>
                <a:custGeom>
                  <a:avLst/>
                  <a:gdLst>
                    <a:gd name="T0" fmla="*/ 16 w 16"/>
                    <a:gd name="T1" fmla="*/ 0 h 16"/>
                    <a:gd name="T2" fmla="*/ 0 w 16"/>
                    <a:gd name="T3" fmla="*/ 7 h 16"/>
                    <a:gd name="T4" fmla="*/ 15 w 16"/>
                    <a:gd name="T5" fmla="*/ 16 h 16"/>
                    <a:gd name="T6" fmla="*/ 16 w 16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16">
                      <a:moveTo>
                        <a:pt x="16" y="0"/>
                      </a:moveTo>
                      <a:lnTo>
                        <a:pt x="0" y="7"/>
                      </a:lnTo>
                      <a:lnTo>
                        <a:pt x="15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7" name="Freeform 95"/>
                <p:cNvSpPr>
                  <a:spLocks/>
                </p:cNvSpPr>
                <p:nvPr/>
              </p:nvSpPr>
              <p:spPr bwMode="auto">
                <a:xfrm>
                  <a:off x="3637" y="4794"/>
                  <a:ext cx="26" cy="25"/>
                </a:xfrm>
                <a:custGeom>
                  <a:avLst/>
                  <a:gdLst>
                    <a:gd name="T0" fmla="*/ 26 w 26"/>
                    <a:gd name="T1" fmla="*/ 0 h 25"/>
                    <a:gd name="T2" fmla="*/ 0 w 26"/>
                    <a:gd name="T3" fmla="*/ 12 h 25"/>
                    <a:gd name="T4" fmla="*/ 24 w 26"/>
                    <a:gd name="T5" fmla="*/ 25 h 25"/>
                    <a:gd name="T6" fmla="*/ 26 w 26"/>
                    <a:gd name="T7" fmla="*/ 0 h 25"/>
                    <a:gd name="T8" fmla="*/ 19 w 26"/>
                    <a:gd name="T9" fmla="*/ 5 h 25"/>
                    <a:gd name="T10" fmla="*/ 18 w 26"/>
                    <a:gd name="T11" fmla="*/ 21 h 25"/>
                    <a:gd name="T12" fmla="*/ 24 w 26"/>
                    <a:gd name="T13" fmla="*/ 17 h 25"/>
                    <a:gd name="T14" fmla="*/ 9 w 26"/>
                    <a:gd name="T15" fmla="*/ 8 h 25"/>
                    <a:gd name="T16" fmla="*/ 8 w 26"/>
                    <a:gd name="T17" fmla="*/ 16 h 25"/>
                    <a:gd name="T18" fmla="*/ 24 w 26"/>
                    <a:gd name="T19" fmla="*/ 8 h 25"/>
                    <a:gd name="T20" fmla="*/ 19 w 26"/>
                    <a:gd name="T21" fmla="*/ 5 h 25"/>
                    <a:gd name="T22" fmla="*/ 26 w 26"/>
                    <a:gd name="T23" fmla="*/ 0 h 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0" y="12"/>
                      </a:lnTo>
                      <a:lnTo>
                        <a:pt x="24" y="25"/>
                      </a:lnTo>
                      <a:lnTo>
                        <a:pt x="26" y="0"/>
                      </a:lnTo>
                      <a:lnTo>
                        <a:pt x="19" y="5"/>
                      </a:lnTo>
                      <a:lnTo>
                        <a:pt x="18" y="21"/>
                      </a:lnTo>
                      <a:lnTo>
                        <a:pt x="24" y="17"/>
                      </a:lnTo>
                      <a:lnTo>
                        <a:pt x="9" y="8"/>
                      </a:lnTo>
                      <a:lnTo>
                        <a:pt x="8" y="16"/>
                      </a:lnTo>
                      <a:lnTo>
                        <a:pt x="24" y="8"/>
                      </a:lnTo>
                      <a:lnTo>
                        <a:pt x="19" y="5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8" name="Freeform 96"/>
                <p:cNvSpPr>
                  <a:spLocks/>
                </p:cNvSpPr>
                <p:nvPr/>
              </p:nvSpPr>
              <p:spPr bwMode="auto">
                <a:xfrm>
                  <a:off x="3863" y="3508"/>
                  <a:ext cx="111" cy="803"/>
                </a:xfrm>
                <a:custGeom>
                  <a:avLst/>
                  <a:gdLst>
                    <a:gd name="T0" fmla="*/ 7 w 111"/>
                    <a:gd name="T1" fmla="*/ 800 h 803"/>
                    <a:gd name="T2" fmla="*/ 8 w 111"/>
                    <a:gd name="T3" fmla="*/ 767 h 803"/>
                    <a:gd name="T4" fmla="*/ 10 w 111"/>
                    <a:gd name="T5" fmla="*/ 741 h 803"/>
                    <a:gd name="T6" fmla="*/ 11 w 111"/>
                    <a:gd name="T7" fmla="*/ 719 h 803"/>
                    <a:gd name="T8" fmla="*/ 12 w 111"/>
                    <a:gd name="T9" fmla="*/ 695 h 803"/>
                    <a:gd name="T10" fmla="*/ 13 w 111"/>
                    <a:gd name="T11" fmla="*/ 668 h 803"/>
                    <a:gd name="T12" fmla="*/ 19 w 111"/>
                    <a:gd name="T13" fmla="*/ 592 h 803"/>
                    <a:gd name="T14" fmla="*/ 25 w 111"/>
                    <a:gd name="T15" fmla="*/ 523 h 803"/>
                    <a:gd name="T16" fmla="*/ 29 w 111"/>
                    <a:gd name="T17" fmla="*/ 488 h 803"/>
                    <a:gd name="T18" fmla="*/ 33 w 111"/>
                    <a:gd name="T19" fmla="*/ 451 h 803"/>
                    <a:gd name="T20" fmla="*/ 37 w 111"/>
                    <a:gd name="T21" fmla="*/ 414 h 803"/>
                    <a:gd name="T22" fmla="*/ 42 w 111"/>
                    <a:gd name="T23" fmla="*/ 377 h 803"/>
                    <a:gd name="T24" fmla="*/ 48 w 111"/>
                    <a:gd name="T25" fmla="*/ 339 h 803"/>
                    <a:gd name="T26" fmla="*/ 54 w 111"/>
                    <a:gd name="T27" fmla="*/ 303 h 803"/>
                    <a:gd name="T28" fmla="*/ 60 w 111"/>
                    <a:gd name="T29" fmla="*/ 268 h 803"/>
                    <a:gd name="T30" fmla="*/ 66 w 111"/>
                    <a:gd name="T31" fmla="*/ 231 h 803"/>
                    <a:gd name="T32" fmla="*/ 72 w 111"/>
                    <a:gd name="T33" fmla="*/ 198 h 803"/>
                    <a:gd name="T34" fmla="*/ 79 w 111"/>
                    <a:gd name="T35" fmla="*/ 166 h 803"/>
                    <a:gd name="T36" fmla="*/ 85 w 111"/>
                    <a:gd name="T37" fmla="*/ 136 h 803"/>
                    <a:gd name="T38" fmla="*/ 92 w 111"/>
                    <a:gd name="T39" fmla="*/ 95 h 803"/>
                    <a:gd name="T40" fmla="*/ 99 w 111"/>
                    <a:gd name="T41" fmla="*/ 60 h 803"/>
                    <a:gd name="T42" fmla="*/ 103 w 111"/>
                    <a:gd name="T43" fmla="*/ 42 h 803"/>
                    <a:gd name="T44" fmla="*/ 106 w 111"/>
                    <a:gd name="T45" fmla="*/ 26 h 803"/>
                    <a:gd name="T46" fmla="*/ 110 w 111"/>
                    <a:gd name="T47" fmla="*/ 9 h 803"/>
                    <a:gd name="T48" fmla="*/ 111 w 111"/>
                    <a:gd name="T49" fmla="*/ 5 h 803"/>
                    <a:gd name="T50" fmla="*/ 109 w 111"/>
                    <a:gd name="T51" fmla="*/ 0 h 803"/>
                    <a:gd name="T52" fmla="*/ 103 w 111"/>
                    <a:gd name="T53" fmla="*/ 5 h 803"/>
                    <a:gd name="T54" fmla="*/ 100 w 111"/>
                    <a:gd name="T55" fmla="*/ 17 h 803"/>
                    <a:gd name="T56" fmla="*/ 98 w 111"/>
                    <a:gd name="T57" fmla="*/ 31 h 803"/>
                    <a:gd name="T58" fmla="*/ 94 w 111"/>
                    <a:gd name="T59" fmla="*/ 48 h 803"/>
                    <a:gd name="T60" fmla="*/ 89 w 111"/>
                    <a:gd name="T61" fmla="*/ 68 h 803"/>
                    <a:gd name="T62" fmla="*/ 80 w 111"/>
                    <a:gd name="T63" fmla="*/ 119 h 803"/>
                    <a:gd name="T64" fmla="*/ 74 w 111"/>
                    <a:gd name="T65" fmla="*/ 148 h 803"/>
                    <a:gd name="T66" fmla="*/ 68 w 111"/>
                    <a:gd name="T67" fmla="*/ 179 h 803"/>
                    <a:gd name="T68" fmla="*/ 62 w 111"/>
                    <a:gd name="T69" fmla="*/ 212 h 803"/>
                    <a:gd name="T70" fmla="*/ 56 w 111"/>
                    <a:gd name="T71" fmla="*/ 248 h 803"/>
                    <a:gd name="T72" fmla="*/ 50 w 111"/>
                    <a:gd name="T73" fmla="*/ 282 h 803"/>
                    <a:gd name="T74" fmla="*/ 43 w 111"/>
                    <a:gd name="T75" fmla="*/ 321 h 803"/>
                    <a:gd name="T76" fmla="*/ 37 w 111"/>
                    <a:gd name="T77" fmla="*/ 357 h 803"/>
                    <a:gd name="T78" fmla="*/ 33 w 111"/>
                    <a:gd name="T79" fmla="*/ 395 h 803"/>
                    <a:gd name="T80" fmla="*/ 28 w 111"/>
                    <a:gd name="T81" fmla="*/ 432 h 803"/>
                    <a:gd name="T82" fmla="*/ 23 w 111"/>
                    <a:gd name="T83" fmla="*/ 470 h 803"/>
                    <a:gd name="T84" fmla="*/ 19 w 111"/>
                    <a:gd name="T85" fmla="*/ 506 h 803"/>
                    <a:gd name="T86" fmla="*/ 16 w 111"/>
                    <a:gd name="T87" fmla="*/ 541 h 803"/>
                    <a:gd name="T88" fmla="*/ 8 w 111"/>
                    <a:gd name="T89" fmla="*/ 639 h 803"/>
                    <a:gd name="T90" fmla="*/ 5 w 111"/>
                    <a:gd name="T91" fmla="*/ 681 h 803"/>
                    <a:gd name="T92" fmla="*/ 4 w 111"/>
                    <a:gd name="T93" fmla="*/ 707 h 803"/>
                    <a:gd name="T94" fmla="*/ 2 w 111"/>
                    <a:gd name="T95" fmla="*/ 730 h 803"/>
                    <a:gd name="T96" fmla="*/ 1 w 111"/>
                    <a:gd name="T97" fmla="*/ 750 h 803"/>
                    <a:gd name="T98" fmla="*/ 0 w 111"/>
                    <a:gd name="T99" fmla="*/ 774 h 803"/>
                    <a:gd name="T100" fmla="*/ 4 w 111"/>
                    <a:gd name="T101" fmla="*/ 796 h 80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1" h="803">
                      <a:moveTo>
                        <a:pt x="4" y="803"/>
                      </a:moveTo>
                      <a:lnTo>
                        <a:pt x="7" y="800"/>
                      </a:lnTo>
                      <a:lnTo>
                        <a:pt x="7" y="774"/>
                      </a:lnTo>
                      <a:lnTo>
                        <a:pt x="8" y="767"/>
                      </a:lnTo>
                      <a:lnTo>
                        <a:pt x="8" y="750"/>
                      </a:lnTo>
                      <a:lnTo>
                        <a:pt x="10" y="741"/>
                      </a:lnTo>
                      <a:lnTo>
                        <a:pt x="10" y="730"/>
                      </a:lnTo>
                      <a:lnTo>
                        <a:pt x="11" y="719"/>
                      </a:lnTo>
                      <a:lnTo>
                        <a:pt x="11" y="707"/>
                      </a:lnTo>
                      <a:lnTo>
                        <a:pt x="12" y="695"/>
                      </a:lnTo>
                      <a:lnTo>
                        <a:pt x="12" y="681"/>
                      </a:lnTo>
                      <a:lnTo>
                        <a:pt x="13" y="668"/>
                      </a:lnTo>
                      <a:lnTo>
                        <a:pt x="16" y="639"/>
                      </a:lnTo>
                      <a:lnTo>
                        <a:pt x="19" y="592"/>
                      </a:lnTo>
                      <a:lnTo>
                        <a:pt x="23" y="541"/>
                      </a:lnTo>
                      <a:lnTo>
                        <a:pt x="25" y="523"/>
                      </a:lnTo>
                      <a:lnTo>
                        <a:pt x="27" y="506"/>
                      </a:lnTo>
                      <a:lnTo>
                        <a:pt x="29" y="488"/>
                      </a:lnTo>
                      <a:lnTo>
                        <a:pt x="30" y="470"/>
                      </a:lnTo>
                      <a:lnTo>
                        <a:pt x="33" y="451"/>
                      </a:lnTo>
                      <a:lnTo>
                        <a:pt x="35" y="432"/>
                      </a:lnTo>
                      <a:lnTo>
                        <a:pt x="37" y="414"/>
                      </a:lnTo>
                      <a:lnTo>
                        <a:pt x="40" y="395"/>
                      </a:lnTo>
                      <a:lnTo>
                        <a:pt x="42" y="377"/>
                      </a:lnTo>
                      <a:lnTo>
                        <a:pt x="45" y="357"/>
                      </a:lnTo>
                      <a:lnTo>
                        <a:pt x="48" y="339"/>
                      </a:lnTo>
                      <a:lnTo>
                        <a:pt x="51" y="321"/>
                      </a:lnTo>
                      <a:lnTo>
                        <a:pt x="54" y="303"/>
                      </a:lnTo>
                      <a:lnTo>
                        <a:pt x="57" y="285"/>
                      </a:lnTo>
                      <a:lnTo>
                        <a:pt x="60" y="268"/>
                      </a:lnTo>
                      <a:lnTo>
                        <a:pt x="63" y="248"/>
                      </a:lnTo>
                      <a:lnTo>
                        <a:pt x="66" y="231"/>
                      </a:lnTo>
                      <a:lnTo>
                        <a:pt x="69" y="214"/>
                      </a:lnTo>
                      <a:lnTo>
                        <a:pt x="72" y="198"/>
                      </a:lnTo>
                      <a:lnTo>
                        <a:pt x="75" y="182"/>
                      </a:lnTo>
                      <a:lnTo>
                        <a:pt x="79" y="166"/>
                      </a:lnTo>
                      <a:lnTo>
                        <a:pt x="81" y="150"/>
                      </a:lnTo>
                      <a:lnTo>
                        <a:pt x="85" y="136"/>
                      </a:lnTo>
                      <a:lnTo>
                        <a:pt x="87" y="121"/>
                      </a:lnTo>
                      <a:lnTo>
                        <a:pt x="92" y="95"/>
                      </a:lnTo>
                      <a:lnTo>
                        <a:pt x="97" y="71"/>
                      </a:lnTo>
                      <a:lnTo>
                        <a:pt x="99" y="60"/>
                      </a:lnTo>
                      <a:lnTo>
                        <a:pt x="102" y="50"/>
                      </a:lnTo>
                      <a:lnTo>
                        <a:pt x="103" y="42"/>
                      </a:lnTo>
                      <a:lnTo>
                        <a:pt x="105" y="33"/>
                      </a:lnTo>
                      <a:lnTo>
                        <a:pt x="106" y="26"/>
                      </a:lnTo>
                      <a:lnTo>
                        <a:pt x="108" y="20"/>
                      </a:lnTo>
                      <a:lnTo>
                        <a:pt x="110" y="9"/>
                      </a:lnTo>
                      <a:lnTo>
                        <a:pt x="110" y="8"/>
                      </a:lnTo>
                      <a:lnTo>
                        <a:pt x="111" y="5"/>
                      </a:lnTo>
                      <a:lnTo>
                        <a:pt x="109" y="8"/>
                      </a:lnTo>
                      <a:lnTo>
                        <a:pt x="109" y="0"/>
                      </a:lnTo>
                      <a:lnTo>
                        <a:pt x="104" y="3"/>
                      </a:lnTo>
                      <a:lnTo>
                        <a:pt x="103" y="5"/>
                      </a:lnTo>
                      <a:lnTo>
                        <a:pt x="103" y="9"/>
                      </a:lnTo>
                      <a:lnTo>
                        <a:pt x="100" y="17"/>
                      </a:lnTo>
                      <a:lnTo>
                        <a:pt x="99" y="23"/>
                      </a:lnTo>
                      <a:lnTo>
                        <a:pt x="98" y="31"/>
                      </a:lnTo>
                      <a:lnTo>
                        <a:pt x="95" y="39"/>
                      </a:lnTo>
                      <a:lnTo>
                        <a:pt x="94" y="48"/>
                      </a:lnTo>
                      <a:lnTo>
                        <a:pt x="92" y="57"/>
                      </a:lnTo>
                      <a:lnTo>
                        <a:pt x="89" y="68"/>
                      </a:lnTo>
                      <a:lnTo>
                        <a:pt x="85" y="92"/>
                      </a:lnTo>
                      <a:lnTo>
                        <a:pt x="80" y="119"/>
                      </a:lnTo>
                      <a:lnTo>
                        <a:pt x="77" y="133"/>
                      </a:lnTo>
                      <a:lnTo>
                        <a:pt x="74" y="148"/>
                      </a:lnTo>
                      <a:lnTo>
                        <a:pt x="71" y="164"/>
                      </a:lnTo>
                      <a:lnTo>
                        <a:pt x="68" y="179"/>
                      </a:lnTo>
                      <a:lnTo>
                        <a:pt x="65" y="195"/>
                      </a:lnTo>
                      <a:lnTo>
                        <a:pt x="62" y="212"/>
                      </a:lnTo>
                      <a:lnTo>
                        <a:pt x="59" y="229"/>
                      </a:lnTo>
                      <a:lnTo>
                        <a:pt x="56" y="248"/>
                      </a:lnTo>
                      <a:lnTo>
                        <a:pt x="53" y="265"/>
                      </a:lnTo>
                      <a:lnTo>
                        <a:pt x="50" y="282"/>
                      </a:lnTo>
                      <a:lnTo>
                        <a:pt x="47" y="303"/>
                      </a:lnTo>
                      <a:lnTo>
                        <a:pt x="43" y="321"/>
                      </a:lnTo>
                      <a:lnTo>
                        <a:pt x="41" y="339"/>
                      </a:lnTo>
                      <a:lnTo>
                        <a:pt x="37" y="357"/>
                      </a:lnTo>
                      <a:lnTo>
                        <a:pt x="35" y="377"/>
                      </a:lnTo>
                      <a:lnTo>
                        <a:pt x="33" y="395"/>
                      </a:lnTo>
                      <a:lnTo>
                        <a:pt x="30" y="414"/>
                      </a:lnTo>
                      <a:lnTo>
                        <a:pt x="28" y="432"/>
                      </a:lnTo>
                      <a:lnTo>
                        <a:pt x="25" y="451"/>
                      </a:lnTo>
                      <a:lnTo>
                        <a:pt x="23" y="470"/>
                      </a:lnTo>
                      <a:lnTo>
                        <a:pt x="22" y="488"/>
                      </a:lnTo>
                      <a:lnTo>
                        <a:pt x="19" y="506"/>
                      </a:lnTo>
                      <a:lnTo>
                        <a:pt x="18" y="523"/>
                      </a:lnTo>
                      <a:lnTo>
                        <a:pt x="16" y="541"/>
                      </a:lnTo>
                      <a:lnTo>
                        <a:pt x="12" y="592"/>
                      </a:lnTo>
                      <a:lnTo>
                        <a:pt x="8" y="639"/>
                      </a:lnTo>
                      <a:lnTo>
                        <a:pt x="6" y="668"/>
                      </a:lnTo>
                      <a:lnTo>
                        <a:pt x="5" y="681"/>
                      </a:lnTo>
                      <a:lnTo>
                        <a:pt x="5" y="695"/>
                      </a:lnTo>
                      <a:lnTo>
                        <a:pt x="4" y="707"/>
                      </a:lnTo>
                      <a:lnTo>
                        <a:pt x="4" y="719"/>
                      </a:lnTo>
                      <a:lnTo>
                        <a:pt x="2" y="730"/>
                      </a:lnTo>
                      <a:lnTo>
                        <a:pt x="2" y="741"/>
                      </a:lnTo>
                      <a:lnTo>
                        <a:pt x="1" y="750"/>
                      </a:lnTo>
                      <a:lnTo>
                        <a:pt x="1" y="767"/>
                      </a:lnTo>
                      <a:lnTo>
                        <a:pt x="0" y="774"/>
                      </a:lnTo>
                      <a:lnTo>
                        <a:pt x="0" y="800"/>
                      </a:lnTo>
                      <a:lnTo>
                        <a:pt x="4" y="796"/>
                      </a:lnTo>
                      <a:lnTo>
                        <a:pt x="4" y="80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79" name="Freeform 97"/>
                <p:cNvSpPr>
                  <a:spLocks/>
                </p:cNvSpPr>
                <p:nvPr/>
              </p:nvSpPr>
              <p:spPr bwMode="auto">
                <a:xfrm>
                  <a:off x="3956" y="3512"/>
                  <a:ext cx="15" cy="31"/>
                </a:xfrm>
                <a:custGeom>
                  <a:avLst/>
                  <a:gdLst>
                    <a:gd name="T0" fmla="*/ 0 w 15"/>
                    <a:gd name="T1" fmla="*/ 28 h 31"/>
                    <a:gd name="T2" fmla="*/ 15 w 15"/>
                    <a:gd name="T3" fmla="*/ 0 h 31"/>
                    <a:gd name="T4" fmla="*/ 15 w 15"/>
                    <a:gd name="T5" fmla="*/ 31 h 31"/>
                    <a:gd name="T6" fmla="*/ 0 w 15"/>
                    <a:gd name="T7" fmla="*/ 28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1">
                      <a:moveTo>
                        <a:pt x="0" y="28"/>
                      </a:moveTo>
                      <a:lnTo>
                        <a:pt x="15" y="0"/>
                      </a:lnTo>
                      <a:lnTo>
                        <a:pt x="15" y="3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0" name="Freeform 98"/>
                <p:cNvSpPr>
                  <a:spLocks/>
                </p:cNvSpPr>
                <p:nvPr/>
              </p:nvSpPr>
              <p:spPr bwMode="auto">
                <a:xfrm>
                  <a:off x="3951" y="3498"/>
                  <a:ext cx="23" cy="49"/>
                </a:xfrm>
                <a:custGeom>
                  <a:avLst/>
                  <a:gdLst>
                    <a:gd name="T0" fmla="*/ 6 w 23"/>
                    <a:gd name="T1" fmla="*/ 38 h 49"/>
                    <a:gd name="T2" fmla="*/ 9 w 23"/>
                    <a:gd name="T3" fmla="*/ 43 h 49"/>
                    <a:gd name="T4" fmla="*/ 23 w 23"/>
                    <a:gd name="T5" fmla="*/ 15 h 49"/>
                    <a:gd name="T6" fmla="*/ 16 w 23"/>
                    <a:gd name="T7" fmla="*/ 14 h 49"/>
                    <a:gd name="T8" fmla="*/ 16 w 23"/>
                    <a:gd name="T9" fmla="*/ 45 h 49"/>
                    <a:gd name="T10" fmla="*/ 21 w 23"/>
                    <a:gd name="T11" fmla="*/ 42 h 49"/>
                    <a:gd name="T12" fmla="*/ 6 w 23"/>
                    <a:gd name="T13" fmla="*/ 38 h 49"/>
                    <a:gd name="T14" fmla="*/ 0 w 23"/>
                    <a:gd name="T15" fmla="*/ 44 h 49"/>
                    <a:gd name="T16" fmla="*/ 22 w 23"/>
                    <a:gd name="T17" fmla="*/ 49 h 49"/>
                    <a:gd name="T18" fmla="*/ 23 w 23"/>
                    <a:gd name="T19" fmla="*/ 0 h 49"/>
                    <a:gd name="T20" fmla="*/ 0 w 23"/>
                    <a:gd name="T21" fmla="*/ 44 h 49"/>
                    <a:gd name="T22" fmla="*/ 6 w 23"/>
                    <a:gd name="T23" fmla="*/ 38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9">
                      <a:moveTo>
                        <a:pt x="6" y="38"/>
                      </a:moveTo>
                      <a:lnTo>
                        <a:pt x="9" y="43"/>
                      </a:lnTo>
                      <a:lnTo>
                        <a:pt x="23" y="15"/>
                      </a:lnTo>
                      <a:lnTo>
                        <a:pt x="16" y="14"/>
                      </a:lnTo>
                      <a:lnTo>
                        <a:pt x="16" y="45"/>
                      </a:lnTo>
                      <a:lnTo>
                        <a:pt x="21" y="42"/>
                      </a:lnTo>
                      <a:lnTo>
                        <a:pt x="6" y="38"/>
                      </a:lnTo>
                      <a:lnTo>
                        <a:pt x="0" y="44"/>
                      </a:lnTo>
                      <a:lnTo>
                        <a:pt x="22" y="49"/>
                      </a:lnTo>
                      <a:lnTo>
                        <a:pt x="23" y="0"/>
                      </a:lnTo>
                      <a:lnTo>
                        <a:pt x="0" y="44"/>
                      </a:lnTo>
                      <a:lnTo>
                        <a:pt x="6" y="38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1" name="Line 99"/>
                <p:cNvSpPr>
                  <a:spLocks noChangeShapeType="1"/>
                </p:cNvSpPr>
                <p:nvPr/>
              </p:nvSpPr>
              <p:spPr bwMode="auto">
                <a:xfrm>
                  <a:off x="3326" y="4384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2" name="Line 100"/>
                <p:cNvSpPr>
                  <a:spLocks noChangeShapeType="1"/>
                </p:cNvSpPr>
                <p:nvPr/>
              </p:nvSpPr>
              <p:spPr bwMode="auto">
                <a:xfrm>
                  <a:off x="3326" y="4376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3" name="Line 101"/>
                <p:cNvSpPr>
                  <a:spLocks noChangeShapeType="1"/>
                </p:cNvSpPr>
                <p:nvPr/>
              </p:nvSpPr>
              <p:spPr bwMode="auto">
                <a:xfrm>
                  <a:off x="3326" y="4447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4" name="Line 102"/>
                <p:cNvSpPr>
                  <a:spLocks noChangeShapeType="1"/>
                </p:cNvSpPr>
                <p:nvPr/>
              </p:nvSpPr>
              <p:spPr bwMode="auto">
                <a:xfrm>
                  <a:off x="3326" y="4518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5" name="Line 103"/>
                <p:cNvSpPr>
                  <a:spLocks noChangeShapeType="1"/>
                </p:cNvSpPr>
                <p:nvPr/>
              </p:nvSpPr>
              <p:spPr bwMode="auto">
                <a:xfrm>
                  <a:off x="3326" y="4591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6" name="Line 104"/>
                <p:cNvSpPr>
                  <a:spLocks noChangeShapeType="1"/>
                </p:cNvSpPr>
                <p:nvPr/>
              </p:nvSpPr>
              <p:spPr bwMode="auto">
                <a:xfrm>
                  <a:off x="3326" y="4662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7" name="Line 105"/>
                <p:cNvSpPr>
                  <a:spLocks noChangeShapeType="1"/>
                </p:cNvSpPr>
                <p:nvPr/>
              </p:nvSpPr>
              <p:spPr bwMode="auto">
                <a:xfrm>
                  <a:off x="3326" y="4733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8" name="Line 106"/>
                <p:cNvSpPr>
                  <a:spLocks noChangeShapeType="1"/>
                </p:cNvSpPr>
                <p:nvPr/>
              </p:nvSpPr>
              <p:spPr bwMode="auto">
                <a:xfrm>
                  <a:off x="3326" y="4805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89" name="Line 107"/>
                <p:cNvSpPr>
                  <a:spLocks noChangeShapeType="1"/>
                </p:cNvSpPr>
                <p:nvPr/>
              </p:nvSpPr>
              <p:spPr bwMode="auto">
                <a:xfrm>
                  <a:off x="3326" y="4876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0" name="Line 108"/>
                <p:cNvSpPr>
                  <a:spLocks noChangeShapeType="1"/>
                </p:cNvSpPr>
                <p:nvPr/>
              </p:nvSpPr>
              <p:spPr bwMode="auto">
                <a:xfrm>
                  <a:off x="3326" y="4233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1" name="Line 109"/>
                <p:cNvSpPr>
                  <a:spLocks noChangeShapeType="1"/>
                </p:cNvSpPr>
                <p:nvPr/>
              </p:nvSpPr>
              <p:spPr bwMode="auto">
                <a:xfrm>
                  <a:off x="3326" y="4161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2" name="Line 110"/>
                <p:cNvSpPr>
                  <a:spLocks noChangeShapeType="1"/>
                </p:cNvSpPr>
                <p:nvPr/>
              </p:nvSpPr>
              <p:spPr bwMode="auto">
                <a:xfrm>
                  <a:off x="3326" y="4090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3" name="Line 111"/>
                <p:cNvSpPr>
                  <a:spLocks noChangeShapeType="1"/>
                </p:cNvSpPr>
                <p:nvPr/>
              </p:nvSpPr>
              <p:spPr bwMode="auto">
                <a:xfrm>
                  <a:off x="3326" y="4019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4" name="Line 112"/>
                <p:cNvSpPr>
                  <a:spLocks noChangeShapeType="1"/>
                </p:cNvSpPr>
                <p:nvPr/>
              </p:nvSpPr>
              <p:spPr bwMode="auto">
                <a:xfrm>
                  <a:off x="3326" y="3947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5" name="Line 113"/>
                <p:cNvSpPr>
                  <a:spLocks noChangeShapeType="1"/>
                </p:cNvSpPr>
                <p:nvPr/>
              </p:nvSpPr>
              <p:spPr bwMode="auto">
                <a:xfrm>
                  <a:off x="3326" y="3876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6" name="Line 114"/>
                <p:cNvSpPr>
                  <a:spLocks noChangeShapeType="1"/>
                </p:cNvSpPr>
                <p:nvPr/>
              </p:nvSpPr>
              <p:spPr bwMode="auto">
                <a:xfrm>
                  <a:off x="3326" y="3805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7" name="Line 115"/>
                <p:cNvSpPr>
                  <a:spLocks noChangeShapeType="1"/>
                </p:cNvSpPr>
                <p:nvPr/>
              </p:nvSpPr>
              <p:spPr bwMode="auto">
                <a:xfrm>
                  <a:off x="3326" y="3733"/>
                  <a:ext cx="10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98" name="Rectangle 297"/>
                <p:cNvSpPr>
                  <a:spLocks noChangeArrowheads="1"/>
                </p:cNvSpPr>
                <p:nvPr/>
              </p:nvSpPr>
              <p:spPr bwMode="auto">
                <a:xfrm>
                  <a:off x="3862" y="429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99" name="Freeform 298"/>
                <p:cNvSpPr>
                  <a:spLocks/>
                </p:cNvSpPr>
                <p:nvPr/>
              </p:nvSpPr>
              <p:spPr bwMode="auto">
                <a:xfrm>
                  <a:off x="3860" y="4262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2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2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00" name="Rectangle 299"/>
                <p:cNvSpPr>
                  <a:spLocks noChangeArrowheads="1"/>
                </p:cNvSpPr>
                <p:nvPr/>
              </p:nvSpPr>
              <p:spPr bwMode="auto">
                <a:xfrm>
                  <a:off x="3860" y="4226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01" name="Freeform 300"/>
                <p:cNvSpPr>
                  <a:spLocks/>
                </p:cNvSpPr>
                <p:nvPr/>
              </p:nvSpPr>
              <p:spPr bwMode="auto">
                <a:xfrm>
                  <a:off x="3859" y="4189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02" name="Rectangle 301"/>
                <p:cNvSpPr>
                  <a:spLocks noChangeArrowheads="1"/>
                </p:cNvSpPr>
                <p:nvPr/>
              </p:nvSpPr>
              <p:spPr bwMode="auto">
                <a:xfrm>
                  <a:off x="3859" y="4153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03" name="Freeform 302"/>
                <p:cNvSpPr>
                  <a:spLocks/>
                </p:cNvSpPr>
                <p:nvPr/>
              </p:nvSpPr>
              <p:spPr bwMode="auto">
                <a:xfrm>
                  <a:off x="3858" y="4117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7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04" name="Rectangle 303"/>
                <p:cNvSpPr>
                  <a:spLocks noChangeArrowheads="1"/>
                </p:cNvSpPr>
                <p:nvPr/>
              </p:nvSpPr>
              <p:spPr bwMode="auto">
                <a:xfrm>
                  <a:off x="3858" y="4080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05" name="Freeform 304"/>
                <p:cNvSpPr>
                  <a:spLocks/>
                </p:cNvSpPr>
                <p:nvPr/>
              </p:nvSpPr>
              <p:spPr bwMode="auto">
                <a:xfrm>
                  <a:off x="3857" y="4044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06" name="Rectangle 305"/>
                <p:cNvSpPr>
                  <a:spLocks noChangeArrowheads="1"/>
                </p:cNvSpPr>
                <p:nvPr/>
              </p:nvSpPr>
              <p:spPr bwMode="auto">
                <a:xfrm>
                  <a:off x="3857" y="400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07" name="Freeform 306"/>
                <p:cNvSpPr>
                  <a:spLocks/>
                </p:cNvSpPr>
                <p:nvPr/>
              </p:nvSpPr>
              <p:spPr bwMode="auto">
                <a:xfrm>
                  <a:off x="3856" y="3972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08" name="Rectangle 307"/>
                <p:cNvSpPr>
                  <a:spLocks noChangeArrowheads="1"/>
                </p:cNvSpPr>
                <p:nvPr/>
              </p:nvSpPr>
              <p:spPr bwMode="auto">
                <a:xfrm>
                  <a:off x="3856" y="3935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09" name="Freeform 308"/>
                <p:cNvSpPr>
                  <a:spLocks/>
                </p:cNvSpPr>
                <p:nvPr/>
              </p:nvSpPr>
              <p:spPr bwMode="auto">
                <a:xfrm>
                  <a:off x="3854" y="3899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2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2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10" name="Rectangle 309"/>
                <p:cNvSpPr>
                  <a:spLocks noChangeArrowheads="1"/>
                </p:cNvSpPr>
                <p:nvPr/>
              </p:nvSpPr>
              <p:spPr bwMode="auto">
                <a:xfrm>
                  <a:off x="3854" y="3863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1" name="Rectangle 310"/>
                <p:cNvSpPr>
                  <a:spLocks noChangeArrowheads="1"/>
                </p:cNvSpPr>
                <p:nvPr/>
              </p:nvSpPr>
              <p:spPr bwMode="auto">
                <a:xfrm>
                  <a:off x="3854" y="3826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2" name="Rectangle 311"/>
                <p:cNvSpPr>
                  <a:spLocks noChangeArrowheads="1"/>
                </p:cNvSpPr>
                <p:nvPr/>
              </p:nvSpPr>
              <p:spPr bwMode="auto">
                <a:xfrm>
                  <a:off x="3853" y="3790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3" name="Rectangle 312"/>
                <p:cNvSpPr>
                  <a:spLocks noChangeArrowheads="1"/>
                </p:cNvSpPr>
                <p:nvPr/>
              </p:nvSpPr>
              <p:spPr bwMode="auto">
                <a:xfrm>
                  <a:off x="3853" y="3754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4" name="Rectangle 313"/>
                <p:cNvSpPr>
                  <a:spLocks noChangeArrowheads="1"/>
                </p:cNvSpPr>
                <p:nvPr/>
              </p:nvSpPr>
              <p:spPr bwMode="auto">
                <a:xfrm>
                  <a:off x="3852" y="371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5" name="Rectangle 314"/>
                <p:cNvSpPr>
                  <a:spLocks noChangeArrowheads="1"/>
                </p:cNvSpPr>
                <p:nvPr/>
              </p:nvSpPr>
              <p:spPr bwMode="auto">
                <a:xfrm>
                  <a:off x="3852" y="3681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6" name="Rectangle 315"/>
                <p:cNvSpPr>
                  <a:spLocks noChangeArrowheads="1"/>
                </p:cNvSpPr>
                <p:nvPr/>
              </p:nvSpPr>
              <p:spPr bwMode="auto">
                <a:xfrm>
                  <a:off x="3852" y="3645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7" name="Rectangle 316"/>
                <p:cNvSpPr>
                  <a:spLocks noChangeArrowheads="1"/>
                </p:cNvSpPr>
                <p:nvPr/>
              </p:nvSpPr>
              <p:spPr bwMode="auto">
                <a:xfrm>
                  <a:off x="3852" y="3609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8" name="Rectangle 317"/>
                <p:cNvSpPr>
                  <a:spLocks noChangeArrowheads="1"/>
                </p:cNvSpPr>
                <p:nvPr/>
              </p:nvSpPr>
              <p:spPr bwMode="auto">
                <a:xfrm>
                  <a:off x="3852" y="3585"/>
                  <a:ext cx="7" cy="17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19" name="Freeform 318"/>
                <p:cNvSpPr>
                  <a:spLocks/>
                </p:cNvSpPr>
                <p:nvPr/>
              </p:nvSpPr>
              <p:spPr bwMode="auto">
                <a:xfrm>
                  <a:off x="3848" y="3585"/>
                  <a:ext cx="16" cy="30"/>
                </a:xfrm>
                <a:custGeom>
                  <a:avLst/>
                  <a:gdLst>
                    <a:gd name="T0" fmla="*/ 0 w 16"/>
                    <a:gd name="T1" fmla="*/ 30 h 30"/>
                    <a:gd name="T2" fmla="*/ 8 w 16"/>
                    <a:gd name="T3" fmla="*/ 0 h 30"/>
                    <a:gd name="T4" fmla="*/ 16 w 16"/>
                    <a:gd name="T5" fmla="*/ 30 h 30"/>
                    <a:gd name="T6" fmla="*/ 0 w 16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0">
                      <a:moveTo>
                        <a:pt x="0" y="30"/>
                      </a:moveTo>
                      <a:lnTo>
                        <a:pt x="8" y="0"/>
                      </a:lnTo>
                      <a:lnTo>
                        <a:pt x="16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0" name="Freeform 319"/>
                <p:cNvSpPr>
                  <a:spLocks/>
                </p:cNvSpPr>
                <p:nvPr/>
              </p:nvSpPr>
              <p:spPr bwMode="auto">
                <a:xfrm>
                  <a:off x="3845" y="3571"/>
                  <a:ext cx="23" cy="46"/>
                </a:xfrm>
                <a:custGeom>
                  <a:avLst/>
                  <a:gdLst>
                    <a:gd name="T0" fmla="*/ 3 w 23"/>
                    <a:gd name="T1" fmla="*/ 40 h 46"/>
                    <a:gd name="T2" fmla="*/ 7 w 23"/>
                    <a:gd name="T3" fmla="*/ 45 h 46"/>
                    <a:gd name="T4" fmla="*/ 14 w 23"/>
                    <a:gd name="T5" fmla="*/ 15 h 46"/>
                    <a:gd name="T6" fmla="*/ 7 w 23"/>
                    <a:gd name="T7" fmla="*/ 15 h 46"/>
                    <a:gd name="T8" fmla="*/ 15 w 23"/>
                    <a:gd name="T9" fmla="*/ 45 h 46"/>
                    <a:gd name="T10" fmla="*/ 19 w 23"/>
                    <a:gd name="T11" fmla="*/ 40 h 46"/>
                    <a:gd name="T12" fmla="*/ 3 w 23"/>
                    <a:gd name="T13" fmla="*/ 40 h 46"/>
                    <a:gd name="T14" fmla="*/ 0 w 23"/>
                    <a:gd name="T15" fmla="*/ 46 h 46"/>
                    <a:gd name="T16" fmla="*/ 23 w 23"/>
                    <a:gd name="T17" fmla="*/ 46 h 46"/>
                    <a:gd name="T18" fmla="*/ 11 w 23"/>
                    <a:gd name="T19" fmla="*/ 0 h 46"/>
                    <a:gd name="T20" fmla="*/ 0 w 23"/>
                    <a:gd name="T21" fmla="*/ 46 h 46"/>
                    <a:gd name="T22" fmla="*/ 3 w 23"/>
                    <a:gd name="T23" fmla="*/ 40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6">
                      <a:moveTo>
                        <a:pt x="3" y="40"/>
                      </a:moveTo>
                      <a:lnTo>
                        <a:pt x="7" y="45"/>
                      </a:lnTo>
                      <a:lnTo>
                        <a:pt x="14" y="15"/>
                      </a:lnTo>
                      <a:lnTo>
                        <a:pt x="7" y="15"/>
                      </a:lnTo>
                      <a:lnTo>
                        <a:pt x="15" y="45"/>
                      </a:lnTo>
                      <a:lnTo>
                        <a:pt x="19" y="40"/>
                      </a:lnTo>
                      <a:lnTo>
                        <a:pt x="3" y="40"/>
                      </a:lnTo>
                      <a:lnTo>
                        <a:pt x="0" y="46"/>
                      </a:lnTo>
                      <a:lnTo>
                        <a:pt x="23" y="46"/>
                      </a:lnTo>
                      <a:lnTo>
                        <a:pt x="11" y="0"/>
                      </a:lnTo>
                      <a:lnTo>
                        <a:pt x="0" y="46"/>
                      </a:lnTo>
                      <a:lnTo>
                        <a:pt x="3" y="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1" name="Freeform 320"/>
                <p:cNvSpPr>
                  <a:spLocks/>
                </p:cNvSpPr>
                <p:nvPr/>
              </p:nvSpPr>
              <p:spPr bwMode="auto">
                <a:xfrm>
                  <a:off x="3854" y="4298"/>
                  <a:ext cx="13" cy="29"/>
                </a:xfrm>
                <a:custGeom>
                  <a:avLst/>
                  <a:gdLst>
                    <a:gd name="T0" fmla="*/ 13 w 13"/>
                    <a:gd name="T1" fmla="*/ 29 h 29"/>
                    <a:gd name="T2" fmla="*/ 8 w 13"/>
                    <a:gd name="T3" fmla="*/ 0 h 29"/>
                    <a:gd name="T4" fmla="*/ 0 w 13"/>
                    <a:gd name="T5" fmla="*/ 0 h 29"/>
                    <a:gd name="T6" fmla="*/ 5 w 13"/>
                    <a:gd name="T7" fmla="*/ 29 h 29"/>
                    <a:gd name="T8" fmla="*/ 13 w 13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">
                      <a:moveTo>
                        <a:pt x="13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2" name="Freeform 321"/>
                <p:cNvSpPr>
                  <a:spLocks/>
                </p:cNvSpPr>
                <p:nvPr/>
              </p:nvSpPr>
              <p:spPr bwMode="auto">
                <a:xfrm>
                  <a:off x="3847" y="4263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3" name="Freeform 322"/>
                <p:cNvSpPr>
                  <a:spLocks/>
                </p:cNvSpPr>
                <p:nvPr/>
              </p:nvSpPr>
              <p:spPr bwMode="auto">
                <a:xfrm>
                  <a:off x="3840" y="4226"/>
                  <a:ext cx="13" cy="31"/>
                </a:xfrm>
                <a:custGeom>
                  <a:avLst/>
                  <a:gdLst>
                    <a:gd name="T0" fmla="*/ 13 w 13"/>
                    <a:gd name="T1" fmla="*/ 29 h 31"/>
                    <a:gd name="T2" fmla="*/ 7 w 13"/>
                    <a:gd name="T3" fmla="*/ 0 h 31"/>
                    <a:gd name="T4" fmla="*/ 0 w 13"/>
                    <a:gd name="T5" fmla="*/ 2 h 31"/>
                    <a:gd name="T6" fmla="*/ 6 w 13"/>
                    <a:gd name="T7" fmla="*/ 31 h 31"/>
                    <a:gd name="T8" fmla="*/ 13 w 13"/>
                    <a:gd name="T9" fmla="*/ 29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13" y="29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1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4" name="Freeform 323"/>
                <p:cNvSpPr>
                  <a:spLocks/>
                </p:cNvSpPr>
                <p:nvPr/>
              </p:nvSpPr>
              <p:spPr bwMode="auto">
                <a:xfrm>
                  <a:off x="3834" y="4192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5" name="Freeform 324"/>
                <p:cNvSpPr>
                  <a:spLocks/>
                </p:cNvSpPr>
                <p:nvPr/>
              </p:nvSpPr>
              <p:spPr bwMode="auto">
                <a:xfrm>
                  <a:off x="3827" y="4155"/>
                  <a:ext cx="13" cy="31"/>
                </a:xfrm>
                <a:custGeom>
                  <a:avLst/>
                  <a:gdLst>
                    <a:gd name="T0" fmla="*/ 13 w 13"/>
                    <a:gd name="T1" fmla="*/ 28 h 31"/>
                    <a:gd name="T2" fmla="*/ 7 w 13"/>
                    <a:gd name="T3" fmla="*/ 0 h 31"/>
                    <a:gd name="T4" fmla="*/ 0 w 13"/>
                    <a:gd name="T5" fmla="*/ 3 h 31"/>
                    <a:gd name="T6" fmla="*/ 6 w 13"/>
                    <a:gd name="T7" fmla="*/ 31 h 31"/>
                    <a:gd name="T8" fmla="*/ 13 w 13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1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6" name="Freeform 325"/>
                <p:cNvSpPr>
                  <a:spLocks/>
                </p:cNvSpPr>
                <p:nvPr/>
              </p:nvSpPr>
              <p:spPr bwMode="auto">
                <a:xfrm>
                  <a:off x="3821" y="4120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4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4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7" name="Freeform 326"/>
                <p:cNvSpPr>
                  <a:spLocks/>
                </p:cNvSpPr>
                <p:nvPr/>
              </p:nvSpPr>
              <p:spPr bwMode="auto">
                <a:xfrm>
                  <a:off x="3813" y="4084"/>
                  <a:ext cx="14" cy="30"/>
                </a:xfrm>
                <a:custGeom>
                  <a:avLst/>
                  <a:gdLst>
                    <a:gd name="T0" fmla="*/ 14 w 14"/>
                    <a:gd name="T1" fmla="*/ 28 h 30"/>
                    <a:gd name="T2" fmla="*/ 8 w 14"/>
                    <a:gd name="T3" fmla="*/ 0 h 30"/>
                    <a:gd name="T4" fmla="*/ 0 w 14"/>
                    <a:gd name="T5" fmla="*/ 2 h 30"/>
                    <a:gd name="T6" fmla="*/ 6 w 14"/>
                    <a:gd name="T7" fmla="*/ 30 h 30"/>
                    <a:gd name="T8" fmla="*/ 14 w 14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14" y="28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6" y="30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8" name="Freeform 327"/>
                <p:cNvSpPr>
                  <a:spLocks/>
                </p:cNvSpPr>
                <p:nvPr/>
              </p:nvSpPr>
              <p:spPr bwMode="auto">
                <a:xfrm>
                  <a:off x="3807" y="4049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8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29" name="Freeform 328"/>
                <p:cNvSpPr>
                  <a:spLocks/>
                </p:cNvSpPr>
                <p:nvPr/>
              </p:nvSpPr>
              <p:spPr bwMode="auto">
                <a:xfrm>
                  <a:off x="3800" y="4013"/>
                  <a:ext cx="12" cy="30"/>
                </a:xfrm>
                <a:custGeom>
                  <a:avLst/>
                  <a:gdLst>
                    <a:gd name="T0" fmla="*/ 12 w 12"/>
                    <a:gd name="T1" fmla="*/ 28 h 30"/>
                    <a:gd name="T2" fmla="*/ 7 w 12"/>
                    <a:gd name="T3" fmla="*/ 0 h 30"/>
                    <a:gd name="T4" fmla="*/ 0 w 12"/>
                    <a:gd name="T5" fmla="*/ 2 h 30"/>
                    <a:gd name="T6" fmla="*/ 5 w 12"/>
                    <a:gd name="T7" fmla="*/ 30 h 30"/>
                    <a:gd name="T8" fmla="*/ 12 w 12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0" name="Freeform 329"/>
                <p:cNvSpPr>
                  <a:spLocks/>
                </p:cNvSpPr>
                <p:nvPr/>
              </p:nvSpPr>
              <p:spPr bwMode="auto">
                <a:xfrm>
                  <a:off x="3793" y="3976"/>
                  <a:ext cx="13" cy="32"/>
                </a:xfrm>
                <a:custGeom>
                  <a:avLst/>
                  <a:gdLst>
                    <a:gd name="T0" fmla="*/ 13 w 13"/>
                    <a:gd name="T1" fmla="*/ 29 h 32"/>
                    <a:gd name="T2" fmla="*/ 7 w 13"/>
                    <a:gd name="T3" fmla="*/ 0 h 32"/>
                    <a:gd name="T4" fmla="*/ 0 w 13"/>
                    <a:gd name="T5" fmla="*/ 3 h 32"/>
                    <a:gd name="T6" fmla="*/ 6 w 13"/>
                    <a:gd name="T7" fmla="*/ 32 h 32"/>
                    <a:gd name="T8" fmla="*/ 13 w 13"/>
                    <a:gd name="T9" fmla="*/ 2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13" y="29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1" name="Freeform 330"/>
                <p:cNvSpPr>
                  <a:spLocks/>
                </p:cNvSpPr>
                <p:nvPr/>
              </p:nvSpPr>
              <p:spPr bwMode="auto">
                <a:xfrm>
                  <a:off x="3787" y="3941"/>
                  <a:ext cx="12" cy="31"/>
                </a:xfrm>
                <a:custGeom>
                  <a:avLst/>
                  <a:gdLst>
                    <a:gd name="T0" fmla="*/ 12 w 12"/>
                    <a:gd name="T1" fmla="*/ 28 h 31"/>
                    <a:gd name="T2" fmla="*/ 7 w 12"/>
                    <a:gd name="T3" fmla="*/ 0 h 31"/>
                    <a:gd name="T4" fmla="*/ 0 w 12"/>
                    <a:gd name="T5" fmla="*/ 3 h 31"/>
                    <a:gd name="T6" fmla="*/ 5 w 12"/>
                    <a:gd name="T7" fmla="*/ 31 h 31"/>
                    <a:gd name="T8" fmla="*/ 12 w 12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1">
                      <a:moveTo>
                        <a:pt x="12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5" y="31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2" name="Freeform 331"/>
                <p:cNvSpPr>
                  <a:spLocks/>
                </p:cNvSpPr>
                <p:nvPr/>
              </p:nvSpPr>
              <p:spPr bwMode="auto">
                <a:xfrm>
                  <a:off x="3779" y="3905"/>
                  <a:ext cx="14" cy="32"/>
                </a:xfrm>
                <a:custGeom>
                  <a:avLst/>
                  <a:gdLst>
                    <a:gd name="T0" fmla="*/ 14 w 14"/>
                    <a:gd name="T1" fmla="*/ 29 h 32"/>
                    <a:gd name="T2" fmla="*/ 8 w 14"/>
                    <a:gd name="T3" fmla="*/ 0 h 32"/>
                    <a:gd name="T4" fmla="*/ 0 w 14"/>
                    <a:gd name="T5" fmla="*/ 2 h 32"/>
                    <a:gd name="T6" fmla="*/ 7 w 14"/>
                    <a:gd name="T7" fmla="*/ 32 h 32"/>
                    <a:gd name="T8" fmla="*/ 14 w 14"/>
                    <a:gd name="T9" fmla="*/ 2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14" y="29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7" y="32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3" name="Freeform 332"/>
                <p:cNvSpPr>
                  <a:spLocks/>
                </p:cNvSpPr>
                <p:nvPr/>
              </p:nvSpPr>
              <p:spPr bwMode="auto">
                <a:xfrm>
                  <a:off x="3773" y="3870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8 w 13"/>
                    <a:gd name="T3" fmla="*/ 0 h 30"/>
                    <a:gd name="T4" fmla="*/ 0 w 13"/>
                    <a:gd name="T5" fmla="*/ 2 h 30"/>
                    <a:gd name="T6" fmla="*/ 5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4" name="Freeform 333"/>
                <p:cNvSpPr>
                  <a:spLocks/>
                </p:cNvSpPr>
                <p:nvPr/>
              </p:nvSpPr>
              <p:spPr bwMode="auto">
                <a:xfrm>
                  <a:off x="3766" y="3834"/>
                  <a:ext cx="13" cy="31"/>
                </a:xfrm>
                <a:custGeom>
                  <a:avLst/>
                  <a:gdLst>
                    <a:gd name="T0" fmla="*/ 13 w 13"/>
                    <a:gd name="T1" fmla="*/ 29 h 31"/>
                    <a:gd name="T2" fmla="*/ 7 w 13"/>
                    <a:gd name="T3" fmla="*/ 0 h 31"/>
                    <a:gd name="T4" fmla="*/ 0 w 13"/>
                    <a:gd name="T5" fmla="*/ 2 h 31"/>
                    <a:gd name="T6" fmla="*/ 6 w 13"/>
                    <a:gd name="T7" fmla="*/ 31 h 31"/>
                    <a:gd name="T8" fmla="*/ 13 w 13"/>
                    <a:gd name="T9" fmla="*/ 29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13" y="29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1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5" name="Freeform 334"/>
                <p:cNvSpPr>
                  <a:spLocks/>
                </p:cNvSpPr>
                <p:nvPr/>
              </p:nvSpPr>
              <p:spPr bwMode="auto">
                <a:xfrm>
                  <a:off x="3760" y="3799"/>
                  <a:ext cx="12" cy="30"/>
                </a:xfrm>
                <a:custGeom>
                  <a:avLst/>
                  <a:gdLst>
                    <a:gd name="T0" fmla="*/ 12 w 12"/>
                    <a:gd name="T1" fmla="*/ 27 h 30"/>
                    <a:gd name="T2" fmla="*/ 7 w 12"/>
                    <a:gd name="T3" fmla="*/ 0 h 30"/>
                    <a:gd name="T4" fmla="*/ 0 w 12"/>
                    <a:gd name="T5" fmla="*/ 2 h 30"/>
                    <a:gd name="T6" fmla="*/ 5 w 12"/>
                    <a:gd name="T7" fmla="*/ 30 h 30"/>
                    <a:gd name="T8" fmla="*/ 12 w 12"/>
                    <a:gd name="T9" fmla="*/ 27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27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2" y="27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6" name="Freeform 335"/>
                <p:cNvSpPr>
                  <a:spLocks/>
                </p:cNvSpPr>
                <p:nvPr/>
              </p:nvSpPr>
              <p:spPr bwMode="auto">
                <a:xfrm>
                  <a:off x="3753" y="3764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7" name="Freeform 336"/>
                <p:cNvSpPr>
                  <a:spLocks/>
                </p:cNvSpPr>
                <p:nvPr/>
              </p:nvSpPr>
              <p:spPr bwMode="auto">
                <a:xfrm>
                  <a:off x="3746" y="3727"/>
                  <a:ext cx="13" cy="31"/>
                </a:xfrm>
                <a:custGeom>
                  <a:avLst/>
                  <a:gdLst>
                    <a:gd name="T0" fmla="*/ 13 w 13"/>
                    <a:gd name="T1" fmla="*/ 28 h 31"/>
                    <a:gd name="T2" fmla="*/ 9 w 13"/>
                    <a:gd name="T3" fmla="*/ 11 h 31"/>
                    <a:gd name="T4" fmla="*/ 7 w 13"/>
                    <a:gd name="T5" fmla="*/ 0 h 31"/>
                    <a:gd name="T6" fmla="*/ 0 w 13"/>
                    <a:gd name="T7" fmla="*/ 3 h 31"/>
                    <a:gd name="T8" fmla="*/ 2 w 13"/>
                    <a:gd name="T9" fmla="*/ 14 h 31"/>
                    <a:gd name="T10" fmla="*/ 6 w 13"/>
                    <a:gd name="T11" fmla="*/ 31 h 31"/>
                    <a:gd name="T12" fmla="*/ 13 w 13"/>
                    <a:gd name="T13" fmla="*/ 28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1">
                      <a:moveTo>
                        <a:pt x="13" y="28"/>
                      </a:moveTo>
                      <a:lnTo>
                        <a:pt x="9" y="11"/>
                      </a:ln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2" y="14"/>
                      </a:lnTo>
                      <a:lnTo>
                        <a:pt x="6" y="31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8" name="Freeform 337"/>
                <p:cNvSpPr>
                  <a:spLocks/>
                </p:cNvSpPr>
                <p:nvPr/>
              </p:nvSpPr>
              <p:spPr bwMode="auto">
                <a:xfrm>
                  <a:off x="3740" y="3692"/>
                  <a:ext cx="12" cy="30"/>
                </a:xfrm>
                <a:custGeom>
                  <a:avLst/>
                  <a:gdLst>
                    <a:gd name="T0" fmla="*/ 12 w 12"/>
                    <a:gd name="T1" fmla="*/ 28 h 30"/>
                    <a:gd name="T2" fmla="*/ 7 w 12"/>
                    <a:gd name="T3" fmla="*/ 0 h 30"/>
                    <a:gd name="T4" fmla="*/ 0 w 12"/>
                    <a:gd name="T5" fmla="*/ 3 h 30"/>
                    <a:gd name="T6" fmla="*/ 4 w 12"/>
                    <a:gd name="T7" fmla="*/ 30 h 30"/>
                    <a:gd name="T8" fmla="*/ 12 w 12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4" y="3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39" name="Freeform 338"/>
                <p:cNvSpPr>
                  <a:spLocks/>
                </p:cNvSpPr>
                <p:nvPr/>
              </p:nvSpPr>
              <p:spPr bwMode="auto">
                <a:xfrm>
                  <a:off x="3734" y="3657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4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4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0" name="Freeform 339"/>
                <p:cNvSpPr>
                  <a:spLocks/>
                </p:cNvSpPr>
                <p:nvPr/>
              </p:nvSpPr>
              <p:spPr bwMode="auto">
                <a:xfrm>
                  <a:off x="3727" y="3621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8 w 13"/>
                    <a:gd name="T3" fmla="*/ 0 h 30"/>
                    <a:gd name="T4" fmla="*/ 0 w 13"/>
                    <a:gd name="T5" fmla="*/ 2 h 30"/>
                    <a:gd name="T6" fmla="*/ 5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1" name="Freeform 340"/>
                <p:cNvSpPr>
                  <a:spLocks/>
                </p:cNvSpPr>
                <p:nvPr/>
              </p:nvSpPr>
              <p:spPr bwMode="auto">
                <a:xfrm>
                  <a:off x="3723" y="3595"/>
                  <a:ext cx="11" cy="21"/>
                </a:xfrm>
                <a:custGeom>
                  <a:avLst/>
                  <a:gdLst>
                    <a:gd name="T0" fmla="*/ 11 w 11"/>
                    <a:gd name="T1" fmla="*/ 19 h 21"/>
                    <a:gd name="T2" fmla="*/ 7 w 11"/>
                    <a:gd name="T3" fmla="*/ 0 h 21"/>
                    <a:gd name="T4" fmla="*/ 0 w 11"/>
                    <a:gd name="T5" fmla="*/ 3 h 21"/>
                    <a:gd name="T6" fmla="*/ 3 w 11"/>
                    <a:gd name="T7" fmla="*/ 21 h 21"/>
                    <a:gd name="T8" fmla="*/ 11 w 11"/>
                    <a:gd name="T9" fmla="*/ 1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" h="21">
                      <a:moveTo>
                        <a:pt x="11" y="19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3" y="21"/>
                      </a:lnTo>
                      <a:lnTo>
                        <a:pt x="11" y="1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2" name="Freeform 341"/>
                <p:cNvSpPr>
                  <a:spLocks/>
                </p:cNvSpPr>
                <p:nvPr/>
              </p:nvSpPr>
              <p:spPr bwMode="auto">
                <a:xfrm>
                  <a:off x="3724" y="3597"/>
                  <a:ext cx="16" cy="31"/>
                </a:xfrm>
                <a:custGeom>
                  <a:avLst/>
                  <a:gdLst>
                    <a:gd name="T0" fmla="*/ 0 w 16"/>
                    <a:gd name="T1" fmla="*/ 31 h 31"/>
                    <a:gd name="T2" fmla="*/ 2 w 16"/>
                    <a:gd name="T3" fmla="*/ 0 h 31"/>
                    <a:gd name="T4" fmla="*/ 16 w 16"/>
                    <a:gd name="T5" fmla="*/ 27 h 31"/>
                    <a:gd name="T6" fmla="*/ 0 w 16"/>
                    <a:gd name="T7" fmla="*/ 31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1">
                      <a:moveTo>
                        <a:pt x="0" y="31"/>
                      </a:moveTo>
                      <a:lnTo>
                        <a:pt x="2" y="0"/>
                      </a:lnTo>
                      <a:lnTo>
                        <a:pt x="16" y="2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3" name="Freeform 342"/>
                <p:cNvSpPr>
                  <a:spLocks/>
                </p:cNvSpPr>
                <p:nvPr/>
              </p:nvSpPr>
              <p:spPr bwMode="auto">
                <a:xfrm>
                  <a:off x="3720" y="3583"/>
                  <a:ext cx="24" cy="50"/>
                </a:xfrm>
                <a:custGeom>
                  <a:avLst/>
                  <a:gdLst>
                    <a:gd name="T0" fmla="*/ 3 w 24"/>
                    <a:gd name="T1" fmla="*/ 41 h 50"/>
                    <a:gd name="T2" fmla="*/ 7 w 24"/>
                    <a:gd name="T3" fmla="*/ 45 h 50"/>
                    <a:gd name="T4" fmla="*/ 10 w 24"/>
                    <a:gd name="T5" fmla="*/ 14 h 50"/>
                    <a:gd name="T6" fmla="*/ 3 w 24"/>
                    <a:gd name="T7" fmla="*/ 15 h 50"/>
                    <a:gd name="T8" fmla="*/ 16 w 24"/>
                    <a:gd name="T9" fmla="*/ 43 h 50"/>
                    <a:gd name="T10" fmla="*/ 18 w 24"/>
                    <a:gd name="T11" fmla="*/ 38 h 50"/>
                    <a:gd name="T12" fmla="*/ 3 w 24"/>
                    <a:gd name="T13" fmla="*/ 41 h 50"/>
                    <a:gd name="T14" fmla="*/ 0 w 24"/>
                    <a:gd name="T15" fmla="*/ 50 h 50"/>
                    <a:gd name="T16" fmla="*/ 24 w 24"/>
                    <a:gd name="T17" fmla="*/ 44 h 50"/>
                    <a:gd name="T18" fmla="*/ 4 w 24"/>
                    <a:gd name="T19" fmla="*/ 0 h 50"/>
                    <a:gd name="T20" fmla="*/ 0 w 24"/>
                    <a:gd name="T21" fmla="*/ 50 h 50"/>
                    <a:gd name="T22" fmla="*/ 3 w 24"/>
                    <a:gd name="T23" fmla="*/ 41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50">
                      <a:moveTo>
                        <a:pt x="3" y="41"/>
                      </a:moveTo>
                      <a:lnTo>
                        <a:pt x="7" y="45"/>
                      </a:lnTo>
                      <a:lnTo>
                        <a:pt x="10" y="14"/>
                      </a:lnTo>
                      <a:lnTo>
                        <a:pt x="3" y="15"/>
                      </a:lnTo>
                      <a:lnTo>
                        <a:pt x="16" y="43"/>
                      </a:lnTo>
                      <a:lnTo>
                        <a:pt x="18" y="38"/>
                      </a:lnTo>
                      <a:lnTo>
                        <a:pt x="3" y="41"/>
                      </a:lnTo>
                      <a:lnTo>
                        <a:pt x="0" y="50"/>
                      </a:lnTo>
                      <a:lnTo>
                        <a:pt x="24" y="44"/>
                      </a:lnTo>
                      <a:lnTo>
                        <a:pt x="4" y="0"/>
                      </a:lnTo>
                      <a:lnTo>
                        <a:pt x="0" y="5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4" name="Rectangle 343"/>
                <p:cNvSpPr>
                  <a:spLocks noChangeArrowheads="1"/>
                </p:cNvSpPr>
                <p:nvPr/>
              </p:nvSpPr>
              <p:spPr bwMode="auto">
                <a:xfrm>
                  <a:off x="3864" y="4342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45" name="Rectangle 344"/>
                <p:cNvSpPr>
                  <a:spLocks noChangeArrowheads="1"/>
                </p:cNvSpPr>
                <p:nvPr/>
              </p:nvSpPr>
              <p:spPr bwMode="auto">
                <a:xfrm>
                  <a:off x="3865" y="4378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46" name="Freeform 345"/>
                <p:cNvSpPr>
                  <a:spLocks/>
                </p:cNvSpPr>
                <p:nvPr/>
              </p:nvSpPr>
              <p:spPr bwMode="auto">
                <a:xfrm>
                  <a:off x="3865" y="4414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2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2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7" name="Rectangle 346"/>
                <p:cNvSpPr>
                  <a:spLocks noChangeArrowheads="1"/>
                </p:cNvSpPr>
                <p:nvPr/>
              </p:nvSpPr>
              <p:spPr bwMode="auto">
                <a:xfrm>
                  <a:off x="3867" y="4450"/>
                  <a:ext cx="7" cy="30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48" name="Freeform 347"/>
                <p:cNvSpPr>
                  <a:spLocks/>
                </p:cNvSpPr>
                <p:nvPr/>
              </p:nvSpPr>
              <p:spPr bwMode="auto">
                <a:xfrm>
                  <a:off x="3867" y="4487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49" name="Rectangle 348"/>
                <p:cNvSpPr>
                  <a:spLocks noChangeArrowheads="1"/>
                </p:cNvSpPr>
                <p:nvPr/>
              </p:nvSpPr>
              <p:spPr bwMode="auto">
                <a:xfrm>
                  <a:off x="3868" y="4523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50" name="Freeform 349"/>
                <p:cNvSpPr>
                  <a:spLocks/>
                </p:cNvSpPr>
                <p:nvPr/>
              </p:nvSpPr>
              <p:spPr bwMode="auto">
                <a:xfrm>
                  <a:off x="3868" y="4559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51" name="Rectangle 350"/>
                <p:cNvSpPr>
                  <a:spLocks noChangeArrowheads="1"/>
                </p:cNvSpPr>
                <p:nvPr/>
              </p:nvSpPr>
              <p:spPr bwMode="auto">
                <a:xfrm>
                  <a:off x="3869" y="4596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52" name="Rectangle 351"/>
                <p:cNvSpPr>
                  <a:spLocks noChangeArrowheads="1"/>
                </p:cNvSpPr>
                <p:nvPr/>
              </p:nvSpPr>
              <p:spPr bwMode="auto">
                <a:xfrm>
                  <a:off x="3870" y="4632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53" name="Freeform 352"/>
                <p:cNvSpPr>
                  <a:spLocks/>
                </p:cNvSpPr>
                <p:nvPr/>
              </p:nvSpPr>
              <p:spPr bwMode="auto">
                <a:xfrm>
                  <a:off x="3870" y="4668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54" name="Rectangle 353"/>
                <p:cNvSpPr>
                  <a:spLocks noChangeArrowheads="1"/>
                </p:cNvSpPr>
                <p:nvPr/>
              </p:nvSpPr>
              <p:spPr bwMode="auto">
                <a:xfrm>
                  <a:off x="3871" y="4704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55" name="Freeform 354"/>
                <p:cNvSpPr>
                  <a:spLocks/>
                </p:cNvSpPr>
                <p:nvPr/>
              </p:nvSpPr>
              <p:spPr bwMode="auto">
                <a:xfrm>
                  <a:off x="3871" y="4741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2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2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56" name="Rectangle 355"/>
                <p:cNvSpPr>
                  <a:spLocks noChangeArrowheads="1"/>
                </p:cNvSpPr>
                <p:nvPr/>
              </p:nvSpPr>
              <p:spPr bwMode="auto">
                <a:xfrm>
                  <a:off x="3873" y="4777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57" name="Freeform 356"/>
                <p:cNvSpPr>
                  <a:spLocks/>
                </p:cNvSpPr>
                <p:nvPr/>
              </p:nvSpPr>
              <p:spPr bwMode="auto">
                <a:xfrm>
                  <a:off x="3873" y="4813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58" name="Freeform 357"/>
                <p:cNvSpPr>
                  <a:spLocks/>
                </p:cNvSpPr>
                <p:nvPr/>
              </p:nvSpPr>
              <p:spPr bwMode="auto">
                <a:xfrm>
                  <a:off x="3874" y="4850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59" name="Rectangle 358"/>
                <p:cNvSpPr>
                  <a:spLocks noChangeArrowheads="1"/>
                </p:cNvSpPr>
                <p:nvPr/>
              </p:nvSpPr>
              <p:spPr bwMode="auto">
                <a:xfrm>
                  <a:off x="3875" y="4886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60" name="Freeform 359"/>
                <p:cNvSpPr>
                  <a:spLocks/>
                </p:cNvSpPr>
                <p:nvPr/>
              </p:nvSpPr>
              <p:spPr bwMode="auto">
                <a:xfrm>
                  <a:off x="3875" y="4922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1" name="Freeform 360"/>
                <p:cNvSpPr>
                  <a:spLocks/>
                </p:cNvSpPr>
                <p:nvPr/>
              </p:nvSpPr>
              <p:spPr bwMode="auto">
                <a:xfrm>
                  <a:off x="3876" y="4958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2" name="Freeform 361"/>
                <p:cNvSpPr>
                  <a:spLocks/>
                </p:cNvSpPr>
                <p:nvPr/>
              </p:nvSpPr>
              <p:spPr bwMode="auto">
                <a:xfrm>
                  <a:off x="3877" y="4995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2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2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3" name="Rectangle 362"/>
                <p:cNvSpPr>
                  <a:spLocks noChangeArrowheads="1"/>
                </p:cNvSpPr>
                <p:nvPr/>
              </p:nvSpPr>
              <p:spPr bwMode="auto">
                <a:xfrm>
                  <a:off x="3879" y="5031"/>
                  <a:ext cx="7" cy="11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64" name="Freeform 363"/>
                <p:cNvSpPr>
                  <a:spLocks/>
                </p:cNvSpPr>
                <p:nvPr/>
              </p:nvSpPr>
              <p:spPr bwMode="auto">
                <a:xfrm>
                  <a:off x="3874" y="5012"/>
                  <a:ext cx="16" cy="30"/>
                </a:xfrm>
                <a:custGeom>
                  <a:avLst/>
                  <a:gdLst>
                    <a:gd name="T0" fmla="*/ 16 w 16"/>
                    <a:gd name="T1" fmla="*/ 0 h 30"/>
                    <a:gd name="T2" fmla="*/ 8 w 16"/>
                    <a:gd name="T3" fmla="*/ 30 h 30"/>
                    <a:gd name="T4" fmla="*/ 0 w 16"/>
                    <a:gd name="T5" fmla="*/ 0 h 30"/>
                    <a:gd name="T6" fmla="*/ 16 w 16"/>
                    <a:gd name="T7" fmla="*/ 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8" y="30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5" name="Freeform 364"/>
                <p:cNvSpPr>
                  <a:spLocks/>
                </p:cNvSpPr>
                <p:nvPr/>
              </p:nvSpPr>
              <p:spPr bwMode="auto">
                <a:xfrm>
                  <a:off x="3870" y="5009"/>
                  <a:ext cx="23" cy="46"/>
                </a:xfrm>
                <a:custGeom>
                  <a:avLst/>
                  <a:gdLst>
                    <a:gd name="T0" fmla="*/ 20 w 23"/>
                    <a:gd name="T1" fmla="*/ 6 h 46"/>
                    <a:gd name="T2" fmla="*/ 16 w 23"/>
                    <a:gd name="T3" fmla="*/ 1 h 46"/>
                    <a:gd name="T4" fmla="*/ 9 w 23"/>
                    <a:gd name="T5" fmla="*/ 32 h 46"/>
                    <a:gd name="T6" fmla="*/ 16 w 23"/>
                    <a:gd name="T7" fmla="*/ 32 h 46"/>
                    <a:gd name="T8" fmla="*/ 7 w 23"/>
                    <a:gd name="T9" fmla="*/ 1 h 46"/>
                    <a:gd name="T10" fmla="*/ 4 w 23"/>
                    <a:gd name="T11" fmla="*/ 6 h 46"/>
                    <a:gd name="T12" fmla="*/ 20 w 23"/>
                    <a:gd name="T13" fmla="*/ 6 h 46"/>
                    <a:gd name="T14" fmla="*/ 23 w 23"/>
                    <a:gd name="T15" fmla="*/ 0 h 46"/>
                    <a:gd name="T16" fmla="*/ 0 w 23"/>
                    <a:gd name="T17" fmla="*/ 0 h 46"/>
                    <a:gd name="T18" fmla="*/ 12 w 23"/>
                    <a:gd name="T19" fmla="*/ 46 h 46"/>
                    <a:gd name="T20" fmla="*/ 23 w 23"/>
                    <a:gd name="T21" fmla="*/ 0 h 46"/>
                    <a:gd name="T22" fmla="*/ 20 w 23"/>
                    <a:gd name="T23" fmla="*/ 6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6">
                      <a:moveTo>
                        <a:pt x="20" y="6"/>
                      </a:moveTo>
                      <a:lnTo>
                        <a:pt x="16" y="1"/>
                      </a:lnTo>
                      <a:lnTo>
                        <a:pt x="9" y="32"/>
                      </a:lnTo>
                      <a:lnTo>
                        <a:pt x="16" y="32"/>
                      </a:lnTo>
                      <a:lnTo>
                        <a:pt x="7" y="1"/>
                      </a:lnTo>
                      <a:lnTo>
                        <a:pt x="4" y="6"/>
                      </a:lnTo>
                      <a:lnTo>
                        <a:pt x="20" y="6"/>
                      </a:lnTo>
                      <a:lnTo>
                        <a:pt x="23" y="0"/>
                      </a:lnTo>
                      <a:lnTo>
                        <a:pt x="0" y="0"/>
                      </a:lnTo>
                      <a:lnTo>
                        <a:pt x="12" y="46"/>
                      </a:lnTo>
                      <a:lnTo>
                        <a:pt x="23" y="0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6" name="Freeform 365"/>
                <p:cNvSpPr>
                  <a:spLocks/>
                </p:cNvSpPr>
                <p:nvPr/>
              </p:nvSpPr>
              <p:spPr bwMode="auto">
                <a:xfrm>
                  <a:off x="3854" y="4342"/>
                  <a:ext cx="14" cy="31"/>
                </a:xfrm>
                <a:custGeom>
                  <a:avLst/>
                  <a:gdLst>
                    <a:gd name="T0" fmla="*/ 6 w 14"/>
                    <a:gd name="T1" fmla="*/ 0 h 31"/>
                    <a:gd name="T2" fmla="*/ 0 w 14"/>
                    <a:gd name="T3" fmla="*/ 29 h 31"/>
                    <a:gd name="T4" fmla="*/ 8 w 14"/>
                    <a:gd name="T5" fmla="*/ 31 h 31"/>
                    <a:gd name="T6" fmla="*/ 14 w 14"/>
                    <a:gd name="T7" fmla="*/ 2 h 31"/>
                    <a:gd name="T8" fmla="*/ 6 w 14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7" name="Freeform 366"/>
                <p:cNvSpPr>
                  <a:spLocks/>
                </p:cNvSpPr>
                <p:nvPr/>
              </p:nvSpPr>
              <p:spPr bwMode="auto">
                <a:xfrm>
                  <a:off x="3847" y="4377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8" name="Freeform 367"/>
                <p:cNvSpPr>
                  <a:spLocks/>
                </p:cNvSpPr>
                <p:nvPr/>
              </p:nvSpPr>
              <p:spPr bwMode="auto">
                <a:xfrm>
                  <a:off x="3841" y="4413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8 h 30"/>
                    <a:gd name="T4" fmla="*/ 7 w 12"/>
                    <a:gd name="T5" fmla="*/ 30 h 30"/>
                    <a:gd name="T6" fmla="*/ 12 w 12"/>
                    <a:gd name="T7" fmla="*/ 2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2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9" name="Freeform 368"/>
                <p:cNvSpPr>
                  <a:spLocks/>
                </p:cNvSpPr>
                <p:nvPr/>
              </p:nvSpPr>
              <p:spPr bwMode="auto">
                <a:xfrm>
                  <a:off x="3834" y="4449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0" name="Freeform 369"/>
                <p:cNvSpPr>
                  <a:spLocks/>
                </p:cNvSpPr>
                <p:nvPr/>
              </p:nvSpPr>
              <p:spPr bwMode="auto">
                <a:xfrm>
                  <a:off x="3827" y="4484"/>
                  <a:ext cx="12" cy="31"/>
                </a:xfrm>
                <a:custGeom>
                  <a:avLst/>
                  <a:gdLst>
                    <a:gd name="T0" fmla="*/ 4 w 12"/>
                    <a:gd name="T1" fmla="*/ 0 h 31"/>
                    <a:gd name="T2" fmla="*/ 0 w 12"/>
                    <a:gd name="T3" fmla="*/ 28 h 31"/>
                    <a:gd name="T4" fmla="*/ 7 w 12"/>
                    <a:gd name="T5" fmla="*/ 31 h 31"/>
                    <a:gd name="T6" fmla="*/ 12 w 12"/>
                    <a:gd name="T7" fmla="*/ 3 h 31"/>
                    <a:gd name="T8" fmla="*/ 4 w 12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1">
                      <a:moveTo>
                        <a:pt x="4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2" y="3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1" name="Freeform 370"/>
                <p:cNvSpPr>
                  <a:spLocks/>
                </p:cNvSpPr>
                <p:nvPr/>
              </p:nvSpPr>
              <p:spPr bwMode="auto">
                <a:xfrm>
                  <a:off x="3819" y="4519"/>
                  <a:ext cx="14" cy="32"/>
                </a:xfrm>
                <a:custGeom>
                  <a:avLst/>
                  <a:gdLst>
                    <a:gd name="T0" fmla="*/ 6 w 14"/>
                    <a:gd name="T1" fmla="*/ 0 h 32"/>
                    <a:gd name="T2" fmla="*/ 0 w 14"/>
                    <a:gd name="T3" fmla="*/ 29 h 32"/>
                    <a:gd name="T4" fmla="*/ 8 w 14"/>
                    <a:gd name="T5" fmla="*/ 32 h 32"/>
                    <a:gd name="T6" fmla="*/ 14 w 14"/>
                    <a:gd name="T7" fmla="*/ 3 h 32"/>
                    <a:gd name="T8" fmla="*/ 6 w 14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8" y="32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2" name="Freeform 371"/>
                <p:cNvSpPr>
                  <a:spLocks/>
                </p:cNvSpPr>
                <p:nvPr/>
              </p:nvSpPr>
              <p:spPr bwMode="auto">
                <a:xfrm>
                  <a:off x="3812" y="4556"/>
                  <a:ext cx="13" cy="30"/>
                </a:xfrm>
                <a:custGeom>
                  <a:avLst/>
                  <a:gdLst>
                    <a:gd name="T0" fmla="*/ 6 w 13"/>
                    <a:gd name="T1" fmla="*/ 0 h 30"/>
                    <a:gd name="T2" fmla="*/ 0 w 13"/>
                    <a:gd name="T3" fmla="*/ 28 h 30"/>
                    <a:gd name="T4" fmla="*/ 7 w 13"/>
                    <a:gd name="T5" fmla="*/ 30 h 30"/>
                    <a:gd name="T6" fmla="*/ 13 w 13"/>
                    <a:gd name="T7" fmla="*/ 2 h 30"/>
                    <a:gd name="T8" fmla="*/ 6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3" name="Freeform 372"/>
                <p:cNvSpPr>
                  <a:spLocks/>
                </p:cNvSpPr>
                <p:nvPr/>
              </p:nvSpPr>
              <p:spPr bwMode="auto">
                <a:xfrm>
                  <a:off x="3805" y="4591"/>
                  <a:ext cx="13" cy="30"/>
                </a:xfrm>
                <a:custGeom>
                  <a:avLst/>
                  <a:gdLst>
                    <a:gd name="T0" fmla="*/ 6 w 13"/>
                    <a:gd name="T1" fmla="*/ 0 h 30"/>
                    <a:gd name="T2" fmla="*/ 0 w 13"/>
                    <a:gd name="T3" fmla="*/ 28 h 30"/>
                    <a:gd name="T4" fmla="*/ 7 w 13"/>
                    <a:gd name="T5" fmla="*/ 30 h 30"/>
                    <a:gd name="T6" fmla="*/ 13 w 13"/>
                    <a:gd name="T7" fmla="*/ 2 h 30"/>
                    <a:gd name="T8" fmla="*/ 6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4" name="Freeform 373"/>
                <p:cNvSpPr>
                  <a:spLocks/>
                </p:cNvSpPr>
                <p:nvPr/>
              </p:nvSpPr>
              <p:spPr bwMode="auto">
                <a:xfrm>
                  <a:off x="3798" y="4626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5" name="Freeform 374"/>
                <p:cNvSpPr>
                  <a:spLocks/>
                </p:cNvSpPr>
                <p:nvPr/>
              </p:nvSpPr>
              <p:spPr bwMode="auto">
                <a:xfrm>
                  <a:off x="3790" y="4662"/>
                  <a:ext cx="14" cy="30"/>
                </a:xfrm>
                <a:custGeom>
                  <a:avLst/>
                  <a:gdLst>
                    <a:gd name="T0" fmla="*/ 6 w 14"/>
                    <a:gd name="T1" fmla="*/ 0 h 30"/>
                    <a:gd name="T2" fmla="*/ 0 w 14"/>
                    <a:gd name="T3" fmla="*/ 28 h 30"/>
                    <a:gd name="T4" fmla="*/ 8 w 14"/>
                    <a:gd name="T5" fmla="*/ 30 h 30"/>
                    <a:gd name="T6" fmla="*/ 14 w 14"/>
                    <a:gd name="T7" fmla="*/ 3 h 30"/>
                    <a:gd name="T8" fmla="*/ 6 w 14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8" y="30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6" name="Freeform 375"/>
                <p:cNvSpPr>
                  <a:spLocks/>
                </p:cNvSpPr>
                <p:nvPr/>
              </p:nvSpPr>
              <p:spPr bwMode="auto">
                <a:xfrm>
                  <a:off x="3784" y="4698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8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8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7" name="Freeform 376"/>
                <p:cNvSpPr>
                  <a:spLocks/>
                </p:cNvSpPr>
                <p:nvPr/>
              </p:nvSpPr>
              <p:spPr bwMode="auto">
                <a:xfrm>
                  <a:off x="3777" y="4733"/>
                  <a:ext cx="12" cy="31"/>
                </a:xfrm>
                <a:custGeom>
                  <a:avLst/>
                  <a:gdLst>
                    <a:gd name="T0" fmla="*/ 5 w 12"/>
                    <a:gd name="T1" fmla="*/ 0 h 31"/>
                    <a:gd name="T2" fmla="*/ 0 w 12"/>
                    <a:gd name="T3" fmla="*/ 28 h 31"/>
                    <a:gd name="T4" fmla="*/ 7 w 12"/>
                    <a:gd name="T5" fmla="*/ 31 h 31"/>
                    <a:gd name="T6" fmla="*/ 12 w 12"/>
                    <a:gd name="T7" fmla="*/ 3 h 31"/>
                    <a:gd name="T8" fmla="*/ 5 w 12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1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2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8" name="Freeform 377"/>
                <p:cNvSpPr>
                  <a:spLocks/>
                </p:cNvSpPr>
                <p:nvPr/>
              </p:nvSpPr>
              <p:spPr bwMode="auto">
                <a:xfrm>
                  <a:off x="3770" y="4770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79" name="Freeform 378"/>
                <p:cNvSpPr>
                  <a:spLocks/>
                </p:cNvSpPr>
                <p:nvPr/>
              </p:nvSpPr>
              <p:spPr bwMode="auto">
                <a:xfrm>
                  <a:off x="3763" y="4804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9 h 31"/>
                    <a:gd name="T4" fmla="*/ 7 w 13"/>
                    <a:gd name="T5" fmla="*/ 31 h 31"/>
                    <a:gd name="T6" fmla="*/ 13 w 13"/>
                    <a:gd name="T7" fmla="*/ 2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0" name="Freeform 379"/>
                <p:cNvSpPr>
                  <a:spLocks/>
                </p:cNvSpPr>
                <p:nvPr/>
              </p:nvSpPr>
              <p:spPr bwMode="auto">
                <a:xfrm>
                  <a:off x="3755" y="4840"/>
                  <a:ext cx="14" cy="30"/>
                </a:xfrm>
                <a:custGeom>
                  <a:avLst/>
                  <a:gdLst>
                    <a:gd name="T0" fmla="*/ 6 w 14"/>
                    <a:gd name="T1" fmla="*/ 0 h 30"/>
                    <a:gd name="T2" fmla="*/ 0 w 14"/>
                    <a:gd name="T3" fmla="*/ 28 h 30"/>
                    <a:gd name="T4" fmla="*/ 8 w 14"/>
                    <a:gd name="T5" fmla="*/ 30 h 30"/>
                    <a:gd name="T6" fmla="*/ 14 w 14"/>
                    <a:gd name="T7" fmla="*/ 2 h 30"/>
                    <a:gd name="T8" fmla="*/ 6 w 14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8" y="30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1" name="Freeform 380"/>
                <p:cNvSpPr>
                  <a:spLocks/>
                </p:cNvSpPr>
                <p:nvPr/>
              </p:nvSpPr>
              <p:spPr bwMode="auto">
                <a:xfrm>
                  <a:off x="3748" y="4875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2 w 13"/>
                    <a:gd name="T3" fmla="*/ 19 h 31"/>
                    <a:gd name="T4" fmla="*/ 0 w 13"/>
                    <a:gd name="T5" fmla="*/ 29 h 31"/>
                    <a:gd name="T6" fmla="*/ 7 w 13"/>
                    <a:gd name="T7" fmla="*/ 31 h 31"/>
                    <a:gd name="T8" fmla="*/ 10 w 13"/>
                    <a:gd name="T9" fmla="*/ 22 h 31"/>
                    <a:gd name="T10" fmla="*/ 13 w 13"/>
                    <a:gd name="T11" fmla="*/ 2 h 31"/>
                    <a:gd name="T12" fmla="*/ 6 w 13"/>
                    <a:gd name="T13" fmla="*/ 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2" y="19"/>
                      </a:ln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0" y="22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2" name="Freeform 381"/>
                <p:cNvSpPr>
                  <a:spLocks/>
                </p:cNvSpPr>
                <p:nvPr/>
              </p:nvSpPr>
              <p:spPr bwMode="auto">
                <a:xfrm>
                  <a:off x="3742" y="4911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8 h 30"/>
                    <a:gd name="T4" fmla="*/ 7 w 12"/>
                    <a:gd name="T5" fmla="*/ 30 h 30"/>
                    <a:gd name="T6" fmla="*/ 12 w 12"/>
                    <a:gd name="T7" fmla="*/ 3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2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3" name="Freeform 382"/>
                <p:cNvSpPr>
                  <a:spLocks/>
                </p:cNvSpPr>
                <p:nvPr/>
              </p:nvSpPr>
              <p:spPr bwMode="auto">
                <a:xfrm>
                  <a:off x="3735" y="4946"/>
                  <a:ext cx="13" cy="32"/>
                </a:xfrm>
                <a:custGeom>
                  <a:avLst/>
                  <a:gdLst>
                    <a:gd name="T0" fmla="*/ 6 w 13"/>
                    <a:gd name="T1" fmla="*/ 0 h 32"/>
                    <a:gd name="T2" fmla="*/ 0 w 13"/>
                    <a:gd name="T3" fmla="*/ 29 h 32"/>
                    <a:gd name="T4" fmla="*/ 7 w 13"/>
                    <a:gd name="T5" fmla="*/ 32 h 32"/>
                    <a:gd name="T6" fmla="*/ 13 w 13"/>
                    <a:gd name="T7" fmla="*/ 3 h 32"/>
                    <a:gd name="T8" fmla="*/ 6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4" name="Freeform 383"/>
                <p:cNvSpPr>
                  <a:spLocks/>
                </p:cNvSpPr>
                <p:nvPr/>
              </p:nvSpPr>
              <p:spPr bwMode="auto">
                <a:xfrm>
                  <a:off x="3729" y="4983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5" name="Freeform 384"/>
                <p:cNvSpPr>
                  <a:spLocks/>
                </p:cNvSpPr>
                <p:nvPr/>
              </p:nvSpPr>
              <p:spPr bwMode="auto">
                <a:xfrm>
                  <a:off x="3725" y="5018"/>
                  <a:ext cx="10" cy="13"/>
                </a:xfrm>
                <a:custGeom>
                  <a:avLst/>
                  <a:gdLst>
                    <a:gd name="T0" fmla="*/ 2 w 10"/>
                    <a:gd name="T1" fmla="*/ 0 h 13"/>
                    <a:gd name="T2" fmla="*/ 0 w 10"/>
                    <a:gd name="T3" fmla="*/ 11 h 13"/>
                    <a:gd name="T4" fmla="*/ 7 w 10"/>
                    <a:gd name="T5" fmla="*/ 13 h 13"/>
                    <a:gd name="T6" fmla="*/ 10 w 10"/>
                    <a:gd name="T7" fmla="*/ 2 h 13"/>
                    <a:gd name="T8" fmla="*/ 2 w 10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2" y="0"/>
                      </a:moveTo>
                      <a:lnTo>
                        <a:pt x="0" y="11"/>
                      </a:lnTo>
                      <a:lnTo>
                        <a:pt x="7" y="13"/>
                      </a:lnTo>
                      <a:lnTo>
                        <a:pt x="1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6" name="Freeform 385"/>
                <p:cNvSpPr>
                  <a:spLocks/>
                </p:cNvSpPr>
                <p:nvPr/>
              </p:nvSpPr>
              <p:spPr bwMode="auto">
                <a:xfrm>
                  <a:off x="3726" y="4998"/>
                  <a:ext cx="16" cy="32"/>
                </a:xfrm>
                <a:custGeom>
                  <a:avLst/>
                  <a:gdLst>
                    <a:gd name="T0" fmla="*/ 16 w 16"/>
                    <a:gd name="T1" fmla="*/ 3 h 32"/>
                    <a:gd name="T2" fmla="*/ 3 w 16"/>
                    <a:gd name="T3" fmla="*/ 32 h 32"/>
                    <a:gd name="T4" fmla="*/ 0 w 16"/>
                    <a:gd name="T5" fmla="*/ 0 h 32"/>
                    <a:gd name="T6" fmla="*/ 16 w 16"/>
                    <a:gd name="T7" fmla="*/ 3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32">
                      <a:moveTo>
                        <a:pt x="16" y="3"/>
                      </a:moveTo>
                      <a:lnTo>
                        <a:pt x="3" y="32"/>
                      </a:lnTo>
                      <a:lnTo>
                        <a:pt x="0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7" name="Freeform 386"/>
                <p:cNvSpPr>
                  <a:spLocks/>
                </p:cNvSpPr>
                <p:nvPr/>
              </p:nvSpPr>
              <p:spPr bwMode="auto">
                <a:xfrm>
                  <a:off x="3723" y="4995"/>
                  <a:ext cx="24" cy="48"/>
                </a:xfrm>
                <a:custGeom>
                  <a:avLst/>
                  <a:gdLst>
                    <a:gd name="T0" fmla="*/ 19 w 24"/>
                    <a:gd name="T1" fmla="*/ 9 h 48"/>
                    <a:gd name="T2" fmla="*/ 15 w 24"/>
                    <a:gd name="T3" fmla="*/ 5 h 48"/>
                    <a:gd name="T4" fmla="*/ 2 w 24"/>
                    <a:gd name="T5" fmla="*/ 34 h 48"/>
                    <a:gd name="T6" fmla="*/ 9 w 24"/>
                    <a:gd name="T7" fmla="*/ 35 h 48"/>
                    <a:gd name="T8" fmla="*/ 7 w 24"/>
                    <a:gd name="T9" fmla="*/ 3 h 48"/>
                    <a:gd name="T10" fmla="*/ 3 w 24"/>
                    <a:gd name="T11" fmla="*/ 7 h 48"/>
                    <a:gd name="T12" fmla="*/ 19 w 24"/>
                    <a:gd name="T13" fmla="*/ 9 h 48"/>
                    <a:gd name="T14" fmla="*/ 24 w 24"/>
                    <a:gd name="T15" fmla="*/ 3 h 48"/>
                    <a:gd name="T16" fmla="*/ 0 w 24"/>
                    <a:gd name="T17" fmla="*/ 0 h 48"/>
                    <a:gd name="T18" fmla="*/ 3 w 24"/>
                    <a:gd name="T19" fmla="*/ 48 h 48"/>
                    <a:gd name="T20" fmla="*/ 24 w 24"/>
                    <a:gd name="T21" fmla="*/ 3 h 48"/>
                    <a:gd name="T22" fmla="*/ 19 w 24"/>
                    <a:gd name="T23" fmla="*/ 9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48">
                      <a:moveTo>
                        <a:pt x="19" y="9"/>
                      </a:moveTo>
                      <a:lnTo>
                        <a:pt x="15" y="5"/>
                      </a:lnTo>
                      <a:lnTo>
                        <a:pt x="2" y="34"/>
                      </a:lnTo>
                      <a:lnTo>
                        <a:pt x="9" y="35"/>
                      </a:lnTo>
                      <a:lnTo>
                        <a:pt x="7" y="3"/>
                      </a:lnTo>
                      <a:lnTo>
                        <a:pt x="3" y="7"/>
                      </a:lnTo>
                      <a:lnTo>
                        <a:pt x="19" y="9"/>
                      </a:lnTo>
                      <a:lnTo>
                        <a:pt x="24" y="3"/>
                      </a:lnTo>
                      <a:lnTo>
                        <a:pt x="0" y="0"/>
                      </a:lnTo>
                      <a:lnTo>
                        <a:pt x="3" y="48"/>
                      </a:lnTo>
                      <a:lnTo>
                        <a:pt x="24" y="3"/>
                      </a:lnTo>
                      <a:lnTo>
                        <a:pt x="19" y="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88" name="Rectangle 392"/>
                <p:cNvSpPr>
                  <a:spLocks noChangeArrowheads="1"/>
                </p:cNvSpPr>
                <p:nvPr/>
              </p:nvSpPr>
              <p:spPr bwMode="auto">
                <a:xfrm>
                  <a:off x="3876" y="4159"/>
                  <a:ext cx="31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marL="342900" indent="-342900">
                    <a:buFont typeface="Arial"/>
                    <a:buChar char="•"/>
                  </a:pPr>
                  <a:r>
                    <a:rPr lang="en-US" sz="1900" dirty="0">
                      <a:solidFill>
                        <a:srgbClr val="000000"/>
                      </a:solidFill>
                      <a:latin typeface="Symbol" charset="0"/>
                    </a:rPr>
                    <a:t>B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Oval 393"/>
                <p:cNvSpPr>
                  <a:spLocks noChangeArrowheads="1"/>
                </p:cNvSpPr>
                <p:nvPr/>
              </p:nvSpPr>
              <p:spPr bwMode="auto">
                <a:xfrm>
                  <a:off x="4018" y="4071"/>
                  <a:ext cx="118" cy="11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90" name="Freeform 394"/>
                <p:cNvSpPr>
                  <a:spLocks/>
                </p:cNvSpPr>
                <p:nvPr/>
              </p:nvSpPr>
              <p:spPr bwMode="auto">
                <a:xfrm>
                  <a:off x="4014" y="4067"/>
                  <a:ext cx="125" cy="125"/>
                </a:xfrm>
                <a:custGeom>
                  <a:avLst/>
                  <a:gdLst>
                    <a:gd name="T0" fmla="*/ 1 w 125"/>
                    <a:gd name="T1" fmla="*/ 74 h 125"/>
                    <a:gd name="T2" fmla="*/ 4 w 125"/>
                    <a:gd name="T3" fmla="*/ 82 h 125"/>
                    <a:gd name="T4" fmla="*/ 10 w 125"/>
                    <a:gd name="T5" fmla="*/ 94 h 125"/>
                    <a:gd name="T6" fmla="*/ 16 w 125"/>
                    <a:gd name="T7" fmla="*/ 104 h 125"/>
                    <a:gd name="T8" fmla="*/ 22 w 125"/>
                    <a:gd name="T9" fmla="*/ 110 h 125"/>
                    <a:gd name="T10" fmla="*/ 42 w 125"/>
                    <a:gd name="T11" fmla="*/ 122 h 125"/>
                    <a:gd name="T12" fmla="*/ 55 w 125"/>
                    <a:gd name="T13" fmla="*/ 123 h 125"/>
                    <a:gd name="T14" fmla="*/ 68 w 125"/>
                    <a:gd name="T15" fmla="*/ 123 h 125"/>
                    <a:gd name="T16" fmla="*/ 79 w 125"/>
                    <a:gd name="T17" fmla="*/ 122 h 125"/>
                    <a:gd name="T18" fmla="*/ 97 w 125"/>
                    <a:gd name="T19" fmla="*/ 113 h 125"/>
                    <a:gd name="T20" fmla="*/ 105 w 125"/>
                    <a:gd name="T21" fmla="*/ 105 h 125"/>
                    <a:gd name="T22" fmla="*/ 113 w 125"/>
                    <a:gd name="T23" fmla="*/ 97 h 125"/>
                    <a:gd name="T24" fmla="*/ 122 w 125"/>
                    <a:gd name="T25" fmla="*/ 79 h 125"/>
                    <a:gd name="T26" fmla="*/ 123 w 125"/>
                    <a:gd name="T27" fmla="*/ 68 h 125"/>
                    <a:gd name="T28" fmla="*/ 123 w 125"/>
                    <a:gd name="T29" fmla="*/ 55 h 125"/>
                    <a:gd name="T30" fmla="*/ 122 w 125"/>
                    <a:gd name="T31" fmla="*/ 42 h 125"/>
                    <a:gd name="T32" fmla="*/ 110 w 125"/>
                    <a:gd name="T33" fmla="*/ 22 h 125"/>
                    <a:gd name="T34" fmla="*/ 104 w 125"/>
                    <a:gd name="T35" fmla="*/ 16 h 125"/>
                    <a:gd name="T36" fmla="*/ 94 w 125"/>
                    <a:gd name="T37" fmla="*/ 10 h 125"/>
                    <a:gd name="T38" fmla="*/ 82 w 125"/>
                    <a:gd name="T39" fmla="*/ 4 h 125"/>
                    <a:gd name="T40" fmla="*/ 74 w 125"/>
                    <a:gd name="T41" fmla="*/ 1 h 125"/>
                    <a:gd name="T42" fmla="*/ 48 w 125"/>
                    <a:gd name="T43" fmla="*/ 1 h 125"/>
                    <a:gd name="T44" fmla="*/ 40 w 125"/>
                    <a:gd name="T45" fmla="*/ 4 h 125"/>
                    <a:gd name="T46" fmla="*/ 29 w 125"/>
                    <a:gd name="T47" fmla="*/ 10 h 125"/>
                    <a:gd name="T48" fmla="*/ 19 w 125"/>
                    <a:gd name="T49" fmla="*/ 16 h 125"/>
                    <a:gd name="T50" fmla="*/ 15 w 125"/>
                    <a:gd name="T51" fmla="*/ 22 h 125"/>
                    <a:gd name="T52" fmla="*/ 7 w 125"/>
                    <a:gd name="T53" fmla="*/ 32 h 125"/>
                    <a:gd name="T54" fmla="*/ 3 w 125"/>
                    <a:gd name="T55" fmla="*/ 42 h 125"/>
                    <a:gd name="T56" fmla="*/ 0 w 125"/>
                    <a:gd name="T57" fmla="*/ 51 h 125"/>
                    <a:gd name="T58" fmla="*/ 7 w 125"/>
                    <a:gd name="T59" fmla="*/ 53 h 125"/>
                    <a:gd name="T60" fmla="*/ 10 w 125"/>
                    <a:gd name="T61" fmla="*/ 45 h 125"/>
                    <a:gd name="T62" fmla="*/ 12 w 125"/>
                    <a:gd name="T63" fmla="*/ 36 h 125"/>
                    <a:gd name="T64" fmla="*/ 19 w 125"/>
                    <a:gd name="T65" fmla="*/ 27 h 125"/>
                    <a:gd name="T66" fmla="*/ 24 w 125"/>
                    <a:gd name="T67" fmla="*/ 21 h 125"/>
                    <a:gd name="T68" fmla="*/ 34 w 125"/>
                    <a:gd name="T69" fmla="*/ 15 h 125"/>
                    <a:gd name="T70" fmla="*/ 42 w 125"/>
                    <a:gd name="T71" fmla="*/ 11 h 125"/>
                    <a:gd name="T72" fmla="*/ 51 w 125"/>
                    <a:gd name="T73" fmla="*/ 9 h 125"/>
                    <a:gd name="T74" fmla="*/ 74 w 125"/>
                    <a:gd name="T75" fmla="*/ 9 h 125"/>
                    <a:gd name="T76" fmla="*/ 82 w 125"/>
                    <a:gd name="T77" fmla="*/ 11 h 125"/>
                    <a:gd name="T78" fmla="*/ 90 w 125"/>
                    <a:gd name="T79" fmla="*/ 15 h 125"/>
                    <a:gd name="T80" fmla="*/ 99 w 125"/>
                    <a:gd name="T81" fmla="*/ 21 h 125"/>
                    <a:gd name="T82" fmla="*/ 105 w 125"/>
                    <a:gd name="T83" fmla="*/ 27 h 125"/>
                    <a:gd name="T84" fmla="*/ 115 w 125"/>
                    <a:gd name="T85" fmla="*/ 45 h 125"/>
                    <a:gd name="T86" fmla="*/ 116 w 125"/>
                    <a:gd name="T87" fmla="*/ 57 h 125"/>
                    <a:gd name="T88" fmla="*/ 116 w 125"/>
                    <a:gd name="T89" fmla="*/ 68 h 125"/>
                    <a:gd name="T90" fmla="*/ 115 w 125"/>
                    <a:gd name="T91" fmla="*/ 79 h 125"/>
                    <a:gd name="T92" fmla="*/ 108 w 125"/>
                    <a:gd name="T93" fmla="*/ 92 h 125"/>
                    <a:gd name="T94" fmla="*/ 100 w 125"/>
                    <a:gd name="T95" fmla="*/ 100 h 125"/>
                    <a:gd name="T96" fmla="*/ 92 w 125"/>
                    <a:gd name="T97" fmla="*/ 108 h 125"/>
                    <a:gd name="T98" fmla="*/ 79 w 125"/>
                    <a:gd name="T99" fmla="*/ 115 h 125"/>
                    <a:gd name="T100" fmla="*/ 68 w 125"/>
                    <a:gd name="T101" fmla="*/ 116 h 125"/>
                    <a:gd name="T102" fmla="*/ 57 w 125"/>
                    <a:gd name="T103" fmla="*/ 116 h 125"/>
                    <a:gd name="T104" fmla="*/ 45 w 125"/>
                    <a:gd name="T105" fmla="*/ 115 h 125"/>
                    <a:gd name="T106" fmla="*/ 27 w 125"/>
                    <a:gd name="T107" fmla="*/ 105 h 125"/>
                    <a:gd name="T108" fmla="*/ 21 w 125"/>
                    <a:gd name="T109" fmla="*/ 99 h 125"/>
                    <a:gd name="T110" fmla="*/ 15 w 125"/>
                    <a:gd name="T111" fmla="*/ 90 h 125"/>
                    <a:gd name="T112" fmla="*/ 11 w 125"/>
                    <a:gd name="T113" fmla="*/ 82 h 125"/>
                    <a:gd name="T114" fmla="*/ 9 w 125"/>
                    <a:gd name="T115" fmla="*/ 74 h 125"/>
                    <a:gd name="T116" fmla="*/ 0 w 125"/>
                    <a:gd name="T117" fmla="*/ 62 h 12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25" h="125">
                      <a:moveTo>
                        <a:pt x="0" y="62"/>
                      </a:moveTo>
                      <a:lnTo>
                        <a:pt x="0" y="70"/>
                      </a:lnTo>
                      <a:lnTo>
                        <a:pt x="1" y="74"/>
                      </a:lnTo>
                      <a:lnTo>
                        <a:pt x="1" y="78"/>
                      </a:lnTo>
                      <a:lnTo>
                        <a:pt x="3" y="80"/>
                      </a:lnTo>
                      <a:lnTo>
                        <a:pt x="4" y="82"/>
                      </a:lnTo>
                      <a:lnTo>
                        <a:pt x="4" y="86"/>
                      </a:lnTo>
                      <a:lnTo>
                        <a:pt x="7" y="92"/>
                      </a:lnTo>
                      <a:lnTo>
                        <a:pt x="10" y="94"/>
                      </a:lnTo>
                      <a:lnTo>
                        <a:pt x="12" y="99"/>
                      </a:lnTo>
                      <a:lnTo>
                        <a:pt x="15" y="102"/>
                      </a:lnTo>
                      <a:lnTo>
                        <a:pt x="16" y="104"/>
                      </a:lnTo>
                      <a:lnTo>
                        <a:pt x="18" y="105"/>
                      </a:lnTo>
                      <a:lnTo>
                        <a:pt x="19" y="108"/>
                      </a:lnTo>
                      <a:lnTo>
                        <a:pt x="22" y="110"/>
                      </a:lnTo>
                      <a:lnTo>
                        <a:pt x="27" y="113"/>
                      </a:lnTo>
                      <a:lnTo>
                        <a:pt x="29" y="115"/>
                      </a:lnTo>
                      <a:lnTo>
                        <a:pt x="42" y="122"/>
                      </a:lnTo>
                      <a:lnTo>
                        <a:pt x="46" y="122"/>
                      </a:lnTo>
                      <a:lnTo>
                        <a:pt x="48" y="123"/>
                      </a:lnTo>
                      <a:lnTo>
                        <a:pt x="55" y="123"/>
                      </a:lnTo>
                      <a:lnTo>
                        <a:pt x="57" y="125"/>
                      </a:lnTo>
                      <a:lnTo>
                        <a:pt x="64" y="125"/>
                      </a:lnTo>
                      <a:lnTo>
                        <a:pt x="68" y="123"/>
                      </a:lnTo>
                      <a:lnTo>
                        <a:pt x="75" y="123"/>
                      </a:lnTo>
                      <a:lnTo>
                        <a:pt x="78" y="122"/>
                      </a:lnTo>
                      <a:lnTo>
                        <a:pt x="79" y="122"/>
                      </a:lnTo>
                      <a:lnTo>
                        <a:pt x="84" y="121"/>
                      </a:lnTo>
                      <a:lnTo>
                        <a:pt x="94" y="115"/>
                      </a:lnTo>
                      <a:lnTo>
                        <a:pt x="97" y="113"/>
                      </a:lnTo>
                      <a:lnTo>
                        <a:pt x="102" y="110"/>
                      </a:lnTo>
                      <a:lnTo>
                        <a:pt x="104" y="108"/>
                      </a:lnTo>
                      <a:lnTo>
                        <a:pt x="105" y="105"/>
                      </a:lnTo>
                      <a:lnTo>
                        <a:pt x="108" y="104"/>
                      </a:lnTo>
                      <a:lnTo>
                        <a:pt x="110" y="102"/>
                      </a:lnTo>
                      <a:lnTo>
                        <a:pt x="113" y="97"/>
                      </a:lnTo>
                      <a:lnTo>
                        <a:pt x="115" y="94"/>
                      </a:lnTo>
                      <a:lnTo>
                        <a:pt x="121" y="84"/>
                      </a:lnTo>
                      <a:lnTo>
                        <a:pt x="122" y="79"/>
                      </a:lnTo>
                      <a:lnTo>
                        <a:pt x="122" y="78"/>
                      </a:lnTo>
                      <a:lnTo>
                        <a:pt x="123" y="75"/>
                      </a:lnTo>
                      <a:lnTo>
                        <a:pt x="123" y="68"/>
                      </a:lnTo>
                      <a:lnTo>
                        <a:pt x="125" y="64"/>
                      </a:lnTo>
                      <a:lnTo>
                        <a:pt x="125" y="57"/>
                      </a:lnTo>
                      <a:lnTo>
                        <a:pt x="123" y="55"/>
                      </a:lnTo>
                      <a:lnTo>
                        <a:pt x="123" y="48"/>
                      </a:lnTo>
                      <a:lnTo>
                        <a:pt x="122" y="46"/>
                      </a:lnTo>
                      <a:lnTo>
                        <a:pt x="122" y="42"/>
                      </a:lnTo>
                      <a:lnTo>
                        <a:pt x="115" y="29"/>
                      </a:lnTo>
                      <a:lnTo>
                        <a:pt x="113" y="27"/>
                      </a:lnTo>
                      <a:lnTo>
                        <a:pt x="110" y="22"/>
                      </a:lnTo>
                      <a:lnTo>
                        <a:pt x="108" y="19"/>
                      </a:lnTo>
                      <a:lnTo>
                        <a:pt x="105" y="18"/>
                      </a:lnTo>
                      <a:lnTo>
                        <a:pt x="104" y="16"/>
                      </a:lnTo>
                      <a:lnTo>
                        <a:pt x="102" y="15"/>
                      </a:lnTo>
                      <a:lnTo>
                        <a:pt x="99" y="12"/>
                      </a:lnTo>
                      <a:lnTo>
                        <a:pt x="94" y="10"/>
                      </a:lnTo>
                      <a:lnTo>
                        <a:pt x="92" y="7"/>
                      </a:lnTo>
                      <a:lnTo>
                        <a:pt x="86" y="4"/>
                      </a:lnTo>
                      <a:lnTo>
                        <a:pt x="82" y="4"/>
                      </a:lnTo>
                      <a:lnTo>
                        <a:pt x="80" y="3"/>
                      </a:lnTo>
                      <a:lnTo>
                        <a:pt x="78" y="1"/>
                      </a:lnTo>
                      <a:lnTo>
                        <a:pt x="74" y="1"/>
                      </a:lnTo>
                      <a:lnTo>
                        <a:pt x="70" y="0"/>
                      </a:lnTo>
                      <a:lnTo>
                        <a:pt x="51" y="0"/>
                      </a:lnTo>
                      <a:lnTo>
                        <a:pt x="48" y="1"/>
                      </a:lnTo>
                      <a:lnTo>
                        <a:pt x="47" y="1"/>
                      </a:lnTo>
                      <a:lnTo>
                        <a:pt x="42" y="3"/>
                      </a:lnTo>
                      <a:lnTo>
                        <a:pt x="40" y="4"/>
                      </a:lnTo>
                      <a:lnTo>
                        <a:pt x="38" y="4"/>
                      </a:lnTo>
                      <a:lnTo>
                        <a:pt x="32" y="7"/>
                      </a:lnTo>
                      <a:lnTo>
                        <a:pt x="29" y="10"/>
                      </a:lnTo>
                      <a:lnTo>
                        <a:pt x="24" y="12"/>
                      </a:lnTo>
                      <a:lnTo>
                        <a:pt x="22" y="15"/>
                      </a:lnTo>
                      <a:lnTo>
                        <a:pt x="19" y="16"/>
                      </a:lnTo>
                      <a:lnTo>
                        <a:pt x="18" y="18"/>
                      </a:lnTo>
                      <a:lnTo>
                        <a:pt x="16" y="19"/>
                      </a:lnTo>
                      <a:lnTo>
                        <a:pt x="15" y="22"/>
                      </a:lnTo>
                      <a:lnTo>
                        <a:pt x="12" y="24"/>
                      </a:lnTo>
                      <a:lnTo>
                        <a:pt x="10" y="29"/>
                      </a:lnTo>
                      <a:lnTo>
                        <a:pt x="7" y="32"/>
                      </a:lnTo>
                      <a:lnTo>
                        <a:pt x="4" y="38"/>
                      </a:lnTo>
                      <a:lnTo>
                        <a:pt x="4" y="40"/>
                      </a:lnTo>
                      <a:lnTo>
                        <a:pt x="3" y="42"/>
                      </a:lnTo>
                      <a:lnTo>
                        <a:pt x="1" y="47"/>
                      </a:lnTo>
                      <a:lnTo>
                        <a:pt x="1" y="48"/>
                      </a:lnTo>
                      <a:lnTo>
                        <a:pt x="0" y="51"/>
                      </a:lnTo>
                      <a:lnTo>
                        <a:pt x="0" y="62"/>
                      </a:lnTo>
                      <a:lnTo>
                        <a:pt x="7" y="62"/>
                      </a:lnTo>
                      <a:lnTo>
                        <a:pt x="7" y="53"/>
                      </a:lnTo>
                      <a:lnTo>
                        <a:pt x="9" y="51"/>
                      </a:lnTo>
                      <a:lnTo>
                        <a:pt x="9" y="47"/>
                      </a:lnTo>
                      <a:lnTo>
                        <a:pt x="10" y="45"/>
                      </a:lnTo>
                      <a:lnTo>
                        <a:pt x="11" y="42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5" y="34"/>
                      </a:lnTo>
                      <a:lnTo>
                        <a:pt x="17" y="29"/>
                      </a:lnTo>
                      <a:lnTo>
                        <a:pt x="19" y="27"/>
                      </a:lnTo>
                      <a:lnTo>
                        <a:pt x="21" y="24"/>
                      </a:lnTo>
                      <a:lnTo>
                        <a:pt x="23" y="23"/>
                      </a:lnTo>
                      <a:lnTo>
                        <a:pt x="24" y="21"/>
                      </a:lnTo>
                      <a:lnTo>
                        <a:pt x="27" y="19"/>
                      </a:lnTo>
                      <a:lnTo>
                        <a:pt x="29" y="17"/>
                      </a:lnTo>
                      <a:lnTo>
                        <a:pt x="34" y="15"/>
                      </a:lnTo>
                      <a:lnTo>
                        <a:pt x="36" y="12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5" y="10"/>
                      </a:lnTo>
                      <a:lnTo>
                        <a:pt x="47" y="9"/>
                      </a:lnTo>
                      <a:lnTo>
                        <a:pt x="51" y="9"/>
                      </a:lnTo>
                      <a:lnTo>
                        <a:pt x="53" y="7"/>
                      </a:lnTo>
                      <a:lnTo>
                        <a:pt x="70" y="7"/>
                      </a:lnTo>
                      <a:lnTo>
                        <a:pt x="74" y="9"/>
                      </a:lnTo>
                      <a:lnTo>
                        <a:pt x="75" y="9"/>
                      </a:lnTo>
                      <a:lnTo>
                        <a:pt x="78" y="10"/>
                      </a:lnTo>
                      <a:lnTo>
                        <a:pt x="82" y="11"/>
                      </a:lnTo>
                      <a:lnTo>
                        <a:pt x="84" y="11"/>
                      </a:lnTo>
                      <a:lnTo>
                        <a:pt x="87" y="12"/>
                      </a:lnTo>
                      <a:lnTo>
                        <a:pt x="90" y="15"/>
                      </a:lnTo>
                      <a:lnTo>
                        <a:pt x="94" y="17"/>
                      </a:lnTo>
                      <a:lnTo>
                        <a:pt x="97" y="19"/>
                      </a:lnTo>
                      <a:lnTo>
                        <a:pt x="99" y="21"/>
                      </a:lnTo>
                      <a:lnTo>
                        <a:pt x="100" y="23"/>
                      </a:lnTo>
                      <a:lnTo>
                        <a:pt x="103" y="24"/>
                      </a:lnTo>
                      <a:lnTo>
                        <a:pt x="105" y="27"/>
                      </a:lnTo>
                      <a:lnTo>
                        <a:pt x="108" y="32"/>
                      </a:lnTo>
                      <a:lnTo>
                        <a:pt x="110" y="34"/>
                      </a:lnTo>
                      <a:lnTo>
                        <a:pt x="115" y="45"/>
                      </a:lnTo>
                      <a:lnTo>
                        <a:pt x="115" y="48"/>
                      </a:lnTo>
                      <a:lnTo>
                        <a:pt x="116" y="51"/>
                      </a:lnTo>
                      <a:lnTo>
                        <a:pt x="116" y="57"/>
                      </a:lnTo>
                      <a:lnTo>
                        <a:pt x="117" y="59"/>
                      </a:lnTo>
                      <a:lnTo>
                        <a:pt x="117" y="64"/>
                      </a:lnTo>
                      <a:lnTo>
                        <a:pt x="116" y="68"/>
                      </a:lnTo>
                      <a:lnTo>
                        <a:pt x="116" y="73"/>
                      </a:lnTo>
                      <a:lnTo>
                        <a:pt x="115" y="75"/>
                      </a:lnTo>
                      <a:lnTo>
                        <a:pt x="115" y="79"/>
                      </a:lnTo>
                      <a:lnTo>
                        <a:pt x="114" y="81"/>
                      </a:lnTo>
                      <a:lnTo>
                        <a:pt x="110" y="90"/>
                      </a:lnTo>
                      <a:lnTo>
                        <a:pt x="108" y="92"/>
                      </a:lnTo>
                      <a:lnTo>
                        <a:pt x="105" y="97"/>
                      </a:lnTo>
                      <a:lnTo>
                        <a:pt x="103" y="99"/>
                      </a:lnTo>
                      <a:lnTo>
                        <a:pt x="100" y="100"/>
                      </a:lnTo>
                      <a:lnTo>
                        <a:pt x="99" y="103"/>
                      </a:lnTo>
                      <a:lnTo>
                        <a:pt x="97" y="105"/>
                      </a:lnTo>
                      <a:lnTo>
                        <a:pt x="92" y="108"/>
                      </a:lnTo>
                      <a:lnTo>
                        <a:pt x="90" y="110"/>
                      </a:lnTo>
                      <a:lnTo>
                        <a:pt x="81" y="114"/>
                      </a:lnTo>
                      <a:lnTo>
                        <a:pt x="79" y="115"/>
                      </a:lnTo>
                      <a:lnTo>
                        <a:pt x="75" y="115"/>
                      </a:lnTo>
                      <a:lnTo>
                        <a:pt x="73" y="116"/>
                      </a:lnTo>
                      <a:lnTo>
                        <a:pt x="68" y="116"/>
                      </a:lnTo>
                      <a:lnTo>
                        <a:pt x="64" y="117"/>
                      </a:lnTo>
                      <a:lnTo>
                        <a:pt x="59" y="117"/>
                      </a:lnTo>
                      <a:lnTo>
                        <a:pt x="57" y="116"/>
                      </a:lnTo>
                      <a:lnTo>
                        <a:pt x="51" y="116"/>
                      </a:lnTo>
                      <a:lnTo>
                        <a:pt x="48" y="115"/>
                      </a:lnTo>
                      <a:lnTo>
                        <a:pt x="45" y="115"/>
                      </a:lnTo>
                      <a:lnTo>
                        <a:pt x="34" y="110"/>
                      </a:lnTo>
                      <a:lnTo>
                        <a:pt x="32" y="108"/>
                      </a:lnTo>
                      <a:lnTo>
                        <a:pt x="27" y="105"/>
                      </a:lnTo>
                      <a:lnTo>
                        <a:pt x="24" y="103"/>
                      </a:lnTo>
                      <a:lnTo>
                        <a:pt x="23" y="100"/>
                      </a:lnTo>
                      <a:lnTo>
                        <a:pt x="21" y="99"/>
                      </a:lnTo>
                      <a:lnTo>
                        <a:pt x="19" y="97"/>
                      </a:lnTo>
                      <a:lnTo>
                        <a:pt x="17" y="94"/>
                      </a:lnTo>
                      <a:lnTo>
                        <a:pt x="15" y="90"/>
                      </a:lnTo>
                      <a:lnTo>
                        <a:pt x="12" y="87"/>
                      </a:lnTo>
                      <a:lnTo>
                        <a:pt x="11" y="84"/>
                      </a:lnTo>
                      <a:lnTo>
                        <a:pt x="11" y="82"/>
                      </a:lnTo>
                      <a:lnTo>
                        <a:pt x="10" y="78"/>
                      </a:lnTo>
                      <a:lnTo>
                        <a:pt x="9" y="75"/>
                      </a:lnTo>
                      <a:lnTo>
                        <a:pt x="9" y="74"/>
                      </a:lnTo>
                      <a:lnTo>
                        <a:pt x="7" y="70"/>
                      </a:lnTo>
                      <a:lnTo>
                        <a:pt x="7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91" name="Freeform 395"/>
                <p:cNvSpPr>
                  <a:spLocks/>
                </p:cNvSpPr>
                <p:nvPr/>
              </p:nvSpPr>
              <p:spPr bwMode="auto">
                <a:xfrm>
                  <a:off x="4031" y="4086"/>
                  <a:ext cx="85" cy="86"/>
                </a:xfrm>
                <a:custGeom>
                  <a:avLst/>
                  <a:gdLst>
                    <a:gd name="T0" fmla="*/ 5 w 85"/>
                    <a:gd name="T1" fmla="*/ 86 h 86"/>
                    <a:gd name="T2" fmla="*/ 85 w 85"/>
                    <a:gd name="T3" fmla="*/ 5 h 86"/>
                    <a:gd name="T4" fmla="*/ 80 w 85"/>
                    <a:gd name="T5" fmla="*/ 0 h 86"/>
                    <a:gd name="T6" fmla="*/ 0 w 85"/>
                    <a:gd name="T7" fmla="*/ 81 h 86"/>
                    <a:gd name="T8" fmla="*/ 5 w 85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5" h="86">
                      <a:moveTo>
                        <a:pt x="5" y="86"/>
                      </a:moveTo>
                      <a:lnTo>
                        <a:pt x="85" y="5"/>
                      </a:lnTo>
                      <a:lnTo>
                        <a:pt x="80" y="0"/>
                      </a:lnTo>
                      <a:lnTo>
                        <a:pt x="0" y="81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92" name="Freeform 396"/>
                <p:cNvSpPr>
                  <a:spLocks/>
                </p:cNvSpPr>
                <p:nvPr/>
              </p:nvSpPr>
              <p:spPr bwMode="auto">
                <a:xfrm>
                  <a:off x="4037" y="4086"/>
                  <a:ext cx="87" cy="88"/>
                </a:xfrm>
                <a:custGeom>
                  <a:avLst/>
                  <a:gdLst>
                    <a:gd name="T0" fmla="*/ 0 w 87"/>
                    <a:gd name="T1" fmla="*/ 5 h 88"/>
                    <a:gd name="T2" fmla="*/ 82 w 87"/>
                    <a:gd name="T3" fmla="*/ 88 h 88"/>
                    <a:gd name="T4" fmla="*/ 87 w 87"/>
                    <a:gd name="T5" fmla="*/ 83 h 88"/>
                    <a:gd name="T6" fmla="*/ 5 w 87"/>
                    <a:gd name="T7" fmla="*/ 0 h 88"/>
                    <a:gd name="T8" fmla="*/ 0 w 87"/>
                    <a:gd name="T9" fmla="*/ 5 h 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88">
                      <a:moveTo>
                        <a:pt x="0" y="5"/>
                      </a:moveTo>
                      <a:lnTo>
                        <a:pt x="82" y="88"/>
                      </a:lnTo>
                      <a:lnTo>
                        <a:pt x="87" y="83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</p:grpSp>
          <p:grpSp>
            <p:nvGrpSpPr>
              <p:cNvPr id="19" name="Group 410"/>
              <p:cNvGrpSpPr>
                <a:grpSpLocks/>
              </p:cNvGrpSpPr>
              <p:nvPr/>
            </p:nvGrpSpPr>
            <p:grpSpPr bwMode="auto">
              <a:xfrm>
                <a:off x="2222" y="1979"/>
                <a:ext cx="906" cy="1548"/>
                <a:chOff x="2460" y="1979"/>
                <a:chExt cx="906" cy="1548"/>
              </a:xfrm>
            </p:grpSpPr>
            <p:sp>
              <p:nvSpPr>
                <p:cNvPr id="27" name="Rectangle 39"/>
                <p:cNvSpPr>
                  <a:spLocks noChangeArrowheads="1"/>
                </p:cNvSpPr>
                <p:nvPr/>
              </p:nvSpPr>
              <p:spPr bwMode="auto">
                <a:xfrm>
                  <a:off x="2460" y="2789"/>
                  <a:ext cx="593" cy="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28" name="Freeform 40"/>
                <p:cNvSpPr>
                  <a:spLocks/>
                </p:cNvSpPr>
                <p:nvPr/>
              </p:nvSpPr>
              <p:spPr bwMode="auto">
                <a:xfrm>
                  <a:off x="2993" y="2763"/>
                  <a:ext cx="60" cy="60"/>
                </a:xfrm>
                <a:custGeom>
                  <a:avLst/>
                  <a:gdLst>
                    <a:gd name="T0" fmla="*/ 0 w 60"/>
                    <a:gd name="T1" fmla="*/ 0 h 60"/>
                    <a:gd name="T2" fmla="*/ 60 w 60"/>
                    <a:gd name="T3" fmla="*/ 30 h 60"/>
                    <a:gd name="T4" fmla="*/ 0 w 60"/>
                    <a:gd name="T5" fmla="*/ 60 h 60"/>
                    <a:gd name="T6" fmla="*/ 0 w 6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0" h="60">
                      <a:moveTo>
                        <a:pt x="0" y="0"/>
                      </a:moveTo>
                      <a:lnTo>
                        <a:pt x="60" y="30"/>
                      </a:lnTo>
                      <a:lnTo>
                        <a:pt x="0" y="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/>
                </p:cNvSpPr>
                <p:nvPr/>
              </p:nvSpPr>
              <p:spPr bwMode="auto">
                <a:xfrm>
                  <a:off x="2989" y="2758"/>
                  <a:ext cx="71" cy="70"/>
                </a:xfrm>
                <a:custGeom>
                  <a:avLst/>
                  <a:gdLst>
                    <a:gd name="T0" fmla="*/ 7 w 71"/>
                    <a:gd name="T1" fmla="*/ 5 h 70"/>
                    <a:gd name="T2" fmla="*/ 2 w 71"/>
                    <a:gd name="T3" fmla="*/ 8 h 70"/>
                    <a:gd name="T4" fmla="*/ 63 w 71"/>
                    <a:gd name="T5" fmla="*/ 39 h 70"/>
                    <a:gd name="T6" fmla="*/ 63 w 71"/>
                    <a:gd name="T7" fmla="*/ 31 h 70"/>
                    <a:gd name="T8" fmla="*/ 2 w 71"/>
                    <a:gd name="T9" fmla="*/ 62 h 70"/>
                    <a:gd name="T10" fmla="*/ 7 w 71"/>
                    <a:gd name="T11" fmla="*/ 65 h 70"/>
                    <a:gd name="T12" fmla="*/ 7 w 71"/>
                    <a:gd name="T13" fmla="*/ 5 h 70"/>
                    <a:gd name="T14" fmla="*/ 0 w 71"/>
                    <a:gd name="T15" fmla="*/ 0 h 70"/>
                    <a:gd name="T16" fmla="*/ 0 w 71"/>
                    <a:gd name="T17" fmla="*/ 70 h 70"/>
                    <a:gd name="T18" fmla="*/ 71 w 71"/>
                    <a:gd name="T19" fmla="*/ 35 h 70"/>
                    <a:gd name="T20" fmla="*/ 0 w 71"/>
                    <a:gd name="T21" fmla="*/ 0 h 70"/>
                    <a:gd name="T22" fmla="*/ 7 w 71"/>
                    <a:gd name="T23" fmla="*/ 5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1" h="70">
                      <a:moveTo>
                        <a:pt x="7" y="5"/>
                      </a:moveTo>
                      <a:lnTo>
                        <a:pt x="2" y="8"/>
                      </a:lnTo>
                      <a:lnTo>
                        <a:pt x="63" y="39"/>
                      </a:lnTo>
                      <a:lnTo>
                        <a:pt x="63" y="31"/>
                      </a:lnTo>
                      <a:lnTo>
                        <a:pt x="2" y="62"/>
                      </a:lnTo>
                      <a:lnTo>
                        <a:pt x="7" y="65"/>
                      </a:lnTo>
                      <a:lnTo>
                        <a:pt x="7" y="5"/>
                      </a:lnTo>
                      <a:lnTo>
                        <a:pt x="0" y="0"/>
                      </a:lnTo>
                      <a:lnTo>
                        <a:pt x="0" y="70"/>
                      </a:lnTo>
                      <a:lnTo>
                        <a:pt x="71" y="35"/>
                      </a:lnTo>
                      <a:lnTo>
                        <a:pt x="0" y="0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3081" y="2760"/>
                  <a:ext cx="60" cy="61"/>
                </a:xfrm>
                <a:custGeom>
                  <a:avLst/>
                  <a:gdLst>
                    <a:gd name="T0" fmla="*/ 60 w 60"/>
                    <a:gd name="T1" fmla="*/ 61 h 61"/>
                    <a:gd name="T2" fmla="*/ 0 w 60"/>
                    <a:gd name="T3" fmla="*/ 31 h 61"/>
                    <a:gd name="T4" fmla="*/ 60 w 60"/>
                    <a:gd name="T5" fmla="*/ 0 h 61"/>
                    <a:gd name="T6" fmla="*/ 60 w 60"/>
                    <a:gd name="T7" fmla="*/ 61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0" h="61">
                      <a:moveTo>
                        <a:pt x="60" y="61"/>
                      </a:moveTo>
                      <a:lnTo>
                        <a:pt x="0" y="31"/>
                      </a:lnTo>
                      <a:lnTo>
                        <a:pt x="60" y="0"/>
                      </a:lnTo>
                      <a:lnTo>
                        <a:pt x="60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3074" y="2756"/>
                  <a:ext cx="71" cy="70"/>
                </a:xfrm>
                <a:custGeom>
                  <a:avLst/>
                  <a:gdLst>
                    <a:gd name="T0" fmla="*/ 64 w 71"/>
                    <a:gd name="T1" fmla="*/ 65 h 70"/>
                    <a:gd name="T2" fmla="*/ 69 w 71"/>
                    <a:gd name="T3" fmla="*/ 61 h 70"/>
                    <a:gd name="T4" fmla="*/ 8 w 71"/>
                    <a:gd name="T5" fmla="*/ 31 h 70"/>
                    <a:gd name="T6" fmla="*/ 8 w 71"/>
                    <a:gd name="T7" fmla="*/ 38 h 70"/>
                    <a:gd name="T8" fmla="*/ 69 w 71"/>
                    <a:gd name="T9" fmla="*/ 8 h 70"/>
                    <a:gd name="T10" fmla="*/ 64 w 71"/>
                    <a:gd name="T11" fmla="*/ 4 h 70"/>
                    <a:gd name="T12" fmla="*/ 64 w 71"/>
                    <a:gd name="T13" fmla="*/ 65 h 70"/>
                    <a:gd name="T14" fmla="*/ 71 w 71"/>
                    <a:gd name="T15" fmla="*/ 70 h 70"/>
                    <a:gd name="T16" fmla="*/ 71 w 71"/>
                    <a:gd name="T17" fmla="*/ 0 h 70"/>
                    <a:gd name="T18" fmla="*/ 0 w 71"/>
                    <a:gd name="T19" fmla="*/ 35 h 70"/>
                    <a:gd name="T20" fmla="*/ 71 w 71"/>
                    <a:gd name="T21" fmla="*/ 70 h 70"/>
                    <a:gd name="T22" fmla="*/ 64 w 71"/>
                    <a:gd name="T23" fmla="*/ 65 h 7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1" h="70">
                      <a:moveTo>
                        <a:pt x="64" y="65"/>
                      </a:moveTo>
                      <a:lnTo>
                        <a:pt x="69" y="61"/>
                      </a:lnTo>
                      <a:lnTo>
                        <a:pt x="8" y="31"/>
                      </a:lnTo>
                      <a:lnTo>
                        <a:pt x="8" y="38"/>
                      </a:lnTo>
                      <a:lnTo>
                        <a:pt x="69" y="8"/>
                      </a:lnTo>
                      <a:lnTo>
                        <a:pt x="64" y="4"/>
                      </a:lnTo>
                      <a:lnTo>
                        <a:pt x="64" y="65"/>
                      </a:lnTo>
                      <a:lnTo>
                        <a:pt x="71" y="70"/>
                      </a:lnTo>
                      <a:lnTo>
                        <a:pt x="71" y="0"/>
                      </a:lnTo>
                      <a:lnTo>
                        <a:pt x="0" y="35"/>
                      </a:lnTo>
                      <a:lnTo>
                        <a:pt x="71" y="70"/>
                      </a:lnTo>
                      <a:lnTo>
                        <a:pt x="64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2780" y="2104"/>
                  <a:ext cx="291" cy="689"/>
                </a:xfrm>
                <a:custGeom>
                  <a:avLst/>
                  <a:gdLst>
                    <a:gd name="T0" fmla="*/ 291 w 291"/>
                    <a:gd name="T1" fmla="*/ 685 h 689"/>
                    <a:gd name="T2" fmla="*/ 290 w 291"/>
                    <a:gd name="T3" fmla="*/ 682 h 689"/>
                    <a:gd name="T4" fmla="*/ 289 w 291"/>
                    <a:gd name="T5" fmla="*/ 670 h 689"/>
                    <a:gd name="T6" fmla="*/ 285 w 291"/>
                    <a:gd name="T7" fmla="*/ 649 h 689"/>
                    <a:gd name="T8" fmla="*/ 282 w 291"/>
                    <a:gd name="T9" fmla="*/ 632 h 689"/>
                    <a:gd name="T10" fmla="*/ 269 w 291"/>
                    <a:gd name="T11" fmla="*/ 575 h 689"/>
                    <a:gd name="T12" fmla="*/ 263 w 291"/>
                    <a:gd name="T13" fmla="*/ 548 h 689"/>
                    <a:gd name="T14" fmla="*/ 256 w 291"/>
                    <a:gd name="T15" fmla="*/ 520 h 689"/>
                    <a:gd name="T16" fmla="*/ 248 w 291"/>
                    <a:gd name="T17" fmla="*/ 490 h 689"/>
                    <a:gd name="T18" fmla="*/ 239 w 291"/>
                    <a:gd name="T19" fmla="*/ 458 h 689"/>
                    <a:gd name="T20" fmla="*/ 225 w 291"/>
                    <a:gd name="T21" fmla="*/ 410 h 689"/>
                    <a:gd name="T22" fmla="*/ 207 w 291"/>
                    <a:gd name="T23" fmla="*/ 360 h 689"/>
                    <a:gd name="T24" fmla="*/ 188 w 291"/>
                    <a:gd name="T25" fmla="*/ 312 h 689"/>
                    <a:gd name="T26" fmla="*/ 138 w 291"/>
                    <a:gd name="T27" fmla="*/ 205 h 689"/>
                    <a:gd name="T28" fmla="*/ 115 w 291"/>
                    <a:gd name="T29" fmla="*/ 163 h 689"/>
                    <a:gd name="T30" fmla="*/ 84 w 291"/>
                    <a:gd name="T31" fmla="*/ 113 h 689"/>
                    <a:gd name="T32" fmla="*/ 64 w 291"/>
                    <a:gd name="T33" fmla="*/ 81 h 689"/>
                    <a:gd name="T34" fmla="*/ 37 w 291"/>
                    <a:gd name="T35" fmla="*/ 46 h 689"/>
                    <a:gd name="T36" fmla="*/ 23 w 291"/>
                    <a:gd name="T37" fmla="*/ 25 h 689"/>
                    <a:gd name="T38" fmla="*/ 15 w 291"/>
                    <a:gd name="T39" fmla="*/ 14 h 689"/>
                    <a:gd name="T40" fmla="*/ 9 w 291"/>
                    <a:gd name="T41" fmla="*/ 7 h 689"/>
                    <a:gd name="T42" fmla="*/ 6 w 291"/>
                    <a:gd name="T43" fmla="*/ 2 h 689"/>
                    <a:gd name="T44" fmla="*/ 3 w 291"/>
                    <a:gd name="T45" fmla="*/ 7 h 689"/>
                    <a:gd name="T46" fmla="*/ 0 w 291"/>
                    <a:gd name="T47" fmla="*/ 6 h 689"/>
                    <a:gd name="T48" fmla="*/ 2 w 291"/>
                    <a:gd name="T49" fmla="*/ 9 h 689"/>
                    <a:gd name="T50" fmla="*/ 7 w 291"/>
                    <a:gd name="T51" fmla="*/ 15 h 689"/>
                    <a:gd name="T52" fmla="*/ 14 w 291"/>
                    <a:gd name="T53" fmla="*/ 24 h 689"/>
                    <a:gd name="T54" fmla="*/ 23 w 291"/>
                    <a:gd name="T55" fmla="*/ 36 h 689"/>
                    <a:gd name="T56" fmla="*/ 51 w 291"/>
                    <a:gd name="T57" fmla="*/ 76 h 689"/>
                    <a:gd name="T58" fmla="*/ 63 w 291"/>
                    <a:gd name="T59" fmla="*/ 96 h 689"/>
                    <a:gd name="T60" fmla="*/ 99 w 291"/>
                    <a:gd name="T61" fmla="*/ 155 h 689"/>
                    <a:gd name="T62" fmla="*/ 122 w 291"/>
                    <a:gd name="T63" fmla="*/ 193 h 689"/>
                    <a:gd name="T64" fmla="*/ 152 w 291"/>
                    <a:gd name="T65" fmla="*/ 251 h 689"/>
                    <a:gd name="T66" fmla="*/ 193 w 291"/>
                    <a:gd name="T67" fmla="*/ 346 h 689"/>
                    <a:gd name="T68" fmla="*/ 205 w 291"/>
                    <a:gd name="T69" fmla="*/ 378 h 689"/>
                    <a:gd name="T70" fmla="*/ 227 w 291"/>
                    <a:gd name="T71" fmla="*/ 444 h 689"/>
                    <a:gd name="T72" fmla="*/ 237 w 291"/>
                    <a:gd name="T73" fmla="*/ 476 h 689"/>
                    <a:gd name="T74" fmla="*/ 245 w 291"/>
                    <a:gd name="T75" fmla="*/ 506 h 689"/>
                    <a:gd name="T76" fmla="*/ 252 w 291"/>
                    <a:gd name="T77" fmla="*/ 537 h 689"/>
                    <a:gd name="T78" fmla="*/ 259 w 291"/>
                    <a:gd name="T79" fmla="*/ 564 h 689"/>
                    <a:gd name="T80" fmla="*/ 267 w 291"/>
                    <a:gd name="T81" fmla="*/ 602 h 689"/>
                    <a:gd name="T82" fmla="*/ 275 w 291"/>
                    <a:gd name="T83" fmla="*/ 643 h 689"/>
                    <a:gd name="T84" fmla="*/ 279 w 291"/>
                    <a:gd name="T85" fmla="*/ 660 h 689"/>
                    <a:gd name="T86" fmla="*/ 283 w 291"/>
                    <a:gd name="T87" fmla="*/ 676 h 689"/>
                    <a:gd name="T88" fmla="*/ 284 w 291"/>
                    <a:gd name="T89" fmla="*/ 685 h 689"/>
                    <a:gd name="T90" fmla="*/ 288 w 291"/>
                    <a:gd name="T91" fmla="*/ 689 h 68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91" h="689">
                      <a:moveTo>
                        <a:pt x="288" y="689"/>
                      </a:moveTo>
                      <a:lnTo>
                        <a:pt x="291" y="685"/>
                      </a:lnTo>
                      <a:lnTo>
                        <a:pt x="291" y="683"/>
                      </a:lnTo>
                      <a:lnTo>
                        <a:pt x="290" y="682"/>
                      </a:lnTo>
                      <a:lnTo>
                        <a:pt x="290" y="676"/>
                      </a:lnTo>
                      <a:lnTo>
                        <a:pt x="289" y="670"/>
                      </a:lnTo>
                      <a:lnTo>
                        <a:pt x="286" y="658"/>
                      </a:lnTo>
                      <a:lnTo>
                        <a:pt x="285" y="649"/>
                      </a:lnTo>
                      <a:lnTo>
                        <a:pt x="283" y="641"/>
                      </a:lnTo>
                      <a:lnTo>
                        <a:pt x="282" y="632"/>
                      </a:lnTo>
                      <a:lnTo>
                        <a:pt x="274" y="600"/>
                      </a:lnTo>
                      <a:lnTo>
                        <a:pt x="269" y="575"/>
                      </a:lnTo>
                      <a:lnTo>
                        <a:pt x="266" y="562"/>
                      </a:lnTo>
                      <a:lnTo>
                        <a:pt x="263" y="548"/>
                      </a:lnTo>
                      <a:lnTo>
                        <a:pt x="260" y="534"/>
                      </a:lnTo>
                      <a:lnTo>
                        <a:pt x="256" y="520"/>
                      </a:lnTo>
                      <a:lnTo>
                        <a:pt x="252" y="504"/>
                      </a:lnTo>
                      <a:lnTo>
                        <a:pt x="248" y="490"/>
                      </a:lnTo>
                      <a:lnTo>
                        <a:pt x="244" y="474"/>
                      </a:lnTo>
                      <a:lnTo>
                        <a:pt x="239" y="458"/>
                      </a:lnTo>
                      <a:lnTo>
                        <a:pt x="234" y="441"/>
                      </a:lnTo>
                      <a:lnTo>
                        <a:pt x="225" y="410"/>
                      </a:lnTo>
                      <a:lnTo>
                        <a:pt x="213" y="376"/>
                      </a:lnTo>
                      <a:lnTo>
                        <a:pt x="207" y="360"/>
                      </a:lnTo>
                      <a:lnTo>
                        <a:pt x="200" y="343"/>
                      </a:lnTo>
                      <a:lnTo>
                        <a:pt x="188" y="312"/>
                      </a:lnTo>
                      <a:lnTo>
                        <a:pt x="159" y="249"/>
                      </a:lnTo>
                      <a:lnTo>
                        <a:pt x="138" y="205"/>
                      </a:lnTo>
                      <a:lnTo>
                        <a:pt x="129" y="191"/>
                      </a:lnTo>
                      <a:lnTo>
                        <a:pt x="115" y="163"/>
                      </a:lnTo>
                      <a:lnTo>
                        <a:pt x="106" y="150"/>
                      </a:lnTo>
                      <a:lnTo>
                        <a:pt x="84" y="113"/>
                      </a:lnTo>
                      <a:lnTo>
                        <a:pt x="70" y="92"/>
                      </a:lnTo>
                      <a:lnTo>
                        <a:pt x="64" y="81"/>
                      </a:lnTo>
                      <a:lnTo>
                        <a:pt x="55" y="71"/>
                      </a:lnTo>
                      <a:lnTo>
                        <a:pt x="37" y="46"/>
                      </a:lnTo>
                      <a:lnTo>
                        <a:pt x="28" y="31"/>
                      </a:lnTo>
                      <a:lnTo>
                        <a:pt x="23" y="25"/>
                      </a:lnTo>
                      <a:lnTo>
                        <a:pt x="19" y="19"/>
                      </a:lnTo>
                      <a:lnTo>
                        <a:pt x="15" y="14"/>
                      </a:lnTo>
                      <a:lnTo>
                        <a:pt x="12" y="11"/>
                      </a:lnTo>
                      <a:lnTo>
                        <a:pt x="9" y="7"/>
                      </a:lnTo>
                      <a:lnTo>
                        <a:pt x="7" y="5"/>
                      </a:lnTo>
                      <a:lnTo>
                        <a:pt x="6" y="2"/>
                      </a:lnTo>
                      <a:lnTo>
                        <a:pt x="5" y="1"/>
                      </a:lnTo>
                      <a:lnTo>
                        <a:pt x="3" y="7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1" y="7"/>
                      </a:lnTo>
                      <a:lnTo>
                        <a:pt x="2" y="9"/>
                      </a:lnTo>
                      <a:lnTo>
                        <a:pt x="5" y="12"/>
                      </a:lnTo>
                      <a:lnTo>
                        <a:pt x="7" y="15"/>
                      </a:lnTo>
                      <a:lnTo>
                        <a:pt x="11" y="19"/>
                      </a:lnTo>
                      <a:lnTo>
                        <a:pt x="14" y="24"/>
                      </a:lnTo>
                      <a:lnTo>
                        <a:pt x="18" y="30"/>
                      </a:lnTo>
                      <a:lnTo>
                        <a:pt x="23" y="36"/>
                      </a:lnTo>
                      <a:lnTo>
                        <a:pt x="32" y="51"/>
                      </a:lnTo>
                      <a:lnTo>
                        <a:pt x="51" y="76"/>
                      </a:lnTo>
                      <a:lnTo>
                        <a:pt x="57" y="86"/>
                      </a:lnTo>
                      <a:lnTo>
                        <a:pt x="63" y="96"/>
                      </a:lnTo>
                      <a:lnTo>
                        <a:pt x="77" y="118"/>
                      </a:lnTo>
                      <a:lnTo>
                        <a:pt x="99" y="155"/>
                      </a:lnTo>
                      <a:lnTo>
                        <a:pt x="107" y="168"/>
                      </a:lnTo>
                      <a:lnTo>
                        <a:pt x="122" y="193"/>
                      </a:lnTo>
                      <a:lnTo>
                        <a:pt x="130" y="208"/>
                      </a:lnTo>
                      <a:lnTo>
                        <a:pt x="152" y="251"/>
                      </a:lnTo>
                      <a:lnTo>
                        <a:pt x="181" y="314"/>
                      </a:lnTo>
                      <a:lnTo>
                        <a:pt x="193" y="346"/>
                      </a:lnTo>
                      <a:lnTo>
                        <a:pt x="199" y="363"/>
                      </a:lnTo>
                      <a:lnTo>
                        <a:pt x="205" y="378"/>
                      </a:lnTo>
                      <a:lnTo>
                        <a:pt x="217" y="412"/>
                      </a:lnTo>
                      <a:lnTo>
                        <a:pt x="227" y="444"/>
                      </a:lnTo>
                      <a:lnTo>
                        <a:pt x="232" y="460"/>
                      </a:lnTo>
                      <a:lnTo>
                        <a:pt x="237" y="476"/>
                      </a:lnTo>
                      <a:lnTo>
                        <a:pt x="240" y="492"/>
                      </a:lnTo>
                      <a:lnTo>
                        <a:pt x="245" y="506"/>
                      </a:lnTo>
                      <a:lnTo>
                        <a:pt x="249" y="522"/>
                      </a:lnTo>
                      <a:lnTo>
                        <a:pt x="252" y="537"/>
                      </a:lnTo>
                      <a:lnTo>
                        <a:pt x="256" y="550"/>
                      </a:lnTo>
                      <a:lnTo>
                        <a:pt x="259" y="564"/>
                      </a:lnTo>
                      <a:lnTo>
                        <a:pt x="262" y="578"/>
                      </a:lnTo>
                      <a:lnTo>
                        <a:pt x="267" y="602"/>
                      </a:lnTo>
                      <a:lnTo>
                        <a:pt x="274" y="635"/>
                      </a:lnTo>
                      <a:lnTo>
                        <a:pt x="275" y="643"/>
                      </a:lnTo>
                      <a:lnTo>
                        <a:pt x="278" y="652"/>
                      </a:lnTo>
                      <a:lnTo>
                        <a:pt x="279" y="660"/>
                      </a:lnTo>
                      <a:lnTo>
                        <a:pt x="282" y="672"/>
                      </a:lnTo>
                      <a:lnTo>
                        <a:pt x="283" y="676"/>
                      </a:lnTo>
                      <a:lnTo>
                        <a:pt x="283" y="684"/>
                      </a:lnTo>
                      <a:lnTo>
                        <a:pt x="284" y="685"/>
                      </a:lnTo>
                      <a:lnTo>
                        <a:pt x="288" y="682"/>
                      </a:lnTo>
                      <a:lnTo>
                        <a:pt x="288" y="68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2782" y="2107"/>
                  <a:ext cx="24" cy="28"/>
                </a:xfrm>
                <a:custGeom>
                  <a:avLst/>
                  <a:gdLst>
                    <a:gd name="T0" fmla="*/ 12 w 24"/>
                    <a:gd name="T1" fmla="*/ 28 h 28"/>
                    <a:gd name="T2" fmla="*/ 0 w 24"/>
                    <a:gd name="T3" fmla="*/ 0 h 28"/>
                    <a:gd name="T4" fmla="*/ 24 w 24"/>
                    <a:gd name="T5" fmla="*/ 20 h 28"/>
                    <a:gd name="T6" fmla="*/ 12 w 24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4" h="28">
                      <a:moveTo>
                        <a:pt x="12" y="28"/>
                      </a:moveTo>
                      <a:lnTo>
                        <a:pt x="0" y="0"/>
                      </a:lnTo>
                      <a:lnTo>
                        <a:pt x="24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2774" y="2095"/>
                  <a:ext cx="37" cy="45"/>
                </a:xfrm>
                <a:custGeom>
                  <a:avLst/>
                  <a:gdLst>
                    <a:gd name="T0" fmla="*/ 18 w 37"/>
                    <a:gd name="T1" fmla="*/ 38 h 45"/>
                    <a:gd name="T2" fmla="*/ 24 w 37"/>
                    <a:gd name="T3" fmla="*/ 39 h 45"/>
                    <a:gd name="T4" fmla="*/ 12 w 37"/>
                    <a:gd name="T5" fmla="*/ 11 h 45"/>
                    <a:gd name="T6" fmla="*/ 6 w 37"/>
                    <a:gd name="T7" fmla="*/ 15 h 45"/>
                    <a:gd name="T8" fmla="*/ 30 w 37"/>
                    <a:gd name="T9" fmla="*/ 34 h 45"/>
                    <a:gd name="T10" fmla="*/ 30 w 37"/>
                    <a:gd name="T11" fmla="*/ 29 h 45"/>
                    <a:gd name="T12" fmla="*/ 18 w 37"/>
                    <a:gd name="T13" fmla="*/ 38 h 45"/>
                    <a:gd name="T14" fmla="*/ 19 w 37"/>
                    <a:gd name="T15" fmla="*/ 45 h 45"/>
                    <a:gd name="T16" fmla="*/ 37 w 37"/>
                    <a:gd name="T17" fmla="*/ 32 h 45"/>
                    <a:gd name="T18" fmla="*/ 0 w 37"/>
                    <a:gd name="T19" fmla="*/ 0 h 45"/>
                    <a:gd name="T20" fmla="*/ 19 w 37"/>
                    <a:gd name="T21" fmla="*/ 45 h 45"/>
                    <a:gd name="T22" fmla="*/ 18 w 37"/>
                    <a:gd name="T23" fmla="*/ 38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7" h="45">
                      <a:moveTo>
                        <a:pt x="18" y="38"/>
                      </a:moveTo>
                      <a:lnTo>
                        <a:pt x="24" y="39"/>
                      </a:lnTo>
                      <a:lnTo>
                        <a:pt x="12" y="11"/>
                      </a:lnTo>
                      <a:lnTo>
                        <a:pt x="6" y="15"/>
                      </a:lnTo>
                      <a:lnTo>
                        <a:pt x="30" y="34"/>
                      </a:lnTo>
                      <a:lnTo>
                        <a:pt x="30" y="29"/>
                      </a:lnTo>
                      <a:lnTo>
                        <a:pt x="18" y="38"/>
                      </a:lnTo>
                      <a:lnTo>
                        <a:pt x="19" y="45"/>
                      </a:lnTo>
                      <a:lnTo>
                        <a:pt x="37" y="32"/>
                      </a:lnTo>
                      <a:lnTo>
                        <a:pt x="0" y="0"/>
                      </a:lnTo>
                      <a:lnTo>
                        <a:pt x="19" y="45"/>
                      </a:lnTo>
                      <a:lnTo>
                        <a:pt x="18" y="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3062" y="2797"/>
                  <a:ext cx="240" cy="525"/>
                </a:xfrm>
                <a:custGeom>
                  <a:avLst/>
                  <a:gdLst>
                    <a:gd name="T0" fmla="*/ 240 w 240"/>
                    <a:gd name="T1" fmla="*/ 517 h 525"/>
                    <a:gd name="T2" fmla="*/ 238 w 240"/>
                    <a:gd name="T3" fmla="*/ 516 h 525"/>
                    <a:gd name="T4" fmla="*/ 228 w 240"/>
                    <a:gd name="T5" fmla="*/ 512 h 525"/>
                    <a:gd name="T6" fmla="*/ 214 w 240"/>
                    <a:gd name="T7" fmla="*/ 506 h 525"/>
                    <a:gd name="T8" fmla="*/ 194 w 240"/>
                    <a:gd name="T9" fmla="*/ 498 h 525"/>
                    <a:gd name="T10" fmla="*/ 181 w 240"/>
                    <a:gd name="T11" fmla="*/ 491 h 525"/>
                    <a:gd name="T12" fmla="*/ 159 w 240"/>
                    <a:gd name="T13" fmla="*/ 479 h 525"/>
                    <a:gd name="T14" fmla="*/ 142 w 240"/>
                    <a:gd name="T15" fmla="*/ 468 h 525"/>
                    <a:gd name="T16" fmla="*/ 127 w 240"/>
                    <a:gd name="T17" fmla="*/ 454 h 525"/>
                    <a:gd name="T18" fmla="*/ 102 w 240"/>
                    <a:gd name="T19" fmla="*/ 431 h 525"/>
                    <a:gd name="T20" fmla="*/ 87 w 240"/>
                    <a:gd name="T21" fmla="*/ 414 h 525"/>
                    <a:gd name="T22" fmla="*/ 72 w 240"/>
                    <a:gd name="T23" fmla="*/ 395 h 525"/>
                    <a:gd name="T24" fmla="*/ 54 w 240"/>
                    <a:gd name="T25" fmla="*/ 365 h 525"/>
                    <a:gd name="T26" fmla="*/ 42 w 240"/>
                    <a:gd name="T27" fmla="*/ 341 h 525"/>
                    <a:gd name="T28" fmla="*/ 30 w 240"/>
                    <a:gd name="T29" fmla="*/ 301 h 525"/>
                    <a:gd name="T30" fmla="*/ 13 w 240"/>
                    <a:gd name="T31" fmla="*/ 215 h 525"/>
                    <a:gd name="T32" fmla="*/ 8 w 240"/>
                    <a:gd name="T33" fmla="*/ 144 h 525"/>
                    <a:gd name="T34" fmla="*/ 7 w 240"/>
                    <a:gd name="T35" fmla="*/ 58 h 525"/>
                    <a:gd name="T36" fmla="*/ 8 w 240"/>
                    <a:gd name="T37" fmla="*/ 24 h 525"/>
                    <a:gd name="T38" fmla="*/ 9 w 240"/>
                    <a:gd name="T39" fmla="*/ 9 h 525"/>
                    <a:gd name="T40" fmla="*/ 10 w 240"/>
                    <a:gd name="T41" fmla="*/ 3 h 525"/>
                    <a:gd name="T42" fmla="*/ 8 w 240"/>
                    <a:gd name="T43" fmla="*/ 0 h 525"/>
                    <a:gd name="T44" fmla="*/ 3 w 240"/>
                    <a:gd name="T45" fmla="*/ 5 h 525"/>
                    <a:gd name="T46" fmla="*/ 2 w 240"/>
                    <a:gd name="T47" fmla="*/ 18 h 525"/>
                    <a:gd name="T48" fmla="*/ 1 w 240"/>
                    <a:gd name="T49" fmla="*/ 48 h 525"/>
                    <a:gd name="T50" fmla="*/ 0 w 240"/>
                    <a:gd name="T51" fmla="*/ 130 h 525"/>
                    <a:gd name="T52" fmla="*/ 1 w 240"/>
                    <a:gd name="T53" fmla="*/ 157 h 525"/>
                    <a:gd name="T54" fmla="*/ 15 w 240"/>
                    <a:gd name="T55" fmla="*/ 274 h 525"/>
                    <a:gd name="T56" fmla="*/ 30 w 240"/>
                    <a:gd name="T57" fmla="*/ 330 h 525"/>
                    <a:gd name="T58" fmla="*/ 41 w 240"/>
                    <a:gd name="T59" fmla="*/ 355 h 525"/>
                    <a:gd name="T60" fmla="*/ 59 w 240"/>
                    <a:gd name="T61" fmla="*/ 390 h 525"/>
                    <a:gd name="T62" fmla="*/ 75 w 240"/>
                    <a:gd name="T63" fmla="*/ 411 h 525"/>
                    <a:gd name="T64" fmla="*/ 89 w 240"/>
                    <a:gd name="T65" fmla="*/ 429 h 525"/>
                    <a:gd name="T66" fmla="*/ 105 w 240"/>
                    <a:gd name="T67" fmla="*/ 445 h 525"/>
                    <a:gd name="T68" fmla="*/ 130 w 240"/>
                    <a:gd name="T69" fmla="*/ 465 h 525"/>
                    <a:gd name="T70" fmla="*/ 146 w 240"/>
                    <a:gd name="T71" fmla="*/ 479 h 525"/>
                    <a:gd name="T72" fmla="*/ 170 w 240"/>
                    <a:gd name="T73" fmla="*/ 494 h 525"/>
                    <a:gd name="T74" fmla="*/ 186 w 240"/>
                    <a:gd name="T75" fmla="*/ 502 h 525"/>
                    <a:gd name="T76" fmla="*/ 199 w 240"/>
                    <a:gd name="T77" fmla="*/ 509 h 525"/>
                    <a:gd name="T78" fmla="*/ 221 w 240"/>
                    <a:gd name="T79" fmla="*/ 518 h 525"/>
                    <a:gd name="T80" fmla="*/ 233 w 240"/>
                    <a:gd name="T81" fmla="*/ 522 h 525"/>
                    <a:gd name="T82" fmla="*/ 237 w 240"/>
                    <a:gd name="T83" fmla="*/ 523 h 525"/>
                    <a:gd name="T84" fmla="*/ 240 w 240"/>
                    <a:gd name="T85" fmla="*/ 525 h 525"/>
                    <a:gd name="T86" fmla="*/ 240 w 240"/>
                    <a:gd name="T87" fmla="*/ 525 h 52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40" h="525">
                      <a:moveTo>
                        <a:pt x="240" y="525"/>
                      </a:moveTo>
                      <a:lnTo>
                        <a:pt x="240" y="517"/>
                      </a:lnTo>
                      <a:lnTo>
                        <a:pt x="239" y="516"/>
                      </a:lnTo>
                      <a:lnTo>
                        <a:pt x="238" y="516"/>
                      </a:lnTo>
                      <a:lnTo>
                        <a:pt x="235" y="515"/>
                      </a:lnTo>
                      <a:lnTo>
                        <a:pt x="228" y="512"/>
                      </a:lnTo>
                      <a:lnTo>
                        <a:pt x="223" y="511"/>
                      </a:lnTo>
                      <a:lnTo>
                        <a:pt x="214" y="506"/>
                      </a:lnTo>
                      <a:lnTo>
                        <a:pt x="202" y="502"/>
                      </a:lnTo>
                      <a:lnTo>
                        <a:pt x="194" y="498"/>
                      </a:lnTo>
                      <a:lnTo>
                        <a:pt x="188" y="494"/>
                      </a:lnTo>
                      <a:lnTo>
                        <a:pt x="181" y="491"/>
                      </a:lnTo>
                      <a:lnTo>
                        <a:pt x="172" y="487"/>
                      </a:lnTo>
                      <a:lnTo>
                        <a:pt x="159" y="479"/>
                      </a:lnTo>
                      <a:lnTo>
                        <a:pt x="151" y="471"/>
                      </a:lnTo>
                      <a:lnTo>
                        <a:pt x="142" y="468"/>
                      </a:lnTo>
                      <a:lnTo>
                        <a:pt x="135" y="460"/>
                      </a:lnTo>
                      <a:lnTo>
                        <a:pt x="127" y="454"/>
                      </a:lnTo>
                      <a:lnTo>
                        <a:pt x="110" y="440"/>
                      </a:lnTo>
                      <a:lnTo>
                        <a:pt x="102" y="431"/>
                      </a:lnTo>
                      <a:lnTo>
                        <a:pt x="94" y="424"/>
                      </a:lnTo>
                      <a:lnTo>
                        <a:pt x="87" y="414"/>
                      </a:lnTo>
                      <a:lnTo>
                        <a:pt x="79" y="406"/>
                      </a:lnTo>
                      <a:lnTo>
                        <a:pt x="72" y="395"/>
                      </a:lnTo>
                      <a:lnTo>
                        <a:pt x="66" y="385"/>
                      </a:lnTo>
                      <a:lnTo>
                        <a:pt x="54" y="365"/>
                      </a:lnTo>
                      <a:lnTo>
                        <a:pt x="48" y="353"/>
                      </a:lnTo>
                      <a:lnTo>
                        <a:pt x="42" y="341"/>
                      </a:lnTo>
                      <a:lnTo>
                        <a:pt x="37" y="327"/>
                      </a:lnTo>
                      <a:lnTo>
                        <a:pt x="30" y="301"/>
                      </a:lnTo>
                      <a:lnTo>
                        <a:pt x="23" y="272"/>
                      </a:lnTo>
                      <a:lnTo>
                        <a:pt x="13" y="215"/>
                      </a:lnTo>
                      <a:lnTo>
                        <a:pt x="8" y="157"/>
                      </a:lnTo>
                      <a:lnTo>
                        <a:pt x="8" y="144"/>
                      </a:lnTo>
                      <a:lnTo>
                        <a:pt x="7" y="130"/>
                      </a:lnTo>
                      <a:lnTo>
                        <a:pt x="7" y="58"/>
                      </a:lnTo>
                      <a:lnTo>
                        <a:pt x="8" y="48"/>
                      </a:lnTo>
                      <a:lnTo>
                        <a:pt x="8" y="24"/>
                      </a:lnTo>
                      <a:lnTo>
                        <a:pt x="9" y="18"/>
                      </a:lnTo>
                      <a:lnTo>
                        <a:pt x="9" y="9"/>
                      </a:lnTo>
                      <a:lnTo>
                        <a:pt x="10" y="7"/>
                      </a:lnTo>
                      <a:lnTo>
                        <a:pt x="10" y="3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2" y="7"/>
                      </a:lnTo>
                      <a:lnTo>
                        <a:pt x="2" y="18"/>
                      </a:lnTo>
                      <a:lnTo>
                        <a:pt x="1" y="24"/>
                      </a:lnTo>
                      <a:lnTo>
                        <a:pt x="1" y="48"/>
                      </a:lnTo>
                      <a:lnTo>
                        <a:pt x="0" y="58"/>
                      </a:lnTo>
                      <a:lnTo>
                        <a:pt x="0" y="130"/>
                      </a:lnTo>
                      <a:lnTo>
                        <a:pt x="1" y="144"/>
                      </a:lnTo>
                      <a:lnTo>
                        <a:pt x="1" y="157"/>
                      </a:lnTo>
                      <a:lnTo>
                        <a:pt x="6" y="215"/>
                      </a:lnTo>
                      <a:lnTo>
                        <a:pt x="15" y="274"/>
                      </a:lnTo>
                      <a:lnTo>
                        <a:pt x="23" y="303"/>
                      </a:lnTo>
                      <a:lnTo>
                        <a:pt x="30" y="330"/>
                      </a:lnTo>
                      <a:lnTo>
                        <a:pt x="35" y="343"/>
                      </a:lnTo>
                      <a:lnTo>
                        <a:pt x="41" y="355"/>
                      </a:lnTo>
                      <a:lnTo>
                        <a:pt x="47" y="367"/>
                      </a:lnTo>
                      <a:lnTo>
                        <a:pt x="59" y="390"/>
                      </a:lnTo>
                      <a:lnTo>
                        <a:pt x="67" y="400"/>
                      </a:lnTo>
                      <a:lnTo>
                        <a:pt x="75" y="411"/>
                      </a:lnTo>
                      <a:lnTo>
                        <a:pt x="82" y="419"/>
                      </a:lnTo>
                      <a:lnTo>
                        <a:pt x="89" y="429"/>
                      </a:lnTo>
                      <a:lnTo>
                        <a:pt x="97" y="436"/>
                      </a:lnTo>
                      <a:lnTo>
                        <a:pt x="105" y="445"/>
                      </a:lnTo>
                      <a:lnTo>
                        <a:pt x="122" y="459"/>
                      </a:lnTo>
                      <a:lnTo>
                        <a:pt x="130" y="465"/>
                      </a:lnTo>
                      <a:lnTo>
                        <a:pt x="137" y="473"/>
                      </a:lnTo>
                      <a:lnTo>
                        <a:pt x="146" y="479"/>
                      </a:lnTo>
                      <a:lnTo>
                        <a:pt x="154" y="483"/>
                      </a:lnTo>
                      <a:lnTo>
                        <a:pt x="170" y="494"/>
                      </a:lnTo>
                      <a:lnTo>
                        <a:pt x="179" y="498"/>
                      </a:lnTo>
                      <a:lnTo>
                        <a:pt x="186" y="502"/>
                      </a:lnTo>
                      <a:lnTo>
                        <a:pt x="192" y="505"/>
                      </a:lnTo>
                      <a:lnTo>
                        <a:pt x="199" y="509"/>
                      </a:lnTo>
                      <a:lnTo>
                        <a:pt x="211" y="514"/>
                      </a:lnTo>
                      <a:lnTo>
                        <a:pt x="221" y="518"/>
                      </a:lnTo>
                      <a:lnTo>
                        <a:pt x="226" y="520"/>
                      </a:lnTo>
                      <a:lnTo>
                        <a:pt x="233" y="522"/>
                      </a:lnTo>
                      <a:lnTo>
                        <a:pt x="235" y="523"/>
                      </a:lnTo>
                      <a:lnTo>
                        <a:pt x="237" y="523"/>
                      </a:lnTo>
                      <a:lnTo>
                        <a:pt x="238" y="525"/>
                      </a:lnTo>
                      <a:lnTo>
                        <a:pt x="240" y="525"/>
                      </a:lnTo>
                      <a:lnTo>
                        <a:pt x="240" y="517"/>
                      </a:lnTo>
                      <a:lnTo>
                        <a:pt x="240" y="52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6" name="Freeform 51"/>
                <p:cNvSpPr>
                  <a:spLocks/>
                </p:cNvSpPr>
                <p:nvPr/>
              </p:nvSpPr>
              <p:spPr bwMode="auto">
                <a:xfrm>
                  <a:off x="3030" y="2798"/>
                  <a:ext cx="154" cy="690"/>
                </a:xfrm>
                <a:custGeom>
                  <a:avLst/>
                  <a:gdLst>
                    <a:gd name="T0" fmla="*/ 154 w 154"/>
                    <a:gd name="T1" fmla="*/ 684 h 690"/>
                    <a:gd name="T2" fmla="*/ 150 w 154"/>
                    <a:gd name="T3" fmla="*/ 680 h 690"/>
                    <a:gd name="T4" fmla="*/ 143 w 154"/>
                    <a:gd name="T5" fmla="*/ 669 h 690"/>
                    <a:gd name="T6" fmla="*/ 133 w 154"/>
                    <a:gd name="T7" fmla="*/ 649 h 690"/>
                    <a:gd name="T8" fmla="*/ 123 w 154"/>
                    <a:gd name="T9" fmla="*/ 635 h 690"/>
                    <a:gd name="T10" fmla="*/ 113 w 154"/>
                    <a:gd name="T11" fmla="*/ 615 h 690"/>
                    <a:gd name="T12" fmla="*/ 96 w 154"/>
                    <a:gd name="T13" fmla="*/ 584 h 690"/>
                    <a:gd name="T14" fmla="*/ 79 w 154"/>
                    <a:gd name="T15" fmla="*/ 547 h 690"/>
                    <a:gd name="T16" fmla="*/ 55 w 154"/>
                    <a:gd name="T17" fmla="*/ 492 h 690"/>
                    <a:gd name="T18" fmla="*/ 44 w 154"/>
                    <a:gd name="T19" fmla="*/ 463 h 690"/>
                    <a:gd name="T20" fmla="*/ 34 w 154"/>
                    <a:gd name="T21" fmla="*/ 433 h 690"/>
                    <a:gd name="T22" fmla="*/ 25 w 154"/>
                    <a:gd name="T23" fmla="*/ 401 h 690"/>
                    <a:gd name="T24" fmla="*/ 16 w 154"/>
                    <a:gd name="T25" fmla="*/ 355 h 690"/>
                    <a:gd name="T26" fmla="*/ 11 w 154"/>
                    <a:gd name="T27" fmla="*/ 323 h 690"/>
                    <a:gd name="T28" fmla="*/ 7 w 154"/>
                    <a:gd name="T29" fmla="*/ 213 h 690"/>
                    <a:gd name="T30" fmla="*/ 15 w 154"/>
                    <a:gd name="T31" fmla="*/ 128 h 690"/>
                    <a:gd name="T32" fmla="*/ 18 w 154"/>
                    <a:gd name="T33" fmla="*/ 103 h 690"/>
                    <a:gd name="T34" fmla="*/ 22 w 154"/>
                    <a:gd name="T35" fmla="*/ 81 h 690"/>
                    <a:gd name="T36" fmla="*/ 27 w 154"/>
                    <a:gd name="T37" fmla="*/ 60 h 690"/>
                    <a:gd name="T38" fmla="*/ 30 w 154"/>
                    <a:gd name="T39" fmla="*/ 43 h 690"/>
                    <a:gd name="T40" fmla="*/ 34 w 154"/>
                    <a:gd name="T41" fmla="*/ 29 h 690"/>
                    <a:gd name="T42" fmla="*/ 38 w 154"/>
                    <a:gd name="T43" fmla="*/ 12 h 690"/>
                    <a:gd name="T44" fmla="*/ 39 w 154"/>
                    <a:gd name="T45" fmla="*/ 6 h 690"/>
                    <a:gd name="T46" fmla="*/ 38 w 154"/>
                    <a:gd name="T47" fmla="*/ 0 h 690"/>
                    <a:gd name="T48" fmla="*/ 32 w 154"/>
                    <a:gd name="T49" fmla="*/ 4 h 690"/>
                    <a:gd name="T50" fmla="*/ 30 w 154"/>
                    <a:gd name="T51" fmla="*/ 10 h 690"/>
                    <a:gd name="T52" fmla="*/ 27 w 154"/>
                    <a:gd name="T53" fmla="*/ 26 h 690"/>
                    <a:gd name="T54" fmla="*/ 23 w 154"/>
                    <a:gd name="T55" fmla="*/ 41 h 690"/>
                    <a:gd name="T56" fmla="*/ 19 w 154"/>
                    <a:gd name="T57" fmla="*/ 58 h 690"/>
                    <a:gd name="T58" fmla="*/ 15 w 154"/>
                    <a:gd name="T59" fmla="*/ 78 h 690"/>
                    <a:gd name="T60" fmla="*/ 11 w 154"/>
                    <a:gd name="T61" fmla="*/ 103 h 690"/>
                    <a:gd name="T62" fmla="*/ 7 w 154"/>
                    <a:gd name="T63" fmla="*/ 128 h 690"/>
                    <a:gd name="T64" fmla="*/ 0 w 154"/>
                    <a:gd name="T65" fmla="*/ 213 h 690"/>
                    <a:gd name="T66" fmla="*/ 4 w 154"/>
                    <a:gd name="T67" fmla="*/ 323 h 690"/>
                    <a:gd name="T68" fmla="*/ 9 w 154"/>
                    <a:gd name="T69" fmla="*/ 355 h 690"/>
                    <a:gd name="T70" fmla="*/ 18 w 154"/>
                    <a:gd name="T71" fmla="*/ 404 h 690"/>
                    <a:gd name="T72" fmla="*/ 27 w 154"/>
                    <a:gd name="T73" fmla="*/ 435 h 690"/>
                    <a:gd name="T74" fmla="*/ 36 w 154"/>
                    <a:gd name="T75" fmla="*/ 465 h 690"/>
                    <a:gd name="T76" fmla="*/ 47 w 154"/>
                    <a:gd name="T77" fmla="*/ 495 h 690"/>
                    <a:gd name="T78" fmla="*/ 71 w 154"/>
                    <a:gd name="T79" fmla="*/ 549 h 690"/>
                    <a:gd name="T80" fmla="*/ 88 w 154"/>
                    <a:gd name="T81" fmla="*/ 586 h 690"/>
                    <a:gd name="T82" fmla="*/ 105 w 154"/>
                    <a:gd name="T83" fmla="*/ 618 h 690"/>
                    <a:gd name="T84" fmla="*/ 116 w 154"/>
                    <a:gd name="T85" fmla="*/ 637 h 690"/>
                    <a:gd name="T86" fmla="*/ 126 w 154"/>
                    <a:gd name="T87" fmla="*/ 654 h 690"/>
                    <a:gd name="T88" fmla="*/ 138 w 154"/>
                    <a:gd name="T89" fmla="*/ 673 h 690"/>
                    <a:gd name="T90" fmla="*/ 145 w 154"/>
                    <a:gd name="T91" fmla="*/ 684 h 690"/>
                    <a:gd name="T92" fmla="*/ 146 w 154"/>
                    <a:gd name="T93" fmla="*/ 687 h 690"/>
                    <a:gd name="T94" fmla="*/ 151 w 154"/>
                    <a:gd name="T95" fmla="*/ 683 h 69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54" h="690">
                      <a:moveTo>
                        <a:pt x="151" y="690"/>
                      </a:moveTo>
                      <a:lnTo>
                        <a:pt x="154" y="684"/>
                      </a:lnTo>
                      <a:lnTo>
                        <a:pt x="154" y="683"/>
                      </a:lnTo>
                      <a:lnTo>
                        <a:pt x="150" y="680"/>
                      </a:lnTo>
                      <a:lnTo>
                        <a:pt x="146" y="672"/>
                      </a:lnTo>
                      <a:lnTo>
                        <a:pt x="143" y="669"/>
                      </a:lnTo>
                      <a:lnTo>
                        <a:pt x="137" y="658"/>
                      </a:lnTo>
                      <a:lnTo>
                        <a:pt x="133" y="649"/>
                      </a:lnTo>
                      <a:lnTo>
                        <a:pt x="128" y="642"/>
                      </a:lnTo>
                      <a:lnTo>
                        <a:pt x="123" y="635"/>
                      </a:lnTo>
                      <a:lnTo>
                        <a:pt x="119" y="625"/>
                      </a:lnTo>
                      <a:lnTo>
                        <a:pt x="113" y="615"/>
                      </a:lnTo>
                      <a:lnTo>
                        <a:pt x="108" y="606"/>
                      </a:lnTo>
                      <a:lnTo>
                        <a:pt x="96" y="584"/>
                      </a:lnTo>
                      <a:lnTo>
                        <a:pt x="84" y="560"/>
                      </a:lnTo>
                      <a:lnTo>
                        <a:pt x="79" y="547"/>
                      </a:lnTo>
                      <a:lnTo>
                        <a:pt x="61" y="507"/>
                      </a:lnTo>
                      <a:lnTo>
                        <a:pt x="55" y="492"/>
                      </a:lnTo>
                      <a:lnTo>
                        <a:pt x="50" y="478"/>
                      </a:lnTo>
                      <a:lnTo>
                        <a:pt x="44" y="463"/>
                      </a:lnTo>
                      <a:lnTo>
                        <a:pt x="39" y="447"/>
                      </a:lnTo>
                      <a:lnTo>
                        <a:pt x="34" y="433"/>
                      </a:lnTo>
                      <a:lnTo>
                        <a:pt x="30" y="417"/>
                      </a:lnTo>
                      <a:lnTo>
                        <a:pt x="25" y="401"/>
                      </a:lnTo>
                      <a:lnTo>
                        <a:pt x="18" y="370"/>
                      </a:lnTo>
                      <a:lnTo>
                        <a:pt x="16" y="355"/>
                      </a:lnTo>
                      <a:lnTo>
                        <a:pt x="13" y="340"/>
                      </a:lnTo>
                      <a:lnTo>
                        <a:pt x="11" y="323"/>
                      </a:lnTo>
                      <a:lnTo>
                        <a:pt x="7" y="276"/>
                      </a:lnTo>
                      <a:lnTo>
                        <a:pt x="7" y="213"/>
                      </a:lnTo>
                      <a:lnTo>
                        <a:pt x="12" y="155"/>
                      </a:lnTo>
                      <a:lnTo>
                        <a:pt x="15" y="128"/>
                      </a:lnTo>
                      <a:lnTo>
                        <a:pt x="17" y="115"/>
                      </a:lnTo>
                      <a:lnTo>
                        <a:pt x="18" y="103"/>
                      </a:lnTo>
                      <a:lnTo>
                        <a:pt x="21" y="92"/>
                      </a:lnTo>
                      <a:lnTo>
                        <a:pt x="22" y="81"/>
                      </a:lnTo>
                      <a:lnTo>
                        <a:pt x="24" y="71"/>
                      </a:lnTo>
                      <a:lnTo>
                        <a:pt x="27" y="60"/>
                      </a:lnTo>
                      <a:lnTo>
                        <a:pt x="28" y="52"/>
                      </a:lnTo>
                      <a:lnTo>
                        <a:pt x="30" y="43"/>
                      </a:lnTo>
                      <a:lnTo>
                        <a:pt x="32" y="35"/>
                      </a:lnTo>
                      <a:lnTo>
                        <a:pt x="34" y="29"/>
                      </a:lnTo>
                      <a:lnTo>
                        <a:pt x="36" y="17"/>
                      </a:lnTo>
                      <a:lnTo>
                        <a:pt x="38" y="12"/>
                      </a:lnTo>
                      <a:lnTo>
                        <a:pt x="39" y="10"/>
                      </a:lnTo>
                      <a:lnTo>
                        <a:pt x="39" y="6"/>
                      </a:lnTo>
                      <a:lnTo>
                        <a:pt x="38" y="7"/>
                      </a:lnTo>
                      <a:lnTo>
                        <a:pt x="38" y="0"/>
                      </a:lnTo>
                      <a:lnTo>
                        <a:pt x="34" y="1"/>
                      </a:lnTo>
                      <a:lnTo>
                        <a:pt x="32" y="4"/>
                      </a:lnTo>
                      <a:lnTo>
                        <a:pt x="32" y="7"/>
                      </a:lnTo>
                      <a:lnTo>
                        <a:pt x="30" y="10"/>
                      </a:lnTo>
                      <a:lnTo>
                        <a:pt x="29" y="14"/>
                      </a:lnTo>
                      <a:lnTo>
                        <a:pt x="27" y="26"/>
                      </a:lnTo>
                      <a:lnTo>
                        <a:pt x="24" y="33"/>
                      </a:lnTo>
                      <a:lnTo>
                        <a:pt x="23" y="41"/>
                      </a:lnTo>
                      <a:lnTo>
                        <a:pt x="21" y="49"/>
                      </a:lnTo>
                      <a:lnTo>
                        <a:pt x="19" y="58"/>
                      </a:lnTo>
                      <a:lnTo>
                        <a:pt x="17" y="69"/>
                      </a:lnTo>
                      <a:lnTo>
                        <a:pt x="15" y="78"/>
                      </a:lnTo>
                      <a:lnTo>
                        <a:pt x="13" y="92"/>
                      </a:lnTo>
                      <a:lnTo>
                        <a:pt x="11" y="103"/>
                      </a:lnTo>
                      <a:lnTo>
                        <a:pt x="10" y="115"/>
                      </a:lnTo>
                      <a:lnTo>
                        <a:pt x="7" y="128"/>
                      </a:lnTo>
                      <a:lnTo>
                        <a:pt x="5" y="155"/>
                      </a:lnTo>
                      <a:lnTo>
                        <a:pt x="0" y="213"/>
                      </a:lnTo>
                      <a:lnTo>
                        <a:pt x="0" y="276"/>
                      </a:lnTo>
                      <a:lnTo>
                        <a:pt x="4" y="323"/>
                      </a:lnTo>
                      <a:lnTo>
                        <a:pt x="6" y="340"/>
                      </a:lnTo>
                      <a:lnTo>
                        <a:pt x="9" y="355"/>
                      </a:lnTo>
                      <a:lnTo>
                        <a:pt x="11" y="372"/>
                      </a:lnTo>
                      <a:lnTo>
                        <a:pt x="18" y="404"/>
                      </a:lnTo>
                      <a:lnTo>
                        <a:pt x="23" y="420"/>
                      </a:lnTo>
                      <a:lnTo>
                        <a:pt x="27" y="435"/>
                      </a:lnTo>
                      <a:lnTo>
                        <a:pt x="32" y="450"/>
                      </a:lnTo>
                      <a:lnTo>
                        <a:pt x="36" y="465"/>
                      </a:lnTo>
                      <a:lnTo>
                        <a:pt x="42" y="480"/>
                      </a:lnTo>
                      <a:lnTo>
                        <a:pt x="47" y="495"/>
                      </a:lnTo>
                      <a:lnTo>
                        <a:pt x="53" y="509"/>
                      </a:lnTo>
                      <a:lnTo>
                        <a:pt x="71" y="549"/>
                      </a:lnTo>
                      <a:lnTo>
                        <a:pt x="76" y="562"/>
                      </a:lnTo>
                      <a:lnTo>
                        <a:pt x="88" y="586"/>
                      </a:lnTo>
                      <a:lnTo>
                        <a:pt x="100" y="608"/>
                      </a:lnTo>
                      <a:lnTo>
                        <a:pt x="105" y="618"/>
                      </a:lnTo>
                      <a:lnTo>
                        <a:pt x="111" y="628"/>
                      </a:lnTo>
                      <a:lnTo>
                        <a:pt x="116" y="637"/>
                      </a:lnTo>
                      <a:lnTo>
                        <a:pt x="121" y="647"/>
                      </a:lnTo>
                      <a:lnTo>
                        <a:pt x="126" y="654"/>
                      </a:lnTo>
                      <a:lnTo>
                        <a:pt x="129" y="660"/>
                      </a:lnTo>
                      <a:lnTo>
                        <a:pt x="138" y="673"/>
                      </a:lnTo>
                      <a:lnTo>
                        <a:pt x="142" y="677"/>
                      </a:lnTo>
                      <a:lnTo>
                        <a:pt x="145" y="684"/>
                      </a:lnTo>
                      <a:lnTo>
                        <a:pt x="146" y="686"/>
                      </a:lnTo>
                      <a:lnTo>
                        <a:pt x="146" y="687"/>
                      </a:lnTo>
                      <a:lnTo>
                        <a:pt x="149" y="689"/>
                      </a:lnTo>
                      <a:lnTo>
                        <a:pt x="151" y="683"/>
                      </a:lnTo>
                      <a:lnTo>
                        <a:pt x="151" y="69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7" name="Freeform 52"/>
                <p:cNvSpPr>
                  <a:spLocks/>
                </p:cNvSpPr>
                <p:nvPr/>
              </p:nvSpPr>
              <p:spPr bwMode="auto">
                <a:xfrm>
                  <a:off x="3167" y="3468"/>
                  <a:ext cx="14" cy="17"/>
                </a:xfrm>
                <a:custGeom>
                  <a:avLst/>
                  <a:gdLst>
                    <a:gd name="T0" fmla="*/ 0 w 14"/>
                    <a:gd name="T1" fmla="*/ 8 h 17"/>
                    <a:gd name="T2" fmla="*/ 14 w 14"/>
                    <a:gd name="T3" fmla="*/ 17 h 17"/>
                    <a:gd name="T4" fmla="*/ 12 w 14"/>
                    <a:gd name="T5" fmla="*/ 0 h 17"/>
                    <a:gd name="T6" fmla="*/ 0 w 14"/>
                    <a:gd name="T7" fmla="*/ 8 h 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7">
                      <a:moveTo>
                        <a:pt x="0" y="8"/>
                      </a:moveTo>
                      <a:lnTo>
                        <a:pt x="14" y="17"/>
                      </a:lnTo>
                      <a:lnTo>
                        <a:pt x="12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8" name="Freeform 53"/>
                <p:cNvSpPr>
                  <a:spLocks/>
                </p:cNvSpPr>
                <p:nvPr/>
              </p:nvSpPr>
              <p:spPr bwMode="auto">
                <a:xfrm>
                  <a:off x="3161" y="3462"/>
                  <a:ext cx="24" cy="29"/>
                </a:xfrm>
                <a:custGeom>
                  <a:avLst/>
                  <a:gdLst>
                    <a:gd name="T0" fmla="*/ 0 w 24"/>
                    <a:gd name="T1" fmla="*/ 14 h 29"/>
                    <a:gd name="T2" fmla="*/ 24 w 24"/>
                    <a:gd name="T3" fmla="*/ 29 h 29"/>
                    <a:gd name="T4" fmla="*/ 20 w 24"/>
                    <a:gd name="T5" fmla="*/ 0 h 29"/>
                    <a:gd name="T6" fmla="*/ 0 w 24"/>
                    <a:gd name="T7" fmla="*/ 14 h 29"/>
                    <a:gd name="T8" fmla="*/ 8 w 24"/>
                    <a:gd name="T9" fmla="*/ 17 h 29"/>
                    <a:gd name="T10" fmla="*/ 20 w 24"/>
                    <a:gd name="T11" fmla="*/ 8 h 29"/>
                    <a:gd name="T12" fmla="*/ 14 w 24"/>
                    <a:gd name="T13" fmla="*/ 6 h 29"/>
                    <a:gd name="T14" fmla="*/ 17 w 24"/>
                    <a:gd name="T15" fmla="*/ 23 h 29"/>
                    <a:gd name="T16" fmla="*/ 23 w 24"/>
                    <a:gd name="T17" fmla="*/ 19 h 29"/>
                    <a:gd name="T18" fmla="*/ 8 w 24"/>
                    <a:gd name="T19" fmla="*/ 11 h 29"/>
                    <a:gd name="T20" fmla="*/ 8 w 24"/>
                    <a:gd name="T21" fmla="*/ 17 h 29"/>
                    <a:gd name="T22" fmla="*/ 0 w 24"/>
                    <a:gd name="T23" fmla="*/ 14 h 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29">
                      <a:moveTo>
                        <a:pt x="0" y="14"/>
                      </a:moveTo>
                      <a:lnTo>
                        <a:pt x="24" y="29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8" y="17"/>
                      </a:lnTo>
                      <a:lnTo>
                        <a:pt x="20" y="8"/>
                      </a:lnTo>
                      <a:lnTo>
                        <a:pt x="14" y="6"/>
                      </a:lnTo>
                      <a:lnTo>
                        <a:pt x="17" y="23"/>
                      </a:lnTo>
                      <a:lnTo>
                        <a:pt x="23" y="19"/>
                      </a:lnTo>
                      <a:lnTo>
                        <a:pt x="8" y="11"/>
                      </a:lnTo>
                      <a:lnTo>
                        <a:pt x="8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39" name="Freeform 54"/>
                <p:cNvSpPr>
                  <a:spLocks/>
                </p:cNvSpPr>
                <p:nvPr/>
              </p:nvSpPr>
              <p:spPr bwMode="auto">
                <a:xfrm>
                  <a:off x="3063" y="2099"/>
                  <a:ext cx="89" cy="690"/>
                </a:xfrm>
                <a:custGeom>
                  <a:avLst/>
                  <a:gdLst>
                    <a:gd name="T0" fmla="*/ 8 w 89"/>
                    <a:gd name="T1" fmla="*/ 686 h 690"/>
                    <a:gd name="T2" fmla="*/ 11 w 89"/>
                    <a:gd name="T3" fmla="*/ 678 h 690"/>
                    <a:gd name="T4" fmla="*/ 14 w 89"/>
                    <a:gd name="T5" fmla="*/ 667 h 690"/>
                    <a:gd name="T6" fmla="*/ 23 w 89"/>
                    <a:gd name="T7" fmla="*/ 644 h 690"/>
                    <a:gd name="T8" fmla="*/ 36 w 89"/>
                    <a:gd name="T9" fmla="*/ 602 h 690"/>
                    <a:gd name="T10" fmla="*/ 43 w 89"/>
                    <a:gd name="T11" fmla="*/ 577 h 690"/>
                    <a:gd name="T12" fmla="*/ 52 w 89"/>
                    <a:gd name="T13" fmla="*/ 549 h 690"/>
                    <a:gd name="T14" fmla="*/ 63 w 89"/>
                    <a:gd name="T15" fmla="*/ 504 h 690"/>
                    <a:gd name="T16" fmla="*/ 70 w 89"/>
                    <a:gd name="T17" fmla="*/ 474 h 690"/>
                    <a:gd name="T18" fmla="*/ 76 w 89"/>
                    <a:gd name="T19" fmla="*/ 441 h 690"/>
                    <a:gd name="T20" fmla="*/ 81 w 89"/>
                    <a:gd name="T21" fmla="*/ 407 h 690"/>
                    <a:gd name="T22" fmla="*/ 86 w 89"/>
                    <a:gd name="T23" fmla="*/ 375 h 690"/>
                    <a:gd name="T24" fmla="*/ 88 w 89"/>
                    <a:gd name="T25" fmla="*/ 325 h 690"/>
                    <a:gd name="T26" fmla="*/ 89 w 89"/>
                    <a:gd name="T27" fmla="*/ 294 h 690"/>
                    <a:gd name="T28" fmla="*/ 83 w 89"/>
                    <a:gd name="T29" fmla="*/ 232 h 690"/>
                    <a:gd name="T30" fmla="*/ 77 w 89"/>
                    <a:gd name="T31" fmla="*/ 187 h 690"/>
                    <a:gd name="T32" fmla="*/ 71 w 89"/>
                    <a:gd name="T33" fmla="*/ 161 h 690"/>
                    <a:gd name="T34" fmla="*/ 64 w 89"/>
                    <a:gd name="T35" fmla="*/ 135 h 690"/>
                    <a:gd name="T36" fmla="*/ 49 w 89"/>
                    <a:gd name="T37" fmla="*/ 91 h 690"/>
                    <a:gd name="T38" fmla="*/ 35 w 89"/>
                    <a:gd name="T39" fmla="*/ 53 h 690"/>
                    <a:gd name="T40" fmla="*/ 25 w 89"/>
                    <a:gd name="T41" fmla="*/ 31 h 690"/>
                    <a:gd name="T42" fmla="*/ 18 w 89"/>
                    <a:gd name="T43" fmla="*/ 14 h 690"/>
                    <a:gd name="T44" fmla="*/ 14 w 89"/>
                    <a:gd name="T45" fmla="*/ 7 h 690"/>
                    <a:gd name="T46" fmla="*/ 11 w 89"/>
                    <a:gd name="T47" fmla="*/ 4 h 690"/>
                    <a:gd name="T48" fmla="*/ 8 w 89"/>
                    <a:gd name="T49" fmla="*/ 0 h 690"/>
                    <a:gd name="T50" fmla="*/ 3 w 89"/>
                    <a:gd name="T51" fmla="*/ 6 h 690"/>
                    <a:gd name="T52" fmla="*/ 7 w 89"/>
                    <a:gd name="T53" fmla="*/ 12 h 690"/>
                    <a:gd name="T54" fmla="*/ 11 w 89"/>
                    <a:gd name="T55" fmla="*/ 19 h 690"/>
                    <a:gd name="T56" fmla="*/ 18 w 89"/>
                    <a:gd name="T57" fmla="*/ 34 h 690"/>
                    <a:gd name="T58" fmla="*/ 28 w 89"/>
                    <a:gd name="T59" fmla="*/ 56 h 690"/>
                    <a:gd name="T60" fmla="*/ 42 w 89"/>
                    <a:gd name="T61" fmla="*/ 93 h 690"/>
                    <a:gd name="T62" fmla="*/ 57 w 89"/>
                    <a:gd name="T63" fmla="*/ 138 h 690"/>
                    <a:gd name="T64" fmla="*/ 64 w 89"/>
                    <a:gd name="T65" fmla="*/ 163 h 690"/>
                    <a:gd name="T66" fmla="*/ 70 w 89"/>
                    <a:gd name="T67" fmla="*/ 190 h 690"/>
                    <a:gd name="T68" fmla="*/ 76 w 89"/>
                    <a:gd name="T69" fmla="*/ 232 h 690"/>
                    <a:gd name="T70" fmla="*/ 82 w 89"/>
                    <a:gd name="T71" fmla="*/ 294 h 690"/>
                    <a:gd name="T72" fmla="*/ 81 w 89"/>
                    <a:gd name="T73" fmla="*/ 325 h 690"/>
                    <a:gd name="T74" fmla="*/ 78 w 89"/>
                    <a:gd name="T75" fmla="*/ 375 h 690"/>
                    <a:gd name="T76" fmla="*/ 74 w 89"/>
                    <a:gd name="T77" fmla="*/ 407 h 690"/>
                    <a:gd name="T78" fmla="*/ 69 w 89"/>
                    <a:gd name="T79" fmla="*/ 439 h 690"/>
                    <a:gd name="T80" fmla="*/ 63 w 89"/>
                    <a:gd name="T81" fmla="*/ 472 h 690"/>
                    <a:gd name="T82" fmla="*/ 55 w 89"/>
                    <a:gd name="T83" fmla="*/ 502 h 690"/>
                    <a:gd name="T84" fmla="*/ 44 w 89"/>
                    <a:gd name="T85" fmla="*/ 547 h 690"/>
                    <a:gd name="T86" fmla="*/ 36 w 89"/>
                    <a:gd name="T87" fmla="*/ 574 h 690"/>
                    <a:gd name="T88" fmla="*/ 29 w 89"/>
                    <a:gd name="T89" fmla="*/ 600 h 690"/>
                    <a:gd name="T90" fmla="*/ 15 w 89"/>
                    <a:gd name="T91" fmla="*/ 642 h 690"/>
                    <a:gd name="T92" fmla="*/ 7 w 89"/>
                    <a:gd name="T93" fmla="*/ 665 h 690"/>
                    <a:gd name="T94" fmla="*/ 3 w 89"/>
                    <a:gd name="T95" fmla="*/ 676 h 690"/>
                    <a:gd name="T96" fmla="*/ 1 w 89"/>
                    <a:gd name="T97" fmla="*/ 683 h 690"/>
                    <a:gd name="T98" fmla="*/ 0 w 89"/>
                    <a:gd name="T99" fmla="*/ 687 h 690"/>
                    <a:gd name="T100" fmla="*/ 3 w 89"/>
                    <a:gd name="T101" fmla="*/ 690 h 6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89" h="690">
                      <a:moveTo>
                        <a:pt x="3" y="690"/>
                      </a:moveTo>
                      <a:lnTo>
                        <a:pt x="8" y="686"/>
                      </a:lnTo>
                      <a:lnTo>
                        <a:pt x="8" y="682"/>
                      </a:lnTo>
                      <a:lnTo>
                        <a:pt x="11" y="678"/>
                      </a:lnTo>
                      <a:lnTo>
                        <a:pt x="12" y="673"/>
                      </a:lnTo>
                      <a:lnTo>
                        <a:pt x="14" y="667"/>
                      </a:lnTo>
                      <a:lnTo>
                        <a:pt x="19" y="653"/>
                      </a:lnTo>
                      <a:lnTo>
                        <a:pt x="23" y="644"/>
                      </a:lnTo>
                      <a:lnTo>
                        <a:pt x="25" y="635"/>
                      </a:lnTo>
                      <a:lnTo>
                        <a:pt x="36" y="602"/>
                      </a:lnTo>
                      <a:lnTo>
                        <a:pt x="40" y="589"/>
                      </a:lnTo>
                      <a:lnTo>
                        <a:pt x="43" y="577"/>
                      </a:lnTo>
                      <a:lnTo>
                        <a:pt x="47" y="563"/>
                      </a:lnTo>
                      <a:lnTo>
                        <a:pt x="52" y="549"/>
                      </a:lnTo>
                      <a:lnTo>
                        <a:pt x="59" y="520"/>
                      </a:lnTo>
                      <a:lnTo>
                        <a:pt x="63" y="504"/>
                      </a:lnTo>
                      <a:lnTo>
                        <a:pt x="66" y="490"/>
                      </a:lnTo>
                      <a:lnTo>
                        <a:pt x="70" y="474"/>
                      </a:lnTo>
                      <a:lnTo>
                        <a:pt x="72" y="457"/>
                      </a:lnTo>
                      <a:lnTo>
                        <a:pt x="76" y="441"/>
                      </a:lnTo>
                      <a:lnTo>
                        <a:pt x="78" y="423"/>
                      </a:lnTo>
                      <a:lnTo>
                        <a:pt x="81" y="407"/>
                      </a:lnTo>
                      <a:lnTo>
                        <a:pt x="83" y="391"/>
                      </a:lnTo>
                      <a:lnTo>
                        <a:pt x="86" y="375"/>
                      </a:lnTo>
                      <a:lnTo>
                        <a:pt x="88" y="341"/>
                      </a:lnTo>
                      <a:lnTo>
                        <a:pt x="88" y="325"/>
                      </a:lnTo>
                      <a:lnTo>
                        <a:pt x="89" y="309"/>
                      </a:lnTo>
                      <a:lnTo>
                        <a:pt x="89" y="294"/>
                      </a:lnTo>
                      <a:lnTo>
                        <a:pt x="86" y="247"/>
                      </a:lnTo>
                      <a:lnTo>
                        <a:pt x="83" y="232"/>
                      </a:lnTo>
                      <a:lnTo>
                        <a:pt x="82" y="218"/>
                      </a:lnTo>
                      <a:lnTo>
                        <a:pt x="77" y="187"/>
                      </a:lnTo>
                      <a:lnTo>
                        <a:pt x="74" y="174"/>
                      </a:lnTo>
                      <a:lnTo>
                        <a:pt x="71" y="161"/>
                      </a:lnTo>
                      <a:lnTo>
                        <a:pt x="67" y="149"/>
                      </a:lnTo>
                      <a:lnTo>
                        <a:pt x="64" y="135"/>
                      </a:lnTo>
                      <a:lnTo>
                        <a:pt x="60" y="123"/>
                      </a:lnTo>
                      <a:lnTo>
                        <a:pt x="49" y="91"/>
                      </a:lnTo>
                      <a:lnTo>
                        <a:pt x="38" y="62"/>
                      </a:lnTo>
                      <a:lnTo>
                        <a:pt x="35" y="53"/>
                      </a:lnTo>
                      <a:lnTo>
                        <a:pt x="32" y="46"/>
                      </a:lnTo>
                      <a:lnTo>
                        <a:pt x="25" y="31"/>
                      </a:lnTo>
                      <a:lnTo>
                        <a:pt x="23" y="25"/>
                      </a:lnTo>
                      <a:lnTo>
                        <a:pt x="18" y="14"/>
                      </a:lnTo>
                      <a:lnTo>
                        <a:pt x="15" y="12"/>
                      </a:lnTo>
                      <a:lnTo>
                        <a:pt x="14" y="7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3" y="4"/>
                      </a:lnTo>
                      <a:lnTo>
                        <a:pt x="3" y="6"/>
                      </a:lnTo>
                      <a:lnTo>
                        <a:pt x="6" y="10"/>
                      </a:lnTo>
                      <a:lnTo>
                        <a:pt x="7" y="12"/>
                      </a:lnTo>
                      <a:lnTo>
                        <a:pt x="8" y="14"/>
                      </a:lnTo>
                      <a:lnTo>
                        <a:pt x="11" y="19"/>
                      </a:lnTo>
                      <a:lnTo>
                        <a:pt x="15" y="28"/>
                      </a:lnTo>
                      <a:lnTo>
                        <a:pt x="18" y="34"/>
                      </a:lnTo>
                      <a:lnTo>
                        <a:pt x="25" y="48"/>
                      </a:lnTo>
                      <a:lnTo>
                        <a:pt x="28" y="56"/>
                      </a:lnTo>
                      <a:lnTo>
                        <a:pt x="31" y="64"/>
                      </a:lnTo>
                      <a:lnTo>
                        <a:pt x="42" y="93"/>
                      </a:lnTo>
                      <a:lnTo>
                        <a:pt x="53" y="126"/>
                      </a:lnTo>
                      <a:lnTo>
                        <a:pt x="57" y="138"/>
                      </a:lnTo>
                      <a:lnTo>
                        <a:pt x="60" y="151"/>
                      </a:lnTo>
                      <a:lnTo>
                        <a:pt x="64" y="163"/>
                      </a:lnTo>
                      <a:lnTo>
                        <a:pt x="66" y="176"/>
                      </a:lnTo>
                      <a:lnTo>
                        <a:pt x="70" y="190"/>
                      </a:lnTo>
                      <a:lnTo>
                        <a:pt x="75" y="218"/>
                      </a:lnTo>
                      <a:lnTo>
                        <a:pt x="76" y="232"/>
                      </a:lnTo>
                      <a:lnTo>
                        <a:pt x="78" y="247"/>
                      </a:lnTo>
                      <a:lnTo>
                        <a:pt x="82" y="294"/>
                      </a:lnTo>
                      <a:lnTo>
                        <a:pt x="82" y="309"/>
                      </a:lnTo>
                      <a:lnTo>
                        <a:pt x="81" y="325"/>
                      </a:lnTo>
                      <a:lnTo>
                        <a:pt x="81" y="341"/>
                      </a:lnTo>
                      <a:lnTo>
                        <a:pt x="78" y="375"/>
                      </a:lnTo>
                      <a:lnTo>
                        <a:pt x="76" y="391"/>
                      </a:lnTo>
                      <a:lnTo>
                        <a:pt x="74" y="407"/>
                      </a:lnTo>
                      <a:lnTo>
                        <a:pt x="71" y="423"/>
                      </a:lnTo>
                      <a:lnTo>
                        <a:pt x="69" y="439"/>
                      </a:lnTo>
                      <a:lnTo>
                        <a:pt x="65" y="455"/>
                      </a:lnTo>
                      <a:lnTo>
                        <a:pt x="63" y="472"/>
                      </a:lnTo>
                      <a:lnTo>
                        <a:pt x="59" y="487"/>
                      </a:lnTo>
                      <a:lnTo>
                        <a:pt x="55" y="502"/>
                      </a:lnTo>
                      <a:lnTo>
                        <a:pt x="52" y="517"/>
                      </a:lnTo>
                      <a:lnTo>
                        <a:pt x="44" y="547"/>
                      </a:lnTo>
                      <a:lnTo>
                        <a:pt x="40" y="561"/>
                      </a:lnTo>
                      <a:lnTo>
                        <a:pt x="36" y="574"/>
                      </a:lnTo>
                      <a:lnTo>
                        <a:pt x="32" y="586"/>
                      </a:lnTo>
                      <a:lnTo>
                        <a:pt x="29" y="600"/>
                      </a:lnTo>
                      <a:lnTo>
                        <a:pt x="18" y="632"/>
                      </a:lnTo>
                      <a:lnTo>
                        <a:pt x="15" y="642"/>
                      </a:lnTo>
                      <a:lnTo>
                        <a:pt x="12" y="651"/>
                      </a:lnTo>
                      <a:lnTo>
                        <a:pt x="7" y="665"/>
                      </a:lnTo>
                      <a:lnTo>
                        <a:pt x="5" y="671"/>
                      </a:lnTo>
                      <a:lnTo>
                        <a:pt x="3" y="676"/>
                      </a:lnTo>
                      <a:lnTo>
                        <a:pt x="1" y="680"/>
                      </a:lnTo>
                      <a:lnTo>
                        <a:pt x="1" y="683"/>
                      </a:lnTo>
                      <a:lnTo>
                        <a:pt x="0" y="684"/>
                      </a:lnTo>
                      <a:lnTo>
                        <a:pt x="0" y="687"/>
                      </a:lnTo>
                      <a:lnTo>
                        <a:pt x="3" y="683"/>
                      </a:lnTo>
                      <a:lnTo>
                        <a:pt x="3" y="69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0" name="Freeform 55"/>
                <p:cNvSpPr>
                  <a:spLocks/>
                </p:cNvSpPr>
                <p:nvPr/>
              </p:nvSpPr>
              <p:spPr bwMode="auto">
                <a:xfrm>
                  <a:off x="3070" y="2103"/>
                  <a:ext cx="22" cy="30"/>
                </a:xfrm>
                <a:custGeom>
                  <a:avLst/>
                  <a:gdLst>
                    <a:gd name="T0" fmla="*/ 8 w 22"/>
                    <a:gd name="T1" fmla="*/ 30 h 30"/>
                    <a:gd name="T2" fmla="*/ 0 w 22"/>
                    <a:gd name="T3" fmla="*/ 0 h 30"/>
                    <a:gd name="T4" fmla="*/ 22 w 22"/>
                    <a:gd name="T5" fmla="*/ 21 h 30"/>
                    <a:gd name="T6" fmla="*/ 8 w 22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30">
                      <a:moveTo>
                        <a:pt x="8" y="30"/>
                      </a:moveTo>
                      <a:lnTo>
                        <a:pt x="0" y="0"/>
                      </a:lnTo>
                      <a:lnTo>
                        <a:pt x="22" y="21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1" name="Freeform 56"/>
                <p:cNvSpPr>
                  <a:spLocks/>
                </p:cNvSpPr>
                <p:nvPr/>
              </p:nvSpPr>
              <p:spPr bwMode="auto">
                <a:xfrm>
                  <a:off x="3063" y="2092"/>
                  <a:ext cx="34" cy="47"/>
                </a:xfrm>
                <a:custGeom>
                  <a:avLst/>
                  <a:gdLst>
                    <a:gd name="T0" fmla="*/ 13 w 34"/>
                    <a:gd name="T1" fmla="*/ 37 h 47"/>
                    <a:gd name="T2" fmla="*/ 19 w 34"/>
                    <a:gd name="T3" fmla="*/ 40 h 47"/>
                    <a:gd name="T4" fmla="*/ 11 w 34"/>
                    <a:gd name="T5" fmla="*/ 9 h 47"/>
                    <a:gd name="T6" fmla="*/ 5 w 34"/>
                    <a:gd name="T7" fmla="*/ 13 h 47"/>
                    <a:gd name="T8" fmla="*/ 26 w 34"/>
                    <a:gd name="T9" fmla="*/ 35 h 47"/>
                    <a:gd name="T10" fmla="*/ 26 w 34"/>
                    <a:gd name="T11" fmla="*/ 29 h 47"/>
                    <a:gd name="T12" fmla="*/ 13 w 34"/>
                    <a:gd name="T13" fmla="*/ 37 h 47"/>
                    <a:gd name="T14" fmla="*/ 13 w 34"/>
                    <a:gd name="T15" fmla="*/ 47 h 47"/>
                    <a:gd name="T16" fmla="*/ 34 w 34"/>
                    <a:gd name="T17" fmla="*/ 32 h 47"/>
                    <a:gd name="T18" fmla="*/ 0 w 34"/>
                    <a:gd name="T19" fmla="*/ 0 h 47"/>
                    <a:gd name="T20" fmla="*/ 13 w 34"/>
                    <a:gd name="T21" fmla="*/ 47 h 47"/>
                    <a:gd name="T22" fmla="*/ 13 w 34"/>
                    <a:gd name="T23" fmla="*/ 37 h 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4" h="47">
                      <a:moveTo>
                        <a:pt x="13" y="37"/>
                      </a:moveTo>
                      <a:lnTo>
                        <a:pt x="19" y="40"/>
                      </a:lnTo>
                      <a:lnTo>
                        <a:pt x="11" y="9"/>
                      </a:lnTo>
                      <a:lnTo>
                        <a:pt x="5" y="13"/>
                      </a:lnTo>
                      <a:lnTo>
                        <a:pt x="26" y="35"/>
                      </a:lnTo>
                      <a:lnTo>
                        <a:pt x="26" y="29"/>
                      </a:lnTo>
                      <a:lnTo>
                        <a:pt x="13" y="37"/>
                      </a:lnTo>
                      <a:lnTo>
                        <a:pt x="13" y="47"/>
                      </a:lnTo>
                      <a:lnTo>
                        <a:pt x="34" y="32"/>
                      </a:lnTo>
                      <a:lnTo>
                        <a:pt x="0" y="0"/>
                      </a:lnTo>
                      <a:lnTo>
                        <a:pt x="13" y="4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2" name="Freeform 57"/>
                <p:cNvSpPr>
                  <a:spLocks/>
                </p:cNvSpPr>
                <p:nvPr/>
              </p:nvSpPr>
              <p:spPr bwMode="auto">
                <a:xfrm>
                  <a:off x="3066" y="2803"/>
                  <a:ext cx="102" cy="721"/>
                </a:xfrm>
                <a:custGeom>
                  <a:avLst/>
                  <a:gdLst>
                    <a:gd name="T0" fmla="*/ 48 w 102"/>
                    <a:gd name="T1" fmla="*/ 717 h 721"/>
                    <a:gd name="T2" fmla="*/ 49 w 102"/>
                    <a:gd name="T3" fmla="*/ 713 h 721"/>
                    <a:gd name="T4" fmla="*/ 51 w 102"/>
                    <a:gd name="T5" fmla="*/ 705 h 721"/>
                    <a:gd name="T6" fmla="*/ 57 w 102"/>
                    <a:gd name="T7" fmla="*/ 684 h 721"/>
                    <a:gd name="T8" fmla="*/ 64 w 102"/>
                    <a:gd name="T9" fmla="*/ 658 h 721"/>
                    <a:gd name="T10" fmla="*/ 74 w 102"/>
                    <a:gd name="T11" fmla="*/ 612 h 721"/>
                    <a:gd name="T12" fmla="*/ 80 w 102"/>
                    <a:gd name="T13" fmla="*/ 585 h 721"/>
                    <a:gd name="T14" fmla="*/ 95 w 102"/>
                    <a:gd name="T15" fmla="*/ 493 h 721"/>
                    <a:gd name="T16" fmla="*/ 98 w 102"/>
                    <a:gd name="T17" fmla="*/ 460 h 721"/>
                    <a:gd name="T18" fmla="*/ 101 w 102"/>
                    <a:gd name="T19" fmla="*/ 411 h 721"/>
                    <a:gd name="T20" fmla="*/ 102 w 102"/>
                    <a:gd name="T21" fmla="*/ 377 h 721"/>
                    <a:gd name="T22" fmla="*/ 101 w 102"/>
                    <a:gd name="T23" fmla="*/ 343 h 721"/>
                    <a:gd name="T24" fmla="*/ 96 w 102"/>
                    <a:gd name="T25" fmla="*/ 294 h 721"/>
                    <a:gd name="T26" fmla="*/ 89 w 102"/>
                    <a:gd name="T27" fmla="*/ 244 h 721"/>
                    <a:gd name="T28" fmla="*/ 81 w 102"/>
                    <a:gd name="T29" fmla="*/ 214 h 721"/>
                    <a:gd name="T30" fmla="*/ 74 w 102"/>
                    <a:gd name="T31" fmla="*/ 184 h 721"/>
                    <a:gd name="T32" fmla="*/ 67 w 102"/>
                    <a:gd name="T33" fmla="*/ 156 h 721"/>
                    <a:gd name="T34" fmla="*/ 58 w 102"/>
                    <a:gd name="T35" fmla="*/ 129 h 721"/>
                    <a:gd name="T36" fmla="*/ 50 w 102"/>
                    <a:gd name="T37" fmla="*/ 105 h 721"/>
                    <a:gd name="T38" fmla="*/ 38 w 102"/>
                    <a:gd name="T39" fmla="*/ 72 h 721"/>
                    <a:gd name="T40" fmla="*/ 29 w 102"/>
                    <a:gd name="T41" fmla="*/ 53 h 721"/>
                    <a:gd name="T42" fmla="*/ 22 w 102"/>
                    <a:gd name="T43" fmla="*/ 37 h 721"/>
                    <a:gd name="T44" fmla="*/ 16 w 102"/>
                    <a:gd name="T45" fmla="*/ 24 h 721"/>
                    <a:gd name="T46" fmla="*/ 11 w 102"/>
                    <a:gd name="T47" fmla="*/ 13 h 721"/>
                    <a:gd name="T48" fmla="*/ 8 w 102"/>
                    <a:gd name="T49" fmla="*/ 6 h 721"/>
                    <a:gd name="T50" fmla="*/ 5 w 102"/>
                    <a:gd name="T51" fmla="*/ 1 h 721"/>
                    <a:gd name="T52" fmla="*/ 4 w 102"/>
                    <a:gd name="T53" fmla="*/ 0 h 721"/>
                    <a:gd name="T54" fmla="*/ 0 w 102"/>
                    <a:gd name="T55" fmla="*/ 8 h 721"/>
                    <a:gd name="T56" fmla="*/ 4 w 102"/>
                    <a:gd name="T57" fmla="*/ 15 h 721"/>
                    <a:gd name="T58" fmla="*/ 9 w 102"/>
                    <a:gd name="T59" fmla="*/ 26 h 721"/>
                    <a:gd name="T60" fmla="*/ 15 w 102"/>
                    <a:gd name="T61" fmla="*/ 40 h 721"/>
                    <a:gd name="T62" fmla="*/ 22 w 102"/>
                    <a:gd name="T63" fmla="*/ 55 h 721"/>
                    <a:gd name="T64" fmla="*/ 31 w 102"/>
                    <a:gd name="T65" fmla="*/ 75 h 721"/>
                    <a:gd name="T66" fmla="*/ 43 w 102"/>
                    <a:gd name="T67" fmla="*/ 107 h 721"/>
                    <a:gd name="T68" fmla="*/ 51 w 102"/>
                    <a:gd name="T69" fmla="*/ 132 h 721"/>
                    <a:gd name="T70" fmla="*/ 60 w 102"/>
                    <a:gd name="T71" fmla="*/ 158 h 721"/>
                    <a:gd name="T72" fmla="*/ 67 w 102"/>
                    <a:gd name="T73" fmla="*/ 186 h 721"/>
                    <a:gd name="T74" fmla="*/ 74 w 102"/>
                    <a:gd name="T75" fmla="*/ 216 h 721"/>
                    <a:gd name="T76" fmla="*/ 81 w 102"/>
                    <a:gd name="T77" fmla="*/ 246 h 721"/>
                    <a:gd name="T78" fmla="*/ 89 w 102"/>
                    <a:gd name="T79" fmla="*/ 294 h 721"/>
                    <a:gd name="T80" fmla="*/ 93 w 102"/>
                    <a:gd name="T81" fmla="*/ 343 h 721"/>
                    <a:gd name="T82" fmla="*/ 95 w 102"/>
                    <a:gd name="T83" fmla="*/ 377 h 721"/>
                    <a:gd name="T84" fmla="*/ 93 w 102"/>
                    <a:gd name="T85" fmla="*/ 411 h 721"/>
                    <a:gd name="T86" fmla="*/ 91 w 102"/>
                    <a:gd name="T87" fmla="*/ 460 h 721"/>
                    <a:gd name="T88" fmla="*/ 87 w 102"/>
                    <a:gd name="T89" fmla="*/ 493 h 721"/>
                    <a:gd name="T90" fmla="*/ 73 w 102"/>
                    <a:gd name="T91" fmla="*/ 583 h 721"/>
                    <a:gd name="T92" fmla="*/ 67 w 102"/>
                    <a:gd name="T93" fmla="*/ 609 h 721"/>
                    <a:gd name="T94" fmla="*/ 57 w 102"/>
                    <a:gd name="T95" fmla="*/ 655 h 721"/>
                    <a:gd name="T96" fmla="*/ 50 w 102"/>
                    <a:gd name="T97" fmla="*/ 682 h 721"/>
                    <a:gd name="T98" fmla="*/ 44 w 102"/>
                    <a:gd name="T99" fmla="*/ 702 h 721"/>
                    <a:gd name="T100" fmla="*/ 41 w 102"/>
                    <a:gd name="T101" fmla="*/ 711 h 721"/>
                    <a:gd name="T102" fmla="*/ 40 w 102"/>
                    <a:gd name="T103" fmla="*/ 717 h 721"/>
                    <a:gd name="T104" fmla="*/ 44 w 102"/>
                    <a:gd name="T105" fmla="*/ 721 h 72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02" h="721">
                      <a:moveTo>
                        <a:pt x="44" y="721"/>
                      </a:moveTo>
                      <a:lnTo>
                        <a:pt x="48" y="717"/>
                      </a:lnTo>
                      <a:lnTo>
                        <a:pt x="48" y="716"/>
                      </a:lnTo>
                      <a:lnTo>
                        <a:pt x="49" y="713"/>
                      </a:lnTo>
                      <a:lnTo>
                        <a:pt x="50" y="710"/>
                      </a:lnTo>
                      <a:lnTo>
                        <a:pt x="51" y="705"/>
                      </a:lnTo>
                      <a:lnTo>
                        <a:pt x="52" y="699"/>
                      </a:lnTo>
                      <a:lnTo>
                        <a:pt x="57" y="684"/>
                      </a:lnTo>
                      <a:lnTo>
                        <a:pt x="62" y="667"/>
                      </a:lnTo>
                      <a:lnTo>
                        <a:pt x="64" y="658"/>
                      </a:lnTo>
                      <a:lnTo>
                        <a:pt x="69" y="636"/>
                      </a:lnTo>
                      <a:lnTo>
                        <a:pt x="74" y="612"/>
                      </a:lnTo>
                      <a:lnTo>
                        <a:pt x="78" y="598"/>
                      </a:lnTo>
                      <a:lnTo>
                        <a:pt x="80" y="585"/>
                      </a:lnTo>
                      <a:lnTo>
                        <a:pt x="87" y="540"/>
                      </a:lnTo>
                      <a:lnTo>
                        <a:pt x="95" y="493"/>
                      </a:lnTo>
                      <a:lnTo>
                        <a:pt x="96" y="476"/>
                      </a:lnTo>
                      <a:lnTo>
                        <a:pt x="98" y="460"/>
                      </a:lnTo>
                      <a:lnTo>
                        <a:pt x="101" y="427"/>
                      </a:lnTo>
                      <a:lnTo>
                        <a:pt x="101" y="411"/>
                      </a:lnTo>
                      <a:lnTo>
                        <a:pt x="102" y="394"/>
                      </a:lnTo>
                      <a:lnTo>
                        <a:pt x="102" y="377"/>
                      </a:lnTo>
                      <a:lnTo>
                        <a:pt x="101" y="360"/>
                      </a:lnTo>
                      <a:lnTo>
                        <a:pt x="101" y="343"/>
                      </a:lnTo>
                      <a:lnTo>
                        <a:pt x="98" y="309"/>
                      </a:lnTo>
                      <a:lnTo>
                        <a:pt x="96" y="294"/>
                      </a:lnTo>
                      <a:lnTo>
                        <a:pt x="93" y="277"/>
                      </a:lnTo>
                      <a:lnTo>
                        <a:pt x="89" y="244"/>
                      </a:lnTo>
                      <a:lnTo>
                        <a:pt x="85" y="228"/>
                      </a:lnTo>
                      <a:lnTo>
                        <a:pt x="81" y="214"/>
                      </a:lnTo>
                      <a:lnTo>
                        <a:pt x="78" y="198"/>
                      </a:lnTo>
                      <a:lnTo>
                        <a:pt x="74" y="184"/>
                      </a:lnTo>
                      <a:lnTo>
                        <a:pt x="71" y="170"/>
                      </a:lnTo>
                      <a:lnTo>
                        <a:pt x="67" y="156"/>
                      </a:lnTo>
                      <a:lnTo>
                        <a:pt x="62" y="142"/>
                      </a:lnTo>
                      <a:lnTo>
                        <a:pt x="58" y="129"/>
                      </a:lnTo>
                      <a:lnTo>
                        <a:pt x="54" y="117"/>
                      </a:lnTo>
                      <a:lnTo>
                        <a:pt x="50" y="105"/>
                      </a:lnTo>
                      <a:lnTo>
                        <a:pt x="45" y="94"/>
                      </a:lnTo>
                      <a:lnTo>
                        <a:pt x="38" y="72"/>
                      </a:lnTo>
                      <a:lnTo>
                        <a:pt x="33" y="63"/>
                      </a:lnTo>
                      <a:lnTo>
                        <a:pt x="29" y="53"/>
                      </a:lnTo>
                      <a:lnTo>
                        <a:pt x="26" y="44"/>
                      </a:lnTo>
                      <a:lnTo>
                        <a:pt x="22" y="37"/>
                      </a:lnTo>
                      <a:lnTo>
                        <a:pt x="20" y="30"/>
                      </a:lnTo>
                      <a:lnTo>
                        <a:pt x="16" y="24"/>
                      </a:lnTo>
                      <a:lnTo>
                        <a:pt x="14" y="18"/>
                      </a:lnTo>
                      <a:lnTo>
                        <a:pt x="11" y="13"/>
                      </a:lnTo>
                      <a:lnTo>
                        <a:pt x="10" y="9"/>
                      </a:lnTo>
                      <a:lnTo>
                        <a:pt x="8" y="6"/>
                      </a:lnTo>
                      <a:lnTo>
                        <a:pt x="8" y="3"/>
                      </a:lnTo>
                      <a:lnTo>
                        <a:pt x="5" y="1"/>
                      </a:lnTo>
                      <a:lnTo>
                        <a:pt x="4" y="7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12"/>
                      </a:lnTo>
                      <a:lnTo>
                        <a:pt x="4" y="15"/>
                      </a:lnTo>
                      <a:lnTo>
                        <a:pt x="6" y="20"/>
                      </a:lnTo>
                      <a:lnTo>
                        <a:pt x="9" y="26"/>
                      </a:lnTo>
                      <a:lnTo>
                        <a:pt x="12" y="32"/>
                      </a:lnTo>
                      <a:lnTo>
                        <a:pt x="15" y="40"/>
                      </a:lnTo>
                      <a:lnTo>
                        <a:pt x="19" y="47"/>
                      </a:lnTo>
                      <a:lnTo>
                        <a:pt x="22" y="55"/>
                      </a:lnTo>
                      <a:lnTo>
                        <a:pt x="26" y="65"/>
                      </a:lnTo>
                      <a:lnTo>
                        <a:pt x="31" y="75"/>
                      </a:lnTo>
                      <a:lnTo>
                        <a:pt x="38" y="96"/>
                      </a:lnTo>
                      <a:lnTo>
                        <a:pt x="43" y="107"/>
                      </a:lnTo>
                      <a:lnTo>
                        <a:pt x="46" y="119"/>
                      </a:lnTo>
                      <a:lnTo>
                        <a:pt x="51" y="132"/>
                      </a:lnTo>
                      <a:lnTo>
                        <a:pt x="55" y="145"/>
                      </a:lnTo>
                      <a:lnTo>
                        <a:pt x="60" y="158"/>
                      </a:lnTo>
                      <a:lnTo>
                        <a:pt x="63" y="173"/>
                      </a:lnTo>
                      <a:lnTo>
                        <a:pt x="67" y="186"/>
                      </a:lnTo>
                      <a:lnTo>
                        <a:pt x="71" y="200"/>
                      </a:lnTo>
                      <a:lnTo>
                        <a:pt x="74" y="216"/>
                      </a:lnTo>
                      <a:lnTo>
                        <a:pt x="78" y="231"/>
                      </a:lnTo>
                      <a:lnTo>
                        <a:pt x="81" y="246"/>
                      </a:lnTo>
                      <a:lnTo>
                        <a:pt x="86" y="277"/>
                      </a:lnTo>
                      <a:lnTo>
                        <a:pt x="89" y="294"/>
                      </a:lnTo>
                      <a:lnTo>
                        <a:pt x="91" y="309"/>
                      </a:lnTo>
                      <a:lnTo>
                        <a:pt x="93" y="343"/>
                      </a:lnTo>
                      <a:lnTo>
                        <a:pt x="93" y="360"/>
                      </a:lnTo>
                      <a:lnTo>
                        <a:pt x="95" y="377"/>
                      </a:lnTo>
                      <a:lnTo>
                        <a:pt x="95" y="394"/>
                      </a:lnTo>
                      <a:lnTo>
                        <a:pt x="93" y="411"/>
                      </a:lnTo>
                      <a:lnTo>
                        <a:pt x="93" y="427"/>
                      </a:lnTo>
                      <a:lnTo>
                        <a:pt x="91" y="460"/>
                      </a:lnTo>
                      <a:lnTo>
                        <a:pt x="89" y="476"/>
                      </a:lnTo>
                      <a:lnTo>
                        <a:pt x="87" y="493"/>
                      </a:lnTo>
                      <a:lnTo>
                        <a:pt x="80" y="540"/>
                      </a:lnTo>
                      <a:lnTo>
                        <a:pt x="73" y="583"/>
                      </a:lnTo>
                      <a:lnTo>
                        <a:pt x="71" y="596"/>
                      </a:lnTo>
                      <a:lnTo>
                        <a:pt x="67" y="609"/>
                      </a:lnTo>
                      <a:lnTo>
                        <a:pt x="62" y="633"/>
                      </a:lnTo>
                      <a:lnTo>
                        <a:pt x="57" y="655"/>
                      </a:lnTo>
                      <a:lnTo>
                        <a:pt x="55" y="665"/>
                      </a:lnTo>
                      <a:lnTo>
                        <a:pt x="50" y="682"/>
                      </a:lnTo>
                      <a:lnTo>
                        <a:pt x="45" y="696"/>
                      </a:lnTo>
                      <a:lnTo>
                        <a:pt x="44" y="702"/>
                      </a:lnTo>
                      <a:lnTo>
                        <a:pt x="43" y="707"/>
                      </a:lnTo>
                      <a:lnTo>
                        <a:pt x="41" y="711"/>
                      </a:lnTo>
                      <a:lnTo>
                        <a:pt x="40" y="713"/>
                      </a:lnTo>
                      <a:lnTo>
                        <a:pt x="40" y="717"/>
                      </a:lnTo>
                      <a:lnTo>
                        <a:pt x="44" y="713"/>
                      </a:lnTo>
                      <a:lnTo>
                        <a:pt x="44" y="72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3" name="Freeform 58"/>
                <p:cNvSpPr>
                  <a:spLocks/>
                </p:cNvSpPr>
                <p:nvPr/>
              </p:nvSpPr>
              <p:spPr bwMode="auto">
                <a:xfrm>
                  <a:off x="3107" y="3504"/>
                  <a:ext cx="15" cy="16"/>
                </a:xfrm>
                <a:custGeom>
                  <a:avLst/>
                  <a:gdLst>
                    <a:gd name="T0" fmla="*/ 0 w 15"/>
                    <a:gd name="T1" fmla="*/ 0 h 16"/>
                    <a:gd name="T2" fmla="*/ 3 w 15"/>
                    <a:gd name="T3" fmla="*/ 16 h 16"/>
                    <a:gd name="T4" fmla="*/ 15 w 15"/>
                    <a:gd name="T5" fmla="*/ 4 h 16"/>
                    <a:gd name="T6" fmla="*/ 0 w 15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16">
                      <a:moveTo>
                        <a:pt x="0" y="0"/>
                      </a:moveTo>
                      <a:lnTo>
                        <a:pt x="3" y="16"/>
                      </a:lnTo>
                      <a:lnTo>
                        <a:pt x="1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4" name="Freeform 59"/>
                <p:cNvSpPr>
                  <a:spLocks/>
                </p:cNvSpPr>
                <p:nvPr/>
              </p:nvSpPr>
              <p:spPr bwMode="auto">
                <a:xfrm>
                  <a:off x="3104" y="3499"/>
                  <a:ext cx="25" cy="28"/>
                </a:xfrm>
                <a:custGeom>
                  <a:avLst/>
                  <a:gdLst>
                    <a:gd name="T0" fmla="*/ 0 w 25"/>
                    <a:gd name="T1" fmla="*/ 0 h 28"/>
                    <a:gd name="T2" fmla="*/ 3 w 25"/>
                    <a:gd name="T3" fmla="*/ 28 h 28"/>
                    <a:gd name="T4" fmla="*/ 25 w 25"/>
                    <a:gd name="T5" fmla="*/ 6 h 28"/>
                    <a:gd name="T6" fmla="*/ 0 w 25"/>
                    <a:gd name="T7" fmla="*/ 0 h 28"/>
                    <a:gd name="T8" fmla="*/ 2 w 25"/>
                    <a:gd name="T9" fmla="*/ 9 h 28"/>
                    <a:gd name="T10" fmla="*/ 17 w 25"/>
                    <a:gd name="T11" fmla="*/ 12 h 28"/>
                    <a:gd name="T12" fmla="*/ 16 w 25"/>
                    <a:gd name="T13" fmla="*/ 6 h 28"/>
                    <a:gd name="T14" fmla="*/ 3 w 25"/>
                    <a:gd name="T15" fmla="*/ 18 h 28"/>
                    <a:gd name="T16" fmla="*/ 10 w 25"/>
                    <a:gd name="T17" fmla="*/ 21 h 28"/>
                    <a:gd name="T18" fmla="*/ 7 w 25"/>
                    <a:gd name="T19" fmla="*/ 5 h 28"/>
                    <a:gd name="T20" fmla="*/ 2 w 25"/>
                    <a:gd name="T21" fmla="*/ 9 h 28"/>
                    <a:gd name="T22" fmla="*/ 0 w 25"/>
                    <a:gd name="T23" fmla="*/ 0 h 2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" h="28">
                      <a:moveTo>
                        <a:pt x="0" y="0"/>
                      </a:moveTo>
                      <a:lnTo>
                        <a:pt x="3" y="28"/>
                      </a:lnTo>
                      <a:lnTo>
                        <a:pt x="25" y="6"/>
                      </a:lnTo>
                      <a:lnTo>
                        <a:pt x="0" y="0"/>
                      </a:lnTo>
                      <a:lnTo>
                        <a:pt x="2" y="9"/>
                      </a:lnTo>
                      <a:lnTo>
                        <a:pt x="17" y="12"/>
                      </a:lnTo>
                      <a:lnTo>
                        <a:pt x="16" y="6"/>
                      </a:lnTo>
                      <a:lnTo>
                        <a:pt x="3" y="18"/>
                      </a:lnTo>
                      <a:lnTo>
                        <a:pt x="10" y="21"/>
                      </a:lnTo>
                      <a:lnTo>
                        <a:pt x="7" y="5"/>
                      </a:lnTo>
                      <a:lnTo>
                        <a:pt x="2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5" name="Freeform 60"/>
                <p:cNvSpPr>
                  <a:spLocks/>
                </p:cNvSpPr>
                <p:nvPr/>
              </p:nvSpPr>
              <p:spPr bwMode="auto">
                <a:xfrm>
                  <a:off x="2993" y="2180"/>
                  <a:ext cx="229" cy="605"/>
                </a:xfrm>
                <a:custGeom>
                  <a:avLst/>
                  <a:gdLst>
                    <a:gd name="T0" fmla="*/ 73 w 229"/>
                    <a:gd name="T1" fmla="*/ 601 h 605"/>
                    <a:gd name="T2" fmla="*/ 71 w 229"/>
                    <a:gd name="T3" fmla="*/ 596 h 605"/>
                    <a:gd name="T4" fmla="*/ 69 w 229"/>
                    <a:gd name="T5" fmla="*/ 591 h 605"/>
                    <a:gd name="T6" fmla="*/ 61 w 229"/>
                    <a:gd name="T7" fmla="*/ 574 h 605"/>
                    <a:gd name="T8" fmla="*/ 52 w 229"/>
                    <a:gd name="T9" fmla="*/ 551 h 605"/>
                    <a:gd name="T10" fmla="*/ 33 w 229"/>
                    <a:gd name="T11" fmla="*/ 499 h 605"/>
                    <a:gd name="T12" fmla="*/ 26 w 229"/>
                    <a:gd name="T13" fmla="*/ 474 h 605"/>
                    <a:gd name="T14" fmla="*/ 20 w 229"/>
                    <a:gd name="T15" fmla="*/ 449 h 605"/>
                    <a:gd name="T16" fmla="*/ 12 w 229"/>
                    <a:gd name="T17" fmla="*/ 406 h 605"/>
                    <a:gd name="T18" fmla="*/ 7 w 229"/>
                    <a:gd name="T19" fmla="*/ 365 h 605"/>
                    <a:gd name="T20" fmla="*/ 8 w 229"/>
                    <a:gd name="T21" fmla="*/ 306 h 605"/>
                    <a:gd name="T22" fmla="*/ 17 w 229"/>
                    <a:gd name="T23" fmla="*/ 265 h 605"/>
                    <a:gd name="T24" fmla="*/ 25 w 229"/>
                    <a:gd name="T25" fmla="*/ 237 h 605"/>
                    <a:gd name="T26" fmla="*/ 58 w 229"/>
                    <a:gd name="T27" fmla="*/ 174 h 605"/>
                    <a:gd name="T28" fmla="*/ 82 w 229"/>
                    <a:gd name="T29" fmla="*/ 139 h 605"/>
                    <a:gd name="T30" fmla="*/ 100 w 229"/>
                    <a:gd name="T31" fmla="*/ 117 h 605"/>
                    <a:gd name="T32" fmla="*/ 118 w 229"/>
                    <a:gd name="T33" fmla="*/ 98 h 605"/>
                    <a:gd name="T34" fmla="*/ 137 w 229"/>
                    <a:gd name="T35" fmla="*/ 80 h 605"/>
                    <a:gd name="T36" fmla="*/ 156 w 229"/>
                    <a:gd name="T37" fmla="*/ 63 h 605"/>
                    <a:gd name="T38" fmla="*/ 181 w 229"/>
                    <a:gd name="T39" fmla="*/ 42 h 605"/>
                    <a:gd name="T40" fmla="*/ 202 w 229"/>
                    <a:gd name="T41" fmla="*/ 25 h 605"/>
                    <a:gd name="T42" fmla="*/ 218 w 229"/>
                    <a:gd name="T43" fmla="*/ 13 h 605"/>
                    <a:gd name="T44" fmla="*/ 228 w 229"/>
                    <a:gd name="T45" fmla="*/ 7 h 605"/>
                    <a:gd name="T46" fmla="*/ 229 w 229"/>
                    <a:gd name="T47" fmla="*/ 0 h 605"/>
                    <a:gd name="T48" fmla="*/ 223 w 229"/>
                    <a:gd name="T49" fmla="*/ 2 h 605"/>
                    <a:gd name="T50" fmla="*/ 214 w 229"/>
                    <a:gd name="T51" fmla="*/ 8 h 605"/>
                    <a:gd name="T52" fmla="*/ 197 w 229"/>
                    <a:gd name="T53" fmla="*/ 20 h 605"/>
                    <a:gd name="T54" fmla="*/ 176 w 229"/>
                    <a:gd name="T55" fmla="*/ 37 h 605"/>
                    <a:gd name="T56" fmla="*/ 151 w 229"/>
                    <a:gd name="T57" fmla="*/ 58 h 605"/>
                    <a:gd name="T58" fmla="*/ 133 w 229"/>
                    <a:gd name="T59" fmla="*/ 75 h 605"/>
                    <a:gd name="T60" fmla="*/ 113 w 229"/>
                    <a:gd name="T61" fmla="*/ 93 h 605"/>
                    <a:gd name="T62" fmla="*/ 95 w 229"/>
                    <a:gd name="T63" fmla="*/ 112 h 605"/>
                    <a:gd name="T64" fmla="*/ 77 w 229"/>
                    <a:gd name="T65" fmla="*/ 134 h 605"/>
                    <a:gd name="T66" fmla="*/ 50 w 229"/>
                    <a:gd name="T67" fmla="*/ 169 h 605"/>
                    <a:gd name="T68" fmla="*/ 18 w 229"/>
                    <a:gd name="T69" fmla="*/ 235 h 605"/>
                    <a:gd name="T70" fmla="*/ 9 w 229"/>
                    <a:gd name="T71" fmla="*/ 262 h 605"/>
                    <a:gd name="T72" fmla="*/ 1 w 229"/>
                    <a:gd name="T73" fmla="*/ 306 h 605"/>
                    <a:gd name="T74" fmla="*/ 0 w 229"/>
                    <a:gd name="T75" fmla="*/ 365 h 605"/>
                    <a:gd name="T76" fmla="*/ 4 w 229"/>
                    <a:gd name="T77" fmla="*/ 409 h 605"/>
                    <a:gd name="T78" fmla="*/ 13 w 229"/>
                    <a:gd name="T79" fmla="*/ 451 h 605"/>
                    <a:gd name="T80" fmla="*/ 19 w 229"/>
                    <a:gd name="T81" fmla="*/ 476 h 605"/>
                    <a:gd name="T82" fmla="*/ 26 w 229"/>
                    <a:gd name="T83" fmla="*/ 502 h 605"/>
                    <a:gd name="T84" fmla="*/ 44 w 229"/>
                    <a:gd name="T85" fmla="*/ 554 h 605"/>
                    <a:gd name="T86" fmla="*/ 54 w 229"/>
                    <a:gd name="T87" fmla="*/ 577 h 605"/>
                    <a:gd name="T88" fmla="*/ 61 w 229"/>
                    <a:gd name="T89" fmla="*/ 594 h 605"/>
                    <a:gd name="T90" fmla="*/ 66 w 229"/>
                    <a:gd name="T91" fmla="*/ 601 h 605"/>
                    <a:gd name="T92" fmla="*/ 70 w 229"/>
                    <a:gd name="T93" fmla="*/ 605 h 60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229" h="605">
                      <a:moveTo>
                        <a:pt x="70" y="605"/>
                      </a:moveTo>
                      <a:lnTo>
                        <a:pt x="73" y="601"/>
                      </a:lnTo>
                      <a:lnTo>
                        <a:pt x="73" y="599"/>
                      </a:lnTo>
                      <a:lnTo>
                        <a:pt x="71" y="596"/>
                      </a:lnTo>
                      <a:lnTo>
                        <a:pt x="71" y="594"/>
                      </a:lnTo>
                      <a:lnTo>
                        <a:pt x="69" y="591"/>
                      </a:lnTo>
                      <a:lnTo>
                        <a:pt x="67" y="586"/>
                      </a:lnTo>
                      <a:lnTo>
                        <a:pt x="61" y="574"/>
                      </a:lnTo>
                      <a:lnTo>
                        <a:pt x="59" y="568"/>
                      </a:lnTo>
                      <a:lnTo>
                        <a:pt x="52" y="551"/>
                      </a:lnTo>
                      <a:lnTo>
                        <a:pt x="44" y="532"/>
                      </a:lnTo>
                      <a:lnTo>
                        <a:pt x="33" y="499"/>
                      </a:lnTo>
                      <a:lnTo>
                        <a:pt x="30" y="487"/>
                      </a:lnTo>
                      <a:lnTo>
                        <a:pt x="26" y="474"/>
                      </a:lnTo>
                      <a:lnTo>
                        <a:pt x="23" y="462"/>
                      </a:lnTo>
                      <a:lnTo>
                        <a:pt x="20" y="449"/>
                      </a:lnTo>
                      <a:lnTo>
                        <a:pt x="17" y="435"/>
                      </a:lnTo>
                      <a:lnTo>
                        <a:pt x="12" y="406"/>
                      </a:lnTo>
                      <a:lnTo>
                        <a:pt x="9" y="394"/>
                      </a:lnTo>
                      <a:lnTo>
                        <a:pt x="7" y="365"/>
                      </a:lnTo>
                      <a:lnTo>
                        <a:pt x="7" y="320"/>
                      </a:lnTo>
                      <a:lnTo>
                        <a:pt x="8" y="306"/>
                      </a:lnTo>
                      <a:lnTo>
                        <a:pt x="13" y="278"/>
                      </a:lnTo>
                      <a:lnTo>
                        <a:pt x="17" y="265"/>
                      </a:lnTo>
                      <a:lnTo>
                        <a:pt x="20" y="250"/>
                      </a:lnTo>
                      <a:lnTo>
                        <a:pt x="25" y="237"/>
                      </a:lnTo>
                      <a:lnTo>
                        <a:pt x="43" y="197"/>
                      </a:lnTo>
                      <a:lnTo>
                        <a:pt x="58" y="174"/>
                      </a:lnTo>
                      <a:lnTo>
                        <a:pt x="73" y="150"/>
                      </a:lnTo>
                      <a:lnTo>
                        <a:pt x="82" y="139"/>
                      </a:lnTo>
                      <a:lnTo>
                        <a:pt x="92" y="128"/>
                      </a:lnTo>
                      <a:lnTo>
                        <a:pt x="100" y="117"/>
                      </a:lnTo>
                      <a:lnTo>
                        <a:pt x="110" y="108"/>
                      </a:lnTo>
                      <a:lnTo>
                        <a:pt x="118" y="98"/>
                      </a:lnTo>
                      <a:lnTo>
                        <a:pt x="128" y="88"/>
                      </a:lnTo>
                      <a:lnTo>
                        <a:pt x="137" y="80"/>
                      </a:lnTo>
                      <a:lnTo>
                        <a:pt x="146" y="71"/>
                      </a:lnTo>
                      <a:lnTo>
                        <a:pt x="156" y="63"/>
                      </a:lnTo>
                      <a:lnTo>
                        <a:pt x="173" y="48"/>
                      </a:lnTo>
                      <a:lnTo>
                        <a:pt x="181" y="42"/>
                      </a:lnTo>
                      <a:lnTo>
                        <a:pt x="196" y="30"/>
                      </a:lnTo>
                      <a:lnTo>
                        <a:pt x="202" y="25"/>
                      </a:lnTo>
                      <a:lnTo>
                        <a:pt x="209" y="20"/>
                      </a:lnTo>
                      <a:lnTo>
                        <a:pt x="218" y="13"/>
                      </a:lnTo>
                      <a:lnTo>
                        <a:pt x="226" y="10"/>
                      </a:lnTo>
                      <a:lnTo>
                        <a:pt x="228" y="7"/>
                      </a:lnTo>
                      <a:lnTo>
                        <a:pt x="229" y="7"/>
                      </a:lnTo>
                      <a:lnTo>
                        <a:pt x="229" y="0"/>
                      </a:lnTo>
                      <a:lnTo>
                        <a:pt x="226" y="0"/>
                      </a:lnTo>
                      <a:lnTo>
                        <a:pt x="223" y="2"/>
                      </a:lnTo>
                      <a:lnTo>
                        <a:pt x="221" y="2"/>
                      </a:lnTo>
                      <a:lnTo>
                        <a:pt x="214" y="8"/>
                      </a:lnTo>
                      <a:lnTo>
                        <a:pt x="204" y="16"/>
                      </a:lnTo>
                      <a:lnTo>
                        <a:pt x="197" y="20"/>
                      </a:lnTo>
                      <a:lnTo>
                        <a:pt x="191" y="25"/>
                      </a:lnTo>
                      <a:lnTo>
                        <a:pt x="176" y="37"/>
                      </a:lnTo>
                      <a:lnTo>
                        <a:pt x="168" y="43"/>
                      </a:lnTo>
                      <a:lnTo>
                        <a:pt x="151" y="58"/>
                      </a:lnTo>
                      <a:lnTo>
                        <a:pt x="141" y="66"/>
                      </a:lnTo>
                      <a:lnTo>
                        <a:pt x="133" y="75"/>
                      </a:lnTo>
                      <a:lnTo>
                        <a:pt x="123" y="83"/>
                      </a:lnTo>
                      <a:lnTo>
                        <a:pt x="113" y="93"/>
                      </a:lnTo>
                      <a:lnTo>
                        <a:pt x="105" y="103"/>
                      </a:lnTo>
                      <a:lnTo>
                        <a:pt x="95" y="112"/>
                      </a:lnTo>
                      <a:lnTo>
                        <a:pt x="87" y="123"/>
                      </a:lnTo>
                      <a:lnTo>
                        <a:pt x="77" y="134"/>
                      </a:lnTo>
                      <a:lnTo>
                        <a:pt x="69" y="145"/>
                      </a:lnTo>
                      <a:lnTo>
                        <a:pt x="50" y="169"/>
                      </a:lnTo>
                      <a:lnTo>
                        <a:pt x="36" y="195"/>
                      </a:lnTo>
                      <a:lnTo>
                        <a:pt x="18" y="235"/>
                      </a:lnTo>
                      <a:lnTo>
                        <a:pt x="13" y="248"/>
                      </a:lnTo>
                      <a:lnTo>
                        <a:pt x="9" y="262"/>
                      </a:lnTo>
                      <a:lnTo>
                        <a:pt x="6" y="276"/>
                      </a:lnTo>
                      <a:lnTo>
                        <a:pt x="1" y="306"/>
                      </a:lnTo>
                      <a:lnTo>
                        <a:pt x="0" y="320"/>
                      </a:lnTo>
                      <a:lnTo>
                        <a:pt x="0" y="365"/>
                      </a:lnTo>
                      <a:lnTo>
                        <a:pt x="2" y="394"/>
                      </a:lnTo>
                      <a:lnTo>
                        <a:pt x="4" y="409"/>
                      </a:lnTo>
                      <a:lnTo>
                        <a:pt x="9" y="438"/>
                      </a:lnTo>
                      <a:lnTo>
                        <a:pt x="13" y="451"/>
                      </a:lnTo>
                      <a:lnTo>
                        <a:pt x="15" y="464"/>
                      </a:lnTo>
                      <a:lnTo>
                        <a:pt x="19" y="476"/>
                      </a:lnTo>
                      <a:lnTo>
                        <a:pt x="23" y="490"/>
                      </a:lnTo>
                      <a:lnTo>
                        <a:pt x="26" y="502"/>
                      </a:lnTo>
                      <a:lnTo>
                        <a:pt x="37" y="534"/>
                      </a:lnTo>
                      <a:lnTo>
                        <a:pt x="44" y="554"/>
                      </a:lnTo>
                      <a:lnTo>
                        <a:pt x="52" y="571"/>
                      </a:lnTo>
                      <a:lnTo>
                        <a:pt x="54" y="577"/>
                      </a:lnTo>
                      <a:lnTo>
                        <a:pt x="60" y="589"/>
                      </a:lnTo>
                      <a:lnTo>
                        <a:pt x="61" y="594"/>
                      </a:lnTo>
                      <a:lnTo>
                        <a:pt x="64" y="599"/>
                      </a:lnTo>
                      <a:lnTo>
                        <a:pt x="66" y="601"/>
                      </a:lnTo>
                      <a:lnTo>
                        <a:pt x="70" y="597"/>
                      </a:lnTo>
                      <a:lnTo>
                        <a:pt x="70" y="605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6" name="Freeform 61"/>
                <p:cNvSpPr>
                  <a:spLocks/>
                </p:cNvSpPr>
                <p:nvPr/>
              </p:nvSpPr>
              <p:spPr bwMode="auto">
                <a:xfrm>
                  <a:off x="3191" y="2184"/>
                  <a:ext cx="30" cy="23"/>
                </a:xfrm>
                <a:custGeom>
                  <a:avLst/>
                  <a:gdLst>
                    <a:gd name="T0" fmla="*/ 0 w 30"/>
                    <a:gd name="T1" fmla="*/ 9 h 23"/>
                    <a:gd name="T2" fmla="*/ 30 w 30"/>
                    <a:gd name="T3" fmla="*/ 0 h 23"/>
                    <a:gd name="T4" fmla="*/ 8 w 30"/>
                    <a:gd name="T5" fmla="*/ 23 h 23"/>
                    <a:gd name="T6" fmla="*/ 0 w 30"/>
                    <a:gd name="T7" fmla="*/ 9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23">
                      <a:moveTo>
                        <a:pt x="0" y="9"/>
                      </a:moveTo>
                      <a:lnTo>
                        <a:pt x="30" y="0"/>
                      </a:lnTo>
                      <a:lnTo>
                        <a:pt x="8" y="23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7" name="Freeform 62"/>
                <p:cNvSpPr>
                  <a:spLocks/>
                </p:cNvSpPr>
                <p:nvPr/>
              </p:nvSpPr>
              <p:spPr bwMode="auto">
                <a:xfrm>
                  <a:off x="3186" y="2176"/>
                  <a:ext cx="47" cy="35"/>
                </a:xfrm>
                <a:custGeom>
                  <a:avLst/>
                  <a:gdLst>
                    <a:gd name="T0" fmla="*/ 9 w 47"/>
                    <a:gd name="T1" fmla="*/ 15 h 35"/>
                    <a:gd name="T2" fmla="*/ 6 w 47"/>
                    <a:gd name="T3" fmla="*/ 21 h 35"/>
                    <a:gd name="T4" fmla="*/ 36 w 47"/>
                    <a:gd name="T5" fmla="*/ 11 h 35"/>
                    <a:gd name="T6" fmla="*/ 33 w 47"/>
                    <a:gd name="T7" fmla="*/ 5 h 35"/>
                    <a:gd name="T8" fmla="*/ 11 w 47"/>
                    <a:gd name="T9" fmla="*/ 28 h 35"/>
                    <a:gd name="T10" fmla="*/ 17 w 47"/>
                    <a:gd name="T11" fmla="*/ 28 h 35"/>
                    <a:gd name="T12" fmla="*/ 9 w 47"/>
                    <a:gd name="T13" fmla="*/ 15 h 35"/>
                    <a:gd name="T14" fmla="*/ 0 w 47"/>
                    <a:gd name="T15" fmla="*/ 16 h 35"/>
                    <a:gd name="T16" fmla="*/ 13 w 47"/>
                    <a:gd name="T17" fmla="*/ 35 h 35"/>
                    <a:gd name="T18" fmla="*/ 47 w 47"/>
                    <a:gd name="T19" fmla="*/ 0 h 35"/>
                    <a:gd name="T20" fmla="*/ 0 w 47"/>
                    <a:gd name="T21" fmla="*/ 16 h 35"/>
                    <a:gd name="T22" fmla="*/ 9 w 47"/>
                    <a:gd name="T23" fmla="*/ 15 h 3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7" h="35">
                      <a:moveTo>
                        <a:pt x="9" y="15"/>
                      </a:moveTo>
                      <a:lnTo>
                        <a:pt x="6" y="21"/>
                      </a:lnTo>
                      <a:lnTo>
                        <a:pt x="36" y="11"/>
                      </a:lnTo>
                      <a:lnTo>
                        <a:pt x="33" y="5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9" y="15"/>
                      </a:lnTo>
                      <a:lnTo>
                        <a:pt x="0" y="16"/>
                      </a:lnTo>
                      <a:lnTo>
                        <a:pt x="13" y="35"/>
                      </a:lnTo>
                      <a:lnTo>
                        <a:pt x="47" y="0"/>
                      </a:lnTo>
                      <a:lnTo>
                        <a:pt x="0" y="16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8" name="Freeform 63"/>
                <p:cNvSpPr>
                  <a:spLocks/>
                </p:cNvSpPr>
                <p:nvPr/>
              </p:nvSpPr>
              <p:spPr bwMode="auto">
                <a:xfrm>
                  <a:off x="2844" y="2820"/>
                  <a:ext cx="249" cy="471"/>
                </a:xfrm>
                <a:custGeom>
                  <a:avLst/>
                  <a:gdLst>
                    <a:gd name="T0" fmla="*/ 11 w 249"/>
                    <a:gd name="T1" fmla="*/ 471 h 471"/>
                    <a:gd name="T2" fmla="*/ 25 w 249"/>
                    <a:gd name="T3" fmla="*/ 470 h 471"/>
                    <a:gd name="T4" fmla="*/ 39 w 249"/>
                    <a:gd name="T5" fmla="*/ 469 h 471"/>
                    <a:gd name="T6" fmla="*/ 54 w 249"/>
                    <a:gd name="T7" fmla="*/ 466 h 471"/>
                    <a:gd name="T8" fmla="*/ 70 w 249"/>
                    <a:gd name="T9" fmla="*/ 463 h 471"/>
                    <a:gd name="T10" fmla="*/ 105 w 249"/>
                    <a:gd name="T11" fmla="*/ 452 h 471"/>
                    <a:gd name="T12" fmla="*/ 123 w 249"/>
                    <a:gd name="T13" fmla="*/ 445 h 471"/>
                    <a:gd name="T14" fmla="*/ 141 w 249"/>
                    <a:gd name="T15" fmla="*/ 436 h 471"/>
                    <a:gd name="T16" fmla="*/ 168 w 249"/>
                    <a:gd name="T17" fmla="*/ 418 h 471"/>
                    <a:gd name="T18" fmla="*/ 192 w 249"/>
                    <a:gd name="T19" fmla="*/ 395 h 471"/>
                    <a:gd name="T20" fmla="*/ 205 w 249"/>
                    <a:gd name="T21" fmla="*/ 378 h 471"/>
                    <a:gd name="T22" fmla="*/ 219 w 249"/>
                    <a:gd name="T23" fmla="*/ 358 h 471"/>
                    <a:gd name="T24" fmla="*/ 224 w 249"/>
                    <a:gd name="T25" fmla="*/ 344 h 471"/>
                    <a:gd name="T26" fmla="*/ 232 w 249"/>
                    <a:gd name="T27" fmla="*/ 320 h 471"/>
                    <a:gd name="T28" fmla="*/ 239 w 249"/>
                    <a:gd name="T29" fmla="*/ 295 h 471"/>
                    <a:gd name="T30" fmla="*/ 243 w 249"/>
                    <a:gd name="T31" fmla="*/ 266 h 471"/>
                    <a:gd name="T32" fmla="*/ 248 w 249"/>
                    <a:gd name="T33" fmla="*/ 222 h 471"/>
                    <a:gd name="T34" fmla="*/ 249 w 249"/>
                    <a:gd name="T35" fmla="*/ 192 h 471"/>
                    <a:gd name="T36" fmla="*/ 248 w 249"/>
                    <a:gd name="T37" fmla="*/ 150 h 471"/>
                    <a:gd name="T38" fmla="*/ 245 w 249"/>
                    <a:gd name="T39" fmla="*/ 109 h 471"/>
                    <a:gd name="T40" fmla="*/ 243 w 249"/>
                    <a:gd name="T41" fmla="*/ 72 h 471"/>
                    <a:gd name="T42" fmla="*/ 237 w 249"/>
                    <a:gd name="T43" fmla="*/ 24 h 471"/>
                    <a:gd name="T44" fmla="*/ 234 w 249"/>
                    <a:gd name="T45" fmla="*/ 9 h 471"/>
                    <a:gd name="T46" fmla="*/ 233 w 249"/>
                    <a:gd name="T47" fmla="*/ 3 h 471"/>
                    <a:gd name="T48" fmla="*/ 231 w 249"/>
                    <a:gd name="T49" fmla="*/ 0 h 471"/>
                    <a:gd name="T50" fmla="*/ 226 w 249"/>
                    <a:gd name="T51" fmla="*/ 6 h 471"/>
                    <a:gd name="T52" fmla="*/ 227 w 249"/>
                    <a:gd name="T53" fmla="*/ 13 h 471"/>
                    <a:gd name="T54" fmla="*/ 233 w 249"/>
                    <a:gd name="T55" fmla="*/ 50 h 471"/>
                    <a:gd name="T56" fmla="*/ 238 w 249"/>
                    <a:gd name="T57" fmla="*/ 96 h 471"/>
                    <a:gd name="T58" fmla="*/ 241 w 249"/>
                    <a:gd name="T59" fmla="*/ 135 h 471"/>
                    <a:gd name="T60" fmla="*/ 242 w 249"/>
                    <a:gd name="T61" fmla="*/ 164 h 471"/>
                    <a:gd name="T62" fmla="*/ 241 w 249"/>
                    <a:gd name="T63" fmla="*/ 208 h 471"/>
                    <a:gd name="T64" fmla="*/ 238 w 249"/>
                    <a:gd name="T65" fmla="*/ 251 h 471"/>
                    <a:gd name="T66" fmla="*/ 234 w 249"/>
                    <a:gd name="T67" fmla="*/ 279 h 471"/>
                    <a:gd name="T68" fmla="*/ 228 w 249"/>
                    <a:gd name="T69" fmla="*/ 306 h 471"/>
                    <a:gd name="T70" fmla="*/ 221 w 249"/>
                    <a:gd name="T71" fmla="*/ 331 h 471"/>
                    <a:gd name="T72" fmla="*/ 211 w 249"/>
                    <a:gd name="T73" fmla="*/ 354 h 471"/>
                    <a:gd name="T74" fmla="*/ 205 w 249"/>
                    <a:gd name="T75" fmla="*/ 362 h 471"/>
                    <a:gd name="T76" fmla="*/ 193 w 249"/>
                    <a:gd name="T77" fmla="*/ 382 h 471"/>
                    <a:gd name="T78" fmla="*/ 172 w 249"/>
                    <a:gd name="T79" fmla="*/ 406 h 471"/>
                    <a:gd name="T80" fmla="*/ 146 w 249"/>
                    <a:gd name="T81" fmla="*/ 424 h 471"/>
                    <a:gd name="T82" fmla="*/ 129 w 249"/>
                    <a:gd name="T83" fmla="*/ 434 h 471"/>
                    <a:gd name="T84" fmla="*/ 111 w 249"/>
                    <a:gd name="T85" fmla="*/ 442 h 471"/>
                    <a:gd name="T86" fmla="*/ 93 w 249"/>
                    <a:gd name="T87" fmla="*/ 448 h 471"/>
                    <a:gd name="T88" fmla="*/ 59 w 249"/>
                    <a:gd name="T89" fmla="*/ 457 h 471"/>
                    <a:gd name="T90" fmla="*/ 43 w 249"/>
                    <a:gd name="T91" fmla="*/ 460 h 471"/>
                    <a:gd name="T92" fmla="*/ 31 w 249"/>
                    <a:gd name="T93" fmla="*/ 462 h 471"/>
                    <a:gd name="T94" fmla="*/ 14 w 249"/>
                    <a:gd name="T95" fmla="*/ 463 h 471"/>
                    <a:gd name="T96" fmla="*/ 0 w 249"/>
                    <a:gd name="T97" fmla="*/ 464 h 47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471">
                      <a:moveTo>
                        <a:pt x="0" y="471"/>
                      </a:moveTo>
                      <a:lnTo>
                        <a:pt x="11" y="471"/>
                      </a:lnTo>
                      <a:lnTo>
                        <a:pt x="14" y="470"/>
                      </a:lnTo>
                      <a:lnTo>
                        <a:pt x="25" y="470"/>
                      </a:lnTo>
                      <a:lnTo>
                        <a:pt x="31" y="469"/>
                      </a:lnTo>
                      <a:lnTo>
                        <a:pt x="39" y="469"/>
                      </a:lnTo>
                      <a:lnTo>
                        <a:pt x="46" y="468"/>
                      </a:lnTo>
                      <a:lnTo>
                        <a:pt x="54" y="466"/>
                      </a:lnTo>
                      <a:lnTo>
                        <a:pt x="62" y="464"/>
                      </a:lnTo>
                      <a:lnTo>
                        <a:pt x="70" y="463"/>
                      </a:lnTo>
                      <a:lnTo>
                        <a:pt x="95" y="456"/>
                      </a:lnTo>
                      <a:lnTo>
                        <a:pt x="105" y="452"/>
                      </a:lnTo>
                      <a:lnTo>
                        <a:pt x="114" y="450"/>
                      </a:lnTo>
                      <a:lnTo>
                        <a:pt x="123" y="445"/>
                      </a:lnTo>
                      <a:lnTo>
                        <a:pt x="132" y="441"/>
                      </a:lnTo>
                      <a:lnTo>
                        <a:pt x="141" y="436"/>
                      </a:lnTo>
                      <a:lnTo>
                        <a:pt x="151" y="431"/>
                      </a:lnTo>
                      <a:lnTo>
                        <a:pt x="168" y="418"/>
                      </a:lnTo>
                      <a:lnTo>
                        <a:pt x="176" y="411"/>
                      </a:lnTo>
                      <a:lnTo>
                        <a:pt x="192" y="395"/>
                      </a:lnTo>
                      <a:lnTo>
                        <a:pt x="198" y="387"/>
                      </a:lnTo>
                      <a:lnTo>
                        <a:pt x="205" y="378"/>
                      </a:lnTo>
                      <a:lnTo>
                        <a:pt x="213" y="367"/>
                      </a:lnTo>
                      <a:lnTo>
                        <a:pt x="219" y="358"/>
                      </a:lnTo>
                      <a:lnTo>
                        <a:pt x="219" y="356"/>
                      </a:lnTo>
                      <a:lnTo>
                        <a:pt x="224" y="344"/>
                      </a:lnTo>
                      <a:lnTo>
                        <a:pt x="228" y="333"/>
                      </a:lnTo>
                      <a:lnTo>
                        <a:pt x="232" y="320"/>
                      </a:lnTo>
                      <a:lnTo>
                        <a:pt x="236" y="308"/>
                      </a:lnTo>
                      <a:lnTo>
                        <a:pt x="239" y="295"/>
                      </a:lnTo>
                      <a:lnTo>
                        <a:pt x="242" y="279"/>
                      </a:lnTo>
                      <a:lnTo>
                        <a:pt x="243" y="266"/>
                      </a:lnTo>
                      <a:lnTo>
                        <a:pt x="245" y="251"/>
                      </a:lnTo>
                      <a:lnTo>
                        <a:pt x="248" y="222"/>
                      </a:lnTo>
                      <a:lnTo>
                        <a:pt x="248" y="208"/>
                      </a:lnTo>
                      <a:lnTo>
                        <a:pt x="249" y="192"/>
                      </a:lnTo>
                      <a:lnTo>
                        <a:pt x="249" y="164"/>
                      </a:lnTo>
                      <a:lnTo>
                        <a:pt x="248" y="150"/>
                      </a:lnTo>
                      <a:lnTo>
                        <a:pt x="248" y="135"/>
                      </a:lnTo>
                      <a:lnTo>
                        <a:pt x="245" y="109"/>
                      </a:lnTo>
                      <a:lnTo>
                        <a:pt x="245" y="96"/>
                      </a:lnTo>
                      <a:lnTo>
                        <a:pt x="243" y="72"/>
                      </a:lnTo>
                      <a:lnTo>
                        <a:pt x="241" y="50"/>
                      </a:lnTo>
                      <a:lnTo>
                        <a:pt x="237" y="24"/>
                      </a:lnTo>
                      <a:lnTo>
                        <a:pt x="234" y="13"/>
                      </a:lnTo>
                      <a:lnTo>
                        <a:pt x="234" y="9"/>
                      </a:lnTo>
                      <a:lnTo>
                        <a:pt x="233" y="6"/>
                      </a:lnTo>
                      <a:lnTo>
                        <a:pt x="233" y="3"/>
                      </a:lnTo>
                      <a:lnTo>
                        <a:pt x="231" y="7"/>
                      </a:lnTo>
                      <a:lnTo>
                        <a:pt x="231" y="0"/>
                      </a:lnTo>
                      <a:lnTo>
                        <a:pt x="226" y="3"/>
                      </a:lnTo>
                      <a:lnTo>
                        <a:pt x="226" y="6"/>
                      </a:lnTo>
                      <a:lnTo>
                        <a:pt x="227" y="9"/>
                      </a:lnTo>
                      <a:lnTo>
                        <a:pt x="227" y="13"/>
                      </a:lnTo>
                      <a:lnTo>
                        <a:pt x="230" y="26"/>
                      </a:lnTo>
                      <a:lnTo>
                        <a:pt x="233" y="50"/>
                      </a:lnTo>
                      <a:lnTo>
                        <a:pt x="236" y="72"/>
                      </a:lnTo>
                      <a:lnTo>
                        <a:pt x="238" y="96"/>
                      </a:lnTo>
                      <a:lnTo>
                        <a:pt x="238" y="109"/>
                      </a:lnTo>
                      <a:lnTo>
                        <a:pt x="241" y="135"/>
                      </a:lnTo>
                      <a:lnTo>
                        <a:pt x="241" y="150"/>
                      </a:lnTo>
                      <a:lnTo>
                        <a:pt x="242" y="164"/>
                      </a:lnTo>
                      <a:lnTo>
                        <a:pt x="242" y="192"/>
                      </a:lnTo>
                      <a:lnTo>
                        <a:pt x="241" y="208"/>
                      </a:lnTo>
                      <a:lnTo>
                        <a:pt x="241" y="222"/>
                      </a:lnTo>
                      <a:lnTo>
                        <a:pt x="238" y="251"/>
                      </a:lnTo>
                      <a:lnTo>
                        <a:pt x="236" y="266"/>
                      </a:lnTo>
                      <a:lnTo>
                        <a:pt x="234" y="279"/>
                      </a:lnTo>
                      <a:lnTo>
                        <a:pt x="232" y="292"/>
                      </a:lnTo>
                      <a:lnTo>
                        <a:pt x="228" y="306"/>
                      </a:lnTo>
                      <a:lnTo>
                        <a:pt x="225" y="318"/>
                      </a:lnTo>
                      <a:lnTo>
                        <a:pt x="221" y="331"/>
                      </a:lnTo>
                      <a:lnTo>
                        <a:pt x="216" y="342"/>
                      </a:lnTo>
                      <a:lnTo>
                        <a:pt x="211" y="354"/>
                      </a:lnTo>
                      <a:lnTo>
                        <a:pt x="211" y="353"/>
                      </a:lnTo>
                      <a:lnTo>
                        <a:pt x="205" y="362"/>
                      </a:lnTo>
                      <a:lnTo>
                        <a:pt x="201" y="373"/>
                      </a:lnTo>
                      <a:lnTo>
                        <a:pt x="193" y="382"/>
                      </a:lnTo>
                      <a:lnTo>
                        <a:pt x="187" y="390"/>
                      </a:lnTo>
                      <a:lnTo>
                        <a:pt x="172" y="406"/>
                      </a:lnTo>
                      <a:lnTo>
                        <a:pt x="163" y="413"/>
                      </a:lnTo>
                      <a:lnTo>
                        <a:pt x="146" y="424"/>
                      </a:lnTo>
                      <a:lnTo>
                        <a:pt x="139" y="429"/>
                      </a:lnTo>
                      <a:lnTo>
                        <a:pt x="129" y="434"/>
                      </a:lnTo>
                      <a:lnTo>
                        <a:pt x="121" y="437"/>
                      </a:lnTo>
                      <a:lnTo>
                        <a:pt x="111" y="442"/>
                      </a:lnTo>
                      <a:lnTo>
                        <a:pt x="103" y="445"/>
                      </a:lnTo>
                      <a:lnTo>
                        <a:pt x="93" y="448"/>
                      </a:lnTo>
                      <a:lnTo>
                        <a:pt x="68" y="456"/>
                      </a:lnTo>
                      <a:lnTo>
                        <a:pt x="59" y="457"/>
                      </a:lnTo>
                      <a:lnTo>
                        <a:pt x="52" y="459"/>
                      </a:lnTo>
                      <a:lnTo>
                        <a:pt x="43" y="460"/>
                      </a:lnTo>
                      <a:lnTo>
                        <a:pt x="39" y="462"/>
                      </a:lnTo>
                      <a:lnTo>
                        <a:pt x="31" y="462"/>
                      </a:lnTo>
                      <a:lnTo>
                        <a:pt x="25" y="463"/>
                      </a:lnTo>
                      <a:lnTo>
                        <a:pt x="14" y="463"/>
                      </a:lnTo>
                      <a:lnTo>
                        <a:pt x="11" y="464"/>
                      </a:lnTo>
                      <a:lnTo>
                        <a:pt x="0" y="464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49" name="Freeform 64"/>
                <p:cNvSpPr>
                  <a:spLocks/>
                </p:cNvSpPr>
                <p:nvPr/>
              </p:nvSpPr>
              <p:spPr bwMode="auto">
                <a:xfrm>
                  <a:off x="2844" y="3280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0 w 14"/>
                    <a:gd name="T3" fmla="*/ 8 h 15"/>
                    <a:gd name="T4" fmla="*/ 14 w 14"/>
                    <a:gd name="T5" fmla="*/ 15 h 15"/>
                    <a:gd name="T6" fmla="*/ 14 w 14"/>
                    <a:gd name="T7" fmla="*/ 0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0" y="8"/>
                      </a:lnTo>
                      <a:lnTo>
                        <a:pt x="14" y="15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0" name="Freeform 65"/>
                <p:cNvSpPr>
                  <a:spLocks/>
                </p:cNvSpPr>
                <p:nvPr/>
              </p:nvSpPr>
              <p:spPr bwMode="auto">
                <a:xfrm>
                  <a:off x="2837" y="3276"/>
                  <a:ext cx="25" cy="24"/>
                </a:xfrm>
                <a:custGeom>
                  <a:avLst/>
                  <a:gdLst>
                    <a:gd name="T0" fmla="*/ 25 w 25"/>
                    <a:gd name="T1" fmla="*/ 0 h 24"/>
                    <a:gd name="T2" fmla="*/ 0 w 25"/>
                    <a:gd name="T3" fmla="*/ 12 h 24"/>
                    <a:gd name="T4" fmla="*/ 25 w 25"/>
                    <a:gd name="T5" fmla="*/ 24 h 24"/>
                    <a:gd name="T6" fmla="*/ 25 w 25"/>
                    <a:gd name="T7" fmla="*/ 0 h 24"/>
                    <a:gd name="T8" fmla="*/ 18 w 25"/>
                    <a:gd name="T9" fmla="*/ 4 h 24"/>
                    <a:gd name="T10" fmla="*/ 18 w 25"/>
                    <a:gd name="T11" fmla="*/ 19 h 24"/>
                    <a:gd name="T12" fmla="*/ 23 w 25"/>
                    <a:gd name="T13" fmla="*/ 15 h 24"/>
                    <a:gd name="T14" fmla="*/ 8 w 25"/>
                    <a:gd name="T15" fmla="*/ 8 h 24"/>
                    <a:gd name="T16" fmla="*/ 8 w 25"/>
                    <a:gd name="T17" fmla="*/ 15 h 24"/>
                    <a:gd name="T18" fmla="*/ 23 w 25"/>
                    <a:gd name="T19" fmla="*/ 8 h 24"/>
                    <a:gd name="T20" fmla="*/ 18 w 25"/>
                    <a:gd name="T21" fmla="*/ 4 h 24"/>
                    <a:gd name="T22" fmla="*/ 25 w 25"/>
                    <a:gd name="T23" fmla="*/ 0 h 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" h="24">
                      <a:moveTo>
                        <a:pt x="25" y="0"/>
                      </a:moveTo>
                      <a:lnTo>
                        <a:pt x="0" y="12"/>
                      </a:lnTo>
                      <a:lnTo>
                        <a:pt x="25" y="24"/>
                      </a:lnTo>
                      <a:lnTo>
                        <a:pt x="25" y="0"/>
                      </a:lnTo>
                      <a:lnTo>
                        <a:pt x="18" y="4"/>
                      </a:lnTo>
                      <a:lnTo>
                        <a:pt x="18" y="19"/>
                      </a:lnTo>
                      <a:lnTo>
                        <a:pt x="23" y="15"/>
                      </a:lnTo>
                      <a:lnTo>
                        <a:pt x="8" y="8"/>
                      </a:lnTo>
                      <a:lnTo>
                        <a:pt x="8" y="15"/>
                      </a:lnTo>
                      <a:lnTo>
                        <a:pt x="23" y="8"/>
                      </a:lnTo>
                      <a:lnTo>
                        <a:pt x="18" y="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1" name="Freeform 66"/>
                <p:cNvSpPr>
                  <a:spLocks/>
                </p:cNvSpPr>
                <p:nvPr/>
              </p:nvSpPr>
              <p:spPr bwMode="auto">
                <a:xfrm>
                  <a:off x="3063" y="1990"/>
                  <a:ext cx="110" cy="803"/>
                </a:xfrm>
                <a:custGeom>
                  <a:avLst/>
                  <a:gdLst>
                    <a:gd name="T0" fmla="*/ 7 w 110"/>
                    <a:gd name="T1" fmla="*/ 799 h 803"/>
                    <a:gd name="T2" fmla="*/ 8 w 110"/>
                    <a:gd name="T3" fmla="*/ 767 h 803"/>
                    <a:gd name="T4" fmla="*/ 9 w 110"/>
                    <a:gd name="T5" fmla="*/ 729 h 803"/>
                    <a:gd name="T6" fmla="*/ 11 w 110"/>
                    <a:gd name="T7" fmla="*/ 706 h 803"/>
                    <a:gd name="T8" fmla="*/ 12 w 110"/>
                    <a:gd name="T9" fmla="*/ 681 h 803"/>
                    <a:gd name="T10" fmla="*/ 13 w 110"/>
                    <a:gd name="T11" fmla="*/ 653 h 803"/>
                    <a:gd name="T12" fmla="*/ 15 w 110"/>
                    <a:gd name="T13" fmla="*/ 623 h 803"/>
                    <a:gd name="T14" fmla="*/ 18 w 110"/>
                    <a:gd name="T15" fmla="*/ 590 h 803"/>
                    <a:gd name="T16" fmla="*/ 22 w 110"/>
                    <a:gd name="T17" fmla="*/ 558 h 803"/>
                    <a:gd name="T18" fmla="*/ 24 w 110"/>
                    <a:gd name="T19" fmla="*/ 522 h 803"/>
                    <a:gd name="T20" fmla="*/ 28 w 110"/>
                    <a:gd name="T21" fmla="*/ 487 h 803"/>
                    <a:gd name="T22" fmla="*/ 32 w 110"/>
                    <a:gd name="T23" fmla="*/ 450 h 803"/>
                    <a:gd name="T24" fmla="*/ 40 w 110"/>
                    <a:gd name="T25" fmla="*/ 394 h 803"/>
                    <a:gd name="T26" fmla="*/ 44 w 110"/>
                    <a:gd name="T27" fmla="*/ 357 h 803"/>
                    <a:gd name="T28" fmla="*/ 51 w 110"/>
                    <a:gd name="T29" fmla="*/ 319 h 803"/>
                    <a:gd name="T30" fmla="*/ 57 w 110"/>
                    <a:gd name="T31" fmla="*/ 283 h 803"/>
                    <a:gd name="T32" fmla="*/ 65 w 110"/>
                    <a:gd name="T33" fmla="*/ 231 h 803"/>
                    <a:gd name="T34" fmla="*/ 71 w 110"/>
                    <a:gd name="T35" fmla="*/ 197 h 803"/>
                    <a:gd name="T36" fmla="*/ 77 w 110"/>
                    <a:gd name="T37" fmla="*/ 165 h 803"/>
                    <a:gd name="T38" fmla="*/ 83 w 110"/>
                    <a:gd name="T39" fmla="*/ 134 h 803"/>
                    <a:gd name="T40" fmla="*/ 88 w 110"/>
                    <a:gd name="T41" fmla="*/ 106 h 803"/>
                    <a:gd name="T42" fmla="*/ 98 w 110"/>
                    <a:gd name="T43" fmla="*/ 59 h 803"/>
                    <a:gd name="T44" fmla="*/ 101 w 110"/>
                    <a:gd name="T45" fmla="*/ 41 h 803"/>
                    <a:gd name="T46" fmla="*/ 105 w 110"/>
                    <a:gd name="T47" fmla="*/ 25 h 803"/>
                    <a:gd name="T48" fmla="*/ 109 w 110"/>
                    <a:gd name="T49" fmla="*/ 9 h 803"/>
                    <a:gd name="T50" fmla="*/ 110 w 110"/>
                    <a:gd name="T51" fmla="*/ 5 h 803"/>
                    <a:gd name="T52" fmla="*/ 107 w 110"/>
                    <a:gd name="T53" fmla="*/ 0 h 803"/>
                    <a:gd name="T54" fmla="*/ 101 w 110"/>
                    <a:gd name="T55" fmla="*/ 5 h 803"/>
                    <a:gd name="T56" fmla="*/ 99 w 110"/>
                    <a:gd name="T57" fmla="*/ 17 h 803"/>
                    <a:gd name="T58" fmla="*/ 96 w 110"/>
                    <a:gd name="T59" fmla="*/ 30 h 803"/>
                    <a:gd name="T60" fmla="*/ 93 w 110"/>
                    <a:gd name="T61" fmla="*/ 47 h 803"/>
                    <a:gd name="T62" fmla="*/ 88 w 110"/>
                    <a:gd name="T63" fmla="*/ 68 h 803"/>
                    <a:gd name="T64" fmla="*/ 78 w 110"/>
                    <a:gd name="T65" fmla="*/ 119 h 803"/>
                    <a:gd name="T66" fmla="*/ 72 w 110"/>
                    <a:gd name="T67" fmla="*/ 148 h 803"/>
                    <a:gd name="T68" fmla="*/ 66 w 110"/>
                    <a:gd name="T69" fmla="*/ 178 h 803"/>
                    <a:gd name="T70" fmla="*/ 60 w 110"/>
                    <a:gd name="T71" fmla="*/ 212 h 803"/>
                    <a:gd name="T72" fmla="*/ 54 w 110"/>
                    <a:gd name="T73" fmla="*/ 246 h 803"/>
                    <a:gd name="T74" fmla="*/ 46 w 110"/>
                    <a:gd name="T75" fmla="*/ 301 h 803"/>
                    <a:gd name="T76" fmla="*/ 40 w 110"/>
                    <a:gd name="T77" fmla="*/ 339 h 803"/>
                    <a:gd name="T78" fmla="*/ 35 w 110"/>
                    <a:gd name="T79" fmla="*/ 376 h 803"/>
                    <a:gd name="T80" fmla="*/ 30 w 110"/>
                    <a:gd name="T81" fmla="*/ 414 h 803"/>
                    <a:gd name="T82" fmla="*/ 23 w 110"/>
                    <a:gd name="T83" fmla="*/ 469 h 803"/>
                    <a:gd name="T84" fmla="*/ 19 w 110"/>
                    <a:gd name="T85" fmla="*/ 504 h 803"/>
                    <a:gd name="T86" fmla="*/ 15 w 110"/>
                    <a:gd name="T87" fmla="*/ 541 h 803"/>
                    <a:gd name="T88" fmla="*/ 12 w 110"/>
                    <a:gd name="T89" fmla="*/ 574 h 803"/>
                    <a:gd name="T90" fmla="*/ 9 w 110"/>
                    <a:gd name="T91" fmla="*/ 607 h 803"/>
                    <a:gd name="T92" fmla="*/ 7 w 110"/>
                    <a:gd name="T93" fmla="*/ 637 h 803"/>
                    <a:gd name="T94" fmla="*/ 6 w 110"/>
                    <a:gd name="T95" fmla="*/ 666 h 803"/>
                    <a:gd name="T96" fmla="*/ 3 w 110"/>
                    <a:gd name="T97" fmla="*/ 694 h 803"/>
                    <a:gd name="T98" fmla="*/ 2 w 110"/>
                    <a:gd name="T99" fmla="*/ 718 h 803"/>
                    <a:gd name="T100" fmla="*/ 1 w 110"/>
                    <a:gd name="T101" fmla="*/ 740 h 803"/>
                    <a:gd name="T102" fmla="*/ 0 w 110"/>
                    <a:gd name="T103" fmla="*/ 774 h 803"/>
                    <a:gd name="T104" fmla="*/ 3 w 110"/>
                    <a:gd name="T105" fmla="*/ 796 h 80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10" h="803">
                      <a:moveTo>
                        <a:pt x="3" y="803"/>
                      </a:moveTo>
                      <a:lnTo>
                        <a:pt x="7" y="799"/>
                      </a:lnTo>
                      <a:lnTo>
                        <a:pt x="7" y="774"/>
                      </a:lnTo>
                      <a:lnTo>
                        <a:pt x="8" y="767"/>
                      </a:lnTo>
                      <a:lnTo>
                        <a:pt x="8" y="740"/>
                      </a:lnTo>
                      <a:lnTo>
                        <a:pt x="9" y="729"/>
                      </a:lnTo>
                      <a:lnTo>
                        <a:pt x="9" y="718"/>
                      </a:lnTo>
                      <a:lnTo>
                        <a:pt x="11" y="706"/>
                      </a:lnTo>
                      <a:lnTo>
                        <a:pt x="11" y="694"/>
                      </a:lnTo>
                      <a:lnTo>
                        <a:pt x="12" y="681"/>
                      </a:lnTo>
                      <a:lnTo>
                        <a:pt x="13" y="666"/>
                      </a:lnTo>
                      <a:lnTo>
                        <a:pt x="13" y="653"/>
                      </a:lnTo>
                      <a:lnTo>
                        <a:pt x="14" y="637"/>
                      </a:lnTo>
                      <a:lnTo>
                        <a:pt x="15" y="623"/>
                      </a:lnTo>
                      <a:lnTo>
                        <a:pt x="17" y="607"/>
                      </a:lnTo>
                      <a:lnTo>
                        <a:pt x="18" y="590"/>
                      </a:lnTo>
                      <a:lnTo>
                        <a:pt x="19" y="574"/>
                      </a:lnTo>
                      <a:lnTo>
                        <a:pt x="22" y="558"/>
                      </a:lnTo>
                      <a:lnTo>
                        <a:pt x="23" y="541"/>
                      </a:lnTo>
                      <a:lnTo>
                        <a:pt x="24" y="522"/>
                      </a:lnTo>
                      <a:lnTo>
                        <a:pt x="26" y="504"/>
                      </a:lnTo>
                      <a:lnTo>
                        <a:pt x="28" y="487"/>
                      </a:lnTo>
                      <a:lnTo>
                        <a:pt x="30" y="469"/>
                      </a:lnTo>
                      <a:lnTo>
                        <a:pt x="32" y="450"/>
                      </a:lnTo>
                      <a:lnTo>
                        <a:pt x="37" y="414"/>
                      </a:lnTo>
                      <a:lnTo>
                        <a:pt x="40" y="394"/>
                      </a:lnTo>
                      <a:lnTo>
                        <a:pt x="42" y="376"/>
                      </a:lnTo>
                      <a:lnTo>
                        <a:pt x="44" y="357"/>
                      </a:lnTo>
                      <a:lnTo>
                        <a:pt x="47" y="339"/>
                      </a:lnTo>
                      <a:lnTo>
                        <a:pt x="51" y="319"/>
                      </a:lnTo>
                      <a:lnTo>
                        <a:pt x="53" y="301"/>
                      </a:lnTo>
                      <a:lnTo>
                        <a:pt x="57" y="283"/>
                      </a:lnTo>
                      <a:lnTo>
                        <a:pt x="61" y="248"/>
                      </a:lnTo>
                      <a:lnTo>
                        <a:pt x="65" y="231"/>
                      </a:lnTo>
                      <a:lnTo>
                        <a:pt x="67" y="214"/>
                      </a:lnTo>
                      <a:lnTo>
                        <a:pt x="71" y="197"/>
                      </a:lnTo>
                      <a:lnTo>
                        <a:pt x="74" y="180"/>
                      </a:lnTo>
                      <a:lnTo>
                        <a:pt x="77" y="165"/>
                      </a:lnTo>
                      <a:lnTo>
                        <a:pt x="80" y="150"/>
                      </a:lnTo>
                      <a:lnTo>
                        <a:pt x="83" y="134"/>
                      </a:lnTo>
                      <a:lnTo>
                        <a:pt x="86" y="121"/>
                      </a:lnTo>
                      <a:lnTo>
                        <a:pt x="88" y="106"/>
                      </a:lnTo>
                      <a:lnTo>
                        <a:pt x="95" y="70"/>
                      </a:lnTo>
                      <a:lnTo>
                        <a:pt x="98" y="59"/>
                      </a:lnTo>
                      <a:lnTo>
                        <a:pt x="100" y="50"/>
                      </a:lnTo>
                      <a:lnTo>
                        <a:pt x="101" y="41"/>
                      </a:lnTo>
                      <a:lnTo>
                        <a:pt x="104" y="33"/>
                      </a:lnTo>
                      <a:lnTo>
                        <a:pt x="105" y="25"/>
                      </a:lnTo>
                      <a:lnTo>
                        <a:pt x="106" y="19"/>
                      </a:lnTo>
                      <a:lnTo>
                        <a:pt x="109" y="9"/>
                      </a:lnTo>
                      <a:lnTo>
                        <a:pt x="109" y="7"/>
                      </a:lnTo>
                      <a:lnTo>
                        <a:pt x="110" y="5"/>
                      </a:lnTo>
                      <a:lnTo>
                        <a:pt x="107" y="7"/>
                      </a:lnTo>
                      <a:lnTo>
                        <a:pt x="107" y="0"/>
                      </a:lnTo>
                      <a:lnTo>
                        <a:pt x="103" y="2"/>
                      </a:lnTo>
                      <a:lnTo>
                        <a:pt x="101" y="5"/>
                      </a:lnTo>
                      <a:lnTo>
                        <a:pt x="101" y="9"/>
                      </a:lnTo>
                      <a:lnTo>
                        <a:pt x="99" y="17"/>
                      </a:lnTo>
                      <a:lnTo>
                        <a:pt x="98" y="23"/>
                      </a:lnTo>
                      <a:lnTo>
                        <a:pt x="96" y="30"/>
                      </a:lnTo>
                      <a:lnTo>
                        <a:pt x="94" y="39"/>
                      </a:lnTo>
                      <a:lnTo>
                        <a:pt x="93" y="47"/>
                      </a:lnTo>
                      <a:lnTo>
                        <a:pt x="90" y="57"/>
                      </a:lnTo>
                      <a:lnTo>
                        <a:pt x="88" y="68"/>
                      </a:lnTo>
                      <a:lnTo>
                        <a:pt x="81" y="104"/>
                      </a:lnTo>
                      <a:lnTo>
                        <a:pt x="78" y="119"/>
                      </a:lnTo>
                      <a:lnTo>
                        <a:pt x="76" y="132"/>
                      </a:lnTo>
                      <a:lnTo>
                        <a:pt x="72" y="148"/>
                      </a:lnTo>
                      <a:lnTo>
                        <a:pt x="70" y="162"/>
                      </a:lnTo>
                      <a:lnTo>
                        <a:pt x="66" y="178"/>
                      </a:lnTo>
                      <a:lnTo>
                        <a:pt x="64" y="195"/>
                      </a:lnTo>
                      <a:lnTo>
                        <a:pt x="60" y="212"/>
                      </a:lnTo>
                      <a:lnTo>
                        <a:pt x="58" y="229"/>
                      </a:lnTo>
                      <a:lnTo>
                        <a:pt x="54" y="246"/>
                      </a:lnTo>
                      <a:lnTo>
                        <a:pt x="49" y="283"/>
                      </a:lnTo>
                      <a:lnTo>
                        <a:pt x="46" y="301"/>
                      </a:lnTo>
                      <a:lnTo>
                        <a:pt x="43" y="319"/>
                      </a:lnTo>
                      <a:lnTo>
                        <a:pt x="40" y="339"/>
                      </a:lnTo>
                      <a:lnTo>
                        <a:pt x="37" y="357"/>
                      </a:lnTo>
                      <a:lnTo>
                        <a:pt x="35" y="376"/>
                      </a:lnTo>
                      <a:lnTo>
                        <a:pt x="32" y="394"/>
                      </a:lnTo>
                      <a:lnTo>
                        <a:pt x="30" y="414"/>
                      </a:lnTo>
                      <a:lnTo>
                        <a:pt x="25" y="450"/>
                      </a:lnTo>
                      <a:lnTo>
                        <a:pt x="23" y="469"/>
                      </a:lnTo>
                      <a:lnTo>
                        <a:pt x="20" y="487"/>
                      </a:lnTo>
                      <a:lnTo>
                        <a:pt x="19" y="504"/>
                      </a:lnTo>
                      <a:lnTo>
                        <a:pt x="17" y="522"/>
                      </a:lnTo>
                      <a:lnTo>
                        <a:pt x="15" y="541"/>
                      </a:lnTo>
                      <a:lnTo>
                        <a:pt x="14" y="558"/>
                      </a:lnTo>
                      <a:lnTo>
                        <a:pt x="12" y="574"/>
                      </a:lnTo>
                      <a:lnTo>
                        <a:pt x="11" y="590"/>
                      </a:lnTo>
                      <a:lnTo>
                        <a:pt x="9" y="607"/>
                      </a:lnTo>
                      <a:lnTo>
                        <a:pt x="8" y="623"/>
                      </a:lnTo>
                      <a:lnTo>
                        <a:pt x="7" y="637"/>
                      </a:lnTo>
                      <a:lnTo>
                        <a:pt x="6" y="653"/>
                      </a:lnTo>
                      <a:lnTo>
                        <a:pt x="6" y="666"/>
                      </a:lnTo>
                      <a:lnTo>
                        <a:pt x="5" y="681"/>
                      </a:lnTo>
                      <a:lnTo>
                        <a:pt x="3" y="694"/>
                      </a:lnTo>
                      <a:lnTo>
                        <a:pt x="3" y="706"/>
                      </a:lnTo>
                      <a:lnTo>
                        <a:pt x="2" y="718"/>
                      </a:lnTo>
                      <a:lnTo>
                        <a:pt x="2" y="729"/>
                      </a:lnTo>
                      <a:lnTo>
                        <a:pt x="1" y="740"/>
                      </a:lnTo>
                      <a:lnTo>
                        <a:pt x="1" y="767"/>
                      </a:lnTo>
                      <a:lnTo>
                        <a:pt x="0" y="774"/>
                      </a:lnTo>
                      <a:lnTo>
                        <a:pt x="0" y="799"/>
                      </a:lnTo>
                      <a:lnTo>
                        <a:pt x="3" y="796"/>
                      </a:lnTo>
                      <a:lnTo>
                        <a:pt x="3" y="80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2" name="Freeform 67"/>
                <p:cNvSpPr>
                  <a:spLocks/>
                </p:cNvSpPr>
                <p:nvPr/>
              </p:nvSpPr>
              <p:spPr bwMode="auto">
                <a:xfrm>
                  <a:off x="3156" y="1994"/>
                  <a:ext cx="14" cy="30"/>
                </a:xfrm>
                <a:custGeom>
                  <a:avLst/>
                  <a:gdLst>
                    <a:gd name="T0" fmla="*/ 0 w 14"/>
                    <a:gd name="T1" fmla="*/ 27 h 30"/>
                    <a:gd name="T2" fmla="*/ 13 w 14"/>
                    <a:gd name="T3" fmla="*/ 0 h 30"/>
                    <a:gd name="T4" fmla="*/ 14 w 14"/>
                    <a:gd name="T5" fmla="*/ 30 h 30"/>
                    <a:gd name="T6" fmla="*/ 0 w 14"/>
                    <a:gd name="T7" fmla="*/ 27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30">
                      <a:moveTo>
                        <a:pt x="0" y="27"/>
                      </a:moveTo>
                      <a:lnTo>
                        <a:pt x="13" y="0"/>
                      </a:lnTo>
                      <a:lnTo>
                        <a:pt x="14" y="3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3" name="Freeform 68"/>
                <p:cNvSpPr>
                  <a:spLocks/>
                </p:cNvSpPr>
                <p:nvPr/>
              </p:nvSpPr>
              <p:spPr bwMode="auto">
                <a:xfrm>
                  <a:off x="3151" y="1979"/>
                  <a:ext cx="23" cy="49"/>
                </a:xfrm>
                <a:custGeom>
                  <a:avLst/>
                  <a:gdLst>
                    <a:gd name="T0" fmla="*/ 5 w 23"/>
                    <a:gd name="T1" fmla="*/ 39 h 49"/>
                    <a:gd name="T2" fmla="*/ 8 w 23"/>
                    <a:gd name="T3" fmla="*/ 44 h 49"/>
                    <a:gd name="T4" fmla="*/ 22 w 23"/>
                    <a:gd name="T5" fmla="*/ 16 h 49"/>
                    <a:gd name="T6" fmla="*/ 15 w 23"/>
                    <a:gd name="T7" fmla="*/ 15 h 49"/>
                    <a:gd name="T8" fmla="*/ 16 w 23"/>
                    <a:gd name="T9" fmla="*/ 45 h 49"/>
                    <a:gd name="T10" fmla="*/ 19 w 23"/>
                    <a:gd name="T11" fmla="*/ 41 h 49"/>
                    <a:gd name="T12" fmla="*/ 5 w 23"/>
                    <a:gd name="T13" fmla="*/ 39 h 49"/>
                    <a:gd name="T14" fmla="*/ 0 w 23"/>
                    <a:gd name="T15" fmla="*/ 45 h 49"/>
                    <a:gd name="T16" fmla="*/ 23 w 23"/>
                    <a:gd name="T17" fmla="*/ 49 h 49"/>
                    <a:gd name="T18" fmla="*/ 21 w 23"/>
                    <a:gd name="T19" fmla="*/ 0 h 49"/>
                    <a:gd name="T20" fmla="*/ 0 w 23"/>
                    <a:gd name="T21" fmla="*/ 45 h 49"/>
                    <a:gd name="T22" fmla="*/ 5 w 23"/>
                    <a:gd name="T23" fmla="*/ 39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9">
                      <a:moveTo>
                        <a:pt x="5" y="39"/>
                      </a:moveTo>
                      <a:lnTo>
                        <a:pt x="8" y="44"/>
                      </a:lnTo>
                      <a:lnTo>
                        <a:pt x="22" y="16"/>
                      </a:lnTo>
                      <a:lnTo>
                        <a:pt x="15" y="15"/>
                      </a:lnTo>
                      <a:lnTo>
                        <a:pt x="16" y="45"/>
                      </a:lnTo>
                      <a:lnTo>
                        <a:pt x="19" y="41"/>
                      </a:lnTo>
                      <a:lnTo>
                        <a:pt x="5" y="39"/>
                      </a:lnTo>
                      <a:lnTo>
                        <a:pt x="0" y="45"/>
                      </a:lnTo>
                      <a:lnTo>
                        <a:pt x="23" y="49"/>
                      </a:lnTo>
                      <a:lnTo>
                        <a:pt x="21" y="0"/>
                      </a:lnTo>
                      <a:lnTo>
                        <a:pt x="0" y="45"/>
                      </a:lnTo>
                      <a:lnTo>
                        <a:pt x="5" y="3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4" name="Rectangle 206"/>
                <p:cNvSpPr>
                  <a:spLocks noChangeArrowheads="1"/>
                </p:cNvSpPr>
                <p:nvPr/>
              </p:nvSpPr>
              <p:spPr bwMode="auto">
                <a:xfrm>
                  <a:off x="3063" y="2751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55" name="Freeform 207"/>
                <p:cNvSpPr>
                  <a:spLocks/>
                </p:cNvSpPr>
                <p:nvPr/>
              </p:nvSpPr>
              <p:spPr bwMode="auto">
                <a:xfrm>
                  <a:off x="3062" y="2714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6" name="Rectangle 209"/>
                <p:cNvSpPr>
                  <a:spLocks noChangeArrowheads="1"/>
                </p:cNvSpPr>
                <p:nvPr/>
              </p:nvSpPr>
              <p:spPr bwMode="auto">
                <a:xfrm>
                  <a:off x="3062" y="267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57" name="Freeform 210"/>
                <p:cNvSpPr>
                  <a:spLocks/>
                </p:cNvSpPr>
                <p:nvPr/>
              </p:nvSpPr>
              <p:spPr bwMode="auto">
                <a:xfrm>
                  <a:off x="3060" y="2642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2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2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58" name="Rectangle 211"/>
                <p:cNvSpPr>
                  <a:spLocks noChangeArrowheads="1"/>
                </p:cNvSpPr>
                <p:nvPr/>
              </p:nvSpPr>
              <p:spPr bwMode="auto">
                <a:xfrm>
                  <a:off x="3060" y="2606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59" name="Freeform 212"/>
                <p:cNvSpPr>
                  <a:spLocks/>
                </p:cNvSpPr>
                <p:nvPr/>
              </p:nvSpPr>
              <p:spPr bwMode="auto">
                <a:xfrm>
                  <a:off x="3059" y="2569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7 w 9"/>
                    <a:gd name="T3" fmla="*/ 0 h 29"/>
                    <a:gd name="T4" fmla="*/ 0 w 9"/>
                    <a:gd name="T5" fmla="*/ 0 h 29"/>
                    <a:gd name="T6" fmla="*/ 1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60" name="Rectangle 213"/>
                <p:cNvSpPr>
                  <a:spLocks noChangeArrowheads="1"/>
                </p:cNvSpPr>
                <p:nvPr/>
              </p:nvSpPr>
              <p:spPr bwMode="auto">
                <a:xfrm>
                  <a:off x="3059" y="2533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1" name="Freeform 214"/>
                <p:cNvSpPr>
                  <a:spLocks/>
                </p:cNvSpPr>
                <p:nvPr/>
              </p:nvSpPr>
              <p:spPr bwMode="auto">
                <a:xfrm>
                  <a:off x="3058" y="2497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62" name="Rectangle 215"/>
                <p:cNvSpPr>
                  <a:spLocks noChangeArrowheads="1"/>
                </p:cNvSpPr>
                <p:nvPr/>
              </p:nvSpPr>
              <p:spPr bwMode="auto">
                <a:xfrm>
                  <a:off x="3058" y="2460"/>
                  <a:ext cx="7" cy="30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3" name="Freeform 216"/>
                <p:cNvSpPr>
                  <a:spLocks/>
                </p:cNvSpPr>
                <p:nvPr/>
              </p:nvSpPr>
              <p:spPr bwMode="auto">
                <a:xfrm>
                  <a:off x="3057" y="2424"/>
                  <a:ext cx="8" cy="29"/>
                </a:xfrm>
                <a:custGeom>
                  <a:avLst/>
                  <a:gdLst>
                    <a:gd name="T0" fmla="*/ 8 w 8"/>
                    <a:gd name="T1" fmla="*/ 29 h 29"/>
                    <a:gd name="T2" fmla="*/ 7 w 8"/>
                    <a:gd name="T3" fmla="*/ 0 h 29"/>
                    <a:gd name="T4" fmla="*/ 0 w 8"/>
                    <a:gd name="T5" fmla="*/ 0 h 29"/>
                    <a:gd name="T6" fmla="*/ 1 w 8"/>
                    <a:gd name="T7" fmla="*/ 29 h 29"/>
                    <a:gd name="T8" fmla="*/ 8 w 8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8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1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64" name="Rectangle 217"/>
                <p:cNvSpPr>
                  <a:spLocks noChangeArrowheads="1"/>
                </p:cNvSpPr>
                <p:nvPr/>
              </p:nvSpPr>
              <p:spPr bwMode="auto">
                <a:xfrm>
                  <a:off x="3057" y="238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5" name="Freeform 218"/>
                <p:cNvSpPr>
                  <a:spLocks/>
                </p:cNvSpPr>
                <p:nvPr/>
              </p:nvSpPr>
              <p:spPr bwMode="auto">
                <a:xfrm>
                  <a:off x="3055" y="2352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8 w 9"/>
                    <a:gd name="T3" fmla="*/ 0 h 29"/>
                    <a:gd name="T4" fmla="*/ 0 w 9"/>
                    <a:gd name="T5" fmla="*/ 0 h 29"/>
                    <a:gd name="T6" fmla="*/ 2 w 9"/>
                    <a:gd name="T7" fmla="*/ 29 h 29"/>
                    <a:gd name="T8" fmla="*/ 9 w 9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9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2" y="29"/>
                      </a:lnTo>
                      <a:lnTo>
                        <a:pt x="9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6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055" y="2315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055" y="2279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054" y="2243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6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054" y="2207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053" y="2170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053" y="2134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053" y="209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3" name="Rectangle 226"/>
                <p:cNvSpPr>
                  <a:spLocks noChangeArrowheads="1"/>
                </p:cNvSpPr>
                <p:nvPr/>
              </p:nvSpPr>
              <p:spPr bwMode="auto">
                <a:xfrm>
                  <a:off x="3053" y="2061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4" name="Rectangle 227"/>
                <p:cNvSpPr>
                  <a:spLocks noChangeArrowheads="1"/>
                </p:cNvSpPr>
                <p:nvPr/>
              </p:nvSpPr>
              <p:spPr bwMode="auto">
                <a:xfrm>
                  <a:off x="3053" y="2037"/>
                  <a:ext cx="7" cy="17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75" name="Freeform 228"/>
                <p:cNvSpPr>
                  <a:spLocks/>
                </p:cNvSpPr>
                <p:nvPr/>
              </p:nvSpPr>
              <p:spPr bwMode="auto">
                <a:xfrm>
                  <a:off x="3049" y="2037"/>
                  <a:ext cx="15" cy="30"/>
                </a:xfrm>
                <a:custGeom>
                  <a:avLst/>
                  <a:gdLst>
                    <a:gd name="T0" fmla="*/ 0 w 15"/>
                    <a:gd name="T1" fmla="*/ 30 h 30"/>
                    <a:gd name="T2" fmla="*/ 8 w 15"/>
                    <a:gd name="T3" fmla="*/ 0 h 30"/>
                    <a:gd name="T4" fmla="*/ 15 w 15"/>
                    <a:gd name="T5" fmla="*/ 30 h 30"/>
                    <a:gd name="T6" fmla="*/ 0 w 15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0">
                      <a:moveTo>
                        <a:pt x="0" y="30"/>
                      </a:moveTo>
                      <a:lnTo>
                        <a:pt x="8" y="0"/>
                      </a:lnTo>
                      <a:lnTo>
                        <a:pt x="15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76" name="Freeform 229"/>
                <p:cNvSpPr>
                  <a:spLocks/>
                </p:cNvSpPr>
                <p:nvPr/>
              </p:nvSpPr>
              <p:spPr bwMode="auto">
                <a:xfrm>
                  <a:off x="3046" y="2023"/>
                  <a:ext cx="22" cy="47"/>
                </a:xfrm>
                <a:custGeom>
                  <a:avLst/>
                  <a:gdLst>
                    <a:gd name="T0" fmla="*/ 3 w 22"/>
                    <a:gd name="T1" fmla="*/ 41 h 47"/>
                    <a:gd name="T2" fmla="*/ 7 w 22"/>
                    <a:gd name="T3" fmla="*/ 46 h 47"/>
                    <a:gd name="T4" fmla="*/ 14 w 22"/>
                    <a:gd name="T5" fmla="*/ 15 h 47"/>
                    <a:gd name="T6" fmla="*/ 7 w 22"/>
                    <a:gd name="T7" fmla="*/ 15 h 47"/>
                    <a:gd name="T8" fmla="*/ 14 w 22"/>
                    <a:gd name="T9" fmla="*/ 46 h 47"/>
                    <a:gd name="T10" fmla="*/ 18 w 22"/>
                    <a:gd name="T11" fmla="*/ 41 h 47"/>
                    <a:gd name="T12" fmla="*/ 3 w 22"/>
                    <a:gd name="T13" fmla="*/ 41 h 47"/>
                    <a:gd name="T14" fmla="*/ 0 w 22"/>
                    <a:gd name="T15" fmla="*/ 47 h 47"/>
                    <a:gd name="T16" fmla="*/ 22 w 22"/>
                    <a:gd name="T17" fmla="*/ 47 h 47"/>
                    <a:gd name="T18" fmla="*/ 11 w 22"/>
                    <a:gd name="T19" fmla="*/ 0 h 47"/>
                    <a:gd name="T20" fmla="*/ 0 w 22"/>
                    <a:gd name="T21" fmla="*/ 47 h 47"/>
                    <a:gd name="T22" fmla="*/ 3 w 22"/>
                    <a:gd name="T23" fmla="*/ 41 h 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2" h="47">
                      <a:moveTo>
                        <a:pt x="3" y="41"/>
                      </a:moveTo>
                      <a:lnTo>
                        <a:pt x="7" y="46"/>
                      </a:lnTo>
                      <a:lnTo>
                        <a:pt x="14" y="15"/>
                      </a:lnTo>
                      <a:lnTo>
                        <a:pt x="7" y="15"/>
                      </a:lnTo>
                      <a:lnTo>
                        <a:pt x="14" y="46"/>
                      </a:lnTo>
                      <a:lnTo>
                        <a:pt x="18" y="41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22" y="47"/>
                      </a:lnTo>
                      <a:lnTo>
                        <a:pt x="11" y="0"/>
                      </a:lnTo>
                      <a:lnTo>
                        <a:pt x="0" y="47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77" name="Freeform 230"/>
                <p:cNvSpPr>
                  <a:spLocks/>
                </p:cNvSpPr>
                <p:nvPr/>
              </p:nvSpPr>
              <p:spPr bwMode="auto">
                <a:xfrm>
                  <a:off x="3054" y="2750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8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78" name="Freeform 231"/>
                <p:cNvSpPr>
                  <a:spLocks/>
                </p:cNvSpPr>
                <p:nvPr/>
              </p:nvSpPr>
              <p:spPr bwMode="auto">
                <a:xfrm>
                  <a:off x="3047" y="2714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79" name="Freeform 232"/>
                <p:cNvSpPr>
                  <a:spLocks/>
                </p:cNvSpPr>
                <p:nvPr/>
              </p:nvSpPr>
              <p:spPr bwMode="auto">
                <a:xfrm>
                  <a:off x="3041" y="2678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0" name="Freeform 233"/>
                <p:cNvSpPr>
                  <a:spLocks/>
                </p:cNvSpPr>
                <p:nvPr/>
              </p:nvSpPr>
              <p:spPr bwMode="auto">
                <a:xfrm>
                  <a:off x="3034" y="2643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1" name="Freeform 234"/>
                <p:cNvSpPr>
                  <a:spLocks/>
                </p:cNvSpPr>
                <p:nvPr/>
              </p:nvSpPr>
              <p:spPr bwMode="auto">
                <a:xfrm>
                  <a:off x="3028" y="2607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4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4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2" name="Freeform 235"/>
                <p:cNvSpPr>
                  <a:spLocks/>
                </p:cNvSpPr>
                <p:nvPr/>
              </p:nvSpPr>
              <p:spPr bwMode="auto">
                <a:xfrm>
                  <a:off x="3020" y="2572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8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3" name="Freeform 236"/>
                <p:cNvSpPr>
                  <a:spLocks/>
                </p:cNvSpPr>
                <p:nvPr/>
              </p:nvSpPr>
              <p:spPr bwMode="auto">
                <a:xfrm>
                  <a:off x="3013" y="2534"/>
                  <a:ext cx="13" cy="32"/>
                </a:xfrm>
                <a:custGeom>
                  <a:avLst/>
                  <a:gdLst>
                    <a:gd name="T0" fmla="*/ 13 w 13"/>
                    <a:gd name="T1" fmla="*/ 29 h 32"/>
                    <a:gd name="T2" fmla="*/ 7 w 13"/>
                    <a:gd name="T3" fmla="*/ 0 h 32"/>
                    <a:gd name="T4" fmla="*/ 0 w 13"/>
                    <a:gd name="T5" fmla="*/ 3 h 32"/>
                    <a:gd name="T6" fmla="*/ 6 w 13"/>
                    <a:gd name="T7" fmla="*/ 32 h 32"/>
                    <a:gd name="T8" fmla="*/ 13 w 13"/>
                    <a:gd name="T9" fmla="*/ 2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13" y="29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4" name="Freeform 237"/>
                <p:cNvSpPr>
                  <a:spLocks/>
                </p:cNvSpPr>
                <p:nvPr/>
              </p:nvSpPr>
              <p:spPr bwMode="auto">
                <a:xfrm>
                  <a:off x="3007" y="2500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5" name="Freeform 238"/>
                <p:cNvSpPr>
                  <a:spLocks/>
                </p:cNvSpPr>
                <p:nvPr/>
              </p:nvSpPr>
              <p:spPr bwMode="auto">
                <a:xfrm>
                  <a:off x="3000" y="2464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7 w 13"/>
                    <a:gd name="T3" fmla="*/ 0 h 30"/>
                    <a:gd name="T4" fmla="*/ 0 w 13"/>
                    <a:gd name="T5" fmla="*/ 3 h 30"/>
                    <a:gd name="T6" fmla="*/ 6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6" name="Freeform 239"/>
                <p:cNvSpPr>
                  <a:spLocks/>
                </p:cNvSpPr>
                <p:nvPr/>
              </p:nvSpPr>
              <p:spPr bwMode="auto">
                <a:xfrm>
                  <a:off x="2994" y="2429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7" name="Freeform 240"/>
                <p:cNvSpPr>
                  <a:spLocks/>
                </p:cNvSpPr>
                <p:nvPr/>
              </p:nvSpPr>
              <p:spPr bwMode="auto">
                <a:xfrm>
                  <a:off x="2987" y="2393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7 w 13"/>
                    <a:gd name="T3" fmla="*/ 0 h 30"/>
                    <a:gd name="T4" fmla="*/ 0 w 13"/>
                    <a:gd name="T5" fmla="*/ 2 h 30"/>
                    <a:gd name="T6" fmla="*/ 6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8" name="Freeform 241"/>
                <p:cNvSpPr>
                  <a:spLocks/>
                </p:cNvSpPr>
                <p:nvPr/>
              </p:nvSpPr>
              <p:spPr bwMode="auto">
                <a:xfrm>
                  <a:off x="2980" y="2358"/>
                  <a:ext cx="13" cy="29"/>
                </a:xfrm>
                <a:custGeom>
                  <a:avLst/>
                  <a:gdLst>
                    <a:gd name="T0" fmla="*/ 13 w 13"/>
                    <a:gd name="T1" fmla="*/ 29 h 29"/>
                    <a:gd name="T2" fmla="*/ 8 w 13"/>
                    <a:gd name="T3" fmla="*/ 0 h 29"/>
                    <a:gd name="T4" fmla="*/ 0 w 13"/>
                    <a:gd name="T5" fmla="*/ 0 h 29"/>
                    <a:gd name="T6" fmla="*/ 5 w 13"/>
                    <a:gd name="T7" fmla="*/ 29 h 29"/>
                    <a:gd name="T8" fmla="*/ 13 w 13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">
                      <a:moveTo>
                        <a:pt x="13" y="29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89" name="Freeform 242"/>
                <p:cNvSpPr>
                  <a:spLocks/>
                </p:cNvSpPr>
                <p:nvPr/>
              </p:nvSpPr>
              <p:spPr bwMode="auto">
                <a:xfrm>
                  <a:off x="2973" y="2321"/>
                  <a:ext cx="14" cy="31"/>
                </a:xfrm>
                <a:custGeom>
                  <a:avLst/>
                  <a:gdLst>
                    <a:gd name="T0" fmla="*/ 14 w 14"/>
                    <a:gd name="T1" fmla="*/ 28 h 31"/>
                    <a:gd name="T2" fmla="*/ 7 w 14"/>
                    <a:gd name="T3" fmla="*/ 0 h 31"/>
                    <a:gd name="T4" fmla="*/ 0 w 14"/>
                    <a:gd name="T5" fmla="*/ 3 h 31"/>
                    <a:gd name="T6" fmla="*/ 6 w 14"/>
                    <a:gd name="T7" fmla="*/ 31 h 31"/>
                    <a:gd name="T8" fmla="*/ 14 w 14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1">
                      <a:moveTo>
                        <a:pt x="14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6" y="31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0" name="Freeform 243"/>
                <p:cNvSpPr>
                  <a:spLocks/>
                </p:cNvSpPr>
                <p:nvPr/>
              </p:nvSpPr>
              <p:spPr bwMode="auto">
                <a:xfrm>
                  <a:off x="2967" y="2286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1" name="Freeform 244"/>
                <p:cNvSpPr>
                  <a:spLocks/>
                </p:cNvSpPr>
                <p:nvPr/>
              </p:nvSpPr>
              <p:spPr bwMode="auto">
                <a:xfrm>
                  <a:off x="2960" y="2250"/>
                  <a:ext cx="13" cy="30"/>
                </a:xfrm>
                <a:custGeom>
                  <a:avLst/>
                  <a:gdLst>
                    <a:gd name="T0" fmla="*/ 13 w 13"/>
                    <a:gd name="T1" fmla="*/ 28 h 30"/>
                    <a:gd name="T2" fmla="*/ 7 w 13"/>
                    <a:gd name="T3" fmla="*/ 0 h 30"/>
                    <a:gd name="T4" fmla="*/ 0 w 13"/>
                    <a:gd name="T5" fmla="*/ 2 h 30"/>
                    <a:gd name="T6" fmla="*/ 6 w 13"/>
                    <a:gd name="T7" fmla="*/ 30 h 30"/>
                    <a:gd name="T8" fmla="*/ 13 w 13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13" y="28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6" y="30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2" name="Freeform 245"/>
                <p:cNvSpPr>
                  <a:spLocks/>
                </p:cNvSpPr>
                <p:nvPr/>
              </p:nvSpPr>
              <p:spPr bwMode="auto">
                <a:xfrm>
                  <a:off x="2954" y="2215"/>
                  <a:ext cx="12" cy="29"/>
                </a:xfrm>
                <a:custGeom>
                  <a:avLst/>
                  <a:gdLst>
                    <a:gd name="T0" fmla="*/ 12 w 12"/>
                    <a:gd name="T1" fmla="*/ 29 h 29"/>
                    <a:gd name="T2" fmla="*/ 7 w 12"/>
                    <a:gd name="T3" fmla="*/ 0 h 29"/>
                    <a:gd name="T4" fmla="*/ 0 w 12"/>
                    <a:gd name="T5" fmla="*/ 0 h 29"/>
                    <a:gd name="T6" fmla="*/ 5 w 12"/>
                    <a:gd name="T7" fmla="*/ 29 h 29"/>
                    <a:gd name="T8" fmla="*/ 12 w 12"/>
                    <a:gd name="T9" fmla="*/ 29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12" y="29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5" y="29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3" name="Freeform 246"/>
                <p:cNvSpPr>
                  <a:spLocks/>
                </p:cNvSpPr>
                <p:nvPr/>
              </p:nvSpPr>
              <p:spPr bwMode="auto">
                <a:xfrm>
                  <a:off x="2947" y="2177"/>
                  <a:ext cx="13" cy="32"/>
                </a:xfrm>
                <a:custGeom>
                  <a:avLst/>
                  <a:gdLst>
                    <a:gd name="T0" fmla="*/ 13 w 13"/>
                    <a:gd name="T1" fmla="*/ 30 h 32"/>
                    <a:gd name="T2" fmla="*/ 9 w 13"/>
                    <a:gd name="T3" fmla="*/ 14 h 32"/>
                    <a:gd name="T4" fmla="*/ 7 w 13"/>
                    <a:gd name="T5" fmla="*/ 0 h 32"/>
                    <a:gd name="T6" fmla="*/ 0 w 13"/>
                    <a:gd name="T7" fmla="*/ 3 h 32"/>
                    <a:gd name="T8" fmla="*/ 2 w 13"/>
                    <a:gd name="T9" fmla="*/ 16 h 32"/>
                    <a:gd name="T10" fmla="*/ 6 w 13"/>
                    <a:gd name="T11" fmla="*/ 32 h 32"/>
                    <a:gd name="T12" fmla="*/ 13 w 13"/>
                    <a:gd name="T13" fmla="*/ 30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2">
                      <a:moveTo>
                        <a:pt x="13" y="30"/>
                      </a:moveTo>
                      <a:lnTo>
                        <a:pt x="9" y="14"/>
                      </a:ln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2" y="16"/>
                      </a:lnTo>
                      <a:lnTo>
                        <a:pt x="6" y="32"/>
                      </a:lnTo>
                      <a:lnTo>
                        <a:pt x="13" y="3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4" name="Freeform 247"/>
                <p:cNvSpPr>
                  <a:spLocks/>
                </p:cNvSpPr>
                <p:nvPr/>
              </p:nvSpPr>
              <p:spPr bwMode="auto">
                <a:xfrm>
                  <a:off x="2941" y="2142"/>
                  <a:ext cx="12" cy="31"/>
                </a:xfrm>
                <a:custGeom>
                  <a:avLst/>
                  <a:gdLst>
                    <a:gd name="T0" fmla="*/ 12 w 12"/>
                    <a:gd name="T1" fmla="*/ 28 h 31"/>
                    <a:gd name="T2" fmla="*/ 7 w 12"/>
                    <a:gd name="T3" fmla="*/ 0 h 31"/>
                    <a:gd name="T4" fmla="*/ 0 w 12"/>
                    <a:gd name="T5" fmla="*/ 3 h 31"/>
                    <a:gd name="T6" fmla="*/ 4 w 12"/>
                    <a:gd name="T7" fmla="*/ 31 h 31"/>
                    <a:gd name="T8" fmla="*/ 12 w 12"/>
                    <a:gd name="T9" fmla="*/ 28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1">
                      <a:moveTo>
                        <a:pt x="12" y="28"/>
                      </a:move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4" y="31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5" name="Freeform 248"/>
                <p:cNvSpPr>
                  <a:spLocks/>
                </p:cNvSpPr>
                <p:nvPr/>
              </p:nvSpPr>
              <p:spPr bwMode="auto">
                <a:xfrm>
                  <a:off x="2933" y="2106"/>
                  <a:ext cx="14" cy="32"/>
                </a:xfrm>
                <a:custGeom>
                  <a:avLst/>
                  <a:gdLst>
                    <a:gd name="T0" fmla="*/ 14 w 14"/>
                    <a:gd name="T1" fmla="*/ 29 h 32"/>
                    <a:gd name="T2" fmla="*/ 8 w 14"/>
                    <a:gd name="T3" fmla="*/ 0 h 32"/>
                    <a:gd name="T4" fmla="*/ 0 w 14"/>
                    <a:gd name="T5" fmla="*/ 3 h 32"/>
                    <a:gd name="T6" fmla="*/ 6 w 14"/>
                    <a:gd name="T7" fmla="*/ 32 h 32"/>
                    <a:gd name="T8" fmla="*/ 14 w 14"/>
                    <a:gd name="T9" fmla="*/ 2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14" y="29"/>
                      </a:move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6" y="32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6" name="Freeform 249"/>
                <p:cNvSpPr>
                  <a:spLocks/>
                </p:cNvSpPr>
                <p:nvPr/>
              </p:nvSpPr>
              <p:spPr bwMode="auto">
                <a:xfrm>
                  <a:off x="2927" y="2071"/>
                  <a:ext cx="12" cy="30"/>
                </a:xfrm>
                <a:custGeom>
                  <a:avLst/>
                  <a:gdLst>
                    <a:gd name="T0" fmla="*/ 12 w 12"/>
                    <a:gd name="T1" fmla="*/ 28 h 30"/>
                    <a:gd name="T2" fmla="*/ 8 w 12"/>
                    <a:gd name="T3" fmla="*/ 0 h 30"/>
                    <a:gd name="T4" fmla="*/ 0 w 12"/>
                    <a:gd name="T5" fmla="*/ 2 h 30"/>
                    <a:gd name="T6" fmla="*/ 5 w 12"/>
                    <a:gd name="T7" fmla="*/ 30 h 30"/>
                    <a:gd name="T8" fmla="*/ 12 w 12"/>
                    <a:gd name="T9" fmla="*/ 28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12" y="28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5" y="3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7" name="Freeform 250"/>
                <p:cNvSpPr>
                  <a:spLocks/>
                </p:cNvSpPr>
                <p:nvPr/>
              </p:nvSpPr>
              <p:spPr bwMode="auto">
                <a:xfrm>
                  <a:off x="2924" y="2049"/>
                  <a:ext cx="9" cy="16"/>
                </a:xfrm>
                <a:custGeom>
                  <a:avLst/>
                  <a:gdLst>
                    <a:gd name="T0" fmla="*/ 9 w 9"/>
                    <a:gd name="T1" fmla="*/ 16 h 16"/>
                    <a:gd name="T2" fmla="*/ 7 w 9"/>
                    <a:gd name="T3" fmla="*/ 0 h 16"/>
                    <a:gd name="T4" fmla="*/ 0 w 9"/>
                    <a:gd name="T5" fmla="*/ 0 h 16"/>
                    <a:gd name="T6" fmla="*/ 2 w 9"/>
                    <a:gd name="T7" fmla="*/ 16 h 16"/>
                    <a:gd name="T8" fmla="*/ 9 w 9"/>
                    <a:gd name="T9" fmla="*/ 16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6">
                      <a:moveTo>
                        <a:pt x="9" y="16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2" y="16"/>
                      </a:lnTo>
                      <a:lnTo>
                        <a:pt x="9" y="1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8" name="Freeform 251"/>
                <p:cNvSpPr>
                  <a:spLocks/>
                </p:cNvSpPr>
                <p:nvPr/>
              </p:nvSpPr>
              <p:spPr bwMode="auto">
                <a:xfrm>
                  <a:off x="2925" y="2049"/>
                  <a:ext cx="14" cy="31"/>
                </a:xfrm>
                <a:custGeom>
                  <a:avLst/>
                  <a:gdLst>
                    <a:gd name="T0" fmla="*/ 0 w 14"/>
                    <a:gd name="T1" fmla="*/ 31 h 31"/>
                    <a:gd name="T2" fmla="*/ 2 w 14"/>
                    <a:gd name="T3" fmla="*/ 0 h 31"/>
                    <a:gd name="T4" fmla="*/ 14 w 14"/>
                    <a:gd name="T5" fmla="*/ 28 h 31"/>
                    <a:gd name="T6" fmla="*/ 0 w 14"/>
                    <a:gd name="T7" fmla="*/ 31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31">
                      <a:moveTo>
                        <a:pt x="0" y="31"/>
                      </a:moveTo>
                      <a:lnTo>
                        <a:pt x="2" y="0"/>
                      </a:lnTo>
                      <a:lnTo>
                        <a:pt x="14" y="28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99" name="Freeform 252"/>
                <p:cNvSpPr>
                  <a:spLocks/>
                </p:cNvSpPr>
                <p:nvPr/>
              </p:nvSpPr>
              <p:spPr bwMode="auto">
                <a:xfrm>
                  <a:off x="2921" y="2035"/>
                  <a:ext cx="23" cy="48"/>
                </a:xfrm>
                <a:custGeom>
                  <a:avLst/>
                  <a:gdLst>
                    <a:gd name="T0" fmla="*/ 4 w 23"/>
                    <a:gd name="T1" fmla="*/ 41 h 48"/>
                    <a:gd name="T2" fmla="*/ 7 w 23"/>
                    <a:gd name="T3" fmla="*/ 45 h 48"/>
                    <a:gd name="T4" fmla="*/ 10 w 23"/>
                    <a:gd name="T5" fmla="*/ 14 h 48"/>
                    <a:gd name="T6" fmla="*/ 3 w 23"/>
                    <a:gd name="T7" fmla="*/ 16 h 48"/>
                    <a:gd name="T8" fmla="*/ 15 w 23"/>
                    <a:gd name="T9" fmla="*/ 43 h 48"/>
                    <a:gd name="T10" fmla="*/ 18 w 23"/>
                    <a:gd name="T11" fmla="*/ 38 h 48"/>
                    <a:gd name="T12" fmla="*/ 4 w 23"/>
                    <a:gd name="T13" fmla="*/ 41 h 48"/>
                    <a:gd name="T14" fmla="*/ 0 w 23"/>
                    <a:gd name="T15" fmla="*/ 48 h 48"/>
                    <a:gd name="T16" fmla="*/ 23 w 23"/>
                    <a:gd name="T17" fmla="*/ 45 h 48"/>
                    <a:gd name="T18" fmla="*/ 4 w 23"/>
                    <a:gd name="T19" fmla="*/ 0 h 48"/>
                    <a:gd name="T20" fmla="*/ 0 w 23"/>
                    <a:gd name="T21" fmla="*/ 48 h 48"/>
                    <a:gd name="T22" fmla="*/ 4 w 23"/>
                    <a:gd name="T23" fmla="*/ 41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8">
                      <a:moveTo>
                        <a:pt x="4" y="41"/>
                      </a:moveTo>
                      <a:lnTo>
                        <a:pt x="7" y="45"/>
                      </a:lnTo>
                      <a:lnTo>
                        <a:pt x="10" y="14"/>
                      </a:lnTo>
                      <a:lnTo>
                        <a:pt x="3" y="16"/>
                      </a:lnTo>
                      <a:lnTo>
                        <a:pt x="15" y="43"/>
                      </a:lnTo>
                      <a:lnTo>
                        <a:pt x="18" y="38"/>
                      </a:lnTo>
                      <a:lnTo>
                        <a:pt x="4" y="41"/>
                      </a:lnTo>
                      <a:lnTo>
                        <a:pt x="0" y="48"/>
                      </a:lnTo>
                      <a:lnTo>
                        <a:pt x="23" y="45"/>
                      </a:lnTo>
                      <a:lnTo>
                        <a:pt x="4" y="0"/>
                      </a:lnTo>
                      <a:lnTo>
                        <a:pt x="0" y="48"/>
                      </a:lnTo>
                      <a:lnTo>
                        <a:pt x="4" y="41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00" name="Rectangle 253"/>
                <p:cNvSpPr>
                  <a:spLocks noChangeArrowheads="1"/>
                </p:cNvSpPr>
                <p:nvPr/>
              </p:nvSpPr>
              <p:spPr bwMode="auto">
                <a:xfrm>
                  <a:off x="3065" y="2794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1" name="Rectangle 254"/>
                <p:cNvSpPr>
                  <a:spLocks noChangeArrowheads="1"/>
                </p:cNvSpPr>
                <p:nvPr/>
              </p:nvSpPr>
              <p:spPr bwMode="auto">
                <a:xfrm>
                  <a:off x="3066" y="2831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2" name="Rectangle 255"/>
                <p:cNvSpPr>
                  <a:spLocks noChangeArrowheads="1"/>
                </p:cNvSpPr>
                <p:nvPr/>
              </p:nvSpPr>
              <p:spPr bwMode="auto">
                <a:xfrm>
                  <a:off x="3066" y="2867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3" name="Rectangle 256"/>
                <p:cNvSpPr>
                  <a:spLocks noChangeArrowheads="1"/>
                </p:cNvSpPr>
                <p:nvPr/>
              </p:nvSpPr>
              <p:spPr bwMode="auto">
                <a:xfrm>
                  <a:off x="3068" y="2903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4" name="Freeform 257"/>
                <p:cNvSpPr>
                  <a:spLocks/>
                </p:cNvSpPr>
                <p:nvPr/>
              </p:nvSpPr>
              <p:spPr bwMode="auto">
                <a:xfrm>
                  <a:off x="3068" y="2939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05" name="Rectangle 258"/>
                <p:cNvSpPr>
                  <a:spLocks noChangeArrowheads="1"/>
                </p:cNvSpPr>
                <p:nvPr/>
              </p:nvSpPr>
              <p:spPr bwMode="auto">
                <a:xfrm>
                  <a:off x="3069" y="2976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6" name="Freeform 259"/>
                <p:cNvSpPr>
                  <a:spLocks/>
                </p:cNvSpPr>
                <p:nvPr/>
              </p:nvSpPr>
              <p:spPr bwMode="auto">
                <a:xfrm>
                  <a:off x="3069" y="3012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07" name="Rectangle 260"/>
                <p:cNvSpPr>
                  <a:spLocks noChangeArrowheads="1"/>
                </p:cNvSpPr>
                <p:nvPr/>
              </p:nvSpPr>
              <p:spPr bwMode="auto">
                <a:xfrm>
                  <a:off x="3070" y="304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08" name="Freeform 261"/>
                <p:cNvSpPr>
                  <a:spLocks/>
                </p:cNvSpPr>
                <p:nvPr/>
              </p:nvSpPr>
              <p:spPr bwMode="auto">
                <a:xfrm>
                  <a:off x="3070" y="3085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09" name="Rectangle 262"/>
                <p:cNvSpPr>
                  <a:spLocks noChangeArrowheads="1"/>
                </p:cNvSpPr>
                <p:nvPr/>
              </p:nvSpPr>
              <p:spPr bwMode="auto">
                <a:xfrm>
                  <a:off x="3071" y="3121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10" name="Freeform 263"/>
                <p:cNvSpPr>
                  <a:spLocks/>
                </p:cNvSpPr>
                <p:nvPr/>
              </p:nvSpPr>
              <p:spPr bwMode="auto">
                <a:xfrm>
                  <a:off x="3071" y="3157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1" name="Rectangle 264"/>
                <p:cNvSpPr>
                  <a:spLocks noChangeArrowheads="1"/>
                </p:cNvSpPr>
                <p:nvPr/>
              </p:nvSpPr>
              <p:spPr bwMode="auto">
                <a:xfrm>
                  <a:off x="3072" y="3193"/>
                  <a:ext cx="8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12" name="Freeform 265"/>
                <p:cNvSpPr>
                  <a:spLocks/>
                </p:cNvSpPr>
                <p:nvPr/>
              </p:nvSpPr>
              <p:spPr bwMode="auto">
                <a:xfrm>
                  <a:off x="3072" y="3230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2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2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3" name="Rectangle 266"/>
                <p:cNvSpPr>
                  <a:spLocks noChangeArrowheads="1"/>
                </p:cNvSpPr>
                <p:nvPr/>
              </p:nvSpPr>
              <p:spPr bwMode="auto">
                <a:xfrm>
                  <a:off x="3074" y="3266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14" name="Freeform 267"/>
                <p:cNvSpPr>
                  <a:spLocks/>
                </p:cNvSpPr>
                <p:nvPr/>
              </p:nvSpPr>
              <p:spPr bwMode="auto">
                <a:xfrm>
                  <a:off x="3074" y="3302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5" name="Rectangle 268"/>
                <p:cNvSpPr>
                  <a:spLocks noChangeArrowheads="1"/>
                </p:cNvSpPr>
                <p:nvPr/>
              </p:nvSpPr>
              <p:spPr bwMode="auto">
                <a:xfrm>
                  <a:off x="3075" y="3338"/>
                  <a:ext cx="7" cy="29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16" name="Freeform 269"/>
                <p:cNvSpPr>
                  <a:spLocks/>
                </p:cNvSpPr>
                <p:nvPr/>
              </p:nvSpPr>
              <p:spPr bwMode="auto">
                <a:xfrm>
                  <a:off x="3075" y="3375"/>
                  <a:ext cx="8" cy="29"/>
                </a:xfrm>
                <a:custGeom>
                  <a:avLst/>
                  <a:gdLst>
                    <a:gd name="T0" fmla="*/ 0 w 8"/>
                    <a:gd name="T1" fmla="*/ 0 h 29"/>
                    <a:gd name="T2" fmla="*/ 1 w 8"/>
                    <a:gd name="T3" fmla="*/ 29 h 29"/>
                    <a:gd name="T4" fmla="*/ 8 w 8"/>
                    <a:gd name="T5" fmla="*/ 29 h 29"/>
                    <a:gd name="T6" fmla="*/ 7 w 8"/>
                    <a:gd name="T7" fmla="*/ 0 h 29"/>
                    <a:gd name="T8" fmla="*/ 0 w 8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8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7" name="Freeform 270"/>
                <p:cNvSpPr>
                  <a:spLocks/>
                </p:cNvSpPr>
                <p:nvPr/>
              </p:nvSpPr>
              <p:spPr bwMode="auto">
                <a:xfrm>
                  <a:off x="3076" y="3411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7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8" name="Freeform 271"/>
                <p:cNvSpPr>
                  <a:spLocks/>
                </p:cNvSpPr>
                <p:nvPr/>
              </p:nvSpPr>
              <p:spPr bwMode="auto">
                <a:xfrm>
                  <a:off x="3077" y="3447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1 w 9"/>
                    <a:gd name="T3" fmla="*/ 29 h 29"/>
                    <a:gd name="T4" fmla="*/ 9 w 9"/>
                    <a:gd name="T5" fmla="*/ 29 h 29"/>
                    <a:gd name="T6" fmla="*/ 8 w 9"/>
                    <a:gd name="T7" fmla="*/ 0 h 29"/>
                    <a:gd name="T8" fmla="*/ 0 w 9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9">
                      <a:moveTo>
                        <a:pt x="0" y="0"/>
                      </a:moveTo>
                      <a:lnTo>
                        <a:pt x="1" y="29"/>
                      </a:lnTo>
                      <a:lnTo>
                        <a:pt x="9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19" name="Rectangle 272"/>
                <p:cNvSpPr>
                  <a:spLocks noChangeArrowheads="1"/>
                </p:cNvSpPr>
                <p:nvPr/>
              </p:nvSpPr>
              <p:spPr bwMode="auto">
                <a:xfrm>
                  <a:off x="3080" y="3484"/>
                  <a:ext cx="7" cy="10"/>
                </a:xfrm>
                <a:prstGeom prst="rect">
                  <a:avLst/>
                </a:pr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20" name="Freeform 273"/>
                <p:cNvSpPr>
                  <a:spLocks/>
                </p:cNvSpPr>
                <p:nvPr/>
              </p:nvSpPr>
              <p:spPr bwMode="auto">
                <a:xfrm>
                  <a:off x="3075" y="3464"/>
                  <a:ext cx="14" cy="30"/>
                </a:xfrm>
                <a:custGeom>
                  <a:avLst/>
                  <a:gdLst>
                    <a:gd name="T0" fmla="*/ 14 w 14"/>
                    <a:gd name="T1" fmla="*/ 0 h 30"/>
                    <a:gd name="T2" fmla="*/ 8 w 14"/>
                    <a:gd name="T3" fmla="*/ 30 h 30"/>
                    <a:gd name="T4" fmla="*/ 0 w 14"/>
                    <a:gd name="T5" fmla="*/ 0 h 30"/>
                    <a:gd name="T6" fmla="*/ 14 w 14"/>
                    <a:gd name="T7" fmla="*/ 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30">
                      <a:moveTo>
                        <a:pt x="14" y="0"/>
                      </a:moveTo>
                      <a:lnTo>
                        <a:pt x="8" y="30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1" name="Freeform 274"/>
                <p:cNvSpPr>
                  <a:spLocks/>
                </p:cNvSpPr>
                <p:nvPr/>
              </p:nvSpPr>
              <p:spPr bwMode="auto">
                <a:xfrm>
                  <a:off x="3071" y="3461"/>
                  <a:ext cx="22" cy="48"/>
                </a:xfrm>
                <a:custGeom>
                  <a:avLst/>
                  <a:gdLst>
                    <a:gd name="T0" fmla="*/ 18 w 22"/>
                    <a:gd name="T1" fmla="*/ 7 h 48"/>
                    <a:gd name="T2" fmla="*/ 15 w 22"/>
                    <a:gd name="T3" fmla="*/ 2 h 48"/>
                    <a:gd name="T4" fmla="*/ 9 w 22"/>
                    <a:gd name="T5" fmla="*/ 32 h 48"/>
                    <a:gd name="T6" fmla="*/ 16 w 22"/>
                    <a:gd name="T7" fmla="*/ 32 h 48"/>
                    <a:gd name="T8" fmla="*/ 7 w 22"/>
                    <a:gd name="T9" fmla="*/ 2 h 48"/>
                    <a:gd name="T10" fmla="*/ 4 w 22"/>
                    <a:gd name="T11" fmla="*/ 7 h 48"/>
                    <a:gd name="T12" fmla="*/ 18 w 22"/>
                    <a:gd name="T13" fmla="*/ 7 h 48"/>
                    <a:gd name="T14" fmla="*/ 22 w 22"/>
                    <a:gd name="T15" fmla="*/ 0 h 48"/>
                    <a:gd name="T16" fmla="*/ 0 w 22"/>
                    <a:gd name="T17" fmla="*/ 1 h 48"/>
                    <a:gd name="T18" fmla="*/ 12 w 22"/>
                    <a:gd name="T19" fmla="*/ 48 h 48"/>
                    <a:gd name="T20" fmla="*/ 22 w 22"/>
                    <a:gd name="T21" fmla="*/ 0 h 48"/>
                    <a:gd name="T22" fmla="*/ 18 w 22"/>
                    <a:gd name="T23" fmla="*/ 7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2" h="48">
                      <a:moveTo>
                        <a:pt x="18" y="7"/>
                      </a:moveTo>
                      <a:lnTo>
                        <a:pt x="15" y="2"/>
                      </a:lnTo>
                      <a:lnTo>
                        <a:pt x="9" y="32"/>
                      </a:lnTo>
                      <a:lnTo>
                        <a:pt x="16" y="32"/>
                      </a:lnTo>
                      <a:lnTo>
                        <a:pt x="7" y="2"/>
                      </a:lnTo>
                      <a:lnTo>
                        <a:pt x="4" y="7"/>
                      </a:lnTo>
                      <a:lnTo>
                        <a:pt x="18" y="7"/>
                      </a:lnTo>
                      <a:lnTo>
                        <a:pt x="22" y="0"/>
                      </a:lnTo>
                      <a:lnTo>
                        <a:pt x="0" y="1"/>
                      </a:lnTo>
                      <a:lnTo>
                        <a:pt x="12" y="48"/>
                      </a:lnTo>
                      <a:lnTo>
                        <a:pt x="22" y="0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2" name="Freeform 275"/>
                <p:cNvSpPr>
                  <a:spLocks/>
                </p:cNvSpPr>
                <p:nvPr/>
              </p:nvSpPr>
              <p:spPr bwMode="auto">
                <a:xfrm>
                  <a:off x="3055" y="2794"/>
                  <a:ext cx="14" cy="32"/>
                </a:xfrm>
                <a:custGeom>
                  <a:avLst/>
                  <a:gdLst>
                    <a:gd name="T0" fmla="*/ 7 w 14"/>
                    <a:gd name="T1" fmla="*/ 0 h 32"/>
                    <a:gd name="T2" fmla="*/ 0 w 14"/>
                    <a:gd name="T3" fmla="*/ 29 h 32"/>
                    <a:gd name="T4" fmla="*/ 8 w 14"/>
                    <a:gd name="T5" fmla="*/ 32 h 32"/>
                    <a:gd name="T6" fmla="*/ 14 w 14"/>
                    <a:gd name="T7" fmla="*/ 3 h 32"/>
                    <a:gd name="T8" fmla="*/ 7 w 14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7" y="0"/>
                      </a:moveTo>
                      <a:lnTo>
                        <a:pt x="0" y="29"/>
                      </a:lnTo>
                      <a:lnTo>
                        <a:pt x="8" y="32"/>
                      </a:lnTo>
                      <a:lnTo>
                        <a:pt x="14" y="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3" name="Freeform 276"/>
                <p:cNvSpPr>
                  <a:spLocks/>
                </p:cNvSpPr>
                <p:nvPr/>
              </p:nvSpPr>
              <p:spPr bwMode="auto">
                <a:xfrm>
                  <a:off x="3048" y="2829"/>
                  <a:ext cx="14" cy="32"/>
                </a:xfrm>
                <a:custGeom>
                  <a:avLst/>
                  <a:gdLst>
                    <a:gd name="T0" fmla="*/ 6 w 14"/>
                    <a:gd name="T1" fmla="*/ 0 h 32"/>
                    <a:gd name="T2" fmla="*/ 0 w 14"/>
                    <a:gd name="T3" fmla="*/ 29 h 32"/>
                    <a:gd name="T4" fmla="*/ 7 w 14"/>
                    <a:gd name="T5" fmla="*/ 32 h 32"/>
                    <a:gd name="T6" fmla="*/ 14 w 14"/>
                    <a:gd name="T7" fmla="*/ 3 h 32"/>
                    <a:gd name="T8" fmla="*/ 6 w 14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4" name="Freeform 277"/>
                <p:cNvSpPr>
                  <a:spLocks/>
                </p:cNvSpPr>
                <p:nvPr/>
              </p:nvSpPr>
              <p:spPr bwMode="auto">
                <a:xfrm>
                  <a:off x="3042" y="2866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7 h 30"/>
                    <a:gd name="T4" fmla="*/ 7 w 12"/>
                    <a:gd name="T5" fmla="*/ 30 h 30"/>
                    <a:gd name="T6" fmla="*/ 12 w 12"/>
                    <a:gd name="T7" fmla="*/ 2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7"/>
                      </a:lnTo>
                      <a:lnTo>
                        <a:pt x="7" y="30"/>
                      </a:lnTo>
                      <a:lnTo>
                        <a:pt x="12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5" name="Freeform 278"/>
                <p:cNvSpPr>
                  <a:spLocks/>
                </p:cNvSpPr>
                <p:nvPr/>
              </p:nvSpPr>
              <p:spPr bwMode="auto">
                <a:xfrm>
                  <a:off x="3035" y="2902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6" name="Freeform 279"/>
                <p:cNvSpPr>
                  <a:spLocks/>
                </p:cNvSpPr>
                <p:nvPr/>
              </p:nvSpPr>
              <p:spPr bwMode="auto">
                <a:xfrm>
                  <a:off x="3028" y="2937"/>
                  <a:ext cx="12" cy="30"/>
                </a:xfrm>
                <a:custGeom>
                  <a:avLst/>
                  <a:gdLst>
                    <a:gd name="T0" fmla="*/ 4 w 12"/>
                    <a:gd name="T1" fmla="*/ 0 h 30"/>
                    <a:gd name="T2" fmla="*/ 0 w 12"/>
                    <a:gd name="T3" fmla="*/ 28 h 30"/>
                    <a:gd name="T4" fmla="*/ 7 w 12"/>
                    <a:gd name="T5" fmla="*/ 30 h 30"/>
                    <a:gd name="T6" fmla="*/ 12 w 12"/>
                    <a:gd name="T7" fmla="*/ 2 h 30"/>
                    <a:gd name="T8" fmla="*/ 4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4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2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7" name="Freeform 280"/>
                <p:cNvSpPr>
                  <a:spLocks/>
                </p:cNvSpPr>
                <p:nvPr/>
              </p:nvSpPr>
              <p:spPr bwMode="auto">
                <a:xfrm>
                  <a:off x="3020" y="2972"/>
                  <a:ext cx="14" cy="31"/>
                </a:xfrm>
                <a:custGeom>
                  <a:avLst/>
                  <a:gdLst>
                    <a:gd name="T0" fmla="*/ 6 w 14"/>
                    <a:gd name="T1" fmla="*/ 0 h 31"/>
                    <a:gd name="T2" fmla="*/ 0 w 14"/>
                    <a:gd name="T3" fmla="*/ 29 h 31"/>
                    <a:gd name="T4" fmla="*/ 8 w 14"/>
                    <a:gd name="T5" fmla="*/ 31 h 31"/>
                    <a:gd name="T6" fmla="*/ 14 w 14"/>
                    <a:gd name="T7" fmla="*/ 2 h 31"/>
                    <a:gd name="T8" fmla="*/ 6 w 14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1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8" name="Freeform 281"/>
                <p:cNvSpPr>
                  <a:spLocks/>
                </p:cNvSpPr>
                <p:nvPr/>
              </p:nvSpPr>
              <p:spPr bwMode="auto">
                <a:xfrm>
                  <a:off x="3013" y="3008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8 h 31"/>
                    <a:gd name="T4" fmla="*/ 7 w 13"/>
                    <a:gd name="T5" fmla="*/ 31 h 31"/>
                    <a:gd name="T6" fmla="*/ 13 w 13"/>
                    <a:gd name="T7" fmla="*/ 3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29" name="Freeform 282"/>
                <p:cNvSpPr>
                  <a:spLocks/>
                </p:cNvSpPr>
                <p:nvPr/>
              </p:nvSpPr>
              <p:spPr bwMode="auto">
                <a:xfrm>
                  <a:off x="3006" y="3043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0 w 13"/>
                    <a:gd name="T3" fmla="*/ 28 h 31"/>
                    <a:gd name="T4" fmla="*/ 7 w 13"/>
                    <a:gd name="T5" fmla="*/ 31 h 31"/>
                    <a:gd name="T6" fmla="*/ 13 w 13"/>
                    <a:gd name="T7" fmla="*/ 3 h 31"/>
                    <a:gd name="T8" fmla="*/ 6 w 1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1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0" name="Freeform 283"/>
                <p:cNvSpPr>
                  <a:spLocks/>
                </p:cNvSpPr>
                <p:nvPr/>
              </p:nvSpPr>
              <p:spPr bwMode="auto">
                <a:xfrm>
                  <a:off x="2999" y="3078"/>
                  <a:ext cx="13" cy="32"/>
                </a:xfrm>
                <a:custGeom>
                  <a:avLst/>
                  <a:gdLst>
                    <a:gd name="T0" fmla="*/ 6 w 13"/>
                    <a:gd name="T1" fmla="*/ 0 h 32"/>
                    <a:gd name="T2" fmla="*/ 0 w 13"/>
                    <a:gd name="T3" fmla="*/ 29 h 32"/>
                    <a:gd name="T4" fmla="*/ 7 w 13"/>
                    <a:gd name="T5" fmla="*/ 32 h 32"/>
                    <a:gd name="T6" fmla="*/ 13 w 13"/>
                    <a:gd name="T7" fmla="*/ 3 h 32"/>
                    <a:gd name="T8" fmla="*/ 6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1" name="Freeform 284"/>
                <p:cNvSpPr>
                  <a:spLocks/>
                </p:cNvSpPr>
                <p:nvPr/>
              </p:nvSpPr>
              <p:spPr bwMode="auto">
                <a:xfrm>
                  <a:off x="2991" y="3115"/>
                  <a:ext cx="14" cy="30"/>
                </a:xfrm>
                <a:custGeom>
                  <a:avLst/>
                  <a:gdLst>
                    <a:gd name="T0" fmla="*/ 6 w 14"/>
                    <a:gd name="T1" fmla="*/ 0 h 30"/>
                    <a:gd name="T2" fmla="*/ 0 w 14"/>
                    <a:gd name="T3" fmla="*/ 28 h 30"/>
                    <a:gd name="T4" fmla="*/ 8 w 14"/>
                    <a:gd name="T5" fmla="*/ 30 h 30"/>
                    <a:gd name="T6" fmla="*/ 14 w 14"/>
                    <a:gd name="T7" fmla="*/ 2 h 30"/>
                    <a:gd name="T8" fmla="*/ 6 w 14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8" y="30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2" name="Freeform 285"/>
                <p:cNvSpPr>
                  <a:spLocks/>
                </p:cNvSpPr>
                <p:nvPr/>
              </p:nvSpPr>
              <p:spPr bwMode="auto">
                <a:xfrm>
                  <a:off x="2985" y="3151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8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8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3" name="Freeform 286"/>
                <p:cNvSpPr>
                  <a:spLocks/>
                </p:cNvSpPr>
                <p:nvPr/>
              </p:nvSpPr>
              <p:spPr bwMode="auto">
                <a:xfrm>
                  <a:off x="2978" y="3186"/>
                  <a:ext cx="12" cy="30"/>
                </a:xfrm>
                <a:custGeom>
                  <a:avLst/>
                  <a:gdLst>
                    <a:gd name="T0" fmla="*/ 5 w 12"/>
                    <a:gd name="T1" fmla="*/ 0 h 30"/>
                    <a:gd name="T2" fmla="*/ 0 w 12"/>
                    <a:gd name="T3" fmla="*/ 28 h 30"/>
                    <a:gd name="T4" fmla="*/ 7 w 12"/>
                    <a:gd name="T5" fmla="*/ 30 h 30"/>
                    <a:gd name="T6" fmla="*/ 12 w 12"/>
                    <a:gd name="T7" fmla="*/ 3 h 30"/>
                    <a:gd name="T8" fmla="*/ 5 w 12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2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4" name="Freeform 287"/>
                <p:cNvSpPr>
                  <a:spLocks/>
                </p:cNvSpPr>
                <p:nvPr/>
              </p:nvSpPr>
              <p:spPr bwMode="auto">
                <a:xfrm>
                  <a:off x="2971" y="3222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5" name="Freeform 288"/>
                <p:cNvSpPr>
                  <a:spLocks/>
                </p:cNvSpPr>
                <p:nvPr/>
              </p:nvSpPr>
              <p:spPr bwMode="auto">
                <a:xfrm>
                  <a:off x="2964" y="3256"/>
                  <a:ext cx="13" cy="32"/>
                </a:xfrm>
                <a:custGeom>
                  <a:avLst/>
                  <a:gdLst>
                    <a:gd name="T0" fmla="*/ 6 w 13"/>
                    <a:gd name="T1" fmla="*/ 0 h 32"/>
                    <a:gd name="T2" fmla="*/ 0 w 13"/>
                    <a:gd name="T3" fmla="*/ 29 h 32"/>
                    <a:gd name="T4" fmla="*/ 7 w 13"/>
                    <a:gd name="T5" fmla="*/ 32 h 32"/>
                    <a:gd name="T6" fmla="*/ 13 w 13"/>
                    <a:gd name="T7" fmla="*/ 3 h 32"/>
                    <a:gd name="T8" fmla="*/ 6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7" y="32"/>
                      </a:lnTo>
                      <a:lnTo>
                        <a:pt x="13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6" name="Freeform 289"/>
                <p:cNvSpPr>
                  <a:spLocks/>
                </p:cNvSpPr>
                <p:nvPr/>
              </p:nvSpPr>
              <p:spPr bwMode="auto">
                <a:xfrm>
                  <a:off x="2956" y="3293"/>
                  <a:ext cx="14" cy="30"/>
                </a:xfrm>
                <a:custGeom>
                  <a:avLst/>
                  <a:gdLst>
                    <a:gd name="T0" fmla="*/ 6 w 14"/>
                    <a:gd name="T1" fmla="*/ 0 h 30"/>
                    <a:gd name="T2" fmla="*/ 0 w 14"/>
                    <a:gd name="T3" fmla="*/ 27 h 30"/>
                    <a:gd name="T4" fmla="*/ 8 w 14"/>
                    <a:gd name="T5" fmla="*/ 30 h 30"/>
                    <a:gd name="T6" fmla="*/ 14 w 14"/>
                    <a:gd name="T7" fmla="*/ 2 h 30"/>
                    <a:gd name="T8" fmla="*/ 6 w 14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30">
                      <a:moveTo>
                        <a:pt x="6" y="0"/>
                      </a:moveTo>
                      <a:lnTo>
                        <a:pt x="0" y="27"/>
                      </a:lnTo>
                      <a:lnTo>
                        <a:pt x="8" y="30"/>
                      </a:lnTo>
                      <a:lnTo>
                        <a:pt x="14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7" name="Freeform 290"/>
                <p:cNvSpPr>
                  <a:spLocks/>
                </p:cNvSpPr>
                <p:nvPr/>
              </p:nvSpPr>
              <p:spPr bwMode="auto">
                <a:xfrm>
                  <a:off x="2949" y="3328"/>
                  <a:ext cx="13" cy="31"/>
                </a:xfrm>
                <a:custGeom>
                  <a:avLst/>
                  <a:gdLst>
                    <a:gd name="T0" fmla="*/ 6 w 13"/>
                    <a:gd name="T1" fmla="*/ 0 h 31"/>
                    <a:gd name="T2" fmla="*/ 2 w 13"/>
                    <a:gd name="T3" fmla="*/ 18 h 31"/>
                    <a:gd name="T4" fmla="*/ 0 w 13"/>
                    <a:gd name="T5" fmla="*/ 29 h 31"/>
                    <a:gd name="T6" fmla="*/ 7 w 13"/>
                    <a:gd name="T7" fmla="*/ 31 h 31"/>
                    <a:gd name="T8" fmla="*/ 10 w 13"/>
                    <a:gd name="T9" fmla="*/ 20 h 31"/>
                    <a:gd name="T10" fmla="*/ 13 w 13"/>
                    <a:gd name="T11" fmla="*/ 2 h 31"/>
                    <a:gd name="T12" fmla="*/ 6 w 13"/>
                    <a:gd name="T13" fmla="*/ 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1">
                      <a:moveTo>
                        <a:pt x="6" y="0"/>
                      </a:moveTo>
                      <a:lnTo>
                        <a:pt x="2" y="18"/>
                      </a:lnTo>
                      <a:lnTo>
                        <a:pt x="0" y="29"/>
                      </a:lnTo>
                      <a:lnTo>
                        <a:pt x="7" y="31"/>
                      </a:lnTo>
                      <a:lnTo>
                        <a:pt x="10" y="2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8" name="Freeform 291"/>
                <p:cNvSpPr>
                  <a:spLocks/>
                </p:cNvSpPr>
                <p:nvPr/>
              </p:nvSpPr>
              <p:spPr bwMode="auto">
                <a:xfrm>
                  <a:off x="2942" y="3364"/>
                  <a:ext cx="13" cy="30"/>
                </a:xfrm>
                <a:custGeom>
                  <a:avLst/>
                  <a:gdLst>
                    <a:gd name="T0" fmla="*/ 6 w 13"/>
                    <a:gd name="T1" fmla="*/ 0 h 30"/>
                    <a:gd name="T2" fmla="*/ 0 w 13"/>
                    <a:gd name="T3" fmla="*/ 28 h 30"/>
                    <a:gd name="T4" fmla="*/ 7 w 13"/>
                    <a:gd name="T5" fmla="*/ 30 h 30"/>
                    <a:gd name="T6" fmla="*/ 13 w 13"/>
                    <a:gd name="T7" fmla="*/ 2 h 30"/>
                    <a:gd name="T8" fmla="*/ 6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6" y="0"/>
                      </a:moveTo>
                      <a:lnTo>
                        <a:pt x="0" y="28"/>
                      </a:lnTo>
                      <a:lnTo>
                        <a:pt x="7" y="30"/>
                      </a:lnTo>
                      <a:lnTo>
                        <a:pt x="13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39" name="Freeform 292"/>
                <p:cNvSpPr>
                  <a:spLocks/>
                </p:cNvSpPr>
                <p:nvPr/>
              </p:nvSpPr>
              <p:spPr bwMode="auto">
                <a:xfrm>
                  <a:off x="2936" y="3400"/>
                  <a:ext cx="12" cy="29"/>
                </a:xfrm>
                <a:custGeom>
                  <a:avLst/>
                  <a:gdLst>
                    <a:gd name="T0" fmla="*/ 5 w 12"/>
                    <a:gd name="T1" fmla="*/ 0 h 29"/>
                    <a:gd name="T2" fmla="*/ 0 w 12"/>
                    <a:gd name="T3" fmla="*/ 29 h 29"/>
                    <a:gd name="T4" fmla="*/ 7 w 12"/>
                    <a:gd name="T5" fmla="*/ 29 h 29"/>
                    <a:gd name="T6" fmla="*/ 12 w 12"/>
                    <a:gd name="T7" fmla="*/ 0 h 29"/>
                    <a:gd name="T8" fmla="*/ 5 w 1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29">
                      <a:moveTo>
                        <a:pt x="5" y="0"/>
                      </a:move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12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0" name="Freeform 293"/>
                <p:cNvSpPr>
                  <a:spLocks/>
                </p:cNvSpPr>
                <p:nvPr/>
              </p:nvSpPr>
              <p:spPr bwMode="auto">
                <a:xfrm>
                  <a:off x="2928" y="3435"/>
                  <a:ext cx="13" cy="30"/>
                </a:xfrm>
                <a:custGeom>
                  <a:avLst/>
                  <a:gdLst>
                    <a:gd name="T0" fmla="*/ 5 w 13"/>
                    <a:gd name="T1" fmla="*/ 0 h 30"/>
                    <a:gd name="T2" fmla="*/ 0 w 13"/>
                    <a:gd name="T3" fmla="*/ 28 h 30"/>
                    <a:gd name="T4" fmla="*/ 8 w 13"/>
                    <a:gd name="T5" fmla="*/ 30 h 30"/>
                    <a:gd name="T6" fmla="*/ 13 w 13"/>
                    <a:gd name="T7" fmla="*/ 3 h 30"/>
                    <a:gd name="T8" fmla="*/ 5 w 13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0">
                      <a:moveTo>
                        <a:pt x="5" y="0"/>
                      </a:moveTo>
                      <a:lnTo>
                        <a:pt x="0" y="28"/>
                      </a:lnTo>
                      <a:lnTo>
                        <a:pt x="8" y="30"/>
                      </a:lnTo>
                      <a:lnTo>
                        <a:pt x="13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1" name="Freeform 294"/>
                <p:cNvSpPr>
                  <a:spLocks/>
                </p:cNvSpPr>
                <p:nvPr/>
              </p:nvSpPr>
              <p:spPr bwMode="auto">
                <a:xfrm>
                  <a:off x="2926" y="3471"/>
                  <a:ext cx="9" cy="10"/>
                </a:xfrm>
                <a:custGeom>
                  <a:avLst/>
                  <a:gdLst>
                    <a:gd name="T0" fmla="*/ 1 w 9"/>
                    <a:gd name="T1" fmla="*/ 0 h 10"/>
                    <a:gd name="T2" fmla="*/ 0 w 9"/>
                    <a:gd name="T3" fmla="*/ 10 h 10"/>
                    <a:gd name="T4" fmla="*/ 7 w 9"/>
                    <a:gd name="T5" fmla="*/ 10 h 10"/>
                    <a:gd name="T6" fmla="*/ 9 w 9"/>
                    <a:gd name="T7" fmla="*/ 0 h 10"/>
                    <a:gd name="T8" fmla="*/ 1 w 9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0">
                      <a:moveTo>
                        <a:pt x="1" y="0"/>
                      </a:move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9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2" name="Freeform 295"/>
                <p:cNvSpPr>
                  <a:spLocks/>
                </p:cNvSpPr>
                <p:nvPr/>
              </p:nvSpPr>
              <p:spPr bwMode="auto">
                <a:xfrm>
                  <a:off x="2927" y="3451"/>
                  <a:ext cx="15" cy="30"/>
                </a:xfrm>
                <a:custGeom>
                  <a:avLst/>
                  <a:gdLst>
                    <a:gd name="T0" fmla="*/ 15 w 15"/>
                    <a:gd name="T1" fmla="*/ 2 h 30"/>
                    <a:gd name="T2" fmla="*/ 3 w 15"/>
                    <a:gd name="T3" fmla="*/ 30 h 30"/>
                    <a:gd name="T4" fmla="*/ 0 w 15"/>
                    <a:gd name="T5" fmla="*/ 0 h 30"/>
                    <a:gd name="T6" fmla="*/ 15 w 15"/>
                    <a:gd name="T7" fmla="*/ 2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30">
                      <a:moveTo>
                        <a:pt x="15" y="2"/>
                      </a:moveTo>
                      <a:lnTo>
                        <a:pt x="3" y="30"/>
                      </a:lnTo>
                      <a:lnTo>
                        <a:pt x="0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3" name="Freeform 296"/>
                <p:cNvSpPr>
                  <a:spLocks/>
                </p:cNvSpPr>
                <p:nvPr/>
              </p:nvSpPr>
              <p:spPr bwMode="auto">
                <a:xfrm>
                  <a:off x="2924" y="3447"/>
                  <a:ext cx="23" cy="49"/>
                </a:xfrm>
                <a:custGeom>
                  <a:avLst/>
                  <a:gdLst>
                    <a:gd name="T0" fmla="*/ 18 w 23"/>
                    <a:gd name="T1" fmla="*/ 10 h 49"/>
                    <a:gd name="T2" fmla="*/ 14 w 23"/>
                    <a:gd name="T3" fmla="*/ 5 h 49"/>
                    <a:gd name="T4" fmla="*/ 2 w 23"/>
                    <a:gd name="T5" fmla="*/ 33 h 49"/>
                    <a:gd name="T6" fmla="*/ 9 w 23"/>
                    <a:gd name="T7" fmla="*/ 34 h 49"/>
                    <a:gd name="T8" fmla="*/ 7 w 23"/>
                    <a:gd name="T9" fmla="*/ 4 h 49"/>
                    <a:gd name="T10" fmla="*/ 3 w 23"/>
                    <a:gd name="T11" fmla="*/ 8 h 49"/>
                    <a:gd name="T12" fmla="*/ 18 w 23"/>
                    <a:gd name="T13" fmla="*/ 10 h 49"/>
                    <a:gd name="T14" fmla="*/ 23 w 23"/>
                    <a:gd name="T15" fmla="*/ 4 h 49"/>
                    <a:gd name="T16" fmla="*/ 0 w 23"/>
                    <a:gd name="T17" fmla="*/ 0 h 49"/>
                    <a:gd name="T18" fmla="*/ 3 w 23"/>
                    <a:gd name="T19" fmla="*/ 49 h 49"/>
                    <a:gd name="T20" fmla="*/ 23 w 23"/>
                    <a:gd name="T21" fmla="*/ 4 h 49"/>
                    <a:gd name="T22" fmla="*/ 18 w 23"/>
                    <a:gd name="T23" fmla="*/ 1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3" h="49">
                      <a:moveTo>
                        <a:pt x="18" y="10"/>
                      </a:moveTo>
                      <a:lnTo>
                        <a:pt x="14" y="5"/>
                      </a:lnTo>
                      <a:lnTo>
                        <a:pt x="2" y="33"/>
                      </a:lnTo>
                      <a:lnTo>
                        <a:pt x="9" y="34"/>
                      </a:lnTo>
                      <a:lnTo>
                        <a:pt x="7" y="4"/>
                      </a:lnTo>
                      <a:lnTo>
                        <a:pt x="3" y="8"/>
                      </a:lnTo>
                      <a:lnTo>
                        <a:pt x="18" y="10"/>
                      </a:lnTo>
                      <a:lnTo>
                        <a:pt x="23" y="4"/>
                      </a:lnTo>
                      <a:lnTo>
                        <a:pt x="0" y="0"/>
                      </a:lnTo>
                      <a:lnTo>
                        <a:pt x="3" y="49"/>
                      </a:lnTo>
                      <a:lnTo>
                        <a:pt x="23" y="4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4" name="Rectangle 387"/>
                <p:cNvSpPr>
                  <a:spLocks noChangeArrowheads="1"/>
                </p:cNvSpPr>
                <p:nvPr/>
              </p:nvSpPr>
              <p:spPr bwMode="auto">
                <a:xfrm>
                  <a:off x="3050" y="2627"/>
                  <a:ext cx="31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marL="342900" indent="-342900">
                    <a:buFont typeface="Arial"/>
                    <a:buChar char="•"/>
                  </a:pPr>
                  <a:r>
                    <a:rPr lang="en-US" sz="1900" dirty="0">
                      <a:solidFill>
                        <a:srgbClr val="000000"/>
                      </a:solidFill>
                      <a:latin typeface="Symbol" charset="0"/>
                    </a:rPr>
                    <a:t>B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Oval 388"/>
                <p:cNvSpPr>
                  <a:spLocks noChangeArrowheads="1"/>
                </p:cNvSpPr>
                <p:nvPr/>
              </p:nvSpPr>
              <p:spPr bwMode="auto">
                <a:xfrm>
                  <a:off x="3245" y="2540"/>
                  <a:ext cx="119" cy="1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it-IT"/>
                </a:p>
              </p:txBody>
            </p:sp>
            <p:sp>
              <p:nvSpPr>
                <p:cNvPr id="146" name="Freeform 389"/>
                <p:cNvSpPr>
                  <a:spLocks/>
                </p:cNvSpPr>
                <p:nvPr/>
              </p:nvSpPr>
              <p:spPr bwMode="auto">
                <a:xfrm>
                  <a:off x="3242" y="2537"/>
                  <a:ext cx="124" cy="124"/>
                </a:xfrm>
                <a:custGeom>
                  <a:avLst/>
                  <a:gdLst>
                    <a:gd name="T0" fmla="*/ 1 w 124"/>
                    <a:gd name="T1" fmla="*/ 73 h 124"/>
                    <a:gd name="T2" fmla="*/ 3 w 124"/>
                    <a:gd name="T3" fmla="*/ 82 h 124"/>
                    <a:gd name="T4" fmla="*/ 9 w 124"/>
                    <a:gd name="T5" fmla="*/ 94 h 124"/>
                    <a:gd name="T6" fmla="*/ 15 w 124"/>
                    <a:gd name="T7" fmla="*/ 104 h 124"/>
                    <a:gd name="T8" fmla="*/ 22 w 124"/>
                    <a:gd name="T9" fmla="*/ 110 h 124"/>
                    <a:gd name="T10" fmla="*/ 42 w 124"/>
                    <a:gd name="T11" fmla="*/ 122 h 124"/>
                    <a:gd name="T12" fmla="*/ 54 w 124"/>
                    <a:gd name="T13" fmla="*/ 123 h 124"/>
                    <a:gd name="T14" fmla="*/ 67 w 124"/>
                    <a:gd name="T15" fmla="*/ 123 h 124"/>
                    <a:gd name="T16" fmla="*/ 78 w 124"/>
                    <a:gd name="T17" fmla="*/ 122 h 124"/>
                    <a:gd name="T18" fmla="*/ 96 w 124"/>
                    <a:gd name="T19" fmla="*/ 112 h 124"/>
                    <a:gd name="T20" fmla="*/ 105 w 124"/>
                    <a:gd name="T21" fmla="*/ 105 h 124"/>
                    <a:gd name="T22" fmla="*/ 112 w 124"/>
                    <a:gd name="T23" fmla="*/ 96 h 124"/>
                    <a:gd name="T24" fmla="*/ 122 w 124"/>
                    <a:gd name="T25" fmla="*/ 78 h 124"/>
                    <a:gd name="T26" fmla="*/ 123 w 124"/>
                    <a:gd name="T27" fmla="*/ 67 h 124"/>
                    <a:gd name="T28" fmla="*/ 123 w 124"/>
                    <a:gd name="T29" fmla="*/ 54 h 124"/>
                    <a:gd name="T30" fmla="*/ 122 w 124"/>
                    <a:gd name="T31" fmla="*/ 42 h 124"/>
                    <a:gd name="T32" fmla="*/ 110 w 124"/>
                    <a:gd name="T33" fmla="*/ 21 h 124"/>
                    <a:gd name="T34" fmla="*/ 104 w 124"/>
                    <a:gd name="T35" fmla="*/ 15 h 124"/>
                    <a:gd name="T36" fmla="*/ 94 w 124"/>
                    <a:gd name="T37" fmla="*/ 9 h 124"/>
                    <a:gd name="T38" fmla="*/ 82 w 124"/>
                    <a:gd name="T39" fmla="*/ 3 h 124"/>
                    <a:gd name="T40" fmla="*/ 74 w 124"/>
                    <a:gd name="T41" fmla="*/ 1 h 124"/>
                    <a:gd name="T42" fmla="*/ 48 w 124"/>
                    <a:gd name="T43" fmla="*/ 1 h 124"/>
                    <a:gd name="T44" fmla="*/ 40 w 124"/>
                    <a:gd name="T45" fmla="*/ 3 h 124"/>
                    <a:gd name="T46" fmla="*/ 29 w 124"/>
                    <a:gd name="T47" fmla="*/ 9 h 124"/>
                    <a:gd name="T48" fmla="*/ 19 w 124"/>
                    <a:gd name="T49" fmla="*/ 15 h 124"/>
                    <a:gd name="T50" fmla="*/ 14 w 124"/>
                    <a:gd name="T51" fmla="*/ 21 h 124"/>
                    <a:gd name="T52" fmla="*/ 7 w 124"/>
                    <a:gd name="T53" fmla="*/ 31 h 124"/>
                    <a:gd name="T54" fmla="*/ 2 w 124"/>
                    <a:gd name="T55" fmla="*/ 42 h 124"/>
                    <a:gd name="T56" fmla="*/ 0 w 124"/>
                    <a:gd name="T57" fmla="*/ 50 h 124"/>
                    <a:gd name="T58" fmla="*/ 7 w 124"/>
                    <a:gd name="T59" fmla="*/ 53 h 124"/>
                    <a:gd name="T60" fmla="*/ 9 w 124"/>
                    <a:gd name="T61" fmla="*/ 44 h 124"/>
                    <a:gd name="T62" fmla="*/ 12 w 124"/>
                    <a:gd name="T63" fmla="*/ 36 h 124"/>
                    <a:gd name="T64" fmla="*/ 19 w 124"/>
                    <a:gd name="T65" fmla="*/ 26 h 124"/>
                    <a:gd name="T66" fmla="*/ 24 w 124"/>
                    <a:gd name="T67" fmla="*/ 20 h 124"/>
                    <a:gd name="T68" fmla="*/ 34 w 124"/>
                    <a:gd name="T69" fmla="*/ 14 h 124"/>
                    <a:gd name="T70" fmla="*/ 42 w 124"/>
                    <a:gd name="T71" fmla="*/ 11 h 124"/>
                    <a:gd name="T72" fmla="*/ 51 w 124"/>
                    <a:gd name="T73" fmla="*/ 8 h 124"/>
                    <a:gd name="T74" fmla="*/ 74 w 124"/>
                    <a:gd name="T75" fmla="*/ 8 h 124"/>
                    <a:gd name="T76" fmla="*/ 82 w 124"/>
                    <a:gd name="T77" fmla="*/ 11 h 124"/>
                    <a:gd name="T78" fmla="*/ 89 w 124"/>
                    <a:gd name="T79" fmla="*/ 14 h 124"/>
                    <a:gd name="T80" fmla="*/ 99 w 124"/>
                    <a:gd name="T81" fmla="*/ 20 h 124"/>
                    <a:gd name="T82" fmla="*/ 105 w 124"/>
                    <a:gd name="T83" fmla="*/ 26 h 124"/>
                    <a:gd name="T84" fmla="*/ 115 w 124"/>
                    <a:gd name="T85" fmla="*/ 44 h 124"/>
                    <a:gd name="T86" fmla="*/ 116 w 124"/>
                    <a:gd name="T87" fmla="*/ 57 h 124"/>
                    <a:gd name="T88" fmla="*/ 116 w 124"/>
                    <a:gd name="T89" fmla="*/ 67 h 124"/>
                    <a:gd name="T90" fmla="*/ 115 w 124"/>
                    <a:gd name="T91" fmla="*/ 78 h 124"/>
                    <a:gd name="T92" fmla="*/ 107 w 124"/>
                    <a:gd name="T93" fmla="*/ 92 h 124"/>
                    <a:gd name="T94" fmla="*/ 100 w 124"/>
                    <a:gd name="T95" fmla="*/ 100 h 124"/>
                    <a:gd name="T96" fmla="*/ 92 w 124"/>
                    <a:gd name="T97" fmla="*/ 107 h 124"/>
                    <a:gd name="T98" fmla="*/ 78 w 124"/>
                    <a:gd name="T99" fmla="*/ 115 h 124"/>
                    <a:gd name="T100" fmla="*/ 67 w 124"/>
                    <a:gd name="T101" fmla="*/ 116 h 124"/>
                    <a:gd name="T102" fmla="*/ 57 w 124"/>
                    <a:gd name="T103" fmla="*/ 116 h 124"/>
                    <a:gd name="T104" fmla="*/ 44 w 124"/>
                    <a:gd name="T105" fmla="*/ 115 h 124"/>
                    <a:gd name="T106" fmla="*/ 26 w 124"/>
                    <a:gd name="T107" fmla="*/ 105 h 124"/>
                    <a:gd name="T108" fmla="*/ 20 w 124"/>
                    <a:gd name="T109" fmla="*/ 99 h 124"/>
                    <a:gd name="T110" fmla="*/ 14 w 124"/>
                    <a:gd name="T111" fmla="*/ 89 h 124"/>
                    <a:gd name="T112" fmla="*/ 11 w 124"/>
                    <a:gd name="T113" fmla="*/ 82 h 124"/>
                    <a:gd name="T114" fmla="*/ 8 w 124"/>
                    <a:gd name="T115" fmla="*/ 73 h 124"/>
                    <a:gd name="T116" fmla="*/ 0 w 124"/>
                    <a:gd name="T117" fmla="*/ 61 h 12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24" h="124">
                      <a:moveTo>
                        <a:pt x="0" y="61"/>
                      </a:moveTo>
                      <a:lnTo>
                        <a:pt x="0" y="70"/>
                      </a:lnTo>
                      <a:lnTo>
                        <a:pt x="1" y="73"/>
                      </a:lnTo>
                      <a:lnTo>
                        <a:pt x="1" y="77"/>
                      </a:lnTo>
                      <a:lnTo>
                        <a:pt x="2" y="79"/>
                      </a:lnTo>
                      <a:lnTo>
                        <a:pt x="3" y="82"/>
                      </a:lnTo>
                      <a:lnTo>
                        <a:pt x="3" y="86"/>
                      </a:lnTo>
                      <a:lnTo>
                        <a:pt x="7" y="92"/>
                      </a:lnTo>
                      <a:lnTo>
                        <a:pt x="9" y="94"/>
                      </a:lnTo>
                      <a:lnTo>
                        <a:pt x="12" y="99"/>
                      </a:lnTo>
                      <a:lnTo>
                        <a:pt x="14" y="101"/>
                      </a:lnTo>
                      <a:lnTo>
                        <a:pt x="15" y="104"/>
                      </a:lnTo>
                      <a:lnTo>
                        <a:pt x="18" y="105"/>
                      </a:lnTo>
                      <a:lnTo>
                        <a:pt x="19" y="107"/>
                      </a:lnTo>
                      <a:lnTo>
                        <a:pt x="22" y="110"/>
                      </a:lnTo>
                      <a:lnTo>
                        <a:pt x="26" y="112"/>
                      </a:lnTo>
                      <a:lnTo>
                        <a:pt x="29" y="115"/>
                      </a:lnTo>
                      <a:lnTo>
                        <a:pt x="42" y="122"/>
                      </a:lnTo>
                      <a:lnTo>
                        <a:pt x="46" y="122"/>
                      </a:lnTo>
                      <a:lnTo>
                        <a:pt x="48" y="123"/>
                      </a:lnTo>
                      <a:lnTo>
                        <a:pt x="54" y="123"/>
                      </a:lnTo>
                      <a:lnTo>
                        <a:pt x="57" y="124"/>
                      </a:lnTo>
                      <a:lnTo>
                        <a:pt x="64" y="124"/>
                      </a:lnTo>
                      <a:lnTo>
                        <a:pt x="67" y="123"/>
                      </a:lnTo>
                      <a:lnTo>
                        <a:pt x="75" y="123"/>
                      </a:lnTo>
                      <a:lnTo>
                        <a:pt x="77" y="122"/>
                      </a:lnTo>
                      <a:lnTo>
                        <a:pt x="78" y="122"/>
                      </a:lnTo>
                      <a:lnTo>
                        <a:pt x="83" y="121"/>
                      </a:lnTo>
                      <a:lnTo>
                        <a:pt x="94" y="115"/>
                      </a:lnTo>
                      <a:lnTo>
                        <a:pt x="96" y="112"/>
                      </a:lnTo>
                      <a:lnTo>
                        <a:pt x="101" y="110"/>
                      </a:lnTo>
                      <a:lnTo>
                        <a:pt x="104" y="107"/>
                      </a:lnTo>
                      <a:lnTo>
                        <a:pt x="105" y="105"/>
                      </a:lnTo>
                      <a:lnTo>
                        <a:pt x="107" y="104"/>
                      </a:lnTo>
                      <a:lnTo>
                        <a:pt x="110" y="101"/>
                      </a:lnTo>
                      <a:lnTo>
                        <a:pt x="112" y="96"/>
                      </a:lnTo>
                      <a:lnTo>
                        <a:pt x="115" y="94"/>
                      </a:lnTo>
                      <a:lnTo>
                        <a:pt x="121" y="83"/>
                      </a:lnTo>
                      <a:lnTo>
                        <a:pt x="122" y="78"/>
                      </a:lnTo>
                      <a:lnTo>
                        <a:pt x="122" y="77"/>
                      </a:lnTo>
                      <a:lnTo>
                        <a:pt x="123" y="75"/>
                      </a:lnTo>
                      <a:lnTo>
                        <a:pt x="123" y="67"/>
                      </a:lnTo>
                      <a:lnTo>
                        <a:pt x="124" y="64"/>
                      </a:lnTo>
                      <a:lnTo>
                        <a:pt x="124" y="57"/>
                      </a:lnTo>
                      <a:lnTo>
                        <a:pt x="123" y="54"/>
                      </a:lnTo>
                      <a:lnTo>
                        <a:pt x="123" y="48"/>
                      </a:lnTo>
                      <a:lnTo>
                        <a:pt x="122" y="46"/>
                      </a:lnTo>
                      <a:lnTo>
                        <a:pt x="122" y="42"/>
                      </a:lnTo>
                      <a:lnTo>
                        <a:pt x="115" y="29"/>
                      </a:lnTo>
                      <a:lnTo>
                        <a:pt x="112" y="26"/>
                      </a:lnTo>
                      <a:lnTo>
                        <a:pt x="110" y="21"/>
                      </a:lnTo>
                      <a:lnTo>
                        <a:pt x="107" y="19"/>
                      </a:lnTo>
                      <a:lnTo>
                        <a:pt x="105" y="18"/>
                      </a:lnTo>
                      <a:lnTo>
                        <a:pt x="104" y="15"/>
                      </a:lnTo>
                      <a:lnTo>
                        <a:pt x="101" y="14"/>
                      </a:lnTo>
                      <a:lnTo>
                        <a:pt x="99" y="12"/>
                      </a:lnTo>
                      <a:lnTo>
                        <a:pt x="94" y="9"/>
                      </a:lnTo>
                      <a:lnTo>
                        <a:pt x="92" y="7"/>
                      </a:lnTo>
                      <a:lnTo>
                        <a:pt x="86" y="3"/>
                      </a:lnTo>
                      <a:lnTo>
                        <a:pt x="82" y="3"/>
                      </a:lnTo>
                      <a:lnTo>
                        <a:pt x="80" y="2"/>
                      </a:lnTo>
                      <a:lnTo>
                        <a:pt x="77" y="1"/>
                      </a:lnTo>
                      <a:lnTo>
                        <a:pt x="74" y="1"/>
                      </a:lnTo>
                      <a:lnTo>
                        <a:pt x="70" y="0"/>
                      </a:lnTo>
                      <a:lnTo>
                        <a:pt x="51" y="0"/>
                      </a:lnTo>
                      <a:lnTo>
                        <a:pt x="48" y="1"/>
                      </a:lnTo>
                      <a:lnTo>
                        <a:pt x="47" y="1"/>
                      </a:lnTo>
                      <a:lnTo>
                        <a:pt x="42" y="2"/>
                      </a:lnTo>
                      <a:lnTo>
                        <a:pt x="40" y="3"/>
                      </a:lnTo>
                      <a:lnTo>
                        <a:pt x="37" y="3"/>
                      </a:lnTo>
                      <a:lnTo>
                        <a:pt x="31" y="7"/>
                      </a:lnTo>
                      <a:lnTo>
                        <a:pt x="29" y="9"/>
                      </a:lnTo>
                      <a:lnTo>
                        <a:pt x="24" y="12"/>
                      </a:lnTo>
                      <a:lnTo>
                        <a:pt x="22" y="14"/>
                      </a:lnTo>
                      <a:lnTo>
                        <a:pt x="19" y="15"/>
                      </a:lnTo>
                      <a:lnTo>
                        <a:pt x="18" y="18"/>
                      </a:lnTo>
                      <a:lnTo>
                        <a:pt x="15" y="19"/>
                      </a:lnTo>
                      <a:lnTo>
                        <a:pt x="14" y="21"/>
                      </a:lnTo>
                      <a:lnTo>
                        <a:pt x="12" y="24"/>
                      </a:lnTo>
                      <a:lnTo>
                        <a:pt x="9" y="29"/>
                      </a:lnTo>
                      <a:lnTo>
                        <a:pt x="7" y="31"/>
                      </a:lnTo>
                      <a:lnTo>
                        <a:pt x="3" y="37"/>
                      </a:lnTo>
                      <a:lnTo>
                        <a:pt x="3" y="40"/>
                      </a:lnTo>
                      <a:lnTo>
                        <a:pt x="2" y="42"/>
                      </a:lnTo>
                      <a:lnTo>
                        <a:pt x="1" y="47"/>
                      </a:lnTo>
                      <a:lnTo>
                        <a:pt x="1" y="48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7" y="61"/>
                      </a:lnTo>
                      <a:lnTo>
                        <a:pt x="7" y="53"/>
                      </a:lnTo>
                      <a:lnTo>
                        <a:pt x="8" y="50"/>
                      </a:lnTo>
                      <a:lnTo>
                        <a:pt x="8" y="47"/>
                      </a:lnTo>
                      <a:lnTo>
                        <a:pt x="9" y="44"/>
                      </a:lnTo>
                      <a:lnTo>
                        <a:pt x="11" y="42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4" y="34"/>
                      </a:lnTo>
                      <a:lnTo>
                        <a:pt x="17" y="29"/>
                      </a:lnTo>
                      <a:lnTo>
                        <a:pt x="19" y="26"/>
                      </a:lnTo>
                      <a:lnTo>
                        <a:pt x="20" y="24"/>
                      </a:lnTo>
                      <a:lnTo>
                        <a:pt x="23" y="23"/>
                      </a:lnTo>
                      <a:lnTo>
                        <a:pt x="24" y="20"/>
                      </a:lnTo>
                      <a:lnTo>
                        <a:pt x="26" y="19"/>
                      </a:lnTo>
                      <a:lnTo>
                        <a:pt x="29" y="17"/>
                      </a:lnTo>
                      <a:lnTo>
                        <a:pt x="34" y="14"/>
                      </a:lnTo>
                      <a:lnTo>
                        <a:pt x="36" y="12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4" y="9"/>
                      </a:lnTo>
                      <a:lnTo>
                        <a:pt x="47" y="8"/>
                      </a:lnTo>
                      <a:lnTo>
                        <a:pt x="51" y="8"/>
                      </a:lnTo>
                      <a:lnTo>
                        <a:pt x="53" y="7"/>
                      </a:lnTo>
                      <a:lnTo>
                        <a:pt x="70" y="7"/>
                      </a:lnTo>
                      <a:lnTo>
                        <a:pt x="74" y="8"/>
                      </a:lnTo>
                      <a:lnTo>
                        <a:pt x="75" y="8"/>
                      </a:lnTo>
                      <a:lnTo>
                        <a:pt x="77" y="9"/>
                      </a:lnTo>
                      <a:lnTo>
                        <a:pt x="82" y="11"/>
                      </a:lnTo>
                      <a:lnTo>
                        <a:pt x="83" y="11"/>
                      </a:lnTo>
                      <a:lnTo>
                        <a:pt x="87" y="12"/>
                      </a:lnTo>
                      <a:lnTo>
                        <a:pt x="89" y="14"/>
                      </a:lnTo>
                      <a:lnTo>
                        <a:pt x="94" y="17"/>
                      </a:lnTo>
                      <a:lnTo>
                        <a:pt x="96" y="19"/>
                      </a:lnTo>
                      <a:lnTo>
                        <a:pt x="99" y="20"/>
                      </a:lnTo>
                      <a:lnTo>
                        <a:pt x="100" y="23"/>
                      </a:lnTo>
                      <a:lnTo>
                        <a:pt x="103" y="24"/>
                      </a:lnTo>
                      <a:lnTo>
                        <a:pt x="105" y="26"/>
                      </a:lnTo>
                      <a:lnTo>
                        <a:pt x="107" y="31"/>
                      </a:lnTo>
                      <a:lnTo>
                        <a:pt x="110" y="34"/>
                      </a:lnTo>
                      <a:lnTo>
                        <a:pt x="115" y="44"/>
                      </a:lnTo>
                      <a:lnTo>
                        <a:pt x="115" y="48"/>
                      </a:lnTo>
                      <a:lnTo>
                        <a:pt x="116" y="50"/>
                      </a:lnTo>
                      <a:lnTo>
                        <a:pt x="116" y="57"/>
                      </a:lnTo>
                      <a:lnTo>
                        <a:pt x="117" y="59"/>
                      </a:lnTo>
                      <a:lnTo>
                        <a:pt x="117" y="64"/>
                      </a:lnTo>
                      <a:lnTo>
                        <a:pt x="116" y="67"/>
                      </a:lnTo>
                      <a:lnTo>
                        <a:pt x="116" y="72"/>
                      </a:lnTo>
                      <a:lnTo>
                        <a:pt x="115" y="75"/>
                      </a:lnTo>
                      <a:lnTo>
                        <a:pt x="115" y="78"/>
                      </a:lnTo>
                      <a:lnTo>
                        <a:pt x="113" y="81"/>
                      </a:lnTo>
                      <a:lnTo>
                        <a:pt x="110" y="89"/>
                      </a:lnTo>
                      <a:lnTo>
                        <a:pt x="107" y="92"/>
                      </a:lnTo>
                      <a:lnTo>
                        <a:pt x="105" y="96"/>
                      </a:lnTo>
                      <a:lnTo>
                        <a:pt x="103" y="99"/>
                      </a:lnTo>
                      <a:lnTo>
                        <a:pt x="100" y="100"/>
                      </a:lnTo>
                      <a:lnTo>
                        <a:pt x="99" y="102"/>
                      </a:lnTo>
                      <a:lnTo>
                        <a:pt x="96" y="105"/>
                      </a:lnTo>
                      <a:lnTo>
                        <a:pt x="92" y="107"/>
                      </a:lnTo>
                      <a:lnTo>
                        <a:pt x="89" y="110"/>
                      </a:lnTo>
                      <a:lnTo>
                        <a:pt x="81" y="113"/>
                      </a:lnTo>
                      <a:lnTo>
                        <a:pt x="78" y="115"/>
                      </a:lnTo>
                      <a:lnTo>
                        <a:pt x="75" y="115"/>
                      </a:lnTo>
                      <a:lnTo>
                        <a:pt x="72" y="116"/>
                      </a:lnTo>
                      <a:lnTo>
                        <a:pt x="67" y="116"/>
                      </a:lnTo>
                      <a:lnTo>
                        <a:pt x="64" y="117"/>
                      </a:lnTo>
                      <a:lnTo>
                        <a:pt x="59" y="117"/>
                      </a:lnTo>
                      <a:lnTo>
                        <a:pt x="57" y="116"/>
                      </a:lnTo>
                      <a:lnTo>
                        <a:pt x="51" y="116"/>
                      </a:lnTo>
                      <a:lnTo>
                        <a:pt x="48" y="115"/>
                      </a:lnTo>
                      <a:lnTo>
                        <a:pt x="44" y="115"/>
                      </a:lnTo>
                      <a:lnTo>
                        <a:pt x="34" y="110"/>
                      </a:lnTo>
                      <a:lnTo>
                        <a:pt x="31" y="107"/>
                      </a:lnTo>
                      <a:lnTo>
                        <a:pt x="26" y="105"/>
                      </a:lnTo>
                      <a:lnTo>
                        <a:pt x="24" y="102"/>
                      </a:lnTo>
                      <a:lnTo>
                        <a:pt x="23" y="100"/>
                      </a:lnTo>
                      <a:lnTo>
                        <a:pt x="20" y="99"/>
                      </a:lnTo>
                      <a:lnTo>
                        <a:pt x="19" y="96"/>
                      </a:lnTo>
                      <a:lnTo>
                        <a:pt x="17" y="94"/>
                      </a:lnTo>
                      <a:lnTo>
                        <a:pt x="14" y="89"/>
                      </a:lnTo>
                      <a:lnTo>
                        <a:pt x="12" y="87"/>
                      </a:lnTo>
                      <a:lnTo>
                        <a:pt x="11" y="83"/>
                      </a:lnTo>
                      <a:lnTo>
                        <a:pt x="11" y="82"/>
                      </a:lnTo>
                      <a:lnTo>
                        <a:pt x="9" y="77"/>
                      </a:lnTo>
                      <a:lnTo>
                        <a:pt x="8" y="75"/>
                      </a:lnTo>
                      <a:lnTo>
                        <a:pt x="8" y="73"/>
                      </a:lnTo>
                      <a:lnTo>
                        <a:pt x="7" y="70"/>
                      </a:lnTo>
                      <a:lnTo>
                        <a:pt x="7" y="61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7" name="Freeform 390"/>
                <p:cNvSpPr>
                  <a:spLocks/>
                </p:cNvSpPr>
                <p:nvPr/>
              </p:nvSpPr>
              <p:spPr bwMode="auto">
                <a:xfrm>
                  <a:off x="3259" y="2555"/>
                  <a:ext cx="84" cy="86"/>
                </a:xfrm>
                <a:custGeom>
                  <a:avLst/>
                  <a:gdLst>
                    <a:gd name="T0" fmla="*/ 5 w 84"/>
                    <a:gd name="T1" fmla="*/ 86 h 86"/>
                    <a:gd name="T2" fmla="*/ 84 w 84"/>
                    <a:gd name="T3" fmla="*/ 5 h 86"/>
                    <a:gd name="T4" fmla="*/ 79 w 84"/>
                    <a:gd name="T5" fmla="*/ 0 h 86"/>
                    <a:gd name="T6" fmla="*/ 0 w 84"/>
                    <a:gd name="T7" fmla="*/ 81 h 86"/>
                    <a:gd name="T8" fmla="*/ 5 w 84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86">
                      <a:moveTo>
                        <a:pt x="5" y="86"/>
                      </a:moveTo>
                      <a:lnTo>
                        <a:pt x="84" y="5"/>
                      </a:lnTo>
                      <a:lnTo>
                        <a:pt x="79" y="0"/>
                      </a:lnTo>
                      <a:lnTo>
                        <a:pt x="0" y="81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148" name="Freeform 391"/>
                <p:cNvSpPr>
                  <a:spLocks/>
                </p:cNvSpPr>
                <p:nvPr/>
              </p:nvSpPr>
              <p:spPr bwMode="auto">
                <a:xfrm>
                  <a:off x="3265" y="2555"/>
                  <a:ext cx="87" cy="87"/>
                </a:xfrm>
                <a:custGeom>
                  <a:avLst/>
                  <a:gdLst>
                    <a:gd name="T0" fmla="*/ 0 w 87"/>
                    <a:gd name="T1" fmla="*/ 5 h 87"/>
                    <a:gd name="T2" fmla="*/ 82 w 87"/>
                    <a:gd name="T3" fmla="*/ 87 h 87"/>
                    <a:gd name="T4" fmla="*/ 87 w 87"/>
                    <a:gd name="T5" fmla="*/ 82 h 87"/>
                    <a:gd name="T6" fmla="*/ 5 w 87"/>
                    <a:gd name="T7" fmla="*/ 0 h 87"/>
                    <a:gd name="T8" fmla="*/ 0 w 87"/>
                    <a:gd name="T9" fmla="*/ 5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87">
                      <a:moveTo>
                        <a:pt x="0" y="5"/>
                      </a:moveTo>
                      <a:lnTo>
                        <a:pt x="82" y="87"/>
                      </a:lnTo>
                      <a:lnTo>
                        <a:pt x="87" y="82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</p:grpSp>
          <p:grpSp>
            <p:nvGrpSpPr>
              <p:cNvPr id="20" name="Group 409"/>
              <p:cNvGrpSpPr>
                <a:grpSpLocks/>
              </p:cNvGrpSpPr>
              <p:nvPr/>
            </p:nvGrpSpPr>
            <p:grpSpPr bwMode="auto">
              <a:xfrm rot="-8169391">
                <a:off x="3657" y="2480"/>
                <a:ext cx="406" cy="528"/>
                <a:chOff x="3350" y="2777"/>
                <a:chExt cx="406" cy="528"/>
              </a:xfrm>
            </p:grpSpPr>
            <p:sp>
              <p:nvSpPr>
                <p:cNvPr id="23" name="Freeform 400"/>
                <p:cNvSpPr>
                  <a:spLocks/>
                </p:cNvSpPr>
                <p:nvPr/>
              </p:nvSpPr>
              <p:spPr bwMode="auto">
                <a:xfrm rot="21170476">
                  <a:off x="3452" y="2777"/>
                  <a:ext cx="304" cy="353"/>
                </a:xfrm>
                <a:custGeom>
                  <a:avLst/>
                  <a:gdLst>
                    <a:gd name="T0" fmla="*/ 415 w 444"/>
                    <a:gd name="T1" fmla="*/ 0 h 445"/>
                    <a:gd name="T2" fmla="*/ 0 w 444"/>
                    <a:gd name="T3" fmla="*/ 416 h 445"/>
                    <a:gd name="T4" fmla="*/ 29 w 444"/>
                    <a:gd name="T5" fmla="*/ 445 h 445"/>
                    <a:gd name="T6" fmla="*/ 444 w 444"/>
                    <a:gd name="T7" fmla="*/ 29 h 445"/>
                    <a:gd name="T8" fmla="*/ 415 w 444"/>
                    <a:gd name="T9" fmla="*/ 0 h 4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44" h="445">
                      <a:moveTo>
                        <a:pt x="415" y="0"/>
                      </a:moveTo>
                      <a:lnTo>
                        <a:pt x="0" y="416"/>
                      </a:lnTo>
                      <a:lnTo>
                        <a:pt x="29" y="445"/>
                      </a:lnTo>
                      <a:lnTo>
                        <a:pt x="444" y="29"/>
                      </a:lnTo>
                      <a:lnTo>
                        <a:pt x="4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  <p:sp>
              <p:nvSpPr>
                <p:cNvPr id="26" name="Freeform 402"/>
                <p:cNvSpPr>
                  <a:spLocks/>
                </p:cNvSpPr>
                <p:nvPr/>
              </p:nvSpPr>
              <p:spPr bwMode="auto">
                <a:xfrm rot="21170476">
                  <a:off x="3350" y="3008"/>
                  <a:ext cx="257" cy="297"/>
                </a:xfrm>
                <a:custGeom>
                  <a:avLst/>
                  <a:gdLst>
                    <a:gd name="T0" fmla="*/ 208 w 375"/>
                    <a:gd name="T1" fmla="*/ 248 h 374"/>
                    <a:gd name="T2" fmla="*/ 191 w 375"/>
                    <a:gd name="T3" fmla="*/ 211 h 374"/>
                    <a:gd name="T4" fmla="*/ 48 w 375"/>
                    <a:gd name="T5" fmla="*/ 296 h 374"/>
                    <a:gd name="T6" fmla="*/ 77 w 375"/>
                    <a:gd name="T7" fmla="*/ 326 h 374"/>
                    <a:gd name="T8" fmla="*/ 163 w 375"/>
                    <a:gd name="T9" fmla="*/ 183 h 374"/>
                    <a:gd name="T10" fmla="*/ 125 w 375"/>
                    <a:gd name="T11" fmla="*/ 166 h 374"/>
                    <a:gd name="T12" fmla="*/ 83 w 375"/>
                    <a:gd name="T13" fmla="*/ 290 h 374"/>
                    <a:gd name="T14" fmla="*/ 208 w 375"/>
                    <a:gd name="T15" fmla="*/ 248 h 374"/>
                    <a:gd name="T16" fmla="*/ 375 w 375"/>
                    <a:gd name="T17" fmla="*/ 149 h 374"/>
                    <a:gd name="T18" fmla="*/ 110 w 375"/>
                    <a:gd name="T19" fmla="*/ 238 h 374"/>
                    <a:gd name="T20" fmla="*/ 135 w 375"/>
                    <a:gd name="T21" fmla="*/ 264 h 374"/>
                    <a:gd name="T22" fmla="*/ 225 w 375"/>
                    <a:gd name="T23" fmla="*/ 0 h 374"/>
                    <a:gd name="T24" fmla="*/ 0 w 375"/>
                    <a:gd name="T25" fmla="*/ 374 h 374"/>
                    <a:gd name="T26" fmla="*/ 375 w 375"/>
                    <a:gd name="T27" fmla="*/ 149 h 374"/>
                    <a:gd name="T28" fmla="*/ 208 w 375"/>
                    <a:gd name="T29" fmla="*/ 248 h 37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5" h="374">
                      <a:moveTo>
                        <a:pt x="208" y="248"/>
                      </a:moveTo>
                      <a:lnTo>
                        <a:pt x="191" y="211"/>
                      </a:lnTo>
                      <a:lnTo>
                        <a:pt x="48" y="296"/>
                      </a:lnTo>
                      <a:lnTo>
                        <a:pt x="77" y="326"/>
                      </a:lnTo>
                      <a:lnTo>
                        <a:pt x="163" y="183"/>
                      </a:lnTo>
                      <a:lnTo>
                        <a:pt x="125" y="166"/>
                      </a:lnTo>
                      <a:lnTo>
                        <a:pt x="83" y="290"/>
                      </a:lnTo>
                      <a:lnTo>
                        <a:pt x="208" y="248"/>
                      </a:lnTo>
                      <a:lnTo>
                        <a:pt x="375" y="149"/>
                      </a:lnTo>
                      <a:lnTo>
                        <a:pt x="110" y="238"/>
                      </a:lnTo>
                      <a:lnTo>
                        <a:pt x="135" y="264"/>
                      </a:lnTo>
                      <a:lnTo>
                        <a:pt x="225" y="0"/>
                      </a:lnTo>
                      <a:lnTo>
                        <a:pt x="0" y="374"/>
                      </a:lnTo>
                      <a:lnTo>
                        <a:pt x="375" y="149"/>
                      </a:lnTo>
                      <a:lnTo>
                        <a:pt x="208" y="2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285750" indent="-285750">
                    <a:buFont typeface="Arial"/>
                    <a:buChar char="•"/>
                  </a:pPr>
                  <a:endParaRPr lang="en-US"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395536" y="1052736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Impulso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particelle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cariche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tramite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curvatura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della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traettoria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campo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magnetico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(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Forza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di Lorentz: F = qv x B)</a:t>
            </a:r>
          </a:p>
        </p:txBody>
      </p:sp>
      <p:sp>
        <p:nvSpPr>
          <p:cNvPr id="420" name="Rectangle 9"/>
          <p:cNvSpPr>
            <a:spLocks noChangeArrowheads="1"/>
          </p:cNvSpPr>
          <p:nvPr/>
        </p:nvSpPr>
        <p:spPr bwMode="auto">
          <a:xfrm>
            <a:off x="1619672" y="2773414"/>
            <a:ext cx="941388" cy="751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/>
              <a:buChar char="•"/>
            </a:pPr>
            <a:endParaRPr lang="it-IT"/>
          </a:p>
        </p:txBody>
      </p:sp>
      <p:sp>
        <p:nvSpPr>
          <p:cNvPr id="421" name="Rectangle 39"/>
          <p:cNvSpPr>
            <a:spLocks noChangeArrowheads="1"/>
          </p:cNvSpPr>
          <p:nvPr/>
        </p:nvSpPr>
        <p:spPr bwMode="auto">
          <a:xfrm>
            <a:off x="4644008" y="2772341"/>
            <a:ext cx="941388" cy="8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/>
              <a:buChar char="•"/>
            </a:pPr>
            <a:endParaRPr lang="it-IT"/>
          </a:p>
        </p:txBody>
      </p:sp>
      <p:sp>
        <p:nvSpPr>
          <p:cNvPr id="422" name="Rectangle 421"/>
          <p:cNvSpPr/>
          <p:nvPr/>
        </p:nvSpPr>
        <p:spPr>
          <a:xfrm>
            <a:off x="395536" y="3789040"/>
            <a:ext cx="8649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Energia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``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fermando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’’ la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particella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un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materiale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denso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misurando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l’energia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depositata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Per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leptoni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carichi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la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perdita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di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energia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è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proporzionale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  1/m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23" name="Picture 422" descr="Ca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11412"/>
            <a:ext cx="3240360" cy="17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644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40-caver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627784" cy="21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288032"/>
            <a:ext cx="9865096" cy="1340768"/>
          </a:xfrm>
        </p:spPr>
        <p:txBody>
          <a:bodyPr>
            <a:noAutofit/>
          </a:bodyPr>
          <a:lstStyle/>
          <a:p>
            <a:r>
              <a:rPr lang="it-IT" sz="3600" noProof="0" dirty="0">
                <a:ea typeface="ＭＳ Ｐゴシック" charset="0"/>
                <a:cs typeface="Arial" charset="0"/>
              </a:rPr>
              <a:t>Più</a:t>
            </a:r>
            <a:r>
              <a:rPr lang="it-IT" altLang="ja-JP" sz="3600" noProof="0" dirty="0">
                <a:ea typeface="ＭＳ Ｐゴシック" charset="0"/>
                <a:cs typeface="Arial" charset="0"/>
              </a:rPr>
              <a:t> grande l’energia più grande il rivelatore        (microscopio)</a:t>
            </a:r>
            <a:endParaRPr lang="it-IT" sz="3600" noProof="0" dirty="0">
              <a:ea typeface="ＭＳ Ｐゴシック" charset="0"/>
              <a:cs typeface="Arial" charset="0"/>
            </a:endParaRPr>
          </a:p>
        </p:txBody>
      </p:sp>
      <p:sp>
        <p:nvSpPr>
          <p:cNvPr id="27651" name="AutoShape 6"/>
          <p:cNvSpPr>
            <a:spLocks/>
          </p:cNvSpPr>
          <p:nvPr/>
        </p:nvSpPr>
        <p:spPr bwMode="auto">
          <a:xfrm flipH="1">
            <a:off x="7795592" y="3341712"/>
            <a:ext cx="304800" cy="2895600"/>
          </a:xfrm>
          <a:prstGeom prst="leftBrace">
            <a:avLst>
              <a:gd name="adj1" fmla="val 191671"/>
              <a:gd name="adj2" fmla="val 50000"/>
            </a:avLst>
          </a:pr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724896" y="2060848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 b="1" dirty="0">
                <a:solidFill>
                  <a:srgbClr val="FF0000"/>
                </a:solidFill>
              </a:rPr>
              <a:t>45 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8181280" y="4580384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 b="1" dirty="0">
                <a:solidFill>
                  <a:srgbClr val="FF0000"/>
                </a:solidFill>
              </a:rPr>
              <a:t>24 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0" y="2742753"/>
            <a:ext cx="2627784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dirty="0">
                <a:solidFill>
                  <a:schemeClr val="accent6"/>
                </a:solidFill>
                <a:latin typeface="+mj-lt"/>
              </a:rPr>
              <a:t>ATLAS vicino ad un edificio di 5 piani: 15 anni per progettarlo e costruirlo</a:t>
            </a:r>
          </a:p>
        </p:txBody>
      </p:sp>
      <p:pic>
        <p:nvPicPr>
          <p:cNvPr id="27656" name="Picture 4" descr="FullDet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37876"/>
            <a:ext cx="5040560" cy="328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38944" y="4286337"/>
            <a:ext cx="2808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 b="1" dirty="0">
                <a:solidFill>
                  <a:srgbClr val="FF0000"/>
                </a:solidFill>
              </a:rPr>
              <a:t>7000 </a:t>
            </a:r>
            <a:r>
              <a:rPr lang="es-ES_tradnl" sz="1800" b="1" dirty="0" err="1">
                <a:solidFill>
                  <a:srgbClr val="FF0000"/>
                </a:solidFill>
              </a:rPr>
              <a:t>Tonnellate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7676" name="Picture 3" descr="atlas_underground_joao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47753"/>
            <a:ext cx="2486521" cy="202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Arrow 31"/>
          <p:cNvSpPr/>
          <p:nvPr/>
        </p:nvSpPr>
        <p:spPr>
          <a:xfrm rot="18621774">
            <a:off x="7189238" y="2779934"/>
            <a:ext cx="609600" cy="506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27650" name="AutoShape 5"/>
          <p:cNvSpPr>
            <a:spLocks/>
          </p:cNvSpPr>
          <p:nvPr/>
        </p:nvSpPr>
        <p:spPr bwMode="auto">
          <a:xfrm rot="-5400000">
            <a:off x="4865712" y="359296"/>
            <a:ext cx="381000" cy="4648200"/>
          </a:xfrm>
          <a:prstGeom prst="rightBrace">
            <a:avLst>
              <a:gd name="adj1" fmla="val 179159"/>
              <a:gd name="adj2" fmla="val 50000"/>
            </a:avLst>
          </a:pr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97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928992" cy="720080"/>
          </a:xfrm>
        </p:spPr>
        <p:txBody>
          <a:bodyPr>
            <a:noAutofit/>
          </a:bodyPr>
          <a:lstStyle/>
          <a:p>
            <a:r>
              <a:rPr lang="it-IT" sz="3600" noProof="0" dirty="0">
                <a:ea typeface="ＭＳ Ｐゴシック" charset="0"/>
                <a:cs typeface="Arial" charset="0"/>
              </a:rPr>
              <a:t>Le orme delle particelle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A9600A6-D63B-C841-BB3F-FF76FD3EC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2775"/>
            <a:ext cx="5787275" cy="4694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887DC-41E4-1C49-9E2A-F3DEFB453F99}"/>
              </a:ext>
            </a:extLst>
          </p:cNvPr>
          <p:cNvSpPr txBox="1"/>
          <p:nvPr/>
        </p:nvSpPr>
        <p:spPr>
          <a:xfrm>
            <a:off x="107504" y="1412776"/>
            <a:ext cx="296964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 particelle che effettivamente </a:t>
            </a:r>
            <a:r>
              <a:rPr lang="en-IT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vengono ricostruit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</a:t>
            </a:r>
            <a:r>
              <a:rPr lang="en-IT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dai rivelatori sono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C00000"/>
                </a:solidFill>
                <a:latin typeface="+mj-lt"/>
              </a:rPr>
              <a:t>Elettroni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C00000"/>
                </a:solidFill>
                <a:latin typeface="+mj-lt"/>
              </a:rPr>
              <a:t>Muoni</a:t>
            </a: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(cugini pesanti degli elettroni)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C00000"/>
                </a:solidFill>
                <a:latin typeface="+mj-lt"/>
              </a:rPr>
              <a:t>Fotoni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Fiotti di particelle (</a:t>
            </a:r>
            <a:r>
              <a:rPr lang="en-IT" sz="1600" dirty="0">
                <a:solidFill>
                  <a:srgbClr val="C00000"/>
                </a:solidFill>
                <a:latin typeface="+mj-lt"/>
              </a:rPr>
              <a:t>Jet</a:t>
            </a: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prodotti da </a:t>
            </a:r>
            <a:r>
              <a:rPr lang="en-IT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quark.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Ognuna di esse lascia un segnale distintivo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6555A3-AF8A-144D-948A-991443EC56CD}"/>
              </a:ext>
            </a:extLst>
          </p:cNvPr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3A8C925-0CF7-4516-8FDB-FCEDDB920AE5}" type="slidenum">
              <a:rPr lang="it-IT" sz="1200" smtClean="0">
                <a:latin typeface="+mj-lt"/>
              </a:rPr>
              <a:pPr>
                <a:defRPr/>
              </a:pPr>
              <a:t>23</a:t>
            </a:fld>
            <a:endParaRPr lang="it-IT" sz="1200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BEED-60D5-5C50-756A-3B0F58A0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B4A8CAE-7B84-9D4D-8440-DC8BA63B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38E8DA-E0DC-F168-3A9F-7BA8830E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09CA8-CFAD-3B16-20CD-0CEE3C71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7297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648072"/>
          </a:xfrm>
        </p:spPr>
        <p:txBody>
          <a:bodyPr/>
          <a:lstStyle/>
          <a:p>
            <a:r>
              <a:rPr lang="it-IT" sz="3200" noProof="0" dirty="0"/>
              <a:t>Installazione del rivelatore ATLAS: 2003-2008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10" name="Buil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7632848" cy="5462038"/>
          </a:xfrm>
        </p:spPr>
      </p:pic>
    </p:spTree>
    <p:extLst>
      <p:ext uri="{BB962C8B-B14F-4D97-AF65-F5344CB8AC3E}">
        <p14:creationId xmlns:p14="http://schemas.microsoft.com/office/powerpoint/2010/main" val="40726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Tahoma" charset="0"/>
                <a:cs typeface="Tahoma" charset="0"/>
              </a:rPr>
              <a:t>ATLAS Cavern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ATLAS Masterclass</a:t>
            </a:r>
          </a:p>
        </p:txBody>
      </p:sp>
      <p:pic>
        <p:nvPicPr>
          <p:cNvPr id="37891" name="Picture 2" descr="ATLAS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ATLAScav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8"/>
            <a:ext cx="9118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ATLA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ATLAScav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988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ATLAScavern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ATLAScavern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ATLAScavern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ATLAScavern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469438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ATLAS cavern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03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868363"/>
          </a:xfrm>
        </p:spPr>
        <p:txBody>
          <a:bodyPr/>
          <a:lstStyle/>
          <a:p>
            <a:r>
              <a:rPr lang="it-IT" altLang="ja-JP" sz="3600" noProof="0" dirty="0">
                <a:ea typeface="ＭＳ Ｐゴシック" charset="0"/>
                <a:cs typeface="Tahoma" charset="0"/>
              </a:rPr>
              <a:t>Rivelatore più interno: Pixel detector </a:t>
            </a:r>
            <a:endParaRPr lang="it-IT" sz="3600" noProof="0" dirty="0">
              <a:ea typeface="ＭＳ Ｐゴシック" charset="0"/>
              <a:cs typeface="Tahoma" charset="0"/>
            </a:endParaRPr>
          </a:p>
        </p:txBody>
      </p:sp>
      <p:pic>
        <p:nvPicPr>
          <p:cNvPr id="2" name="Picture 1" descr="Pixel_ru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7776864" cy="3816424"/>
          </a:xfrm>
          <a:prstGeom prst="rect">
            <a:avLst/>
          </a:prstGeom>
        </p:spPr>
      </p:pic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108520" y="836712"/>
            <a:ext cx="8855968" cy="5424264"/>
          </a:xfrm>
        </p:spPr>
        <p:txBody>
          <a:bodyPr/>
          <a:lstStyle/>
          <a:p>
            <a:pPr marL="0" indent="0">
              <a:buNone/>
            </a:pPr>
            <a:r>
              <a:rPr lang="it-IT" noProof="0" dirty="0">
                <a:ea typeface="ＭＳ Ｐゴシック" charset="0"/>
                <a:cs typeface="Tahoma" charset="0"/>
              </a:rPr>
              <a:t>Rivelatore più vicino al punto di collisione, costruito  per un terzo a Genova</a:t>
            </a:r>
          </a:p>
          <a:p>
            <a:r>
              <a:rPr lang="it-IT" sz="2000" noProof="0" dirty="0">
                <a:ea typeface="ＭＳ Ｐゴシック" charset="0"/>
                <a:cs typeface="Tahoma" charset="0"/>
              </a:rPr>
              <a:t>Una specie di macchina fotografica a 80M pixel capace di scattare 40 milioni di fotografie al secondo (sensibile al passaggio della singola particella)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3514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81" y="260648"/>
            <a:ext cx="8043862" cy="914400"/>
          </a:xfrm>
        </p:spPr>
        <p:txBody>
          <a:bodyPr/>
          <a:lstStyle/>
          <a:p>
            <a:r>
              <a:rPr lang="en-US" dirty="0" err="1"/>
              <a:t>Selezione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di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9" name="xx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2.6666"/>
                </p14:media>
              </p:ext>
            </p:extLst>
          </p:nvPr>
        </p:nvPicPr>
        <p:blipFill rotWithShape="1">
          <a:blip r:embed="rId4"/>
          <a:srcRect l="4086" t="24685" r="4604" b="25977"/>
          <a:stretch>
            <a:fillRect/>
          </a:stretch>
        </p:blipFill>
        <p:spPr>
          <a:xfrm>
            <a:off x="-13403" y="2204864"/>
            <a:ext cx="9144000" cy="3960440"/>
          </a:xfrm>
        </p:spPr>
      </p:pic>
      <p:sp>
        <p:nvSpPr>
          <p:cNvPr id="7" name="TextBox 6"/>
          <p:cNvSpPr txBox="1"/>
          <p:nvPr/>
        </p:nvSpPr>
        <p:spPr>
          <a:xfrm>
            <a:off x="107504" y="1173229"/>
            <a:ext cx="276550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2000" dirty="0"/>
              <a:t>Elaborazione dati veloce</a:t>
            </a:r>
            <a:br>
              <a:rPr lang="en-US" sz="2000" dirty="0"/>
            </a:b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rivelatore</a:t>
            </a:r>
            <a:endParaRPr lang="it-IT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38500" y="1173229"/>
            <a:ext cx="274786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2000" dirty="0"/>
              <a:t>Selezione finale su Farm</a:t>
            </a:r>
            <a:br>
              <a:rPr lang="it-IT" sz="2000" dirty="0"/>
            </a:br>
            <a:r>
              <a:rPr lang="it-IT" sz="2000" dirty="0"/>
              <a:t>di </a:t>
            </a:r>
            <a:r>
              <a:rPr lang="it-IT" sz="2000" dirty="0" err="1"/>
              <a:t>computers</a:t>
            </a:r>
            <a:endParaRPr lang="it-IT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30712" y="1173229"/>
            <a:ext cx="265944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2000" dirty="0"/>
              <a:t>Trasferimento al centro</a:t>
            </a:r>
            <a:br>
              <a:rPr lang="it-IT" sz="2000" dirty="0"/>
            </a:br>
            <a:r>
              <a:rPr lang="it-IT" sz="2000" dirty="0"/>
              <a:t>di calcolo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803470" y="1471718"/>
            <a:ext cx="525716" cy="382318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895682" y="1497227"/>
            <a:ext cx="525716" cy="382318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3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/>
          <a:stretch/>
        </p:blipFill>
        <p:spPr>
          <a:xfrm>
            <a:off x="1562100" y="1148383"/>
            <a:ext cx="7581900" cy="421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3" y="3540125"/>
            <a:ext cx="4286250" cy="28765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6238" y="233983"/>
            <a:ext cx="8043862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FEB80A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EB80A"/>
                </a:solidFill>
                <a:latin typeface="Arial Rounded MT Bold" pitchFamily="34" charset="0"/>
              </a:defRPr>
            </a:lvl9pPr>
            <a:extLst/>
          </a:lstStyle>
          <a:p>
            <a:pPr algn="ctr"/>
            <a:r>
              <a:rPr lang="it-IT" sz="4800" dirty="0">
                <a:solidFill>
                  <a:schemeClr val="tx2"/>
                </a:solidFill>
                <a:latin typeface="+mn-lt"/>
              </a:rPr>
              <a:t>Elaborazione dei dati di LHC</a:t>
            </a:r>
            <a:endParaRPr lang="en-US" sz="4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5609194"/>
            <a:ext cx="33232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dirty="0"/>
              <a:t>Computing </a:t>
            </a:r>
            <a:r>
              <a:rPr lang="it-IT" sz="3200" dirty="0" err="1"/>
              <a:t>Grid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155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675456"/>
            <a:ext cx="8229600" cy="1584176"/>
          </a:xfrm>
        </p:spPr>
        <p:txBody>
          <a:bodyPr/>
          <a:lstStyle/>
          <a:p>
            <a:r>
              <a:rPr lang="it-IT" noProof="0" dirty="0"/>
              <a:t>Struttura della materia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196752"/>
            <a:ext cx="9108504" cy="5184576"/>
          </a:xfrm>
        </p:spPr>
        <p:txBody>
          <a:bodyPr>
            <a:normAutofit fontScale="70000" lnSpcReduction="20000"/>
          </a:bodyPr>
          <a:lstStyle/>
          <a:p>
            <a:pPr marL="68263" indent="0">
              <a:buNone/>
            </a:pPr>
            <a:r>
              <a:rPr lang="it-IT" sz="3100" noProof="0" dirty="0"/>
              <a:t>Molecole                                  C</a:t>
            </a: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r>
              <a:rPr lang="it-IT" sz="3100" noProof="0" dirty="0"/>
              <a:t>Atomi</a:t>
            </a:r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3100" noProof="0" dirty="0"/>
          </a:p>
          <a:p>
            <a:pPr marL="68263" indent="0">
              <a:buNone/>
            </a:pPr>
            <a:endParaRPr lang="it-IT" sz="3100" noProof="0" dirty="0"/>
          </a:p>
          <a:p>
            <a:pPr marL="68263" indent="0">
              <a:buNone/>
            </a:pPr>
            <a:r>
              <a:rPr lang="it-IT" sz="3100" noProof="0" dirty="0"/>
              <a:t>Tutta la materia che ci circonda è composta da elettroni e da quark</a:t>
            </a:r>
            <a:endParaRPr lang="it-IT" sz="2000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Marzo 2023</a:t>
            </a:r>
            <a:endParaRPr lang="en-GB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1560" y="5301208"/>
            <a:ext cx="804386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tom_zoom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54" y="2852936"/>
            <a:ext cx="6709838" cy="2664296"/>
          </a:xfrm>
          <a:prstGeom prst="rect">
            <a:avLst/>
          </a:prstGeom>
        </p:spPr>
      </p:pic>
      <p:pic>
        <p:nvPicPr>
          <p:cNvPr id="7" name="Picture 6" descr="gas_m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8720"/>
            <a:ext cx="4536504" cy="17464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it-IT" dirty="0"/>
              <a:t>Selezione</a:t>
            </a:r>
            <a:r>
              <a:rPr lang="it-IT" noProof="0" dirty="0"/>
              <a:t> degli eventi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112568"/>
          </a:xfrm>
        </p:spPr>
        <p:txBody>
          <a:bodyPr/>
          <a:lstStyle/>
          <a:p>
            <a:pPr marL="68263" indent="0">
              <a:buNone/>
            </a:pPr>
            <a:r>
              <a:rPr lang="it-IT" sz="2000" dirty="0"/>
              <a:t>Criteri generali</a:t>
            </a:r>
          </a:p>
          <a:p>
            <a:r>
              <a:rPr lang="it-IT" sz="2000" dirty="0"/>
              <a:t>Ricerca di leptoni (</a:t>
            </a:r>
            <a:r>
              <a:rPr lang="it-IT" sz="2000" b="1" dirty="0"/>
              <a:t>e</a:t>
            </a:r>
            <a:r>
              <a:rPr lang="it-IT" sz="2000" dirty="0"/>
              <a:t>, </a:t>
            </a:r>
            <a:r>
              <a:rPr lang="it-IT" sz="2000" b="1" dirty="0" err="1"/>
              <a:t>μ</a:t>
            </a:r>
            <a:r>
              <a:rPr lang="it-IT" sz="2000" dirty="0"/>
              <a:t>), fotoni e/o </a:t>
            </a:r>
            <a:r>
              <a:rPr lang="it-IT" sz="2000" b="1" dirty="0"/>
              <a:t>energia mancante </a:t>
            </a:r>
            <a:r>
              <a:rPr lang="it-IT" sz="2000" dirty="0"/>
              <a:t>(nel piano trasverso), raramente prodotti in collisioni pp.</a:t>
            </a:r>
          </a:p>
          <a:p>
            <a:r>
              <a:rPr lang="it-IT" sz="2000" dirty="0"/>
              <a:t>Oggetti con grande componente della quantità di moto nel piano trasverso  (</a:t>
            </a:r>
            <a:r>
              <a:rPr lang="it-IT" sz="2000" b="1" dirty="0" err="1"/>
              <a:t>p</a:t>
            </a:r>
            <a:r>
              <a:rPr lang="it-IT" sz="2000" b="1" baseline="-25000" dirty="0" err="1"/>
              <a:t>T</a:t>
            </a:r>
            <a:r>
              <a:rPr lang="it-IT" sz="2000" dirty="0"/>
              <a:t>)</a:t>
            </a:r>
          </a:p>
          <a:p>
            <a:endParaRPr lang="it-IT" sz="2400" dirty="0"/>
          </a:p>
          <a:p>
            <a:endParaRPr lang="it-IT" dirty="0"/>
          </a:p>
          <a:p>
            <a:endParaRPr lang="it-IT" sz="2400" dirty="0"/>
          </a:p>
          <a:p>
            <a:endParaRPr lang="it-IT" dirty="0"/>
          </a:p>
          <a:p>
            <a:endParaRPr lang="it-IT" sz="24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pic>
        <p:nvPicPr>
          <p:cNvPr id="5" name="Picture 4" descr="highp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62" y="3212976"/>
            <a:ext cx="697823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3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251520" y="116632"/>
            <a:ext cx="86756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 dirty="0">
                <a:solidFill>
                  <a:schemeClr val="accent1"/>
                </a:solidFill>
                <a:latin typeface="+mn-lt"/>
                <a:cs typeface="Arial Rounded MT Bold"/>
              </a:rPr>
              <a:t>Che probabilità ha di crearsi un bosone di </a:t>
            </a:r>
            <a:r>
              <a:rPr lang="it-IT" sz="4000" dirty="0" err="1">
                <a:solidFill>
                  <a:schemeClr val="accent1"/>
                </a:solidFill>
                <a:latin typeface="+mn-lt"/>
                <a:cs typeface="Arial Rounded MT Bold"/>
              </a:rPr>
              <a:t>Higgs</a:t>
            </a:r>
            <a:r>
              <a:rPr lang="it-IT" sz="4000" dirty="0">
                <a:solidFill>
                  <a:schemeClr val="accent1"/>
                </a:solidFill>
                <a:latin typeface="+mn-lt"/>
                <a:cs typeface="Arial Rounded MT Bold"/>
              </a:rPr>
              <a:t>?</a:t>
            </a:r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79512" y="2060848"/>
            <a:ext cx="3419872" cy="2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</a:rPr>
              <a:t>Si riesce a fare un bosone di Higgs una volta ogni 10</a:t>
            </a:r>
            <a:r>
              <a:rPr lang="it-IT" sz="2000" baseline="30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</a:rPr>
              <a:t>10 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</a:rPr>
              <a:t>urti…</a:t>
            </a:r>
          </a:p>
          <a:p>
            <a:endParaRPr lang="it-IT" sz="2000" baseline="30000" dirty="0">
              <a:solidFill>
                <a:schemeClr val="accent6">
                  <a:lumMod val="75000"/>
                </a:schemeClr>
              </a:solidFill>
              <a:latin typeface="+mj-lt"/>
              <a:cs typeface="Corbel"/>
            </a:endParaRPr>
          </a:p>
          <a:p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</a:rPr>
              <a:t>Nel modo in cui funziona LHC adesso, si fa circa un Higgs ogni ora</a:t>
            </a:r>
          </a:p>
          <a:p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</a:rPr>
              <a:t>(secondo la teoria attuale)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</a:rPr>
              <a:t>.</a:t>
            </a:r>
          </a:p>
        </p:txBody>
      </p:sp>
      <p:pic>
        <p:nvPicPr>
          <p:cNvPr id="573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916832"/>
            <a:ext cx="4313238" cy="453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Oval 17"/>
          <p:cNvSpPr>
            <a:spLocks noChangeArrowheads="1"/>
          </p:cNvSpPr>
          <p:nvPr/>
        </p:nvSpPr>
        <p:spPr bwMode="auto">
          <a:xfrm>
            <a:off x="5220073" y="5229225"/>
            <a:ext cx="1368152" cy="36001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TextBox 5"/>
          <p:cNvSpPr txBox="1">
            <a:spLocks noChangeArrowheads="1"/>
          </p:cNvSpPr>
          <p:nvPr/>
        </p:nvSpPr>
        <p:spPr bwMode="auto">
          <a:xfrm>
            <a:off x="2555875" y="5157788"/>
            <a:ext cx="2361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err="1">
                <a:solidFill>
                  <a:srgbClr val="FF0000"/>
                </a:solidFill>
                <a:latin typeface="Corbel"/>
                <a:cs typeface="Corbel"/>
              </a:rPr>
              <a:t>Urto</a:t>
            </a:r>
            <a:r>
              <a:rPr lang="en-US" sz="18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rbel"/>
                <a:cs typeface="Corbel"/>
              </a:rPr>
              <a:t>protone-protone</a:t>
            </a:r>
            <a:endParaRPr lang="en-US" sz="1800" b="1" dirty="0">
              <a:solidFill>
                <a:srgbClr val="FF0000"/>
              </a:solidFill>
              <a:latin typeface="Corbel"/>
              <a:cs typeface="Corbel"/>
            </a:endParaRPr>
          </a:p>
          <a:p>
            <a:r>
              <a:rPr lang="en-US" sz="1800" b="1" dirty="0" err="1">
                <a:solidFill>
                  <a:srgbClr val="FF0000"/>
                </a:solidFill>
                <a:latin typeface="Corbel"/>
                <a:cs typeface="Corbel"/>
              </a:rPr>
              <a:t>che</a:t>
            </a:r>
            <a:r>
              <a:rPr lang="en-US" sz="18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rbel"/>
                <a:cs typeface="Corbel"/>
              </a:rPr>
              <a:t>fa</a:t>
            </a:r>
            <a:r>
              <a:rPr lang="en-US" sz="1800" b="1" dirty="0">
                <a:solidFill>
                  <a:srgbClr val="FF0000"/>
                </a:solidFill>
                <a:latin typeface="Corbel"/>
                <a:cs typeface="Corbel"/>
              </a:rPr>
              <a:t> un Higgs</a:t>
            </a:r>
          </a:p>
        </p:txBody>
      </p:sp>
      <p:cxnSp>
        <p:nvCxnSpPr>
          <p:cNvPr id="57358" name="Straight Arrow Connector 7"/>
          <p:cNvCxnSpPr>
            <a:cxnSpLocks noChangeShapeType="1"/>
          </p:cNvCxnSpPr>
          <p:nvPr/>
        </p:nvCxnSpPr>
        <p:spPr bwMode="auto">
          <a:xfrm>
            <a:off x="5508104" y="2276872"/>
            <a:ext cx="1368425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3851920" y="1556792"/>
            <a:ext cx="23611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err="1">
                <a:solidFill>
                  <a:schemeClr val="accent2"/>
                </a:solidFill>
                <a:latin typeface="Corbel"/>
                <a:cs typeface="Corbel"/>
              </a:rPr>
              <a:t>Urto</a:t>
            </a:r>
            <a:r>
              <a:rPr lang="en-US" sz="1800" b="1" dirty="0">
                <a:solidFill>
                  <a:schemeClr val="accent2"/>
                </a:solidFill>
                <a:latin typeface="Corbel"/>
                <a:cs typeface="Corbel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orbel"/>
                <a:cs typeface="Corbel"/>
              </a:rPr>
              <a:t>protone-protone</a:t>
            </a:r>
            <a:endParaRPr lang="en-US" sz="1800" b="1" dirty="0">
              <a:solidFill>
                <a:schemeClr val="accent2"/>
              </a:solidFill>
              <a:latin typeface="Corbel"/>
              <a:cs typeface="Corbel"/>
            </a:endParaRPr>
          </a:p>
        </p:txBody>
      </p:sp>
      <p:cxnSp>
        <p:nvCxnSpPr>
          <p:cNvPr id="57360" name="Straight Arrow Connector 22"/>
          <p:cNvCxnSpPr>
            <a:cxnSpLocks noChangeShapeType="1"/>
          </p:cNvCxnSpPr>
          <p:nvPr/>
        </p:nvCxnSpPr>
        <p:spPr bwMode="auto">
          <a:xfrm flipV="1">
            <a:off x="4140200" y="5589240"/>
            <a:ext cx="1079872" cy="14322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361" name="Straight Arrow Connector 9"/>
          <p:cNvCxnSpPr>
            <a:cxnSpLocks noChangeShapeType="1"/>
          </p:cNvCxnSpPr>
          <p:nvPr/>
        </p:nvCxnSpPr>
        <p:spPr bwMode="auto">
          <a:xfrm>
            <a:off x="5148064" y="2276872"/>
            <a:ext cx="0" cy="2523728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62" name="TextBox 10"/>
          <p:cNvSpPr txBox="1">
            <a:spLocks noChangeArrowheads="1"/>
          </p:cNvSpPr>
          <p:nvPr/>
        </p:nvSpPr>
        <p:spPr bwMode="auto">
          <a:xfrm>
            <a:off x="4572000" y="3068960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6600"/>
                </a:solidFill>
              </a:rPr>
              <a:t>10</a:t>
            </a:r>
            <a:r>
              <a:rPr lang="en-US" sz="1800" baseline="30000" dirty="0">
                <a:solidFill>
                  <a:srgbClr val="FF6600"/>
                </a:solidFill>
              </a:rPr>
              <a:t>-10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412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Come facciamo a vederlo?</a:t>
            </a:r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107504" y="1412776"/>
            <a:ext cx="403244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  <a:sym typeface="Wingdings" charset="0"/>
              </a:rPr>
              <a:t>Il bosone di Higgs non vive abbastanza a lungo per essere misurato, ma decade subito in altre particelle.</a:t>
            </a:r>
          </a:p>
          <a:p>
            <a:endParaRPr lang="it-IT" dirty="0">
              <a:solidFill>
                <a:schemeClr val="accent6">
                  <a:lumMod val="75000"/>
                </a:schemeClr>
              </a:solidFill>
              <a:latin typeface="Corbel"/>
              <a:cs typeface="Corbel"/>
              <a:sym typeface="Wingdings" charset="0"/>
            </a:endParaRP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  <a:sym typeface="Wingdings" charset="0"/>
              </a:rPr>
              <a:t>Dobbiamo misurare la massa di  coppie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  <a:sym typeface="Wingdings" charset="0"/>
              </a:rPr>
              <a:t>bb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  <a:sym typeface="Wingdings" charset="0"/>
              </a:rPr>
              <a:t>, oppure WW,  ZZ, …, gg, e vedere se è  la stessa. 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59401" name="Picture 13" descr="Higgs mass.pdf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392042" cy="518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946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12599" y="332656"/>
            <a:ext cx="8675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Coppie di fotoni</a:t>
            </a:r>
          </a:p>
        </p:txBody>
      </p:sp>
      <p:sp>
        <p:nvSpPr>
          <p:cNvPr id="64519" name="Line 10"/>
          <p:cNvSpPr>
            <a:spLocks noChangeShapeType="1"/>
          </p:cNvSpPr>
          <p:nvPr/>
        </p:nvSpPr>
        <p:spPr bwMode="auto">
          <a:xfrm rot="16197226" flipV="1">
            <a:off x="7109619" y="2868140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Box 1"/>
          <p:cNvSpPr txBox="1">
            <a:spLocks noChangeArrowheads="1"/>
          </p:cNvSpPr>
          <p:nvPr/>
        </p:nvSpPr>
        <p:spPr bwMode="auto">
          <a:xfrm>
            <a:off x="107504" y="1340768"/>
            <a:ext cx="3528392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u="sng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  <a:sym typeface="Wingdings" charset="0"/>
              </a:rPr>
              <a:t>Se le coppie di fotoni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  <a:sym typeface="Wingdings" charset="0"/>
              </a:rPr>
              <a:t>: </a:t>
            </a:r>
          </a:p>
          <a:p>
            <a:endParaRPr lang="it-IT" dirty="0">
              <a:solidFill>
                <a:schemeClr val="accent6">
                  <a:lumMod val="75000"/>
                </a:schemeClr>
              </a:solidFill>
              <a:latin typeface="+mj-lt"/>
              <a:cs typeface="Corbel"/>
              <a:sym typeface="Wingdings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orbel"/>
                <a:sym typeface="Wingdings" charset="0"/>
              </a:rPr>
              <a:t>sono casuali, allora la loro massa non ha un valore fisso.</a:t>
            </a:r>
            <a:endParaRPr lang="it-IT" sz="2000" dirty="0">
              <a:solidFill>
                <a:schemeClr val="accent6">
                  <a:lumMod val="75000"/>
                </a:schemeClr>
              </a:solidFill>
              <a:latin typeface="+mj-lt"/>
              <a:cs typeface="Corbel"/>
            </a:endParaRPr>
          </a:p>
        </p:txBody>
      </p:sp>
      <p:pic>
        <p:nvPicPr>
          <p:cNvPr id="64521" name="Picture 2" descr="Mass_gg.pdf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59182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522" name="Straight Arrow Connector 6"/>
          <p:cNvCxnSpPr>
            <a:cxnSpLocks noChangeShapeType="1"/>
          </p:cNvCxnSpPr>
          <p:nvPr/>
        </p:nvCxnSpPr>
        <p:spPr bwMode="auto">
          <a:xfrm>
            <a:off x="900113" y="3573463"/>
            <a:ext cx="1150937" cy="79216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523" name="Rectangle 9"/>
          <p:cNvSpPr>
            <a:spLocks noChangeArrowheads="1"/>
          </p:cNvSpPr>
          <p:nvPr/>
        </p:nvSpPr>
        <p:spPr bwMode="auto">
          <a:xfrm>
            <a:off x="4644008" y="1412776"/>
            <a:ext cx="4392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vengono dal decadimento dell’</a:t>
            </a:r>
            <a:r>
              <a:rPr lang="it-IT" altLang="ja-JP" sz="2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Higgs</a:t>
            </a:r>
            <a:r>
              <a:rPr lang="it-IT" altLang="ja-JP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, allora hanno tutte la stessa massa: </a:t>
            </a:r>
          </a:p>
          <a:p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M</a:t>
            </a:r>
            <a:r>
              <a:rPr lang="it-IT" sz="2000" baseline="-25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0"/>
                <a:sym typeface="Wingdings" charset="0"/>
              </a:rPr>
              <a:t>gg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  =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M</a:t>
            </a:r>
            <a:r>
              <a:rPr lang="it-IT" sz="2000" baseline="-25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charset="0"/>
                <a:sym typeface="Wingdings" charset="0"/>
              </a:rPr>
              <a:t>Higgs</a:t>
            </a:r>
            <a:endParaRPr lang="it-IT" sz="2000" baseline="-25000" dirty="0">
              <a:solidFill>
                <a:schemeClr val="accent6">
                  <a:lumMod val="75000"/>
                </a:schemeClr>
              </a:solidFill>
              <a:latin typeface="+mj-lt"/>
              <a:cs typeface="Times New Roman" charset="0"/>
              <a:sym typeface="Wingdings" charset="0"/>
            </a:endParaRPr>
          </a:p>
        </p:txBody>
      </p:sp>
      <p:cxnSp>
        <p:nvCxnSpPr>
          <p:cNvPr id="64524" name="Straight Arrow Connector 17"/>
          <p:cNvCxnSpPr>
            <a:cxnSpLocks noChangeShapeType="1"/>
          </p:cNvCxnSpPr>
          <p:nvPr/>
        </p:nvCxnSpPr>
        <p:spPr bwMode="auto">
          <a:xfrm flipH="1">
            <a:off x="7019925" y="3500438"/>
            <a:ext cx="431800" cy="10810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3075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244" y="332656"/>
            <a:ext cx="86756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Higgs</a:t>
            </a: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 in coppie di fotoni (ATLAS)</a:t>
            </a:r>
          </a:p>
        </p:txBody>
      </p:sp>
      <p:sp>
        <p:nvSpPr>
          <p:cNvPr id="64519" name="Line 10"/>
          <p:cNvSpPr>
            <a:spLocks noChangeShapeType="1"/>
          </p:cNvSpPr>
          <p:nvPr/>
        </p:nvSpPr>
        <p:spPr bwMode="auto">
          <a:xfrm rot="16197226" flipV="1">
            <a:off x="7109619" y="2868140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264696" cy="46085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6756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12599" y="332656"/>
            <a:ext cx="86756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Higgs</a:t>
            </a: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 in coppie di </a:t>
            </a:r>
            <a:r>
              <a:rPr lang="it-IT" sz="44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Z</a:t>
            </a: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+mn-lt"/>
                <a:cs typeface="Arial Rounded MT Bold"/>
              </a:rPr>
              <a:t> (ATLAS) </a:t>
            </a:r>
          </a:p>
        </p:txBody>
      </p:sp>
      <p:sp>
        <p:nvSpPr>
          <p:cNvPr id="64519" name="Line 10"/>
          <p:cNvSpPr>
            <a:spLocks noChangeShapeType="1"/>
          </p:cNvSpPr>
          <p:nvPr/>
        </p:nvSpPr>
        <p:spPr bwMode="auto">
          <a:xfrm rot="16197226" flipV="1">
            <a:off x="7109619" y="2868140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264696" cy="46805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390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726" y="116632"/>
            <a:ext cx="8640762" cy="1219200"/>
          </a:xfrm>
        </p:spPr>
        <p:txBody>
          <a:bodyPr/>
          <a:lstStyle/>
          <a:p>
            <a:r>
              <a:rPr lang="it-IT" sz="3600" noProof="0" dirty="0"/>
              <a:t>E dopo il bosone di Higgs 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3563888" y="2780928"/>
            <a:ext cx="5254501" cy="3456384"/>
          </a:xfrm>
        </p:spPr>
        <p:txBody>
          <a:bodyPr>
            <a:normAutofit lnSpcReduction="10000"/>
          </a:bodyPr>
          <a:lstStyle/>
          <a:p>
            <a:r>
              <a:rPr lang="it-IT" noProof="0" dirty="0"/>
              <a:t>Come</a:t>
            </a:r>
            <a:r>
              <a:rPr lang="it-IT" sz="2400" noProof="0" dirty="0"/>
              <a:t> includere la </a:t>
            </a:r>
            <a:r>
              <a:rPr lang="it-IT" sz="2400" b="1" noProof="0" dirty="0"/>
              <a:t>gravità</a:t>
            </a:r>
            <a:r>
              <a:rPr lang="it-IT" sz="2400" noProof="0" dirty="0"/>
              <a:t> nel Modello </a:t>
            </a:r>
            <a:r>
              <a:rPr lang="it-IT" noProof="0" dirty="0"/>
              <a:t>Standard ?</a:t>
            </a:r>
            <a:endParaRPr lang="it-IT" sz="2400" noProof="0" dirty="0"/>
          </a:p>
          <a:p>
            <a:r>
              <a:rPr lang="it-IT" noProof="0" dirty="0"/>
              <a:t>Perché le particelle hanno </a:t>
            </a:r>
            <a:r>
              <a:rPr lang="it-IT" b="1" noProof="0" dirty="0"/>
              <a:t>una determinata massa ?</a:t>
            </a:r>
            <a:endParaRPr lang="it-IT" sz="2400" b="1" noProof="0" dirty="0"/>
          </a:p>
          <a:p>
            <a:r>
              <a:rPr lang="it-IT" noProof="0" dirty="0"/>
              <a:t>Di</a:t>
            </a:r>
            <a:r>
              <a:rPr lang="it-IT" sz="2400" noProof="0" dirty="0"/>
              <a:t> cosa </a:t>
            </a:r>
            <a:r>
              <a:rPr lang="it-IT" noProof="0" dirty="0"/>
              <a:t>è</a:t>
            </a:r>
            <a:r>
              <a:rPr lang="it-IT" sz="2400" noProof="0" dirty="0"/>
              <a:t> fatta </a:t>
            </a:r>
            <a:r>
              <a:rPr lang="it-IT" sz="2400" b="1" noProof="0" dirty="0"/>
              <a:t>l’energia del nostro universo ?</a:t>
            </a:r>
          </a:p>
          <a:p>
            <a:pPr lvl="1"/>
            <a:r>
              <a:rPr lang="it-IT" sz="2000" noProof="0" dirty="0"/>
              <a:t>la materia nota ne rappresenta solo il 4% .. cos’è il restante </a:t>
            </a:r>
            <a:r>
              <a:rPr lang="it-IT" sz="1800" b="1" noProof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3400" b="1" spc="5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96%?</a:t>
            </a:r>
            <a:endParaRPr lang="it-IT" sz="3400" b="1" noProof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Marzo 2023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628800"/>
            <a:ext cx="79990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6"/>
                </a:solidFill>
                <a:latin typeface="+mj-lt"/>
              </a:rPr>
              <a:t>Nonostante il suo successo del modello costruito nel descrivere la natura molte cose sono ancora da spiegare: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024336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Non solo ricerca di base</a:t>
            </a:r>
            <a:r>
              <a:rPr lang="mr-IN" noProof="0" dirty="0"/>
              <a:t>…</a:t>
            </a:r>
            <a:endParaRPr lang="it-IT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28800"/>
            <a:ext cx="8229600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/>
              <a:t>La ricerca al CERN è finanziata con soldi pubblici, i risultati, le scoperte e le invenzioni sono anche pubbliche (ne beneficiamo tutti)</a:t>
            </a:r>
          </a:p>
          <a:p>
            <a:pPr lvl="1"/>
            <a:r>
              <a:rPr lang="it-IT" dirty="0"/>
              <a:t>WWW (linguaggio di internet) inventato al CERN nel 1991</a:t>
            </a:r>
          </a:p>
          <a:p>
            <a:pPr lvl="1"/>
            <a:r>
              <a:rPr lang="it-IT" dirty="0"/>
              <a:t>Primo touch screen usato in una sala controllo del CERN nel 1976</a:t>
            </a:r>
          </a:p>
          <a:p>
            <a:pPr lvl="1"/>
            <a:r>
              <a:rPr lang="it-IT" dirty="0"/>
              <a:t>L’adroterapia (cura basata su acceleratori adronici) rappresenta una realtà importante per la cura dei tumori</a:t>
            </a:r>
          </a:p>
          <a:p>
            <a:pPr lvl="1"/>
            <a:r>
              <a:rPr lang="it-IT" dirty="0"/>
              <a:t>Molte delle tecnologie di punta che sviluppiamo per la costruzione dei rivelatori trovano poi applicazioni in altri campi</a:t>
            </a:r>
          </a:p>
          <a:p>
            <a:pPr lvl="1"/>
            <a:r>
              <a:rPr lang="it-IT" dirty="0"/>
              <a:t>La rete internazionale di calcolo distribuito  GRID si è sviluppata anche e soprattutto grazie a LHC</a:t>
            </a:r>
          </a:p>
          <a:p>
            <a:r>
              <a:rPr lang="it-IT" sz="1800" dirty="0"/>
              <a:t>Se Faraday, Roentgen e Hertz (per citarne solo alcuni) si fossero concentrati sui “problemi reali” dei loro tempi non avremmo mai avuto i generatori di corrente, i raggi X, la radio</a:t>
            </a:r>
            <a:r>
              <a:rPr lang="mr-IN" sz="1800" dirty="0"/>
              <a:t>…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5977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1600200"/>
          </a:xfrm>
        </p:spPr>
        <p:txBody>
          <a:bodyPr/>
          <a:lstStyle/>
          <a:p>
            <a:r>
              <a:rPr lang="it-IT" noProof="0" dirty="0"/>
              <a:t>Cosa </a:t>
            </a:r>
            <a:r>
              <a:rPr lang="it-IT" noProof="0" dirty="0" err="1"/>
              <a:t>cerchiam</a:t>
            </a:r>
            <a:r>
              <a:rPr lang="it-IT" dirty="0"/>
              <a:t>o oggi ?</a:t>
            </a:r>
            <a:r>
              <a:rPr lang="it-IT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/>
              <a:t>Oggi cercheremo, in campione dei dati accumulati da ATLAS, eventi con: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800" b="1" dirty="0" err="1"/>
              <a:t>γγ</a:t>
            </a:r>
            <a:r>
              <a:rPr lang="it-IT" sz="1800" dirty="0"/>
              <a:t> (decadimento del bosone di </a:t>
            </a:r>
            <a:r>
              <a:rPr lang="it-IT" sz="1800" dirty="0" err="1"/>
              <a:t>Higgs</a:t>
            </a:r>
            <a:r>
              <a:rPr lang="it-IT" sz="18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800" b="1" dirty="0" err="1"/>
              <a:t>μ</a:t>
            </a:r>
            <a:r>
              <a:rPr lang="it-IT" sz="1800" b="1" baseline="30000" dirty="0"/>
              <a:t>+ </a:t>
            </a:r>
            <a:r>
              <a:rPr lang="it-IT" sz="1800" b="1" dirty="0" err="1"/>
              <a:t>μ</a:t>
            </a:r>
            <a:r>
              <a:rPr lang="it-IT" sz="1800" b="1" baseline="30000" dirty="0"/>
              <a:t>-</a:t>
            </a:r>
            <a:r>
              <a:rPr lang="it-IT" sz="1800" b="1" dirty="0"/>
              <a:t>  </a:t>
            </a:r>
            <a:r>
              <a:rPr lang="it-IT" sz="1800" dirty="0"/>
              <a:t>o  </a:t>
            </a:r>
            <a:r>
              <a:rPr lang="it-IT" sz="1800" b="1" dirty="0"/>
              <a:t>e</a:t>
            </a:r>
            <a:r>
              <a:rPr lang="it-IT" sz="1800" b="1" baseline="30000" dirty="0"/>
              <a:t>+</a:t>
            </a:r>
            <a:r>
              <a:rPr lang="it-IT" sz="1800" b="1" dirty="0"/>
              <a:t> e</a:t>
            </a:r>
            <a:r>
              <a:rPr lang="it-IT" sz="1800" b="1" baseline="30000" dirty="0"/>
              <a:t>-  </a:t>
            </a:r>
            <a:r>
              <a:rPr lang="it-IT" sz="1800" dirty="0"/>
              <a:t>(decadimento del bosone </a:t>
            </a:r>
            <a:r>
              <a:rPr lang="it-IT" sz="1800" b="1" dirty="0" err="1"/>
              <a:t>Z</a:t>
            </a:r>
            <a:r>
              <a:rPr lang="it-IT" sz="1800" dirty="0"/>
              <a:t> ma anche della </a:t>
            </a:r>
            <a:r>
              <a:rPr lang="it-IT" sz="1800" b="1" dirty="0" err="1"/>
              <a:t>J</a:t>
            </a:r>
            <a:r>
              <a:rPr lang="it-IT" sz="1800" b="1" dirty="0"/>
              <a:t>/</a:t>
            </a:r>
            <a:r>
              <a:rPr lang="it-IT" sz="1800" b="1" dirty="0" err="1"/>
              <a:t>ψ</a:t>
            </a:r>
            <a:r>
              <a:rPr lang="it-IT" sz="1800" dirty="0"/>
              <a:t> e della </a:t>
            </a:r>
            <a:r>
              <a:rPr lang="it-IT" sz="1800" b="1" dirty="0" err="1"/>
              <a:t>Υ</a:t>
            </a:r>
            <a:r>
              <a:rPr lang="it-IT" sz="18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800" b="1" dirty="0" err="1"/>
              <a:t>μ</a:t>
            </a:r>
            <a:r>
              <a:rPr lang="it-IT" sz="1800" b="1" baseline="30000" dirty="0"/>
              <a:t>+ </a:t>
            </a:r>
            <a:r>
              <a:rPr lang="it-IT" sz="1800" b="1" dirty="0" err="1"/>
              <a:t>μ</a:t>
            </a:r>
            <a:r>
              <a:rPr lang="it-IT" sz="1800" b="1" baseline="30000" dirty="0"/>
              <a:t>-</a:t>
            </a:r>
            <a:r>
              <a:rPr lang="it-IT" sz="1800" b="1" dirty="0"/>
              <a:t> </a:t>
            </a:r>
            <a:r>
              <a:rPr lang="it-IT" sz="1800" b="1" dirty="0" err="1"/>
              <a:t>μ</a:t>
            </a:r>
            <a:r>
              <a:rPr lang="it-IT" sz="1800" b="1" baseline="30000" dirty="0"/>
              <a:t>+ </a:t>
            </a:r>
            <a:r>
              <a:rPr lang="it-IT" sz="1800" b="1" dirty="0" err="1"/>
              <a:t>μ</a:t>
            </a:r>
            <a:r>
              <a:rPr lang="it-IT" sz="1800" b="1" baseline="30000" dirty="0"/>
              <a:t>-</a:t>
            </a:r>
            <a:r>
              <a:rPr lang="it-IT" sz="1800" b="1" dirty="0"/>
              <a:t> , </a:t>
            </a:r>
            <a:r>
              <a:rPr lang="it-IT" sz="1800" b="1" dirty="0" err="1"/>
              <a:t>μ</a:t>
            </a:r>
            <a:r>
              <a:rPr lang="it-IT" sz="1800" b="1" baseline="30000" dirty="0"/>
              <a:t>+ </a:t>
            </a:r>
            <a:r>
              <a:rPr lang="it-IT" sz="1800" b="1" dirty="0" err="1"/>
              <a:t>μ</a:t>
            </a:r>
            <a:r>
              <a:rPr lang="it-IT" sz="1800" b="1" baseline="30000" dirty="0"/>
              <a:t>-</a:t>
            </a:r>
            <a:r>
              <a:rPr lang="it-IT" sz="1800" b="1" dirty="0"/>
              <a:t> e</a:t>
            </a:r>
            <a:r>
              <a:rPr lang="it-IT" sz="1800" b="1" baseline="30000" dirty="0"/>
              <a:t>+</a:t>
            </a:r>
            <a:r>
              <a:rPr lang="it-IT" sz="1800" b="1" dirty="0"/>
              <a:t> e</a:t>
            </a:r>
            <a:r>
              <a:rPr lang="it-IT" sz="1800" b="1" baseline="30000" dirty="0"/>
              <a:t>- </a:t>
            </a:r>
            <a:r>
              <a:rPr lang="it-IT" sz="1800" b="1" dirty="0"/>
              <a:t>, e</a:t>
            </a:r>
            <a:r>
              <a:rPr lang="it-IT" sz="1800" b="1" baseline="30000" dirty="0"/>
              <a:t>+</a:t>
            </a:r>
            <a:r>
              <a:rPr lang="it-IT" sz="1800" b="1" dirty="0"/>
              <a:t> e</a:t>
            </a:r>
            <a:r>
              <a:rPr lang="it-IT" sz="1800" b="1" baseline="30000" dirty="0"/>
              <a:t>- </a:t>
            </a:r>
            <a:r>
              <a:rPr lang="it-IT" sz="1800" b="1" dirty="0"/>
              <a:t>e</a:t>
            </a:r>
            <a:r>
              <a:rPr lang="it-IT" sz="1800" b="1" baseline="30000" dirty="0"/>
              <a:t>+</a:t>
            </a:r>
            <a:r>
              <a:rPr lang="it-IT" sz="1800" b="1" dirty="0"/>
              <a:t> e</a:t>
            </a:r>
            <a:r>
              <a:rPr lang="it-IT" sz="1800" b="1" baseline="30000" dirty="0"/>
              <a:t>- </a:t>
            </a:r>
            <a:r>
              <a:rPr lang="it-IT" sz="1800" dirty="0"/>
              <a:t>(decadimento del bosone di </a:t>
            </a:r>
            <a:r>
              <a:rPr lang="it-IT" sz="1800" dirty="0" err="1"/>
              <a:t>Higgs</a:t>
            </a:r>
            <a:r>
              <a:rPr lang="it-IT" sz="1800" dirty="0"/>
              <a:t> in due bosoni </a:t>
            </a:r>
            <a:r>
              <a:rPr lang="it-IT" sz="1800" dirty="0" err="1"/>
              <a:t>Z</a:t>
            </a:r>
            <a:r>
              <a:rPr lang="it-IT" sz="18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endParaRPr lang="it-IT" sz="1800" dirty="0"/>
          </a:p>
          <a:p>
            <a:r>
              <a:rPr lang="it-IT" sz="2000" dirty="0"/>
              <a:t>Per darvi l’”ebbrezza” di scoprire qualcosa di nuovo ai dati reali sono mischiati anche alcuni decadimenti “simulati” di particelle non ancora osservate (ma possibili in alcuni scenari)</a:t>
            </a:r>
          </a:p>
          <a:p>
            <a:pPr lvl="1"/>
            <a:r>
              <a:rPr lang="it-IT" sz="2000" b="1" dirty="0" err="1"/>
              <a:t>Z</a:t>
            </a:r>
            <a:r>
              <a:rPr lang="it-IT" sz="2000" b="1" dirty="0"/>
              <a:t>’ </a:t>
            </a:r>
            <a:r>
              <a:rPr lang="it-IT" sz="2000" dirty="0"/>
              <a:t>(“partner” del bosone </a:t>
            </a:r>
            <a:r>
              <a:rPr lang="it-IT" sz="2000" dirty="0" err="1"/>
              <a:t>Z</a:t>
            </a:r>
            <a:r>
              <a:rPr lang="it-IT" sz="2000" dirty="0"/>
              <a:t> associato ad una nuova forza debole).</a:t>
            </a:r>
          </a:p>
          <a:p>
            <a:pPr lvl="1"/>
            <a:r>
              <a:rPr lang="it-IT" sz="2000" b="1" dirty="0"/>
              <a:t>Gravitone </a:t>
            </a:r>
            <a:r>
              <a:rPr lang="it-IT" sz="2000" dirty="0"/>
              <a:t>(mediatore della gravità) </a:t>
            </a:r>
            <a:endParaRPr lang="it-IT" sz="2800" b="1" dirty="0"/>
          </a:p>
          <a:p>
            <a:pPr marL="457200" lvl="1" indent="0">
              <a:buNone/>
            </a:pPr>
            <a:endParaRPr lang="it-IT" sz="1800" b="1" dirty="0"/>
          </a:p>
        </p:txBody>
      </p:sp>
    </p:spTree>
    <p:extLst>
      <p:ext uri="{BB962C8B-B14F-4D97-AF65-F5344CB8AC3E}">
        <p14:creationId xmlns:p14="http://schemas.microsoft.com/office/powerpoint/2010/main" val="3248452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E96C-1B4F-8749-9B04-4D1391AE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3464"/>
            <a:ext cx="8229600" cy="1051520"/>
          </a:xfrm>
        </p:spPr>
        <p:txBody>
          <a:bodyPr/>
          <a:lstStyle/>
          <a:p>
            <a:r>
              <a:rPr lang="en-IT" dirty="0"/>
              <a:t>Lavoriamo insieme…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FDFDE-284C-AA4B-A456-AADDE605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8432F-400A-1748-AFBF-01BA59FB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565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675456"/>
            <a:ext cx="8229600" cy="1584176"/>
          </a:xfrm>
        </p:spPr>
        <p:txBody>
          <a:bodyPr/>
          <a:lstStyle/>
          <a:p>
            <a:r>
              <a:rPr lang="it-IT" noProof="0" dirty="0"/>
              <a:t>Struttura dei nucleoni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1143" y="692696"/>
            <a:ext cx="9108504" cy="5184576"/>
          </a:xfrm>
        </p:spPr>
        <p:txBody>
          <a:bodyPr>
            <a:normAutofit/>
          </a:bodyPr>
          <a:lstStyle/>
          <a:p>
            <a:pPr marL="68263" indent="0">
              <a:buNone/>
            </a:pPr>
            <a:r>
              <a:rPr lang="it-IT" sz="3100" noProof="0" dirty="0"/>
              <a:t>                                 </a:t>
            </a: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31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0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2600" noProof="0" dirty="0"/>
          </a:p>
          <a:p>
            <a:pPr marL="68263" indent="0">
              <a:buNone/>
            </a:pPr>
            <a:endParaRPr lang="it-IT" sz="3100" noProof="0" dirty="0"/>
          </a:p>
          <a:p>
            <a:pPr marL="68263" indent="0">
              <a:buNone/>
            </a:pPr>
            <a:endParaRPr lang="it-IT" sz="3100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Marzo 2023</a:t>
            </a:r>
            <a:endParaRPr lang="en-GB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1560" y="5301208"/>
            <a:ext cx="804386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4" y="1247580"/>
            <a:ext cx="7859306" cy="48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0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2406-BCC2-1B4C-8E00-58598DB0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8640"/>
            <a:ext cx="8229600" cy="1600200"/>
          </a:xfrm>
        </p:spPr>
        <p:txBody>
          <a:bodyPr/>
          <a:lstStyle/>
          <a:p>
            <a:r>
              <a:rPr lang="en-IT" dirty="0"/>
              <a:t>Identificazione delle particelle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C4A7C-FCFF-C545-9D6A-75E38CB1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650B1-5A29-534A-8649-D046D67F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1E72-4C04-A047-9255-83B5B58A4CAC}"/>
              </a:ext>
            </a:extLst>
          </p:cNvPr>
          <p:cNvSpPr txBox="1"/>
          <p:nvPr/>
        </p:nvSpPr>
        <p:spPr>
          <a:xfrm>
            <a:off x="539552" y="2348880"/>
            <a:ext cx="799288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Impariamo ad identificare insieme le singole particelle nello stato finale: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lettrone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et (fiotto di particelle originato dalla produzione di quark)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https://atlas.physicsmasterclasses.org/it/zpath_teilchenid3.htm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cercate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ATLAS path Z masterclass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Google,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cambiate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in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 e poi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andate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“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Identificazione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delle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particelle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”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quindi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ancora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sulla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sottosezione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“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Identificazione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delle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particelle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”)</a:t>
            </a:r>
            <a:endParaRPr lang="en-IT" sz="16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2406-BCC2-1B4C-8E00-58598DB0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8640"/>
            <a:ext cx="8229600" cy="1600200"/>
          </a:xfrm>
        </p:spPr>
        <p:txBody>
          <a:bodyPr/>
          <a:lstStyle/>
          <a:p>
            <a:r>
              <a:rPr lang="en-IT" dirty="0"/>
              <a:t>Identificazione degli eventi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C4A7C-FCFF-C545-9D6A-75E38CB1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650B1-5A29-534A-8649-D046D67F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1E72-4C04-A047-9255-83B5B58A4CAC}"/>
              </a:ext>
            </a:extLst>
          </p:cNvPr>
          <p:cNvSpPr txBox="1"/>
          <p:nvPr/>
        </p:nvSpPr>
        <p:spPr>
          <a:xfrm>
            <a:off x="539552" y="1916832"/>
            <a:ext cx="79928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Impariamo ad identificare gli eventi in base alle particelle presenti nello stato finale.</a:t>
            </a:r>
          </a:p>
          <a:p>
            <a:endParaRPr lang="en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Eventi di segnale: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γγ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(decadimento del bosone di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 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(decadimento del bosone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 anche della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/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ψ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della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Υ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 di altre eventuali particelle)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,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μ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(decadimento del bosone di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in due bosoni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Eventi di fondo (rumore):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Jets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,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μ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(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stati finale per il decadimento del bosone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https://atlas.physicsmasterclasses.org/it/zpath_lhcphysics3.htm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(sezione ’</a:t>
            </a:r>
            <a:r>
              <a:rPr lang="it-IT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Identificazione degli eventi’ 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 poi ‘</a:t>
            </a:r>
            <a:r>
              <a:rPr lang="it-IT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Visualizzazione degli eventi’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89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2406-BCC2-1B4C-8E00-58598DB0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20688"/>
            <a:ext cx="8856984" cy="1008112"/>
          </a:xfrm>
        </p:spPr>
        <p:txBody>
          <a:bodyPr/>
          <a:lstStyle/>
          <a:p>
            <a:r>
              <a:rPr lang="en-IT" dirty="0"/>
              <a:t>Facciamo un po’ di esercizio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C4A7C-FCFF-C545-9D6A-75E38CB1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650B1-5A29-534A-8649-D046D67F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1E72-4C04-A047-9255-83B5B58A4CAC}"/>
              </a:ext>
            </a:extLst>
          </p:cNvPr>
          <p:cNvSpPr txBox="1"/>
          <p:nvPr/>
        </p:nvSpPr>
        <p:spPr>
          <a:xfrm>
            <a:off x="539552" y="2060848"/>
            <a:ext cx="79928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Aprite il programma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Hypatia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(sul Desktop)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Apr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il file di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di test con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File -&gt; Read Event Locally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Cercate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il file /home/ATLAS/exercise2_Z.zip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Procedete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all’identificazione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riempiendo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tabella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in “</a:t>
            </a:r>
            <a:r>
              <a:rPr lang="en-GB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Visualizzazione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eventi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”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sottosezione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“</a:t>
            </a:r>
            <a:r>
              <a:rPr lang="en-GB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Esercitazione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pratica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”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0979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E96C-1B4F-8749-9B04-4D1391AE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3464"/>
            <a:ext cx="8229600" cy="1051520"/>
          </a:xfrm>
        </p:spPr>
        <p:txBody>
          <a:bodyPr/>
          <a:lstStyle/>
          <a:p>
            <a:r>
              <a:rPr lang="en-IT" dirty="0"/>
              <a:t>Ed ora tocca a voi 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FDFDE-284C-AA4B-A456-AADDE605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8432F-400A-1748-AFBF-01BA59FB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4475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2406-BCC2-1B4C-8E00-58598DB0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008112"/>
          </a:xfrm>
        </p:spPr>
        <p:txBody>
          <a:bodyPr/>
          <a:lstStyle/>
          <a:p>
            <a:r>
              <a:rPr lang="en-IT" dirty="0"/>
              <a:t>Analisi dei dati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C4A7C-FCFF-C545-9D6A-75E38CB1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650B1-5A29-534A-8649-D046D67F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1E72-4C04-A047-9255-83B5B58A4CAC}"/>
              </a:ext>
            </a:extLst>
          </p:cNvPr>
          <p:cNvSpPr txBox="1"/>
          <p:nvPr/>
        </p:nvSpPr>
        <p:spPr>
          <a:xfrm>
            <a:off x="539552" y="1268760"/>
            <a:ext cx="799288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Aprite il programma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Hypatia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(sul Desktop)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Apr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il vostro file di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dati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File -&gt; Read Event Locally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Cercate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un file /home/ATLAS/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groupX.zip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(X=A,B,…)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Ogni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volta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trovate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una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coppia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di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fotoni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elettroni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muoni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o 4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leptoni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muoni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elettroni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caricate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sulla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finestra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della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invariante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(Invariant Mass Window).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Trovate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informazioni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dettagliate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nella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sezione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“Al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lavoro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!”,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sottosezione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“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Non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appena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terminati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gli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eventi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eseguite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seguenti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passi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Dalla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finestra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“Invariant mass window”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salvate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selezionando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dal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menù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File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l’opzione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“Export Invariant Masses”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Andate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al link </a:t>
            </a:r>
            <a:r>
              <a:rPr lang="en-GB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https://cernmasterclass.uio.no/OPloT/index.php</a:t>
            </a:r>
            <a:endParaRPr lang="en-GB" u="sng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Entrate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come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student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Selezionate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la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data, </a:t>
            </a:r>
            <a:r>
              <a:rPr lang="en-GB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l’istituto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il </a:t>
            </a:r>
            <a:r>
              <a:rPr lang="en-GB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gruppo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il nostro </a:t>
            </a:r>
            <a:r>
              <a:rPr lang="en-GB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è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l’ 1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e poi la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lettera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del vostro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campione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Quindi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caricate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il file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avete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salvato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in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precedenza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54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144000" cy="1052736"/>
          </a:xfrm>
        </p:spPr>
        <p:txBody>
          <a:bodyPr anchor="t"/>
          <a:lstStyle/>
          <a:p>
            <a:r>
              <a:rPr lang="it-IT" noProof="0" dirty="0"/>
              <a:t>Materia-Antimateria</a:t>
            </a:r>
          </a:p>
        </p:txBody>
      </p:sp>
      <p:pic>
        <p:nvPicPr>
          <p:cNvPr id="5" name="Picture 4" descr="big-bang-theory-timelin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635394" cy="338437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5445224"/>
            <a:ext cx="8640960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800" dirty="0"/>
              <a:t>Dopo 10</a:t>
            </a:r>
            <a:r>
              <a:rPr lang="it-IT" sz="1800" baseline="30000" dirty="0"/>
              <a:t>-5  </a:t>
            </a:r>
            <a:r>
              <a:rPr lang="it-IT" sz="1800" dirty="0"/>
              <a:t>secondi</a:t>
            </a:r>
            <a:r>
              <a:rPr lang="it-IT" sz="1800" baseline="30000" dirty="0"/>
              <a:t>  </a:t>
            </a:r>
            <a:r>
              <a:rPr lang="it-IT" sz="1800" dirty="0"/>
              <a:t>tutte le antiparticelle si annichilirono in collisioni particella-antiparticella; restò solo quel  relativamente </a:t>
            </a:r>
            <a:r>
              <a:rPr lang="it-IT" sz="1800" dirty="0">
                <a:solidFill>
                  <a:srgbClr val="FF0000"/>
                </a:solidFill>
              </a:rPr>
              <a:t>piccolo numero di particelle</a:t>
            </a:r>
            <a:r>
              <a:rPr lang="it-IT" sz="1800" dirty="0"/>
              <a:t> in eccesso, che rese possibile lo sviluppo </a:t>
            </a:r>
            <a:r>
              <a:rPr lang="it-IT" sz="1800" dirty="0">
                <a:solidFill>
                  <a:srgbClr val="FF0000"/>
                </a:solidFill>
              </a:rPr>
              <a:t>dell'attuale Universo</a:t>
            </a:r>
            <a:r>
              <a:rPr lang="it-IT" sz="1800" dirty="0"/>
              <a:t>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1484784"/>
            <a:ext cx="3888432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800" dirty="0"/>
              <a:t>Il </a:t>
            </a:r>
            <a:r>
              <a:rPr lang="it-IT" sz="1800" dirty="0">
                <a:solidFill>
                  <a:srgbClr val="FF0000"/>
                </a:solidFill>
              </a:rPr>
              <a:t>Big Bang </a:t>
            </a:r>
            <a:r>
              <a:rPr lang="it-IT" sz="1800" dirty="0"/>
              <a:t>produsse particelle di </a:t>
            </a:r>
            <a:r>
              <a:rPr lang="it-IT" sz="1800" dirty="0">
                <a:solidFill>
                  <a:srgbClr val="FF0000"/>
                </a:solidFill>
              </a:rPr>
              <a:t>materia e di anti-materia </a:t>
            </a:r>
            <a:r>
              <a:rPr lang="it-IT" sz="1800" dirty="0"/>
              <a:t>(particelle di stessa massa ma proprietà opposte, come ad esempio la carica elettrica).</a:t>
            </a:r>
          </a:p>
          <a:p>
            <a:pPr marL="0" indent="0">
              <a:buFont typeface="Arial" pitchFamily="34" charset="0"/>
              <a:buNone/>
            </a:pPr>
            <a:endParaRPr lang="it-IT" sz="1800" dirty="0"/>
          </a:p>
          <a:p>
            <a:pPr marL="0" indent="0">
              <a:buFont typeface="Arial" pitchFamily="34" charset="0"/>
              <a:buNone/>
            </a:pPr>
            <a:r>
              <a:rPr lang="it-IT" sz="1800" dirty="0"/>
              <a:t>Circa 10</a:t>
            </a:r>
            <a:r>
              <a:rPr lang="it-IT" sz="1800" baseline="30000" dirty="0"/>
              <a:t>-34</a:t>
            </a:r>
            <a:r>
              <a:rPr lang="it-IT" sz="1800" dirty="0"/>
              <a:t> secondi dopo il Big Bang, si creò un </a:t>
            </a:r>
            <a:r>
              <a:rPr lang="it-IT" sz="1800" dirty="0">
                <a:solidFill>
                  <a:srgbClr val="FF0000"/>
                </a:solidFill>
              </a:rPr>
              <a:t>piccolissimo eccesso </a:t>
            </a:r>
            <a:r>
              <a:rPr lang="it-IT" sz="1800" dirty="0"/>
              <a:t>di materia sull'antimateria: per ogni</a:t>
            </a:r>
          </a:p>
          <a:p>
            <a:pPr marL="0" indent="0">
              <a:buFont typeface="Arial" pitchFamily="34" charset="0"/>
              <a:buNone/>
            </a:pPr>
            <a:r>
              <a:rPr lang="it-IT" sz="1800" dirty="0"/>
              <a:t>    </a:t>
            </a:r>
            <a:r>
              <a:rPr lang="it-IT" sz="1800" b="1" dirty="0"/>
              <a:t> 1000000000   </a:t>
            </a:r>
            <a:r>
              <a:rPr lang="it-IT" sz="1800" dirty="0"/>
              <a:t>antiparticelle</a:t>
            </a:r>
          </a:p>
          <a:p>
            <a:pPr marL="0" indent="0">
              <a:buFont typeface="Arial" pitchFamily="34" charset="0"/>
              <a:buNone/>
            </a:pPr>
            <a:r>
              <a:rPr lang="it-IT" sz="1800" dirty="0"/>
              <a:t> si avevano</a:t>
            </a:r>
          </a:p>
          <a:p>
            <a:pPr marL="0" indent="0">
              <a:buFont typeface="Arial" pitchFamily="34" charset="0"/>
              <a:buNone/>
            </a:pPr>
            <a:r>
              <a:rPr lang="it-IT" sz="1800" dirty="0"/>
              <a:t>    </a:t>
            </a:r>
            <a:r>
              <a:rPr lang="it-IT" sz="1800" b="1" dirty="0"/>
              <a:t> 100000000</a:t>
            </a:r>
            <a:r>
              <a:rPr lang="it-IT" sz="1800" b="1" dirty="0">
                <a:solidFill>
                  <a:srgbClr val="FF0000"/>
                </a:solidFill>
              </a:rPr>
              <a:t>1</a:t>
            </a:r>
            <a:r>
              <a:rPr lang="it-IT" sz="1800" b="1" dirty="0"/>
              <a:t>          </a:t>
            </a:r>
            <a:r>
              <a:rPr lang="it-IT" sz="1800" dirty="0"/>
              <a:t>particelle</a:t>
            </a:r>
          </a:p>
          <a:p>
            <a:pPr marL="0" indent="0">
              <a:buFont typeface="Arial" pitchFamily="34" charset="0"/>
              <a:buNone/>
            </a:pPr>
            <a:endParaRPr lang="it-IT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096144"/>
            <a:ext cx="8229600" cy="3166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600" dirty="0"/>
              <a:t>Da dove viene la materia che ci circonda ?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659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05232"/>
            <a:ext cx="9001000" cy="1307544"/>
          </a:xfrm>
        </p:spPr>
        <p:txBody>
          <a:bodyPr>
            <a:normAutofit fontScale="90000"/>
          </a:bodyPr>
          <a:lstStyle/>
          <a:p>
            <a:pPr>
              <a:lnSpc>
                <a:spcPts val="5200"/>
              </a:lnSpc>
            </a:pPr>
            <a:r>
              <a:rPr lang="it-IT" noProof="0" dirty="0"/>
              <a:t>Forze fondamentali nel mondo macroscopico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Marzo 2023</a:t>
            </a:r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2823572" cy="365125"/>
          </a:xfrm>
        </p:spPr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504" y="1332515"/>
            <a:ext cx="8928992" cy="533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Forza di gravità: corpi con massa si attraggono(intensità va come l’inverso del quadrato della distanza)</a:t>
            </a: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endParaRPr lang="it-IT" sz="2400" dirty="0">
              <a:solidFill>
                <a:schemeClr val="accent6"/>
              </a:solidFill>
              <a:latin typeface="+mj-lt"/>
              <a:cs typeface="Century Gothic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/>
              <a:buChar char="•"/>
            </a:pP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Forze elettromagnetiche (es. forza elettrostatica)</a:t>
            </a:r>
          </a:p>
          <a:p>
            <a:pPr>
              <a:spcBef>
                <a:spcPct val="0"/>
              </a:spcBef>
            </a:pPr>
            <a:r>
              <a:rPr lang="en-GB" sz="2400" dirty="0">
                <a:solidFill>
                  <a:schemeClr val="accent6"/>
                </a:solidFill>
                <a:latin typeface="+mj-lt"/>
                <a:cs typeface="Century Gothic"/>
              </a:rPr>
              <a:t>                              </a:t>
            </a: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Cariche opposte si attraggono, stesse </a:t>
            </a:r>
          </a:p>
          <a:p>
            <a:pPr>
              <a:spcBef>
                <a:spcPct val="0"/>
              </a:spcBef>
            </a:pP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                              cariche si respingono.</a:t>
            </a:r>
          </a:p>
          <a:p>
            <a:pPr>
              <a:spcBef>
                <a:spcPct val="0"/>
              </a:spcBef>
            </a:pP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                              Molte forze macroscopiche sono di </a:t>
            </a:r>
          </a:p>
          <a:p>
            <a:pPr>
              <a:spcBef>
                <a:spcPct val="0"/>
              </a:spcBef>
            </a:pPr>
            <a:r>
              <a:rPr lang="it-IT" sz="2400" dirty="0">
                <a:solidFill>
                  <a:schemeClr val="accent6"/>
                </a:solidFill>
                <a:latin typeface="+mj-lt"/>
                <a:cs typeface="Century Gothic"/>
              </a:rPr>
              <a:t>                              natura elettromagnetica.</a:t>
            </a:r>
          </a:p>
          <a:p>
            <a:pPr>
              <a:spcBef>
                <a:spcPct val="0"/>
              </a:spcBef>
            </a:pPr>
            <a:endParaRPr lang="en-GB" sz="2400" dirty="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50825" y="2276475"/>
            <a:ext cx="32004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it-IT" sz="20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50825" y="4727575"/>
            <a:ext cx="3241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80" y="2222679"/>
            <a:ext cx="3822700" cy="2016224"/>
          </a:xfrm>
          <a:prstGeom prst="rect">
            <a:avLst/>
          </a:prstGeom>
        </p:spPr>
      </p:pic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9" y="2222679"/>
            <a:ext cx="2784309" cy="2016224"/>
          </a:xfrm>
          <a:prstGeom prst="rect">
            <a:avLst/>
          </a:prstGeom>
        </p:spPr>
      </p:pic>
      <p:pic>
        <p:nvPicPr>
          <p:cNvPr id="6" name="Picture 5" descr="elettrizzazion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51600"/>
            <a:ext cx="1296144" cy="1604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4A38-9137-D624-9C17-866A39C0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/>
              <a:t>Le 4 </a:t>
            </a:r>
            <a:r>
              <a:rPr lang="en-US" dirty="0" err="1"/>
              <a:t>Forze</a:t>
            </a:r>
            <a:r>
              <a:rPr lang="en-US" dirty="0"/>
              <a:t> </a:t>
            </a:r>
            <a:r>
              <a:rPr lang="en-US" dirty="0" err="1"/>
              <a:t>Fondamentali</a:t>
            </a:r>
            <a:endParaRPr lang="en-US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FDB24395-E0EB-F5D4-AD84-ED392F8AD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28522"/>
            <a:ext cx="5500819" cy="555204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A1C2-4400-EEE5-2266-08F9674E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7CEAC-A745-FE70-D81F-5723050A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38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712"/>
            <a:ext cx="9144000" cy="959024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it-IT" sz="4000" noProof="0" dirty="0"/>
              <a:t>Tutto l’universo in una pagina: </a:t>
            </a:r>
            <a:br>
              <a:rPr lang="it-IT" sz="4000" noProof="0" dirty="0"/>
            </a:br>
            <a:r>
              <a:rPr lang="it-IT" sz="4000" noProof="0" dirty="0"/>
              <a:t>il Modello Standard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88776" y="1340768"/>
            <a:ext cx="520330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b="1" dirty="0">
                <a:solidFill>
                  <a:schemeClr val="accent6"/>
                </a:solidFill>
                <a:latin typeface="+mj-lt"/>
              </a:rPr>
              <a:t>12 particelle di materia 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(fermioni)</a:t>
            </a:r>
          </a:p>
          <a:p>
            <a:pPr lvl="1"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Tre “famiglie” di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quarks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e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leptoni</a:t>
            </a:r>
            <a:r>
              <a:rPr lang="it-IT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(la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prima “famiglia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” compone la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materia “ordinaria”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, le altre sono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“repliche” 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della prima con masse maggiori ed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instabili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).</a:t>
            </a:r>
          </a:p>
          <a:p>
            <a:pPr marL="342900" indent="-342900"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b="1" dirty="0">
                <a:solidFill>
                  <a:schemeClr val="accent6"/>
                </a:solidFill>
                <a:latin typeface="+mj-lt"/>
              </a:rPr>
              <a:t>4 forze elementar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i</a:t>
            </a:r>
          </a:p>
          <a:p>
            <a:pPr lvl="1"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Quasi tutte “trasportate” da una o più particelle (bosoni):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Forza di gravità  (?)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Forza elettromagnetica (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fotone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Forza nucleare forte     (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gluone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Forza nucleare debole  (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W</a:t>
            </a:r>
            <a:r>
              <a:rPr lang="it-IT" b="1" baseline="30000" dirty="0">
                <a:solidFill>
                  <a:schemeClr val="accent2"/>
                </a:solidFill>
                <a:latin typeface="+mj-lt"/>
              </a:rPr>
              <a:t>+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,W</a:t>
            </a:r>
            <a:r>
              <a:rPr lang="it-IT" b="1" baseline="30000" dirty="0">
                <a:solidFill>
                  <a:schemeClr val="accent2"/>
                </a:solidFill>
                <a:latin typeface="+mj-lt"/>
              </a:rPr>
              <a:t>-</a:t>
            </a:r>
            <a:r>
              <a:rPr lang="it-IT" b="1" dirty="0">
                <a:solidFill>
                  <a:schemeClr val="accent2"/>
                </a:solidFill>
                <a:latin typeface="+mj-lt"/>
              </a:rPr>
              <a:t>,Z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pPr marL="342900" indent="-342900">
              <a:spcBef>
                <a:spcPct val="20000"/>
              </a:spcBef>
              <a:buSzPct val="120000"/>
              <a:buFont typeface="Arial"/>
              <a:buChar char="•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Fino a poco tempo fa mancava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     la particella (ipotizzata 50 anni fa)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     che “fornisce” la massa a tutte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     le altre: il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bosone di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Higgs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it-IT" dirty="0">
                <a:solidFill>
                  <a:schemeClr val="accent6"/>
                </a:solidFill>
                <a:latin typeface="+mj-lt"/>
              </a:rPr>
              <a:t>     Scoperto all’ LHC del CERN nel 2012.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44016" y="498376"/>
            <a:ext cx="92525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3" name="Picture 2" descr="particle_mas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912682" cy="5314595"/>
          </a:xfrm>
          <a:prstGeom prst="rect">
            <a:avLst/>
          </a:prstGeom>
        </p:spPr>
      </p:pic>
      <p:sp>
        <p:nvSpPr>
          <p:cNvPr id="4" name="Bent Arrow 3"/>
          <p:cNvSpPr/>
          <p:nvPr/>
        </p:nvSpPr>
        <p:spPr>
          <a:xfrm flipH="1">
            <a:off x="7884368" y="3212976"/>
            <a:ext cx="648072" cy="288032"/>
          </a:xfrm>
          <a:prstGeom prst="bentArrow">
            <a:avLst>
              <a:gd name="adj1" fmla="val 25000"/>
              <a:gd name="adj2" fmla="val 25731"/>
              <a:gd name="adj3" fmla="val 25000"/>
              <a:gd name="adj4" fmla="val 4375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6376" y="3501008"/>
            <a:ext cx="1187624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cs typeface="Century Gothic"/>
              </a:rPr>
              <a:t>Massa del </a:t>
            </a:r>
            <a:r>
              <a:rPr lang="en-US" sz="1600" dirty="0" err="1">
                <a:solidFill>
                  <a:schemeClr val="tx1"/>
                </a:solidFill>
                <a:latin typeface="Century Gothic"/>
                <a:cs typeface="Century Gothic"/>
              </a:rPr>
              <a:t>protone</a:t>
            </a:r>
            <a:endParaRPr lang="en-US" sz="1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028384" y="3501008"/>
            <a:ext cx="10081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/>
              <a:buChar char="•"/>
            </a:pPr>
            <a:endParaRPr lang="it-I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ATLAS Masterclass</a:t>
            </a:r>
          </a:p>
        </p:txBody>
      </p:sp>
    </p:spTree>
    <p:extLst>
      <p:ext uri="{BB962C8B-B14F-4D97-AF65-F5344CB8AC3E}">
        <p14:creationId xmlns:p14="http://schemas.microsoft.com/office/powerpoint/2010/main" val="391458223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990600"/>
          </a:xfrm>
          <a:noFill/>
          <a:ln/>
        </p:spPr>
        <p:txBody>
          <a:bodyPr/>
          <a:lstStyle/>
          <a:p>
            <a:pPr algn="ctr"/>
            <a:r>
              <a:rPr lang="it-IT" noProof="0" dirty="0"/>
              <a:t>Meccanismo di Higgs</a:t>
            </a:r>
          </a:p>
        </p:txBody>
      </p:sp>
      <p:pic>
        <p:nvPicPr>
          <p:cNvPr id="7" name="bos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94048"/>
            <a:ext cx="6984776" cy="504326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54FDF-94FC-5C43-8A92-D07F71875EC3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it-IT" dirty="0"/>
              <a:t>Gruppo ATLAS/</a:t>
            </a:r>
            <a:r>
              <a:rPr lang="it-IT" dirty="0" err="1"/>
              <a:t>Ge</a:t>
            </a:r>
            <a:endParaRPr lang="it-IT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C9555-A331-5CF9-0C26-71965D17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Marzo 2023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CAFF0-EF71-5DFE-6E77-DC70000E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ATLAS Masterclass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25709</TotalTime>
  <Words>3389</Words>
  <Application>Microsoft Office PowerPoint</Application>
  <PresentationFormat>On-screen Show (4:3)</PresentationFormat>
  <Paragraphs>464</Paragraphs>
  <Slides>44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Calibri</vt:lpstr>
      <vt:lpstr>Century Gothic</vt:lpstr>
      <vt:lpstr>Corbel</vt:lpstr>
      <vt:lpstr>Courier New</vt:lpstr>
      <vt:lpstr>Luxi Sans</vt:lpstr>
      <vt:lpstr>Palatino Linotype</vt:lpstr>
      <vt:lpstr>Symbol</vt:lpstr>
      <vt:lpstr>Tahoma</vt:lpstr>
      <vt:lpstr>Times</vt:lpstr>
      <vt:lpstr>Times New Roman</vt:lpstr>
      <vt:lpstr>Verdana</vt:lpstr>
      <vt:lpstr>Executive</vt:lpstr>
      <vt:lpstr>ATLAS Masterclass:  ricerca del bosone Z, del bosone di Higgs e di nuove particelle</vt:lpstr>
      <vt:lpstr>Perché cerchiamo le particelle elementari ?</vt:lpstr>
      <vt:lpstr>Struttura della materia</vt:lpstr>
      <vt:lpstr>Struttura dei nucleoni</vt:lpstr>
      <vt:lpstr>Materia-Antimateria</vt:lpstr>
      <vt:lpstr>Forze fondamentali nel mondo macroscopico</vt:lpstr>
      <vt:lpstr>Le 4 Forze Fondamentali</vt:lpstr>
      <vt:lpstr>Tutto l’universo in una pagina:  il Modello Standard</vt:lpstr>
      <vt:lpstr>Meccanismo di Higgs</vt:lpstr>
      <vt:lpstr>Bosone di Higgs: spiegazione più formale </vt:lpstr>
      <vt:lpstr>Fisica sperimentale agli acceleratori</vt:lpstr>
      <vt:lpstr>Contesto lavorativo</vt:lpstr>
      <vt:lpstr>Metodo scientifico</vt:lpstr>
      <vt:lpstr>PowerPoint Presentation</vt:lpstr>
      <vt:lpstr>PowerPoint Presentation</vt:lpstr>
      <vt:lpstr>Caratteristiche di LHC </vt:lpstr>
      <vt:lpstr>Dove tutto ha inizio…</vt:lpstr>
      <vt:lpstr>Funzionamento di una cavità</vt:lpstr>
      <vt:lpstr>Funzionamento di un collider</vt:lpstr>
      <vt:lpstr>Dove vanno le particelle prodotte ?</vt:lpstr>
      <vt:lpstr>Come rivelare le particelle prodotte ?</vt:lpstr>
      <vt:lpstr>Più grande l’energia più grande il rivelatore        (microscopio)</vt:lpstr>
      <vt:lpstr>Le orme delle particelle </vt:lpstr>
      <vt:lpstr>PowerPoint Presentation</vt:lpstr>
      <vt:lpstr>Installazione del rivelatore ATLAS: 2003-2008 </vt:lpstr>
      <vt:lpstr>ATLAS Cavern</vt:lpstr>
      <vt:lpstr>Rivelatore più interno: Pixel detector </vt:lpstr>
      <vt:lpstr>Selezione dei dati di LHC</vt:lpstr>
      <vt:lpstr>PowerPoint Presentation</vt:lpstr>
      <vt:lpstr>Selezione degli eventi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dopo il bosone di Higgs ?</vt:lpstr>
      <vt:lpstr>Non solo ricerca di base…</vt:lpstr>
      <vt:lpstr>Cosa cerchiamo oggi ? </vt:lpstr>
      <vt:lpstr>Lavoriamo insieme… </vt:lpstr>
      <vt:lpstr>Identificazione delle particelle</vt:lpstr>
      <vt:lpstr>Identificazione degli eventi</vt:lpstr>
      <vt:lpstr>Facciamo un po’ di esercizio</vt:lpstr>
      <vt:lpstr>Ed ora tocca a voi !</vt:lpstr>
      <vt:lpstr>Analisi dei dati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</dc:title>
  <dc:subject/>
  <dc:creator>Gruppo ATLAS Genova</dc:creator>
  <cp:keywords/>
  <dc:description/>
  <cp:lastModifiedBy>Stefano Passaggio</cp:lastModifiedBy>
  <cp:revision>246</cp:revision>
  <cp:lastPrinted>2015-10-23T23:32:58Z</cp:lastPrinted>
  <dcterms:created xsi:type="dcterms:W3CDTF">2007-11-19T10:01:46Z</dcterms:created>
  <dcterms:modified xsi:type="dcterms:W3CDTF">2023-03-16T18:13:42Z</dcterms:modified>
  <cp:category/>
</cp:coreProperties>
</file>