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heme/theme4.xml" ContentType="application/vnd.openxmlformats-officedocument.them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>
  <p:sldMasterIdLst>
    <p:sldMasterId id="2147483648" r:id="rId1"/>
    <p:sldMasterId id="2147486486" r:id="rId2"/>
  </p:sldMasterIdLst>
  <p:notesMasterIdLst>
    <p:notesMasterId r:id="rId36"/>
  </p:notesMasterIdLst>
  <p:handoutMasterIdLst>
    <p:handoutMasterId r:id="rId37"/>
  </p:handoutMasterIdLst>
  <p:sldIdLst>
    <p:sldId id="393" r:id="rId3"/>
    <p:sldId id="387" r:id="rId4"/>
    <p:sldId id="395" r:id="rId5"/>
    <p:sldId id="397" r:id="rId6"/>
    <p:sldId id="403" r:id="rId7"/>
    <p:sldId id="410" r:id="rId8"/>
    <p:sldId id="427" r:id="rId9"/>
    <p:sldId id="398" r:id="rId10"/>
    <p:sldId id="405" r:id="rId11"/>
    <p:sldId id="404" r:id="rId12"/>
    <p:sldId id="409" r:id="rId13"/>
    <p:sldId id="384" r:id="rId14"/>
    <p:sldId id="399" r:id="rId15"/>
    <p:sldId id="406" r:id="rId16"/>
    <p:sldId id="407" r:id="rId17"/>
    <p:sldId id="412" r:id="rId18"/>
    <p:sldId id="414" r:id="rId19"/>
    <p:sldId id="424" r:id="rId20"/>
    <p:sldId id="418" r:id="rId21"/>
    <p:sldId id="425" r:id="rId22"/>
    <p:sldId id="416" r:id="rId23"/>
    <p:sldId id="429" r:id="rId24"/>
    <p:sldId id="417" r:id="rId25"/>
    <p:sldId id="430" r:id="rId26"/>
    <p:sldId id="419" r:id="rId27"/>
    <p:sldId id="411" r:id="rId28"/>
    <p:sldId id="423" r:id="rId29"/>
    <p:sldId id="431" r:id="rId30"/>
    <p:sldId id="428" r:id="rId31"/>
    <p:sldId id="402" r:id="rId32"/>
    <p:sldId id="432" r:id="rId33"/>
    <p:sldId id="400" r:id="rId34"/>
    <p:sldId id="401" r:id="rId35"/>
  </p:sldIdLst>
  <p:sldSz cx="9144000" cy="6858000" type="screen4x3"/>
  <p:notesSz cx="6746875" cy="99139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3300"/>
    <a:srgbClr val="0000FF"/>
    <a:srgbClr val="00CC99"/>
    <a:srgbClr val="008000"/>
    <a:srgbClr val="0000CC"/>
    <a:srgbClr val="0066FF"/>
    <a:srgbClr val="FFFFCC"/>
    <a:srgbClr val="00CC00"/>
    <a:srgbClr val="FFFF99"/>
    <a:srgbClr val="00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-5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52" y="-84"/>
      </p:cViewPr>
      <p:guideLst>
        <p:guide orient="horz" pos="3122"/>
        <p:guide pos="2125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7" Type="http://schemas.openxmlformats.org/officeDocument/2006/relationships/slide" Target="slides/slide5.xml"/><Relationship Id="rId3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42" Type="http://schemas.openxmlformats.org/officeDocument/2006/relationships/tableStyles" Target="tableStyles.xml"/><Relationship Id="rId29" Type="http://schemas.openxmlformats.org/officeDocument/2006/relationships/slide" Target="slides/slide27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38" Type="http://schemas.openxmlformats.org/officeDocument/2006/relationships/printerSettings" Target="printerSettings/printerSettings1.bin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barChart>
        <c:barDir val="col"/>
        <c:grouping val="clustered"/>
        <c:ser>
          <c:idx val="0"/>
          <c:order val="0"/>
          <c:spPr>
            <a:ln w="28575">
              <a:noFill/>
            </a:ln>
          </c:spPr>
          <c:cat>
            <c:numRef>
              <c:f>Sheet1!$A$3:$A$8</c:f>
              <c:numCache>
                <c:formatCode>General</c:formatCode>
                <c:ptCount val="6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50.0</c:v>
                </c:pt>
                <c:pt idx="1">
                  <c:v>400.0</c:v>
                </c:pt>
                <c:pt idx="2">
                  <c:v>550.0</c:v>
                </c:pt>
                <c:pt idx="3">
                  <c:v>500.0</c:v>
                </c:pt>
                <c:pt idx="4">
                  <c:v>100.0</c:v>
                </c:pt>
                <c:pt idx="5">
                  <c:v>0.0</c:v>
                </c:pt>
              </c:numCache>
            </c:numRef>
          </c:val>
        </c:ser>
        <c:axId val="550311048"/>
        <c:axId val="586403208"/>
      </c:barChart>
      <c:catAx>
        <c:axId val="550311048"/>
        <c:scaling>
          <c:orientation val="minMax"/>
        </c:scaling>
        <c:axPos val="b"/>
        <c:numFmt formatCode="General" sourceLinked="1"/>
        <c:tickLblPos val="nextTo"/>
        <c:crossAx val="586403208"/>
        <c:crosses val="autoZero"/>
        <c:auto val="1"/>
        <c:lblAlgn val="ctr"/>
        <c:lblOffset val="100"/>
      </c:catAx>
      <c:valAx>
        <c:axId val="586403208"/>
        <c:scaling>
          <c:orientation val="minMax"/>
        </c:scaling>
        <c:axPos val="l"/>
        <c:majorGridlines/>
        <c:numFmt formatCode="General" sourceLinked="1"/>
        <c:tickLblPos val="nextTo"/>
        <c:crossAx val="550311048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57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57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8638"/>
            <a:ext cx="29257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418638"/>
            <a:ext cx="29257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FD308E0E-1BCD-4CC4-A40B-838A79AB69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57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57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1363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0113" y="4708525"/>
            <a:ext cx="49466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8638"/>
            <a:ext cx="29257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418638"/>
            <a:ext cx="29257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F2861AFB-FFD8-4FB2-8437-784921BC4C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A6ED94-E62E-F94C-90F2-5032EE399263}" type="slidenum">
              <a:rPr lang="it-IT"/>
              <a:pPr/>
              <a:t>16</a:t>
            </a:fld>
            <a:endParaRPr lang="it-IT"/>
          </a:p>
        </p:txBody>
      </p:sp>
      <p:sp>
        <p:nvSpPr>
          <p:cNvPr id="5120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4" name="Segnaposto note 2"/>
          <p:cNvSpPr>
            <a:spLocks noGrp="1"/>
          </p:cNvSpPr>
          <p:nvPr>
            <p:ph type="body" idx="1"/>
          </p:nvPr>
        </p:nvSpPr>
        <p:spPr>
          <a:xfrm>
            <a:off x="674688" y="4709121"/>
            <a:ext cx="5397500" cy="4461272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5" name="Segnaposto numero diapositiva 3"/>
          <p:cNvSpPr txBox="1">
            <a:spLocks noGrp="1"/>
          </p:cNvSpPr>
          <p:nvPr/>
        </p:nvSpPr>
        <p:spPr bwMode="auto">
          <a:xfrm>
            <a:off x="3821668" y="9416520"/>
            <a:ext cx="2923646" cy="49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D572CC6-6D1A-BF40-B778-3DA7AEFABDAE}" type="slidenum">
              <a:rPr lang="it-IT" sz="1200">
                <a:latin typeface="Calibri" pitchFamily="-105" charset="0"/>
                <a:ea typeface="Arial" pitchFamily="-105" charset="0"/>
                <a:cs typeface="Arial" pitchFamily="-105" charset="0"/>
              </a:rPr>
              <a:pPr algn="r"/>
              <a:t>16</a:t>
            </a:fld>
            <a:endParaRPr lang="it-IT" sz="1200">
              <a:latin typeface="Calibri" pitchFamily="-105" charset="0"/>
              <a:ea typeface="Arial" pitchFamily="-105" charset="0"/>
              <a:cs typeface="Arial" pitchFamily="-10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0CE318-19E6-834A-B36F-E24630D38EFA}" type="slidenum">
              <a:rPr lang="it-IT"/>
              <a:pPr/>
              <a:t>17</a:t>
            </a:fld>
            <a:endParaRPr lang="it-IT"/>
          </a:p>
        </p:txBody>
      </p:sp>
      <p:sp>
        <p:nvSpPr>
          <p:cNvPr id="5325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2" name="Segnaposto note 2"/>
          <p:cNvSpPr>
            <a:spLocks noGrp="1"/>
          </p:cNvSpPr>
          <p:nvPr>
            <p:ph type="body" idx="1"/>
          </p:nvPr>
        </p:nvSpPr>
        <p:spPr>
          <a:xfrm>
            <a:off x="674688" y="4709121"/>
            <a:ext cx="5397500" cy="446127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3253" name="Segnaposto numero diapositiva 3"/>
          <p:cNvSpPr txBox="1">
            <a:spLocks noGrp="1"/>
          </p:cNvSpPr>
          <p:nvPr/>
        </p:nvSpPr>
        <p:spPr bwMode="auto">
          <a:xfrm>
            <a:off x="3821668" y="9416520"/>
            <a:ext cx="2923646" cy="49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505315F-DE91-5841-B7CC-716F98CACB1E}" type="slidenum">
              <a:rPr lang="it-IT" sz="1200">
                <a:latin typeface="Calibri" pitchFamily="-105" charset="0"/>
                <a:ea typeface="Arial" pitchFamily="-105" charset="0"/>
                <a:cs typeface="Arial" pitchFamily="-105" charset="0"/>
              </a:rPr>
              <a:pPr algn="r"/>
              <a:t>17</a:t>
            </a:fld>
            <a:endParaRPr lang="it-IT" sz="1200">
              <a:latin typeface="Calibri" pitchFamily="-105" charset="0"/>
              <a:ea typeface="Arial" pitchFamily="-105" charset="0"/>
              <a:cs typeface="Arial" pitchFamily="-10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FAAA3-F4C8-4B43-A391-476FC31FA412}" type="slidenum">
              <a:rPr lang="it-IT"/>
              <a:pPr/>
              <a:t>19</a:t>
            </a:fld>
            <a:endParaRPr lang="it-IT"/>
          </a:p>
        </p:txBody>
      </p:sp>
      <p:sp>
        <p:nvSpPr>
          <p:cNvPr id="6656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4" name="Segnaposto note 2"/>
          <p:cNvSpPr>
            <a:spLocks noGrp="1"/>
          </p:cNvSpPr>
          <p:nvPr>
            <p:ph type="body" idx="1"/>
          </p:nvPr>
        </p:nvSpPr>
        <p:spPr>
          <a:xfrm>
            <a:off x="674688" y="4709121"/>
            <a:ext cx="5397500" cy="446127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6565" name="Segnaposto numero diapositiva 3"/>
          <p:cNvSpPr txBox="1">
            <a:spLocks noGrp="1"/>
          </p:cNvSpPr>
          <p:nvPr/>
        </p:nvSpPr>
        <p:spPr bwMode="auto">
          <a:xfrm>
            <a:off x="3821668" y="9416520"/>
            <a:ext cx="2923646" cy="49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9098DE1-C6E0-8E40-AA3A-17551653394A}" type="slidenum">
              <a:rPr lang="it-IT" sz="1200">
                <a:latin typeface="Calibri" pitchFamily="-105" charset="0"/>
                <a:ea typeface="Arial" pitchFamily="-105" charset="0"/>
                <a:cs typeface="Arial" pitchFamily="-105" charset="0"/>
              </a:rPr>
              <a:pPr algn="r"/>
              <a:t>19</a:t>
            </a:fld>
            <a:endParaRPr lang="it-IT" sz="1200">
              <a:latin typeface="Calibri" pitchFamily="-105" charset="0"/>
              <a:ea typeface="Arial" pitchFamily="-105" charset="0"/>
              <a:cs typeface="Arial" pitchFamily="-105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7B292-0AEA-4C4D-BE86-CEFB2A827D9B}" type="slidenum">
              <a:rPr lang="it-IT"/>
              <a:pPr/>
              <a:t>21</a:t>
            </a:fld>
            <a:endParaRPr lang="it-IT"/>
          </a:p>
        </p:txBody>
      </p:sp>
      <p:sp>
        <p:nvSpPr>
          <p:cNvPr id="6041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20" name="Segnaposto note 2"/>
          <p:cNvSpPr>
            <a:spLocks noGrp="1"/>
          </p:cNvSpPr>
          <p:nvPr>
            <p:ph type="body" idx="1"/>
          </p:nvPr>
        </p:nvSpPr>
        <p:spPr>
          <a:xfrm>
            <a:off x="674688" y="4709121"/>
            <a:ext cx="5397500" cy="446127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0421" name="Segnaposto numero diapositiva 3"/>
          <p:cNvSpPr txBox="1">
            <a:spLocks noGrp="1"/>
          </p:cNvSpPr>
          <p:nvPr/>
        </p:nvSpPr>
        <p:spPr bwMode="auto">
          <a:xfrm>
            <a:off x="3821668" y="9416520"/>
            <a:ext cx="2923646" cy="49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9887F48-1704-7D4E-86A4-D39C6584E40D}" type="slidenum">
              <a:rPr lang="it-IT" sz="1200">
                <a:latin typeface="Calibri" pitchFamily="-105" charset="0"/>
                <a:ea typeface="Arial" pitchFamily="-105" charset="0"/>
                <a:cs typeface="Arial" pitchFamily="-105" charset="0"/>
              </a:rPr>
              <a:pPr algn="r"/>
              <a:t>21</a:t>
            </a:fld>
            <a:endParaRPr lang="it-IT" sz="1200">
              <a:latin typeface="Calibri" pitchFamily="-105" charset="0"/>
              <a:ea typeface="Arial" pitchFamily="-105" charset="0"/>
              <a:cs typeface="Arial" pitchFamily="-10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45FF70-47DD-E64C-BFD2-8BB79E5030CC}" type="slidenum">
              <a:rPr lang="it-IT"/>
              <a:pPr/>
              <a:t>23</a:t>
            </a:fld>
            <a:endParaRPr lang="it-IT"/>
          </a:p>
        </p:txBody>
      </p:sp>
      <p:sp>
        <p:nvSpPr>
          <p:cNvPr id="6246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8" name="Segnaposto note 2"/>
          <p:cNvSpPr>
            <a:spLocks noGrp="1"/>
          </p:cNvSpPr>
          <p:nvPr>
            <p:ph type="body" idx="1"/>
          </p:nvPr>
        </p:nvSpPr>
        <p:spPr>
          <a:xfrm>
            <a:off x="674688" y="4709121"/>
            <a:ext cx="5397500" cy="446127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2469" name="Segnaposto numero diapositiva 3"/>
          <p:cNvSpPr txBox="1">
            <a:spLocks noGrp="1"/>
          </p:cNvSpPr>
          <p:nvPr/>
        </p:nvSpPr>
        <p:spPr bwMode="auto">
          <a:xfrm>
            <a:off x="3821668" y="9416520"/>
            <a:ext cx="2923646" cy="49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CA01778-5575-5A4B-9B8B-1A9159F3BB76}" type="slidenum">
              <a:rPr lang="it-IT" sz="1200">
                <a:latin typeface="Calibri" pitchFamily="-105" charset="0"/>
                <a:ea typeface="Arial" pitchFamily="-105" charset="0"/>
                <a:cs typeface="Arial" pitchFamily="-105" charset="0"/>
              </a:rPr>
              <a:pPr algn="r"/>
              <a:t>23</a:t>
            </a:fld>
            <a:endParaRPr lang="it-IT" sz="1200">
              <a:latin typeface="Calibri" pitchFamily="-105" charset="0"/>
              <a:ea typeface="Arial" pitchFamily="-105" charset="0"/>
              <a:cs typeface="Arial" pitchFamily="-10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A9A21-1E91-8741-BF56-46EE689FD0CD}" type="slidenum">
              <a:rPr lang="it-IT"/>
              <a:pPr/>
              <a:t>25</a:t>
            </a:fld>
            <a:endParaRPr lang="it-IT"/>
          </a:p>
        </p:txBody>
      </p:sp>
      <p:sp>
        <p:nvSpPr>
          <p:cNvPr id="6451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6" name="Segnaposto note 2"/>
          <p:cNvSpPr>
            <a:spLocks noGrp="1"/>
          </p:cNvSpPr>
          <p:nvPr>
            <p:ph type="body" idx="1"/>
          </p:nvPr>
        </p:nvSpPr>
        <p:spPr>
          <a:xfrm>
            <a:off x="674688" y="4709121"/>
            <a:ext cx="5397500" cy="446127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4517" name="Segnaposto numero diapositiva 3"/>
          <p:cNvSpPr txBox="1">
            <a:spLocks noGrp="1"/>
          </p:cNvSpPr>
          <p:nvPr/>
        </p:nvSpPr>
        <p:spPr bwMode="auto">
          <a:xfrm>
            <a:off x="3821668" y="9416520"/>
            <a:ext cx="2923646" cy="49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8023C38-F8F7-474B-9928-82FECB1A6E9A}" type="slidenum">
              <a:rPr lang="it-IT" sz="1200">
                <a:latin typeface="Calibri" pitchFamily="-105" charset="0"/>
                <a:ea typeface="Arial" pitchFamily="-105" charset="0"/>
                <a:cs typeface="Arial" pitchFamily="-105" charset="0"/>
              </a:rPr>
              <a:pPr algn="r"/>
              <a:t>25</a:t>
            </a:fld>
            <a:endParaRPr lang="it-IT" sz="1200">
              <a:latin typeface="Calibri" pitchFamily="-105" charset="0"/>
              <a:ea typeface="Arial" pitchFamily="-105" charset="0"/>
              <a:cs typeface="Arial" pitchFamily="-10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136C-28D1-4F83-8620-6362181DA9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006D-5CB8-4251-BBFD-44AA2BA112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BDCC6-CA42-4735-A2BF-C433DB29B4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136C-28D1-4F83-8620-6362181DA9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05B07-B3DF-4EEB-A6F4-55079E08A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739D1-56FE-4EDF-81A9-B1F26E92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144E-CE08-423D-B838-3A16D4654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87DF-EA9A-4351-9A1F-B133F601C0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754-7CC8-49EA-8AF6-2E9360D10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CD56-B5B4-4B79-A589-98ADB2ADA9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90C1-999C-4A6B-BA28-2FFE82957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05B07-B3DF-4EEB-A6F4-55079E08AD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3B06-F9CB-4160-A13C-D02B21F551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006D-5CB8-4251-BBFD-44AA2BA11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BDCC6-CA42-4735-A2BF-C433DB29B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739D1-56FE-4EDF-81A9-B1F26E92FA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144E-CE08-423D-B838-3A16D46540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87DF-EA9A-4351-9A1F-B133F601C0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754-7CC8-49EA-8AF6-2E9360D100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CD56-B5B4-4B79-A589-98ADB2ADA9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90C1-999C-4A6B-BA28-2FFE829570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3B06-F9CB-4160-A13C-D02B21F55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7239000" cy="457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/>
              <a:t>XEB June 8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1"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Times New Roman" charset="0"/>
              </a:defRPr>
            </a:lvl1pPr>
          </a:lstStyle>
          <a:p>
            <a:pPr>
              <a:defRPr/>
            </a:pPr>
            <a:fld id="{C6745300-11D0-4943-9D19-A097EB713A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2" descr="Track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3400" y="1524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CMS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1524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32" r:id="rId4"/>
    <p:sldLayoutId id="2147486433" r:id="rId5"/>
    <p:sldLayoutId id="2147486449" r:id="rId6"/>
    <p:sldLayoutId id="2147486434" r:id="rId7"/>
    <p:sldLayoutId id="2147486435" r:id="rId8"/>
    <p:sldLayoutId id="2147486436" r:id="rId9"/>
    <p:sldLayoutId id="2147486437" r:id="rId10"/>
    <p:sldLayoutId id="214748643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7239000" cy="457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Tracker Upgrade Meeting May. 26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1"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Times New Roman" charset="0"/>
              </a:defRPr>
            </a:lvl1pPr>
          </a:lstStyle>
          <a:p>
            <a:pPr>
              <a:defRPr/>
            </a:pPr>
            <a:fld id="{C6745300-11D0-4943-9D19-A097EB713A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1" name="Picture 12" descr="Track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3400" y="1524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CMS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1524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87" r:id="rId1"/>
    <p:sldLayoutId id="2147486488" r:id="rId2"/>
    <p:sldLayoutId id="2147486489" r:id="rId3"/>
    <p:sldLayoutId id="2147486490" r:id="rId4"/>
    <p:sldLayoutId id="2147486491" r:id="rId5"/>
    <p:sldLayoutId id="2147486492" r:id="rId6"/>
    <p:sldLayoutId id="2147486493" r:id="rId7"/>
    <p:sldLayoutId id="2147486494" r:id="rId8"/>
    <p:sldLayoutId id="2147486495" r:id="rId9"/>
    <p:sldLayoutId id="2147486496" r:id="rId10"/>
    <p:sldLayoutId id="214748649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2590800"/>
            <a:ext cx="868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Pixel Upgrade plan and INFN proposed contributions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G.M. Bilei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Mar. 7 </a:t>
            </a:r>
            <a:r>
              <a:rPr lang="en-US" sz="2000" b="1" baseline="30000" dirty="0" err="1" smtClean="0">
                <a:solidFill>
                  <a:srgbClr val="FF0000"/>
                </a:solidFill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</a:rPr>
              <a:t> 2011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5663" y="152400"/>
            <a:ext cx="7747000" cy="533400"/>
          </a:xfrm>
          <a:prstGeom prst="rect">
            <a:avLst/>
          </a:prstGeom>
        </p:spPr>
        <p:txBody>
          <a:bodyPr/>
          <a:lstStyle/>
          <a:p>
            <a:pPr lvl="0" algn="ctr" eaLnBrk="0" hangingPunct="0">
              <a:defRPr/>
            </a:pPr>
            <a:endParaRPr kumimoji="0" lang="en-US" sz="4400" b="0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 descr="tp1_combinedSecondaryVertex_mista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4376" r="-14376"/>
          <a:stretch>
            <a:fillRect/>
          </a:stretch>
        </p:blipFill>
        <p:spPr>
          <a:xfrm>
            <a:off x="296897" y="742311"/>
            <a:ext cx="8653428" cy="5037817"/>
          </a:xfrm>
          <a:prstGeom prst="rect">
            <a:avLst/>
          </a:prstGeom>
        </p:spPr>
      </p:pic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 smtClean="0">
                <a:sym typeface="Arial" charset="0"/>
              </a:rPr>
              <a:t>B-tagging performance</a:t>
            </a:r>
          </a:p>
        </p:txBody>
      </p:sp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2293" name="Rectangle 3"/>
          <p:cNvSpPr>
            <a:spLocks/>
          </p:cNvSpPr>
          <p:nvPr/>
        </p:nvSpPr>
        <p:spPr bwMode="auto">
          <a:xfrm>
            <a:off x="-1588" y="6532563"/>
            <a:ext cx="7772401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endParaRPr lang="en-US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299" name="Text Box 9"/>
          <p:cNvSpPr txBox="1">
            <a:spLocks noChangeArrowheads="1"/>
          </p:cNvSpPr>
          <p:nvPr/>
        </p:nvSpPr>
        <p:spPr bwMode="auto">
          <a:xfrm>
            <a:off x="8550275" y="6524625"/>
            <a:ext cx="311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fld id="{DAFD808E-7466-46ED-8F38-EC52250AAEDB}" type="slidenum">
              <a:rPr lang="en-US" sz="1400">
                <a:solidFill>
                  <a:srgbClr val="0000FF"/>
                </a:solidFill>
                <a:cs typeface="Arial" pitchFamily="34" charset="0"/>
              </a:rPr>
              <a:pPr algn="ctr"/>
              <a:t>10</a:t>
            </a:fld>
            <a:endParaRPr lang="en-US" sz="1400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12301" name="Rectangle 11"/>
          <p:cNvSpPr>
            <a:spLocks/>
          </p:cNvSpPr>
          <p:nvPr/>
        </p:nvSpPr>
        <p:spPr bwMode="auto">
          <a:xfrm>
            <a:off x="5878513" y="5816600"/>
            <a:ext cx="2976562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500" i="1">
                <a:solidFill>
                  <a:schemeClr val="tx1"/>
                </a:solidFill>
                <a:cs typeface="Arial" pitchFamily="34" charset="0"/>
              </a:rPr>
              <a:t>QCD 80&lt;p</a:t>
            </a:r>
            <a:r>
              <a:rPr lang="en-US" sz="1400" i="1" baseline="-6000">
                <a:solidFill>
                  <a:schemeClr val="tx1"/>
                </a:solidFill>
                <a:cs typeface="Arial" pitchFamily="34" charset="0"/>
              </a:rPr>
              <a:t>t</a:t>
            </a:r>
            <a:r>
              <a:rPr lang="en-US" sz="1400" i="1">
                <a:solidFill>
                  <a:schemeClr val="tx1"/>
                </a:solidFill>
                <a:cs typeface="Arial" pitchFamily="34" charset="0"/>
              </a:rPr>
              <a:t>&lt;120 GeV</a:t>
            </a:r>
          </a:p>
          <a:p>
            <a:pPr marL="39688"/>
            <a:r>
              <a:rPr lang="en-US" sz="1400" i="1">
                <a:solidFill>
                  <a:schemeClr val="tx1"/>
                </a:solidFill>
                <a:cs typeface="Arial" pitchFamily="34" charset="0"/>
              </a:rPr>
              <a:t>Combined Secondary Vertex tagger</a:t>
            </a:r>
          </a:p>
        </p:txBody>
      </p:sp>
      <p:sp>
        <p:nvSpPr>
          <p:cNvPr id="3" name="Rectangle 13"/>
          <p:cNvSpPr>
            <a:spLocks/>
          </p:cNvSpPr>
          <p:nvPr/>
        </p:nvSpPr>
        <p:spPr bwMode="auto">
          <a:xfrm>
            <a:off x="2971800" y="3200400"/>
            <a:ext cx="855663" cy="508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50800" dir="2700000" algn="ctr" rotWithShape="0">
              <a:schemeClr val="bg2"/>
            </a:outerShdw>
          </a:effectLst>
        </p:spPr>
        <p:txBody>
          <a:bodyPr wrap="none" lIns="0" tIns="0" rIns="40639" bIns="0">
            <a:spAutoFit/>
          </a:bodyPr>
          <a:lstStyle/>
          <a:p>
            <a:pPr marL="39688" algn="r">
              <a:defRPr/>
            </a:pPr>
            <a:r>
              <a:rPr lang="en-US" sz="1400" b="1" i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Current</a:t>
            </a:r>
          </a:p>
          <a:p>
            <a:pPr marL="39688" algn="r">
              <a:defRPr/>
            </a:pPr>
            <a:r>
              <a:rPr lang="en-US" sz="1400" b="1" i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detector</a:t>
            </a:r>
          </a:p>
        </p:txBody>
      </p:sp>
      <p:sp>
        <p:nvSpPr>
          <p:cNvPr id="4" name="Rectangle 14"/>
          <p:cNvSpPr>
            <a:spLocks/>
          </p:cNvSpPr>
          <p:nvPr/>
        </p:nvSpPr>
        <p:spPr bwMode="auto">
          <a:xfrm>
            <a:off x="4648200" y="3505200"/>
            <a:ext cx="984250" cy="508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50800" dir="2700000" algn="ctr" rotWithShape="0">
              <a:schemeClr val="bg2"/>
            </a:outerShdw>
          </a:effectLst>
        </p:spPr>
        <p:txBody>
          <a:bodyPr wrap="none" lIns="0" tIns="0" rIns="40639" bIns="0">
            <a:spAutoFit/>
          </a:bodyPr>
          <a:lstStyle/>
          <a:p>
            <a:pPr marL="39688">
              <a:defRPr/>
            </a:pPr>
            <a:r>
              <a:rPr lang="en-US" sz="1400" b="1" i="1" dirty="0">
                <a:solidFill>
                  <a:srgbClr val="D90B00"/>
                </a:solidFill>
                <a:latin typeface="Arial" charset="0"/>
                <a:cs typeface="Arial" charset="0"/>
                <a:sym typeface="Arial" charset="0"/>
              </a:rPr>
              <a:t>Upgraded</a:t>
            </a:r>
          </a:p>
          <a:p>
            <a:pPr marL="39688">
              <a:defRPr/>
            </a:pPr>
            <a:r>
              <a:rPr lang="en-US" sz="1400" b="1" i="1" dirty="0">
                <a:solidFill>
                  <a:srgbClr val="D90B00"/>
                </a:solidFill>
                <a:latin typeface="Arial" charset="0"/>
                <a:cs typeface="Arial" charset="0"/>
                <a:sym typeface="Arial" charset="0"/>
              </a:rPr>
              <a:t>detector</a:t>
            </a:r>
          </a:p>
        </p:txBody>
      </p:sp>
      <p:sp>
        <p:nvSpPr>
          <p:cNvPr id="12306" name="Line 16"/>
          <p:cNvSpPr>
            <a:spLocks noChangeShapeType="1"/>
          </p:cNvSpPr>
          <p:nvPr/>
        </p:nvSpPr>
        <p:spPr bwMode="auto">
          <a:xfrm rot="10800000" flipH="1">
            <a:off x="5562600" y="2286000"/>
            <a:ext cx="0" cy="481012"/>
          </a:xfrm>
          <a:prstGeom prst="line">
            <a:avLst/>
          </a:prstGeom>
          <a:noFill/>
          <a:ln w="38100">
            <a:solidFill>
              <a:srgbClr val="60606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07" name="Rectangle 17"/>
          <p:cNvSpPr>
            <a:spLocks/>
          </p:cNvSpPr>
          <p:nvPr/>
        </p:nvSpPr>
        <p:spPr bwMode="auto">
          <a:xfrm>
            <a:off x="5715000" y="2667000"/>
            <a:ext cx="988481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b="1" i="1" dirty="0" smtClean="0">
                <a:solidFill>
                  <a:srgbClr val="434343"/>
                </a:solidFill>
                <a:cs typeface="Arial" pitchFamily="34" charset="0"/>
              </a:rPr>
              <a:t>2x </a:t>
            </a:r>
            <a:r>
              <a:rPr lang="en-US" sz="1400" b="1" i="1" dirty="0">
                <a:solidFill>
                  <a:srgbClr val="434343"/>
                </a:solidFill>
                <a:cs typeface="Arial" pitchFamily="34" charset="0"/>
              </a:rPr>
              <a:t>fake tags</a:t>
            </a:r>
          </a:p>
          <a:p>
            <a:pPr marL="39688"/>
            <a:r>
              <a:rPr lang="en-US" sz="1400" b="1" i="1" dirty="0">
                <a:solidFill>
                  <a:srgbClr val="434343"/>
                </a:solidFill>
                <a:cs typeface="Arial" pitchFamily="34" charset="0"/>
              </a:rPr>
              <a:t>reduction</a:t>
            </a:r>
          </a:p>
        </p:txBody>
      </p:sp>
      <p:sp>
        <p:nvSpPr>
          <p:cNvPr id="12308" name="Line 18"/>
          <p:cNvSpPr>
            <a:spLocks noChangeShapeType="1"/>
          </p:cNvSpPr>
          <p:nvPr/>
        </p:nvSpPr>
        <p:spPr bwMode="auto">
          <a:xfrm flipH="1">
            <a:off x="5638800" y="2209800"/>
            <a:ext cx="609600" cy="1588"/>
          </a:xfrm>
          <a:prstGeom prst="line">
            <a:avLst/>
          </a:prstGeom>
          <a:noFill/>
          <a:ln w="38100">
            <a:solidFill>
              <a:srgbClr val="606060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09" name="Rectangle 19"/>
          <p:cNvSpPr>
            <a:spLocks/>
          </p:cNvSpPr>
          <p:nvPr/>
        </p:nvSpPr>
        <p:spPr bwMode="auto">
          <a:xfrm>
            <a:off x="6096000" y="1752600"/>
            <a:ext cx="1587500" cy="430887"/>
          </a:xfrm>
          <a:prstGeom prst="rect">
            <a:avLst/>
          </a:prstGeom>
          <a:solidFill>
            <a:srgbClr val="FFFFFF">
              <a:alpha val="66666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spAutoFit/>
          </a:bodyPr>
          <a:lstStyle/>
          <a:p>
            <a:pPr marL="39688"/>
            <a:r>
              <a:rPr lang="en-US" sz="1400" b="1" i="1" dirty="0" smtClean="0">
                <a:solidFill>
                  <a:srgbClr val="434343"/>
                </a:solidFill>
                <a:cs typeface="Arial" pitchFamily="34" charset="0"/>
              </a:rPr>
              <a:t>+10</a:t>
            </a:r>
            <a:r>
              <a:rPr lang="en-US" sz="1400" b="1" i="1" dirty="0">
                <a:solidFill>
                  <a:srgbClr val="434343"/>
                </a:solidFill>
                <a:cs typeface="Arial" pitchFamily="34" charset="0"/>
              </a:rPr>
              <a:t>% efficiency</a:t>
            </a:r>
          </a:p>
          <a:p>
            <a:pPr marL="39688"/>
            <a:r>
              <a:rPr lang="en-US" sz="1400" b="1" i="1" dirty="0">
                <a:solidFill>
                  <a:srgbClr val="434343"/>
                </a:solidFill>
                <a:cs typeface="Arial" pitchFamily="34" charset="0"/>
              </a:rPr>
              <a:t>increase</a:t>
            </a:r>
          </a:p>
        </p:txBody>
      </p:sp>
      <p:sp>
        <p:nvSpPr>
          <p:cNvPr id="12310" name="Rectangle 20"/>
          <p:cNvSpPr>
            <a:spLocks/>
          </p:cNvSpPr>
          <p:nvPr/>
        </p:nvSpPr>
        <p:spPr bwMode="auto">
          <a:xfrm>
            <a:off x="431800" y="5549900"/>
            <a:ext cx="439420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1600" b="1" i="1" dirty="0">
                <a:solidFill>
                  <a:srgbClr val="D90B00"/>
                </a:solidFill>
                <a:cs typeface="Arial" pitchFamily="34" charset="0"/>
              </a:rPr>
              <a:t>Improved efficiency and fake rate </a:t>
            </a:r>
          </a:p>
          <a:p>
            <a:pPr marL="39688" algn="ctr"/>
            <a:r>
              <a:rPr lang="en-US" sz="1600" b="1" i="1" dirty="0">
                <a:solidFill>
                  <a:srgbClr val="D90B00"/>
                </a:solidFill>
                <a:cs typeface="Arial" pitchFamily="34" charset="0"/>
              </a:rPr>
              <a:t>contributing exponentially</a:t>
            </a:r>
          </a:p>
          <a:p>
            <a:pPr marL="39688" algn="ctr"/>
            <a:r>
              <a:rPr lang="en-US" sz="1600" b="1" i="1" dirty="0">
                <a:solidFill>
                  <a:srgbClr val="D90B00"/>
                </a:solidFill>
                <a:cs typeface="Arial" pitchFamily="34" charset="0"/>
              </a:rPr>
              <a:t>with the number of </a:t>
            </a:r>
            <a:r>
              <a:rPr lang="en-US" sz="1600" b="1" i="1" dirty="0" err="1">
                <a:solidFill>
                  <a:srgbClr val="D90B00"/>
                </a:solidFill>
                <a:cs typeface="Arial" pitchFamily="34" charset="0"/>
              </a:rPr>
              <a:t>b</a:t>
            </a:r>
            <a:r>
              <a:rPr lang="en-US" sz="1600" b="1" i="1" dirty="0">
                <a:solidFill>
                  <a:srgbClr val="D90B00"/>
                </a:solidFill>
                <a:cs typeface="Arial" pitchFamily="34" charset="0"/>
              </a:rPr>
              <a:t>-tagged jets</a:t>
            </a:r>
          </a:p>
          <a:p>
            <a:pPr marL="39688" algn="ctr"/>
            <a:r>
              <a:rPr lang="en-US" sz="1600" b="1" i="1" dirty="0">
                <a:solidFill>
                  <a:srgbClr val="D90B00"/>
                </a:solidFill>
                <a:cs typeface="Arial" pitchFamily="34" charset="0"/>
              </a:rPr>
              <a:t>(e.g. Top, </a:t>
            </a:r>
            <a:r>
              <a:rPr lang="en-US" sz="1600" b="1" i="1" dirty="0" err="1">
                <a:solidFill>
                  <a:srgbClr val="D90B00"/>
                </a:solidFill>
                <a:cs typeface="Arial" pitchFamily="34" charset="0"/>
              </a:rPr>
              <a:t>Susy</a:t>
            </a:r>
            <a:r>
              <a:rPr lang="en-US" sz="1600" b="1" i="1" dirty="0">
                <a:solidFill>
                  <a:srgbClr val="D90B00"/>
                </a:solidFill>
                <a:cs typeface="Arial" pitchFamily="34" charset="0"/>
              </a:rPr>
              <a:t>, etc.)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- Area of Interests per Country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657600" cy="457200"/>
          </a:xfrm>
        </p:spPr>
        <p:txBody>
          <a:bodyPr/>
          <a:lstStyle/>
          <a:p>
            <a:pPr>
              <a:defRPr/>
            </a:pPr>
            <a:endParaRPr lang="en-US" b="1" i="1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b="1" i="1" dirty="0" smtClean="0">
              <a:solidFill>
                <a:schemeClr val="accent2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11</a:t>
            </a:fld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79665"/>
            <a:ext cx="7543800" cy="481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2400" y="5909846"/>
            <a:ext cx="886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Pixel upgrade cost evaluated to be ~ 17.3 MCHF. Sharing among agencies is under discussion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9556042">
            <a:off x="3517308" y="3681337"/>
            <a:ext cx="5536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Preliminary Draft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Plan – under revision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352800" cy="457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b="1" i="1" dirty="0" smtClean="0">
              <a:solidFill>
                <a:schemeClr val="accent2"/>
              </a:solidFill>
            </a:endParaRPr>
          </a:p>
          <a:p>
            <a:pPr>
              <a:defRPr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12</a:t>
            </a:fld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838201"/>
            <a:ext cx="5867401" cy="321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810000"/>
            <a:ext cx="5562600" cy="3093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8216" y="1295400"/>
            <a:ext cx="27033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Global plan is presently under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discussion to take into account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Chamonix news.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CERN will publish in ~ July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an update of 10 years plan.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67200" y="1371600"/>
            <a:ext cx="182477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Technical Proposal</a:t>
            </a:r>
            <a:endParaRPr lang="en-US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forward option Pixel Upgrade: Inner Layers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962400" cy="457200"/>
          </a:xfrm>
        </p:spPr>
        <p:txBody>
          <a:bodyPr/>
          <a:lstStyle/>
          <a:p>
            <a:pPr>
              <a:defRPr/>
            </a:pPr>
            <a:endParaRPr lang="en-US" b="1" i="1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b="1" i="1" dirty="0" smtClean="0">
              <a:solidFill>
                <a:schemeClr val="accent2"/>
              </a:solidFill>
            </a:endParaRPr>
          </a:p>
          <a:p>
            <a:pPr>
              <a:defRPr/>
            </a:pPr>
            <a:endParaRPr lang="en-US" b="1" i="1" dirty="0" smtClean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13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838200"/>
            <a:ext cx="87630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- LHC is planning to deliver ~ 500-550 fb</a:t>
            </a:r>
            <a:r>
              <a:rPr lang="en-US" sz="2000" baseline="30000" dirty="0" smtClean="0">
                <a:solidFill>
                  <a:srgbClr val="0000FF"/>
                </a:solidFill>
              </a:rPr>
              <a:t>-1 </a:t>
            </a:r>
            <a:r>
              <a:rPr lang="en-US" sz="2000" dirty="0" smtClean="0">
                <a:solidFill>
                  <a:srgbClr val="0000FF"/>
                </a:solidFill>
              </a:rPr>
              <a:t>by the end of Phase 1.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- The inner layer will have to be replaced once due to radiation damage.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- This replacement presents a further opportunity to improve detector performance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and test newer technologies for later </a:t>
            </a:r>
            <a:r>
              <a:rPr lang="en-US" sz="2000" smtClean="0">
                <a:solidFill>
                  <a:srgbClr val="0000FF"/>
                </a:solidFill>
              </a:rPr>
              <a:t>stage (in </a:t>
            </a:r>
            <a:r>
              <a:rPr lang="en-US" sz="2000" dirty="0" smtClean="0">
                <a:solidFill>
                  <a:srgbClr val="0000FF"/>
                </a:solidFill>
              </a:rPr>
              <a:t>view of HL LHC era).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- Evaluating Performance, Physics gains in increasing the hit resolution in the 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inner layer – ring  (reducing the pixel pitch and sensors thickness) </a:t>
            </a:r>
          </a:p>
          <a:p>
            <a:endParaRPr lang="en-US" sz="12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Sensors design: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n-on-n with reduced thickness and 50% pixel area.</a:t>
            </a:r>
          </a:p>
          <a:p>
            <a:endParaRPr lang="en-US" sz="1000" b="1" dirty="0" smtClean="0">
              <a:solidFill>
                <a:srgbClr val="0000FF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Fall forward line: Develop thinner n-on-n sensors  (~ 220 µm thick), ~ 50% smaller pixel  area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  (~ 75x100 µm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) and evaluate possible alternatives (diamond).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    Improving single hit resolution (gain in term of radiation tolerance and reduction of material)</a:t>
            </a:r>
          </a:p>
          <a:p>
            <a:endParaRPr lang="en-US" sz="1200" dirty="0" smtClean="0"/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Evolve Readout Chip</a:t>
            </a:r>
            <a:r>
              <a:rPr lang="en-US" dirty="0" smtClean="0">
                <a:solidFill>
                  <a:srgbClr val="FF0000"/>
                </a:solidFill>
              </a:rPr>
              <a:t>:  </a:t>
            </a:r>
            <a:r>
              <a:rPr lang="en-US" b="1" dirty="0" smtClean="0">
                <a:solidFill>
                  <a:srgbClr val="FF0000"/>
                </a:solidFill>
              </a:rPr>
              <a:t>ROC chip design optimized for lower thresholds and 50% pixel area.</a:t>
            </a:r>
          </a:p>
          <a:p>
            <a:endParaRPr lang="en-US" sz="1000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- Fall forward line: evolve ROC chip, compatible with DAQ and controls.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	- Optimized design for lower operational thresholds to ‘extend’ lifetime of the inner layers.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   	- Reduce readout cell size (~ 75x100 µm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) to match reduced pixel area.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	  This can be reached thanks to 130 nm (or lower) technologies and to a careful optimization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  of the chip layout design.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           - Possibly able to digest higher rate with reduced dead time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 smtClean="0">
                <a:sym typeface="Arial" charset="0"/>
              </a:rPr>
              <a:t>First layer lifetime</a:t>
            </a:r>
          </a:p>
        </p:txBody>
      </p:sp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3323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190500" y="4175125"/>
            <a:ext cx="8724900" cy="1981200"/>
          </a:xfrm>
        </p:spPr>
        <p:txBody>
          <a:bodyPr rIns="132080"/>
          <a:lstStyle/>
          <a:p>
            <a:pPr eaLnBrk="1" hangingPunct="1"/>
            <a:r>
              <a:rPr lang="en-US" sz="1800" dirty="0" smtClean="0">
                <a:solidFill>
                  <a:srgbClr val="0000FF"/>
                </a:solidFill>
              </a:rPr>
              <a:t>Current sensor technology will have sizable resolution deterioration at end of Phase 1 lifetime</a:t>
            </a:r>
          </a:p>
          <a:p>
            <a:pPr marL="782638" lvl="1" eaLnBrk="1" hangingPunct="1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- Radiation fluence expected to exceed 10</a:t>
            </a:r>
            <a:r>
              <a:rPr lang="en-US" sz="1800" baseline="32000" dirty="0" smtClean="0">
                <a:solidFill>
                  <a:srgbClr val="0000FF"/>
                </a:solidFill>
              </a:rPr>
              <a:t>15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n</a:t>
            </a:r>
            <a:r>
              <a:rPr lang="en-US" sz="1800" baseline="-6000" dirty="0" err="1" smtClean="0">
                <a:solidFill>
                  <a:srgbClr val="0000FF"/>
                </a:solidFill>
              </a:rPr>
              <a:t>eq</a:t>
            </a:r>
            <a:r>
              <a:rPr lang="en-US" sz="1800" dirty="0" smtClean="0">
                <a:solidFill>
                  <a:srgbClr val="0000FF"/>
                </a:solidFill>
              </a:rPr>
              <a:t>/ cm</a:t>
            </a:r>
            <a:r>
              <a:rPr lang="en-US" sz="1800" baseline="32000" dirty="0" smtClean="0">
                <a:solidFill>
                  <a:srgbClr val="0000FF"/>
                </a:solidFill>
              </a:rPr>
              <a:t>2</a:t>
            </a:r>
            <a:r>
              <a:rPr lang="en-US" sz="1800" dirty="0" smtClean="0">
                <a:solidFill>
                  <a:srgbClr val="0000FF"/>
                </a:solidFill>
              </a:rPr>
              <a:t> in Layer 1</a:t>
            </a:r>
          </a:p>
          <a:p>
            <a:pPr marL="782638" lvl="1" eaLnBrk="1" hangingPunct="1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- Roughly twice as worse resolution and &gt;3% hit inefficiency due to charge trapping</a:t>
            </a:r>
          </a:p>
          <a:p>
            <a:pPr eaLnBrk="1" hangingPunct="1"/>
            <a:r>
              <a:rPr lang="en-US" sz="1800" dirty="0" smtClean="0">
                <a:solidFill>
                  <a:srgbClr val="0000FF"/>
                </a:solidFill>
              </a:rPr>
              <a:t>Requires replacement of innermost layer once during Phase 1 (after having integrated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	~ 250 fb</a:t>
            </a:r>
            <a:r>
              <a:rPr lang="en-US" sz="1800" baseline="30000" dirty="0" smtClean="0">
                <a:solidFill>
                  <a:srgbClr val="0000FF"/>
                </a:solidFill>
              </a:rPr>
              <a:t>-1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3317" name="Rectangle 3"/>
          <p:cNvSpPr>
            <a:spLocks/>
          </p:cNvSpPr>
          <p:nvPr/>
        </p:nvSpPr>
        <p:spPr bwMode="auto">
          <a:xfrm>
            <a:off x="-1588" y="6532563"/>
            <a:ext cx="7772401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endParaRPr lang="en-US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3324" name="Text Box 10"/>
          <p:cNvSpPr txBox="1">
            <a:spLocks noChangeArrowheads="1"/>
          </p:cNvSpPr>
          <p:nvPr/>
        </p:nvSpPr>
        <p:spPr bwMode="auto">
          <a:xfrm>
            <a:off x="8550275" y="6524625"/>
            <a:ext cx="311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fld id="{92ED5935-2B94-41D5-AD01-BF8841493B0B}" type="slidenum">
              <a:rPr lang="en-US" sz="1400">
                <a:solidFill>
                  <a:srgbClr val="0000FF"/>
                </a:solidFill>
                <a:cs typeface="Arial" pitchFamily="34" charset="0"/>
              </a:rPr>
              <a:pPr algn="ctr"/>
              <a:t>14</a:t>
            </a:fld>
            <a:endParaRPr lang="en-US" sz="1400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332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0" y="1244600"/>
            <a:ext cx="5473700" cy="275748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3327" name="Rectangle 13"/>
          <p:cNvSpPr>
            <a:spLocks/>
          </p:cNvSpPr>
          <p:nvPr/>
        </p:nvSpPr>
        <p:spPr bwMode="auto">
          <a:xfrm>
            <a:off x="6692900" y="2628900"/>
            <a:ext cx="19812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endParaRPr lang="en-US" sz="1400" b="1" i="1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 smtClean="0">
                <a:sym typeface="Arial" charset="0"/>
              </a:rPr>
              <a:t>Layer 1 replacement</a:t>
            </a:r>
          </a:p>
        </p:txBody>
      </p:sp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4347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4876800" y="1041400"/>
            <a:ext cx="4114800" cy="1841500"/>
          </a:xfrm>
        </p:spPr>
        <p:txBody>
          <a:bodyPr rIns="132080"/>
          <a:lstStyle/>
          <a:p>
            <a:pPr eaLnBrk="1" hangingPunct="1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	Replacement of layer 1 opens door for</a:t>
            </a:r>
          </a:p>
          <a:p>
            <a:pPr eaLnBrk="1" hangingPunct="1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	attractive opportunities</a:t>
            </a:r>
          </a:p>
          <a:p>
            <a:pPr marL="782638" lvl="1" eaLnBrk="1" hangingPunct="1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New chip based on 130nm or smaller</a:t>
            </a:r>
          </a:p>
          <a:p>
            <a:pPr marL="782638" lvl="1" eaLnBrk="1" hangingPunct="1"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	CMOS technology</a:t>
            </a:r>
          </a:p>
          <a:p>
            <a:pPr marL="782638" lvl="1" eaLnBrk="1" hangingPunct="1"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- 	Can implement smaller pixel cells </a:t>
            </a:r>
          </a:p>
          <a:p>
            <a:pPr marL="782638" lvl="1" eaLnBrk="1" hangingPunct="1"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- 	Aim at lower readout threshold</a:t>
            </a:r>
          </a:p>
        </p:txBody>
      </p:sp>
      <p:sp>
        <p:nvSpPr>
          <p:cNvPr id="14348" name="Text Box 10"/>
          <p:cNvSpPr txBox="1">
            <a:spLocks noChangeArrowheads="1"/>
          </p:cNvSpPr>
          <p:nvPr/>
        </p:nvSpPr>
        <p:spPr bwMode="auto">
          <a:xfrm>
            <a:off x="8550275" y="6524625"/>
            <a:ext cx="311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fld id="{74DCE6A8-D474-48AC-89CC-5AB807343506}" type="slidenum">
              <a:rPr lang="en-US" sz="1400">
                <a:solidFill>
                  <a:srgbClr val="0000FF"/>
                </a:solidFill>
                <a:cs typeface="Arial" pitchFamily="34" charset="0"/>
              </a:rPr>
              <a:pPr algn="ctr"/>
              <a:t>15</a:t>
            </a:fld>
            <a:endParaRPr lang="en-US" sz="1400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434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3413" y="3619500"/>
            <a:ext cx="4321175" cy="26670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4350" name="Rectangle 12"/>
          <p:cNvSpPr>
            <a:spLocks/>
          </p:cNvSpPr>
          <p:nvPr/>
        </p:nvSpPr>
        <p:spPr bwMode="auto">
          <a:xfrm>
            <a:off x="228600" y="3683000"/>
            <a:ext cx="5765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spcBef>
                <a:spcPts val="550"/>
              </a:spcBef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 Smaller </a:t>
            </a:r>
            <a:r>
              <a:rPr lang="en-US" sz="1600" dirty="0">
                <a:solidFill>
                  <a:srgbClr val="0000FF"/>
                </a:solidFill>
                <a:cs typeface="Arial" pitchFamily="34" charset="0"/>
              </a:rPr>
              <a:t>pixels with lower readout thresholds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   </a:t>
            </a:r>
          </a:p>
          <a:p>
            <a:pPr>
              <a:spcBef>
                <a:spcPts val="550"/>
              </a:spcBef>
            </a:pPr>
            <a:r>
              <a:rPr lang="en-US" dirty="0" smtClean="0">
                <a:solidFill>
                  <a:srgbClr val="0000FF"/>
                </a:solidFill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can </a:t>
            </a:r>
            <a:r>
              <a:rPr lang="en-US" sz="1600" dirty="0">
                <a:solidFill>
                  <a:srgbClr val="0000FF"/>
                </a:solidFill>
                <a:cs typeface="Arial" pitchFamily="34" charset="0"/>
              </a:rPr>
              <a:t>better preserve </a:t>
            </a:r>
            <a:r>
              <a:rPr lang="en-US" sz="1600" b="1" dirty="0">
                <a:solidFill>
                  <a:srgbClr val="0000FF"/>
                </a:solidFill>
                <a:cs typeface="Arial" pitchFamily="34" charset="0"/>
              </a:rPr>
              <a:t>position resolution</a:t>
            </a:r>
            <a:r>
              <a:rPr lang="en-US" sz="1600" dirty="0">
                <a:solidFill>
                  <a:srgbClr val="0000FF"/>
                </a:solidFill>
                <a:cs typeface="Arial" pitchFamily="34" charset="0"/>
              </a:rPr>
              <a:t> after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    </a:t>
            </a:r>
          </a:p>
          <a:p>
            <a:pPr>
              <a:spcBef>
                <a:spcPts val="550"/>
              </a:spcBef>
            </a:pPr>
            <a:r>
              <a:rPr lang="en-US" dirty="0" smtClean="0">
                <a:solidFill>
                  <a:srgbClr val="0000FF"/>
                </a:solidFill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irradiation.</a:t>
            </a:r>
            <a:endParaRPr lang="en-US" sz="800" dirty="0" smtClean="0">
              <a:solidFill>
                <a:srgbClr val="0000FF"/>
              </a:solidFill>
              <a:cs typeface="Arial" pitchFamily="34" charset="0"/>
            </a:endParaRPr>
          </a:p>
          <a:p>
            <a:pPr>
              <a:spcBef>
                <a:spcPts val="550"/>
              </a:spcBef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 Improve </a:t>
            </a:r>
            <a:r>
              <a:rPr lang="en-US" sz="1600" b="1" dirty="0">
                <a:solidFill>
                  <a:srgbClr val="0000FF"/>
                </a:solidFill>
                <a:cs typeface="Arial" pitchFamily="34" charset="0"/>
              </a:rPr>
              <a:t>impact parameter</a:t>
            </a:r>
            <a:r>
              <a:rPr lang="en-US" sz="1600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resolution.</a:t>
            </a:r>
            <a:endParaRPr lang="en-US" sz="800" dirty="0" smtClean="0">
              <a:solidFill>
                <a:srgbClr val="0000FF"/>
              </a:solidFill>
              <a:cs typeface="Arial" pitchFamily="34" charset="0"/>
            </a:endParaRPr>
          </a:p>
          <a:p>
            <a:pPr>
              <a:spcBef>
                <a:spcPts val="550"/>
              </a:spcBef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 Add </a:t>
            </a:r>
            <a:r>
              <a:rPr lang="en-US" sz="1600" dirty="0">
                <a:solidFill>
                  <a:srgbClr val="0000FF"/>
                </a:solidFill>
                <a:cs typeface="Arial" pitchFamily="34" charset="0"/>
              </a:rPr>
              <a:t>resolving power for </a:t>
            </a:r>
            <a:r>
              <a:rPr lang="en-US" sz="1600" b="1" dirty="0">
                <a:solidFill>
                  <a:srgbClr val="0000FF"/>
                </a:solidFill>
                <a:cs typeface="Arial" pitchFamily="34" charset="0"/>
              </a:rPr>
              <a:t>high pt jets</a:t>
            </a:r>
            <a:r>
              <a:rPr lang="en-US" sz="1600" dirty="0">
                <a:solidFill>
                  <a:srgbClr val="0000FF"/>
                </a:solidFill>
                <a:cs typeface="Arial" pitchFamily="34" charset="0"/>
              </a:rPr>
              <a:t> and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   </a:t>
            </a:r>
          </a:p>
          <a:p>
            <a:pPr>
              <a:spcBef>
                <a:spcPts val="550"/>
              </a:spcBef>
            </a:pPr>
            <a:r>
              <a:rPr lang="en-US" dirty="0" smtClean="0">
                <a:solidFill>
                  <a:srgbClr val="0000FF"/>
                </a:solidFill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boosted </a:t>
            </a:r>
            <a:r>
              <a:rPr lang="en-US" sz="1600" dirty="0">
                <a:solidFill>
                  <a:srgbClr val="0000FF"/>
                </a:solidFill>
                <a:cs typeface="Arial" pitchFamily="34" charset="0"/>
              </a:rPr>
              <a:t>objects (b, tau, top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).</a:t>
            </a:r>
            <a:endParaRPr lang="en-US" sz="800" dirty="0" smtClean="0">
              <a:solidFill>
                <a:srgbClr val="0000FF"/>
              </a:solidFill>
              <a:cs typeface="Arial" pitchFamily="34" charset="0"/>
            </a:endParaRPr>
          </a:p>
          <a:p>
            <a:pPr>
              <a:spcBef>
                <a:spcPts val="550"/>
              </a:spcBef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 Better </a:t>
            </a:r>
            <a:r>
              <a:rPr lang="en-US" sz="1600" b="1" dirty="0">
                <a:solidFill>
                  <a:srgbClr val="0000FF"/>
                </a:solidFill>
                <a:cs typeface="Arial" pitchFamily="34" charset="0"/>
              </a:rPr>
              <a:t>vertex resolution</a:t>
            </a:r>
            <a:r>
              <a:rPr lang="en-US" sz="1600" dirty="0">
                <a:solidFill>
                  <a:srgbClr val="0000FF"/>
                </a:solidFill>
                <a:cs typeface="Arial" pitchFamily="34" charset="0"/>
              </a:rPr>
              <a:t> in a high pile-up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</a:p>
          <a:p>
            <a:pPr>
              <a:spcBef>
                <a:spcPts val="550"/>
              </a:spcBef>
            </a:pPr>
            <a:r>
              <a:rPr lang="en-US" dirty="0" smtClean="0">
                <a:solidFill>
                  <a:srgbClr val="0000FF"/>
                </a:solidFill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environment </a:t>
            </a:r>
            <a:r>
              <a:rPr lang="en-US" sz="1600" dirty="0">
                <a:solidFill>
                  <a:srgbClr val="0000FF"/>
                </a:solidFill>
                <a:cs typeface="Arial" pitchFamily="34" charset="0"/>
              </a:rPr>
              <a:t>and improved </a:t>
            </a:r>
            <a:r>
              <a:rPr lang="en-US" sz="1600" b="1" dirty="0">
                <a:solidFill>
                  <a:srgbClr val="0000FF"/>
                </a:solidFill>
                <a:cs typeface="Arial" pitchFamily="34" charset="0"/>
              </a:rPr>
              <a:t>lifetime</a:t>
            </a:r>
            <a:r>
              <a:rPr lang="en-US" sz="1600" b="1" dirty="0" smtClean="0">
                <a:solidFill>
                  <a:srgbClr val="0000FF"/>
                </a:solidFill>
                <a:cs typeface="Arial" pitchFamily="34" charset="0"/>
              </a:rPr>
              <a:t> measurements</a:t>
            </a:r>
            <a:endParaRPr lang="en-US" sz="1600" b="1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14351" name="Rectangle 13"/>
          <p:cNvSpPr>
            <a:spLocks/>
          </p:cNvSpPr>
          <p:nvPr/>
        </p:nvSpPr>
        <p:spPr bwMode="auto">
          <a:xfrm>
            <a:off x="5994400" y="4864100"/>
            <a:ext cx="1238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b="1">
                <a:solidFill>
                  <a:schemeClr val="tx1"/>
                </a:solidFill>
                <a:cs typeface="Arial" pitchFamily="34" charset="0"/>
              </a:rPr>
              <a:t>100x150 </a:t>
            </a:r>
            <a:r>
              <a:rPr lang="en-US" sz="1400">
                <a:solidFill>
                  <a:schemeClr val="tx1"/>
                </a:solidFill>
                <a:latin typeface="MathematicalPi-One" charset="0"/>
                <a:ea typeface="MathematicalPi-One" charset="0"/>
                <a:cs typeface="MathematicalPi-One" charset="0"/>
                <a:sym typeface="MathematicalPi-One" charset="0"/>
              </a:rPr>
              <a:t>m</a:t>
            </a:r>
            <a:r>
              <a:rPr lang="en-US" sz="1400" b="1">
                <a:solidFill>
                  <a:schemeClr val="tx1"/>
                </a:solidFill>
                <a:cs typeface="Arial" pitchFamily="34" charset="0"/>
              </a:rPr>
              <a:t>m</a:t>
            </a:r>
            <a:r>
              <a:rPr lang="en-US" sz="1400" b="1" baseline="32000">
                <a:solidFill>
                  <a:schemeClr val="tx1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4352" name="Rectangle 14"/>
          <p:cNvSpPr>
            <a:spLocks/>
          </p:cNvSpPr>
          <p:nvPr/>
        </p:nvSpPr>
        <p:spPr bwMode="auto">
          <a:xfrm>
            <a:off x="5232400" y="5410200"/>
            <a:ext cx="11398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b="1">
                <a:solidFill>
                  <a:srgbClr val="FF2712"/>
                </a:solidFill>
                <a:cs typeface="Arial" pitchFamily="34" charset="0"/>
              </a:rPr>
              <a:t>75x100 </a:t>
            </a:r>
            <a:r>
              <a:rPr lang="en-US" sz="1400">
                <a:solidFill>
                  <a:srgbClr val="FF2712"/>
                </a:solidFill>
                <a:latin typeface="MathematicalPi-One" charset="0"/>
                <a:ea typeface="MathematicalPi-One" charset="0"/>
                <a:cs typeface="MathematicalPi-One" charset="0"/>
                <a:sym typeface="MathematicalPi-One" charset="0"/>
              </a:rPr>
              <a:t>m</a:t>
            </a:r>
            <a:r>
              <a:rPr lang="en-US" sz="1400" b="1">
                <a:solidFill>
                  <a:srgbClr val="FF2712"/>
                </a:solidFill>
                <a:cs typeface="Arial" pitchFamily="34" charset="0"/>
              </a:rPr>
              <a:t>m</a:t>
            </a:r>
            <a:r>
              <a:rPr lang="en-US" sz="1400" b="1" baseline="32000">
                <a:solidFill>
                  <a:srgbClr val="FF2712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4353" name="Rectangle 15"/>
          <p:cNvSpPr>
            <a:spLocks/>
          </p:cNvSpPr>
          <p:nvPr/>
        </p:nvSpPr>
        <p:spPr bwMode="auto">
          <a:xfrm>
            <a:off x="5332413" y="3327400"/>
            <a:ext cx="3033712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>
                <a:solidFill>
                  <a:schemeClr val="tx1"/>
                </a:solidFill>
                <a:cs typeface="Arial" pitchFamily="34" charset="0"/>
              </a:rPr>
              <a:t>Longitudinal IP resolution </a:t>
            </a:r>
          </a:p>
        </p:txBody>
      </p:sp>
      <p:sp>
        <p:nvSpPr>
          <p:cNvPr id="14354" name="Rectangle 16"/>
          <p:cNvSpPr>
            <a:spLocks/>
          </p:cNvSpPr>
          <p:nvPr/>
        </p:nvSpPr>
        <p:spPr bwMode="auto">
          <a:xfrm>
            <a:off x="7086600" y="5105400"/>
            <a:ext cx="16129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400" b="1" i="1" dirty="0">
                <a:solidFill>
                  <a:schemeClr val="tx1"/>
                </a:solidFill>
                <a:cs typeface="Arial" pitchFamily="34" charset="0"/>
              </a:rPr>
              <a:t>~30% improvement</a:t>
            </a:r>
          </a:p>
        </p:txBody>
      </p:sp>
      <p:pic>
        <p:nvPicPr>
          <p:cNvPr id="1435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2025"/>
            <a:ext cx="4889500" cy="25431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it-IT" dirty="0" smtClean="0"/>
          </a:p>
        </p:txBody>
      </p:sp>
      <p:sp>
        <p:nvSpPr>
          <p:cNvPr id="5018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/>
            <a:r>
              <a:rPr lang="en-US" sz="2400" dirty="0"/>
              <a:t>             </a:t>
            </a:r>
            <a:r>
              <a:rPr lang="en-US" dirty="0"/>
              <a:t>Possible INFN contributions</a:t>
            </a:r>
            <a:endParaRPr lang="it-IT" dirty="0"/>
          </a:p>
        </p:txBody>
      </p:sp>
      <p:sp>
        <p:nvSpPr>
          <p:cNvPr id="50181" name="Segnaposto contenuto 2"/>
          <p:cNvSpPr>
            <a:spLocks noGrp="1"/>
          </p:cNvSpPr>
          <p:nvPr>
            <p:ph type="body" idx="1"/>
          </p:nvPr>
        </p:nvSpPr>
        <p:spPr>
          <a:xfrm>
            <a:off x="76200" y="838200"/>
            <a:ext cx="92964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INFN past and ongoing major contributions: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 smtClean="0"/>
              <a:t>	- Definition of Layout studies for TP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 smtClean="0"/>
              <a:t>	- Simulation studies for TP and TDR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 smtClean="0"/>
              <a:t>	- Definition of TDR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INFN </a:t>
            </a:r>
            <a:r>
              <a:rPr lang="en-US" sz="2000" b="1" dirty="0">
                <a:solidFill>
                  <a:srgbClr val="FF0000"/>
                </a:solidFill>
              </a:rPr>
              <a:t>may take responsibility on:</a:t>
            </a:r>
          </a:p>
          <a:p>
            <a:pPr eaLnBrk="1" hangingPunct="1">
              <a:lnSpc>
                <a:spcPct val="80000"/>
              </a:lnSpc>
            </a:pPr>
            <a:endParaRPr lang="en-US" sz="10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Set up 1 of the 5 (CH, Germany, CERN, USA) equivalent </a:t>
            </a:r>
            <a:r>
              <a:rPr lang="en-US" sz="2000" dirty="0">
                <a:solidFill>
                  <a:srgbClr val="0000FF"/>
                </a:solidFill>
              </a:rPr>
              <a:t>Module Production Center</a:t>
            </a:r>
            <a:endParaRPr lang="en-US" sz="20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en-US" sz="2000" dirty="0"/>
              <a:t>Sensor </a:t>
            </a:r>
            <a:r>
              <a:rPr lang="en-US" sz="2000" dirty="0" smtClean="0"/>
              <a:t>qualification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 smtClean="0"/>
              <a:t>	- Module </a:t>
            </a:r>
            <a:r>
              <a:rPr lang="en-US" sz="2000" dirty="0"/>
              <a:t>bump bonding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en-US" sz="2000" dirty="0"/>
              <a:t>Module assembly and qualification</a:t>
            </a:r>
            <a:endParaRPr lang="en-US" sz="10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en-US" sz="2000" dirty="0"/>
              <a:t>Module integration and layer </a:t>
            </a:r>
            <a:r>
              <a:rPr lang="en-US" sz="2000" dirty="0" smtClean="0"/>
              <a:t>qualification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Participation to </a:t>
            </a:r>
            <a:r>
              <a:rPr lang="en-US" sz="2000" dirty="0">
                <a:solidFill>
                  <a:srgbClr val="0000FF"/>
                </a:solidFill>
              </a:rPr>
              <a:t>common items</a:t>
            </a:r>
            <a:r>
              <a:rPr lang="en-US" sz="2000" dirty="0" smtClean="0">
                <a:solidFill>
                  <a:srgbClr val="0000FF"/>
                </a:solidFill>
              </a:rPr>
              <a:t>  </a:t>
            </a:r>
            <a:r>
              <a:rPr lang="en-US" sz="2000" dirty="0">
                <a:solidFill>
                  <a:srgbClr val="0000FF"/>
                </a:solidFill>
              </a:rPr>
              <a:t>at </a:t>
            </a:r>
            <a:r>
              <a:rPr lang="en-US" sz="2000" dirty="0" smtClean="0">
                <a:solidFill>
                  <a:srgbClr val="0000FF"/>
                </a:solidFill>
              </a:rPr>
              <a:t>CERN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 smtClean="0"/>
              <a:t>	- System studies and test beam	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 smtClean="0"/>
              <a:t>	- </a:t>
            </a:r>
            <a:r>
              <a:rPr lang="en-US" sz="2000" dirty="0"/>
              <a:t>System</a:t>
            </a:r>
            <a:r>
              <a:rPr lang="en-US" sz="2000" dirty="0" smtClean="0"/>
              <a:t> Integration </a:t>
            </a:r>
            <a:r>
              <a:rPr lang="en-US" sz="2000" dirty="0"/>
              <a:t>and</a:t>
            </a:r>
            <a:r>
              <a:rPr lang="en-US" sz="2000" dirty="0" smtClean="0"/>
              <a:t> Commissioning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Participation with USA to specific developments </a:t>
            </a:r>
            <a:r>
              <a:rPr lang="en-US" sz="2000" dirty="0">
                <a:solidFill>
                  <a:srgbClr val="0000FF"/>
                </a:solidFill>
              </a:rPr>
              <a:t>for innovative Fall-Forward solution</a:t>
            </a:r>
            <a:endParaRPr lang="en-US" sz="20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en-US" sz="2000" dirty="0"/>
              <a:t>Sensor development and qualification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en-US" sz="2000" dirty="0"/>
              <a:t>New readout chip design in 130 nm technology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it-IT" sz="1800" dirty="0"/>
          </a:p>
        </p:txBody>
      </p:sp>
      <p:sp>
        <p:nvSpPr>
          <p:cNvPr id="50183" name="Segnaposto numero diapositiva 5"/>
          <p:cNvSpPr txBox="1">
            <a:spLocks noGrp="1"/>
          </p:cNvSpPr>
          <p:nvPr/>
        </p:nvSpPr>
        <p:spPr bwMode="auto">
          <a:xfrm>
            <a:off x="6499225" y="6381750"/>
            <a:ext cx="1900238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D9C53785-1850-9E4A-8D25-2416BDE63A0E}" type="slidenum">
              <a:rPr lang="en-US" sz="1200" i="1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pPr algn="r" eaLnBrk="0" hangingPunct="0"/>
              <a:t>16</a:t>
            </a:fld>
            <a:endParaRPr lang="en-US" sz="1200" i="1" dirty="0">
              <a:solidFill>
                <a:srgbClr val="0000FF"/>
              </a:solidFill>
              <a:latin typeface="Times New Roman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50184" name="Rettangolo 6"/>
          <p:cNvSpPr>
            <a:spLocks noChangeArrowheads="1"/>
          </p:cNvSpPr>
          <p:nvPr/>
        </p:nvSpPr>
        <p:spPr bwMode="auto">
          <a:xfrm>
            <a:off x="6659563" y="3141663"/>
            <a:ext cx="1584325" cy="1366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ctr" eaLnBrk="0" hangingPunct="0"/>
            <a:endParaRPr lang="en-US" sz="2000">
              <a:latin typeface="Times New Roman" pitchFamily="-105" charset="0"/>
              <a:ea typeface="Arial" pitchFamily="-105" charset="0"/>
              <a:cs typeface="Arial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3276600" cy="457200"/>
          </a:xfrm>
          <a:noFill/>
        </p:spPr>
        <p:txBody>
          <a:bodyPr/>
          <a:lstStyle/>
          <a:p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endParaRPr lang="it-IT" dirty="0" smtClean="0"/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it-IT" dirty="0" smtClean="0"/>
          </a:p>
        </p:txBody>
      </p:sp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680" y="3352800"/>
            <a:ext cx="539692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imes New Roman" pitchFamily="-105" charset="0"/>
                <a:cs typeface="Times New Roman" pitchFamily="-105" charset="0"/>
              </a:rPr>
              <a:t> Layer 3</a:t>
            </a:r>
            <a:endParaRPr lang="en-US" dirty="0"/>
          </a:p>
        </p:txBody>
      </p:sp>
      <p:sp>
        <p:nvSpPr>
          <p:cNvPr id="52231" name="Segnaposto data 3"/>
          <p:cNvSpPr txBox="1">
            <a:spLocks noGrp="1"/>
          </p:cNvSpPr>
          <p:nvPr/>
        </p:nvSpPr>
        <p:spPr bwMode="auto">
          <a:xfrm>
            <a:off x="141288" y="6400800"/>
            <a:ext cx="2841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it-IT" sz="1200" dirty="0">
              <a:solidFill>
                <a:srgbClr val="FF0000"/>
              </a:solidFill>
              <a:latin typeface="Times New Roman" pitchFamily="-105" charset="0"/>
            </a:endParaRPr>
          </a:p>
        </p:txBody>
      </p:sp>
      <p:sp>
        <p:nvSpPr>
          <p:cNvPr id="52232" name="Segnaposto numero diapositiva 5"/>
          <p:cNvSpPr txBox="1">
            <a:spLocks noGrp="1"/>
          </p:cNvSpPr>
          <p:nvPr/>
        </p:nvSpPr>
        <p:spPr bwMode="auto">
          <a:xfrm>
            <a:off x="6499225" y="6381750"/>
            <a:ext cx="1900238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B942FFA8-3BAB-9B43-B606-22A41A49ECF8}" type="slidenum">
              <a:rPr lang="en-US" sz="1200" b="1" i="1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pPr algn="r" eaLnBrk="0" hangingPunct="0"/>
              <a:t>17</a:t>
            </a:fld>
            <a:endParaRPr lang="en-US" sz="1200" b="1" i="1" dirty="0">
              <a:solidFill>
                <a:srgbClr val="0000FF"/>
              </a:solidFill>
              <a:latin typeface="Times New Roman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52233" name="CasellaDiTesto 11"/>
          <p:cNvSpPr txBox="1">
            <a:spLocks noChangeArrowheads="1"/>
          </p:cNvSpPr>
          <p:nvPr/>
        </p:nvSpPr>
        <p:spPr bwMode="auto">
          <a:xfrm>
            <a:off x="304800" y="4876800"/>
            <a:ext cx="5943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Times New Roman"/>
                <a:ea typeface="Arial" pitchFamily="-105" charset="0"/>
                <a:cs typeface="Arial" pitchFamily="-105" charset="0"/>
              </a:rPr>
              <a:t>Half Layer 22 </a:t>
            </a:r>
            <a:r>
              <a:rPr lang="en-US" sz="1800" dirty="0">
                <a:solidFill>
                  <a:srgbClr val="0000FF"/>
                </a:solidFill>
                <a:latin typeface="Times New Roman"/>
                <a:ea typeface="Arial" pitchFamily="-105" charset="0"/>
                <a:cs typeface="Arial" pitchFamily="-105" charset="0"/>
              </a:rPr>
              <a:t>faces 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ea typeface="Arial" pitchFamily="-105" charset="0"/>
                <a:cs typeface="Arial" pitchFamily="-105" charset="0"/>
              </a:rPr>
              <a:t> 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Times New Roman"/>
                <a:ea typeface="Arial" pitchFamily="-105" charset="0"/>
                <a:cs typeface="Arial" pitchFamily="-105" charset="0"/>
              </a:rPr>
              <a:t>8 </a:t>
            </a:r>
            <a:r>
              <a:rPr lang="en-US" sz="1800" dirty="0">
                <a:solidFill>
                  <a:srgbClr val="0000FF"/>
                </a:solidFill>
                <a:latin typeface="Times New Roman"/>
                <a:ea typeface="Arial" pitchFamily="-105" charset="0"/>
                <a:cs typeface="Arial" pitchFamily="-105" charset="0"/>
              </a:rPr>
              <a:t>modules/faces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ea typeface="Arial" pitchFamily="-105" charset="0"/>
                <a:cs typeface="Arial" pitchFamily="-105" charset="0"/>
              </a:rPr>
              <a:t> =176 modules</a:t>
            </a:r>
          </a:p>
          <a:p>
            <a:pPr>
              <a:defRPr/>
            </a:pP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Arial" charset="0"/>
              </a:rPr>
              <a:t>Needs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/>
                <a:cs typeface="Arial" charset="0"/>
                <a:sym typeface="Symbol"/>
              </a:rPr>
              <a:t>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Arial" charset="0"/>
                <a:sym typeface="Symbol"/>
              </a:rPr>
              <a:t> 250 modules </a:t>
            </a:r>
          </a:p>
          <a:p>
            <a:pPr>
              <a:defRPr/>
            </a:pP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Arial" charset="0"/>
              </a:rPr>
              <a:t>allowing for 80% yield </a:t>
            </a:r>
          </a:p>
          <a:p>
            <a:pPr>
              <a:defRPr/>
            </a:pP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Arial" charset="0"/>
              </a:rPr>
              <a:t>and 15% spares</a:t>
            </a:r>
            <a:endParaRPr lang="en-US" sz="1800" dirty="0">
              <a:solidFill>
                <a:srgbClr val="0000FF"/>
              </a:solidFill>
              <a:latin typeface="Times New Roman"/>
              <a:ea typeface="Arial" pitchFamily="-105" charset="0"/>
              <a:cs typeface="Arial" pitchFamily="-105" charset="0"/>
            </a:endParaRPr>
          </a:p>
        </p:txBody>
      </p:sp>
      <p:sp>
        <p:nvSpPr>
          <p:cNvPr id="52234" name="CasellaDiTesto 12"/>
          <p:cNvSpPr txBox="1">
            <a:spLocks noChangeArrowheads="1"/>
          </p:cNvSpPr>
          <p:nvPr/>
        </p:nvSpPr>
        <p:spPr bwMode="auto">
          <a:xfrm>
            <a:off x="5651500" y="2503488"/>
            <a:ext cx="14398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 sz="2000" b="1" dirty="0" smtClean="0">
              <a:ea typeface="Arial" pitchFamily="-105" charset="0"/>
              <a:cs typeface="Arial" pitchFamily="-105" charset="0"/>
              <a:sym typeface="Symbol" pitchFamily="-105" charset="2"/>
            </a:endParaRPr>
          </a:p>
          <a:p>
            <a:pPr>
              <a:buFont typeface="Symbol" pitchFamily="-105" charset="2"/>
              <a:buChar char="¬"/>
            </a:pPr>
            <a:endParaRPr lang="it-IT" sz="2000" b="1" dirty="0">
              <a:ea typeface="Arial" pitchFamily="-105" charset="0"/>
              <a:cs typeface="Arial" pitchFamily="-105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rot="10800000" flipV="1">
            <a:off x="4038601" y="4089400"/>
            <a:ext cx="1150938" cy="863600"/>
          </a:xfrm>
          <a:prstGeom prst="straightConnector1">
            <a:avLst/>
          </a:prstGeom>
          <a:ln w="3810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4" name="Rettangolo 23"/>
          <p:cNvSpPr>
            <a:spLocks noChangeArrowheads="1"/>
          </p:cNvSpPr>
          <p:nvPr/>
        </p:nvSpPr>
        <p:spPr bwMode="auto">
          <a:xfrm>
            <a:off x="5867400" y="5157788"/>
            <a:ext cx="327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it-IT" sz="1800" dirty="0">
              <a:latin typeface="Arial" charset="0"/>
              <a:cs typeface="Arial" charset="0"/>
            </a:endParaRPr>
          </a:p>
        </p:txBody>
      </p:sp>
      <p:pic>
        <p:nvPicPr>
          <p:cNvPr id="52237" name="Picture 2"/>
          <p:cNvPicPr>
            <a:picLocks noChangeAspect="1" noChangeArrowheads="1"/>
          </p:cNvPicPr>
          <p:nvPr/>
        </p:nvPicPr>
        <p:blipFill>
          <a:blip r:embed="rId4"/>
          <a:srcRect l="4948" r="38971"/>
          <a:stretch>
            <a:fillRect/>
          </a:stretch>
        </p:blipFill>
        <p:spPr bwMode="auto">
          <a:xfrm>
            <a:off x="250825" y="1281113"/>
            <a:ext cx="2994025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2 11"/>
          <p:cNvCxnSpPr/>
          <p:nvPr/>
        </p:nvCxnSpPr>
        <p:spPr>
          <a:xfrm rot="5400000">
            <a:off x="2202656" y="3817144"/>
            <a:ext cx="1152525" cy="7143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030538" y="990600"/>
            <a:ext cx="536557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" charset="0"/>
              </a:rPr>
              <a:t>Expressed </a:t>
            </a:r>
            <a:r>
              <a:rPr lang="en-US" sz="2000" dirty="0">
                <a:solidFill>
                  <a:srgbClr val="0000FF"/>
                </a:solidFill>
                <a:latin typeface="+mj-lt"/>
                <a:cs typeface="Arial" charset="0"/>
              </a:rPr>
              <a:t>to the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Arial" charset="0"/>
              </a:rPr>
              <a:t> Tracker </a:t>
            </a:r>
            <a:r>
              <a:rPr lang="en-US" sz="2000" dirty="0">
                <a:solidFill>
                  <a:srgbClr val="0000FF"/>
                </a:solidFill>
                <a:latin typeface="+mj-lt"/>
                <a:cs typeface="Arial" charset="0"/>
              </a:rPr>
              <a:t>community our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" charset="0"/>
              </a:rPr>
              <a:t>interest to </a:t>
            </a:r>
            <a:r>
              <a:rPr lang="en-US" sz="2000" dirty="0">
                <a:solidFill>
                  <a:srgbClr val="0000FF"/>
                </a:solidFill>
                <a:latin typeface="+mj-lt"/>
                <a:cs typeface="Arial" charset="0"/>
              </a:rPr>
              <a:t>contribute  with  a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Arial" charset="0"/>
              </a:rPr>
              <a:t> part of </a:t>
            </a:r>
            <a:r>
              <a:rPr lang="en-US" sz="2000" dirty="0" err="1" smtClean="0">
                <a:solidFill>
                  <a:srgbClr val="0000FF"/>
                </a:solidFill>
                <a:latin typeface="+mj-lt"/>
                <a:cs typeface="Arial" charset="0"/>
              </a:rPr>
              <a:t>BPix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+mj-lt"/>
                <a:cs typeface="Arial" charset="0"/>
              </a:rPr>
              <a:t>layer 3.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" charset="0"/>
              </a:rPr>
              <a:t>Final sharing among countries in discussion and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Arial" charset="0"/>
              </a:rPr>
              <a:t>will be available at the time of TDR</a:t>
            </a:r>
            <a:endParaRPr lang="en-US" sz="2000" dirty="0">
              <a:solidFill>
                <a:srgbClr val="0000FF"/>
              </a:solidFill>
              <a:latin typeface="+mj-lt"/>
              <a:cs typeface="Arial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209800"/>
            <a:ext cx="2551045" cy="287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construction Flow Chart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886200" cy="457200"/>
          </a:xfrm>
        </p:spPr>
        <p:txBody>
          <a:bodyPr/>
          <a:lstStyle/>
          <a:p>
            <a:pPr>
              <a:defRPr/>
            </a:pPr>
            <a:endParaRPr lang="en-US" b="1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8200"/>
            <a:ext cx="8001000" cy="55629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3657600" cy="457200"/>
          </a:xfrm>
          <a:noFill/>
        </p:spPr>
        <p:txBody>
          <a:bodyPr/>
          <a:lstStyle/>
          <a:p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endParaRPr lang="it-IT" dirty="0" smtClean="0"/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it-IT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G.M. Bilei</a:t>
            </a:r>
          </a:p>
          <a:p>
            <a:endParaRPr lang="it-IT" dirty="0" smtClean="0"/>
          </a:p>
        </p:txBody>
      </p:sp>
      <p:sp>
        <p:nvSpPr>
          <p:cNvPr id="65540" name="Rectangle 6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Human resources</a:t>
            </a:r>
          </a:p>
        </p:txBody>
      </p:sp>
      <p:sp>
        <p:nvSpPr>
          <p:cNvPr id="65541" name="Segnaposto data 3"/>
          <p:cNvSpPr txBox="1">
            <a:spLocks noGrp="1"/>
          </p:cNvSpPr>
          <p:nvPr/>
        </p:nvSpPr>
        <p:spPr bwMode="auto">
          <a:xfrm>
            <a:off x="141288" y="6400800"/>
            <a:ext cx="2841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it-IT" sz="1200" dirty="0">
              <a:solidFill>
                <a:srgbClr val="FF0000"/>
              </a:solidFill>
              <a:latin typeface="Times New Roman" pitchFamily="-105" charset="0"/>
            </a:endParaRPr>
          </a:p>
        </p:txBody>
      </p:sp>
      <p:sp>
        <p:nvSpPr>
          <p:cNvPr id="65542" name="Segnaposto numero diapositiva 5"/>
          <p:cNvSpPr txBox="1">
            <a:spLocks noGrp="1"/>
          </p:cNvSpPr>
          <p:nvPr/>
        </p:nvSpPr>
        <p:spPr bwMode="auto">
          <a:xfrm>
            <a:off x="6499225" y="6381750"/>
            <a:ext cx="1900238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2C4D7B6B-C45E-8C46-A205-19838A471DC0}" type="slidenum">
              <a:rPr lang="en-US" sz="1200" b="1" i="1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pPr algn="r" eaLnBrk="0" hangingPunct="0"/>
              <a:t>19</a:t>
            </a:fld>
            <a:endParaRPr lang="en-US" sz="1200" b="1" i="1" dirty="0">
              <a:solidFill>
                <a:srgbClr val="0000FF"/>
              </a:solidFill>
              <a:latin typeface="Times New Roman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65543" name="CasellaDiTesto 7"/>
          <p:cNvSpPr txBox="1">
            <a:spLocks noChangeArrowheads="1"/>
          </p:cNvSpPr>
          <p:nvPr/>
        </p:nvSpPr>
        <p:spPr bwMode="auto">
          <a:xfrm>
            <a:off x="468313" y="5013325"/>
            <a:ext cx="7559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Arial" pitchFamily="-105" charset="0"/>
                <a:cs typeface="Arial" pitchFamily="-105" charset="0"/>
              </a:rPr>
              <a:t>* personal partecipation by E. Focardi</a:t>
            </a:r>
          </a:p>
        </p:txBody>
      </p:sp>
      <p:sp>
        <p:nvSpPr>
          <p:cNvPr id="13370" name="Rettangolo 8"/>
          <p:cNvSpPr>
            <a:spLocks noChangeArrowheads="1"/>
          </p:cNvSpPr>
          <p:nvPr/>
        </p:nvSpPr>
        <p:spPr bwMode="auto">
          <a:xfrm>
            <a:off x="468313" y="5446713"/>
            <a:ext cx="8207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corresponding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INFN Directors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have been informed about that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and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we are generally encouraged to go on.</a:t>
            </a:r>
          </a:p>
        </p:txBody>
      </p:sp>
      <p:graphicFrame>
        <p:nvGraphicFramePr>
          <p:cNvPr id="10" name="Tabella 6"/>
          <p:cNvGraphicFramePr>
            <a:graphicFrameLocks noGrp="1"/>
          </p:cNvGraphicFramePr>
          <p:nvPr/>
        </p:nvGraphicFramePr>
        <p:xfrm>
          <a:off x="468313" y="1262063"/>
          <a:ext cx="8388423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080120"/>
                <a:gridCol w="1007343"/>
                <a:gridCol w="5148832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FTE</a:t>
                      </a:r>
                    </a:p>
                    <a:p>
                      <a:r>
                        <a:rPr lang="it-IT" dirty="0" smtClean="0"/>
                        <a:t>/</a:t>
                      </a:r>
                      <a:r>
                        <a:rPr lang="it-IT" dirty="0" err="1" smtClean="0"/>
                        <a:t>year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Tecnici  FT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Items</a:t>
                      </a:r>
                      <a:r>
                        <a:rPr lang="en-US" baseline="0" dirty="0" smtClean="0"/>
                        <a:t> of interest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Bari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1,2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Production,</a:t>
                      </a:r>
                      <a:r>
                        <a:rPr lang="en-US" baseline="0" noProof="0" dirty="0" smtClean="0"/>
                        <a:t>  integration + test beam, </a:t>
                      </a:r>
                      <a:endParaRPr lang="en-US" noProof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Catania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1,0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1,0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Production,</a:t>
                      </a:r>
                      <a:r>
                        <a:rPr lang="en-US" baseline="0" noProof="0" dirty="0" smtClean="0"/>
                        <a:t>  integration + test beam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Firenze *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Milano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noProof="0" dirty="0" smtClean="0"/>
                        <a:t>integration + test beam, </a:t>
                      </a:r>
                      <a:r>
                        <a:rPr lang="it-IT" dirty="0" err="1" smtClean="0"/>
                        <a:t>Fall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Forward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Padova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Production,</a:t>
                      </a:r>
                      <a:r>
                        <a:rPr lang="en-US" baseline="0" noProof="0" dirty="0" smtClean="0"/>
                        <a:t>  integration + test beam, </a:t>
                      </a:r>
                      <a:r>
                        <a:rPr lang="it-IT" dirty="0" err="1" smtClean="0"/>
                        <a:t>Fall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Forward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Perugia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Production,</a:t>
                      </a:r>
                      <a:r>
                        <a:rPr lang="en-US" baseline="0" noProof="0" dirty="0" smtClean="0"/>
                        <a:t>  integration + test beam, </a:t>
                      </a:r>
                      <a:r>
                        <a:rPr lang="it-IT" dirty="0" err="1" smtClean="0"/>
                        <a:t>Fall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Forward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Pisa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tbd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Production,</a:t>
                      </a:r>
                      <a:r>
                        <a:rPr lang="en-US" baseline="0" noProof="0" dirty="0" smtClean="0"/>
                        <a:t>  integration + test beam, </a:t>
                      </a:r>
                      <a:r>
                        <a:rPr lang="it-IT" dirty="0" err="1" smtClean="0"/>
                        <a:t>Fall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Forward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Torino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1,5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noProof="0" dirty="0" smtClean="0"/>
                        <a:t>Integration+ test beam, </a:t>
                      </a:r>
                      <a:r>
                        <a:rPr lang="it-IT" dirty="0" err="1" smtClean="0"/>
                        <a:t>Fall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Forward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Upgrade motivations and 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4114800" cy="457200"/>
          </a:xfrm>
        </p:spPr>
        <p:txBody>
          <a:bodyPr/>
          <a:lstStyle/>
          <a:p>
            <a:pPr>
              <a:defRPr/>
            </a:pPr>
            <a:endParaRPr lang="en-US" b="1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b="1" i="1" dirty="0" smtClean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 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2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887145"/>
            <a:ext cx="9220200" cy="62170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endParaRPr lang="en-US" sz="8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 The present Pixel detector is working very well and was designed 10 years ago and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  </a:t>
            </a:r>
            <a:r>
              <a:rPr lang="en-US" sz="1800" u="sng" dirty="0" smtClean="0">
                <a:solidFill>
                  <a:srgbClr val="0000FF"/>
                </a:solidFill>
              </a:rPr>
              <a:t>built to operate up to a maximum luminosity of ~ </a:t>
            </a:r>
            <a:r>
              <a:rPr lang="en-US" sz="1800" u="sng" dirty="0" smtClean="0">
                <a:solidFill>
                  <a:srgbClr val="0000FF"/>
                </a:solidFill>
                <a:ea typeface="ＭＳ Ｐゴシック" pitchFamily="-109" charset="-128"/>
              </a:rPr>
              <a:t>1x10</a:t>
            </a:r>
            <a:r>
              <a:rPr lang="en-US" sz="1800" u="sng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34 </a:t>
            </a:r>
            <a:r>
              <a:rPr lang="en-US" sz="1800" u="sng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1800" u="sng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1800" u="sng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1800" u="sng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endParaRPr lang="en-US" sz="1800" u="sng" dirty="0" smtClean="0">
              <a:solidFill>
                <a:srgbClr val="0000FF"/>
              </a:solidFill>
            </a:endParaRP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 Some limitations (4-5% data losses in inner region) in the Readout Chip will start becoming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  evident already at ~ 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1x10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34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 cm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endParaRPr lang="en-US" sz="1800" baseline="300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8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 LHC is planning to increase luminosity in the years 2017-2020 up to 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2x10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34 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</a:p>
          <a:p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  </a:t>
            </a:r>
            <a:r>
              <a:rPr lang="en-US" sz="1800" dirty="0" smtClean="0">
                <a:solidFill>
                  <a:srgbClr val="0000FF"/>
                </a:solidFill>
              </a:rPr>
              <a:t>after 1 year shutdown in 2016.</a:t>
            </a:r>
            <a:endParaRPr lang="en-US" sz="800" b="1" dirty="0" smtClean="0">
              <a:solidFill>
                <a:srgbClr val="0000FF"/>
              </a:solidFill>
            </a:endParaRP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u="sng" dirty="0" smtClean="0">
                <a:solidFill>
                  <a:srgbClr val="0000FF"/>
                </a:solidFill>
              </a:rPr>
              <a:t> After </a:t>
            </a:r>
            <a:r>
              <a:rPr lang="en-US" sz="1800" u="sng" dirty="0" smtClean="0">
                <a:solidFill>
                  <a:srgbClr val="0000FF"/>
                </a:solidFill>
                <a:ea typeface="ＭＳ Ｐゴシック" pitchFamily="-109" charset="-128"/>
              </a:rPr>
              <a:t>1x10</a:t>
            </a:r>
            <a:r>
              <a:rPr lang="en-US" sz="1800" u="sng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34 </a:t>
            </a:r>
            <a:r>
              <a:rPr lang="en-US" sz="1800" u="sng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1800" u="sng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1800" u="sng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1800" u="sng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r>
              <a:rPr lang="en-US" sz="1800" u="sng" dirty="0" smtClean="0">
                <a:solidFill>
                  <a:srgbClr val="0000FF"/>
                </a:solidFill>
              </a:rPr>
              <a:t>data losses of the present ROC would deteriorate to un unacceptable level  </a:t>
            </a:r>
          </a:p>
          <a:p>
            <a:r>
              <a:rPr lang="en-US" sz="1800" u="sng" dirty="0" smtClean="0">
                <a:solidFill>
                  <a:srgbClr val="0000FF"/>
                </a:solidFill>
              </a:rPr>
              <a:t>  (~ 15%) at</a:t>
            </a:r>
            <a:r>
              <a:rPr lang="en-US" sz="1800" u="sng" dirty="0" smtClean="0">
                <a:solidFill>
                  <a:srgbClr val="0000FF"/>
                </a:solidFill>
                <a:ea typeface="ＭＳ Ｐゴシック" pitchFamily="-109" charset="-128"/>
              </a:rPr>
              <a:t> 2x10</a:t>
            </a:r>
            <a:r>
              <a:rPr lang="en-US" sz="1800" u="sng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34</a:t>
            </a:r>
            <a:r>
              <a:rPr lang="en-US" sz="1800" u="sng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1800" u="sng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1800" u="sng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1800" u="sng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 </a:t>
            </a:r>
            <a:r>
              <a:rPr lang="en-US" sz="1800" u="sng" dirty="0" smtClean="0">
                <a:solidFill>
                  <a:srgbClr val="0000FF"/>
                </a:solidFill>
              </a:rPr>
              <a:t> (or 50% !! if the machine will run with 50 ns bunch spacing  and higher current /bunch) leading to a major degradation of Tracking performance.</a:t>
            </a:r>
          </a:p>
          <a:p>
            <a:endParaRPr lang="en-US" sz="800" u="sng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  Under these conditions, the ability of CMS to continue to deliver Physics and benefiting of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  higher luminosity will be seriously compromised.</a:t>
            </a: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 The main goal of upgrading the pixel detector in 2016 is thus to maintain high level of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  Tracking  performances until the end of Phase I e.g. up to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2x10</a:t>
            </a:r>
            <a:r>
              <a:rPr lang="en-US" sz="1800" baseline="30000" dirty="0" smtClean="0">
                <a:solidFill>
                  <a:srgbClr val="FF0000"/>
                </a:solidFill>
                <a:ea typeface="ＭＳ Ｐゴシック" pitchFamily="-109" charset="-128"/>
              </a:rPr>
              <a:t>34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 cm</a:t>
            </a:r>
            <a:r>
              <a:rPr lang="en-US" sz="1800" baseline="30000" dirty="0" smtClean="0">
                <a:solidFill>
                  <a:srgbClr val="FF0000"/>
                </a:solidFill>
                <a:ea typeface="ＭＳ Ｐゴシック" pitchFamily="-109" charset="-128"/>
              </a:rPr>
              <a:t>-2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 s</a:t>
            </a:r>
            <a:r>
              <a:rPr lang="en-US" sz="1800" baseline="30000" dirty="0" smtClean="0">
                <a:solidFill>
                  <a:srgbClr val="FF0000"/>
                </a:solidFill>
                <a:ea typeface="ＭＳ Ｐゴシック" pitchFamily="-109" charset="-128"/>
              </a:rPr>
              <a:t>-1</a:t>
            </a:r>
            <a:endParaRPr lang="en-US" sz="1800" dirty="0" smtClean="0">
              <a:solidFill>
                <a:srgbClr val="FF0000"/>
              </a:solidFill>
            </a:endParaRP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 The necessity of replacing the Pixel detector will allow us to design and built a new system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  fully benefiting of the technological advances that took place  in the past 10 years enabling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  the construction of an overall more performing system.</a:t>
            </a:r>
          </a:p>
          <a:p>
            <a:endParaRPr lang="en-US" sz="1800" dirty="0" smtClean="0">
              <a:solidFill>
                <a:srgbClr val="0000FF"/>
              </a:solidFill>
            </a:endParaRPr>
          </a:p>
          <a:p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timeline of INFN activities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0F754-7CC8-49EA-8AF6-2E9360D100CB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20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56834"/>
            <a:ext cx="6805469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Develop and produce assembly tools 			start 2011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Develop assembly and testing procedures 			start 2011-12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Participate to qualification of ROC chip and TBM      		2012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Bump bonding tests and qualification of </a:t>
            </a:r>
            <a:r>
              <a:rPr lang="en-GB" dirty="0" err="1" smtClean="0">
                <a:solidFill>
                  <a:srgbClr val="0000FF"/>
                </a:solidFill>
              </a:rPr>
              <a:t>Selex</a:t>
            </a:r>
            <a:r>
              <a:rPr lang="en-GB" dirty="0" smtClean="0">
                <a:solidFill>
                  <a:srgbClr val="0000FF"/>
                </a:solidFill>
              </a:rPr>
              <a:t> 	        	2012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Assembly and test procedures established 	        		2012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Full qualification of pre-production modules 	        	2012-13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Module assembly and calibration (~ 12 months construction)	2013-14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Participate to integration at CERN 		        	2015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Participate to commissioning, full system test at CERN 		2015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Ready for installation in CMS 			       	end 2016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407449"/>
            <a:ext cx="6203950" cy="3450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3733800" cy="457200"/>
          </a:xfrm>
          <a:noFill/>
        </p:spPr>
        <p:txBody>
          <a:bodyPr/>
          <a:lstStyle/>
          <a:p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endParaRPr lang="it-IT" dirty="0" smtClean="0"/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it-IT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G.M. Bilei</a:t>
            </a:r>
          </a:p>
          <a:p>
            <a:endParaRPr lang="it-IT" dirty="0" smtClean="0"/>
          </a:p>
        </p:txBody>
      </p:sp>
      <p:sp>
        <p:nvSpPr>
          <p:cNvPr id="5939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Fall</a:t>
            </a:r>
            <a:r>
              <a:rPr lang="it-IT" dirty="0"/>
              <a:t> </a:t>
            </a:r>
            <a:r>
              <a:rPr lang="it-IT" dirty="0" err="1" smtClean="0"/>
              <a:t>Forward</a:t>
            </a:r>
            <a:r>
              <a:rPr lang="it-IT" dirty="0" smtClean="0"/>
              <a:t> </a:t>
            </a:r>
            <a:r>
              <a:rPr lang="it-IT" dirty="0" err="1" smtClean="0"/>
              <a:t>Option</a:t>
            </a:r>
            <a:r>
              <a:rPr lang="it-IT" dirty="0" smtClean="0"/>
              <a:t> </a:t>
            </a:r>
            <a:r>
              <a:rPr lang="it-IT" dirty="0" err="1" smtClean="0"/>
              <a:t>development</a:t>
            </a:r>
            <a:endParaRPr lang="it-IT" dirty="0"/>
          </a:p>
        </p:txBody>
      </p:sp>
      <p:sp>
        <p:nvSpPr>
          <p:cNvPr id="59398" name="Segnaposto numero diapositiva 5"/>
          <p:cNvSpPr txBox="1">
            <a:spLocks noGrp="1"/>
          </p:cNvSpPr>
          <p:nvPr/>
        </p:nvSpPr>
        <p:spPr bwMode="auto">
          <a:xfrm>
            <a:off x="6499225" y="6381750"/>
            <a:ext cx="1900238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59A43293-AC7A-B44D-9ED0-300C7147DE01}" type="slidenum">
              <a:rPr lang="en-US" sz="1200" b="1" i="1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pPr algn="r" eaLnBrk="0" hangingPunct="0"/>
              <a:t>21</a:t>
            </a:fld>
            <a:endParaRPr lang="en-US" sz="1200" b="1" i="1" dirty="0">
              <a:solidFill>
                <a:srgbClr val="0000FF"/>
              </a:solidFill>
              <a:latin typeface="Times New Roman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59399" name="Rettangolo 7"/>
          <p:cNvSpPr>
            <a:spLocks noChangeArrowheads="1"/>
          </p:cNvSpPr>
          <p:nvPr/>
        </p:nvSpPr>
        <p:spPr bwMode="auto">
          <a:xfrm>
            <a:off x="250825" y="1066800"/>
            <a:ext cx="8677275" cy="535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Design of new readout chip in 130 nm CMOS technology with objectives:</a:t>
            </a:r>
          </a:p>
          <a:p>
            <a:endParaRPr lang="en-US" sz="1800" dirty="0">
              <a:latin typeface="Times New Roman" pitchFamily="-105" charset="0"/>
              <a:ea typeface="Arial" pitchFamily="-105" charset="0"/>
              <a:cs typeface="Arial" pitchFamily="-105" charset="0"/>
            </a:endParaRPr>
          </a:p>
          <a:p>
            <a:pPr>
              <a:buFontTx/>
              <a:buAutoNum type="arabicParenR"/>
            </a:pPr>
            <a:r>
              <a:rPr lang="en-US" sz="1800" b="1" dirty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Readout architecture able to sustain very high data flow</a:t>
            </a:r>
            <a:r>
              <a:rPr lang="en-US" sz="1800" dirty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:</a:t>
            </a:r>
          </a:p>
          <a:p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	concept: keep data inside the matrix until a request arrives. </a:t>
            </a:r>
          </a:p>
          <a:p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	“</a:t>
            </a:r>
            <a:r>
              <a:rPr lang="en-US" sz="1800" b="1" dirty="0">
                <a:solidFill>
                  <a:srgbClr val="3366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Regional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” approach (</a:t>
            </a:r>
            <a:r>
              <a:rPr lang="en-US" sz="1800" b="1" dirty="0">
                <a:solidFill>
                  <a:srgbClr val="FF0000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size 2x2, 2x4..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), pixels share memory buffers, logic block   </a:t>
            </a:r>
            <a:r>
              <a:rPr lang="en-US" sz="1800" dirty="0" smtClean="0">
                <a:latin typeface="Times New Roman" pitchFamily="-105" charset="0"/>
                <a:ea typeface="Arial" pitchFamily="-105" charset="0"/>
                <a:cs typeface="Arial" pitchFamily="-105" charset="0"/>
              </a:rPr>
              <a:t> 	and 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possibly an ADC. Experience exists (</a:t>
            </a:r>
            <a:r>
              <a:rPr lang="en-US" sz="1800" dirty="0" err="1">
                <a:latin typeface="Times New Roman" pitchFamily="-105" charset="0"/>
                <a:ea typeface="Arial" pitchFamily="-105" charset="0"/>
                <a:cs typeface="Arial" pitchFamily="-105" charset="0"/>
              </a:rPr>
              <a:t>ViPix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, </a:t>
            </a:r>
            <a:r>
              <a:rPr lang="en-US" sz="1800" dirty="0" err="1">
                <a:latin typeface="Times New Roman" pitchFamily="-105" charset="0"/>
                <a:ea typeface="Arial" pitchFamily="-105" charset="0"/>
                <a:cs typeface="Arial" pitchFamily="-105" charset="0"/>
              </a:rPr>
              <a:t>SuperB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..).</a:t>
            </a:r>
          </a:p>
          <a:p>
            <a:endParaRPr lang="en-US" sz="1800" dirty="0">
              <a:latin typeface="Times New Roman" pitchFamily="-105" charset="0"/>
              <a:ea typeface="Arial" pitchFamily="-105" charset="0"/>
              <a:cs typeface="Arial" pitchFamily="-105" charset="0"/>
            </a:endParaRPr>
          </a:p>
          <a:p>
            <a:r>
              <a:rPr lang="en-US" sz="1800" dirty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2) </a:t>
            </a:r>
            <a:r>
              <a:rPr lang="en-US" sz="1800" b="1" dirty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Pixel size reduction</a:t>
            </a:r>
            <a:r>
              <a:rPr lang="en-US" sz="1800" dirty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: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 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	</a:t>
            </a:r>
            <a:r>
              <a:rPr lang="en-US" sz="1800" dirty="0" smtClean="0">
                <a:latin typeface="Times New Roman" pitchFamily="-105" charset="0"/>
                <a:ea typeface="Arial" pitchFamily="-105" charset="0"/>
                <a:cs typeface="Arial" pitchFamily="-105" charset="0"/>
              </a:rPr>
              <a:t>improvement 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in impact parameter resolution, occupancy reduction and sensitivity</a:t>
            </a:r>
            <a:r>
              <a:rPr lang="en-US" sz="1800" dirty="0" smtClean="0">
                <a:latin typeface="Times New Roman" pitchFamily="-105" charset="0"/>
                <a:ea typeface="Arial" pitchFamily="-105" charset="0"/>
                <a:cs typeface="Arial" pitchFamily="-105" charset="0"/>
              </a:rPr>
              <a:t> 	to 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radiation damage (sensor leakage current).</a:t>
            </a:r>
          </a:p>
          <a:p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	Pixel size of </a:t>
            </a:r>
            <a:r>
              <a:rPr lang="en-US" sz="1800" b="1" dirty="0">
                <a:solidFill>
                  <a:srgbClr val="FF0000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100x75 µm</a:t>
            </a:r>
            <a:r>
              <a:rPr lang="en-US" sz="1800" b="1" baseline="30000" dirty="0">
                <a:solidFill>
                  <a:srgbClr val="FF0000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2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or even smaller </a:t>
            </a:r>
            <a:r>
              <a:rPr lang="en-US" sz="1800" dirty="0" smtClean="0">
                <a:latin typeface="Times New Roman" pitchFamily="-105" charset="0"/>
                <a:ea typeface="Arial" pitchFamily="-105" charset="0"/>
                <a:cs typeface="Arial" pitchFamily="-105" charset="0"/>
              </a:rPr>
              <a:t>appears 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feasible.</a:t>
            </a:r>
            <a:r>
              <a:rPr lang="en-US" sz="1800" dirty="0" smtClean="0">
                <a:latin typeface="Times New Roman" pitchFamily="-105" charset="0"/>
                <a:ea typeface="Arial" pitchFamily="-105" charset="0"/>
                <a:cs typeface="Arial" pitchFamily="-105" charset="0"/>
              </a:rPr>
              <a:t> </a:t>
            </a:r>
          </a:p>
          <a:p>
            <a:r>
              <a:rPr lang="en-US" sz="1800" dirty="0" smtClean="0">
                <a:latin typeface="Times New Roman" pitchFamily="-105" charset="0"/>
                <a:ea typeface="Arial" pitchFamily="-105" charset="0"/>
                <a:cs typeface="Arial" pitchFamily="-105" charset="0"/>
              </a:rPr>
              <a:t>	Experience 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exists for smaller </a:t>
            </a:r>
            <a:r>
              <a:rPr lang="en-US" sz="1800" dirty="0" smtClean="0">
                <a:latin typeface="Times New Roman" pitchFamily="-105" charset="0"/>
                <a:ea typeface="Arial" pitchFamily="-105" charset="0"/>
                <a:cs typeface="Arial" pitchFamily="-105" charset="0"/>
              </a:rPr>
              <a:t>pixels (</a:t>
            </a:r>
            <a:r>
              <a:rPr lang="en-US" sz="1800" dirty="0" err="1">
                <a:latin typeface="Times New Roman" pitchFamily="-105" charset="0"/>
                <a:ea typeface="Arial" pitchFamily="-105" charset="0"/>
                <a:cs typeface="Arial" pitchFamily="-105" charset="0"/>
              </a:rPr>
              <a:t>ViPix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, </a:t>
            </a:r>
            <a:r>
              <a:rPr lang="en-US" sz="1800" dirty="0" err="1">
                <a:latin typeface="Times New Roman" pitchFamily="-105" charset="0"/>
                <a:ea typeface="Arial" pitchFamily="-105" charset="0"/>
                <a:cs typeface="Arial" pitchFamily="-105" charset="0"/>
              </a:rPr>
              <a:t>SuperB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..).</a:t>
            </a:r>
          </a:p>
          <a:p>
            <a:endParaRPr lang="en-US" sz="1800" dirty="0">
              <a:latin typeface="Times New Roman" pitchFamily="-105" charset="0"/>
              <a:ea typeface="Arial" pitchFamily="-105" charset="0"/>
              <a:cs typeface="Arial" pitchFamily="-105" charset="0"/>
            </a:endParaRPr>
          </a:p>
          <a:p>
            <a:r>
              <a:rPr lang="en-US" sz="1800" dirty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3) </a:t>
            </a:r>
            <a:r>
              <a:rPr lang="en-US" sz="1800" b="1" dirty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Increase of clock frequency and output data bit rate</a:t>
            </a:r>
            <a:r>
              <a:rPr lang="en-US" sz="1800" dirty="0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:</a:t>
            </a:r>
          </a:p>
          <a:p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	In 130 nm experience exists (</a:t>
            </a:r>
            <a:r>
              <a:rPr lang="en-US" sz="1800" dirty="0" err="1">
                <a:latin typeface="Times New Roman" pitchFamily="-105" charset="0"/>
                <a:ea typeface="Arial" pitchFamily="-105" charset="0"/>
                <a:cs typeface="Arial" pitchFamily="-105" charset="0"/>
              </a:rPr>
              <a:t>ViPix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) with logic blocks operated @~1GHz.</a:t>
            </a:r>
          </a:p>
          <a:p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	Good safety margin for a digital design at frequencies of </a:t>
            </a:r>
            <a:r>
              <a:rPr lang="en-US" sz="1800" b="1" dirty="0">
                <a:solidFill>
                  <a:srgbClr val="FF0000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t>few hundreds MHz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.</a:t>
            </a:r>
          </a:p>
          <a:p>
            <a:r>
              <a:rPr lang="en-US" sz="1800" dirty="0" smtClean="0">
                <a:latin typeface="Times New Roman" pitchFamily="-105" charset="0"/>
                <a:ea typeface="Arial" pitchFamily="-105" charset="0"/>
                <a:cs typeface="Arial" pitchFamily="-105" charset="0"/>
              </a:rPr>
              <a:t>	Dead 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time reduction and readout efficiency optimization.</a:t>
            </a:r>
          </a:p>
          <a:p>
            <a:r>
              <a:rPr lang="en-US" sz="1800" dirty="0" smtClean="0">
                <a:latin typeface="Times New Roman" pitchFamily="-105" charset="0"/>
                <a:ea typeface="Arial" pitchFamily="-105" charset="0"/>
                <a:cs typeface="Arial" pitchFamily="-105" charset="0"/>
              </a:rPr>
              <a:t>	Logic </a:t>
            </a:r>
            <a:r>
              <a:rPr lang="en-US" sz="1800" dirty="0">
                <a:latin typeface="Times New Roman" pitchFamily="-105" charset="0"/>
                <a:ea typeface="Arial" pitchFamily="-105" charset="0"/>
                <a:cs typeface="Arial" pitchFamily="-105" charset="0"/>
              </a:rPr>
              <a:t>blocks inside the pixel matrix can operate at lower frequencies.  </a:t>
            </a:r>
          </a:p>
          <a:p>
            <a:endParaRPr lang="en-US" sz="1800" dirty="0">
              <a:latin typeface="Times New Roman" pitchFamily="-105" charset="0"/>
              <a:ea typeface="Arial" pitchFamily="-105" charset="0"/>
              <a:cs typeface="Arial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Work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4267200" cy="457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  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22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143000"/>
            <a:ext cx="874257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As a first step, these three concepts could be tested in a small-scale device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(just as an example, 32x32 pixels), with a size large enough to give meaningful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results especially for the readout architecture solutions. 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• In the preliminary stages of the project, single blocks (e.g. ADC or other critical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analog circuits) could be submitted in a test chip. 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• After the basic concepts are proven, a couple of iterations with a full scale device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should lead to the final version of the readout chip, ready for production. 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• As usual, an accurate contingency evaluation has to be carried out in terms of both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schedule and funding.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New </a:t>
            </a:r>
            <a:r>
              <a:rPr lang="en-US" dirty="0" err="1"/>
              <a:t>Pixchip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61445" name="Content Placeholder 2"/>
          <p:cNvSpPr>
            <a:spLocks noGrp="1"/>
          </p:cNvSpPr>
          <p:nvPr>
            <p:ph type="body" idx="1"/>
          </p:nvPr>
        </p:nvSpPr>
        <p:spPr>
          <a:xfrm>
            <a:off x="76200" y="838200"/>
            <a:ext cx="9220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Project structured in 3 stages (~</a:t>
            </a:r>
            <a:r>
              <a:rPr lang="en-US" sz="2000" dirty="0" smtClean="0">
                <a:solidFill>
                  <a:srgbClr val="0000FF"/>
                </a:solidFill>
              </a:rPr>
              <a:t>12-16 months </a:t>
            </a:r>
            <a:r>
              <a:rPr lang="en-US" sz="2000" dirty="0">
                <a:solidFill>
                  <a:srgbClr val="0000FF"/>
                </a:solidFill>
              </a:rPr>
              <a:t>each</a:t>
            </a:r>
            <a:r>
              <a:rPr lang="en-US" sz="2000" dirty="0" smtClean="0">
                <a:solidFill>
                  <a:srgbClr val="0000FF"/>
                </a:solidFill>
              </a:rPr>
              <a:t>) total time 4-5 years.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/>
              <a:t>Design, submission </a:t>
            </a:r>
            <a:r>
              <a:rPr lang="en-US" sz="1400" dirty="0"/>
              <a:t>of Test</a:t>
            </a:r>
            <a:r>
              <a:rPr lang="en-US" sz="1400" dirty="0" smtClean="0"/>
              <a:t> structures </a:t>
            </a:r>
            <a:r>
              <a:rPr lang="en-US" sz="1400" dirty="0"/>
              <a:t>(FE</a:t>
            </a:r>
            <a:r>
              <a:rPr lang="en-US" sz="1400" dirty="0" smtClean="0"/>
              <a:t>, ADC, pixel</a:t>
            </a:r>
            <a:r>
              <a:rPr lang="en-US" sz="1400" dirty="0"/>
              <a:t>-level logic), 1 or more chips  </a:t>
            </a:r>
            <a:r>
              <a:rPr lang="en-US" sz="1400" dirty="0" smtClean="0"/>
              <a:t> (estimate cost 250 KCHF)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/>
              <a:t>Design, submission and test of a small scale version of readout chip  </a:t>
            </a:r>
            <a:r>
              <a:rPr lang="en-US" sz="1400" dirty="0" smtClean="0"/>
              <a:t> (~ 150 KCHF)	</a:t>
            </a:r>
            <a:r>
              <a:rPr lang="en-US" sz="1400" dirty="0"/>
              <a:t>	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/>
              <a:t>Design, submission and test of a full scale version of the readout </a:t>
            </a:r>
            <a:r>
              <a:rPr lang="en-US" sz="1400" dirty="0" smtClean="0"/>
              <a:t>chip (~250 KCHF)	</a:t>
            </a:r>
            <a:r>
              <a:rPr lang="en-US" sz="1400" dirty="0"/>
              <a:t>	  </a:t>
            </a: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/>
              <a:t>Production run	 (~ 400 CHF)	</a:t>
            </a:r>
            <a:r>
              <a:rPr lang="en-US" sz="1400" dirty="0"/>
              <a:t>					</a:t>
            </a:r>
            <a:r>
              <a:rPr lang="en-US" sz="1400" dirty="0" smtClean="0"/>
              <a:t>	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Interest</a:t>
            </a:r>
            <a:r>
              <a:rPr lang="en-US" sz="2000" dirty="0" smtClean="0">
                <a:solidFill>
                  <a:srgbClr val="0000FF"/>
                </a:solidFill>
              </a:rPr>
              <a:t> and experience in </a:t>
            </a:r>
            <a:r>
              <a:rPr lang="en-US" sz="2000" dirty="0">
                <a:solidFill>
                  <a:srgbClr val="0000FF"/>
                </a:solidFill>
              </a:rPr>
              <a:t>INFN and some other Institutes (</a:t>
            </a:r>
            <a:r>
              <a:rPr lang="en-US" sz="2000" dirty="0" smtClean="0">
                <a:solidFill>
                  <a:srgbClr val="0000FF"/>
                </a:solidFill>
              </a:rPr>
              <a:t>FNAL).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/>
              <a:t>	INFN :</a:t>
            </a:r>
            <a:r>
              <a:rPr lang="en-US" sz="2000" dirty="0" smtClean="0"/>
              <a:t> To, Pi, Pg, PD, </a:t>
            </a:r>
            <a:r>
              <a:rPr lang="en-US" sz="2000" dirty="0" err="1" smtClean="0"/>
              <a:t>Fi</a:t>
            </a:r>
            <a:r>
              <a:rPr lang="en-US" sz="2000" dirty="0" smtClean="0"/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 smtClean="0"/>
              <a:t>	- Solid experience in Torino with 250 nm, 130 nm and even 90 nm technologies     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 smtClean="0"/>
              <a:t>	  (chips FE Alice Si-drift, FE Panda Pixel, </a:t>
            </a:r>
            <a:r>
              <a:rPr lang="en-US" sz="2000" dirty="0" err="1" smtClean="0"/>
              <a:t>Dacel</a:t>
            </a:r>
            <a:r>
              <a:rPr lang="en-US" sz="2000" dirty="0" smtClean="0"/>
              <a:t> CMS GBIT laser driver).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 smtClean="0"/>
              <a:t>	- Proven experience in Perugia and Pisa Electronics Departments 180, 130, 90 nm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 smtClean="0"/>
              <a:t>	  chip design (GR5 activities -&gt;MAPS chips, </a:t>
            </a:r>
            <a:r>
              <a:rPr lang="en-US" sz="2000" dirty="0" err="1" smtClean="0"/>
              <a:t>VPix</a:t>
            </a:r>
            <a:r>
              <a:rPr lang="en-US" sz="2000" dirty="0" smtClean="0"/>
              <a:t> chip design, </a:t>
            </a:r>
            <a:r>
              <a:rPr lang="en-US" sz="2000" dirty="0" err="1" smtClean="0"/>
              <a:t>TO_asic</a:t>
            </a:r>
            <a:r>
              <a:rPr lang="en-US" sz="2000" dirty="0" smtClean="0"/>
              <a:t>, FF-LYNX)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 smtClean="0"/>
              <a:t>	- Solid experience in PD for </a:t>
            </a:r>
            <a:r>
              <a:rPr lang="en-US" sz="2000" dirty="0" err="1" smtClean="0"/>
              <a:t>Rad</a:t>
            </a:r>
            <a:r>
              <a:rPr lang="en-US" sz="2000" dirty="0" smtClean="0"/>
              <a:t>-Hard qualification and SEU measurements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 smtClean="0"/>
              <a:t>       of front-end chips (APV25)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12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 Resources (from INFN):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 -  2.5 </a:t>
            </a:r>
            <a:r>
              <a:rPr lang="en-US" sz="2000" dirty="0"/>
              <a:t>FTE design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  - 2.5 </a:t>
            </a:r>
            <a:r>
              <a:rPr lang="en-US" sz="2000" dirty="0"/>
              <a:t>FTE test &amp; characterization</a:t>
            </a:r>
            <a:r>
              <a:rPr lang="en-US" sz="2000" dirty="0" smtClean="0"/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12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Funding: possible</a:t>
            </a:r>
            <a:r>
              <a:rPr lang="en-US" sz="2000" dirty="0" smtClean="0">
                <a:solidFill>
                  <a:srgbClr val="0000FF"/>
                </a:solidFill>
              </a:rPr>
              <a:t> sharing 50-50 INFN - USA (~ 500KCHF each)</a:t>
            </a:r>
          </a:p>
        </p:txBody>
      </p:sp>
      <p:sp>
        <p:nvSpPr>
          <p:cNvPr id="61447" name="Segnaposto numero diapositiva 5"/>
          <p:cNvSpPr txBox="1">
            <a:spLocks noGrp="1"/>
          </p:cNvSpPr>
          <p:nvPr/>
        </p:nvSpPr>
        <p:spPr bwMode="auto">
          <a:xfrm>
            <a:off x="6499225" y="6381750"/>
            <a:ext cx="1900238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0E1B3934-C5C9-584C-94D8-73A1CD5BB2FC}" type="slidenum">
              <a:rPr lang="en-US" sz="1200" b="1" i="1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pPr algn="r" eaLnBrk="0" hangingPunct="0"/>
              <a:t>23</a:t>
            </a:fld>
            <a:endParaRPr lang="en-US" sz="1200" b="1" i="1" dirty="0">
              <a:solidFill>
                <a:srgbClr val="0000FF"/>
              </a:solidFill>
              <a:latin typeface="Times New Roman" pitchFamily="-105" charset="0"/>
              <a:ea typeface="Arial" pitchFamily="-105" charset="0"/>
              <a:cs typeface="Arial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</a:t>
            </a:r>
            <a:r>
              <a:rPr lang="en-US" dirty="0" smtClean="0"/>
              <a:t> hard sensors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4495800" cy="457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24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95400"/>
            <a:ext cx="8610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Replacement of layer 1 at later stage of Phase 1 provides an opportunity to adopt sensors with greater radiation hardness (diamond could be an option).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Milano group interested to assess possibility of using diamond sensors.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Solid interest and experience and  several (past and ongoing R&amp;D) GR5 activities.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- Milano: </a:t>
            </a:r>
            <a:r>
              <a:rPr lang="en-US" sz="2000" dirty="0" err="1" smtClean="0">
                <a:solidFill>
                  <a:srgbClr val="0000FF"/>
                </a:solidFill>
              </a:rPr>
              <a:t>Diapix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- Catania: RD42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 Firenze/Perugia: </a:t>
            </a:r>
            <a:r>
              <a:rPr lang="en-US" sz="2000" dirty="0" err="1" smtClean="0">
                <a:solidFill>
                  <a:srgbClr val="0000FF"/>
                </a:solidFill>
              </a:rPr>
              <a:t>Rapsodia/Chipsodia</a:t>
            </a:r>
            <a:endParaRPr lang="en-US" sz="2000" dirty="0" smtClean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endParaRPr lang="en-US" sz="2000" dirty="0" smtClean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 Funding for a batch thin </a:t>
            </a:r>
            <a:r>
              <a:rPr lang="en-US" sz="2000" dirty="0" err="1" smtClean="0">
                <a:solidFill>
                  <a:srgbClr val="0000FF"/>
                </a:solidFill>
              </a:rPr>
              <a:t>n+on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n</a:t>
            </a:r>
            <a:r>
              <a:rPr lang="en-US" sz="2000" dirty="0" smtClean="0">
                <a:solidFill>
                  <a:srgbClr val="0000FF"/>
                </a:solidFill>
              </a:rPr>
              <a:t> /diamond  sensors with fine pitch 75x100 µm</a:t>
            </a:r>
            <a:r>
              <a:rPr lang="en-US" sz="2000" baseline="30000" dirty="0" smtClean="0">
                <a:solidFill>
                  <a:srgbClr val="0000FF"/>
                </a:solidFill>
              </a:rPr>
              <a:t>2  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  </a:t>
            </a:r>
            <a:r>
              <a:rPr lang="en-US" sz="2000" dirty="0" smtClean="0">
                <a:solidFill>
                  <a:srgbClr val="0000FF"/>
                </a:solidFill>
              </a:rPr>
              <a:t>possible sharing 50-50 INFN - USA (~ 100 KCHF each)</a:t>
            </a:r>
            <a:endParaRPr lang="en-US" sz="20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3962400" cy="457200"/>
          </a:xfrm>
          <a:noFill/>
        </p:spPr>
        <p:txBody>
          <a:bodyPr/>
          <a:lstStyle/>
          <a:p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endParaRPr lang="it-IT" dirty="0" smtClean="0"/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it-IT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G.M. Bilei</a:t>
            </a:r>
          </a:p>
          <a:p>
            <a:endParaRPr lang="it-IT" dirty="0" smtClean="0"/>
          </a:p>
        </p:txBody>
      </p:sp>
      <p:sp>
        <p:nvSpPr>
          <p:cNvPr id="6349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/>
              <a:t>Summary</a:t>
            </a:r>
            <a:r>
              <a:rPr lang="it-IT" dirty="0" smtClean="0"/>
              <a:t> </a:t>
            </a:r>
            <a:r>
              <a:rPr lang="it-IT" dirty="0" err="1" smtClean="0"/>
              <a:t>draft</a:t>
            </a:r>
            <a:r>
              <a:rPr lang="it-IT" dirty="0" smtClean="0"/>
              <a:t> </a:t>
            </a:r>
            <a:r>
              <a:rPr lang="it-IT" dirty="0" err="1" smtClean="0"/>
              <a:t>Cost</a:t>
            </a:r>
            <a:r>
              <a:rPr lang="it-IT" dirty="0" smtClean="0"/>
              <a:t> </a:t>
            </a:r>
            <a:r>
              <a:rPr lang="it-IT" dirty="0" err="1" smtClean="0"/>
              <a:t>sharing</a:t>
            </a:r>
            <a:r>
              <a:rPr lang="it-IT" dirty="0" smtClean="0"/>
              <a:t> and </a:t>
            </a:r>
            <a:r>
              <a:rPr lang="it-IT" dirty="0" err="1" smtClean="0"/>
              <a:t>profile</a:t>
            </a:r>
            <a:endParaRPr lang="it-IT" dirty="0"/>
          </a:p>
        </p:txBody>
      </p:sp>
      <p:sp>
        <p:nvSpPr>
          <p:cNvPr id="63495" name="Segnaposto numero diapositiva 5"/>
          <p:cNvSpPr txBox="1">
            <a:spLocks noGrp="1"/>
          </p:cNvSpPr>
          <p:nvPr/>
        </p:nvSpPr>
        <p:spPr bwMode="auto">
          <a:xfrm>
            <a:off x="6499225" y="6381750"/>
            <a:ext cx="1900238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BA0175EC-519B-864E-9EA0-DE7BE4DCBADF}" type="slidenum">
              <a:rPr lang="en-US" sz="1200" b="1" i="1">
                <a:solidFill>
                  <a:srgbClr val="0000FF"/>
                </a:solidFill>
                <a:latin typeface="Times New Roman" pitchFamily="-105" charset="0"/>
                <a:ea typeface="Arial" pitchFamily="-105" charset="0"/>
                <a:cs typeface="Arial" pitchFamily="-105" charset="0"/>
              </a:rPr>
              <a:pPr algn="r" eaLnBrk="0" hangingPunct="0"/>
              <a:t>25</a:t>
            </a:fld>
            <a:endParaRPr lang="en-US" sz="1200" b="1" i="1" dirty="0">
              <a:solidFill>
                <a:srgbClr val="0000FF"/>
              </a:solidFill>
              <a:latin typeface="Times New Roman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24581" name="CasellaDiTesto 8"/>
          <p:cNvSpPr txBox="1">
            <a:spLocks noChangeArrowheads="1"/>
          </p:cNvSpPr>
          <p:nvPr/>
        </p:nvSpPr>
        <p:spPr bwMode="auto">
          <a:xfrm>
            <a:off x="76200" y="4365625"/>
            <a:ext cx="79248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+mn-lt"/>
                <a:cs typeface="Arial" charset="0"/>
                <a:sym typeface="Symbol"/>
              </a:rPr>
              <a:t>1</a:t>
            </a:r>
            <a:r>
              <a:rPr lang="it-IT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.6 MCHF on  ~ 17,3MCHF </a:t>
            </a:r>
            <a:r>
              <a:rPr lang="it-IT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of</a:t>
            </a:r>
            <a:r>
              <a:rPr lang="it-IT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total </a:t>
            </a:r>
            <a:r>
              <a:rPr lang="it-IT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cost</a:t>
            </a:r>
            <a:endParaRPr lang="it-IT" sz="1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it-IT" sz="1800" b="1" dirty="0" smtClean="0">
              <a:solidFill>
                <a:srgbClr val="FF0000"/>
              </a:solidFill>
              <a:latin typeface="Times New Roman"/>
              <a:cs typeface="Arial" charset="0"/>
            </a:endParaRPr>
          </a:p>
          <a:p>
            <a:pPr>
              <a:defRPr/>
            </a:pP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2011 : 50 KCHF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for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 start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working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 on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instrumenting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labs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with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 </a:t>
            </a:r>
          </a:p>
          <a:p>
            <a:pPr>
              <a:defRPr/>
            </a:pP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Pixel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specific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set-ups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,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probe-cards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,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tools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, </a:t>
            </a:r>
            <a:r>
              <a:rPr lang="it-IT" sz="1800" dirty="0" err="1" smtClean="0">
                <a:solidFill>
                  <a:srgbClr val="0000FF"/>
                </a:solidFill>
                <a:latin typeface="Times New Roman"/>
                <a:cs typeface="Arial" charset="0"/>
              </a:rPr>
              <a:t>jigs</a:t>
            </a:r>
            <a:r>
              <a:rPr lang="it-IT" sz="1800" dirty="0" smtClean="0">
                <a:solidFill>
                  <a:srgbClr val="0000FF"/>
                </a:solidFill>
                <a:latin typeface="Times New Roman"/>
                <a:cs typeface="Arial" charset="0"/>
              </a:rPr>
              <a:t> etc.</a:t>
            </a:r>
          </a:p>
        </p:txBody>
      </p:sp>
      <p:graphicFrame>
        <p:nvGraphicFramePr>
          <p:cNvPr id="10" name="C 1"/>
          <p:cNvGraphicFramePr/>
          <p:nvPr/>
        </p:nvGraphicFramePr>
        <p:xfrm>
          <a:off x="3657600" y="1371600"/>
          <a:ext cx="4953000" cy="264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" y="1219200"/>
          <a:ext cx="3568700" cy="2552700"/>
        </p:xfrm>
        <a:graphic>
          <a:graphicData uri="http://schemas.openxmlformats.org/drawingml/2006/table">
            <a:tbl>
              <a:tblPr/>
              <a:tblGrid>
                <a:gridCol w="2629568"/>
                <a:gridCol w="939132"/>
              </a:tblGrid>
              <a:tr h="32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Item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KCHF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Set ups, jigs and tools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150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Silicon sensors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130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FE electronics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170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Module elect+mecc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150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Bumpbonding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400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Verdana"/>
                        </a:rPr>
                        <a:t>Fall Forward: sensors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Fall Forward: RO chip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latin typeface="Verdana"/>
                        </a:rPr>
                        <a:t>500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D4"/>
                          </a:solidFill>
                          <a:latin typeface="Calibri"/>
                        </a:rPr>
                        <a:t>Total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D4"/>
                          </a:solidFill>
                          <a:latin typeface="Verdana"/>
                        </a:rPr>
                        <a:t>1600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200400" cy="457200"/>
          </a:xfrm>
        </p:spPr>
        <p:txBody>
          <a:bodyPr/>
          <a:lstStyle/>
          <a:p>
            <a:pPr>
              <a:defRPr/>
            </a:pPr>
            <a:endParaRPr lang="en-US" b="1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b="1" i="1" dirty="0" smtClean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26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8763000" cy="643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rgbClr val="0000FF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Technical Proposal for Phase I completed. Discussing timeline for TDR (~ end of 2011)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 Present detector was designed to operate up to ~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1x10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34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  Strong evidence that current detector needs to be replaced for running at luminosities above    </a:t>
            </a:r>
          </a:p>
          <a:p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  1x10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34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endParaRPr lang="en-US" sz="180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 The main goal of upgrading the pixel detector in 2016-17 is to maintain high level of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  Tracking  performances until the end of Phase I e.g. up to 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2x10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34 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18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 Radiation   effects will grow as luminosity increase requiring once the replacement of inner </a:t>
            </a:r>
          </a:p>
          <a:p>
            <a:r>
              <a:rPr lang="en-US" sz="1800" dirty="0" smtClean="0">
                <a:solidFill>
                  <a:srgbClr val="0000FF"/>
                </a:solidFill>
                <a:ea typeface="ＭＳ Ｐゴシック" pitchFamily="-109" charset="-128"/>
              </a:rPr>
              <a:t>  layer before the end of phase I</a:t>
            </a:r>
            <a:endParaRPr lang="en-US" sz="1800" dirty="0" smtClean="0">
              <a:solidFill>
                <a:srgbClr val="0000FF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Proposing to contribute to: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1. Development, construction, integration and commissioning of part of </a:t>
            </a:r>
            <a:r>
              <a:rPr lang="en-US" sz="1800" dirty="0" err="1" smtClean="0">
                <a:solidFill>
                  <a:srgbClr val="0000FF"/>
                </a:solidFill>
              </a:rPr>
              <a:t>Bpix</a:t>
            </a:r>
            <a:r>
              <a:rPr lang="en-US" sz="1800" dirty="0" smtClean="0">
                <a:solidFill>
                  <a:srgbClr val="0000FF"/>
                </a:solidFill>
              </a:rPr>
              <a:t> to be installed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    in 2016-17.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2. Development of a new Read-out chip with more advance technology employing a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    smaller Pixel size.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    	</a:t>
            </a:r>
            <a:r>
              <a:rPr lang="en-US" sz="1800" dirty="0" smtClean="0"/>
              <a:t>- This second development has to be seen as important intermediate step toward      </a:t>
            </a:r>
          </a:p>
          <a:p>
            <a:r>
              <a:rPr lang="en-US" sz="1800" dirty="0" smtClean="0"/>
              <a:t>    	   identification of new Pixel readout architectures and sensor technology for the 	   Higher Luminosity LHC.</a:t>
            </a:r>
          </a:p>
          <a:p>
            <a:r>
              <a:rPr lang="en-US" sz="1800" dirty="0" smtClean="0"/>
              <a:t>	- It will strategically strengthen our INFN community and CMS community</a:t>
            </a:r>
          </a:p>
          <a:p>
            <a:r>
              <a:rPr lang="en-US" sz="1800" dirty="0" smtClean="0"/>
              <a:t>	   in a critical area as that of readout chip design.</a:t>
            </a: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</a:p>
          <a:p>
            <a:pPr>
              <a:defRPr/>
            </a:pPr>
            <a:r>
              <a:rPr lang="en-US" dirty="0" smtClean="0"/>
              <a:t>G.M. Bilei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E230F754-7CC8-49EA-8AF6-2E9360D100C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819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Back up slides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pipe radius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0F754-7CC8-49EA-8AF6-2E9360D100C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 descr="Studie-12er-Anordnung-Tilted-Sensor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600200"/>
            <a:ext cx="4248150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0" y="48006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 mean 1</a:t>
            </a:r>
            <a:r>
              <a:rPr lang="en-US" b="1" baseline="30000" dirty="0" smtClean="0">
                <a:solidFill>
                  <a:srgbClr val="0000FF"/>
                </a:solidFill>
              </a:rPr>
              <a:t>st</a:t>
            </a:r>
            <a:r>
              <a:rPr lang="en-US" b="1" dirty="0" smtClean="0">
                <a:solidFill>
                  <a:srgbClr val="0000FF"/>
                </a:solidFill>
              </a:rPr>
              <a:t> layer Si- radius  =  29.8 mm from 44</a:t>
            </a:r>
          </a:p>
          <a:p>
            <a:pPr>
              <a:buFontTx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 need 2 mm clearance to beam pipe</a:t>
            </a:r>
          </a:p>
          <a:p>
            <a:pPr>
              <a:buFontTx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 need adjustable closing mechanism</a:t>
            </a:r>
          </a:p>
          <a:p>
            <a:pPr>
              <a:buFontTx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 Beam pipe diameter 45 mm from 58</a:t>
            </a:r>
          </a:p>
          <a:p>
            <a:endParaRPr lang="de-CH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43400" y="1676400"/>
            <a:ext cx="4621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Studies are ongoing to asses safe beam pipe radius.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45 mm diameter seems doable.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Pushing for Beam Pipe installation in LS1 2014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Upgraded PSI ROC Chip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G.M. Bilei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0F754-7CC8-49EA-8AF6-2E9360D100C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74757"/>
            <a:ext cx="8712200" cy="57809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features under discussion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505200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E230F754-7CC8-49EA-8AF6-2E9360D100CB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3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38200"/>
            <a:ext cx="9144000" cy="541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a typeface="ＭＳ Ｐゴシック" pitchFamily="-109" charset="-128"/>
              </a:rPr>
              <a:t>New Layout 4 layers / 3 Disks per side</a:t>
            </a:r>
          </a:p>
          <a:p>
            <a:r>
              <a:rPr lang="en-US" sz="800" b="1" dirty="0" smtClean="0">
                <a:solidFill>
                  <a:srgbClr val="FF0000"/>
                </a:solidFill>
                <a:ea typeface="ＭＳ Ｐゴシック" pitchFamily="-109" charset="-128"/>
              </a:rPr>
              <a:t> </a:t>
            </a:r>
          </a:p>
          <a:p>
            <a:endParaRPr lang="en-US" sz="1200" b="1" dirty="0" smtClean="0">
              <a:solidFill>
                <a:srgbClr val="FF0000"/>
              </a:solidFill>
              <a:ea typeface="ＭＳ Ｐゴシック" pitchFamily="-109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 Reduce Read-Out inefficiency of present ROC – that has been designed for </a:t>
            </a:r>
            <a:r>
              <a:rPr lang="en-US" sz="1800" b="1" dirty="0" smtClean="0">
                <a:solidFill>
                  <a:srgbClr val="FF0000"/>
                </a:solidFill>
                <a:latin typeface="Lucida Calligraphy" pitchFamily="-109" charset="0"/>
              </a:rPr>
              <a:t>L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~ 1x10</a:t>
            </a:r>
            <a:r>
              <a:rPr lang="en-US" sz="1800" baseline="30000" dirty="0" smtClean="0">
                <a:solidFill>
                  <a:srgbClr val="FF0000"/>
                </a:solidFill>
                <a:ea typeface="ＭＳ Ｐゴシック" pitchFamily="-109" charset="-128"/>
              </a:rPr>
              <a:t>34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cm</a:t>
            </a:r>
            <a:r>
              <a:rPr lang="en-US" sz="1800" baseline="30000" dirty="0" smtClean="0">
                <a:solidFill>
                  <a:srgbClr val="FF0000"/>
                </a:solidFill>
                <a:ea typeface="ＭＳ Ｐゴシック" pitchFamily="-109" charset="-128"/>
              </a:rPr>
              <a:t>-2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 s</a:t>
            </a:r>
            <a:r>
              <a:rPr lang="en-US" sz="1800" baseline="30000" dirty="0" smtClean="0">
                <a:solidFill>
                  <a:srgbClr val="FF0000"/>
                </a:solidFill>
                <a:ea typeface="ＭＳ Ｐゴシック" pitchFamily="-109" charset="-128"/>
              </a:rPr>
              <a:t>-1</a:t>
            </a:r>
            <a:endParaRPr lang="en-US" sz="1800" dirty="0" smtClean="0">
              <a:solidFill>
                <a:srgbClr val="FF0000"/>
              </a:solidFill>
              <a:ea typeface="ＭＳ Ｐゴシック" pitchFamily="-109" charset="-128"/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ea typeface="ＭＳ Ｐゴシック" pitchFamily="-109" charset="-128"/>
              </a:rPr>
              <a:t>New Readout chip to much improve Read-Out efficiency up to 2x10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34 </a:t>
            </a:r>
            <a:r>
              <a:rPr lang="en-US" dirty="0" smtClean="0">
                <a:solidFill>
                  <a:srgbClr val="0000FF"/>
                </a:solidFill>
                <a:ea typeface="ＭＳ Ｐゴシック" pitchFamily="-109" charset="-128"/>
              </a:rPr>
              <a:t> cm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endParaRPr lang="en-US" dirty="0" smtClean="0">
              <a:solidFill>
                <a:srgbClr val="0000FF"/>
              </a:solidFill>
              <a:ea typeface="ＭＳ Ｐゴシック" pitchFamily="-109" charset="-128"/>
            </a:endParaRPr>
          </a:p>
          <a:p>
            <a:pPr lvl="1"/>
            <a:endParaRPr lang="en-US" sz="800" dirty="0" smtClean="0">
              <a:solidFill>
                <a:srgbClr val="FF0000"/>
              </a:solidFill>
              <a:ea typeface="ＭＳ Ｐゴシック" pitchFamily="-109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  Reduce aggressively (50-60% ) the Material Budget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ea typeface="ＭＳ Ｐゴシック" pitchFamily="-109" charset="-128"/>
              </a:rPr>
              <a:t>- </a:t>
            </a:r>
            <a:r>
              <a:rPr lang="en-US" dirty="0" smtClean="0">
                <a:solidFill>
                  <a:srgbClr val="0000FF"/>
                </a:solidFill>
              </a:rPr>
              <a:t>Decrease the amount of multiple scattering, photon conversions and nuclear interactions.</a:t>
            </a:r>
            <a:endParaRPr lang="en-US" dirty="0" smtClean="0">
              <a:solidFill>
                <a:srgbClr val="0000FF"/>
              </a:solidFill>
              <a:ea typeface="ＭＳ Ｐゴシック" pitchFamily="-109" charset="-128"/>
            </a:endParaRPr>
          </a:p>
          <a:p>
            <a:pPr lvl="2"/>
            <a:r>
              <a:rPr lang="en-US" dirty="0" smtClean="0">
                <a:ea typeface="ＭＳ Ｐゴシック" pitchFamily="-109" charset="-128"/>
              </a:rPr>
              <a:t>Improve Impact Parameter Resolution and Tracking efficiency </a:t>
            </a:r>
            <a:endParaRPr lang="en-US" sz="1800" dirty="0" smtClean="0">
              <a:solidFill>
                <a:srgbClr val="FF0000"/>
              </a:solidFill>
              <a:ea typeface="ＭＳ Ｐゴシック" pitchFamily="-109" charset="-128"/>
            </a:endParaRPr>
          </a:p>
          <a:p>
            <a:pPr>
              <a:buFont typeface="Arial" pitchFamily="34" charset="0"/>
              <a:buChar char="•"/>
            </a:pPr>
            <a:endParaRPr lang="en-US" sz="800" dirty="0" smtClean="0">
              <a:solidFill>
                <a:srgbClr val="FF0000"/>
              </a:solidFill>
              <a:ea typeface="ＭＳ Ｐゴシック" pitchFamily="-109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Add a 4</a:t>
            </a:r>
            <a:r>
              <a:rPr lang="en-US" sz="1800" baseline="30000" dirty="0" smtClean="0">
                <a:solidFill>
                  <a:srgbClr val="FF0000"/>
                </a:solidFill>
                <a:ea typeface="ＭＳ Ｐゴシック" pitchFamily="-109" charset="-128"/>
              </a:rPr>
              <a:t>th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  Layer (radius 160 mm) much closer to the TIB </a:t>
            </a:r>
            <a:r>
              <a:rPr lang="en-US" sz="1800" dirty="0" err="1" smtClean="0">
                <a:solidFill>
                  <a:srgbClr val="FF0000"/>
                </a:solidFill>
                <a:ea typeface="ＭＳ Ｐゴシック" pitchFamily="-109" charset="-128"/>
              </a:rPr>
              <a:t>w.r.t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. present 3</a:t>
            </a:r>
            <a:r>
              <a:rPr lang="en-US" sz="1800" baseline="30000" dirty="0" smtClean="0">
                <a:solidFill>
                  <a:srgbClr val="FF0000"/>
                </a:solidFill>
                <a:ea typeface="ＭＳ Ｐゴシック" pitchFamily="-109" charset="-128"/>
              </a:rPr>
              <a:t>rd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 Layer (106 mm)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ea typeface="ＭＳ Ｐゴシック" pitchFamily="-109" charset="-128"/>
              </a:rPr>
              <a:t>- Improve track seeding efficiency and hermetic 4 hit coverage</a:t>
            </a:r>
          </a:p>
          <a:p>
            <a:pPr lvl="2"/>
            <a:r>
              <a:rPr lang="en-US" dirty="0" smtClean="0">
                <a:ea typeface="ＭＳ Ｐゴシック" pitchFamily="-109" charset="-128"/>
              </a:rPr>
              <a:t>Improved Tracking and HLT performance</a:t>
            </a:r>
            <a:r>
              <a:rPr lang="en-US" dirty="0" smtClean="0"/>
              <a:t> (pixel tracks can be found quickly) </a:t>
            </a:r>
            <a:endParaRPr lang="en-US" dirty="0" smtClean="0">
              <a:ea typeface="ＭＳ Ｐゴシック" pitchFamily="-109" charset="-128"/>
            </a:endParaRPr>
          </a:p>
          <a:p>
            <a:pPr lvl="2"/>
            <a:r>
              <a:rPr lang="en-US" dirty="0" smtClean="0">
                <a:ea typeface="ＭＳ Ｐゴシック" pitchFamily="-109" charset="-128"/>
              </a:rPr>
              <a:t>Increase redundancy and robustness of pattern recognition</a:t>
            </a:r>
          </a:p>
          <a:p>
            <a:pPr lvl="2"/>
            <a:r>
              <a:rPr lang="en-US" dirty="0" smtClean="0">
                <a:ea typeface="ＭＳ Ｐゴシック" pitchFamily="-109" charset="-128"/>
              </a:rPr>
              <a:t>Improved Tracking performance in core of high pt jets</a:t>
            </a:r>
          </a:p>
          <a:p>
            <a:pPr lvl="2"/>
            <a:r>
              <a:rPr lang="en-US" dirty="0" smtClean="0">
                <a:ea typeface="ＭＳ Ｐゴシック" pitchFamily="-109" charset="-128"/>
              </a:rPr>
              <a:t>Cope better with possible problems of inner layer of outer Tracker </a:t>
            </a:r>
            <a:endParaRPr lang="en-US" sz="800" dirty="0" smtClean="0">
              <a:ea typeface="ＭＳ Ｐゴシック" pitchFamily="-109" charset="-128"/>
            </a:endParaRPr>
          </a:p>
          <a:p>
            <a:endParaRPr lang="en-US" sz="800" dirty="0" smtClean="0">
              <a:ea typeface="ＭＳ Ｐゴシック" pitchFamily="-109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 Reduce Inner Layer Radius from 44 mm to ~ 39 mm (possibly 30mm) </a:t>
            </a:r>
          </a:p>
          <a:p>
            <a:r>
              <a:rPr lang="en-US" sz="1800" dirty="0" smtClean="0">
                <a:solidFill>
                  <a:srgbClr val="FF0000"/>
                </a:solidFill>
                <a:ea typeface="ＭＳ Ｐゴシック" pitchFamily="-109" charset="-128"/>
              </a:rPr>
              <a:t>  with a new beam pipe 25 mm radius (22.5 mm under consideration)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ea typeface="ＭＳ Ｐゴシック" pitchFamily="-109" charset="-128"/>
              </a:rPr>
              <a:t>- Improve b-jet tagging (aim 20% improvement)</a:t>
            </a:r>
            <a:endParaRPr lang="en-US" sz="1800" dirty="0" smtClean="0">
              <a:solidFill>
                <a:srgbClr val="FF0000"/>
              </a:solidFill>
              <a:ea typeface="ＭＳ Ｐゴシック" pitchFamily="-109" charset="-128"/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ea typeface="ＭＳ Ｐゴシック" pitchFamily="-109" charset="-128"/>
              </a:rPr>
              <a:t> Reduce dependence on charge sharing and maintain resolution with radiation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ea typeface="ＭＳ Ｐゴシック" pitchFamily="-109" charset="-128"/>
              </a:rPr>
              <a:t>- Improve seed efficiency and quality in very dense environment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ea typeface="ＭＳ Ｐゴシック" pitchFamily="-109" charset="-128"/>
              </a:rPr>
              <a:t>Improved Tracking performance in core of High Pt jets, increased robustness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Upgraded PSI ROC Chip 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962400" cy="457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b="1" i="1" dirty="0" smtClean="0">
              <a:solidFill>
                <a:schemeClr val="accent2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30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838200"/>
            <a:ext cx="8229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• The current ROC was designed for 1E34</a:t>
            </a:r>
            <a:r>
              <a:rPr lang="en-US" sz="2000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2000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• There is a ~4% dynamic data loss in the innermost BPIX layer at this </a:t>
            </a:r>
            <a:r>
              <a:rPr lang="en-US" sz="2000" dirty="0" err="1" smtClean="0">
                <a:solidFill>
                  <a:srgbClr val="0000FF"/>
                </a:solidFill>
              </a:rPr>
              <a:t>lumi</a:t>
            </a:r>
            <a:r>
              <a:rPr lang="en-US" sz="2000" dirty="0" smtClean="0">
                <a:solidFill>
                  <a:srgbClr val="0000FF"/>
                </a:solidFill>
              </a:rPr>
              <a:t> (readout-related losses 3%, column-drain time 0.8%)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• This increases gradually to ~16% for 2E34 </a:t>
            </a:r>
            <a:r>
              <a:rPr lang="en-US" sz="2000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2000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• For 50 ns bunch spacing at 2E34 </a:t>
            </a:r>
            <a:r>
              <a:rPr lang="en-US" sz="2000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2000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r>
              <a:rPr lang="en-US" sz="2000" dirty="0" smtClean="0">
                <a:solidFill>
                  <a:srgbClr val="0000FF"/>
                </a:solidFill>
              </a:rPr>
              <a:t>, the data loss would be ~50%</a:t>
            </a:r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• Current ROC needs to be replaced for running above 1E34 </a:t>
            </a:r>
            <a:r>
              <a:rPr lang="en-US" sz="2000" dirty="0" smtClean="0">
                <a:solidFill>
                  <a:srgbClr val="0000FF"/>
                </a:solidFill>
                <a:ea typeface="ＭＳ Ｐゴシック" pitchFamily="-109" charset="-128"/>
              </a:rPr>
              <a:t>cm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-2</a:t>
            </a:r>
            <a:r>
              <a:rPr lang="en-US" sz="2000" dirty="0" smtClean="0">
                <a:solidFill>
                  <a:srgbClr val="0000FF"/>
                </a:solidFill>
                <a:ea typeface="ＭＳ Ｐゴシック" pitchFamily="-109" charset="-128"/>
              </a:rPr>
              <a:t> s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pitchFamily="-109" charset="-128"/>
              </a:rPr>
              <a:t>-1</a:t>
            </a:r>
            <a:endParaRPr lang="en-US" sz="20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Double buffer space to reduce readout-related dead time</a:t>
            </a:r>
          </a:p>
          <a:p>
            <a:r>
              <a:rPr lang="en-US" sz="2000" dirty="0" smtClean="0"/>
              <a:t>• All digital readout clocked out at 160 MHz from </a:t>
            </a:r>
          </a:p>
          <a:p>
            <a:r>
              <a:rPr lang="en-US" sz="2000" dirty="0" smtClean="0"/>
              <a:t>  ROC to new digital Token Bit Manager (TBM). </a:t>
            </a:r>
          </a:p>
          <a:p>
            <a:r>
              <a:rPr lang="en-US" sz="2000" dirty="0" smtClean="0"/>
              <a:t>  Multiplex multiple rings with TBM at 320 MHz.</a:t>
            </a:r>
          </a:p>
          <a:p>
            <a:r>
              <a:rPr lang="en-US" sz="2000" dirty="0" smtClean="0"/>
              <a:t>  Allows reduction in number of cables </a:t>
            </a:r>
          </a:p>
          <a:p>
            <a:r>
              <a:rPr lang="en-US" sz="2000" dirty="0" smtClean="0"/>
              <a:t>  and therefore mass and power.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Submission foreseen for Sep. 2011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765" y="3962400"/>
            <a:ext cx="3853235" cy="290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Optical Link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810000" cy="457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6537821" cy="4076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01" y="2514600"/>
            <a:ext cx="2084799" cy="2520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562600"/>
            <a:ext cx="8712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Activity advancing well at CERN. First Pixel </a:t>
            </a:r>
            <a:r>
              <a:rPr lang="en-US" sz="1800" dirty="0" err="1" smtClean="0"/>
              <a:t>Opto</a:t>
            </a:r>
            <a:r>
              <a:rPr lang="en-US" sz="1800" dirty="0" smtClean="0"/>
              <a:t> Hybrid (POH) prototypes with new laser</a:t>
            </a:r>
          </a:p>
          <a:p>
            <a:r>
              <a:rPr lang="en-US" sz="1800" dirty="0" smtClean="0"/>
              <a:t>available for evaluation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 Cooling System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733800" cy="457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E230F754-7CC8-49EA-8AF6-2E9360D100CB}" type="slidenum">
              <a:rPr lang="en-US" b="1" smtClean="0"/>
              <a:pPr>
                <a:defRPr/>
              </a:pPr>
              <a:t>32</a:t>
            </a:fld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8686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Current cooling system for Tracker uses C6F14, which has density of 1.7 x water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• </a:t>
            </a:r>
            <a:r>
              <a:rPr lang="en-US" sz="2000" dirty="0" err="1" smtClean="0">
                <a:solidFill>
                  <a:srgbClr val="0000FF"/>
                </a:solidFill>
              </a:rPr>
              <a:t>Biphase</a:t>
            </a:r>
            <a:r>
              <a:rPr lang="en-US" sz="2000" dirty="0" smtClean="0">
                <a:solidFill>
                  <a:srgbClr val="0000FF"/>
                </a:solidFill>
              </a:rPr>
              <a:t> CO2 successfully used in HEP, e.g. </a:t>
            </a:r>
            <a:r>
              <a:rPr lang="en-US" sz="2000" dirty="0" err="1" smtClean="0">
                <a:solidFill>
                  <a:srgbClr val="0000FF"/>
                </a:solidFill>
              </a:rPr>
              <a:t>LHCb</a:t>
            </a:r>
            <a:r>
              <a:rPr lang="en-US" sz="2000" dirty="0" smtClean="0">
                <a:solidFill>
                  <a:srgbClr val="0000FF"/>
                </a:solidFill>
              </a:rPr>
              <a:t> “</a:t>
            </a:r>
            <a:r>
              <a:rPr lang="en-US" sz="2000" dirty="0" err="1" smtClean="0">
                <a:solidFill>
                  <a:srgbClr val="0000FF"/>
                </a:solidFill>
              </a:rPr>
              <a:t>Velo</a:t>
            </a:r>
            <a:r>
              <a:rPr lang="en-US" sz="2000" dirty="0" smtClean="0">
                <a:solidFill>
                  <a:srgbClr val="0000FF"/>
                </a:solidFill>
              </a:rPr>
              <a:t>”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• Small channel (~2mm ID) </a:t>
            </a:r>
            <a:r>
              <a:rPr lang="en-US" sz="2000" dirty="0" err="1" smtClean="0">
                <a:solidFill>
                  <a:srgbClr val="0000FF"/>
                </a:solidFill>
              </a:rPr>
              <a:t>biphase</a:t>
            </a:r>
            <a:r>
              <a:rPr lang="en-US" sz="2000" dirty="0" smtClean="0">
                <a:solidFill>
                  <a:srgbClr val="0000FF"/>
                </a:solidFill>
              </a:rPr>
              <a:t> CO2 system would have good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thermodynamic properties (low </a:t>
            </a:r>
            <a:r>
              <a:rPr lang="en-US" sz="2000" dirty="0" err="1" smtClean="0">
                <a:solidFill>
                  <a:srgbClr val="0000FF"/>
                </a:solidFill>
              </a:rPr>
              <a:t>dT</a:t>
            </a:r>
            <a:r>
              <a:rPr lang="en-US" sz="2000" dirty="0" smtClean="0">
                <a:solidFill>
                  <a:srgbClr val="0000FF"/>
                </a:solidFill>
              </a:rPr>
              <a:t>/</a:t>
            </a:r>
            <a:r>
              <a:rPr lang="en-US" sz="2000" dirty="0" err="1" smtClean="0">
                <a:solidFill>
                  <a:srgbClr val="0000FF"/>
                </a:solidFill>
              </a:rPr>
              <a:t>dP</a:t>
            </a:r>
            <a:r>
              <a:rPr lang="en-US" sz="2000" dirty="0" smtClean="0">
                <a:solidFill>
                  <a:srgbClr val="0000FF"/>
                </a:solidFill>
              </a:rPr>
              <a:t>, low mass, low viscosity,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high latent heat, high heat transfer coefficient). Also </a:t>
            </a:r>
            <a:r>
              <a:rPr lang="en-US" sz="2000" dirty="0" err="1" smtClean="0">
                <a:solidFill>
                  <a:srgbClr val="0000FF"/>
                </a:solidFill>
              </a:rPr>
              <a:t>rad</a:t>
            </a:r>
            <a:r>
              <a:rPr lang="en-US" sz="2000" dirty="0" smtClean="0">
                <a:solidFill>
                  <a:srgbClr val="0000FF"/>
                </a:solidFill>
              </a:rPr>
              <a:t> hard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• Factor of ~2 lower density in liquid phase compared to C6F14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• High heat transfer means smaller area of thermal contact.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High latent heat means more heat load per channel.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Smaller pipes, less </a:t>
            </a:r>
            <a:r>
              <a:rPr lang="en-US" sz="2000" dirty="0" err="1" smtClean="0">
                <a:solidFill>
                  <a:srgbClr val="0000FF"/>
                </a:solidFill>
              </a:rPr>
              <a:t>manifolding</a:t>
            </a:r>
            <a:r>
              <a:rPr lang="en-US" sz="2000" dirty="0" smtClean="0">
                <a:solidFill>
                  <a:srgbClr val="0000FF"/>
                </a:solidFill>
              </a:rPr>
              <a:t> and less material.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R&amp;D ongoing and well advanced at CERN/USA since ~ 2 years</a:t>
            </a:r>
          </a:p>
          <a:p>
            <a:endParaRPr lang="en-US" sz="2000" dirty="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DC - DC Power Supply System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4724400" cy="457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b="1" dirty="0" smtClean="0">
              <a:solidFill>
                <a:schemeClr val="accent2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 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E230F754-7CC8-49EA-8AF6-2E9360D100CB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33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• Assume that we will reuse same cable plant (very difficult to change)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• New pixel detector has factor of ~2 more readout chips.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Will need more power To limit resistive losses, propose to bring in high V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 along long cables (50m) and use DC-DC switched mode converter (“buck”)  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 near the detector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• Needs to be </a:t>
            </a:r>
            <a:r>
              <a:rPr lang="en-US" sz="2000" dirty="0" err="1" smtClean="0">
                <a:solidFill>
                  <a:srgbClr val="0000FF"/>
                </a:solidFill>
              </a:rPr>
              <a:t>rad</a:t>
            </a:r>
            <a:r>
              <a:rPr lang="en-US" sz="2000" dirty="0" smtClean="0">
                <a:solidFill>
                  <a:srgbClr val="0000FF"/>
                </a:solidFill>
              </a:rPr>
              <a:t> hard and magnetically tolerant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• R&amp;D ongoing in Germany/CERN since ~ 3 years. Prototypes underway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Upgrade Layout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886200" cy="457200"/>
          </a:xfrm>
        </p:spPr>
        <p:txBody>
          <a:bodyPr/>
          <a:lstStyle/>
          <a:p>
            <a:pPr>
              <a:defRPr/>
            </a:pPr>
            <a:endParaRPr lang="en-US" b="1" i="1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 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b="1" dirty="0" smtClean="0">
              <a:solidFill>
                <a:srgbClr val="0000FF"/>
              </a:solidFill>
            </a:endParaRPr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4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85800"/>
            <a:ext cx="899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4204546" cy="277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0" y="990600"/>
          <a:ext cx="4953000" cy="3627197"/>
        </p:xfrm>
        <a:graphic>
          <a:graphicData uri="http://schemas.openxmlformats.org/presentationml/2006/ole">
            <p:oleObj spid="_x0000_s32770" name="Acrobat Document" r:id="rId4" imgW="4775200" imgH="3683000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4800600"/>
            <a:ext cx="38799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Total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Number of Pixel modules: 1.888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Number of Pixel:124 M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Sensor Area: 2 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of Pixel detector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 smtClean="0">
                <a:sym typeface="Arial" charset="0"/>
              </a:rPr>
              <a:t>Ultra light mechanics  </a:t>
            </a:r>
          </a:p>
        </p:txBody>
      </p:sp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147" name="Rectangle 1"/>
          <p:cNvSpPr>
            <a:spLocks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3BDF1"/>
              </a:gs>
            </a:gsLst>
            <a:lin ang="0" scaled="1"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15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238" y="1752600"/>
            <a:ext cx="4400761" cy="289711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0"/>
            <a:ext cx="4756150" cy="2983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1143000"/>
            <a:ext cx="2820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Forward Pixel Mechanics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1143000"/>
            <a:ext cx="2591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Barrel Pixel Mechanics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5905" y="4876800"/>
            <a:ext cx="281359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 4 Barrel layers with 1.216 modules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One module 2x8 </a:t>
            </a:r>
            <a:r>
              <a:rPr lang="en-US" sz="1400" dirty="0" err="1" smtClean="0"/>
              <a:t>ROCs</a:t>
            </a:r>
            <a:endParaRPr lang="en-US" sz="1400" dirty="0" smtClean="0"/>
          </a:p>
          <a:p>
            <a:pPr>
              <a:buFont typeface="Arial"/>
              <a:buChar char="•"/>
            </a:pPr>
            <a:r>
              <a:rPr lang="en-US" sz="1400" dirty="0" smtClean="0"/>
              <a:t> 19.456 </a:t>
            </a:r>
            <a:r>
              <a:rPr lang="en-US" sz="1400" dirty="0" err="1" smtClean="0"/>
              <a:t>ROC’s</a:t>
            </a:r>
            <a:r>
              <a:rPr lang="en-US" sz="1400" dirty="0" smtClean="0"/>
              <a:t>  </a:t>
            </a:r>
            <a:r>
              <a:rPr lang="en-US" sz="1400" dirty="0" smtClean="0">
                <a:solidFill>
                  <a:srgbClr val="FF0000"/>
                </a:solidFill>
              </a:rPr>
              <a:t>~ 80M pixel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3581400" cy="457200"/>
          </a:xfrm>
          <a:noFill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8550275" y="6524625"/>
            <a:ext cx="311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fld id="{5BDA7DE6-520A-49B9-BC05-8D3B06D73CBD}" type="slidenum">
              <a:rPr lang="en-US" sz="1400">
                <a:solidFill>
                  <a:srgbClr val="0000FF"/>
                </a:solidFill>
                <a:cs typeface="Arial" pitchFamily="34" charset="0"/>
              </a:rPr>
              <a:pPr algn="ctr"/>
              <a:t>6</a:t>
            </a:fld>
            <a:endParaRPr lang="en-US" sz="1400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Budget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038600" y="6400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FF"/>
                </a:solidFill>
              </a:rPr>
              <a:t>                G.M. Bilei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23457"/>
            <a:ext cx="8014023" cy="5096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0198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3300"/>
                </a:solidFill>
              </a:rPr>
              <a:t>Major reduction ( ~ 50-60%) of Material Budget</a:t>
            </a:r>
            <a:endParaRPr lang="en-US" sz="20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Track seeding </a:t>
            </a:r>
            <a:r>
              <a:rPr lang="en-US" dirty="0" smtClean="0">
                <a:solidFill>
                  <a:schemeClr val="tx1"/>
                </a:solidFill>
              </a:rPr>
              <a:t>efficiency at 2x10</a:t>
            </a:r>
            <a:r>
              <a:rPr lang="en-US" baseline="30000" dirty="0" smtClean="0">
                <a:solidFill>
                  <a:schemeClr val="tx1"/>
                </a:solidFill>
              </a:rPr>
              <a:t>34</a:t>
            </a:r>
            <a:r>
              <a:rPr lang="en-US" dirty="0" smtClean="0">
                <a:solidFill>
                  <a:schemeClr val="tx1"/>
                </a:solidFill>
                <a:ea typeface="ＭＳ Ｐゴシック" pitchFamily="-109" charset="-128"/>
              </a:rPr>
              <a:t>cm</a:t>
            </a:r>
            <a:r>
              <a:rPr lang="en-US" baseline="30000" dirty="0" smtClean="0">
                <a:solidFill>
                  <a:schemeClr val="tx1"/>
                </a:solidFill>
                <a:ea typeface="ＭＳ Ｐゴシック" pitchFamily="-109" charset="-128"/>
              </a:rPr>
              <a:t>-2</a:t>
            </a:r>
            <a:r>
              <a:rPr lang="en-US" dirty="0" smtClean="0">
                <a:solidFill>
                  <a:schemeClr val="tx1"/>
                </a:solidFill>
                <a:ea typeface="ＭＳ Ｐゴシック" pitchFamily="-109" charset="-128"/>
              </a:rPr>
              <a:t> s</a:t>
            </a:r>
            <a:r>
              <a:rPr lang="en-US" baseline="30000" dirty="0" smtClean="0">
                <a:solidFill>
                  <a:schemeClr val="tx1"/>
                </a:solidFill>
                <a:ea typeface="ＭＳ Ｐゴシック" pitchFamily="-109" charset="-128"/>
              </a:rPr>
              <a:t>-1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429000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G.M. Bilei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E230F754-7CC8-49EA-8AF6-2E9360D100CB}" type="slidenum">
              <a:rPr lang="en-US" smtClean="0">
                <a:solidFill>
                  <a:srgbClr val="0000FF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101975" y="914400"/>
            <a:ext cx="5965825" cy="5334000"/>
            <a:chOff x="854" y="634"/>
            <a:chExt cx="4294" cy="3927"/>
          </a:xfrm>
        </p:grpSpPr>
        <p:pic>
          <p:nvPicPr>
            <p:cNvPr id="7" name="Picture 5" descr="eff_fake_old_new_px_high_lum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4" y="634"/>
              <a:ext cx="4294" cy="3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590" y="884"/>
              <a:ext cx="69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36" tIns="41469" rIns="82936" bIns="41469">
              <a:prstTxWarp prst="textNoShape">
                <a:avLst/>
              </a:prstTxWarp>
              <a:spAutoFit/>
            </a:bodyPr>
            <a:lstStyle/>
            <a:p>
              <a:pPr defTabSz="40798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11" charset="0"/>
                <a:buNone/>
              </a:pPr>
              <a:r>
                <a:rPr lang="en-US" sz="1500" b="1">
                  <a:solidFill>
                    <a:srgbClr val="FF0000"/>
                  </a:solidFill>
                  <a:ea typeface="Lucida Sans Unicode" pitchFamily="-111" charset="-52"/>
                  <a:cs typeface="Lucida Sans Unicode" pitchFamily="-111" charset="-52"/>
                </a:rPr>
                <a:t>upgraded</a:t>
              </a:r>
              <a:endParaRPr lang="de-CH" sz="1500" b="1">
                <a:solidFill>
                  <a:srgbClr val="FF0000"/>
                </a:solidFill>
                <a:ea typeface="Lucida Sans Unicode" pitchFamily="-111" charset="-52"/>
                <a:cs typeface="Lucida Sans Unicode" pitchFamily="-111" charset="-5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688" y="1995"/>
              <a:ext cx="55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36" tIns="41469" rIns="82936" bIns="41469">
              <a:prstTxWarp prst="textNoShape">
                <a:avLst/>
              </a:prstTxWarp>
              <a:spAutoFit/>
            </a:bodyPr>
            <a:lstStyle/>
            <a:p>
              <a:pPr defTabSz="40798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11" charset="0"/>
                <a:buNone/>
              </a:pPr>
              <a:r>
                <a:rPr lang="en-US" sz="1500" b="1">
                  <a:solidFill>
                    <a:schemeClr val="accent2"/>
                  </a:solidFill>
                  <a:ea typeface="Lucida Sans Unicode" pitchFamily="-111" charset="-52"/>
                  <a:cs typeface="Lucida Sans Unicode" pitchFamily="-111" charset="-52"/>
                </a:rPr>
                <a:t>current</a:t>
              </a:r>
              <a:endParaRPr lang="de-CH" sz="1500" b="1">
                <a:solidFill>
                  <a:schemeClr val="accent2"/>
                </a:solidFill>
                <a:ea typeface="Lucida Sans Unicode" pitchFamily="-111" charset="-52"/>
                <a:cs typeface="Lucida Sans Unicode" pitchFamily="-111" charset="-52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810" y="1043"/>
              <a:ext cx="55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36" tIns="41469" rIns="82936" bIns="41469">
              <a:prstTxWarp prst="textNoShape">
                <a:avLst/>
              </a:prstTxWarp>
              <a:spAutoFit/>
            </a:bodyPr>
            <a:lstStyle/>
            <a:p>
              <a:pPr defTabSz="40798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11" charset="0"/>
                <a:buNone/>
              </a:pPr>
              <a:r>
                <a:rPr lang="en-US" sz="1500" b="1">
                  <a:solidFill>
                    <a:schemeClr val="accent2"/>
                  </a:solidFill>
                  <a:ea typeface="Lucida Sans Unicode" pitchFamily="-111" charset="-52"/>
                  <a:cs typeface="Lucida Sans Unicode" pitchFamily="-111" charset="-52"/>
                </a:rPr>
                <a:t>current</a:t>
              </a:r>
              <a:endParaRPr lang="de-CH" sz="1500" b="1">
                <a:solidFill>
                  <a:schemeClr val="accent2"/>
                </a:solidFill>
                <a:ea typeface="Lucida Sans Unicode" pitchFamily="-111" charset="-52"/>
                <a:cs typeface="Lucida Sans Unicode" pitchFamily="-111" charset="-52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4427" y="1893"/>
              <a:ext cx="69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36" tIns="41469" rIns="82936" bIns="41469">
              <a:prstTxWarp prst="textNoShape">
                <a:avLst/>
              </a:prstTxWarp>
              <a:spAutoFit/>
            </a:bodyPr>
            <a:lstStyle/>
            <a:p>
              <a:pPr defTabSz="40798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11" charset="0"/>
                <a:buNone/>
              </a:pPr>
              <a:r>
                <a:rPr lang="en-US" sz="1500" b="1">
                  <a:solidFill>
                    <a:srgbClr val="FF0000"/>
                  </a:solidFill>
                  <a:ea typeface="Lucida Sans Unicode" pitchFamily="-111" charset="-52"/>
                  <a:cs typeface="Lucida Sans Unicode" pitchFamily="-111" charset="-52"/>
                </a:rPr>
                <a:t>upgraded</a:t>
              </a:r>
              <a:endParaRPr lang="de-CH" sz="1500" b="1">
                <a:solidFill>
                  <a:srgbClr val="FF0000"/>
                </a:solidFill>
                <a:ea typeface="Lucida Sans Unicode" pitchFamily="-111" charset="-52"/>
                <a:cs typeface="Lucida Sans Unicode" pitchFamily="-111" charset="-52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499" y="3912"/>
              <a:ext cx="55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36" tIns="41469" rIns="82936" bIns="41469">
              <a:prstTxWarp prst="textNoShape">
                <a:avLst/>
              </a:prstTxWarp>
              <a:spAutoFit/>
            </a:bodyPr>
            <a:lstStyle/>
            <a:p>
              <a:pPr defTabSz="40798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11" charset="0"/>
                <a:buNone/>
              </a:pPr>
              <a:r>
                <a:rPr lang="en-US" sz="1500" b="1">
                  <a:solidFill>
                    <a:schemeClr val="accent2"/>
                  </a:solidFill>
                  <a:ea typeface="Lucida Sans Unicode" pitchFamily="-111" charset="-52"/>
                  <a:cs typeface="Lucida Sans Unicode" pitchFamily="-111" charset="-52"/>
                </a:rPr>
                <a:t>current</a:t>
              </a:r>
              <a:endParaRPr lang="de-CH" sz="1500" b="1">
                <a:solidFill>
                  <a:schemeClr val="accent2"/>
                </a:solidFill>
                <a:ea typeface="Lucida Sans Unicode" pitchFamily="-111" charset="-52"/>
                <a:cs typeface="Lucida Sans Unicode" pitchFamily="-111" charset="-52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499" y="2937"/>
              <a:ext cx="69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936" tIns="41469" rIns="82936" bIns="41469">
              <a:prstTxWarp prst="textNoShape">
                <a:avLst/>
              </a:prstTxWarp>
              <a:spAutoFit/>
            </a:bodyPr>
            <a:lstStyle/>
            <a:p>
              <a:pPr defTabSz="40798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11" charset="0"/>
                <a:buNone/>
              </a:pPr>
              <a:r>
                <a:rPr lang="en-US" sz="1500" b="1">
                  <a:solidFill>
                    <a:srgbClr val="FF0000"/>
                  </a:solidFill>
                  <a:ea typeface="Lucida Sans Unicode" pitchFamily="-111" charset="-52"/>
                  <a:cs typeface="Lucida Sans Unicode" pitchFamily="-111" charset="-52"/>
                </a:rPr>
                <a:t>upgraded</a:t>
              </a:r>
              <a:endParaRPr lang="de-CH" sz="1500" b="1">
                <a:solidFill>
                  <a:srgbClr val="FF0000"/>
                </a:solidFill>
                <a:ea typeface="Lucida Sans Unicode" pitchFamily="-111" charset="-52"/>
                <a:cs typeface="Lucida Sans Unicode" pitchFamily="-111" charset="-52"/>
              </a:endParaRPr>
            </a:p>
          </p:txBody>
        </p:sp>
      </p:grpSp>
      <p:graphicFrame>
        <p:nvGraphicFramePr>
          <p:cNvPr id="22" name="Group 43"/>
          <p:cNvGraphicFramePr>
            <a:graphicFrameLocks noGrp="1"/>
          </p:cNvGraphicFramePr>
          <p:nvPr/>
        </p:nvGraphicFramePr>
        <p:xfrm>
          <a:off x="152400" y="2667000"/>
          <a:ext cx="2286000" cy="1524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</a:tblGrid>
              <a:tr h="329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Present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Detector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Radius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Data loss at 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  <a:sym typeface="Symbol" charset="2"/>
                        </a:rPr>
                        <a:t>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34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5112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BPIX1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BPIX2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BPIX3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FPIX1&amp;2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" name="Group 39"/>
          <p:cNvGraphicFramePr>
            <a:graphicFrameLocks noGrp="1"/>
          </p:cNvGraphicFramePr>
          <p:nvPr/>
        </p:nvGraphicFramePr>
        <p:xfrm>
          <a:off x="152400" y="4343400"/>
          <a:ext cx="2286000" cy="176784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</a:tblGrid>
              <a:tr h="4944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Phase 1 Detector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Radius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Data loss at 2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  <a:sym typeface="Symbol" charset="2"/>
                        </a:rPr>
                        <a:t>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95112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34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5112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BPIX1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BPIX2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BPIX3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BPIX4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FPIX1&amp;2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200" y="1447800"/>
            <a:ext cx="2895600" cy="6904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SzPct val="100000"/>
              <a:buFontTx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Phase 1 with data loss</a:t>
            </a: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SzPct val="100000"/>
              <a:buFont typeface="Wingdings" charset="2"/>
              <a:buChar char="§"/>
            </a:pPr>
            <a:r>
              <a:rPr lang="en-US" dirty="0" smtClean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Std Geometry with data loss</a:t>
            </a: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brush description Pixel Upgrade - Systems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581400" cy="457200"/>
          </a:xfrm>
        </p:spPr>
        <p:txBody>
          <a:bodyPr/>
          <a:lstStyle/>
          <a:p>
            <a:pPr>
              <a:defRPr/>
            </a:pPr>
            <a:endParaRPr lang="en-US" b="1" i="1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chemeClr val="accent2"/>
                </a:solidFill>
              </a:rPr>
              <a:t>March 7 Pixel Upgrade – Meeting with INFN</a:t>
            </a:r>
          </a:p>
          <a:p>
            <a:pPr>
              <a:defRPr/>
            </a:pPr>
            <a:endParaRPr lang="en-US" b="1" i="1" dirty="0" smtClean="0">
              <a:solidFill>
                <a:schemeClr val="accent2"/>
              </a:solidFill>
            </a:endParaRPr>
          </a:p>
          <a:p>
            <a:pPr>
              <a:defRPr/>
            </a:pPr>
            <a:endParaRPr lang="en-US" b="1" i="1" dirty="0" smtClean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</a:t>
            </a:r>
          </a:p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</a:rPr>
              <a:t> G.M. Bilei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b="1" dirty="0" smtClean="0">
              <a:solidFill>
                <a:srgbClr val="0000FF"/>
              </a:solidFill>
            </a:endParaRPr>
          </a:p>
          <a:p>
            <a:pPr>
              <a:defRPr/>
            </a:pPr>
            <a:fld id="{67505B07-B3DF-4EEB-A6F4-55079E08AD4A}" type="slidenum">
              <a:rPr lang="en-US" b="1" smtClean="0">
                <a:solidFill>
                  <a:srgbClr val="0000FF"/>
                </a:solidFill>
              </a:rPr>
              <a:pPr>
                <a:defRPr/>
              </a:pPr>
              <a:t>8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4400"/>
            <a:ext cx="89916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 New PSI46dig ROC: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 - </a:t>
            </a:r>
            <a:r>
              <a:rPr lang="en-US" dirty="0" smtClean="0">
                <a:solidFill>
                  <a:srgbClr val="0000FF"/>
                </a:solidFill>
              </a:rPr>
              <a:t>Reduce data losses at high luminosity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- Robust digital readout link for higher data rate transmission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- Protection mechanism against large clusters induced by beam background</a:t>
            </a:r>
            <a:r>
              <a:rPr lang="en-US" b="1" dirty="0" smtClean="0">
                <a:solidFill>
                  <a:srgbClr val="FF0000"/>
                </a:solidFill>
              </a:rPr>
              <a:t> (observed in present Pixel) 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New Cooling System: CO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Cooling</a:t>
            </a:r>
            <a:endParaRPr lang="en-US" i="1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 - Higher refrigeration capability, smaller pipes, lower mass fluid, reduce contribution to MB etc.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New Power System: DC-DC conversion Power System</a:t>
            </a:r>
            <a:endParaRPr lang="en-US" i="1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 - Lower currents, lighter internal cables, reduce contribution MB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New Optical Readout link System: 320 MHz digital optical link</a:t>
            </a:r>
            <a:endParaRPr lang="en-US" i="1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  - Replace obsolete analog link with more robust digital link, with new lasers,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  new </a:t>
            </a:r>
            <a:r>
              <a:rPr lang="en-US" dirty="0" err="1" smtClean="0">
                <a:solidFill>
                  <a:srgbClr val="0000FF"/>
                </a:solidFill>
              </a:rPr>
              <a:t>opto</a:t>
            </a:r>
            <a:r>
              <a:rPr lang="en-US" dirty="0" smtClean="0">
                <a:solidFill>
                  <a:srgbClr val="0000FF"/>
                </a:solidFill>
              </a:rPr>
              <a:t>-hybrids and new </a:t>
            </a:r>
            <a:r>
              <a:rPr lang="en-US" dirty="0" err="1" smtClean="0">
                <a:solidFill>
                  <a:srgbClr val="0000FF"/>
                </a:solidFill>
              </a:rPr>
              <a:t>opto</a:t>
            </a:r>
            <a:r>
              <a:rPr lang="en-US" dirty="0" smtClean="0">
                <a:solidFill>
                  <a:srgbClr val="0000FF"/>
                </a:solidFill>
              </a:rPr>
              <a:t>-receivers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Modified DAQ and Control Systems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- Preserve present TTC, </a:t>
            </a:r>
            <a:r>
              <a:rPr lang="en-US" dirty="0" err="1" smtClean="0">
                <a:solidFill>
                  <a:srgbClr val="0000FF"/>
                </a:solidFill>
              </a:rPr>
              <a:t>PxFEC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- Modify </a:t>
            </a:r>
            <a:r>
              <a:rPr lang="en-US" dirty="0" err="1" smtClean="0">
                <a:solidFill>
                  <a:srgbClr val="0000FF"/>
                </a:solidFill>
              </a:rPr>
              <a:t>PxFED</a:t>
            </a:r>
            <a:r>
              <a:rPr lang="en-US" dirty="0" smtClean="0">
                <a:solidFill>
                  <a:srgbClr val="0000FF"/>
                </a:solidFill>
              </a:rPr>
              <a:t> to adapt to digital 320 MHz Readout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- Fall forward Inner Layers option must be compatible with these read-out and controls systems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733126" cy="5257800"/>
          </a:xfrm>
          <a:prstGeom prst="rect">
            <a:avLst/>
          </a:prstGeom>
        </p:spPr>
      </p:pic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 smtClean="0">
                <a:sym typeface="Arial" charset="0"/>
              </a:rPr>
              <a:t>Impact parameter resolution</a:t>
            </a:r>
          </a:p>
        </p:txBody>
      </p:sp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269" name="Rectangle 3"/>
          <p:cNvSpPr>
            <a:spLocks/>
          </p:cNvSpPr>
          <p:nvPr/>
        </p:nvSpPr>
        <p:spPr bwMode="auto">
          <a:xfrm>
            <a:off x="-1588" y="6532563"/>
            <a:ext cx="7772401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endParaRPr lang="en-US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275" name="Text Box 9"/>
          <p:cNvSpPr txBox="1">
            <a:spLocks noChangeArrowheads="1"/>
          </p:cNvSpPr>
          <p:nvPr/>
        </p:nvSpPr>
        <p:spPr bwMode="auto">
          <a:xfrm>
            <a:off x="8077200" y="6324600"/>
            <a:ext cx="311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fld id="{2DACAF85-F347-4F90-B898-C198B353AF68}" type="slidenum">
              <a:rPr lang="en-US" sz="1400">
                <a:solidFill>
                  <a:srgbClr val="0000FF"/>
                </a:solidFill>
                <a:cs typeface="Arial" pitchFamily="34" charset="0"/>
              </a:rPr>
              <a:pPr algn="ctr"/>
              <a:t>9</a:t>
            </a:fld>
            <a:endParaRPr lang="en-US" sz="1400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11284" name="Rectangle 18"/>
          <p:cNvSpPr>
            <a:spLocks/>
          </p:cNvSpPr>
          <p:nvPr/>
        </p:nvSpPr>
        <p:spPr bwMode="auto">
          <a:xfrm>
            <a:off x="1066800" y="6324600"/>
            <a:ext cx="559435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i="1" dirty="0">
                <a:solidFill>
                  <a:srgbClr val="CE3B00"/>
                </a:solidFill>
                <a:cs typeface="Arial" pitchFamily="34" charset="0"/>
              </a:rPr>
              <a:t>Direct impact to </a:t>
            </a:r>
            <a:r>
              <a:rPr lang="en-US" b="1" i="1" dirty="0" err="1">
                <a:solidFill>
                  <a:srgbClr val="CE3B00"/>
                </a:solidFill>
                <a:cs typeface="Arial" pitchFamily="34" charset="0"/>
              </a:rPr>
              <a:t>b</a:t>
            </a:r>
            <a:r>
              <a:rPr lang="en-US" b="1" i="1" dirty="0">
                <a:solidFill>
                  <a:srgbClr val="CE3B00"/>
                </a:solidFill>
                <a:cs typeface="Arial" pitchFamily="34" charset="0"/>
              </a:rPr>
              <a:t>-tagging both at HLT and offline!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95400" y="838200"/>
            <a:ext cx="676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3300"/>
                </a:solidFill>
              </a:rPr>
              <a:t>25-40% improvement in impact parameter resolution in both directions</a:t>
            </a:r>
            <a:endParaRPr lang="en-US" sz="18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29803</TotalTime>
  <Words>3742</Words>
  <Application>Microsoft Macintosh PowerPoint</Application>
  <PresentationFormat>On-screen Show (4:3)</PresentationFormat>
  <Paragraphs>600</Paragraphs>
  <Slides>33</Slides>
  <Notes>6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Default Design</vt:lpstr>
      <vt:lpstr>1_Default Design</vt:lpstr>
      <vt:lpstr>Acrobat Document</vt:lpstr>
      <vt:lpstr>Slide 1</vt:lpstr>
      <vt:lpstr>Pixel Upgrade motivations and requirements</vt:lpstr>
      <vt:lpstr>Main features under discussion</vt:lpstr>
      <vt:lpstr>Pixel Upgrade Layout </vt:lpstr>
      <vt:lpstr>Ultra light mechanics  </vt:lpstr>
      <vt:lpstr>Material Budget</vt:lpstr>
      <vt:lpstr>Pixel Track seeding efficiency at 2x1034cm-2 s-1</vt:lpstr>
      <vt:lpstr>Broad brush description Pixel Upgrade - Systems </vt:lpstr>
      <vt:lpstr>Impact parameter resolution</vt:lpstr>
      <vt:lpstr>B-tagging performance</vt:lpstr>
      <vt:lpstr>Preliminary - Area of Interests per Country</vt:lpstr>
      <vt:lpstr>Preliminary Plan – under revision</vt:lpstr>
      <vt:lpstr>Fall forward option Pixel Upgrade: Inner Layers </vt:lpstr>
      <vt:lpstr>First layer lifetime</vt:lpstr>
      <vt:lpstr>Layer 1 replacement</vt:lpstr>
      <vt:lpstr>             Possible INFN contributions</vt:lpstr>
      <vt:lpstr> Layer 3</vt:lpstr>
      <vt:lpstr>Module construction Flow Chart </vt:lpstr>
      <vt:lpstr>Human resources</vt:lpstr>
      <vt:lpstr>Draft timeline of INFN activities</vt:lpstr>
      <vt:lpstr>Fall Forward Option development</vt:lpstr>
      <vt:lpstr>Possible Work plan</vt:lpstr>
      <vt:lpstr>New Pixchip </vt:lpstr>
      <vt:lpstr>Rad hard sensors</vt:lpstr>
      <vt:lpstr>Summary draft Cost sharing and profile</vt:lpstr>
      <vt:lpstr>Executive Summary</vt:lpstr>
      <vt:lpstr>Slide 27</vt:lpstr>
      <vt:lpstr>Beam pipe radius</vt:lpstr>
      <vt:lpstr>Upgraded PSI ROC Chip</vt:lpstr>
      <vt:lpstr> Upgraded PSI ROC Chip   </vt:lpstr>
      <vt:lpstr>New Optical Link</vt:lpstr>
      <vt:lpstr>CO2  Cooling System</vt:lpstr>
      <vt:lpstr>DC - DC Power Supply System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Gian Mario</dc:creator>
  <cp:lastModifiedBy>Gian Mario Bilei</cp:lastModifiedBy>
  <cp:revision>1655</cp:revision>
  <cp:lastPrinted>2011-03-07T10:21:35Z</cp:lastPrinted>
  <dcterms:created xsi:type="dcterms:W3CDTF">2011-03-07T10:20:30Z</dcterms:created>
  <dcterms:modified xsi:type="dcterms:W3CDTF">2011-03-07T10:21:43Z</dcterms:modified>
</cp:coreProperties>
</file>