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8288000" cy="10287000"/>
  <p:notesSz cx="6858000" cy="9144000"/>
  <p:embeddedFontLst>
    <p:embeddedFont>
      <p:font typeface="Roboto Mono Regular Bold" charset="0"/>
      <p:regular r:id="rId22"/>
    </p:embeddedFont>
    <p:embeddedFont>
      <p:font typeface="Muli Bold Bold" charset="0"/>
      <p:regular r:id="rId23"/>
    </p:embeddedFont>
    <p:embeddedFont>
      <p:font typeface="Kollektif Bold" charset="0"/>
      <p:regular r:id="rId24"/>
    </p:embeddedFont>
    <p:embeddedFont>
      <p:font typeface="Open Sans Extra Bold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Kollektif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3191" autoAdjust="0"/>
  </p:normalViewPr>
  <p:slideViewPr>
    <p:cSldViewPr>
      <p:cViewPr>
        <p:scale>
          <a:sx n="33" d="100"/>
          <a:sy n="33" d="100"/>
        </p:scale>
        <p:origin x="-1906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20.06.2023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558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8678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4895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214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9693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5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706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0844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9660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2249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5949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r="692" b="2551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710153" y="1028700"/>
            <a:ext cx="867695" cy="958779"/>
          </a:xfrm>
          <a:custGeom>
            <a:avLst/>
            <a:gdLst/>
            <a:ahLst/>
            <a:cxnLst/>
            <a:rect l="l" t="t" r="r" b="b"/>
            <a:pathLst>
              <a:path w="867695" h="958779">
                <a:moveTo>
                  <a:pt x="0" y="0"/>
                </a:moveTo>
                <a:lnTo>
                  <a:pt x="867694" y="0"/>
                </a:lnTo>
                <a:lnTo>
                  <a:pt x="867694" y="958779"/>
                </a:lnTo>
                <a:lnTo>
                  <a:pt x="0" y="9587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91784" y="1028700"/>
            <a:ext cx="986064" cy="1129081"/>
          </a:xfrm>
          <a:custGeom>
            <a:avLst/>
            <a:gdLst/>
            <a:ahLst/>
            <a:cxnLst/>
            <a:rect l="l" t="t" r="r" b="b"/>
            <a:pathLst>
              <a:path w="986064" h="1129081">
                <a:moveTo>
                  <a:pt x="0" y="0"/>
                </a:moveTo>
                <a:lnTo>
                  <a:pt x="986063" y="0"/>
                </a:lnTo>
                <a:lnTo>
                  <a:pt x="986063" y="1129081"/>
                </a:lnTo>
                <a:lnTo>
                  <a:pt x="0" y="112908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119372"/>
            <a:ext cx="15813129" cy="426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1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Muli Black Bold"/>
              </a:rPr>
              <a:t>Use of hydrogenated amorphous silicon to precisely measure X-ray fluxes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08324" y="7229731"/>
            <a:ext cx="1187135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 spc="-30">
                <a:solidFill>
                  <a:srgbClr val="FFFFFF"/>
                </a:solidFill>
                <a:latin typeface="Roboto Mono Regular Bold"/>
              </a:rPr>
              <a:t>Keida Kanxheri on behalf of HASPIDE collaboration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572" y="8816226"/>
            <a:ext cx="6766427" cy="927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5"/>
              </a:lnSpc>
            </a:pPr>
            <a:r>
              <a:rPr lang="en-US" sz="3451" spc="555">
                <a:solidFill>
                  <a:srgbClr val="FFFFFF"/>
                </a:solidFill>
                <a:latin typeface="League Gothic Bold"/>
              </a:rPr>
              <a:t>HIGH PRECISION X-RAY MEASUREMENTS 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291495" y="0"/>
            <a:ext cx="10589068" cy="10463632"/>
          </a:xfrm>
          <a:custGeom>
            <a:avLst/>
            <a:gdLst/>
            <a:ahLst/>
            <a:cxnLst/>
            <a:rect l="l" t="t" r="r" b="b"/>
            <a:pathLst>
              <a:path w="10589068" h="10463632">
                <a:moveTo>
                  <a:pt x="0" y="0"/>
                </a:moveTo>
                <a:lnTo>
                  <a:pt x="10589069" y="0"/>
                </a:lnTo>
                <a:lnTo>
                  <a:pt x="10589069" y="10463632"/>
                </a:lnTo>
                <a:lnTo>
                  <a:pt x="0" y="1046363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530" r="-276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4822" y="4987249"/>
            <a:ext cx="7907743" cy="4596097"/>
          </a:xfrm>
          <a:custGeom>
            <a:avLst/>
            <a:gdLst/>
            <a:ahLst/>
            <a:cxnLst/>
            <a:rect l="l" t="t" r="r" b="b"/>
            <a:pathLst>
              <a:path w="7907743" h="4596097">
                <a:moveTo>
                  <a:pt x="0" y="0"/>
                </a:moveTo>
                <a:lnTo>
                  <a:pt x="7907743" y="0"/>
                </a:lnTo>
                <a:lnTo>
                  <a:pt x="7907743" y="4596098"/>
                </a:lnTo>
                <a:lnTo>
                  <a:pt x="0" y="459609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1482" t="-211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8338" y="111127"/>
            <a:ext cx="11012826" cy="173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SENSITIVITY 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MEASUREMENTS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4320" y="3929974"/>
            <a:ext cx="694499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LINEAR CORRELATION BETWEEN DOSE RATE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AND SIGNAL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4320" y="2120224"/>
            <a:ext cx="64389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HERE WE CAN SEE THE SENSITIVITIES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NORMALIZED TO THE SENSITIVE VOLUME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MEASURED FOR THE VARIOUS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TYPES OF DETECTORS.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4822" y="9526197"/>
            <a:ext cx="573378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10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86527" y="1669802"/>
            <a:ext cx="15370175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1</a:t>
            </a:r>
            <a:r>
              <a:rPr lang="en-US" sz="2500" dirty="0">
                <a:solidFill>
                  <a:srgbClr val="FFBD59"/>
                </a:solidFill>
                <a:latin typeface="Kollektif Bold"/>
              </a:rPr>
              <a:t>.TYPE OF CONTACT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NORMALIZING THE SENSITIVITY TO THE VOLUME OF EACH SENSOR, THE BEST SENSITIVITY IS THAT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ASSOCIATED WITH PIN-TYPE DEVICES DEPOSITED ON c-Si.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6527" y="3431927"/>
            <a:ext cx="134572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2. </a:t>
            </a:r>
            <a:r>
              <a:rPr lang="en-US" sz="2500">
                <a:solidFill>
                  <a:srgbClr val="FFBD59"/>
                </a:solidFill>
                <a:latin typeface="Kollektif Bold"/>
              </a:rPr>
              <a:t>THICKESS</a:t>
            </a:r>
          </a:p>
          <a:p>
            <a:pPr algn="just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WITH THE SAME CONTACT AND AREA, THE SENSITIVITY SCALES WITH THE THICKNESS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3279" y="4638568"/>
            <a:ext cx="1561465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3. </a:t>
            </a:r>
            <a:r>
              <a:rPr lang="en-US" sz="2500">
                <a:solidFill>
                  <a:srgbClr val="FFBD59"/>
                </a:solidFill>
                <a:latin typeface="Kollektif Bold"/>
              </a:rPr>
              <a:t>AREA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WITH THE SAME THICKNESS AND TYPE OF CONTACT, THE SENSORS WITH A GREATER AREA HAVE A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GREATER SENSITIVITY.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3279" y="6438793"/>
            <a:ext cx="16148368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4. </a:t>
            </a:r>
            <a:r>
              <a:rPr lang="en-US" sz="2500">
                <a:solidFill>
                  <a:srgbClr val="FFBD59"/>
                </a:solidFill>
                <a:latin typeface="Kollektif Bold"/>
              </a:rPr>
              <a:t>SUBSTRATE</a:t>
            </a:r>
          </a:p>
          <a:p>
            <a:pPr algn="just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WITH THE SAME CONTACT AND VOLUME, DIODES DEPOSITED ON CRYSTALLINE SILICON HAVE GREATER </a:t>
            </a:r>
          </a:p>
          <a:p>
            <a:pPr algn="just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SENSITIVITY.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3279" y="8239254"/>
            <a:ext cx="1662144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5. </a:t>
            </a:r>
            <a:r>
              <a:rPr lang="en-US" sz="2500" dirty="0">
                <a:solidFill>
                  <a:srgbClr val="FFBD59"/>
                </a:solidFill>
                <a:latin typeface="Kollektif Bold"/>
              </a:rPr>
              <a:t>PERIMETER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WITH THE SAME CONTACT, AREA, AND THICKNESS STRIPS HAVE A LOWER SENSITIVITY THAN SQUARE PADS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320" y="206130"/>
            <a:ext cx="11012826" cy="85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SENSITIVITY MEASUREMENTS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463928" y="9574412"/>
            <a:ext cx="519271" cy="445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11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077200" y="0"/>
            <a:ext cx="12422510" cy="10446764"/>
          </a:xfrm>
          <a:custGeom>
            <a:avLst/>
            <a:gdLst/>
            <a:ahLst/>
            <a:cxnLst/>
            <a:rect l="l" t="t" r="r" b="b"/>
            <a:pathLst>
              <a:path w="12422510" h="10446764">
                <a:moveTo>
                  <a:pt x="0" y="0"/>
                </a:moveTo>
                <a:lnTo>
                  <a:pt x="12422511" y="0"/>
                </a:lnTo>
                <a:lnTo>
                  <a:pt x="12422511" y="10446764"/>
                </a:lnTo>
                <a:lnTo>
                  <a:pt x="0" y="104467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1637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85642"/>
            <a:ext cx="1186958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MEDICAL LINAC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6826" y="1630345"/>
            <a:ext cx="3548664" cy="1308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FIELD SIZE 10 X 10 cm</a:t>
            </a:r>
            <a:r>
              <a:rPr lang="en-US" sz="2500" baseline="30000" dirty="0">
                <a:solidFill>
                  <a:srgbClr val="FFFFFF"/>
                </a:solidFill>
                <a:latin typeface="Kollektif Bold"/>
              </a:rPr>
              <a:t>2</a:t>
            </a: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   6 MV PHOTON BEAM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DR=500 </a:t>
            </a:r>
            <a:r>
              <a:rPr lang="en-US" sz="2500" dirty="0" err="1">
                <a:solidFill>
                  <a:srgbClr val="FFFFFF"/>
                </a:solidFill>
                <a:latin typeface="Kollektif Bold"/>
              </a:rPr>
              <a:t>cGY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/MIN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6357" y="3417055"/>
            <a:ext cx="7530881" cy="573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8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Kollektif Bold"/>
              </a:rPr>
              <a:t>FOUR </a:t>
            </a:r>
            <a:r>
              <a:rPr lang="en-US" sz="2499" dirty="0" err="1">
                <a:solidFill>
                  <a:srgbClr val="FFFFFF"/>
                </a:solidFill>
                <a:latin typeface="Kollektif Bold"/>
              </a:rPr>
              <a:t>s-Si:H</a:t>
            </a:r>
            <a:r>
              <a:rPr lang="en-US" sz="2499" dirty="0">
                <a:solidFill>
                  <a:srgbClr val="FFFFFF"/>
                </a:solidFill>
                <a:latin typeface="Kollektif Bold"/>
              </a:rPr>
              <a:t> PIN DIODE STRUCTURE OF 2.5 um 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Kollektif Bold"/>
              </a:rPr>
              <a:t>THICKNESS ARE FABRICATED ON KAPTON SUBSTRATE. 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2998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Kollektif Bold"/>
              </a:rPr>
              <a:t>THE PAD DIODE AREA IS 2.5X2.5 mm</a:t>
            </a:r>
            <a:r>
              <a:rPr lang="en-US" sz="2499" baseline="30000" dirty="0">
                <a:solidFill>
                  <a:srgbClr val="FFFFFF"/>
                </a:solidFill>
                <a:latin typeface="Kollektif Bold"/>
              </a:rPr>
              <a:t>2</a:t>
            </a:r>
            <a:r>
              <a:rPr lang="en-US" sz="2499" dirty="0">
                <a:solidFill>
                  <a:srgbClr val="FFFFFF"/>
                </a:solidFill>
                <a:latin typeface="Kollektif Bold"/>
              </a:rPr>
              <a:t>. 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2998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Kollektif Bold"/>
              </a:rPr>
              <a:t>SAMPLES ARE MECHANICALLY FIXED TO A KAPTON PIGTAIL 35 CM LONG VIA DOUBLE SIDED STICKY TAPE. 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Kollektif Bold"/>
              </a:rPr>
              <a:t>ELECTRICAL CONTACTS ARE MADE WITH CARBON CONDUCTIVE PAINT AND INSULATED. COPPER WIRE WITH 50 um DIAMETER. 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2998"/>
              </a:lnSpc>
              <a:spcBef>
                <a:spcPct val="0"/>
              </a:spcBef>
            </a:pPr>
            <a:r>
              <a:rPr lang="en-US" sz="2499" dirty="0">
                <a:solidFill>
                  <a:srgbClr val="FFBD59"/>
                </a:solidFill>
                <a:latin typeface="Kollektif Bold"/>
              </a:rPr>
              <a:t>UOW ELECTRONICS</a:t>
            </a:r>
          </a:p>
          <a:p>
            <a:pPr>
              <a:lnSpc>
                <a:spcPts val="2998"/>
              </a:lnSpc>
              <a:spcBef>
                <a:spcPct val="0"/>
              </a:spcBef>
            </a:pPr>
            <a:endParaRPr lang="en-US" sz="2499" dirty="0">
              <a:solidFill>
                <a:srgbClr val="FFBD59"/>
              </a:solidFill>
              <a:latin typeface="Kollekt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6356" y="9453435"/>
            <a:ext cx="6118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12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223208" y="-238987"/>
            <a:ext cx="12393400" cy="10525987"/>
          </a:xfrm>
          <a:custGeom>
            <a:avLst/>
            <a:gdLst/>
            <a:ahLst/>
            <a:cxnLst/>
            <a:rect l="l" t="t" r="r" b="b"/>
            <a:pathLst>
              <a:path w="12393400" h="10525987">
                <a:moveTo>
                  <a:pt x="0" y="0"/>
                </a:moveTo>
                <a:lnTo>
                  <a:pt x="12393399" y="0"/>
                </a:lnTo>
                <a:lnTo>
                  <a:pt x="12393399" y="10525987"/>
                </a:lnTo>
                <a:lnTo>
                  <a:pt x="0" y="1052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722" r="-94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1611" y="434252"/>
            <a:ext cx="647024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SENSITIVITY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1611" y="3198192"/>
            <a:ext cx="5097713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THE SENSITIVITY OF THE FOUR PIXELS IS IN THE RANGE OF 140 AND 160 </a:t>
            </a:r>
            <a:r>
              <a:rPr lang="en-US" sz="2500" dirty="0" err="1">
                <a:solidFill>
                  <a:srgbClr val="FFFFFF"/>
                </a:solidFill>
                <a:latin typeface="Kollektif Bold"/>
              </a:rPr>
              <a:t>fC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/</a:t>
            </a:r>
            <a:r>
              <a:rPr lang="en-US" sz="2500" dirty="0" err="1">
                <a:solidFill>
                  <a:srgbClr val="FFFFFF"/>
                </a:solidFill>
                <a:latin typeface="Kollektif Bold"/>
              </a:rPr>
              <a:t>cGY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 WITH A LINEARITY 0,999 AND THE SIGNAL TO NOISE RATIO IS ABOUT 70. 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8385395"/>
            <a:ext cx="4712698" cy="889522"/>
          </a:xfrm>
          <a:custGeom>
            <a:avLst/>
            <a:gdLst/>
            <a:ahLst/>
            <a:cxnLst/>
            <a:rect l="l" t="t" r="r" b="b"/>
            <a:pathLst>
              <a:path w="4712698" h="889522">
                <a:moveTo>
                  <a:pt x="0" y="0"/>
                </a:moveTo>
                <a:lnTo>
                  <a:pt x="4712698" y="0"/>
                </a:lnTo>
                <a:lnTo>
                  <a:pt x="4712698" y="889522"/>
                </a:lnTo>
                <a:lnTo>
                  <a:pt x="0" y="8895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83043" y="8523133"/>
            <a:ext cx="326628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112F6"/>
                </a:solidFill>
                <a:latin typeface="Kollektif Bold"/>
              </a:rPr>
              <a:t>Florence Hospital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356" y="9453435"/>
            <a:ext cx="6118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13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81365" y="2214905"/>
            <a:ext cx="6521428" cy="5276335"/>
          </a:xfrm>
          <a:custGeom>
            <a:avLst/>
            <a:gdLst/>
            <a:ahLst/>
            <a:cxnLst/>
            <a:rect l="l" t="t" r="r" b="b"/>
            <a:pathLst>
              <a:path w="6521428" h="5276335">
                <a:moveTo>
                  <a:pt x="0" y="0"/>
                </a:moveTo>
                <a:lnTo>
                  <a:pt x="6521428" y="0"/>
                </a:lnTo>
                <a:lnTo>
                  <a:pt x="6521428" y="5276335"/>
                </a:lnTo>
                <a:lnTo>
                  <a:pt x="0" y="527633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3869" y="-14867"/>
            <a:ext cx="12041701" cy="10301867"/>
          </a:xfrm>
          <a:custGeom>
            <a:avLst/>
            <a:gdLst/>
            <a:ahLst/>
            <a:cxnLst/>
            <a:rect l="l" t="t" r="r" b="b"/>
            <a:pathLst>
              <a:path w="12041701" h="10301867">
                <a:moveTo>
                  <a:pt x="0" y="0"/>
                </a:moveTo>
                <a:lnTo>
                  <a:pt x="12041701" y="0"/>
                </a:lnTo>
                <a:lnTo>
                  <a:pt x="12041701" y="10301867"/>
                </a:lnTo>
                <a:lnTo>
                  <a:pt x="0" y="1030186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16566" r="-1452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06003" y="8998181"/>
            <a:ext cx="4712698" cy="889522"/>
          </a:xfrm>
          <a:custGeom>
            <a:avLst/>
            <a:gdLst/>
            <a:ahLst/>
            <a:cxnLst/>
            <a:rect l="l" t="t" r="r" b="b"/>
            <a:pathLst>
              <a:path w="4712698" h="889522">
                <a:moveTo>
                  <a:pt x="0" y="0"/>
                </a:moveTo>
                <a:lnTo>
                  <a:pt x="4712698" y="0"/>
                </a:lnTo>
                <a:lnTo>
                  <a:pt x="4712698" y="889521"/>
                </a:lnTo>
                <a:lnTo>
                  <a:pt x="0" y="88952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4764" y="223838"/>
            <a:ext cx="811530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BEAM PROFILE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64364" y="8101504"/>
            <a:ext cx="3755429" cy="1308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FIELD SIZE 10 X 10 cm</a:t>
            </a:r>
            <a:r>
              <a:rPr lang="en-US" sz="2500" baseline="30000" dirty="0">
                <a:solidFill>
                  <a:srgbClr val="FFFFFF"/>
                </a:solidFill>
                <a:latin typeface="Kollektif Bold"/>
              </a:rPr>
              <a:t>2</a:t>
            </a: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   6 MV PHOTON BEAM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DR = 500 CGY/MIN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84946" y="9135919"/>
            <a:ext cx="326628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112F6"/>
                </a:solidFill>
                <a:latin typeface="Kollektif Bold"/>
              </a:rPr>
              <a:t>Florence Hospital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6356" y="9453435"/>
            <a:ext cx="55674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14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374917" y="-72000"/>
            <a:ext cx="12441808" cy="10368000"/>
          </a:xfrm>
          <a:custGeom>
            <a:avLst/>
            <a:gdLst/>
            <a:ahLst/>
            <a:cxnLst/>
            <a:rect l="l" t="t" r="r" b="b"/>
            <a:pathLst>
              <a:path w="12840725" h="11395160">
                <a:moveTo>
                  <a:pt x="0" y="0"/>
                </a:moveTo>
                <a:lnTo>
                  <a:pt x="12840725" y="0"/>
                </a:lnTo>
                <a:lnTo>
                  <a:pt x="12840725" y="11395160"/>
                </a:lnTo>
                <a:lnTo>
                  <a:pt x="0" y="113951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13742" t="-4638" r="-12068" b="-544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4764" y="223838"/>
            <a:ext cx="811530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SYNCHROTRON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8413" y="2843806"/>
            <a:ext cx="5104448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THE DEVICE CONTAINS 4 PIXELS 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WITH AN AREA OF 4 × 4 mm</a:t>
            </a:r>
            <a:r>
              <a:rPr lang="en-US" sz="2500" baseline="30000" dirty="0">
                <a:solidFill>
                  <a:srgbClr val="FFFFFF"/>
                </a:solidFill>
                <a:latin typeface="Kollektif Bold"/>
              </a:rPr>
              <a:t>2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6218" y="4037605"/>
            <a:ext cx="5028838" cy="488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THE ELECTRON SELECTIVE CONTACT IS FORMED THROUGH THE DEPOSITION OF  10 nm TiO</a:t>
            </a:r>
            <a:r>
              <a:rPr lang="en-US" sz="2500" baseline="-25000" dirty="0">
                <a:solidFill>
                  <a:srgbClr val="FFFFFF"/>
                </a:solidFill>
                <a:latin typeface="Kollektif Bold"/>
              </a:rPr>
              <a:t>2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 ON GLASS. THE ACTIVE A-SI:H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DETECTOR LAYER IS INTRINSIC (UNDOPED) 0.8 um. THE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HOLE SELECTIVE CONTACTS ON THE TOP OF THE DEVICE IS A 20 nm THICK MOOX LAYER AND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PROTECTED BY 60 nm OF INDIUM TITANIUM OXIDE (ITO)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8413" y="9201150"/>
            <a:ext cx="3518787" cy="397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BD59"/>
                </a:solidFill>
                <a:latin typeface="Kollektif Bold"/>
              </a:rPr>
              <a:t>UOW ELECTRONICS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8413" y="1306998"/>
            <a:ext cx="5092883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Kollektif Bold"/>
              </a:rPr>
              <a:t>ANSTO AS AT THE IMAGING AND MEDICAL BEAMLINE (IMBL).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6357" y="9453435"/>
            <a:ext cx="5220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15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9646" y="647700"/>
            <a:ext cx="1114088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MICROBEAM PROFILE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778010" y="1305669"/>
            <a:ext cx="6509990" cy="1076043"/>
            <a:chOff x="0" y="0"/>
            <a:chExt cx="7601188" cy="14347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01188" cy="1434724"/>
            </a:xfrm>
            <a:custGeom>
              <a:avLst/>
              <a:gdLst/>
              <a:ahLst/>
              <a:cxnLst/>
              <a:rect l="l" t="t" r="r" b="b"/>
              <a:pathLst>
                <a:path w="7601188" h="1434724">
                  <a:moveTo>
                    <a:pt x="0" y="0"/>
                  </a:moveTo>
                  <a:lnTo>
                    <a:pt x="7601188" y="0"/>
                  </a:lnTo>
                  <a:lnTo>
                    <a:pt x="7601188" y="1434724"/>
                  </a:lnTo>
                  <a:lnTo>
                    <a:pt x="0" y="1434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439715" y="307860"/>
              <a:ext cx="6113257" cy="711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9"/>
                </a:lnSpc>
              </a:pPr>
              <a:r>
                <a:rPr lang="en-US" sz="3328" dirty="0">
                  <a:solidFill>
                    <a:srgbClr val="3112F6"/>
                  </a:solidFill>
                  <a:latin typeface="Kollektif Bold"/>
                </a:rPr>
                <a:t>Australian </a:t>
              </a:r>
              <a:r>
                <a:rPr lang="en-US" sz="3328" dirty="0" smtClean="0">
                  <a:solidFill>
                    <a:srgbClr val="3112F6"/>
                  </a:solidFill>
                  <a:latin typeface="Kollektif Bold"/>
                </a:rPr>
                <a:t>Synchrotron</a:t>
              </a:r>
              <a:endParaRPr lang="en-US" sz="3328" dirty="0">
                <a:solidFill>
                  <a:srgbClr val="3112F6"/>
                </a:solidFill>
                <a:latin typeface="Kollektif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2817762"/>
            <a:ext cx="18360000" cy="7488000"/>
          </a:xfrm>
          <a:custGeom>
            <a:avLst/>
            <a:gdLst/>
            <a:ahLst/>
            <a:cxnLst/>
            <a:rect l="l" t="t" r="r" b="b"/>
            <a:pathLst>
              <a:path w="20906447" h="8251524">
                <a:moveTo>
                  <a:pt x="0" y="0"/>
                </a:moveTo>
                <a:lnTo>
                  <a:pt x="20906448" y="0"/>
                </a:lnTo>
                <a:lnTo>
                  <a:pt x="20906448" y="8251523"/>
                </a:lnTo>
                <a:lnTo>
                  <a:pt x="0" y="825152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7130" t="-9019" r="-6748" b="-1019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478900" y="166370"/>
            <a:ext cx="5042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16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1845578"/>
            <a:ext cx="18288000" cy="8441422"/>
          </a:xfrm>
          <a:custGeom>
            <a:avLst/>
            <a:gdLst/>
            <a:ahLst/>
            <a:cxnLst/>
            <a:rect l="l" t="t" r="r" b="b"/>
            <a:pathLst>
              <a:path w="18288000" h="8441422">
                <a:moveTo>
                  <a:pt x="0" y="0"/>
                </a:moveTo>
                <a:lnTo>
                  <a:pt x="18288000" y="0"/>
                </a:lnTo>
                <a:lnTo>
                  <a:pt x="18288000" y="8441422"/>
                </a:lnTo>
                <a:lnTo>
                  <a:pt x="0" y="844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13657" b="-412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613493"/>
            <a:ext cx="1346062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SENSITIVE VOLUME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83804" y="123190"/>
            <a:ext cx="39939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17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3A986B8D-D15F-681F-7277-FBBA81D6E30C}"/>
              </a:ext>
            </a:extLst>
          </p:cNvPr>
          <p:cNvGrpSpPr/>
          <p:nvPr/>
        </p:nvGrpSpPr>
        <p:grpSpPr>
          <a:xfrm>
            <a:off x="11283903" y="497776"/>
            <a:ext cx="5700891" cy="1076043"/>
            <a:chOff x="0" y="0"/>
            <a:chExt cx="7601188" cy="1434724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AD9D1D36-68E6-DCE2-3DA9-F41AEB57BABA}"/>
                </a:ext>
              </a:extLst>
            </p:cNvPr>
            <p:cNvSpPr/>
            <p:nvPr/>
          </p:nvSpPr>
          <p:spPr>
            <a:xfrm>
              <a:off x="0" y="0"/>
              <a:ext cx="7601188" cy="1434724"/>
            </a:xfrm>
            <a:custGeom>
              <a:avLst/>
              <a:gdLst/>
              <a:ahLst/>
              <a:cxnLst/>
              <a:rect l="l" t="t" r="r" b="b"/>
              <a:pathLst>
                <a:path w="7601188" h="1434724">
                  <a:moveTo>
                    <a:pt x="0" y="0"/>
                  </a:moveTo>
                  <a:lnTo>
                    <a:pt x="7601188" y="0"/>
                  </a:lnTo>
                  <a:lnTo>
                    <a:pt x="7601188" y="1434724"/>
                  </a:lnTo>
                  <a:lnTo>
                    <a:pt x="0" y="1434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5FCA6049-0868-BD2B-AE6C-E90CAB356262}"/>
                </a:ext>
              </a:extLst>
            </p:cNvPr>
            <p:cNvSpPr txBox="1"/>
            <p:nvPr/>
          </p:nvSpPr>
          <p:spPr>
            <a:xfrm>
              <a:off x="1439715" y="307860"/>
              <a:ext cx="6113257" cy="711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9"/>
                </a:lnSpc>
              </a:pPr>
              <a:r>
                <a:rPr lang="en-US" sz="3328" dirty="0">
                  <a:solidFill>
                    <a:srgbClr val="3112F6"/>
                  </a:solidFill>
                  <a:latin typeface="Kollektif Bold"/>
                </a:rPr>
                <a:t>Australian </a:t>
              </a:r>
              <a:r>
                <a:rPr lang="en-US" sz="3328" dirty="0" smtClean="0">
                  <a:solidFill>
                    <a:srgbClr val="3112F6"/>
                  </a:solidFill>
                  <a:latin typeface="Kollektif Bold"/>
                </a:rPr>
                <a:t>Synchrotron</a:t>
              </a:r>
              <a:endParaRPr lang="en-US" sz="3328" dirty="0">
                <a:solidFill>
                  <a:srgbClr val="3112F6"/>
                </a:solidFill>
                <a:latin typeface="Kollektif Bol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2410241"/>
            <a:ext cx="18288000" cy="5999767"/>
          </a:xfrm>
          <a:custGeom>
            <a:avLst/>
            <a:gdLst/>
            <a:ahLst/>
            <a:cxnLst/>
            <a:rect l="l" t="t" r="r" b="b"/>
            <a:pathLst>
              <a:path w="11181377" h="4561492">
                <a:moveTo>
                  <a:pt x="0" y="0"/>
                </a:moveTo>
                <a:lnTo>
                  <a:pt x="11181377" y="0"/>
                </a:lnTo>
                <a:lnTo>
                  <a:pt x="11181377" y="4561492"/>
                </a:lnTo>
                <a:lnTo>
                  <a:pt x="0" y="456149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13735" b="-3029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3641" y="511724"/>
            <a:ext cx="11697210" cy="85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Muli Bold Bold"/>
              </a:rPr>
              <a:t>TRANSMISSION DEVICES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97422" y="8622751"/>
            <a:ext cx="9789648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DEVICE WITH 2X2 mm</a:t>
            </a:r>
            <a:r>
              <a:rPr lang="en-US" sz="2500" baseline="30000" dirty="0">
                <a:solidFill>
                  <a:srgbClr val="FFFFFF"/>
                </a:solidFill>
                <a:latin typeface="Kollektif Bold"/>
              </a:rPr>
              <a:t>2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 P-I-N ON KAPTON SENSORS,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2.5 um THICK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TOTAL THICKNESS ~ 150 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1560" y="1812777"/>
            <a:ext cx="941475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BD59"/>
                </a:solidFill>
                <a:latin typeface="Muli Bold Bold"/>
              </a:rPr>
              <a:t>INSTRUMENTED ACCELERATOR’S EXIT WINDOW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97400" y="9363670"/>
            <a:ext cx="6118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18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36136" y="4998667"/>
            <a:ext cx="15766676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BD59"/>
                </a:solidFill>
                <a:latin typeface="Kollektif Bold"/>
              </a:rPr>
              <a:t>SMALL LINEAR ARRAYS (3-5 PIXELS):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500" dirty="0">
              <a:solidFill>
                <a:srgbClr val="FFBD59"/>
              </a:solidFill>
              <a:latin typeface="Kollektif Bold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3D CONFORMAL BREAST TANGENTIAL (SKIN DOSE MONITORING IN STEEP DOSE GRADIENT AREAS AT THE SURFACE OF THE BREAST DURING 3D-CRT)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SKIN DOSIMETRY IN THE SOFT TISSUE SARCOMA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500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500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BD59"/>
                </a:solidFill>
                <a:latin typeface="Kollektif Bold"/>
              </a:rPr>
              <a:t>LARGE LINEAR ARRAYS (12+ PIXELS):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500" dirty="0">
              <a:solidFill>
                <a:srgbClr val="FFBD59"/>
              </a:solidFill>
              <a:latin typeface="Kollektif Bold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LINEAR ARRAY COVERING A DISTANCE OF 5 TO 12 cm WITH A RESOLUTION OF 2 mm WOULD BE BENEFICIAL FOR STANDARD LINACS AND TOMOTHERAPY MACHINE QA</a:t>
            </a:r>
          </a:p>
        </p:txBody>
      </p:sp>
      <p:sp>
        <p:nvSpPr>
          <p:cNvPr id="4" name="Freeform 4"/>
          <p:cNvSpPr/>
          <p:nvPr/>
        </p:nvSpPr>
        <p:spPr>
          <a:xfrm>
            <a:off x="657851" y="4883800"/>
            <a:ext cx="695002" cy="589014"/>
          </a:xfrm>
          <a:custGeom>
            <a:avLst/>
            <a:gdLst/>
            <a:ahLst/>
            <a:cxnLst/>
            <a:rect l="l" t="t" r="r" b="b"/>
            <a:pathLst>
              <a:path w="695002" h="589014">
                <a:moveTo>
                  <a:pt x="0" y="0"/>
                </a:moveTo>
                <a:lnTo>
                  <a:pt x="695002" y="0"/>
                </a:lnTo>
                <a:lnTo>
                  <a:pt x="695002" y="589014"/>
                </a:lnTo>
                <a:lnTo>
                  <a:pt x="0" y="58901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85642"/>
            <a:ext cx="1536977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FUTURE APPLICATIONS</a:t>
            </a:r>
          </a:p>
        </p:txBody>
      </p:sp>
      <p:sp>
        <p:nvSpPr>
          <p:cNvPr id="6" name="Freeform 6"/>
          <p:cNvSpPr/>
          <p:nvPr/>
        </p:nvSpPr>
        <p:spPr>
          <a:xfrm>
            <a:off x="657851" y="7516688"/>
            <a:ext cx="695002" cy="589014"/>
          </a:xfrm>
          <a:custGeom>
            <a:avLst/>
            <a:gdLst/>
            <a:ahLst/>
            <a:cxnLst/>
            <a:rect l="l" t="t" r="r" b="b"/>
            <a:pathLst>
              <a:path w="695002" h="589014">
                <a:moveTo>
                  <a:pt x="0" y="0"/>
                </a:moveTo>
                <a:lnTo>
                  <a:pt x="695002" y="0"/>
                </a:lnTo>
                <a:lnTo>
                  <a:pt x="695002" y="589014"/>
                </a:lnTo>
                <a:lnTo>
                  <a:pt x="0" y="58901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12281" y="1303327"/>
            <a:ext cx="17340403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it-IT" sz="2500" b="1" u="none" strike="noStrike" kern="1200" cap="all" dirty="0">
                <a:ln>
                  <a:noFill/>
                </a:ln>
                <a:solidFill>
                  <a:schemeClr val="bg1"/>
                </a:solidFill>
                <a:latin typeface="Kollektif Bold" panose="020B0604020202020204" charset="0"/>
                <a:ea typeface="TimesNewRomanPS-BoldMT"/>
                <a:cs typeface="TimesNewRomanPS-BoldMT"/>
              </a:rPr>
              <a:t>possible clinical use </a:t>
            </a:r>
            <a:r>
              <a:rPr lang="it-IT" sz="2500" b="1" u="none" strike="noStrike" kern="1200" cap="all" dirty="0" err="1">
                <a:ln>
                  <a:noFill/>
                </a:ln>
                <a:solidFill>
                  <a:schemeClr val="bg1"/>
                </a:solidFill>
                <a:latin typeface="Kollektif Bold" panose="020B0604020202020204" charset="0"/>
                <a:ea typeface="TimesNewRomanPS-BoldMT"/>
                <a:cs typeface="TimesNewRomanPS-BoldMT"/>
              </a:rPr>
              <a:t>cases</a:t>
            </a:r>
            <a:r>
              <a:rPr lang="it-IT" sz="2500" b="1" dirty="0">
                <a:solidFill>
                  <a:schemeClr val="bg1"/>
                </a:solidFill>
                <a:latin typeface="Kollektif Bold" panose="020B0604020202020204" charset="0"/>
                <a:ea typeface="TimesNewRomanPS-BoldMT"/>
                <a:cs typeface="TimesNewRomanPS-BoldMT"/>
              </a:rPr>
              <a:t>: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it-IT" sz="2500" b="1" u="none" strike="noStrike" kern="1200" cap="none" dirty="0">
              <a:ln>
                <a:noFill/>
              </a:ln>
              <a:solidFill>
                <a:schemeClr val="bg1"/>
              </a:solidFill>
              <a:latin typeface="Kollektif Bold" panose="020B0604020202020204" charset="0"/>
              <a:ea typeface="TimesNewRomanPS-BoldMT"/>
              <a:cs typeface="TimesNewRomanPS-BoldMT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cap="all" dirty="0">
                <a:solidFill>
                  <a:schemeClr val="accent6">
                    <a:lumMod val="60000"/>
                    <a:lumOff val="40000"/>
                  </a:schemeClr>
                </a:solidFill>
                <a:latin typeface="Kollektif Bold"/>
              </a:rPr>
              <a:t>Single pixel devices</a:t>
            </a:r>
            <a:endParaRPr lang="en-US" sz="2500" cap="all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500" cap="all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cap="all" dirty="0">
                <a:solidFill>
                  <a:srgbClr val="FFFFFF"/>
                </a:solidFill>
                <a:latin typeface="Kollektif Bold"/>
              </a:rPr>
              <a:t>Skin dosimetry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cap="all" dirty="0">
                <a:solidFill>
                  <a:srgbClr val="FFFFFF"/>
                </a:solidFill>
                <a:latin typeface="Kollektif Bold"/>
              </a:rPr>
              <a:t>Total body irradiation in-vivo dosimetry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cap="all" dirty="0">
                <a:solidFill>
                  <a:srgbClr val="FFFFFF"/>
                </a:solidFill>
                <a:latin typeface="Kollektif Bold"/>
              </a:rPr>
              <a:t>Dosimetry of extreme high dose rate radiotherapy modalities such as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cap="all" dirty="0">
                <a:solidFill>
                  <a:srgbClr val="FFFFFF"/>
                </a:solidFill>
                <a:latin typeface="Kollektif Bold"/>
              </a:rPr>
              <a:t>Synchrotron Microbeam Radiotherapy and FLASH </a:t>
            </a:r>
            <a:r>
              <a:rPr lang="en-US" sz="2500" cap="all" dirty="0" err="1">
                <a:solidFill>
                  <a:srgbClr val="FFFFFF"/>
                </a:solidFill>
                <a:latin typeface="Kollektif Bold"/>
              </a:rPr>
              <a:t>THERAPy</a:t>
            </a:r>
            <a:endParaRPr lang="en-US" sz="2500" cap="all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500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500" dirty="0">
              <a:solidFill>
                <a:srgbClr val="FFFFFF"/>
              </a:solidFill>
              <a:latin typeface="Kollekt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145000" y="9363670"/>
            <a:ext cx="69500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FFFFF"/>
                </a:solidFill>
                <a:latin typeface="Open Sans Extra Bold"/>
              </a:rPr>
              <a:t>19</a:t>
            </a:r>
            <a:endParaRPr lang="en-US" sz="2600" dirty="0">
              <a:solidFill>
                <a:srgbClr val="FFFFFF"/>
              </a:solidFill>
              <a:latin typeface="Open Sans Extra Bold"/>
            </a:endParaRP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="" xmlns:a16="http://schemas.microsoft.com/office/drawing/2014/main" id="{638BEF63-5E66-D350-64E6-3DC3D105E8FD}"/>
              </a:ext>
            </a:extLst>
          </p:cNvPr>
          <p:cNvSpPr/>
          <p:nvPr/>
        </p:nvSpPr>
        <p:spPr>
          <a:xfrm>
            <a:off x="681199" y="1956405"/>
            <a:ext cx="695002" cy="589014"/>
          </a:xfrm>
          <a:custGeom>
            <a:avLst/>
            <a:gdLst/>
            <a:ahLst/>
            <a:cxnLst/>
            <a:rect l="l" t="t" r="r" b="b"/>
            <a:pathLst>
              <a:path w="695002" h="589014">
                <a:moveTo>
                  <a:pt x="0" y="0"/>
                </a:moveTo>
                <a:lnTo>
                  <a:pt x="695002" y="0"/>
                </a:lnTo>
                <a:lnTo>
                  <a:pt x="695002" y="589014"/>
                </a:lnTo>
                <a:lnTo>
                  <a:pt x="0" y="58901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943155" y="0"/>
            <a:ext cx="9344845" cy="10287000"/>
          </a:xfrm>
          <a:custGeom>
            <a:avLst/>
            <a:gdLst/>
            <a:ahLst/>
            <a:cxnLst/>
            <a:rect l="l" t="t" r="r" b="b"/>
            <a:pathLst>
              <a:path w="9344845" h="10287000">
                <a:moveTo>
                  <a:pt x="0" y="0"/>
                </a:moveTo>
                <a:lnTo>
                  <a:pt x="9344845" y="0"/>
                </a:lnTo>
                <a:lnTo>
                  <a:pt x="93448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35862" t="-1628" r="-320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19029" y="0"/>
            <a:ext cx="10029039" cy="10287000"/>
          </a:xfrm>
          <a:custGeom>
            <a:avLst/>
            <a:gdLst/>
            <a:ahLst/>
            <a:cxnLst/>
            <a:rect l="l" t="t" r="r" b="b"/>
            <a:pathLst>
              <a:path w="10029039" h="10287000">
                <a:moveTo>
                  <a:pt x="0" y="0"/>
                </a:moveTo>
                <a:lnTo>
                  <a:pt x="10029039" y="0"/>
                </a:lnTo>
                <a:lnTo>
                  <a:pt x="100290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1822" r="-807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6727" y="111127"/>
            <a:ext cx="9334844" cy="82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Muli Bold Bold"/>
              </a:rPr>
              <a:t>HASPIDE 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6727" y="2522537"/>
            <a:ext cx="8262303" cy="524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INFN CSN5 CALL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spc="434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STARTED IN 2022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3 YEARS DURATION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spc="434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8 INSTITUTIONS: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    6 INFN ( FI, LE, LNS, MI, PG, TO)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    1 UNIVERSITY OF WOLLONGONG (AUS)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1 EPFL NEUCHATEL (SWITZERLAND)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spc="434" dirty="0">
              <a:solidFill>
                <a:srgbClr val="FFFFFF"/>
              </a:solidFill>
              <a:latin typeface="Kollektif Bold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  ~ 45 RESEARCHERS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spc="434" dirty="0">
              <a:solidFill>
                <a:srgbClr val="FFFFFF"/>
              </a:solidFill>
              <a:latin typeface="Kollekt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6492" y="9501128"/>
            <a:ext cx="19351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 Extra Bold"/>
              </a:rPr>
              <a:t>2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="" xmlns:a16="http://schemas.microsoft.com/office/drawing/2014/main" id="{97A9CCC6-4BBE-9C31-4FE5-F6C21187121C}"/>
              </a:ext>
            </a:extLst>
          </p:cNvPr>
          <p:cNvSpPr/>
          <p:nvPr/>
        </p:nvSpPr>
        <p:spPr>
          <a:xfrm>
            <a:off x="3973505" y="2109282"/>
            <a:ext cx="1893895" cy="1053017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3906871" cy="3689823"/>
          </a:xfrm>
          <a:custGeom>
            <a:avLst/>
            <a:gdLst/>
            <a:ahLst/>
            <a:cxnLst/>
            <a:rect l="l" t="t" r="r" b="b"/>
            <a:pathLst>
              <a:path w="3906871" h="3689823">
                <a:moveTo>
                  <a:pt x="0" y="0"/>
                </a:moveTo>
                <a:lnTo>
                  <a:pt x="3906871" y="0"/>
                </a:lnTo>
                <a:lnTo>
                  <a:pt x="3906871" y="3689823"/>
                </a:lnTo>
                <a:lnTo>
                  <a:pt x="0" y="368982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3435" y="5180760"/>
            <a:ext cx="5474630" cy="189124"/>
          </a:xfrm>
          <a:custGeom>
            <a:avLst/>
            <a:gdLst/>
            <a:ahLst/>
            <a:cxnLst/>
            <a:rect l="l" t="t" r="r" b="b"/>
            <a:pathLst>
              <a:path w="5474630" h="189124">
                <a:moveTo>
                  <a:pt x="0" y="0"/>
                </a:moveTo>
                <a:lnTo>
                  <a:pt x="5474631" y="0"/>
                </a:lnTo>
                <a:lnTo>
                  <a:pt x="5474631" y="189124"/>
                </a:lnTo>
                <a:lnTo>
                  <a:pt x="0" y="18912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339504" y="731776"/>
            <a:ext cx="13352429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HYDROGENATED AMORPHOUS SILICON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02597" y="4237510"/>
            <a:ext cx="998092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9"/>
              </a:lnSpc>
            </a:pPr>
            <a:r>
              <a:rPr lang="en-US" sz="3158" u="sng">
                <a:solidFill>
                  <a:srgbClr val="FFFFFF"/>
                </a:solidFill>
                <a:latin typeface="Kollektif Bold"/>
              </a:rPr>
              <a:t>1969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29019" y="4237510"/>
            <a:ext cx="998092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9"/>
              </a:lnSpc>
            </a:pPr>
            <a:r>
              <a:rPr lang="en-US" sz="3158" u="sng">
                <a:solidFill>
                  <a:srgbClr val="FFFFFF"/>
                </a:solidFill>
                <a:latin typeface="Kollektif Bold"/>
              </a:rPr>
              <a:t>1976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641" y="5629771"/>
            <a:ext cx="4017109" cy="353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SYNTHESIZED FOR THE FIRST TIME BY CHITTIK ET AL. FROM GROWTH BY PLASMA-ENHANCED VAPOR DEPOSITION (PE-CVD) OF SiH</a:t>
            </a:r>
            <a:r>
              <a:rPr lang="en-US" sz="2499" u="none" spc="434" baseline="-25000" dirty="0">
                <a:solidFill>
                  <a:srgbClr val="FFFFFF"/>
                </a:solidFill>
                <a:latin typeface="Kollektif Bold"/>
              </a:rPr>
              <a:t>4</a:t>
            </a: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 (SILANE)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67684" y="5629771"/>
            <a:ext cx="5187936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u="none" spc="434">
                <a:solidFill>
                  <a:srgbClr val="FFFFFF"/>
                </a:solidFill>
                <a:latin typeface="Kollektif Bold"/>
              </a:rPr>
              <a:t>SPEAR AND LECOMBER DEMONSTRATED THAT THIS MATERIAL COULD BE SUBSTITUTIONALLY DOPED BOTH IN N AND P-TYPES. DEVELOPMENT OF TRANSISTORS, SOLAR CELLS AND MEMORIES.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00392" y="4180360"/>
            <a:ext cx="4221480" cy="46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500" u="sng" spc="521" dirty="0">
                <a:solidFill>
                  <a:srgbClr val="FFFFFF"/>
                </a:solidFill>
                <a:latin typeface="Kollektif Bold"/>
              </a:rPr>
              <a:t>FROM MID ‘80 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85333" y="5629771"/>
            <a:ext cx="6014320" cy="264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DIRECT DETECTION OF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IONIZING RADIATION BASED 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ON P-I-N OR  SCHOTTKY DIODE STRUCTURES (THICKNESS 1 TO 50 </a:t>
            </a: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um</a:t>
            </a: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)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u="none" spc="434" dirty="0">
              <a:solidFill>
                <a:srgbClr val="FFFFFF"/>
              </a:solidFill>
              <a:latin typeface="Kollektif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499035" y="9375337"/>
            <a:ext cx="19351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 Extra Bold"/>
              </a:rPr>
              <a:t>3</a:t>
            </a:r>
          </a:p>
        </p:txBody>
      </p:sp>
      <p:sp>
        <p:nvSpPr>
          <p:cNvPr id="13" name="Freeform 13"/>
          <p:cNvSpPr/>
          <p:nvPr/>
        </p:nvSpPr>
        <p:spPr>
          <a:xfrm>
            <a:off x="7230817" y="5158742"/>
            <a:ext cx="7249605" cy="250441"/>
          </a:xfrm>
          <a:custGeom>
            <a:avLst/>
            <a:gdLst/>
            <a:ahLst/>
            <a:cxnLst/>
            <a:rect l="l" t="t" r="r" b="b"/>
            <a:pathLst>
              <a:path w="7249605" h="250441">
                <a:moveTo>
                  <a:pt x="0" y="0"/>
                </a:moveTo>
                <a:lnTo>
                  <a:pt x="7249605" y="0"/>
                </a:lnTo>
                <a:lnTo>
                  <a:pt x="7249605" y="250441"/>
                </a:lnTo>
                <a:lnTo>
                  <a:pt x="0" y="25044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210800" y="13500"/>
            <a:ext cx="9344845" cy="10260000"/>
          </a:xfrm>
          <a:custGeom>
            <a:avLst/>
            <a:gdLst/>
            <a:ahLst/>
            <a:cxnLst/>
            <a:rect l="l" t="t" r="r" b="b"/>
            <a:pathLst>
              <a:path w="9344845" h="10287000">
                <a:moveTo>
                  <a:pt x="0" y="0"/>
                </a:moveTo>
                <a:lnTo>
                  <a:pt x="9344845" y="0"/>
                </a:lnTo>
                <a:lnTo>
                  <a:pt x="93448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27993" t="-2216" r="-27993" b="-176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8060" y="554039"/>
            <a:ext cx="13207019" cy="85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Muli Bold Bold"/>
              </a:rPr>
              <a:t>WHY </a:t>
            </a:r>
            <a:r>
              <a:rPr lang="en-US" sz="5000" dirty="0" err="1">
                <a:solidFill>
                  <a:srgbClr val="FFFFFF"/>
                </a:solidFill>
                <a:latin typeface="Muli Bold Bold"/>
              </a:rPr>
              <a:t>a-Si:H</a:t>
            </a:r>
            <a:r>
              <a:rPr lang="en-US" sz="5000" dirty="0">
                <a:solidFill>
                  <a:srgbClr val="FFFFFF"/>
                </a:solidFill>
                <a:latin typeface="Muli Bold Bold"/>
              </a:rPr>
              <a:t> AS MATERIAL?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8060" y="2347649"/>
            <a:ext cx="9400001" cy="623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IT IS INTRINSICALLY RADIATION RESISTANT;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u="none" spc="434" dirty="0">
              <a:solidFill>
                <a:srgbClr val="FFFFFF"/>
              </a:solidFill>
              <a:latin typeface="Kollektif Bold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IT CAN BE DEPOSITED IN THIN LAYERS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(~ 1-100 </a:t>
            </a:r>
            <a:r>
              <a:rPr lang="en-US" sz="2499" spc="434" dirty="0">
                <a:solidFill>
                  <a:srgbClr val="FFFFFF"/>
                </a:solidFill>
                <a:latin typeface="Kollektif Bold"/>
              </a:rPr>
              <a:t>um</a:t>
            </a: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);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u="none" spc="434" dirty="0">
              <a:solidFill>
                <a:srgbClr val="FFFFFF"/>
              </a:solidFill>
              <a:latin typeface="Kollektif Bold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IT CAN BE DEPOSITED ON DIFFERENT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SUBSTRATES, EVEN FLEXIBLE ONES LIKE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MYLAR AND KAPTON;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u="none" spc="434" dirty="0">
              <a:solidFill>
                <a:srgbClr val="FFFFFF"/>
              </a:solidFill>
              <a:latin typeface="Kollektif Bold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IT HAS A BAND GAP VALUE JUST HIGHER THAN c-Si: 1.7-1.9 eV;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u="none" spc="434" dirty="0">
              <a:solidFill>
                <a:srgbClr val="FFFFFF"/>
              </a:solidFill>
              <a:latin typeface="Kollektif Bold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pc="434" dirty="0">
                <a:solidFill>
                  <a:srgbClr val="FFFFFF"/>
                </a:solidFill>
                <a:latin typeface="Kollektif Bold"/>
              </a:rPr>
              <a:t>MATERIAL DEPOSITION PROCESS CAN BE DONE ON WIDE AREAS.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5162" y="9519983"/>
            <a:ext cx="19351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 Extra Bo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61181" y="2967036"/>
            <a:ext cx="18946408" cy="658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9"/>
              </a:lnSpc>
            </a:pPr>
            <a:r>
              <a:rPr lang="en-US" sz="2499" u="sng" spc="-24" dirty="0">
                <a:solidFill>
                  <a:srgbClr val="FFFFFF"/>
                </a:solidFill>
                <a:latin typeface="Kollektif Bold"/>
              </a:rPr>
              <a:t>SEVERAL STANDARD PRODUCTION TECHNIQUES:</a:t>
            </a:r>
          </a:p>
          <a:p>
            <a:pPr>
              <a:lnSpc>
                <a:spcPts val="3749"/>
              </a:lnSpc>
            </a:pPr>
            <a:endParaRPr lang="en-US" sz="2499" u="sng" spc="-24" dirty="0">
              <a:solidFill>
                <a:srgbClr val="FFFFFF"/>
              </a:solidFill>
              <a:latin typeface="Kollektif Bold"/>
            </a:endParaRP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PECVD (PLASMA ENHANCED CHEMICAL VAPOR DEPOSITION); [EPFL]</a:t>
            </a: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IN THE PROCESS IS USED A MIXTURE OF SILANE (SiH</a:t>
            </a:r>
            <a:r>
              <a:rPr lang="en-US" sz="2499" spc="-24" baseline="-25000" dirty="0">
                <a:solidFill>
                  <a:srgbClr val="FFFFFF"/>
                </a:solidFill>
                <a:latin typeface="Kollektif"/>
              </a:rPr>
              <a:t>4</a:t>
            </a: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) AND  </a:t>
            </a: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HYDROGEN, WITH WORKING TEMPERATURE BETWEEN 160° AND 300°C</a:t>
            </a:r>
          </a:p>
          <a:p>
            <a:pPr>
              <a:lnSpc>
                <a:spcPts val="3749"/>
              </a:lnSpc>
            </a:pPr>
            <a:endParaRPr lang="en-US" sz="2499" spc="-24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RADIOFREQUENCY PECVD (RF OR VHF PECVD), AT VARIOUS  </a:t>
            </a: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FREQUENCIES.</a:t>
            </a:r>
          </a:p>
          <a:p>
            <a:pPr>
              <a:lnSpc>
                <a:spcPts val="3749"/>
              </a:lnSpc>
            </a:pPr>
            <a:endParaRPr lang="en-US" sz="2499" spc="-24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BD59"/>
                </a:solidFill>
                <a:latin typeface="Kollektif"/>
              </a:rPr>
              <a:t>TWO NEW PROCEDURES ARE UNDER DEVELOPMENT IN THE HASPIDE PROJECT:</a:t>
            </a: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BD59"/>
                </a:solidFill>
                <a:latin typeface="Kollektif"/>
              </a:rPr>
              <a:t>→ PULSED LASER DEPOSITION (PLD)   [LECCE]</a:t>
            </a: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BD59"/>
                </a:solidFill>
                <a:latin typeface="Kollektif"/>
              </a:rPr>
              <a:t>→ REACTIVE SPUTTERING  [LECCE]  </a:t>
            </a:r>
            <a:r>
              <a:rPr lang="en-US" sz="2499" spc="-24" dirty="0">
                <a:solidFill>
                  <a:srgbClr val="FFBD59"/>
                </a:solidFill>
                <a:latin typeface="Kollektif Bold"/>
              </a:rPr>
              <a:t>  </a:t>
            </a:r>
          </a:p>
          <a:p>
            <a:pPr>
              <a:lnSpc>
                <a:spcPts val="3749"/>
              </a:lnSpc>
            </a:pPr>
            <a:endParaRPr lang="en-US" sz="2499" spc="-24" dirty="0">
              <a:solidFill>
                <a:srgbClr val="FFBD59"/>
              </a:solidFill>
              <a:latin typeface="Kollektif Bold"/>
            </a:endParaRPr>
          </a:p>
          <a:p>
            <a:pPr>
              <a:lnSpc>
                <a:spcPts val="3749"/>
              </a:lnSpc>
            </a:pPr>
            <a:endParaRPr lang="en-US" sz="2499" spc="-24" dirty="0">
              <a:solidFill>
                <a:srgbClr val="FFBD59"/>
              </a:solidFill>
              <a:latin typeface="Kollektif Bold"/>
            </a:endParaRPr>
          </a:p>
        </p:txBody>
      </p:sp>
      <p:sp>
        <p:nvSpPr>
          <p:cNvPr id="4" name="Freeform 4"/>
          <p:cNvSpPr/>
          <p:nvPr/>
        </p:nvSpPr>
        <p:spPr>
          <a:xfrm rot="-2163121">
            <a:off x="422796" y="636119"/>
            <a:ext cx="1753029" cy="2007285"/>
          </a:xfrm>
          <a:custGeom>
            <a:avLst/>
            <a:gdLst/>
            <a:ahLst/>
            <a:cxnLst/>
            <a:rect l="l" t="t" r="r" b="b"/>
            <a:pathLst>
              <a:path w="1753029" h="2007285">
                <a:moveTo>
                  <a:pt x="0" y="0"/>
                </a:moveTo>
                <a:lnTo>
                  <a:pt x="1753029" y="0"/>
                </a:lnTo>
                <a:lnTo>
                  <a:pt x="1753029" y="2007285"/>
                </a:lnTo>
                <a:lnTo>
                  <a:pt x="0" y="20072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41009" y="4499689"/>
            <a:ext cx="15523410" cy="4529873"/>
            <a:chOff x="0" y="-47625"/>
            <a:chExt cx="4088470" cy="1193052"/>
          </a:xfrm>
        </p:grpSpPr>
        <p:sp>
          <p:nvSpPr>
            <p:cNvPr id="6" name="Freeform 6"/>
            <p:cNvSpPr/>
            <p:nvPr/>
          </p:nvSpPr>
          <p:spPr>
            <a:xfrm>
              <a:off x="57088" y="590076"/>
              <a:ext cx="4031382" cy="555351"/>
            </a:xfrm>
            <a:custGeom>
              <a:avLst/>
              <a:gdLst/>
              <a:ahLst/>
              <a:cxnLst/>
              <a:rect l="l" t="t" r="r" b="b"/>
              <a:pathLst>
                <a:path w="4031382" h="555351">
                  <a:moveTo>
                    <a:pt x="25795" y="0"/>
                  </a:moveTo>
                  <a:lnTo>
                    <a:pt x="4005587" y="0"/>
                  </a:lnTo>
                  <a:cubicBezTo>
                    <a:pt x="4019833" y="0"/>
                    <a:pt x="4031382" y="11549"/>
                    <a:pt x="4031382" y="25795"/>
                  </a:cubicBezTo>
                  <a:lnTo>
                    <a:pt x="4031382" y="529556"/>
                  </a:lnTo>
                  <a:cubicBezTo>
                    <a:pt x="4031382" y="536398"/>
                    <a:pt x="4028665" y="542959"/>
                    <a:pt x="4023827" y="547796"/>
                  </a:cubicBezTo>
                  <a:cubicBezTo>
                    <a:pt x="4018990" y="552634"/>
                    <a:pt x="4012428" y="555351"/>
                    <a:pt x="4005587" y="555351"/>
                  </a:cubicBezTo>
                  <a:lnTo>
                    <a:pt x="25795" y="555351"/>
                  </a:lnTo>
                  <a:cubicBezTo>
                    <a:pt x="11549" y="555351"/>
                    <a:pt x="0" y="543803"/>
                    <a:pt x="0" y="529556"/>
                  </a:cubicBezTo>
                  <a:lnTo>
                    <a:pt x="0" y="25795"/>
                  </a:lnTo>
                  <a:cubicBezTo>
                    <a:pt x="0" y="11549"/>
                    <a:pt x="11549" y="0"/>
                    <a:pt x="257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52343" y="4192863"/>
            <a:ext cx="810020" cy="556755"/>
          </a:xfrm>
          <a:custGeom>
            <a:avLst/>
            <a:gdLst/>
            <a:ahLst/>
            <a:cxnLst/>
            <a:rect l="l" t="t" r="r" b="b"/>
            <a:pathLst>
              <a:path w="1045115" h="737241">
                <a:moveTo>
                  <a:pt x="0" y="0"/>
                </a:moveTo>
                <a:lnTo>
                  <a:pt x="1045115" y="0"/>
                </a:lnTo>
                <a:lnTo>
                  <a:pt x="1045115" y="737241"/>
                </a:lnTo>
                <a:lnTo>
                  <a:pt x="0" y="73724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94735" y="1141922"/>
            <a:ext cx="1377757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DEVICE PRODUCTION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475302" y="9205412"/>
            <a:ext cx="193516" cy="44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Open Sans Extra Bold"/>
              </a:rPr>
              <a:t>5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23581" y="5787311"/>
            <a:ext cx="810020" cy="556754"/>
          </a:xfrm>
          <a:custGeom>
            <a:avLst/>
            <a:gdLst/>
            <a:ahLst/>
            <a:cxnLst/>
            <a:rect l="l" t="t" r="r" b="b"/>
            <a:pathLst>
              <a:path w="1045115" h="737241">
                <a:moveTo>
                  <a:pt x="0" y="0"/>
                </a:moveTo>
                <a:lnTo>
                  <a:pt x="1045115" y="0"/>
                </a:lnTo>
                <a:lnTo>
                  <a:pt x="1045115" y="737242"/>
                </a:lnTo>
                <a:lnTo>
                  <a:pt x="0" y="7372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94735" y="1141922"/>
            <a:ext cx="1377757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HASPIDE GOALS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94735" y="3202331"/>
            <a:ext cx="13777572" cy="564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 Bold"/>
              </a:rPr>
              <a:t>FABRICATION  OF THIN </a:t>
            </a:r>
            <a:r>
              <a:rPr lang="en-US" sz="2499" spc="-24" dirty="0" err="1">
                <a:solidFill>
                  <a:srgbClr val="FFFFFF"/>
                </a:solidFill>
                <a:latin typeface="Kollektif Bold"/>
              </a:rPr>
              <a:t>a-Si:H</a:t>
            </a:r>
            <a:r>
              <a:rPr lang="en-US" sz="2499" spc="-24" dirty="0">
                <a:solidFill>
                  <a:srgbClr val="FFFFFF"/>
                </a:solidFill>
                <a:latin typeface="Kollektif Bold"/>
              </a:rPr>
              <a:t> (1- 10 um) IONIZING RADIATION DETECTORS DEPOSITED OVER THIN PLASTIC SUPPORTS TO BE USED FOR:</a:t>
            </a: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  </a:t>
            </a:r>
          </a:p>
          <a:p>
            <a:pPr>
              <a:lnSpc>
                <a:spcPts val="3749"/>
              </a:lnSpc>
            </a:pPr>
            <a:endParaRPr lang="en-US" sz="2499" spc="-24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  BEAM MONITORING OF LINACS AND OTHER TYPES OF ACCELERATORS</a:t>
            </a:r>
          </a:p>
          <a:p>
            <a:pPr>
              <a:lnSpc>
                <a:spcPts val="3749"/>
              </a:lnSpc>
            </a:pPr>
            <a:endParaRPr lang="en-US" sz="2499" spc="-24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  DETECTION OF RADIATION BURSTS IN SPACE, FOR EXAMPLE SOLAR</a:t>
            </a: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   ENERGETIC PARTICLES EVENTS;</a:t>
            </a:r>
          </a:p>
          <a:p>
            <a:pPr>
              <a:lnSpc>
                <a:spcPts val="3749"/>
              </a:lnSpc>
            </a:pPr>
            <a:endParaRPr lang="en-US" sz="2499" spc="-24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3749"/>
              </a:lnSpc>
            </a:pP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  NEUTRON DETECTION VIA </a:t>
            </a:r>
            <a:r>
              <a:rPr lang="en-US" sz="2499" spc="-24" baseline="30000" dirty="0">
                <a:solidFill>
                  <a:srgbClr val="FFFFFF"/>
                </a:solidFill>
                <a:latin typeface="Kollektif"/>
              </a:rPr>
              <a:t>10</a:t>
            </a: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B DEPOSITION OVER AN </a:t>
            </a:r>
            <a:r>
              <a:rPr lang="en-US" sz="2499" spc="-24" dirty="0" err="1">
                <a:solidFill>
                  <a:srgbClr val="FFFFFF"/>
                </a:solidFill>
                <a:latin typeface="Kollektif"/>
              </a:rPr>
              <a:t>a-Si:H</a:t>
            </a: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 LAYER TO  DETECT </a:t>
            </a:r>
            <a:r>
              <a:rPr lang="el-GR" sz="2499" b="1" spc="-2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99" b="1" spc="-24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499" spc="-24" dirty="0">
                <a:solidFill>
                  <a:srgbClr val="FFFFFF"/>
                </a:solidFill>
                <a:latin typeface="Kollektif"/>
              </a:rPr>
              <a:t>PRODUCED BY NEUTRON CONVERSION. </a:t>
            </a:r>
          </a:p>
          <a:p>
            <a:pPr>
              <a:lnSpc>
                <a:spcPts val="3749"/>
              </a:lnSpc>
            </a:pPr>
            <a:endParaRPr lang="en-US" sz="2499" spc="-24" dirty="0">
              <a:solidFill>
                <a:srgbClr val="FFFFFF"/>
              </a:solidFill>
              <a:latin typeface="Kollektif"/>
            </a:endParaRPr>
          </a:p>
        </p:txBody>
      </p:sp>
      <p:sp>
        <p:nvSpPr>
          <p:cNvPr id="5" name="Freeform 5"/>
          <p:cNvSpPr/>
          <p:nvPr/>
        </p:nvSpPr>
        <p:spPr>
          <a:xfrm rot="-2163121">
            <a:off x="422796" y="636119"/>
            <a:ext cx="1753029" cy="2007285"/>
          </a:xfrm>
          <a:custGeom>
            <a:avLst/>
            <a:gdLst/>
            <a:ahLst/>
            <a:cxnLst/>
            <a:rect l="l" t="t" r="r" b="b"/>
            <a:pathLst>
              <a:path w="1753029" h="2007285">
                <a:moveTo>
                  <a:pt x="0" y="0"/>
                </a:moveTo>
                <a:lnTo>
                  <a:pt x="1753029" y="0"/>
                </a:lnTo>
                <a:lnTo>
                  <a:pt x="1753029" y="2007285"/>
                </a:lnTo>
                <a:lnTo>
                  <a:pt x="0" y="20072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00537" y="4772486"/>
            <a:ext cx="898083" cy="3616443"/>
          </a:xfrm>
          <a:custGeom>
            <a:avLst/>
            <a:gdLst/>
            <a:ahLst/>
            <a:cxnLst/>
            <a:rect l="l" t="t" r="r" b="b"/>
            <a:pathLst>
              <a:path w="898083" h="3616443">
                <a:moveTo>
                  <a:pt x="0" y="0"/>
                </a:moveTo>
                <a:lnTo>
                  <a:pt x="898084" y="0"/>
                </a:lnTo>
                <a:lnTo>
                  <a:pt x="898084" y="3616442"/>
                </a:lnTo>
                <a:lnTo>
                  <a:pt x="0" y="36164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99310" y="4395645"/>
            <a:ext cx="14739069" cy="1495709"/>
            <a:chOff x="0" y="0"/>
            <a:chExt cx="3881895" cy="3939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81895" cy="393932"/>
            </a:xfrm>
            <a:custGeom>
              <a:avLst/>
              <a:gdLst/>
              <a:ahLst/>
              <a:cxnLst/>
              <a:rect l="l" t="t" r="r" b="b"/>
              <a:pathLst>
                <a:path w="3881895" h="393932">
                  <a:moveTo>
                    <a:pt x="26789" y="0"/>
                  </a:moveTo>
                  <a:lnTo>
                    <a:pt x="3855106" y="0"/>
                  </a:lnTo>
                  <a:cubicBezTo>
                    <a:pt x="3869901" y="0"/>
                    <a:pt x="3881895" y="11994"/>
                    <a:pt x="3881895" y="26789"/>
                  </a:cubicBezTo>
                  <a:lnTo>
                    <a:pt x="3881895" y="367143"/>
                  </a:lnTo>
                  <a:cubicBezTo>
                    <a:pt x="3881895" y="374248"/>
                    <a:pt x="3879073" y="381062"/>
                    <a:pt x="3874049" y="386085"/>
                  </a:cubicBezTo>
                  <a:cubicBezTo>
                    <a:pt x="3869025" y="391109"/>
                    <a:pt x="3862211" y="393932"/>
                    <a:pt x="3855106" y="393932"/>
                  </a:cubicBezTo>
                  <a:lnTo>
                    <a:pt x="26789" y="393932"/>
                  </a:lnTo>
                  <a:cubicBezTo>
                    <a:pt x="11994" y="393932"/>
                    <a:pt x="0" y="381938"/>
                    <a:pt x="0" y="367143"/>
                  </a:cubicBezTo>
                  <a:lnTo>
                    <a:pt x="0" y="26789"/>
                  </a:lnTo>
                  <a:cubicBezTo>
                    <a:pt x="0" y="19684"/>
                    <a:pt x="2822" y="12870"/>
                    <a:pt x="7846" y="7846"/>
                  </a:cubicBezTo>
                  <a:cubicBezTo>
                    <a:pt x="12870" y="2822"/>
                    <a:pt x="19684" y="0"/>
                    <a:pt x="267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475302" y="9205412"/>
            <a:ext cx="193516" cy="44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Open Sans Extra 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968650" y="-71210"/>
            <a:ext cx="10851460" cy="10358210"/>
          </a:xfrm>
          <a:custGeom>
            <a:avLst/>
            <a:gdLst/>
            <a:ahLst/>
            <a:cxnLst/>
            <a:rect l="l" t="t" r="r" b="b"/>
            <a:pathLst>
              <a:path w="10851460" h="10358210">
                <a:moveTo>
                  <a:pt x="0" y="0"/>
                </a:moveTo>
                <a:lnTo>
                  <a:pt x="10851460" y="0"/>
                </a:lnTo>
                <a:lnTo>
                  <a:pt x="10851460" y="10358210"/>
                </a:lnTo>
                <a:lnTo>
                  <a:pt x="0" y="103582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1021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95480" y="293260"/>
            <a:ext cx="8115300" cy="85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PIN CONTACTS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8722" y="9393126"/>
            <a:ext cx="19351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EFEFE"/>
                </a:solidFill>
                <a:latin typeface="Open Sans Extra Bold"/>
              </a:rPr>
              <a:t>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2004" y="1628982"/>
            <a:ext cx="641201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434" dirty="0" err="1">
                <a:solidFill>
                  <a:srgbClr val="FEFEFE"/>
                </a:solidFill>
                <a:latin typeface="Kollektif Bold"/>
              </a:rPr>
              <a:t>a-Si:H</a:t>
            </a: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 FILM BETWEEN TWO P OR N DOPED LAYERS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5480" y="3390051"/>
            <a:ext cx="7651079" cy="264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DOPED LAYER THICKNESS  &lt; 30 nm; INTRINSIC LAYER  (1-10 um)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spc="434" dirty="0">
              <a:solidFill>
                <a:srgbClr val="FEFEFE"/>
              </a:solidFill>
              <a:latin typeface="Kollektif Bold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SAME STRUCTURE ON CRYSTALLINE SILICON AND ON KAPTON SUBSTRATE FOR FLEXIBLE DETECTORS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34201" y="5143500"/>
            <a:ext cx="522557" cy="368621"/>
          </a:xfrm>
          <a:custGeom>
            <a:avLst/>
            <a:gdLst/>
            <a:ahLst/>
            <a:cxnLst/>
            <a:rect l="l" t="t" r="r" b="b"/>
            <a:pathLst>
              <a:path w="522557" h="368621">
                <a:moveTo>
                  <a:pt x="0" y="0"/>
                </a:moveTo>
                <a:lnTo>
                  <a:pt x="522558" y="0"/>
                </a:lnTo>
                <a:lnTo>
                  <a:pt x="522558" y="368621"/>
                </a:lnTo>
                <a:lnTo>
                  <a:pt x="0" y="36862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8722" y="9393126"/>
            <a:ext cx="19351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EFEFE"/>
                </a:solidFill>
                <a:latin typeface="Open Sans Extra Bold"/>
              </a:rPr>
              <a:t>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759" y="1771620"/>
            <a:ext cx="7651079" cy="757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CHARGE SELECTIVE CONTACTS (CSC):TWO THIN LAYERS OF METAL OXIDES SANDWICHING THE SENSITIVE A-SI:H FILM.</a:t>
            </a:r>
          </a:p>
          <a:p>
            <a:pPr>
              <a:lnSpc>
                <a:spcPts val="3499"/>
              </a:lnSpc>
            </a:pPr>
            <a:endParaRPr lang="en-US" sz="2499" spc="434" dirty="0">
              <a:solidFill>
                <a:srgbClr val="FEFEFE"/>
              </a:solidFill>
              <a:latin typeface="Kollektif Bold"/>
            </a:endParaRPr>
          </a:p>
          <a:p>
            <a:pPr>
              <a:lnSpc>
                <a:spcPts val="3499"/>
              </a:lnSpc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FIRST PROTOTYPES:</a:t>
            </a:r>
          </a:p>
          <a:p>
            <a:pPr>
              <a:lnSpc>
                <a:spcPts val="3499"/>
              </a:lnSpc>
            </a:pPr>
            <a:endParaRPr lang="en-US" sz="2499" spc="434" dirty="0">
              <a:solidFill>
                <a:srgbClr val="FEFEFE"/>
              </a:solidFill>
              <a:latin typeface="Kollektif Bold"/>
            </a:endParaRPr>
          </a:p>
          <a:p>
            <a:pPr>
              <a:lnSpc>
                <a:spcPts val="3499"/>
              </a:lnSpc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    ELECTRON SELECTIVE CONTACTS:    </a:t>
            </a:r>
          </a:p>
          <a:p>
            <a:pPr>
              <a:lnSpc>
                <a:spcPts val="3499"/>
              </a:lnSpc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    </a:t>
            </a:r>
            <a:r>
              <a:rPr lang="en-US" sz="2499" spc="434" dirty="0" err="1">
                <a:solidFill>
                  <a:srgbClr val="FEFEFE"/>
                </a:solidFill>
                <a:latin typeface="Kollektif Bold"/>
              </a:rPr>
              <a:t>ZnO</a:t>
            </a: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, AL OR TiO</a:t>
            </a:r>
            <a:r>
              <a:rPr lang="en-US" sz="2499" spc="434" baseline="-25000" dirty="0">
                <a:solidFill>
                  <a:srgbClr val="FEFEFE"/>
                </a:solidFill>
                <a:latin typeface="Kollektif Bold"/>
              </a:rPr>
              <a:t>2</a:t>
            </a:r>
          </a:p>
          <a:p>
            <a:pPr>
              <a:lnSpc>
                <a:spcPts val="3499"/>
              </a:lnSpc>
            </a:pPr>
            <a:endParaRPr lang="en-US" sz="2499" spc="434" dirty="0">
              <a:solidFill>
                <a:srgbClr val="FEFEFE"/>
              </a:solidFill>
              <a:latin typeface="Kollektif Bold"/>
            </a:endParaRPr>
          </a:p>
          <a:p>
            <a:pPr>
              <a:lnSpc>
                <a:spcPts val="3499"/>
              </a:lnSpc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    HOLE SELECTIVE CONTACTS: </a:t>
            </a:r>
          </a:p>
          <a:p>
            <a:pPr>
              <a:lnSpc>
                <a:spcPts val="3499"/>
              </a:lnSpc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    </a:t>
            </a:r>
            <a:r>
              <a:rPr lang="en-US" sz="2499" spc="434" dirty="0" err="1">
                <a:solidFill>
                  <a:srgbClr val="FEFEFE"/>
                </a:solidFill>
                <a:latin typeface="Kollektif Bold"/>
              </a:rPr>
              <a:t>MoOx</a:t>
            </a:r>
            <a:endParaRPr lang="en-US" sz="2499" spc="434" dirty="0">
              <a:solidFill>
                <a:srgbClr val="FEFEFE"/>
              </a:solidFill>
              <a:latin typeface="Kollektif Bold"/>
            </a:endParaRPr>
          </a:p>
          <a:p>
            <a:pPr>
              <a:lnSpc>
                <a:spcPts val="3499"/>
              </a:lnSpc>
            </a:pPr>
            <a:endParaRPr lang="en-US" sz="2499" spc="434" dirty="0">
              <a:solidFill>
                <a:srgbClr val="FEFEFE"/>
              </a:solidFill>
              <a:latin typeface="Kollektif Bold"/>
            </a:endParaRPr>
          </a:p>
          <a:p>
            <a:pPr>
              <a:lnSpc>
                <a:spcPts val="3499"/>
              </a:lnSpc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SELECTIVE CONTACT LAYER THICKNESS &lt; 30 nm; </a:t>
            </a:r>
          </a:p>
          <a:p>
            <a:pPr>
              <a:lnSpc>
                <a:spcPts val="3499"/>
              </a:lnSpc>
            </a:pPr>
            <a:r>
              <a:rPr lang="en-US" sz="2499" spc="434" dirty="0">
                <a:solidFill>
                  <a:srgbClr val="FEFEFE"/>
                </a:solidFill>
                <a:latin typeface="Kollektif Bold"/>
              </a:rPr>
              <a:t>INTRINSIC LAYER (1-10 um)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spc="434" dirty="0">
              <a:solidFill>
                <a:srgbClr val="FEFEFE"/>
              </a:solidFill>
              <a:latin typeface="Kollektif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34201" y="6521562"/>
            <a:ext cx="522557" cy="368621"/>
          </a:xfrm>
          <a:custGeom>
            <a:avLst/>
            <a:gdLst/>
            <a:ahLst/>
            <a:cxnLst/>
            <a:rect l="l" t="t" r="r" b="b"/>
            <a:pathLst>
              <a:path w="522557" h="368621">
                <a:moveTo>
                  <a:pt x="0" y="0"/>
                </a:moveTo>
                <a:lnTo>
                  <a:pt x="522558" y="0"/>
                </a:lnTo>
                <a:lnTo>
                  <a:pt x="522558" y="368620"/>
                </a:lnTo>
                <a:lnTo>
                  <a:pt x="0" y="3686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5480" y="293260"/>
            <a:ext cx="8115300" cy="85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Muli Bold Bold"/>
              </a:rPr>
              <a:t>CSC CONTACTS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5A4166F-2FD0-4369-B381-FE879F0036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-13385" r="13385"/>
          <a:stretch/>
        </p:blipFill>
        <p:spPr>
          <a:xfrm>
            <a:off x="6922477" y="0"/>
            <a:ext cx="11394831" cy="10284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464326" y="27000"/>
            <a:ext cx="7912930" cy="10260000"/>
          </a:xfrm>
          <a:custGeom>
            <a:avLst/>
            <a:gdLst/>
            <a:ahLst/>
            <a:cxnLst/>
            <a:rect l="l" t="t" r="r" b="b"/>
            <a:pathLst>
              <a:path w="7912930" h="12242472">
                <a:moveTo>
                  <a:pt x="0" y="0"/>
                </a:moveTo>
                <a:lnTo>
                  <a:pt x="7912929" y="0"/>
                </a:lnTo>
                <a:lnTo>
                  <a:pt x="7912929" y="12242472"/>
                </a:lnTo>
                <a:lnTo>
                  <a:pt x="0" y="1224247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38464" t="-2907" r="-35395" b="-1641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62286" y="6701087"/>
            <a:ext cx="352923" cy="1085917"/>
          </a:xfrm>
          <a:custGeom>
            <a:avLst/>
            <a:gdLst/>
            <a:ahLst/>
            <a:cxnLst/>
            <a:rect l="l" t="t" r="r" b="b"/>
            <a:pathLst>
              <a:path w="352923" h="1085917">
                <a:moveTo>
                  <a:pt x="0" y="0"/>
                </a:moveTo>
                <a:lnTo>
                  <a:pt x="352923" y="0"/>
                </a:lnTo>
                <a:lnTo>
                  <a:pt x="352923" y="1085917"/>
                </a:lnTo>
                <a:lnTo>
                  <a:pt x="0" y="108591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1612" y="111127"/>
            <a:ext cx="11099742" cy="173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Muli Bold Bold"/>
              </a:rPr>
              <a:t>HOMOGENEITY OF SAME SUBSTRATE DEVICES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3599" y="2597167"/>
            <a:ext cx="6970077" cy="4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FFFFFF"/>
                </a:solidFill>
                <a:latin typeface="Kollektif"/>
              </a:rPr>
              <a:t>a</a:t>
            </a:r>
            <a:r>
              <a:rPr lang="en-US" sz="2500" dirty="0" err="1">
                <a:solidFill>
                  <a:srgbClr val="FFFFFF"/>
                </a:solidFill>
                <a:latin typeface="Kollektif Bold"/>
              </a:rPr>
              <a:t>-Si:H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 DEPOSITIONS ON POLYAMIDE (PECVD)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3599" y="3757330"/>
            <a:ext cx="6187440" cy="130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2X2 mm</a:t>
            </a:r>
            <a:r>
              <a:rPr lang="en-US" sz="2500" baseline="30000" dirty="0">
                <a:solidFill>
                  <a:srgbClr val="FFFFFF"/>
                </a:solidFill>
                <a:latin typeface="Kollektif Bold"/>
              </a:rPr>
              <a:t>2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 AND 5X5 mm</a:t>
            </a:r>
            <a:r>
              <a:rPr lang="en-US" sz="2500" baseline="30000" dirty="0">
                <a:solidFill>
                  <a:srgbClr val="FFFFFF"/>
                </a:solidFill>
                <a:latin typeface="Kollektif Bold"/>
              </a:rPr>
              <a:t>2</a:t>
            </a:r>
            <a:r>
              <a:rPr lang="en-US" sz="2500" dirty="0">
                <a:solidFill>
                  <a:srgbClr val="FFFFFF"/>
                </a:solidFill>
                <a:latin typeface="Kollektif Bold"/>
              </a:rPr>
              <a:t> DEVICES (P-I-N)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THICKNESS: 2.5 um.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Kollektif Bold"/>
              </a:rPr>
              <a:t>POLYAMIDE THICKNESS:  25 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3599" y="6780496"/>
            <a:ext cx="9658109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BD59"/>
                </a:solidFill>
                <a:latin typeface="Kollektif Bold"/>
              </a:rPr>
              <a:t>GOAL:  PRODUCE DEVICES TO MONITOR IN REAL TIME IONIZING BEAMS, BOTH IN SHAPE AND FLUX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8645" y="9414971"/>
            <a:ext cx="446564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FEFEFE"/>
                </a:solidFill>
                <a:latin typeface="Open Sans Extra Bold"/>
              </a:rPr>
              <a:t>9</a:t>
            </a:r>
            <a:endParaRPr lang="en-US" sz="2600" dirty="0">
              <a:solidFill>
                <a:srgbClr val="FEFEFE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1025</Words>
  <Application>Microsoft Office PowerPoint</Application>
  <PresentationFormat>Personalizzato</PresentationFormat>
  <Paragraphs>209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2" baseType="lpstr">
      <vt:lpstr>Arial</vt:lpstr>
      <vt:lpstr>Muli Black Bold</vt:lpstr>
      <vt:lpstr>Roboto Mono Regular Bold</vt:lpstr>
      <vt:lpstr>League Gothic Bold</vt:lpstr>
      <vt:lpstr>Muli Bold Bold</vt:lpstr>
      <vt:lpstr>Kollektif Bold</vt:lpstr>
      <vt:lpstr>Open Sans Extra Bold</vt:lpstr>
      <vt:lpstr>Calibri</vt:lpstr>
      <vt:lpstr>Kollektif</vt:lpstr>
      <vt:lpstr>Times New Roman</vt:lpstr>
      <vt:lpstr>TimesNewRomanPS-BoldMT</vt:lpstr>
      <vt:lpstr>52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 e Bianco Semplice Tecnologia Concetto Chiave Presentazione</dc:title>
  <dc:creator>Keida</dc:creator>
  <cp:lastModifiedBy>Keida</cp:lastModifiedBy>
  <cp:revision>24</cp:revision>
  <dcterms:created xsi:type="dcterms:W3CDTF">2006-08-16T00:00:00Z</dcterms:created>
  <dcterms:modified xsi:type="dcterms:W3CDTF">2023-06-20T19:27:22Z</dcterms:modified>
  <dc:identifier>DAFloNmAkYs</dc:identifier>
</cp:coreProperties>
</file>