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8" r:id="rId5"/>
    <p:sldId id="299" r:id="rId6"/>
    <p:sldId id="321" r:id="rId7"/>
    <p:sldId id="323" r:id="rId8"/>
    <p:sldId id="322" r:id="rId9"/>
    <p:sldId id="324" r:id="rId10"/>
    <p:sldId id="325" r:id="rId11"/>
    <p:sldId id="327" r:id="rId12"/>
    <p:sldId id="326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554"/>
    <a:srgbClr val="0000CC"/>
    <a:srgbClr val="FECADC"/>
    <a:srgbClr val="F0DFDC"/>
    <a:srgbClr val="4297B8"/>
    <a:srgbClr val="FFF2FC"/>
    <a:srgbClr val="7FFFFF"/>
    <a:srgbClr val="FFBFF2"/>
    <a:srgbClr val="E3061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477" y="39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6/21/2023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048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4629" y="-273062"/>
            <a:ext cx="1273154" cy="12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432" y="96000"/>
            <a:ext cx="744568" cy="92946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41544"/>
            <a:ext cx="12192000" cy="243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08210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4629" y="-273062"/>
            <a:ext cx="1273154" cy="12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60" r:id="rId6"/>
    <p:sldLayoutId id="2147483664" r:id="rId7"/>
    <p:sldLayoutId id="2147483650" r:id="rId8"/>
    <p:sldLayoutId id="2147483652" r:id="rId9"/>
    <p:sldLayoutId id="2147483656" r:id="rId10"/>
    <p:sldLayoutId id="2147483657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3" r:id="rId17"/>
    <p:sldLayoutId id="2147483674" r:id="rId18"/>
    <p:sldLayoutId id="2147483654" r:id="rId19"/>
    <p:sldLayoutId id="2147483655" r:id="rId20"/>
    <p:sldLayoutId id="2147483675" r:id="rId21"/>
    <p:sldLayoutId id="2147483672" r:id="rId22"/>
    <p:sldLayoutId id="2147483676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r="12357"/>
          <a:stretch/>
        </p:blipFill>
        <p:spPr>
          <a:xfrm>
            <a:off x="0" y="0"/>
            <a:ext cx="9781082" cy="6798039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587" y="3582340"/>
            <a:ext cx="9151495" cy="1502278"/>
          </a:xfr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/>
          <a:lstStyle/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it-IT" sz="33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Azizinia, M. Salvato, M. Amati, L. Gregoratti, R. Parmar, S. J. Rezvani, P. Castrucci and R. Gunnella</a:t>
            </a:r>
            <a:endParaRPr lang="en-US" sz="33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9587" y="1966076"/>
            <a:ext cx="9151495" cy="1616264"/>
          </a:xfrm>
        </p:spPr>
        <p:txBody>
          <a:bodyPr/>
          <a:lstStyle/>
          <a:p>
            <a:pPr lvl="0" algn="l"/>
            <a:r>
              <a:rPr lang="en-US" sz="3950" b="0" kern="0" spc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3950" b="0" kern="0" spc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</a:t>
            </a:r>
            <a:r>
              <a:rPr lang="en-US" sz="3950" b="0" kern="0" spc="0" dirty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950" b="0" kern="0" spc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sz="3950" b="0" kern="0" spc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sz="3950" b="0" kern="0" spc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50" b="0" kern="0" spc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3950" b="0" dirty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sz="3950" b="0" baseline="-25000" dirty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50" b="0" dirty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3950" b="0" baseline="-25000" dirty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950" b="0" kern="0" spc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</a:t>
            </a:r>
            <a:r>
              <a:rPr lang="en-US" sz="3950" b="0" kern="0" spc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395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SiO</a:t>
            </a:r>
            <a:r>
              <a:rPr lang="en-US" sz="3950" b="0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5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/Si</a:t>
            </a:r>
            <a:r>
              <a:rPr lang="en-US" sz="3950" b="0" kern="0" spc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Substrates</a:t>
            </a:r>
            <a:endParaRPr lang="en-US" sz="3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t="1246" r="66268"/>
          <a:stretch/>
        </p:blipFill>
        <p:spPr>
          <a:xfrm>
            <a:off x="9781082" y="0"/>
            <a:ext cx="2518012" cy="2960243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-26233" y="5802178"/>
            <a:ext cx="9807315" cy="995861"/>
          </a:xfrm>
          <a:prstGeom prst="rect">
            <a:avLst/>
          </a:prstGeom>
          <a:noFill/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 Conference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19-23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2023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521" y="3440582"/>
            <a:ext cx="2127134" cy="21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36" y="731519"/>
            <a:ext cx="115408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onfirming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ability of this two-step PVD growth technique to produce stoichiometric Bi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serious contamination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charge transfer has been detected between the substrate surface and the Bi or Se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atoms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a small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fraction of the bismuth oxide formation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due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the interaction of the Bi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film with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 and substrate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Importance of the position of the substrate inside the quartz tube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Fermi level correctly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positioned in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middle of the bulk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bandgap as for topological semi conductors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7079672" cy="731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Conclusion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8051" y="3838144"/>
            <a:ext cx="7079672" cy="731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dirty="0" smtClean="0">
                <a:solidFill>
                  <a:srgbClr val="E805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Next…</a:t>
            </a:r>
            <a:endParaRPr lang="en-US" sz="3600" dirty="0">
              <a:solidFill>
                <a:srgbClr val="E805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35" y="4625908"/>
            <a:ext cx="11540837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□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up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heterojunctions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Bi</a:t>
            </a:r>
            <a:r>
              <a:rPr lang="en-US" sz="2000" spc="-5" baseline="-25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000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Se</a:t>
            </a:r>
            <a:r>
              <a:rPr lang="en-US" sz="2000" spc="-5" baseline="-25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en-US" sz="2000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 materials e.g. graphene</a:t>
            </a:r>
          </a:p>
          <a:p>
            <a:pPr marL="342900" indent="-342900">
              <a:buFont typeface="Calibri" panose="020F0502020204030204" pitchFamily="34" charset="0"/>
              <a:buChar char="□"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600"/>
              </a:spcAft>
              <a:buFont typeface="Calibri" panose="020F0502020204030204" pitchFamily="34" charset="0"/>
              <a:buChar char="□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Exploring the interaction between topology and magnetism by 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Bi</a:t>
            </a:r>
            <a:r>
              <a:rPr lang="en-US" sz="2000" spc="-5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Se</a:t>
            </a:r>
            <a:r>
              <a:rPr lang="en-US" sz="2000" spc="-5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/ </a:t>
            </a:r>
            <a:r>
              <a:rPr lang="en-US" sz="2000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CrCl</a:t>
            </a:r>
            <a:r>
              <a:rPr lang="en-US" sz="2000" spc="-5" baseline="-25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 of various novel topological quantum states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buFont typeface="Calibri" panose="020F0502020204030204" pitchFamily="34" charset="0"/>
              <a:buChar char="□"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600"/>
              </a:spcAft>
              <a:buFont typeface="Calibri" panose="020F0502020204030204" pitchFamily="34" charset="0"/>
              <a:buChar char="□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Investigating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interplay between topological insulators 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superconductors by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Bi</a:t>
            </a:r>
            <a:r>
              <a:rPr lang="en-US" sz="2000" spc="-5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Se</a:t>
            </a:r>
            <a:r>
              <a:rPr lang="en-US" sz="2000" spc="-5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en-US" sz="2000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/</a:t>
            </a:r>
            <a:r>
              <a:rPr lang="en-US" sz="2000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000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NbSe</a:t>
            </a:r>
            <a:r>
              <a:rPr lang="en-US" sz="2000" spc="-5" baseline="-25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</a:t>
            </a:r>
            <a:r>
              <a:rPr lang="en-US" sz="2000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junctions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-1"/>
            <a:ext cx="4312691" cy="7315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rief Introduction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781469"/>
            <a:ext cx="3023660" cy="66646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133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</a:t>
            </a:r>
            <a:r>
              <a:rPr lang="en-US" sz="2133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Heterostructures</a:t>
            </a:r>
            <a:endParaRPr lang="en-US" sz="2133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"/>
          <a:stretch/>
        </p:blipFill>
        <p:spPr>
          <a:xfrm>
            <a:off x="77648" y="2009086"/>
            <a:ext cx="5174672" cy="1847336"/>
          </a:xfrm>
          <a:prstGeom prst="rect">
            <a:avLst/>
          </a:prstGeom>
        </p:spPr>
      </p:pic>
      <p:sp>
        <p:nvSpPr>
          <p:cNvPr id="23" name="Text Box 2"/>
          <p:cNvSpPr txBox="1"/>
          <p:nvPr/>
        </p:nvSpPr>
        <p:spPr>
          <a:xfrm>
            <a:off x="3023661" y="677433"/>
            <a:ext cx="8232168" cy="11539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0990" indent="-380990" defTabSz="1219170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 of van der Waals force to assemble low-dimensional materials.</a:t>
            </a:r>
          </a:p>
          <a:p>
            <a:pPr marL="380990" indent="-380990" defTabSz="1219170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Structures made by stacking different nanomaterials on top of each other (multiple heterojunctions together).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065700" y="5965751"/>
            <a:ext cx="3244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Liu, Yuan et al., Nature Reviews Materials 1.9 (2016): 1-17.</a:t>
            </a:r>
          </a:p>
          <a:p>
            <a:r>
              <a:rPr lang="en-US" sz="1000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Martanov</a:t>
            </a:r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al., Nanomaterials </a:t>
            </a: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10.11 (2020): 2305.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74799" y="4249195"/>
            <a:ext cx="7491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Fabrication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heterostructures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based on the artificial stacking of 2D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PDMS and Pick-up transfer methods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olydimethylsiloxane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(PDMS)</a:t>
            </a:r>
          </a:p>
          <a:p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Polypropylene 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carbonate (PPC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All-dry, since no chemical/water is in contact with the flakes.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098" y="2859988"/>
            <a:ext cx="3297407" cy="308352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516937" y="1972907"/>
            <a:ext cx="5381425" cy="1498665"/>
            <a:chOff x="5219191" y="2173371"/>
            <a:chExt cx="4036069" cy="1123999"/>
          </a:xfrm>
        </p:grpSpPr>
        <p:sp>
          <p:nvSpPr>
            <p:cNvPr id="29" name="Rectangle 28"/>
            <p:cNvSpPr/>
            <p:nvPr/>
          </p:nvSpPr>
          <p:spPr>
            <a:xfrm>
              <a:off x="5953878" y="2173371"/>
              <a:ext cx="330138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5E6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Fabricated by incorporation of </a:t>
              </a:r>
              <a:r>
                <a:rPr lang="en-US" sz="2000" dirty="0" smtClean="0">
                  <a:solidFill>
                    <a:srgbClr val="5E6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(at least) two </a:t>
              </a:r>
              <a:r>
                <a:rPr lang="en-US" sz="2000" dirty="0">
                  <a:solidFill>
                    <a:srgbClr val="5E6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distinctive nanomaterials</a:t>
              </a:r>
              <a:r>
                <a:rPr lang="en-US" sz="1600" dirty="0">
                  <a:solidFill>
                    <a:srgbClr val="5E6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F1986C2-D3E3-4277-8E08-C16505DE81AA}"/>
                </a:ext>
              </a:extLst>
            </p:cNvPr>
            <p:cNvCxnSpPr>
              <a:cxnSpLocks/>
            </p:cNvCxnSpPr>
            <p:nvPr/>
          </p:nvCxnSpPr>
          <p:spPr>
            <a:xfrm>
              <a:off x="5219191" y="3054163"/>
              <a:ext cx="665927" cy="4340"/>
            </a:xfrm>
            <a:prstGeom prst="line">
              <a:avLst/>
            </a:prstGeom>
            <a:ln w="28575">
              <a:headEnd type="oval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Elbow Connector 31">
              <a:extLst>
                <a:ext uri="{FF2B5EF4-FFF2-40B4-BE49-F238E27FC236}">
                  <a16:creationId xmlns:a16="http://schemas.microsoft.com/office/drawing/2014/main" id="{49BC53E2-EF47-47E3-91D1-9906702A6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9191" y="2435748"/>
              <a:ext cx="734687" cy="380586"/>
            </a:xfrm>
            <a:prstGeom prst="bentConnector3">
              <a:avLst>
                <a:gd name="adj1" fmla="val 50000"/>
              </a:avLst>
            </a:prstGeom>
            <a:ln w="28575">
              <a:headEnd type="oval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953878" y="2766455"/>
              <a:ext cx="3256545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5E6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Possess merged properties superior to those of the individual counterparts.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050" y="4258298"/>
            <a:ext cx="1566749" cy="179585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2D-2D</a:t>
            </a:r>
          </a:p>
          <a:p>
            <a:pPr algn="ctr"/>
            <a:r>
              <a:rPr lang="en-US" sz="15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Heterostructures</a:t>
            </a:r>
            <a:r>
              <a:rPr lang="en-US" sz="2133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Left Brace 3"/>
          <p:cNvSpPr/>
          <p:nvPr/>
        </p:nvSpPr>
        <p:spPr>
          <a:xfrm>
            <a:off x="2163604" y="5244197"/>
            <a:ext cx="64340" cy="554172"/>
          </a:xfrm>
          <a:prstGeom prst="leftBrace">
            <a:avLst/>
          </a:prstGeom>
          <a:ln w="19050">
            <a:solidFill>
              <a:srgbClr val="FF4A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-1"/>
            <a:ext cx="5999017" cy="7315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Bismuth Selenide (</a:t>
            </a:r>
            <a:r>
              <a:rPr lang="en-US" sz="3600" dirty="0" smtClean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sz="3600" baseline="-25000" dirty="0" smtClean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 smtClean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3600" baseline="-25000" dirty="0" smtClean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03153" y="1228138"/>
            <a:ext cx="2683683" cy="2283157"/>
            <a:chOff x="6084168" y="629478"/>
            <a:chExt cx="2966227" cy="2464150"/>
          </a:xfrm>
        </p:grpSpPr>
        <p:grpSp>
          <p:nvGrpSpPr>
            <p:cNvPr id="11" name="Group 10"/>
            <p:cNvGrpSpPr/>
            <p:nvPr/>
          </p:nvGrpSpPr>
          <p:grpSpPr>
            <a:xfrm>
              <a:off x="6084168" y="629478"/>
              <a:ext cx="2428545" cy="2464150"/>
              <a:chOff x="6084168" y="629478"/>
              <a:chExt cx="2428545" cy="246415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699542"/>
                <a:ext cx="2376264" cy="2394086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8100392" y="629478"/>
                <a:ext cx="412321" cy="445800"/>
                <a:chOff x="8387280" y="885948"/>
                <a:chExt cx="412321" cy="4458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405568" y="943467"/>
                  <a:ext cx="109728" cy="109728"/>
                </a:xfrm>
                <a:prstGeom prst="ellipse">
                  <a:avLst/>
                </a:prstGeom>
                <a:solidFill>
                  <a:srgbClr val="A0880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8387280" y="1150816"/>
                  <a:ext cx="146304" cy="146304"/>
                </a:xfrm>
                <a:prstGeom prst="ellipse">
                  <a:avLst/>
                </a:prstGeom>
                <a:solidFill>
                  <a:srgbClr val="AD2CC8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471420" y="885948"/>
                  <a:ext cx="328181" cy="445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</a:t>
                  </a:r>
                </a:p>
                <a:p>
                  <a:r>
                    <a:rPr lang="en-US" sz="12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</a:t>
                  </a:r>
                  <a:endParaRPr lang="en-US" sz="12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" name="Right Brace 11"/>
            <p:cNvSpPr/>
            <p:nvPr/>
          </p:nvSpPr>
          <p:spPr>
            <a:xfrm>
              <a:off x="8400579" y="2427734"/>
              <a:ext cx="216024" cy="576064"/>
            </a:xfrm>
            <a:prstGeom prst="rightBrace">
              <a:avLst/>
            </a:prstGeom>
            <a:ln w="12700">
              <a:solidFill>
                <a:srgbClr val="2639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84415" y="2561878"/>
              <a:ext cx="465980" cy="29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639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1QL</a:t>
              </a:r>
              <a:endParaRPr lang="en-US" sz="1400" dirty="0">
                <a:solidFill>
                  <a:srgbClr val="2639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Text Box 2"/>
          <p:cNvSpPr txBox="1"/>
          <p:nvPr/>
        </p:nvSpPr>
        <p:spPr>
          <a:xfrm>
            <a:off x="159211" y="883916"/>
            <a:ext cx="9327185" cy="16098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ayered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(alternating Bi and Se in the sequence of Se-Bi-Se-Bi-Se) in which five atomic layers are covalently bonded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Quintuple (QL)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0" marR="0" lvl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Van der Waals interactions between QLs.</a:t>
            </a:r>
          </a:p>
          <a:p>
            <a:pPr marL="0" marR="0" lvl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known to be a strong 3D topological insulator:</a:t>
            </a:r>
          </a:p>
          <a:p>
            <a:pPr marL="0" marR="0" lvl="0" indent="0" defTabSz="91440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520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 Nazanin" panose="00000400000000000000" pitchFamily="2" charset="-78"/>
              </a:rPr>
              <a:t>               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520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 Nazanin" panose="00000400000000000000" pitchFamily="2" charset="-78"/>
              </a:rPr>
              <a:t>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520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0" marR="0" lvl="0" indent="0" defTabSz="91440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290" y="2598075"/>
            <a:ext cx="96150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900" dirty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bulk is </a:t>
            </a:r>
            <a:r>
              <a:rPr lang="en-US" sz="1900" dirty="0" smtClean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insulating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900" dirty="0" smtClean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onducting </a:t>
            </a:r>
            <a:r>
              <a:rPr lang="en-US" sz="1900" dirty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 states (symmetry </a:t>
            </a:r>
            <a:r>
              <a:rPr lang="en-US" sz="1900" dirty="0" smtClean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protected)</a:t>
            </a:r>
            <a:r>
              <a:rPr lang="en-US" sz="1900" dirty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900" dirty="0" smtClean="0">
                <a:solidFill>
                  <a:srgbClr val="8621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Prevented charge backscattering</a:t>
            </a:r>
            <a:endParaRPr lang="en-US" dirty="0" smtClean="0">
              <a:solidFill>
                <a:srgbClr val="8621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Text Box 6"/>
          <p:cNvSpPr txBox="1"/>
          <p:nvPr/>
        </p:nvSpPr>
        <p:spPr>
          <a:xfrm>
            <a:off x="178571" y="3541517"/>
            <a:ext cx="11470578" cy="25786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in optoelectronic and/or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-spintronic devices based 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Broadband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photo detection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(ultraviolet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to infrared (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mall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band gap (ca.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vacancies are the most abundant intrinsic defects in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n-type defects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Fermi level crossing the conduction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Almost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all the cases reposted,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stoichiometry is not achieved.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307782" y="6150417"/>
            <a:ext cx="19715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accent1">
                    <a:lumMod val="50000"/>
                  </a:schemeClr>
                </a:solidFill>
              </a:rPr>
              <a:t>Image taken from: </a:t>
            </a:r>
            <a:r>
              <a:rPr lang="en-US" sz="800" i="1" dirty="0">
                <a:solidFill>
                  <a:schemeClr val="accent1">
                    <a:lumMod val="50000"/>
                  </a:schemeClr>
                </a:solidFill>
              </a:rPr>
              <a:t>https://www.ossila.com</a:t>
            </a:r>
            <a:endParaRPr lang="en-US" sz="8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/>
          <p:nvPr/>
        </p:nvSpPr>
        <p:spPr>
          <a:xfrm>
            <a:off x="180108" y="782899"/>
            <a:ext cx="8873615" cy="3422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59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method by </a:t>
            </a:r>
            <a:r>
              <a:rPr lang="en-US" sz="20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in 2020.</a:t>
            </a:r>
          </a:p>
          <a:p>
            <a:pPr indent="-22859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two-step 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vapor deposition (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PVD) procedure:</a:t>
            </a:r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Deposition of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nanowires/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nanobelts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inside 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quartz tube,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re-evaporating the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stuck on the inner surface of the quartz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 (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Se).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nanofilms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different thicknesses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deposited on various substrates including glass, </a:t>
            </a:r>
            <a:r>
              <a:rPr lang="en-US" sz="2000" kern="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Si-Pt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Si-Au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substrates (for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optoelectronic device applications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to be specific </a:t>
            </a:r>
            <a:r>
              <a:rPr lang="en-US" sz="20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photon detectors</a:t>
            </a:r>
            <a:endParaRPr lang="en-US" sz="2000" b="1" kern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594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expected that the samples achieved correct stoichiometry.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023343" y="1277833"/>
            <a:ext cx="3024319" cy="3179910"/>
            <a:chOff x="7123733" y="2936507"/>
            <a:chExt cx="1930716" cy="1923879"/>
          </a:xfrm>
        </p:grpSpPr>
        <p:grpSp>
          <p:nvGrpSpPr>
            <p:cNvPr id="41" name="Group 40"/>
            <p:cNvGrpSpPr/>
            <p:nvPr/>
          </p:nvGrpSpPr>
          <p:grpSpPr>
            <a:xfrm>
              <a:off x="7123733" y="2936507"/>
              <a:ext cx="1930716" cy="1923879"/>
              <a:chOff x="6780567" y="2925696"/>
              <a:chExt cx="1930716" cy="192387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804248" y="2931790"/>
                <a:ext cx="1864662" cy="100811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tint val="66000"/>
                      <a:satMod val="160000"/>
                    </a:schemeClr>
                  </a:gs>
                  <a:gs pos="50000">
                    <a:schemeClr val="bg1">
                      <a:lumMod val="65000"/>
                      <a:tint val="44500"/>
                      <a:satMod val="160000"/>
                    </a:schemeClr>
                  </a:gs>
                  <a:gs pos="100000">
                    <a:schemeClr val="bg1">
                      <a:lumMod val="6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397536" y="3723878"/>
                <a:ext cx="720080" cy="216024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397536" y="2925696"/>
                <a:ext cx="720080" cy="216024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67" b="1" dirty="0">
                    <a:solidFill>
                      <a:schemeClr val="tx1"/>
                    </a:solidFill>
                    <a:ea typeface="Calibri" panose="020F0502020204030204" pitchFamily="34" charset="0"/>
                    <a:cs typeface="B Nazanin" panose="00000400000000000000" pitchFamily="2" charset="-78"/>
                  </a:rPr>
                  <a:t>SiO</a:t>
                </a:r>
                <a:r>
                  <a:rPr lang="en-US" sz="1067" b="1" baseline="-25000" dirty="0">
                    <a:solidFill>
                      <a:schemeClr val="tx1"/>
                    </a:solidFill>
                    <a:ea typeface="Calibri" panose="020F0502020204030204" pitchFamily="34" charset="0"/>
                    <a:cs typeface="B Nazanin" panose="00000400000000000000" pitchFamily="2" charset="-78"/>
                  </a:rPr>
                  <a:t>2</a:t>
                </a:r>
                <a:r>
                  <a:rPr lang="en-US" sz="1067" kern="0" dirty="0">
                    <a:solidFill>
                      <a:schemeClr val="tx1"/>
                    </a:solidFill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endParaRPr lang="en-US" sz="106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6780567" y="2925696"/>
                <a:ext cx="1930716" cy="1923879"/>
                <a:chOff x="6780567" y="2925696"/>
                <a:chExt cx="1930716" cy="1923879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6804248" y="2925696"/>
                  <a:ext cx="1907035" cy="1014206"/>
                  <a:chOff x="6804248" y="2925696"/>
                  <a:chExt cx="1907035" cy="1014206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6804248" y="2925696"/>
                    <a:ext cx="593288" cy="1014206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8117995" y="2925696"/>
                    <a:ext cx="593288" cy="1014206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7503032" y="3341565"/>
                    <a:ext cx="593667" cy="51337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7397536" y="3209481"/>
                    <a:ext cx="593667" cy="51337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7388715" y="3465561"/>
                    <a:ext cx="593667" cy="51337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7523949" y="3597645"/>
                    <a:ext cx="593667" cy="51337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>
                  <a:off x="6804058" y="4375438"/>
                  <a:ext cx="1907035" cy="36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804058" y="4726250"/>
                  <a:ext cx="1907035" cy="10256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119837" y="4338947"/>
                  <a:ext cx="591256" cy="4571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67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  <a:cs typeface="B Nazanin" panose="00000400000000000000" pitchFamily="2" charset="-78"/>
                    </a:rPr>
                    <a:t> </a:t>
                  </a:r>
                  <a:endParaRPr lang="en-US" sz="1067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804058" y="4328770"/>
                  <a:ext cx="591256" cy="4571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67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  <a:cs typeface="B Nazanin" panose="00000400000000000000" pitchFamily="2" charset="-78"/>
                    </a:rPr>
                    <a:t> </a:t>
                  </a:r>
                  <a:endParaRPr lang="en-US" sz="1067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804058" y="4282102"/>
                  <a:ext cx="591256" cy="45719"/>
                </a:xfrm>
                <a:prstGeom prst="rect">
                  <a:avLst/>
                </a:prstGeom>
                <a:solidFill>
                  <a:srgbClr val="FEC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119837" y="4290714"/>
                  <a:ext cx="591256" cy="45719"/>
                </a:xfrm>
                <a:prstGeom prst="rect">
                  <a:avLst/>
                </a:prstGeom>
                <a:solidFill>
                  <a:srgbClr val="FEC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569823" y="4481994"/>
                  <a:ext cx="501917" cy="155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67" b="1" dirty="0"/>
                    <a:t>n-Si</a:t>
                  </a:r>
                  <a:endParaRPr lang="en-US" sz="2400" b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780567" y="4694363"/>
                  <a:ext cx="199758" cy="155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67" b="1" dirty="0" smtClean="0"/>
                    <a:t>Cr</a:t>
                  </a:r>
                  <a:endParaRPr lang="en-US" sz="1067" b="1" dirty="0"/>
                </a:p>
              </p:txBody>
            </p:sp>
            <p:sp>
              <p:nvSpPr>
                <p:cNvPr id="57" name="Left Brace 56"/>
                <p:cNvSpPr/>
                <p:nvPr/>
              </p:nvSpPr>
              <p:spPr>
                <a:xfrm rot="5400000">
                  <a:off x="7686232" y="3854286"/>
                  <a:ext cx="133866" cy="728901"/>
                </a:xfrm>
                <a:prstGeom prst="leftBrac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359120" y="3992956"/>
                  <a:ext cx="676641" cy="155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67" b="1" dirty="0"/>
                    <a:t>Active window</a:t>
                  </a:r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7327968" y="3403713"/>
              <a:ext cx="229767" cy="15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67" b="1" dirty="0" smtClean="0"/>
                <a:t>Pt</a:t>
              </a:r>
              <a:endParaRPr lang="en-US" sz="2400" b="1" dirty="0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8051" y="0"/>
            <a:ext cx="4312691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Our Samples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59093" y="6161803"/>
            <a:ext cx="30139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i="1" dirty="0" err="1">
                <a:solidFill>
                  <a:srgbClr val="25C6E3">
                    <a:lumMod val="50000"/>
                  </a:srgbClr>
                </a:solidFill>
                <a:latin typeface="Arial" panose="020B0604020202020204" pitchFamily="34" charset="0"/>
              </a:rPr>
              <a:t>Salvato</a:t>
            </a:r>
            <a:r>
              <a:rPr lang="en-US" sz="800" i="1" dirty="0">
                <a:solidFill>
                  <a:srgbClr val="25C6E3">
                    <a:lumMod val="50000"/>
                  </a:srgbClr>
                </a:solidFill>
                <a:latin typeface="Arial" panose="020B0604020202020204" pitchFamily="34" charset="0"/>
              </a:rPr>
              <a:t>, Matteo, et al. Nanoscale 12.23 (2020): 12405-12415.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7041" y="4457743"/>
            <a:ext cx="7969722" cy="1651509"/>
            <a:chOff x="1237361" y="4471806"/>
            <a:chExt cx="7969722" cy="1651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361" y="4471806"/>
              <a:ext cx="5556106" cy="165150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978236" y="5707688"/>
              <a:ext cx="1712918" cy="312112"/>
              <a:chOff x="5978236" y="5707688"/>
              <a:chExt cx="1712918" cy="312112"/>
            </a:xfrm>
          </p:grpSpPr>
          <p:cxnSp>
            <p:nvCxnSpPr>
              <p:cNvPr id="6" name="Elbow Connector 5"/>
              <p:cNvCxnSpPr/>
              <p:nvPr/>
            </p:nvCxnSpPr>
            <p:spPr>
              <a:xfrm flipV="1">
                <a:off x="5985164" y="5707688"/>
                <a:ext cx="1705990" cy="312112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978236" y="5805055"/>
                <a:ext cx="6928" cy="214745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7679101" y="5551139"/>
              <a:ext cx="15279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Far </a:t>
              </a:r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ownstream </a:t>
              </a:r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egion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923" b="3015"/>
          <a:stretch/>
        </p:blipFill>
        <p:spPr>
          <a:xfrm>
            <a:off x="9053722" y="4510448"/>
            <a:ext cx="2940281" cy="15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5500254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E805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dirty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Microscopy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Beamline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668" b="21908"/>
          <a:stretch/>
        </p:blipFill>
        <p:spPr>
          <a:xfrm>
            <a:off x="5066434" y="19394"/>
            <a:ext cx="2338820" cy="702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20" y="717403"/>
            <a:ext cx="11760000" cy="5624904"/>
            <a:chOff x="38120" y="717403"/>
            <a:chExt cx="11760000" cy="5624904"/>
          </a:xfrm>
        </p:grpSpPr>
        <p:grpSp>
          <p:nvGrpSpPr>
            <p:cNvPr id="4" name="Group 3"/>
            <p:cNvGrpSpPr/>
            <p:nvPr/>
          </p:nvGrpSpPr>
          <p:grpSpPr>
            <a:xfrm>
              <a:off x="38120" y="717403"/>
              <a:ext cx="11760000" cy="5624904"/>
              <a:chOff x="-31152" y="717403"/>
              <a:chExt cx="11760000" cy="562490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 Box 3"/>
                  <p:cNvSpPr txBox="1"/>
                  <p:nvPr/>
                </p:nvSpPr>
                <p:spPr>
                  <a:xfrm>
                    <a:off x="-31152" y="717403"/>
                    <a:ext cx="11760000" cy="562490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21920" tIns="60960" rIns="121920" bIns="6096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28594" indent="-228594">
                      <a:lnSpc>
                        <a:spcPct val="107000"/>
                      </a:lnSpc>
                      <a:spcAft>
                        <a:spcPts val="1067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Hosting Scanning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Photoelectron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Microscope (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SPEM)</a:t>
                    </a:r>
                    <a:endParaRPr lang="en-US" sz="2000" kern="0" dirty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 marL="228594" indent="-228594">
                      <a:lnSpc>
                        <a:spcPct val="107000"/>
                      </a:lnSpc>
                      <a:spcAft>
                        <a:spcPts val="1067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Third generation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X-ray source and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a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beam diameter reduced down to 120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nm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a:t>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a:t>H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igh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spatial resolution at </a:t>
                    </a:r>
                    <a:r>
                      <a:rPr lang="en-US" sz="2000" u="sng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submicron </a:t>
                    </a:r>
                    <a:r>
                      <a:rPr lang="en-US" sz="2000" u="sng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scale</a:t>
                    </a:r>
                  </a:p>
                  <a:p>
                    <a:pPr marL="228594" indent="-228594">
                      <a:lnSpc>
                        <a:spcPct val="107000"/>
                      </a:lnSpc>
                      <a:spcAft>
                        <a:spcPts val="1067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The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overall energy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resolution better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than 200 </a:t>
                    </a:r>
                    <a:r>
                      <a:rPr lang="en-US" sz="2000" kern="0" dirty="0" err="1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meV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endParaRPr lang="en-US" sz="2000" kern="0" dirty="0" smtClean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 marL="228594" indent="-228594">
                      <a:lnSpc>
                        <a:spcPct val="107000"/>
                      </a:lnSpc>
                      <a:spcAft>
                        <a:spcPts val="1067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Two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available measuring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modes: 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1067"/>
                      </a:spcAft>
                    </a:pP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      1) Imaging </a:t>
                    </a:r>
                    <a:r>
                      <a:rPr lang="en-US" sz="2000" kern="0" dirty="0" err="1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spectromicroscopy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a:t> </a:t>
                    </a:r>
                    <a:r>
                      <a:rPr lang="en-US" sz="2000" kern="0" dirty="0" smtClean="0">
                        <a:solidFill>
                          <a:srgbClr val="E3061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a:t>XPS spectra</a:t>
                    </a:r>
                    <a:endParaRPr lang="en-US" sz="2000" kern="0" dirty="0" smtClean="0">
                      <a:solidFill>
                        <a:srgbClr val="E30613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>
                      <a:lnSpc>
                        <a:spcPct val="107000"/>
                      </a:lnSpc>
                      <a:spcAft>
                        <a:spcPts val="1067"/>
                      </a:spcAft>
                    </a:pP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     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2) </a:t>
                    </a:r>
                    <a:r>
                      <a:rPr lang="en-US" sz="2000" kern="0" dirty="0" err="1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Microspot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spectroscopy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a:t></a:t>
                    </a:r>
                  </a:p>
                  <a:p>
                    <a:pPr marL="342900" indent="-342900">
                      <a:lnSpc>
                        <a:spcPct val="107000"/>
                      </a:lnSpc>
                      <a:spcAft>
                        <a:spcPts val="1067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A 48-channel hemispherical electron energy analyzer (HEA) mounted at 30° angle with respect to sample surface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to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collect the emitted photoelectrons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a:t> 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1067"/>
                      </a:spcAft>
                    </a:pPr>
                    <a:r>
                      <a:rPr lang="en-US" sz="2000" b="1" kern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Experimental</a:t>
                    </a:r>
                    <a:endParaRPr lang="en-US" sz="3600" b="1" kern="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 marL="342900" indent="-342900">
                      <a:lnSpc>
                        <a:spcPct val="107000"/>
                      </a:lnSpc>
                      <a:spcAft>
                        <a:spcPts val="1067"/>
                      </a:spcAft>
                      <a:buFont typeface="Wingdings" panose="05000000000000000000" pitchFamily="2" charset="2"/>
                      <a:buChar char="ü"/>
                    </a:pPr>
                    <a:r>
                      <a:rPr lang="en-US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Pre-measurement </a:t>
                    </a:r>
                    <a:r>
                      <a:rPr lang="en-US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treatments: thermally, in-situ </a:t>
                    </a:r>
                    <a:r>
                      <a: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in the preparation chamber at 115 °C overnight under 10</a:t>
                    </a:r>
                    <a:r>
                      <a:rPr lang="en-US" sz="20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−9</a:t>
                    </a:r>
                    <a:r>
                      <a: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mbar ultra-high </a:t>
                    </a:r>
                    <a:r>
                      <a:rPr lang="en-US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vacuum,</a:t>
                    </a:r>
                  </a:p>
                  <a:p>
                    <a:pPr marL="342900" indent="-342900">
                      <a:lnSpc>
                        <a:spcPct val="107000"/>
                      </a:lnSpc>
                      <a:spcAft>
                        <a:spcPts val="1067"/>
                      </a:spcAft>
                      <a:buFont typeface="Wingdings" panose="05000000000000000000" pitchFamily="2" charset="2"/>
                      <a:buChar char="ü"/>
                    </a:pP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The </a:t>
                    </a:r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incident photon energy </a:t>
                    </a:r>
                    <a14:m>
                      <m:oMath xmlns:m="http://schemas.openxmlformats.org/officeDocument/2006/math">
                        <m:r>
                          <a:rPr lang="en-US" sz="2000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≈</m:t>
                        </m:r>
                        <m:r>
                          <a:rPr lang="en-US" sz="2000" b="0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oMath>
                    </a14:m>
                    <a:r>
                      <a:rPr lang="en-US" sz="2000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650 </a:t>
                    </a:r>
                    <a:r>
                      <a:rPr lang="en-US" sz="20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eV</a:t>
                    </a:r>
                    <a:endParaRPr lang="en-US" sz="2000" kern="0" dirty="0" smtClean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8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1152" y="717403"/>
                    <a:ext cx="11760000" cy="562490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59" t="-217" b="-1302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Left Brace 2"/>
              <p:cNvSpPr/>
              <p:nvPr/>
            </p:nvSpPr>
            <p:spPr>
              <a:xfrm>
                <a:off x="360218" y="2985654"/>
                <a:ext cx="45719" cy="796636"/>
              </a:xfrm>
              <a:prstGeom prst="leftBrace">
                <a:avLst/>
              </a:prstGeom>
              <a:ln w="19050">
                <a:solidFill>
                  <a:srgbClr val="3880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581836" y="3267017"/>
              <a:ext cx="4017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3061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</a:t>
              </a:r>
              <a:r>
                <a:rPr lang="en-US" dirty="0">
                  <a:solidFill>
                    <a:srgbClr val="E3061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lemental/or chemical distribution maps of the sample surface</a:t>
              </a:r>
              <a:endParaRPr lang="en-US" kern="0" dirty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190018" y="6150417"/>
            <a:ext cx="20892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accent1">
                    <a:lumMod val="50000"/>
                  </a:schemeClr>
                </a:solidFill>
              </a:rPr>
              <a:t>Image taken from: https://</a:t>
            </a:r>
            <a:r>
              <a:rPr lang="en-US" sz="800" i="1" dirty="0" smtClean="0">
                <a:solidFill>
                  <a:schemeClr val="accent1">
                    <a:lumMod val="50000"/>
                  </a:schemeClr>
                </a:solidFill>
              </a:rPr>
              <a:t>www.jbarisk.com</a:t>
            </a:r>
            <a:endParaRPr lang="en-US" sz="8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479" y="1671673"/>
            <a:ext cx="4582824" cy="21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2321" y="1373113"/>
            <a:ext cx="5711253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Presence of Si 2s in sample B, as well as, higher Si 2p and O 1s peak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film thickness is different and/or the film on B is not continues</a:t>
            </a:r>
          </a:p>
          <a:p>
            <a:pPr marL="514350" indent="-514350">
              <a:buFont typeface="+mj-lt"/>
              <a:buAutoNum type="romanUcPeriod"/>
            </a:pPr>
            <a:endParaRPr lang="en-US" sz="1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Estimated thickness of the sample A = about 2 nm (i.e. 2QL)  due to presence of the Si 2p feature;</a:t>
            </a:r>
          </a:p>
          <a:p>
            <a:pPr marL="285750" indent="-285750">
              <a:buFont typeface="+mj-lt"/>
              <a:buAutoNum type="romanUcPeriod"/>
            </a:pPr>
            <a:endParaRPr lang="en-US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 Bi/Se ratios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 D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ifferent stoichiometry 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romanUcPeriod"/>
            </a:pPr>
            <a:endParaRPr lang="en-US" sz="1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Undesired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components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1s and 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exposure to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</a:t>
            </a:r>
          </a:p>
          <a:p>
            <a:pPr marL="285750" indent="-285750">
              <a:buFont typeface="+mj-lt"/>
              <a:buAutoNum type="romanUcPeriod"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other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evidence of possible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contamination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7079672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dirty="0" smtClean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 of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dirty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sz="3600" baseline="-25000" dirty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3600" baseline="-25000" dirty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Films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93" y="1060321"/>
            <a:ext cx="6598254" cy="480083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7079672" cy="731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sz="3600" dirty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600" dirty="0" smtClean="0">
                <a:solidFill>
                  <a:srgbClr val="E80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etailed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Spectra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905" y="4073860"/>
            <a:ext cx="12038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general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view: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Dissimilarities</a:t>
            </a:r>
            <a:r>
              <a:rPr lang="fa-I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Bi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4f core level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photoemissions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Resemblance in overall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characteristics of the Se 3d core level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emissions</a:t>
            </a:r>
            <a:endParaRPr lang="fa-I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higher intensity of the Bi-O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peak in samples 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Si-O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 of sample B,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indicating a stronger interaction with the Silicon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 underneath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thinner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less uniform nature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film .</a:t>
            </a:r>
            <a:endParaRPr lang="fa-IR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" y="731519"/>
            <a:ext cx="4376061" cy="3200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854" y="732882"/>
            <a:ext cx="4376061" cy="3200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83136" y="3662637"/>
            <a:ext cx="191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(eV)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567" y="731519"/>
            <a:ext cx="4376061" cy="32004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6200000">
            <a:off x="-707690" y="2171703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(counts/s)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7" y="3473939"/>
            <a:ext cx="3297248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646" y="3473939"/>
            <a:ext cx="3297248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7" y="656378"/>
            <a:ext cx="3297248" cy="2926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646" y="656378"/>
            <a:ext cx="3297248" cy="2926080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6557715" y="1137561"/>
            <a:ext cx="3140439" cy="213778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Bi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4f and b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Se 3d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SPEM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images (peak/background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i.e.,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Chemical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Mapping) of sample A: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Se are almost homogeneously distributed on the Si oxide substrate</a:t>
            </a:r>
            <a:endParaRPr lang="en-US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6552033" y="3955123"/>
            <a:ext cx="3140439" cy="196371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 4f and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3d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SPEM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images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sample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B: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atoms are present only in certain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areas,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while Se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atoms are distributed quite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homogeneously.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9412682" y="2823437"/>
            <a:ext cx="2563318" cy="136931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atoms are the first sticking on the Si oxide surface.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7079672" cy="731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SPEM Images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01091" y="1752600"/>
            <a:ext cx="110836" cy="11083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1874" y="5624949"/>
            <a:ext cx="110836" cy="11083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42598"/>
              </p:ext>
            </p:extLst>
          </p:nvPr>
        </p:nvGraphicFramePr>
        <p:xfrm>
          <a:off x="6997759" y="677982"/>
          <a:ext cx="4172725" cy="2042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8005">
                  <a:extLst>
                    <a:ext uri="{9D8B030D-6E8A-4147-A177-3AD203B41FA5}">
                      <a16:colId xmlns:a16="http://schemas.microsoft.com/office/drawing/2014/main" val="198522201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09672154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61885461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61729641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899778727"/>
                    </a:ext>
                  </a:extLst>
                </a:gridCol>
              </a:tblGrid>
              <a:tr h="19457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 4f 7/2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84823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B</a:t>
                      </a:r>
                    </a:p>
                  </a:txBody>
                  <a:tcPr>
                    <a:solidFill>
                      <a:srgbClr val="FFF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48958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Center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FWHM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Center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FWHM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070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⁰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157.21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157.23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69865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Bi-Se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158.09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158.30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15534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Bi-O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158.91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159.08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US" sz="13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BF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60794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Bi-O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159.97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160.02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  <a:endParaRPr lang="en-US" sz="13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872511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7079672" cy="731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dirty="0" smtClean="0">
                <a:solidFill>
                  <a:srgbClr val="E805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Fitted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Peaks and Stoichiometry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14837"/>
              </p:ext>
            </p:extLst>
          </p:nvPr>
        </p:nvGraphicFramePr>
        <p:xfrm>
          <a:off x="7029755" y="2736593"/>
          <a:ext cx="4172725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8005">
                  <a:extLst>
                    <a:ext uri="{9D8B030D-6E8A-4147-A177-3AD203B41FA5}">
                      <a16:colId xmlns:a16="http://schemas.microsoft.com/office/drawing/2014/main" val="198522201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09672154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61885461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61729641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899778727"/>
                    </a:ext>
                  </a:extLst>
                </a:gridCol>
              </a:tblGrid>
              <a:tr h="19457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3d 5/2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84823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48958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Center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FWHM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Center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FWHM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070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Se-Bi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157.21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157.23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69865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⁰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158.09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158.30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15534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9443" y="635264"/>
            <a:ext cx="6289113" cy="4566914"/>
            <a:chOff x="226003" y="434558"/>
            <a:chExt cx="6289113" cy="45669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" r="2380"/>
            <a:stretch/>
          </p:blipFill>
          <p:spPr>
            <a:xfrm>
              <a:off x="564557" y="434558"/>
              <a:ext cx="5950559" cy="4439556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26003" y="1661445"/>
              <a:ext cx="4271531" cy="3340027"/>
              <a:chOff x="226003" y="1661445"/>
              <a:chExt cx="4271531" cy="3340027"/>
            </a:xfrm>
          </p:grpSpPr>
          <p:sp>
            <p:nvSpPr>
              <p:cNvPr id="19" name="TextBox 18"/>
              <p:cNvSpPr txBox="1"/>
              <p:nvPr/>
            </p:nvSpPr>
            <p:spPr>
              <a:xfrm rot="16200000">
                <a:off x="-489738" y="2377186"/>
                <a:ext cx="17700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 (counts/s)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82138" y="4662918"/>
                <a:ext cx="19153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Binding Energy (eV)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36121" y="5175193"/>
            <a:ext cx="11839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Sample A: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small percentage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Bi-O 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extremely low presence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Bi ⁰ and Se 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ample B: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larger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percentages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Bi⁰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Bi oxide and a well higher percentage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 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Binding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energies are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comparable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those reported in literature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charge transfer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interface with Si oxide surface, which should have been clearly detected for such an ultrathin Bi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film.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39161"/>
              </p:ext>
            </p:extLst>
          </p:nvPr>
        </p:nvGraphicFramePr>
        <p:xfrm>
          <a:off x="7038111" y="4215627"/>
          <a:ext cx="4172724" cy="883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86362">
                  <a:extLst>
                    <a:ext uri="{9D8B030D-6E8A-4147-A177-3AD203B41FA5}">
                      <a16:colId xmlns:a16="http://schemas.microsoft.com/office/drawing/2014/main" val="4096721546"/>
                    </a:ext>
                  </a:extLst>
                </a:gridCol>
                <a:gridCol w="2086362">
                  <a:extLst>
                    <a:ext uri="{9D8B030D-6E8A-4147-A177-3AD203B41FA5}">
                      <a16:colId xmlns:a16="http://schemas.microsoft.com/office/drawing/2014/main" val="2617296417"/>
                    </a:ext>
                  </a:extLst>
                </a:gridCol>
              </a:tblGrid>
              <a:tr h="1945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Stoichiometric Ratios X(Bi)/X(Se)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84823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Sample 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Sample B</a:t>
                      </a:r>
                      <a:endParaRPr lang="en-US" sz="13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48958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 </a:t>
                      </a: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± 0.02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0.54 ± 0.02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070"/>
                  </a:ext>
                </a:extLst>
              </a:tr>
            </a:tbl>
          </a:graphicData>
        </a:graphic>
      </p:graphicFrame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051" y="6365861"/>
            <a:ext cx="9764102" cy="4374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Advanced </a:t>
            </a:r>
            <a:r>
              <a:rPr lang="en-US" kern="0" dirty="0" smtClean="0">
                <a:solidFill>
                  <a:srgbClr val="E306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</a:t>
            </a:r>
            <a:r>
              <a:rPr lang="en-US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Spectromicroscopy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baseline="-25000" dirty="0" smtClean="0">
                <a:solidFill>
                  <a:srgbClr val="E30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Ultrathin Films    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  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Precision X-Ray Measurements 2023 Conference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0D0D0-7C1D-47FF-A2F0-9937AA567A3D}">
  <ds:schemaRefs>
    <ds:schemaRef ds:uri="71af3243-3dd4-4a8d-8c0d-dd76da1f02a5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</Template>
  <TotalTime>0</TotalTime>
  <Words>1271</Words>
  <Application>Microsoft Office PowerPoint</Application>
  <PresentationFormat>Widescreen</PresentationFormat>
  <Paragraphs>185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SimSun</vt:lpstr>
      <vt:lpstr>Arial</vt:lpstr>
      <vt:lpstr>B Nazanin</vt:lpstr>
      <vt:lpstr>Calibri</vt:lpstr>
      <vt:lpstr>Cambria Math</vt:lpstr>
      <vt:lpstr>Candara</vt:lpstr>
      <vt:lpstr>Corbel</vt:lpstr>
      <vt:lpstr>Times New Roman</vt:lpstr>
      <vt:lpstr>Wingdings</vt:lpstr>
      <vt:lpstr>Office Theme</vt:lpstr>
      <vt:lpstr>An Advanced X-ray Spectromicroscopy of Bi2Se3 Ultrathin Films on SiO2/Si Substrates</vt:lpstr>
      <vt:lpstr>   A Brief Introduction</vt:lpstr>
      <vt:lpstr>   Bismuth Selenide (Bi2Se3)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2023-02-14T14:38:58Z</dcterms:created>
  <dcterms:modified xsi:type="dcterms:W3CDTF">2023-06-21T12:46:22Z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