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A3FA5D8-AB70-4F0E-8294-4C009D660C44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640" cy="16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586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ABCBF2-18C0-43EF-A030-BFDE4FE1F840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640" cy="16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586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B2DC2D5-A216-4E94-A08E-ADEE1C669660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640" cy="16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586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C9EAA14-F06A-4448-ACF7-EE7258A40284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640" cy="16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586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F688245-640A-4E5F-9927-99C595766FA5}" type="slidenum">
              <a:t>‹N›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640" cy="16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586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7527E28-2D7E-4D82-B04D-887255C1E6B2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640" cy="16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586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FF298DF-C12E-4AAB-93B8-8BFB3AFCE8D3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640" cy="16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586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F7F26F-36F0-4D8F-B40E-59FFE4DAD17B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526632-3CCF-4FA4-A1BC-9BAD437D2BB2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640" cy="16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586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8B4D7E3-55EB-4421-BBAE-44032D412AB2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640" cy="16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586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112D4E0-6220-4C9F-B463-CA6CA7D3DB1E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640" cy="16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586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427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1410D46-2BF4-4FBF-B144-F18FA40A7EF4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586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27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73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67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67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67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670" b="0" strike="noStrike" spc="-1">
                <a:latin typeface="Arial"/>
              </a:rPr>
              <a:t>Settimo livello struttura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GB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FC629EE2-FC2C-4A99-A0DE-EF9C6780C2D0}" type="slidenum">
              <a:rPr lang="en-GB" sz="1400" b="0" strike="noStrike" spc="-1">
                <a:latin typeface="Times New Roman"/>
              </a:rPr>
              <a:t>‹N›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40"/>
          <p:cNvPicPr/>
          <p:nvPr/>
        </p:nvPicPr>
        <p:blipFill>
          <a:blip r:embed="rId2"/>
          <a:stretch/>
        </p:blipFill>
        <p:spPr>
          <a:xfrm>
            <a:off x="239400" y="563400"/>
            <a:ext cx="9699840" cy="5196600"/>
          </a:xfrm>
          <a:prstGeom prst="rect">
            <a:avLst/>
          </a:prstGeom>
          <a:ln w="0">
            <a:noFill/>
          </a:ln>
        </p:spPr>
      </p:pic>
      <p:sp>
        <p:nvSpPr>
          <p:cNvPr id="42" name="CasellaDiTesto 41"/>
          <p:cNvSpPr txBox="1"/>
          <p:nvPr/>
        </p:nvSpPr>
        <p:spPr>
          <a:xfrm>
            <a:off x="1785600" y="6120000"/>
            <a:ext cx="68544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2600" b="0" strike="noStrike" spc="-1">
                <a:latin typeface="Arial"/>
              </a:rPr>
              <a:t>19/06/2023 : Welcome to LNF and to Frascati</a:t>
            </a:r>
          </a:p>
        </p:txBody>
      </p:sp>
      <p:pic>
        <p:nvPicPr>
          <p:cNvPr id="43" name="Immagine 42"/>
          <p:cNvPicPr/>
          <p:nvPr/>
        </p:nvPicPr>
        <p:blipFill>
          <a:blip r:embed="rId3"/>
          <a:stretch/>
        </p:blipFill>
        <p:spPr>
          <a:xfrm>
            <a:off x="36000" y="36000"/>
            <a:ext cx="1260000" cy="911880"/>
          </a:xfrm>
          <a:prstGeom prst="rect">
            <a:avLst/>
          </a:prstGeom>
          <a:ln w="0">
            <a:noFill/>
          </a:ln>
        </p:spPr>
      </p:pic>
      <p:pic>
        <p:nvPicPr>
          <p:cNvPr id="44" name="Immagine 43"/>
          <p:cNvPicPr/>
          <p:nvPr/>
        </p:nvPicPr>
        <p:blipFill>
          <a:blip r:embed="rId4"/>
          <a:stretch/>
        </p:blipFill>
        <p:spPr>
          <a:xfrm>
            <a:off x="9000000" y="36000"/>
            <a:ext cx="1080000" cy="123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magine 98"/>
          <p:cNvPicPr/>
          <p:nvPr/>
        </p:nvPicPr>
        <p:blipFill>
          <a:blip r:embed="rId2"/>
          <a:stretch/>
        </p:blipFill>
        <p:spPr>
          <a:xfrm>
            <a:off x="1712880" y="110880"/>
            <a:ext cx="7467120" cy="609120"/>
          </a:xfrm>
          <a:prstGeom prst="rect">
            <a:avLst/>
          </a:prstGeom>
          <a:ln w="0">
            <a:noFill/>
          </a:ln>
        </p:spPr>
      </p:pic>
      <p:pic>
        <p:nvPicPr>
          <p:cNvPr id="100" name="Immagine 99"/>
          <p:cNvPicPr/>
          <p:nvPr/>
        </p:nvPicPr>
        <p:blipFill>
          <a:blip r:embed="rId3"/>
          <a:stretch/>
        </p:blipFill>
        <p:spPr>
          <a:xfrm>
            <a:off x="36000" y="36360"/>
            <a:ext cx="1260000" cy="911880"/>
          </a:xfrm>
          <a:prstGeom prst="rect">
            <a:avLst/>
          </a:prstGeom>
          <a:ln w="0">
            <a:noFill/>
          </a:ln>
        </p:spPr>
      </p:pic>
      <p:pic>
        <p:nvPicPr>
          <p:cNvPr id="101" name="Immagine 100"/>
          <p:cNvPicPr/>
          <p:nvPr/>
        </p:nvPicPr>
        <p:blipFill>
          <a:blip r:embed="rId4"/>
          <a:stretch/>
        </p:blipFill>
        <p:spPr>
          <a:xfrm>
            <a:off x="9000000" y="36360"/>
            <a:ext cx="1080000" cy="1234440"/>
          </a:xfrm>
          <a:prstGeom prst="rect">
            <a:avLst/>
          </a:prstGeom>
          <a:ln w="0">
            <a:noFill/>
          </a:ln>
        </p:spPr>
      </p:pic>
      <p:pic>
        <p:nvPicPr>
          <p:cNvPr id="102" name="Immagine 101"/>
          <p:cNvPicPr/>
          <p:nvPr/>
        </p:nvPicPr>
        <p:blipFill>
          <a:blip r:embed="rId5"/>
          <a:stretch/>
        </p:blipFill>
        <p:spPr>
          <a:xfrm>
            <a:off x="21960" y="1389600"/>
            <a:ext cx="10079640" cy="3110400"/>
          </a:xfrm>
          <a:prstGeom prst="rect">
            <a:avLst/>
          </a:prstGeom>
          <a:ln w="0">
            <a:noFill/>
          </a:ln>
        </p:spPr>
      </p:pic>
      <p:sp>
        <p:nvSpPr>
          <p:cNvPr id="103" name="CasellaDiTesto 102"/>
          <p:cNvSpPr txBox="1"/>
          <p:nvPr/>
        </p:nvSpPr>
        <p:spPr>
          <a:xfrm>
            <a:off x="-900000" y="4680000"/>
            <a:ext cx="5400000" cy="343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GB" sz="2100" b="0" strike="noStrike" spc="-1" dirty="0">
                <a:latin typeface="Arial"/>
              </a:rPr>
              <a:t>Thursday 22/06/2023</a:t>
            </a:r>
          </a:p>
          <a:p>
            <a:pPr algn="ctr">
              <a:buNone/>
            </a:pPr>
            <a:endParaRPr lang="en-GB" sz="2600" b="0" strike="noStrike" spc="-1" dirty="0">
              <a:latin typeface="Arial"/>
            </a:endParaRPr>
          </a:p>
          <a:p>
            <a:pPr algn="ctr">
              <a:buNone/>
            </a:pPr>
            <a:r>
              <a:rPr lang="en-GB" sz="2100" b="0" strike="noStrike" spc="-1" dirty="0">
                <a:latin typeface="Arial"/>
              </a:rPr>
              <a:t>Visit to </a:t>
            </a:r>
          </a:p>
          <a:p>
            <a:pPr algn="ctr">
              <a:buNone/>
            </a:pPr>
            <a:r>
              <a:rPr lang="en-GB" sz="2100" b="0" strike="noStrike" spc="-1" dirty="0">
                <a:latin typeface="Arial"/>
              </a:rPr>
              <a:t>Centro </a:t>
            </a:r>
            <a:r>
              <a:rPr lang="en-GB" sz="2100" b="0" strike="noStrike" spc="-1" dirty="0" err="1">
                <a:latin typeface="Arial"/>
              </a:rPr>
              <a:t>Ricerche</a:t>
            </a:r>
            <a:r>
              <a:rPr lang="en-GB" sz="2100" b="0" strike="noStrike" spc="-1" dirty="0">
                <a:latin typeface="Arial"/>
              </a:rPr>
              <a:t> Enrico Fermi</a:t>
            </a:r>
          </a:p>
          <a:p>
            <a:pPr algn="ctr">
              <a:buNone/>
            </a:pPr>
            <a:endParaRPr lang="en-GB" sz="2100" b="0" strike="noStrike" spc="-1" dirty="0">
              <a:latin typeface="Arial"/>
            </a:endParaRPr>
          </a:p>
          <a:p>
            <a:pPr algn="ctr">
              <a:buNone/>
            </a:pPr>
            <a:r>
              <a:rPr lang="en-GB" sz="2100" b="0" strike="noStrike" spc="-1" dirty="0">
                <a:latin typeface="Arial"/>
              </a:rPr>
              <a:t>Starting from LNF @ 15:00 </a:t>
            </a:r>
          </a:p>
          <a:p>
            <a:pPr algn="ctr">
              <a:buNone/>
            </a:pPr>
            <a:r>
              <a:rPr lang="en-GB" sz="2100" b="0" strike="noStrike" spc="-1" dirty="0">
                <a:latin typeface="Arial"/>
              </a:rPr>
              <a:t>(Train + 15 min. walk)</a:t>
            </a:r>
          </a:p>
          <a:p>
            <a:pPr algn="ctr">
              <a:buNone/>
            </a:pPr>
            <a:endParaRPr lang="en-GB" sz="2100" b="0" strike="noStrike" spc="-1" dirty="0">
              <a:latin typeface="Arial"/>
            </a:endParaRPr>
          </a:p>
          <a:p>
            <a:pPr algn="ctr">
              <a:buNone/>
            </a:pPr>
            <a:r>
              <a:rPr lang="en-GB" sz="2100" b="0" strike="noStrike" spc="-1" dirty="0">
                <a:latin typeface="Arial"/>
              </a:rPr>
              <a:t>Visit: 16:30 – 18:00</a:t>
            </a:r>
          </a:p>
          <a:p>
            <a:pPr algn="ctr">
              <a:buNone/>
            </a:pPr>
            <a:endParaRPr lang="en-GB" sz="2100" b="0" strike="noStrike" spc="-1" dirty="0">
              <a:latin typeface="Arial"/>
            </a:endParaRPr>
          </a:p>
          <a:p>
            <a:pPr algn="ctr">
              <a:buNone/>
            </a:pPr>
            <a:endParaRPr lang="en-GB" sz="2100" b="0" strike="noStrike" spc="-1" dirty="0">
              <a:latin typeface="Arial"/>
            </a:endParaRPr>
          </a:p>
        </p:txBody>
      </p:sp>
      <p:pic>
        <p:nvPicPr>
          <p:cNvPr id="104" name="Immagine 103"/>
          <p:cNvPicPr/>
          <p:nvPr/>
        </p:nvPicPr>
        <p:blipFill>
          <a:blip r:embed="rId6"/>
          <a:stretch/>
        </p:blipFill>
        <p:spPr>
          <a:xfrm>
            <a:off x="3542760" y="4680000"/>
            <a:ext cx="6537240" cy="234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magine 104"/>
          <p:cNvPicPr/>
          <p:nvPr/>
        </p:nvPicPr>
        <p:blipFill>
          <a:blip r:embed="rId2"/>
          <a:stretch/>
        </p:blipFill>
        <p:spPr>
          <a:xfrm>
            <a:off x="5040000" y="1271160"/>
            <a:ext cx="4480200" cy="3984840"/>
          </a:xfrm>
          <a:prstGeom prst="rect">
            <a:avLst/>
          </a:prstGeom>
          <a:ln w="0">
            <a:noFill/>
          </a:ln>
        </p:spPr>
      </p:pic>
      <p:pic>
        <p:nvPicPr>
          <p:cNvPr id="106" name="Immagine 105"/>
          <p:cNvPicPr/>
          <p:nvPr/>
        </p:nvPicPr>
        <p:blipFill>
          <a:blip r:embed="rId3"/>
          <a:stretch/>
        </p:blipFill>
        <p:spPr>
          <a:xfrm>
            <a:off x="1712880" y="110880"/>
            <a:ext cx="7467120" cy="609120"/>
          </a:xfrm>
          <a:prstGeom prst="rect">
            <a:avLst/>
          </a:prstGeom>
          <a:ln w="0">
            <a:noFill/>
          </a:ln>
        </p:spPr>
      </p:pic>
      <p:pic>
        <p:nvPicPr>
          <p:cNvPr id="107" name="Immagine 106"/>
          <p:cNvPicPr/>
          <p:nvPr/>
        </p:nvPicPr>
        <p:blipFill>
          <a:blip r:embed="rId4"/>
          <a:stretch/>
        </p:blipFill>
        <p:spPr>
          <a:xfrm>
            <a:off x="36000" y="36360"/>
            <a:ext cx="1260000" cy="911880"/>
          </a:xfrm>
          <a:prstGeom prst="rect">
            <a:avLst/>
          </a:prstGeom>
          <a:ln w="0">
            <a:noFill/>
          </a:ln>
        </p:spPr>
      </p:pic>
      <p:pic>
        <p:nvPicPr>
          <p:cNvPr id="108" name="Immagine 107"/>
          <p:cNvPicPr/>
          <p:nvPr/>
        </p:nvPicPr>
        <p:blipFill>
          <a:blip r:embed="rId5"/>
          <a:stretch/>
        </p:blipFill>
        <p:spPr>
          <a:xfrm>
            <a:off x="9000000" y="36360"/>
            <a:ext cx="1080000" cy="1234440"/>
          </a:xfrm>
          <a:prstGeom prst="rect">
            <a:avLst/>
          </a:prstGeom>
          <a:ln w="0">
            <a:noFill/>
          </a:ln>
        </p:spPr>
      </p:pic>
      <p:pic>
        <p:nvPicPr>
          <p:cNvPr id="109" name="Immagine 108"/>
          <p:cNvPicPr/>
          <p:nvPr/>
        </p:nvPicPr>
        <p:blipFill>
          <a:blip r:embed="rId6"/>
          <a:stretch/>
        </p:blipFill>
        <p:spPr>
          <a:xfrm>
            <a:off x="180000" y="1140120"/>
            <a:ext cx="4140000" cy="3899880"/>
          </a:xfrm>
          <a:prstGeom prst="rect">
            <a:avLst/>
          </a:prstGeom>
          <a:ln w="0">
            <a:noFill/>
          </a:ln>
        </p:spPr>
      </p:pic>
      <p:sp>
        <p:nvSpPr>
          <p:cNvPr id="110" name="CasellaDiTesto 109"/>
          <p:cNvSpPr txBox="1"/>
          <p:nvPr/>
        </p:nvSpPr>
        <p:spPr>
          <a:xfrm>
            <a:off x="96840" y="5505480"/>
            <a:ext cx="3692160" cy="1874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GB" sz="2100" b="0" strike="noStrike" spc="-1">
                <a:latin typeface="Arial"/>
              </a:rPr>
              <a:t>Visit to EuPRAXIA – related facilities &amp; laboratories</a:t>
            </a:r>
          </a:p>
          <a:p>
            <a:pPr algn="ctr">
              <a:buNone/>
            </a:pPr>
            <a:endParaRPr lang="en-GB" sz="2100" b="0" strike="noStrike" spc="-1">
              <a:latin typeface="Arial"/>
            </a:endParaRPr>
          </a:p>
          <a:p>
            <a:pPr algn="ctr">
              <a:buNone/>
            </a:pPr>
            <a:r>
              <a:rPr lang="en-GB" sz="2100" b="0" strike="noStrike" spc="-1">
                <a:latin typeface="Arial"/>
              </a:rPr>
              <a:t>F. Villa (LNF)</a:t>
            </a:r>
          </a:p>
          <a:p>
            <a:pPr algn="ctr">
              <a:buNone/>
            </a:pPr>
            <a:endParaRPr lang="en-GB" sz="2100" b="0" strike="noStrike" spc="-1">
              <a:latin typeface="Arial"/>
            </a:endParaRPr>
          </a:p>
          <a:p>
            <a:pPr algn="ctr">
              <a:buNone/>
            </a:pPr>
            <a:r>
              <a:rPr lang="en-GB" sz="2100" b="0" strike="noStrike" spc="-1">
                <a:latin typeface="Arial"/>
              </a:rPr>
              <a:t>20/06/2023 17:45 </a:t>
            </a:r>
          </a:p>
        </p:txBody>
      </p:sp>
      <p:sp>
        <p:nvSpPr>
          <p:cNvPr id="111" name="CasellaDiTesto 110"/>
          <p:cNvSpPr txBox="1"/>
          <p:nvPr/>
        </p:nvSpPr>
        <p:spPr>
          <a:xfrm>
            <a:off x="5667840" y="5400000"/>
            <a:ext cx="3692160" cy="1874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GB" sz="2100" b="0" strike="noStrike" spc="-1" dirty="0">
                <a:latin typeface="Arial"/>
              </a:rPr>
              <a:t>Visit to DAFNE-Light facilities &amp; laboratories</a:t>
            </a:r>
          </a:p>
          <a:p>
            <a:pPr algn="ctr">
              <a:buNone/>
            </a:pPr>
            <a:endParaRPr lang="en-GB" sz="2100" b="0" strike="noStrike" spc="-1" dirty="0">
              <a:latin typeface="Arial"/>
            </a:endParaRPr>
          </a:p>
          <a:p>
            <a:pPr algn="ctr">
              <a:buNone/>
            </a:pPr>
            <a:r>
              <a:rPr lang="en-GB" sz="2100" b="0" strike="noStrike" spc="-1" dirty="0">
                <a:latin typeface="Arial"/>
              </a:rPr>
              <a:t>A. </a:t>
            </a:r>
            <a:r>
              <a:rPr lang="en-GB" sz="2100" b="0" strike="noStrike" spc="-1" dirty="0" err="1">
                <a:latin typeface="Arial"/>
              </a:rPr>
              <a:t>Balerna</a:t>
            </a:r>
            <a:r>
              <a:rPr lang="en-GB" sz="2100" b="0" strike="noStrike" spc="-1" dirty="0">
                <a:latin typeface="Arial"/>
              </a:rPr>
              <a:t> (LNF)</a:t>
            </a:r>
          </a:p>
          <a:p>
            <a:pPr algn="ctr">
              <a:buNone/>
            </a:pPr>
            <a:endParaRPr lang="en-GB" sz="2100" b="0" strike="noStrike" spc="-1" dirty="0">
              <a:latin typeface="Arial"/>
            </a:endParaRPr>
          </a:p>
          <a:p>
            <a:pPr algn="ctr">
              <a:buNone/>
            </a:pPr>
            <a:r>
              <a:rPr lang="en-GB" sz="2100" b="0" strike="noStrike" spc="-1" dirty="0">
                <a:latin typeface="Arial"/>
              </a:rPr>
              <a:t>21/06/2023 18:00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magine 111"/>
          <p:cNvPicPr/>
          <p:nvPr/>
        </p:nvPicPr>
        <p:blipFill>
          <a:blip r:embed="rId2"/>
          <a:stretch/>
        </p:blipFill>
        <p:spPr>
          <a:xfrm>
            <a:off x="216000" y="3503880"/>
            <a:ext cx="6120000" cy="4063320"/>
          </a:xfrm>
          <a:prstGeom prst="rect">
            <a:avLst/>
          </a:prstGeom>
          <a:ln w="0">
            <a:noFill/>
          </a:ln>
        </p:spPr>
      </p:pic>
      <p:pic>
        <p:nvPicPr>
          <p:cNvPr id="113" name="Immagine 112"/>
          <p:cNvPicPr/>
          <p:nvPr/>
        </p:nvPicPr>
        <p:blipFill>
          <a:blip r:embed="rId3"/>
          <a:stretch/>
        </p:blipFill>
        <p:spPr>
          <a:xfrm>
            <a:off x="1712880" y="110880"/>
            <a:ext cx="7467120" cy="609120"/>
          </a:xfrm>
          <a:prstGeom prst="rect">
            <a:avLst/>
          </a:prstGeom>
          <a:ln w="0">
            <a:noFill/>
          </a:ln>
        </p:spPr>
      </p:pic>
      <p:pic>
        <p:nvPicPr>
          <p:cNvPr id="114" name="Immagine 113"/>
          <p:cNvPicPr/>
          <p:nvPr/>
        </p:nvPicPr>
        <p:blipFill>
          <a:blip r:embed="rId4"/>
          <a:stretch/>
        </p:blipFill>
        <p:spPr>
          <a:xfrm>
            <a:off x="36000" y="36360"/>
            <a:ext cx="1260000" cy="911880"/>
          </a:xfrm>
          <a:prstGeom prst="rect">
            <a:avLst/>
          </a:prstGeom>
          <a:ln w="0">
            <a:noFill/>
          </a:ln>
        </p:spPr>
      </p:pic>
      <p:pic>
        <p:nvPicPr>
          <p:cNvPr id="115" name="Immagine 114"/>
          <p:cNvPicPr/>
          <p:nvPr/>
        </p:nvPicPr>
        <p:blipFill>
          <a:blip r:embed="rId5"/>
          <a:stretch/>
        </p:blipFill>
        <p:spPr>
          <a:xfrm>
            <a:off x="9000000" y="36360"/>
            <a:ext cx="1080000" cy="1234440"/>
          </a:xfrm>
          <a:prstGeom prst="rect">
            <a:avLst/>
          </a:prstGeom>
          <a:ln w="0">
            <a:noFill/>
          </a:ln>
        </p:spPr>
      </p:pic>
      <p:pic>
        <p:nvPicPr>
          <p:cNvPr id="116" name="Immagine 115"/>
          <p:cNvPicPr/>
          <p:nvPr/>
        </p:nvPicPr>
        <p:blipFill>
          <a:blip r:embed="rId6"/>
          <a:stretch/>
        </p:blipFill>
        <p:spPr>
          <a:xfrm>
            <a:off x="360000" y="1080000"/>
            <a:ext cx="5940000" cy="2441520"/>
          </a:xfrm>
          <a:prstGeom prst="rect">
            <a:avLst/>
          </a:prstGeom>
          <a:ln w="0">
            <a:noFill/>
          </a:ln>
        </p:spPr>
      </p:pic>
      <p:pic>
        <p:nvPicPr>
          <p:cNvPr id="117" name="Immagine 116"/>
          <p:cNvPicPr/>
          <p:nvPr/>
        </p:nvPicPr>
        <p:blipFill>
          <a:blip r:embed="rId7"/>
          <a:stretch/>
        </p:blipFill>
        <p:spPr>
          <a:xfrm>
            <a:off x="6480000" y="1080000"/>
            <a:ext cx="2439720" cy="1620000"/>
          </a:xfrm>
          <a:prstGeom prst="rect">
            <a:avLst/>
          </a:prstGeom>
          <a:ln w="0">
            <a:noFill/>
          </a:ln>
        </p:spPr>
      </p:pic>
      <p:sp>
        <p:nvSpPr>
          <p:cNvPr id="118" name="CasellaDiTesto 117"/>
          <p:cNvSpPr txBox="1"/>
          <p:nvPr/>
        </p:nvSpPr>
        <p:spPr>
          <a:xfrm>
            <a:off x="6660000" y="3060000"/>
            <a:ext cx="3240000" cy="425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2100" b="0" strike="noStrike" spc="-1" dirty="0">
                <a:latin typeface="Arial"/>
              </a:rPr>
              <a:t>Social dinner will be at Restaurant TEMA</a:t>
            </a:r>
          </a:p>
          <a:p>
            <a:endParaRPr lang="en-GB" sz="2100" b="0" strike="noStrike" spc="-1" dirty="0">
              <a:latin typeface="Arial"/>
            </a:endParaRPr>
          </a:p>
          <a:p>
            <a:r>
              <a:rPr lang="en-GB" sz="2100" b="0" strike="noStrike" spc="-1" dirty="0">
                <a:latin typeface="Arial"/>
              </a:rPr>
              <a:t>15 min. walking from CREF</a:t>
            </a:r>
          </a:p>
          <a:p>
            <a:endParaRPr lang="en-GB" sz="2100" b="0" strike="noStrike" spc="-1" dirty="0">
              <a:latin typeface="Arial"/>
            </a:endParaRPr>
          </a:p>
          <a:p>
            <a:r>
              <a:rPr lang="en-GB" sz="2100" b="0" strike="noStrike" spc="-1" dirty="0">
                <a:latin typeface="Arial"/>
              </a:rPr>
              <a:t>Start 19:30</a:t>
            </a:r>
          </a:p>
          <a:p>
            <a:r>
              <a:rPr lang="en-GB" sz="2100" b="0" strike="noStrike" spc="-1" dirty="0">
                <a:latin typeface="Arial"/>
              </a:rPr>
              <a:t>Free time after visit to CREF</a:t>
            </a:r>
          </a:p>
          <a:p>
            <a:endParaRPr lang="en-GB" sz="2100" b="0" strike="noStrike" spc="-1" dirty="0">
              <a:latin typeface="Arial"/>
            </a:endParaRPr>
          </a:p>
          <a:p>
            <a:r>
              <a:rPr lang="en-GB" sz="2100" b="0" strike="noStrike" spc="-1" dirty="0">
                <a:latin typeface="Arial"/>
              </a:rPr>
              <a:t>A bus will leave at 22:30 to go back to LNF and Frascati</a:t>
            </a:r>
          </a:p>
          <a:p>
            <a:endParaRPr lang="en-GB" sz="2100" b="0" strike="noStrike" spc="-1" dirty="0">
              <a:latin typeface="Arial"/>
            </a:endParaRPr>
          </a:p>
        </p:txBody>
      </p:sp>
      <p:sp>
        <p:nvSpPr>
          <p:cNvPr id="119" name="Ovale 118"/>
          <p:cNvSpPr/>
          <p:nvPr/>
        </p:nvSpPr>
        <p:spPr>
          <a:xfrm>
            <a:off x="144000" y="3960000"/>
            <a:ext cx="1116000" cy="720000"/>
          </a:xfrm>
          <a:prstGeom prst="ellipse">
            <a:avLst/>
          </a:prstGeom>
          <a:noFill/>
          <a:ln w="3600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Ovale 119"/>
          <p:cNvSpPr/>
          <p:nvPr/>
        </p:nvSpPr>
        <p:spPr>
          <a:xfrm>
            <a:off x="3780000" y="3420000"/>
            <a:ext cx="1116000" cy="720000"/>
          </a:xfrm>
          <a:prstGeom prst="ellipse">
            <a:avLst/>
          </a:prstGeom>
          <a:noFill/>
          <a:ln w="3600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Ovale 120"/>
          <p:cNvSpPr/>
          <p:nvPr/>
        </p:nvSpPr>
        <p:spPr>
          <a:xfrm>
            <a:off x="1944000" y="3240000"/>
            <a:ext cx="1296000" cy="720000"/>
          </a:xfrm>
          <a:prstGeom prst="ellipse">
            <a:avLst/>
          </a:prstGeom>
          <a:noFill/>
          <a:ln w="3600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Ovale 121"/>
          <p:cNvSpPr/>
          <p:nvPr/>
        </p:nvSpPr>
        <p:spPr>
          <a:xfrm>
            <a:off x="5364000" y="5040000"/>
            <a:ext cx="1116000" cy="720000"/>
          </a:xfrm>
          <a:prstGeom prst="ellipse">
            <a:avLst/>
          </a:prstGeom>
          <a:noFill/>
          <a:ln w="3600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Ovale 122"/>
          <p:cNvSpPr/>
          <p:nvPr/>
        </p:nvSpPr>
        <p:spPr>
          <a:xfrm>
            <a:off x="540000" y="6120000"/>
            <a:ext cx="1440000" cy="720000"/>
          </a:xfrm>
          <a:prstGeom prst="ellipse">
            <a:avLst/>
          </a:prstGeom>
          <a:noFill/>
          <a:ln w="36000">
            <a:solidFill>
              <a:srgbClr val="069A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magine 123"/>
          <p:cNvPicPr/>
          <p:nvPr/>
        </p:nvPicPr>
        <p:blipFill>
          <a:blip r:embed="rId2"/>
          <a:stretch/>
        </p:blipFill>
        <p:spPr>
          <a:xfrm>
            <a:off x="1712880" y="110880"/>
            <a:ext cx="7467120" cy="609120"/>
          </a:xfrm>
          <a:prstGeom prst="rect">
            <a:avLst/>
          </a:prstGeom>
          <a:ln w="0">
            <a:noFill/>
          </a:ln>
        </p:spPr>
      </p:pic>
      <p:pic>
        <p:nvPicPr>
          <p:cNvPr id="125" name="Immagine 124"/>
          <p:cNvPicPr/>
          <p:nvPr/>
        </p:nvPicPr>
        <p:blipFill>
          <a:blip r:embed="rId3"/>
          <a:stretch/>
        </p:blipFill>
        <p:spPr>
          <a:xfrm>
            <a:off x="36000" y="36360"/>
            <a:ext cx="1260000" cy="911880"/>
          </a:xfrm>
          <a:prstGeom prst="rect">
            <a:avLst/>
          </a:prstGeom>
          <a:ln w="0">
            <a:noFill/>
          </a:ln>
        </p:spPr>
      </p:pic>
      <p:pic>
        <p:nvPicPr>
          <p:cNvPr id="126" name="Immagine 125"/>
          <p:cNvPicPr/>
          <p:nvPr/>
        </p:nvPicPr>
        <p:blipFill>
          <a:blip r:embed="rId4"/>
          <a:stretch/>
        </p:blipFill>
        <p:spPr>
          <a:xfrm>
            <a:off x="9000000" y="36360"/>
            <a:ext cx="1080000" cy="1234440"/>
          </a:xfrm>
          <a:prstGeom prst="rect">
            <a:avLst/>
          </a:prstGeom>
          <a:ln w="0">
            <a:noFill/>
          </a:ln>
        </p:spPr>
      </p:pic>
      <p:sp>
        <p:nvSpPr>
          <p:cNvPr id="127" name="CasellaDiTesto 126"/>
          <p:cNvSpPr txBox="1"/>
          <p:nvPr/>
        </p:nvSpPr>
        <p:spPr>
          <a:xfrm>
            <a:off x="138145" y="1345320"/>
            <a:ext cx="10080000" cy="3838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GB" sz="2400" b="0" strike="noStrike" spc="-1" dirty="0">
                <a:latin typeface="Arial"/>
              </a:rPr>
              <a:t>Some logistic information</a:t>
            </a:r>
          </a:p>
          <a:p>
            <a:pPr algn="ctr">
              <a:buNone/>
            </a:pPr>
            <a:endParaRPr lang="en-GB" sz="2400" b="0" strike="noStrike" spc="-1" dirty="0">
              <a:latin typeface="Arial"/>
            </a:endParaRPr>
          </a:p>
          <a:p>
            <a:endParaRPr lang="en-GB" sz="1800" b="0" strike="noStrike" spc="-1" dirty="0">
              <a:latin typeface="Arial"/>
            </a:endParaRPr>
          </a:p>
          <a:p>
            <a:r>
              <a:rPr lang="en-GB" sz="2200" b="0" strike="noStrike" spc="-1" dirty="0">
                <a:latin typeface="Arial"/>
              </a:rPr>
              <a:t>- Several contributions → Tight schedule → please be in time (chairs...)!!!</a:t>
            </a:r>
          </a:p>
          <a:p>
            <a:endParaRPr lang="en-GB" sz="2200" b="0" strike="noStrike" spc="-1" dirty="0">
              <a:latin typeface="Arial"/>
            </a:endParaRPr>
          </a:p>
          <a:p>
            <a:r>
              <a:rPr lang="en-GB" sz="2200" b="0" strike="noStrike" spc="-1" dirty="0">
                <a:latin typeface="Arial"/>
              </a:rPr>
              <a:t>- Coffee breaks will be in front of Aula </a:t>
            </a:r>
            <a:r>
              <a:rPr lang="en-GB" sz="2200" b="0" strike="noStrike" spc="-1" dirty="0" err="1">
                <a:latin typeface="Arial"/>
              </a:rPr>
              <a:t>Touschek</a:t>
            </a:r>
            <a:endParaRPr lang="en-GB" sz="2200" b="0" strike="noStrike" spc="-1" dirty="0">
              <a:latin typeface="Arial"/>
            </a:endParaRPr>
          </a:p>
          <a:p>
            <a:endParaRPr lang="en-GB" sz="2200" b="0" strike="noStrike" spc="-1" dirty="0">
              <a:latin typeface="Arial"/>
            </a:endParaRPr>
          </a:p>
          <a:p>
            <a:r>
              <a:rPr lang="en-GB" sz="2200" b="0" strike="noStrike" spc="-1" dirty="0">
                <a:latin typeface="Arial"/>
              </a:rPr>
              <a:t>- Secondary gate will be open every day based on HPXM2023 program</a:t>
            </a:r>
          </a:p>
          <a:p>
            <a:endParaRPr lang="en-GB" sz="2200" b="0" strike="noStrike" spc="-1" dirty="0">
              <a:latin typeface="Arial"/>
            </a:endParaRPr>
          </a:p>
          <a:p>
            <a:r>
              <a:rPr lang="en-GB" sz="2200" b="0" strike="noStrike" spc="-1" dirty="0">
                <a:latin typeface="Arial"/>
              </a:rPr>
              <a:t>- Lunches will be at LNF Canteen NOT BEFORE 13:30</a:t>
            </a:r>
          </a:p>
          <a:p>
            <a:endParaRPr lang="en-GB" sz="2200" b="0" strike="noStrike" spc="-1" dirty="0">
              <a:latin typeface="Arial"/>
            </a:endParaRPr>
          </a:p>
          <a:p>
            <a:r>
              <a:rPr lang="en-GB" sz="2200" b="0" strike="noStrike" spc="-1" dirty="0">
                <a:latin typeface="Arial"/>
              </a:rPr>
              <a:t>- Please put your slides online and on the pc before the starting of your session</a:t>
            </a:r>
          </a:p>
        </p:txBody>
      </p:sp>
      <p:sp>
        <p:nvSpPr>
          <p:cNvPr id="128" name="Rettangolo 127"/>
          <p:cNvSpPr/>
          <p:nvPr/>
        </p:nvSpPr>
        <p:spPr>
          <a:xfrm>
            <a:off x="4356000" y="4140000"/>
            <a:ext cx="2664000" cy="540000"/>
          </a:xfrm>
          <a:prstGeom prst="rect">
            <a:avLst/>
          </a:prstGeom>
          <a:solidFill>
            <a:srgbClr val="FFD428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magine 123"/>
          <p:cNvPicPr/>
          <p:nvPr/>
        </p:nvPicPr>
        <p:blipFill>
          <a:blip r:embed="rId2"/>
          <a:stretch/>
        </p:blipFill>
        <p:spPr>
          <a:xfrm>
            <a:off x="1712880" y="110880"/>
            <a:ext cx="7467120" cy="609120"/>
          </a:xfrm>
          <a:prstGeom prst="rect">
            <a:avLst/>
          </a:prstGeom>
          <a:ln w="0">
            <a:noFill/>
          </a:ln>
        </p:spPr>
      </p:pic>
      <p:pic>
        <p:nvPicPr>
          <p:cNvPr id="125" name="Immagine 124"/>
          <p:cNvPicPr/>
          <p:nvPr/>
        </p:nvPicPr>
        <p:blipFill>
          <a:blip r:embed="rId3"/>
          <a:stretch/>
        </p:blipFill>
        <p:spPr>
          <a:xfrm>
            <a:off x="36000" y="36360"/>
            <a:ext cx="1260000" cy="911880"/>
          </a:xfrm>
          <a:prstGeom prst="rect">
            <a:avLst/>
          </a:prstGeom>
          <a:ln w="0">
            <a:noFill/>
          </a:ln>
        </p:spPr>
      </p:pic>
      <p:pic>
        <p:nvPicPr>
          <p:cNvPr id="126" name="Immagine 125"/>
          <p:cNvPicPr/>
          <p:nvPr/>
        </p:nvPicPr>
        <p:blipFill>
          <a:blip r:embed="rId4"/>
          <a:stretch/>
        </p:blipFill>
        <p:spPr>
          <a:xfrm>
            <a:off x="9000000" y="36360"/>
            <a:ext cx="1080000" cy="1234440"/>
          </a:xfrm>
          <a:prstGeom prst="rect">
            <a:avLst/>
          </a:prstGeom>
          <a:ln w="0">
            <a:noFill/>
          </a:ln>
        </p:spPr>
      </p:pic>
      <p:sp>
        <p:nvSpPr>
          <p:cNvPr id="127" name="CasellaDiTesto 126"/>
          <p:cNvSpPr txBox="1"/>
          <p:nvPr/>
        </p:nvSpPr>
        <p:spPr>
          <a:xfrm>
            <a:off x="779811" y="1860677"/>
            <a:ext cx="8521002" cy="410804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GB" sz="2400" b="0" strike="noStrike" spc="-1" dirty="0">
                <a:latin typeface="Arial"/>
              </a:rPr>
              <a:t>Most special thanks</a:t>
            </a:r>
          </a:p>
          <a:p>
            <a:pPr algn="ctr">
              <a:buNone/>
            </a:pPr>
            <a:endParaRPr lang="en-GB" sz="2400" spc="-1" dirty="0">
              <a:latin typeface="Arial"/>
            </a:endParaRPr>
          </a:p>
          <a:p>
            <a:pPr algn="ctr">
              <a:buNone/>
            </a:pPr>
            <a:endParaRPr lang="en-GB" sz="2400" spc="-1" dirty="0">
              <a:latin typeface="Arial"/>
            </a:endParaRPr>
          </a:p>
          <a:p>
            <a:pPr algn="ctr">
              <a:buNone/>
            </a:pPr>
            <a:r>
              <a:rPr lang="en-GB" sz="2400" b="0" strike="noStrike" spc="-1" dirty="0">
                <a:latin typeface="Arial"/>
              </a:rPr>
              <a:t>The most special and important thanks are to our colleague Maurizio Chiti</a:t>
            </a:r>
          </a:p>
          <a:p>
            <a:pPr algn="ctr">
              <a:buNone/>
            </a:pPr>
            <a:endParaRPr lang="en-GB" sz="2400" spc="-1" dirty="0">
              <a:latin typeface="Arial"/>
            </a:endParaRPr>
          </a:p>
          <a:p>
            <a:pPr algn="ctr">
              <a:buNone/>
            </a:pPr>
            <a:r>
              <a:rPr lang="en-GB" sz="2400" b="0" strike="noStrike" spc="-1" dirty="0">
                <a:latin typeface="Arial"/>
              </a:rPr>
              <a:t>For all his support, help, advice, professionality, and courteousness since my first days at LNF</a:t>
            </a:r>
          </a:p>
          <a:p>
            <a:pPr algn="ctr">
              <a:buNone/>
            </a:pPr>
            <a:endParaRPr lang="en-GB" sz="2400" spc="-1" dirty="0">
              <a:latin typeface="Arial"/>
            </a:endParaRPr>
          </a:p>
          <a:p>
            <a:pPr algn="ctr">
              <a:buNone/>
            </a:pPr>
            <a:r>
              <a:rPr lang="en-GB" sz="2400" b="0" strike="noStrike" spc="-1" dirty="0">
                <a:latin typeface="Arial"/>
              </a:rPr>
              <a:t>Without his support, VOXES would not have been successful and HPXM conferences would not exist</a:t>
            </a:r>
          </a:p>
          <a:p>
            <a:pPr algn="ctr">
              <a:buNone/>
            </a:pPr>
            <a:endParaRPr lang="en-GB" sz="2400" spc="-1" dirty="0">
              <a:latin typeface="Arial"/>
            </a:endParaRPr>
          </a:p>
          <a:p>
            <a:pPr algn="ctr">
              <a:buNone/>
            </a:pPr>
            <a:endParaRPr lang="en-GB" sz="2400" spc="-1" dirty="0">
              <a:latin typeface="Arial"/>
            </a:endParaRPr>
          </a:p>
          <a:p>
            <a:pPr algn="ctr">
              <a:buNone/>
            </a:pPr>
            <a:r>
              <a:rPr lang="en-GB" sz="2400" b="0" strike="noStrike" spc="-1" dirty="0">
                <a:latin typeface="Arial"/>
              </a:rPr>
              <a:t> </a:t>
            </a:r>
          </a:p>
          <a:p>
            <a:pPr algn="ctr">
              <a:buNone/>
            </a:pPr>
            <a:endParaRPr lang="en-GB" sz="2400" b="0" strike="noStrike" spc="-1" dirty="0">
              <a:latin typeface="Arial"/>
            </a:endParaRPr>
          </a:p>
          <a:p>
            <a:endParaRPr lang="en-GB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938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magine 128"/>
          <p:cNvPicPr/>
          <p:nvPr/>
        </p:nvPicPr>
        <p:blipFill>
          <a:blip r:embed="rId2"/>
          <a:stretch/>
        </p:blipFill>
        <p:spPr>
          <a:xfrm>
            <a:off x="239400" y="563400"/>
            <a:ext cx="9699840" cy="5196600"/>
          </a:xfrm>
          <a:prstGeom prst="rect">
            <a:avLst/>
          </a:prstGeom>
          <a:ln w="0">
            <a:noFill/>
          </a:ln>
        </p:spPr>
      </p:pic>
      <p:sp>
        <p:nvSpPr>
          <p:cNvPr id="130" name="CasellaDiTesto 129"/>
          <p:cNvSpPr txBox="1"/>
          <p:nvPr/>
        </p:nvSpPr>
        <p:spPr>
          <a:xfrm>
            <a:off x="3240000" y="6300000"/>
            <a:ext cx="356688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2600" b="0" strike="noStrike" spc="-1">
                <a:latin typeface="Arial"/>
              </a:rPr>
              <a:t>Enjoy the conference!!!</a:t>
            </a:r>
          </a:p>
        </p:txBody>
      </p:sp>
      <p:pic>
        <p:nvPicPr>
          <p:cNvPr id="131" name="Immagine 130"/>
          <p:cNvPicPr/>
          <p:nvPr/>
        </p:nvPicPr>
        <p:blipFill>
          <a:blip r:embed="rId3"/>
          <a:stretch/>
        </p:blipFill>
        <p:spPr>
          <a:xfrm>
            <a:off x="36000" y="36000"/>
            <a:ext cx="1260000" cy="911880"/>
          </a:xfrm>
          <a:prstGeom prst="rect">
            <a:avLst/>
          </a:prstGeom>
          <a:ln w="0">
            <a:noFill/>
          </a:ln>
        </p:spPr>
      </p:pic>
      <p:pic>
        <p:nvPicPr>
          <p:cNvPr id="132" name="Immagine 131"/>
          <p:cNvPicPr/>
          <p:nvPr/>
        </p:nvPicPr>
        <p:blipFill>
          <a:blip r:embed="rId4"/>
          <a:stretch/>
        </p:blipFill>
        <p:spPr>
          <a:xfrm>
            <a:off x="9000000" y="36000"/>
            <a:ext cx="1080000" cy="123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44"/>
          <p:cNvPicPr/>
          <p:nvPr/>
        </p:nvPicPr>
        <p:blipFill>
          <a:blip r:embed="rId2"/>
          <a:stretch/>
        </p:blipFill>
        <p:spPr>
          <a:xfrm>
            <a:off x="343440" y="972000"/>
            <a:ext cx="4383360" cy="3477240"/>
          </a:xfrm>
          <a:prstGeom prst="rect">
            <a:avLst/>
          </a:prstGeom>
          <a:ln w="0">
            <a:noFill/>
          </a:ln>
        </p:spPr>
      </p:pic>
      <p:pic>
        <p:nvPicPr>
          <p:cNvPr id="46" name="Immagine 45"/>
          <p:cNvPicPr/>
          <p:nvPr/>
        </p:nvPicPr>
        <p:blipFill>
          <a:blip r:embed="rId3"/>
          <a:stretch/>
        </p:blipFill>
        <p:spPr>
          <a:xfrm>
            <a:off x="4821840" y="899640"/>
            <a:ext cx="4560480" cy="3420000"/>
          </a:xfrm>
          <a:prstGeom prst="rect">
            <a:avLst/>
          </a:prstGeom>
          <a:ln w="0">
            <a:noFill/>
          </a:ln>
        </p:spPr>
      </p:pic>
      <p:sp>
        <p:nvSpPr>
          <p:cNvPr id="47" name="CasellaDiTesto 46"/>
          <p:cNvSpPr txBox="1"/>
          <p:nvPr/>
        </p:nvSpPr>
        <p:spPr>
          <a:xfrm>
            <a:off x="180000" y="4860000"/>
            <a:ext cx="4500000" cy="5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2200" b="0" strike="noStrike" spc="-1">
                <a:latin typeface="Arial"/>
              </a:rPr>
              <a:t>48 participants &amp; 38 contributions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180000" y="5584680"/>
            <a:ext cx="450000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GB" sz="2200" b="0" strike="noStrike" spc="-1">
                <a:latin typeface="Arial"/>
              </a:rPr>
              <a:t>100 participants &amp; 52 contributions</a:t>
            </a:r>
          </a:p>
          <a:p>
            <a:pPr algn="ctr">
              <a:buNone/>
            </a:pPr>
            <a:r>
              <a:rPr lang="en-GB" sz="2200" b="0" strike="noStrike" spc="-1">
                <a:latin typeface="Arial"/>
              </a:rPr>
              <a:t>(online)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180000" y="6480000"/>
            <a:ext cx="4500000" cy="5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2200" b="0" strike="noStrike" spc="-1">
                <a:latin typeface="Arial"/>
              </a:rPr>
              <a:t>72 participants &amp; 60 contributions</a:t>
            </a:r>
          </a:p>
        </p:txBody>
      </p:sp>
      <p:pic>
        <p:nvPicPr>
          <p:cNvPr id="50" name="Immagine 49"/>
          <p:cNvPicPr/>
          <p:nvPr/>
        </p:nvPicPr>
        <p:blipFill>
          <a:blip r:embed="rId4"/>
          <a:stretch/>
        </p:blipFill>
        <p:spPr>
          <a:xfrm>
            <a:off x="4859640" y="4319640"/>
            <a:ext cx="5040360" cy="2700360"/>
          </a:xfrm>
          <a:prstGeom prst="rect">
            <a:avLst/>
          </a:prstGeom>
          <a:ln w="0">
            <a:noFill/>
          </a:ln>
        </p:spPr>
      </p:pic>
      <p:pic>
        <p:nvPicPr>
          <p:cNvPr id="51" name="Immagine 50"/>
          <p:cNvPicPr/>
          <p:nvPr/>
        </p:nvPicPr>
        <p:blipFill>
          <a:blip r:embed="rId5"/>
          <a:stretch/>
        </p:blipFill>
        <p:spPr>
          <a:xfrm>
            <a:off x="36000" y="36360"/>
            <a:ext cx="1260000" cy="911880"/>
          </a:xfrm>
          <a:prstGeom prst="rect">
            <a:avLst/>
          </a:prstGeom>
          <a:ln w="0">
            <a:noFill/>
          </a:ln>
        </p:spPr>
      </p:pic>
      <p:pic>
        <p:nvPicPr>
          <p:cNvPr id="52" name="Immagine 51"/>
          <p:cNvPicPr/>
          <p:nvPr/>
        </p:nvPicPr>
        <p:blipFill>
          <a:blip r:embed="rId6"/>
          <a:stretch/>
        </p:blipFill>
        <p:spPr>
          <a:xfrm>
            <a:off x="9000000" y="36360"/>
            <a:ext cx="1080000" cy="123444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C6CBB5C-AB4E-DBA7-C3CC-27159388ADF8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712880" y="110880"/>
            <a:ext cx="7467120" cy="609120"/>
          </a:xfrm>
          <a:prstGeom prst="rect">
            <a:avLst/>
          </a:prstGeom>
          <a:ln w="0">
            <a:noFill/>
          </a:ln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15051529-F2A7-8154-CD73-A9526636AB4D}"/>
              </a:ext>
            </a:extLst>
          </p:cNvPr>
          <p:cNvCxnSpPr/>
          <p:nvPr/>
        </p:nvCxnSpPr>
        <p:spPr>
          <a:xfrm>
            <a:off x="4451420" y="2090057"/>
            <a:ext cx="1376624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06BC82FB-B77A-FF35-FB3E-8C95F12C81DA}"/>
              </a:ext>
            </a:extLst>
          </p:cNvPr>
          <p:cNvCxnSpPr>
            <a:cxnSpLocks/>
          </p:cNvCxnSpPr>
          <p:nvPr/>
        </p:nvCxnSpPr>
        <p:spPr>
          <a:xfrm>
            <a:off x="9686611" y="2803490"/>
            <a:ext cx="0" cy="214029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magine 52"/>
          <p:cNvPicPr/>
          <p:nvPr/>
        </p:nvPicPr>
        <p:blipFill>
          <a:blip r:embed="rId2"/>
          <a:stretch/>
        </p:blipFill>
        <p:spPr>
          <a:xfrm>
            <a:off x="1712880" y="110880"/>
            <a:ext cx="7467120" cy="609120"/>
          </a:xfrm>
          <a:prstGeom prst="rect">
            <a:avLst/>
          </a:prstGeom>
          <a:ln w="0">
            <a:noFill/>
          </a:ln>
        </p:spPr>
      </p:pic>
      <p:pic>
        <p:nvPicPr>
          <p:cNvPr id="54" name="Immagine 53"/>
          <p:cNvPicPr/>
          <p:nvPr/>
        </p:nvPicPr>
        <p:blipFill>
          <a:blip r:embed="rId3"/>
          <a:stretch/>
        </p:blipFill>
        <p:spPr>
          <a:xfrm>
            <a:off x="1980000" y="2520000"/>
            <a:ext cx="6594840" cy="2953800"/>
          </a:xfrm>
          <a:prstGeom prst="rect">
            <a:avLst/>
          </a:prstGeom>
          <a:ln w="0">
            <a:noFill/>
          </a:ln>
        </p:spPr>
      </p:pic>
      <p:pic>
        <p:nvPicPr>
          <p:cNvPr id="55" name="Immagine 54"/>
          <p:cNvPicPr/>
          <p:nvPr/>
        </p:nvPicPr>
        <p:blipFill>
          <a:blip r:embed="rId4"/>
          <a:stretch/>
        </p:blipFill>
        <p:spPr>
          <a:xfrm>
            <a:off x="2311200" y="5580000"/>
            <a:ext cx="4888800" cy="1800000"/>
          </a:xfrm>
          <a:prstGeom prst="rect">
            <a:avLst/>
          </a:prstGeom>
          <a:ln w="0">
            <a:noFill/>
          </a:ln>
        </p:spPr>
      </p:pic>
      <p:pic>
        <p:nvPicPr>
          <p:cNvPr id="56" name="Immagine 55"/>
          <p:cNvPicPr/>
          <p:nvPr/>
        </p:nvPicPr>
        <p:blipFill>
          <a:blip r:embed="rId5"/>
          <a:stretch/>
        </p:blipFill>
        <p:spPr>
          <a:xfrm>
            <a:off x="2340000" y="1080000"/>
            <a:ext cx="4686120" cy="1188360"/>
          </a:xfrm>
          <a:prstGeom prst="rect">
            <a:avLst/>
          </a:prstGeom>
          <a:ln w="0">
            <a:noFill/>
          </a:ln>
        </p:spPr>
      </p:pic>
      <p:sp>
        <p:nvSpPr>
          <p:cNvPr id="57" name="Rettangolo 56"/>
          <p:cNvSpPr/>
          <p:nvPr/>
        </p:nvSpPr>
        <p:spPr>
          <a:xfrm>
            <a:off x="2880000" y="1980000"/>
            <a:ext cx="4140000" cy="180000"/>
          </a:xfrm>
          <a:prstGeom prst="rect">
            <a:avLst/>
          </a:prstGeom>
          <a:solidFill>
            <a:srgbClr val="FFD428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Rettangolo 57"/>
          <p:cNvSpPr/>
          <p:nvPr/>
        </p:nvSpPr>
        <p:spPr>
          <a:xfrm>
            <a:off x="2700000" y="6840000"/>
            <a:ext cx="2160000" cy="180000"/>
          </a:xfrm>
          <a:prstGeom prst="rect">
            <a:avLst/>
          </a:prstGeom>
          <a:solidFill>
            <a:srgbClr val="FFD428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9" name="Immagine 58"/>
          <p:cNvPicPr/>
          <p:nvPr/>
        </p:nvPicPr>
        <p:blipFill>
          <a:blip r:embed="rId6"/>
          <a:stretch/>
        </p:blipFill>
        <p:spPr>
          <a:xfrm>
            <a:off x="36000" y="36360"/>
            <a:ext cx="1260000" cy="911880"/>
          </a:xfrm>
          <a:prstGeom prst="rect">
            <a:avLst/>
          </a:prstGeom>
          <a:ln w="0">
            <a:noFill/>
          </a:ln>
        </p:spPr>
      </p:pic>
      <p:pic>
        <p:nvPicPr>
          <p:cNvPr id="60" name="Immagine 59"/>
          <p:cNvPicPr/>
          <p:nvPr/>
        </p:nvPicPr>
        <p:blipFill>
          <a:blip r:embed="rId7"/>
          <a:stretch/>
        </p:blipFill>
        <p:spPr>
          <a:xfrm>
            <a:off x="9000000" y="36360"/>
            <a:ext cx="1080000" cy="123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magine 60"/>
          <p:cNvPicPr/>
          <p:nvPr/>
        </p:nvPicPr>
        <p:blipFill>
          <a:blip r:embed="rId2"/>
          <a:stretch/>
        </p:blipFill>
        <p:spPr>
          <a:xfrm>
            <a:off x="1712880" y="110880"/>
            <a:ext cx="7467120" cy="609120"/>
          </a:xfrm>
          <a:prstGeom prst="rect">
            <a:avLst/>
          </a:prstGeom>
          <a:ln w="0">
            <a:noFill/>
          </a:ln>
        </p:spPr>
      </p:pic>
      <p:pic>
        <p:nvPicPr>
          <p:cNvPr id="62" name="Immagine 61"/>
          <p:cNvPicPr/>
          <p:nvPr/>
        </p:nvPicPr>
        <p:blipFill>
          <a:blip r:embed="rId3"/>
          <a:stretch/>
        </p:blipFill>
        <p:spPr>
          <a:xfrm>
            <a:off x="360000" y="900000"/>
            <a:ext cx="9236880" cy="4860000"/>
          </a:xfrm>
          <a:prstGeom prst="rect">
            <a:avLst/>
          </a:prstGeom>
          <a:ln w="0">
            <a:noFill/>
          </a:ln>
        </p:spPr>
      </p:pic>
      <p:sp>
        <p:nvSpPr>
          <p:cNvPr id="63" name="CasellaDiTesto 62"/>
          <p:cNvSpPr txBox="1"/>
          <p:nvPr/>
        </p:nvSpPr>
        <p:spPr>
          <a:xfrm>
            <a:off x="360000" y="5444640"/>
            <a:ext cx="4795200" cy="193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GB" sz="2600" b="0" strike="noStrike" spc="-1">
                <a:latin typeface="Arial"/>
              </a:rPr>
              <a:t>Special thanks to our main and historical sponsors Optigraph</a:t>
            </a:r>
          </a:p>
          <a:p>
            <a:pPr algn="ctr">
              <a:buNone/>
            </a:pPr>
            <a:endParaRPr lang="en-GB" sz="2600" b="0" strike="noStrike" spc="-1">
              <a:latin typeface="Arial"/>
            </a:endParaRPr>
          </a:p>
          <a:p>
            <a:pPr algn="ctr">
              <a:buNone/>
            </a:pPr>
            <a:r>
              <a:rPr lang="en-GB" sz="2600" b="0" strike="noStrike" spc="-1">
                <a:latin typeface="Arial"/>
              </a:rPr>
              <a:t>World leaders in HAPG/HOPG production 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6300000" y="6173640"/>
            <a:ext cx="3600000" cy="846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2600" b="0" strike="noStrike" spc="-1" dirty="0">
                <a:latin typeface="Arial"/>
              </a:rPr>
              <a:t>Posters at coffee break’s desk </a:t>
            </a:r>
          </a:p>
        </p:txBody>
      </p:sp>
      <p:pic>
        <p:nvPicPr>
          <p:cNvPr id="65" name="Immagine 64"/>
          <p:cNvPicPr/>
          <p:nvPr/>
        </p:nvPicPr>
        <p:blipFill>
          <a:blip r:embed="rId4"/>
          <a:stretch/>
        </p:blipFill>
        <p:spPr>
          <a:xfrm>
            <a:off x="36000" y="36360"/>
            <a:ext cx="1260000" cy="911880"/>
          </a:xfrm>
          <a:prstGeom prst="rect">
            <a:avLst/>
          </a:prstGeom>
          <a:ln w="0">
            <a:noFill/>
          </a:ln>
        </p:spPr>
      </p:pic>
      <p:pic>
        <p:nvPicPr>
          <p:cNvPr id="66" name="Immagine 65"/>
          <p:cNvPicPr/>
          <p:nvPr/>
        </p:nvPicPr>
        <p:blipFill>
          <a:blip r:embed="rId5"/>
          <a:stretch/>
        </p:blipFill>
        <p:spPr>
          <a:xfrm>
            <a:off x="9000000" y="36360"/>
            <a:ext cx="1080000" cy="123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magine 66"/>
          <p:cNvPicPr/>
          <p:nvPr/>
        </p:nvPicPr>
        <p:blipFill>
          <a:blip r:embed="rId2"/>
          <a:stretch/>
        </p:blipFill>
        <p:spPr>
          <a:xfrm>
            <a:off x="1712880" y="110880"/>
            <a:ext cx="7467120" cy="609120"/>
          </a:xfrm>
          <a:prstGeom prst="rect">
            <a:avLst/>
          </a:prstGeom>
          <a:ln w="0">
            <a:noFill/>
          </a:ln>
        </p:spPr>
      </p:pic>
      <p:pic>
        <p:nvPicPr>
          <p:cNvPr id="68" name="Immagine 67"/>
          <p:cNvPicPr/>
          <p:nvPr/>
        </p:nvPicPr>
        <p:blipFill>
          <a:blip r:embed="rId3"/>
          <a:stretch/>
        </p:blipFill>
        <p:spPr>
          <a:xfrm>
            <a:off x="1512000" y="1122840"/>
            <a:ext cx="7560000" cy="5757840"/>
          </a:xfrm>
          <a:prstGeom prst="rect">
            <a:avLst/>
          </a:prstGeom>
          <a:ln w="0">
            <a:noFill/>
          </a:ln>
        </p:spPr>
      </p:pic>
      <p:sp>
        <p:nvSpPr>
          <p:cNvPr id="69" name="CasellaDiTesto 68"/>
          <p:cNvSpPr txBox="1"/>
          <p:nvPr/>
        </p:nvSpPr>
        <p:spPr>
          <a:xfrm>
            <a:off x="2016000" y="690840"/>
            <a:ext cx="576000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2000" b="0" strike="noStrike" spc="-1">
                <a:latin typeface="Arial"/>
              </a:rPr>
              <a:t>Special thanks also to MDPI – Condensed Matter</a:t>
            </a:r>
          </a:p>
        </p:txBody>
      </p:sp>
      <p:sp>
        <p:nvSpPr>
          <p:cNvPr id="70" name="CasellaDiTesto 69"/>
          <p:cNvSpPr txBox="1"/>
          <p:nvPr/>
        </p:nvSpPr>
        <p:spPr>
          <a:xfrm>
            <a:off x="180000" y="7003080"/>
            <a:ext cx="1080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800" b="0" strike="noStrike" spc="-1" dirty="0">
                <a:latin typeface="Arial"/>
              </a:rPr>
              <a:t>Full Open Access publication with no Fee &amp; Best Young Researchers’ presentations award</a:t>
            </a:r>
          </a:p>
        </p:txBody>
      </p:sp>
      <p:pic>
        <p:nvPicPr>
          <p:cNvPr id="71" name="Immagine 70"/>
          <p:cNvPicPr/>
          <p:nvPr/>
        </p:nvPicPr>
        <p:blipFill>
          <a:blip r:embed="rId4"/>
          <a:stretch/>
        </p:blipFill>
        <p:spPr>
          <a:xfrm>
            <a:off x="36000" y="36360"/>
            <a:ext cx="1260000" cy="911880"/>
          </a:xfrm>
          <a:prstGeom prst="rect">
            <a:avLst/>
          </a:prstGeom>
          <a:ln w="0">
            <a:noFill/>
          </a:ln>
        </p:spPr>
      </p:pic>
      <p:pic>
        <p:nvPicPr>
          <p:cNvPr id="72" name="Immagine 71"/>
          <p:cNvPicPr/>
          <p:nvPr/>
        </p:nvPicPr>
        <p:blipFill>
          <a:blip r:embed="rId5"/>
          <a:stretch/>
        </p:blipFill>
        <p:spPr>
          <a:xfrm>
            <a:off x="9000000" y="36360"/>
            <a:ext cx="1080000" cy="123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magine 72"/>
          <p:cNvPicPr/>
          <p:nvPr/>
        </p:nvPicPr>
        <p:blipFill>
          <a:blip r:embed="rId2"/>
          <a:stretch/>
        </p:blipFill>
        <p:spPr>
          <a:xfrm>
            <a:off x="1712880" y="110880"/>
            <a:ext cx="7467120" cy="609120"/>
          </a:xfrm>
          <a:prstGeom prst="rect">
            <a:avLst/>
          </a:prstGeom>
          <a:ln w="0">
            <a:noFill/>
          </a:ln>
        </p:spPr>
      </p:pic>
      <p:pic>
        <p:nvPicPr>
          <p:cNvPr id="74" name="Immagine 73"/>
          <p:cNvPicPr/>
          <p:nvPr/>
        </p:nvPicPr>
        <p:blipFill>
          <a:blip r:embed="rId3"/>
          <a:stretch/>
        </p:blipFill>
        <p:spPr>
          <a:xfrm>
            <a:off x="180000" y="770760"/>
            <a:ext cx="6660000" cy="6429240"/>
          </a:xfrm>
          <a:prstGeom prst="rect">
            <a:avLst/>
          </a:prstGeom>
          <a:ln w="0">
            <a:noFill/>
          </a:ln>
        </p:spPr>
      </p:pic>
      <p:sp>
        <p:nvSpPr>
          <p:cNvPr id="75" name="Rettangolo 74"/>
          <p:cNvSpPr/>
          <p:nvPr/>
        </p:nvSpPr>
        <p:spPr>
          <a:xfrm>
            <a:off x="360000" y="5616000"/>
            <a:ext cx="1620000" cy="540000"/>
          </a:xfrm>
          <a:prstGeom prst="rect">
            <a:avLst/>
          </a:prstGeom>
          <a:solidFill>
            <a:srgbClr val="FFD428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asellaDiTesto 75"/>
          <p:cNvSpPr txBox="1"/>
          <p:nvPr/>
        </p:nvSpPr>
        <p:spPr>
          <a:xfrm>
            <a:off x="6840000" y="1917720"/>
            <a:ext cx="30600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GB" sz="1800" b="0" strike="noStrike" spc="-1" dirty="0">
                <a:latin typeface="Arial"/>
              </a:rPr>
              <a:t>Best Young Researchers’ presentations award</a:t>
            </a:r>
          </a:p>
        </p:txBody>
      </p:sp>
      <p:pic>
        <p:nvPicPr>
          <p:cNvPr id="77" name="Immagine 76"/>
          <p:cNvPicPr/>
          <p:nvPr/>
        </p:nvPicPr>
        <p:blipFill>
          <a:blip r:embed="rId4"/>
          <a:stretch/>
        </p:blipFill>
        <p:spPr>
          <a:xfrm>
            <a:off x="6840000" y="2880000"/>
            <a:ext cx="2999880" cy="2520000"/>
          </a:xfrm>
          <a:prstGeom prst="rect">
            <a:avLst/>
          </a:prstGeom>
          <a:ln w="0">
            <a:noFill/>
          </a:ln>
        </p:spPr>
      </p:pic>
      <p:sp>
        <p:nvSpPr>
          <p:cNvPr id="78" name="CasellaDiTesto 77"/>
          <p:cNvSpPr txBox="1"/>
          <p:nvPr/>
        </p:nvSpPr>
        <p:spPr>
          <a:xfrm>
            <a:off x="6840000" y="5580000"/>
            <a:ext cx="3060000" cy="1882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800" b="0" strike="noStrike" spc="-1" dirty="0">
                <a:latin typeface="Arial"/>
              </a:rPr>
              <a:t>Evaluated on</a:t>
            </a:r>
          </a:p>
          <a:p>
            <a:endParaRPr lang="en-GB" sz="1800" b="0" strike="noStrike" spc="-1" dirty="0">
              <a:latin typeface="Arial"/>
            </a:endParaRPr>
          </a:p>
          <a:p>
            <a:r>
              <a:rPr lang="en-GB" sz="1800" b="0" strike="noStrike" spc="-1" dirty="0">
                <a:latin typeface="Arial"/>
              </a:rPr>
              <a:t>- quality of the research</a:t>
            </a:r>
          </a:p>
          <a:p>
            <a:r>
              <a:rPr lang="en-GB" sz="1800" b="0" strike="noStrike" spc="-1" dirty="0">
                <a:latin typeface="Arial"/>
              </a:rPr>
              <a:t>- oral presentation</a:t>
            </a:r>
          </a:p>
          <a:p>
            <a:r>
              <a:rPr lang="en-GB" sz="1800" b="0" strike="noStrike" spc="-1" dirty="0">
                <a:latin typeface="Arial"/>
              </a:rPr>
              <a:t>- slides </a:t>
            </a:r>
          </a:p>
        </p:txBody>
      </p:sp>
      <p:pic>
        <p:nvPicPr>
          <p:cNvPr id="79" name="Immagine 78"/>
          <p:cNvPicPr/>
          <p:nvPr/>
        </p:nvPicPr>
        <p:blipFill>
          <a:blip r:embed="rId5"/>
          <a:stretch/>
        </p:blipFill>
        <p:spPr>
          <a:xfrm>
            <a:off x="36000" y="36360"/>
            <a:ext cx="1260000" cy="911880"/>
          </a:xfrm>
          <a:prstGeom prst="rect">
            <a:avLst/>
          </a:prstGeom>
          <a:ln w="0">
            <a:noFill/>
          </a:ln>
        </p:spPr>
      </p:pic>
      <p:pic>
        <p:nvPicPr>
          <p:cNvPr id="80" name="Immagine 79"/>
          <p:cNvPicPr/>
          <p:nvPr/>
        </p:nvPicPr>
        <p:blipFill>
          <a:blip r:embed="rId6"/>
          <a:stretch/>
        </p:blipFill>
        <p:spPr>
          <a:xfrm>
            <a:off x="9000000" y="36360"/>
            <a:ext cx="1080000" cy="123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magine 80"/>
          <p:cNvPicPr/>
          <p:nvPr/>
        </p:nvPicPr>
        <p:blipFill>
          <a:blip r:embed="rId2"/>
          <a:stretch/>
        </p:blipFill>
        <p:spPr>
          <a:xfrm>
            <a:off x="1712880" y="110880"/>
            <a:ext cx="7467120" cy="609120"/>
          </a:xfrm>
          <a:prstGeom prst="rect">
            <a:avLst/>
          </a:prstGeom>
          <a:ln w="0">
            <a:noFill/>
          </a:ln>
        </p:spPr>
      </p:pic>
      <p:pic>
        <p:nvPicPr>
          <p:cNvPr id="82" name="Immagine 81"/>
          <p:cNvPicPr/>
          <p:nvPr/>
        </p:nvPicPr>
        <p:blipFill>
          <a:blip r:embed="rId3"/>
          <a:stretch/>
        </p:blipFill>
        <p:spPr>
          <a:xfrm>
            <a:off x="21960" y="823320"/>
            <a:ext cx="10079640" cy="4396680"/>
          </a:xfrm>
          <a:prstGeom prst="rect">
            <a:avLst/>
          </a:prstGeom>
          <a:ln w="0">
            <a:noFill/>
          </a:ln>
        </p:spPr>
      </p:pic>
      <p:sp>
        <p:nvSpPr>
          <p:cNvPr id="83" name="CasellaDiTesto 82"/>
          <p:cNvSpPr txBox="1"/>
          <p:nvPr/>
        </p:nvSpPr>
        <p:spPr>
          <a:xfrm>
            <a:off x="342000" y="5831640"/>
            <a:ext cx="4795200" cy="828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GB" sz="2600" b="0" strike="noStrike" spc="-1">
                <a:latin typeface="Arial"/>
              </a:rPr>
              <a:t>Special thanks the other historical sponsor Dectris  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6120000" y="5813640"/>
            <a:ext cx="3600000" cy="846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2600" b="0" strike="noStrike" spc="-1">
                <a:latin typeface="Arial"/>
              </a:rPr>
              <a:t>Posters at coffee break’s desk </a:t>
            </a:r>
          </a:p>
        </p:txBody>
      </p:sp>
      <p:pic>
        <p:nvPicPr>
          <p:cNvPr id="85" name="Immagine 84"/>
          <p:cNvPicPr/>
          <p:nvPr/>
        </p:nvPicPr>
        <p:blipFill>
          <a:blip r:embed="rId4"/>
          <a:stretch/>
        </p:blipFill>
        <p:spPr>
          <a:xfrm>
            <a:off x="36000" y="36360"/>
            <a:ext cx="1260000" cy="911880"/>
          </a:xfrm>
          <a:prstGeom prst="rect">
            <a:avLst/>
          </a:prstGeom>
          <a:ln w="0">
            <a:noFill/>
          </a:ln>
        </p:spPr>
      </p:pic>
      <p:pic>
        <p:nvPicPr>
          <p:cNvPr id="86" name="Immagine 85"/>
          <p:cNvPicPr/>
          <p:nvPr/>
        </p:nvPicPr>
        <p:blipFill>
          <a:blip r:embed="rId5"/>
          <a:stretch/>
        </p:blipFill>
        <p:spPr>
          <a:xfrm>
            <a:off x="9000000" y="36360"/>
            <a:ext cx="1080000" cy="123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magine 86"/>
          <p:cNvPicPr/>
          <p:nvPr/>
        </p:nvPicPr>
        <p:blipFill>
          <a:blip r:embed="rId2"/>
          <a:stretch/>
        </p:blipFill>
        <p:spPr>
          <a:xfrm>
            <a:off x="1712880" y="110880"/>
            <a:ext cx="7467120" cy="609120"/>
          </a:xfrm>
          <a:prstGeom prst="rect">
            <a:avLst/>
          </a:prstGeom>
          <a:ln w="0">
            <a:noFill/>
          </a:ln>
        </p:spPr>
      </p:pic>
      <p:pic>
        <p:nvPicPr>
          <p:cNvPr id="88" name="Immagine 87"/>
          <p:cNvPicPr/>
          <p:nvPr/>
        </p:nvPicPr>
        <p:blipFill>
          <a:blip r:embed="rId3"/>
          <a:stretch/>
        </p:blipFill>
        <p:spPr>
          <a:xfrm>
            <a:off x="36000" y="36360"/>
            <a:ext cx="1260000" cy="911880"/>
          </a:xfrm>
          <a:prstGeom prst="rect">
            <a:avLst/>
          </a:prstGeom>
          <a:ln w="0">
            <a:noFill/>
          </a:ln>
        </p:spPr>
      </p:pic>
      <p:pic>
        <p:nvPicPr>
          <p:cNvPr id="89" name="Immagine 88"/>
          <p:cNvPicPr/>
          <p:nvPr/>
        </p:nvPicPr>
        <p:blipFill>
          <a:blip r:embed="rId4"/>
          <a:stretch/>
        </p:blipFill>
        <p:spPr>
          <a:xfrm>
            <a:off x="9000000" y="36360"/>
            <a:ext cx="1080000" cy="1234440"/>
          </a:xfrm>
          <a:prstGeom prst="rect">
            <a:avLst/>
          </a:prstGeom>
          <a:ln w="0">
            <a:noFill/>
          </a:ln>
        </p:spPr>
      </p:pic>
      <p:pic>
        <p:nvPicPr>
          <p:cNvPr id="90" name="Immagine 89"/>
          <p:cNvPicPr/>
          <p:nvPr/>
        </p:nvPicPr>
        <p:blipFill>
          <a:blip r:embed="rId5"/>
          <a:stretch/>
        </p:blipFill>
        <p:spPr>
          <a:xfrm>
            <a:off x="461880" y="1575360"/>
            <a:ext cx="2598120" cy="944640"/>
          </a:xfrm>
          <a:prstGeom prst="rect">
            <a:avLst/>
          </a:prstGeom>
          <a:ln w="0">
            <a:noFill/>
          </a:ln>
        </p:spPr>
      </p:pic>
      <p:pic>
        <p:nvPicPr>
          <p:cNvPr id="91" name="Immagine 90"/>
          <p:cNvPicPr/>
          <p:nvPr/>
        </p:nvPicPr>
        <p:blipFill>
          <a:blip r:embed="rId6"/>
          <a:stretch/>
        </p:blipFill>
        <p:spPr>
          <a:xfrm>
            <a:off x="461880" y="2700000"/>
            <a:ext cx="2598120" cy="944640"/>
          </a:xfrm>
          <a:prstGeom prst="rect">
            <a:avLst/>
          </a:prstGeom>
          <a:ln w="0">
            <a:noFill/>
          </a:ln>
        </p:spPr>
      </p:pic>
      <p:sp>
        <p:nvSpPr>
          <p:cNvPr id="92" name="CasellaDiTesto 91"/>
          <p:cNvSpPr txBox="1"/>
          <p:nvPr/>
        </p:nvSpPr>
        <p:spPr>
          <a:xfrm>
            <a:off x="3600000" y="1440000"/>
            <a:ext cx="6300000" cy="267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GB" sz="2600" b="0" strike="noStrike" spc="-1" dirty="0">
                <a:latin typeface="Arial"/>
              </a:rPr>
              <a:t>Special thanks also to CAEN and TESFLUID</a:t>
            </a:r>
          </a:p>
          <a:p>
            <a:pPr algn="ctr">
              <a:buNone/>
            </a:pPr>
            <a:endParaRPr lang="en-GB" sz="2600" b="0" strike="noStrike" spc="-1" dirty="0">
              <a:latin typeface="Arial"/>
            </a:endParaRPr>
          </a:p>
          <a:p>
            <a:pPr algn="ctr">
              <a:buNone/>
            </a:pPr>
            <a:r>
              <a:rPr lang="en-GB" sz="2600" b="0" strike="noStrike" spc="-1" dirty="0">
                <a:latin typeface="Arial"/>
              </a:rPr>
              <a:t>Dedicated stands during the conference</a:t>
            </a:r>
          </a:p>
          <a:p>
            <a:pPr algn="ctr">
              <a:buNone/>
            </a:pPr>
            <a:endParaRPr lang="en-GB" sz="2600" b="0" strike="noStrike" spc="-1" dirty="0">
              <a:latin typeface="Arial"/>
            </a:endParaRPr>
          </a:p>
          <a:p>
            <a:pPr algn="ctr">
              <a:buNone/>
            </a:pPr>
            <a:r>
              <a:rPr lang="en-GB" sz="2600" b="0" strike="noStrike" spc="-1" dirty="0">
                <a:latin typeface="Arial"/>
              </a:rPr>
              <a:t>Feel free to discuss and interact </a:t>
            </a:r>
          </a:p>
        </p:txBody>
      </p:sp>
      <p:pic>
        <p:nvPicPr>
          <p:cNvPr id="93" name="Immagine 92"/>
          <p:cNvPicPr/>
          <p:nvPr/>
        </p:nvPicPr>
        <p:blipFill>
          <a:blip r:embed="rId7"/>
          <a:stretch/>
        </p:blipFill>
        <p:spPr>
          <a:xfrm>
            <a:off x="1260000" y="5220000"/>
            <a:ext cx="7993080" cy="1493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magine 93"/>
          <p:cNvPicPr/>
          <p:nvPr/>
        </p:nvPicPr>
        <p:blipFill>
          <a:blip r:embed="rId2"/>
          <a:stretch/>
        </p:blipFill>
        <p:spPr>
          <a:xfrm>
            <a:off x="1712880" y="110880"/>
            <a:ext cx="7467120" cy="609120"/>
          </a:xfrm>
          <a:prstGeom prst="rect">
            <a:avLst/>
          </a:prstGeom>
          <a:ln w="0">
            <a:noFill/>
          </a:ln>
        </p:spPr>
      </p:pic>
      <p:pic>
        <p:nvPicPr>
          <p:cNvPr id="95" name="Immagine 94"/>
          <p:cNvPicPr/>
          <p:nvPr/>
        </p:nvPicPr>
        <p:blipFill>
          <a:blip r:embed="rId3"/>
          <a:stretch/>
        </p:blipFill>
        <p:spPr>
          <a:xfrm>
            <a:off x="36000" y="36360"/>
            <a:ext cx="1260000" cy="911880"/>
          </a:xfrm>
          <a:prstGeom prst="rect">
            <a:avLst/>
          </a:prstGeom>
          <a:ln w="0">
            <a:noFill/>
          </a:ln>
        </p:spPr>
      </p:pic>
      <p:pic>
        <p:nvPicPr>
          <p:cNvPr id="96" name="Immagine 95"/>
          <p:cNvPicPr/>
          <p:nvPr/>
        </p:nvPicPr>
        <p:blipFill>
          <a:blip r:embed="rId4"/>
          <a:stretch/>
        </p:blipFill>
        <p:spPr>
          <a:xfrm>
            <a:off x="9000000" y="36360"/>
            <a:ext cx="1080000" cy="1234440"/>
          </a:xfrm>
          <a:prstGeom prst="rect">
            <a:avLst/>
          </a:prstGeom>
          <a:ln w="0">
            <a:noFill/>
          </a:ln>
        </p:spPr>
      </p:pic>
      <p:pic>
        <p:nvPicPr>
          <p:cNvPr id="97" name="Immagine 96"/>
          <p:cNvPicPr/>
          <p:nvPr/>
        </p:nvPicPr>
        <p:blipFill>
          <a:blip r:embed="rId5"/>
          <a:stretch/>
        </p:blipFill>
        <p:spPr>
          <a:xfrm>
            <a:off x="360" y="1360800"/>
            <a:ext cx="10079640" cy="4039200"/>
          </a:xfrm>
          <a:prstGeom prst="rect">
            <a:avLst/>
          </a:prstGeom>
          <a:ln w="0">
            <a:noFill/>
          </a:ln>
        </p:spPr>
      </p:pic>
      <p:sp>
        <p:nvSpPr>
          <p:cNvPr id="98" name="CasellaDiTesto 97"/>
          <p:cNvSpPr txBox="1"/>
          <p:nvPr/>
        </p:nvSpPr>
        <p:spPr>
          <a:xfrm>
            <a:off x="360000" y="5660280"/>
            <a:ext cx="9540000" cy="267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2200" b="0" strike="noStrike" spc="-1" dirty="0">
                <a:latin typeface="Arial"/>
              </a:rPr>
              <a:t>Opening Lectures by Anna-Katharina </a:t>
            </a:r>
            <a:r>
              <a:rPr lang="en-GB" sz="2200" b="0" strike="noStrike" spc="-1" dirty="0" err="1">
                <a:latin typeface="Arial"/>
              </a:rPr>
              <a:t>Kätker</a:t>
            </a:r>
            <a:r>
              <a:rPr lang="en-GB" sz="2200" b="0" strike="noStrike" spc="-1" dirty="0">
                <a:latin typeface="Arial"/>
              </a:rPr>
              <a:t> (German </a:t>
            </a:r>
            <a:r>
              <a:rPr lang="en-GB" sz="2200" b="0" strike="noStrike" spc="-1" dirty="0" err="1">
                <a:latin typeface="Arial"/>
              </a:rPr>
              <a:t>Röntgen</a:t>
            </a:r>
            <a:r>
              <a:rPr lang="en-GB" sz="2200" b="0" strike="noStrike" spc="-1" dirty="0">
                <a:latin typeface="Arial"/>
              </a:rPr>
              <a:t> Museum)</a:t>
            </a:r>
          </a:p>
          <a:p>
            <a:endParaRPr lang="en-GB" sz="2200" b="0" strike="noStrike" spc="-1" dirty="0">
              <a:latin typeface="Arial"/>
            </a:endParaRPr>
          </a:p>
          <a:p>
            <a:r>
              <a:rPr lang="en-GB" sz="1400" b="0" strike="noStrike" spc="-1" dirty="0">
                <a:latin typeface="Arial"/>
              </a:rPr>
              <a:t>19/06/2023, 09:50 -  Wilhelm Conrad Roentgen - The discovery of X-rays and the creation of a new medical profession </a:t>
            </a:r>
          </a:p>
          <a:p>
            <a:endParaRPr lang="en-GB" sz="1400" b="0" strike="noStrike" spc="-1" dirty="0">
              <a:latin typeface="Arial"/>
            </a:endParaRPr>
          </a:p>
          <a:p>
            <a:r>
              <a:rPr lang="en-GB" sz="1400" b="0" strike="noStrike" spc="-1" dirty="0">
                <a:latin typeface="Arial"/>
              </a:rPr>
              <a:t>20/06/2023, 09:30 - Claims of Priority - The scientific path to the discovery of X-rays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373</Words>
  <Application>Microsoft Office PowerPoint</Application>
  <PresentationFormat>Personalizzato</PresentationFormat>
  <Paragraphs>80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dc:description/>
  <cp:lastModifiedBy>Alessandro Scordo</cp:lastModifiedBy>
  <cp:revision>10</cp:revision>
  <dcterms:created xsi:type="dcterms:W3CDTF">2023-06-14T14:27:09Z</dcterms:created>
  <dcterms:modified xsi:type="dcterms:W3CDTF">2023-06-17T18:45:12Z</dcterms:modified>
  <dc:language>it-IT</dc:language>
</cp:coreProperties>
</file>