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2"/>
  </p:notesMasterIdLst>
  <p:handoutMasterIdLst>
    <p:handoutMasterId r:id="rId23"/>
  </p:handoutMasterIdLst>
  <p:sldIdLst>
    <p:sldId id="256" r:id="rId2"/>
    <p:sldId id="257" r:id="rId3"/>
    <p:sldId id="275" r:id="rId4"/>
    <p:sldId id="259" r:id="rId5"/>
    <p:sldId id="274" r:id="rId6"/>
    <p:sldId id="260" r:id="rId7"/>
    <p:sldId id="284" r:id="rId8"/>
    <p:sldId id="283" r:id="rId9"/>
    <p:sldId id="273" r:id="rId10"/>
    <p:sldId id="269" r:id="rId11"/>
    <p:sldId id="262" r:id="rId12"/>
    <p:sldId id="263" r:id="rId13"/>
    <p:sldId id="281" r:id="rId14"/>
    <p:sldId id="280" r:id="rId15"/>
    <p:sldId id="271" r:id="rId16"/>
    <p:sldId id="286" r:id="rId17"/>
    <p:sldId id="285" r:id="rId18"/>
    <p:sldId id="288" r:id="rId19"/>
    <p:sldId id="290"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18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 id="2" name="Natalia Auricchio" initials="" lastIdx="4" clrIdx="1"/>
  <p:cmAuthor id="3" name="Alberto Segreto" initials="AS" lastIdx="1" clrIdx="2">
    <p:extLst>
      <p:ext uri="{19B8F6BF-5375-455C-9EA6-DF929625EA0E}">
        <p15:presenceInfo xmlns:p15="http://schemas.microsoft.com/office/powerpoint/2012/main" userId="66212fcb9b9e7d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0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9" autoAdjust="0"/>
    <p:restoredTop sz="95962" autoAdjust="0"/>
  </p:normalViewPr>
  <p:slideViewPr>
    <p:cSldViewPr snapToGrid="0" showGuides="1">
      <p:cViewPr varScale="1">
        <p:scale>
          <a:sx n="113" d="100"/>
          <a:sy n="113" d="100"/>
        </p:scale>
        <p:origin x="896" y="176"/>
      </p:cViewPr>
      <p:guideLst>
        <p:guide orient="horz" pos="504"/>
        <p:guide pos="189"/>
      </p:guideLst>
    </p:cSldViewPr>
  </p:slideViewPr>
  <p:outlineViewPr>
    <p:cViewPr>
      <p:scale>
        <a:sx n="33" d="100"/>
        <a:sy n="33" d="100"/>
      </p:scale>
      <p:origin x="0" y="-9018"/>
    </p:cViewPr>
  </p:outlineViewPr>
  <p:notesTextViewPr>
    <p:cViewPr>
      <p:scale>
        <a:sx n="1" d="1"/>
        <a:sy n="1" d="1"/>
      </p:scale>
      <p:origin x="0" y="0"/>
    </p:cViewPr>
  </p:notesTextViewPr>
  <p:notesViewPr>
    <p:cSldViewPr snapToGrid="0" showGuides="1">
      <p:cViewPr varScale="1">
        <p:scale>
          <a:sx n="76" d="100"/>
          <a:sy n="76" d="100"/>
        </p:scale>
        <p:origin x="294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D68FFE3-49A5-4DE3-9D07-D91CCF9F7D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ED8C8726-A2BF-4793-8181-BA682D6B72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F64E52-5687-4D87-8B79-591A7C7AD225}" type="datetimeFigureOut">
              <a:rPr lang="it-IT" smtClean="0"/>
              <a:t>21/06/23</a:t>
            </a:fld>
            <a:endParaRPr lang="it-IT"/>
          </a:p>
        </p:txBody>
      </p:sp>
      <p:sp>
        <p:nvSpPr>
          <p:cNvPr id="4" name="Segnaposto piè di pagina 3">
            <a:extLst>
              <a:ext uri="{FF2B5EF4-FFF2-40B4-BE49-F238E27FC236}">
                <a16:creationId xmlns:a16="http://schemas.microsoft.com/office/drawing/2014/main" id="{0E877F1C-9896-4710-A480-A7C0DB0DB3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5DDA51BF-8596-4F15-8BC6-C41A8A9C00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317047-CD2C-497F-89F5-FD9524054745}" type="slidenum">
              <a:rPr lang="it-IT" smtClean="0"/>
              <a:t>‹N›</a:t>
            </a:fld>
            <a:endParaRPr lang="it-IT"/>
          </a:p>
        </p:txBody>
      </p:sp>
    </p:spTree>
    <p:extLst>
      <p:ext uri="{BB962C8B-B14F-4D97-AF65-F5344CB8AC3E}">
        <p14:creationId xmlns:p14="http://schemas.microsoft.com/office/powerpoint/2010/main" val="3081247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59348-C59D-49A4-8458-3D84297CC751}" type="datetimeFigureOut">
              <a:rPr lang="it-IT" smtClean="0"/>
              <a:t>21/06/23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E4EF5-A0A9-4039-99B5-25EF1166AC55}" type="slidenum">
              <a:rPr lang="it-IT" smtClean="0"/>
              <a:t>‹N›</a:t>
            </a:fld>
            <a:endParaRPr lang="it-IT"/>
          </a:p>
        </p:txBody>
      </p:sp>
    </p:spTree>
    <p:extLst>
      <p:ext uri="{BB962C8B-B14F-4D97-AF65-F5344CB8AC3E}">
        <p14:creationId xmlns:p14="http://schemas.microsoft.com/office/powerpoint/2010/main" val="72475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02CE4EF5-A0A9-4039-99B5-25EF1166AC55}" type="slidenum">
              <a:rPr lang="it-IT" smtClean="0"/>
              <a:t>13</a:t>
            </a:fld>
            <a:endParaRPr lang="it-IT"/>
          </a:p>
        </p:txBody>
      </p:sp>
    </p:spTree>
    <p:extLst>
      <p:ext uri="{BB962C8B-B14F-4D97-AF65-F5344CB8AC3E}">
        <p14:creationId xmlns:p14="http://schemas.microsoft.com/office/powerpoint/2010/main" val="23309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r>
              <a:rPr lang="en-GB"/>
              <a:t>Essen (D), 17-20 June 2019</a:t>
            </a:r>
            <a:endParaRPr lang="en-US" dirty="0"/>
          </a:p>
        </p:txBody>
      </p:sp>
      <p:sp>
        <p:nvSpPr>
          <p:cNvPr id="6" name="Footer Placeholder 5"/>
          <p:cNvSpPr>
            <a:spLocks noGrp="1"/>
          </p:cNvSpPr>
          <p:nvPr>
            <p:ph type="ftr" sz="quarter" idx="11"/>
          </p:nvPr>
        </p:nvSpPr>
        <p:spPr/>
        <p:txBody>
          <a:bodyPr/>
          <a:lstStyle/>
          <a:p>
            <a:r>
              <a:rPr lang="en-US"/>
              <a:t>24th ESA Symposium on European Rocket and Balloon Programs</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GB"/>
              <a:t>Essen (D), 17-20 June 2019</a:t>
            </a:r>
            <a:endParaRPr lang="en-US" dirty="0"/>
          </a:p>
        </p:txBody>
      </p:sp>
      <p:sp>
        <p:nvSpPr>
          <p:cNvPr id="4"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GB"/>
              <a:t>Essen (D), 17-20 June 2019</a:t>
            </a:r>
            <a:endParaRPr lang="en-US" dirty="0"/>
          </a:p>
        </p:txBody>
      </p:sp>
      <p:sp>
        <p:nvSpPr>
          <p:cNvPr id="4"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r>
              <a:rPr lang="en-GB"/>
              <a:t>Essen (D), 17-20 June 2019</a:t>
            </a:r>
            <a:endParaRPr lang="en-US" dirty="0"/>
          </a:p>
        </p:txBody>
      </p:sp>
      <p:sp>
        <p:nvSpPr>
          <p:cNvPr id="5" name="Footer Placeholder 4"/>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en-GB"/>
              <a:t>Essen (D), 17-20 June 2019</a:t>
            </a:r>
            <a:endParaRPr lang="en-US" dirty="0"/>
          </a:p>
        </p:txBody>
      </p:sp>
      <p:sp>
        <p:nvSpPr>
          <p:cNvPr id="6" name="Footer Placeholder 5"/>
          <p:cNvSpPr>
            <a:spLocks noGrp="1"/>
          </p:cNvSpPr>
          <p:nvPr>
            <p:ph type="ftr" sz="quarter" idx="11"/>
          </p:nvPr>
        </p:nvSpPr>
        <p:spPr/>
        <p:txBody>
          <a:bodyPr/>
          <a:lstStyle/>
          <a:p>
            <a:r>
              <a:rPr lang="en-US"/>
              <a:t>24th ESA Symposium on European Rocket and Balloon Programs</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en-GB"/>
              <a:t>Essen (D), 17-20 June 2019</a:t>
            </a:r>
            <a:endParaRPr lang="en-US" dirty="0"/>
          </a:p>
        </p:txBody>
      </p:sp>
      <p:sp>
        <p:nvSpPr>
          <p:cNvPr id="8" name="Footer Placeholder 7"/>
          <p:cNvSpPr>
            <a:spLocks noGrp="1"/>
          </p:cNvSpPr>
          <p:nvPr>
            <p:ph type="ftr" sz="quarter" idx="11"/>
          </p:nvPr>
        </p:nvSpPr>
        <p:spPr/>
        <p:txBody>
          <a:bodyPr/>
          <a:lstStyle/>
          <a:p>
            <a:r>
              <a:rPr lang="en-US"/>
              <a:t>24th ESA Symposium on European Rocket and Balloon Programs</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7" name="Date Placeholder 2"/>
          <p:cNvSpPr>
            <a:spLocks noGrp="1"/>
          </p:cNvSpPr>
          <p:nvPr>
            <p:ph type="dt" sz="half" idx="10"/>
          </p:nvPr>
        </p:nvSpPr>
        <p:spPr/>
        <p:txBody>
          <a:bodyPr/>
          <a:lstStyle/>
          <a:p>
            <a:r>
              <a:rPr lang="en-GB"/>
              <a:t>Essen (D), 17-20 June 2019</a:t>
            </a:r>
            <a:endParaRPr lang="en-US" dirty="0"/>
          </a:p>
        </p:txBody>
      </p:sp>
      <p:sp>
        <p:nvSpPr>
          <p:cNvPr id="5" name="Footer Placeholder 3"/>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297460" y="2015916"/>
            <a:ext cx="2209799" cy="304799"/>
          </a:xfrm>
        </p:spPr>
        <p:txBody>
          <a:bodyPr/>
          <a:lstStyle/>
          <a:p>
            <a:r>
              <a:rPr lang="en-GB" dirty="0"/>
              <a:t>Essen (D), 17-20 June 2019</a:t>
            </a:r>
            <a:endParaRPr lang="en-US" dirty="0"/>
          </a:p>
        </p:txBody>
      </p:sp>
      <p:sp>
        <p:nvSpPr>
          <p:cNvPr id="5" name="Footer Placeholder 2"/>
          <p:cNvSpPr>
            <a:spLocks noGrp="1"/>
          </p:cNvSpPr>
          <p:nvPr>
            <p:ph type="ftr" sz="quarter" idx="11"/>
          </p:nvPr>
        </p:nvSpPr>
        <p:spPr>
          <a:xfrm rot="5400000">
            <a:off x="9367434" y="3250742"/>
            <a:ext cx="4632030" cy="257379"/>
          </a:xfrm>
        </p:spPr>
        <p:txBody>
          <a:bodyPr/>
          <a:lstStyle/>
          <a:p>
            <a:r>
              <a:rPr lang="en-US" dirty="0"/>
              <a:t>24th ESA Symposium on European Rocket and Balloon Programs</a:t>
            </a:r>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7" name="Date Placeholder 4"/>
          <p:cNvSpPr>
            <a:spLocks noGrp="1"/>
          </p:cNvSpPr>
          <p:nvPr>
            <p:ph type="dt" sz="half" idx="10"/>
          </p:nvPr>
        </p:nvSpPr>
        <p:spPr/>
        <p:txBody>
          <a:bodyPr/>
          <a:lstStyle/>
          <a:p>
            <a:r>
              <a:rPr lang="en-GB"/>
              <a:t>Essen (D), 17-20 June 2019</a:t>
            </a:r>
            <a:endParaRPr lang="en-US" dirty="0"/>
          </a:p>
        </p:txBody>
      </p:sp>
      <p:sp>
        <p:nvSpPr>
          <p:cNvPr id="5" name="Footer Placeholder 5"/>
          <p:cNvSpPr>
            <a:spLocks noGrp="1"/>
          </p:cNvSpPr>
          <p:nvPr>
            <p:ph type="ftr" sz="quarter" idx="11"/>
          </p:nvPr>
        </p:nvSpPr>
        <p:spPr/>
        <p:txBody>
          <a:bodyPr/>
          <a:lstStyle/>
          <a:p>
            <a:r>
              <a:rPr lang="en-US"/>
              <a:t>24th ESA Symposium on European Rocket and Balloon Programs</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r>
              <a:rPr lang="en-GB"/>
              <a:t>Essen (D), 17-20 June 2019</a:t>
            </a:r>
            <a:endParaRPr lang="en-US" dirty="0"/>
          </a:p>
        </p:txBody>
      </p:sp>
      <p:sp>
        <p:nvSpPr>
          <p:cNvPr id="6" name="Footer Placeholder 5"/>
          <p:cNvSpPr>
            <a:spLocks noGrp="1"/>
          </p:cNvSpPr>
          <p:nvPr>
            <p:ph type="ftr" sz="quarter" idx="11"/>
          </p:nvPr>
        </p:nvSpPr>
        <p:spPr/>
        <p:txBody>
          <a:bodyPr/>
          <a:lstStyle/>
          <a:p>
            <a:r>
              <a:rPr lang="en-US"/>
              <a:t>24th ESA Symposium on European Rocket and Balloon Programs</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1" y="0"/>
            <a:ext cx="752927" cy="63600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GB"/>
              <a:t>Essen (D), 17-20 June 2019</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24th ESA Symposium on European Rocket and Balloon Programs</a:t>
            </a:r>
            <a:endParaRPr lang="en-US" dirty="0"/>
          </a:p>
        </p:txBody>
      </p:sp>
      <p:sp>
        <p:nvSpPr>
          <p:cNvPr id="6" name="Slide Number Placeholder 5"/>
          <p:cNvSpPr>
            <a:spLocks noGrp="1"/>
          </p:cNvSpPr>
          <p:nvPr>
            <p:ph type="sldNum" sz="quarter" idx="4"/>
          </p:nvPr>
        </p:nvSpPr>
        <p:spPr>
          <a:xfrm>
            <a:off x="10478557" y="38099"/>
            <a:ext cx="649562" cy="559805"/>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04785" y="2647406"/>
            <a:ext cx="11729171" cy="1855711"/>
          </a:xfrm>
        </p:spPr>
        <p:txBody>
          <a:bodyPr/>
          <a:lstStyle/>
          <a:p>
            <a:pPr algn="just"/>
            <a:r>
              <a:rPr lang="en-GB" sz="2800" b="1" dirty="0">
                <a:solidFill>
                  <a:schemeClr val="bg2">
                    <a:lumMod val="60000"/>
                    <a:lumOff val="40000"/>
                  </a:schemeClr>
                </a:solidFill>
              </a:rPr>
              <a:t>3D CZT </a:t>
            </a:r>
            <a:r>
              <a:rPr lang="en-GB" sz="2800" b="1" dirty="0" err="1">
                <a:solidFill>
                  <a:schemeClr val="bg2">
                    <a:lumMod val="60000"/>
                    <a:lumOff val="40000"/>
                  </a:schemeClr>
                </a:solidFill>
              </a:rPr>
              <a:t>spectro</a:t>
            </a:r>
            <a:r>
              <a:rPr lang="en-GB" sz="2800" b="1" dirty="0">
                <a:solidFill>
                  <a:schemeClr val="bg2">
                    <a:lumMod val="60000"/>
                    <a:lumOff val="40000"/>
                  </a:schemeClr>
                </a:solidFill>
              </a:rPr>
              <a:t>-imagers for hard X and soft </a:t>
            </a:r>
            <a:r>
              <a:rPr lang="en-GB" sz="2800" b="1" dirty="0" err="1">
                <a:solidFill>
                  <a:schemeClr val="bg2">
                    <a:lumMod val="60000"/>
                    <a:lumOff val="40000"/>
                  </a:schemeClr>
                </a:solidFill>
              </a:rPr>
              <a:t>γ</a:t>
            </a:r>
            <a:r>
              <a:rPr lang="en-GB" sz="2800" b="1" dirty="0">
                <a:solidFill>
                  <a:schemeClr val="bg2">
                    <a:lumMod val="60000"/>
                    <a:lumOff val="40000"/>
                  </a:schemeClr>
                </a:solidFill>
              </a:rPr>
              <a:t>-ray astronomy:</a:t>
            </a:r>
            <a:br>
              <a:rPr lang="en-GB" sz="2800" b="1" dirty="0">
                <a:solidFill>
                  <a:schemeClr val="bg2">
                    <a:lumMod val="60000"/>
                    <a:lumOff val="40000"/>
                  </a:schemeClr>
                </a:solidFill>
              </a:rPr>
            </a:br>
            <a:r>
              <a:rPr lang="en-GB" sz="2800" b="1" dirty="0">
                <a:solidFill>
                  <a:schemeClr val="bg2">
                    <a:lumMod val="60000"/>
                    <a:lumOff val="40000"/>
                  </a:schemeClr>
                </a:solidFill>
              </a:rPr>
              <a:t>development status and preliminary results from a stratospheric</a:t>
            </a:r>
            <a:br>
              <a:rPr lang="en-GB" sz="2800" b="1" dirty="0">
                <a:solidFill>
                  <a:schemeClr val="bg2">
                    <a:lumMod val="60000"/>
                    <a:lumOff val="40000"/>
                  </a:schemeClr>
                </a:solidFill>
              </a:rPr>
            </a:br>
            <a:r>
              <a:rPr lang="en-GB" sz="2800" b="1" dirty="0">
                <a:solidFill>
                  <a:schemeClr val="bg2">
                    <a:lumMod val="60000"/>
                    <a:lumOff val="40000"/>
                  </a:schemeClr>
                </a:solidFill>
              </a:rPr>
              <a:t>balloon flight</a:t>
            </a:r>
            <a:endParaRPr lang="it-IT" sz="2800" b="1" dirty="0">
              <a:solidFill>
                <a:schemeClr val="bg2">
                  <a:lumMod val="60000"/>
                  <a:lumOff val="40000"/>
                </a:schemeClr>
              </a:solidFill>
            </a:endParaRPr>
          </a:p>
        </p:txBody>
      </p:sp>
      <p:sp>
        <p:nvSpPr>
          <p:cNvPr id="3" name="Sottotitolo 2"/>
          <p:cNvSpPr>
            <a:spLocks noGrp="1"/>
          </p:cNvSpPr>
          <p:nvPr>
            <p:ph type="subTitle" idx="1"/>
          </p:nvPr>
        </p:nvSpPr>
        <p:spPr>
          <a:xfrm>
            <a:off x="304785" y="4704409"/>
            <a:ext cx="11887215" cy="2898225"/>
          </a:xfrm>
        </p:spPr>
        <p:txBody>
          <a:bodyPr>
            <a:noAutofit/>
          </a:bodyPr>
          <a:lstStyle/>
          <a:p>
            <a:pPr marL="342900" indent="-342900">
              <a:buFont typeface="Arial" panose="020B0604020202020204" pitchFamily="34" charset="0"/>
              <a:buChar char="•"/>
            </a:pPr>
            <a:r>
              <a:rPr lang="en-GB" sz="1400" b="1" dirty="0">
                <a:solidFill>
                  <a:srgbClr val="FFFF00"/>
                </a:solidFill>
              </a:rPr>
              <a:t>S. DEL SORDO, C. Gargano - INAF/IASF Palermo, Italy</a:t>
            </a:r>
          </a:p>
          <a:p>
            <a:pPr marL="342900" indent="-342900">
              <a:buFont typeface="Arial" panose="020B0604020202020204" pitchFamily="34" charset="0"/>
              <a:buChar char="•"/>
            </a:pPr>
            <a:r>
              <a:rPr lang="en-GB" sz="1400" b="1" dirty="0">
                <a:solidFill>
                  <a:srgbClr val="FFFF00"/>
                </a:solidFill>
              </a:rPr>
              <a:t>E. CAROLI, N. AURICCHIO, J. B. STEPHEN  - INAF/OAS Bologna,  Italy</a:t>
            </a:r>
          </a:p>
          <a:p>
            <a:pPr marL="342900" indent="-342900">
              <a:buFont typeface="Arial" panose="020B0604020202020204" pitchFamily="34" charset="0"/>
              <a:buChar char="•"/>
            </a:pPr>
            <a:r>
              <a:rPr lang="en-GB" sz="1400" b="1" dirty="0">
                <a:solidFill>
                  <a:srgbClr val="FFFF00"/>
                </a:solidFill>
              </a:rPr>
              <a:t>A. ZAPPETTINI, M. </a:t>
            </a:r>
            <a:r>
              <a:rPr lang="it-IT" sz="1400" b="1" dirty="0">
                <a:solidFill>
                  <a:srgbClr val="FFFF00"/>
                </a:solidFill>
              </a:rPr>
              <a:t>Bettelli</a:t>
            </a:r>
            <a:r>
              <a:rPr lang="en-GB" sz="1400" b="1" dirty="0">
                <a:solidFill>
                  <a:srgbClr val="FFFF00"/>
                </a:solidFill>
              </a:rPr>
              <a:t> - CNR/IMEM Parma, Italy </a:t>
            </a:r>
          </a:p>
          <a:p>
            <a:pPr marL="342900" indent="-342900">
              <a:buFont typeface="Arial" panose="020B0604020202020204" pitchFamily="34" charset="0"/>
              <a:buChar char="•"/>
            </a:pPr>
            <a:r>
              <a:rPr lang="en-GB" sz="1400" b="1" dirty="0">
                <a:solidFill>
                  <a:srgbClr val="FFFF00"/>
                </a:solidFill>
              </a:rPr>
              <a:t>L. ABBENE, F. PRINCIPATO, A. </a:t>
            </a:r>
            <a:r>
              <a:rPr lang="en-GB" sz="1400" b="1" dirty="0" err="1">
                <a:solidFill>
                  <a:srgbClr val="FFFF00"/>
                </a:solidFill>
              </a:rPr>
              <a:t>Buttacavoli</a:t>
            </a:r>
            <a:r>
              <a:rPr lang="en-GB" sz="1400" b="1" dirty="0">
                <a:solidFill>
                  <a:srgbClr val="FFFF00"/>
                </a:solidFill>
              </a:rPr>
              <a:t> - Dept of Physics and Chemistry, PALERMO University, Italy</a:t>
            </a:r>
          </a:p>
          <a:p>
            <a:pPr marL="342900" indent="-342900">
              <a:buFont typeface="Arial" panose="020B0604020202020204" pitchFamily="34" charset="0"/>
              <a:buChar char="•"/>
            </a:pPr>
            <a:r>
              <a:rPr lang="en-GB" sz="1400" b="1" dirty="0">
                <a:solidFill>
                  <a:srgbClr val="FFFF00"/>
                </a:solidFill>
              </a:rPr>
              <a:t>G. BENASSI, N. ZAMBELLI, S. </a:t>
            </a:r>
            <a:r>
              <a:rPr lang="en-GB" sz="1400" b="1" noProof="1">
                <a:solidFill>
                  <a:srgbClr val="FFFF00"/>
                </a:solidFill>
              </a:rPr>
              <a:t>ZanettiNI</a:t>
            </a:r>
            <a:r>
              <a:rPr lang="en-GB" sz="1400" b="1" dirty="0">
                <a:solidFill>
                  <a:srgbClr val="FFFF00"/>
                </a:solidFill>
              </a:rPr>
              <a:t> -  Due2Lab </a:t>
            </a:r>
            <a:r>
              <a:rPr lang="en-GB" sz="1400" b="1" noProof="1">
                <a:solidFill>
                  <a:srgbClr val="FFFF00"/>
                </a:solidFill>
              </a:rPr>
              <a:t>S.r.l.</a:t>
            </a:r>
            <a:r>
              <a:rPr lang="en-GB" sz="1400" b="1" dirty="0">
                <a:solidFill>
                  <a:srgbClr val="FFFF00"/>
                </a:solidFill>
              </a:rPr>
              <a:t>, </a:t>
            </a:r>
            <a:r>
              <a:rPr lang="en-GB" sz="1400" b="1" dirty="0" err="1">
                <a:solidFill>
                  <a:srgbClr val="FFFF00"/>
                </a:solidFill>
              </a:rPr>
              <a:t>scandiano</a:t>
            </a:r>
            <a:r>
              <a:rPr lang="en-GB" sz="1400" b="1" dirty="0">
                <a:solidFill>
                  <a:srgbClr val="FFFF00"/>
                </a:solidFill>
              </a:rPr>
              <a:t>, Italy</a:t>
            </a:r>
          </a:p>
        </p:txBody>
      </p:sp>
      <p:sp>
        <p:nvSpPr>
          <p:cNvPr id="5" name="TextBox 4">
            <a:extLst>
              <a:ext uri="{FF2B5EF4-FFF2-40B4-BE49-F238E27FC236}">
                <a16:creationId xmlns:a16="http://schemas.microsoft.com/office/drawing/2014/main" id="{D24F8FB4-F21E-CF7E-D116-15B28163FB6D}"/>
              </a:ext>
            </a:extLst>
          </p:cNvPr>
          <p:cNvSpPr txBox="1"/>
          <p:nvPr/>
        </p:nvSpPr>
        <p:spPr>
          <a:xfrm>
            <a:off x="4042611" y="1087655"/>
            <a:ext cx="184731" cy="369332"/>
          </a:xfrm>
          <a:prstGeom prst="rect">
            <a:avLst/>
          </a:prstGeom>
          <a:noFill/>
        </p:spPr>
        <p:txBody>
          <a:bodyPr wrap="none" rtlCol="0">
            <a:spAutoFit/>
          </a:bodyPr>
          <a:lstStyle/>
          <a:p>
            <a:endParaRPr lang="en-IT" dirty="0"/>
          </a:p>
        </p:txBody>
      </p:sp>
      <p:pic>
        <p:nvPicPr>
          <p:cNvPr id="7" name="Picture 6">
            <a:extLst>
              <a:ext uri="{FF2B5EF4-FFF2-40B4-BE49-F238E27FC236}">
                <a16:creationId xmlns:a16="http://schemas.microsoft.com/office/drawing/2014/main" id="{CD32BCD5-08F2-804B-E903-CED03A6BC45B}"/>
              </a:ext>
            </a:extLst>
          </p:cNvPr>
          <p:cNvPicPr>
            <a:picLocks noChangeAspect="1"/>
          </p:cNvPicPr>
          <p:nvPr/>
        </p:nvPicPr>
        <p:blipFill>
          <a:blip r:embed="rId3"/>
          <a:stretch>
            <a:fillRect/>
          </a:stretch>
        </p:blipFill>
        <p:spPr>
          <a:xfrm>
            <a:off x="7520639" y="19766"/>
            <a:ext cx="4671361" cy="2627640"/>
          </a:xfrm>
          <a:prstGeom prst="rect">
            <a:avLst/>
          </a:prstGeom>
        </p:spPr>
      </p:pic>
      <p:sp>
        <p:nvSpPr>
          <p:cNvPr id="9" name="TextBox 8">
            <a:extLst>
              <a:ext uri="{FF2B5EF4-FFF2-40B4-BE49-F238E27FC236}">
                <a16:creationId xmlns:a16="http://schemas.microsoft.com/office/drawing/2014/main" id="{B21EF006-7A14-63D1-A462-B12120CFAAE0}"/>
              </a:ext>
            </a:extLst>
          </p:cNvPr>
          <p:cNvSpPr txBox="1"/>
          <p:nvPr/>
        </p:nvSpPr>
        <p:spPr>
          <a:xfrm>
            <a:off x="9655972" y="1367197"/>
            <a:ext cx="2636863" cy="1200329"/>
          </a:xfrm>
          <a:prstGeom prst="rect">
            <a:avLst/>
          </a:prstGeom>
          <a:noFill/>
        </p:spPr>
        <p:txBody>
          <a:bodyPr wrap="square">
            <a:spAutoFit/>
          </a:bodyPr>
          <a:lstStyle/>
          <a:p>
            <a:r>
              <a:rPr lang="en-GB" b="0" i="0" u="none" strike="noStrike" dirty="0" err="1">
                <a:solidFill>
                  <a:srgbClr val="FAFAFA"/>
                </a:solidFill>
                <a:effectLst/>
                <a:latin typeface="Roboto Slab" panose="020F0502020204030204" pitchFamily="34" charset="0"/>
              </a:rPr>
              <a:t>Laboratori</a:t>
            </a:r>
            <a:r>
              <a:rPr lang="en-GB" b="0" i="0" u="none" strike="noStrike" dirty="0">
                <a:solidFill>
                  <a:srgbClr val="FAFAFA"/>
                </a:solidFill>
                <a:effectLst/>
                <a:latin typeface="Roboto Slab" panose="020F0502020204030204" pitchFamily="34" charset="0"/>
              </a:rPr>
              <a:t> </a:t>
            </a:r>
            <a:r>
              <a:rPr lang="en-GB" b="0" i="0" u="none" strike="noStrike" dirty="0" err="1">
                <a:solidFill>
                  <a:srgbClr val="FAFAFA"/>
                </a:solidFill>
                <a:effectLst/>
                <a:latin typeface="Roboto Slab" panose="020F0502020204030204" pitchFamily="34" charset="0"/>
              </a:rPr>
              <a:t>Nazionali</a:t>
            </a:r>
            <a:r>
              <a:rPr lang="en-GB" b="0" i="0" u="none" strike="noStrike" dirty="0">
                <a:solidFill>
                  <a:srgbClr val="FAFAFA"/>
                </a:solidFill>
                <a:effectLst/>
                <a:latin typeface="Roboto Slab" panose="020F0502020204030204" pitchFamily="34" charset="0"/>
              </a:rPr>
              <a:t> di Frascati </a:t>
            </a:r>
            <a:br>
              <a:rPr lang="en-GB" dirty="0"/>
            </a:br>
            <a:r>
              <a:rPr lang="en-GB" b="0" i="0" u="none" strike="noStrike" dirty="0">
                <a:solidFill>
                  <a:srgbClr val="FAFAFA"/>
                </a:solidFill>
                <a:effectLst/>
                <a:latin typeface="Roboto Slab" panose="020F0502020204030204" pitchFamily="34" charset="0"/>
              </a:rPr>
              <a:t>19-23 June 2023 @ Frascati, Italy</a:t>
            </a:r>
            <a:endParaRPr lang="en-IT" dirty="0"/>
          </a:p>
        </p:txBody>
      </p:sp>
    </p:spTree>
    <p:extLst>
      <p:ext uri="{BB962C8B-B14F-4D97-AF65-F5344CB8AC3E}">
        <p14:creationId xmlns:p14="http://schemas.microsoft.com/office/powerpoint/2010/main" val="87414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D57F1E4F-1CFF-5643-939E-02111984F565}" type="slidenum">
              <a:rPr lang="en-US" smtClean="0"/>
              <a:t>10</a:t>
            </a:fld>
            <a:endParaRPr lang="en-US" dirty="0"/>
          </a:p>
        </p:txBody>
      </p:sp>
      <p:pic>
        <p:nvPicPr>
          <p:cNvPr id="7" name="image7.png" descr="https://lh6.googleusercontent.com/POmFav-YmxypGYSLhoharRtgXNGCombxmcxDcORb1J85UFCePC4-M9hNnurFTRA2_heFbzlTlCnsbxvu8ApZqRujX1gPU1IlFGra8P8E4cdVyHCEY3paI3aPBVIerBSl3Rpe7nyB"/>
          <p:cNvPicPr>
            <a:picLocks noGrp="1" noChangeAspect="1"/>
          </p:cNvPicPr>
          <p:nvPr>
            <p:ph idx="1"/>
          </p:nvPr>
        </p:nvPicPr>
        <p:blipFill rotWithShape="1">
          <a:blip r:embed="rId2"/>
          <a:srcRect l="1" r="3567"/>
          <a:stretch/>
        </p:blipFill>
        <p:spPr>
          <a:xfrm>
            <a:off x="755355" y="1710100"/>
            <a:ext cx="2706948" cy="1241822"/>
          </a:xfrm>
          <a:prstGeom prst="rect">
            <a:avLst/>
          </a:prstGeom>
          <a:ln w="12700">
            <a:solidFill>
              <a:schemeClr val="bg1"/>
            </a:solidFill>
          </a:ln>
        </p:spPr>
      </p:pic>
      <p:sp>
        <p:nvSpPr>
          <p:cNvPr id="8" name="CasellaDiTesto 7"/>
          <p:cNvSpPr txBox="1"/>
          <p:nvPr/>
        </p:nvSpPr>
        <p:spPr>
          <a:xfrm>
            <a:off x="541653" y="3190942"/>
            <a:ext cx="2875656" cy="1569660"/>
          </a:xfrm>
          <a:prstGeom prst="rect">
            <a:avLst/>
          </a:prstGeom>
          <a:noFill/>
        </p:spPr>
        <p:txBody>
          <a:bodyPr wrap="square" rtlCol="0">
            <a:spAutoFit/>
          </a:bodyPr>
          <a:lstStyle/>
          <a:p>
            <a:pPr algn="ctr"/>
            <a:r>
              <a:rPr lang="en-GB" sz="1600" b="1" dirty="0">
                <a:solidFill>
                  <a:srgbClr val="FFFF00"/>
                </a:solidFill>
              </a:rPr>
              <a:t>Six CSP Boards</a:t>
            </a:r>
          </a:p>
          <a:p>
            <a:r>
              <a:rPr lang="en-GB" sz="1600" b="1" dirty="0"/>
              <a:t>Hybrid design, 16 channels</a:t>
            </a:r>
          </a:p>
          <a:p>
            <a:r>
              <a:rPr lang="en-GB" sz="1600" b="1" dirty="0"/>
              <a:t>Bias: </a:t>
            </a:r>
            <a:r>
              <a:rPr lang="en-GB" sz="1600" b="1" dirty="0">
                <a:sym typeface="Symbol" panose="05050102010706020507" pitchFamily="18" charset="2"/>
              </a:rPr>
              <a:t> 5 V, Power: 1.4 Watt</a:t>
            </a:r>
          </a:p>
          <a:p>
            <a:r>
              <a:rPr lang="en-GB" sz="1600" b="1" dirty="0">
                <a:sym typeface="Symbol" panose="05050102010706020507" pitchFamily="18" charset="2"/>
              </a:rPr>
              <a:t>Time constant: 250 s, </a:t>
            </a:r>
          </a:p>
          <a:p>
            <a:r>
              <a:rPr lang="en-GB" sz="1600" b="1" dirty="0">
                <a:sym typeface="Symbol" panose="05050102010706020507" pitchFamily="18" charset="2"/>
              </a:rPr>
              <a:t>Risetime: 0.2 s</a:t>
            </a:r>
          </a:p>
          <a:p>
            <a:r>
              <a:rPr lang="en-GB" sz="1600" b="1" dirty="0">
                <a:sym typeface="Symbol" panose="05050102010706020507" pitchFamily="18" charset="2"/>
              </a:rPr>
              <a:t>Gain: 20</a:t>
            </a:r>
          </a:p>
        </p:txBody>
      </p:sp>
      <p:pic>
        <p:nvPicPr>
          <p:cNvPr id="5" name="Immagine 4">
            <a:extLst>
              <a:ext uri="{FF2B5EF4-FFF2-40B4-BE49-F238E27FC236}">
                <a16:creationId xmlns:a16="http://schemas.microsoft.com/office/drawing/2014/main" id="{65FCC1B0-016D-4E2B-BB82-13CA8A390EAD}"/>
              </a:ext>
            </a:extLst>
          </p:cNvPr>
          <p:cNvPicPr>
            <a:picLocks noChangeAspect="1"/>
          </p:cNvPicPr>
          <p:nvPr/>
        </p:nvPicPr>
        <p:blipFill>
          <a:blip r:embed="rId3"/>
          <a:stretch>
            <a:fillRect/>
          </a:stretch>
        </p:blipFill>
        <p:spPr>
          <a:xfrm>
            <a:off x="4529072" y="1355430"/>
            <a:ext cx="3743412" cy="2854468"/>
          </a:xfrm>
          <a:prstGeom prst="rect">
            <a:avLst/>
          </a:prstGeom>
        </p:spPr>
      </p:pic>
      <p:sp>
        <p:nvSpPr>
          <p:cNvPr id="12" name="Titolo 1">
            <a:extLst>
              <a:ext uri="{FF2B5EF4-FFF2-40B4-BE49-F238E27FC236}">
                <a16:creationId xmlns:a16="http://schemas.microsoft.com/office/drawing/2014/main" id="{6BD1946C-3EE4-4F5D-B709-48F56810953F}"/>
              </a:ext>
            </a:extLst>
          </p:cNvPr>
          <p:cNvSpPr txBox="1">
            <a:spLocks/>
          </p:cNvSpPr>
          <p:nvPr/>
        </p:nvSpPr>
        <p:spPr>
          <a:xfrm>
            <a:off x="216000" y="216000"/>
            <a:ext cx="7844635" cy="48268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80000"/>
              </a:lnSpc>
            </a:pPr>
            <a:r>
              <a:rPr lang="en-US" sz="3000" b="1" dirty="0">
                <a:solidFill>
                  <a:srgbClr val="FFFF00"/>
                </a:solidFill>
              </a:rPr>
              <a:t>The 3D-CZT Module (3D-CaTM) prototype</a:t>
            </a:r>
            <a:r>
              <a:rPr lang="en-US" dirty="0"/>
              <a:t>		</a:t>
            </a:r>
            <a:br>
              <a:rPr lang="en-US" sz="3000" dirty="0"/>
            </a:br>
            <a:endParaRPr lang="it-IT" sz="3000" dirty="0"/>
          </a:p>
        </p:txBody>
      </p:sp>
      <p:sp>
        <p:nvSpPr>
          <p:cNvPr id="16" name="Freccia a destra 15">
            <a:extLst>
              <a:ext uri="{FF2B5EF4-FFF2-40B4-BE49-F238E27FC236}">
                <a16:creationId xmlns:a16="http://schemas.microsoft.com/office/drawing/2014/main" id="{4671E7F3-341B-4B42-BFEA-63015B63C56C}"/>
              </a:ext>
            </a:extLst>
          </p:cNvPr>
          <p:cNvSpPr/>
          <p:nvPr/>
        </p:nvSpPr>
        <p:spPr>
          <a:xfrm rot="11509190">
            <a:off x="3452021" y="2477131"/>
            <a:ext cx="1306824" cy="474200"/>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Segnaposto contenuto 2">
            <a:extLst>
              <a:ext uri="{FF2B5EF4-FFF2-40B4-BE49-F238E27FC236}">
                <a16:creationId xmlns:a16="http://schemas.microsoft.com/office/drawing/2014/main" id="{AAF8E5B8-E07D-4486-8141-32866230EEB0}"/>
              </a:ext>
            </a:extLst>
          </p:cNvPr>
          <p:cNvSpPr txBox="1">
            <a:spLocks/>
          </p:cNvSpPr>
          <p:nvPr/>
        </p:nvSpPr>
        <p:spPr>
          <a:xfrm>
            <a:off x="411589" y="5159817"/>
            <a:ext cx="11564852" cy="1385536"/>
          </a:xfrm>
          <a:prstGeom prst="rect">
            <a:avLst/>
          </a:prstGeom>
          <a:no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spcBef>
                <a:spcPts val="800"/>
              </a:spcBef>
              <a:spcAft>
                <a:spcPts val="800"/>
              </a:spcAft>
            </a:pPr>
            <a:r>
              <a:rPr lang="en-US" sz="2200" b="1" dirty="0"/>
              <a:t>A possible configuration of the 3DCaTM detection module for spectroscopic imaging, timing and polarimetry in hard X-/soft γ-rays satellite mission: four</a:t>
            </a:r>
            <a:r>
              <a:rPr lang="en-US" sz="2200" b="1" dirty="0">
                <a:solidFill>
                  <a:srgbClr val="FFFF00"/>
                </a:solidFill>
              </a:rPr>
              <a:t> 3D CZT sensors </a:t>
            </a:r>
            <a:r>
              <a:rPr lang="en-US" sz="2200" b="1" dirty="0"/>
              <a:t>read by six</a:t>
            </a:r>
            <a:r>
              <a:rPr lang="en-US" sz="2200" b="1" dirty="0">
                <a:solidFill>
                  <a:srgbClr val="FFFF00"/>
                </a:solidFill>
              </a:rPr>
              <a:t> CSP front-end electronics boards </a:t>
            </a:r>
            <a:endParaRPr lang="it-IT" sz="2200" b="1" dirty="0"/>
          </a:p>
          <a:p>
            <a:pPr>
              <a:spcBef>
                <a:spcPts val="800"/>
              </a:spcBef>
              <a:spcAft>
                <a:spcPts val="800"/>
              </a:spcAft>
            </a:pPr>
            <a:endParaRPr lang="en-US" dirty="0"/>
          </a:p>
          <a:p>
            <a:endParaRPr lang="en-US" dirty="0"/>
          </a:p>
          <a:p>
            <a:endParaRPr lang="en-US" dirty="0"/>
          </a:p>
        </p:txBody>
      </p:sp>
      <p:pic>
        <p:nvPicPr>
          <p:cNvPr id="10" name="Immagine 9">
            <a:extLst>
              <a:ext uri="{FF2B5EF4-FFF2-40B4-BE49-F238E27FC236}">
                <a16:creationId xmlns:a16="http://schemas.microsoft.com/office/drawing/2014/main" id="{B9AADDDA-1E8C-426B-95BF-421DEE94414A}"/>
              </a:ext>
            </a:extLst>
          </p:cNvPr>
          <p:cNvPicPr>
            <a:picLocks noChangeAspect="1"/>
          </p:cNvPicPr>
          <p:nvPr/>
        </p:nvPicPr>
        <p:blipFill>
          <a:blip r:embed="rId4"/>
          <a:stretch>
            <a:fillRect/>
          </a:stretch>
        </p:blipFill>
        <p:spPr>
          <a:xfrm>
            <a:off x="4573899" y="1415241"/>
            <a:ext cx="459346" cy="459346"/>
          </a:xfrm>
          <a:prstGeom prst="rect">
            <a:avLst/>
          </a:prstGeom>
        </p:spPr>
      </p:pic>
      <p:pic>
        <p:nvPicPr>
          <p:cNvPr id="20" name="Segnaposto contenuto 6">
            <a:extLst>
              <a:ext uri="{FF2B5EF4-FFF2-40B4-BE49-F238E27FC236}">
                <a16:creationId xmlns:a16="http://schemas.microsoft.com/office/drawing/2014/main" id="{26BD837B-08DE-4781-9BCC-19CAFF9106C1}"/>
              </a:ext>
            </a:extLst>
          </p:cNvPr>
          <p:cNvPicPr>
            <a:picLocks noChangeAspect="1"/>
          </p:cNvPicPr>
          <p:nvPr/>
        </p:nvPicPr>
        <p:blipFill rotWithShape="1">
          <a:blip r:embed="rId5">
            <a:extLst>
              <a:ext uri="{28A0092B-C50C-407E-A947-70E740481C1C}">
                <a14:useLocalDpi xmlns:a14="http://schemas.microsoft.com/office/drawing/2010/main" val="0"/>
              </a:ext>
            </a:extLst>
          </a:blip>
          <a:srcRect l="9046" t="27261" r="780" b="665"/>
          <a:stretch/>
        </p:blipFill>
        <p:spPr>
          <a:xfrm>
            <a:off x="9114780" y="1645263"/>
            <a:ext cx="2321865" cy="1389523"/>
          </a:xfrm>
          <a:prstGeom prst="rect">
            <a:avLst/>
          </a:prstGeom>
          <a:ln w="12700">
            <a:solidFill>
              <a:schemeClr val="bg1"/>
            </a:solidFill>
          </a:ln>
        </p:spPr>
      </p:pic>
      <p:sp>
        <p:nvSpPr>
          <p:cNvPr id="21" name="Freccia a destra 20">
            <a:extLst>
              <a:ext uri="{FF2B5EF4-FFF2-40B4-BE49-F238E27FC236}">
                <a16:creationId xmlns:a16="http://schemas.microsoft.com/office/drawing/2014/main" id="{77F61C39-D05B-4CB1-9A59-A75CBAA97E95}"/>
              </a:ext>
            </a:extLst>
          </p:cNvPr>
          <p:cNvSpPr/>
          <p:nvPr/>
        </p:nvSpPr>
        <p:spPr>
          <a:xfrm>
            <a:off x="7242077" y="2013492"/>
            <a:ext cx="1872703" cy="474200"/>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98527BFB-8D95-46C3-926E-55E531CC4F8B}"/>
              </a:ext>
            </a:extLst>
          </p:cNvPr>
          <p:cNvSpPr/>
          <p:nvPr/>
        </p:nvSpPr>
        <p:spPr>
          <a:xfrm>
            <a:off x="8587410" y="3213383"/>
            <a:ext cx="3062938" cy="830997"/>
          </a:xfrm>
          <a:prstGeom prst="rect">
            <a:avLst/>
          </a:prstGeom>
        </p:spPr>
        <p:txBody>
          <a:bodyPr wrap="square">
            <a:spAutoFit/>
          </a:bodyPr>
          <a:lstStyle/>
          <a:p>
            <a:pPr algn="ctr"/>
            <a:r>
              <a:rPr lang="en-GB" sz="1600" b="1" dirty="0">
                <a:solidFill>
                  <a:srgbClr val="FFFF00"/>
                </a:solidFill>
              </a:rPr>
              <a:t>Four 3D CZT units </a:t>
            </a:r>
          </a:p>
          <a:p>
            <a:pPr algn="ctr"/>
            <a:r>
              <a:rPr lang="en-GB" sz="1600" b="1" dirty="0"/>
              <a:t>mounted to the support I/F with the AFEE board</a:t>
            </a:r>
          </a:p>
        </p:txBody>
      </p:sp>
    </p:spTree>
    <p:extLst>
      <p:ext uri="{BB962C8B-B14F-4D97-AF65-F5344CB8AC3E}">
        <p14:creationId xmlns:p14="http://schemas.microsoft.com/office/powerpoint/2010/main" val="349595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000" y="216000"/>
            <a:ext cx="9852529" cy="599330"/>
          </a:xfrm>
        </p:spPr>
        <p:txBody>
          <a:bodyPr/>
          <a:lstStyle/>
          <a:p>
            <a:r>
              <a:rPr lang="en-GB" sz="2800" b="1" dirty="0">
                <a:solidFill>
                  <a:srgbClr val="FFFF00"/>
                </a:solidFill>
              </a:rPr>
              <a:t>A balloon experiment with a 3D CZT </a:t>
            </a:r>
            <a:r>
              <a:rPr lang="en-GB" sz="2800" b="1" noProof="1">
                <a:solidFill>
                  <a:srgbClr val="FFFF00"/>
                </a:solidFill>
              </a:rPr>
              <a:t>sensor</a:t>
            </a:r>
            <a:endParaRPr lang="en-GB" sz="2800" b="1" dirty="0">
              <a:solidFill>
                <a:srgbClr val="FFFF00"/>
              </a:solidFill>
            </a:endParaRPr>
          </a:p>
        </p:txBody>
      </p:sp>
      <p:sp>
        <p:nvSpPr>
          <p:cNvPr id="3" name="Segnaposto contenuto 2"/>
          <p:cNvSpPr>
            <a:spLocks noGrp="1"/>
          </p:cNvSpPr>
          <p:nvPr>
            <p:ph idx="1"/>
          </p:nvPr>
        </p:nvSpPr>
        <p:spPr>
          <a:xfrm>
            <a:off x="372980" y="2052918"/>
            <a:ext cx="9676874" cy="4195481"/>
          </a:xfrm>
        </p:spPr>
        <p:txBody>
          <a:bodyPr/>
          <a:lstStyle/>
          <a:p>
            <a:pPr>
              <a:buFont typeface="Century Gothic" panose="020B0502020202020204" pitchFamily="34" charset="0"/>
              <a:buChar char="►"/>
            </a:pPr>
            <a:endParaRPr lang="it-IT" dirty="0"/>
          </a:p>
          <a:p>
            <a:pPr marL="0" indent="0">
              <a:buNone/>
            </a:pPr>
            <a:endParaRPr lang="it-IT" dirty="0"/>
          </a:p>
        </p:txBody>
      </p:sp>
      <p:sp>
        <p:nvSpPr>
          <p:cNvPr id="6" name="Segnaposto numero diapositiva 5"/>
          <p:cNvSpPr>
            <a:spLocks noGrp="1"/>
          </p:cNvSpPr>
          <p:nvPr>
            <p:ph type="sldNum" sz="quarter" idx="12"/>
          </p:nvPr>
        </p:nvSpPr>
        <p:spPr/>
        <p:txBody>
          <a:bodyPr/>
          <a:lstStyle/>
          <a:p>
            <a:fld id="{D57F1E4F-1CFF-5643-939E-02111984F565}" type="slidenum">
              <a:rPr lang="en-US" smtClean="0"/>
              <a:t>11</a:t>
            </a:fld>
            <a:endParaRPr lang="en-US" dirty="0"/>
          </a:p>
        </p:txBody>
      </p:sp>
      <p:sp>
        <p:nvSpPr>
          <p:cNvPr id="7" name="CasellaDiTesto 6"/>
          <p:cNvSpPr txBox="1"/>
          <p:nvPr/>
        </p:nvSpPr>
        <p:spPr>
          <a:xfrm>
            <a:off x="677683" y="1017105"/>
            <a:ext cx="10450436" cy="5447645"/>
          </a:xfrm>
          <a:prstGeom prst="rect">
            <a:avLst/>
          </a:prstGeom>
          <a:noFill/>
          <a:ln w="15875">
            <a:noFill/>
          </a:ln>
        </p:spPr>
        <p:txBody>
          <a:bodyPr wrap="square" rtlCol="0">
            <a:spAutoFit/>
          </a:bodyPr>
          <a:lstStyle/>
          <a:p>
            <a:pPr>
              <a:spcAft>
                <a:spcPts val="600"/>
              </a:spcAft>
              <a:buClr>
                <a:schemeClr val="accent1"/>
              </a:buClr>
              <a:buSzPct val="90000"/>
            </a:pPr>
            <a:endParaRPr lang="en-GB" sz="2200" b="1" dirty="0">
              <a:solidFill>
                <a:schemeClr val="bg1"/>
              </a:solidFill>
            </a:endParaRPr>
          </a:p>
          <a:p>
            <a:pPr marL="285750" indent="-285750">
              <a:spcBef>
                <a:spcPts val="600"/>
              </a:spcBef>
              <a:spcAft>
                <a:spcPts val="600"/>
              </a:spcAft>
              <a:buClr>
                <a:schemeClr val="accent1"/>
              </a:buClr>
              <a:buSzPct val="90000"/>
              <a:buFont typeface="Century Gothic" panose="020B0502020202020204" pitchFamily="34" charset="0"/>
              <a:buChar char="►"/>
            </a:pPr>
            <a:r>
              <a:rPr lang="en-GB" sz="2200" b="1" dirty="0">
                <a:solidFill>
                  <a:srgbClr val="92D050"/>
                </a:solidFill>
              </a:rPr>
              <a:t>A balloon flight with a reduced version (only one 3D CZT detector module) is very important to integrate the information obtained at ground facilities like ESRF for photons, INFN/LNL for charge particles and to test the instrument in a pseudo-spatial environment</a:t>
            </a:r>
          </a:p>
          <a:p>
            <a:pPr marL="285750" indent="-285750">
              <a:spcBef>
                <a:spcPts val="600"/>
              </a:spcBef>
              <a:spcAft>
                <a:spcPts val="600"/>
              </a:spcAft>
              <a:buClr>
                <a:schemeClr val="accent1"/>
              </a:buClr>
              <a:buSzPct val="90000"/>
              <a:buFont typeface="Century Gothic" panose="020B0502020202020204" pitchFamily="34" charset="0"/>
              <a:buChar char="►"/>
            </a:pPr>
            <a:r>
              <a:rPr lang="en-GB" sz="2200" b="1" dirty="0">
                <a:solidFill>
                  <a:srgbClr val="92D050"/>
                </a:solidFill>
              </a:rPr>
              <a:t>Verification of the reliability of the 3D CZT sensors passivation, bonding, and packaging, as well as of the custom CSP FEE designed electronics</a:t>
            </a:r>
          </a:p>
          <a:p>
            <a:pPr marL="285750" indent="-285750">
              <a:spcBef>
                <a:spcPts val="600"/>
              </a:spcBef>
              <a:spcAft>
                <a:spcPts val="600"/>
              </a:spcAft>
              <a:buClr>
                <a:schemeClr val="accent1"/>
              </a:buClr>
              <a:buSzPct val="90000"/>
              <a:buFont typeface="Century Gothic" panose="020B0502020202020204" pitchFamily="34" charset="0"/>
              <a:buChar char="►"/>
            </a:pPr>
            <a:r>
              <a:rPr lang="en-GB" sz="2200" b="1" dirty="0"/>
              <a:t>Measurements of background spectrum, and verify the capability of discriminating different type of particles from the signals features using the full digital approach</a:t>
            </a:r>
          </a:p>
          <a:p>
            <a:pPr marL="285750" indent="-285750">
              <a:spcBef>
                <a:spcPts val="600"/>
              </a:spcBef>
              <a:spcAft>
                <a:spcPts val="600"/>
              </a:spcAft>
              <a:buClr>
                <a:schemeClr val="accent1"/>
              </a:buClr>
              <a:buSzPct val="90000"/>
              <a:buFont typeface="Century Gothic" panose="020B0502020202020204" pitchFamily="34" charset="0"/>
              <a:buChar char="►"/>
            </a:pPr>
            <a:r>
              <a:rPr lang="en-GB" sz="2200" b="1" dirty="0"/>
              <a:t>Asses the flexibility of the readout digital approach to change the observational mode of the detection system during the flight, uploading different filters and event handling logics in the firmware of the DPP system.</a:t>
            </a:r>
          </a:p>
        </p:txBody>
      </p:sp>
    </p:spTree>
    <p:extLst>
      <p:ext uri="{BB962C8B-B14F-4D97-AF65-F5344CB8AC3E}">
        <p14:creationId xmlns:p14="http://schemas.microsoft.com/office/powerpoint/2010/main" val="279601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000" y="216000"/>
            <a:ext cx="5389669" cy="482682"/>
          </a:xfrm>
        </p:spPr>
        <p:txBody>
          <a:bodyPr/>
          <a:lstStyle/>
          <a:p>
            <a:pPr>
              <a:lnSpc>
                <a:spcPct val="80000"/>
              </a:lnSpc>
            </a:pPr>
            <a:r>
              <a:rPr lang="en-US" sz="3000" b="1" dirty="0">
                <a:solidFill>
                  <a:srgbClr val="FFFF00"/>
                </a:solidFill>
              </a:rPr>
              <a:t>The BADG3R experiment</a:t>
            </a:r>
            <a:r>
              <a:rPr lang="en-US" dirty="0"/>
              <a:t>		</a:t>
            </a:r>
            <a:br>
              <a:rPr lang="en-US" sz="3000" dirty="0"/>
            </a:br>
            <a:endParaRPr lang="it-IT" sz="3000" dirty="0"/>
          </a:p>
        </p:txBody>
      </p:sp>
      <p:sp>
        <p:nvSpPr>
          <p:cNvPr id="6" name="Segnaposto numero diapositiva 5"/>
          <p:cNvSpPr>
            <a:spLocks noGrp="1"/>
          </p:cNvSpPr>
          <p:nvPr>
            <p:ph type="sldNum" sz="quarter" idx="12"/>
          </p:nvPr>
        </p:nvSpPr>
        <p:spPr/>
        <p:txBody>
          <a:bodyPr/>
          <a:lstStyle/>
          <a:p>
            <a:fld id="{D57F1E4F-1CFF-5643-939E-02111984F565}" type="slidenum">
              <a:rPr lang="en-US" smtClean="0"/>
              <a:t>12</a:t>
            </a:fld>
            <a:endParaRPr lang="en-US" dirty="0"/>
          </a:p>
        </p:txBody>
      </p:sp>
      <p:sp>
        <p:nvSpPr>
          <p:cNvPr id="5" name="CasellaDiTesto 4">
            <a:extLst>
              <a:ext uri="{FF2B5EF4-FFF2-40B4-BE49-F238E27FC236}">
                <a16:creationId xmlns:a16="http://schemas.microsoft.com/office/drawing/2014/main" id="{D2D4E0A4-C094-4956-8B56-CD2D05F667BA}"/>
              </a:ext>
            </a:extLst>
          </p:cNvPr>
          <p:cNvSpPr txBox="1"/>
          <p:nvPr/>
        </p:nvSpPr>
        <p:spPr>
          <a:xfrm>
            <a:off x="1015221" y="1200180"/>
            <a:ext cx="10335266" cy="4914166"/>
          </a:xfrm>
          <a:prstGeom prst="rect">
            <a:avLst/>
          </a:prstGeom>
          <a:noFill/>
        </p:spPr>
        <p:txBody>
          <a:bodyPr wrap="square" rtlCol="0">
            <a:spAutoFit/>
          </a:bodyPr>
          <a:lstStyle/>
          <a:p>
            <a:pPr>
              <a:spcBef>
                <a:spcPts val="800"/>
              </a:spcBef>
              <a:spcAft>
                <a:spcPts val="800"/>
              </a:spcAft>
            </a:pPr>
            <a:endParaRPr lang="en-GB" sz="2000" b="1" dirty="0"/>
          </a:p>
          <a:p>
            <a:pPr>
              <a:spcBef>
                <a:spcPts val="800"/>
              </a:spcBef>
              <a:spcAft>
                <a:spcPts val="800"/>
              </a:spcAft>
            </a:pPr>
            <a:r>
              <a:rPr lang="en-US" sz="2400" b="1" dirty="0">
                <a:solidFill>
                  <a:srgbClr val="FFFF00"/>
                </a:solidFill>
              </a:rPr>
              <a:t>BADG3R</a:t>
            </a:r>
            <a:r>
              <a:rPr lang="en-US" sz="2400" b="1" dirty="0"/>
              <a:t>: A </a:t>
            </a:r>
            <a:r>
              <a:rPr lang="en-US" sz="2400" b="1" noProof="1">
                <a:solidFill>
                  <a:srgbClr val="FFFF00"/>
                </a:solidFill>
              </a:rPr>
              <a:t>BA</a:t>
            </a:r>
            <a:r>
              <a:rPr lang="en-US" sz="2400" b="1" noProof="1"/>
              <a:t>lloon</a:t>
            </a:r>
            <a:r>
              <a:rPr lang="en-US" sz="2400" b="1" dirty="0"/>
              <a:t> launched </a:t>
            </a:r>
            <a:r>
              <a:rPr lang="en-US" sz="2400" b="1" dirty="0">
                <a:solidFill>
                  <a:srgbClr val="FFFF00"/>
                </a:solidFill>
              </a:rPr>
              <a:t>D</a:t>
            </a:r>
            <a:r>
              <a:rPr lang="en-US" sz="2400" b="1" dirty="0"/>
              <a:t>etector for </a:t>
            </a:r>
            <a:r>
              <a:rPr lang="en-US" sz="2400" b="1" dirty="0">
                <a:solidFill>
                  <a:srgbClr val="FFFF00"/>
                </a:solidFill>
              </a:rPr>
              <a:t>G</a:t>
            </a:r>
            <a:r>
              <a:rPr lang="en-US" sz="2400" b="1" dirty="0"/>
              <a:t>amma-rays with </a:t>
            </a:r>
            <a:r>
              <a:rPr lang="en-US" sz="2400" b="1" dirty="0">
                <a:solidFill>
                  <a:srgbClr val="FFFF00"/>
                </a:solidFill>
              </a:rPr>
              <a:t>3</a:t>
            </a:r>
            <a:r>
              <a:rPr lang="en-US" sz="2400" b="1" dirty="0"/>
              <a:t> dimension </a:t>
            </a:r>
            <a:r>
              <a:rPr lang="en-US" sz="2400" b="1" dirty="0">
                <a:solidFill>
                  <a:srgbClr val="FFFF00"/>
                </a:solidFill>
              </a:rPr>
              <a:t>R</a:t>
            </a:r>
            <a:r>
              <a:rPr lang="en-US" sz="2400" b="1" dirty="0"/>
              <a:t>esolution</a:t>
            </a:r>
            <a:endParaRPr lang="en-GB" sz="2400" b="1" dirty="0"/>
          </a:p>
          <a:p>
            <a:pPr marL="342900" indent="-342900">
              <a:spcBef>
                <a:spcPts val="800"/>
              </a:spcBef>
              <a:spcAft>
                <a:spcPts val="800"/>
              </a:spcAft>
              <a:buFont typeface="Arial" panose="020B0604020202020204" pitchFamily="34" charset="0"/>
              <a:buChar char="•"/>
            </a:pPr>
            <a:r>
              <a:rPr lang="en-GB" sz="2400" b="1" dirty="0"/>
              <a:t>In December 2019 we submit the BADG3R payload proposal in the framework of the second call of the H2020/HEMERA program  for a ZPB mission </a:t>
            </a:r>
          </a:p>
          <a:p>
            <a:pPr marL="342900" indent="-342900">
              <a:spcBef>
                <a:spcPts val="800"/>
              </a:spcBef>
              <a:spcAft>
                <a:spcPts val="800"/>
              </a:spcAft>
              <a:buFont typeface="Arial" panose="020B0604020202020204" pitchFamily="34" charset="0"/>
              <a:buChar char="•"/>
            </a:pPr>
            <a:r>
              <a:rPr lang="en-GB" sz="2400" b="1" dirty="0"/>
              <a:t>The proposal was accepted for a flight in 2021. Due to the COVID-19 pandemic emergency the flight opportunity has been shifted to 2022</a:t>
            </a:r>
          </a:p>
          <a:p>
            <a:pPr marL="342900" indent="-342900">
              <a:spcBef>
                <a:spcPts val="800"/>
              </a:spcBef>
              <a:spcAft>
                <a:spcPts val="800"/>
              </a:spcAft>
              <a:buFont typeface="Arial" panose="020B0604020202020204" pitchFamily="34" charset="0"/>
              <a:buChar char="•"/>
            </a:pPr>
            <a:r>
              <a:rPr lang="en-GB" sz="2400" b="1" dirty="0">
                <a:solidFill>
                  <a:srgbClr val="FFFF00"/>
                </a:solidFill>
              </a:rPr>
              <a:t>The flight has been carried out at the begin of September 2022, from the SSC ESRANGE base in Kiruna (Sweden) </a:t>
            </a:r>
          </a:p>
        </p:txBody>
      </p:sp>
    </p:spTree>
    <p:extLst>
      <p:ext uri="{BB962C8B-B14F-4D97-AF65-F5344CB8AC3E}">
        <p14:creationId xmlns:p14="http://schemas.microsoft.com/office/powerpoint/2010/main" val="1926819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000" y="216000"/>
            <a:ext cx="10084442" cy="603431"/>
          </a:xfrm>
        </p:spPr>
        <p:txBody>
          <a:bodyPr/>
          <a:lstStyle/>
          <a:p>
            <a:pPr>
              <a:lnSpc>
                <a:spcPct val="80000"/>
              </a:lnSpc>
            </a:pPr>
            <a:r>
              <a:rPr lang="en-US" sz="3000" b="1" dirty="0">
                <a:solidFill>
                  <a:srgbClr val="FFFF00"/>
                </a:solidFill>
              </a:rPr>
              <a:t>Overview the BADG3R prototype</a:t>
            </a:r>
            <a:endParaRPr lang="it-IT" sz="3000" dirty="0"/>
          </a:p>
        </p:txBody>
      </p:sp>
      <p:sp>
        <p:nvSpPr>
          <p:cNvPr id="6" name="Segnaposto numero diapositiva 5"/>
          <p:cNvSpPr>
            <a:spLocks noGrp="1"/>
          </p:cNvSpPr>
          <p:nvPr>
            <p:ph type="sldNum" sz="quarter" idx="12"/>
          </p:nvPr>
        </p:nvSpPr>
        <p:spPr/>
        <p:txBody>
          <a:bodyPr/>
          <a:lstStyle/>
          <a:p>
            <a:fld id="{D57F1E4F-1CFF-5643-939E-02111984F565}" type="slidenum">
              <a:rPr lang="en-US" smtClean="0"/>
              <a:t>13</a:t>
            </a:fld>
            <a:endParaRPr lang="en-US" dirty="0"/>
          </a:p>
        </p:txBody>
      </p:sp>
      <p:sp>
        <p:nvSpPr>
          <p:cNvPr id="9" name="CasellaDiTesto 8">
            <a:extLst>
              <a:ext uri="{FF2B5EF4-FFF2-40B4-BE49-F238E27FC236}">
                <a16:creationId xmlns:a16="http://schemas.microsoft.com/office/drawing/2014/main" id="{74983AC3-D7FD-41BA-BC85-9F9119CB350F}"/>
              </a:ext>
            </a:extLst>
          </p:cNvPr>
          <p:cNvSpPr txBox="1"/>
          <p:nvPr/>
        </p:nvSpPr>
        <p:spPr>
          <a:xfrm>
            <a:off x="268098" y="807720"/>
            <a:ext cx="11395582" cy="2349361"/>
          </a:xfrm>
          <a:prstGeom prst="rect">
            <a:avLst/>
          </a:prstGeom>
          <a:noFill/>
          <a:ln>
            <a:noFill/>
          </a:ln>
        </p:spPr>
        <p:txBody>
          <a:bodyPr wrap="square" rtlCol="0">
            <a:spAutoFit/>
          </a:bodyPr>
          <a:lstStyle/>
          <a:p>
            <a:pPr marL="342900" indent="-342900">
              <a:spcBef>
                <a:spcPts val="800"/>
              </a:spcBef>
              <a:spcAft>
                <a:spcPts val="800"/>
              </a:spcAft>
              <a:buFont typeface="Arial" panose="020B0604020202020204" pitchFamily="34" charset="0"/>
              <a:buChar char="•"/>
            </a:pPr>
            <a:r>
              <a:rPr lang="en-US" sz="2000" b="1" dirty="0"/>
              <a:t>The two main subsystems of the BADG3R payload are contained in separate aluminum boxes in order to reduce electrical interferences to the FEE</a:t>
            </a:r>
          </a:p>
          <a:p>
            <a:pPr marL="342900" indent="-342900">
              <a:spcBef>
                <a:spcPts val="800"/>
              </a:spcBef>
              <a:spcAft>
                <a:spcPts val="800"/>
              </a:spcAft>
              <a:buFont typeface="Arial" panose="020B0604020202020204" pitchFamily="34" charset="0"/>
              <a:buChar char="•"/>
            </a:pPr>
            <a:r>
              <a:rPr lang="en-GB" sz="2000" b="1" dirty="0"/>
              <a:t>The two containers are connected by 24 cables for the output signals from the Charge-Sensitive Preamplifiers </a:t>
            </a:r>
            <a:r>
              <a:rPr lang="it-IT" sz="2000" b="1" dirty="0"/>
              <a:t>(</a:t>
            </a:r>
            <a:r>
              <a:rPr lang="en-GB" sz="2000" b="1" dirty="0"/>
              <a:t>CSP) and for the power cables (high and low voltages)</a:t>
            </a:r>
            <a:endParaRPr lang="en-US" sz="900" b="1" dirty="0"/>
          </a:p>
          <a:p>
            <a:pPr marL="342900" indent="-342900">
              <a:spcBef>
                <a:spcPts val="800"/>
              </a:spcBef>
              <a:spcAft>
                <a:spcPts val="800"/>
              </a:spcAft>
              <a:buFont typeface="Arial" panose="020B0604020202020204" pitchFamily="34" charset="0"/>
              <a:buChar char="•"/>
            </a:pPr>
            <a:r>
              <a:rPr lang="en-US" sz="2000" b="1" dirty="0"/>
              <a:t>The OBDH is connected to the telemetry of the gondola via a LAN port, and receives the voltage from an external dedicated battery pack (24V or 12 V) </a:t>
            </a:r>
          </a:p>
        </p:txBody>
      </p:sp>
      <p:pic>
        <p:nvPicPr>
          <p:cNvPr id="7" name="Picture 7">
            <a:extLst>
              <a:ext uri="{FF2B5EF4-FFF2-40B4-BE49-F238E27FC236}">
                <a16:creationId xmlns:a16="http://schemas.microsoft.com/office/drawing/2014/main" id="{5AD09182-AC0F-4A1D-AB0B-5414AC60576B}"/>
              </a:ext>
            </a:extLst>
          </p:cNvPr>
          <p:cNvPicPr>
            <a:picLocks noChangeAspect="1"/>
          </p:cNvPicPr>
          <p:nvPr/>
        </p:nvPicPr>
        <p:blipFill>
          <a:blip r:embed="rId3"/>
          <a:stretch>
            <a:fillRect/>
          </a:stretch>
        </p:blipFill>
        <p:spPr>
          <a:xfrm>
            <a:off x="6856282" y="3429000"/>
            <a:ext cx="5010583" cy="3110467"/>
          </a:xfrm>
          <a:prstGeom prst="rect">
            <a:avLst/>
          </a:prstGeom>
          <a:ln w="34925">
            <a:solidFill>
              <a:schemeClr val="bg1"/>
            </a:solidFill>
          </a:ln>
        </p:spPr>
      </p:pic>
      <p:sp>
        <p:nvSpPr>
          <p:cNvPr id="4" name="CasellaDiTesto 3">
            <a:extLst>
              <a:ext uri="{FF2B5EF4-FFF2-40B4-BE49-F238E27FC236}">
                <a16:creationId xmlns:a16="http://schemas.microsoft.com/office/drawing/2014/main" id="{56617A36-2909-4331-893A-74C98B1EE5A2}"/>
              </a:ext>
            </a:extLst>
          </p:cNvPr>
          <p:cNvSpPr txBox="1"/>
          <p:nvPr/>
        </p:nvSpPr>
        <p:spPr>
          <a:xfrm>
            <a:off x="10276951" y="5630131"/>
            <a:ext cx="1587289" cy="369332"/>
          </a:xfrm>
          <a:prstGeom prst="rect">
            <a:avLst/>
          </a:prstGeom>
          <a:solidFill>
            <a:schemeClr val="tx1"/>
          </a:solidFill>
        </p:spPr>
        <p:txBody>
          <a:bodyPr wrap="square" rtlCol="0">
            <a:spAutoFit/>
          </a:bodyPr>
          <a:lstStyle/>
          <a:p>
            <a:r>
              <a:rPr lang="it-IT" b="1" dirty="0">
                <a:solidFill>
                  <a:srgbClr val="0070C0"/>
                </a:solidFill>
              </a:rPr>
              <a:t>OBDH box</a:t>
            </a:r>
          </a:p>
        </p:txBody>
      </p:sp>
      <p:sp>
        <p:nvSpPr>
          <p:cNvPr id="11" name="CasellaDiTesto 10">
            <a:extLst>
              <a:ext uri="{FF2B5EF4-FFF2-40B4-BE49-F238E27FC236}">
                <a16:creationId xmlns:a16="http://schemas.microsoft.com/office/drawing/2014/main" id="{02EE5A25-D4D8-4B40-92F8-EA2A4C7DB380}"/>
              </a:ext>
            </a:extLst>
          </p:cNvPr>
          <p:cNvSpPr txBox="1"/>
          <p:nvPr/>
        </p:nvSpPr>
        <p:spPr>
          <a:xfrm>
            <a:off x="8944868" y="3439483"/>
            <a:ext cx="1715365" cy="584775"/>
          </a:xfrm>
          <a:prstGeom prst="rect">
            <a:avLst/>
          </a:prstGeom>
          <a:solidFill>
            <a:schemeClr val="tx1"/>
          </a:solidFill>
        </p:spPr>
        <p:txBody>
          <a:bodyPr wrap="square" rtlCol="0">
            <a:spAutoFit/>
          </a:bodyPr>
          <a:lstStyle/>
          <a:p>
            <a:r>
              <a:rPr lang="it-IT" sz="1600" b="1" dirty="0">
                <a:solidFill>
                  <a:srgbClr val="0070C0"/>
                </a:solidFill>
              </a:rPr>
              <a:t>Detector and FEE electronics</a:t>
            </a:r>
          </a:p>
        </p:txBody>
      </p:sp>
      <p:sp>
        <p:nvSpPr>
          <p:cNvPr id="12" name="Segnaposto contenuto 2">
            <a:extLst>
              <a:ext uri="{FF2B5EF4-FFF2-40B4-BE49-F238E27FC236}">
                <a16:creationId xmlns:a16="http://schemas.microsoft.com/office/drawing/2014/main" id="{68D0ACF1-9CF9-4A7D-A4A4-45E00803FEE1}"/>
              </a:ext>
            </a:extLst>
          </p:cNvPr>
          <p:cNvSpPr>
            <a:spLocks noGrp="1"/>
          </p:cNvSpPr>
          <p:nvPr>
            <p:ph idx="1"/>
          </p:nvPr>
        </p:nvSpPr>
        <p:spPr>
          <a:xfrm>
            <a:off x="438653" y="3429000"/>
            <a:ext cx="6681342" cy="3482773"/>
          </a:xfrm>
          <a:noFill/>
          <a:ln>
            <a:noFill/>
          </a:ln>
        </p:spPr>
        <p:txBody>
          <a:bodyPr>
            <a:normAutofit fontScale="25000" lnSpcReduction="20000"/>
          </a:bodyPr>
          <a:lstStyle/>
          <a:p>
            <a:pPr marL="0" indent="0" algn="ctr">
              <a:lnSpc>
                <a:spcPct val="120000"/>
              </a:lnSpc>
              <a:spcBef>
                <a:spcPts val="800"/>
              </a:spcBef>
              <a:spcAft>
                <a:spcPts val="800"/>
              </a:spcAft>
              <a:buNone/>
            </a:pPr>
            <a:r>
              <a:rPr lang="en-GB" sz="8000" b="1" dirty="0">
                <a:solidFill>
                  <a:srgbClr val="FFFF00"/>
                </a:solidFill>
              </a:rPr>
              <a:t>OBDH subsystems</a:t>
            </a:r>
          </a:p>
          <a:p>
            <a:pPr>
              <a:lnSpc>
                <a:spcPct val="120000"/>
              </a:lnSpc>
              <a:spcBef>
                <a:spcPts val="600"/>
              </a:spcBef>
              <a:spcAft>
                <a:spcPts val="600"/>
              </a:spcAft>
            </a:pPr>
            <a:r>
              <a:rPr lang="en-GB" sz="8000" b="1" dirty="0">
                <a:solidFill>
                  <a:schemeClr val="accent3">
                    <a:lumMod val="40000"/>
                    <a:lumOff val="60000"/>
                  </a:schemeClr>
                </a:solidFill>
              </a:rPr>
              <a:t>3 FPGA boards: 8 </a:t>
            </a:r>
            <a:r>
              <a:rPr lang="en-GB" sz="8000" b="1" noProof="1">
                <a:solidFill>
                  <a:schemeClr val="accent3">
                    <a:lumMod val="40000"/>
                    <a:lumOff val="60000"/>
                  </a:schemeClr>
                </a:solidFill>
              </a:rPr>
              <a:t>ch</a:t>
            </a:r>
            <a:r>
              <a:rPr lang="en-GB" sz="8000" b="1" dirty="0">
                <a:solidFill>
                  <a:schemeClr val="accent3">
                    <a:lumMod val="40000"/>
                    <a:lumOff val="60000"/>
                  </a:schemeClr>
                </a:solidFill>
              </a:rPr>
              <a:t>, 100 MHz, 5W </a:t>
            </a:r>
          </a:p>
          <a:p>
            <a:pPr>
              <a:lnSpc>
                <a:spcPct val="120000"/>
              </a:lnSpc>
              <a:spcBef>
                <a:spcPts val="600"/>
              </a:spcBef>
              <a:spcAft>
                <a:spcPts val="600"/>
              </a:spcAft>
            </a:pPr>
            <a:r>
              <a:rPr lang="en-GB" sz="8000" b="1" dirty="0">
                <a:solidFill>
                  <a:schemeClr val="accent3">
                    <a:lumMod val="40000"/>
                    <a:lumOff val="60000"/>
                  </a:schemeClr>
                </a:solidFill>
              </a:rPr>
              <a:t>Microcontroller for voltage control</a:t>
            </a:r>
          </a:p>
          <a:p>
            <a:pPr>
              <a:lnSpc>
                <a:spcPct val="120000"/>
              </a:lnSpc>
              <a:spcBef>
                <a:spcPts val="600"/>
              </a:spcBef>
              <a:spcAft>
                <a:spcPts val="600"/>
              </a:spcAft>
            </a:pPr>
            <a:r>
              <a:rPr lang="en-GB" sz="8000" b="1" dirty="0">
                <a:solidFill>
                  <a:schemeClr val="accent3">
                    <a:lumMod val="40000"/>
                    <a:lumOff val="60000"/>
                  </a:schemeClr>
                </a:solidFill>
              </a:rPr>
              <a:t>HV and LW distributor (by using DC-DC converters)</a:t>
            </a:r>
          </a:p>
          <a:p>
            <a:pPr>
              <a:lnSpc>
                <a:spcPct val="120000"/>
              </a:lnSpc>
              <a:spcBef>
                <a:spcPts val="600"/>
              </a:spcBef>
              <a:spcAft>
                <a:spcPts val="600"/>
              </a:spcAft>
            </a:pPr>
            <a:r>
              <a:rPr lang="en-GB" sz="8000" b="1" dirty="0">
                <a:solidFill>
                  <a:schemeClr val="accent3">
                    <a:lumMod val="40000"/>
                    <a:lumOff val="60000"/>
                  </a:schemeClr>
                </a:solidFill>
              </a:rPr>
              <a:t>Industrial low power PC (P1101): 10 W, 1.5 kg </a:t>
            </a:r>
          </a:p>
          <a:p>
            <a:pPr>
              <a:lnSpc>
                <a:spcPct val="120000"/>
              </a:lnSpc>
              <a:spcBef>
                <a:spcPts val="600"/>
              </a:spcBef>
              <a:spcAft>
                <a:spcPts val="600"/>
              </a:spcAft>
            </a:pPr>
            <a:r>
              <a:rPr lang="en-GB" sz="8000" b="1" dirty="0">
                <a:solidFill>
                  <a:schemeClr val="accent3">
                    <a:lumMod val="40000"/>
                    <a:lumOff val="60000"/>
                  </a:schemeClr>
                </a:solidFill>
              </a:rPr>
              <a:t>On board data storage: two 1 TB SSD</a:t>
            </a:r>
            <a:endParaRPr lang="en-US" sz="8000" dirty="0">
              <a:solidFill>
                <a:schemeClr val="accent3">
                  <a:lumMod val="40000"/>
                  <a:lumOff val="60000"/>
                </a:schemeClr>
              </a:solidFill>
            </a:endParaRPr>
          </a:p>
          <a:p>
            <a:endParaRPr lang="en-US" dirty="0"/>
          </a:p>
        </p:txBody>
      </p:sp>
      <p:sp>
        <p:nvSpPr>
          <p:cNvPr id="13" name="CasellaDiTesto 12">
            <a:extLst>
              <a:ext uri="{FF2B5EF4-FFF2-40B4-BE49-F238E27FC236}">
                <a16:creationId xmlns:a16="http://schemas.microsoft.com/office/drawing/2014/main" id="{0FA3C412-1C34-4395-8CFE-525BD9C73FBF}"/>
              </a:ext>
            </a:extLst>
          </p:cNvPr>
          <p:cNvSpPr txBox="1"/>
          <p:nvPr/>
        </p:nvSpPr>
        <p:spPr>
          <a:xfrm>
            <a:off x="10300442" y="3921904"/>
            <a:ext cx="1068532" cy="369332"/>
          </a:xfrm>
          <a:prstGeom prst="rect">
            <a:avLst/>
          </a:prstGeom>
          <a:solidFill>
            <a:schemeClr val="tx1"/>
          </a:solidFill>
        </p:spPr>
        <p:txBody>
          <a:bodyPr wrap="square" rtlCol="0">
            <a:spAutoFit/>
          </a:bodyPr>
          <a:lstStyle/>
          <a:p>
            <a:r>
              <a:rPr lang="it-IT" b="1" dirty="0">
                <a:solidFill>
                  <a:schemeClr val="bg1"/>
                </a:solidFill>
              </a:rPr>
              <a:t>HV/LV</a:t>
            </a:r>
          </a:p>
        </p:txBody>
      </p:sp>
      <p:sp>
        <p:nvSpPr>
          <p:cNvPr id="14" name="CasellaDiTesto 13">
            <a:extLst>
              <a:ext uri="{FF2B5EF4-FFF2-40B4-BE49-F238E27FC236}">
                <a16:creationId xmlns:a16="http://schemas.microsoft.com/office/drawing/2014/main" id="{CCCB81EA-05EA-47A7-90D9-2742C2B73F17}"/>
              </a:ext>
            </a:extLst>
          </p:cNvPr>
          <p:cNvSpPr txBox="1"/>
          <p:nvPr/>
        </p:nvSpPr>
        <p:spPr>
          <a:xfrm>
            <a:off x="7119995" y="6043074"/>
            <a:ext cx="1557404" cy="369332"/>
          </a:xfrm>
          <a:prstGeom prst="rect">
            <a:avLst/>
          </a:prstGeom>
          <a:noFill/>
        </p:spPr>
        <p:txBody>
          <a:bodyPr wrap="square" rtlCol="0">
            <a:spAutoFit/>
          </a:bodyPr>
          <a:lstStyle/>
          <a:p>
            <a:r>
              <a:rPr lang="en-GB" b="1" dirty="0">
                <a:solidFill>
                  <a:srgbClr val="FF0000"/>
                </a:solidFill>
              </a:rPr>
              <a:t>CSP Signals</a:t>
            </a:r>
          </a:p>
        </p:txBody>
      </p:sp>
      <p:cxnSp>
        <p:nvCxnSpPr>
          <p:cNvPr id="5" name="Connettore 2 4">
            <a:extLst>
              <a:ext uri="{FF2B5EF4-FFF2-40B4-BE49-F238E27FC236}">
                <a16:creationId xmlns:a16="http://schemas.microsoft.com/office/drawing/2014/main" id="{CF6A97FA-6457-4DCA-8643-C1858727CF7C}"/>
              </a:ext>
            </a:extLst>
          </p:cNvPr>
          <p:cNvCxnSpPr>
            <a:cxnSpLocks/>
          </p:cNvCxnSpPr>
          <p:nvPr/>
        </p:nvCxnSpPr>
        <p:spPr>
          <a:xfrm flipV="1">
            <a:off x="8057514" y="4946411"/>
            <a:ext cx="854585" cy="105305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Connettore 2 17">
            <a:extLst>
              <a:ext uri="{FF2B5EF4-FFF2-40B4-BE49-F238E27FC236}">
                <a16:creationId xmlns:a16="http://schemas.microsoft.com/office/drawing/2014/main" id="{41103EB2-C9C5-4154-B2E7-07E29C3C16C8}"/>
              </a:ext>
            </a:extLst>
          </p:cNvPr>
          <p:cNvCxnSpPr>
            <a:cxnSpLocks/>
          </p:cNvCxnSpPr>
          <p:nvPr/>
        </p:nvCxnSpPr>
        <p:spPr>
          <a:xfrm flipH="1">
            <a:off x="9762532" y="4261628"/>
            <a:ext cx="716025" cy="352578"/>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419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9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6000" y="216000"/>
            <a:ext cx="4915254" cy="465925"/>
          </a:xfrm>
        </p:spPr>
        <p:txBody>
          <a:bodyPr/>
          <a:lstStyle/>
          <a:p>
            <a:pPr>
              <a:lnSpc>
                <a:spcPct val="80000"/>
              </a:lnSpc>
            </a:pPr>
            <a:r>
              <a:rPr lang="it-IT" sz="2800" b="1" dirty="0">
                <a:solidFill>
                  <a:srgbClr val="FFFF00"/>
                </a:solidFill>
              </a:rPr>
              <a:t>BADG3R: </a:t>
            </a:r>
            <a:r>
              <a:rPr lang="en-GB" sz="2800" b="1" dirty="0">
                <a:solidFill>
                  <a:srgbClr val="FFFF00"/>
                </a:solidFill>
              </a:rPr>
              <a:t>detector</a:t>
            </a:r>
            <a:r>
              <a:rPr lang="it-IT" sz="2800" b="1" dirty="0">
                <a:solidFill>
                  <a:srgbClr val="FFFF00"/>
                </a:solidFill>
              </a:rPr>
              <a:t> system</a:t>
            </a:r>
            <a:endParaRPr lang="it-IT" sz="2800" dirty="0">
              <a:solidFill>
                <a:srgbClr val="FFFF00"/>
              </a:solidFill>
            </a:endParaRPr>
          </a:p>
        </p:txBody>
      </p:sp>
      <p:sp>
        <p:nvSpPr>
          <p:cNvPr id="6" name="Segnaposto numero diapositiva 5"/>
          <p:cNvSpPr>
            <a:spLocks noGrp="1"/>
          </p:cNvSpPr>
          <p:nvPr>
            <p:ph type="sldNum" sz="quarter" idx="12"/>
          </p:nvPr>
        </p:nvSpPr>
        <p:spPr/>
        <p:txBody>
          <a:bodyPr/>
          <a:lstStyle/>
          <a:p>
            <a:fld id="{D57F1E4F-1CFF-5643-939E-02111984F565}" type="slidenum">
              <a:rPr lang="en-US" smtClean="0"/>
              <a:t>14</a:t>
            </a:fld>
            <a:endParaRPr lang="en-US" dirty="0"/>
          </a:p>
        </p:txBody>
      </p:sp>
      <p:pic>
        <p:nvPicPr>
          <p:cNvPr id="5" name="Picture 4">
            <a:extLst>
              <a:ext uri="{FF2B5EF4-FFF2-40B4-BE49-F238E27FC236}">
                <a16:creationId xmlns:a16="http://schemas.microsoft.com/office/drawing/2014/main" id="{77619D2F-78BC-90DC-67AA-55DF2DD4ED36}"/>
              </a:ext>
            </a:extLst>
          </p:cNvPr>
          <p:cNvPicPr>
            <a:picLocks noChangeAspect="1"/>
          </p:cNvPicPr>
          <p:nvPr/>
        </p:nvPicPr>
        <p:blipFill>
          <a:blip r:embed="rId2"/>
          <a:stretch>
            <a:fillRect/>
          </a:stretch>
        </p:blipFill>
        <p:spPr>
          <a:xfrm>
            <a:off x="3717895" y="1138500"/>
            <a:ext cx="4277586" cy="3208190"/>
          </a:xfrm>
          <a:prstGeom prst="rect">
            <a:avLst/>
          </a:prstGeom>
          <a:ln w="22225">
            <a:solidFill>
              <a:srgbClr val="FF0000"/>
            </a:solidFill>
          </a:ln>
        </p:spPr>
      </p:pic>
      <p:sp>
        <p:nvSpPr>
          <p:cNvPr id="3" name="CasellaDiTesto 2">
            <a:extLst>
              <a:ext uri="{FF2B5EF4-FFF2-40B4-BE49-F238E27FC236}">
                <a16:creationId xmlns:a16="http://schemas.microsoft.com/office/drawing/2014/main" id="{6BCB0CF7-6084-4856-9F32-70E99743C186}"/>
              </a:ext>
            </a:extLst>
          </p:cNvPr>
          <p:cNvSpPr txBox="1"/>
          <p:nvPr/>
        </p:nvSpPr>
        <p:spPr>
          <a:xfrm>
            <a:off x="161549" y="2189296"/>
            <a:ext cx="3556346" cy="1077218"/>
          </a:xfrm>
          <a:prstGeom prst="rect">
            <a:avLst/>
          </a:prstGeom>
          <a:noFill/>
        </p:spPr>
        <p:txBody>
          <a:bodyPr wrap="square" rtlCol="0">
            <a:spAutoFit/>
          </a:bodyPr>
          <a:lstStyle/>
          <a:p>
            <a:r>
              <a:rPr lang="en-GB" sz="1600" b="1" dirty="0">
                <a:solidFill>
                  <a:srgbClr val="FFFF00"/>
                </a:solidFill>
              </a:rPr>
              <a:t>Two Analog CSP front–end boards</a:t>
            </a:r>
            <a:r>
              <a:rPr lang="en-GB" sz="1600" b="1" dirty="0"/>
              <a:t> </a:t>
            </a:r>
          </a:p>
          <a:p>
            <a:r>
              <a:rPr lang="en-GB" sz="1600" b="1" dirty="0"/>
              <a:t>16-channels low noise</a:t>
            </a:r>
          </a:p>
          <a:p>
            <a:r>
              <a:rPr lang="en-GB" sz="1600" b="1" dirty="0"/>
              <a:t>Rise time 0.2 </a:t>
            </a:r>
            <a:r>
              <a:rPr lang="en-GB" sz="1600" b="1" noProof="1">
                <a:latin typeface="Symbol" panose="05050102010706020507" pitchFamily="18" charset="2"/>
              </a:rPr>
              <a:t>m</a:t>
            </a:r>
            <a:r>
              <a:rPr lang="en-GB" sz="1600" b="1" noProof="1"/>
              <a:t>s</a:t>
            </a:r>
          </a:p>
          <a:p>
            <a:r>
              <a:rPr lang="en-GB" sz="1600" b="1" dirty="0"/>
              <a:t>Time constant 250 </a:t>
            </a:r>
            <a:r>
              <a:rPr lang="en-GB" sz="1600" b="1" noProof="1">
                <a:latin typeface="Symbol" panose="05050102010706020507" pitchFamily="18" charset="2"/>
              </a:rPr>
              <a:t>m</a:t>
            </a:r>
            <a:r>
              <a:rPr lang="en-GB" sz="1600" b="1" noProof="1"/>
              <a:t>s</a:t>
            </a:r>
            <a:endParaRPr lang="en-GB" b="1" noProof="1"/>
          </a:p>
        </p:txBody>
      </p:sp>
      <p:sp>
        <p:nvSpPr>
          <p:cNvPr id="9" name="Segnaposto contenuto 2">
            <a:extLst>
              <a:ext uri="{FF2B5EF4-FFF2-40B4-BE49-F238E27FC236}">
                <a16:creationId xmlns:a16="http://schemas.microsoft.com/office/drawing/2014/main" id="{E5D2CD94-CC40-4D40-90C1-7C07F1C1DA8B}"/>
              </a:ext>
            </a:extLst>
          </p:cNvPr>
          <p:cNvSpPr>
            <a:spLocks noGrp="1"/>
          </p:cNvSpPr>
          <p:nvPr>
            <p:ph idx="1"/>
          </p:nvPr>
        </p:nvSpPr>
        <p:spPr>
          <a:xfrm>
            <a:off x="766550" y="4803266"/>
            <a:ext cx="10658899" cy="1792850"/>
          </a:xfrm>
          <a:noFill/>
        </p:spPr>
        <p:txBody>
          <a:bodyPr>
            <a:normAutofit fontScale="25000" lnSpcReduction="20000"/>
          </a:bodyPr>
          <a:lstStyle/>
          <a:p>
            <a:pPr>
              <a:spcBef>
                <a:spcPts val="800"/>
              </a:spcBef>
              <a:spcAft>
                <a:spcPts val="800"/>
              </a:spcAft>
            </a:pPr>
            <a:r>
              <a:rPr lang="en-US" sz="8000" b="1" dirty="0"/>
              <a:t>The detector module is one 3D CZT sensor read by two CSP Analog front-end boards</a:t>
            </a:r>
          </a:p>
          <a:p>
            <a:pPr>
              <a:spcBef>
                <a:spcPts val="800"/>
              </a:spcBef>
              <a:spcAft>
                <a:spcPts val="800"/>
              </a:spcAft>
            </a:pPr>
            <a:r>
              <a:rPr lang="en-US" sz="8000" b="1" dirty="0"/>
              <a:t>Two small (5x5 cm2 , 2-3 mm thick) heavy metal plates (Pb and Ta) will be installed on the inner walls of the container and will be used as calibrators of the 3DCZT sensor through their fluorescence K-lines during the flight</a:t>
            </a:r>
            <a:endParaRPr lang="en-US" sz="8000" dirty="0"/>
          </a:p>
          <a:p>
            <a:endParaRPr lang="en-US" dirty="0"/>
          </a:p>
        </p:txBody>
      </p:sp>
      <p:sp>
        <p:nvSpPr>
          <p:cNvPr id="11" name="Freccia a destra 10">
            <a:extLst>
              <a:ext uri="{FF2B5EF4-FFF2-40B4-BE49-F238E27FC236}">
                <a16:creationId xmlns:a16="http://schemas.microsoft.com/office/drawing/2014/main" id="{6915FD4C-D038-4E8B-BDF0-9DA5A811C551}"/>
              </a:ext>
            </a:extLst>
          </p:cNvPr>
          <p:cNvSpPr/>
          <p:nvPr/>
        </p:nvSpPr>
        <p:spPr>
          <a:xfrm>
            <a:off x="3078363" y="2579971"/>
            <a:ext cx="1501887" cy="528986"/>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A198BB53-5215-4AD1-8188-7879F376A0EF}"/>
              </a:ext>
            </a:extLst>
          </p:cNvPr>
          <p:cNvSpPr/>
          <p:nvPr/>
        </p:nvSpPr>
        <p:spPr>
          <a:xfrm rot="10800000">
            <a:off x="7794130" y="2579971"/>
            <a:ext cx="1550504" cy="474200"/>
          </a:xfrm>
          <a:prstGeom prst="rightArrow">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9B92AD2E-8034-4250-A73E-EE8FF5D7FFF6}"/>
              </a:ext>
            </a:extLst>
          </p:cNvPr>
          <p:cNvSpPr/>
          <p:nvPr/>
        </p:nvSpPr>
        <p:spPr>
          <a:xfrm>
            <a:off x="9045665" y="2063759"/>
            <a:ext cx="2865783" cy="830997"/>
          </a:xfrm>
          <a:prstGeom prst="rect">
            <a:avLst/>
          </a:prstGeom>
        </p:spPr>
        <p:txBody>
          <a:bodyPr wrap="square">
            <a:spAutoFit/>
          </a:bodyPr>
          <a:lstStyle/>
          <a:p>
            <a:pPr algn="ctr"/>
            <a:r>
              <a:rPr lang="en-GB" sz="1600" b="1" dirty="0">
                <a:solidFill>
                  <a:srgbClr val="FFFF00"/>
                </a:solidFill>
              </a:rPr>
              <a:t>One 3D CZT unit </a:t>
            </a:r>
          </a:p>
          <a:p>
            <a:pPr algn="ctr"/>
            <a:r>
              <a:rPr lang="en-GB" sz="1600" b="1" dirty="0"/>
              <a:t>mounted to the support I/F with the AFEE board</a:t>
            </a:r>
          </a:p>
        </p:txBody>
      </p:sp>
    </p:spTree>
    <p:extLst>
      <p:ext uri="{BB962C8B-B14F-4D97-AF65-F5344CB8AC3E}">
        <p14:creationId xmlns:p14="http://schemas.microsoft.com/office/powerpoint/2010/main" val="3908395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7829" y="134351"/>
            <a:ext cx="5648248" cy="559805"/>
          </a:xfrm>
        </p:spPr>
        <p:txBody>
          <a:bodyPr/>
          <a:lstStyle/>
          <a:p>
            <a:pPr>
              <a:lnSpc>
                <a:spcPct val="80000"/>
              </a:lnSpc>
            </a:pPr>
            <a:r>
              <a:rPr lang="en-US" sz="2800" b="1" dirty="0">
                <a:solidFill>
                  <a:srgbClr val="FFFF00"/>
                </a:solidFill>
              </a:rPr>
              <a:t>BADG3R prototype: resources  </a:t>
            </a:r>
            <a:r>
              <a:rPr lang="en-US" dirty="0"/>
              <a:t>			                </a:t>
            </a:r>
            <a:endParaRPr lang="it-IT" sz="3000" dirty="0"/>
          </a:p>
        </p:txBody>
      </p:sp>
      <p:sp>
        <p:nvSpPr>
          <p:cNvPr id="6" name="Segnaposto numero diapositiva 5"/>
          <p:cNvSpPr>
            <a:spLocks noGrp="1"/>
          </p:cNvSpPr>
          <p:nvPr>
            <p:ph type="sldNum" sz="quarter" idx="12"/>
          </p:nvPr>
        </p:nvSpPr>
        <p:spPr/>
        <p:txBody>
          <a:bodyPr/>
          <a:lstStyle/>
          <a:p>
            <a:fld id="{D57F1E4F-1CFF-5643-939E-02111984F565}" type="slidenum">
              <a:rPr lang="en-US" smtClean="0"/>
              <a:t>15</a:t>
            </a:fld>
            <a:endParaRPr lang="en-US" dirty="0"/>
          </a:p>
        </p:txBody>
      </p:sp>
      <p:graphicFrame>
        <p:nvGraphicFramePr>
          <p:cNvPr id="18" name="Google Shape;183;p4">
            <a:extLst>
              <a:ext uri="{FF2B5EF4-FFF2-40B4-BE49-F238E27FC236}">
                <a16:creationId xmlns:a16="http://schemas.microsoft.com/office/drawing/2014/main" id="{E88D1168-EB7C-4D06-BAD3-12157EA11D5D}"/>
              </a:ext>
            </a:extLst>
          </p:cNvPr>
          <p:cNvGraphicFramePr/>
          <p:nvPr>
            <p:extLst>
              <p:ext uri="{D42A27DB-BD31-4B8C-83A1-F6EECF244321}">
                <p14:modId xmlns:p14="http://schemas.microsoft.com/office/powerpoint/2010/main" val="1662917762"/>
              </p:ext>
            </p:extLst>
          </p:nvPr>
        </p:nvGraphicFramePr>
        <p:xfrm>
          <a:off x="216000" y="775805"/>
          <a:ext cx="5200952" cy="2170908"/>
        </p:xfrm>
        <a:graphic>
          <a:graphicData uri="http://schemas.openxmlformats.org/drawingml/2006/table">
            <a:tbl>
              <a:tblPr firstRow="1" bandRow="1">
                <a:noFill/>
              </a:tblPr>
              <a:tblGrid>
                <a:gridCol w="1521360">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249680">
                  <a:extLst>
                    <a:ext uri="{9D8B030D-6E8A-4147-A177-3AD203B41FA5}">
                      <a16:colId xmlns:a16="http://schemas.microsoft.com/office/drawing/2014/main" val="20002"/>
                    </a:ext>
                  </a:extLst>
                </a:gridCol>
                <a:gridCol w="1109112">
                  <a:extLst>
                    <a:ext uri="{9D8B030D-6E8A-4147-A177-3AD203B41FA5}">
                      <a16:colId xmlns:a16="http://schemas.microsoft.com/office/drawing/2014/main" val="20003"/>
                    </a:ext>
                  </a:extLst>
                </a:gridCol>
              </a:tblGrid>
              <a:tr h="321475">
                <a:tc>
                  <a:txBody>
                    <a:bodyPr/>
                    <a:lstStyle/>
                    <a:p>
                      <a:pPr marL="0" marR="0" lvl="0" indent="0" algn="l" rtl="0">
                        <a:spcBef>
                          <a:spcPts val="0"/>
                        </a:spcBef>
                        <a:spcAft>
                          <a:spcPts val="0"/>
                        </a:spcAft>
                        <a:buNone/>
                      </a:pPr>
                      <a:r>
                        <a:rPr lang="it-IT" sz="1400" b="1" u="none" strike="noStrike" cap="none" dirty="0">
                          <a:solidFill>
                            <a:srgbClr val="2205F7"/>
                          </a:solidFill>
                        </a:rPr>
                        <a:t>Subsystem</a:t>
                      </a:r>
                      <a:endParaRPr b="1" dirty="0">
                        <a:solidFill>
                          <a:srgbClr val="2205F7"/>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400" b="1" dirty="0">
                          <a:solidFill>
                            <a:srgbClr val="2205F7"/>
                          </a:solidFill>
                        </a:rPr>
                        <a:t>Size (cm)</a:t>
                      </a:r>
                      <a:endParaRPr sz="1600" b="1" dirty="0">
                        <a:solidFill>
                          <a:srgbClr val="2205F7"/>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400" b="1" dirty="0">
                          <a:solidFill>
                            <a:srgbClr val="2205F7"/>
                          </a:solidFill>
                        </a:rPr>
                        <a:t>Weight (kg)</a:t>
                      </a:r>
                      <a:endParaRPr sz="1400" b="1" dirty="0">
                        <a:solidFill>
                          <a:srgbClr val="2205F7"/>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400" b="1" dirty="0">
                          <a:solidFill>
                            <a:srgbClr val="2205F7"/>
                          </a:solidFill>
                        </a:rPr>
                        <a:t>Power (W)</a:t>
                      </a:r>
                      <a:endParaRPr sz="1400" b="1" dirty="0">
                        <a:solidFill>
                          <a:srgbClr val="2205F7"/>
                        </a:solidFill>
                      </a:endParaRPr>
                    </a:p>
                  </a:txBody>
                  <a:tcPr marL="91450" marR="91450" marT="45725" marB="45725">
                    <a:solidFill>
                      <a:srgbClr val="92D050"/>
                    </a:solidFill>
                  </a:tcPr>
                </a:tc>
                <a:extLst>
                  <a:ext uri="{0D108BD9-81ED-4DB2-BD59-A6C34878D82A}">
                    <a16:rowId xmlns:a16="http://schemas.microsoft.com/office/drawing/2014/main" val="10000"/>
                  </a:ext>
                </a:extLst>
              </a:tr>
              <a:tr h="362557">
                <a:tc>
                  <a:txBody>
                    <a:bodyPr/>
                    <a:lstStyle/>
                    <a:p>
                      <a:pPr marL="0" marR="0" lvl="0" indent="0" algn="l" rtl="0">
                        <a:lnSpc>
                          <a:spcPct val="100000"/>
                        </a:lnSpc>
                        <a:spcBef>
                          <a:spcPts val="0"/>
                        </a:spcBef>
                        <a:spcAft>
                          <a:spcPts val="0"/>
                        </a:spcAft>
                        <a:buClr>
                          <a:schemeClr val="lt1"/>
                        </a:buClr>
                        <a:buSzPts val="1800"/>
                        <a:buFont typeface="Century Gothic"/>
                        <a:buNone/>
                      </a:pPr>
                      <a:r>
                        <a:rPr lang="it-IT" sz="1600" b="1" dirty="0">
                          <a:solidFill>
                            <a:schemeClr val="bg1"/>
                          </a:solidFill>
                        </a:rPr>
                        <a:t>Detector Unit </a:t>
                      </a:r>
                      <a:endParaRPr sz="1600" b="1" dirty="0">
                        <a:solidFill>
                          <a:schemeClr val="bg1"/>
                        </a:solidFill>
                      </a:endParaRPr>
                    </a:p>
                  </a:txBody>
                  <a:tcPr marL="91450" marR="91450" marT="45725" marB="45725">
                    <a:solidFill>
                      <a:srgbClr val="92D050"/>
                    </a:solidFill>
                  </a:tcPr>
                </a:tc>
                <a:tc>
                  <a:txBody>
                    <a:bodyPr/>
                    <a:lstStyle/>
                    <a:p>
                      <a:pPr marL="0" marR="0" lvl="0" indent="0" algn="l" rtl="0">
                        <a:spcBef>
                          <a:spcPts val="0"/>
                        </a:spcBef>
                        <a:spcAft>
                          <a:spcPts val="0"/>
                        </a:spcAft>
                        <a:buNone/>
                      </a:pPr>
                      <a:r>
                        <a:rPr lang="it-IT" sz="1800" b="1" dirty="0">
                          <a:solidFill>
                            <a:schemeClr val="bg1"/>
                          </a:solidFill>
                        </a:rPr>
                        <a:t>20x30x20</a:t>
                      </a:r>
                      <a:endParaRPr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2.90</a:t>
                      </a:r>
                      <a:endParaRPr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3.0</a:t>
                      </a:r>
                      <a:endParaRPr b="1" dirty="0">
                        <a:solidFill>
                          <a:schemeClr val="bg1"/>
                        </a:solidFill>
                      </a:endParaRPr>
                    </a:p>
                  </a:txBody>
                  <a:tcPr marL="91450" marR="91450" marT="45725" marB="45725">
                    <a:solidFill>
                      <a:srgbClr val="92D050"/>
                    </a:solidFill>
                  </a:tcPr>
                </a:tc>
                <a:extLst>
                  <a:ext uri="{0D108BD9-81ED-4DB2-BD59-A6C34878D82A}">
                    <a16:rowId xmlns:a16="http://schemas.microsoft.com/office/drawing/2014/main" val="10001"/>
                  </a:ext>
                </a:extLst>
              </a:tr>
              <a:tr h="372631">
                <a:tc>
                  <a:txBody>
                    <a:bodyPr/>
                    <a:lstStyle/>
                    <a:p>
                      <a:pPr marL="0" marR="0" lvl="0" indent="0" algn="l" rtl="0">
                        <a:lnSpc>
                          <a:spcPct val="100000"/>
                        </a:lnSpc>
                        <a:spcBef>
                          <a:spcPts val="0"/>
                        </a:spcBef>
                        <a:spcAft>
                          <a:spcPts val="0"/>
                        </a:spcAft>
                        <a:buClr>
                          <a:schemeClr val="lt1"/>
                        </a:buClr>
                        <a:buSzPts val="1800"/>
                        <a:buFont typeface="Century Gothic"/>
                        <a:buNone/>
                      </a:pPr>
                      <a:r>
                        <a:rPr lang="it-IT" sz="1600" b="1" dirty="0">
                          <a:solidFill>
                            <a:schemeClr val="bg1"/>
                          </a:solidFill>
                        </a:rPr>
                        <a:t>OBDH Unit</a:t>
                      </a:r>
                      <a:endParaRPr sz="1600" b="1" dirty="0">
                        <a:solidFill>
                          <a:schemeClr val="bg1"/>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Clr>
                          <a:schemeClr val="lt1"/>
                        </a:buClr>
                        <a:buSzPts val="1800"/>
                        <a:buFont typeface="Century Gothic"/>
                        <a:buNone/>
                      </a:pPr>
                      <a:r>
                        <a:rPr lang="it-IT" sz="1800" b="1" dirty="0">
                          <a:solidFill>
                            <a:schemeClr val="bg1"/>
                          </a:solidFill>
                        </a:rPr>
                        <a:t>40x40x20</a:t>
                      </a:r>
                      <a:endParaRPr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9.55</a:t>
                      </a:r>
                      <a:endParaRPr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30.0</a:t>
                      </a:r>
                      <a:endParaRPr b="1" dirty="0">
                        <a:solidFill>
                          <a:schemeClr val="bg1"/>
                        </a:solidFill>
                      </a:endParaRPr>
                    </a:p>
                  </a:txBody>
                  <a:tcPr marL="91450" marR="91450" marT="45725" marB="45725">
                    <a:solidFill>
                      <a:srgbClr val="92D050"/>
                    </a:solidFill>
                  </a:tcPr>
                </a:tc>
                <a:extLst>
                  <a:ext uri="{0D108BD9-81ED-4DB2-BD59-A6C34878D82A}">
                    <a16:rowId xmlns:a16="http://schemas.microsoft.com/office/drawing/2014/main" val="10002"/>
                  </a:ext>
                </a:extLst>
              </a:tr>
              <a:tr h="372631">
                <a:tc>
                  <a:txBody>
                    <a:bodyPr/>
                    <a:lstStyle/>
                    <a:p>
                      <a:pPr marL="0" marR="0" lvl="0" indent="0" algn="l" rtl="0">
                        <a:lnSpc>
                          <a:spcPct val="100000"/>
                        </a:lnSpc>
                        <a:spcBef>
                          <a:spcPts val="0"/>
                        </a:spcBef>
                        <a:spcAft>
                          <a:spcPts val="0"/>
                        </a:spcAft>
                        <a:buClr>
                          <a:schemeClr val="lt1"/>
                        </a:buClr>
                        <a:buSzPts val="1800"/>
                        <a:buFont typeface="Century Gothic"/>
                        <a:buNone/>
                      </a:pPr>
                      <a:r>
                        <a:rPr lang="en-GB" sz="1600" b="1" noProof="0" dirty="0">
                          <a:solidFill>
                            <a:schemeClr val="bg1"/>
                          </a:solidFill>
                        </a:rPr>
                        <a:t>Battery</a:t>
                      </a:r>
                      <a:r>
                        <a:rPr lang="it-IT" sz="1600" b="1" dirty="0">
                          <a:solidFill>
                            <a:schemeClr val="bg1"/>
                          </a:solidFill>
                        </a:rPr>
                        <a:t> Pack</a:t>
                      </a:r>
                      <a:endParaRPr sz="1600" b="1" dirty="0">
                        <a:solidFill>
                          <a:schemeClr val="bg1"/>
                        </a:solidFill>
                      </a:endParaRPr>
                    </a:p>
                  </a:txBody>
                  <a:tcPr marL="91450" marR="91450" marT="45725" marB="45725">
                    <a:solidFill>
                      <a:srgbClr val="92D050"/>
                    </a:solidFill>
                  </a:tcPr>
                </a:tc>
                <a:tc>
                  <a:txBody>
                    <a:bodyPr/>
                    <a:lstStyle/>
                    <a:p>
                      <a:pPr marL="0" marR="0" lvl="0" indent="0" algn="l" rtl="0">
                        <a:lnSpc>
                          <a:spcPct val="100000"/>
                        </a:lnSpc>
                        <a:spcBef>
                          <a:spcPts val="0"/>
                        </a:spcBef>
                        <a:spcAft>
                          <a:spcPts val="0"/>
                        </a:spcAft>
                        <a:buClr>
                          <a:schemeClr val="lt1"/>
                        </a:buClr>
                        <a:buSzPts val="1800"/>
                        <a:buFont typeface="Century Gothic"/>
                        <a:buNone/>
                      </a:pPr>
                      <a:endParaRPr sz="1800"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6.75</a:t>
                      </a:r>
                    </a:p>
                  </a:txBody>
                  <a:tcPr marL="91450" marR="91450" marT="45725" marB="45725">
                    <a:solidFill>
                      <a:srgbClr val="92D050"/>
                    </a:solidFill>
                  </a:tcPr>
                </a:tc>
                <a:tc>
                  <a:txBody>
                    <a:bodyPr/>
                    <a:lstStyle/>
                    <a:p>
                      <a:pPr marL="0" marR="0" lvl="0" indent="0" algn="ctr" rtl="0">
                        <a:spcBef>
                          <a:spcPts val="0"/>
                        </a:spcBef>
                        <a:spcAft>
                          <a:spcPts val="0"/>
                        </a:spcAft>
                        <a:buNone/>
                      </a:pPr>
                      <a:endParaRPr b="1" dirty="0">
                        <a:solidFill>
                          <a:schemeClr val="bg1"/>
                        </a:solidFill>
                      </a:endParaRPr>
                    </a:p>
                  </a:txBody>
                  <a:tcPr marL="91450" marR="91450" marT="45725" marB="45725">
                    <a:solidFill>
                      <a:srgbClr val="92D050"/>
                    </a:solidFill>
                  </a:tcPr>
                </a:tc>
                <a:extLst>
                  <a:ext uri="{0D108BD9-81ED-4DB2-BD59-A6C34878D82A}">
                    <a16:rowId xmlns:a16="http://schemas.microsoft.com/office/drawing/2014/main" val="1317472582"/>
                  </a:ext>
                </a:extLst>
              </a:tr>
              <a:tr h="372631">
                <a:tc>
                  <a:txBody>
                    <a:bodyPr/>
                    <a:lstStyle/>
                    <a:p>
                      <a:pPr marL="0" marR="0" lvl="0" indent="0" algn="l" rtl="0">
                        <a:lnSpc>
                          <a:spcPct val="100000"/>
                        </a:lnSpc>
                        <a:spcBef>
                          <a:spcPts val="0"/>
                        </a:spcBef>
                        <a:spcAft>
                          <a:spcPts val="0"/>
                        </a:spcAft>
                        <a:buClr>
                          <a:schemeClr val="lt1"/>
                        </a:buClr>
                        <a:buSzPts val="1800"/>
                        <a:buFont typeface="Century Gothic"/>
                        <a:buNone/>
                      </a:pPr>
                      <a:r>
                        <a:rPr lang="en-GB" sz="1600" b="1" noProof="0" dirty="0">
                          <a:solidFill>
                            <a:schemeClr val="bg1"/>
                          </a:solidFill>
                        </a:rPr>
                        <a:t>Structure</a:t>
                      </a:r>
                    </a:p>
                  </a:txBody>
                  <a:tcPr marL="91450" marR="91450" marT="45725" marB="45725">
                    <a:solidFill>
                      <a:srgbClr val="92D050"/>
                    </a:solidFill>
                  </a:tcPr>
                </a:tc>
                <a:tc>
                  <a:txBody>
                    <a:bodyPr/>
                    <a:lstStyle/>
                    <a:p>
                      <a:pPr marL="0" marR="0" lvl="0" indent="0" algn="l" rtl="0">
                        <a:lnSpc>
                          <a:spcPct val="100000"/>
                        </a:lnSpc>
                        <a:spcBef>
                          <a:spcPts val="0"/>
                        </a:spcBef>
                        <a:spcAft>
                          <a:spcPts val="0"/>
                        </a:spcAft>
                        <a:buClr>
                          <a:schemeClr val="lt1"/>
                        </a:buClr>
                        <a:buSzPts val="1800"/>
                        <a:buFont typeface="Century Gothic"/>
                        <a:buNone/>
                      </a:pPr>
                      <a:endParaRPr sz="1800"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8.00</a:t>
                      </a:r>
                    </a:p>
                  </a:txBody>
                  <a:tcPr marL="91450" marR="91450" marT="45725" marB="45725">
                    <a:solidFill>
                      <a:srgbClr val="92D050"/>
                    </a:solidFill>
                  </a:tcPr>
                </a:tc>
                <a:tc>
                  <a:txBody>
                    <a:bodyPr/>
                    <a:lstStyle/>
                    <a:p>
                      <a:pPr marL="0" marR="0" lvl="0" indent="0" algn="ctr" rtl="0">
                        <a:spcBef>
                          <a:spcPts val="0"/>
                        </a:spcBef>
                        <a:spcAft>
                          <a:spcPts val="0"/>
                        </a:spcAft>
                        <a:buNone/>
                      </a:pPr>
                      <a:endParaRPr b="1" dirty="0">
                        <a:solidFill>
                          <a:schemeClr val="bg1"/>
                        </a:solidFill>
                      </a:endParaRPr>
                    </a:p>
                  </a:txBody>
                  <a:tcPr marL="91450" marR="91450" marT="45725" marB="45725">
                    <a:solidFill>
                      <a:srgbClr val="92D050"/>
                    </a:solidFill>
                  </a:tcPr>
                </a:tc>
                <a:extLst>
                  <a:ext uri="{0D108BD9-81ED-4DB2-BD59-A6C34878D82A}">
                    <a16:rowId xmlns:a16="http://schemas.microsoft.com/office/drawing/2014/main" val="2716082098"/>
                  </a:ext>
                </a:extLst>
              </a:tr>
              <a:tr h="298995">
                <a:tc>
                  <a:txBody>
                    <a:bodyPr/>
                    <a:lstStyle/>
                    <a:p>
                      <a:pPr marL="0" marR="0" lvl="0" indent="0" algn="l" rtl="0">
                        <a:spcBef>
                          <a:spcPts val="0"/>
                        </a:spcBef>
                        <a:spcAft>
                          <a:spcPts val="0"/>
                        </a:spcAft>
                        <a:buNone/>
                      </a:pPr>
                      <a:r>
                        <a:rPr lang="it-IT" sz="1600" b="1" i="0" dirty="0">
                          <a:solidFill>
                            <a:schemeClr val="bg1"/>
                          </a:solidFill>
                        </a:rPr>
                        <a:t>TOTAL</a:t>
                      </a:r>
                      <a:endParaRPr sz="1600" b="1" dirty="0">
                        <a:solidFill>
                          <a:schemeClr val="bg1"/>
                        </a:solidFill>
                      </a:endParaRPr>
                    </a:p>
                  </a:txBody>
                  <a:tcPr marL="91450" marR="91450" marT="45725" marB="45725">
                    <a:solidFill>
                      <a:srgbClr val="92D050"/>
                    </a:solidFill>
                  </a:tcPr>
                </a:tc>
                <a:tc>
                  <a:txBody>
                    <a:bodyPr/>
                    <a:lstStyle/>
                    <a:p>
                      <a:pPr marL="0" marR="0" lvl="0" indent="0" algn="l" rtl="0">
                        <a:spcBef>
                          <a:spcPts val="0"/>
                        </a:spcBef>
                        <a:spcAft>
                          <a:spcPts val="0"/>
                        </a:spcAft>
                        <a:buNone/>
                      </a:pPr>
                      <a:endParaRPr sz="1800" b="1" i="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27.20</a:t>
                      </a:r>
                      <a:endParaRPr b="1" dirty="0">
                        <a:solidFill>
                          <a:schemeClr val="bg1"/>
                        </a:solidFill>
                      </a:endParaRPr>
                    </a:p>
                  </a:txBody>
                  <a:tcPr marL="91450" marR="91450" marT="45725" marB="45725">
                    <a:solidFill>
                      <a:srgbClr val="92D050"/>
                    </a:solidFill>
                  </a:tcPr>
                </a:tc>
                <a:tc>
                  <a:txBody>
                    <a:bodyPr/>
                    <a:lstStyle/>
                    <a:p>
                      <a:pPr marL="0" marR="0" lvl="0" indent="0" algn="ctr" rtl="0">
                        <a:spcBef>
                          <a:spcPts val="0"/>
                        </a:spcBef>
                        <a:spcAft>
                          <a:spcPts val="0"/>
                        </a:spcAft>
                        <a:buNone/>
                      </a:pPr>
                      <a:r>
                        <a:rPr lang="it-IT" sz="1800" b="1" dirty="0">
                          <a:solidFill>
                            <a:schemeClr val="bg1"/>
                          </a:solidFill>
                        </a:rPr>
                        <a:t>33.0 </a:t>
                      </a:r>
                      <a:endParaRPr b="1" dirty="0">
                        <a:solidFill>
                          <a:schemeClr val="bg1"/>
                        </a:solidFill>
                      </a:endParaRPr>
                    </a:p>
                  </a:txBody>
                  <a:tcPr marL="91450" marR="91450" marT="45725" marB="45725">
                    <a:solidFill>
                      <a:srgbClr val="92D050"/>
                    </a:solidFill>
                  </a:tcPr>
                </a:tc>
                <a:extLst>
                  <a:ext uri="{0D108BD9-81ED-4DB2-BD59-A6C34878D82A}">
                    <a16:rowId xmlns:a16="http://schemas.microsoft.com/office/drawing/2014/main" val="10003"/>
                  </a:ext>
                </a:extLst>
              </a:tr>
            </a:tbl>
          </a:graphicData>
        </a:graphic>
      </p:graphicFrame>
      <p:graphicFrame>
        <p:nvGraphicFramePr>
          <p:cNvPr id="19" name="Tabella 18">
            <a:extLst>
              <a:ext uri="{FF2B5EF4-FFF2-40B4-BE49-F238E27FC236}">
                <a16:creationId xmlns:a16="http://schemas.microsoft.com/office/drawing/2014/main" id="{99D747A3-AB17-4B1F-8C45-1A69A592E83D}"/>
              </a:ext>
            </a:extLst>
          </p:cNvPr>
          <p:cNvGraphicFramePr>
            <a:graphicFrameLocks noGrp="1"/>
          </p:cNvGraphicFramePr>
          <p:nvPr>
            <p:extLst>
              <p:ext uri="{D42A27DB-BD31-4B8C-83A1-F6EECF244321}">
                <p14:modId xmlns:p14="http://schemas.microsoft.com/office/powerpoint/2010/main" val="2328664000"/>
              </p:ext>
            </p:extLst>
          </p:nvPr>
        </p:nvGraphicFramePr>
        <p:xfrm>
          <a:off x="5864248" y="775805"/>
          <a:ext cx="5648248" cy="3363990"/>
        </p:xfrm>
        <a:graphic>
          <a:graphicData uri="http://schemas.openxmlformats.org/drawingml/2006/table">
            <a:tbl>
              <a:tblPr firstRow="1" bandRow="1"/>
              <a:tblGrid>
                <a:gridCol w="2913188">
                  <a:extLst>
                    <a:ext uri="{9D8B030D-6E8A-4147-A177-3AD203B41FA5}">
                      <a16:colId xmlns:a16="http://schemas.microsoft.com/office/drawing/2014/main" val="900790890"/>
                    </a:ext>
                  </a:extLst>
                </a:gridCol>
                <a:gridCol w="1535223">
                  <a:extLst>
                    <a:ext uri="{9D8B030D-6E8A-4147-A177-3AD203B41FA5}">
                      <a16:colId xmlns:a16="http://schemas.microsoft.com/office/drawing/2014/main" val="3876897119"/>
                    </a:ext>
                  </a:extLst>
                </a:gridCol>
                <a:gridCol w="1199837">
                  <a:extLst>
                    <a:ext uri="{9D8B030D-6E8A-4147-A177-3AD203B41FA5}">
                      <a16:colId xmlns:a16="http://schemas.microsoft.com/office/drawing/2014/main" val="727088516"/>
                    </a:ext>
                  </a:extLst>
                </a:gridCol>
              </a:tblGrid>
              <a:tr h="495144">
                <a:tc>
                  <a:txBody>
                    <a:bodyPr/>
                    <a:lstStyle/>
                    <a:p>
                      <a:pPr algn="ctr"/>
                      <a:r>
                        <a:rPr lang="en-GB" sz="1400" b="1" i="1" noProof="0" dirty="0">
                          <a:solidFill>
                            <a:srgbClr val="002060"/>
                          </a:solidFill>
                        </a:rPr>
                        <a:t>Data Type</a:t>
                      </a:r>
                    </a:p>
                  </a:txBody>
                  <a:tcPr>
                    <a:solidFill>
                      <a:schemeClr val="accent6">
                        <a:lumMod val="60000"/>
                        <a:lumOff val="40000"/>
                      </a:schemeClr>
                    </a:solidFill>
                  </a:tcPr>
                </a:tc>
                <a:tc>
                  <a:txBody>
                    <a:bodyPr/>
                    <a:lstStyle/>
                    <a:p>
                      <a:r>
                        <a:rPr lang="en-GB" sz="1400" b="1" i="1" noProof="0" dirty="0">
                          <a:solidFill>
                            <a:srgbClr val="002060"/>
                          </a:solidFill>
                        </a:rPr>
                        <a:t>Transmission Type </a:t>
                      </a:r>
                    </a:p>
                  </a:txBody>
                  <a:tcPr>
                    <a:solidFill>
                      <a:schemeClr val="accent6">
                        <a:lumMod val="60000"/>
                        <a:lumOff val="40000"/>
                      </a:schemeClr>
                    </a:solidFill>
                  </a:tcPr>
                </a:tc>
                <a:tc>
                  <a:txBody>
                    <a:bodyPr/>
                    <a:lstStyle/>
                    <a:p>
                      <a:pPr algn="ctr"/>
                      <a:r>
                        <a:rPr lang="en-GB" sz="1400" b="1" i="1" noProof="0" dirty="0">
                          <a:solidFill>
                            <a:srgbClr val="002060"/>
                          </a:solidFill>
                        </a:rPr>
                        <a:t>Expected </a:t>
                      </a:r>
                    </a:p>
                    <a:p>
                      <a:pPr algn="ctr"/>
                      <a:r>
                        <a:rPr lang="en-GB" sz="1400" b="1" i="1" noProof="0" dirty="0">
                          <a:solidFill>
                            <a:srgbClr val="002060"/>
                          </a:solidFill>
                        </a:rPr>
                        <a:t>Bit rate</a:t>
                      </a:r>
                    </a:p>
                  </a:txBody>
                  <a:tcPr>
                    <a:solidFill>
                      <a:schemeClr val="accent6">
                        <a:lumMod val="60000"/>
                        <a:lumOff val="40000"/>
                      </a:schemeClr>
                    </a:solidFill>
                  </a:tcPr>
                </a:tc>
                <a:extLst>
                  <a:ext uri="{0D108BD9-81ED-4DB2-BD59-A6C34878D82A}">
                    <a16:rowId xmlns:a16="http://schemas.microsoft.com/office/drawing/2014/main" val="3574224899"/>
                  </a:ext>
                </a:extLst>
              </a:tr>
              <a:tr h="902909">
                <a:tc>
                  <a:txBody>
                    <a:bodyPr/>
                    <a:lstStyle/>
                    <a:p>
                      <a:r>
                        <a:rPr kumimoji="0" lang="en-GB" sz="1400" b="1" i="0" u="none" strike="noStrike" kern="0" cap="none" spc="0" normalizeH="0" baseline="0" noProof="1">
                          <a:ln>
                            <a:noFill/>
                          </a:ln>
                          <a:solidFill>
                            <a:schemeClr val="bg1"/>
                          </a:solidFill>
                          <a:effectLst/>
                          <a:uLnTx/>
                          <a:uFillTx/>
                          <a:latin typeface="Arial"/>
                          <a:cs typeface="Arial"/>
                          <a:sym typeface="Arial"/>
                        </a:rPr>
                        <a:t>Housekeepings</a:t>
                      </a:r>
                      <a:r>
                        <a:rPr kumimoji="0" lang="en-GB" sz="1400" b="1" i="0" u="none" strike="noStrike" kern="0" cap="none" spc="0" normalizeH="0" baseline="0" noProof="0" dirty="0">
                          <a:ln>
                            <a:noFill/>
                          </a:ln>
                          <a:solidFill>
                            <a:schemeClr val="bg1"/>
                          </a:solidFill>
                          <a:effectLst/>
                          <a:uLnTx/>
                          <a:uFillTx/>
                          <a:latin typeface="Arial"/>
                          <a:cs typeface="Arial"/>
                          <a:sym typeface="Arial"/>
                        </a:rPr>
                        <a:t>:</a:t>
                      </a:r>
                    </a:p>
                    <a:p>
                      <a:r>
                        <a:rPr kumimoji="0" lang="en-GB" sz="1400" b="1" i="0" u="none" strike="noStrike" kern="0" cap="none" spc="0" normalizeH="0" baseline="0" noProof="0" dirty="0">
                          <a:ln>
                            <a:noFill/>
                          </a:ln>
                          <a:solidFill>
                            <a:schemeClr val="bg1"/>
                          </a:solidFill>
                          <a:effectLst/>
                          <a:uLnTx/>
                          <a:uFillTx/>
                          <a:latin typeface="Arial"/>
                          <a:cs typeface="Arial"/>
                          <a:sym typeface="Arial"/>
                        </a:rPr>
                        <a:t>Temperature Sensors, Bias (HV, low), FPGA/Digitizer status info’s; Batteries charge status</a:t>
                      </a:r>
                      <a:endParaRPr lang="en-GB" sz="1400" b="1" noProof="0" dirty="0">
                        <a:solidFill>
                          <a:schemeClr val="bg1"/>
                        </a:solidFill>
                      </a:endParaRPr>
                    </a:p>
                  </a:txBody>
                  <a:tcPr>
                    <a:solidFill>
                      <a:schemeClr val="accent6">
                        <a:lumMod val="60000"/>
                        <a:lumOff val="40000"/>
                      </a:schemeClr>
                    </a:solidFill>
                  </a:tcPr>
                </a:tc>
                <a:tc>
                  <a:txBody>
                    <a:bodyPr/>
                    <a:lstStyle/>
                    <a:p>
                      <a:r>
                        <a:rPr lang="en-GB" sz="1400" b="1" noProof="0" dirty="0">
                          <a:solidFill>
                            <a:schemeClr val="bg1"/>
                          </a:solidFill>
                          <a:latin typeface="+mn-lt"/>
                        </a:rPr>
                        <a:t>Downlink/ Continuous</a:t>
                      </a:r>
                    </a:p>
                  </a:txBody>
                  <a:tcPr>
                    <a:solidFill>
                      <a:schemeClr val="accent6">
                        <a:lumMod val="60000"/>
                        <a:lumOff val="40000"/>
                      </a:schemeClr>
                    </a:solidFill>
                  </a:tcPr>
                </a:tc>
                <a:tc>
                  <a:txBody>
                    <a:bodyPr/>
                    <a:lstStyle/>
                    <a:p>
                      <a:r>
                        <a:rPr lang="en-GB" sz="1400" b="1" noProof="0">
                          <a:solidFill>
                            <a:schemeClr val="bg1"/>
                          </a:solidFill>
                          <a:latin typeface="+mn-lt"/>
                        </a:rPr>
                        <a:t>1 kbits/s</a:t>
                      </a:r>
                    </a:p>
                  </a:txBody>
                  <a:tcPr>
                    <a:solidFill>
                      <a:schemeClr val="accent6">
                        <a:lumMod val="60000"/>
                        <a:lumOff val="40000"/>
                      </a:schemeClr>
                    </a:solidFill>
                  </a:tcPr>
                </a:tc>
                <a:extLst>
                  <a:ext uri="{0D108BD9-81ED-4DB2-BD59-A6C34878D82A}">
                    <a16:rowId xmlns:a16="http://schemas.microsoft.com/office/drawing/2014/main" val="3299986215"/>
                  </a:ext>
                </a:extLst>
              </a:tr>
              <a:tr h="1106792">
                <a:tc>
                  <a:txBody>
                    <a:bodyPr/>
                    <a:lstStyle/>
                    <a:p>
                      <a:r>
                        <a:rPr lang="en-GB" sz="1400" b="1" noProof="0" dirty="0">
                          <a:solidFill>
                            <a:schemeClr val="bg1"/>
                          </a:solidFill>
                          <a:latin typeface="+mj-lt"/>
                        </a:rPr>
                        <a:t>Science:</a:t>
                      </a:r>
                    </a:p>
                    <a:p>
                      <a:r>
                        <a:rPr lang="en-GB" sz="1400" b="1" noProof="0" dirty="0">
                          <a:solidFill>
                            <a:schemeClr val="bg1"/>
                          </a:solidFill>
                          <a:latin typeface="+mj-lt"/>
                        </a:rPr>
                        <a:t>Event in spectroscopic mode. i.e. [time, n. multiplicity, </a:t>
                      </a:r>
                      <a:r>
                        <a:rPr lang="en-GB" sz="1400" b="1" noProof="0" dirty="0" err="1">
                          <a:solidFill>
                            <a:schemeClr val="bg1"/>
                          </a:solidFill>
                          <a:latin typeface="+mj-lt"/>
                        </a:rPr>
                        <a:t>nx</a:t>
                      </a:r>
                      <a:r>
                        <a:rPr lang="en-GB" sz="1400" b="1" noProof="0" dirty="0">
                          <a:solidFill>
                            <a:schemeClr val="bg1"/>
                          </a:solidFill>
                          <a:latin typeface="+mj-lt"/>
                        </a:rPr>
                        <a:t>(energy, channels)] – Max 120 kb </a:t>
                      </a:r>
                    </a:p>
                  </a:txBody>
                  <a:tcPr>
                    <a:solidFill>
                      <a:schemeClr val="accent6">
                        <a:lumMod val="60000"/>
                        <a:lumOff val="40000"/>
                      </a:schemeClr>
                    </a:solidFill>
                  </a:tcPr>
                </a:tc>
                <a:tc>
                  <a:txBody>
                    <a:bodyPr/>
                    <a:lstStyle/>
                    <a:p>
                      <a:r>
                        <a:rPr lang="en-GB" sz="1400" b="1" noProof="0" dirty="0">
                          <a:solidFill>
                            <a:schemeClr val="bg1"/>
                          </a:solidFill>
                          <a:latin typeface="+mn-lt"/>
                        </a:rPr>
                        <a:t>Downlink/ </a:t>
                      </a:r>
                    </a:p>
                    <a:p>
                      <a:r>
                        <a:rPr lang="en-GB" sz="1400" b="1" noProof="0" dirty="0">
                          <a:solidFill>
                            <a:schemeClr val="bg1"/>
                          </a:solidFill>
                          <a:latin typeface="+mn-lt"/>
                        </a:rPr>
                        <a:t>Burst periodically</a:t>
                      </a:r>
                    </a:p>
                  </a:txBody>
                  <a:tcPr>
                    <a:solidFill>
                      <a:schemeClr val="accent6">
                        <a:lumMod val="60000"/>
                        <a:lumOff val="40000"/>
                      </a:schemeClr>
                    </a:solidFill>
                  </a:tcPr>
                </a:tc>
                <a:tc>
                  <a:txBody>
                    <a:bodyPr/>
                    <a:lstStyle/>
                    <a:p>
                      <a:r>
                        <a:rPr lang="en-GB" sz="1400" b="1" noProof="0" dirty="0">
                          <a:solidFill>
                            <a:schemeClr val="bg1"/>
                          </a:solidFill>
                          <a:latin typeface="+mn-lt"/>
                        </a:rPr>
                        <a:t>10-50 </a:t>
                      </a:r>
                      <a:r>
                        <a:rPr lang="en-GB" sz="1400" b="1" noProof="1">
                          <a:solidFill>
                            <a:schemeClr val="bg1"/>
                          </a:solidFill>
                          <a:latin typeface="+mn-lt"/>
                        </a:rPr>
                        <a:t>kbits</a:t>
                      </a:r>
                      <a:r>
                        <a:rPr lang="en-GB" sz="1400" b="1" noProof="0" dirty="0">
                          <a:solidFill>
                            <a:schemeClr val="bg1"/>
                          </a:solidFill>
                          <a:latin typeface="+mn-lt"/>
                        </a:rPr>
                        <a:t>/s</a:t>
                      </a:r>
                    </a:p>
                  </a:txBody>
                  <a:tcPr>
                    <a:solidFill>
                      <a:schemeClr val="accent6">
                        <a:lumMod val="60000"/>
                        <a:lumOff val="40000"/>
                      </a:schemeClr>
                    </a:solidFill>
                  </a:tcPr>
                </a:tc>
                <a:extLst>
                  <a:ext uri="{0D108BD9-81ED-4DB2-BD59-A6C34878D82A}">
                    <a16:rowId xmlns:a16="http://schemas.microsoft.com/office/drawing/2014/main" val="2194707991"/>
                  </a:ext>
                </a:extLst>
              </a:tr>
              <a:tr h="742710">
                <a:tc>
                  <a:txBody>
                    <a:bodyPr/>
                    <a:lstStyle/>
                    <a:p>
                      <a:r>
                        <a:rPr lang="en-GB" sz="1400" b="1" noProof="0" dirty="0">
                          <a:solidFill>
                            <a:schemeClr val="bg1"/>
                          </a:solidFill>
                          <a:latin typeface="+mj-lt"/>
                        </a:rPr>
                        <a:t>Telecommands: FPGA params, Bias, Science data downlink type,  Safety TLC</a:t>
                      </a:r>
                    </a:p>
                  </a:txBody>
                  <a:tcPr>
                    <a:solidFill>
                      <a:schemeClr val="accent6">
                        <a:lumMod val="60000"/>
                        <a:lumOff val="40000"/>
                      </a:schemeClr>
                    </a:solidFill>
                  </a:tcPr>
                </a:tc>
                <a:tc>
                  <a:txBody>
                    <a:bodyPr/>
                    <a:lstStyle/>
                    <a:p>
                      <a:r>
                        <a:rPr lang="en-GB" sz="1400" b="1" noProof="0">
                          <a:solidFill>
                            <a:schemeClr val="bg1"/>
                          </a:solidFill>
                          <a:latin typeface="+mj-lt"/>
                        </a:rPr>
                        <a:t>Uplink/</a:t>
                      </a:r>
                    </a:p>
                    <a:p>
                      <a:r>
                        <a:rPr lang="en-GB" sz="1400" b="1" noProof="0">
                          <a:solidFill>
                            <a:schemeClr val="bg1"/>
                          </a:solidFill>
                          <a:latin typeface="+mj-lt"/>
                        </a:rPr>
                        <a:t>Burst</a:t>
                      </a:r>
                    </a:p>
                  </a:txBody>
                  <a:tcPr>
                    <a:solidFill>
                      <a:schemeClr val="accent6">
                        <a:lumMod val="60000"/>
                        <a:lumOff val="40000"/>
                      </a:schemeClr>
                    </a:solidFill>
                  </a:tcPr>
                </a:tc>
                <a:tc>
                  <a:txBody>
                    <a:bodyPr/>
                    <a:lstStyle/>
                    <a:p>
                      <a:r>
                        <a:rPr lang="en-GB" sz="1400" b="1" noProof="0" dirty="0">
                          <a:solidFill>
                            <a:schemeClr val="bg1"/>
                          </a:solidFill>
                          <a:latin typeface="+mj-lt"/>
                        </a:rPr>
                        <a:t>1 </a:t>
                      </a:r>
                      <a:r>
                        <a:rPr lang="en-GB" sz="1400" b="1" noProof="1">
                          <a:solidFill>
                            <a:schemeClr val="bg1"/>
                          </a:solidFill>
                          <a:latin typeface="+mj-lt"/>
                        </a:rPr>
                        <a:t>kbits</a:t>
                      </a:r>
                      <a:r>
                        <a:rPr lang="en-GB" sz="1400" b="1" noProof="0" dirty="0">
                          <a:solidFill>
                            <a:schemeClr val="bg1"/>
                          </a:solidFill>
                          <a:latin typeface="+mj-lt"/>
                        </a:rPr>
                        <a:t>/s</a:t>
                      </a:r>
                    </a:p>
                  </a:txBody>
                  <a:tcPr>
                    <a:solidFill>
                      <a:schemeClr val="accent6">
                        <a:lumMod val="60000"/>
                        <a:lumOff val="40000"/>
                      </a:schemeClr>
                    </a:solidFill>
                  </a:tcPr>
                </a:tc>
                <a:extLst>
                  <a:ext uri="{0D108BD9-81ED-4DB2-BD59-A6C34878D82A}">
                    <a16:rowId xmlns:a16="http://schemas.microsoft.com/office/drawing/2014/main" val="1356632084"/>
                  </a:ext>
                </a:extLst>
              </a:tr>
            </a:tbl>
          </a:graphicData>
        </a:graphic>
      </p:graphicFrame>
      <p:sp>
        <p:nvSpPr>
          <p:cNvPr id="3" name="Rettangolo 2">
            <a:extLst>
              <a:ext uri="{FF2B5EF4-FFF2-40B4-BE49-F238E27FC236}">
                <a16:creationId xmlns:a16="http://schemas.microsoft.com/office/drawing/2014/main" id="{B721AE60-4534-410B-AE84-2C19E41D4B9F}"/>
              </a:ext>
            </a:extLst>
          </p:cNvPr>
          <p:cNvSpPr/>
          <p:nvPr/>
        </p:nvSpPr>
        <p:spPr>
          <a:xfrm>
            <a:off x="4767877" y="4501346"/>
            <a:ext cx="7249344" cy="1882567"/>
          </a:xfrm>
          <a:prstGeom prst="rect">
            <a:avLst/>
          </a:prstGeom>
        </p:spPr>
        <p:txBody>
          <a:bodyPr wrap="square">
            <a:spAutoFit/>
          </a:bodyPr>
          <a:lstStyle/>
          <a:p>
            <a:pPr marL="285750" indent="-285750">
              <a:spcBef>
                <a:spcPts val="1000"/>
              </a:spcBef>
              <a:buClr>
                <a:schemeClr val="accent1">
                  <a:lumMod val="40000"/>
                  <a:lumOff val="60000"/>
                </a:schemeClr>
              </a:buClr>
              <a:buSzPct val="80000"/>
              <a:buFont typeface="Century Gothic" panose="020B0502020202020204" pitchFamily="34" charset="0"/>
              <a:buChar char="►"/>
            </a:pPr>
            <a:r>
              <a:rPr lang="en-GB" b="1" dirty="0"/>
              <a:t>TLM Requirements are evaluated assuming a max rate of 1000 counts/s over the entire volume</a:t>
            </a:r>
          </a:p>
          <a:p>
            <a:pPr marL="285750" indent="-285750">
              <a:spcBef>
                <a:spcPts val="1000"/>
              </a:spcBef>
              <a:buClr>
                <a:schemeClr val="accent1">
                  <a:lumMod val="40000"/>
                  <a:lumOff val="60000"/>
                </a:schemeClr>
              </a:buClr>
              <a:buSzPct val="80000"/>
              <a:buFont typeface="Century Gothic" panose="020B0502020202020204" pitchFamily="34" charset="0"/>
              <a:buChar char="►"/>
            </a:pPr>
            <a:r>
              <a:rPr lang="en-GB" b="1" dirty="0"/>
              <a:t>Due to limited available telemetry rate, only scientific data after on-board DPP will be downlinked (spectroscopic mode) wile raw waveform snapshots mostly stored on the on-board SSD memory</a:t>
            </a:r>
          </a:p>
        </p:txBody>
      </p:sp>
      <p:pic>
        <p:nvPicPr>
          <p:cNvPr id="7" name="Immagine 6">
            <a:extLst>
              <a:ext uri="{FF2B5EF4-FFF2-40B4-BE49-F238E27FC236}">
                <a16:creationId xmlns:a16="http://schemas.microsoft.com/office/drawing/2014/main" id="{FA000624-A317-455E-AF78-1CE2AB784317}"/>
              </a:ext>
            </a:extLst>
          </p:cNvPr>
          <p:cNvPicPr>
            <a:picLocks noChangeAspect="1"/>
          </p:cNvPicPr>
          <p:nvPr/>
        </p:nvPicPr>
        <p:blipFill rotWithShape="1">
          <a:blip r:embed="rId2"/>
          <a:srcRect l="20804" r="21453"/>
          <a:stretch/>
        </p:blipFill>
        <p:spPr>
          <a:xfrm>
            <a:off x="679504" y="3183070"/>
            <a:ext cx="3704803" cy="3458930"/>
          </a:xfrm>
          <a:prstGeom prst="rect">
            <a:avLst/>
          </a:prstGeom>
          <a:ln w="22225">
            <a:solidFill>
              <a:srgbClr val="FF0000"/>
            </a:solidFill>
          </a:ln>
        </p:spPr>
      </p:pic>
    </p:spTree>
    <p:extLst>
      <p:ext uri="{BB962C8B-B14F-4D97-AF65-F5344CB8AC3E}">
        <p14:creationId xmlns:p14="http://schemas.microsoft.com/office/powerpoint/2010/main" val="1197461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52D5-9B40-9FEA-D1E6-36592D30A1B7}"/>
              </a:ext>
            </a:extLst>
          </p:cNvPr>
          <p:cNvSpPr>
            <a:spLocks noGrp="1"/>
          </p:cNvSpPr>
          <p:nvPr>
            <p:ph type="title"/>
          </p:nvPr>
        </p:nvSpPr>
        <p:spPr>
          <a:xfrm>
            <a:off x="109234" y="182534"/>
            <a:ext cx="9404723" cy="1400530"/>
          </a:xfrm>
        </p:spPr>
        <p:txBody>
          <a:bodyPr/>
          <a:lstStyle/>
          <a:p>
            <a:r>
              <a:rPr lang="en-IT" sz="2800" b="1" dirty="0">
                <a:solidFill>
                  <a:srgbClr val="FFFF00"/>
                </a:solidFill>
              </a:rPr>
              <a:t>The integration of the payload on the gondola</a:t>
            </a:r>
          </a:p>
        </p:txBody>
      </p:sp>
      <p:pic>
        <p:nvPicPr>
          <p:cNvPr id="8" name="Content Placeholder 7">
            <a:extLst>
              <a:ext uri="{FF2B5EF4-FFF2-40B4-BE49-F238E27FC236}">
                <a16:creationId xmlns:a16="http://schemas.microsoft.com/office/drawing/2014/main" id="{0184ED39-959A-9F73-3EEA-C7976D36B39E}"/>
              </a:ext>
            </a:extLst>
          </p:cNvPr>
          <p:cNvPicPr>
            <a:picLocks noGrp="1" noChangeAspect="1"/>
          </p:cNvPicPr>
          <p:nvPr>
            <p:ph idx="1"/>
          </p:nvPr>
        </p:nvPicPr>
        <p:blipFill>
          <a:blip r:embed="rId2"/>
          <a:stretch>
            <a:fillRect/>
          </a:stretch>
        </p:blipFill>
        <p:spPr>
          <a:xfrm>
            <a:off x="109234" y="2070055"/>
            <a:ext cx="5594349" cy="4195762"/>
          </a:xfrm>
        </p:spPr>
      </p:pic>
      <p:sp>
        <p:nvSpPr>
          <p:cNvPr id="6" name="Slide Number Placeholder 5">
            <a:extLst>
              <a:ext uri="{FF2B5EF4-FFF2-40B4-BE49-F238E27FC236}">
                <a16:creationId xmlns:a16="http://schemas.microsoft.com/office/drawing/2014/main" id="{BC8777BE-6EB9-96AB-93E5-E361BCB4AD22}"/>
              </a:ext>
            </a:extLst>
          </p:cNvPr>
          <p:cNvSpPr>
            <a:spLocks noGrp="1"/>
          </p:cNvSpPr>
          <p:nvPr>
            <p:ph type="sldNum" sz="quarter" idx="12"/>
          </p:nvPr>
        </p:nvSpPr>
        <p:spPr/>
        <p:txBody>
          <a:bodyPr/>
          <a:lstStyle/>
          <a:p>
            <a:fld id="{D57F1E4F-1CFF-5643-939E-02111984F565}" type="slidenum">
              <a:rPr lang="en-US" smtClean="0"/>
              <a:t>16</a:t>
            </a:fld>
            <a:endParaRPr lang="en-US" dirty="0"/>
          </a:p>
        </p:txBody>
      </p:sp>
      <p:pic>
        <p:nvPicPr>
          <p:cNvPr id="10" name="Picture 9">
            <a:extLst>
              <a:ext uri="{FF2B5EF4-FFF2-40B4-BE49-F238E27FC236}">
                <a16:creationId xmlns:a16="http://schemas.microsoft.com/office/drawing/2014/main" id="{3F44E320-6C7B-FB95-BE3F-89E72DA52EA2}"/>
              </a:ext>
            </a:extLst>
          </p:cNvPr>
          <p:cNvPicPr>
            <a:picLocks noChangeAspect="1"/>
          </p:cNvPicPr>
          <p:nvPr/>
        </p:nvPicPr>
        <p:blipFill>
          <a:blip r:embed="rId3"/>
          <a:stretch>
            <a:fillRect/>
          </a:stretch>
        </p:blipFill>
        <p:spPr>
          <a:xfrm>
            <a:off x="5984313" y="1958136"/>
            <a:ext cx="5399314" cy="4419600"/>
          </a:xfrm>
          <a:prstGeom prst="rect">
            <a:avLst/>
          </a:prstGeom>
        </p:spPr>
      </p:pic>
    </p:spTree>
    <p:extLst>
      <p:ext uri="{BB962C8B-B14F-4D97-AF65-F5344CB8AC3E}">
        <p14:creationId xmlns:p14="http://schemas.microsoft.com/office/powerpoint/2010/main" val="104682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5186-941D-1C80-547D-DB26D5EB97D1}"/>
              </a:ext>
            </a:extLst>
          </p:cNvPr>
          <p:cNvSpPr>
            <a:spLocks noGrp="1"/>
          </p:cNvSpPr>
          <p:nvPr>
            <p:ph type="title"/>
          </p:nvPr>
        </p:nvSpPr>
        <p:spPr>
          <a:xfrm>
            <a:off x="149984" y="138679"/>
            <a:ext cx="9404723" cy="1400530"/>
          </a:xfrm>
        </p:spPr>
        <p:txBody>
          <a:bodyPr/>
          <a:lstStyle/>
          <a:p>
            <a:r>
              <a:rPr lang="en-IT" sz="2800" b="1" dirty="0">
                <a:solidFill>
                  <a:srgbClr val="FFFF00"/>
                </a:solidFill>
              </a:rPr>
              <a:t>The launch campaign in ESRANGE (SW)</a:t>
            </a:r>
          </a:p>
        </p:txBody>
      </p:sp>
      <p:pic>
        <p:nvPicPr>
          <p:cNvPr id="8" name="Content Placeholder 7">
            <a:extLst>
              <a:ext uri="{FF2B5EF4-FFF2-40B4-BE49-F238E27FC236}">
                <a16:creationId xmlns:a16="http://schemas.microsoft.com/office/drawing/2014/main" id="{CFF16543-171B-1274-C194-97F7C4DD76CE}"/>
              </a:ext>
            </a:extLst>
          </p:cNvPr>
          <p:cNvPicPr>
            <a:picLocks noGrp="1" noChangeAspect="1"/>
          </p:cNvPicPr>
          <p:nvPr>
            <p:ph idx="1"/>
          </p:nvPr>
        </p:nvPicPr>
        <p:blipFill>
          <a:blip r:embed="rId2"/>
          <a:stretch>
            <a:fillRect/>
          </a:stretch>
        </p:blipFill>
        <p:spPr>
          <a:xfrm rot="5400000">
            <a:off x="-374486" y="2046678"/>
            <a:ext cx="4195763" cy="3146822"/>
          </a:xfrm>
        </p:spPr>
      </p:pic>
      <p:sp>
        <p:nvSpPr>
          <p:cNvPr id="6" name="Slide Number Placeholder 5">
            <a:extLst>
              <a:ext uri="{FF2B5EF4-FFF2-40B4-BE49-F238E27FC236}">
                <a16:creationId xmlns:a16="http://schemas.microsoft.com/office/drawing/2014/main" id="{2F940DD7-8923-2F30-C388-709E12A9DCA5}"/>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10" name="Picture 9">
            <a:extLst>
              <a:ext uri="{FF2B5EF4-FFF2-40B4-BE49-F238E27FC236}">
                <a16:creationId xmlns:a16="http://schemas.microsoft.com/office/drawing/2014/main" id="{3FF62CFD-1F00-107E-5B81-51DD24CD69DA}"/>
              </a:ext>
            </a:extLst>
          </p:cNvPr>
          <p:cNvPicPr>
            <a:picLocks noChangeAspect="1"/>
          </p:cNvPicPr>
          <p:nvPr/>
        </p:nvPicPr>
        <p:blipFill>
          <a:blip r:embed="rId3"/>
          <a:stretch>
            <a:fillRect/>
          </a:stretch>
        </p:blipFill>
        <p:spPr>
          <a:xfrm>
            <a:off x="3372395" y="1539209"/>
            <a:ext cx="4776652" cy="4178762"/>
          </a:xfrm>
          <a:prstGeom prst="rect">
            <a:avLst/>
          </a:prstGeom>
        </p:spPr>
      </p:pic>
      <p:pic>
        <p:nvPicPr>
          <p:cNvPr id="4" name="Picture 3">
            <a:extLst>
              <a:ext uri="{FF2B5EF4-FFF2-40B4-BE49-F238E27FC236}">
                <a16:creationId xmlns:a16="http://schemas.microsoft.com/office/drawing/2014/main" id="{0F7B9EA3-AEF5-D088-05F1-6AF59BBE6DD8}"/>
              </a:ext>
            </a:extLst>
          </p:cNvPr>
          <p:cNvPicPr>
            <a:picLocks noChangeAspect="1"/>
          </p:cNvPicPr>
          <p:nvPr/>
        </p:nvPicPr>
        <p:blipFill>
          <a:blip r:embed="rId4"/>
          <a:stretch>
            <a:fillRect/>
          </a:stretch>
        </p:blipFill>
        <p:spPr>
          <a:xfrm>
            <a:off x="8236906" y="1539209"/>
            <a:ext cx="3833223" cy="4178762"/>
          </a:xfrm>
          <a:prstGeom prst="rect">
            <a:avLst/>
          </a:prstGeom>
        </p:spPr>
      </p:pic>
    </p:spTree>
    <p:extLst>
      <p:ext uri="{BB962C8B-B14F-4D97-AF65-F5344CB8AC3E}">
        <p14:creationId xmlns:p14="http://schemas.microsoft.com/office/powerpoint/2010/main" val="2724900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C777-7A07-1E5F-623C-71095D271B3E}"/>
              </a:ext>
            </a:extLst>
          </p:cNvPr>
          <p:cNvSpPr>
            <a:spLocks noGrp="1"/>
          </p:cNvSpPr>
          <p:nvPr>
            <p:ph type="title"/>
          </p:nvPr>
        </p:nvSpPr>
        <p:spPr>
          <a:xfrm>
            <a:off x="646111" y="452718"/>
            <a:ext cx="10257020" cy="1400530"/>
          </a:xfrm>
        </p:spPr>
        <p:txBody>
          <a:bodyPr/>
          <a:lstStyle/>
          <a:p>
            <a:r>
              <a:rPr lang="en-IT" sz="2800" b="1" dirty="0">
                <a:solidFill>
                  <a:srgbClr val="FFFF00"/>
                </a:solidFill>
              </a:rPr>
              <a:t>Flight profile and FPGA temperature</a:t>
            </a:r>
          </a:p>
        </p:txBody>
      </p:sp>
      <p:pic>
        <p:nvPicPr>
          <p:cNvPr id="8" name="Content Placeholder 7">
            <a:extLst>
              <a:ext uri="{FF2B5EF4-FFF2-40B4-BE49-F238E27FC236}">
                <a16:creationId xmlns:a16="http://schemas.microsoft.com/office/drawing/2014/main" id="{E333519E-D86E-9A73-74A4-DD24BFD7AB22}"/>
              </a:ext>
            </a:extLst>
          </p:cNvPr>
          <p:cNvPicPr>
            <a:picLocks noGrp="1" noChangeAspect="1"/>
          </p:cNvPicPr>
          <p:nvPr>
            <p:ph idx="1"/>
          </p:nvPr>
        </p:nvPicPr>
        <p:blipFill>
          <a:blip r:embed="rId2"/>
          <a:stretch>
            <a:fillRect/>
          </a:stretch>
        </p:blipFill>
        <p:spPr>
          <a:xfrm>
            <a:off x="2338250" y="1388261"/>
            <a:ext cx="6872741" cy="4980010"/>
          </a:xfrm>
        </p:spPr>
      </p:pic>
      <p:sp>
        <p:nvSpPr>
          <p:cNvPr id="6" name="Slide Number Placeholder 5">
            <a:extLst>
              <a:ext uri="{FF2B5EF4-FFF2-40B4-BE49-F238E27FC236}">
                <a16:creationId xmlns:a16="http://schemas.microsoft.com/office/drawing/2014/main" id="{5230A371-8A01-F217-BDEE-E5FD8584EE99}"/>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869069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F25F95-32AA-0EA8-2D31-4BDF1F9815FA}"/>
              </a:ext>
            </a:extLst>
          </p:cNvPr>
          <p:cNvSpPr>
            <a:spLocks noGrp="1"/>
          </p:cNvSpPr>
          <p:nvPr>
            <p:ph type="title"/>
          </p:nvPr>
        </p:nvSpPr>
        <p:spPr/>
        <p:txBody>
          <a:bodyPr/>
          <a:lstStyle/>
          <a:p>
            <a:r>
              <a:rPr lang="it-IT" sz="2800" b="1" dirty="0" err="1">
                <a:solidFill>
                  <a:srgbClr val="FFFF00"/>
                </a:solidFill>
              </a:rPr>
              <a:t>Pre</a:t>
            </a:r>
            <a:r>
              <a:rPr lang="it-IT" sz="2800" b="1" dirty="0">
                <a:solidFill>
                  <a:srgbClr val="FFFF00"/>
                </a:solidFill>
              </a:rPr>
              <a:t> and post-</a:t>
            </a:r>
            <a:r>
              <a:rPr lang="it-IT" sz="2800" b="1" dirty="0" err="1">
                <a:solidFill>
                  <a:srgbClr val="FFFF00"/>
                </a:solidFill>
              </a:rPr>
              <a:t>flight</a:t>
            </a:r>
            <a:r>
              <a:rPr lang="it-IT" sz="2800" b="1" dirty="0">
                <a:solidFill>
                  <a:srgbClr val="FFFF00"/>
                </a:solidFill>
              </a:rPr>
              <a:t> </a:t>
            </a:r>
            <a:r>
              <a:rPr lang="it-IT" sz="2800" b="1" dirty="0" err="1">
                <a:solidFill>
                  <a:srgbClr val="FFFF00"/>
                </a:solidFill>
              </a:rPr>
              <a:t>preamplifiers</a:t>
            </a:r>
            <a:r>
              <a:rPr lang="it-IT" sz="2800" b="1" dirty="0">
                <a:solidFill>
                  <a:srgbClr val="FFFF00"/>
                </a:solidFill>
              </a:rPr>
              <a:t> </a:t>
            </a:r>
            <a:r>
              <a:rPr lang="it-IT" sz="2800" b="1" dirty="0" err="1">
                <a:solidFill>
                  <a:srgbClr val="FFFF00"/>
                </a:solidFill>
              </a:rPr>
              <a:t>noise</a:t>
            </a:r>
            <a:endParaRPr lang="it-IT" sz="2800" b="1" dirty="0">
              <a:solidFill>
                <a:srgbClr val="FFFF00"/>
              </a:solidFill>
            </a:endParaRPr>
          </a:p>
        </p:txBody>
      </p:sp>
      <p:pic>
        <p:nvPicPr>
          <p:cNvPr id="8" name="Segnaposto contenuto 7">
            <a:extLst>
              <a:ext uri="{FF2B5EF4-FFF2-40B4-BE49-F238E27FC236}">
                <a16:creationId xmlns:a16="http://schemas.microsoft.com/office/drawing/2014/main" id="{9B16539D-350C-3932-E203-E814D3A2E5C9}"/>
              </a:ext>
            </a:extLst>
          </p:cNvPr>
          <p:cNvPicPr>
            <a:picLocks noGrp="1" noChangeAspect="1"/>
          </p:cNvPicPr>
          <p:nvPr>
            <p:ph idx="1"/>
          </p:nvPr>
        </p:nvPicPr>
        <p:blipFill>
          <a:blip r:embed="rId2"/>
          <a:stretch>
            <a:fillRect/>
          </a:stretch>
        </p:blipFill>
        <p:spPr>
          <a:xfrm>
            <a:off x="646111" y="1227399"/>
            <a:ext cx="6585557" cy="5177883"/>
          </a:xfrm>
        </p:spPr>
      </p:pic>
      <p:sp>
        <p:nvSpPr>
          <p:cNvPr id="6" name="Segnaposto numero diapositiva 5">
            <a:extLst>
              <a:ext uri="{FF2B5EF4-FFF2-40B4-BE49-F238E27FC236}">
                <a16:creationId xmlns:a16="http://schemas.microsoft.com/office/drawing/2014/main" id="{E4EE4E30-A864-A4B8-8031-4C30C070D0B4}"/>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15" name="TextBox 14">
            <a:extLst>
              <a:ext uri="{FF2B5EF4-FFF2-40B4-BE49-F238E27FC236}">
                <a16:creationId xmlns:a16="http://schemas.microsoft.com/office/drawing/2014/main" id="{5C4A3601-9C9E-544B-3DB7-07ED97B6DCEF}"/>
              </a:ext>
            </a:extLst>
          </p:cNvPr>
          <p:cNvSpPr txBox="1"/>
          <p:nvPr/>
        </p:nvSpPr>
        <p:spPr>
          <a:xfrm>
            <a:off x="7264048" y="1649379"/>
            <a:ext cx="4927952" cy="1200329"/>
          </a:xfrm>
          <a:prstGeom prst="rect">
            <a:avLst/>
          </a:prstGeom>
          <a:noFill/>
        </p:spPr>
        <p:txBody>
          <a:bodyPr wrap="none" rtlCol="0">
            <a:spAutoFit/>
          </a:bodyPr>
          <a:lstStyle/>
          <a:p>
            <a:r>
              <a:rPr lang="en-IT" dirty="0"/>
              <a:t>40 mV of noise are equivalent to a </a:t>
            </a:r>
          </a:p>
          <a:p>
            <a:r>
              <a:rPr lang="en-GB" dirty="0"/>
              <a:t>l</a:t>
            </a:r>
            <a:r>
              <a:rPr lang="en-IT" dirty="0"/>
              <a:t>ow energy theshold of about 15 – 20 keV</a:t>
            </a:r>
          </a:p>
          <a:p>
            <a:r>
              <a:rPr lang="en-IT" dirty="0"/>
              <a:t>(depending on gain) This theshold is fine </a:t>
            </a:r>
          </a:p>
          <a:p>
            <a:r>
              <a:rPr lang="en-IT" dirty="0"/>
              <a:t>for a flight at about 32  km</a:t>
            </a:r>
          </a:p>
        </p:txBody>
      </p:sp>
    </p:spTree>
    <p:extLst>
      <p:ext uri="{BB962C8B-B14F-4D97-AF65-F5344CB8AC3E}">
        <p14:creationId xmlns:p14="http://schemas.microsoft.com/office/powerpoint/2010/main" val="260217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52226" y="216656"/>
            <a:ext cx="3430213" cy="487363"/>
          </a:xfrm>
        </p:spPr>
        <p:txBody>
          <a:bodyPr/>
          <a:lstStyle/>
          <a:p>
            <a:r>
              <a:rPr lang="en-GB" sz="3000" b="1" dirty="0">
                <a:solidFill>
                  <a:srgbClr val="FFFF00"/>
                </a:solidFill>
              </a:rPr>
              <a:t>Topics </a:t>
            </a:r>
          </a:p>
        </p:txBody>
      </p:sp>
      <p:sp>
        <p:nvSpPr>
          <p:cNvPr id="3" name="Segnaposto contenuto 2"/>
          <p:cNvSpPr>
            <a:spLocks noGrp="1"/>
          </p:cNvSpPr>
          <p:nvPr>
            <p:ph idx="1"/>
          </p:nvPr>
        </p:nvSpPr>
        <p:spPr>
          <a:xfrm>
            <a:off x="995881" y="1693173"/>
            <a:ext cx="10547287" cy="4033257"/>
          </a:xfrm>
        </p:spPr>
        <p:txBody>
          <a:bodyPr>
            <a:normAutofit fontScale="92500" lnSpcReduction="10000"/>
          </a:bodyPr>
          <a:lstStyle/>
          <a:p>
            <a:pPr>
              <a:lnSpc>
                <a:spcPct val="110000"/>
              </a:lnSpc>
              <a:spcBef>
                <a:spcPts val="800"/>
              </a:spcBef>
              <a:spcAft>
                <a:spcPts val="800"/>
              </a:spcAft>
            </a:pPr>
            <a:r>
              <a:rPr lang="en-US" sz="2800" b="1" dirty="0"/>
              <a:t>The need of a new generation of high performance detectors for the next generation of hard X and soft </a:t>
            </a:r>
            <a:r>
              <a:rPr lang="en-US" sz="2800" b="1" dirty="0">
                <a:sym typeface="Symbol" panose="05050102010706020507" pitchFamily="18" charset="2"/>
              </a:rPr>
              <a:t>-</a:t>
            </a:r>
            <a:r>
              <a:rPr lang="en-US" sz="2800" b="1" dirty="0"/>
              <a:t>rays astronomy telescopes</a:t>
            </a:r>
          </a:p>
          <a:p>
            <a:pPr>
              <a:spcBef>
                <a:spcPts val="800"/>
              </a:spcBef>
              <a:spcAft>
                <a:spcPts val="800"/>
              </a:spcAft>
            </a:pPr>
            <a:r>
              <a:rPr lang="en-US" sz="2800" b="1" dirty="0"/>
              <a:t>Development of a new 3D CZT </a:t>
            </a:r>
            <a:r>
              <a:rPr lang="en-US" sz="2800" b="1" noProof="1"/>
              <a:t>spectro-imager</a:t>
            </a:r>
            <a:r>
              <a:rPr lang="en-US" sz="2800" b="1" dirty="0"/>
              <a:t> detector</a:t>
            </a:r>
          </a:p>
          <a:p>
            <a:pPr>
              <a:spcBef>
                <a:spcPts val="800"/>
              </a:spcBef>
              <a:spcAft>
                <a:spcPts val="800"/>
              </a:spcAft>
            </a:pPr>
            <a:r>
              <a:rPr lang="en-US" sz="2800" b="1" dirty="0"/>
              <a:t>Overview of the BADG3R payload for a stratospheric balloon mission</a:t>
            </a:r>
          </a:p>
          <a:p>
            <a:pPr>
              <a:spcBef>
                <a:spcPts val="800"/>
              </a:spcBef>
              <a:spcAft>
                <a:spcPts val="800"/>
              </a:spcAft>
            </a:pPr>
            <a:r>
              <a:rPr lang="en-US" sz="2800" b="1" dirty="0"/>
              <a:t>The launch campaign</a:t>
            </a:r>
          </a:p>
          <a:p>
            <a:pPr>
              <a:spcBef>
                <a:spcPts val="800"/>
              </a:spcBef>
              <a:spcAft>
                <a:spcPts val="800"/>
              </a:spcAft>
            </a:pPr>
            <a:r>
              <a:rPr lang="en-US" sz="2800" b="1" dirty="0"/>
              <a:t>Summary and future developments</a:t>
            </a:r>
          </a:p>
        </p:txBody>
      </p:sp>
      <p:sp>
        <p:nvSpPr>
          <p:cNvPr id="6" name="Segnaposto numero diapositiva 5"/>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2524921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000" y="216000"/>
            <a:ext cx="6122446" cy="559806"/>
          </a:xfrm>
        </p:spPr>
        <p:txBody>
          <a:bodyPr/>
          <a:lstStyle/>
          <a:p>
            <a:r>
              <a:rPr lang="en-GB" sz="2800" b="1" dirty="0">
                <a:solidFill>
                  <a:srgbClr val="FFFF00"/>
                </a:solidFill>
              </a:rPr>
              <a:t>BADG3R schedule and summary</a:t>
            </a:r>
          </a:p>
        </p:txBody>
      </p:sp>
      <p:sp>
        <p:nvSpPr>
          <p:cNvPr id="3" name="Segnaposto contenuto 2"/>
          <p:cNvSpPr>
            <a:spLocks noGrp="1"/>
          </p:cNvSpPr>
          <p:nvPr>
            <p:ph idx="1"/>
          </p:nvPr>
        </p:nvSpPr>
        <p:spPr>
          <a:xfrm>
            <a:off x="508756" y="892720"/>
            <a:ext cx="10965481" cy="5662194"/>
          </a:xfrm>
        </p:spPr>
        <p:txBody>
          <a:bodyPr>
            <a:noAutofit/>
          </a:bodyPr>
          <a:lstStyle/>
          <a:p>
            <a:pPr algn="just"/>
            <a:r>
              <a:rPr lang="en-GB" b="1" dirty="0"/>
              <a:t>On 7/09, on the third attempt, the balloon was successfully launched</a:t>
            </a:r>
          </a:p>
          <a:p>
            <a:pPr algn="just"/>
            <a:r>
              <a:rPr lang="en-GB" b="1" dirty="0"/>
              <a:t>The flight lasted about 12 hours (a bit less than expected) but at two different altitudes (33 and 25 km)</a:t>
            </a:r>
          </a:p>
          <a:p>
            <a:pPr algn="just"/>
            <a:r>
              <a:rPr lang="en-GB" b="1" dirty="0">
                <a:solidFill>
                  <a:srgbClr val="00B050"/>
                </a:solidFill>
              </a:rPr>
              <a:t>Thanks to the sturdy structure of the payload it was recovered in optimal condition and ready for another flight. </a:t>
            </a:r>
            <a:r>
              <a:rPr lang="en-GB" b="1" dirty="0"/>
              <a:t>A preliminary analysis of the flight data showed also that some improvement must be made to the digital electronics in particular to the FPGAs system</a:t>
            </a:r>
          </a:p>
          <a:p>
            <a:pPr algn="just"/>
            <a:r>
              <a:rPr lang="en-GB" b="1" dirty="0"/>
              <a:t>Based on the results of the first BADG3R flight we foresee  to ask, for 2024 possibly in the framework of a new HEMERA call or in collaboration with the CNES stratospheric balloon program, and with the support of ASI, for a more sophisticated and longer duration flight (a few days) using the complete and improved version of the 3DCaTM Spectro-imager (4 detectors units, 100 electronic </a:t>
            </a:r>
            <a:r>
              <a:rPr lang="en-GB" b="1" noProof="1"/>
              <a:t>channels, more performant DPP</a:t>
            </a:r>
            <a:r>
              <a:rPr lang="en-GB" b="1" dirty="0"/>
              <a:t>) </a:t>
            </a:r>
          </a:p>
          <a:p>
            <a:pPr algn="just"/>
            <a:r>
              <a:rPr lang="en-GB" b="1" dirty="0"/>
              <a:t>On a longer time scale, we plan to realize a small but complete telescope (Laue Lens plus focal plane detector) on a dedicated balloon flight for scientific observations of bright point sources. This experiment could be considered as a pathfinder for a high energy astrophysics satellite mission like ASTENA</a:t>
            </a:r>
          </a:p>
          <a:p>
            <a:pPr algn="just"/>
            <a:endParaRPr lang="en-GB" sz="2400" b="1" dirty="0"/>
          </a:p>
          <a:p>
            <a:pPr marL="0" indent="0" algn="just" fontAlgn="base">
              <a:buNone/>
            </a:pPr>
            <a:endParaRPr lang="en-GB" sz="2400" b="1" dirty="0"/>
          </a:p>
          <a:p>
            <a:pPr marL="0" indent="0" fontAlgn="base">
              <a:buNone/>
            </a:pPr>
            <a:endParaRPr lang="en-GB" sz="1800" dirty="0">
              <a:solidFill>
                <a:srgbClr val="FF0000"/>
              </a:solidFill>
            </a:endParaRPr>
          </a:p>
          <a:p>
            <a:pPr fontAlgn="base"/>
            <a:endParaRPr lang="en-GB" sz="1800" dirty="0"/>
          </a:p>
          <a:p>
            <a:pPr marL="0" indent="0">
              <a:buNone/>
            </a:pPr>
            <a:endParaRPr lang="en-GB" sz="1800" dirty="0"/>
          </a:p>
          <a:p>
            <a:pPr marL="0" indent="0">
              <a:buNone/>
            </a:pPr>
            <a:endParaRPr lang="en-GB" sz="1800" dirty="0"/>
          </a:p>
          <a:p>
            <a:pPr fontAlgn="base"/>
            <a:endParaRPr lang="en-GB" sz="1800" dirty="0"/>
          </a:p>
        </p:txBody>
      </p:sp>
      <p:sp>
        <p:nvSpPr>
          <p:cNvPr id="6" name="Segnaposto numero diapositiva 5"/>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738753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4963" y="189467"/>
            <a:ext cx="6823229" cy="816874"/>
          </a:xfrm>
        </p:spPr>
        <p:txBody>
          <a:bodyPr/>
          <a:lstStyle/>
          <a:p>
            <a:r>
              <a:rPr lang="en-GB" sz="2400" b="1" i="1" dirty="0">
                <a:solidFill>
                  <a:srgbClr val="FFFF00"/>
                </a:solidFill>
              </a:rPr>
              <a:t>Main drivers for next decades instruments for </a:t>
            </a:r>
            <a:r>
              <a:rPr lang="en-US" sz="2400" b="1" dirty="0">
                <a:solidFill>
                  <a:srgbClr val="FFFF00"/>
                </a:solidFill>
              </a:rPr>
              <a:t>hard X and soft </a:t>
            </a:r>
            <a:r>
              <a:rPr lang="en-US" sz="2400" b="1" dirty="0">
                <a:solidFill>
                  <a:srgbClr val="FFFF00"/>
                </a:solidFill>
                <a:sym typeface="Symbol" panose="05050102010706020507" pitchFamily="18" charset="2"/>
              </a:rPr>
              <a:t>-</a:t>
            </a:r>
            <a:r>
              <a:rPr lang="en-US" sz="2400" b="1" dirty="0">
                <a:solidFill>
                  <a:srgbClr val="FFFF00"/>
                </a:solidFill>
              </a:rPr>
              <a:t>rays astronomy telescopes</a:t>
            </a:r>
            <a:endParaRPr lang="it-IT" sz="2400" b="1" dirty="0">
              <a:solidFill>
                <a:srgbClr val="FFFF00"/>
              </a:solidFill>
            </a:endParaRPr>
          </a:p>
        </p:txBody>
      </p:sp>
      <p:sp>
        <p:nvSpPr>
          <p:cNvPr id="6" name="Segnaposto numero diapositiva 5"/>
          <p:cNvSpPr>
            <a:spLocks noGrp="1"/>
          </p:cNvSpPr>
          <p:nvPr>
            <p:ph type="sldNum" sz="quarter" idx="12"/>
          </p:nvPr>
        </p:nvSpPr>
        <p:spPr/>
        <p:txBody>
          <a:bodyPr/>
          <a:lstStyle/>
          <a:p>
            <a:fld id="{D57F1E4F-1CFF-5643-939E-02111984F565}" type="slidenum">
              <a:rPr lang="en-US" smtClean="0"/>
              <a:t>3</a:t>
            </a:fld>
            <a:endParaRPr lang="en-US" dirty="0"/>
          </a:p>
        </p:txBody>
      </p:sp>
      <p:sp>
        <p:nvSpPr>
          <p:cNvPr id="8" name="Segnaposto contenuto 2"/>
          <p:cNvSpPr>
            <a:spLocks noGrp="1"/>
          </p:cNvSpPr>
          <p:nvPr>
            <p:ph idx="1"/>
          </p:nvPr>
        </p:nvSpPr>
        <p:spPr>
          <a:xfrm>
            <a:off x="1162054" y="1629985"/>
            <a:ext cx="9617108" cy="4491115"/>
          </a:xfrm>
        </p:spPr>
        <p:txBody>
          <a:bodyPr>
            <a:noAutofit/>
          </a:bodyPr>
          <a:lstStyle/>
          <a:p>
            <a:pPr marL="342000">
              <a:spcBef>
                <a:spcPts val="800"/>
              </a:spcBef>
              <a:spcAft>
                <a:spcPts val="800"/>
              </a:spcAft>
            </a:pPr>
            <a:r>
              <a:rPr lang="en-GB" sz="2200" b="1" dirty="0"/>
              <a:t>Detectors to cover a large energy band (up to several hundreds of keV) with high performance in term of efficiency, spectroscopy, imaging, timing as well as polarimetry capabilities. Moreover the recent launch of the IXPE satellite makes even more urgent the realization of high energy polarimeters (&gt; 100 keV)</a:t>
            </a:r>
          </a:p>
          <a:p>
            <a:pPr marL="342000">
              <a:spcBef>
                <a:spcPts val="800"/>
              </a:spcBef>
              <a:spcAft>
                <a:spcPts val="800"/>
              </a:spcAft>
            </a:pPr>
            <a:r>
              <a:rPr lang="en-GB" sz="2200" b="1" dirty="0"/>
              <a:t>High modularity and compactness to be used in a large variety of satellite class (from medium to micro satellite) in different mission scenarios (e.g. single or cluster type)</a:t>
            </a:r>
          </a:p>
          <a:p>
            <a:pPr marL="342000">
              <a:spcBef>
                <a:spcPts val="800"/>
              </a:spcBef>
              <a:spcAft>
                <a:spcPts val="800"/>
              </a:spcAft>
            </a:pPr>
            <a:r>
              <a:rPr lang="en-GB" sz="2200" b="1" dirty="0"/>
              <a:t>To be used in the focal plane of narrow field telescopes implementing new high energy focussing optics (such as broad-band Laue lenses)</a:t>
            </a:r>
            <a:r>
              <a:rPr lang="en-US" sz="2200" b="1" dirty="0"/>
              <a:t> or to be used for</a:t>
            </a:r>
            <a:r>
              <a:rPr lang="en-GB" sz="2200" b="1" dirty="0"/>
              <a:t> a wide field instrument observing a large fraction of the sky like e.g. Advanced Compton Telescope (ACT) </a:t>
            </a:r>
          </a:p>
        </p:txBody>
      </p:sp>
    </p:spTree>
    <p:extLst>
      <p:ext uri="{BB962C8B-B14F-4D97-AF65-F5344CB8AC3E}">
        <p14:creationId xmlns:p14="http://schemas.microsoft.com/office/powerpoint/2010/main" val="174366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6392" y="113667"/>
            <a:ext cx="6770044" cy="559806"/>
          </a:xfrm>
        </p:spPr>
        <p:txBody>
          <a:bodyPr/>
          <a:lstStyle/>
          <a:p>
            <a:r>
              <a:rPr lang="en-GB" sz="2800" b="1" noProof="1">
                <a:solidFill>
                  <a:srgbClr val="FFFF00"/>
                </a:solidFill>
              </a:rPr>
              <a:t>Spectro-imager sensors requirements</a:t>
            </a:r>
            <a:endParaRPr lang="en-GB" sz="2800" noProof="1"/>
          </a:p>
        </p:txBody>
      </p:sp>
      <p:sp>
        <p:nvSpPr>
          <p:cNvPr id="3" name="Segnaposto contenuto 2"/>
          <p:cNvSpPr>
            <a:spLocks noGrp="1"/>
          </p:cNvSpPr>
          <p:nvPr>
            <p:ph idx="1"/>
          </p:nvPr>
        </p:nvSpPr>
        <p:spPr>
          <a:xfrm>
            <a:off x="688063" y="999906"/>
            <a:ext cx="11099549" cy="5409948"/>
          </a:xfrm>
          <a:noFill/>
        </p:spPr>
        <p:txBody>
          <a:bodyPr>
            <a:normAutofit fontScale="25000" lnSpcReduction="20000"/>
          </a:bodyPr>
          <a:lstStyle/>
          <a:p>
            <a:pPr marL="0" indent="0">
              <a:lnSpc>
                <a:spcPct val="120000"/>
              </a:lnSpc>
              <a:spcAft>
                <a:spcPts val="1000"/>
              </a:spcAft>
              <a:buNone/>
            </a:pPr>
            <a:endParaRPr lang="en-GB" sz="1600" b="1" dirty="0">
              <a:solidFill>
                <a:schemeClr val="tx2">
                  <a:lumMod val="90000"/>
                </a:schemeClr>
              </a:solidFill>
            </a:endParaRPr>
          </a:p>
          <a:p>
            <a:pPr>
              <a:lnSpc>
                <a:spcPct val="120000"/>
              </a:lnSpc>
              <a:spcBef>
                <a:spcPts val="800"/>
              </a:spcBef>
              <a:spcAft>
                <a:spcPts val="800"/>
              </a:spcAft>
            </a:pPr>
            <a:r>
              <a:rPr lang="en-US" sz="9600" b="1" dirty="0"/>
              <a:t>High detection efficiency (&gt;80% at 500 keV) achievable with high Z materials with increased thickness </a:t>
            </a:r>
          </a:p>
          <a:p>
            <a:pPr>
              <a:lnSpc>
                <a:spcPct val="120000"/>
              </a:lnSpc>
              <a:spcBef>
                <a:spcPts val="800"/>
              </a:spcBef>
              <a:spcAft>
                <a:spcPts val="800"/>
              </a:spcAft>
            </a:pPr>
            <a:r>
              <a:rPr lang="en-US" sz="9600" b="1" dirty="0"/>
              <a:t>Fine spectral resolution (1% FWHM at 511 keV) achievable with small volume charge collection</a:t>
            </a:r>
          </a:p>
          <a:p>
            <a:pPr>
              <a:lnSpc>
                <a:spcPct val="120000"/>
              </a:lnSpc>
              <a:spcBef>
                <a:spcPts val="800"/>
              </a:spcBef>
              <a:spcAft>
                <a:spcPts val="800"/>
              </a:spcAft>
            </a:pPr>
            <a:r>
              <a:rPr lang="en-US" sz="9600" b="1" dirty="0"/>
              <a:t>Fine spatial resolution (&lt;0.5 mm) achievable with high segmentation</a:t>
            </a:r>
          </a:p>
          <a:p>
            <a:pPr>
              <a:lnSpc>
                <a:spcPct val="120000"/>
              </a:lnSpc>
              <a:spcBef>
                <a:spcPts val="800"/>
              </a:spcBef>
              <a:spcAft>
                <a:spcPts val="800"/>
              </a:spcAft>
            </a:pPr>
            <a:r>
              <a:rPr lang="en-US" sz="9600" b="1" dirty="0"/>
              <a:t>Fine timing resolution (&lt;1 µs) for pile up and background reduction</a:t>
            </a:r>
          </a:p>
          <a:p>
            <a:pPr>
              <a:lnSpc>
                <a:spcPct val="120000"/>
              </a:lnSpc>
              <a:spcBef>
                <a:spcPts val="800"/>
              </a:spcBef>
              <a:spcAft>
                <a:spcPts val="800"/>
              </a:spcAft>
            </a:pPr>
            <a:r>
              <a:rPr lang="en-US" sz="9600" b="1" dirty="0"/>
              <a:t>Scattering polarimetry capabilities </a:t>
            </a:r>
            <a:r>
              <a:rPr lang="en-GB" sz="9600" b="1" dirty="0"/>
              <a:t>above 80/100 keV</a:t>
            </a:r>
          </a:p>
          <a:p>
            <a:pPr>
              <a:lnSpc>
                <a:spcPct val="120000"/>
              </a:lnSpc>
              <a:spcBef>
                <a:spcPts val="800"/>
              </a:spcBef>
              <a:spcAft>
                <a:spcPts val="800"/>
              </a:spcAft>
            </a:pPr>
            <a:r>
              <a:rPr lang="en-GB" sz="9600" b="1" dirty="0"/>
              <a:t>Small size to minimize the environmental and instrumental background</a:t>
            </a:r>
          </a:p>
          <a:p>
            <a:pPr>
              <a:lnSpc>
                <a:spcPct val="120000"/>
              </a:lnSpc>
              <a:spcBef>
                <a:spcPts val="800"/>
              </a:spcBef>
              <a:spcAft>
                <a:spcPts val="800"/>
              </a:spcAft>
            </a:pPr>
            <a:r>
              <a:rPr lang="en-GB" sz="9600" b="1" dirty="0"/>
              <a:t>Operating at room temperature</a:t>
            </a:r>
          </a:p>
          <a:p>
            <a:pPr marL="0" indent="0">
              <a:buNone/>
            </a:pPr>
            <a:endParaRPr lang="it-IT" sz="6400" dirty="0">
              <a:sym typeface="Symbol" panose="05050102010706020507" pitchFamily="18" charset="2"/>
            </a:endParaRPr>
          </a:p>
        </p:txBody>
      </p:sp>
      <p:sp>
        <p:nvSpPr>
          <p:cNvPr id="6" name="Segnaposto numero diapositiva 5"/>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544650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5117" y="128666"/>
            <a:ext cx="4018769" cy="584775"/>
          </a:xfrm>
        </p:spPr>
        <p:txBody>
          <a:bodyPr/>
          <a:lstStyle/>
          <a:p>
            <a:r>
              <a:rPr lang="it-IT" sz="2800" b="1" dirty="0">
                <a:solidFill>
                  <a:srgbClr val="FFFF00"/>
                </a:solidFill>
                <a:sym typeface="Symbol" panose="05050102010706020507" pitchFamily="18" charset="2"/>
              </a:rPr>
              <a:t>3D CZT PTF </a:t>
            </a:r>
            <a:r>
              <a:rPr lang="en-GB" sz="2800" b="1" dirty="0">
                <a:solidFill>
                  <a:srgbClr val="FFFF00"/>
                </a:solidFill>
                <a:sym typeface="Symbol" panose="05050102010706020507" pitchFamily="18" charset="2"/>
              </a:rPr>
              <a:t>basic unit</a:t>
            </a:r>
            <a:r>
              <a:rPr lang="en-US" sz="2800" b="1" dirty="0"/>
              <a:t>                                                               </a:t>
            </a:r>
            <a:endParaRPr lang="it-IT" sz="2800" b="1" dirty="0"/>
          </a:p>
        </p:txBody>
      </p:sp>
      <p:sp>
        <p:nvSpPr>
          <p:cNvPr id="3" name="Segnaposto contenuto 2"/>
          <p:cNvSpPr>
            <a:spLocks noGrp="1"/>
          </p:cNvSpPr>
          <p:nvPr>
            <p:ph idx="1"/>
          </p:nvPr>
        </p:nvSpPr>
        <p:spPr>
          <a:xfrm>
            <a:off x="4263886" y="963265"/>
            <a:ext cx="7364897" cy="5285147"/>
          </a:xfrm>
          <a:noFill/>
          <a:ln w="25400">
            <a:noFill/>
          </a:ln>
        </p:spPr>
        <p:txBody>
          <a:bodyPr>
            <a:normAutofit fontScale="25000" lnSpcReduction="20000"/>
          </a:bodyPr>
          <a:lstStyle/>
          <a:p>
            <a:pPr marL="0" indent="0">
              <a:buNone/>
            </a:pPr>
            <a:endParaRPr lang="en-GB" sz="100" dirty="0">
              <a:solidFill>
                <a:schemeClr val="tx2">
                  <a:lumMod val="90000"/>
                </a:schemeClr>
              </a:solidFill>
            </a:endParaRPr>
          </a:p>
          <a:p>
            <a:pPr defTabSz="342900">
              <a:lnSpc>
                <a:spcPct val="120000"/>
              </a:lnSpc>
              <a:spcBef>
                <a:spcPts val="800"/>
              </a:spcBef>
              <a:spcAft>
                <a:spcPts val="800"/>
              </a:spcAft>
            </a:pPr>
            <a:r>
              <a:rPr lang="en-GB" sz="8000" b="1" dirty="0">
                <a:sym typeface="Symbol" panose="05050102010706020507" pitchFamily="18" charset="2"/>
              </a:rPr>
              <a:t>Planar Transverse Field (PTF) irradiation </a:t>
            </a:r>
            <a:r>
              <a:rPr lang="en-GB" sz="8000" b="1" dirty="0"/>
              <a:t>allow to increase the thickness (i.e. efficiency) for photon absorption up to 40 mm</a:t>
            </a:r>
            <a:endParaRPr lang="en-GB" sz="8000" b="1" dirty="0">
              <a:sym typeface="Symbol" panose="05050102010706020507" pitchFamily="18" charset="2"/>
            </a:endParaRPr>
          </a:p>
          <a:p>
            <a:pPr defTabSz="342900">
              <a:lnSpc>
                <a:spcPct val="120000"/>
              </a:lnSpc>
              <a:spcBef>
                <a:spcPts val="800"/>
              </a:spcBef>
              <a:spcAft>
                <a:spcPts val="800"/>
              </a:spcAft>
            </a:pPr>
            <a:r>
              <a:rPr lang="en-GB" sz="8000" b="1" dirty="0">
                <a:sym typeface="Symbol" panose="05050102010706020507" pitchFamily="18" charset="2"/>
              </a:rPr>
              <a:t>Anode with a drift strip configuration and cathode strips orthogonal to the anodes allow </a:t>
            </a:r>
            <a:r>
              <a:rPr lang="en-GB" sz="8000" b="1" dirty="0"/>
              <a:t>to obtain high spatial resolution with reduced number of readout channels </a:t>
            </a:r>
          </a:p>
          <a:p>
            <a:pPr defTabSz="342900">
              <a:lnSpc>
                <a:spcPct val="120000"/>
              </a:lnSpc>
              <a:spcBef>
                <a:spcPts val="800"/>
              </a:spcBef>
              <a:spcAft>
                <a:spcPts val="800"/>
              </a:spcAft>
            </a:pPr>
            <a:r>
              <a:rPr lang="en-US" sz="8000" b="1" dirty="0"/>
              <a:t>The drift strips are negatively biased by a voltage divider, whereas the anode strips are held at ground </a:t>
            </a:r>
            <a:endParaRPr lang="en-GB" sz="8000" b="1" dirty="0"/>
          </a:p>
          <a:p>
            <a:pPr defTabSz="342900">
              <a:lnSpc>
                <a:spcPct val="120000"/>
              </a:lnSpc>
              <a:spcBef>
                <a:spcPts val="800"/>
              </a:spcBef>
              <a:spcAft>
                <a:spcPts val="800"/>
              </a:spcAft>
            </a:pPr>
            <a:r>
              <a:rPr lang="en-GB" sz="8000" b="1" dirty="0"/>
              <a:t>Digital Pulse Processing (DPP) of readout signals will allow to reconstruct the 3D position of the photon interaction to be used also for energy correction. </a:t>
            </a:r>
          </a:p>
          <a:p>
            <a:pPr defTabSz="342900">
              <a:lnSpc>
                <a:spcPct val="120000"/>
              </a:lnSpc>
              <a:spcBef>
                <a:spcPts val="800"/>
              </a:spcBef>
              <a:spcAft>
                <a:spcPts val="800"/>
              </a:spcAft>
            </a:pPr>
            <a:r>
              <a:rPr lang="en-GB" sz="8000" b="1" dirty="0"/>
              <a:t>A large flexibility to different operative condition without requiring hardware changes </a:t>
            </a:r>
          </a:p>
        </p:txBody>
      </p:sp>
      <p:sp>
        <p:nvSpPr>
          <p:cNvPr id="6" name="Segnaposto numero diapositiva 5"/>
          <p:cNvSpPr>
            <a:spLocks noGrp="1"/>
          </p:cNvSpPr>
          <p:nvPr>
            <p:ph type="sldNum" sz="quarter" idx="12"/>
          </p:nvPr>
        </p:nvSpPr>
        <p:spPr/>
        <p:txBody>
          <a:bodyPr/>
          <a:lstStyle/>
          <a:p>
            <a:fld id="{D57F1E4F-1CFF-5643-939E-02111984F565}" type="slidenum">
              <a:rPr lang="en-US" smtClean="0"/>
              <a:t>5</a:t>
            </a:fld>
            <a:endParaRPr lang="en-US" dirty="0"/>
          </a:p>
        </p:txBody>
      </p:sp>
      <p:grpSp>
        <p:nvGrpSpPr>
          <p:cNvPr id="25" name="Gruppo 24">
            <a:extLst>
              <a:ext uri="{FF2B5EF4-FFF2-40B4-BE49-F238E27FC236}">
                <a16:creationId xmlns:a16="http://schemas.microsoft.com/office/drawing/2014/main" id="{2E7602D7-CAAF-4BC3-B651-6023149B81E5}"/>
              </a:ext>
            </a:extLst>
          </p:cNvPr>
          <p:cNvGrpSpPr/>
          <p:nvPr/>
        </p:nvGrpSpPr>
        <p:grpSpPr>
          <a:xfrm>
            <a:off x="340182" y="1063416"/>
            <a:ext cx="3431718" cy="5184996"/>
            <a:chOff x="8556198" y="1222006"/>
            <a:chExt cx="3227039" cy="4947377"/>
          </a:xfrm>
        </p:grpSpPr>
        <p:pic>
          <p:nvPicPr>
            <p:cNvPr id="5" name="Immagine 4">
              <a:extLst>
                <a:ext uri="{FF2B5EF4-FFF2-40B4-BE49-F238E27FC236}">
                  <a16:creationId xmlns:a16="http://schemas.microsoft.com/office/drawing/2014/main" id="{9E7F9D05-FCAF-4328-BA4E-732176F7AB8D}"/>
                </a:ext>
              </a:extLst>
            </p:cNvPr>
            <p:cNvPicPr>
              <a:picLocks noChangeAspect="1"/>
            </p:cNvPicPr>
            <p:nvPr/>
          </p:nvPicPr>
          <p:blipFill>
            <a:blip r:embed="rId2"/>
            <a:stretch>
              <a:fillRect/>
            </a:stretch>
          </p:blipFill>
          <p:spPr>
            <a:xfrm rot="5400000">
              <a:off x="7696029" y="2082175"/>
              <a:ext cx="4947377" cy="3227039"/>
            </a:xfrm>
            <a:prstGeom prst="rect">
              <a:avLst/>
            </a:prstGeom>
            <a:ln w="25400">
              <a:solidFill>
                <a:srgbClr val="FF0000"/>
              </a:solidFill>
            </a:ln>
          </p:spPr>
        </p:pic>
        <p:cxnSp>
          <p:nvCxnSpPr>
            <p:cNvPr id="20" name="Connettore 2 19">
              <a:extLst>
                <a:ext uri="{FF2B5EF4-FFF2-40B4-BE49-F238E27FC236}">
                  <a16:creationId xmlns:a16="http://schemas.microsoft.com/office/drawing/2014/main" id="{F37217D9-6FD6-41E5-B58B-500CE8C4AE09}"/>
                </a:ext>
              </a:extLst>
            </p:cNvPr>
            <p:cNvCxnSpPr>
              <a:cxnSpLocks/>
            </p:cNvCxnSpPr>
            <p:nvPr/>
          </p:nvCxnSpPr>
          <p:spPr>
            <a:xfrm>
              <a:off x="10652672" y="1807820"/>
              <a:ext cx="0" cy="449867"/>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3" name="CasellaDiTesto 22">
              <a:extLst>
                <a:ext uri="{FF2B5EF4-FFF2-40B4-BE49-F238E27FC236}">
                  <a16:creationId xmlns:a16="http://schemas.microsoft.com/office/drawing/2014/main" id="{33DF84BB-8A63-4E5E-BD8E-74CA8287A192}"/>
                </a:ext>
              </a:extLst>
            </p:cNvPr>
            <p:cNvSpPr txBox="1"/>
            <p:nvPr/>
          </p:nvSpPr>
          <p:spPr>
            <a:xfrm>
              <a:off x="9700249" y="1249844"/>
              <a:ext cx="2082983" cy="557976"/>
            </a:xfrm>
            <a:prstGeom prst="rect">
              <a:avLst/>
            </a:prstGeom>
            <a:noFill/>
            <a:ln w="25400">
              <a:noFill/>
            </a:ln>
          </p:spPr>
          <p:txBody>
            <a:bodyPr wrap="square" rtlCol="0">
              <a:spAutoFit/>
            </a:bodyPr>
            <a:lstStyle/>
            <a:p>
              <a:pPr algn="ctr"/>
              <a:r>
                <a:rPr lang="en-GB" sz="1600" b="1" dirty="0">
                  <a:solidFill>
                    <a:schemeClr val="accent4">
                      <a:lumMod val="50000"/>
                    </a:schemeClr>
                  </a:solidFill>
                  <a:latin typeface="Times New Roman" panose="02020603050405020304" pitchFamily="18" charset="0"/>
                  <a:cs typeface="Times New Roman" panose="02020603050405020304" pitchFamily="18" charset="0"/>
                </a:rPr>
                <a:t>Planar Transverse Field (PTF) plane</a:t>
              </a:r>
            </a:p>
          </p:txBody>
        </p:sp>
      </p:grpSp>
    </p:spTree>
    <p:extLst>
      <p:ext uri="{BB962C8B-B14F-4D97-AF65-F5344CB8AC3E}">
        <p14:creationId xmlns:p14="http://schemas.microsoft.com/office/powerpoint/2010/main" val="203452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6000" y="216000"/>
            <a:ext cx="3631211" cy="559805"/>
          </a:xfrm>
        </p:spPr>
        <p:txBody>
          <a:bodyPr/>
          <a:lstStyle/>
          <a:p>
            <a:pPr>
              <a:spcAft>
                <a:spcPts val="300"/>
              </a:spcAft>
            </a:pPr>
            <a:r>
              <a:rPr lang="it-IT" sz="2800" b="1" dirty="0">
                <a:solidFill>
                  <a:srgbClr val="FFFF00"/>
                </a:solidFill>
              </a:rPr>
              <a:t>The 3D CZT </a:t>
            </a:r>
            <a:r>
              <a:rPr lang="en-GB" sz="2800" b="1" dirty="0">
                <a:solidFill>
                  <a:srgbClr val="FFFF00"/>
                </a:solidFill>
              </a:rPr>
              <a:t>sensor</a:t>
            </a:r>
            <a:endParaRPr lang="it-IT" sz="2800" b="1" dirty="0">
              <a:solidFill>
                <a:srgbClr val="FFFF00"/>
              </a:solidFill>
            </a:endParaRPr>
          </a:p>
        </p:txBody>
      </p:sp>
      <p:sp>
        <p:nvSpPr>
          <p:cNvPr id="6" name="Segnaposto numero diapositiva 5"/>
          <p:cNvSpPr>
            <a:spLocks noGrp="1"/>
          </p:cNvSpPr>
          <p:nvPr>
            <p:ph type="sldNum" sz="quarter" idx="12"/>
          </p:nvPr>
        </p:nvSpPr>
        <p:spPr/>
        <p:txBody>
          <a:bodyPr/>
          <a:lstStyle/>
          <a:p>
            <a:fld id="{D57F1E4F-1CFF-5643-939E-02111984F565}" type="slidenum">
              <a:rPr lang="en-US" smtClean="0"/>
              <a:t>6</a:t>
            </a:fld>
            <a:endParaRPr lang="en-US" dirty="0"/>
          </a:p>
        </p:txBody>
      </p:sp>
      <p:pic>
        <p:nvPicPr>
          <p:cNvPr id="9" name="image2.jpg"/>
          <p:cNvPicPr>
            <a:picLocks noChangeAspect="1"/>
          </p:cNvPicPr>
          <p:nvPr/>
        </p:nvPicPr>
        <p:blipFill>
          <a:blip r:embed="rId2"/>
          <a:srcRect t="34984" b="23180"/>
          <a:stretch>
            <a:fillRect/>
          </a:stretch>
        </p:blipFill>
        <p:spPr>
          <a:xfrm>
            <a:off x="697443" y="775805"/>
            <a:ext cx="3274528" cy="2308324"/>
          </a:xfrm>
          <a:prstGeom prst="rect">
            <a:avLst/>
          </a:prstGeom>
          <a:ln>
            <a:solidFill>
              <a:srgbClr val="FF0000"/>
            </a:solidFill>
          </a:ln>
        </p:spPr>
      </p:pic>
      <p:pic>
        <p:nvPicPr>
          <p:cNvPr id="10" name="image4.jpg"/>
          <p:cNvPicPr>
            <a:picLocks noChangeAspect="1"/>
          </p:cNvPicPr>
          <p:nvPr/>
        </p:nvPicPr>
        <p:blipFill>
          <a:blip r:embed="rId3"/>
          <a:srcRect t="26262" b="32211"/>
          <a:stretch>
            <a:fillRect/>
          </a:stretch>
        </p:blipFill>
        <p:spPr>
          <a:xfrm>
            <a:off x="4132686" y="775805"/>
            <a:ext cx="3049958" cy="2308324"/>
          </a:xfrm>
          <a:prstGeom prst="rect">
            <a:avLst/>
          </a:prstGeom>
          <a:ln>
            <a:solidFill>
              <a:srgbClr val="FF0000"/>
            </a:solidFill>
          </a:ln>
        </p:spPr>
      </p:pic>
      <p:sp>
        <p:nvSpPr>
          <p:cNvPr id="16" name="CasellaDiTesto 15"/>
          <p:cNvSpPr txBox="1"/>
          <p:nvPr/>
        </p:nvSpPr>
        <p:spPr>
          <a:xfrm>
            <a:off x="7343360" y="775805"/>
            <a:ext cx="3549430" cy="2308324"/>
          </a:xfrm>
          <a:prstGeom prst="rect">
            <a:avLst/>
          </a:prstGeom>
          <a:solidFill>
            <a:schemeClr val="tx1">
              <a:lumMod val="85000"/>
            </a:schemeClr>
          </a:solidFill>
          <a:ln>
            <a:solidFill>
              <a:srgbClr val="FF0000"/>
            </a:solidFill>
          </a:ln>
        </p:spPr>
        <p:txBody>
          <a:bodyPr wrap="square" rtlCol="0">
            <a:spAutoFit/>
          </a:bodyPr>
          <a:lstStyle/>
          <a:p>
            <a:pPr algn="ctr"/>
            <a:r>
              <a:rPr lang="en-GB" sz="1600" b="1" dirty="0">
                <a:solidFill>
                  <a:schemeClr val="bg1"/>
                </a:solidFill>
              </a:rPr>
              <a:t>The 3D CZT unit mounted on a support with the I/F for the AFEE board</a:t>
            </a:r>
          </a:p>
          <a:p>
            <a:endParaRPr lang="en-GB" sz="1600" b="1" dirty="0">
              <a:solidFill>
                <a:schemeClr val="bg1"/>
              </a:solidFill>
            </a:endParaRPr>
          </a:p>
          <a:p>
            <a:endParaRPr lang="en-GB" sz="1600" b="1" dirty="0">
              <a:solidFill>
                <a:schemeClr val="bg1"/>
              </a:solidFill>
            </a:endParaRPr>
          </a:p>
          <a:p>
            <a:endParaRPr lang="en-GB" sz="1600" b="1" dirty="0">
              <a:solidFill>
                <a:schemeClr val="bg1"/>
              </a:solidFill>
            </a:endParaRPr>
          </a:p>
          <a:p>
            <a:endParaRPr lang="en-GB" sz="1600" b="1" dirty="0">
              <a:solidFill>
                <a:schemeClr val="bg1"/>
              </a:solidFill>
            </a:endParaRPr>
          </a:p>
          <a:p>
            <a:endParaRPr lang="en-GB" sz="1600" b="1" dirty="0">
              <a:solidFill>
                <a:schemeClr val="bg1"/>
              </a:solidFill>
            </a:endParaRPr>
          </a:p>
          <a:p>
            <a:endParaRPr lang="en-GB" sz="1600" b="1" dirty="0">
              <a:solidFill>
                <a:schemeClr val="bg1"/>
              </a:solidFill>
            </a:endParaRPr>
          </a:p>
        </p:txBody>
      </p:sp>
      <p:sp>
        <p:nvSpPr>
          <p:cNvPr id="3" name="CasellaDiTesto 2">
            <a:extLst>
              <a:ext uri="{FF2B5EF4-FFF2-40B4-BE49-F238E27FC236}">
                <a16:creationId xmlns:a16="http://schemas.microsoft.com/office/drawing/2014/main" id="{FBCA117F-8585-48FD-AECF-06B2B54D84A6}"/>
              </a:ext>
            </a:extLst>
          </p:cNvPr>
          <p:cNvSpPr txBox="1"/>
          <p:nvPr/>
        </p:nvSpPr>
        <p:spPr>
          <a:xfrm>
            <a:off x="697443" y="722073"/>
            <a:ext cx="5992084" cy="338554"/>
          </a:xfrm>
          <a:prstGeom prst="rect">
            <a:avLst/>
          </a:prstGeom>
          <a:noFill/>
        </p:spPr>
        <p:txBody>
          <a:bodyPr wrap="square" rtlCol="0">
            <a:spAutoFit/>
          </a:bodyPr>
          <a:lstStyle/>
          <a:p>
            <a:r>
              <a:rPr lang="en-GB" sz="1600" b="1" dirty="0">
                <a:solidFill>
                  <a:schemeClr val="accent3">
                    <a:lumMod val="50000"/>
                  </a:schemeClr>
                </a:solidFill>
              </a:rPr>
              <a:t>Anodes side</a:t>
            </a:r>
            <a:r>
              <a:rPr lang="it-IT" sz="1600" b="1" dirty="0">
                <a:solidFill>
                  <a:schemeClr val="accent3">
                    <a:lumMod val="50000"/>
                  </a:schemeClr>
                </a:solidFill>
              </a:rPr>
              <a:t>                                      </a:t>
            </a:r>
            <a:r>
              <a:rPr lang="en-GB" sz="1600" b="1" dirty="0">
                <a:solidFill>
                  <a:schemeClr val="accent3">
                    <a:lumMod val="50000"/>
                  </a:schemeClr>
                </a:solidFill>
              </a:rPr>
              <a:t>Cathodes side</a:t>
            </a:r>
          </a:p>
        </p:txBody>
      </p:sp>
      <p:pic>
        <p:nvPicPr>
          <p:cNvPr id="7" name="Segnaposto contenuto 6"/>
          <p:cNvPicPr>
            <a:picLocks noGrp="1" noChangeAspect="1"/>
          </p:cNvPicPr>
          <p:nvPr>
            <p:ph idx="1"/>
          </p:nvPr>
        </p:nvPicPr>
        <p:blipFill rotWithShape="1">
          <a:blip r:embed="rId4">
            <a:extLst>
              <a:ext uri="{28A0092B-C50C-407E-A947-70E740481C1C}">
                <a14:useLocalDpi xmlns:a14="http://schemas.microsoft.com/office/drawing/2010/main" val="0"/>
              </a:ext>
            </a:extLst>
          </a:blip>
          <a:srcRect l="9046" t="27261" r="780" b="665"/>
          <a:stretch/>
        </p:blipFill>
        <p:spPr>
          <a:xfrm>
            <a:off x="7881915" y="1369050"/>
            <a:ext cx="2580414" cy="1544252"/>
          </a:xfrm>
          <a:ln w="12700">
            <a:solidFill>
              <a:schemeClr val="bg1"/>
            </a:solidFill>
          </a:ln>
        </p:spPr>
      </p:pic>
      <p:sp>
        <p:nvSpPr>
          <p:cNvPr id="11" name="Segnaposto contenuto 2">
            <a:extLst>
              <a:ext uri="{FF2B5EF4-FFF2-40B4-BE49-F238E27FC236}">
                <a16:creationId xmlns:a16="http://schemas.microsoft.com/office/drawing/2014/main" id="{B5D3838F-247B-4BAF-8D21-A5794C84B644}"/>
              </a:ext>
            </a:extLst>
          </p:cNvPr>
          <p:cNvSpPr txBox="1">
            <a:spLocks/>
          </p:cNvSpPr>
          <p:nvPr/>
        </p:nvSpPr>
        <p:spPr>
          <a:xfrm>
            <a:off x="334963" y="3137861"/>
            <a:ext cx="11361772" cy="3797093"/>
          </a:xfrm>
          <a:prstGeom prst="rect">
            <a:avLst/>
          </a:prstGeom>
          <a:noFill/>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lnSpc>
                <a:spcPct val="120000"/>
              </a:lnSpc>
              <a:spcBef>
                <a:spcPts val="800"/>
              </a:spcBef>
              <a:spcAft>
                <a:spcPts val="800"/>
              </a:spcAft>
            </a:pPr>
            <a:r>
              <a:rPr lang="en-US" sz="8000" b="1" dirty="0"/>
              <a:t>3D CZT detector, realized at IMEM-CNR (Parma, Italy) in collaboration with Due2Lab company (</a:t>
            </a:r>
            <a:r>
              <a:rPr lang="en-US" sz="8000" b="1" noProof="1"/>
              <a:t>Scandiano</a:t>
            </a:r>
            <a:r>
              <a:rPr lang="en-US" sz="8000" b="1" dirty="0"/>
              <a:t>, Italy)</a:t>
            </a:r>
            <a:endParaRPr lang="en-US" sz="8000" b="1" noProof="1"/>
          </a:p>
          <a:p>
            <a:pPr>
              <a:lnSpc>
                <a:spcPct val="120000"/>
              </a:lnSpc>
              <a:spcBef>
                <a:spcPts val="800"/>
              </a:spcBef>
              <a:spcAft>
                <a:spcPts val="800"/>
              </a:spcAft>
            </a:pPr>
            <a:r>
              <a:rPr lang="en-US" sz="8000" b="1" noProof="1"/>
              <a:t>Redlen</a:t>
            </a:r>
            <a:r>
              <a:rPr lang="en-US" sz="8000" b="1" dirty="0"/>
              <a:t> Tech. (BC, Canada) spectroscopic graded CZT crystal: 19.6x19.6x6 mm</a:t>
            </a:r>
            <a:r>
              <a:rPr lang="en-US" sz="8000" b="1" baseline="30000" dirty="0"/>
              <a:t>3</a:t>
            </a:r>
          </a:p>
          <a:p>
            <a:pPr>
              <a:lnSpc>
                <a:spcPct val="120000"/>
              </a:lnSpc>
              <a:spcBef>
                <a:spcPts val="800"/>
              </a:spcBef>
              <a:spcAft>
                <a:spcPts val="800"/>
              </a:spcAft>
            </a:pPr>
            <a:r>
              <a:rPr lang="en-US" sz="8000" b="1" dirty="0"/>
              <a:t>Anode: 48 strips 0.15 mm width and 0.25 mm gap (12 anode strips + 36 drift strip, 3 drift strips between each collecting anode couple)</a:t>
            </a:r>
          </a:p>
          <a:p>
            <a:pPr>
              <a:lnSpc>
                <a:spcPct val="120000"/>
              </a:lnSpc>
              <a:spcBef>
                <a:spcPts val="800"/>
              </a:spcBef>
              <a:spcAft>
                <a:spcPts val="800"/>
              </a:spcAft>
            </a:pPr>
            <a:r>
              <a:rPr lang="en-US" sz="8000" b="1" dirty="0"/>
              <a:t>Cathode: 10 strips 1.9 mm width and 0.1 mm gap</a:t>
            </a:r>
          </a:p>
          <a:p>
            <a:pPr>
              <a:lnSpc>
                <a:spcPct val="120000"/>
              </a:lnSpc>
              <a:spcBef>
                <a:spcPts val="800"/>
              </a:spcBef>
              <a:spcAft>
                <a:spcPts val="800"/>
              </a:spcAft>
            </a:pPr>
            <a:r>
              <a:rPr lang="en-US" sz="8000" b="1" dirty="0"/>
              <a:t>A new passivation method developed by CNR/IMEM (Italy) allows a factor 10 reduction of the leakage currents between anodes and drift strips with respect to other passivation techniques</a:t>
            </a:r>
            <a:endParaRPr lang="en-GB" sz="8000" b="1" dirty="0"/>
          </a:p>
          <a:p>
            <a:pPr>
              <a:spcBef>
                <a:spcPts val="800"/>
              </a:spcBef>
              <a:spcAft>
                <a:spcPts val="800"/>
              </a:spcAft>
            </a:pPr>
            <a:endParaRPr lang="it-IT" sz="2400" b="1" dirty="0"/>
          </a:p>
          <a:p>
            <a:endParaRPr lang="en-US" dirty="0"/>
          </a:p>
          <a:p>
            <a:endParaRPr lang="en-US" dirty="0"/>
          </a:p>
          <a:p>
            <a:endParaRPr lang="en-US" dirty="0"/>
          </a:p>
        </p:txBody>
      </p:sp>
    </p:spTree>
    <p:extLst>
      <p:ext uri="{BB962C8B-B14F-4D97-AF65-F5344CB8AC3E}">
        <p14:creationId xmlns:p14="http://schemas.microsoft.com/office/powerpoint/2010/main" val="248396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p:txBody>
          <a:bodyPr/>
          <a:lstStyle/>
          <a:p>
            <a:fld id="{D57F1E4F-1CFF-5643-939E-02111984F565}" type="slidenum">
              <a:rPr lang="en-US" smtClean="0"/>
              <a:t>7</a:t>
            </a:fld>
            <a:endParaRPr lang="en-US" dirty="0"/>
          </a:p>
        </p:txBody>
      </p:sp>
      <p:sp>
        <p:nvSpPr>
          <p:cNvPr id="13" name="Titolo 1">
            <a:extLst>
              <a:ext uri="{FF2B5EF4-FFF2-40B4-BE49-F238E27FC236}">
                <a16:creationId xmlns:a16="http://schemas.microsoft.com/office/drawing/2014/main" id="{E91C0726-3A73-4EE7-8539-B35E1C1A188B}"/>
              </a:ext>
            </a:extLst>
          </p:cNvPr>
          <p:cNvSpPr txBox="1">
            <a:spLocks/>
          </p:cNvSpPr>
          <p:nvPr/>
        </p:nvSpPr>
        <p:spPr>
          <a:xfrm>
            <a:off x="216000" y="216000"/>
            <a:ext cx="7420254" cy="59493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300"/>
              </a:spcAft>
            </a:pPr>
            <a:r>
              <a:rPr lang="it-IT" sz="2400" b="1" dirty="0">
                <a:solidFill>
                  <a:srgbClr val="FFFF00"/>
                </a:solidFill>
              </a:rPr>
              <a:t>The</a:t>
            </a:r>
            <a:r>
              <a:rPr lang="en-GB" sz="2400" b="1" dirty="0">
                <a:solidFill>
                  <a:srgbClr val="FFFF00"/>
                </a:solidFill>
              </a:rPr>
              <a:t> Digital Pulse Processing</a:t>
            </a:r>
            <a:r>
              <a:rPr lang="it-IT" sz="2400" b="1" dirty="0">
                <a:solidFill>
                  <a:srgbClr val="FFFF00"/>
                </a:solidFill>
              </a:rPr>
              <a:t> </a:t>
            </a:r>
          </a:p>
        </p:txBody>
      </p:sp>
      <p:sp>
        <p:nvSpPr>
          <p:cNvPr id="7" name="Segnaposto contenuto 2">
            <a:extLst>
              <a:ext uri="{FF2B5EF4-FFF2-40B4-BE49-F238E27FC236}">
                <a16:creationId xmlns:a16="http://schemas.microsoft.com/office/drawing/2014/main" id="{7511EE3A-C96C-4FAD-9D08-07E8A258335B}"/>
              </a:ext>
            </a:extLst>
          </p:cNvPr>
          <p:cNvSpPr>
            <a:spLocks noGrp="1"/>
          </p:cNvSpPr>
          <p:nvPr>
            <p:ph idx="1"/>
          </p:nvPr>
        </p:nvSpPr>
        <p:spPr>
          <a:xfrm>
            <a:off x="216000" y="810935"/>
            <a:ext cx="11081834" cy="2458914"/>
          </a:xfrm>
          <a:noFill/>
        </p:spPr>
        <p:txBody>
          <a:bodyPr>
            <a:normAutofit fontScale="25000" lnSpcReduction="20000"/>
          </a:bodyPr>
          <a:lstStyle/>
          <a:p>
            <a:pPr>
              <a:spcBef>
                <a:spcPts val="800"/>
              </a:spcBef>
              <a:spcAft>
                <a:spcPts val="800"/>
              </a:spcAft>
            </a:pPr>
            <a:r>
              <a:rPr lang="en-US" sz="7200" b="1" dirty="0"/>
              <a:t>An innovative readout approach: Digital Pulse Processing (DPP)</a:t>
            </a:r>
          </a:p>
          <a:p>
            <a:pPr>
              <a:spcBef>
                <a:spcPts val="800"/>
              </a:spcBef>
              <a:spcAft>
                <a:spcPts val="800"/>
              </a:spcAft>
            </a:pPr>
            <a:r>
              <a:rPr lang="en-US" sz="7200" b="1" dirty="0"/>
              <a:t>The detector output signals, after the CSP amplifier are sampled, digitized and processed in real time with custom fully digital algorithms. Original information on the event that generated the signal is preserved, thus allow to discriminate different type of particles from the signal features</a:t>
            </a:r>
          </a:p>
          <a:p>
            <a:pPr>
              <a:spcBef>
                <a:spcPts val="800"/>
              </a:spcBef>
              <a:spcAft>
                <a:spcPts val="800"/>
              </a:spcAft>
            </a:pPr>
            <a:r>
              <a:rPr lang="en-US" sz="7200" b="1" dirty="0"/>
              <a:t>This device will be equipped by fast digitizers (125 MHz, 16 bits ADC) and an open FPGA (</a:t>
            </a:r>
            <a:r>
              <a:rPr lang="en-US" sz="7200" b="1" noProof="1"/>
              <a:t>Xlinx</a:t>
            </a:r>
            <a:r>
              <a:rPr lang="en-US" sz="7200" b="1" dirty="0"/>
              <a:t>) system able to handle 64 channels with a power consumption of 30 Watt</a:t>
            </a:r>
            <a:r>
              <a:rPr lang="en-US" sz="8000" b="1" dirty="0"/>
              <a:t>.</a:t>
            </a:r>
          </a:p>
          <a:p>
            <a:endParaRPr lang="en-US" dirty="0"/>
          </a:p>
          <a:p>
            <a:endParaRPr lang="en-US" dirty="0"/>
          </a:p>
        </p:txBody>
      </p:sp>
      <p:sp>
        <p:nvSpPr>
          <p:cNvPr id="9" name="CasellaDiTesto 8">
            <a:extLst>
              <a:ext uri="{FF2B5EF4-FFF2-40B4-BE49-F238E27FC236}">
                <a16:creationId xmlns:a16="http://schemas.microsoft.com/office/drawing/2014/main" id="{43679B98-DFC7-7F4E-BA48-E66DBFE89B05}"/>
              </a:ext>
            </a:extLst>
          </p:cNvPr>
          <p:cNvSpPr txBox="1"/>
          <p:nvPr/>
        </p:nvSpPr>
        <p:spPr>
          <a:xfrm>
            <a:off x="136978" y="2806296"/>
            <a:ext cx="6096000" cy="400110"/>
          </a:xfrm>
          <a:prstGeom prst="rect">
            <a:avLst/>
          </a:prstGeom>
          <a:noFill/>
        </p:spPr>
        <p:txBody>
          <a:bodyPr wrap="square">
            <a:spAutoFit/>
          </a:bodyPr>
          <a:lstStyle/>
          <a:p>
            <a:pPr>
              <a:spcAft>
                <a:spcPts val="300"/>
              </a:spcAft>
            </a:pPr>
            <a:r>
              <a:rPr lang="it-IT" sz="2000" b="1" dirty="0">
                <a:solidFill>
                  <a:srgbClr val="FFFF00"/>
                </a:solidFill>
              </a:rPr>
              <a:t>The 3D CZT </a:t>
            </a:r>
            <a:r>
              <a:rPr lang="en-GB" sz="2000" b="1" dirty="0">
                <a:solidFill>
                  <a:srgbClr val="FFFF00"/>
                </a:solidFill>
              </a:rPr>
              <a:t>unit: spatial resolution</a:t>
            </a:r>
            <a:r>
              <a:rPr lang="it-IT" sz="2000" b="1" dirty="0">
                <a:solidFill>
                  <a:srgbClr val="FFFF00"/>
                </a:solidFill>
              </a:rPr>
              <a:t> </a:t>
            </a:r>
          </a:p>
        </p:txBody>
      </p:sp>
      <p:pic>
        <p:nvPicPr>
          <p:cNvPr id="10" name="Picture 3">
            <a:extLst>
              <a:ext uri="{FF2B5EF4-FFF2-40B4-BE49-F238E27FC236}">
                <a16:creationId xmlns:a16="http://schemas.microsoft.com/office/drawing/2014/main" id="{6ECB82DC-F758-B5B6-3FD0-86BF850CBFA7}"/>
              </a:ext>
            </a:extLst>
          </p:cNvPr>
          <p:cNvPicPr>
            <a:picLocks noChangeAspect="1"/>
          </p:cNvPicPr>
          <p:nvPr/>
        </p:nvPicPr>
        <p:blipFill>
          <a:blip r:embed="rId2" cstate="print"/>
          <a:stretch>
            <a:fillRect/>
          </a:stretch>
        </p:blipFill>
        <p:spPr>
          <a:xfrm rot="16200000">
            <a:off x="891570" y="2556119"/>
            <a:ext cx="3389366" cy="4813051"/>
          </a:xfrm>
          <a:prstGeom prst="rect">
            <a:avLst/>
          </a:prstGeom>
          <a:ln w="22225">
            <a:solidFill>
              <a:srgbClr val="FF0000"/>
            </a:solidFill>
          </a:ln>
        </p:spPr>
      </p:pic>
      <p:sp>
        <p:nvSpPr>
          <p:cNvPr id="12" name="CasellaDiTesto 11">
            <a:extLst>
              <a:ext uri="{FF2B5EF4-FFF2-40B4-BE49-F238E27FC236}">
                <a16:creationId xmlns:a16="http://schemas.microsoft.com/office/drawing/2014/main" id="{273528B6-140D-F1C7-59FA-EDDF35205D61}"/>
              </a:ext>
            </a:extLst>
          </p:cNvPr>
          <p:cNvSpPr txBox="1"/>
          <p:nvPr/>
        </p:nvSpPr>
        <p:spPr>
          <a:xfrm>
            <a:off x="5384799" y="3588152"/>
            <a:ext cx="6096000" cy="1477328"/>
          </a:xfrm>
          <a:prstGeom prst="rect">
            <a:avLst/>
          </a:prstGeom>
          <a:noFill/>
        </p:spPr>
        <p:txBody>
          <a:bodyPr wrap="square">
            <a:spAutoFit/>
          </a:bodyPr>
          <a:lstStyle/>
          <a:p>
            <a:pPr>
              <a:spcBef>
                <a:spcPts val="800"/>
              </a:spcBef>
              <a:spcAft>
                <a:spcPts val="800"/>
              </a:spcAft>
            </a:pPr>
            <a:r>
              <a:rPr lang="en-US" sz="1800" b="1" dirty="0"/>
              <a:t>Tests at laboratory and at the </a:t>
            </a:r>
            <a:r>
              <a:rPr lang="en-GB" sz="1800" b="1" dirty="0"/>
              <a:t>European Synchrotron Radiation </a:t>
            </a:r>
            <a:r>
              <a:rPr lang="it-IT" sz="1800" b="1" dirty="0"/>
              <a:t>Facility </a:t>
            </a:r>
            <a:r>
              <a:rPr lang="it-IT" sz="1800" dirty="0"/>
              <a:t>(</a:t>
            </a:r>
            <a:r>
              <a:rPr lang="en-US" sz="1800" b="1" dirty="0"/>
              <a:t>ESRF) demonstrated that a 3D CZT sensor (20x20x5 mm</a:t>
            </a:r>
            <a:r>
              <a:rPr lang="en-US" sz="1800" b="1" baseline="30000" dirty="0"/>
              <a:t>3</a:t>
            </a:r>
            <a:r>
              <a:rPr lang="en-US" sz="1800" b="1" dirty="0"/>
              <a:t>) can achieve both fine energy resolution and 3D imaging capability. New measurements are foreseen in the next fall.</a:t>
            </a:r>
          </a:p>
        </p:txBody>
      </p:sp>
    </p:spTree>
    <p:extLst>
      <p:ext uri="{BB962C8B-B14F-4D97-AF65-F5344CB8AC3E}">
        <p14:creationId xmlns:p14="http://schemas.microsoft.com/office/powerpoint/2010/main" val="363602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3CBBCB92-D0A2-4FD9-BDEB-74F9C8FAEEE1}"/>
              </a:ext>
            </a:extLst>
          </p:cNvPr>
          <p:cNvSpPr txBox="1"/>
          <p:nvPr/>
        </p:nvSpPr>
        <p:spPr>
          <a:xfrm>
            <a:off x="816451" y="962245"/>
            <a:ext cx="10798307" cy="4411815"/>
          </a:xfrm>
          <a:prstGeom prst="rect">
            <a:avLst/>
          </a:prstGeom>
          <a:solidFill>
            <a:schemeClr val="tx1"/>
          </a:solidFill>
          <a:ln w="19050">
            <a:solidFill>
              <a:srgbClr val="FF0000"/>
            </a:solidFill>
          </a:ln>
        </p:spPr>
        <p:txBody>
          <a:bodyPr wrap="square" rtlCol="0">
            <a:spAutoFit/>
          </a:bodyPr>
          <a:lstStyle/>
          <a:p>
            <a:endParaRPr lang="it-IT" dirty="0"/>
          </a:p>
        </p:txBody>
      </p:sp>
      <p:sp>
        <p:nvSpPr>
          <p:cNvPr id="6" name="Segnaposto numero diapositiva 5"/>
          <p:cNvSpPr>
            <a:spLocks noGrp="1"/>
          </p:cNvSpPr>
          <p:nvPr>
            <p:ph type="sldNum" sz="quarter" idx="12"/>
          </p:nvPr>
        </p:nvSpPr>
        <p:spPr/>
        <p:txBody>
          <a:bodyPr/>
          <a:lstStyle/>
          <a:p>
            <a:fld id="{D57F1E4F-1CFF-5643-939E-02111984F565}" type="slidenum">
              <a:rPr lang="en-US" smtClean="0"/>
              <a:t>8</a:t>
            </a:fld>
            <a:endParaRPr lang="en-US" dirty="0"/>
          </a:p>
        </p:txBody>
      </p:sp>
      <p:sp>
        <p:nvSpPr>
          <p:cNvPr id="17" name="Titolo 1">
            <a:extLst>
              <a:ext uri="{FF2B5EF4-FFF2-40B4-BE49-F238E27FC236}">
                <a16:creationId xmlns:a16="http://schemas.microsoft.com/office/drawing/2014/main" id="{9123A148-A616-421F-B8B1-17540569E6BF}"/>
              </a:ext>
            </a:extLst>
          </p:cNvPr>
          <p:cNvSpPr txBox="1">
            <a:spLocks/>
          </p:cNvSpPr>
          <p:nvPr/>
        </p:nvSpPr>
        <p:spPr>
          <a:xfrm>
            <a:off x="333081" y="156489"/>
            <a:ext cx="6670958" cy="55980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300"/>
              </a:spcAft>
            </a:pPr>
            <a:r>
              <a:rPr lang="it-IT" sz="2800" b="1" dirty="0">
                <a:solidFill>
                  <a:srgbClr val="FFFF00"/>
                </a:solidFill>
              </a:rPr>
              <a:t>The 3D CZT </a:t>
            </a:r>
            <a:r>
              <a:rPr lang="en-GB" sz="2800" b="1" dirty="0">
                <a:solidFill>
                  <a:srgbClr val="FFFF00"/>
                </a:solidFill>
              </a:rPr>
              <a:t>unit: spectral resolution</a:t>
            </a:r>
            <a:r>
              <a:rPr lang="it-IT" sz="2800" b="1" dirty="0">
                <a:solidFill>
                  <a:srgbClr val="FFFF00"/>
                </a:solidFill>
              </a:rPr>
              <a:t> </a:t>
            </a:r>
          </a:p>
        </p:txBody>
      </p:sp>
      <p:sp>
        <p:nvSpPr>
          <p:cNvPr id="11" name="Segnaposto contenuto 2">
            <a:extLst>
              <a:ext uri="{FF2B5EF4-FFF2-40B4-BE49-F238E27FC236}">
                <a16:creationId xmlns:a16="http://schemas.microsoft.com/office/drawing/2014/main" id="{F4D6DBCA-CE20-4FB7-BAC5-823E8BD2749F}"/>
              </a:ext>
            </a:extLst>
          </p:cNvPr>
          <p:cNvSpPr>
            <a:spLocks noGrp="1"/>
          </p:cNvSpPr>
          <p:nvPr>
            <p:ph idx="1"/>
          </p:nvPr>
        </p:nvSpPr>
        <p:spPr>
          <a:xfrm>
            <a:off x="146612" y="5874565"/>
            <a:ext cx="11898775" cy="706435"/>
          </a:xfrm>
          <a:noFill/>
        </p:spPr>
        <p:txBody>
          <a:bodyPr>
            <a:normAutofit fontScale="77500" lnSpcReduction="20000"/>
          </a:bodyPr>
          <a:lstStyle/>
          <a:p>
            <a:pPr>
              <a:spcBef>
                <a:spcPts val="800"/>
              </a:spcBef>
              <a:spcAft>
                <a:spcPts val="800"/>
              </a:spcAft>
            </a:pPr>
            <a:r>
              <a:rPr lang="en-GB" sz="2600" b="1" dirty="0"/>
              <a:t>Good spectroscopic performance with the digital approach, even without correction by using the 3D position photon interaction knowledge (FWHM): 4.9% at 122keV, 1% at 662 keV</a:t>
            </a:r>
            <a:endParaRPr lang="en-US" sz="2600" dirty="0"/>
          </a:p>
          <a:p>
            <a:endParaRPr lang="en-US" dirty="0"/>
          </a:p>
          <a:p>
            <a:endParaRPr lang="en-US" dirty="0"/>
          </a:p>
        </p:txBody>
      </p:sp>
      <p:pic>
        <p:nvPicPr>
          <p:cNvPr id="12" name="Immagine 11">
            <a:extLst>
              <a:ext uri="{FF2B5EF4-FFF2-40B4-BE49-F238E27FC236}">
                <a16:creationId xmlns:a16="http://schemas.microsoft.com/office/drawing/2014/main" id="{9794A0B0-02A7-45ED-B3F7-CF7013B19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30" y="1153607"/>
            <a:ext cx="5047642" cy="4029090"/>
          </a:xfrm>
          <a:prstGeom prst="rect">
            <a:avLst/>
          </a:prstGeom>
        </p:spPr>
      </p:pic>
      <p:pic>
        <p:nvPicPr>
          <p:cNvPr id="13" name="Immagine 12">
            <a:extLst>
              <a:ext uri="{FF2B5EF4-FFF2-40B4-BE49-F238E27FC236}">
                <a16:creationId xmlns:a16="http://schemas.microsoft.com/office/drawing/2014/main" id="{F0D6921E-055A-4496-904A-6111D25D49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04" y="1163438"/>
            <a:ext cx="4985453" cy="4027202"/>
          </a:xfrm>
          <a:prstGeom prst="rect">
            <a:avLst/>
          </a:prstGeom>
        </p:spPr>
      </p:pic>
    </p:spTree>
    <p:extLst>
      <p:ext uri="{BB962C8B-B14F-4D97-AF65-F5344CB8AC3E}">
        <p14:creationId xmlns:p14="http://schemas.microsoft.com/office/powerpoint/2010/main" val="171711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a:extLst>
              <a:ext uri="{FF2B5EF4-FFF2-40B4-BE49-F238E27FC236}">
                <a16:creationId xmlns:a16="http://schemas.microsoft.com/office/drawing/2014/main" id="{15FA77D4-45E2-414D-958A-712ACF2D84ED}"/>
              </a:ext>
            </a:extLst>
          </p:cNvPr>
          <p:cNvSpPr txBox="1"/>
          <p:nvPr/>
        </p:nvSpPr>
        <p:spPr>
          <a:xfrm>
            <a:off x="367104" y="986010"/>
            <a:ext cx="11085530" cy="3693319"/>
          </a:xfrm>
          <a:prstGeom prst="rect">
            <a:avLst/>
          </a:prstGeom>
          <a:solidFill>
            <a:schemeClr val="tx1"/>
          </a:solidFill>
          <a:ln w="12700">
            <a:solidFill>
              <a:srgbClr val="FF0000"/>
            </a:solidFill>
          </a:ln>
        </p:spPr>
        <p:txBody>
          <a:bodyPr wrap="square" rtlCol="0">
            <a:spAutoFit/>
          </a:bodyPr>
          <a:lstStyle/>
          <a:p>
            <a:pPr algn="ctr"/>
            <a:r>
              <a:rPr lang="en-GB" b="1" kern="0" dirty="0">
                <a:solidFill>
                  <a:schemeClr val="bg1"/>
                </a:solidFill>
              </a:rPr>
              <a:t>Scattering maps at 200 keV with </a:t>
            </a:r>
            <a:r>
              <a:rPr lang="it-IT" b="1" noProof="1">
                <a:solidFill>
                  <a:schemeClr val="bg1"/>
                </a:solidFill>
                <a:latin typeface="Arial" panose="020B0604020202020204" pitchFamily="34" charset="0"/>
              </a:rPr>
              <a:t>Caliste</a:t>
            </a:r>
            <a:r>
              <a:rPr lang="it-IT" b="1" dirty="0">
                <a:solidFill>
                  <a:schemeClr val="bg1"/>
                </a:solidFill>
                <a:latin typeface="Arial" panose="020B0604020202020204" pitchFamily="34" charset="0"/>
              </a:rPr>
              <a:t> 256 </a:t>
            </a:r>
            <a:r>
              <a:rPr lang="en-GB" b="1" dirty="0">
                <a:solidFill>
                  <a:schemeClr val="bg1"/>
                </a:solidFill>
                <a:latin typeface="Arial" panose="020B0604020202020204" pitchFamily="34" charset="0"/>
              </a:rPr>
              <a:t>experiment</a:t>
            </a:r>
            <a:r>
              <a:rPr lang="it-IT" b="1" dirty="0">
                <a:solidFill>
                  <a:schemeClr val="bg1"/>
                </a:solidFill>
                <a:latin typeface="Arial" panose="020B0604020202020204" pitchFamily="34" charset="0"/>
              </a:rPr>
              <a:t> (16x16 </a:t>
            </a:r>
            <a:r>
              <a:rPr lang="en-GB" b="1" dirty="0">
                <a:solidFill>
                  <a:schemeClr val="bg1"/>
                </a:solidFill>
                <a:latin typeface="Arial" panose="020B0604020202020204" pitchFamily="34" charset="0"/>
              </a:rPr>
              <a:t>pixels</a:t>
            </a:r>
            <a:r>
              <a:rPr lang="it-IT" b="1" dirty="0">
                <a:solidFill>
                  <a:schemeClr val="bg1"/>
                </a:solidFill>
                <a:latin typeface="Arial" panose="020B0604020202020204" pitchFamily="34" charset="0"/>
              </a:rPr>
              <a:t>, 0.625 mm pitch)</a:t>
            </a:r>
          </a:p>
          <a:p>
            <a:r>
              <a:rPr lang="en-GB" b="1" dirty="0">
                <a:solidFill>
                  <a:schemeClr val="bg1"/>
                </a:solidFill>
              </a:rPr>
              <a:t>   </a:t>
            </a:r>
          </a:p>
          <a:p>
            <a:r>
              <a:rPr lang="en-GB" b="1" dirty="0">
                <a:solidFill>
                  <a:srgbClr val="FF0000"/>
                </a:solidFill>
              </a:rPr>
              <a:t>        un-polarized beam                    100 % </a:t>
            </a:r>
            <a:r>
              <a:rPr lang="en-GB" b="1" kern="0" dirty="0">
                <a:solidFill>
                  <a:srgbClr val="FF0000"/>
                </a:solidFill>
              </a:rPr>
              <a:t>polarized beam</a:t>
            </a:r>
          </a:p>
          <a:p>
            <a:endParaRPr lang="en-GB" b="1" dirty="0">
              <a:solidFill>
                <a:schemeClr val="bg1"/>
              </a:solidFill>
            </a:endParaRPr>
          </a:p>
          <a:p>
            <a:endParaRPr lang="it-IT" b="1" dirty="0">
              <a:solidFill>
                <a:schemeClr val="bg1"/>
              </a:solidFill>
            </a:endParaRPr>
          </a:p>
          <a:p>
            <a:r>
              <a:rPr lang="it-IT" dirty="0"/>
              <a:t>ù</a:t>
            </a:r>
          </a:p>
          <a:p>
            <a:endParaRPr lang="it-IT" dirty="0"/>
          </a:p>
          <a:p>
            <a:endParaRPr lang="it-IT" dirty="0"/>
          </a:p>
          <a:p>
            <a:endParaRPr lang="it-IT" dirty="0"/>
          </a:p>
          <a:p>
            <a:endParaRPr lang="it-IT" dirty="0"/>
          </a:p>
          <a:p>
            <a:endParaRPr lang="it-IT" dirty="0"/>
          </a:p>
          <a:p>
            <a:endParaRPr lang="it-IT" dirty="0"/>
          </a:p>
          <a:p>
            <a:endParaRPr lang="it-IT" dirty="0"/>
          </a:p>
        </p:txBody>
      </p:sp>
      <p:pic>
        <p:nvPicPr>
          <p:cNvPr id="1025" name="Picture 1" descr="page8image154953472">
            <a:extLst>
              <a:ext uri="{FF2B5EF4-FFF2-40B4-BE49-F238E27FC236}">
                <a16:creationId xmlns:a16="http://schemas.microsoft.com/office/drawing/2014/main" id="{8919A656-0DBE-0607-7E83-AC7B464E9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66" y="1878323"/>
            <a:ext cx="2632484" cy="2632484"/>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6" name="Segnaposto numero diapositiva 5"/>
          <p:cNvSpPr>
            <a:spLocks noGrp="1"/>
          </p:cNvSpPr>
          <p:nvPr>
            <p:ph type="sldNum" sz="quarter" idx="12"/>
          </p:nvPr>
        </p:nvSpPr>
        <p:spPr/>
        <p:txBody>
          <a:bodyPr/>
          <a:lstStyle/>
          <a:p>
            <a:fld id="{D57F1E4F-1CFF-5643-939E-02111984F565}" type="slidenum">
              <a:rPr lang="en-US" smtClean="0"/>
              <a:t>9</a:t>
            </a:fld>
            <a:endParaRPr lang="en-US" dirty="0"/>
          </a:p>
        </p:txBody>
      </p:sp>
      <p:pic>
        <p:nvPicPr>
          <p:cNvPr id="10" name="Immagine 9"/>
          <p:cNvPicPr>
            <a:picLocks noChangeAspect="1"/>
          </p:cNvPicPr>
          <p:nvPr/>
        </p:nvPicPr>
        <p:blipFill>
          <a:blip r:embed="rId3" cstate="print"/>
          <a:stretch>
            <a:fillRect/>
          </a:stretch>
        </p:blipFill>
        <p:spPr>
          <a:xfrm>
            <a:off x="4139708" y="1900565"/>
            <a:ext cx="2741151" cy="2598983"/>
          </a:xfrm>
          <a:prstGeom prst="rect">
            <a:avLst/>
          </a:prstGeom>
          <a:ln w="19050">
            <a:solidFill>
              <a:schemeClr val="bg1"/>
            </a:solidFill>
          </a:ln>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8904" y="1730468"/>
            <a:ext cx="3910742" cy="2909316"/>
          </a:xfrm>
          <a:prstGeom prst="rect">
            <a:avLst/>
          </a:prstGeom>
        </p:spPr>
      </p:pic>
      <p:sp>
        <p:nvSpPr>
          <p:cNvPr id="15" name="Titolo 1">
            <a:extLst>
              <a:ext uri="{FF2B5EF4-FFF2-40B4-BE49-F238E27FC236}">
                <a16:creationId xmlns:a16="http://schemas.microsoft.com/office/drawing/2014/main" id="{C7ADF35C-B6F3-4D2C-8C2C-DED84BC0549C}"/>
              </a:ext>
            </a:extLst>
          </p:cNvPr>
          <p:cNvSpPr txBox="1">
            <a:spLocks/>
          </p:cNvSpPr>
          <p:nvPr/>
        </p:nvSpPr>
        <p:spPr>
          <a:xfrm>
            <a:off x="215999" y="216000"/>
            <a:ext cx="9673067" cy="512056"/>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300"/>
              </a:spcAft>
            </a:pPr>
            <a:r>
              <a:rPr lang="it-IT" sz="2800" b="1" dirty="0">
                <a:solidFill>
                  <a:srgbClr val="FFFF00"/>
                </a:solidFill>
              </a:rPr>
              <a:t>The 3D CZT: </a:t>
            </a:r>
            <a:r>
              <a:rPr lang="en-GB" sz="2800" b="1" dirty="0">
                <a:solidFill>
                  <a:srgbClr val="FFFF00"/>
                </a:solidFill>
              </a:rPr>
              <a:t>high energy polarimetry</a:t>
            </a:r>
            <a:r>
              <a:rPr lang="it-IT" sz="2800" b="1" dirty="0">
                <a:solidFill>
                  <a:srgbClr val="FFFF00"/>
                </a:solidFill>
              </a:rPr>
              <a:t> </a:t>
            </a:r>
          </a:p>
        </p:txBody>
      </p:sp>
      <p:sp>
        <p:nvSpPr>
          <p:cNvPr id="13" name="Segnaposto contenuto 2">
            <a:extLst>
              <a:ext uri="{FF2B5EF4-FFF2-40B4-BE49-F238E27FC236}">
                <a16:creationId xmlns:a16="http://schemas.microsoft.com/office/drawing/2014/main" id="{CA38A45C-ADC2-4E7E-ADA2-2BEC286DE4B3}"/>
              </a:ext>
            </a:extLst>
          </p:cNvPr>
          <p:cNvSpPr>
            <a:spLocks noGrp="1"/>
          </p:cNvSpPr>
          <p:nvPr>
            <p:ph idx="1"/>
          </p:nvPr>
        </p:nvSpPr>
        <p:spPr>
          <a:xfrm>
            <a:off x="244241" y="4736927"/>
            <a:ext cx="11831801" cy="2002216"/>
          </a:xfrm>
          <a:noFill/>
        </p:spPr>
        <p:txBody>
          <a:bodyPr>
            <a:normAutofit fontScale="25000" lnSpcReduction="20000"/>
          </a:bodyPr>
          <a:lstStyle/>
          <a:p>
            <a:pPr>
              <a:lnSpc>
                <a:spcPct val="120000"/>
              </a:lnSpc>
              <a:spcBef>
                <a:spcPts val="800"/>
              </a:spcBef>
              <a:spcAft>
                <a:spcPts val="800"/>
              </a:spcAft>
            </a:pPr>
            <a:r>
              <a:rPr lang="en-US" sz="8000" b="1" dirty="0"/>
              <a:t>Segmented detectors are able to operate as scattering polarimeter relying on the asymmetry exhibited by the Compton scattering cross-section with respect to the azimuth angle</a:t>
            </a:r>
          </a:p>
          <a:p>
            <a:pPr>
              <a:lnSpc>
                <a:spcPct val="120000"/>
              </a:lnSpc>
              <a:spcBef>
                <a:spcPts val="800"/>
              </a:spcBef>
              <a:spcAft>
                <a:spcPts val="800"/>
              </a:spcAft>
            </a:pPr>
            <a:r>
              <a:rPr lang="en-US" sz="8000" b="1" dirty="0"/>
              <a:t>The typical modulation curve obtained for Compton events with existing pixelated detectors are also achievable with a 3D CZT </a:t>
            </a:r>
            <a:r>
              <a:rPr lang="en-US" sz="8000" b="1" noProof="1"/>
              <a:t>spectro-imager with much finer spatial resolution</a:t>
            </a:r>
            <a:endParaRPr lang="en-US" sz="8000" b="1" dirty="0"/>
          </a:p>
          <a:p>
            <a:pPr>
              <a:lnSpc>
                <a:spcPct val="120000"/>
              </a:lnSpc>
              <a:spcBef>
                <a:spcPts val="800"/>
              </a:spcBef>
              <a:spcAft>
                <a:spcPts val="800"/>
              </a:spcAft>
            </a:pPr>
            <a:endParaRPr lang="en-US" dirty="0"/>
          </a:p>
          <a:p>
            <a:endParaRPr lang="en-US" dirty="0"/>
          </a:p>
        </p:txBody>
      </p:sp>
    </p:spTree>
    <p:extLst>
      <p:ext uri="{BB962C8B-B14F-4D97-AF65-F5344CB8AC3E}">
        <p14:creationId xmlns:p14="http://schemas.microsoft.com/office/powerpoint/2010/main" val="691671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12269</TotalTime>
  <Words>1988</Words>
  <Application>Microsoft Macintosh PowerPoint</Application>
  <PresentationFormat>Widescreen</PresentationFormat>
  <Paragraphs>194</Paragraphs>
  <Slides>20</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20</vt:i4>
      </vt:variant>
    </vt:vector>
  </HeadingPairs>
  <TitlesOfParts>
    <vt:vector size="28" baseType="lpstr">
      <vt:lpstr>Arial</vt:lpstr>
      <vt:lpstr>Calibri</vt:lpstr>
      <vt:lpstr>Century Gothic</vt:lpstr>
      <vt:lpstr>Roboto Slab</vt:lpstr>
      <vt:lpstr>Symbol</vt:lpstr>
      <vt:lpstr>Times New Roman</vt:lpstr>
      <vt:lpstr>Wingdings 3</vt:lpstr>
      <vt:lpstr>Ione</vt:lpstr>
      <vt:lpstr>3D CZT spectro-imagers for hard X and soft γ-ray astronomy: development status and preliminary results from a stratospheric balloon flight</vt:lpstr>
      <vt:lpstr>Topics </vt:lpstr>
      <vt:lpstr>Main drivers for next decades instruments for hard X and soft -rays astronomy telescopes</vt:lpstr>
      <vt:lpstr>Spectro-imager sensors requirements</vt:lpstr>
      <vt:lpstr>3D CZT PTF basic unit                                                               </vt:lpstr>
      <vt:lpstr>The 3D CZT sensor</vt:lpstr>
      <vt:lpstr>Presentazione standard di PowerPoint</vt:lpstr>
      <vt:lpstr>Presentazione standard di PowerPoint</vt:lpstr>
      <vt:lpstr>Presentazione standard di PowerPoint</vt:lpstr>
      <vt:lpstr>Presentazione standard di PowerPoint</vt:lpstr>
      <vt:lpstr>A balloon experiment with a 3D CZT sensor</vt:lpstr>
      <vt:lpstr>The BADG3R experiment   </vt:lpstr>
      <vt:lpstr>Overview the BADG3R prototype</vt:lpstr>
      <vt:lpstr>BADG3R: detector system</vt:lpstr>
      <vt:lpstr>BADG3R prototype: resources                     </vt:lpstr>
      <vt:lpstr>The integration of the payload on the gondola</vt:lpstr>
      <vt:lpstr>The launch campaign in ESRANGE (SW)</vt:lpstr>
      <vt:lpstr>Flight profile and FPGA temperature</vt:lpstr>
      <vt:lpstr>Pre and post-flight preamplifiers noise</vt:lpstr>
      <vt:lpstr>BADG3R schedule and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Balloon borne 3D CZT spectro-imager Prototype for hard X rays measurements.</dc:title>
  <dc:creator>Ezio Caroli</dc:creator>
  <cp:lastModifiedBy>stefano del sordo</cp:lastModifiedBy>
  <cp:revision>497</cp:revision>
  <cp:lastPrinted>2019-06-12T15:05:53Z</cp:lastPrinted>
  <dcterms:created xsi:type="dcterms:W3CDTF">2019-05-31T15:40:18Z</dcterms:created>
  <dcterms:modified xsi:type="dcterms:W3CDTF">2023-06-21T11:17:30Z</dcterms:modified>
</cp:coreProperties>
</file>