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4" r:id="rId8"/>
    <p:sldId id="267" r:id="rId9"/>
    <p:sldId id="268" r:id="rId10"/>
    <p:sldId id="261" r:id="rId11"/>
    <p:sldId id="262" r:id="rId12"/>
    <p:sldId id="263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60EB2398-57BD-4247-8071-30B80E61827D}">
          <p14:sldIdLst>
            <p14:sldId id="256"/>
            <p14:sldId id="257"/>
            <p14:sldId id="258"/>
            <p14:sldId id="259"/>
            <p14:sldId id="260"/>
            <p14:sldId id="264"/>
            <p14:sldId id="267"/>
            <p14:sldId id="268"/>
            <p14:sldId id="261"/>
            <p14:sldId id="262"/>
            <p14:sldId id="263"/>
            <p14:sldId id="269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71F340-8B7E-6CF3-D881-2C29FA08C3A3}" name="Elena Konstantakopoulou" initials="EK" userId="158ae88faa17254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515"/>
    <a:srgbClr val="902190"/>
    <a:srgbClr val="010180"/>
    <a:srgbClr val="209090"/>
    <a:srgbClr val="FFFFFF"/>
    <a:srgbClr val="FDC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Μεσαίο στυλ 3 - Έμφαση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09:35:52.356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28,'4'0,"20"0,18 0,25 0,27 0,23 0,20 0,16 0,-4 0,-10-4,-11-3,-14 2,-18 0,-20 2,-19 1,-19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1C80B-E0CD-4323-AAD0-F4FC1CF2700E}" type="datetimeFigureOut">
              <a:rPr lang="el-GR" smtClean="0"/>
              <a:t>22/6/2023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E842-F1A1-4FB0-A606-80C770C710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0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9E0-1B6B-451B-8AA4-976C2049706C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4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3207-6789-4130-9E64-AA864B9767FF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21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CE26-E81A-4170-B536-517BA3E147C2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18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93B039-B225-30F1-0BB1-55BFAC021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7F1E83A-1A68-9A36-B8E0-2CC5D4259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127EC1-B34C-9981-F2EF-FDC35BB4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75BE-C72A-4855-8170-FAF61C676C4B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DC2454-8D85-AD1F-3F75-F9A86E80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00E012-BCE7-E5DF-044F-034B24F7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45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651C7B-BBF2-1110-E273-C1DAA744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D0E1C0-8F36-D473-EFF3-B6122C906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557D1B-FAAE-FC9D-4461-568CB9CE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8D1D-369E-48BA-8888-6460423C3D49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F14286-4294-4CB7-85E8-22E8B420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843CE-63AF-D0B4-61A6-106192FE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11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5CE291-5081-266A-9DB2-DD6E3068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18656FA-84C7-00B3-A9A4-807ECA7C5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FDA852-A20A-6D96-00CD-2765CCD5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220B-ADD2-42B6-A4B8-D6545276F814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D091B4-27FB-EEDE-AE09-37EAFE72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4EAE0C-814F-0AA3-7D65-84D0814F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658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3E296D-AFE0-B2AA-89F8-E8610A6F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DBFCF5-96D2-59E8-3751-AF70BBA1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565ACE-929F-0A1D-9313-F013EE578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5A97635-F108-6FE1-BA7F-65160AEA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12D-8F25-4D2F-8FBC-6358CB86C65B}" type="datetime1">
              <a:rPr lang="el-GR" smtClean="0"/>
              <a:t>22/6/2023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4A2341-CD9E-9871-41DC-0F31FBB5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7CB1C7-BE16-F45C-7624-A0547D7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55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0E9574-E744-0CB3-CA78-44D8B53C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CBF9D8-BC1F-AF67-DB25-FCAE023C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3BA220E-0BB9-AB0F-D501-1D6AB6942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E4439EA-C783-5CA4-3D89-E4E2CAB75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44AB65E-117D-2821-B191-96D8C4F08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A55C32-97BC-1088-E092-4F75A248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8768-FCF6-476C-896F-BB1B2E96D55E}" type="datetime1">
              <a:rPr lang="el-GR" smtClean="0"/>
              <a:t>22/6/2023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ED46B2E-1B05-9072-BD41-79663AD8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7562D2B-0272-4C17-BAEA-698FE770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593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461CE1-65C0-EB25-7367-15AD04CA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EC853CA-D01F-1E58-AFED-E4116B10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B99-F5AD-4DA1-A531-768C3397209D}" type="datetime1">
              <a:rPr lang="el-GR" smtClean="0"/>
              <a:t>22/6/2023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BFC4A2E-96EF-58FA-A3AF-7DAE8334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6720D29-FB4C-922D-FA33-5C627EB9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28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1E6772-4C90-C1EC-D5F5-812209F3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5B0-85C9-49B2-ADA8-22F570E8BC95}" type="datetime1">
              <a:rPr lang="el-GR" smtClean="0"/>
              <a:t>22/6/2023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C71B71B-F1F6-B09D-7ABC-9E7A25AE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3431D54-D263-D072-2D32-4D752C06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94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2432D2-CB75-DF34-5AF0-A0A6D2ED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E6C002-0E45-C5AB-46A8-C335AA34C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9DF6D1C-28D7-8959-4F79-CA4C69312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D9A74D-3920-D371-AE09-B27147F9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36A-D44B-403D-894C-00FB0956075A}" type="datetime1">
              <a:rPr lang="el-GR" smtClean="0"/>
              <a:t>22/6/2023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E31147D-E98D-C6D6-DC8A-BAEDFEA3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3B19D73-9665-6CC3-AA12-7E6B794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90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0A5A-9ABC-4EF3-BF40-47C92B00C6C8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23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193654-BD38-D786-7A95-9FDA2652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E37FB82-C026-2E1F-11BD-44978675F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097678-A3CA-29C0-CEF4-1B2F44192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C065FF-BCAD-47AE-1A28-4507994C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B8FE-4455-45F6-9E34-9CB15BB1006A}" type="datetime1">
              <a:rPr lang="el-GR" smtClean="0"/>
              <a:t>22/6/2023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925281A-9A33-D7DC-14FB-45A4DDA4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8C7F3E-2CEB-94A3-2702-6602F3B6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362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C4D405-C31A-2D42-4228-0A8933E5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7510455-06ED-306F-DFCC-F877F06F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6BE5B6-77E7-8B8C-C726-4F0AB5AD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9C63-DF76-4C75-A83D-9AECDA1C6B39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A036D2-27E5-44F3-6DF8-9DEA0C8F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30F9B3-A021-00FB-5182-5B8B0F58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24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65B4FE8-2F1B-DC33-76B7-53F9BC8F5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880803C-05AE-56E4-85C1-47260FC3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F32DF1-7A0E-4A83-E1D1-85BBCAD4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EF76-03F7-49B1-AB8F-5D6CD6BE99F5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718CB4-6D8D-5DBA-A03B-43CF2829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4222B5-C25A-19BB-A104-042F292E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32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7B3-B7B1-45A5-BAD2-708326BDEA35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3540-FA16-432E-B636-16F1490F99FA}" type="datetime1">
              <a:rPr lang="el-GR" smtClean="0"/>
              <a:t>22/6/2023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6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CE25-5D44-4229-B7BE-9B677A0A7EA4}" type="datetime1">
              <a:rPr lang="el-GR" smtClean="0"/>
              <a:t>22/6/2023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3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AA-5C9C-40C6-8530-6F0E5300D495}" type="datetime1">
              <a:rPr lang="el-GR" smtClean="0"/>
              <a:t>22/6/2023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461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D14-C949-4662-98BF-B5046D193449}" type="datetime1">
              <a:rPr lang="el-GR" smtClean="0"/>
              <a:t>22/6/2023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2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08D8C9-83C2-4918-B1C7-B2CBFB79482F}" type="datetime1">
              <a:rPr lang="el-GR" smtClean="0"/>
              <a:t>22/6/2023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9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435-74DC-40DE-8B16-3F65B7A7B955}" type="datetime1">
              <a:rPr lang="el-GR" smtClean="0"/>
              <a:t>22/6/2023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46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C707FC-041D-4AD3-AC44-9CFCAE5B4428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18AAE4B-E734-0350-5B2B-55F5E452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A088DC-FC54-D974-9F50-1B204419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AB25CB-7E81-D0E0-124F-55E46E7E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1C3E-84DB-407B-AE9A-2E748C06C487}" type="datetime1">
              <a:rPr lang="el-GR" smtClean="0"/>
              <a:t>22/6/2023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88B25C-58D2-8752-2176-397176114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E.Konstantakopoulou, A.Casanova Municchia, L.Luvidi, M.Ferretti, HPXM 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CEC4F3-4D1D-9223-AEDA-83042975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5075-1856-4320-A5CB-8C86B1E6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6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CFB309F-BE9F-BFD5-ECDF-1C66B844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" y="37326"/>
            <a:ext cx="4888813" cy="863250"/>
          </a:xfrm>
          <a:prstGeom prst="rect">
            <a:avLst/>
          </a:prstGeom>
        </p:spPr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4D975C40-A7F5-0B7E-D630-53E92DBDF399}"/>
              </a:ext>
            </a:extLst>
          </p:cNvPr>
          <p:cNvGrpSpPr/>
          <p:nvPr/>
        </p:nvGrpSpPr>
        <p:grpSpPr>
          <a:xfrm>
            <a:off x="9647306" y="76200"/>
            <a:ext cx="2488713" cy="926672"/>
            <a:chOff x="9745058" y="76200"/>
            <a:chExt cx="2488713" cy="9266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64ADD0-1352-B53A-9181-996482ED8E57}"/>
                </a:ext>
              </a:extLst>
            </p:cNvPr>
            <p:cNvSpPr txBox="1"/>
            <p:nvPr/>
          </p:nvSpPr>
          <p:spPr>
            <a:xfrm>
              <a:off x="10526049" y="240642"/>
              <a:ext cx="1707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</a:rPr>
                <a:t>Aristotle University </a:t>
              </a:r>
              <a:br>
                <a:rPr lang="en-US" sz="1400" b="1" dirty="0">
                  <a:solidFill>
                    <a:srgbClr val="002060"/>
                  </a:solidFill>
                </a:rPr>
              </a:br>
              <a:r>
                <a:rPr lang="en-US" sz="1400" b="1" dirty="0">
                  <a:solidFill>
                    <a:srgbClr val="002060"/>
                  </a:solidFill>
                </a:rPr>
                <a:t>of Thessaloniki</a:t>
              </a:r>
              <a:endParaRPr lang="el-GR" sz="1400" b="1" dirty="0">
                <a:solidFill>
                  <a:srgbClr val="002060"/>
                </a:solidFill>
              </a:endParaRPr>
            </a:p>
          </p:txBody>
        </p:sp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id="{AC9267E0-4B06-A8B8-39D9-EFEC3901C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5058" y="76200"/>
              <a:ext cx="902286" cy="92667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861855-D00E-B255-BBDF-4ACE3267482E}"/>
              </a:ext>
            </a:extLst>
          </p:cNvPr>
          <p:cNvSpPr txBox="1"/>
          <p:nvPr/>
        </p:nvSpPr>
        <p:spPr>
          <a:xfrm>
            <a:off x="1233098" y="2031036"/>
            <a:ext cx="9725803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 different methods for evaluating quantitative XRF data in copper-based artefacts </a:t>
            </a:r>
            <a:endParaRPr lang="el-GR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0D92E-4113-90A8-945D-8DD66B30844A}"/>
              </a:ext>
            </a:extLst>
          </p:cNvPr>
          <p:cNvSpPr txBox="1"/>
          <p:nvPr/>
        </p:nvSpPr>
        <p:spPr>
          <a:xfrm>
            <a:off x="0" y="4136131"/>
            <a:ext cx="11952513" cy="4608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Eleni Konstantakopoulou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Annalaura Casanova Municchia, Loredana Luvidi, Marco Ferretti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FC4488C8-F9B9-2F43-2519-141D0FFE8E1E}"/>
                  </a:ext>
                </a:extLst>
              </p14:cNvPr>
              <p14:cNvContentPartPr/>
              <p14:nvPr/>
            </p14:nvContentPartPr>
            <p14:xfrm>
              <a:off x="1306168" y="4468790"/>
              <a:ext cx="516960" cy="10440"/>
            </p14:xfrm>
          </p:contentPart>
        </mc:Choice>
        <mc:Fallback xmlns=""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id="{FC4488C8-F9B9-2F43-2519-141D0FFE8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4168" y="4324790"/>
                <a:ext cx="660600" cy="29808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9F74AFBE-CC77-2EA8-ACDB-59D5B9E9CC1E}"/>
              </a:ext>
            </a:extLst>
          </p:cNvPr>
          <p:cNvCxnSpPr>
            <a:cxnSpLocks/>
          </p:cNvCxnSpPr>
          <p:nvPr/>
        </p:nvCxnSpPr>
        <p:spPr>
          <a:xfrm>
            <a:off x="709127" y="3429000"/>
            <a:ext cx="1073953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998B95-864A-A7EB-93C5-8E12ACBCDF29}"/>
              </a:ext>
            </a:extLst>
          </p:cNvPr>
          <p:cNvSpPr txBox="1"/>
          <p:nvPr/>
        </p:nvSpPr>
        <p:spPr>
          <a:xfrm>
            <a:off x="3963510" y="5064166"/>
            <a:ext cx="426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 X-Ray Measurements</a:t>
            </a:r>
            <a:b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19-23 June 2023, Frascati, Italy</a:t>
            </a:r>
          </a:p>
        </p:txBody>
      </p:sp>
    </p:spTree>
    <p:extLst>
      <p:ext uri="{BB962C8B-B14F-4D97-AF65-F5344CB8AC3E}">
        <p14:creationId xmlns:p14="http://schemas.microsoft.com/office/powerpoint/2010/main" val="93673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B4395B4-84CE-FF8D-BDBE-53694EB1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55" y="6492875"/>
            <a:ext cx="8154955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472068B-A1BC-DFBF-60AC-EB492ABE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355" y="6492875"/>
            <a:ext cx="445348" cy="382555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F79A3BD-FD4B-1778-5470-7564AC4AF5FF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pic>
        <p:nvPicPr>
          <p:cNvPr id="6" name="Εικόνα 5" descr="Εικόνα που περιέχει κείμενο, αριθμός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38FEF58-9C75-BABC-D6F7-7D4387B21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8" t="3740" r="7572" b="9874"/>
          <a:stretch/>
        </p:blipFill>
        <p:spPr>
          <a:xfrm>
            <a:off x="630983" y="1447915"/>
            <a:ext cx="3025450" cy="4553194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αριθμός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753AD02-EDC9-0918-7FDF-312692BD5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5892" r="41957" b="20192"/>
          <a:stretch/>
        </p:blipFill>
        <p:spPr>
          <a:xfrm>
            <a:off x="4112444" y="3106809"/>
            <a:ext cx="7242911" cy="26520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0AD7F3-6A36-5630-20B4-4DE882C7F3C1}"/>
              </a:ext>
            </a:extLst>
          </p:cNvPr>
          <p:cNvSpPr txBox="1"/>
          <p:nvPr/>
        </p:nvSpPr>
        <p:spPr>
          <a:xfrm>
            <a:off x="149340" y="800055"/>
            <a:ext cx="456031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Customized Calibration</a:t>
            </a:r>
            <a:endParaRPr lang="el-GR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AF12B-1A3D-3A16-EDD9-52C373E99228}"/>
              </a:ext>
            </a:extLst>
          </p:cNvPr>
          <p:cNvSpPr txBox="1"/>
          <p:nvPr/>
        </p:nvSpPr>
        <p:spPr>
          <a:xfrm>
            <a:off x="-1" y="90640"/>
            <a:ext cx="5169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Results - Iron (2)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A1638BA0-E832-54D7-E55D-4FF3C51FEEF2}"/>
              </a:ext>
            </a:extLst>
          </p:cNvPr>
          <p:cNvGrpSpPr/>
          <p:nvPr/>
        </p:nvGrpSpPr>
        <p:grpSpPr>
          <a:xfrm>
            <a:off x="5169158" y="828773"/>
            <a:ext cx="980528" cy="989004"/>
            <a:chOff x="9314409" y="1599166"/>
            <a:chExt cx="1243480" cy="1552143"/>
          </a:xfrm>
        </p:grpSpPr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B948030D-2BC2-3E2D-0645-F33F2C3CF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60" t="3343" r="16851" b="1"/>
            <a:stretch/>
          </p:blipFill>
          <p:spPr>
            <a:xfrm>
              <a:off x="9314409" y="1599166"/>
              <a:ext cx="1243480" cy="11886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FA02F2-B8FA-1F1F-C060-3F0E2F20A62B}"/>
                </a:ext>
              </a:extLst>
            </p:cNvPr>
            <p:cNvSpPr txBox="1"/>
            <p:nvPr/>
          </p:nvSpPr>
          <p:spPr>
            <a:xfrm>
              <a:off x="9314410" y="2668284"/>
              <a:ext cx="1243479" cy="4830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EasyCal</a:t>
              </a:r>
              <a:r>
                <a:rPr lang="en-US" sz="1400" dirty="0"/>
                <a:t>™</a:t>
              </a:r>
              <a:endParaRPr lang="el-GR" sz="1400" dirty="0"/>
            </a:p>
          </p:txBody>
        </p:sp>
      </p:grpSp>
      <p:sp>
        <p:nvSpPr>
          <p:cNvPr id="20" name="Οβάλ 19">
            <a:extLst>
              <a:ext uri="{FF2B5EF4-FFF2-40B4-BE49-F238E27FC236}">
                <a16:creationId xmlns:a16="http://schemas.microsoft.com/office/drawing/2014/main" id="{84678B6D-FD2B-4A34-3D31-77DE45D5ACC5}"/>
              </a:ext>
            </a:extLst>
          </p:cNvPr>
          <p:cNvSpPr/>
          <p:nvPr/>
        </p:nvSpPr>
        <p:spPr>
          <a:xfrm>
            <a:off x="1455154" y="5166451"/>
            <a:ext cx="709128" cy="643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918F41-6110-00C5-E0D0-1DE2B8AB0C9C}"/>
              </a:ext>
            </a:extLst>
          </p:cNvPr>
          <p:cNvSpPr txBox="1"/>
          <p:nvPr/>
        </p:nvSpPr>
        <p:spPr>
          <a:xfrm>
            <a:off x="5659422" y="2267375"/>
            <a:ext cx="358215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Overlap correction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45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C38BAE4-618E-D202-B4DB-FFAD76F0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6417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0FC45CB-9B0C-14FE-8F5A-D494E04E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8" y="6476417"/>
            <a:ext cx="439269" cy="381583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518EFC15-E48F-BCD8-2F90-B7B354C5320E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2646862A-FE61-6BD0-5949-523B188AC2B4}"/>
              </a:ext>
            </a:extLst>
          </p:cNvPr>
          <p:cNvGrpSpPr/>
          <p:nvPr/>
        </p:nvGrpSpPr>
        <p:grpSpPr>
          <a:xfrm>
            <a:off x="178431" y="776076"/>
            <a:ext cx="1142748" cy="1053639"/>
            <a:chOff x="10825015" y="1075582"/>
            <a:chExt cx="1216384" cy="1713162"/>
          </a:xfrm>
        </p:grpSpPr>
        <p:pic>
          <p:nvPicPr>
            <p:cNvPr id="8" name="Εικόνα 7" descr="Εικόνα που περιέχει ανθρώπινο πρόσωπο, άτομο, εσωτερικός χώρος, τέχν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EE3ED8B4-A636-2ACE-E7B7-4CEFABBE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5016" y="1075582"/>
              <a:ext cx="1216383" cy="12127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307771-2C3B-48DE-E337-569822BBF7D2}"/>
                </a:ext>
              </a:extLst>
            </p:cNvPr>
            <p:cNvSpPr txBox="1"/>
            <p:nvPr/>
          </p:nvSpPr>
          <p:spPr>
            <a:xfrm>
              <a:off x="10825015" y="2288315"/>
              <a:ext cx="1216383" cy="5004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PyMca</a:t>
              </a:r>
              <a:endParaRPr lang="el-GR" sz="1400" dirty="0"/>
            </a:p>
          </p:txBody>
        </p:sp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DEA8CDC-01FA-D739-3513-B9731142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6" y="1849373"/>
            <a:ext cx="9715278" cy="453758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E0764FD-ED1A-4233-04B2-DBF321BD8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61" y="230083"/>
            <a:ext cx="1874730" cy="62463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815BAE-62C0-67D5-384C-F2B26BA61174}"/>
              </a:ext>
            </a:extLst>
          </p:cNvPr>
          <p:cNvSpPr txBox="1"/>
          <p:nvPr/>
        </p:nvSpPr>
        <p:spPr>
          <a:xfrm>
            <a:off x="0" y="64964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Results - Iron (3)</a:t>
            </a:r>
          </a:p>
        </p:txBody>
      </p: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C91CB7CE-DFFB-1E18-C898-834678128463}"/>
              </a:ext>
            </a:extLst>
          </p:cNvPr>
          <p:cNvGrpSpPr/>
          <p:nvPr/>
        </p:nvGrpSpPr>
        <p:grpSpPr>
          <a:xfrm>
            <a:off x="178431" y="795734"/>
            <a:ext cx="1142748" cy="1053639"/>
            <a:chOff x="10825015" y="1075582"/>
            <a:chExt cx="1216384" cy="1713162"/>
          </a:xfrm>
        </p:grpSpPr>
        <p:pic>
          <p:nvPicPr>
            <p:cNvPr id="26" name="Εικόνα 25" descr="Εικόνα που περιέχει ανθρώπινο πρόσωπο, άτομο, εσωτερικός χώρος, τέχν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34E85D0-3BD3-A349-97FE-2276071B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5016" y="1075582"/>
              <a:ext cx="1216383" cy="121273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337744-B96D-1009-A313-03F25E4C9C43}"/>
                </a:ext>
              </a:extLst>
            </p:cNvPr>
            <p:cNvSpPr txBox="1"/>
            <p:nvPr/>
          </p:nvSpPr>
          <p:spPr>
            <a:xfrm>
              <a:off x="10825015" y="2288315"/>
              <a:ext cx="1216383" cy="5004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PyMca</a:t>
              </a:r>
              <a:endParaRPr lang="el-GR" sz="1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10353A1-D557-173A-03CA-7D93886574CD}"/>
              </a:ext>
            </a:extLst>
          </p:cNvPr>
          <p:cNvSpPr txBox="1"/>
          <p:nvPr/>
        </p:nvSpPr>
        <p:spPr>
          <a:xfrm>
            <a:off x="1473640" y="806054"/>
            <a:ext cx="31504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PyMca</a:t>
            </a:r>
            <a:r>
              <a:rPr lang="en-US" sz="2800" dirty="0"/>
              <a:t> Calibration</a:t>
            </a:r>
            <a:endParaRPr lang="el-GR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E012A4-16DF-6E50-7AFF-8FA716062963}"/>
              </a:ext>
            </a:extLst>
          </p:cNvPr>
          <p:cNvSpPr txBox="1"/>
          <p:nvPr/>
        </p:nvSpPr>
        <p:spPr>
          <a:xfrm>
            <a:off x="1565486" y="1500198"/>
            <a:ext cx="2966740" cy="5232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Peaks Spectrum</a:t>
            </a:r>
            <a:endParaRPr lang="el-GR" sz="2800" dirty="0"/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835C3182-841E-438D-7183-CF8AE719EE17}"/>
              </a:ext>
            </a:extLst>
          </p:cNvPr>
          <p:cNvGrpSpPr/>
          <p:nvPr/>
        </p:nvGrpSpPr>
        <p:grpSpPr>
          <a:xfrm>
            <a:off x="219265" y="2205266"/>
            <a:ext cx="9229520" cy="4401176"/>
            <a:chOff x="219265" y="2205266"/>
            <a:chExt cx="9229520" cy="4401176"/>
          </a:xfrm>
        </p:grpSpPr>
        <p:grpSp>
          <p:nvGrpSpPr>
            <p:cNvPr id="35" name="Ομάδα 34">
              <a:extLst>
                <a:ext uri="{FF2B5EF4-FFF2-40B4-BE49-F238E27FC236}">
                  <a16:creationId xmlns:a16="http://schemas.microsoft.com/office/drawing/2014/main" id="{B790AA29-A08B-0EE7-5D20-36571CBEB598}"/>
                </a:ext>
              </a:extLst>
            </p:cNvPr>
            <p:cNvGrpSpPr/>
            <p:nvPr/>
          </p:nvGrpSpPr>
          <p:grpSpPr>
            <a:xfrm>
              <a:off x="219265" y="2205266"/>
              <a:ext cx="9229520" cy="4401176"/>
              <a:chOff x="179053" y="2055570"/>
              <a:chExt cx="9229520" cy="4401176"/>
            </a:xfrm>
          </p:grpSpPr>
          <p:pic>
            <p:nvPicPr>
              <p:cNvPr id="20" name="Εικόνα 19">
                <a:extLst>
                  <a:ext uri="{FF2B5EF4-FFF2-40B4-BE49-F238E27FC236}">
                    <a16:creationId xmlns:a16="http://schemas.microsoft.com/office/drawing/2014/main" id="{8A504F50-AB6E-2C9B-FF12-F2780D6179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804"/>
              <a:stretch/>
            </p:blipFill>
            <p:spPr>
              <a:xfrm>
                <a:off x="179053" y="2055570"/>
                <a:ext cx="9229520" cy="440117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7314FA-8FD4-A1F0-7648-768A9F508021}"/>
                  </a:ext>
                </a:extLst>
              </p:cNvPr>
              <p:cNvSpPr txBox="1"/>
              <p:nvPr/>
            </p:nvSpPr>
            <p:spPr>
              <a:xfrm>
                <a:off x="2621032" y="3097943"/>
                <a:ext cx="80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10180"/>
                    </a:solidFill>
                  </a:rPr>
                  <a:t>Fe-K</a:t>
                </a:r>
                <a:r>
                  <a:rPr lang="el-GR" dirty="0">
                    <a:solidFill>
                      <a:srgbClr val="010180"/>
                    </a:solidFill>
                  </a:rPr>
                  <a:t>α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7BFF25-04CA-D9F7-5F9C-4F3EB13FE507}"/>
                  </a:ext>
                </a:extLst>
              </p:cNvPr>
              <p:cNvSpPr txBox="1"/>
              <p:nvPr/>
            </p:nvSpPr>
            <p:spPr>
              <a:xfrm>
                <a:off x="7031459" y="3864245"/>
                <a:ext cx="80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10180"/>
                    </a:solidFill>
                  </a:rPr>
                  <a:t>Fe-K</a:t>
                </a:r>
                <a:r>
                  <a:rPr lang="el-GR" dirty="0">
                    <a:solidFill>
                      <a:srgbClr val="010180"/>
                    </a:solidFill>
                  </a:rPr>
                  <a:t>β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328C59-C5A1-45A2-B85E-583875DAF4EB}"/>
                  </a:ext>
                </a:extLst>
              </p:cNvPr>
              <p:cNvSpPr txBox="1"/>
              <p:nvPr/>
            </p:nvSpPr>
            <p:spPr>
              <a:xfrm>
                <a:off x="1695973" y="3323735"/>
                <a:ext cx="806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209090"/>
                    </a:solidFill>
                  </a:rPr>
                  <a:t>Cu-EP</a:t>
                </a:r>
                <a:endParaRPr lang="el-GR" sz="1600" dirty="0">
                  <a:solidFill>
                    <a:srgbClr val="209090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3B8C44-F60C-562C-82A7-0989F725AC76}"/>
                  </a:ext>
                </a:extLst>
              </p:cNvPr>
              <p:cNvSpPr txBox="1"/>
              <p:nvPr/>
            </p:nvSpPr>
            <p:spPr>
              <a:xfrm>
                <a:off x="6266985" y="4083725"/>
                <a:ext cx="806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8A1515"/>
                    </a:solidFill>
                  </a:rPr>
                  <a:t>Co-K</a:t>
                </a:r>
                <a:r>
                  <a:rPr lang="el-GR" sz="1400" dirty="0">
                    <a:solidFill>
                      <a:srgbClr val="8A1515"/>
                    </a:solidFill>
                  </a:rPr>
                  <a:t>β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164A46-8F0D-07FF-AC1E-73971C071A46}"/>
                  </a:ext>
                </a:extLst>
              </p:cNvPr>
              <p:cNvSpPr txBox="1"/>
              <p:nvPr/>
            </p:nvSpPr>
            <p:spPr>
              <a:xfrm>
                <a:off x="5644560" y="4269935"/>
                <a:ext cx="806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dirty="0">
                    <a:solidFill>
                      <a:srgbClr val="902190"/>
                    </a:solidFill>
                  </a:rPr>
                  <a:t>Ζ</a:t>
                </a:r>
                <a:r>
                  <a:rPr lang="en-US" sz="1400" dirty="0">
                    <a:solidFill>
                      <a:srgbClr val="902190"/>
                    </a:solidFill>
                  </a:rPr>
                  <a:t>n-EP</a:t>
                </a:r>
                <a:endParaRPr lang="el-GR" sz="1400" dirty="0">
                  <a:solidFill>
                    <a:srgbClr val="90219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B9E801-6D14-20D8-D476-96BBFA212818}"/>
                  </a:ext>
                </a:extLst>
              </p:cNvPr>
              <p:cNvSpPr txBox="1"/>
              <p:nvPr/>
            </p:nvSpPr>
            <p:spPr>
              <a:xfrm>
                <a:off x="7969046" y="4256158"/>
                <a:ext cx="806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09090"/>
                    </a:solidFill>
                  </a:rPr>
                  <a:t>Cu-EP</a:t>
                </a:r>
                <a:endParaRPr lang="el-GR" sz="1400" dirty="0">
                  <a:solidFill>
                    <a:srgbClr val="209090"/>
                  </a:solidFill>
                </a:endParaRPr>
              </a:p>
            </p:txBody>
          </p:sp>
        </p:grpSp>
        <p:cxnSp>
          <p:nvCxnSpPr>
            <p:cNvPr id="6" name="Ευθύγραμμο βέλος σύνδεσης 5">
              <a:extLst>
                <a:ext uri="{FF2B5EF4-FFF2-40B4-BE49-F238E27FC236}">
                  <a16:creationId xmlns:a16="http://schemas.microsoft.com/office/drawing/2014/main" id="{A2C85851-FCC9-6657-2430-B9F82275CC5A}"/>
                </a:ext>
              </a:extLst>
            </p:cNvPr>
            <p:cNvCxnSpPr/>
            <p:nvPr/>
          </p:nvCxnSpPr>
          <p:spPr>
            <a:xfrm>
              <a:off x="2228850" y="3787427"/>
              <a:ext cx="118771" cy="390963"/>
            </a:xfrm>
            <a:prstGeom prst="straightConnector1">
              <a:avLst/>
            </a:prstGeom>
            <a:ln>
              <a:solidFill>
                <a:srgbClr val="209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>
              <a:extLst>
                <a:ext uri="{FF2B5EF4-FFF2-40B4-BE49-F238E27FC236}">
                  <a16:creationId xmlns:a16="http://schemas.microsoft.com/office/drawing/2014/main" id="{E51DFF77-613E-8ECD-4233-A6D9530F0730}"/>
                </a:ext>
              </a:extLst>
            </p:cNvPr>
            <p:cNvCxnSpPr>
              <a:cxnSpLocks/>
            </p:cNvCxnSpPr>
            <p:nvPr/>
          </p:nvCxnSpPr>
          <p:spPr>
            <a:xfrm>
              <a:off x="2887911" y="3562135"/>
              <a:ext cx="0" cy="349565"/>
            </a:xfrm>
            <a:prstGeom prst="straightConnector1">
              <a:avLst/>
            </a:prstGeom>
            <a:ln>
              <a:solidFill>
                <a:srgbClr val="010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>
              <a:extLst>
                <a:ext uri="{FF2B5EF4-FFF2-40B4-BE49-F238E27FC236}">
                  <a16:creationId xmlns:a16="http://schemas.microsoft.com/office/drawing/2014/main" id="{04D978CB-9ACE-2BBC-3ED8-661902DD5815}"/>
                </a:ext>
              </a:extLst>
            </p:cNvPr>
            <p:cNvCxnSpPr/>
            <p:nvPr/>
          </p:nvCxnSpPr>
          <p:spPr>
            <a:xfrm>
              <a:off x="6052720" y="4727408"/>
              <a:ext cx="118771" cy="390963"/>
            </a:xfrm>
            <a:prstGeom prst="straightConnector1">
              <a:avLst/>
            </a:prstGeom>
            <a:ln>
              <a:solidFill>
                <a:srgbClr val="9021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>
              <a:extLst>
                <a:ext uri="{FF2B5EF4-FFF2-40B4-BE49-F238E27FC236}">
                  <a16:creationId xmlns:a16="http://schemas.microsoft.com/office/drawing/2014/main" id="{C16F1138-A38F-7458-BD58-8FFC1CFB1A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167" y="4453262"/>
              <a:ext cx="43098" cy="365088"/>
            </a:xfrm>
            <a:prstGeom prst="straightConnector1">
              <a:avLst/>
            </a:prstGeom>
            <a:ln>
              <a:solidFill>
                <a:srgbClr val="8A15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>
              <a:extLst>
                <a:ext uri="{FF2B5EF4-FFF2-40B4-BE49-F238E27FC236}">
                  <a16:creationId xmlns:a16="http://schemas.microsoft.com/office/drawing/2014/main" id="{7D2D131F-1D7A-467A-1279-7565E11A7CDD}"/>
                </a:ext>
              </a:extLst>
            </p:cNvPr>
            <p:cNvCxnSpPr>
              <a:cxnSpLocks/>
            </p:cNvCxnSpPr>
            <p:nvPr/>
          </p:nvCxnSpPr>
          <p:spPr>
            <a:xfrm>
              <a:off x="7421811" y="4340958"/>
              <a:ext cx="0" cy="349565"/>
            </a:xfrm>
            <a:prstGeom prst="straightConnector1">
              <a:avLst/>
            </a:prstGeom>
            <a:ln>
              <a:solidFill>
                <a:srgbClr val="010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>
              <a:extLst>
                <a:ext uri="{FF2B5EF4-FFF2-40B4-BE49-F238E27FC236}">
                  <a16:creationId xmlns:a16="http://schemas.microsoft.com/office/drawing/2014/main" id="{E0D51A4A-6831-9537-087C-D09F05464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2232" y="4672520"/>
              <a:ext cx="140186" cy="348888"/>
            </a:xfrm>
            <a:prstGeom prst="straightConnector1">
              <a:avLst/>
            </a:prstGeom>
            <a:ln>
              <a:solidFill>
                <a:srgbClr val="2090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972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FA6B9F41-039D-45F2-65A5-E24BAD8D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931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9F8A743-43BB-E45F-F870-7BA534B7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6482" y="6458345"/>
            <a:ext cx="498934" cy="389712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3E4F3DD9-7652-09EA-6CC8-BCF94FEDA406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F26763-3585-7B63-8FF6-60405F5F9789}"/>
              </a:ext>
            </a:extLst>
          </p:cNvPr>
          <p:cNvSpPr txBox="1"/>
          <p:nvPr/>
        </p:nvSpPr>
        <p:spPr>
          <a:xfrm>
            <a:off x="0" y="64964"/>
            <a:ext cx="69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Results – Root Mean Squared Error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3F47637-A1E4-8CDD-5A5E-BA43FA51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18" y="910949"/>
            <a:ext cx="11326482" cy="52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073753F-CF68-4427-DF7B-48FF17D2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55" y="6492875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E79FF56-ED13-C052-8835-18795AF9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1380" y="6492875"/>
            <a:ext cx="381000" cy="365125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2A32CDB-A522-17B7-891D-2083454E42A8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39B589-4806-CFD7-2333-AA044CC7D6D4}"/>
              </a:ext>
            </a:extLst>
          </p:cNvPr>
          <p:cNvSpPr txBox="1"/>
          <p:nvPr/>
        </p:nvSpPr>
        <p:spPr>
          <a:xfrm>
            <a:off x="74644" y="115024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91EFE-03F0-18AF-F9E1-C857387E7A36}"/>
              </a:ext>
            </a:extLst>
          </p:cNvPr>
          <p:cNvSpPr txBox="1"/>
          <p:nvPr/>
        </p:nvSpPr>
        <p:spPr>
          <a:xfrm>
            <a:off x="265144" y="496807"/>
            <a:ext cx="1138723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45243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Hand-Held XRF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 cannot be considered as black-boxes. The operator must have knowledge of XRF principles</a:t>
            </a:r>
          </a:p>
          <a:p>
            <a:pPr marL="541338" indent="-45243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data obtained by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Built-in Bruker Calibration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largest deviation from the nominal values</a:t>
            </a:r>
          </a:p>
          <a:p>
            <a:pPr marL="541338" indent="-45243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Customized Bruker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PyMca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Calibrations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more accurate results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can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combined for the quantification of copper-based artefacts</a:t>
            </a:r>
          </a:p>
          <a:p>
            <a:pPr marL="541338" indent="-45243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Customized Bruker Calibration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 provides quantitative results and is useful during the field acquisition, while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PyMca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Calibration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for subsequent more detailed spectrum processing</a:t>
            </a:r>
          </a:p>
        </p:txBody>
      </p:sp>
    </p:spTree>
    <p:extLst>
      <p:ext uri="{BB962C8B-B14F-4D97-AF65-F5344CB8AC3E}">
        <p14:creationId xmlns:p14="http://schemas.microsoft.com/office/powerpoint/2010/main" val="121150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294E477F-93A3-51F0-AC96-9AFFC640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5549"/>
            <a:ext cx="12192000" cy="365125"/>
          </a:xfrm>
        </p:spPr>
        <p:txBody>
          <a:bodyPr/>
          <a:lstStyle/>
          <a:p>
            <a:r>
              <a:rPr lang="it-IT" sz="1200" dirty="0"/>
              <a:t>E.Konstantakopoulou, A.Casanova Municchia, L.Luvidi, M.Ferretti, HPXM 2023</a:t>
            </a:r>
            <a:endParaRPr lang="el-GR" sz="12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D3A1C4-DF85-0DA8-4DBF-CFB18305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" y="37326"/>
            <a:ext cx="4888813" cy="863250"/>
          </a:xfrm>
          <a:prstGeom prst="rect">
            <a:avLst/>
          </a:prstGeom>
        </p:spPr>
      </p:pic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CACE3665-7085-8D6F-B2CC-BF9332BAD7A3}"/>
              </a:ext>
            </a:extLst>
          </p:cNvPr>
          <p:cNvGrpSpPr/>
          <p:nvPr/>
        </p:nvGrpSpPr>
        <p:grpSpPr>
          <a:xfrm>
            <a:off x="9647306" y="76200"/>
            <a:ext cx="2488713" cy="926672"/>
            <a:chOff x="9745058" y="76200"/>
            <a:chExt cx="2488713" cy="9266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A0DA62-D2B1-8A55-B48B-0C89E8C46A73}"/>
                </a:ext>
              </a:extLst>
            </p:cNvPr>
            <p:cNvSpPr txBox="1"/>
            <p:nvPr/>
          </p:nvSpPr>
          <p:spPr>
            <a:xfrm>
              <a:off x="10526049" y="240642"/>
              <a:ext cx="1707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</a:rPr>
                <a:t>Aristotle University </a:t>
              </a:r>
              <a:br>
                <a:rPr lang="en-US" sz="1400" b="1" dirty="0">
                  <a:solidFill>
                    <a:srgbClr val="002060"/>
                  </a:solidFill>
                </a:rPr>
              </a:br>
              <a:r>
                <a:rPr lang="en-US" sz="1400" b="1" dirty="0">
                  <a:solidFill>
                    <a:srgbClr val="002060"/>
                  </a:solidFill>
                </a:rPr>
                <a:t>of Thessaloniki</a:t>
              </a:r>
              <a:endParaRPr lang="el-GR" sz="1400" b="1" dirty="0">
                <a:solidFill>
                  <a:srgbClr val="002060"/>
                </a:solidFill>
              </a:endParaRPr>
            </a:p>
          </p:txBody>
        </p:sp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FB603DB7-E054-9A38-1262-F843B9B3E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5058" y="76200"/>
              <a:ext cx="902286" cy="926672"/>
            </a:xfrm>
            <a:prstGeom prst="rect">
              <a:avLst/>
            </a:prstGeom>
          </p:spPr>
        </p:pic>
      </p:grp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A271B3A4-38BB-180A-A83B-77D60D6EDC36}"/>
              </a:ext>
            </a:extLst>
          </p:cNvPr>
          <p:cNvCxnSpPr>
            <a:cxnSpLocks/>
          </p:cNvCxnSpPr>
          <p:nvPr/>
        </p:nvCxnSpPr>
        <p:spPr>
          <a:xfrm>
            <a:off x="1567543" y="3429000"/>
            <a:ext cx="9251398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FFFBF2-73A7-2D08-0840-49B542EE24C1}"/>
              </a:ext>
            </a:extLst>
          </p:cNvPr>
          <p:cNvSpPr txBox="1"/>
          <p:nvPr/>
        </p:nvSpPr>
        <p:spPr>
          <a:xfrm>
            <a:off x="0" y="2829101"/>
            <a:ext cx="12192000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</a:t>
            </a:r>
            <a:endParaRPr lang="el-GR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6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24E515-D5ED-829B-1F46-2162D94F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6315"/>
            <a:ext cx="8022771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D17ECC3-49B8-A89C-6C1D-3E26B12E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335" y="6492875"/>
            <a:ext cx="449424" cy="365125"/>
          </a:xfrm>
        </p:spPr>
        <p:txBody>
          <a:bodyPr/>
          <a:lstStyle/>
          <a:p>
            <a:pPr algn="ctr"/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2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E600C720-F52B-A2A8-9EE0-36401F0E7679}"/>
              </a:ext>
            </a:extLst>
          </p:cNvPr>
          <p:cNvCxnSpPr>
            <a:cxnSpLocks/>
          </p:cNvCxnSpPr>
          <p:nvPr/>
        </p:nvCxnSpPr>
        <p:spPr>
          <a:xfrm flipV="1">
            <a:off x="-1555" y="599445"/>
            <a:ext cx="9624526" cy="25706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2F8F22B-A22B-D59D-1E99-1C7F5E8148CF}"/>
              </a:ext>
            </a:extLst>
          </p:cNvPr>
          <p:cNvSpPr txBox="1"/>
          <p:nvPr/>
        </p:nvSpPr>
        <p:spPr>
          <a:xfrm>
            <a:off x="0" y="106567"/>
            <a:ext cx="9243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X-Ray Fluorescence Analysis of Heritage Materials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7AB2-0436-C316-02C0-7D4FC625AF06}"/>
              </a:ext>
            </a:extLst>
          </p:cNvPr>
          <p:cNvSpPr txBox="1"/>
          <p:nvPr/>
        </p:nvSpPr>
        <p:spPr>
          <a:xfrm>
            <a:off x="192063" y="1063368"/>
            <a:ext cx="6444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multi elemental analysis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Non-destructive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Portable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8B7CF3-C9B9-9277-BB23-511F24B9023E}"/>
              </a:ext>
            </a:extLst>
          </p:cNvPr>
          <p:cNvSpPr txBox="1"/>
          <p:nvPr/>
        </p:nvSpPr>
        <p:spPr>
          <a:xfrm>
            <a:off x="5306636" y="4097365"/>
            <a:ext cx="6568123" cy="1854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Application of XRF in Cultural 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Fabrication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uthenticity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rovenance of the artefact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32" y="3373992"/>
            <a:ext cx="2152906" cy="28845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6"/>
          <a:stretch/>
        </p:blipFill>
        <p:spPr>
          <a:xfrm>
            <a:off x="290071" y="3015526"/>
            <a:ext cx="2513936" cy="23407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00" y="730409"/>
            <a:ext cx="4374035" cy="31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6E19B0A-BE20-6C6A-ACAA-25F882F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7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49D43B4-8BF9-5E00-199B-2167EEE3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322" y="6485747"/>
            <a:ext cx="334347" cy="365125"/>
          </a:xfrm>
        </p:spPr>
        <p:txBody>
          <a:bodyPr/>
          <a:lstStyle/>
          <a:p>
            <a:pPr algn="ctr"/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3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5616552-30AE-D72A-A4BE-5107BCE21196}"/>
              </a:ext>
            </a:extLst>
          </p:cNvPr>
          <p:cNvCxnSpPr>
            <a:cxnSpLocks/>
          </p:cNvCxnSpPr>
          <p:nvPr/>
        </p:nvCxnSpPr>
        <p:spPr>
          <a:xfrm flipV="1">
            <a:off x="-1555" y="597660"/>
            <a:ext cx="6424126" cy="27491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65D390-335D-3625-BB78-77F1E08E7E45}"/>
              </a:ext>
            </a:extLst>
          </p:cNvPr>
          <p:cNvSpPr txBox="1"/>
          <p:nvPr/>
        </p:nvSpPr>
        <p:spPr>
          <a:xfrm>
            <a:off x="1" y="111321"/>
            <a:ext cx="4551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Hand-Held XRF devices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B5A1CA-CFA5-23F4-D5E3-39847976E22B}"/>
              </a:ext>
            </a:extLst>
          </p:cNvPr>
          <p:cNvSpPr txBox="1"/>
          <p:nvPr/>
        </p:nvSpPr>
        <p:spPr>
          <a:xfrm>
            <a:off x="4288195" y="829368"/>
            <a:ext cx="736807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kern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H</a:t>
            </a:r>
            <a:r>
              <a:rPr lang="en-GB" sz="2800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ighly miniaturised hardware </a:t>
            </a:r>
            <a:endParaRPr lang="en-GB" sz="2800" kern="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/>
            <a:r>
              <a:rPr lang="en-GB" sz="2800" kern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</a:t>
            </a:r>
            <a:r>
              <a:rPr lang="en-GB" sz="2800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owerful software which provides quantitative data in real time</a:t>
            </a:r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70D2B143-BF73-2B9D-C48F-3FA3E8523981}"/>
              </a:ext>
            </a:extLst>
          </p:cNvPr>
          <p:cNvSpPr/>
          <p:nvPr/>
        </p:nvSpPr>
        <p:spPr>
          <a:xfrm>
            <a:off x="7465054" y="3919762"/>
            <a:ext cx="565254" cy="466619"/>
          </a:xfrm>
          <a:prstGeom prst="downArrow">
            <a:avLst>
              <a:gd name="adj1" fmla="val 30665"/>
              <a:gd name="adj2" fmla="val 403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DB352-0B78-BA8B-244E-D0C416058033}"/>
              </a:ext>
            </a:extLst>
          </p:cNvPr>
          <p:cNvSpPr txBox="1"/>
          <p:nvPr/>
        </p:nvSpPr>
        <p:spPr>
          <a:xfrm>
            <a:off x="5137916" y="4433013"/>
            <a:ext cx="60309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Built-in manufacturer calibration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928F7-9D70-FAC0-E844-E1EA41368A80}"/>
              </a:ext>
            </a:extLst>
          </p:cNvPr>
          <p:cNvSpPr txBox="1"/>
          <p:nvPr/>
        </p:nvSpPr>
        <p:spPr>
          <a:xfrm>
            <a:off x="4591845" y="5065858"/>
            <a:ext cx="687547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Customized manufacturer calibration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91A95-CBB4-DA9A-51E0-E449A4355FCB}"/>
              </a:ext>
            </a:extLst>
          </p:cNvPr>
          <p:cNvSpPr txBox="1"/>
          <p:nvPr/>
        </p:nvSpPr>
        <p:spPr>
          <a:xfrm>
            <a:off x="5399687" y="5735646"/>
            <a:ext cx="525979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Independent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external software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BDE47-87F9-6BA2-2859-913349F4A31F}"/>
              </a:ext>
            </a:extLst>
          </p:cNvPr>
          <p:cNvSpPr txBox="1"/>
          <p:nvPr/>
        </p:nvSpPr>
        <p:spPr>
          <a:xfrm>
            <a:off x="3324276" y="2358180"/>
            <a:ext cx="8803231" cy="14754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 of this study is the 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omparison of the quantitative results of copper-based alloys from a commercial HH-XRF, using 3 different approaches </a:t>
            </a:r>
            <a:endParaRPr lang="el-GR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Εικόνα 10">
            <a:extLst>
              <a:ext uri="{FF2B5EF4-FFF2-40B4-BE49-F238E27FC236}">
                <a16:creationId xmlns:a16="http://schemas.microsoft.com/office/drawing/2014/main" id="{ABB978D1-8745-6AED-B93B-E82422D3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0" t="517"/>
          <a:stretch/>
        </p:blipFill>
        <p:spPr bwMode="auto">
          <a:xfrm>
            <a:off x="388867" y="766160"/>
            <a:ext cx="2318657" cy="2525468"/>
          </a:xfrm>
          <a:prstGeom prst="rect">
            <a:avLst/>
          </a:prstGeom>
          <a:noFill/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088" r="-2084" b="4341"/>
          <a:stretch/>
        </p:blipFill>
        <p:spPr>
          <a:xfrm>
            <a:off x="261257" y="3350072"/>
            <a:ext cx="2970578" cy="2910268"/>
          </a:xfrm>
          <a:prstGeom prst="rect">
            <a:avLst/>
          </a:prstGeom>
        </p:spPr>
      </p:pic>
      <p:cxnSp>
        <p:nvCxnSpPr>
          <p:cNvPr id="15" name="Connettore 1 14"/>
          <p:cNvCxnSpPr>
            <a:cxnSpLocks/>
          </p:cNvCxnSpPr>
          <p:nvPr/>
        </p:nvCxnSpPr>
        <p:spPr>
          <a:xfrm flipH="1">
            <a:off x="261257" y="1579154"/>
            <a:ext cx="1866537" cy="1770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cxnSpLocks/>
          </p:cNvCxnSpPr>
          <p:nvPr/>
        </p:nvCxnSpPr>
        <p:spPr>
          <a:xfrm>
            <a:off x="2127794" y="1579154"/>
            <a:ext cx="1010013" cy="1770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B0D7664A-C6F9-685F-F881-3A713ED5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8" y="6461381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1748E93-F7B7-9643-D4B5-8C5A2C88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44" y="6492874"/>
            <a:ext cx="278363" cy="365125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DC9BE143-7C8D-FBEA-C674-45AE5305851B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5F8171-4989-501C-C2F0-F1A1DA2A0C0A}"/>
              </a:ext>
            </a:extLst>
          </p:cNvPr>
          <p:cNvSpPr txBox="1"/>
          <p:nvPr/>
        </p:nvSpPr>
        <p:spPr>
          <a:xfrm>
            <a:off x="0" y="111170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 (1)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368D6-73C0-63EE-293F-02058DEEAAE2}"/>
              </a:ext>
            </a:extLst>
          </p:cNvPr>
          <p:cNvSpPr txBox="1"/>
          <p:nvPr/>
        </p:nvSpPr>
        <p:spPr>
          <a:xfrm>
            <a:off x="61694" y="1372604"/>
            <a:ext cx="368199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Bruker Tracer 5g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BE531-0FF2-A54D-A9FD-8D939E6FC9E1}"/>
              </a:ext>
            </a:extLst>
          </p:cNvPr>
          <p:cNvSpPr txBox="1"/>
          <p:nvPr/>
        </p:nvSpPr>
        <p:spPr>
          <a:xfrm>
            <a:off x="177280" y="802261"/>
            <a:ext cx="345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615599-B931-B733-6ACB-E43994387280}"/>
              </a:ext>
            </a:extLst>
          </p:cNvPr>
          <p:cNvSpPr txBox="1"/>
          <p:nvPr/>
        </p:nvSpPr>
        <p:spPr>
          <a:xfrm>
            <a:off x="6504995" y="933751"/>
            <a:ext cx="389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Materials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C3FB7-9BB7-B25A-EDF1-A45D55234DA4}"/>
              </a:ext>
            </a:extLst>
          </p:cNvPr>
          <p:cNvSpPr txBox="1"/>
          <p:nvPr/>
        </p:nvSpPr>
        <p:spPr>
          <a:xfrm>
            <a:off x="5072106" y="1361467"/>
            <a:ext cx="66493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26 certified standards compositionally significant of heritage copper-based artefacts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F41A3-8426-D23D-4F9D-61011C5883E7}"/>
              </a:ext>
            </a:extLst>
          </p:cNvPr>
          <p:cNvSpPr txBox="1"/>
          <p:nvPr/>
        </p:nvSpPr>
        <p:spPr>
          <a:xfrm>
            <a:off x="61694" y="1914737"/>
            <a:ext cx="4416521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anode X-Ray tube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kV max. voltage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max. current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 Drift Detector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Collimators: 3mm, 8mm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different filters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 descr="Εικόνα που περιέχει κείμενο, εργαλείο, οικιακή συσκευή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B8613FB-45BD-D284-71DA-39259DE1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48" y="2547484"/>
            <a:ext cx="2927608" cy="2909311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467BBFD3-DAEF-7857-BB45-340C07A2F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04" y="2547484"/>
            <a:ext cx="3078402" cy="290931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1A15BC-2B9D-F4B5-0AAF-9F556375A17C}"/>
              </a:ext>
            </a:extLst>
          </p:cNvPr>
          <p:cNvSpPr txBox="1"/>
          <p:nvPr/>
        </p:nvSpPr>
        <p:spPr>
          <a:xfrm>
            <a:off x="5477770" y="5473001"/>
            <a:ext cx="264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ISPC Bruker Tracer 5g </a:t>
            </a:r>
            <a:endParaRPr lang="el-G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8D7EF-339D-50F9-C871-4B61DBBD077C}"/>
              </a:ext>
            </a:extLst>
          </p:cNvPr>
          <p:cNvSpPr txBox="1"/>
          <p:nvPr/>
        </p:nvSpPr>
        <p:spPr>
          <a:xfrm>
            <a:off x="8550409" y="5473001"/>
            <a:ext cx="264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26 Copper - based coupons </a:t>
            </a:r>
            <a:endParaRPr lang="el-G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EA543B82-D889-D31A-122C-279129D2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55" y="6492873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1279253-7DC8-C0EA-2722-4374ED32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1" y="6492874"/>
            <a:ext cx="325016" cy="365125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57BD2-C5C1-BB9E-76F6-732CB1A57575}"/>
              </a:ext>
            </a:extLst>
          </p:cNvPr>
          <p:cNvSpPr txBox="1"/>
          <p:nvPr/>
        </p:nvSpPr>
        <p:spPr>
          <a:xfrm>
            <a:off x="0" y="111170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 (2)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81667CCD-404A-B12B-438B-8846DCAD77AF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154421-419D-CC36-4DC4-81C3B7B7D23F}"/>
              </a:ext>
            </a:extLst>
          </p:cNvPr>
          <p:cNvSpPr txBox="1"/>
          <p:nvPr/>
        </p:nvSpPr>
        <p:spPr>
          <a:xfrm>
            <a:off x="93283" y="718264"/>
            <a:ext cx="347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BC62D-1FB2-9E2D-009B-61043B40B7CB}"/>
              </a:ext>
            </a:extLst>
          </p:cNvPr>
          <p:cNvSpPr txBox="1"/>
          <p:nvPr/>
        </p:nvSpPr>
        <p:spPr>
          <a:xfrm>
            <a:off x="400050" y="1317663"/>
            <a:ext cx="1122566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10 series of measurements on 26 standards for each </a:t>
            </a:r>
            <a:r>
              <a:rPr lang="it-IT" sz="2400" kern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calibration approach </a:t>
            </a:r>
            <a:r>
              <a:rPr lang="it-IT" sz="2400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by 3mm 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039E0BFA-F0AF-CD47-C28C-ED6C0FF99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34664"/>
              </p:ext>
            </p:extLst>
          </p:nvPr>
        </p:nvGraphicFramePr>
        <p:xfrm>
          <a:off x="401216" y="2096235"/>
          <a:ext cx="11223032" cy="424155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02895">
                  <a:extLst>
                    <a:ext uri="{9D8B030D-6E8A-4147-A177-3AD203B41FA5}">
                      <a16:colId xmlns:a16="http://schemas.microsoft.com/office/drawing/2014/main" val="306924179"/>
                    </a:ext>
                  </a:extLst>
                </a:gridCol>
                <a:gridCol w="4012430">
                  <a:extLst>
                    <a:ext uri="{9D8B030D-6E8A-4147-A177-3AD203B41FA5}">
                      <a16:colId xmlns:a16="http://schemas.microsoft.com/office/drawing/2014/main" val="3158938741"/>
                    </a:ext>
                  </a:extLst>
                </a:gridCol>
                <a:gridCol w="20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5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1" kern="100" dirty="0">
                          <a:solidFill>
                            <a:schemeClr val="bg1"/>
                          </a:solidFill>
                          <a:effectLst/>
                        </a:rPr>
                        <a:t>Built-in Bruker</a:t>
                      </a:r>
                      <a:br>
                        <a:rPr lang="it-IT" sz="2600" b="1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it-IT" sz="2600" b="1" kern="100" dirty="0">
                          <a:solidFill>
                            <a:schemeClr val="bg1"/>
                          </a:solidFill>
                          <a:effectLst/>
                        </a:rPr>
                        <a:t>For Cu Alloys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1" kern="100" dirty="0" err="1">
                          <a:solidFill>
                            <a:schemeClr val="bg1"/>
                          </a:solidFill>
                          <a:effectLst/>
                        </a:rPr>
                        <a:t>Customized</a:t>
                      </a:r>
                      <a:r>
                        <a:rPr lang="it-IT" sz="2600" b="1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2600" b="1" kern="100" dirty="0" err="1">
                          <a:solidFill>
                            <a:schemeClr val="bg1"/>
                          </a:solidFill>
                          <a:effectLst/>
                        </a:rPr>
                        <a:t>Bruker</a:t>
                      </a:r>
                      <a:endParaRPr lang="el-GR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kern="100" dirty="0">
                          <a:solidFill>
                            <a:schemeClr val="bg1"/>
                          </a:solidFill>
                          <a:effectLst/>
                        </a:rPr>
                        <a:t>Off-</a:t>
                      </a:r>
                      <a:r>
                        <a:rPr lang="it-IT" sz="2600" b="1" kern="100" baseline="0" dirty="0">
                          <a:solidFill>
                            <a:schemeClr val="bg1"/>
                          </a:solidFill>
                          <a:effectLst/>
                        </a:rPr>
                        <a:t>Line </a:t>
                      </a:r>
                      <a:br>
                        <a:rPr lang="it-IT" sz="2600" b="1" kern="100" baseline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it-IT" sz="2600" b="1" kern="100" dirty="0">
                          <a:solidFill>
                            <a:schemeClr val="bg1"/>
                          </a:solidFill>
                          <a:effectLst/>
                        </a:rPr>
                        <a:t>PyMca</a:t>
                      </a:r>
                      <a:endParaRPr lang="el-GR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kern="100" dirty="0">
                          <a:effectLst/>
                        </a:rPr>
                        <a:t>Voltage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600" b="0" kern="100" dirty="0">
                          <a:effectLst/>
                        </a:rPr>
                        <a:t> </a:t>
                      </a:r>
                      <a:r>
                        <a:rPr lang="en-GB" sz="2600" b="0" kern="100" dirty="0">
                          <a:effectLst/>
                        </a:rPr>
                        <a:t>15kV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49kV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49kV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842203"/>
                  </a:ext>
                </a:extLst>
              </a:tr>
              <a:tr h="366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kern="100" dirty="0">
                          <a:effectLst/>
                        </a:rPr>
                        <a:t>Current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600" b="0" kern="100" dirty="0">
                          <a:effectLst/>
                        </a:rPr>
                        <a:t> </a:t>
                      </a:r>
                      <a:r>
                        <a:rPr lang="en-GB" sz="2600" b="0" kern="100" dirty="0">
                          <a:effectLst/>
                        </a:rPr>
                        <a:t>23.2 </a:t>
                      </a:r>
                      <a:r>
                        <a:rPr lang="en-GB" sz="2600" b="0" kern="100" dirty="0" err="1">
                          <a:effectLst/>
                        </a:rPr>
                        <a:t>uA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39.3uA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39.3uA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049258"/>
                  </a:ext>
                </a:extLst>
              </a:tr>
              <a:tr h="366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kern="100" dirty="0">
                          <a:effectLst/>
                        </a:rPr>
                        <a:t>Filter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kern="100" dirty="0">
                          <a:effectLst/>
                        </a:rPr>
                        <a:t>-</a:t>
                      </a:r>
                      <a:r>
                        <a:rPr lang="el-GR" sz="2600" b="0" kern="100" dirty="0">
                          <a:effectLst/>
                        </a:rPr>
                        <a:t> 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Al(300um)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Ti(25um)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Al(300um)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Ti(25um)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660647"/>
                  </a:ext>
                </a:extLst>
              </a:tr>
              <a:tr h="366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kern="100" dirty="0" err="1">
                          <a:effectLst/>
                        </a:rPr>
                        <a:t>Meas.Time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l-GR" sz="2600" b="0" kern="100" dirty="0">
                          <a:effectLst/>
                        </a:rPr>
                        <a:t> </a:t>
                      </a:r>
                      <a:r>
                        <a:rPr lang="en-GB" sz="2600" b="0" kern="100" dirty="0">
                          <a:effectLst/>
                        </a:rPr>
                        <a:t>30s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30s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30s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39873"/>
                  </a:ext>
                </a:extLst>
              </a:tr>
              <a:tr h="1074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kern="100" dirty="0">
                          <a:effectLst/>
                        </a:rPr>
                        <a:t>Quantification</a:t>
                      </a:r>
                      <a:r>
                        <a:rPr lang="en-GB" sz="2600" b="0" kern="100" baseline="0" dirty="0">
                          <a:effectLst/>
                        </a:rPr>
                        <a:t> </a:t>
                      </a:r>
                      <a:br>
                        <a:rPr lang="en-GB" sz="2600" b="0" kern="100" baseline="0" dirty="0">
                          <a:effectLst/>
                        </a:rPr>
                      </a:br>
                      <a:r>
                        <a:rPr lang="en-GB" sz="2600" b="0" kern="100" dirty="0">
                          <a:effectLst/>
                        </a:rPr>
                        <a:t>Method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2600" b="0" kern="100" dirty="0">
                          <a:effectLst/>
                        </a:rPr>
                        <a:t>Empirical </a:t>
                      </a:r>
                      <a:br>
                        <a:rPr lang="it-IT" sz="2600" b="0" kern="100" dirty="0">
                          <a:effectLst/>
                        </a:rPr>
                      </a:br>
                      <a:r>
                        <a:rPr lang="it-IT" sz="2600" b="0" kern="100" dirty="0">
                          <a:effectLst/>
                        </a:rPr>
                        <a:t>Coefficients</a:t>
                      </a:r>
                      <a:r>
                        <a:rPr lang="el-GR" sz="2600" b="0" kern="100" dirty="0">
                          <a:effectLst/>
                        </a:rPr>
                        <a:t> 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2600" b="0" kern="100" dirty="0" err="1">
                          <a:effectLst/>
                        </a:rPr>
                        <a:t>Empirical</a:t>
                      </a:r>
                      <a:r>
                        <a:rPr lang="it-IT" sz="2600" b="0" kern="100" dirty="0">
                          <a:effectLst/>
                        </a:rPr>
                        <a:t> </a:t>
                      </a:r>
                      <a:r>
                        <a:rPr lang="it-IT" sz="2600" b="0" kern="100" dirty="0" err="1">
                          <a:effectLst/>
                        </a:rPr>
                        <a:t>Coefficients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2600" b="0" kern="100" dirty="0" err="1">
                          <a:effectLst/>
                        </a:rPr>
                        <a:t>Fundamental</a:t>
                      </a:r>
                      <a:r>
                        <a:rPr lang="it-IT" sz="2600" b="0" kern="100" dirty="0">
                          <a:effectLst/>
                        </a:rPr>
                        <a:t> </a:t>
                      </a:r>
                      <a:r>
                        <a:rPr lang="it-IT" sz="2600" b="0" kern="100" dirty="0" err="1">
                          <a:effectLst/>
                        </a:rPr>
                        <a:t>Parameters</a:t>
                      </a:r>
                      <a:endParaRPr lang="el-GR" sz="2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80653"/>
                  </a:ext>
                </a:extLst>
              </a:tr>
            </a:tbl>
          </a:graphicData>
        </a:graphic>
      </p:graphicFrame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059A21D-73ED-5574-B55C-BA063529AD19}"/>
              </a:ext>
            </a:extLst>
          </p:cNvPr>
          <p:cNvSpPr/>
          <p:nvPr/>
        </p:nvSpPr>
        <p:spPr>
          <a:xfrm>
            <a:off x="393222" y="3095625"/>
            <a:ext cx="11250287" cy="324216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E61BC31-4ABC-4E80-5987-297749CD74EB}"/>
              </a:ext>
            </a:extLst>
          </p:cNvPr>
          <p:cNvSpPr/>
          <p:nvPr/>
        </p:nvSpPr>
        <p:spPr>
          <a:xfrm>
            <a:off x="400050" y="2096235"/>
            <a:ext cx="11224198" cy="9993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1516818-8202-4C11-D614-F6DFA121C247}"/>
              </a:ext>
            </a:extLst>
          </p:cNvPr>
          <p:cNvSpPr/>
          <p:nvPr/>
        </p:nvSpPr>
        <p:spPr>
          <a:xfrm>
            <a:off x="397224" y="3111751"/>
            <a:ext cx="11236803" cy="412499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DFA4FD6-99A5-79B7-D362-FA3C0D28DEF2}"/>
              </a:ext>
            </a:extLst>
          </p:cNvPr>
          <p:cNvSpPr/>
          <p:nvPr/>
        </p:nvSpPr>
        <p:spPr>
          <a:xfrm>
            <a:off x="393222" y="5247861"/>
            <a:ext cx="11239019" cy="1089927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3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0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EFA66F1-D5D2-032B-B014-2E7BF419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409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7C4C2C9-4405-27D0-B99F-E9AA5534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339" y="6492875"/>
            <a:ext cx="231710" cy="365125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4F59D447-92A8-B972-A036-70DF2B538A3C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D0B9E7-3892-E00C-DE04-49F1BDE124BF}"/>
              </a:ext>
            </a:extLst>
          </p:cNvPr>
          <p:cNvSpPr txBox="1"/>
          <p:nvPr/>
        </p:nvSpPr>
        <p:spPr>
          <a:xfrm>
            <a:off x="-1555" y="87658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Results – Tin </a:t>
            </a:r>
          </a:p>
        </p:txBody>
      </p: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29EAC859-9747-41FE-C8C3-865AB37CFA7D}"/>
              </a:ext>
            </a:extLst>
          </p:cNvPr>
          <p:cNvGrpSpPr/>
          <p:nvPr/>
        </p:nvGrpSpPr>
        <p:grpSpPr>
          <a:xfrm>
            <a:off x="-1555" y="989054"/>
            <a:ext cx="9294845" cy="6018231"/>
            <a:chOff x="0" y="709756"/>
            <a:chExt cx="10008454" cy="6263013"/>
          </a:xfrm>
        </p:grpSpPr>
        <p:pic>
          <p:nvPicPr>
            <p:cNvPr id="23" name="Εικόνα 22">
              <a:extLst>
                <a:ext uri="{FF2B5EF4-FFF2-40B4-BE49-F238E27FC236}">
                  <a16:creationId xmlns:a16="http://schemas.microsoft.com/office/drawing/2014/main" id="{7D336E60-03D0-47FD-8C28-ACE4E3BD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09756"/>
              <a:ext cx="10008454" cy="6263013"/>
            </a:xfrm>
            <a:prstGeom prst="rect">
              <a:avLst/>
            </a:prstGeom>
          </p:spPr>
        </p:pic>
        <p:sp>
          <p:nvSpPr>
            <p:cNvPr id="24" name="Ορθογώνιο 23">
              <a:extLst>
                <a:ext uri="{FF2B5EF4-FFF2-40B4-BE49-F238E27FC236}">
                  <a16:creationId xmlns:a16="http://schemas.microsoft.com/office/drawing/2014/main" id="{865D0C88-3A09-454B-8376-37F089DF23DE}"/>
                </a:ext>
              </a:extLst>
            </p:cNvPr>
            <p:cNvSpPr/>
            <p:nvPr/>
          </p:nvSpPr>
          <p:spPr>
            <a:xfrm>
              <a:off x="7912359" y="3429000"/>
              <a:ext cx="1772817" cy="82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19" name="Πίνακας 10">
            <a:extLst>
              <a:ext uri="{FF2B5EF4-FFF2-40B4-BE49-F238E27FC236}">
                <a16:creationId xmlns:a16="http://schemas.microsoft.com/office/drawing/2014/main" id="{F0A85DE5-6E3A-5758-A6C8-D62CC7242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16320"/>
              </p:ext>
            </p:extLst>
          </p:nvPr>
        </p:nvGraphicFramePr>
        <p:xfrm>
          <a:off x="7193902" y="3051109"/>
          <a:ext cx="4948529" cy="16608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35357">
                  <a:extLst>
                    <a:ext uri="{9D8B030D-6E8A-4147-A177-3AD203B41FA5}">
                      <a16:colId xmlns:a16="http://schemas.microsoft.com/office/drawing/2014/main" val="1071816890"/>
                    </a:ext>
                  </a:extLst>
                </a:gridCol>
                <a:gridCol w="1431249">
                  <a:extLst>
                    <a:ext uri="{9D8B030D-6E8A-4147-A177-3AD203B41FA5}">
                      <a16:colId xmlns:a16="http://schemas.microsoft.com/office/drawing/2014/main" val="4143055765"/>
                    </a:ext>
                  </a:extLst>
                </a:gridCol>
                <a:gridCol w="1681923">
                  <a:extLst>
                    <a:ext uri="{9D8B030D-6E8A-4147-A177-3AD203B41FA5}">
                      <a16:colId xmlns:a16="http://schemas.microsoft.com/office/drawing/2014/main" val="943309374"/>
                    </a:ext>
                  </a:extLst>
                </a:gridCol>
              </a:tblGrid>
              <a:tr h="45478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Calibration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 square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RMSE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20312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Built-in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0.997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0.251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29228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Customized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0.999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0.122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51806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PyMca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0.999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0.145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5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11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75A5775-C58F-85CE-7BBC-B13A14EB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55" y="6492875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F13D02F-643F-492A-B44C-0DB2A541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669" y="6492875"/>
            <a:ext cx="287694" cy="365125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F86148CE-67A7-F446-4EAD-5EBEB0FED16D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26618A-E593-B250-4198-E5736D2E9B34}"/>
              </a:ext>
            </a:extLst>
          </p:cNvPr>
          <p:cNvSpPr txBox="1"/>
          <p:nvPr/>
        </p:nvSpPr>
        <p:spPr>
          <a:xfrm>
            <a:off x="-1555" y="87658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Results – Antimony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D028FF-30B9-66D9-1CF0-BABFEBC77ACF}"/>
              </a:ext>
            </a:extLst>
          </p:cNvPr>
          <p:cNvGrpSpPr/>
          <p:nvPr/>
        </p:nvGrpSpPr>
        <p:grpSpPr>
          <a:xfrm>
            <a:off x="-1555" y="942662"/>
            <a:ext cx="9567585" cy="5732775"/>
            <a:chOff x="0" y="950516"/>
            <a:chExt cx="9462830" cy="5907484"/>
          </a:xfrm>
        </p:grpSpPr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9DF3FF9E-A33C-597A-1E83-BE78D393C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50516"/>
              <a:ext cx="9462830" cy="5907484"/>
            </a:xfrm>
            <a:prstGeom prst="rect">
              <a:avLst/>
            </a:prstGeom>
          </p:spPr>
        </p:pic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79FECFC8-EBF8-E5ED-F819-34425ACEC079}"/>
                </a:ext>
              </a:extLst>
            </p:cNvPr>
            <p:cNvSpPr/>
            <p:nvPr/>
          </p:nvSpPr>
          <p:spPr>
            <a:xfrm>
              <a:off x="7492482" y="4245429"/>
              <a:ext cx="1502228" cy="68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F0A85DE5-6E3A-5758-A6C8-D62CC7242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72559"/>
              </p:ext>
            </p:extLst>
          </p:nvPr>
        </p:nvGraphicFramePr>
        <p:xfrm>
          <a:off x="7317876" y="3242388"/>
          <a:ext cx="4874124" cy="16575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07761">
                  <a:extLst>
                    <a:ext uri="{9D8B030D-6E8A-4147-A177-3AD203B41FA5}">
                      <a16:colId xmlns:a16="http://schemas.microsoft.com/office/drawing/2014/main" val="1071816890"/>
                    </a:ext>
                  </a:extLst>
                </a:gridCol>
                <a:gridCol w="1409729">
                  <a:extLst>
                    <a:ext uri="{9D8B030D-6E8A-4147-A177-3AD203B41FA5}">
                      <a16:colId xmlns:a16="http://schemas.microsoft.com/office/drawing/2014/main" val="4143055765"/>
                    </a:ext>
                  </a:extLst>
                </a:gridCol>
                <a:gridCol w="1656634">
                  <a:extLst>
                    <a:ext uri="{9D8B030D-6E8A-4147-A177-3AD203B41FA5}">
                      <a16:colId xmlns:a16="http://schemas.microsoft.com/office/drawing/2014/main" val="943309374"/>
                    </a:ext>
                  </a:extLst>
                </a:gridCol>
              </a:tblGrid>
              <a:tr h="41437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Calibration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 square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RMSE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20312"/>
                  </a:ext>
                </a:extLst>
              </a:tr>
              <a:tr h="41437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Built-in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0.982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0.149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29228"/>
                  </a:ext>
                </a:extLst>
              </a:tr>
              <a:tr h="41437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Customized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0.999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0.025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51806"/>
                  </a:ext>
                </a:extLst>
              </a:tr>
              <a:tr h="41437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PyMca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0.999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0.024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5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54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8A61EBE-4A8C-3FEC-43F0-6D71CE49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55" y="6492875"/>
            <a:ext cx="8153400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1D9691A-FFC2-02E1-4406-C6E1CC92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6692" y="6492875"/>
            <a:ext cx="306355" cy="365125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182B15C5-B625-C333-312F-1FF8C8AACBB5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3C155E3-EF8A-E29D-7A98-63105300181E}"/>
              </a:ext>
            </a:extLst>
          </p:cNvPr>
          <p:cNvSpPr txBox="1"/>
          <p:nvPr/>
        </p:nvSpPr>
        <p:spPr>
          <a:xfrm>
            <a:off x="-1556" y="87658"/>
            <a:ext cx="6097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Results – Tin and Antimony</a:t>
            </a:r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91D2570-5A8B-E261-7FBE-443EAB3DDDDB}"/>
              </a:ext>
            </a:extLst>
          </p:cNvPr>
          <p:cNvGrpSpPr/>
          <p:nvPr/>
        </p:nvGrpSpPr>
        <p:grpSpPr>
          <a:xfrm>
            <a:off x="10716781" y="407615"/>
            <a:ext cx="1239822" cy="1191680"/>
            <a:chOff x="10825015" y="1075582"/>
            <a:chExt cx="1216384" cy="1713162"/>
          </a:xfrm>
        </p:grpSpPr>
        <p:pic>
          <p:nvPicPr>
            <p:cNvPr id="19" name="Εικόνα 18" descr="Εικόνα που περιέχει ανθρώπινο πρόσωπο, άτομο, εσωτερικός χώρος, τέχν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484BA8EC-5099-16A0-685D-B2F609388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5016" y="1075582"/>
              <a:ext cx="1216383" cy="121273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D5D072-A3BD-BE46-BE60-3D271FF742C7}"/>
                </a:ext>
              </a:extLst>
            </p:cNvPr>
            <p:cNvSpPr txBox="1"/>
            <p:nvPr/>
          </p:nvSpPr>
          <p:spPr>
            <a:xfrm>
              <a:off x="10825015" y="2288315"/>
              <a:ext cx="1216383" cy="5004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PyMca</a:t>
              </a:r>
              <a:endParaRPr lang="el-GR" sz="14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BA1F7E-D84A-18B5-3481-23179EAA5EF3}"/>
              </a:ext>
            </a:extLst>
          </p:cNvPr>
          <p:cNvSpPr txBox="1"/>
          <p:nvPr/>
        </p:nvSpPr>
        <p:spPr>
          <a:xfrm>
            <a:off x="4609320" y="3028656"/>
            <a:ext cx="119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Sb-K Lines</a:t>
            </a:r>
            <a:r>
              <a:rPr lang="el-GR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D06C3EED-3608-83A4-3A1E-F6A1B043F845}"/>
              </a:ext>
            </a:extLst>
          </p:cNvPr>
          <p:cNvCxnSpPr>
            <a:cxnSpLocks/>
          </p:cNvCxnSpPr>
          <p:nvPr/>
        </p:nvCxnSpPr>
        <p:spPr>
          <a:xfrm>
            <a:off x="1034534" y="1447602"/>
            <a:ext cx="0" cy="43294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>
            <a:extLst>
              <a:ext uri="{FF2B5EF4-FFF2-40B4-BE49-F238E27FC236}">
                <a16:creationId xmlns:a16="http://schemas.microsoft.com/office/drawing/2014/main" id="{3311F8FB-EA2D-37E4-A27E-5B2CD676FA48}"/>
              </a:ext>
            </a:extLst>
          </p:cNvPr>
          <p:cNvCxnSpPr>
            <a:cxnSpLocks/>
          </p:cNvCxnSpPr>
          <p:nvPr/>
        </p:nvCxnSpPr>
        <p:spPr>
          <a:xfrm>
            <a:off x="1124181" y="1447602"/>
            <a:ext cx="0" cy="43294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Ομάδα 51">
            <a:extLst>
              <a:ext uri="{FF2B5EF4-FFF2-40B4-BE49-F238E27FC236}">
                <a16:creationId xmlns:a16="http://schemas.microsoft.com/office/drawing/2014/main" id="{B551AB70-8B60-1303-DBF0-2B7013AEB0A2}"/>
              </a:ext>
            </a:extLst>
          </p:cNvPr>
          <p:cNvGrpSpPr/>
          <p:nvPr/>
        </p:nvGrpSpPr>
        <p:grpSpPr>
          <a:xfrm>
            <a:off x="68854" y="975147"/>
            <a:ext cx="11207452" cy="5167733"/>
            <a:chOff x="8541" y="923751"/>
            <a:chExt cx="11448476" cy="5270524"/>
          </a:xfrm>
        </p:grpSpPr>
        <p:grpSp>
          <p:nvGrpSpPr>
            <p:cNvPr id="46" name="Ομάδα 45">
              <a:extLst>
                <a:ext uri="{FF2B5EF4-FFF2-40B4-BE49-F238E27FC236}">
                  <a16:creationId xmlns:a16="http://schemas.microsoft.com/office/drawing/2014/main" id="{AD6AE681-00B9-7D12-AB29-3E4A8A169B31}"/>
                </a:ext>
              </a:extLst>
            </p:cNvPr>
            <p:cNvGrpSpPr/>
            <p:nvPr/>
          </p:nvGrpSpPr>
          <p:grpSpPr>
            <a:xfrm>
              <a:off x="8541" y="923751"/>
              <a:ext cx="10708239" cy="5270524"/>
              <a:chOff x="8541" y="923751"/>
              <a:chExt cx="10708239" cy="5270524"/>
            </a:xfrm>
          </p:grpSpPr>
          <p:grpSp>
            <p:nvGrpSpPr>
              <p:cNvPr id="43" name="Ομάδα 42">
                <a:extLst>
                  <a:ext uri="{FF2B5EF4-FFF2-40B4-BE49-F238E27FC236}">
                    <a16:creationId xmlns:a16="http://schemas.microsoft.com/office/drawing/2014/main" id="{B61E973E-200E-1EBA-4FF2-81977D8B57BE}"/>
                  </a:ext>
                </a:extLst>
              </p:cNvPr>
              <p:cNvGrpSpPr/>
              <p:nvPr/>
            </p:nvGrpSpPr>
            <p:grpSpPr>
              <a:xfrm>
                <a:off x="8541" y="923751"/>
                <a:ext cx="10708239" cy="5270524"/>
                <a:chOff x="71924" y="923751"/>
                <a:chExt cx="10708239" cy="5270524"/>
              </a:xfrm>
            </p:grpSpPr>
            <p:grpSp>
              <p:nvGrpSpPr>
                <p:cNvPr id="42" name="Ομάδα 41">
                  <a:extLst>
                    <a:ext uri="{FF2B5EF4-FFF2-40B4-BE49-F238E27FC236}">
                      <a16:creationId xmlns:a16="http://schemas.microsoft.com/office/drawing/2014/main" id="{1ACF2FF7-EF1A-2CFB-15E8-0251E77413F7}"/>
                    </a:ext>
                  </a:extLst>
                </p:cNvPr>
                <p:cNvGrpSpPr/>
                <p:nvPr/>
              </p:nvGrpSpPr>
              <p:grpSpPr>
                <a:xfrm>
                  <a:off x="71924" y="923751"/>
                  <a:ext cx="10708239" cy="5270524"/>
                  <a:chOff x="72709" y="947392"/>
                  <a:chExt cx="10708239" cy="5270524"/>
                </a:xfrm>
              </p:grpSpPr>
              <p:grpSp>
                <p:nvGrpSpPr>
                  <p:cNvPr id="31" name="Ομάδα 30">
                    <a:extLst>
                      <a:ext uri="{FF2B5EF4-FFF2-40B4-BE49-F238E27FC236}">
                        <a16:creationId xmlns:a16="http://schemas.microsoft.com/office/drawing/2014/main" id="{525261BE-9CC4-3E4F-D3F6-4EBE6DBCF11B}"/>
                      </a:ext>
                    </a:extLst>
                  </p:cNvPr>
                  <p:cNvGrpSpPr/>
                  <p:nvPr/>
                </p:nvGrpSpPr>
                <p:grpSpPr>
                  <a:xfrm>
                    <a:off x="72709" y="947392"/>
                    <a:ext cx="10708239" cy="5270524"/>
                    <a:chOff x="8541" y="829405"/>
                    <a:chExt cx="10708239" cy="5270524"/>
                  </a:xfrm>
                </p:grpSpPr>
                <p:pic>
                  <p:nvPicPr>
                    <p:cNvPr id="15" name="Εικόνα 14">
                      <a:extLst>
                        <a:ext uri="{FF2B5EF4-FFF2-40B4-BE49-F238E27FC236}">
                          <a16:creationId xmlns:a16="http://schemas.microsoft.com/office/drawing/2014/main" id="{4D698047-BF7F-D310-248E-12E4A417CAD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8541" y="829405"/>
                      <a:ext cx="10708239" cy="527052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5" name="Ευθεία γραμμή σύνδεσης 24">
                      <a:extLst>
                        <a:ext uri="{FF2B5EF4-FFF2-40B4-BE49-F238E27FC236}">
                          <a16:creationId xmlns:a16="http://schemas.microsoft.com/office/drawing/2014/main" id="{30B16A24-C5E6-D4C4-3608-62AE347B44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62056" y="1334278"/>
                      <a:ext cx="0" cy="4329404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Ευθεία γραμμή σύνδεσης 27">
                      <a:extLst>
                        <a:ext uri="{FF2B5EF4-FFF2-40B4-BE49-F238E27FC236}">
                          <a16:creationId xmlns:a16="http://schemas.microsoft.com/office/drawing/2014/main" id="{B73BD9E1-0310-8A0D-468E-718A27CB56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11817" y="1329615"/>
                      <a:ext cx="0" cy="4329404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Ευθεία γραμμή σύνδεσης 28">
                      <a:extLst>
                        <a:ext uri="{FF2B5EF4-FFF2-40B4-BE49-F238E27FC236}">
                          <a16:creationId xmlns:a16="http://schemas.microsoft.com/office/drawing/2014/main" id="{1DA3997D-13F8-4884-D4D0-8C1597EB92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526691" y="1334278"/>
                      <a:ext cx="0" cy="4329404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Ευθεία γραμμή σύνδεσης 29">
                      <a:extLst>
                        <a:ext uri="{FF2B5EF4-FFF2-40B4-BE49-F238E27FC236}">
                          <a16:creationId xmlns:a16="http://schemas.microsoft.com/office/drawing/2014/main" id="{8564219D-6C7E-AB8A-8267-1D70982554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94642" y="1335865"/>
                      <a:ext cx="0" cy="4329404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7" name="Ευθεία γραμμή σύνδεσης 36">
                    <a:extLst>
                      <a:ext uri="{FF2B5EF4-FFF2-40B4-BE49-F238E27FC236}">
                        <a16:creationId xmlns:a16="http://schemas.microsoft.com/office/drawing/2014/main" id="{B4B25634-BC08-3556-BAE3-912BA09AAC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54668" y="1451559"/>
                    <a:ext cx="0" cy="432940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Ευθεία γραμμή σύνδεσης 37">
                  <a:extLst>
                    <a:ext uri="{FF2B5EF4-FFF2-40B4-BE49-F238E27FC236}">
                      <a16:creationId xmlns:a16="http://schemas.microsoft.com/office/drawing/2014/main" id="{568C0453-4515-C8B2-5AEF-F509F092DA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9783" y="1447602"/>
                  <a:ext cx="0" cy="432940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Ευθεία γραμμή σύνδεσης 38">
                  <a:extLst>
                    <a:ext uri="{FF2B5EF4-FFF2-40B4-BE49-F238E27FC236}">
                      <a16:creationId xmlns:a16="http://schemas.microsoft.com/office/drawing/2014/main" id="{B484163F-2BC2-2D3E-5731-21FFE15CEE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53280" y="1447602"/>
                  <a:ext cx="0" cy="432940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εία γραμμή σύνδεσης 39">
                  <a:extLst>
                    <a:ext uri="{FF2B5EF4-FFF2-40B4-BE49-F238E27FC236}">
                      <a16:creationId xmlns:a16="http://schemas.microsoft.com/office/drawing/2014/main" id="{17A608CF-9201-6CA5-F141-9ECC9DA91E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7360" y="1447602"/>
                  <a:ext cx="0" cy="432940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Ευθεία γραμμή σύνδεσης 40">
                  <a:extLst>
                    <a:ext uri="{FF2B5EF4-FFF2-40B4-BE49-F238E27FC236}">
                      <a16:creationId xmlns:a16="http://schemas.microsoft.com/office/drawing/2014/main" id="{A16E7ACE-D12F-4359-8CE8-3097EF367A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649" y="1447602"/>
                  <a:ext cx="0" cy="432940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88CD720-69D7-8602-C942-8D38F6492A92}"/>
                  </a:ext>
                </a:extLst>
              </p:cNvPr>
              <p:cNvSpPr txBox="1"/>
              <p:nvPr/>
            </p:nvSpPr>
            <p:spPr>
              <a:xfrm>
                <a:off x="7840716" y="1599295"/>
                <a:ext cx="85401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K Lines</a:t>
                </a:r>
                <a:endParaRPr lang="el-GR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D36422-6012-7208-6D14-6E383FDB9475}"/>
                  </a:ext>
                </a:extLst>
              </p:cNvPr>
              <p:cNvSpPr txBox="1"/>
              <p:nvPr/>
            </p:nvSpPr>
            <p:spPr>
              <a:xfrm>
                <a:off x="1419947" y="5184620"/>
                <a:ext cx="85401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 Lines</a:t>
                </a:r>
                <a:endParaRPr lang="el-GR" dirty="0"/>
              </a:p>
            </p:txBody>
          </p:sp>
        </p:grpSp>
        <p:cxnSp>
          <p:nvCxnSpPr>
            <p:cNvPr id="48" name="Ευθεία γραμμή σύνδεσης 47">
              <a:extLst>
                <a:ext uri="{FF2B5EF4-FFF2-40B4-BE49-F238E27FC236}">
                  <a16:creationId xmlns:a16="http://schemas.microsoft.com/office/drawing/2014/main" id="{1EADE56C-C401-59CF-9E61-9421D7476EC4}"/>
                </a:ext>
              </a:extLst>
            </p:cNvPr>
            <p:cNvCxnSpPr/>
            <p:nvPr/>
          </p:nvCxnSpPr>
          <p:spPr>
            <a:xfrm>
              <a:off x="10550106" y="2255975"/>
              <a:ext cx="3881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εία γραμμή σύνδεσης 48">
              <a:extLst>
                <a:ext uri="{FF2B5EF4-FFF2-40B4-BE49-F238E27FC236}">
                  <a16:creationId xmlns:a16="http://schemas.microsoft.com/office/drawing/2014/main" id="{C94A83F1-C371-E65C-4773-5635F0DF0669}"/>
                </a:ext>
              </a:extLst>
            </p:cNvPr>
            <p:cNvCxnSpPr/>
            <p:nvPr/>
          </p:nvCxnSpPr>
          <p:spPr>
            <a:xfrm>
              <a:off x="10550106" y="2505172"/>
              <a:ext cx="388188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7F7ABB-9854-D308-527A-FD7F5304B231}"/>
                </a:ext>
              </a:extLst>
            </p:cNvPr>
            <p:cNvSpPr txBox="1"/>
            <p:nvPr/>
          </p:nvSpPr>
          <p:spPr>
            <a:xfrm>
              <a:off x="10933419" y="2071309"/>
              <a:ext cx="523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Sn</a:t>
              </a:r>
              <a:endParaRPr lang="el-GR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C33B80-935C-CDE4-BEED-A32AFA659874}"/>
                </a:ext>
              </a:extLst>
            </p:cNvPr>
            <p:cNvSpPr txBox="1"/>
            <p:nvPr/>
          </p:nvSpPr>
          <p:spPr>
            <a:xfrm>
              <a:off x="10933419" y="2320506"/>
              <a:ext cx="523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Sb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2113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2AD75C9-A51C-174D-EB67-C07B9AB9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55" y="6492875"/>
            <a:ext cx="6361922" cy="365125"/>
          </a:xfrm>
        </p:spPr>
        <p:txBody>
          <a:bodyPr/>
          <a:lstStyle/>
          <a:p>
            <a:pPr algn="l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E.Konstantakopoulou, A.Casanova Municchia, L.Luvidi, M.Ferretti, HPXM 2023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275D55D-A0CA-2295-E513-E3C11CC2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653" y="6492874"/>
            <a:ext cx="213049" cy="365125"/>
          </a:xfrm>
        </p:spPr>
        <p:txBody>
          <a:bodyPr/>
          <a:lstStyle/>
          <a:p>
            <a:fld id="{ED815075-1856-4320-A5CB-8C86B1E632CA}" type="slidenum">
              <a:rPr lang="el-G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fld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10429CF-3C8A-C570-3E58-EEAA3BB405CD}"/>
              </a:ext>
            </a:extLst>
          </p:cNvPr>
          <p:cNvCxnSpPr>
            <a:cxnSpLocks/>
          </p:cNvCxnSpPr>
          <p:nvPr/>
        </p:nvCxnSpPr>
        <p:spPr>
          <a:xfrm>
            <a:off x="-1555" y="625151"/>
            <a:ext cx="6943129" cy="0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CB732D-5D32-122E-CC65-8EA7CEA978D4}"/>
              </a:ext>
            </a:extLst>
          </p:cNvPr>
          <p:cNvSpPr txBox="1"/>
          <p:nvPr/>
        </p:nvSpPr>
        <p:spPr>
          <a:xfrm>
            <a:off x="0" y="64516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Results - Iron (1)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E1A47A16-F997-78B8-52EB-0B9A0D13643F}"/>
              </a:ext>
            </a:extLst>
          </p:cNvPr>
          <p:cNvGrpSpPr/>
          <p:nvPr/>
        </p:nvGrpSpPr>
        <p:grpSpPr>
          <a:xfrm>
            <a:off x="0" y="821226"/>
            <a:ext cx="9957318" cy="6193608"/>
            <a:chOff x="83976" y="893416"/>
            <a:chExt cx="10300996" cy="5964583"/>
          </a:xfrm>
        </p:grpSpPr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75FF9436-48B8-03B2-5652-DA46B3AFC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76" y="893416"/>
              <a:ext cx="10300996" cy="5964583"/>
            </a:xfrm>
            <a:prstGeom prst="rect">
              <a:avLst/>
            </a:prstGeom>
          </p:spPr>
        </p:pic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11BB3885-9713-395E-261F-135300970E2F}"/>
                </a:ext>
              </a:extLst>
            </p:cNvPr>
            <p:cNvSpPr/>
            <p:nvPr/>
          </p:nvSpPr>
          <p:spPr>
            <a:xfrm>
              <a:off x="8248262" y="4058816"/>
              <a:ext cx="1240972" cy="774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F0A85DE5-6E3A-5758-A6C8-D62CC7242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45196"/>
              </p:ext>
            </p:extLst>
          </p:nvPr>
        </p:nvGraphicFramePr>
        <p:xfrm>
          <a:off x="7567127" y="3125550"/>
          <a:ext cx="4624873" cy="1584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15316">
                  <a:extLst>
                    <a:ext uri="{9D8B030D-6E8A-4147-A177-3AD203B41FA5}">
                      <a16:colId xmlns:a16="http://schemas.microsoft.com/office/drawing/2014/main" val="1071816890"/>
                    </a:ext>
                  </a:extLst>
                </a:gridCol>
                <a:gridCol w="1337639">
                  <a:extLst>
                    <a:ext uri="{9D8B030D-6E8A-4147-A177-3AD203B41FA5}">
                      <a16:colId xmlns:a16="http://schemas.microsoft.com/office/drawing/2014/main" val="4143055765"/>
                    </a:ext>
                  </a:extLst>
                </a:gridCol>
                <a:gridCol w="1571918">
                  <a:extLst>
                    <a:ext uri="{9D8B030D-6E8A-4147-A177-3AD203B41FA5}">
                      <a16:colId xmlns:a16="http://schemas.microsoft.com/office/drawing/2014/main" val="943309374"/>
                    </a:ext>
                  </a:extLst>
                </a:gridCol>
              </a:tblGrid>
              <a:tr h="39328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Calibration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 square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RMSE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20312"/>
                  </a:ext>
                </a:extLst>
              </a:tr>
              <a:tr h="39328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Built-in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0.860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0.092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29228"/>
                  </a:ext>
                </a:extLst>
              </a:tr>
              <a:tr h="39328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Customized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0.982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0.034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51806"/>
                  </a:ext>
                </a:extLst>
              </a:tr>
              <a:tr h="39328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PyMca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0.996</a:t>
                      </a:r>
                      <a:endParaRPr lang="el-G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0.015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5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02615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5036</TotalTime>
  <Words>702</Words>
  <Application>Microsoft Office PowerPoint</Application>
  <PresentationFormat>Ευρεία οθόνη</PresentationFormat>
  <Paragraphs>155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Ανασκόπηση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elena konstantakopoulou</dc:creator>
  <cp:lastModifiedBy>Elena Konstantakopoulou</cp:lastModifiedBy>
  <cp:revision>151</cp:revision>
  <dcterms:created xsi:type="dcterms:W3CDTF">2023-06-05T08:56:12Z</dcterms:created>
  <dcterms:modified xsi:type="dcterms:W3CDTF">2023-06-22T18:53:46Z</dcterms:modified>
</cp:coreProperties>
</file>