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50" r:id="rId5"/>
  </p:sldMasterIdLst>
  <p:handoutMasterIdLst>
    <p:handoutMasterId r:id="rId31"/>
  </p:handoutMasterIdLst>
  <p:sldIdLst>
    <p:sldId id="256" r:id="rId6"/>
    <p:sldId id="261" r:id="rId7"/>
    <p:sldId id="262" r:id="rId8"/>
    <p:sldId id="298" r:id="rId9"/>
    <p:sldId id="301" r:id="rId10"/>
    <p:sldId id="300" r:id="rId11"/>
    <p:sldId id="266" r:id="rId12"/>
    <p:sldId id="322" r:id="rId13"/>
    <p:sldId id="318" r:id="rId14"/>
    <p:sldId id="314" r:id="rId15"/>
    <p:sldId id="319" r:id="rId16"/>
    <p:sldId id="315" r:id="rId17"/>
    <p:sldId id="316" r:id="rId18"/>
    <p:sldId id="321" r:id="rId19"/>
    <p:sldId id="320" r:id="rId20"/>
    <p:sldId id="323" r:id="rId21"/>
    <p:sldId id="304" r:id="rId22"/>
    <p:sldId id="306" r:id="rId23"/>
    <p:sldId id="313" r:id="rId24"/>
    <p:sldId id="311" r:id="rId25"/>
    <p:sldId id="312" r:id="rId26"/>
    <p:sldId id="310" r:id="rId27"/>
    <p:sldId id="307" r:id="rId28"/>
    <p:sldId id="305" r:id="rId29"/>
    <p:sldId id="264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abriola" panose="04040605051002020D02" pitchFamily="82" charset="0"/>
      <p:regular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D09CC67E-00C3-41D9-8187-06A248A8697D}">
          <p14:sldIdLst>
            <p14:sldId id="256"/>
            <p14:sldId id="261"/>
            <p14:sldId id="262"/>
            <p14:sldId id="298"/>
            <p14:sldId id="301"/>
            <p14:sldId id="300"/>
            <p14:sldId id="266"/>
            <p14:sldId id="322"/>
          </p14:sldIdLst>
        </p14:section>
        <p14:section name="mugeant" id="{E0C4FEE4-B4C0-4BA0-82EB-9F4BB65432E8}">
          <p14:sldIdLst>
            <p14:sldId id="318"/>
            <p14:sldId id="314"/>
            <p14:sldId id="319"/>
            <p14:sldId id="315"/>
            <p14:sldId id="316"/>
            <p14:sldId id="321"/>
            <p14:sldId id="320"/>
            <p14:sldId id="323"/>
          </p14:sldIdLst>
        </p14:section>
        <p14:section name="data analisis" id="{8D203A7B-205C-4B9A-9FB4-4D39D706E2E4}">
          <p14:sldIdLst>
            <p14:sldId id="304"/>
            <p14:sldId id="306"/>
            <p14:sldId id="313"/>
            <p14:sldId id="311"/>
            <p14:sldId id="312"/>
            <p14:sldId id="310"/>
            <p14:sldId id="307"/>
            <p14:sldId id="305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AC"/>
    <a:srgbClr val="8C98BB"/>
    <a:srgbClr val="676767"/>
    <a:srgbClr val="003088"/>
    <a:srgbClr val="FF9D1B"/>
    <a:srgbClr val="8794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7E72F1-917D-434D-A81B-0BB6310AF56A}" v="243" dt="2023-02-02T14:51:56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6" autoAdjust="0"/>
    <p:restoredTop sz="94660"/>
  </p:normalViewPr>
  <p:slideViewPr>
    <p:cSldViewPr snapToGrid="0">
      <p:cViewPr varScale="1">
        <p:scale>
          <a:sx n="79" d="100"/>
          <a:sy n="79" d="100"/>
        </p:scale>
        <p:origin x="8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C82ED0-7452-4354-A24E-35FB24BF9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969E9-2182-2FF9-A02F-A1842CE2A4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66A77-BC89-4E24-A414-B6543411FF58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84D48-5E89-47EA-5EE7-5780CF041D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9F5C8-55D8-4294-92FA-96C28702B9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A80C6-5E9B-493C-B5B8-6FAC8DE86E5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783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2573537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939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3"/>
            <a:ext cx="49530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016025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97599-2A9C-5AA0-31EE-2F7D816D38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3"/>
            <a:ext cx="49530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7392BA-D8EC-9D4B-0AA1-69CB6051F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001088-2808-7E1E-B08D-B61ED5BA3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796" t="62321" r="121"/>
          <a:stretch/>
        </p:blipFill>
        <p:spPr>
          <a:xfrm rot="5400000">
            <a:off x="7966078" y="1635124"/>
            <a:ext cx="586104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93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997599-2A9C-5AA0-31EE-2F7D816D38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2300" y="1304924"/>
            <a:ext cx="49530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EE95479-118E-DBCE-93E7-E339ECCCE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867400" y="-2"/>
            <a:ext cx="6324600" cy="109161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E2FDCEF-C9D2-66D0-BD32-C46658AA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32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211563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5F332DC3-2DBB-EEFF-F22D-63436AAAC87C}"/>
              </a:ext>
            </a:extLst>
          </p:cNvPr>
          <p:cNvSpPr/>
          <p:nvPr userDrawn="1"/>
        </p:nvSpPr>
        <p:spPr>
          <a:xfrm flipH="1" flipV="1">
            <a:off x="9601200" y="-9"/>
            <a:ext cx="2590800" cy="3429008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83130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AA976A4-21D0-25CB-0A95-7E3C426C5B7A}"/>
              </a:ext>
            </a:extLst>
          </p:cNvPr>
          <p:cNvSpPr/>
          <p:nvPr userDrawn="1"/>
        </p:nvSpPr>
        <p:spPr>
          <a:xfrm rot="5400000" flipV="1">
            <a:off x="8325644" y="1789904"/>
            <a:ext cx="5656270" cy="2076451"/>
          </a:xfrm>
          <a:prstGeom prst="rtTriangle">
            <a:avLst/>
          </a:prstGeom>
          <a:solidFill>
            <a:srgbClr val="FF9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765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9000">
              <a:schemeClr val="bg1">
                <a:alpha val="45000"/>
              </a:schemeClr>
            </a:gs>
            <a:gs pos="100000">
              <a:srgbClr val="FFDBAC">
                <a:alpha val="32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CD08151-6D18-25FB-A802-E745648762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610686-6AB8-DE04-DA39-C6BB5918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27FDF-0155-797D-5DDB-D0BCCCF4B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3527425"/>
            <a:ext cx="10515600" cy="1844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25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9000">
              <a:schemeClr val="bg1">
                <a:alpha val="45000"/>
              </a:schemeClr>
            </a:gs>
            <a:gs pos="100000">
              <a:srgbClr val="FFDBAC">
                <a:alpha val="32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7086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81787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62" r:id="rId3"/>
    <p:sldLayoutId id="2147483660" r:id="rId4"/>
    <p:sldLayoutId id="2147483661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C786B03B-5844-3F10-C268-8536A2F88468}"/>
              </a:ext>
            </a:extLst>
          </p:cNvPr>
          <p:cNvSpPr/>
          <p:nvPr/>
        </p:nvSpPr>
        <p:spPr>
          <a:xfrm>
            <a:off x="2101174" y="6003877"/>
            <a:ext cx="2752928" cy="610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EBE87-4FFD-65EF-92D0-C45C2FB6D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2266121"/>
            <a:ext cx="9407728" cy="1736035"/>
          </a:xfrm>
        </p:spPr>
        <p:txBody>
          <a:bodyPr>
            <a:normAutofit/>
          </a:bodyPr>
          <a:lstStyle/>
          <a:p>
            <a:r>
              <a:rPr lang="en-GB" b="1" dirty="0">
                <a:ea typeface="Verdana" panose="020B0604030504040204" pitchFamily="34" charset="0"/>
              </a:rPr>
              <a:t>Negative muons for cultural heritage: technique overview and developments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D17ACB-0A8A-D7E5-C681-0F9E26901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3542373"/>
            <a:ext cx="9144000" cy="431349"/>
          </a:xfrm>
        </p:spPr>
        <p:txBody>
          <a:bodyPr/>
          <a:lstStyle/>
          <a:p>
            <a:r>
              <a:rPr lang="en-GB" dirty="0"/>
              <a:t>Matteo Cataldo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6B01A-F278-65DA-ED05-569F555A3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4181554"/>
            <a:ext cx="8648700" cy="263975"/>
          </a:xfrm>
        </p:spPr>
        <p:txBody>
          <a:bodyPr>
            <a:normAutofit fontScale="92500" lnSpcReduction="20000"/>
          </a:bodyPr>
          <a:lstStyle/>
          <a:p>
            <a:r>
              <a:rPr lang="en-GB" i="1" dirty="0"/>
              <a:t>High Precision X-ray Measurement conference, Frascati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C054CB-DECE-6CCC-2F30-B4DDC42C13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4492939"/>
            <a:ext cx="8648700" cy="263975"/>
          </a:xfrm>
        </p:spPr>
        <p:txBody>
          <a:bodyPr>
            <a:normAutofit fontScale="92500" lnSpcReduction="20000"/>
          </a:bodyPr>
          <a:lstStyle/>
          <a:p>
            <a:r>
              <a:rPr lang="en-GB" i="1" dirty="0"/>
              <a:t>19</a:t>
            </a:r>
            <a:r>
              <a:rPr lang="en-GB" i="1" baseline="30000" dirty="0"/>
              <a:t>th</a:t>
            </a:r>
            <a:r>
              <a:rPr lang="en-GB" i="1" dirty="0"/>
              <a:t> June 2023</a:t>
            </a: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5557784F-7141-DE41-2719-CA7FC6CDD9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965417" y="5824009"/>
            <a:ext cx="924130" cy="9706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D7EC121C-A0A5-8981-AA63-4A0D4C2C31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304" y="5824009"/>
            <a:ext cx="1261782" cy="94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66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5FA3BB-81CB-207C-5F0C-2B685702E800}"/>
              </a:ext>
            </a:extLst>
          </p:cNvPr>
          <p:cNvSpPr txBox="1">
            <a:spLocks/>
          </p:cNvSpPr>
          <p:nvPr/>
        </p:nvSpPr>
        <p:spPr>
          <a:xfrm>
            <a:off x="0" y="251583"/>
            <a:ext cx="6634480" cy="8002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2.1 Geant4/Arby validation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229F2D7-9D34-057B-31DE-B90D95F53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3" y="1931630"/>
            <a:ext cx="5678478" cy="331713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8E4D446-465A-EA19-71E2-B6683ACA3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824" y="1931630"/>
            <a:ext cx="5596647" cy="334761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BB3AC0D-BBB5-2C34-1FFB-5A47C8AA5253}"/>
              </a:ext>
            </a:extLst>
          </p:cNvPr>
          <p:cNvSpPr txBox="1"/>
          <p:nvPr/>
        </p:nvSpPr>
        <p:spPr>
          <a:xfrm>
            <a:off x="938125" y="842843"/>
            <a:ext cx="9876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kern="0" dirty="0">
                <a:solidFill>
                  <a:srgbClr val="C00000"/>
                </a:solidFill>
              </a:rPr>
              <a:t>Copper</a:t>
            </a:r>
            <a:r>
              <a:rPr lang="en-GB" kern="0" dirty="0">
                <a:solidFill>
                  <a:srgbClr val="003088"/>
                </a:solidFill>
              </a:rPr>
              <a:t> spectra </a:t>
            </a:r>
            <a:r>
              <a:rPr lang="en-GB" b="1" kern="0" dirty="0">
                <a:solidFill>
                  <a:srgbClr val="003088"/>
                </a:solidFill>
              </a:rPr>
              <a:t>simulated with Geant4</a:t>
            </a:r>
            <a:r>
              <a:rPr lang="en-GB" kern="0" dirty="0">
                <a:solidFill>
                  <a:srgbClr val="003088"/>
                </a:solidFill>
              </a:rPr>
              <a:t>. The Cu </a:t>
            </a:r>
            <a:r>
              <a:rPr lang="en-GB" b="1" u="sng" kern="0" dirty="0">
                <a:solidFill>
                  <a:srgbClr val="003088"/>
                </a:solidFill>
              </a:rPr>
              <a:t>double peaks are missing</a:t>
            </a:r>
          </a:p>
          <a:p>
            <a:pPr algn="ctr"/>
            <a:r>
              <a:rPr lang="en-GB" kern="0" dirty="0">
                <a:solidFill>
                  <a:srgbClr val="003088"/>
                </a:solidFill>
              </a:rPr>
              <a:t>(Simulation performed with a </a:t>
            </a:r>
            <a:r>
              <a:rPr lang="en-GB" kern="0" dirty="0" err="1">
                <a:solidFill>
                  <a:srgbClr val="003088"/>
                </a:solidFill>
              </a:rPr>
              <a:t>HPGe</a:t>
            </a:r>
            <a:r>
              <a:rPr lang="en-GB" kern="0" dirty="0">
                <a:solidFill>
                  <a:srgbClr val="003088"/>
                </a:solidFill>
              </a:rPr>
              <a:t> crystal)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ED5B0283-E0F4-BBF1-A54F-63561606401B}"/>
              </a:ext>
            </a:extLst>
          </p:cNvPr>
          <p:cNvSpPr/>
          <p:nvPr/>
        </p:nvSpPr>
        <p:spPr>
          <a:xfrm>
            <a:off x="1322962" y="2112242"/>
            <a:ext cx="749030" cy="29863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6746C745-9EAD-C788-6495-E84F22082877}"/>
              </a:ext>
            </a:extLst>
          </p:cNvPr>
          <p:cNvSpPr/>
          <p:nvPr/>
        </p:nvSpPr>
        <p:spPr>
          <a:xfrm>
            <a:off x="10701473" y="2142113"/>
            <a:ext cx="749030" cy="298639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E5BA2E-B57E-5050-BE59-299F76009532}"/>
              </a:ext>
            </a:extLst>
          </p:cNvPr>
          <p:cNvSpPr txBox="1"/>
          <p:nvPr/>
        </p:nvSpPr>
        <p:spPr>
          <a:xfrm>
            <a:off x="1697477" y="2999794"/>
            <a:ext cx="583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kern="0" dirty="0">
                <a:solidFill>
                  <a:srgbClr val="003088"/>
                </a:solidFill>
              </a:rPr>
              <a:t>330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F88083-A916-9F84-0E2E-0C0EADACCE30}"/>
              </a:ext>
            </a:extLst>
          </p:cNvPr>
          <p:cNvSpPr txBox="1"/>
          <p:nvPr/>
        </p:nvSpPr>
        <p:spPr>
          <a:xfrm>
            <a:off x="10663373" y="3474632"/>
            <a:ext cx="5242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kern="0" dirty="0">
                <a:solidFill>
                  <a:srgbClr val="003088"/>
                </a:solidFill>
              </a:rPr>
              <a:t>1507</a:t>
            </a:r>
          </a:p>
        </p:txBody>
      </p:sp>
    </p:spTree>
    <p:extLst>
      <p:ext uri="{BB962C8B-B14F-4D97-AF65-F5344CB8AC3E}">
        <p14:creationId xmlns:p14="http://schemas.microsoft.com/office/powerpoint/2010/main" val="2364811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5FA3BB-81CB-207C-5F0C-2B685702E800}"/>
              </a:ext>
            </a:extLst>
          </p:cNvPr>
          <p:cNvSpPr txBox="1">
            <a:spLocks/>
          </p:cNvSpPr>
          <p:nvPr/>
        </p:nvSpPr>
        <p:spPr>
          <a:xfrm>
            <a:off x="0" y="251583"/>
            <a:ext cx="6634480" cy="8002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2.1 Geant4/Arby validation </a:t>
            </a:r>
          </a:p>
        </p:txBody>
      </p:sp>
      <p:sp>
        <p:nvSpPr>
          <p:cNvPr id="3" name="Segnaposto contenuto 5">
            <a:extLst>
              <a:ext uri="{FF2B5EF4-FFF2-40B4-BE49-F238E27FC236}">
                <a16:creationId xmlns:a16="http://schemas.microsoft.com/office/drawing/2014/main" id="{87699C22-5C43-EAFD-1870-8DCFB336D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84" y="1051881"/>
            <a:ext cx="11273431" cy="3014281"/>
          </a:xfrm>
          <a:ln>
            <a:solidFill>
              <a:srgbClr val="8C98BB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1800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The genat4 classes responsible of the process of muonic atoms formation and radiative deexcitation are:</a:t>
            </a:r>
          </a:p>
          <a:p>
            <a:pPr algn="ctr">
              <a:buFontTx/>
              <a:buChar char="-"/>
            </a:pPr>
            <a:r>
              <a:rPr lang="en-GB" sz="1800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G4MuonMinusCapture</a:t>
            </a:r>
          </a:p>
          <a:p>
            <a:pPr algn="ctr">
              <a:buFontTx/>
              <a:buChar char="-"/>
            </a:pPr>
            <a:r>
              <a:rPr lang="en-GB" sz="1800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G4EmCaptureCascade</a:t>
            </a:r>
          </a:p>
          <a:p>
            <a:pPr>
              <a:buFontTx/>
              <a:buChar char="-"/>
            </a:pPr>
            <a:endParaRPr lang="en-GB" sz="1800" kern="0" dirty="0">
              <a:solidFill>
                <a:srgbClr val="003088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n-GB" sz="1800" u="sng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The cascade class was developed years ago and very small modifications have been made since then.</a:t>
            </a:r>
          </a:p>
          <a:p>
            <a:endParaRPr lang="en-GB" sz="1800" u="sng" kern="0" dirty="0">
              <a:solidFill>
                <a:srgbClr val="003088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n-GB" sz="2400" b="1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The main problem </a:t>
            </a:r>
            <a:r>
              <a:rPr lang="en-GB" sz="1800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is the </a:t>
            </a:r>
            <a:r>
              <a:rPr lang="en-GB" sz="1800" b="1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incorrect x-ray emission lines for high Z atoms</a:t>
            </a:r>
            <a:r>
              <a:rPr lang="en-GB" sz="1800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, especially in the high energy range (</a:t>
            </a:r>
            <a:r>
              <a:rPr lang="en-GB" sz="1800" b="1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K-shell transitions</a:t>
            </a:r>
            <a:r>
              <a:rPr lang="en-GB" sz="1800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). This was evaluated for a bunch of elements. For Z ≤ the software works ok.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0C6C96-E63D-394A-CF05-B6ED033AA97B}"/>
              </a:ext>
            </a:extLst>
          </p:cNvPr>
          <p:cNvSpPr txBox="1"/>
          <p:nvPr/>
        </p:nvSpPr>
        <p:spPr>
          <a:xfrm>
            <a:off x="804322" y="4682659"/>
            <a:ext cx="10583356" cy="892552"/>
          </a:xfrm>
          <a:prstGeom prst="rect">
            <a:avLst/>
          </a:prstGeom>
          <a:noFill/>
          <a:ln>
            <a:solidFill>
              <a:srgbClr val="FF9D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kern="0" dirty="0">
                <a:solidFill>
                  <a:srgbClr val="003088"/>
                </a:solidFill>
              </a:rPr>
              <a:t>A solution </a:t>
            </a:r>
            <a:r>
              <a:rPr lang="en-GB" kern="0" dirty="0">
                <a:solidFill>
                  <a:srgbClr val="003088"/>
                </a:solidFill>
              </a:rPr>
              <a:t>can be provided by </a:t>
            </a:r>
            <a:r>
              <a:rPr lang="en-GB" sz="2400" b="1" kern="0" dirty="0" err="1">
                <a:solidFill>
                  <a:srgbClr val="003088"/>
                </a:solidFill>
              </a:rPr>
              <a:t>MuDirac</a:t>
            </a:r>
            <a:r>
              <a:rPr lang="en-GB" kern="0" dirty="0">
                <a:solidFill>
                  <a:srgbClr val="003088"/>
                </a:solidFill>
              </a:rPr>
              <a:t>, a software that calculates muonic transition energies [2]</a:t>
            </a:r>
          </a:p>
          <a:p>
            <a:pPr algn="ctr"/>
            <a:r>
              <a:rPr lang="en-GB" sz="2800" b="1" kern="0" dirty="0">
                <a:solidFill>
                  <a:srgbClr val="003088"/>
                </a:solidFill>
              </a:rPr>
              <a:t>The idea</a:t>
            </a:r>
            <a:r>
              <a:rPr lang="en-GB" sz="2800" kern="0" dirty="0">
                <a:solidFill>
                  <a:srgbClr val="003088"/>
                </a:solidFill>
              </a:rPr>
              <a:t> </a:t>
            </a:r>
            <a:r>
              <a:rPr lang="en-GB" kern="0" dirty="0">
                <a:solidFill>
                  <a:srgbClr val="003088"/>
                </a:solidFill>
              </a:rPr>
              <a:t>is to </a:t>
            </a:r>
            <a:r>
              <a:rPr lang="en-GB" sz="2000" b="1" kern="0" dirty="0">
                <a:solidFill>
                  <a:srgbClr val="003088"/>
                </a:solidFill>
              </a:rPr>
              <a:t>create a database of energies </a:t>
            </a:r>
            <a:r>
              <a:rPr lang="en-GB" kern="0" dirty="0">
                <a:solidFill>
                  <a:srgbClr val="003088"/>
                </a:solidFill>
              </a:rPr>
              <a:t>from which Geant4 can draw when simulating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7C76452E-67B7-DD8D-E2F7-918EB478B5BC}"/>
              </a:ext>
            </a:extLst>
          </p:cNvPr>
          <p:cNvSpPr/>
          <p:nvPr/>
        </p:nvSpPr>
        <p:spPr>
          <a:xfrm>
            <a:off x="5590162" y="4212076"/>
            <a:ext cx="1011676" cy="470583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6918F2-A0DD-EF07-C0F6-E1CCA34B1C3C}"/>
              </a:ext>
            </a:extLst>
          </p:cNvPr>
          <p:cNvSpPr txBox="1"/>
          <p:nvPr/>
        </p:nvSpPr>
        <p:spPr>
          <a:xfrm>
            <a:off x="8735438" y="6603956"/>
            <a:ext cx="3456562" cy="25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051" b="0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[2] </a:t>
            </a:r>
            <a:r>
              <a:rPr kumimoji="0" lang="en-GB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Sturniolo</a:t>
            </a:r>
            <a:r>
              <a:rPr kumimoji="0" lang="en-GB" sz="1051" b="0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S, Hillier, A.  X‐Ray </a:t>
            </a:r>
            <a:r>
              <a:rPr kumimoji="0" lang="en-GB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Spectrom</a:t>
            </a:r>
            <a:r>
              <a:rPr kumimoji="0" lang="en-GB" sz="1051" b="0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 2020; 1– 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16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5FA3BB-81CB-207C-5F0C-2B685702E800}"/>
              </a:ext>
            </a:extLst>
          </p:cNvPr>
          <p:cNvSpPr txBox="1">
            <a:spLocks/>
          </p:cNvSpPr>
          <p:nvPr/>
        </p:nvSpPr>
        <p:spPr>
          <a:xfrm>
            <a:off x="0" y="251583"/>
            <a:ext cx="6634480" cy="8002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2.1 Geant4/Arby validation </a:t>
            </a:r>
          </a:p>
        </p:txBody>
      </p:sp>
      <p:graphicFrame>
        <p:nvGraphicFramePr>
          <p:cNvPr id="2" name="Oggetto 1" descr="Project Path: &#10;PE Folder: /UNTITLED/Folder1/&#10;Short Name: Graph1">
            <a:extLst>
              <a:ext uri="{FF2B5EF4-FFF2-40B4-BE49-F238E27FC236}">
                <a16:creationId xmlns:a16="http://schemas.microsoft.com/office/drawing/2014/main" id="{2882EFCA-54DF-6352-7216-2719D4CC62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680950"/>
              </p:ext>
            </p:extLst>
          </p:nvPr>
        </p:nvGraphicFramePr>
        <p:xfrm>
          <a:off x="307913" y="1385667"/>
          <a:ext cx="6018653" cy="4611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440" imgH="7502760" progId="Origin95.Graph">
                  <p:embed/>
                </p:oleObj>
              </mc:Choice>
              <mc:Fallback>
                <p:oleObj name="Graph" r:id="rId3" imgW="9802440" imgH="7502760" progId="Origin95.Graph">
                  <p:embed/>
                  <p:pic>
                    <p:nvPicPr>
                      <p:cNvPr id="5" name="Oggetto 4" descr="Project Path: &#10;PE Folder: /UNTITLED/Folder1/&#10;Short Name: Graph1">
                        <a:extLst>
                          <a:ext uri="{FF2B5EF4-FFF2-40B4-BE49-F238E27FC236}">
                            <a16:creationId xmlns:a16="http://schemas.microsoft.com/office/drawing/2014/main" id="{159ED894-8CF2-C0AF-E89C-D66A8701D2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913" y="1385667"/>
                        <a:ext cx="6018653" cy="4611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 descr="Project Path: &#10;PE Folder: /UNTITLED/Folder1/&#10;Short Name: Graph1">
            <a:extLst>
              <a:ext uri="{FF2B5EF4-FFF2-40B4-BE49-F238E27FC236}">
                <a16:creationId xmlns:a16="http://schemas.microsoft.com/office/drawing/2014/main" id="{E6774E2E-368A-DBEA-681C-C47273F419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50936"/>
              </p:ext>
            </p:extLst>
          </p:nvPr>
        </p:nvGraphicFramePr>
        <p:xfrm>
          <a:off x="5876544" y="1385667"/>
          <a:ext cx="6146833" cy="4709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440" imgH="7502760" progId="Origin95.Graph">
                  <p:embed/>
                </p:oleObj>
              </mc:Choice>
              <mc:Fallback>
                <p:oleObj name="Graph" r:id="rId5" imgW="9802440" imgH="7502760" progId="Origin95.Graph">
                  <p:embed/>
                  <p:pic>
                    <p:nvPicPr>
                      <p:cNvPr id="4" name="Oggetto 3" descr="Project Path: &#10;PE Folder: /UNTITLED/Folder1/&#10;Short Name: Graph1">
                        <a:extLst>
                          <a:ext uri="{FF2B5EF4-FFF2-40B4-BE49-F238E27FC236}">
                            <a16:creationId xmlns:a16="http://schemas.microsoft.com/office/drawing/2014/main" id="{EF34EAA0-4181-8E19-CD9B-C13ACDD84B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76544" y="1385667"/>
                        <a:ext cx="6146833" cy="4709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33764B-0222-78AA-C520-F649C0B6E668}"/>
              </a:ext>
            </a:extLst>
          </p:cNvPr>
          <p:cNvSpPr txBox="1"/>
          <p:nvPr/>
        </p:nvSpPr>
        <p:spPr>
          <a:xfrm>
            <a:off x="938125" y="867215"/>
            <a:ext cx="9876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kern="0" dirty="0">
                <a:solidFill>
                  <a:srgbClr val="003088"/>
                </a:solidFill>
              </a:rPr>
              <a:t>Simulated copper spectra with </a:t>
            </a:r>
            <a:r>
              <a:rPr lang="en-GB" b="1" kern="0" dirty="0" err="1">
                <a:solidFill>
                  <a:srgbClr val="003088"/>
                </a:solidFill>
              </a:rPr>
              <a:t>MuDirac</a:t>
            </a:r>
            <a:r>
              <a:rPr lang="en-GB" kern="0" dirty="0">
                <a:solidFill>
                  <a:srgbClr val="003088"/>
                </a:solidFill>
              </a:rPr>
              <a:t>. Cu double peaks are present. 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B5AF7419-B99B-A979-F69D-51704B74606B}"/>
              </a:ext>
            </a:extLst>
          </p:cNvPr>
          <p:cNvSpPr/>
          <p:nvPr/>
        </p:nvSpPr>
        <p:spPr>
          <a:xfrm>
            <a:off x="1308984" y="1957455"/>
            <a:ext cx="962454" cy="33246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9079DA0-DBBD-CC6A-BEED-5AFEAE2E8D3E}"/>
              </a:ext>
            </a:extLst>
          </p:cNvPr>
          <p:cNvSpPr/>
          <p:nvPr/>
        </p:nvSpPr>
        <p:spPr>
          <a:xfrm>
            <a:off x="9641350" y="1817954"/>
            <a:ext cx="1409271" cy="346416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089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5FA3BB-81CB-207C-5F0C-2B685702E800}"/>
              </a:ext>
            </a:extLst>
          </p:cNvPr>
          <p:cNvSpPr txBox="1">
            <a:spLocks/>
          </p:cNvSpPr>
          <p:nvPr/>
        </p:nvSpPr>
        <p:spPr>
          <a:xfrm>
            <a:off x="0" y="251583"/>
            <a:ext cx="6634480" cy="8002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2.1 Geant4/Arby validation </a:t>
            </a:r>
          </a:p>
        </p:txBody>
      </p:sp>
      <p:pic>
        <p:nvPicPr>
          <p:cNvPr id="2" name="Immagine 1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E4FF8CFD-60B2-D1C5-E7A1-B784A0E7C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r="8456"/>
          <a:stretch/>
        </p:blipFill>
        <p:spPr>
          <a:xfrm>
            <a:off x="1650999" y="1678308"/>
            <a:ext cx="8696305" cy="4463067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FBCAD2D1-78EF-1907-47A3-C60FA2D8E23B}"/>
              </a:ext>
            </a:extLst>
          </p:cNvPr>
          <p:cNvSpPr/>
          <p:nvPr/>
        </p:nvSpPr>
        <p:spPr>
          <a:xfrm>
            <a:off x="2493643" y="2125720"/>
            <a:ext cx="1222321" cy="380906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EE07E9-B284-E878-8EDB-7AB44FE75EE9}"/>
              </a:ext>
            </a:extLst>
          </p:cNvPr>
          <p:cNvSpPr txBox="1"/>
          <p:nvPr/>
        </p:nvSpPr>
        <p:spPr>
          <a:xfrm>
            <a:off x="938125" y="888793"/>
            <a:ext cx="9876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kern="0" dirty="0" err="1">
                <a:solidFill>
                  <a:srgbClr val="003088"/>
                </a:solidFill>
              </a:rPr>
              <a:t>MuDirac</a:t>
            </a:r>
            <a:r>
              <a:rPr lang="en-GB" b="1" kern="0" dirty="0">
                <a:solidFill>
                  <a:srgbClr val="003088"/>
                </a:solidFill>
              </a:rPr>
              <a:t> </a:t>
            </a:r>
            <a:r>
              <a:rPr lang="en-GB" kern="0" dirty="0">
                <a:solidFill>
                  <a:srgbClr val="003088"/>
                </a:solidFill>
              </a:rPr>
              <a:t>has been implemented in Geant4/ARBY. The blue spectra is the updated version, while the red one the old. Double peaks are now present, but some information is missing at the higher energies.</a:t>
            </a:r>
          </a:p>
        </p:txBody>
      </p:sp>
    </p:spTree>
    <p:extLst>
      <p:ext uri="{BB962C8B-B14F-4D97-AF65-F5344CB8AC3E}">
        <p14:creationId xmlns:p14="http://schemas.microsoft.com/office/powerpoint/2010/main" val="525977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5FA3BB-81CB-207C-5F0C-2B685702E800}"/>
              </a:ext>
            </a:extLst>
          </p:cNvPr>
          <p:cNvSpPr txBox="1">
            <a:spLocks/>
          </p:cNvSpPr>
          <p:nvPr/>
        </p:nvSpPr>
        <p:spPr>
          <a:xfrm>
            <a:off x="0" y="251583"/>
            <a:ext cx="6634480" cy="8002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2.1 Geant4/Arby validation </a:t>
            </a:r>
          </a:p>
        </p:txBody>
      </p:sp>
      <p:pic>
        <p:nvPicPr>
          <p:cNvPr id="2" name="Immagine 1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4B7BB090-313D-2C51-4A91-F63C0B6BE8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" r="7727"/>
          <a:stretch/>
        </p:blipFill>
        <p:spPr>
          <a:xfrm>
            <a:off x="1376024" y="995330"/>
            <a:ext cx="8971280" cy="4562475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FFAEC830-C7E7-47E7-D3FD-54887EB7E60C}"/>
              </a:ext>
            </a:extLst>
          </p:cNvPr>
          <p:cNvSpPr/>
          <p:nvPr/>
        </p:nvSpPr>
        <p:spPr>
          <a:xfrm>
            <a:off x="8690163" y="1447186"/>
            <a:ext cx="1222321" cy="380906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664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5FA3BB-81CB-207C-5F0C-2B685702E800}"/>
              </a:ext>
            </a:extLst>
          </p:cNvPr>
          <p:cNvSpPr txBox="1">
            <a:spLocks/>
          </p:cNvSpPr>
          <p:nvPr/>
        </p:nvSpPr>
        <p:spPr>
          <a:xfrm>
            <a:off x="0" y="251583"/>
            <a:ext cx="6634480" cy="8002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2.1 Geant4/Arby validation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2C36EB-F09D-44BF-4225-330609D9196E}"/>
              </a:ext>
            </a:extLst>
          </p:cNvPr>
          <p:cNvSpPr txBox="1"/>
          <p:nvPr/>
        </p:nvSpPr>
        <p:spPr>
          <a:xfrm>
            <a:off x="938125" y="1300195"/>
            <a:ext cx="9876838" cy="1538883"/>
          </a:xfrm>
          <a:prstGeom prst="rect">
            <a:avLst/>
          </a:prstGeom>
          <a:noFill/>
          <a:ln>
            <a:solidFill>
              <a:srgbClr val="8C98B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kern="0" dirty="0">
                <a:solidFill>
                  <a:srgbClr val="003088"/>
                </a:solidFill>
              </a:rPr>
              <a:t>The approach provided by </a:t>
            </a:r>
            <a:r>
              <a:rPr lang="en-GB" b="1" kern="0" dirty="0">
                <a:solidFill>
                  <a:srgbClr val="003088"/>
                </a:solidFill>
              </a:rPr>
              <a:t>Mudirac has produced some interesting results</a:t>
            </a:r>
            <a:r>
              <a:rPr lang="en-GB" kern="0" dirty="0">
                <a:solidFill>
                  <a:srgbClr val="003088"/>
                </a:solidFill>
              </a:rPr>
              <a:t>. </a:t>
            </a:r>
          </a:p>
          <a:p>
            <a:pPr algn="ctr"/>
            <a:r>
              <a:rPr lang="en-GB" u="sng" kern="0" dirty="0">
                <a:solidFill>
                  <a:srgbClr val="003088"/>
                </a:solidFill>
              </a:rPr>
              <a:t>However, it has some </a:t>
            </a:r>
            <a:r>
              <a:rPr lang="en-GB" b="1" u="sng" kern="0" dirty="0">
                <a:solidFill>
                  <a:srgbClr val="003088"/>
                </a:solidFill>
              </a:rPr>
              <a:t>drawbacks</a:t>
            </a:r>
            <a:r>
              <a:rPr lang="en-GB" kern="0" dirty="0">
                <a:solidFill>
                  <a:srgbClr val="003088"/>
                </a:solidFill>
              </a:rPr>
              <a:t>:</a:t>
            </a:r>
          </a:p>
          <a:p>
            <a:pPr marL="285750" indent="-285750" algn="ctr">
              <a:buFontTx/>
              <a:buChar char="-"/>
            </a:pPr>
            <a:r>
              <a:rPr lang="en-GB" kern="0" dirty="0">
                <a:solidFill>
                  <a:srgbClr val="003088"/>
                </a:solidFill>
              </a:rPr>
              <a:t>The </a:t>
            </a:r>
            <a:r>
              <a:rPr lang="en-GB" sz="2000" b="1" kern="0" dirty="0">
                <a:solidFill>
                  <a:srgbClr val="003088"/>
                </a:solidFill>
              </a:rPr>
              <a:t>intensities</a:t>
            </a:r>
            <a:r>
              <a:rPr lang="en-GB" kern="0" dirty="0">
                <a:solidFill>
                  <a:srgbClr val="003088"/>
                </a:solidFill>
              </a:rPr>
              <a:t> of Mudirac simulated spectra </a:t>
            </a:r>
            <a:r>
              <a:rPr lang="en-GB" sz="2000" b="1" kern="0" dirty="0">
                <a:solidFill>
                  <a:srgbClr val="003088"/>
                </a:solidFill>
              </a:rPr>
              <a:t>are not correct </a:t>
            </a:r>
            <a:r>
              <a:rPr lang="en-GB" kern="0" dirty="0">
                <a:solidFill>
                  <a:srgbClr val="003088"/>
                </a:solidFill>
              </a:rPr>
              <a:t>(as Geant4 presumably)</a:t>
            </a:r>
          </a:p>
          <a:p>
            <a:pPr marL="285750" indent="-285750" algn="ctr">
              <a:buFontTx/>
              <a:buChar char="-"/>
            </a:pPr>
            <a:r>
              <a:rPr lang="en-GB" sz="2000" b="1" kern="0" dirty="0">
                <a:solidFill>
                  <a:srgbClr val="003088"/>
                </a:solidFill>
              </a:rPr>
              <a:t>When using Mudirac</a:t>
            </a:r>
            <a:r>
              <a:rPr lang="en-GB" kern="0" dirty="0">
                <a:solidFill>
                  <a:srgbClr val="003088"/>
                </a:solidFill>
              </a:rPr>
              <a:t>, the information about </a:t>
            </a:r>
            <a:r>
              <a:rPr lang="en-GB" sz="2000" b="1" kern="0" dirty="0">
                <a:solidFill>
                  <a:srgbClr val="003088"/>
                </a:solidFill>
              </a:rPr>
              <a:t>the cascade process is lost</a:t>
            </a:r>
            <a:r>
              <a:rPr lang="en-GB" kern="0" dirty="0">
                <a:solidFill>
                  <a:srgbClr val="003088"/>
                </a:solidFill>
              </a:rPr>
              <a:t>, since the software is using a single energy value.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360F9B-6B6A-7B1D-7A65-ACE6D2106101}"/>
              </a:ext>
            </a:extLst>
          </p:cNvPr>
          <p:cNvSpPr txBox="1"/>
          <p:nvPr/>
        </p:nvSpPr>
        <p:spPr>
          <a:xfrm>
            <a:off x="375553" y="3876907"/>
            <a:ext cx="11001982" cy="1538883"/>
          </a:xfrm>
          <a:prstGeom prst="rect">
            <a:avLst/>
          </a:prstGeom>
          <a:noFill/>
          <a:ln>
            <a:solidFill>
              <a:srgbClr val="FF9D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kern="0" dirty="0">
                <a:solidFill>
                  <a:srgbClr val="003088"/>
                </a:solidFill>
              </a:rPr>
              <a:t>How can this be improved? </a:t>
            </a:r>
          </a:p>
          <a:p>
            <a:pPr marL="285750" indent="-285750" algn="ctr">
              <a:buFontTx/>
              <a:buChar char="-"/>
            </a:pPr>
            <a:r>
              <a:rPr lang="en-GB" sz="2000" b="1" kern="0" dirty="0" err="1">
                <a:solidFill>
                  <a:srgbClr val="003088"/>
                </a:solidFill>
              </a:rPr>
              <a:t>MuDirac</a:t>
            </a:r>
            <a:r>
              <a:rPr lang="en-GB" sz="2000" b="1" kern="0" dirty="0">
                <a:solidFill>
                  <a:srgbClr val="003088"/>
                </a:solidFill>
              </a:rPr>
              <a:t> 2.0 is being developed</a:t>
            </a:r>
            <a:r>
              <a:rPr lang="en-GB" kern="0" dirty="0">
                <a:solidFill>
                  <a:srgbClr val="003088"/>
                </a:solidFill>
              </a:rPr>
              <a:t>, with the aim of resolving the intensities issues</a:t>
            </a:r>
          </a:p>
          <a:p>
            <a:pPr marL="285750" indent="-285750" algn="ctr">
              <a:buFontTx/>
              <a:buChar char="-"/>
            </a:pPr>
            <a:r>
              <a:rPr lang="en-GB" kern="0" dirty="0">
                <a:solidFill>
                  <a:srgbClr val="003088"/>
                </a:solidFill>
              </a:rPr>
              <a:t>Comparison of measurements of real standards with the simulations, to evaluate Geant4 intensities</a:t>
            </a:r>
          </a:p>
          <a:p>
            <a:pPr marL="285750" indent="-285750" algn="ctr">
              <a:buFontTx/>
              <a:buChar char="-"/>
            </a:pPr>
            <a:r>
              <a:rPr lang="en-GB" kern="0" dirty="0">
                <a:solidFill>
                  <a:srgbClr val="003088"/>
                </a:solidFill>
              </a:rPr>
              <a:t>Use real measurements to </a:t>
            </a:r>
            <a:r>
              <a:rPr lang="en-GB" b="1" kern="0" dirty="0">
                <a:solidFill>
                  <a:srgbClr val="003088"/>
                </a:solidFill>
              </a:rPr>
              <a:t>scale Mudirac intensities</a:t>
            </a:r>
          </a:p>
          <a:p>
            <a:pPr marL="285750" indent="-285750" algn="ctr">
              <a:buFontTx/>
              <a:buChar char="-"/>
            </a:pPr>
            <a:r>
              <a:rPr lang="en-GB" sz="2000" b="1" kern="0" dirty="0">
                <a:solidFill>
                  <a:srgbClr val="003088"/>
                </a:solidFill>
              </a:rPr>
              <a:t>Find a compromise </a:t>
            </a:r>
            <a:r>
              <a:rPr lang="en-GB" kern="0" dirty="0">
                <a:solidFill>
                  <a:srgbClr val="003088"/>
                </a:solidFill>
              </a:rPr>
              <a:t>between the two software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3B75DDD8-EFD9-721D-70E3-E7E34EFE7C83}"/>
              </a:ext>
            </a:extLst>
          </p:cNvPr>
          <p:cNvSpPr/>
          <p:nvPr/>
        </p:nvSpPr>
        <p:spPr>
          <a:xfrm>
            <a:off x="5590162" y="2981093"/>
            <a:ext cx="1011676" cy="470583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11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DC3D6-B059-7C34-FF89-20EA1509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553" y="955190"/>
            <a:ext cx="7723762" cy="313908"/>
          </a:xfrm>
          <a:ln>
            <a:solidFill>
              <a:srgbClr val="003088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1800" b="1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How can we improve data treatment with Monte Carlo simulations?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5FA3BB-81CB-207C-5F0C-2B685702E800}"/>
              </a:ext>
            </a:extLst>
          </p:cNvPr>
          <p:cNvSpPr txBox="1">
            <a:spLocks/>
          </p:cNvSpPr>
          <p:nvPr/>
        </p:nvSpPr>
        <p:spPr>
          <a:xfrm>
            <a:off x="0" y="251583"/>
            <a:ext cx="6634480" cy="8002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3. Data analysis: developments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331732-38EF-A753-F216-9F454396DEA2}"/>
              </a:ext>
            </a:extLst>
          </p:cNvPr>
          <p:cNvSpPr txBox="1"/>
          <p:nvPr/>
        </p:nvSpPr>
        <p:spPr>
          <a:xfrm>
            <a:off x="670106" y="2052537"/>
            <a:ext cx="4737371" cy="344709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By reproducing the muon interaction and collecting the emitted X-ray</a:t>
            </a:r>
            <a:r>
              <a:rPr lang="en-GB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 In This will provide another way to perform quantitative analysis </a:t>
            </a:r>
          </a:p>
          <a:p>
            <a:endParaRPr lang="en-GB" kern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GB" sz="2000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But</a:t>
            </a:r>
          </a:p>
          <a:p>
            <a:pPr algn="ctr"/>
            <a:endParaRPr lang="en-GB" kern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GB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Geant4 is not yet fully reliable</a:t>
            </a:r>
            <a:r>
              <a:rPr lang="en-GB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the simulations of many different elements showed some missing information in the simulated spectra</a:t>
            </a:r>
          </a:p>
          <a:p>
            <a:endParaRPr lang="en-GB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D06C8AD-0EDA-4E89-76E0-133DA1AEED52}"/>
              </a:ext>
            </a:extLst>
          </p:cNvPr>
          <p:cNvSpPr txBox="1"/>
          <p:nvPr/>
        </p:nvSpPr>
        <p:spPr>
          <a:xfrm>
            <a:off x="6541268" y="2052538"/>
            <a:ext cx="5456179" cy="3693319"/>
          </a:xfrm>
          <a:prstGeom prst="rect">
            <a:avLst/>
          </a:prstGeom>
          <a:noFill/>
          <a:ln>
            <a:solidFill>
              <a:srgbClr val="00308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kern="0" dirty="0">
                <a:solidFill>
                  <a:srgbClr val="003088"/>
                </a:solidFill>
              </a:rPr>
              <a:t>By reproducing a sample and collecting the information of the number of muons stopped in the material</a:t>
            </a:r>
            <a:r>
              <a:rPr lang="en-GB" kern="0" dirty="0">
                <a:solidFill>
                  <a:srgbClr val="003088"/>
                </a:solidFill>
              </a:rPr>
              <a:t>, like SRIM-TRIM.</a:t>
            </a:r>
          </a:p>
          <a:p>
            <a:pPr algn="ctr"/>
            <a:endParaRPr lang="en-GB" kern="0" dirty="0">
              <a:solidFill>
                <a:srgbClr val="003088"/>
              </a:solidFill>
            </a:endParaRPr>
          </a:p>
          <a:p>
            <a:pPr algn="ctr"/>
            <a:r>
              <a:rPr lang="en-GB" kern="0" dirty="0">
                <a:solidFill>
                  <a:srgbClr val="003088"/>
                </a:solidFill>
              </a:rPr>
              <a:t>Especially when doing depth profiling, </a:t>
            </a:r>
            <a:r>
              <a:rPr lang="en-GB" b="1" kern="0" dirty="0">
                <a:solidFill>
                  <a:srgbClr val="003088"/>
                </a:solidFill>
              </a:rPr>
              <a:t>simulation can help in defining the thickness of a layer </a:t>
            </a:r>
            <a:r>
              <a:rPr lang="en-GB" kern="0" dirty="0">
                <a:solidFill>
                  <a:srgbClr val="003088"/>
                </a:solidFill>
              </a:rPr>
              <a:t>and give a results that is easy to handle.</a:t>
            </a:r>
          </a:p>
          <a:p>
            <a:pPr algn="ctr"/>
            <a:endParaRPr lang="en-GB" kern="0" dirty="0">
              <a:solidFill>
                <a:srgbClr val="003088"/>
              </a:solidFill>
            </a:endParaRPr>
          </a:p>
          <a:p>
            <a:pPr algn="ctr"/>
            <a:r>
              <a:rPr lang="en-GB" kern="0" dirty="0">
                <a:solidFill>
                  <a:srgbClr val="003088"/>
                </a:solidFill>
              </a:rPr>
              <a:t>This has been done for some sample with  interesting results</a:t>
            </a:r>
          </a:p>
          <a:p>
            <a:pPr algn="ctr"/>
            <a:endParaRPr lang="en-GB" kern="0" dirty="0">
              <a:solidFill>
                <a:srgbClr val="003088"/>
              </a:solidFill>
            </a:endParaRPr>
          </a:p>
          <a:p>
            <a:pPr algn="ctr"/>
            <a:endParaRPr lang="en-GB" kern="0" dirty="0">
              <a:solidFill>
                <a:srgbClr val="003088"/>
              </a:solidFill>
            </a:endParaRPr>
          </a:p>
          <a:p>
            <a:pPr algn="ctr"/>
            <a:r>
              <a:rPr lang="en-GB" kern="0" dirty="0">
                <a:solidFill>
                  <a:srgbClr val="003088"/>
                </a:solidFill>
              </a:rPr>
              <a:t> 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7CFD238-9D0C-0696-9B42-9B17AA85C096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 flipH="1">
            <a:off x="3038792" y="1269098"/>
            <a:ext cx="3154642" cy="783439"/>
          </a:xfrm>
          <a:prstGeom prst="straightConnector1">
            <a:avLst/>
          </a:prstGeom>
          <a:ln>
            <a:solidFill>
              <a:srgbClr val="FFDBA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A4B12F9-F240-6F1F-7732-2E84F6620100}"/>
              </a:ext>
            </a:extLst>
          </p:cNvPr>
          <p:cNvCxnSpPr>
            <a:cxnSpLocks/>
            <a:stCxn id="2" idx="2"/>
            <a:endCxn id="11" idx="0"/>
          </p:cNvCxnSpPr>
          <p:nvPr/>
        </p:nvCxnSpPr>
        <p:spPr>
          <a:xfrm>
            <a:off x="6193434" y="1269098"/>
            <a:ext cx="3075924" cy="783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8B30C96-E85B-0B76-0CDD-4FD931C0AF0B}"/>
              </a:ext>
            </a:extLst>
          </p:cNvPr>
          <p:cNvSpPr/>
          <p:nvPr/>
        </p:nvSpPr>
        <p:spPr>
          <a:xfrm>
            <a:off x="9043639" y="5118319"/>
            <a:ext cx="1011676" cy="470583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816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0"/>
            <a:ext cx="3592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  <a:p>
            <a:endParaRPr lang="en-GB" sz="1100" i="1" dirty="0">
              <a:solidFill>
                <a:schemeClr val="bg1"/>
              </a:solidFill>
            </a:endParaRP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EDC2BA-1AEC-90F7-83AF-C4E1CAC1A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" y="286698"/>
            <a:ext cx="7321925" cy="800298"/>
          </a:xfrm>
        </p:spPr>
        <p:txBody>
          <a:bodyPr>
            <a:normAutofit fontScale="90000"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2.2. Data analysis with MC simulations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59D9F0-D875-8D75-588F-91E05AEACF4C}"/>
              </a:ext>
            </a:extLst>
          </p:cNvPr>
          <p:cNvSpPr txBox="1"/>
          <p:nvPr/>
        </p:nvSpPr>
        <p:spPr>
          <a:xfrm>
            <a:off x="7046879" y="4831700"/>
            <a:ext cx="4871454" cy="1077218"/>
          </a:xfrm>
          <a:prstGeom prst="rect">
            <a:avLst/>
          </a:prstGeom>
          <a:noFill/>
          <a:ln>
            <a:solidFill>
              <a:srgbClr val="00308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kern="0" dirty="0">
                <a:solidFill>
                  <a:srgbClr val="003088"/>
                </a:solidFill>
              </a:rPr>
              <a:t>The results of the simulation are compared with experimental results. Here, we compared SRIM-TRIM and Geant4 </a:t>
            </a:r>
            <a:r>
              <a:rPr lang="en-GB" sz="1600" kern="0" dirty="0">
                <a:solidFill>
                  <a:srgbClr val="003088"/>
                </a:solidFill>
              </a:rPr>
              <a:t>with simulations to get </a:t>
            </a:r>
            <a:r>
              <a:rPr lang="en-GB" sz="1600" b="1" kern="0" dirty="0">
                <a:solidFill>
                  <a:srgbClr val="003088"/>
                </a:solidFill>
              </a:rPr>
              <a:t>a 11 um thickness of the gold layer.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A9B803-0430-FB9F-17F1-6F937FB48A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5722" y="2075310"/>
            <a:ext cx="3764236" cy="30351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0407C52-0AA5-9182-8BDC-7E15D5264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84" t="11086" r="36603" b="53478"/>
          <a:stretch/>
        </p:blipFill>
        <p:spPr>
          <a:xfrm>
            <a:off x="4276146" y="2350294"/>
            <a:ext cx="2016626" cy="1372314"/>
          </a:xfrm>
          <a:prstGeom prst="rect">
            <a:avLst/>
          </a:prstGeom>
        </p:spPr>
      </p:pic>
      <p:pic>
        <p:nvPicPr>
          <p:cNvPr id="10" name="Immagine 9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07D718DD-1F1F-F033-6473-F8F7DD97DB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79" y="869289"/>
            <a:ext cx="4871455" cy="382553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F2DC97A-31BF-F622-AC4D-762D7D390D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D9CFCF"/>
              </a:clrFrom>
              <a:clrTo>
                <a:srgbClr val="D9CF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9" t="27034" r="21000"/>
          <a:stretch/>
        </p:blipFill>
        <p:spPr>
          <a:xfrm>
            <a:off x="4295793" y="4232379"/>
            <a:ext cx="2003806" cy="146072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7F5F928-14EA-8FA0-6F83-83DB24F137C0}"/>
              </a:ext>
            </a:extLst>
          </p:cNvPr>
          <p:cNvSpPr txBox="1"/>
          <p:nvPr/>
        </p:nvSpPr>
        <p:spPr>
          <a:xfrm>
            <a:off x="396668" y="1093281"/>
            <a:ext cx="2920572" cy="830997"/>
          </a:xfrm>
          <a:prstGeom prst="rect">
            <a:avLst/>
          </a:prstGeom>
          <a:noFill/>
          <a:ln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kern="0" dirty="0">
                <a:solidFill>
                  <a:srgbClr val="003088"/>
                </a:solidFill>
              </a:rPr>
              <a:t>Muon momentum can be tuned so that the muons are stopped in different layers</a:t>
            </a:r>
          </a:p>
        </p:txBody>
      </p:sp>
      <p:sp>
        <p:nvSpPr>
          <p:cNvPr id="13" name="Freccia bidirezionale verticale 12">
            <a:extLst>
              <a:ext uri="{FF2B5EF4-FFF2-40B4-BE49-F238E27FC236}">
                <a16:creationId xmlns:a16="http://schemas.microsoft.com/office/drawing/2014/main" id="{51035611-5B30-5856-767A-723FADE8BDF5}"/>
              </a:ext>
            </a:extLst>
          </p:cNvPr>
          <p:cNvSpPr/>
          <p:nvPr/>
        </p:nvSpPr>
        <p:spPr>
          <a:xfrm>
            <a:off x="5142833" y="3674022"/>
            <a:ext cx="279226" cy="469332"/>
          </a:xfrm>
          <a:prstGeom prst="upDownArrow">
            <a:avLst/>
          </a:prstGeom>
          <a:solidFill>
            <a:schemeClr val="accent2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891B70A-202F-F3AB-3EF3-2DA7625666F9}"/>
              </a:ext>
            </a:extLst>
          </p:cNvPr>
          <p:cNvSpPr txBox="1"/>
          <p:nvPr/>
        </p:nvSpPr>
        <p:spPr>
          <a:xfrm>
            <a:off x="3669462" y="1086996"/>
            <a:ext cx="3171217" cy="1077218"/>
          </a:xfrm>
          <a:prstGeom prst="rect">
            <a:avLst/>
          </a:prstGeom>
          <a:noFill/>
          <a:ln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kern="0" dirty="0">
                <a:solidFill>
                  <a:srgbClr val="003088"/>
                </a:solidFill>
              </a:rPr>
              <a:t>A real sample (gilded), with two layer is reproduced in the MC software and muon interaction is simulated</a:t>
            </a:r>
          </a:p>
        </p:txBody>
      </p:sp>
    </p:spTree>
    <p:extLst>
      <p:ext uri="{BB962C8B-B14F-4D97-AF65-F5344CB8AC3E}">
        <p14:creationId xmlns:p14="http://schemas.microsoft.com/office/powerpoint/2010/main" val="2554314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  <a:p>
            <a:endParaRPr lang="en-GB" sz="1100" i="1" dirty="0">
              <a:solidFill>
                <a:schemeClr val="bg1"/>
              </a:solidFill>
            </a:endParaRP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6F5723-D179-614D-B308-6BA51DA4E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583"/>
            <a:ext cx="6634480" cy="800298"/>
          </a:xfrm>
        </p:spPr>
        <p:txBody>
          <a:bodyPr>
            <a:normAutofit fontScale="90000"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2.3 A case study on gilded bronze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E9A4E35-24D6-B42C-0F03-EB6D15A7C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brightnessContrast bright="6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408" y="954553"/>
            <a:ext cx="4161069" cy="494889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6E42A38-758A-1A81-187B-F0486E1C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142" y="1768975"/>
            <a:ext cx="2674409" cy="369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9773A5A-7B1E-377E-5210-0FFF74AA9D30}"/>
              </a:ext>
            </a:extLst>
          </p:cNvPr>
          <p:cNvCxnSpPr/>
          <p:nvPr/>
        </p:nvCxnSpPr>
        <p:spPr>
          <a:xfrm>
            <a:off x="0" y="4086436"/>
            <a:ext cx="29742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27A818-BC58-F49A-1222-AA0F29E54514}"/>
              </a:ext>
            </a:extLst>
          </p:cNvPr>
          <p:cNvSpPr txBox="1"/>
          <p:nvPr/>
        </p:nvSpPr>
        <p:spPr>
          <a:xfrm>
            <a:off x="144210" y="944963"/>
            <a:ext cx="7350081" cy="369332"/>
          </a:xfrm>
          <a:prstGeom prst="rect">
            <a:avLst/>
          </a:prstGeom>
          <a:noFill/>
          <a:ln>
            <a:solidFill>
              <a:srgbClr val="003088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88"/>
                </a:solidFill>
              </a:rPr>
              <a:t>Baptistery gate of Florence: “</a:t>
            </a:r>
            <a:r>
              <a:rPr lang="en-GB" b="1" i="1" dirty="0" err="1">
                <a:solidFill>
                  <a:srgbClr val="003088"/>
                </a:solidFill>
              </a:rPr>
              <a:t>formella</a:t>
            </a:r>
            <a:r>
              <a:rPr lang="en-GB" dirty="0">
                <a:solidFill>
                  <a:srgbClr val="003088"/>
                </a:solidFill>
              </a:rPr>
              <a:t>” of the Annunciation to Zachary.</a:t>
            </a:r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8F1B9E8-ED67-3A9B-8B6E-7D9D6DF6C98D}"/>
              </a:ext>
            </a:extLst>
          </p:cNvPr>
          <p:cNvSpPr txBox="1"/>
          <p:nvPr/>
        </p:nvSpPr>
        <p:spPr>
          <a:xfrm>
            <a:off x="4053799" y="5555582"/>
            <a:ext cx="3147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003088"/>
                </a:solidFill>
              </a:rPr>
              <a:t>South </a:t>
            </a:r>
            <a:r>
              <a:rPr lang="it-IT" sz="1200" dirty="0" err="1">
                <a:solidFill>
                  <a:srgbClr val="003088"/>
                </a:solidFill>
              </a:rPr>
              <a:t>Baptistery</a:t>
            </a:r>
            <a:r>
              <a:rPr lang="it-IT" sz="1200" dirty="0">
                <a:solidFill>
                  <a:srgbClr val="003088"/>
                </a:solidFill>
              </a:rPr>
              <a:t> Door by Andrea Pisano,</a:t>
            </a:r>
            <a:r>
              <a:rPr lang="it-IT" sz="1200" dirty="0">
                <a:latin typeface="+mj-lt"/>
              </a:rPr>
              <a:t> </a:t>
            </a:r>
            <a:r>
              <a:rPr lang="it-IT" sz="1200" dirty="0">
                <a:solidFill>
                  <a:srgbClr val="003088"/>
                </a:solidFill>
              </a:rPr>
              <a:t>Leonardo D'Avanzo e bottega (1329 -1336) </a:t>
            </a:r>
            <a:endParaRPr lang="en-GB" sz="1200" dirty="0">
              <a:solidFill>
                <a:srgbClr val="003088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EE62BC2-84E1-FA44-1645-AAD653E10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7" y="2110004"/>
            <a:ext cx="2584716" cy="3016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E2C05C7F-C249-0833-F478-89EC6E7ACA79}"/>
              </a:ext>
            </a:extLst>
          </p:cNvPr>
          <p:cNvSpPr/>
          <p:nvPr/>
        </p:nvSpPr>
        <p:spPr>
          <a:xfrm>
            <a:off x="791537" y="4086436"/>
            <a:ext cx="431800" cy="487680"/>
          </a:xfrm>
          <a:prstGeom prst="rect">
            <a:avLst/>
          </a:prstGeom>
          <a:noFill/>
          <a:ln w="57150"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3493C7F-714E-1A1E-D13B-B87D1EBDF37C}"/>
              </a:ext>
            </a:extLst>
          </p:cNvPr>
          <p:cNvSpPr/>
          <p:nvPr/>
        </p:nvSpPr>
        <p:spPr>
          <a:xfrm>
            <a:off x="4786010" y="2252076"/>
            <a:ext cx="457200" cy="528003"/>
          </a:xfrm>
          <a:prstGeom prst="rect">
            <a:avLst/>
          </a:prstGeom>
          <a:noFill/>
          <a:ln w="57150"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ttore a gomito 18">
            <a:extLst>
              <a:ext uri="{FF2B5EF4-FFF2-40B4-BE49-F238E27FC236}">
                <a16:creationId xmlns:a16="http://schemas.microsoft.com/office/drawing/2014/main" id="{5905D956-9F8E-BEFE-7033-F97A2F11B000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1223337" y="2516078"/>
            <a:ext cx="3562673" cy="155822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5DFF290-B200-C986-007B-B0717CCE161A}"/>
              </a:ext>
            </a:extLst>
          </p:cNvPr>
          <p:cNvSpPr txBox="1"/>
          <p:nvPr/>
        </p:nvSpPr>
        <p:spPr>
          <a:xfrm>
            <a:off x="0" y="5138365"/>
            <a:ext cx="31470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003088"/>
                </a:solidFill>
              </a:rPr>
              <a:t>Florence </a:t>
            </a:r>
            <a:r>
              <a:rPr lang="it-IT" sz="1200" dirty="0" err="1">
                <a:solidFill>
                  <a:srgbClr val="003088"/>
                </a:solidFill>
              </a:rPr>
              <a:t>Baptistery</a:t>
            </a:r>
            <a:endParaRPr lang="en-GB" sz="1200" dirty="0">
              <a:solidFill>
                <a:srgbClr val="0030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6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B700E-D821-869F-483D-43555AE84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9" y="251583"/>
            <a:ext cx="6634480" cy="800298"/>
          </a:xfrm>
        </p:spPr>
        <p:txBody>
          <a:bodyPr>
            <a:normAutofit fontScale="90000"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2.3 A case study on gilded bronze</a:t>
            </a:r>
          </a:p>
        </p:txBody>
      </p:sp>
      <p:pic>
        <p:nvPicPr>
          <p:cNvPr id="3" name="Immagine 2" descr="Project Path: C:\Users\ctlma\Desktop\Dottorato\Data Analysis\Baptister_gates\Gates_dataAnalysis.opju&#10;PE Folder: /Gates_dataAnalysis/Simulations/&#10;Short Name: angeldef">
            <a:extLst>
              <a:ext uri="{FF2B5EF4-FFF2-40B4-BE49-F238E27FC236}">
                <a16:creationId xmlns:a16="http://schemas.microsoft.com/office/drawing/2014/main" id="{3E180D03-90F5-51E5-B852-EC2FFB3A0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45"/>
          <a:stretch/>
        </p:blipFill>
        <p:spPr>
          <a:xfrm>
            <a:off x="80216" y="610552"/>
            <a:ext cx="6725920" cy="56591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E05DB3-8994-718A-CB61-D4BC178669AA}"/>
              </a:ext>
            </a:extLst>
          </p:cNvPr>
          <p:cNvSpPr txBox="1"/>
          <p:nvPr/>
        </p:nvSpPr>
        <p:spPr>
          <a:xfrm>
            <a:off x="6943301" y="3564759"/>
            <a:ext cx="3813933" cy="1754326"/>
          </a:xfrm>
          <a:prstGeom prst="rect">
            <a:avLst/>
          </a:prstGeom>
          <a:noFill/>
          <a:ln>
            <a:solidFill>
              <a:srgbClr val="8F9AB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3088"/>
                </a:solidFill>
              </a:rPr>
              <a:t>Here, the best fit of the simulation for the gold layer is reached at </a:t>
            </a:r>
            <a:r>
              <a:rPr lang="en-GB" b="1" dirty="0">
                <a:solidFill>
                  <a:srgbClr val="003088"/>
                </a:solidFill>
              </a:rPr>
              <a:t>gold thickness of 16 µm</a:t>
            </a:r>
            <a:r>
              <a:rPr lang="en-GB" dirty="0">
                <a:solidFill>
                  <a:srgbClr val="003088"/>
                </a:solidFill>
              </a:rPr>
              <a:t>, with an acceptable agreement between the simulated data and the measurements.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0C04BE-7029-7FB6-92D9-0FC77F6D63F0}"/>
              </a:ext>
            </a:extLst>
          </p:cNvPr>
          <p:cNvSpPr txBox="1"/>
          <p:nvPr/>
        </p:nvSpPr>
        <p:spPr>
          <a:xfrm>
            <a:off x="6232437" y="1785081"/>
            <a:ext cx="52356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3088"/>
                </a:solidFill>
              </a:rPr>
              <a:t>Set up of the simulations in the following slides (momentum scaling p = 1.03): </a:t>
            </a:r>
          </a:p>
          <a:p>
            <a:pPr algn="ctr"/>
            <a:endParaRPr lang="en-GB" b="1" dirty="0">
              <a:solidFill>
                <a:srgbClr val="003088"/>
              </a:solidFill>
            </a:endParaRPr>
          </a:p>
          <a:p>
            <a:pPr algn="ctr"/>
            <a:r>
              <a:rPr lang="en-GB" b="1" dirty="0" err="1">
                <a:solidFill>
                  <a:srgbClr val="003088"/>
                </a:solidFill>
              </a:rPr>
              <a:t>Air</a:t>
            </a:r>
            <a:r>
              <a:rPr lang="en-GB" dirty="0" err="1">
                <a:solidFill>
                  <a:srgbClr val="003088"/>
                </a:solidFill>
              </a:rPr>
              <a:t>|</a:t>
            </a:r>
            <a:r>
              <a:rPr lang="en-GB" b="1" dirty="0" err="1">
                <a:solidFill>
                  <a:srgbClr val="FF9D1B"/>
                </a:solidFill>
              </a:rPr>
              <a:t>Gold</a:t>
            </a:r>
            <a:r>
              <a:rPr lang="en-GB" b="1" dirty="0" err="1">
                <a:solidFill>
                  <a:srgbClr val="003088"/>
                </a:solidFill>
              </a:rPr>
              <a:t>|</a:t>
            </a:r>
            <a:r>
              <a:rPr lang="en-GB" b="1" dirty="0" err="1">
                <a:solidFill>
                  <a:schemeClr val="accent2">
                    <a:lumMod val="50000"/>
                  </a:schemeClr>
                </a:solidFill>
              </a:rPr>
              <a:t>Cu_based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rgbClr val="003088"/>
                </a:solidFill>
              </a:rPr>
              <a:t>layers </a:t>
            </a:r>
          </a:p>
          <a:p>
            <a:pPr algn="ctr"/>
            <a:endParaRPr lang="en-GB" b="1" dirty="0">
              <a:solidFill>
                <a:srgbClr val="003088"/>
              </a:solidFill>
            </a:endParaRPr>
          </a:p>
          <a:p>
            <a:pPr algn="ctr"/>
            <a:r>
              <a:rPr lang="en-GB" sz="1600" b="1" dirty="0">
                <a:solidFill>
                  <a:srgbClr val="003088"/>
                </a:solidFill>
              </a:rPr>
              <a:t>Momentum scan: </a:t>
            </a:r>
            <a:r>
              <a:rPr lang="en-GB" sz="1600" dirty="0">
                <a:solidFill>
                  <a:srgbClr val="003088"/>
                </a:solidFill>
              </a:rPr>
              <a:t>16/17.5/18/19 MeV/c</a:t>
            </a:r>
          </a:p>
          <a:p>
            <a:pPr algn="ctr"/>
            <a:endParaRPr lang="en-GB" b="1" dirty="0">
              <a:solidFill>
                <a:srgbClr val="003088"/>
              </a:solidFill>
            </a:endParaRPr>
          </a:p>
          <a:p>
            <a:pPr algn="ctr"/>
            <a:endParaRPr lang="en-GB" b="1" dirty="0">
              <a:solidFill>
                <a:srgbClr val="003088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6E5A4A5-4996-056B-1545-80B32126F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brightnessContrast bright="6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0" y="-88276"/>
            <a:ext cx="1630680" cy="193941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73E9102-7B16-0742-002B-92A53C11DFEE}"/>
              </a:ext>
            </a:extLst>
          </p:cNvPr>
          <p:cNvSpPr/>
          <p:nvPr/>
        </p:nvSpPr>
        <p:spPr>
          <a:xfrm>
            <a:off x="10757234" y="373815"/>
            <a:ext cx="520366" cy="1203496"/>
          </a:xfrm>
          <a:prstGeom prst="rect">
            <a:avLst/>
          </a:prstGeom>
          <a:solidFill>
            <a:srgbClr val="FFF2CC">
              <a:alpha val="50980"/>
            </a:srgbClr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593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5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Immagine che contiene aereo, aria aperta, Aerofotogrammetria, edificio&#10;&#10;Descrizione generata automaticamente">
            <a:extLst>
              <a:ext uri="{FF2B5EF4-FFF2-40B4-BE49-F238E27FC236}">
                <a16:creationId xmlns:a16="http://schemas.microsoft.com/office/drawing/2014/main" id="{A9FF5B70-3A13-C794-2DE6-12D60CC11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r="488" b="-1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1" name="Freeform: Shape 5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2" name="Freeform: Shape 5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F56F5-C0A2-E33F-FE9E-115F954F64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i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Outline</a:t>
            </a:r>
          </a:p>
        </p:txBody>
      </p:sp>
      <p:sp>
        <p:nvSpPr>
          <p:cNvPr id="73" name="Rectangle 5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Rectangle 6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C2EF3-15A1-AF50-29AE-89B2A910DE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1094" y="2501282"/>
            <a:ext cx="3438906" cy="395135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Scientific Background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Technique development:</a:t>
            </a:r>
          </a:p>
          <a:p>
            <a:pPr marL="914400" lvl="1" indent="-2286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3088"/>
                </a:solidFill>
              </a:rPr>
              <a:t>Geant4/Arby validation</a:t>
            </a:r>
            <a:endParaRPr lang="en-US" sz="2400" i="1" dirty="0">
              <a:solidFill>
                <a:srgbClr val="003088"/>
              </a:solidFill>
              <a:latin typeface="+mn-lt"/>
              <a:ea typeface="+mn-ea"/>
              <a:cs typeface="+mn-cs"/>
            </a:endParaRPr>
          </a:p>
          <a:p>
            <a:pPr marL="914400" lvl="1" indent="-2286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3088"/>
                </a:solidFill>
              </a:rPr>
              <a:t>Data analysis with MC simulations</a:t>
            </a:r>
          </a:p>
          <a:p>
            <a:pPr marL="914400" lvl="1" indent="-2286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3088"/>
                </a:solidFill>
              </a:rPr>
              <a:t>A case study on Gildings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Final remarks</a:t>
            </a:r>
            <a:endParaRPr lang="en-US" sz="2400" i="1" dirty="0">
              <a:solidFill>
                <a:srgbClr val="003088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809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B700E-D821-869F-483D-43555AE84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9" y="251583"/>
            <a:ext cx="6634480" cy="800298"/>
          </a:xfrm>
        </p:spPr>
        <p:txBody>
          <a:bodyPr>
            <a:normAutofit fontScale="90000"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2.3 A case study on gilded bronze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11073E-6416-01E8-2BF4-8802491931E2}"/>
              </a:ext>
            </a:extLst>
          </p:cNvPr>
          <p:cNvSpPr txBox="1"/>
          <p:nvPr/>
        </p:nvSpPr>
        <p:spPr>
          <a:xfrm>
            <a:off x="6096000" y="1822085"/>
            <a:ext cx="4663311" cy="2985433"/>
          </a:xfrm>
          <a:prstGeom prst="rect">
            <a:avLst/>
          </a:prstGeom>
          <a:noFill/>
          <a:ln>
            <a:solidFill>
              <a:srgbClr val="00308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3088"/>
                </a:solidFill>
              </a:rPr>
              <a:t>Here, </a:t>
            </a:r>
            <a:r>
              <a:rPr lang="en-GB" sz="2000" b="1" dirty="0">
                <a:solidFill>
                  <a:srgbClr val="003088"/>
                </a:solidFill>
              </a:rPr>
              <a:t>simulations with a fixed layer don’t describe fully the experimental measurement.</a:t>
            </a:r>
            <a:endParaRPr lang="en-GB" dirty="0">
              <a:solidFill>
                <a:srgbClr val="003088"/>
              </a:solidFill>
            </a:endParaRPr>
          </a:p>
          <a:p>
            <a:pPr algn="ctr"/>
            <a:r>
              <a:rPr lang="en-GB" dirty="0">
                <a:solidFill>
                  <a:srgbClr val="003088"/>
                </a:solidFill>
              </a:rPr>
              <a:t>The layer seems to be quite uneven, but thick, since the gold can be seen at high momenta.  </a:t>
            </a:r>
          </a:p>
          <a:p>
            <a:pPr algn="ctr"/>
            <a:endParaRPr lang="en-GB" dirty="0">
              <a:solidFill>
                <a:srgbClr val="003088"/>
              </a:solidFill>
            </a:endParaRPr>
          </a:p>
          <a:p>
            <a:pPr algn="ctr"/>
            <a:endParaRPr lang="en-GB" dirty="0">
              <a:solidFill>
                <a:srgbClr val="003088"/>
              </a:solidFill>
            </a:endParaRPr>
          </a:p>
          <a:p>
            <a:pPr algn="ctr"/>
            <a:r>
              <a:rPr lang="en-GB" sz="2000" dirty="0">
                <a:solidFill>
                  <a:srgbClr val="003088"/>
                </a:solidFill>
              </a:rPr>
              <a:t>So, </a:t>
            </a:r>
            <a:r>
              <a:rPr lang="en-GB" sz="2000" b="1" dirty="0">
                <a:solidFill>
                  <a:srgbClr val="003088"/>
                </a:solidFill>
              </a:rPr>
              <a:t>how to simulate this?</a:t>
            </a:r>
          </a:p>
          <a:p>
            <a:pPr algn="ctr"/>
            <a:endParaRPr lang="en-GB" dirty="0">
              <a:solidFill>
                <a:srgbClr val="003088"/>
              </a:solidFill>
            </a:endParaRPr>
          </a:p>
        </p:txBody>
      </p:sp>
      <p:pic>
        <p:nvPicPr>
          <p:cNvPr id="4" name="Immagine 3" descr="Project Path: C:\Users\ctlma\Desktop\Dottorato\Data Analysis\Baptister_gates\Gates_dataAnalysis.opju&#10;PE Folder: /Gates_dataAnalysis/Simulations/&#10;Short Name: Graph52">
            <a:extLst>
              <a:ext uri="{FF2B5EF4-FFF2-40B4-BE49-F238E27FC236}">
                <a16:creationId xmlns:a16="http://schemas.microsoft.com/office/drawing/2014/main" id="{F6647EB8-5628-01A0-0464-377E674F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801" y="583810"/>
            <a:ext cx="7129385" cy="54619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E55F33F-9190-E992-C03B-4ED3F1404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brightnessContrast bright="6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0" y="-88276"/>
            <a:ext cx="1630680" cy="193941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8AEA0E0-8531-2306-89A6-6B74A292B136}"/>
              </a:ext>
            </a:extLst>
          </p:cNvPr>
          <p:cNvSpPr/>
          <p:nvPr/>
        </p:nvSpPr>
        <p:spPr>
          <a:xfrm>
            <a:off x="11228656" y="881434"/>
            <a:ext cx="420419" cy="664682"/>
          </a:xfrm>
          <a:prstGeom prst="rect">
            <a:avLst/>
          </a:prstGeom>
          <a:solidFill>
            <a:srgbClr val="FFF2CC">
              <a:alpha val="50980"/>
            </a:srgbClr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AED1B8-09FB-E767-5424-66FB194A0801}"/>
              </a:ext>
            </a:extLst>
          </p:cNvPr>
          <p:cNvSpPr txBox="1"/>
          <p:nvPr/>
        </p:nvSpPr>
        <p:spPr>
          <a:xfrm>
            <a:off x="6122985" y="1138692"/>
            <a:ext cx="5526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3088"/>
                </a:solidFill>
              </a:rPr>
              <a:t>(Momentum scan:16/16.5/18/20/22/24/26 MeV/c)</a:t>
            </a:r>
          </a:p>
        </p:txBody>
      </p:sp>
    </p:spTree>
    <p:extLst>
      <p:ext uri="{BB962C8B-B14F-4D97-AF65-F5344CB8AC3E}">
        <p14:creationId xmlns:p14="http://schemas.microsoft.com/office/powerpoint/2010/main" val="1174016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B700E-D821-869F-483D-43555AE84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9" y="251583"/>
            <a:ext cx="6634480" cy="800298"/>
          </a:xfrm>
        </p:spPr>
        <p:txBody>
          <a:bodyPr>
            <a:normAutofit fontScale="90000"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2.3 A case study on gilded bronze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7CC0F88-F11B-377A-EF61-69767FA72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6" b="29546"/>
          <a:stretch/>
        </p:blipFill>
        <p:spPr bwMode="auto">
          <a:xfrm>
            <a:off x="120222" y="4559568"/>
            <a:ext cx="4476161" cy="1169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5F76DF-D697-7252-4740-07FF1335A3BD}"/>
              </a:ext>
            </a:extLst>
          </p:cNvPr>
          <p:cNvSpPr txBox="1"/>
          <p:nvPr/>
        </p:nvSpPr>
        <p:spPr>
          <a:xfrm>
            <a:off x="1471997" y="5613906"/>
            <a:ext cx="2189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3088"/>
                </a:solidFill>
              </a:rPr>
              <a:t>Front and lateral view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BE61601-27BE-B016-72AB-0BD9ADEAC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7" t="5434" r="8450" b="4767"/>
          <a:stretch/>
        </p:blipFill>
        <p:spPr>
          <a:xfrm rot="21020883">
            <a:off x="410430" y="1071291"/>
            <a:ext cx="3791224" cy="378189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AB85B8E-0F26-8192-A725-6240CB75FDD6}"/>
              </a:ext>
            </a:extLst>
          </p:cNvPr>
          <p:cNvSpPr txBox="1"/>
          <p:nvPr/>
        </p:nvSpPr>
        <p:spPr>
          <a:xfrm>
            <a:off x="5052639" y="932094"/>
            <a:ext cx="52950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3088"/>
                </a:solidFill>
              </a:rPr>
              <a:t>With a multi-layered structure:</a:t>
            </a:r>
          </a:p>
          <a:p>
            <a:endParaRPr lang="en-GB" dirty="0">
              <a:solidFill>
                <a:srgbClr val="00308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088"/>
                </a:solidFill>
              </a:rPr>
              <a:t>Simulation with different layers (5/10) with varied thickness, from 1 um up to 50 um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rgbClr val="003088"/>
              </a:solidFill>
            </a:endParaRPr>
          </a:p>
          <a:p>
            <a:endParaRPr lang="en-GB" dirty="0">
              <a:solidFill>
                <a:srgbClr val="00308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088"/>
                </a:solidFill>
              </a:rPr>
              <a:t>The sample generally used for the simulations (5x6 cm) is dived in 5 smaller layers of 1 cm or 10 layers of 0.5 cm each</a:t>
            </a:r>
          </a:p>
          <a:p>
            <a:endParaRPr lang="en-GB" dirty="0">
              <a:solidFill>
                <a:srgbClr val="003088"/>
              </a:solidFill>
            </a:endParaRPr>
          </a:p>
          <a:p>
            <a:endParaRPr lang="en-GB" dirty="0">
              <a:solidFill>
                <a:srgbClr val="00308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088"/>
                </a:solidFill>
              </a:rPr>
              <a:t>In this way it is possible to replicate an uneven surface and try to replicate the experimental sample</a:t>
            </a:r>
          </a:p>
          <a:p>
            <a:endParaRPr lang="en-GB" dirty="0">
              <a:solidFill>
                <a:srgbClr val="003088"/>
              </a:solidFill>
            </a:endParaRPr>
          </a:p>
          <a:p>
            <a:endParaRPr lang="en-GB" dirty="0">
              <a:solidFill>
                <a:srgbClr val="00308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088"/>
                </a:solidFill>
              </a:rPr>
              <a:t>The investigated area has the diameter of the collimated beam spot (blue circle, 30 mm)</a:t>
            </a:r>
          </a:p>
          <a:p>
            <a:endParaRPr lang="en-GB" dirty="0">
              <a:solidFill>
                <a:srgbClr val="003088"/>
              </a:solidFill>
            </a:endParaRPr>
          </a:p>
          <a:p>
            <a:endParaRPr lang="en-GB" dirty="0">
              <a:solidFill>
                <a:srgbClr val="003088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DCBDF76-567D-D964-6DED-613E95A89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6000"/>
                    </a14:imgEffect>
                    <a14:imgEffect>
                      <a14:brightnessContrast bright="6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0" y="-88276"/>
            <a:ext cx="1630680" cy="1939419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4C359C3-435F-A371-046C-F53E98D72B96}"/>
              </a:ext>
            </a:extLst>
          </p:cNvPr>
          <p:cNvSpPr/>
          <p:nvPr/>
        </p:nvSpPr>
        <p:spPr>
          <a:xfrm>
            <a:off x="11228656" y="881434"/>
            <a:ext cx="420419" cy="664682"/>
          </a:xfrm>
          <a:prstGeom prst="rect">
            <a:avLst/>
          </a:prstGeom>
          <a:solidFill>
            <a:srgbClr val="FFF2CC">
              <a:alpha val="50980"/>
            </a:srgbClr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596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RAL, 13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B700E-D821-869F-483D-43555AE84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9" y="251583"/>
            <a:ext cx="6634480" cy="800298"/>
          </a:xfrm>
        </p:spPr>
        <p:txBody>
          <a:bodyPr>
            <a:normAutofit fontScale="90000"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2.3 A case study on gilded bronze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A0996A-CFD7-E911-8540-36601B77FCAC}"/>
              </a:ext>
            </a:extLst>
          </p:cNvPr>
          <p:cNvSpPr txBox="1"/>
          <p:nvPr/>
        </p:nvSpPr>
        <p:spPr>
          <a:xfrm>
            <a:off x="5765801" y="1997839"/>
            <a:ext cx="6426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In red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>
                <a:solidFill>
                  <a:srgbClr val="003088"/>
                </a:solidFill>
              </a:rPr>
              <a:t>five layers of thickness (µm):  |10 | 30 | 50 | 40 | 20| (average: 30 µm)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r>
              <a:rPr lang="en-GB" b="1" dirty="0">
                <a:solidFill>
                  <a:srgbClr val="1A6FDF"/>
                </a:solidFill>
              </a:rPr>
              <a:t>In blue</a:t>
            </a:r>
            <a:r>
              <a:rPr lang="en-GB" b="1" dirty="0"/>
              <a:t>, </a:t>
            </a:r>
            <a:r>
              <a:rPr lang="en-GB" dirty="0">
                <a:solidFill>
                  <a:srgbClr val="003088"/>
                </a:solidFill>
              </a:rPr>
              <a:t>ten layers of thickness (µm):</a:t>
            </a:r>
          </a:p>
          <a:p>
            <a:r>
              <a:rPr lang="en-GB" dirty="0">
                <a:solidFill>
                  <a:srgbClr val="003088"/>
                </a:solidFill>
              </a:rPr>
              <a:t> | 1 | 20 | 15 | 20 | 50 | 40 | 10 | 25 | 5 | 15 (average (20 µm)</a:t>
            </a:r>
          </a:p>
          <a:p>
            <a:endParaRPr lang="en-GB" dirty="0">
              <a:solidFill>
                <a:srgbClr val="003088"/>
              </a:solidFill>
            </a:endParaRPr>
          </a:p>
          <a:p>
            <a:r>
              <a:rPr lang="en-GB" dirty="0">
                <a:solidFill>
                  <a:srgbClr val="003088"/>
                </a:solidFill>
              </a:rPr>
              <a:t>Here, it was more complicated to get a good agreement between simulation and real measurement. Anyway, given the complicated structure of the layer, results are quite satisfactory.</a:t>
            </a:r>
            <a:endParaRPr lang="en-GB" dirty="0"/>
          </a:p>
        </p:txBody>
      </p:sp>
      <p:pic>
        <p:nvPicPr>
          <p:cNvPr id="15" name="Immagine 14" descr="Project Path: C:\Users\ctlma\Desktop\Dottorato\Data Analysis\Baptister_gates\Gates_dataAnalysis.opju&#10;PE Folder: /Gates_dataAnalysis/Simulations/&#10;Short Name: boxdeff">
            <a:extLst>
              <a:ext uri="{FF2B5EF4-FFF2-40B4-BE49-F238E27FC236}">
                <a16:creationId xmlns:a16="http://schemas.microsoft.com/office/drawing/2014/main" id="{F5478A69-AB5C-4771-BCC7-C7CBEAA32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333"/>
          <a:stretch/>
        </p:blipFill>
        <p:spPr>
          <a:xfrm>
            <a:off x="-558800" y="665480"/>
            <a:ext cx="6324601" cy="552704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8038B3F-DF6F-EBD0-F6C5-412B99464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brightnessContrast bright="6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0" y="-88276"/>
            <a:ext cx="1630680" cy="1939419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81E919A4-EF2D-C814-94FA-54405E2950BE}"/>
              </a:ext>
            </a:extLst>
          </p:cNvPr>
          <p:cNvSpPr/>
          <p:nvPr/>
        </p:nvSpPr>
        <p:spPr>
          <a:xfrm>
            <a:off x="11228656" y="881434"/>
            <a:ext cx="420419" cy="664682"/>
          </a:xfrm>
          <a:prstGeom prst="rect">
            <a:avLst/>
          </a:prstGeom>
          <a:solidFill>
            <a:srgbClr val="FFF2CC">
              <a:alpha val="50980"/>
            </a:srgbClr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2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RAL, 13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B700E-D821-869F-483D-43555AE84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583"/>
            <a:ext cx="6634480" cy="800298"/>
          </a:xfrm>
        </p:spPr>
        <p:txBody>
          <a:bodyPr>
            <a:normAutofit fontScale="90000"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2.3 A case study on gilded bronze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64C6537-AE62-0138-C551-69B0CB242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852381"/>
              </p:ext>
            </p:extLst>
          </p:nvPr>
        </p:nvGraphicFramePr>
        <p:xfrm>
          <a:off x="321491" y="1164192"/>
          <a:ext cx="6191069" cy="399708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095057">
                  <a:extLst>
                    <a:ext uri="{9D8B030D-6E8A-4147-A177-3AD203B41FA5}">
                      <a16:colId xmlns:a16="http://schemas.microsoft.com/office/drawing/2014/main" val="1555044067"/>
                    </a:ext>
                  </a:extLst>
                </a:gridCol>
                <a:gridCol w="3096012">
                  <a:extLst>
                    <a:ext uri="{9D8B030D-6E8A-4147-A177-3AD203B41FA5}">
                      <a16:colId xmlns:a16="http://schemas.microsoft.com/office/drawing/2014/main" val="999100767"/>
                    </a:ext>
                  </a:extLst>
                </a:gridCol>
              </a:tblGrid>
              <a:tr h="616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cap="all" dirty="0" err="1">
                          <a:solidFill>
                            <a:srgbClr val="003088"/>
                          </a:solidFill>
                          <a:effectLst/>
                        </a:rPr>
                        <a:t>Measured</a:t>
                      </a:r>
                      <a:r>
                        <a:rPr lang="it-IT" sz="1200" cap="all" dirty="0">
                          <a:solidFill>
                            <a:srgbClr val="003088"/>
                          </a:solidFill>
                          <a:effectLst/>
                        </a:rPr>
                        <a:t> Area</a:t>
                      </a:r>
                      <a:endParaRPr lang="en-GB" sz="1200" dirty="0">
                        <a:solidFill>
                          <a:srgbClr val="0030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cap="all" dirty="0" err="1">
                          <a:solidFill>
                            <a:srgbClr val="003088"/>
                          </a:solidFill>
                          <a:effectLst/>
                        </a:rPr>
                        <a:t>Simulated</a:t>
                      </a:r>
                      <a:r>
                        <a:rPr lang="it-IT" sz="1200" cap="all" dirty="0">
                          <a:solidFill>
                            <a:srgbClr val="003088"/>
                          </a:solidFill>
                          <a:effectLst/>
                        </a:rPr>
                        <a:t> Gold </a:t>
                      </a:r>
                      <a:r>
                        <a:rPr lang="it-IT" sz="1200" cap="all" dirty="0" err="1">
                          <a:solidFill>
                            <a:srgbClr val="003088"/>
                          </a:solidFill>
                          <a:effectLst/>
                        </a:rPr>
                        <a:t>thickeness</a:t>
                      </a:r>
                      <a:endParaRPr lang="en-GB" sz="1200" dirty="0">
                        <a:solidFill>
                          <a:srgbClr val="0030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6218874"/>
                  </a:ext>
                </a:extLst>
              </a:tr>
              <a:tr h="676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cap="all" dirty="0">
                          <a:solidFill>
                            <a:srgbClr val="003088"/>
                          </a:solidFill>
                          <a:effectLst/>
                        </a:rPr>
                        <a:t>Altar</a:t>
                      </a:r>
                    </a:p>
                  </a:txBody>
                  <a:tcPr marL="68580" marR="68580" marT="0" marB="0" anchor="ctr">
                    <a:solidFill>
                      <a:srgbClr val="FFEB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 err="1">
                          <a:solidFill>
                            <a:srgbClr val="003088"/>
                          </a:solidFill>
                          <a:effectLst/>
                        </a:rPr>
                        <a:t>Uneven</a:t>
                      </a:r>
                      <a:r>
                        <a:rPr lang="it-IT" sz="1400" dirty="0">
                          <a:solidFill>
                            <a:srgbClr val="003088"/>
                          </a:solidFill>
                          <a:effectLst/>
                        </a:rPr>
                        <a:t> – </a:t>
                      </a:r>
                      <a:r>
                        <a:rPr lang="it-IT" sz="1400" b="1" dirty="0" err="1">
                          <a:solidFill>
                            <a:srgbClr val="003088"/>
                          </a:solidFill>
                          <a:effectLst/>
                        </a:rPr>
                        <a:t>between</a:t>
                      </a:r>
                      <a:r>
                        <a:rPr lang="it-IT" sz="1400" b="1" dirty="0">
                          <a:solidFill>
                            <a:srgbClr val="003088"/>
                          </a:solidFill>
                          <a:effectLst/>
                        </a:rPr>
                        <a:t> 1µm </a:t>
                      </a:r>
                      <a:r>
                        <a:rPr lang="it-IT" sz="1400" b="1" dirty="0" err="1">
                          <a:solidFill>
                            <a:srgbClr val="003088"/>
                          </a:solidFill>
                          <a:effectLst/>
                        </a:rPr>
                        <a:t>amd</a:t>
                      </a:r>
                      <a:r>
                        <a:rPr lang="it-IT" sz="1400" b="1" dirty="0">
                          <a:solidFill>
                            <a:srgbClr val="003088"/>
                          </a:solidFill>
                          <a:effectLst/>
                        </a:rPr>
                        <a:t>  50µm</a:t>
                      </a:r>
                      <a:endParaRPr lang="en-GB" sz="1200" b="1" dirty="0">
                        <a:solidFill>
                          <a:srgbClr val="0030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992724"/>
                  </a:ext>
                </a:extLst>
              </a:tr>
              <a:tr h="676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cap="all" dirty="0">
                          <a:solidFill>
                            <a:srgbClr val="003088"/>
                          </a:solidFill>
                          <a:effectLst/>
                        </a:rPr>
                        <a:t>Zachary body</a:t>
                      </a:r>
                      <a:endParaRPr lang="en-GB" sz="1200" dirty="0">
                        <a:solidFill>
                          <a:srgbClr val="0030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rgbClr val="003088"/>
                          </a:solidFill>
                          <a:effectLst/>
                        </a:rPr>
                        <a:t>15 ± 0.5 µm</a:t>
                      </a:r>
                      <a:endParaRPr lang="en-GB" sz="1200" b="1" dirty="0">
                        <a:solidFill>
                          <a:srgbClr val="0030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7009907"/>
                  </a:ext>
                </a:extLst>
              </a:tr>
              <a:tr h="676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cap="all" dirty="0">
                          <a:solidFill>
                            <a:srgbClr val="003088"/>
                          </a:solidFill>
                          <a:effectLst/>
                        </a:rPr>
                        <a:t>Angel Body</a:t>
                      </a:r>
                      <a:endParaRPr lang="en-GB" sz="1200" dirty="0">
                        <a:solidFill>
                          <a:srgbClr val="0030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EBD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rgbClr val="003088"/>
                          </a:solidFill>
                          <a:effectLst/>
                        </a:rPr>
                        <a:t>16 ± 0.5 µm</a:t>
                      </a:r>
                      <a:endParaRPr lang="en-GB" sz="1200" b="1" dirty="0">
                        <a:solidFill>
                          <a:srgbClr val="0030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EBD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240421"/>
                  </a:ext>
                </a:extLst>
              </a:tr>
              <a:tr h="676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cap="all" dirty="0">
                          <a:solidFill>
                            <a:srgbClr val="003088"/>
                          </a:solidFill>
                          <a:effectLst/>
                        </a:rPr>
                        <a:t>Angel </a:t>
                      </a:r>
                      <a:r>
                        <a:rPr lang="it-IT" sz="1400" cap="all" dirty="0" err="1">
                          <a:solidFill>
                            <a:srgbClr val="003088"/>
                          </a:solidFill>
                          <a:effectLst/>
                        </a:rPr>
                        <a:t>wing</a:t>
                      </a:r>
                      <a:endParaRPr lang="en-GB" sz="1200" dirty="0">
                        <a:solidFill>
                          <a:srgbClr val="0030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rgbClr val="003088"/>
                          </a:solidFill>
                          <a:effectLst/>
                        </a:rPr>
                        <a:t>Not </a:t>
                      </a:r>
                      <a:r>
                        <a:rPr lang="it-IT" sz="1400" dirty="0" err="1">
                          <a:solidFill>
                            <a:srgbClr val="003088"/>
                          </a:solidFill>
                          <a:effectLst/>
                        </a:rPr>
                        <a:t>observed</a:t>
                      </a:r>
                      <a:endParaRPr lang="en-GB" sz="1200" dirty="0">
                        <a:solidFill>
                          <a:srgbClr val="0030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1994326"/>
                  </a:ext>
                </a:extLst>
              </a:tr>
              <a:tr h="676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cap="all" dirty="0">
                          <a:solidFill>
                            <a:srgbClr val="003088"/>
                          </a:solidFill>
                          <a:effectLst/>
                        </a:rPr>
                        <a:t>Lion cheek</a:t>
                      </a:r>
                      <a:endParaRPr lang="en-GB" sz="1200" dirty="0">
                        <a:solidFill>
                          <a:srgbClr val="0030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EBD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rgbClr val="003088"/>
                          </a:solidFill>
                          <a:effectLst/>
                        </a:rPr>
                        <a:t>15 ± 0.5 µm</a:t>
                      </a:r>
                      <a:endParaRPr lang="en-GB" sz="1200" b="1" dirty="0">
                        <a:solidFill>
                          <a:srgbClr val="0030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EBD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208045"/>
                  </a:ext>
                </a:extLst>
              </a:tr>
            </a:tbl>
          </a:graphicData>
        </a:graphic>
      </p:graphicFrame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DA8FC7EE-1C0B-1653-349C-0D79DC93E7DF}"/>
              </a:ext>
            </a:extLst>
          </p:cNvPr>
          <p:cNvSpPr/>
          <p:nvPr/>
        </p:nvSpPr>
        <p:spPr>
          <a:xfrm>
            <a:off x="6705600" y="2489200"/>
            <a:ext cx="426720" cy="2672081"/>
          </a:xfrm>
          <a:prstGeom prst="rightBrac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CC57B7C-B0B7-4CF5-88B5-94BB06DB90AC}"/>
              </a:ext>
            </a:extLst>
          </p:cNvPr>
          <p:cNvSpPr txBox="1"/>
          <p:nvPr/>
        </p:nvSpPr>
        <p:spPr>
          <a:xfrm>
            <a:off x="7461864" y="3225075"/>
            <a:ext cx="3206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088"/>
                </a:solidFill>
              </a:rPr>
              <a:t>Very similar values means </a:t>
            </a:r>
            <a:r>
              <a:rPr lang="en-GB" b="1" dirty="0">
                <a:solidFill>
                  <a:srgbClr val="003088"/>
                </a:solidFill>
              </a:rPr>
              <a:t>good control of the process gilding process</a:t>
            </a:r>
            <a:r>
              <a:rPr lang="en-GB" dirty="0">
                <a:solidFill>
                  <a:srgbClr val="003088"/>
                </a:solidFill>
              </a:rPr>
              <a:t>, probably done with the same amalgam or in the same moment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9D5E7B4-CF0F-C119-E25A-C650D51F4807}"/>
              </a:ext>
            </a:extLst>
          </p:cNvPr>
          <p:cNvCxnSpPr/>
          <p:nvPr/>
        </p:nvCxnSpPr>
        <p:spPr>
          <a:xfrm>
            <a:off x="6705600" y="2123440"/>
            <a:ext cx="6197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8C70B4-8493-D209-9ADC-4E914DC13CE9}"/>
              </a:ext>
            </a:extLst>
          </p:cNvPr>
          <p:cNvSpPr txBox="1"/>
          <p:nvPr/>
        </p:nvSpPr>
        <p:spPr>
          <a:xfrm>
            <a:off x="7518400" y="1655355"/>
            <a:ext cx="343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088"/>
                </a:solidFill>
              </a:rPr>
              <a:t>Chiselled surface that probably required a thick layer of gold. </a:t>
            </a:r>
          </a:p>
        </p:txBody>
      </p:sp>
    </p:spTree>
    <p:extLst>
      <p:ext uri="{BB962C8B-B14F-4D97-AF65-F5344CB8AC3E}">
        <p14:creationId xmlns:p14="http://schemas.microsoft.com/office/powerpoint/2010/main" val="2385718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83DF68-034F-6F58-78DF-C91DDFB1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964"/>
            <a:ext cx="6634480" cy="800298"/>
          </a:xfrm>
        </p:spPr>
        <p:txBody>
          <a:bodyPr>
            <a:normAutofit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Final remarks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6A98DF3-D9AE-FEE0-7091-764243F0FD8C}"/>
              </a:ext>
            </a:extLst>
          </p:cNvPr>
          <p:cNvSpPr/>
          <p:nvPr/>
        </p:nvSpPr>
        <p:spPr>
          <a:xfrm>
            <a:off x="395224" y="1529686"/>
            <a:ext cx="10962640" cy="3951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solidFill>
                  <a:srgbClr val="003088"/>
                </a:solidFill>
              </a:rPr>
              <a:t>µXES is  becoming well-established non-destructive, depth selective and sensitive to almost all elements.</a:t>
            </a:r>
            <a:endParaRPr lang="en-GB" sz="2200" dirty="0">
              <a:solidFill>
                <a:srgbClr val="003088"/>
              </a:solidFill>
            </a:endParaRPr>
          </a:p>
          <a:p>
            <a:endParaRPr lang="en-GB" sz="2200" b="1" dirty="0">
              <a:solidFill>
                <a:srgbClr val="003088"/>
              </a:solidFill>
            </a:endParaRPr>
          </a:p>
          <a:p>
            <a:pPr algn="ctr">
              <a:buClrTx/>
            </a:pPr>
            <a:r>
              <a:rPr lang="en-GB" sz="2200" b="1" dirty="0">
                <a:solidFill>
                  <a:srgbClr val="003088"/>
                </a:solidFill>
              </a:rPr>
              <a:t>This project aims to bring improvement to the technique with the use of Monte Carlo based software. </a:t>
            </a:r>
            <a:r>
              <a:rPr lang="en-GB" sz="2200" dirty="0">
                <a:solidFill>
                  <a:srgbClr val="003088"/>
                </a:solidFill>
              </a:rPr>
              <a:t>This will improve not only the instrument but also the data analysis for material characterization</a:t>
            </a:r>
            <a:r>
              <a:rPr lang="en-GB" sz="2200" b="1" dirty="0">
                <a:solidFill>
                  <a:srgbClr val="003088"/>
                </a:solidFill>
              </a:rPr>
              <a:t>. Simulations have already been used for detector development and data interpretation with promising results. </a:t>
            </a:r>
            <a:r>
              <a:rPr lang="en-GB" sz="2200" dirty="0">
                <a:solidFill>
                  <a:srgbClr val="003088"/>
                </a:solidFill>
              </a:rPr>
              <a:t>Still, further improvements are required, especially for the Geant4 process that handles muon interaction with matter. </a:t>
            </a:r>
          </a:p>
          <a:p>
            <a:endParaRPr lang="en-GB" sz="2200" b="1" dirty="0">
              <a:solidFill>
                <a:srgbClr val="003088"/>
              </a:solidFill>
            </a:endParaRPr>
          </a:p>
          <a:p>
            <a:pPr>
              <a:lnSpc>
                <a:spcPct val="200000"/>
              </a:lnSpc>
              <a:buClrTx/>
            </a:pPr>
            <a:endParaRPr lang="en-GB" sz="1800" dirty="0">
              <a:solidFill>
                <a:srgbClr val="2E2D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43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9ACAAEF1-1AC5-4940-5226-C21EB851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228" y="2399576"/>
            <a:ext cx="3857828" cy="1688394"/>
          </a:xfrm>
        </p:spPr>
        <p:txBody>
          <a:bodyPr>
            <a:noAutofit/>
          </a:bodyPr>
          <a:lstStyle/>
          <a:p>
            <a:pPr algn="ctr"/>
            <a:r>
              <a:rPr lang="en-GB" sz="4000" b="1" i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Thanks for the attention!</a:t>
            </a:r>
          </a:p>
        </p:txBody>
      </p:sp>
      <p:sp>
        <p:nvSpPr>
          <p:cNvPr id="7" name="Titolo 4">
            <a:extLst>
              <a:ext uri="{FF2B5EF4-FFF2-40B4-BE49-F238E27FC236}">
                <a16:creationId xmlns:a16="http://schemas.microsoft.com/office/drawing/2014/main" id="{EC2D941A-C053-85E7-F6A9-2711EB113688}"/>
              </a:ext>
            </a:extLst>
          </p:cNvPr>
          <p:cNvSpPr txBox="1">
            <a:spLocks/>
          </p:cNvSpPr>
          <p:nvPr/>
        </p:nvSpPr>
        <p:spPr>
          <a:xfrm>
            <a:off x="0" y="231904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Acknowledgements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7203B7-F61E-0574-DFDC-2BBE9EB2B55E}"/>
              </a:ext>
            </a:extLst>
          </p:cNvPr>
          <p:cNvSpPr txBox="1"/>
          <p:nvPr/>
        </p:nvSpPr>
        <p:spPr>
          <a:xfrm>
            <a:off x="76200" y="853241"/>
            <a:ext cx="61722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3088"/>
                </a:solidFill>
              </a:rPr>
              <a:t>Adrian D. </a:t>
            </a:r>
            <a:r>
              <a:rPr lang="it-IT" b="1" dirty="0" err="1">
                <a:solidFill>
                  <a:srgbClr val="003088"/>
                </a:solidFill>
              </a:rPr>
              <a:t>Hillier</a:t>
            </a:r>
            <a:endParaRPr lang="it-IT" b="1" dirty="0">
              <a:solidFill>
                <a:srgbClr val="003088"/>
              </a:solidFill>
            </a:endParaRPr>
          </a:p>
          <a:p>
            <a:r>
              <a:rPr lang="en-GB" sz="1600" dirty="0">
                <a:solidFill>
                  <a:srgbClr val="003088"/>
                </a:solidFill>
              </a:rPr>
              <a:t>ISIS Neutron and Muon Source, RAL, Didcot, UK </a:t>
            </a:r>
            <a:endParaRPr lang="it-IT" sz="2000" dirty="0">
              <a:solidFill>
                <a:srgbClr val="003088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E1F265-5085-666E-D9E1-9A8654D1603B}"/>
              </a:ext>
            </a:extLst>
          </p:cNvPr>
          <p:cNvSpPr txBox="1"/>
          <p:nvPr/>
        </p:nvSpPr>
        <p:spPr>
          <a:xfrm>
            <a:off x="76200" y="3370326"/>
            <a:ext cx="61722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dirty="0" err="1">
                <a:solidFill>
                  <a:srgbClr val="003088"/>
                </a:solidFill>
              </a:rPr>
              <a:t>Katsu</a:t>
            </a:r>
            <a:r>
              <a:rPr lang="it-IT" b="1" dirty="0">
                <a:solidFill>
                  <a:srgbClr val="003088"/>
                </a:solidFill>
              </a:rPr>
              <a:t> Ishida</a:t>
            </a:r>
          </a:p>
          <a:p>
            <a:r>
              <a:rPr lang="en-GB" sz="1600" dirty="0">
                <a:solidFill>
                  <a:srgbClr val="003088"/>
                </a:solidFill>
              </a:rPr>
              <a:t>RIKEN, Japan </a:t>
            </a:r>
            <a:endParaRPr lang="it-IT" sz="1600" dirty="0">
              <a:solidFill>
                <a:srgbClr val="003088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B01F2B-A409-9F13-8ED5-B28477C37648}"/>
              </a:ext>
            </a:extLst>
          </p:cNvPr>
          <p:cNvSpPr txBox="1"/>
          <p:nvPr/>
        </p:nvSpPr>
        <p:spPr>
          <a:xfrm>
            <a:off x="76200" y="1442315"/>
            <a:ext cx="61722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dirty="0">
                <a:solidFill>
                  <a:srgbClr val="003088"/>
                </a:solidFill>
              </a:rPr>
              <a:t>Massimiliano Clemenza</a:t>
            </a:r>
          </a:p>
          <a:p>
            <a:r>
              <a:rPr lang="it-IT" sz="1600" dirty="0">
                <a:solidFill>
                  <a:srgbClr val="003088"/>
                </a:solidFill>
              </a:rPr>
              <a:t>INFN Sezione Milano Bicocca, Milan, </a:t>
            </a:r>
            <a:r>
              <a:rPr lang="it-IT" sz="1600" dirty="0" err="1">
                <a:solidFill>
                  <a:srgbClr val="003088"/>
                </a:solidFill>
              </a:rPr>
              <a:t>Italy</a:t>
            </a:r>
            <a:r>
              <a:rPr lang="it-IT" sz="1600" dirty="0">
                <a:solidFill>
                  <a:srgbClr val="003088"/>
                </a:solidFill>
              </a:rPr>
              <a:t>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1A9FA2-BBD6-7857-3F18-94587DB8C7A8}"/>
              </a:ext>
            </a:extLst>
          </p:cNvPr>
          <p:cNvSpPr txBox="1"/>
          <p:nvPr/>
        </p:nvSpPr>
        <p:spPr>
          <a:xfrm>
            <a:off x="76200" y="2048766"/>
            <a:ext cx="61722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3088"/>
                </a:solidFill>
              </a:rPr>
              <a:t>Oliviero Cremonesi</a:t>
            </a:r>
          </a:p>
          <a:p>
            <a:r>
              <a:rPr lang="it-IT" sz="1600" dirty="0">
                <a:solidFill>
                  <a:srgbClr val="003088"/>
                </a:solidFill>
              </a:rPr>
              <a:t>INFN Sezione Milano Bicocca, Milan, </a:t>
            </a:r>
            <a:r>
              <a:rPr lang="it-IT" sz="1600" dirty="0" err="1">
                <a:solidFill>
                  <a:srgbClr val="003088"/>
                </a:solidFill>
              </a:rPr>
              <a:t>Italy</a:t>
            </a:r>
            <a:r>
              <a:rPr lang="it-IT" sz="1600" dirty="0">
                <a:solidFill>
                  <a:srgbClr val="003088"/>
                </a:solidFill>
              </a:rPr>
              <a:t>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DDCCD2-4237-6250-814B-12481EB65555}"/>
              </a:ext>
            </a:extLst>
          </p:cNvPr>
          <p:cNvSpPr txBox="1"/>
          <p:nvPr/>
        </p:nvSpPr>
        <p:spPr>
          <a:xfrm>
            <a:off x="76200" y="3990430"/>
            <a:ext cx="65328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3088"/>
                </a:solidFill>
              </a:rPr>
              <a:t>Francesco Grazzi</a:t>
            </a:r>
          </a:p>
          <a:p>
            <a:r>
              <a:rPr lang="en-GB" sz="1600" dirty="0">
                <a:solidFill>
                  <a:srgbClr val="003088"/>
                </a:solidFill>
              </a:rPr>
              <a:t>CNR-IFAC, Sesto </a:t>
            </a:r>
            <a:r>
              <a:rPr lang="en-GB" sz="1600" dirty="0" err="1">
                <a:solidFill>
                  <a:srgbClr val="003088"/>
                </a:solidFill>
              </a:rPr>
              <a:t>Fiorentino</a:t>
            </a:r>
            <a:r>
              <a:rPr lang="en-GB" sz="1600" dirty="0">
                <a:solidFill>
                  <a:srgbClr val="003088"/>
                </a:solidFill>
              </a:rPr>
              <a:t>, Italy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77082E8-94C5-DCB7-6F9B-E9299FC4C723}"/>
              </a:ext>
            </a:extLst>
          </p:cNvPr>
          <p:cNvSpPr/>
          <p:nvPr/>
        </p:nvSpPr>
        <p:spPr>
          <a:xfrm>
            <a:off x="0" y="-59771"/>
            <a:ext cx="12192000" cy="245013"/>
          </a:xfrm>
          <a:prstGeom prst="rect">
            <a:avLst/>
          </a:prstGeom>
          <a:solidFill>
            <a:srgbClr val="FFDBAC"/>
          </a:solidFill>
          <a:ln>
            <a:solidFill>
              <a:srgbClr val="FFD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983583-4A85-A31B-E8DC-E277D3BAD262}"/>
              </a:ext>
            </a:extLst>
          </p:cNvPr>
          <p:cNvSpPr txBox="1"/>
          <p:nvPr/>
        </p:nvSpPr>
        <p:spPr>
          <a:xfrm>
            <a:off x="76200" y="4596881"/>
            <a:ext cx="65328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3088"/>
                </a:solidFill>
              </a:rPr>
              <a:t>Simone </a:t>
            </a:r>
            <a:r>
              <a:rPr lang="it-IT" b="1" dirty="0" err="1">
                <a:solidFill>
                  <a:srgbClr val="003088"/>
                </a:solidFill>
              </a:rPr>
              <a:t>Porcinai</a:t>
            </a:r>
            <a:endParaRPr lang="it-IT" b="1" dirty="0">
              <a:solidFill>
                <a:srgbClr val="003088"/>
              </a:solidFill>
            </a:endParaRPr>
          </a:p>
          <a:p>
            <a:r>
              <a:rPr lang="en-GB" sz="1600" dirty="0" err="1">
                <a:solidFill>
                  <a:srgbClr val="003088"/>
                </a:solidFill>
              </a:rPr>
              <a:t>Opificio</a:t>
            </a:r>
            <a:r>
              <a:rPr lang="en-GB" sz="1600" dirty="0">
                <a:solidFill>
                  <a:srgbClr val="003088"/>
                </a:solidFill>
              </a:rPr>
              <a:t> </a:t>
            </a:r>
            <a:r>
              <a:rPr lang="en-GB" sz="1600" dirty="0" err="1">
                <a:solidFill>
                  <a:srgbClr val="003088"/>
                </a:solidFill>
              </a:rPr>
              <a:t>delle</a:t>
            </a:r>
            <a:r>
              <a:rPr lang="en-GB" sz="1600" dirty="0">
                <a:solidFill>
                  <a:srgbClr val="003088"/>
                </a:solidFill>
              </a:rPr>
              <a:t> </a:t>
            </a:r>
            <a:r>
              <a:rPr lang="en-GB" sz="1600" dirty="0" err="1">
                <a:solidFill>
                  <a:srgbClr val="003088"/>
                </a:solidFill>
              </a:rPr>
              <a:t>Pietre</a:t>
            </a:r>
            <a:r>
              <a:rPr lang="en-GB" sz="1600" dirty="0">
                <a:solidFill>
                  <a:srgbClr val="003088"/>
                </a:solidFill>
              </a:rPr>
              <a:t> dure, Firenze, Italy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4C59D6-B5FA-F6BD-47B2-A6CE03D1B553}"/>
              </a:ext>
            </a:extLst>
          </p:cNvPr>
          <p:cNvSpPr txBox="1"/>
          <p:nvPr/>
        </p:nvSpPr>
        <p:spPr>
          <a:xfrm>
            <a:off x="76200" y="5221320"/>
            <a:ext cx="65328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3088"/>
                </a:solidFill>
              </a:rPr>
              <a:t>Antonella Scherillo</a:t>
            </a:r>
          </a:p>
          <a:p>
            <a:r>
              <a:rPr lang="en-GB" sz="1600" dirty="0">
                <a:solidFill>
                  <a:srgbClr val="003088"/>
                </a:solidFill>
              </a:rPr>
              <a:t>ISIS Neutron and Muon Source, RAL, Didcot, UK </a:t>
            </a:r>
            <a:endParaRPr lang="it-IT" sz="2000" dirty="0">
              <a:solidFill>
                <a:srgbClr val="003088"/>
              </a:solidFill>
            </a:endParaRPr>
          </a:p>
        </p:txBody>
      </p:sp>
      <p:pic>
        <p:nvPicPr>
          <p:cNvPr id="12" name="Immagine 11" descr="Immagine che contiene testo, decorato&#10;&#10;Descrizione generata automaticamente">
            <a:extLst>
              <a:ext uri="{FF2B5EF4-FFF2-40B4-BE49-F238E27FC236}">
                <a16:creationId xmlns:a16="http://schemas.microsoft.com/office/drawing/2014/main" id="{45BE0902-112F-5CBD-FD4A-9EEE1694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92" y="5368549"/>
            <a:ext cx="1128372" cy="1489451"/>
          </a:xfrm>
          <a:prstGeom prst="rect">
            <a:avLst/>
          </a:prstGeom>
        </p:spPr>
      </p:pic>
      <p:pic>
        <p:nvPicPr>
          <p:cNvPr id="13" name="Immagine 3">
            <a:extLst>
              <a:ext uri="{FF2B5EF4-FFF2-40B4-BE49-F238E27FC236}">
                <a16:creationId xmlns:a16="http://schemas.microsoft.com/office/drawing/2014/main" id="{DCA91EE7-12EF-0E0E-AFAE-096FE0E2EC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821076" y="5831562"/>
            <a:ext cx="924130" cy="9706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6EBE2542-EC69-5D6A-255B-234327AA5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9449" y="5851259"/>
            <a:ext cx="1261782" cy="94148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78BE694-B2BE-0595-E2A7-68E167D59DCF}"/>
              </a:ext>
            </a:extLst>
          </p:cNvPr>
          <p:cNvSpPr txBox="1"/>
          <p:nvPr/>
        </p:nvSpPr>
        <p:spPr>
          <a:xfrm>
            <a:off x="76200" y="2716373"/>
            <a:ext cx="61722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3088"/>
                </a:solidFill>
              </a:rPr>
              <a:t>Stefano Pozzi</a:t>
            </a:r>
          </a:p>
          <a:p>
            <a:r>
              <a:rPr lang="it-IT" sz="1600" dirty="0">
                <a:solidFill>
                  <a:srgbClr val="003088"/>
                </a:solidFill>
              </a:rPr>
              <a:t>INFN Sezione Milano Bicocca, Milan, </a:t>
            </a:r>
            <a:r>
              <a:rPr lang="it-IT" sz="1600" dirty="0" err="1">
                <a:solidFill>
                  <a:srgbClr val="003088"/>
                </a:solidFill>
              </a:rPr>
              <a:t>Italy</a:t>
            </a:r>
            <a:r>
              <a:rPr lang="it-IT" sz="1600" dirty="0">
                <a:solidFill>
                  <a:srgbClr val="003088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63841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3">
            <a:extLst>
              <a:ext uri="{FF2B5EF4-FFF2-40B4-BE49-F238E27FC236}">
                <a16:creationId xmlns:a16="http://schemas.microsoft.com/office/drawing/2014/main" id="{44BF17E4-ACF0-5EFF-9662-D20D316F34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551DA952-C372-47CC-0008-AB0B1D18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653"/>
            <a:ext cx="6634480" cy="800298"/>
          </a:xfrm>
        </p:spPr>
        <p:txBody>
          <a:bodyPr>
            <a:normAutofit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1. Scientific background</a:t>
            </a: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7CBE74FF-015C-E6B1-8613-5C55DE5E64F9}"/>
              </a:ext>
            </a:extLst>
          </p:cNvPr>
          <p:cNvSpPr txBox="1"/>
          <p:nvPr/>
        </p:nvSpPr>
        <p:spPr>
          <a:xfrm>
            <a:off x="133853" y="1758793"/>
            <a:ext cx="10781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800" b="1" i="1" dirty="0">
                <a:solidFill>
                  <a:srgbClr val="0030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μ</a:t>
            </a:r>
            <a:endParaRPr lang="en-GB" sz="16600" b="1" i="1" dirty="0">
              <a:solidFill>
                <a:srgbClr val="0030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2" name="Oval Callout 8">
            <a:extLst>
              <a:ext uri="{FF2B5EF4-FFF2-40B4-BE49-F238E27FC236}">
                <a16:creationId xmlns:a16="http://schemas.microsoft.com/office/drawing/2014/main" id="{9404DCA2-8FBD-466B-018F-A1A1F559135A}"/>
              </a:ext>
            </a:extLst>
          </p:cNvPr>
          <p:cNvSpPr/>
          <p:nvPr/>
        </p:nvSpPr>
        <p:spPr>
          <a:xfrm>
            <a:off x="514929" y="1865114"/>
            <a:ext cx="936020" cy="523180"/>
          </a:xfrm>
          <a:prstGeom prst="wedgeEllipseCallout">
            <a:avLst/>
          </a:prstGeom>
          <a:solidFill>
            <a:srgbClr val="00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63175BDD-47C7-A1DF-0255-8BB03A0D3198}"/>
              </a:ext>
            </a:extLst>
          </p:cNvPr>
          <p:cNvSpPr txBox="1"/>
          <p:nvPr/>
        </p:nvSpPr>
        <p:spPr>
          <a:xfrm>
            <a:off x="691911" y="1895872"/>
            <a:ext cx="593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-/+</a:t>
            </a:r>
          </a:p>
        </p:txBody>
      </p:sp>
      <p:sp>
        <p:nvSpPr>
          <p:cNvPr id="34" name="Oval Callout 35">
            <a:extLst>
              <a:ext uri="{FF2B5EF4-FFF2-40B4-BE49-F238E27FC236}">
                <a16:creationId xmlns:a16="http://schemas.microsoft.com/office/drawing/2014/main" id="{3E574AB2-F3DD-E5B0-3F04-699C5147281C}"/>
              </a:ext>
            </a:extLst>
          </p:cNvPr>
          <p:cNvSpPr/>
          <p:nvPr/>
        </p:nvSpPr>
        <p:spPr>
          <a:xfrm>
            <a:off x="1380895" y="2792730"/>
            <a:ext cx="1220369" cy="808813"/>
          </a:xfrm>
          <a:prstGeom prst="wedgeEllipseCallout">
            <a:avLst>
              <a:gd name="adj1" fmla="val -66506"/>
              <a:gd name="adj2" fmla="val 640"/>
            </a:avLst>
          </a:prstGeom>
          <a:solidFill>
            <a:srgbClr val="00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6">
            <a:extLst>
              <a:ext uri="{FF2B5EF4-FFF2-40B4-BE49-F238E27FC236}">
                <a16:creationId xmlns:a16="http://schemas.microsoft.com/office/drawing/2014/main" id="{27058C5D-89C0-93DC-E70A-8E4232F44CD6}"/>
              </a:ext>
            </a:extLst>
          </p:cNvPr>
          <p:cNvSpPr txBox="1"/>
          <p:nvPr/>
        </p:nvSpPr>
        <p:spPr>
          <a:xfrm>
            <a:off x="1458397" y="3006113"/>
            <a:ext cx="115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baseline="30000" dirty="0">
                <a:solidFill>
                  <a:schemeClr val="bg1"/>
                </a:solidFill>
              </a:rPr>
              <a:t>207 times the </a:t>
            </a:r>
            <a:r>
              <a:rPr lang="en-GB" sz="2400" b="1" i="1" baseline="30000" dirty="0">
                <a:solidFill>
                  <a:schemeClr val="bg1"/>
                </a:solidFill>
              </a:rPr>
              <a:t>e</a:t>
            </a:r>
            <a:r>
              <a:rPr lang="en-GB" sz="2400" b="1" i="1" baseline="4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36" name="Oval Callout 24">
            <a:extLst>
              <a:ext uri="{FF2B5EF4-FFF2-40B4-BE49-F238E27FC236}">
                <a16:creationId xmlns:a16="http://schemas.microsoft.com/office/drawing/2014/main" id="{CE09BD65-8D21-09CF-E6BE-DFA4A95A4B7B}"/>
              </a:ext>
            </a:extLst>
          </p:cNvPr>
          <p:cNvSpPr/>
          <p:nvPr/>
        </p:nvSpPr>
        <p:spPr>
          <a:xfrm>
            <a:off x="346655" y="4136025"/>
            <a:ext cx="1393410" cy="626099"/>
          </a:xfrm>
          <a:prstGeom prst="wedgeEllipseCallout">
            <a:avLst>
              <a:gd name="adj1" fmla="val -22473"/>
              <a:gd name="adj2" fmla="val -73423"/>
            </a:avLst>
          </a:prstGeom>
          <a:solidFill>
            <a:srgbClr val="00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>
              <a:solidFill>
                <a:schemeClr val="bg1"/>
              </a:solidFill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µ</a:t>
            </a:r>
            <a:r>
              <a:rPr lang="en-GB" sz="1400" baseline="30000" dirty="0">
                <a:solidFill>
                  <a:schemeClr val="bg1"/>
                </a:solidFill>
              </a:rPr>
              <a:t>+</a:t>
            </a:r>
            <a:r>
              <a:rPr lang="en-GB" sz="1400" dirty="0">
                <a:solidFill>
                  <a:schemeClr val="bg1"/>
                </a:solidFill>
              </a:rPr>
              <a:t> 2.2</a:t>
            </a:r>
            <a:r>
              <a:rPr lang="el-GR" sz="1400" dirty="0">
                <a:solidFill>
                  <a:schemeClr val="bg1"/>
                </a:solidFill>
              </a:rPr>
              <a:t>μ</a:t>
            </a:r>
            <a:r>
              <a:rPr lang="en-GB" sz="14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µ</a:t>
            </a:r>
            <a:r>
              <a:rPr lang="en-GB" sz="1400" baseline="30000" dirty="0">
                <a:solidFill>
                  <a:schemeClr val="bg1"/>
                </a:solidFill>
              </a:rPr>
              <a:t>-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b="1" dirty="0">
                <a:solidFill>
                  <a:schemeClr val="bg1"/>
                </a:solidFill>
              </a:rPr>
              <a:t>≤ </a:t>
            </a:r>
            <a:r>
              <a:rPr lang="en-GB" sz="1400" dirty="0">
                <a:solidFill>
                  <a:schemeClr val="bg1"/>
                </a:solidFill>
              </a:rPr>
              <a:t>2.2</a:t>
            </a:r>
            <a:r>
              <a:rPr lang="el-GR" sz="1400" dirty="0">
                <a:solidFill>
                  <a:schemeClr val="bg1"/>
                </a:solidFill>
              </a:rPr>
              <a:t>μ</a:t>
            </a:r>
            <a:r>
              <a:rPr lang="en-GB" sz="1400" dirty="0">
                <a:solidFill>
                  <a:schemeClr val="bg1"/>
                </a:solidFill>
              </a:rPr>
              <a:t>s</a:t>
            </a:r>
          </a:p>
          <a:p>
            <a:endParaRPr lang="en-GB" sz="1050" dirty="0">
              <a:solidFill>
                <a:schemeClr val="bg1"/>
              </a:solidFill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04BCEB74-3237-95D0-33FC-796F2207F6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7300" y="1832452"/>
            <a:ext cx="3165407" cy="2954988"/>
          </a:xfrm>
          <a:prstGeom prst="rect">
            <a:avLst/>
          </a:prstGeom>
        </p:spPr>
      </p:pic>
      <p:pic>
        <p:nvPicPr>
          <p:cNvPr id="38" name="Immagine 37" descr="Project Path: C:\Users\ctlma\Desktop\Dottorato\Data Analysis\Varie\Muon_energy.opju&#10;PE Folder: /Muon_energy/Folder1/&#10;Short Name: Graph2">
            <a:extLst>
              <a:ext uri="{FF2B5EF4-FFF2-40B4-BE49-F238E27FC236}">
                <a16:creationId xmlns:a16="http://schemas.microsoft.com/office/drawing/2014/main" id="{22D9B709-D90C-C00D-A247-E52D20C37B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0" t="8041" r="11112" b="5659"/>
          <a:stretch/>
        </p:blipFill>
        <p:spPr>
          <a:xfrm>
            <a:off x="8021617" y="1187986"/>
            <a:ext cx="4026244" cy="3188106"/>
          </a:xfrm>
          <a:prstGeom prst="rect">
            <a:avLst/>
          </a:prstGeom>
        </p:spPr>
      </p:pic>
      <p:sp>
        <p:nvSpPr>
          <p:cNvPr id="39" name="TextBox 5">
            <a:extLst>
              <a:ext uri="{FF2B5EF4-FFF2-40B4-BE49-F238E27FC236}">
                <a16:creationId xmlns:a16="http://schemas.microsoft.com/office/drawing/2014/main" id="{E4457C02-BC67-CB4F-7413-B2B7D8C1015F}"/>
              </a:ext>
            </a:extLst>
          </p:cNvPr>
          <p:cNvSpPr txBox="1"/>
          <p:nvPr/>
        </p:nvSpPr>
        <p:spPr>
          <a:xfrm>
            <a:off x="3059468" y="1187986"/>
            <a:ext cx="4581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3088"/>
                </a:solidFill>
              </a:rPr>
              <a:t>When a</a:t>
            </a:r>
            <a:r>
              <a:rPr lang="en-GB" sz="2000" b="1" dirty="0">
                <a:solidFill>
                  <a:srgbClr val="003088"/>
                </a:solidFill>
              </a:rPr>
              <a:t> Negative</a:t>
            </a:r>
            <a:r>
              <a:rPr lang="en-GB" sz="1600" dirty="0">
                <a:solidFill>
                  <a:srgbClr val="003088"/>
                </a:solidFill>
              </a:rPr>
              <a:t> </a:t>
            </a:r>
            <a:r>
              <a:rPr lang="en-GB" sz="2000" b="1" dirty="0">
                <a:solidFill>
                  <a:srgbClr val="003088"/>
                </a:solidFill>
              </a:rPr>
              <a:t>muon</a:t>
            </a:r>
            <a:r>
              <a:rPr lang="en-GB" sz="1600" dirty="0">
                <a:solidFill>
                  <a:srgbClr val="003088"/>
                </a:solidFill>
              </a:rPr>
              <a:t> interacts with matter, a “</a:t>
            </a:r>
            <a:r>
              <a:rPr lang="en-GB" sz="2000" b="1" dirty="0">
                <a:solidFill>
                  <a:srgbClr val="003088"/>
                </a:solidFill>
              </a:rPr>
              <a:t>Muonic atom</a:t>
            </a:r>
            <a:r>
              <a:rPr lang="en-GB" sz="1600" dirty="0">
                <a:solidFill>
                  <a:srgbClr val="003088"/>
                </a:solidFill>
              </a:rPr>
              <a:t>” is formed</a:t>
            </a:r>
            <a:r>
              <a:rPr lang="en-GB" sz="1600" dirty="0">
                <a:solidFill>
                  <a:srgbClr val="2E2D62"/>
                </a:solidFill>
              </a:rPr>
              <a:t>.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1168985F-162D-52B6-93EA-0B9DDE9DF749}"/>
              </a:ext>
            </a:extLst>
          </p:cNvPr>
          <p:cNvSpPr txBox="1"/>
          <p:nvPr/>
        </p:nvSpPr>
        <p:spPr>
          <a:xfrm>
            <a:off x="3288111" y="4729256"/>
            <a:ext cx="4298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3088"/>
                </a:solidFill>
              </a:rPr>
              <a:t>As the muon travel towards the nucleus, </a:t>
            </a:r>
            <a:r>
              <a:rPr lang="en-GB" b="1" dirty="0">
                <a:solidFill>
                  <a:srgbClr val="003088"/>
                </a:solidFill>
              </a:rPr>
              <a:t>high energy </a:t>
            </a:r>
            <a:r>
              <a:rPr lang="en-GB" b="1" u="sng" dirty="0">
                <a:solidFill>
                  <a:srgbClr val="003088"/>
                </a:solidFill>
              </a:rPr>
              <a:t>muonic X-rays </a:t>
            </a:r>
            <a:r>
              <a:rPr lang="en-GB" dirty="0">
                <a:solidFill>
                  <a:srgbClr val="003088"/>
                </a:solidFill>
              </a:rPr>
              <a:t>are emitted.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69E46D13-28DD-5070-1909-26067F135F5E}"/>
              </a:ext>
            </a:extLst>
          </p:cNvPr>
          <p:cNvSpPr txBox="1"/>
          <p:nvPr/>
        </p:nvSpPr>
        <p:spPr>
          <a:xfrm>
            <a:off x="8213075" y="4286672"/>
            <a:ext cx="36823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3088"/>
                </a:solidFill>
              </a:rPr>
              <a:t>The radiation is </a:t>
            </a:r>
            <a:r>
              <a:rPr lang="en-GB" sz="1600" b="1" dirty="0">
                <a:solidFill>
                  <a:srgbClr val="003088"/>
                </a:solidFill>
              </a:rPr>
              <a:t>characteristic of the emitting atom </a:t>
            </a:r>
            <a:r>
              <a:rPr lang="en-GB" sz="1600" dirty="0">
                <a:solidFill>
                  <a:srgbClr val="003088"/>
                </a:solidFill>
              </a:rPr>
              <a:t>and can be used for material characterization</a:t>
            </a:r>
            <a:r>
              <a:rPr lang="en-GB" dirty="0">
                <a:solidFill>
                  <a:srgbClr val="003088"/>
                </a:solidFill>
              </a:rPr>
              <a:t> (</a:t>
            </a:r>
            <a:r>
              <a:rPr lang="en-GB" b="1" i="1" dirty="0">
                <a:solidFill>
                  <a:srgbClr val="003088"/>
                </a:solidFill>
              </a:rPr>
              <a:t>0.01 – 6 MeV range)</a:t>
            </a:r>
            <a:r>
              <a:rPr lang="en-GB" i="1" dirty="0">
                <a:solidFill>
                  <a:srgbClr val="003088"/>
                </a:solidFill>
              </a:rPr>
              <a:t>[1,2].</a:t>
            </a:r>
            <a:endParaRPr lang="en-GB" sz="1600" dirty="0">
              <a:solidFill>
                <a:srgbClr val="003088"/>
              </a:solidFill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808AAA08-0838-7B64-152B-D0FD0224CBD6}"/>
              </a:ext>
            </a:extLst>
          </p:cNvPr>
          <p:cNvSpPr/>
          <p:nvPr/>
        </p:nvSpPr>
        <p:spPr>
          <a:xfrm>
            <a:off x="80534" y="1679415"/>
            <a:ext cx="2611849" cy="3322320"/>
          </a:xfrm>
          <a:prstGeom prst="rect">
            <a:avLst/>
          </a:prstGeom>
          <a:noFill/>
          <a:ln w="19050">
            <a:solidFill>
              <a:srgbClr val="003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2877B176-A6E9-FF94-4504-E365595A4D52}"/>
              </a:ext>
            </a:extLst>
          </p:cNvPr>
          <p:cNvSpPr/>
          <p:nvPr/>
        </p:nvSpPr>
        <p:spPr>
          <a:xfrm>
            <a:off x="3171382" y="1022480"/>
            <a:ext cx="4377905" cy="4636190"/>
          </a:xfrm>
          <a:prstGeom prst="rect">
            <a:avLst/>
          </a:prstGeom>
          <a:noFill/>
          <a:ln w="19050">
            <a:solidFill>
              <a:srgbClr val="003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7E4C0D7A-BEA6-023D-3D11-61630E31F194}"/>
              </a:ext>
            </a:extLst>
          </p:cNvPr>
          <p:cNvSpPr/>
          <p:nvPr/>
        </p:nvSpPr>
        <p:spPr>
          <a:xfrm>
            <a:off x="8033177" y="1075837"/>
            <a:ext cx="4090012" cy="4445328"/>
          </a:xfrm>
          <a:prstGeom prst="rect">
            <a:avLst/>
          </a:prstGeom>
          <a:noFill/>
          <a:ln w="19050">
            <a:solidFill>
              <a:srgbClr val="003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01D7822-CB5F-91B8-1BAF-754FF7D9223C}"/>
              </a:ext>
            </a:extLst>
          </p:cNvPr>
          <p:cNvSpPr txBox="1"/>
          <p:nvPr/>
        </p:nvSpPr>
        <p:spPr>
          <a:xfrm>
            <a:off x="4324696" y="6631018"/>
            <a:ext cx="7913665" cy="25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51" dirty="0">
                <a:solidFill>
                  <a:srgbClr val="2E2D62"/>
                </a:solidFill>
              </a:rPr>
              <a:t>[1] </a:t>
            </a:r>
            <a:r>
              <a:rPr lang="en-GB" sz="1051" dirty="0" err="1">
                <a:solidFill>
                  <a:srgbClr val="2E2D62"/>
                </a:solidFill>
              </a:rPr>
              <a:t>Engfer</a:t>
            </a:r>
            <a:r>
              <a:rPr lang="en-GB" sz="1051" dirty="0">
                <a:solidFill>
                  <a:srgbClr val="2E2D62"/>
                </a:solidFill>
              </a:rPr>
              <a:t> R., Atomic data and nuclear tables,14, 509-597 (1974); [2] </a:t>
            </a:r>
            <a:r>
              <a:rPr lang="en-GB" sz="1051" dirty="0" err="1">
                <a:solidFill>
                  <a:srgbClr val="2E2D62"/>
                </a:solidFill>
              </a:rPr>
              <a:t>Sturniolo</a:t>
            </a:r>
            <a:r>
              <a:rPr lang="en-GB" sz="1051" dirty="0">
                <a:solidFill>
                  <a:srgbClr val="2E2D62"/>
                </a:solidFill>
              </a:rPr>
              <a:t>, S, Hillier, A.  X‐Ray </a:t>
            </a:r>
            <a:r>
              <a:rPr lang="en-GB" sz="1051" dirty="0" err="1">
                <a:solidFill>
                  <a:srgbClr val="2E2D62"/>
                </a:solidFill>
              </a:rPr>
              <a:t>Spectrom</a:t>
            </a:r>
            <a:r>
              <a:rPr lang="en-GB" sz="1051" dirty="0">
                <a:solidFill>
                  <a:srgbClr val="2E2D62"/>
                </a:solidFill>
              </a:rPr>
              <a:t>. 2020; 1– 17</a:t>
            </a:r>
          </a:p>
        </p:txBody>
      </p:sp>
      <p:sp>
        <p:nvSpPr>
          <p:cNvPr id="46" name="Down Arrow 14">
            <a:extLst>
              <a:ext uri="{FF2B5EF4-FFF2-40B4-BE49-F238E27FC236}">
                <a16:creationId xmlns:a16="http://schemas.microsoft.com/office/drawing/2014/main" id="{54C4BA1F-95DF-9D42-4B92-E7EB6321D4F1}"/>
              </a:ext>
            </a:extLst>
          </p:cNvPr>
          <p:cNvSpPr/>
          <p:nvPr/>
        </p:nvSpPr>
        <p:spPr>
          <a:xfrm rot="16200000">
            <a:off x="2770286" y="3150786"/>
            <a:ext cx="316524" cy="437430"/>
          </a:xfrm>
          <a:prstGeom prst="downArrow">
            <a:avLst/>
          </a:prstGeom>
          <a:solidFill>
            <a:schemeClr val="accent2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Down Arrow 14">
            <a:extLst>
              <a:ext uri="{FF2B5EF4-FFF2-40B4-BE49-F238E27FC236}">
                <a16:creationId xmlns:a16="http://schemas.microsoft.com/office/drawing/2014/main" id="{24098ADA-B07C-7D5E-7EEA-D016CE957988}"/>
              </a:ext>
            </a:extLst>
          </p:cNvPr>
          <p:cNvSpPr/>
          <p:nvPr/>
        </p:nvSpPr>
        <p:spPr>
          <a:xfrm rot="16200000">
            <a:off x="7628428" y="3149473"/>
            <a:ext cx="316524" cy="440058"/>
          </a:xfrm>
          <a:prstGeom prst="downArrow">
            <a:avLst/>
          </a:prstGeom>
          <a:solidFill>
            <a:schemeClr val="accent2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F9093958-1879-CBE5-37F5-02A5D5EDDCEE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riangolo rettangolo 48">
            <a:extLst>
              <a:ext uri="{FF2B5EF4-FFF2-40B4-BE49-F238E27FC236}">
                <a16:creationId xmlns:a16="http://schemas.microsoft.com/office/drawing/2014/main" id="{DF04F445-CD38-C60D-F8FF-F7517106A83E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AED83AE9-1176-1CB2-129B-4B3702FD870B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</p:spTree>
    <p:extLst>
      <p:ext uri="{BB962C8B-B14F-4D97-AF65-F5344CB8AC3E}">
        <p14:creationId xmlns:p14="http://schemas.microsoft.com/office/powerpoint/2010/main" val="356607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3">
            <a:extLst>
              <a:ext uri="{FF2B5EF4-FFF2-40B4-BE49-F238E27FC236}">
                <a16:creationId xmlns:a16="http://schemas.microsoft.com/office/drawing/2014/main" id="{25E60DAA-102E-687D-6F4D-A59A768D4D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0FCA55-40CB-B461-BDFC-49D5D884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964"/>
            <a:ext cx="6634480" cy="800298"/>
          </a:xfrm>
        </p:spPr>
        <p:txBody>
          <a:bodyPr>
            <a:normAutofit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1. Scientific background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2AAB0E-5EF7-DB40-3455-FC85A63994F3}"/>
              </a:ext>
            </a:extLst>
          </p:cNvPr>
          <p:cNvSpPr txBox="1"/>
          <p:nvPr/>
        </p:nvSpPr>
        <p:spPr>
          <a:xfrm>
            <a:off x="222702" y="968787"/>
            <a:ext cx="111248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3088"/>
                </a:solidFill>
              </a:rPr>
              <a:t>The technique based on this process is called </a:t>
            </a:r>
            <a:r>
              <a:rPr lang="en-GB" sz="2000" b="1" dirty="0">
                <a:solidFill>
                  <a:srgbClr val="003088"/>
                </a:solidFill>
              </a:rPr>
              <a:t>Muonic atom X-Ray Emission spectroscopy</a:t>
            </a:r>
            <a:r>
              <a:rPr lang="en-GB" b="1" dirty="0">
                <a:solidFill>
                  <a:srgbClr val="003088"/>
                </a:solidFill>
              </a:rPr>
              <a:t> (µ-XES)</a:t>
            </a:r>
            <a:r>
              <a:rPr lang="en-GB" dirty="0">
                <a:solidFill>
                  <a:srgbClr val="003088"/>
                </a:solidFill>
              </a:rPr>
              <a:t> and is </a:t>
            </a:r>
            <a:r>
              <a:rPr lang="en-GB" u="sng" dirty="0">
                <a:solidFill>
                  <a:srgbClr val="003088"/>
                </a:solidFill>
              </a:rPr>
              <a:t>performed at the </a:t>
            </a:r>
            <a:r>
              <a:rPr lang="en-GB" b="1" u="sng" dirty="0">
                <a:solidFill>
                  <a:srgbClr val="003088"/>
                </a:solidFill>
              </a:rPr>
              <a:t>RIKEN-RAL</a:t>
            </a:r>
            <a:r>
              <a:rPr lang="en-GB" u="sng" dirty="0">
                <a:solidFill>
                  <a:srgbClr val="003088"/>
                </a:solidFill>
              </a:rPr>
              <a:t> </a:t>
            </a:r>
            <a:r>
              <a:rPr lang="en-GB" dirty="0">
                <a:solidFill>
                  <a:srgbClr val="003088"/>
                </a:solidFill>
              </a:rPr>
              <a:t>Facility at the ISIS Neutron and Muon Source (UK).</a:t>
            </a:r>
            <a:endParaRPr lang="en-GB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2760316-780D-F215-21F4-4A89CBDAF03C}"/>
              </a:ext>
            </a:extLst>
          </p:cNvPr>
          <p:cNvSpPr/>
          <p:nvPr/>
        </p:nvSpPr>
        <p:spPr>
          <a:xfrm>
            <a:off x="0" y="-11133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riangolo rettangolo 10">
            <a:extLst>
              <a:ext uri="{FF2B5EF4-FFF2-40B4-BE49-F238E27FC236}">
                <a16:creationId xmlns:a16="http://schemas.microsoft.com/office/drawing/2014/main" id="{9D8FE89B-1DAC-EBDD-A65F-086035BAF4CB}"/>
              </a:ext>
            </a:extLst>
          </p:cNvPr>
          <p:cNvSpPr/>
          <p:nvPr/>
        </p:nvSpPr>
        <p:spPr>
          <a:xfrm>
            <a:off x="5876544" y="-141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418CF55-2FDD-0253-01B5-BD5BF775BC0E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7287EE8-EE4B-FFC2-A069-24F506CF0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52" y="1861128"/>
            <a:ext cx="4602485" cy="378165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5FDD22B-9F91-F6FA-6747-0B33D1A8DBD2}"/>
              </a:ext>
            </a:extLst>
          </p:cNvPr>
          <p:cNvSpPr/>
          <p:nvPr/>
        </p:nvSpPr>
        <p:spPr>
          <a:xfrm>
            <a:off x="966891" y="3429000"/>
            <a:ext cx="1301177" cy="1557552"/>
          </a:xfrm>
          <a:prstGeom prst="rect">
            <a:avLst/>
          </a:prstGeom>
          <a:solidFill>
            <a:srgbClr val="FF9D1B">
              <a:alpha val="20000"/>
            </a:srgbClr>
          </a:solidFill>
          <a:ln w="38100"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704FF54-7F0D-0992-2CCE-CA9D02ECF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452" y="2199236"/>
            <a:ext cx="8109548" cy="3293217"/>
          </a:xfrm>
          <a:prstGeom prst="rect">
            <a:avLst/>
          </a:prstGeom>
        </p:spPr>
      </p:pic>
      <p:cxnSp>
        <p:nvCxnSpPr>
          <p:cNvPr id="5" name="Connettore a gomito 4">
            <a:extLst>
              <a:ext uri="{FF2B5EF4-FFF2-40B4-BE49-F238E27FC236}">
                <a16:creationId xmlns:a16="http://schemas.microsoft.com/office/drawing/2014/main" id="{22B68E5D-F45B-A6F1-F493-10622983BCAF}"/>
              </a:ext>
            </a:extLst>
          </p:cNvPr>
          <p:cNvCxnSpPr/>
          <p:nvPr/>
        </p:nvCxnSpPr>
        <p:spPr>
          <a:xfrm rot="10800000" flipV="1">
            <a:off x="1617480" y="1619866"/>
            <a:ext cx="3047345" cy="1809133"/>
          </a:xfrm>
          <a:prstGeom prst="bentConnector3">
            <a:avLst>
              <a:gd name="adj1" fmla="val 99865"/>
            </a:avLst>
          </a:prstGeom>
          <a:ln w="19050">
            <a:solidFill>
              <a:srgbClr val="FF9D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50EB09F2-46CF-BD69-CFB5-7F731E942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14" y="1861128"/>
            <a:ext cx="6335979" cy="3803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477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2790C7-2054-0294-5D24-A187A5945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778"/>
            <a:ext cx="7510272" cy="800298"/>
          </a:xfrm>
        </p:spPr>
        <p:txBody>
          <a:bodyPr>
            <a:normAutofit fontScale="90000"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1. Scientific background: the instrument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1F9FD1-4659-E5ED-6648-C9F35026F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24" y="1758957"/>
            <a:ext cx="5298495" cy="3496578"/>
          </a:xfrm>
          <a:prstGeom prst="rect">
            <a:avLst/>
          </a:prstGeom>
        </p:spPr>
      </p:pic>
      <p:pic>
        <p:nvPicPr>
          <p:cNvPr id="4" name="図 4">
            <a:extLst>
              <a:ext uri="{FF2B5EF4-FFF2-40B4-BE49-F238E27FC236}">
                <a16:creationId xmlns:a16="http://schemas.microsoft.com/office/drawing/2014/main" id="{2AB4F2BC-8817-A296-9324-B23EB5B7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1994"/>
            <a:ext cx="6007362" cy="389483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18F3A9-0A24-6EE0-BA4A-63E8D406C404}"/>
              </a:ext>
            </a:extLst>
          </p:cNvPr>
          <p:cNvSpPr txBox="1"/>
          <p:nvPr/>
        </p:nvSpPr>
        <p:spPr>
          <a:xfrm>
            <a:off x="158867" y="914822"/>
            <a:ext cx="1085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088"/>
                </a:solidFill>
              </a:rPr>
              <a:t>The instrument set up is composed by </a:t>
            </a:r>
            <a:r>
              <a:rPr lang="en-GB" b="1" dirty="0">
                <a:solidFill>
                  <a:srgbClr val="003088"/>
                </a:solidFill>
              </a:rPr>
              <a:t>4 </a:t>
            </a:r>
            <a:r>
              <a:rPr lang="en-GB" b="1" dirty="0" err="1">
                <a:solidFill>
                  <a:srgbClr val="003088"/>
                </a:solidFill>
              </a:rPr>
              <a:t>HPGe</a:t>
            </a:r>
            <a:r>
              <a:rPr lang="en-GB" b="1" dirty="0">
                <a:solidFill>
                  <a:srgbClr val="003088"/>
                </a:solidFill>
              </a:rPr>
              <a:t> detectors </a:t>
            </a:r>
            <a:r>
              <a:rPr lang="en-GB" dirty="0">
                <a:solidFill>
                  <a:srgbClr val="003088"/>
                </a:solidFill>
              </a:rPr>
              <a:t>that cover a wide energy range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062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970232F-A959-8BD1-D32F-2614B7D545EA}"/>
              </a:ext>
            </a:extLst>
          </p:cNvPr>
          <p:cNvSpPr/>
          <p:nvPr/>
        </p:nvSpPr>
        <p:spPr>
          <a:xfrm>
            <a:off x="0" y="-11133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AA02BB36-0AB5-1F95-0A76-E10519B4F966}"/>
              </a:ext>
            </a:extLst>
          </p:cNvPr>
          <p:cNvSpPr/>
          <p:nvPr/>
        </p:nvSpPr>
        <p:spPr>
          <a:xfrm>
            <a:off x="5876544" y="-141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CC9B2F-FB0A-198E-1009-E0E362F27615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7A4BDC10-1AD0-BE9C-3E20-BEA2AFA5F1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E3481E25-4C3B-3144-AB49-B39617D70DA0}"/>
              </a:ext>
            </a:extLst>
          </p:cNvPr>
          <p:cNvSpPr txBox="1"/>
          <p:nvPr/>
        </p:nvSpPr>
        <p:spPr>
          <a:xfrm>
            <a:off x="1982238" y="4295424"/>
            <a:ext cx="335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3088"/>
              </a:buClr>
            </a:pPr>
            <a:r>
              <a:rPr lang="en-GB" sz="1800" dirty="0">
                <a:solidFill>
                  <a:srgbClr val="003088"/>
                </a:solidFill>
              </a:rPr>
              <a:t>No activation of samples </a:t>
            </a:r>
            <a:endParaRPr lang="en-GB" sz="1600" u="sng" dirty="0">
              <a:solidFill>
                <a:srgbClr val="003088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665EFA-D145-CFF3-5C29-AEA4E366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3" y="254775"/>
            <a:ext cx="7376503" cy="696467"/>
          </a:xfrm>
        </p:spPr>
        <p:txBody>
          <a:bodyPr>
            <a:normAutofit fontScale="90000"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1. Scientific background: Why muons?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8DC63E8-94A6-33B9-DCA6-B61A845EDA3B}"/>
              </a:ext>
            </a:extLst>
          </p:cNvPr>
          <p:cNvSpPr txBox="1"/>
          <p:nvPr/>
        </p:nvSpPr>
        <p:spPr>
          <a:xfrm>
            <a:off x="1829775" y="933319"/>
            <a:ext cx="37170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3088"/>
              </a:buClr>
            </a:pPr>
            <a:r>
              <a:rPr lang="en-GB" sz="2400" b="1" dirty="0">
                <a:solidFill>
                  <a:srgbClr val="003088"/>
                </a:solidFill>
              </a:rPr>
              <a:t>Multi-elemental</a:t>
            </a:r>
            <a:endParaRPr lang="en-GB" sz="2000" dirty="0">
              <a:solidFill>
                <a:srgbClr val="003088"/>
              </a:solidFill>
            </a:endParaRPr>
          </a:p>
          <a:p>
            <a:pPr algn="ctr">
              <a:buClr>
                <a:srgbClr val="003088"/>
              </a:buClr>
            </a:pPr>
            <a:r>
              <a:rPr lang="en-GB" sz="1800" dirty="0">
                <a:solidFill>
                  <a:srgbClr val="003088"/>
                </a:solidFill>
              </a:rPr>
              <a:t>sensitive to almost all elements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FBADC8-0413-4ADD-0FE2-198B78FF9521}"/>
              </a:ext>
            </a:extLst>
          </p:cNvPr>
          <p:cNvSpPr txBox="1"/>
          <p:nvPr/>
        </p:nvSpPr>
        <p:spPr>
          <a:xfrm>
            <a:off x="1288331" y="2058196"/>
            <a:ext cx="48130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3088"/>
              </a:buClr>
            </a:pPr>
            <a:r>
              <a:rPr lang="en-GB" sz="2400" b="1" dirty="0">
                <a:solidFill>
                  <a:srgbClr val="003088"/>
                </a:solidFill>
              </a:rPr>
              <a:t>Penetration depth is remarkable</a:t>
            </a:r>
            <a:r>
              <a:rPr lang="en-GB" dirty="0">
                <a:solidFill>
                  <a:srgbClr val="003088"/>
                </a:solidFill>
              </a:rPr>
              <a:t>: Momentum &amp; Density dependent: ~ 1cm in metals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A4396E7-1861-177B-1D9D-1FD52161412A}"/>
              </a:ext>
            </a:extLst>
          </p:cNvPr>
          <p:cNvSpPr txBox="1"/>
          <p:nvPr/>
        </p:nvSpPr>
        <p:spPr>
          <a:xfrm>
            <a:off x="2312140" y="3425596"/>
            <a:ext cx="2765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3088"/>
              </a:buClr>
            </a:pPr>
            <a:r>
              <a:rPr lang="en-GB" sz="2000" b="1" dirty="0">
                <a:solidFill>
                  <a:srgbClr val="003088"/>
                </a:solidFill>
              </a:rPr>
              <a:t>Non-destructive probe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CA595EEF-E4CF-E2F4-57FB-88407CE1D72F}"/>
              </a:ext>
            </a:extLst>
          </p:cNvPr>
          <p:cNvSpPr txBox="1"/>
          <p:nvPr/>
        </p:nvSpPr>
        <p:spPr>
          <a:xfrm>
            <a:off x="1536926" y="5134474"/>
            <a:ext cx="431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3088"/>
              </a:buClr>
            </a:pPr>
            <a:r>
              <a:rPr lang="en-GB" sz="2000" b="1" dirty="0">
                <a:solidFill>
                  <a:srgbClr val="003088"/>
                </a:solidFill>
              </a:rPr>
              <a:t>Self- absorption effect is less significant</a:t>
            </a:r>
          </a:p>
        </p:txBody>
      </p:sp>
      <p:sp>
        <p:nvSpPr>
          <p:cNvPr id="16" name="Down Arrow 9">
            <a:extLst>
              <a:ext uri="{FF2B5EF4-FFF2-40B4-BE49-F238E27FC236}">
                <a16:creationId xmlns:a16="http://schemas.microsoft.com/office/drawing/2014/main" id="{DCD35A55-8C21-9397-508E-2BBE9B344815}"/>
              </a:ext>
            </a:extLst>
          </p:cNvPr>
          <p:cNvSpPr/>
          <p:nvPr/>
        </p:nvSpPr>
        <p:spPr>
          <a:xfrm>
            <a:off x="3396491" y="3939543"/>
            <a:ext cx="531491" cy="268290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88"/>
              </a:solidFill>
            </a:endParaRPr>
          </a:p>
        </p:txBody>
      </p:sp>
      <p:sp>
        <p:nvSpPr>
          <p:cNvPr id="17" name="Down Arrow 9">
            <a:extLst>
              <a:ext uri="{FF2B5EF4-FFF2-40B4-BE49-F238E27FC236}">
                <a16:creationId xmlns:a16="http://schemas.microsoft.com/office/drawing/2014/main" id="{593639C0-216F-8A80-2AEA-729FC021780F}"/>
              </a:ext>
            </a:extLst>
          </p:cNvPr>
          <p:cNvSpPr/>
          <p:nvPr/>
        </p:nvSpPr>
        <p:spPr>
          <a:xfrm>
            <a:off x="3396493" y="1706460"/>
            <a:ext cx="531491" cy="268290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88"/>
              </a:solidFill>
            </a:endParaRPr>
          </a:p>
        </p:txBody>
      </p:sp>
      <p:sp>
        <p:nvSpPr>
          <p:cNvPr id="18" name="Down Arrow 9">
            <a:extLst>
              <a:ext uri="{FF2B5EF4-FFF2-40B4-BE49-F238E27FC236}">
                <a16:creationId xmlns:a16="http://schemas.microsoft.com/office/drawing/2014/main" id="{5BA1FCF3-5575-41F5-2F83-DFE32DBF02E0}"/>
              </a:ext>
            </a:extLst>
          </p:cNvPr>
          <p:cNvSpPr/>
          <p:nvPr/>
        </p:nvSpPr>
        <p:spPr>
          <a:xfrm>
            <a:off x="3396492" y="3157306"/>
            <a:ext cx="531491" cy="268290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88"/>
              </a:solidFill>
            </a:endParaRPr>
          </a:p>
        </p:txBody>
      </p:sp>
      <p:sp>
        <p:nvSpPr>
          <p:cNvPr id="19" name="Down Arrow 9">
            <a:extLst>
              <a:ext uri="{FF2B5EF4-FFF2-40B4-BE49-F238E27FC236}">
                <a16:creationId xmlns:a16="http://schemas.microsoft.com/office/drawing/2014/main" id="{C21C685E-35B9-0BD0-2C13-5E66E1FB791D}"/>
              </a:ext>
            </a:extLst>
          </p:cNvPr>
          <p:cNvSpPr/>
          <p:nvPr/>
        </p:nvSpPr>
        <p:spPr>
          <a:xfrm>
            <a:off x="3396490" y="4778981"/>
            <a:ext cx="531491" cy="268290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88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310F0B-CC60-CC80-4820-F1F3B659816B}"/>
              </a:ext>
            </a:extLst>
          </p:cNvPr>
          <p:cNvSpPr txBox="1"/>
          <p:nvPr/>
        </p:nvSpPr>
        <p:spPr>
          <a:xfrm>
            <a:off x="6479479" y="1098523"/>
            <a:ext cx="5382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3088"/>
              </a:buClr>
            </a:pPr>
            <a:r>
              <a:rPr lang="en-GB" sz="2400" b="1" dirty="0">
                <a:solidFill>
                  <a:srgbClr val="003088"/>
                </a:solidFill>
              </a:rPr>
              <a:t>Elemental characterization</a:t>
            </a:r>
            <a:endParaRPr lang="en-GB" sz="1800" dirty="0">
              <a:solidFill>
                <a:srgbClr val="003088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DE6D2B-1E96-8EDE-6101-F4C8702F3296}"/>
              </a:ext>
            </a:extLst>
          </p:cNvPr>
          <p:cNvSpPr txBox="1"/>
          <p:nvPr/>
        </p:nvSpPr>
        <p:spPr>
          <a:xfrm>
            <a:off x="7197777" y="2225276"/>
            <a:ext cx="37170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3088"/>
              </a:buClr>
            </a:pPr>
            <a:r>
              <a:rPr lang="en-GB" sz="2400" b="1" dirty="0">
                <a:solidFill>
                  <a:srgbClr val="003088"/>
                </a:solidFill>
              </a:rPr>
              <a:t>Depth Profiling studies</a:t>
            </a:r>
            <a:endParaRPr lang="en-GB" sz="1800" dirty="0">
              <a:solidFill>
                <a:srgbClr val="003088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ADF0323-E31A-022C-7CAA-6F18B4E4AD94}"/>
              </a:ext>
            </a:extLst>
          </p:cNvPr>
          <p:cNvSpPr txBox="1"/>
          <p:nvPr/>
        </p:nvSpPr>
        <p:spPr>
          <a:xfrm>
            <a:off x="7105636" y="3579968"/>
            <a:ext cx="41300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3088"/>
              </a:buClr>
            </a:pPr>
            <a:r>
              <a:rPr lang="en-GB" sz="2400" b="1" dirty="0">
                <a:solidFill>
                  <a:srgbClr val="003088"/>
                </a:solidFill>
              </a:rPr>
              <a:t>Fundamental for experiment on cultural heritage artefacts</a:t>
            </a:r>
            <a:endParaRPr lang="en-GB" sz="1800" dirty="0">
              <a:solidFill>
                <a:srgbClr val="003088"/>
              </a:solidFill>
            </a:endParaRPr>
          </a:p>
        </p:txBody>
      </p:sp>
      <p:sp>
        <p:nvSpPr>
          <p:cNvPr id="23" name="Down Arrow 9">
            <a:extLst>
              <a:ext uri="{FF2B5EF4-FFF2-40B4-BE49-F238E27FC236}">
                <a16:creationId xmlns:a16="http://schemas.microsoft.com/office/drawing/2014/main" id="{A9479D79-5170-5D3F-10C0-0A1308AE4D5B}"/>
              </a:ext>
            </a:extLst>
          </p:cNvPr>
          <p:cNvSpPr/>
          <p:nvPr/>
        </p:nvSpPr>
        <p:spPr>
          <a:xfrm rot="16200000">
            <a:off x="6403658" y="861705"/>
            <a:ext cx="335355" cy="950671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88"/>
              </a:solidFill>
            </a:endParaRPr>
          </a:p>
        </p:txBody>
      </p:sp>
      <p:sp>
        <p:nvSpPr>
          <p:cNvPr id="24" name="Down Arrow 9">
            <a:extLst>
              <a:ext uri="{FF2B5EF4-FFF2-40B4-BE49-F238E27FC236}">
                <a16:creationId xmlns:a16="http://schemas.microsoft.com/office/drawing/2014/main" id="{7D3C65F8-E603-D25C-CD42-CE70DF53EC24}"/>
              </a:ext>
            </a:extLst>
          </p:cNvPr>
          <p:cNvSpPr/>
          <p:nvPr/>
        </p:nvSpPr>
        <p:spPr>
          <a:xfrm rot="16200000">
            <a:off x="6403657" y="2005984"/>
            <a:ext cx="335355" cy="950671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88"/>
              </a:solidFill>
            </a:endParaRPr>
          </a:p>
        </p:txBody>
      </p:sp>
      <p:sp>
        <p:nvSpPr>
          <p:cNvPr id="25" name="Down Arrow 9">
            <a:extLst>
              <a:ext uri="{FF2B5EF4-FFF2-40B4-BE49-F238E27FC236}">
                <a16:creationId xmlns:a16="http://schemas.microsoft.com/office/drawing/2014/main" id="{E3600386-7524-FB6F-CF30-C82D3AA76A77}"/>
              </a:ext>
            </a:extLst>
          </p:cNvPr>
          <p:cNvSpPr/>
          <p:nvPr/>
        </p:nvSpPr>
        <p:spPr>
          <a:xfrm rot="16200000">
            <a:off x="6403656" y="3641777"/>
            <a:ext cx="335355" cy="950671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88"/>
              </a:solidFill>
            </a:endParaRPr>
          </a:p>
        </p:txBody>
      </p:sp>
      <p:cxnSp>
        <p:nvCxnSpPr>
          <p:cNvPr id="27" name="Connettore a gomito 26">
            <a:extLst>
              <a:ext uri="{FF2B5EF4-FFF2-40B4-BE49-F238E27FC236}">
                <a16:creationId xmlns:a16="http://schemas.microsoft.com/office/drawing/2014/main" id="{A1FED0B6-6A7A-3894-FF2E-17B7D5DE163A}"/>
              </a:ext>
            </a:extLst>
          </p:cNvPr>
          <p:cNvCxnSpPr>
            <a:cxnSpLocks/>
          </p:cNvCxnSpPr>
          <p:nvPr/>
        </p:nvCxnSpPr>
        <p:spPr>
          <a:xfrm flipV="1">
            <a:off x="6095998" y="2498576"/>
            <a:ext cx="4969889" cy="3016586"/>
          </a:xfrm>
          <a:prstGeom prst="bentConnector3">
            <a:avLst>
              <a:gd name="adj1" fmla="val 104600"/>
            </a:avLst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Parentesi quadra chiusa 27">
            <a:extLst>
              <a:ext uri="{FF2B5EF4-FFF2-40B4-BE49-F238E27FC236}">
                <a16:creationId xmlns:a16="http://schemas.microsoft.com/office/drawing/2014/main" id="{CE9A700E-1E2E-9A76-464D-7A814FCBA5F8}"/>
              </a:ext>
            </a:extLst>
          </p:cNvPr>
          <p:cNvSpPr/>
          <p:nvPr/>
        </p:nvSpPr>
        <p:spPr>
          <a:xfrm>
            <a:off x="5494468" y="3425596"/>
            <a:ext cx="245818" cy="1460169"/>
          </a:xfrm>
          <a:prstGeom prst="rightBracket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351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  <a:p>
            <a:endParaRPr lang="en-GB" sz="1100" i="1" dirty="0">
              <a:solidFill>
                <a:schemeClr val="bg1"/>
              </a:solidFill>
            </a:endParaRP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150FEB-C96A-452A-5F0F-30648B02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662"/>
            <a:ext cx="6634480" cy="800298"/>
          </a:xfrm>
        </p:spPr>
        <p:txBody>
          <a:bodyPr>
            <a:normAutofit/>
          </a:bodyPr>
          <a:lstStyle/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1. Scientific background</a:t>
            </a:r>
          </a:p>
        </p:txBody>
      </p:sp>
      <p:sp>
        <p:nvSpPr>
          <p:cNvPr id="13" name="CasellaDiTesto 13">
            <a:extLst>
              <a:ext uri="{FF2B5EF4-FFF2-40B4-BE49-F238E27FC236}">
                <a16:creationId xmlns:a16="http://schemas.microsoft.com/office/drawing/2014/main" id="{3B1114C6-027E-4E36-8D57-6935D3A39F0E}"/>
              </a:ext>
            </a:extLst>
          </p:cNvPr>
          <p:cNvSpPr txBox="1"/>
          <p:nvPr/>
        </p:nvSpPr>
        <p:spPr>
          <a:xfrm>
            <a:off x="87086" y="1462616"/>
            <a:ext cx="4173857" cy="2523768"/>
          </a:xfrm>
          <a:prstGeom prst="rect">
            <a:avLst/>
          </a:prstGeom>
          <a:noFill/>
          <a:ln cap="flat">
            <a:solidFill>
              <a:schemeClr val="tx1"/>
            </a:solidFill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 defTabSz="9143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>
                <a:solidFill>
                  <a:srgbClr val="003088"/>
                </a:solidFill>
              </a:rPr>
              <a:t>µ-XES</a:t>
            </a:r>
            <a:r>
              <a:rPr lang="it-IT" sz="2000" b="1" dirty="0">
                <a:solidFill>
                  <a:srgbClr val="003088"/>
                </a:solidFill>
              </a:rPr>
              <a:t> </a:t>
            </a:r>
            <a:r>
              <a:rPr lang="it-IT" sz="2000" b="1" dirty="0" err="1">
                <a:solidFill>
                  <a:srgbClr val="003088"/>
                </a:solidFill>
              </a:rPr>
              <a:t>is</a:t>
            </a:r>
            <a:r>
              <a:rPr lang="it-IT" sz="2000" b="1" dirty="0">
                <a:solidFill>
                  <a:srgbClr val="003088"/>
                </a:solidFill>
              </a:rPr>
              <a:t> a </a:t>
            </a:r>
            <a:r>
              <a:rPr lang="it-IT" sz="2000" b="1" dirty="0" err="1">
                <a:solidFill>
                  <a:srgbClr val="003088"/>
                </a:solidFill>
              </a:rPr>
              <a:t>very</a:t>
            </a:r>
            <a:r>
              <a:rPr lang="it-IT" sz="2000" b="1" dirty="0">
                <a:solidFill>
                  <a:srgbClr val="003088"/>
                </a:solidFill>
              </a:rPr>
              <a:t> </a:t>
            </a:r>
            <a:r>
              <a:rPr lang="it-IT" sz="2000" b="1" dirty="0" err="1">
                <a:solidFill>
                  <a:srgbClr val="003088"/>
                </a:solidFill>
              </a:rPr>
              <a:t>powerful</a:t>
            </a:r>
            <a:r>
              <a:rPr lang="it-IT" sz="2000" b="1" dirty="0">
                <a:solidFill>
                  <a:srgbClr val="003088"/>
                </a:solidFill>
              </a:rPr>
              <a:t> technique</a:t>
            </a:r>
            <a:endParaRPr lang="it-IT" sz="2000" dirty="0">
              <a:solidFill>
                <a:srgbClr val="003088"/>
              </a:solidFill>
            </a:endParaRPr>
          </a:p>
          <a:p>
            <a:pPr algn="ctr" defTabSz="9143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kern="0" dirty="0">
                <a:solidFill>
                  <a:srgbClr val="003088"/>
                </a:solidFill>
              </a:rPr>
              <a:t> </a:t>
            </a:r>
            <a:r>
              <a:rPr lang="it-IT" b="1" kern="0" dirty="0" err="1">
                <a:solidFill>
                  <a:srgbClr val="003088"/>
                </a:solidFill>
              </a:rPr>
              <a:t>but</a:t>
            </a:r>
            <a:r>
              <a:rPr lang="it-IT" kern="0" dirty="0">
                <a:solidFill>
                  <a:srgbClr val="003088"/>
                </a:solidFill>
              </a:rPr>
              <a:t> </a:t>
            </a:r>
            <a:r>
              <a:rPr lang="it-IT" kern="0" dirty="0" err="1">
                <a:solidFill>
                  <a:srgbClr val="003088"/>
                </a:solidFill>
              </a:rPr>
              <a:t>it</a:t>
            </a:r>
            <a:r>
              <a:rPr lang="it-IT" kern="0" dirty="0">
                <a:solidFill>
                  <a:srgbClr val="003088"/>
                </a:solidFill>
              </a:rPr>
              <a:t> </a:t>
            </a:r>
            <a:r>
              <a:rPr lang="it-IT" kern="0" dirty="0" err="1">
                <a:solidFill>
                  <a:srgbClr val="003088"/>
                </a:solidFill>
              </a:rPr>
              <a:t>still</a:t>
            </a:r>
            <a:r>
              <a:rPr lang="it-IT" kern="0" dirty="0">
                <a:solidFill>
                  <a:srgbClr val="003088"/>
                </a:solidFill>
              </a:rPr>
              <a:t> </a:t>
            </a:r>
            <a:r>
              <a:rPr lang="it-IT" kern="0" dirty="0" err="1">
                <a:solidFill>
                  <a:srgbClr val="003088"/>
                </a:solidFill>
              </a:rPr>
              <a:t>has</a:t>
            </a:r>
            <a:r>
              <a:rPr lang="it-IT" kern="0" dirty="0">
                <a:solidFill>
                  <a:srgbClr val="003088"/>
                </a:solidFill>
              </a:rPr>
              <a:t> </a:t>
            </a:r>
            <a:r>
              <a:rPr lang="it-IT" sz="2000" b="1" kern="0" dirty="0" err="1">
                <a:solidFill>
                  <a:srgbClr val="003088"/>
                </a:solidFill>
              </a:rPr>
              <a:t>limitations</a:t>
            </a:r>
            <a:r>
              <a:rPr lang="it-IT" kern="0" dirty="0">
                <a:solidFill>
                  <a:srgbClr val="003088"/>
                </a:solidFill>
              </a:rPr>
              <a:t>: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 dirty="0">
              <a:solidFill>
                <a:srgbClr val="003088"/>
              </a:solidFill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kern="0" dirty="0" err="1">
                <a:solidFill>
                  <a:srgbClr val="003088"/>
                </a:solidFill>
              </a:rPr>
              <a:t>Poor</a:t>
            </a:r>
            <a:r>
              <a:rPr lang="it-IT" sz="2000" b="1" kern="0" dirty="0">
                <a:solidFill>
                  <a:srgbClr val="003088"/>
                </a:solidFill>
              </a:rPr>
              <a:t> </a:t>
            </a:r>
            <a:r>
              <a:rPr lang="it-IT" sz="2000" b="1" kern="0" dirty="0" err="1">
                <a:solidFill>
                  <a:srgbClr val="003088"/>
                </a:solidFill>
              </a:rPr>
              <a:t>solid</a:t>
            </a:r>
            <a:r>
              <a:rPr lang="it-IT" sz="2000" b="1" kern="0" dirty="0">
                <a:solidFill>
                  <a:srgbClr val="003088"/>
                </a:solidFill>
              </a:rPr>
              <a:t> angle coverage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kern="0" dirty="0">
              <a:solidFill>
                <a:srgbClr val="003088"/>
              </a:solidFill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kern="0" dirty="0">
                <a:solidFill>
                  <a:srgbClr val="003088"/>
                </a:solidFill>
              </a:rPr>
              <a:t> </a:t>
            </a:r>
            <a:r>
              <a:rPr lang="it-IT" sz="2000" b="1" kern="0" dirty="0">
                <a:solidFill>
                  <a:srgbClr val="003088"/>
                </a:solidFill>
              </a:rPr>
              <a:t>Long </a:t>
            </a:r>
            <a:r>
              <a:rPr lang="it-IT" sz="2000" b="1" kern="0" dirty="0" err="1">
                <a:solidFill>
                  <a:srgbClr val="003088"/>
                </a:solidFill>
              </a:rPr>
              <a:t>Measurement</a:t>
            </a:r>
            <a:r>
              <a:rPr lang="it-IT" sz="2000" b="1" kern="0" dirty="0">
                <a:solidFill>
                  <a:srgbClr val="003088"/>
                </a:solidFill>
              </a:rPr>
              <a:t> time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1" kern="0" dirty="0">
              <a:solidFill>
                <a:srgbClr val="003088"/>
              </a:solidFill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kern="0" dirty="0">
                <a:solidFill>
                  <a:srgbClr val="003088"/>
                </a:solidFill>
              </a:rPr>
              <a:t>Low </a:t>
            </a:r>
            <a:r>
              <a:rPr lang="it-IT" sz="2000" b="1" kern="0" dirty="0" err="1">
                <a:solidFill>
                  <a:srgbClr val="003088"/>
                </a:solidFill>
              </a:rPr>
              <a:t>sensitivity</a:t>
            </a:r>
            <a:endParaRPr lang="it-IT" sz="2000" kern="0" dirty="0">
              <a:solidFill>
                <a:srgbClr val="003088"/>
              </a:solidFill>
            </a:endParaRPr>
          </a:p>
        </p:txBody>
      </p:sp>
      <p:sp>
        <p:nvSpPr>
          <p:cNvPr id="16" name="CasellaDiTesto 20">
            <a:extLst>
              <a:ext uri="{FF2B5EF4-FFF2-40B4-BE49-F238E27FC236}">
                <a16:creationId xmlns:a16="http://schemas.microsoft.com/office/drawing/2014/main" id="{29F93BA2-FCF7-FE63-1AF4-4DA69EB44CE6}"/>
              </a:ext>
            </a:extLst>
          </p:cNvPr>
          <p:cNvSpPr txBox="1"/>
          <p:nvPr/>
        </p:nvSpPr>
        <p:spPr>
          <a:xfrm>
            <a:off x="5077279" y="2100696"/>
            <a:ext cx="1644762" cy="1015663"/>
          </a:xfrm>
          <a:prstGeom prst="rect">
            <a:avLst/>
          </a:prstGeom>
          <a:noFill/>
          <a:ln w="9528" cap="flat">
            <a:solidFill>
              <a:schemeClr val="tx1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kern="0" dirty="0" err="1">
                <a:solidFill>
                  <a:srgbClr val="003088"/>
                </a:solidFill>
              </a:rPr>
              <a:t>What</a:t>
            </a:r>
            <a:r>
              <a:rPr lang="it-IT" sz="2000" b="1" kern="0" dirty="0">
                <a:solidFill>
                  <a:srgbClr val="003088"/>
                </a:solidFill>
              </a:rPr>
              <a:t> are </a:t>
            </a:r>
            <a:r>
              <a:rPr lang="it-IT" sz="2000" b="1" kern="0" dirty="0" err="1">
                <a:solidFill>
                  <a:srgbClr val="003088"/>
                </a:solidFill>
              </a:rPr>
              <a:t>we</a:t>
            </a:r>
            <a:r>
              <a:rPr lang="it-IT" sz="2000" b="1" kern="0" dirty="0">
                <a:solidFill>
                  <a:srgbClr val="003088"/>
                </a:solidFill>
              </a:rPr>
              <a:t> </a:t>
            </a:r>
            <a:r>
              <a:rPr lang="it-IT" sz="2000" b="1" kern="0" dirty="0" err="1">
                <a:solidFill>
                  <a:srgbClr val="003088"/>
                </a:solidFill>
              </a:rPr>
              <a:t>doing</a:t>
            </a:r>
            <a:r>
              <a:rPr lang="it-IT" sz="2000" b="1" kern="0" dirty="0">
                <a:solidFill>
                  <a:srgbClr val="003088"/>
                </a:solidFill>
              </a:rPr>
              <a:t> to </a:t>
            </a:r>
            <a:r>
              <a:rPr lang="it-IT" sz="2000" b="1" kern="0" dirty="0" err="1">
                <a:solidFill>
                  <a:srgbClr val="003088"/>
                </a:solidFill>
              </a:rPr>
              <a:t>improve</a:t>
            </a:r>
            <a:r>
              <a:rPr lang="it-IT" sz="2000" b="1" kern="0" dirty="0">
                <a:solidFill>
                  <a:srgbClr val="003088"/>
                </a:solidFill>
              </a:rPr>
              <a:t>?</a:t>
            </a:r>
          </a:p>
        </p:txBody>
      </p:sp>
      <p:sp>
        <p:nvSpPr>
          <p:cNvPr id="34" name="Down Arrow 9">
            <a:extLst>
              <a:ext uri="{FF2B5EF4-FFF2-40B4-BE49-F238E27FC236}">
                <a16:creationId xmlns:a16="http://schemas.microsoft.com/office/drawing/2014/main" id="{711BE9CE-FD47-5DB1-98CD-F6B1FAB465E6}"/>
              </a:ext>
            </a:extLst>
          </p:cNvPr>
          <p:cNvSpPr/>
          <p:nvPr/>
        </p:nvSpPr>
        <p:spPr>
          <a:xfrm rot="16200000">
            <a:off x="4325474" y="2337690"/>
            <a:ext cx="660208" cy="681289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3088"/>
              </a:solidFill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752603B-149E-70C2-0750-8D81F19B8F67}"/>
              </a:ext>
            </a:extLst>
          </p:cNvPr>
          <p:cNvSpPr txBox="1"/>
          <p:nvPr/>
        </p:nvSpPr>
        <p:spPr>
          <a:xfrm>
            <a:off x="7538377" y="1185620"/>
            <a:ext cx="4529572" cy="29854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kern="0" dirty="0" err="1">
                <a:solidFill>
                  <a:srgbClr val="003088"/>
                </a:solidFill>
              </a:rPr>
              <a:t>Validating</a:t>
            </a:r>
            <a:r>
              <a:rPr lang="it-IT" sz="2000" kern="0" dirty="0">
                <a:solidFill>
                  <a:srgbClr val="003088"/>
                </a:solidFill>
              </a:rPr>
              <a:t> a </a:t>
            </a:r>
            <a:r>
              <a:rPr lang="it-IT" sz="2400" b="1" kern="0" dirty="0">
                <a:solidFill>
                  <a:srgbClr val="003088"/>
                </a:solidFill>
              </a:rPr>
              <a:t>Monte Carlo </a:t>
            </a:r>
            <a:r>
              <a:rPr lang="it-IT" sz="2400" b="1" kern="0" dirty="0" err="1">
                <a:solidFill>
                  <a:srgbClr val="003088"/>
                </a:solidFill>
              </a:rPr>
              <a:t>simulation</a:t>
            </a:r>
            <a:r>
              <a:rPr lang="it-IT" sz="2400" b="1" kern="0" dirty="0">
                <a:solidFill>
                  <a:srgbClr val="003088"/>
                </a:solidFill>
              </a:rPr>
              <a:t> software </a:t>
            </a:r>
            <a:r>
              <a:rPr lang="it-IT" sz="2000" kern="0" dirty="0" err="1">
                <a:solidFill>
                  <a:srgbClr val="003088"/>
                </a:solidFill>
              </a:rPr>
              <a:t>that</a:t>
            </a:r>
            <a:r>
              <a:rPr lang="it-IT" sz="2000" kern="0" dirty="0">
                <a:solidFill>
                  <a:srgbClr val="003088"/>
                </a:solidFill>
              </a:rPr>
              <a:t> </a:t>
            </a:r>
            <a:r>
              <a:rPr lang="it-IT" sz="2000" kern="0" dirty="0" err="1">
                <a:solidFill>
                  <a:srgbClr val="003088"/>
                </a:solidFill>
              </a:rPr>
              <a:t>implements</a:t>
            </a:r>
            <a:r>
              <a:rPr lang="it-IT" sz="2000" kern="0" dirty="0">
                <a:solidFill>
                  <a:srgbClr val="003088"/>
                </a:solidFill>
              </a:rPr>
              <a:t>: </a:t>
            </a:r>
          </a:p>
          <a:p>
            <a:pPr marL="457200" indent="-457200" defTabSz="914377"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kern="0" dirty="0">
                <a:solidFill>
                  <a:srgbClr val="003088"/>
                </a:solidFill>
              </a:rPr>
              <a:t>the </a:t>
            </a:r>
            <a:r>
              <a:rPr lang="it-IT" sz="2000" b="1" kern="0" dirty="0" err="1">
                <a:solidFill>
                  <a:srgbClr val="003088"/>
                </a:solidFill>
              </a:rPr>
              <a:t>physical</a:t>
            </a:r>
            <a:r>
              <a:rPr lang="it-IT" sz="2000" b="1" kern="0" dirty="0">
                <a:solidFill>
                  <a:srgbClr val="003088"/>
                </a:solidFill>
              </a:rPr>
              <a:t> </a:t>
            </a:r>
            <a:r>
              <a:rPr lang="it-IT" sz="2000" b="1" kern="0" dirty="0" err="1">
                <a:solidFill>
                  <a:srgbClr val="003088"/>
                </a:solidFill>
              </a:rPr>
              <a:t>processes</a:t>
            </a:r>
            <a:r>
              <a:rPr lang="it-IT" sz="2000" b="1" kern="0" dirty="0">
                <a:solidFill>
                  <a:srgbClr val="003088"/>
                </a:solidFill>
              </a:rPr>
              <a:t> </a:t>
            </a:r>
            <a:r>
              <a:rPr lang="it-IT" sz="2000" b="1" kern="0" dirty="0" err="1">
                <a:solidFill>
                  <a:srgbClr val="003088"/>
                </a:solidFill>
              </a:rPr>
              <a:t>involved</a:t>
            </a:r>
            <a:r>
              <a:rPr lang="it-IT" sz="2000" b="1" kern="0" dirty="0">
                <a:solidFill>
                  <a:srgbClr val="003088"/>
                </a:solidFill>
              </a:rPr>
              <a:t> in the </a:t>
            </a:r>
            <a:r>
              <a:rPr lang="it-IT" sz="2000" b="1" kern="0" dirty="0" err="1">
                <a:solidFill>
                  <a:srgbClr val="003088"/>
                </a:solidFill>
              </a:rPr>
              <a:t>muon</a:t>
            </a:r>
            <a:r>
              <a:rPr lang="it-IT" sz="2000" b="1" kern="0" dirty="0">
                <a:solidFill>
                  <a:srgbClr val="003088"/>
                </a:solidFill>
              </a:rPr>
              <a:t> interaction </a:t>
            </a:r>
            <a:r>
              <a:rPr lang="it-IT" sz="2000" kern="0" dirty="0">
                <a:solidFill>
                  <a:srgbClr val="003088"/>
                </a:solidFill>
              </a:rPr>
              <a:t>with </a:t>
            </a:r>
            <a:r>
              <a:rPr lang="it-IT" sz="2000" kern="0" dirty="0" err="1">
                <a:solidFill>
                  <a:srgbClr val="003088"/>
                </a:solidFill>
              </a:rPr>
              <a:t>matter</a:t>
            </a:r>
            <a:r>
              <a:rPr lang="it-IT" sz="2000" kern="0" dirty="0">
                <a:solidFill>
                  <a:srgbClr val="003088"/>
                </a:solidFill>
              </a:rPr>
              <a:t>;</a:t>
            </a:r>
          </a:p>
          <a:p>
            <a:pPr marL="457200" indent="-457200" defTabSz="914377"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kern="0" dirty="0" err="1">
                <a:solidFill>
                  <a:srgbClr val="003088"/>
                </a:solidFill>
              </a:rPr>
              <a:t>Experimental</a:t>
            </a:r>
            <a:r>
              <a:rPr lang="it-IT" sz="2000" b="1" kern="0" dirty="0">
                <a:solidFill>
                  <a:srgbClr val="003088"/>
                </a:solidFill>
              </a:rPr>
              <a:t> </a:t>
            </a:r>
            <a:r>
              <a:rPr lang="it-IT" sz="2000" b="1" kern="0" dirty="0" err="1">
                <a:solidFill>
                  <a:srgbClr val="003088"/>
                </a:solidFill>
              </a:rPr>
              <a:t>conditions</a:t>
            </a:r>
            <a:r>
              <a:rPr lang="it-IT" sz="2000" b="1" kern="0" dirty="0">
                <a:solidFill>
                  <a:srgbClr val="003088"/>
                </a:solidFill>
              </a:rPr>
              <a:t> </a:t>
            </a:r>
            <a:r>
              <a:rPr lang="it-IT" sz="2000" kern="0" dirty="0">
                <a:solidFill>
                  <a:srgbClr val="003088"/>
                </a:solidFill>
              </a:rPr>
              <a:t>for </a:t>
            </a:r>
            <a:r>
              <a:rPr lang="it-IT" sz="2000" kern="0" dirty="0" err="1">
                <a:solidFill>
                  <a:srgbClr val="003088"/>
                </a:solidFill>
              </a:rPr>
              <a:t>better</a:t>
            </a:r>
            <a:r>
              <a:rPr lang="it-IT" sz="2000" kern="0" dirty="0">
                <a:solidFill>
                  <a:srgbClr val="003088"/>
                </a:solidFill>
              </a:rPr>
              <a:t> data </a:t>
            </a:r>
            <a:r>
              <a:rPr lang="it-IT" sz="2000" kern="0" dirty="0" err="1">
                <a:solidFill>
                  <a:srgbClr val="003088"/>
                </a:solidFill>
              </a:rPr>
              <a:t>interpretation</a:t>
            </a:r>
            <a:r>
              <a:rPr lang="it-IT" sz="2000" kern="0" dirty="0">
                <a:solidFill>
                  <a:srgbClr val="003088"/>
                </a:solidFill>
              </a:rPr>
              <a:t>;</a:t>
            </a:r>
          </a:p>
          <a:p>
            <a:pPr marL="457200" indent="-457200" defTabSz="914377"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kern="0" dirty="0">
                <a:solidFill>
                  <a:srgbClr val="003088"/>
                </a:solidFill>
              </a:rPr>
              <a:t>A new detector set-up.</a:t>
            </a:r>
            <a:endParaRPr lang="en-GB" sz="2000" b="1" kern="0" dirty="0">
              <a:solidFill>
                <a:srgbClr val="003088"/>
              </a:solidFill>
            </a:endParaRPr>
          </a:p>
        </p:txBody>
      </p:sp>
      <p:sp>
        <p:nvSpPr>
          <p:cNvPr id="36" name="Down Arrow 9">
            <a:extLst>
              <a:ext uri="{FF2B5EF4-FFF2-40B4-BE49-F238E27FC236}">
                <a16:creationId xmlns:a16="http://schemas.microsoft.com/office/drawing/2014/main" id="{B41CADC4-7BAE-FCEB-5E67-022F799F8F10}"/>
              </a:ext>
            </a:extLst>
          </p:cNvPr>
          <p:cNvSpPr/>
          <p:nvPr/>
        </p:nvSpPr>
        <p:spPr>
          <a:xfrm rot="16200000">
            <a:off x="6800719" y="2337691"/>
            <a:ext cx="660208" cy="681289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088"/>
              </a:solidFill>
            </a:endParaRPr>
          </a:p>
        </p:txBody>
      </p:sp>
      <p:sp>
        <p:nvSpPr>
          <p:cNvPr id="2" name="CasellaDiTesto 20">
            <a:extLst>
              <a:ext uri="{FF2B5EF4-FFF2-40B4-BE49-F238E27FC236}">
                <a16:creationId xmlns:a16="http://schemas.microsoft.com/office/drawing/2014/main" id="{25C6695B-B455-8705-174B-4DA0E093D8A2}"/>
              </a:ext>
            </a:extLst>
          </p:cNvPr>
          <p:cNvSpPr txBox="1"/>
          <p:nvPr/>
        </p:nvSpPr>
        <p:spPr>
          <a:xfrm>
            <a:off x="4009593" y="4773454"/>
            <a:ext cx="3733902" cy="1200329"/>
          </a:xfrm>
          <a:prstGeom prst="rect">
            <a:avLst/>
          </a:prstGeom>
          <a:noFill/>
          <a:ln w="9528" cap="flat">
            <a:solidFill>
              <a:schemeClr val="tx1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kern="0" dirty="0">
                <a:solidFill>
                  <a:srgbClr val="003088"/>
                </a:solidFill>
              </a:rPr>
              <a:t>The software </a:t>
            </a:r>
            <a:r>
              <a:rPr lang="it-IT" sz="2400" b="1" kern="0" dirty="0" err="1">
                <a:solidFill>
                  <a:srgbClr val="003088"/>
                </a:solidFill>
              </a:rPr>
              <a:t>is</a:t>
            </a:r>
            <a:r>
              <a:rPr lang="it-IT" sz="2400" b="1" kern="0" dirty="0">
                <a:solidFill>
                  <a:srgbClr val="003088"/>
                </a:solidFill>
              </a:rPr>
              <a:t> </a:t>
            </a:r>
            <a:r>
              <a:rPr lang="it-IT" sz="2400" b="1" kern="0" dirty="0" err="1">
                <a:solidFill>
                  <a:srgbClr val="003088"/>
                </a:solidFill>
              </a:rPr>
              <a:t>called</a:t>
            </a:r>
            <a:r>
              <a:rPr lang="it-IT" sz="2400" b="1" kern="0" dirty="0">
                <a:solidFill>
                  <a:srgbClr val="003088"/>
                </a:solidFill>
              </a:rPr>
              <a:t> «</a:t>
            </a:r>
            <a:r>
              <a:rPr lang="it-IT" sz="2400" b="1" kern="0" dirty="0" err="1">
                <a:solidFill>
                  <a:srgbClr val="003088"/>
                </a:solidFill>
              </a:rPr>
              <a:t>Arby</a:t>
            </a:r>
            <a:r>
              <a:rPr lang="it-IT" sz="2400" b="1" kern="0" dirty="0">
                <a:solidFill>
                  <a:srgbClr val="003088"/>
                </a:solidFill>
              </a:rPr>
              <a:t>» and </a:t>
            </a:r>
            <a:r>
              <a:rPr lang="it-IT" sz="2400" b="1" kern="0" dirty="0" err="1">
                <a:solidFill>
                  <a:srgbClr val="003088"/>
                </a:solidFill>
              </a:rPr>
              <a:t>it’s</a:t>
            </a:r>
            <a:r>
              <a:rPr lang="it-IT" sz="2400" b="1" kern="0" dirty="0">
                <a:solidFill>
                  <a:srgbClr val="003088"/>
                </a:solidFill>
              </a:rPr>
              <a:t> a Geant4 </a:t>
            </a:r>
            <a:r>
              <a:rPr lang="it-IT" sz="2400" b="1" kern="0" dirty="0" err="1">
                <a:solidFill>
                  <a:srgbClr val="003088"/>
                </a:solidFill>
              </a:rPr>
              <a:t>based</a:t>
            </a:r>
            <a:r>
              <a:rPr lang="it-IT" sz="2400" b="1" kern="0" dirty="0">
                <a:solidFill>
                  <a:srgbClr val="003088"/>
                </a:solidFill>
              </a:rPr>
              <a:t> tool</a:t>
            </a:r>
          </a:p>
        </p:txBody>
      </p:sp>
      <p:cxnSp>
        <p:nvCxnSpPr>
          <p:cNvPr id="4" name="Connettore a gomito 3">
            <a:extLst>
              <a:ext uri="{FF2B5EF4-FFF2-40B4-BE49-F238E27FC236}">
                <a16:creationId xmlns:a16="http://schemas.microsoft.com/office/drawing/2014/main" id="{2DB8FEBB-085D-A49E-465E-ACCF428EF95E}"/>
              </a:ext>
            </a:extLst>
          </p:cNvPr>
          <p:cNvCxnSpPr>
            <a:cxnSpLocks/>
            <a:stCxn id="35" idx="2"/>
            <a:endCxn id="2" idx="3"/>
          </p:cNvCxnSpPr>
          <p:nvPr/>
        </p:nvCxnSpPr>
        <p:spPr>
          <a:xfrm rot="5400000">
            <a:off x="8172046" y="3742502"/>
            <a:ext cx="1202566" cy="2059668"/>
          </a:xfrm>
          <a:prstGeom prst="bentConnector2">
            <a:avLst/>
          </a:prstGeom>
          <a:ln w="57150">
            <a:solidFill>
              <a:srgbClr val="FF9D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442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DC3D6-B059-7C34-FF89-20EA1509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553" y="955190"/>
            <a:ext cx="7723762" cy="313908"/>
          </a:xfrm>
          <a:ln>
            <a:solidFill>
              <a:srgbClr val="003088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1800" b="1" kern="0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How can we improve data treatment with Monte Carlo simulations?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5FA3BB-81CB-207C-5F0C-2B685702E800}"/>
              </a:ext>
            </a:extLst>
          </p:cNvPr>
          <p:cNvSpPr txBox="1">
            <a:spLocks/>
          </p:cNvSpPr>
          <p:nvPr/>
        </p:nvSpPr>
        <p:spPr>
          <a:xfrm>
            <a:off x="0" y="251583"/>
            <a:ext cx="6634480" cy="8002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 Technique development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331732-38EF-A753-F216-9F454396DEA2}"/>
              </a:ext>
            </a:extLst>
          </p:cNvPr>
          <p:cNvSpPr txBox="1"/>
          <p:nvPr/>
        </p:nvSpPr>
        <p:spPr>
          <a:xfrm>
            <a:off x="670106" y="2052537"/>
            <a:ext cx="4737371" cy="3724096"/>
          </a:xfrm>
          <a:prstGeom prst="rect">
            <a:avLst/>
          </a:prstGeom>
          <a:noFill/>
          <a:ln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kern="0" dirty="0">
                <a:solidFill>
                  <a:srgbClr val="003088"/>
                </a:solidFill>
              </a:rPr>
              <a:t>By reproducing the muon interaction and collecting the emitted X-ray</a:t>
            </a:r>
            <a:r>
              <a:rPr lang="en-GB" kern="0" dirty="0">
                <a:solidFill>
                  <a:srgbClr val="003088"/>
                </a:solidFill>
              </a:rPr>
              <a:t>. In This will provide another way to perform quantitative analysis </a:t>
            </a:r>
          </a:p>
          <a:p>
            <a:endParaRPr lang="en-GB" kern="0" dirty="0">
              <a:solidFill>
                <a:srgbClr val="003088"/>
              </a:solidFill>
            </a:endParaRPr>
          </a:p>
          <a:p>
            <a:pPr algn="ctr"/>
            <a:r>
              <a:rPr lang="en-GB" sz="2000" b="1" kern="0" dirty="0">
                <a:solidFill>
                  <a:srgbClr val="003088"/>
                </a:solidFill>
              </a:rPr>
              <a:t>But</a:t>
            </a:r>
          </a:p>
          <a:p>
            <a:pPr algn="ctr"/>
            <a:endParaRPr lang="en-GB" kern="0" dirty="0">
              <a:solidFill>
                <a:srgbClr val="003088"/>
              </a:solidFill>
            </a:endParaRPr>
          </a:p>
          <a:p>
            <a:pPr algn="ctr"/>
            <a:r>
              <a:rPr lang="en-GB" b="1" kern="0" dirty="0">
                <a:solidFill>
                  <a:srgbClr val="003088"/>
                </a:solidFill>
              </a:rPr>
              <a:t>Geant4 is not yet fully reliable</a:t>
            </a:r>
            <a:r>
              <a:rPr lang="en-GB" kern="0" dirty="0">
                <a:solidFill>
                  <a:srgbClr val="003088"/>
                </a:solidFill>
              </a:rPr>
              <a:t>: the simulations of many different elements showed some missing information in the simulated spectra</a:t>
            </a:r>
          </a:p>
          <a:p>
            <a:pPr algn="ctr"/>
            <a:endParaRPr lang="en-GB" kern="0" dirty="0">
              <a:solidFill>
                <a:srgbClr val="003088"/>
              </a:solidFill>
            </a:endParaRPr>
          </a:p>
          <a:p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D06C8AD-0EDA-4E89-76E0-133DA1AEED52}"/>
              </a:ext>
            </a:extLst>
          </p:cNvPr>
          <p:cNvSpPr txBox="1"/>
          <p:nvPr/>
        </p:nvSpPr>
        <p:spPr>
          <a:xfrm>
            <a:off x="6541268" y="2052538"/>
            <a:ext cx="5456179" cy="3693319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By reproducing a sample and collecting the information of the number of muons stopped in the material</a:t>
            </a:r>
            <a:r>
              <a:rPr lang="en-GB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like SRIM-TRIM.</a:t>
            </a:r>
          </a:p>
          <a:p>
            <a:pPr algn="ctr"/>
            <a:endParaRPr lang="en-GB" kern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GB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Especially when doing depth profiling, </a:t>
            </a:r>
            <a:r>
              <a:rPr lang="en-GB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simulation can help in defining the thickness of a layer </a:t>
            </a:r>
            <a:r>
              <a:rPr lang="en-GB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and give a results that is easy to handle.</a:t>
            </a:r>
          </a:p>
          <a:p>
            <a:pPr algn="ctr"/>
            <a:endParaRPr lang="en-GB" kern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GB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This has been done for some sample with  interesting results</a:t>
            </a:r>
          </a:p>
          <a:p>
            <a:pPr algn="ctr"/>
            <a:endParaRPr lang="en-GB" kern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endParaRPr lang="en-GB" kern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GB" kern="0" dirty="0">
                <a:solidFill>
                  <a:srgbClr val="003088"/>
                </a:solidFill>
              </a:rPr>
              <a:t> 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7CFD238-9D0C-0696-9B42-9B17AA85C096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 flipH="1">
            <a:off x="3038792" y="1269098"/>
            <a:ext cx="3154642" cy="783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A4B12F9-F240-6F1F-7732-2E84F6620100}"/>
              </a:ext>
            </a:extLst>
          </p:cNvPr>
          <p:cNvCxnSpPr>
            <a:cxnSpLocks/>
            <a:stCxn id="2" idx="2"/>
            <a:endCxn id="11" idx="0"/>
          </p:cNvCxnSpPr>
          <p:nvPr/>
        </p:nvCxnSpPr>
        <p:spPr>
          <a:xfrm>
            <a:off x="6193434" y="1269098"/>
            <a:ext cx="3075924" cy="783440"/>
          </a:xfrm>
          <a:prstGeom prst="straightConnector1">
            <a:avLst/>
          </a:prstGeom>
          <a:ln>
            <a:solidFill>
              <a:srgbClr val="FFDBAC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4CB873B1-D931-BB2E-89F7-1156A7F6F87C}"/>
              </a:ext>
            </a:extLst>
          </p:cNvPr>
          <p:cNvSpPr/>
          <p:nvPr/>
        </p:nvSpPr>
        <p:spPr>
          <a:xfrm>
            <a:off x="2580610" y="5275274"/>
            <a:ext cx="1011676" cy="470583"/>
          </a:xfrm>
          <a:prstGeom prst="downArrow">
            <a:avLst/>
          </a:prstGeom>
          <a:solidFill>
            <a:srgbClr val="FF9D1B"/>
          </a:solidFill>
          <a:ln>
            <a:solidFill>
              <a:srgbClr val="FF9D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73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74BE7C-0DCE-91C6-B5D6-795E0FF41F9A}"/>
              </a:ext>
            </a:extLst>
          </p:cNvPr>
          <p:cNvSpPr/>
          <p:nvPr/>
        </p:nvSpPr>
        <p:spPr>
          <a:xfrm>
            <a:off x="0" y="3269"/>
            <a:ext cx="5876544" cy="259097"/>
          </a:xfrm>
          <a:prstGeom prst="rect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iangolo rettangolo 5">
            <a:extLst>
              <a:ext uri="{FF2B5EF4-FFF2-40B4-BE49-F238E27FC236}">
                <a16:creationId xmlns:a16="http://schemas.microsoft.com/office/drawing/2014/main" id="{D8BC380C-D1BD-6AA8-1C5F-F375D59C6877}"/>
              </a:ext>
            </a:extLst>
          </p:cNvPr>
          <p:cNvSpPr/>
          <p:nvPr/>
        </p:nvSpPr>
        <p:spPr>
          <a:xfrm>
            <a:off x="5876544" y="301"/>
            <a:ext cx="1633728" cy="262065"/>
          </a:xfrm>
          <a:prstGeom prst="rtTriangle">
            <a:avLst/>
          </a:prstGeom>
          <a:solidFill>
            <a:srgbClr val="8F9ABB"/>
          </a:solidFill>
          <a:ln>
            <a:solidFill>
              <a:srgbClr val="8F9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4707F7-810C-DD5D-E247-77D78ADDC33F}"/>
              </a:ext>
            </a:extLst>
          </p:cNvPr>
          <p:cNvSpPr txBox="1"/>
          <p:nvPr/>
        </p:nvSpPr>
        <p:spPr>
          <a:xfrm>
            <a:off x="0" y="-10027"/>
            <a:ext cx="3592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M. Cataldo, HPXM 23, 19</a:t>
            </a:r>
            <a:r>
              <a:rPr lang="en-GB" sz="1100" i="1" baseline="30000" dirty="0">
                <a:solidFill>
                  <a:schemeClr val="bg1"/>
                </a:solidFill>
              </a:rPr>
              <a:t>th</a:t>
            </a:r>
            <a:r>
              <a:rPr lang="en-GB" sz="1100" i="1" dirty="0">
                <a:solidFill>
                  <a:schemeClr val="bg1"/>
                </a:solidFill>
              </a:rPr>
              <a:t> June 2023 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E9411525-989F-DBD9-F450-8212A6A3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63326" y="6045794"/>
            <a:ext cx="583978" cy="613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5FA3BB-81CB-207C-5F0C-2B685702E800}"/>
              </a:ext>
            </a:extLst>
          </p:cNvPr>
          <p:cNvSpPr txBox="1">
            <a:spLocks/>
          </p:cNvSpPr>
          <p:nvPr/>
        </p:nvSpPr>
        <p:spPr>
          <a:xfrm>
            <a:off x="0" y="251583"/>
            <a:ext cx="6634480" cy="8002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3400" b="1" dirty="0">
                <a:solidFill>
                  <a:srgbClr val="003088"/>
                </a:solidFill>
                <a:latin typeface="+mn-lt"/>
                <a:ea typeface="+mn-ea"/>
                <a:cs typeface="+mn-cs"/>
              </a:rPr>
              <a:t>2.1 Geant4/Arby validation </a:t>
            </a:r>
          </a:p>
        </p:txBody>
      </p:sp>
      <p:graphicFrame>
        <p:nvGraphicFramePr>
          <p:cNvPr id="2" name="Oggetto 1" descr="Project Path: C:\Users\ctlma\Desktop\Dottorato\Data Analysis\Standard\Standard.opju&#10;PE Folder: /Standard/Cu/&#10;Short Name: Graph33">
            <a:extLst>
              <a:ext uri="{FF2B5EF4-FFF2-40B4-BE49-F238E27FC236}">
                <a16:creationId xmlns:a16="http://schemas.microsoft.com/office/drawing/2014/main" id="{1CA8B90B-5385-95BB-87E1-4020B588D0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695558"/>
              </p:ext>
            </p:extLst>
          </p:nvPr>
        </p:nvGraphicFramePr>
        <p:xfrm>
          <a:off x="0" y="1348834"/>
          <a:ext cx="6186788" cy="4739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440" imgH="7502760" progId="Origin95.Graph">
                  <p:embed/>
                </p:oleObj>
              </mc:Choice>
              <mc:Fallback>
                <p:oleObj name="Graph" r:id="rId3" imgW="9802440" imgH="7502760" progId="Origin95.Graph">
                  <p:embed/>
                  <p:pic>
                    <p:nvPicPr>
                      <p:cNvPr id="4" name="Oggetto 3" descr="Project Path: C:\Users\ctlma\Desktop\Dottorato\Data Analysis\Standard\Standard.opju&#10;PE Folder: /Standard/Cu/&#10;Short Name: Graph33">
                        <a:extLst>
                          <a:ext uri="{FF2B5EF4-FFF2-40B4-BE49-F238E27FC236}">
                            <a16:creationId xmlns:a16="http://schemas.microsoft.com/office/drawing/2014/main" id="{26549AFA-90A7-286F-C788-0F27FA21E7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348834"/>
                        <a:ext cx="6186788" cy="4739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 descr="Project Path: C:\Users\ctlma\Desktop\Dottorato\Data Analysis\Standard\Standard.opju&#10;PE Folder: /Standard/Cu/&#10;Short Name: Graph27">
            <a:extLst>
              <a:ext uri="{FF2B5EF4-FFF2-40B4-BE49-F238E27FC236}">
                <a16:creationId xmlns:a16="http://schemas.microsoft.com/office/drawing/2014/main" id="{40A7ACBB-88A3-44CC-9A7E-52C7F2D36B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318563"/>
              </p:ext>
            </p:extLst>
          </p:nvPr>
        </p:nvGraphicFramePr>
        <p:xfrm>
          <a:off x="5677128" y="1300195"/>
          <a:ext cx="6186790" cy="4739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440" imgH="7502760" progId="Origin95.Graph">
                  <p:embed/>
                </p:oleObj>
              </mc:Choice>
              <mc:Fallback>
                <p:oleObj name="Graph" r:id="rId5" imgW="9802440" imgH="7502760" progId="Origin95.Graph">
                  <p:embed/>
                  <p:pic>
                    <p:nvPicPr>
                      <p:cNvPr id="5" name="Oggetto 4" descr="Project Path: C:\Users\ctlma\Desktop\Dottorato\Data Analysis\Standard\Standard.opju&#10;PE Folder: /Standard/Cu/&#10;Short Name: Graph27">
                        <a:extLst>
                          <a:ext uri="{FF2B5EF4-FFF2-40B4-BE49-F238E27FC236}">
                            <a16:creationId xmlns:a16="http://schemas.microsoft.com/office/drawing/2014/main" id="{4836A8B4-AEED-8EA7-1399-728EDE163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77128" y="1300195"/>
                        <a:ext cx="6186790" cy="4739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D5AC8C-F750-80F0-E6DC-65AED4F5DE34}"/>
              </a:ext>
            </a:extLst>
          </p:cNvPr>
          <p:cNvSpPr txBox="1"/>
          <p:nvPr/>
        </p:nvSpPr>
        <p:spPr>
          <a:xfrm>
            <a:off x="938125" y="852873"/>
            <a:ext cx="9876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kern="0" dirty="0">
                <a:solidFill>
                  <a:srgbClr val="C00000"/>
                </a:solidFill>
              </a:rPr>
              <a:t>Copper</a:t>
            </a:r>
            <a:r>
              <a:rPr lang="en-GB" kern="0" dirty="0">
                <a:solidFill>
                  <a:srgbClr val="003088"/>
                </a:solidFill>
              </a:rPr>
              <a:t> spectra measured at the ISIS Neutron and muon source. Cu is easy identified by a </a:t>
            </a:r>
            <a:r>
              <a:rPr lang="en-GB" b="1" u="sng" kern="0" dirty="0">
                <a:solidFill>
                  <a:srgbClr val="003088"/>
                </a:solidFill>
              </a:rPr>
              <a:t>double peak </a:t>
            </a:r>
            <a:r>
              <a:rPr lang="en-GB" kern="0" dirty="0">
                <a:solidFill>
                  <a:srgbClr val="003088"/>
                </a:solidFill>
              </a:rPr>
              <a:t>in the low and high energy range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5CFA0881-64D4-DCFC-B2C8-9477C3EE49E7}"/>
              </a:ext>
            </a:extLst>
          </p:cNvPr>
          <p:cNvSpPr/>
          <p:nvPr/>
        </p:nvSpPr>
        <p:spPr>
          <a:xfrm>
            <a:off x="1138136" y="3210128"/>
            <a:ext cx="962454" cy="213035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86E3BB75-59A5-E601-3D2F-85A5D6F281F2}"/>
              </a:ext>
            </a:extLst>
          </p:cNvPr>
          <p:cNvSpPr/>
          <p:nvPr/>
        </p:nvSpPr>
        <p:spPr>
          <a:xfrm>
            <a:off x="9763325" y="3070699"/>
            <a:ext cx="1051637" cy="213035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87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 slid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67b676-3231-4229-b246-27e36f6a6ea0" xsi:nil="true"/>
    <lcf76f155ced4ddcb4097134ff3c332f xmlns="7a6c5452-7205-4e2c-a322-0d36e47a409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453390EE4BA43A5D6133E94472E90" ma:contentTypeVersion="15" ma:contentTypeDescription="Create a new document." ma:contentTypeScope="" ma:versionID="bf9a459e8024347ae04296c47f65ae2e">
  <xsd:schema xmlns:xsd="http://www.w3.org/2001/XMLSchema" xmlns:xs="http://www.w3.org/2001/XMLSchema" xmlns:p="http://schemas.microsoft.com/office/2006/metadata/properties" xmlns:ns2="7a6c5452-7205-4e2c-a322-0d36e47a4095" xmlns:ns3="4367b676-3231-4229-b246-27e36f6a6ea0" targetNamespace="http://schemas.microsoft.com/office/2006/metadata/properties" ma:root="true" ma:fieldsID="0f8ea69ac4388d4ebd7708f2aa0601ea" ns2:_="" ns3:_="">
    <xsd:import namespace="7a6c5452-7205-4e2c-a322-0d36e47a4095"/>
    <xsd:import namespace="4367b676-3231-4229-b246-27e36f6a6e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c5452-7205-4e2c-a322-0d36e47a4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7b676-3231-4229-b246-27e36f6a6e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5bb8876-a7eb-42f8-850b-785a27f532ba}" ma:internalName="TaxCatchAll" ma:showField="CatchAllData" ma:web="4367b676-3231-4229-b246-27e36f6a6e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F8A72F-46E7-4963-99B5-955B1B559B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5F2AA0-BC24-41F3-86AD-8E4966C9AB9C}">
  <ds:schemaRefs>
    <ds:schemaRef ds:uri="http://schemas.microsoft.com/office/2006/metadata/properties"/>
    <ds:schemaRef ds:uri="http://schemas.microsoft.com/office/infopath/2007/PartnerControls"/>
    <ds:schemaRef ds:uri="4367b676-3231-4229-b246-27e36f6a6ea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7a6c5452-7205-4e2c-a322-0d36e47a409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F7C2806-36EB-48E0-9DA4-F92E80D62A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6c5452-7205-4e2c-a322-0d36e47a4095"/>
    <ds:schemaRef ds:uri="4367b676-3231-4229-b246-27e36f6a6e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2090</TotalTime>
  <Words>1857</Words>
  <Application>Microsoft Office PowerPoint</Application>
  <PresentationFormat>Widescreen</PresentationFormat>
  <Paragraphs>216</Paragraphs>
  <Slides>25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3" baseType="lpstr">
      <vt:lpstr>Gabriola</vt:lpstr>
      <vt:lpstr>Moderat Medium</vt:lpstr>
      <vt:lpstr>Roboto</vt:lpstr>
      <vt:lpstr>Arial</vt:lpstr>
      <vt:lpstr>Calibri</vt:lpstr>
      <vt:lpstr>Office Theme</vt:lpstr>
      <vt:lpstr>Standard slide</vt:lpstr>
      <vt:lpstr>Graph</vt:lpstr>
      <vt:lpstr>Negative muons for cultural heritage: technique overview and developments</vt:lpstr>
      <vt:lpstr>Outline</vt:lpstr>
      <vt:lpstr>1. Scientific background</vt:lpstr>
      <vt:lpstr>1. Scientific background</vt:lpstr>
      <vt:lpstr>1. Scientific background: the instrument</vt:lpstr>
      <vt:lpstr>1. Scientific background: Why muons?</vt:lpstr>
      <vt:lpstr>1. Scientific background</vt:lpstr>
      <vt:lpstr>How can we improve data treatment with Monte Carlo simulations?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How can we improve data treatment with Monte Carlo simulations? </vt:lpstr>
      <vt:lpstr>2.2. Data analysis with MC simulations</vt:lpstr>
      <vt:lpstr>2.3 A case study on gilded bronze</vt:lpstr>
      <vt:lpstr>2.3 A case study on gilded bronze</vt:lpstr>
      <vt:lpstr>2.3 A case study on gilded bronze</vt:lpstr>
      <vt:lpstr>2.3 A case study on gilded bronze</vt:lpstr>
      <vt:lpstr>2.3 A case study on gilded bronze</vt:lpstr>
      <vt:lpstr>2.3 A case study on gilded bronze</vt:lpstr>
      <vt:lpstr>Final remarks</vt:lpstr>
      <vt:lpstr>Thanks for the attention!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Richardson, Stephanie (STFC,RAL,ISIS)</dc:creator>
  <cp:lastModifiedBy>m.cataldo6@campus.unimib.it</cp:lastModifiedBy>
  <cp:revision>90</cp:revision>
  <dcterms:created xsi:type="dcterms:W3CDTF">2023-01-10T12:41:06Z</dcterms:created>
  <dcterms:modified xsi:type="dcterms:W3CDTF">2023-06-19T09:48:46Z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0x010100FC2453390EE4BA43A5D6133E94472E90</vt:lpwstr>
  </property>
</Properties>
</file>