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2"/>
  </p:notesMasterIdLst>
  <p:sldIdLst>
    <p:sldId id="546" r:id="rId2"/>
    <p:sldId id="659" r:id="rId3"/>
    <p:sldId id="694" r:id="rId4"/>
    <p:sldId id="411" r:id="rId5"/>
    <p:sldId id="719" r:id="rId6"/>
    <p:sldId id="727" r:id="rId7"/>
    <p:sldId id="720" r:id="rId8"/>
    <p:sldId id="409" r:id="rId9"/>
    <p:sldId id="706" r:id="rId10"/>
    <p:sldId id="721" r:id="rId11"/>
    <p:sldId id="662" r:id="rId12"/>
    <p:sldId id="722" r:id="rId13"/>
    <p:sldId id="294" r:id="rId14"/>
    <p:sldId id="723" r:id="rId15"/>
    <p:sldId id="724" r:id="rId16"/>
    <p:sldId id="728" r:id="rId17"/>
    <p:sldId id="725" r:id="rId18"/>
    <p:sldId id="665" r:id="rId19"/>
    <p:sldId id="284" r:id="rId20"/>
    <p:sldId id="726" r:id="rId21"/>
  </p:sldIdLst>
  <p:sldSz cx="12192000" cy="6842125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ncode Sans Semi Condensed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40"/>
    <a:srgbClr val="37648C"/>
    <a:srgbClr val="FFFFFF"/>
    <a:srgbClr val="000000"/>
    <a:srgbClr val="AEC9E0"/>
    <a:srgbClr val="B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B053FC-7D93-4E02-B566-B963F54FD078}">
  <a:tblStyle styleId="{4DB053FC-7D93-4E02-B566-B963F54FD0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5267" autoAdjust="0"/>
  </p:normalViewPr>
  <p:slideViewPr>
    <p:cSldViewPr snapToGrid="0">
      <p:cViewPr varScale="1">
        <p:scale>
          <a:sx n="85" d="100"/>
          <a:sy n="85" d="100"/>
        </p:scale>
        <p:origin x="4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143000"/>
            <a:ext cx="54991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17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fe33d863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fe33d863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36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143000"/>
            <a:ext cx="54991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MX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95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a12912c18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a12912c18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6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fe33d863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fe33d863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84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fe33d863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fe33d863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10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12912c18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7599" y="4201452"/>
            <a:ext cx="12319600" cy="26642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Google Shape;10;p2"/>
          <p:cNvSpPr/>
          <p:nvPr/>
        </p:nvSpPr>
        <p:spPr>
          <a:xfrm>
            <a:off x="4936201" y="4102437"/>
            <a:ext cx="2319600" cy="19754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06000" y="1028614"/>
            <a:ext cx="9980000" cy="2167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0167" y="4739470"/>
            <a:ext cx="3892000" cy="1588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3858001" y="-106154"/>
            <a:ext cx="8334000" cy="70544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3"/>
          <p:cNvSpPr/>
          <p:nvPr/>
        </p:nvSpPr>
        <p:spPr>
          <a:xfrm rot="5400000">
            <a:off x="2705784" y="3322064"/>
            <a:ext cx="2314231" cy="19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5062233" y="2376386"/>
            <a:ext cx="4640000" cy="1119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" y="2677588"/>
            <a:ext cx="3858000" cy="1486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062233" y="3337798"/>
            <a:ext cx="4640000" cy="113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7889401" y="721759"/>
            <a:ext cx="912800" cy="1947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" name="Google Shape;57;p13"/>
          <p:cNvSpPr/>
          <p:nvPr/>
        </p:nvSpPr>
        <p:spPr>
          <a:xfrm>
            <a:off x="7889401" y="3791636"/>
            <a:ext cx="912800" cy="1947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58;p13"/>
          <p:cNvSpPr/>
          <p:nvPr/>
        </p:nvSpPr>
        <p:spPr>
          <a:xfrm>
            <a:off x="4825268" y="721759"/>
            <a:ext cx="912800" cy="1947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" name="Google Shape;59;p13"/>
          <p:cNvSpPr/>
          <p:nvPr/>
        </p:nvSpPr>
        <p:spPr>
          <a:xfrm>
            <a:off x="4830201" y="3791636"/>
            <a:ext cx="912800" cy="1947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" name="Google Shape;60;p13"/>
          <p:cNvSpPr/>
          <p:nvPr/>
        </p:nvSpPr>
        <p:spPr>
          <a:xfrm flipH="1">
            <a:off x="-155767" y="-106154"/>
            <a:ext cx="4016400" cy="70544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4690335" y="1257117"/>
            <a:ext cx="2803600" cy="540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690335" y="1778108"/>
            <a:ext cx="2802400" cy="59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69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4690335" y="2372096"/>
            <a:ext cx="2804400" cy="957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8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839833" y="2277716"/>
            <a:ext cx="2914000" cy="2286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 hasCustomPrompt="1"/>
          </p:nvPr>
        </p:nvSpPr>
        <p:spPr>
          <a:xfrm>
            <a:off x="7754133" y="1257117"/>
            <a:ext cx="2800800" cy="540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7754135" y="1778108"/>
            <a:ext cx="2799600" cy="59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69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7754135" y="2372096"/>
            <a:ext cx="2804400" cy="957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8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4690335" y="4322139"/>
            <a:ext cx="2802800" cy="540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4690335" y="4837143"/>
            <a:ext cx="2801600" cy="59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69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4690335" y="5423084"/>
            <a:ext cx="2804400" cy="957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8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7754133" y="4322139"/>
            <a:ext cx="2800800" cy="540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7754135" y="4837143"/>
            <a:ext cx="2799600" cy="59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69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7754135" y="5423084"/>
            <a:ext cx="2804400" cy="957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8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1461401" y="2875495"/>
            <a:ext cx="3498800" cy="1089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1461401" y="3988745"/>
            <a:ext cx="3498800" cy="741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-63800" y="-127305"/>
            <a:ext cx="12319600" cy="11245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 rot="10800000" flipH="1">
            <a:off x="-26067" y="3898555"/>
            <a:ext cx="12319600" cy="309122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568201" y="4460217"/>
            <a:ext cx="7055600" cy="929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2568201" y="5252047"/>
            <a:ext cx="7055600" cy="929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684868" y="1127995"/>
            <a:ext cx="6539200" cy="5317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92093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377" lvl="1" indent="-3301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566" lvl="2" indent="-330192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754" lvl="3" indent="-330192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5943" lvl="4" indent="-330192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131" lvl="5" indent="-330192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320" lvl="6" indent="-330192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509" lvl="7" indent="-330192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697" lvl="8" indent="-330192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2"/>
          </p:nvPr>
        </p:nvSpPr>
        <p:spPr>
          <a:xfrm>
            <a:off x="4684868" y="534959"/>
            <a:ext cx="5872800" cy="496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/>
          <p:nvPr/>
        </p:nvSpPr>
        <p:spPr>
          <a:xfrm flipH="1">
            <a:off x="-155767" y="-137980"/>
            <a:ext cx="4016400" cy="71182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11600" y="2569505"/>
            <a:ext cx="3045600" cy="17032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383DFE-F986-4781-83AF-3968C48C9EB3}" type="datetime1">
              <a:rPr lang="es-ES" noProof="0" smtClean="0"/>
              <a:t>19/06/2023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151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12192000" cy="104864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4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6568"/>
            <a:ext cx="10972800" cy="532245"/>
          </a:xfrm>
          <a:prstGeom prst="rect">
            <a:avLst/>
          </a:prstGeom>
        </p:spPr>
        <p:txBody>
          <a:bodyPr/>
          <a:lstStyle>
            <a:lvl1pPr>
              <a:defRPr sz="3459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551219" y="1250166"/>
            <a:ext cx="10972800" cy="6555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661" b="1" baseline="0">
                <a:solidFill>
                  <a:srgbClr val="7F7F7F"/>
                </a:solidFill>
              </a:defRPr>
            </a:lvl1pPr>
            <a:lvl2pPr>
              <a:defRPr sz="2661" b="1">
                <a:solidFill>
                  <a:srgbClr val="7F7F7F"/>
                </a:solidFill>
              </a:defRPr>
            </a:lvl2pPr>
            <a:lvl3pPr>
              <a:defRPr sz="2661" b="1">
                <a:solidFill>
                  <a:srgbClr val="7F7F7F"/>
                </a:solidFill>
              </a:defRPr>
            </a:lvl3pPr>
            <a:lvl4pPr>
              <a:defRPr sz="2661" b="1">
                <a:solidFill>
                  <a:srgbClr val="7F7F7F"/>
                </a:solidFill>
              </a:defRPr>
            </a:lvl4pPr>
            <a:lvl5pPr>
              <a:defRPr sz="2661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51219" y="2012728"/>
            <a:ext cx="10972799" cy="11264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608183" indent="-608183">
              <a:buFont typeface="+mj-lt"/>
              <a:buAutoNum type="arabicPeriod"/>
              <a:defRPr sz="2661" baseline="0"/>
            </a:lvl1pPr>
            <a:lvl2pPr marL="608183" indent="0">
              <a:buNone/>
              <a:defRPr sz="2661"/>
            </a:lvl2pPr>
            <a:lvl3pPr>
              <a:defRPr sz="2661"/>
            </a:lvl3pPr>
            <a:lvl4pPr>
              <a:defRPr sz="2661"/>
            </a:lvl4pPr>
            <a:lvl5pPr>
              <a:defRPr sz="2661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551219" y="3401197"/>
            <a:ext cx="10972799" cy="13143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128" baseline="0"/>
            </a:lvl1pPr>
            <a:lvl2pPr>
              <a:defRPr sz="2394"/>
            </a:lvl2pPr>
            <a:lvl3pPr>
              <a:defRPr sz="2394"/>
            </a:lvl3pPr>
            <a:lvl4pPr>
              <a:defRPr sz="2394"/>
            </a:lvl4pPr>
            <a:lvl5pPr>
              <a:defRPr sz="2394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51414" y="6341639"/>
            <a:ext cx="730987" cy="364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69844" y="6341638"/>
            <a:ext cx="8800933" cy="36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first user-oriented experimental campaign at the HOTNES facility- Frascati- 30.06.2017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2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135" y="591993"/>
            <a:ext cx="10255600" cy="76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8135" y="1533076"/>
            <a:ext cx="10255600" cy="454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6" r:id="rId5"/>
    <p:sldLayoutId id="2147483668" r:id="rId6"/>
    <p:sldLayoutId id="2147483669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 LNF new.jpg">
            <a:extLst>
              <a:ext uri="{FF2B5EF4-FFF2-40B4-BE49-F238E27FC236}">
                <a16:creationId xmlns:a16="http://schemas.microsoft.com/office/drawing/2014/main" id="{27147698-2791-C819-6650-E756CF179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345" y="220430"/>
            <a:ext cx="1912064" cy="1345527"/>
          </a:xfrm>
          <a:prstGeom prst="rect">
            <a:avLst/>
          </a:prstGeom>
        </p:spPr>
      </p:pic>
      <p:sp>
        <p:nvSpPr>
          <p:cNvPr id="165" name="Shape 165"/>
          <p:cNvSpPr/>
          <p:nvPr/>
        </p:nvSpPr>
        <p:spPr>
          <a:xfrm>
            <a:off x="208006" y="6172259"/>
            <a:ext cx="11775988" cy="378059"/>
          </a:xfrm>
          <a:prstGeom prst="rect">
            <a:avLst/>
          </a:prstGeom>
          <a:noFill/>
          <a:ln>
            <a:noFill/>
          </a:ln>
        </p:spPr>
        <p:txBody>
          <a:bodyPr lIns="91213" tIns="45594" rIns="91213" bIns="45594" anchor="t" anchorCtr="0">
            <a:noAutofit/>
          </a:bodyPr>
          <a:lstStyle/>
          <a:p>
            <a:pPr algn="ctr" defTabSz="912297">
              <a:lnSpc>
                <a:spcPct val="107000"/>
              </a:lnSpc>
              <a:buClrTx/>
              <a:buSzPct val="25000"/>
              <a:defRPr/>
            </a:pPr>
            <a:r>
              <a:rPr lang="es-MX" sz="1450" b="1" dirty="0">
                <a:solidFill>
                  <a:schemeClr val="bg1"/>
                </a:solidFill>
                <a:latin typeface="+mj-lt"/>
                <a:ea typeface="Cambria"/>
                <a:cs typeface="Cambria"/>
                <a:sym typeface="Cambria"/>
              </a:rPr>
              <a:t>Frascati (RM) </a:t>
            </a:r>
            <a:r>
              <a:rPr lang="es-MX" sz="1450" b="1" dirty="0" err="1">
                <a:solidFill>
                  <a:schemeClr val="bg1"/>
                </a:solidFill>
                <a:latin typeface="+mj-lt"/>
                <a:ea typeface="Cambria"/>
                <a:cs typeface="Cambria"/>
                <a:sym typeface="Cambria"/>
              </a:rPr>
              <a:t>Italy</a:t>
            </a:r>
            <a:r>
              <a:rPr lang="es-MX" sz="1450" b="1" dirty="0">
                <a:solidFill>
                  <a:schemeClr val="bg1"/>
                </a:solidFill>
                <a:latin typeface="+mj-lt"/>
                <a:ea typeface="Cambria"/>
                <a:cs typeface="Cambria"/>
                <a:sym typeface="Cambria"/>
              </a:rPr>
              <a:t>								June 2023</a:t>
            </a:r>
          </a:p>
        </p:txBody>
      </p:sp>
      <p:sp>
        <p:nvSpPr>
          <p:cNvPr id="168" name="Shape 168"/>
          <p:cNvSpPr/>
          <p:nvPr/>
        </p:nvSpPr>
        <p:spPr>
          <a:xfrm>
            <a:off x="433120" y="2093773"/>
            <a:ext cx="11150130" cy="1486033"/>
          </a:xfrm>
          <a:prstGeom prst="rect">
            <a:avLst/>
          </a:prstGeom>
          <a:noFill/>
          <a:ln>
            <a:noFill/>
          </a:ln>
        </p:spPr>
        <p:txBody>
          <a:bodyPr lIns="91213" tIns="45594" rIns="91213" bIns="45594" anchor="t" anchorCtr="0">
            <a:noAutofit/>
          </a:bodyPr>
          <a:lstStyle/>
          <a:p>
            <a:pPr algn="ctr"/>
            <a:r>
              <a:rPr lang="en-US" altLang="es-MX" sz="4000" b="1" dirty="0">
                <a:solidFill>
                  <a:schemeClr val="tx2">
                    <a:lumMod val="25000"/>
                  </a:schemeClr>
                </a:solidFill>
                <a:latin typeface="Encode Sans Semi Condensed"/>
                <a:ea typeface="Cambria Math"/>
              </a:rPr>
              <a:t>Recent trends of X-ray dosimetry with </a:t>
            </a:r>
            <a:r>
              <a:rPr lang="en-US" altLang="es-MX" sz="4000" b="1" dirty="0" err="1">
                <a:solidFill>
                  <a:schemeClr val="tx2">
                    <a:lumMod val="25000"/>
                  </a:schemeClr>
                </a:solidFill>
                <a:latin typeface="Encode Sans Semi Condensed"/>
                <a:ea typeface="Cambria Math"/>
              </a:rPr>
              <a:t>thermoluminescent</a:t>
            </a:r>
            <a:r>
              <a:rPr lang="en-US" altLang="es-MX" sz="4000" b="1" dirty="0">
                <a:solidFill>
                  <a:schemeClr val="tx2">
                    <a:lumMod val="25000"/>
                  </a:schemeClr>
                </a:solidFill>
                <a:latin typeface="Encode Sans Semi Condensed"/>
                <a:ea typeface="Cambria Math"/>
              </a:rPr>
              <a:t> detectors </a:t>
            </a:r>
            <a:endParaRPr lang="es-MX" altLang="es-MX" sz="4000" b="1" dirty="0">
              <a:solidFill>
                <a:schemeClr val="tx2">
                  <a:lumMod val="25000"/>
                </a:schemeClr>
              </a:solidFill>
              <a:latin typeface="Encode Sans Semi Condensed"/>
              <a:ea typeface="Cambria Math"/>
            </a:endParaRPr>
          </a:p>
        </p:txBody>
      </p:sp>
      <p:sp>
        <p:nvSpPr>
          <p:cNvPr id="13" name="Shape 166">
            <a:extLst>
              <a:ext uri="{FF2B5EF4-FFF2-40B4-BE49-F238E27FC236}">
                <a16:creationId xmlns:a16="http://schemas.microsoft.com/office/drawing/2014/main" id="{1EBF4276-6EEC-47AE-95F9-85403E1D8191}"/>
              </a:ext>
            </a:extLst>
          </p:cNvPr>
          <p:cNvSpPr txBox="1">
            <a:spLocks/>
          </p:cNvSpPr>
          <p:nvPr/>
        </p:nvSpPr>
        <p:spPr>
          <a:xfrm>
            <a:off x="1847577" y="4515367"/>
            <a:ext cx="8496846" cy="721331"/>
          </a:xfrm>
          <a:prstGeom prst="rect">
            <a:avLst/>
          </a:prstGeom>
          <a:noFill/>
          <a:ln>
            <a:noFill/>
          </a:ln>
        </p:spPr>
        <p:txBody>
          <a:bodyPr vert="horz" lIns="91213" tIns="45594" rIns="91213" bIns="45594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25000"/>
            </a:pPr>
            <a:endParaRPr lang="es-MX" sz="1950" b="1" dirty="0">
              <a:solidFill>
                <a:schemeClr val="bg1"/>
              </a:solidFill>
              <a:latin typeface="+mj-lt"/>
              <a:ea typeface="Cambria" panose="02040503050406030204" pitchFamily="18" charset="0"/>
              <a:cs typeface="Arial"/>
            </a:endParaRPr>
          </a:p>
          <a:p>
            <a:pPr>
              <a:buSzPct val="25000"/>
            </a:pPr>
            <a:r>
              <a:rPr lang="es-MX" sz="1950" b="1" dirty="0">
                <a:solidFill>
                  <a:schemeClr val="bg1"/>
                </a:solidFill>
                <a:latin typeface="+mj-lt"/>
                <a:ea typeface="Cambria"/>
                <a:cs typeface="Arial"/>
              </a:rPr>
              <a:t>Dr. Abner Iván Castro Campoy</a:t>
            </a:r>
          </a:p>
          <a:p>
            <a:endParaRPr lang="es-MX" sz="1600" b="1" dirty="0">
              <a:solidFill>
                <a:schemeClr val="bg1"/>
              </a:solidFill>
              <a:latin typeface="+mj-lt"/>
              <a:ea typeface="Cambria"/>
              <a:cs typeface="Arial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+mj-lt"/>
                <a:ea typeface="Cambria"/>
                <a:cs typeface="Arial"/>
              </a:rPr>
              <a:t>ivan.castro@lnf.infn.it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5A8AF-B4E1-35D5-190F-01CFAEB31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06" y="178966"/>
            <a:ext cx="26469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0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585BD-152A-4749-91D4-532F0E7D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2C7C199-0D0D-7840-A88D-785280B31CF7}" type="slidenum">
              <a:rPr kumimoji="0" lang="it-IT" sz="1596" b="0" i="0" u="none" strike="noStrike" kern="0" cap="none" spc="0" normalizeH="0" baseline="0" noProof="0" smtClean="0">
                <a:ln>
                  <a:noFill/>
                </a:ln>
                <a:solidFill>
                  <a:srgbClr val="192E4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it-IT" sz="1596" b="0" i="0" u="none" strike="noStrike" kern="0" cap="none" spc="0" normalizeH="0" baseline="0" noProof="0">
              <a:ln>
                <a:noFill/>
              </a:ln>
              <a:solidFill>
                <a:srgbClr val="192E4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C2D84B-C4D8-4483-AC41-C6505EAB5A3F}"/>
              </a:ext>
            </a:extLst>
          </p:cNvPr>
          <p:cNvSpPr txBox="1"/>
          <p:nvPr/>
        </p:nvSpPr>
        <p:spPr>
          <a:xfrm>
            <a:off x="241485" y="136207"/>
            <a:ext cx="11709031" cy="736954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789" b="1" i="0" u="none" strike="noStrike" kern="0" cap="none" spc="0" normalizeH="0" baseline="0" noProof="0" dirty="0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Applications of 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C7159-658B-F9EC-886C-CCDB5A974CA2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Adrie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J. J. Bos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-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Thermoluminescence as a Research Tool to Investigate Luminescence Mechanisms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061E3ED-929F-A327-DBCA-7733F5F2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00" y="1081062"/>
            <a:ext cx="80496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5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 flipH="1">
            <a:off x="3852332" y="2862162"/>
            <a:ext cx="8339667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6000" dirty="0"/>
              <a:t>Recent trends</a:t>
            </a:r>
          </a:p>
        </p:txBody>
      </p:sp>
      <p:sp>
        <p:nvSpPr>
          <p:cNvPr id="226" name="Google Shape;226;p35"/>
          <p:cNvSpPr txBox="1">
            <a:spLocks noGrp="1"/>
          </p:cNvSpPr>
          <p:nvPr>
            <p:ph type="title" idx="2"/>
          </p:nvPr>
        </p:nvSpPr>
        <p:spPr>
          <a:xfrm flipH="1">
            <a:off x="1524001" y="2830050"/>
            <a:ext cx="2893500" cy="11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27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4AE39E-81DA-472B-B0B0-814F3AF4263B}"/>
              </a:ext>
            </a:extLst>
          </p:cNvPr>
          <p:cNvGrpSpPr/>
          <p:nvPr/>
        </p:nvGrpSpPr>
        <p:grpSpPr>
          <a:xfrm>
            <a:off x="1471" y="349419"/>
            <a:ext cx="2616223" cy="529792"/>
            <a:chOff x="0" y="8642689"/>
            <a:chExt cx="4336348" cy="439424"/>
          </a:xfrm>
          <a:solidFill>
            <a:srgbClr val="192E40"/>
          </a:solidFill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0668C0D-030E-783B-9412-74183E78F461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3E0EE36-EF02-CCE4-130D-0D674C1CC14E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DD28938-612C-AC92-A656-EE1979C56410}"/>
              </a:ext>
            </a:extLst>
          </p:cNvPr>
          <p:cNvSpPr txBox="1"/>
          <p:nvPr/>
        </p:nvSpPr>
        <p:spPr>
          <a:xfrm>
            <a:off x="440277" y="393588"/>
            <a:ext cx="2291543" cy="44140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es-MX" sz="2815" b="1" spc="-3" dirty="0">
                <a:solidFill>
                  <a:srgbClr val="FFFFFF"/>
                </a:solidFill>
                <a:cs typeface="Source Sans Pro Light"/>
              </a:rPr>
              <a:t>In </a:t>
            </a: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the</a:t>
            </a:r>
            <a:r>
              <a:rPr lang="es-MX" sz="2815" b="1" spc="-3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past</a:t>
            </a:r>
            <a:endParaRPr lang="cs-CZ" sz="2815" b="1" baseline="-25000" dirty="0">
              <a:cs typeface="Source Sans Pr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6932-D0BA-F41D-0FA1-1EA5A70ACDED}"/>
              </a:ext>
            </a:extLst>
          </p:cNvPr>
          <p:cNvSpPr txBox="1"/>
          <p:nvPr/>
        </p:nvSpPr>
        <p:spPr>
          <a:xfrm>
            <a:off x="748553" y="2078058"/>
            <a:ext cx="4917142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KBr</a:t>
            </a:r>
            <a:r>
              <a:rPr kumimoji="0" lang="es-MX" sz="320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, </a:t>
            </a: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KBr:Cu</a:t>
            </a:r>
            <a:endParaRPr kumimoji="0" lang="es-MX" sz="3200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NaCl</a:t>
            </a:r>
            <a:endParaRPr kumimoji="0" lang="es-MX" sz="3200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CaS:Ce</a:t>
            </a:r>
            <a:endParaRPr kumimoji="0" lang="es-MX" sz="3200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Al</a:t>
            </a:r>
            <a:r>
              <a:rPr lang="es-MX" sz="3200" baseline="-250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2</a:t>
            </a: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O</a:t>
            </a:r>
            <a:r>
              <a:rPr lang="es-MX" sz="3200" baseline="-250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3</a:t>
            </a:r>
            <a:endParaRPr kumimoji="0" lang="es-MX" sz="3200" u="none" strike="noStrike" kern="0" cap="none" spc="0" normalizeH="0" baseline="-2500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TLD-100 and </a:t>
            </a:r>
            <a:r>
              <a:rPr lang="es-MX" sz="3200" dirty="0" err="1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its</a:t>
            </a: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 </a:t>
            </a:r>
            <a:r>
              <a:rPr lang="es-MX" sz="3200" dirty="0" err="1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variants</a:t>
            </a:r>
            <a:endParaRPr lang="es-MX" sz="3200" dirty="0">
              <a:solidFill>
                <a:srgbClr val="FCFCFC">
                  <a:lumMod val="10000"/>
                </a:srgbClr>
              </a:solidFill>
              <a:latin typeface="Encode Sans Semi Condensed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Some</a:t>
            </a:r>
            <a:r>
              <a:rPr kumimoji="0" lang="es-MX" sz="320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sulfates</a:t>
            </a:r>
            <a:endParaRPr kumimoji="0" lang="en-US" sz="3200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27E26-7BFE-DA28-7954-96CEFC6F8141}"/>
              </a:ext>
            </a:extLst>
          </p:cNvPr>
          <p:cNvSpPr txBox="1"/>
          <p:nvPr/>
        </p:nvSpPr>
        <p:spPr>
          <a:xfrm>
            <a:off x="6884895" y="2597759"/>
            <a:ext cx="491714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Complex</a:t>
            </a:r>
            <a:r>
              <a:rPr kumimoji="0" lang="es-MX" sz="320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</a:t>
            </a: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glowcurve</a:t>
            </a:r>
            <a:endParaRPr kumimoji="0" lang="es-MX" sz="3200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3200" dirty="0" err="1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Complex</a:t>
            </a: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 </a:t>
            </a:r>
            <a:r>
              <a:rPr lang="es-MX" sz="3200" dirty="0" err="1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synthesis</a:t>
            </a:r>
            <a:r>
              <a:rPr lang="es-MX" sz="3200" dirty="0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 </a:t>
            </a:r>
            <a:r>
              <a:rPr lang="es-MX" sz="3200" dirty="0" err="1">
                <a:solidFill>
                  <a:srgbClr val="FCFCFC">
                    <a:lumMod val="10000"/>
                  </a:srgbClr>
                </a:solidFill>
                <a:latin typeface="Encode Sans Semi Condensed"/>
              </a:rPr>
              <a:t>method</a:t>
            </a:r>
            <a:endParaRPr lang="es-MX" sz="3200" dirty="0">
              <a:solidFill>
                <a:srgbClr val="FCFCFC">
                  <a:lumMod val="10000"/>
                </a:srgbClr>
              </a:solidFill>
              <a:latin typeface="Encode Sans Semi Condensed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320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Low </a:t>
            </a: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dose</a:t>
            </a:r>
            <a:r>
              <a:rPr kumimoji="0" lang="es-MX" sz="3200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</a:t>
            </a:r>
            <a:r>
              <a:rPr kumimoji="0" lang="es-MX" sz="3200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range</a:t>
            </a:r>
            <a:endParaRPr kumimoji="0" lang="en-US" sz="3200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D478245-DA58-0296-D6E4-C654616E7589}"/>
              </a:ext>
            </a:extLst>
          </p:cNvPr>
          <p:cNvSpPr/>
          <p:nvPr/>
        </p:nvSpPr>
        <p:spPr>
          <a:xfrm>
            <a:off x="5468471" y="3209365"/>
            <a:ext cx="851647" cy="42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89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4AE39E-81DA-472B-B0B0-814F3AF4263B}"/>
              </a:ext>
            </a:extLst>
          </p:cNvPr>
          <p:cNvGrpSpPr/>
          <p:nvPr/>
        </p:nvGrpSpPr>
        <p:grpSpPr>
          <a:xfrm>
            <a:off x="1471" y="349419"/>
            <a:ext cx="2616223" cy="529792"/>
            <a:chOff x="0" y="8642689"/>
            <a:chExt cx="4336348" cy="439424"/>
          </a:xfrm>
          <a:solidFill>
            <a:srgbClr val="192E40"/>
          </a:solidFill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0668C0D-030E-783B-9412-74183E78F461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3E0EE36-EF02-CCE4-130D-0D674C1CC14E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DD28938-612C-AC92-A656-EE1979C56410}"/>
              </a:ext>
            </a:extLst>
          </p:cNvPr>
          <p:cNvSpPr txBox="1"/>
          <p:nvPr/>
        </p:nvSpPr>
        <p:spPr>
          <a:xfrm>
            <a:off x="440277" y="393588"/>
            <a:ext cx="2291543" cy="44140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Nowadays</a:t>
            </a:r>
            <a:endParaRPr lang="cs-CZ" sz="2815" b="1" baseline="-25000" dirty="0">
              <a:cs typeface="Source Sans Pro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2CA90-D957-BAC5-C938-1F844C86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1" b="5840"/>
          <a:stretch/>
        </p:blipFill>
        <p:spPr>
          <a:xfrm>
            <a:off x="941296" y="1537584"/>
            <a:ext cx="5465967" cy="36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301361-D2C6-7EDC-E3BA-AAA3AB265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63" y="1537584"/>
            <a:ext cx="4772665" cy="36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AB6932-D0BA-F41D-0FA1-1EA5A70ACDED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 Gil-Tolano, et al., 2018 -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X-Ray Thermoluminescence Dosimetry Characterization of Commercially Available CVD Diamond</a:t>
            </a:r>
          </a:p>
        </p:txBody>
      </p:sp>
    </p:spTree>
    <p:extLst>
      <p:ext uri="{BB962C8B-B14F-4D97-AF65-F5344CB8AC3E}">
        <p14:creationId xmlns:p14="http://schemas.microsoft.com/office/powerpoint/2010/main" val="199390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4AE39E-81DA-472B-B0B0-814F3AF4263B}"/>
              </a:ext>
            </a:extLst>
          </p:cNvPr>
          <p:cNvGrpSpPr/>
          <p:nvPr/>
        </p:nvGrpSpPr>
        <p:grpSpPr>
          <a:xfrm>
            <a:off x="1471" y="349419"/>
            <a:ext cx="2616223" cy="529792"/>
            <a:chOff x="0" y="8642689"/>
            <a:chExt cx="4336348" cy="439424"/>
          </a:xfrm>
          <a:solidFill>
            <a:srgbClr val="192E40"/>
          </a:solidFill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0668C0D-030E-783B-9412-74183E78F461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3E0EE36-EF02-CCE4-130D-0D674C1CC14E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DD28938-612C-AC92-A656-EE1979C56410}"/>
              </a:ext>
            </a:extLst>
          </p:cNvPr>
          <p:cNvSpPr txBox="1"/>
          <p:nvPr/>
        </p:nvSpPr>
        <p:spPr>
          <a:xfrm>
            <a:off x="440277" y="393588"/>
            <a:ext cx="2291543" cy="44140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Nowadays</a:t>
            </a:r>
            <a:endParaRPr lang="cs-CZ" sz="2815" b="1" baseline="-25000" dirty="0">
              <a:cs typeface="Source Sans Pr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6932-D0BA-F41D-0FA1-1EA5A70ACDED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 E. </a:t>
            </a: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Salama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, et al., 2022 -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Rhyolite as a Naturally Sustainable Thermoluminescence Material for Dose Assessment Applications</a:t>
            </a:r>
          </a:p>
        </p:txBody>
      </p:sp>
      <p:pic>
        <p:nvPicPr>
          <p:cNvPr id="1026" name="Picture 2" descr="Sustainability 14 06918 g004">
            <a:extLst>
              <a:ext uri="{FF2B5EF4-FFF2-40B4-BE49-F238E27FC236}">
                <a16:creationId xmlns:a16="http://schemas.microsoft.com/office/drawing/2014/main" id="{2F8EFC46-1EA2-0F83-4D4C-BBBB4482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2" y="1808053"/>
            <a:ext cx="46716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stainability 14 06918 g007">
            <a:extLst>
              <a:ext uri="{FF2B5EF4-FFF2-40B4-BE49-F238E27FC236}">
                <a16:creationId xmlns:a16="http://schemas.microsoft.com/office/drawing/2014/main" id="{BE8A3E9F-6B92-91B1-DC0B-7B0CB494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8053"/>
            <a:ext cx="439684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9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4AE39E-81DA-472B-B0B0-814F3AF4263B}"/>
              </a:ext>
            </a:extLst>
          </p:cNvPr>
          <p:cNvGrpSpPr/>
          <p:nvPr/>
        </p:nvGrpSpPr>
        <p:grpSpPr>
          <a:xfrm>
            <a:off x="1471" y="349419"/>
            <a:ext cx="2616223" cy="529792"/>
            <a:chOff x="0" y="8642689"/>
            <a:chExt cx="4336348" cy="439424"/>
          </a:xfrm>
          <a:solidFill>
            <a:srgbClr val="192E40"/>
          </a:solidFill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0668C0D-030E-783B-9412-74183E78F461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3E0EE36-EF02-CCE4-130D-0D674C1CC14E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DD28938-612C-AC92-A656-EE1979C56410}"/>
              </a:ext>
            </a:extLst>
          </p:cNvPr>
          <p:cNvSpPr txBox="1"/>
          <p:nvPr/>
        </p:nvSpPr>
        <p:spPr>
          <a:xfrm>
            <a:off x="440277" y="393588"/>
            <a:ext cx="2291543" cy="44140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Nowadays</a:t>
            </a:r>
            <a:endParaRPr lang="cs-CZ" sz="2815" b="1" baseline="-25000" dirty="0">
              <a:cs typeface="Source Sans Pr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6932-D0BA-F41D-0FA1-1EA5A70ACDED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 H. </a:t>
            </a: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Luo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, et al., 2017 -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Controlled Electron−Hole Trapping and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Detrapping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Process in GdAlO3 by Valence Band Engineering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F17228-301F-9A4C-C2F2-C977F068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2" y="162106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122B8-275E-6D17-81A1-51ECFB995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37" y="1621062"/>
            <a:ext cx="487636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4AE39E-81DA-472B-B0B0-814F3AF4263B}"/>
              </a:ext>
            </a:extLst>
          </p:cNvPr>
          <p:cNvGrpSpPr/>
          <p:nvPr/>
        </p:nvGrpSpPr>
        <p:grpSpPr>
          <a:xfrm>
            <a:off x="1471" y="349419"/>
            <a:ext cx="2616223" cy="529792"/>
            <a:chOff x="0" y="8642689"/>
            <a:chExt cx="4336348" cy="439424"/>
          </a:xfrm>
          <a:solidFill>
            <a:srgbClr val="192E40"/>
          </a:solidFill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0668C0D-030E-783B-9412-74183E78F461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3E0EE36-EF02-CCE4-130D-0D674C1CC14E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DD28938-612C-AC92-A656-EE1979C56410}"/>
              </a:ext>
            </a:extLst>
          </p:cNvPr>
          <p:cNvSpPr txBox="1"/>
          <p:nvPr/>
        </p:nvSpPr>
        <p:spPr>
          <a:xfrm>
            <a:off x="440277" y="393588"/>
            <a:ext cx="2291543" cy="44140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Nowadays</a:t>
            </a:r>
            <a:endParaRPr lang="cs-CZ" sz="2815" b="1" baseline="-25000" dirty="0">
              <a:cs typeface="Source Sans Pr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6932-D0BA-F41D-0FA1-1EA5A70ACDED}"/>
              </a:ext>
            </a:extLst>
          </p:cNvPr>
          <p:cNvSpPr txBox="1"/>
          <p:nvPr/>
        </p:nvSpPr>
        <p:spPr>
          <a:xfrm>
            <a:off x="421340" y="6219753"/>
            <a:ext cx="11161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 S. </a:t>
            </a: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Witkiewicz-Lukaszek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, et al., 2022 -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Development of the Composite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Thermoluminescent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Detectors Based on the Single Crystalline Films and Crystals of Perovskite Compounds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E71E7-399F-6A7F-FE1A-50985030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7" y="1621062"/>
            <a:ext cx="1076326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4AE39E-81DA-472B-B0B0-814F3AF4263B}"/>
              </a:ext>
            </a:extLst>
          </p:cNvPr>
          <p:cNvGrpSpPr/>
          <p:nvPr/>
        </p:nvGrpSpPr>
        <p:grpSpPr>
          <a:xfrm>
            <a:off x="1471" y="349419"/>
            <a:ext cx="2616223" cy="529792"/>
            <a:chOff x="0" y="8642689"/>
            <a:chExt cx="4336348" cy="439424"/>
          </a:xfrm>
          <a:solidFill>
            <a:srgbClr val="192E40"/>
          </a:solidFill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0668C0D-030E-783B-9412-74183E78F461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3E0EE36-EF02-CCE4-130D-0D674C1CC14E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sz="1280" dirty="0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BDD28938-612C-AC92-A656-EE1979C56410}"/>
              </a:ext>
            </a:extLst>
          </p:cNvPr>
          <p:cNvSpPr txBox="1"/>
          <p:nvPr/>
        </p:nvSpPr>
        <p:spPr>
          <a:xfrm>
            <a:off x="440277" y="393588"/>
            <a:ext cx="2291543" cy="44140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lang="es-MX" sz="2815" b="1" spc="-3" dirty="0" err="1">
                <a:solidFill>
                  <a:srgbClr val="FFFFFF"/>
                </a:solidFill>
                <a:cs typeface="Source Sans Pro Light"/>
              </a:rPr>
              <a:t>Nowadays</a:t>
            </a:r>
            <a:endParaRPr lang="cs-CZ" sz="2815" b="1" baseline="-25000" dirty="0">
              <a:cs typeface="Source Sans Pr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6932-D0BA-F41D-0FA1-1EA5A70ACDED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 </a:t>
            </a:r>
            <a:r>
              <a:rPr kumimoji="0" lang="es-MX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Work</a:t>
            </a:r>
            <a:r>
              <a:rPr kumimoji="0" lang="es-MX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in </a:t>
            </a:r>
            <a:r>
              <a:rPr kumimoji="0" lang="es-MX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progress</a:t>
            </a:r>
            <a:r>
              <a:rPr kumimoji="0" lang="es-MX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at LEMRAP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</p:txBody>
      </p:sp>
      <p:graphicFrame>
        <p:nvGraphicFramePr>
          <p:cNvPr id="3" name="Objeto 7">
            <a:extLst>
              <a:ext uri="{FF2B5EF4-FFF2-40B4-BE49-F238E27FC236}">
                <a16:creationId xmlns:a16="http://schemas.microsoft.com/office/drawing/2014/main" id="{4A0F762D-8345-D792-9F6F-E994079DA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71731"/>
              </p:ext>
            </p:extLst>
          </p:nvPr>
        </p:nvGraphicFramePr>
        <p:xfrm>
          <a:off x="815949" y="1261062"/>
          <a:ext cx="5591314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2969" imgH="3031681" progId="Origin50.Graph">
                  <p:embed/>
                </p:oleObj>
              </mc:Choice>
              <mc:Fallback>
                <p:oleObj name="Graph" r:id="rId2" imgW="3922969" imgH="3031681" progId="Origin50.Graph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DF2A981-FAAB-4CB3-AB2C-FF4060DF1B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49" y="1261062"/>
                        <a:ext cx="5591314" cy="43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7">
            <a:extLst>
              <a:ext uri="{FF2B5EF4-FFF2-40B4-BE49-F238E27FC236}">
                <a16:creationId xmlns:a16="http://schemas.microsoft.com/office/drawing/2014/main" id="{54DB00C0-43C4-D7D1-CD99-418197D0C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94331"/>
              </p:ext>
            </p:extLst>
          </p:nvPr>
        </p:nvGraphicFramePr>
        <p:xfrm>
          <a:off x="6407263" y="1177584"/>
          <a:ext cx="4494545" cy="53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031385" imgH="3923455" progId="Origin50.Graph">
                  <p:embed/>
                </p:oleObj>
              </mc:Choice>
              <mc:Fallback>
                <p:oleObj name="Graph" r:id="rId4" imgW="3031385" imgH="3923455" progId="Origin50.Graph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C050F3B-4057-4E67-AAFF-B8B28E0B1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701"/>
                      <a:stretch>
                        <a:fillRect/>
                      </a:stretch>
                    </p:blipFill>
                    <p:spPr bwMode="auto">
                      <a:xfrm>
                        <a:off x="6407263" y="1177584"/>
                        <a:ext cx="4494545" cy="53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07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 flipH="1">
            <a:off x="3852332" y="2862162"/>
            <a:ext cx="8339667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6000" dirty="0" err="1"/>
              <a:t>Conclusions</a:t>
            </a:r>
            <a:br>
              <a:rPr lang="es-MX" dirty="0"/>
            </a:br>
            <a:endParaRPr dirty="0"/>
          </a:p>
        </p:txBody>
      </p:sp>
      <p:sp>
        <p:nvSpPr>
          <p:cNvPr id="226" name="Google Shape;226;p35"/>
          <p:cNvSpPr txBox="1">
            <a:spLocks noGrp="1"/>
          </p:cNvSpPr>
          <p:nvPr>
            <p:ph type="title" idx="2"/>
          </p:nvPr>
        </p:nvSpPr>
        <p:spPr>
          <a:xfrm flipH="1">
            <a:off x="1524001" y="2830050"/>
            <a:ext cx="2893500" cy="11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84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56"/>
          <p:cNvSpPr/>
          <p:nvPr/>
        </p:nvSpPr>
        <p:spPr>
          <a:xfrm>
            <a:off x="5196000" y="898364"/>
            <a:ext cx="1800000" cy="1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071FEBB-D59E-45E9-B83D-4FA02A560494}"/>
              </a:ext>
            </a:extLst>
          </p:cNvPr>
          <p:cNvSpPr txBox="1"/>
          <p:nvPr/>
        </p:nvSpPr>
        <p:spPr>
          <a:xfrm>
            <a:off x="426000" y="1546079"/>
            <a:ext cx="11340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Due to the growing interest in radiation dosimetry in environmental, clinical, and personal areas, great efforts are currently being made globally to produce new high-performance </a:t>
            </a:r>
            <a:r>
              <a:rPr lang="en-US" sz="2400" dirty="0" err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dosimetric</a:t>
            </a:r>
            <a:r>
              <a:rPr lang="en-US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materials.</a:t>
            </a:r>
          </a:p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Thermoluminescence is a powerful tool in radiation dosimetry and has established itself as the most widely used technique for such applications today.</a:t>
            </a:r>
          </a:p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Most of the widely used materials consist of alkaline earth metal salts or oxides, activated by rare earth ions or metal ion impurities, generally synthesized by elaborated and costly methods.</a:t>
            </a:r>
          </a:p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There is no ideal dosimeter, so there is a large area of opportunity for the investigation of new materials for the detection and dosimetry of ionizing radiation.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 flipH="1">
            <a:off x="3852332" y="2862162"/>
            <a:ext cx="8339667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6000" dirty="0"/>
              <a:t>Introduction</a:t>
            </a:r>
            <a:endParaRPr sz="6000" dirty="0"/>
          </a:p>
        </p:txBody>
      </p:sp>
      <p:sp>
        <p:nvSpPr>
          <p:cNvPr id="226" name="Google Shape;226;p35"/>
          <p:cNvSpPr txBox="1">
            <a:spLocks noGrp="1"/>
          </p:cNvSpPr>
          <p:nvPr>
            <p:ph type="title" idx="2"/>
          </p:nvPr>
        </p:nvSpPr>
        <p:spPr>
          <a:xfrm flipH="1">
            <a:off x="1524001" y="2830050"/>
            <a:ext cx="2893500" cy="11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04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11CE-236A-2C53-B663-401AE17B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006" y="2876127"/>
            <a:ext cx="5155988" cy="1089871"/>
          </a:xfrm>
        </p:spPr>
        <p:txBody>
          <a:bodyPr/>
          <a:lstStyle/>
          <a:p>
            <a:pPr algn="ctr"/>
            <a:r>
              <a:rPr lang="es-MX" sz="6000" dirty="0" err="1"/>
              <a:t>Thank</a:t>
            </a:r>
            <a:r>
              <a:rPr lang="es-MX" sz="6000" dirty="0"/>
              <a:t> </a:t>
            </a:r>
            <a:r>
              <a:rPr lang="es-MX" sz="6000" dirty="0" err="1"/>
              <a:t>you</a:t>
            </a:r>
            <a:r>
              <a:rPr lang="es-MX" sz="6000" dirty="0"/>
              <a:t> </a:t>
            </a:r>
            <a:r>
              <a:rPr lang="es-MX" sz="6000" dirty="0" err="1"/>
              <a:t>for</a:t>
            </a:r>
            <a:r>
              <a:rPr lang="es-MX" sz="6000" dirty="0"/>
              <a:t> </a:t>
            </a:r>
            <a:r>
              <a:rPr lang="es-MX" sz="6000" dirty="0" err="1"/>
              <a:t>your</a:t>
            </a:r>
            <a:r>
              <a:rPr lang="es-MX" sz="6000" dirty="0"/>
              <a:t> </a:t>
            </a:r>
            <a:r>
              <a:rPr lang="es-MX" sz="6000" dirty="0" err="1"/>
              <a:t>attention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08155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7D45D4-BB85-8040-EA31-5C4AAA6C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39700"/>
            <a:ext cx="463867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s-MX" sz="898">
                <a:solidFill>
                  <a:srgbClr val="888888"/>
                </a:solidFill>
              </a:rPr>
              <a:pPr algn="r">
                <a:buSzPct val="25000"/>
              </a:pPr>
              <a:t>3</a:t>
            </a:fld>
            <a:endParaRPr lang="es-MX" sz="898" dirty="0">
              <a:solidFill>
                <a:srgbClr val="88888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99083-A847-3A86-109F-FCC141611ABF}"/>
              </a:ext>
            </a:extLst>
          </p:cNvPr>
          <p:cNvSpPr txBox="1"/>
          <p:nvPr/>
        </p:nvSpPr>
        <p:spPr>
          <a:xfrm>
            <a:off x="527551" y="2673448"/>
            <a:ext cx="3249112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spcAft>
                <a:spcPts val="300"/>
              </a:spcAft>
            </a:pPr>
            <a:r>
              <a:rPr lang="es-ES" sz="2400" dirty="0">
                <a:latin typeface="Encode Sans Semi Condensed"/>
              </a:rPr>
              <a:t>80 % natural </a:t>
            </a:r>
            <a:r>
              <a:rPr lang="es-ES" sz="2400" dirty="0" err="1">
                <a:latin typeface="Encode Sans Semi Condensed"/>
              </a:rPr>
              <a:t>sources</a:t>
            </a:r>
            <a:r>
              <a:rPr lang="es-ES" sz="2400" dirty="0">
                <a:latin typeface="Encode Sans Semi Condensed"/>
              </a:rPr>
              <a:t>.</a:t>
            </a:r>
          </a:p>
          <a:p>
            <a:pPr lvl="1">
              <a:spcAft>
                <a:spcPts val="300"/>
              </a:spcAft>
            </a:pPr>
            <a:endParaRPr lang="es-ES" sz="2400" dirty="0">
              <a:latin typeface="Encode Sans Semi Condensed"/>
            </a:endParaRPr>
          </a:p>
          <a:p>
            <a:pPr lvl="1">
              <a:spcAft>
                <a:spcPts val="300"/>
              </a:spcAft>
            </a:pPr>
            <a:r>
              <a:rPr lang="es-ES" sz="2400" dirty="0">
                <a:latin typeface="Encode Sans Semi Condensed"/>
              </a:rPr>
              <a:t>20 % artificial </a:t>
            </a:r>
            <a:r>
              <a:rPr lang="es-ES" sz="2400" dirty="0" err="1">
                <a:latin typeface="Encode Sans Semi Condensed"/>
              </a:rPr>
              <a:t>sources</a:t>
            </a:r>
            <a:r>
              <a:rPr lang="es-ES" sz="2400" dirty="0">
                <a:latin typeface="Encode Sans Semi Condensed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B8AE5-63E9-D16C-F597-47E4C57C591B}"/>
              </a:ext>
            </a:extLst>
          </p:cNvPr>
          <p:cNvSpPr txBox="1"/>
          <p:nvPr/>
        </p:nvSpPr>
        <p:spPr>
          <a:xfrm>
            <a:off x="8946309" y="2211783"/>
            <a:ext cx="32456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spcAft>
                <a:spcPts val="300"/>
              </a:spcAft>
            </a:pPr>
            <a:r>
              <a:rPr lang="es-ES" sz="2400" dirty="0">
                <a:latin typeface="Encode Sans Semi Condensed"/>
              </a:rPr>
              <a:t>20 mSv per </a:t>
            </a:r>
            <a:r>
              <a:rPr lang="es-ES" sz="2400" dirty="0" err="1">
                <a:latin typeface="Encode Sans Semi Condensed"/>
              </a:rPr>
              <a:t>year</a:t>
            </a:r>
            <a:r>
              <a:rPr lang="es-ES" sz="2400" dirty="0">
                <a:latin typeface="Encode Sans Semi Condensed"/>
              </a:rPr>
              <a:t>.</a:t>
            </a: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E31B060E-A42D-3C42-2954-FEB0A8758188}"/>
              </a:ext>
            </a:extLst>
          </p:cNvPr>
          <p:cNvGrpSpPr>
            <a:grpSpLocks noChangeAspect="1"/>
          </p:cNvGrpSpPr>
          <p:nvPr/>
        </p:nvGrpSpPr>
        <p:grpSpPr>
          <a:xfrm>
            <a:off x="917541" y="525622"/>
            <a:ext cx="2077503" cy="1727667"/>
            <a:chOff x="9088502" y="3389591"/>
            <a:chExt cx="2940368" cy="2468880"/>
          </a:xfrm>
        </p:grpSpPr>
        <p:pic>
          <p:nvPicPr>
            <p:cNvPr id="7" name="Imagen 1">
              <a:extLst>
                <a:ext uri="{FF2B5EF4-FFF2-40B4-BE49-F238E27FC236}">
                  <a16:creationId xmlns:a16="http://schemas.microsoft.com/office/drawing/2014/main" id="{FE27379B-B870-9B1E-307F-6322AD1C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8502" y="3389591"/>
              <a:ext cx="2940368" cy="2468880"/>
            </a:xfrm>
            <a:prstGeom prst="rect">
              <a:avLst/>
            </a:prstGeom>
          </p:spPr>
        </p:pic>
        <p:sp>
          <p:nvSpPr>
            <p:cNvPr id="8" name="Rectángulo 2">
              <a:extLst>
                <a:ext uri="{FF2B5EF4-FFF2-40B4-BE49-F238E27FC236}">
                  <a16:creationId xmlns:a16="http://schemas.microsoft.com/office/drawing/2014/main" id="{A4502DAE-E547-F140-6AFA-6C21E66B5A22}"/>
                </a:ext>
              </a:extLst>
            </p:cNvPr>
            <p:cNvSpPr/>
            <p:nvPr/>
          </p:nvSpPr>
          <p:spPr>
            <a:xfrm>
              <a:off x="11382375" y="5521883"/>
              <a:ext cx="577691" cy="25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https://encrypted-tbn0.gstatic.com/images?q=tbn:ANd9GcSclFXHYiZfZOW3PMdqpdI0xIYcASEUV6CMNw&amp;usqp=CAU">
            <a:extLst>
              <a:ext uri="{FF2B5EF4-FFF2-40B4-BE49-F238E27FC236}">
                <a16:creationId xmlns:a16="http://schemas.microsoft.com/office/drawing/2014/main" id="{B2E331E9-8EE9-FDC7-D4C0-0F574838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8" y="4364670"/>
            <a:ext cx="1730130" cy="17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simeter Images, Stock Photos &amp;amp; Vectors | Shutterstock">
            <a:extLst>
              <a:ext uri="{FF2B5EF4-FFF2-40B4-BE49-F238E27FC236}">
                <a16:creationId xmlns:a16="http://schemas.microsoft.com/office/drawing/2014/main" id="{03711942-81A7-9B91-1D23-70348113A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6899"/>
          <a:stretch/>
        </p:blipFill>
        <p:spPr bwMode="auto">
          <a:xfrm>
            <a:off x="8802212" y="2928132"/>
            <a:ext cx="2459292" cy="17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585BD-152A-4749-91D4-532F0E7D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CED64D-F9E4-497C-9597-2DA60DF40FA1}"/>
              </a:ext>
            </a:extLst>
          </p:cNvPr>
          <p:cNvSpPr txBox="1"/>
          <p:nvPr/>
        </p:nvSpPr>
        <p:spPr>
          <a:xfrm>
            <a:off x="241485" y="136207"/>
            <a:ext cx="11709031" cy="736954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algn="ctr"/>
            <a:r>
              <a:rPr lang="it-IT" sz="4789" b="1" dirty="0">
                <a:solidFill>
                  <a:srgbClr val="37648C"/>
                </a:solidFill>
                <a:latin typeface="+mj-lt"/>
              </a:rPr>
              <a:t>Common </a:t>
            </a:r>
            <a:r>
              <a:rPr lang="it-IT" sz="4789" b="1" dirty="0" err="1">
                <a:solidFill>
                  <a:srgbClr val="37648C"/>
                </a:solidFill>
                <a:latin typeface="+mj-lt"/>
              </a:rPr>
              <a:t>x-ray</a:t>
            </a:r>
            <a:r>
              <a:rPr lang="it-IT" sz="4789" b="1" dirty="0">
                <a:solidFill>
                  <a:srgbClr val="37648C"/>
                </a:solidFill>
                <a:latin typeface="+mj-lt"/>
              </a:rPr>
              <a:t> </a:t>
            </a:r>
            <a:r>
              <a:rPr lang="it-IT" sz="4789" b="1" dirty="0" err="1">
                <a:solidFill>
                  <a:srgbClr val="37648C"/>
                </a:solidFill>
                <a:latin typeface="+mj-lt"/>
              </a:rPr>
              <a:t>procedures</a:t>
            </a:r>
            <a:endParaRPr lang="it-IT" sz="4789" b="1" dirty="0">
              <a:solidFill>
                <a:srgbClr val="37648C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9F5BCA-F737-6729-0303-E405F14B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85" y="4355335"/>
            <a:ext cx="8641829" cy="1699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CE43C-2D5F-7C37-6D38-040E195B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03" y="1241383"/>
            <a:ext cx="8702794" cy="3086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2CFF77-FA7C-C7F6-3446-D1677B6C049D}"/>
              </a:ext>
            </a:extLst>
          </p:cNvPr>
          <p:cNvSpPr txBox="1"/>
          <p:nvPr/>
        </p:nvSpPr>
        <p:spPr>
          <a:xfrm>
            <a:off x="421340" y="6381117"/>
            <a:ext cx="8184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300"/>
              </a:spcAft>
            </a:pP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Source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: </a:t>
            </a: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Health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Physics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Society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- </a:t>
            </a:r>
            <a:r>
              <a:rPr lang="en-U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Doses from Medical X‐Ray Procedures</a:t>
            </a:r>
            <a:endParaRPr lang="es-ES" sz="1600" i="1" dirty="0">
              <a:solidFill>
                <a:schemeClr val="bg1">
                  <a:lumMod val="10000"/>
                </a:schemeClr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2494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585BD-152A-4749-91D4-532F0E7D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2C7C199-0D0D-7840-A88D-785280B31CF7}" type="slidenum">
              <a:rPr kumimoji="0" lang="it-IT" sz="1596" b="0" i="0" u="none" strike="noStrike" kern="0" cap="none" spc="0" normalizeH="0" baseline="0" noProof="0" smtClean="0">
                <a:ln>
                  <a:noFill/>
                </a:ln>
                <a:solidFill>
                  <a:srgbClr val="192E4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it-IT" sz="1596" b="0" i="0" u="none" strike="noStrike" kern="0" cap="none" spc="0" normalizeH="0" baseline="0" noProof="0">
              <a:ln>
                <a:noFill/>
              </a:ln>
              <a:solidFill>
                <a:srgbClr val="192E4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CED64D-F9E4-497C-9597-2DA60DF40FA1}"/>
              </a:ext>
            </a:extLst>
          </p:cNvPr>
          <p:cNvSpPr txBox="1"/>
          <p:nvPr/>
        </p:nvSpPr>
        <p:spPr>
          <a:xfrm>
            <a:off x="241485" y="136207"/>
            <a:ext cx="11709031" cy="736954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789" b="1" i="0" u="none" strike="noStrike" kern="0" cap="none" spc="0" normalizeH="0" baseline="0" noProof="0" dirty="0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Common </a:t>
            </a:r>
            <a:r>
              <a:rPr kumimoji="0" lang="it-IT" sz="4789" b="1" i="0" u="none" strike="noStrike" kern="0" cap="none" spc="0" normalizeH="0" baseline="0" noProof="0" dirty="0" err="1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x-ray</a:t>
            </a:r>
            <a:r>
              <a:rPr kumimoji="0" lang="it-IT" sz="4789" b="1" i="0" u="none" strike="noStrike" kern="0" cap="none" spc="0" normalizeH="0" baseline="0" noProof="0" dirty="0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</a:t>
            </a:r>
            <a:r>
              <a:rPr kumimoji="0" lang="it-IT" sz="4789" b="1" i="0" u="none" strike="noStrike" kern="0" cap="none" spc="0" normalizeH="0" baseline="0" noProof="0" dirty="0" err="1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procedures</a:t>
            </a:r>
            <a:endParaRPr kumimoji="0" lang="it-IT" sz="4789" b="1" i="0" u="none" strike="noStrike" kern="0" cap="none" spc="0" normalizeH="0" baseline="0" noProof="0" dirty="0">
              <a:ln>
                <a:noFill/>
              </a:ln>
              <a:solidFill>
                <a:srgbClr val="37648C"/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8D7C-9FCE-1149-A0E7-D30EDF46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54" y="1477402"/>
            <a:ext cx="8664691" cy="2560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17DE4-EBE4-13B6-F841-D1068AAD3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44" y="4053004"/>
            <a:ext cx="8672312" cy="1676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A88299-71B4-CD6B-1110-DC19184DAF1A}"/>
              </a:ext>
            </a:extLst>
          </p:cNvPr>
          <p:cNvSpPr txBox="1"/>
          <p:nvPr/>
        </p:nvSpPr>
        <p:spPr>
          <a:xfrm>
            <a:off x="421340" y="6381117"/>
            <a:ext cx="8184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300"/>
              </a:spcAft>
            </a:pP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Source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: </a:t>
            </a: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Health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Physics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Society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- </a:t>
            </a:r>
            <a:r>
              <a:rPr lang="en-U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Doses from Medical X‐Ray Procedures</a:t>
            </a:r>
            <a:endParaRPr lang="es-ES" sz="1600" i="1" dirty="0">
              <a:solidFill>
                <a:schemeClr val="bg1">
                  <a:lumMod val="10000"/>
                </a:schemeClr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0265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585BD-152A-4749-91D4-532F0E7D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2C7C199-0D0D-7840-A88D-785280B31CF7}" type="slidenum">
              <a:rPr kumimoji="0" lang="it-IT" sz="1596" b="0" i="0" u="none" strike="noStrike" kern="0" cap="none" spc="0" normalizeH="0" baseline="0" noProof="0" smtClean="0">
                <a:ln>
                  <a:noFill/>
                </a:ln>
                <a:solidFill>
                  <a:srgbClr val="192E4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it-IT" sz="1596" b="0" i="0" u="none" strike="noStrike" kern="0" cap="none" spc="0" normalizeH="0" baseline="0" noProof="0">
              <a:ln>
                <a:noFill/>
              </a:ln>
              <a:solidFill>
                <a:srgbClr val="192E4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C2D84B-C4D8-4483-AC41-C6505EAB5A3F}"/>
              </a:ext>
            </a:extLst>
          </p:cNvPr>
          <p:cNvSpPr txBox="1"/>
          <p:nvPr/>
        </p:nvSpPr>
        <p:spPr>
          <a:xfrm>
            <a:off x="241485" y="136207"/>
            <a:ext cx="11709031" cy="736954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4789" b="1" dirty="0">
                <a:solidFill>
                  <a:srgbClr val="37648C"/>
                </a:solidFill>
                <a:latin typeface="Encode Sans Semi Condensed"/>
              </a:rPr>
              <a:t>T</a:t>
            </a:r>
            <a:r>
              <a:rPr kumimoji="0" lang="it-IT" sz="4789" b="1" i="0" u="none" strike="noStrike" kern="0" cap="none" spc="0" normalizeH="0" baseline="0" noProof="0" dirty="0" err="1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hermoluminescence</a:t>
            </a:r>
            <a:r>
              <a:rPr kumimoji="0" lang="it-IT" sz="4789" b="1" i="0" u="none" strike="noStrike" kern="0" cap="none" spc="0" normalizeH="0" baseline="0" noProof="0" dirty="0">
                <a:ln>
                  <a:noFill/>
                </a:ln>
                <a:solidFill>
                  <a:srgbClr val="37648C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detectors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B30EAA-F119-4AED-AC0F-80CD5CE44F2D}"/>
              </a:ext>
            </a:extLst>
          </p:cNvPr>
          <p:cNvSpPr txBox="1"/>
          <p:nvPr/>
        </p:nvSpPr>
        <p:spPr>
          <a:xfrm>
            <a:off x="1116110" y="1747097"/>
            <a:ext cx="9735304" cy="3877985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Desired features: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Encode Sans Semi Condensed"/>
              </a:rPr>
              <a:t>Reusability.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Wide range of dose response linearity.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Encode Sans Semi Condensed"/>
              </a:rPr>
              <a:t>High sensibility.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Encode Sans Semi Condensed"/>
              </a:rPr>
              <a:t>Simple glow curve.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Chemically inert.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Encode Sans Semi Condensed"/>
              </a:rPr>
              <a:t>Mechanically strong.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Simple and cheap </a:t>
            </a: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sy</a:t>
            </a:r>
            <a:r>
              <a:rPr lang="en-US" sz="2800" dirty="0" err="1">
                <a:latin typeface="Encode Sans Semi Condensed"/>
              </a:rPr>
              <a:t>nthesis</a:t>
            </a:r>
            <a:r>
              <a:rPr lang="en-US" sz="2800" dirty="0">
                <a:latin typeface="Encode Sans Semi Condensed"/>
              </a:rPr>
              <a:t> method.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Enviromentally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friendly.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C7159-658B-F9EC-886C-CCDB5A974CA2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Source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: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Stephen W. S.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Mckeever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CFCFC">
                    <a:lumMod val="10000"/>
                  </a:srgbClr>
                </a:solidFill>
                <a:effectLst/>
                <a:uLnTx/>
                <a:uFillTx/>
                <a:latin typeface="Encode Sans Semi Condensed"/>
                <a:cs typeface="Arial"/>
                <a:sym typeface="Arial"/>
              </a:rPr>
              <a:t> – Thermoluminescence of Solids</a:t>
            </a:r>
            <a:endParaRPr kumimoji="0" lang="es-ES" sz="1600" b="0" i="1" u="none" strike="noStrike" kern="0" cap="none" spc="0" normalizeH="0" baseline="0" noProof="0" dirty="0">
              <a:ln>
                <a:noFill/>
              </a:ln>
              <a:solidFill>
                <a:srgbClr val="FCFCFC">
                  <a:lumMod val="10000"/>
                </a:srgbClr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</p:txBody>
      </p:sp>
      <p:pic>
        <p:nvPicPr>
          <p:cNvPr id="3074" name="Picture 2" descr="Thermoluminescent Dosimetry (TLD) | SPC Doza">
            <a:extLst>
              <a:ext uri="{FF2B5EF4-FFF2-40B4-BE49-F238E27FC236}">
                <a16:creationId xmlns:a16="http://schemas.microsoft.com/office/drawing/2014/main" id="{2333DAC7-1810-3E55-95A7-A3A1E9A2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01" y="2567447"/>
            <a:ext cx="3600000" cy="21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585BD-152A-4749-91D4-532F0E7D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2C7C199-0D0D-7840-A88D-785280B31CF7}" type="slidenum">
              <a:rPr kumimoji="0" lang="it-IT" sz="1596" b="0" i="0" u="none" strike="noStrike" kern="0" cap="none" spc="0" normalizeH="0" baseline="0" noProof="0" smtClean="0">
                <a:ln>
                  <a:noFill/>
                </a:ln>
                <a:solidFill>
                  <a:srgbClr val="192E4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it-IT" sz="1596" b="0" i="0" u="none" strike="noStrike" kern="0" cap="none" spc="0" normalizeH="0" baseline="0" noProof="0">
              <a:ln>
                <a:noFill/>
              </a:ln>
              <a:solidFill>
                <a:srgbClr val="192E4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C2D84B-C4D8-4483-AC41-C6505EAB5A3F}"/>
              </a:ext>
            </a:extLst>
          </p:cNvPr>
          <p:cNvSpPr txBox="1"/>
          <p:nvPr/>
        </p:nvSpPr>
        <p:spPr>
          <a:xfrm>
            <a:off x="241485" y="136207"/>
            <a:ext cx="11709031" cy="736954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4789" b="1" dirty="0" err="1">
                <a:solidFill>
                  <a:srgbClr val="37648C"/>
                </a:solidFill>
                <a:latin typeface="Encode Sans Semi Condensed"/>
              </a:rPr>
              <a:t>What</a:t>
            </a:r>
            <a:r>
              <a:rPr lang="it-IT" sz="4789" b="1" dirty="0">
                <a:solidFill>
                  <a:srgbClr val="37648C"/>
                </a:solidFill>
                <a:latin typeface="Encode Sans Semi Condensed"/>
              </a:rPr>
              <a:t> </a:t>
            </a:r>
            <a:r>
              <a:rPr lang="it-IT" sz="4789" b="1" dirty="0" err="1">
                <a:solidFill>
                  <a:srgbClr val="37648C"/>
                </a:solidFill>
                <a:latin typeface="Encode Sans Semi Condensed"/>
              </a:rPr>
              <a:t>is</a:t>
            </a:r>
            <a:r>
              <a:rPr lang="it-IT" sz="4789" b="1" dirty="0">
                <a:solidFill>
                  <a:srgbClr val="37648C"/>
                </a:solidFill>
                <a:latin typeface="Encode Sans Semi Condensed"/>
              </a:rPr>
              <a:t> </a:t>
            </a:r>
            <a:r>
              <a:rPr lang="it-IT" sz="4789" b="1" dirty="0" err="1">
                <a:solidFill>
                  <a:srgbClr val="37648C"/>
                </a:solidFill>
                <a:latin typeface="Encode Sans Semi Condensed"/>
              </a:rPr>
              <a:t>Thermoluminescence</a:t>
            </a:r>
            <a:r>
              <a:rPr lang="it-IT" sz="4789" b="1" dirty="0">
                <a:solidFill>
                  <a:srgbClr val="37648C"/>
                </a:solidFill>
                <a:latin typeface="Encode Sans Semi Condensed"/>
              </a:rPr>
              <a:t>?</a:t>
            </a:r>
            <a:endParaRPr kumimoji="0" lang="it-IT" sz="4789" b="1" i="0" u="none" strike="noStrike" kern="0" cap="none" spc="0" normalizeH="0" baseline="0" noProof="0" dirty="0">
              <a:ln>
                <a:noFill/>
              </a:ln>
              <a:solidFill>
                <a:srgbClr val="37648C"/>
              </a:solidFill>
              <a:effectLst/>
              <a:uLnTx/>
              <a:uFillTx/>
              <a:latin typeface="Encode Sans Semi Condensed"/>
              <a:cs typeface="Arial"/>
              <a:sym typeface="Arial"/>
            </a:endParaRPr>
          </a:p>
        </p:txBody>
      </p:sp>
      <p:pic>
        <p:nvPicPr>
          <p:cNvPr id="7" name="Picture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E6B6FDD3-FC9E-8D4E-38AB-78EE36DC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45" y="1087400"/>
            <a:ext cx="696651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585BD-152A-4749-91D4-532F0E7D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C2D84B-C4D8-4483-AC41-C6505EAB5A3F}"/>
              </a:ext>
            </a:extLst>
          </p:cNvPr>
          <p:cNvSpPr txBox="1"/>
          <p:nvPr/>
        </p:nvSpPr>
        <p:spPr>
          <a:xfrm>
            <a:off x="241485" y="136207"/>
            <a:ext cx="11709031" cy="736954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algn="ctr"/>
            <a:r>
              <a:rPr lang="it-IT" sz="4789" b="1" dirty="0">
                <a:solidFill>
                  <a:srgbClr val="37648C"/>
                </a:solidFill>
                <a:latin typeface="+mj-lt"/>
              </a:rPr>
              <a:t>A short history of </a:t>
            </a:r>
            <a:r>
              <a:rPr lang="it-IT" sz="4789" b="1" dirty="0" err="1">
                <a:solidFill>
                  <a:srgbClr val="37648C"/>
                </a:solidFill>
                <a:latin typeface="+mj-lt"/>
              </a:rPr>
              <a:t>thermoluminescence</a:t>
            </a:r>
            <a:endParaRPr lang="it-IT" sz="4789" b="1" dirty="0">
              <a:solidFill>
                <a:srgbClr val="37648C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B30EAA-F119-4AED-AC0F-80CD5CE44F2D}"/>
              </a:ext>
            </a:extLst>
          </p:cNvPr>
          <p:cNvSpPr txBox="1"/>
          <p:nvPr/>
        </p:nvSpPr>
        <p:spPr>
          <a:xfrm>
            <a:off x="1116110" y="1747097"/>
            <a:ext cx="7660341" cy="1231106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algn="just"/>
            <a:r>
              <a:rPr lang="en-US" sz="2000" i="1" dirty="0">
                <a:latin typeface="+mj-lt"/>
              </a:rPr>
              <a:t>“Twelfthly, To </a:t>
            </a:r>
            <a:r>
              <a:rPr lang="en-US" sz="2000" i="1" dirty="0" err="1">
                <a:latin typeface="+mj-lt"/>
              </a:rPr>
              <a:t>satisfi</a:t>
            </a:r>
            <a:r>
              <a:rPr lang="en-US" sz="2000" i="1" dirty="0">
                <a:latin typeface="+mj-lt"/>
              </a:rPr>
              <a:t> my self, whether the Motion </a:t>
            </a:r>
            <a:r>
              <a:rPr lang="en-US" sz="2000" i="1" dirty="0" err="1">
                <a:latin typeface="+mj-lt"/>
              </a:rPr>
              <a:t>introduc’d</a:t>
            </a:r>
            <a:r>
              <a:rPr lang="en-US" sz="2000" i="1" dirty="0">
                <a:latin typeface="+mj-lt"/>
              </a:rPr>
              <a:t> into the Stone did generate the Light upon the account of its producing heat there, I held it near the Flame of a Candle, till it was </a:t>
            </a:r>
            <a:r>
              <a:rPr lang="en-US" sz="2000" i="1" dirty="0" err="1">
                <a:latin typeface="+mj-lt"/>
              </a:rPr>
              <a:t>qualify’d</a:t>
            </a:r>
            <a:r>
              <a:rPr lang="en-US" sz="2000" i="1" dirty="0">
                <a:latin typeface="+mj-lt"/>
              </a:rPr>
              <a:t> to shine pretty well in the Dark . . . .” – Robert Boyle, 1664</a:t>
            </a:r>
          </a:p>
        </p:txBody>
      </p:sp>
      <p:sp>
        <p:nvSpPr>
          <p:cNvPr id="2" name="CasellaDiTesto 8">
            <a:extLst>
              <a:ext uri="{FF2B5EF4-FFF2-40B4-BE49-F238E27FC236}">
                <a16:creationId xmlns:a16="http://schemas.microsoft.com/office/drawing/2014/main" id="{D0FE06EA-2396-8C78-5B44-22D67D8FA6E7}"/>
              </a:ext>
            </a:extLst>
          </p:cNvPr>
          <p:cNvSpPr txBox="1"/>
          <p:nvPr/>
        </p:nvSpPr>
        <p:spPr>
          <a:xfrm>
            <a:off x="3740453" y="4154426"/>
            <a:ext cx="6790662" cy="923330"/>
          </a:xfrm>
          <a:prstGeom prst="rect">
            <a:avLst/>
          </a:prstGeom>
        </p:spPr>
        <p:txBody>
          <a:bodyPr vert="horz" wrap="square" lIns="91228" tIns="0" rIns="91228" bIns="0" rtlCol="0">
            <a:spAutoFit/>
          </a:bodyPr>
          <a:lstStyle/>
          <a:p>
            <a:pPr algn="just"/>
            <a:r>
              <a:rPr lang="en-US" sz="2000" i="1" dirty="0">
                <a:latin typeface="+mj-lt"/>
              </a:rPr>
              <a:t>“I have ventured to employ the term luminescence for all those phenomena of light which are more intense than corresponds to the actual temperature” - </a:t>
            </a:r>
            <a:r>
              <a:rPr lang="en-US" sz="2000" i="1" dirty="0" err="1">
                <a:latin typeface="+mj-lt"/>
              </a:rPr>
              <a:t>Eilhardt</a:t>
            </a:r>
            <a:r>
              <a:rPr lang="en-US" sz="2000" i="1" dirty="0">
                <a:latin typeface="+mj-lt"/>
              </a:rPr>
              <a:t> Wiedemann, 1889.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E0938-635B-373E-8E0F-03CD3978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06" y="1462650"/>
            <a:ext cx="1941818" cy="18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C7159-658B-F9EC-886C-CCDB5A974CA2}"/>
              </a:ext>
            </a:extLst>
          </p:cNvPr>
          <p:cNvSpPr txBox="1"/>
          <p:nvPr/>
        </p:nvSpPr>
        <p:spPr>
          <a:xfrm>
            <a:off x="421340" y="6381117"/>
            <a:ext cx="1116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300"/>
              </a:spcAft>
            </a:pPr>
            <a:r>
              <a:rPr lang="es-E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Source</a:t>
            </a:r>
            <a:r>
              <a:rPr lang="es-E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: </a:t>
            </a:r>
            <a:r>
              <a:rPr lang="en-U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Eduardo G. </a:t>
            </a:r>
            <a:r>
              <a:rPr lang="en-U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Yukihara</a:t>
            </a:r>
            <a:r>
              <a:rPr lang="en-U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&amp; Stephen W. S. </a:t>
            </a:r>
            <a:r>
              <a:rPr lang="en-US" sz="1600" i="1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Mckeever</a:t>
            </a:r>
            <a:r>
              <a:rPr lang="en-US" sz="1600" i="1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- Optically Stimulated Luminescence: Fundamentals And Applications</a:t>
            </a:r>
            <a:endParaRPr lang="es-ES" sz="1600" i="1" dirty="0">
              <a:solidFill>
                <a:schemeClr val="bg1">
                  <a:lumMod val="10000"/>
                </a:schemeClr>
              </a:solidFill>
              <a:latin typeface="Encode Sans Semi Condense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BAD1C-13FF-5B77-BA34-8C9C7739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85" y="3661378"/>
            <a:ext cx="158764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07A3200-37B8-407A-933F-F02138500292}"/>
              </a:ext>
            </a:extLst>
          </p:cNvPr>
          <p:cNvSpPr/>
          <p:nvPr/>
        </p:nvSpPr>
        <p:spPr>
          <a:xfrm>
            <a:off x="0" y="3854263"/>
            <a:ext cx="12192000" cy="21069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0226" name="Picture 2" descr="https://onlinelibrary.wiley.com/cms/asset/1a9f30e7-1366-4152-b2ee-7fb7fb9f0ea2/lpor202000123-fig-0001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06" y="1797056"/>
            <a:ext cx="5943600" cy="35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5" name="Google Shape;2215;p58"/>
          <p:cNvSpPr/>
          <p:nvPr/>
        </p:nvSpPr>
        <p:spPr>
          <a:xfrm>
            <a:off x="4573500" y="5886935"/>
            <a:ext cx="30450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8CF76333-FFC1-4333-B88D-F823DB4A0949}"/>
              </a:ext>
            </a:extLst>
          </p:cNvPr>
          <p:cNvSpPr txBox="1">
            <a:spLocks/>
          </p:cNvSpPr>
          <p:nvPr/>
        </p:nvSpPr>
        <p:spPr>
          <a:xfrm>
            <a:off x="443199" y="536559"/>
            <a:ext cx="10869579" cy="67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1400" b="0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Semi Condensed"/>
              <a:buNone/>
              <a:defRPr sz="21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139700" indent="0" algn="just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</a:pPr>
            <a:r>
              <a:rPr lang="es-ES" sz="2400" b="1" dirty="0" err="1">
                <a:solidFill>
                  <a:schemeClr val="bg1">
                    <a:lumMod val="10000"/>
                  </a:schemeClr>
                </a:solidFill>
                <a:latin typeface="+mj-lt"/>
                <a:ea typeface="Cambria"/>
                <a:cs typeface="Times New Roman"/>
              </a:rPr>
              <a:t>Stimulated</a:t>
            </a:r>
            <a:r>
              <a:rPr lang="es-ES" sz="2400" b="1" dirty="0">
                <a:solidFill>
                  <a:schemeClr val="bg1">
                    <a:lumMod val="10000"/>
                  </a:schemeClr>
                </a:solidFill>
                <a:latin typeface="+mj-lt"/>
                <a:ea typeface="Cambria"/>
                <a:cs typeface="Times New Roman"/>
              </a:rPr>
              <a:t> </a:t>
            </a:r>
            <a:r>
              <a:rPr lang="es-ES" sz="2400" b="1" dirty="0" err="1">
                <a:solidFill>
                  <a:schemeClr val="bg1">
                    <a:lumMod val="10000"/>
                  </a:schemeClr>
                </a:solidFill>
                <a:latin typeface="+mj-lt"/>
                <a:ea typeface="Cambria"/>
                <a:cs typeface="Times New Roman"/>
              </a:rPr>
              <a:t>Luminescence</a:t>
            </a:r>
            <a:r>
              <a:rPr lang="es-ES" sz="2400" b="1" dirty="0">
                <a:solidFill>
                  <a:schemeClr val="bg1">
                    <a:lumMod val="10000"/>
                  </a:schemeClr>
                </a:solidFill>
                <a:latin typeface="+mj-lt"/>
                <a:ea typeface="Cambria"/>
                <a:cs typeface="Times New Roman"/>
              </a:rPr>
              <a:t> </a:t>
            </a:r>
            <a:r>
              <a:rPr lang="es-ES" sz="2400" b="1" dirty="0" err="1">
                <a:solidFill>
                  <a:schemeClr val="bg1">
                    <a:lumMod val="10000"/>
                  </a:schemeClr>
                </a:solidFill>
                <a:latin typeface="+mj-lt"/>
                <a:ea typeface="Cambria"/>
                <a:cs typeface="Times New Roman"/>
              </a:rPr>
              <a:t>Mechanism</a:t>
            </a:r>
            <a:endParaRPr lang="es-ES" sz="2400" dirty="0">
              <a:solidFill>
                <a:schemeClr val="bg1">
                  <a:lumMod val="10000"/>
                </a:schemeClr>
              </a:solidFill>
              <a:latin typeface="+mj-lt"/>
              <a:ea typeface="Cambria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Clr>
                <a:srgbClr val="25445E"/>
              </a:buClr>
              <a:buFont typeface="Wingdings" panose="05000000000000000000" pitchFamily="2" charset="2"/>
              <a:buChar char="§"/>
            </a:pPr>
            <a:endParaRPr lang="es-ES" sz="2400" dirty="0">
              <a:solidFill>
                <a:schemeClr val="bg1">
                  <a:lumMod val="10000"/>
                </a:schemeClr>
              </a:solidFill>
              <a:latin typeface="+mj-lt"/>
              <a:ea typeface="Cambria"/>
              <a:cs typeface="Times New Roman"/>
            </a:endParaRPr>
          </a:p>
          <a:p>
            <a:pPr marL="596900" lvl="1" indent="0" algn="just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</a:pPr>
            <a:endParaRPr lang="es-ES" sz="2400" dirty="0">
              <a:solidFill>
                <a:schemeClr val="bg1">
                  <a:lumMod val="10000"/>
                </a:schemeClr>
              </a:solidFill>
              <a:ea typeface="Cambri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56D50-01E5-4EB9-B679-6DB5C462E4FC}"/>
              </a:ext>
            </a:extLst>
          </p:cNvPr>
          <p:cNvSpPr txBox="1"/>
          <p:nvPr/>
        </p:nvSpPr>
        <p:spPr>
          <a:xfrm>
            <a:off x="527551" y="2211783"/>
            <a:ext cx="5436281" cy="19928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"/>
              </a:spcAft>
              <a:buFont typeface="Wingdings,Sans-Serif"/>
              <a:buChar char="§"/>
            </a:pPr>
            <a:endParaRPr lang="es-ES" sz="1850" dirty="0">
              <a:latin typeface="Encode Sans Semi Condensed"/>
            </a:endParaRPr>
          </a:p>
          <a:p>
            <a:pPr marL="342900" lvl="1" indent="-342900">
              <a:spcAft>
                <a:spcPts val="300"/>
              </a:spcAft>
              <a:buChar char="•"/>
            </a:pP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Thermoluminescence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(TL)</a:t>
            </a:r>
          </a:p>
          <a:p>
            <a:pPr marL="342900" lvl="1" indent="-342900">
              <a:spcAft>
                <a:spcPts val="300"/>
              </a:spcAft>
              <a:buFont typeface="Arial"/>
              <a:buChar char="•"/>
            </a:pPr>
            <a:endParaRPr lang="es-ES" sz="1850" dirty="0">
              <a:latin typeface="Encode Sans Semi Condensed"/>
            </a:endParaRPr>
          </a:p>
          <a:p>
            <a:pPr marL="342900" lvl="1" indent="-342900">
              <a:spcAft>
                <a:spcPts val="300"/>
              </a:spcAft>
              <a:buChar char="•"/>
            </a:pP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Optically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Stimulated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Luminescence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(OSL)</a:t>
            </a:r>
          </a:p>
          <a:p>
            <a:pPr marL="342900" lvl="1" indent="-342900">
              <a:spcAft>
                <a:spcPts val="300"/>
              </a:spcAft>
              <a:buFont typeface="Arial"/>
              <a:buChar char="•"/>
            </a:pPr>
            <a:endParaRPr lang="es-ES" sz="1850" dirty="0">
              <a:latin typeface="Encode Sans Semi Condensed"/>
            </a:endParaRPr>
          </a:p>
          <a:p>
            <a:pPr marL="342900" lvl="1" indent="-342900">
              <a:spcAft>
                <a:spcPts val="300"/>
              </a:spcAft>
              <a:buChar char="•"/>
            </a:pP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Persistent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Luminescence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or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</a:t>
            </a:r>
            <a:r>
              <a:rPr lang="es-ES" sz="1850" dirty="0" err="1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Afterglow</a:t>
            </a:r>
            <a:r>
              <a:rPr lang="es-ES" sz="1850" dirty="0">
                <a:solidFill>
                  <a:schemeClr val="bg1">
                    <a:lumMod val="10000"/>
                  </a:schemeClr>
                </a:solidFill>
                <a:latin typeface="Encode Sans Semi Condensed"/>
              </a:rPr>
              <a:t> (AG)</a:t>
            </a:r>
            <a:endParaRPr lang="en-US" dirty="0">
              <a:solidFill>
                <a:schemeClr val="bg1">
                  <a:lumMod val="10000"/>
                </a:schemeClr>
              </a:solidFill>
              <a:latin typeface="Encode Sans Semi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1A52C-FB6A-6843-DE60-193583DFBAF1}"/>
              </a:ext>
            </a:extLst>
          </p:cNvPr>
          <p:cNvSpPr txBox="1"/>
          <p:nvPr/>
        </p:nvSpPr>
        <p:spPr>
          <a:xfrm>
            <a:off x="421340" y="6381117"/>
            <a:ext cx="11421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300"/>
              </a:spcAft>
            </a:pPr>
            <a:r>
              <a:rPr lang="es-ES" sz="1600" i="1" dirty="0" err="1">
                <a:solidFill>
                  <a:schemeClr val="bg1"/>
                </a:solidFill>
                <a:latin typeface="Encode Sans Semi Condensed"/>
              </a:rPr>
              <a:t>Source</a:t>
            </a:r>
            <a:r>
              <a:rPr lang="es-ES" sz="1600" i="1" dirty="0">
                <a:solidFill>
                  <a:schemeClr val="bg1"/>
                </a:solidFill>
                <a:latin typeface="Encode Sans Semi Condensed"/>
              </a:rPr>
              <a:t>: Eduardo G. </a:t>
            </a:r>
            <a:r>
              <a:rPr lang="es-ES" sz="1600" i="1" dirty="0" err="1">
                <a:solidFill>
                  <a:schemeClr val="bg1"/>
                </a:solidFill>
                <a:latin typeface="Encode Sans Semi Condensed"/>
              </a:rPr>
              <a:t>Yukihara</a:t>
            </a:r>
            <a:r>
              <a:rPr lang="es-ES" sz="1600" i="1" dirty="0">
                <a:solidFill>
                  <a:schemeClr val="bg1"/>
                </a:solidFill>
                <a:latin typeface="Encode Sans Semi Condensed"/>
              </a:rPr>
              <a:t> &amp; Stephen W. S. </a:t>
            </a:r>
            <a:r>
              <a:rPr lang="es-ES" sz="1600" i="1" dirty="0" err="1">
                <a:solidFill>
                  <a:schemeClr val="bg1"/>
                </a:solidFill>
                <a:latin typeface="Encode Sans Semi Condensed"/>
              </a:rPr>
              <a:t>Mckeever</a:t>
            </a:r>
            <a:r>
              <a:rPr lang="es-ES" sz="1600" i="1" dirty="0">
                <a:solidFill>
                  <a:schemeClr val="bg1"/>
                </a:solidFill>
                <a:latin typeface="Encode Sans Semi Condensed"/>
              </a:rPr>
              <a:t> - </a:t>
            </a:r>
            <a:r>
              <a:rPr lang="en-US" sz="1600" i="1" dirty="0">
                <a:solidFill>
                  <a:schemeClr val="bg1"/>
                </a:solidFill>
                <a:latin typeface="Encode Sans Semi Condensed"/>
              </a:rPr>
              <a:t>Optically Stimulated Luminescence: Fundamentals And Applications</a:t>
            </a:r>
            <a:endParaRPr lang="es-ES" sz="1600" i="1" dirty="0">
              <a:solidFill>
                <a:schemeClr val="bg1"/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12784914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Annual Report by Slidesgo">
  <a:themeElements>
    <a:clrScheme name="Personalizado 4">
      <a:dk1>
        <a:srgbClr val="192E40"/>
      </a:dk1>
      <a:lt1>
        <a:srgbClr val="FCFCFC"/>
      </a:lt1>
      <a:dk2>
        <a:srgbClr val="192E40"/>
      </a:dk2>
      <a:lt2>
        <a:srgbClr val="EBF3F8"/>
      </a:lt2>
      <a:accent1>
        <a:srgbClr val="192E40"/>
      </a:accent1>
      <a:accent2>
        <a:srgbClr val="FFC479"/>
      </a:accent2>
      <a:accent3>
        <a:srgbClr val="6BADAB"/>
      </a:accent3>
      <a:accent4>
        <a:srgbClr val="192E40"/>
      </a:accent4>
      <a:accent5>
        <a:srgbClr val="CBD9E2"/>
      </a:accent5>
      <a:accent6>
        <a:srgbClr val="FFC479"/>
      </a:accent6>
      <a:hlink>
        <a:srgbClr val="192E40"/>
      </a:hlink>
      <a:folHlink>
        <a:srgbClr val="0097A7"/>
      </a:folHlink>
    </a:clrScheme>
    <a:fontScheme name="Personalizado 1">
      <a:majorFont>
        <a:latin typeface="Encode Sans Semi Condensed"/>
        <a:ea typeface=""/>
        <a:cs typeface=""/>
      </a:majorFont>
      <a:minorFont>
        <a:latin typeface="Encode Sans Semi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584</Words>
  <Application>Microsoft Office PowerPoint</Application>
  <PresentationFormat>Custom</PresentationFormat>
  <Paragraphs>82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Encode Sans Semi Condensed</vt:lpstr>
      <vt:lpstr>Arial</vt:lpstr>
      <vt:lpstr>Calibri</vt:lpstr>
      <vt:lpstr>Wingdings</vt:lpstr>
      <vt:lpstr>Wingdings,Sans-Serif</vt:lpstr>
      <vt:lpstr>Montserrat</vt:lpstr>
      <vt:lpstr>Modern Annual Report by Slidesgo</vt:lpstr>
      <vt:lpstr>Graph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ABNER IVAN CASTRO CAMPOY</cp:lastModifiedBy>
  <cp:revision>488</cp:revision>
  <dcterms:modified xsi:type="dcterms:W3CDTF">2023-06-19T10:29:39Z</dcterms:modified>
</cp:coreProperties>
</file>