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notesSlides/notesSlide1.xml" ContentType="application/vnd.openxmlformats-officedocument.presentationml.notesSlide+xml"/>
  <Override PartName="/ppt/media/image8.jpeg" ContentType="image/jpeg"/>
  <Override PartName="/ppt/media/image9.jpeg" ContentType="image/jpeg"/>
  <Override PartName="/ppt/media/image10.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1.jpeg" ContentType="image/jpeg"/>
  <Override PartName="/ppt/media/image12.jpeg" ContentType="image/jpeg"/>
  <Override PartName="/ppt/notesSlides/notesSlide7.xml" ContentType="application/vnd.openxmlformats-officedocument.presentationml.notesSlide+xml"/>
  <Override PartName="/ppt/media/image13.jpeg" ContentType="image/jpeg"/>
  <Override PartName="/ppt/media/image14.jpeg" ContentType="image/jpeg"/>
  <Override PartName="/ppt/media/image15.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650240" rtl="0" fontAlgn="auto" latinLnBrk="0" hangingPunct="0">
      <a:lnSpc>
        <a:spcPct val="100000"/>
      </a:lnSpc>
      <a:spcBef>
        <a:spcPts val="0"/>
      </a:spcBef>
      <a:spcAft>
        <a:spcPts val="0"/>
      </a:spcAft>
      <a:buClr>
        <a:srgbClr val="000000"/>
      </a:buClr>
      <a:buSzTx/>
      <a:buFontTx/>
      <a:buNone/>
      <a:tabLst/>
      <a:defRPr b="0" baseline="0" cap="none" i="0" spc="0" strike="noStrike" sz="3200" u="none" kumimoji="0" normalizeH="0">
        <a:ln>
          <a:noFill/>
        </a:ln>
        <a:solidFill>
          <a:srgbClr val="000000"/>
        </a:solidFill>
        <a:effectLst/>
        <a:uFill>
          <a:solidFill>
            <a:srgbClr val="000000"/>
          </a:solidFill>
        </a:uFill>
        <a:latin typeface="Agency FB"/>
        <a:ea typeface="Agency FB"/>
        <a:cs typeface="Agency FB"/>
        <a:sym typeface="Agency FB"/>
      </a:defRPr>
    </a:lvl1pPr>
    <a:lvl2pPr marL="0" marR="0" indent="342900" algn="l" defTabSz="650240" rtl="0" fontAlgn="auto" latinLnBrk="0" hangingPunct="0">
      <a:lnSpc>
        <a:spcPct val="100000"/>
      </a:lnSpc>
      <a:spcBef>
        <a:spcPts val="0"/>
      </a:spcBef>
      <a:spcAft>
        <a:spcPts val="0"/>
      </a:spcAft>
      <a:buClr>
        <a:srgbClr val="000000"/>
      </a:buClr>
      <a:buSzTx/>
      <a:buFontTx/>
      <a:buNone/>
      <a:tabLst/>
      <a:defRPr b="0" baseline="0" cap="none" i="0" spc="0" strike="noStrike" sz="3200" u="none" kumimoji="0" normalizeH="0">
        <a:ln>
          <a:noFill/>
        </a:ln>
        <a:solidFill>
          <a:srgbClr val="000000"/>
        </a:solidFill>
        <a:effectLst/>
        <a:uFill>
          <a:solidFill>
            <a:srgbClr val="000000"/>
          </a:solidFill>
        </a:uFill>
        <a:latin typeface="Agency FB"/>
        <a:ea typeface="Agency FB"/>
        <a:cs typeface="Agency FB"/>
        <a:sym typeface="Agency FB"/>
      </a:defRPr>
    </a:lvl2pPr>
    <a:lvl3pPr marL="0" marR="0" indent="685800" algn="l" defTabSz="650240" rtl="0" fontAlgn="auto" latinLnBrk="0" hangingPunct="0">
      <a:lnSpc>
        <a:spcPct val="100000"/>
      </a:lnSpc>
      <a:spcBef>
        <a:spcPts val="0"/>
      </a:spcBef>
      <a:spcAft>
        <a:spcPts val="0"/>
      </a:spcAft>
      <a:buClr>
        <a:srgbClr val="000000"/>
      </a:buClr>
      <a:buSzTx/>
      <a:buFontTx/>
      <a:buNone/>
      <a:tabLst/>
      <a:defRPr b="0" baseline="0" cap="none" i="0" spc="0" strike="noStrike" sz="3200" u="none" kumimoji="0" normalizeH="0">
        <a:ln>
          <a:noFill/>
        </a:ln>
        <a:solidFill>
          <a:srgbClr val="000000"/>
        </a:solidFill>
        <a:effectLst/>
        <a:uFill>
          <a:solidFill>
            <a:srgbClr val="000000"/>
          </a:solidFill>
        </a:uFill>
        <a:latin typeface="Agency FB"/>
        <a:ea typeface="Agency FB"/>
        <a:cs typeface="Agency FB"/>
        <a:sym typeface="Agency FB"/>
      </a:defRPr>
    </a:lvl3pPr>
    <a:lvl4pPr marL="0" marR="0" indent="1028700" algn="l" defTabSz="650240" rtl="0" fontAlgn="auto" latinLnBrk="0" hangingPunct="0">
      <a:lnSpc>
        <a:spcPct val="100000"/>
      </a:lnSpc>
      <a:spcBef>
        <a:spcPts val="0"/>
      </a:spcBef>
      <a:spcAft>
        <a:spcPts val="0"/>
      </a:spcAft>
      <a:buClr>
        <a:srgbClr val="000000"/>
      </a:buClr>
      <a:buSzTx/>
      <a:buFontTx/>
      <a:buNone/>
      <a:tabLst/>
      <a:defRPr b="0" baseline="0" cap="none" i="0" spc="0" strike="noStrike" sz="3200" u="none" kumimoji="0" normalizeH="0">
        <a:ln>
          <a:noFill/>
        </a:ln>
        <a:solidFill>
          <a:srgbClr val="000000"/>
        </a:solidFill>
        <a:effectLst/>
        <a:uFill>
          <a:solidFill>
            <a:srgbClr val="000000"/>
          </a:solidFill>
        </a:uFill>
        <a:latin typeface="Agency FB"/>
        <a:ea typeface="Agency FB"/>
        <a:cs typeface="Agency FB"/>
        <a:sym typeface="Agency FB"/>
      </a:defRPr>
    </a:lvl4pPr>
    <a:lvl5pPr marL="0" marR="0" indent="1371600" algn="l" defTabSz="650240" rtl="0" fontAlgn="auto" latinLnBrk="0" hangingPunct="0">
      <a:lnSpc>
        <a:spcPct val="100000"/>
      </a:lnSpc>
      <a:spcBef>
        <a:spcPts val="0"/>
      </a:spcBef>
      <a:spcAft>
        <a:spcPts val="0"/>
      </a:spcAft>
      <a:buClr>
        <a:srgbClr val="000000"/>
      </a:buClr>
      <a:buSzTx/>
      <a:buFontTx/>
      <a:buNone/>
      <a:tabLst/>
      <a:defRPr b="0" baseline="0" cap="none" i="0" spc="0" strike="noStrike" sz="3200" u="none" kumimoji="0" normalizeH="0">
        <a:ln>
          <a:noFill/>
        </a:ln>
        <a:solidFill>
          <a:srgbClr val="000000"/>
        </a:solidFill>
        <a:effectLst/>
        <a:uFill>
          <a:solidFill>
            <a:srgbClr val="000000"/>
          </a:solidFill>
        </a:uFill>
        <a:latin typeface="Agency FB"/>
        <a:ea typeface="Agency FB"/>
        <a:cs typeface="Agency FB"/>
        <a:sym typeface="Agency FB"/>
      </a:defRPr>
    </a:lvl5pPr>
    <a:lvl6pPr marL="0" marR="0" indent="1714500" algn="l" defTabSz="650240" rtl="0" fontAlgn="auto" latinLnBrk="0" hangingPunct="0">
      <a:lnSpc>
        <a:spcPct val="100000"/>
      </a:lnSpc>
      <a:spcBef>
        <a:spcPts val="0"/>
      </a:spcBef>
      <a:spcAft>
        <a:spcPts val="0"/>
      </a:spcAft>
      <a:buClr>
        <a:srgbClr val="000000"/>
      </a:buClr>
      <a:buSzTx/>
      <a:buFontTx/>
      <a:buNone/>
      <a:tabLst/>
      <a:defRPr b="0" baseline="0" cap="none" i="0" spc="0" strike="noStrike" sz="3200" u="none" kumimoji="0" normalizeH="0">
        <a:ln>
          <a:noFill/>
        </a:ln>
        <a:solidFill>
          <a:srgbClr val="000000"/>
        </a:solidFill>
        <a:effectLst/>
        <a:uFill>
          <a:solidFill>
            <a:srgbClr val="000000"/>
          </a:solidFill>
        </a:uFill>
        <a:latin typeface="Agency FB"/>
        <a:ea typeface="Agency FB"/>
        <a:cs typeface="Agency FB"/>
        <a:sym typeface="Agency FB"/>
      </a:defRPr>
    </a:lvl6pPr>
    <a:lvl7pPr marL="0" marR="0" indent="2057400" algn="l" defTabSz="650240" rtl="0" fontAlgn="auto" latinLnBrk="0" hangingPunct="0">
      <a:lnSpc>
        <a:spcPct val="100000"/>
      </a:lnSpc>
      <a:spcBef>
        <a:spcPts val="0"/>
      </a:spcBef>
      <a:spcAft>
        <a:spcPts val="0"/>
      </a:spcAft>
      <a:buClr>
        <a:srgbClr val="000000"/>
      </a:buClr>
      <a:buSzTx/>
      <a:buFontTx/>
      <a:buNone/>
      <a:tabLst/>
      <a:defRPr b="0" baseline="0" cap="none" i="0" spc="0" strike="noStrike" sz="3200" u="none" kumimoji="0" normalizeH="0">
        <a:ln>
          <a:noFill/>
        </a:ln>
        <a:solidFill>
          <a:srgbClr val="000000"/>
        </a:solidFill>
        <a:effectLst/>
        <a:uFill>
          <a:solidFill>
            <a:srgbClr val="000000"/>
          </a:solidFill>
        </a:uFill>
        <a:latin typeface="Agency FB"/>
        <a:ea typeface="Agency FB"/>
        <a:cs typeface="Agency FB"/>
        <a:sym typeface="Agency FB"/>
      </a:defRPr>
    </a:lvl7pPr>
    <a:lvl8pPr marL="0" marR="0" indent="2400300" algn="l" defTabSz="650240" rtl="0" fontAlgn="auto" latinLnBrk="0" hangingPunct="0">
      <a:lnSpc>
        <a:spcPct val="100000"/>
      </a:lnSpc>
      <a:spcBef>
        <a:spcPts val="0"/>
      </a:spcBef>
      <a:spcAft>
        <a:spcPts val="0"/>
      </a:spcAft>
      <a:buClr>
        <a:srgbClr val="000000"/>
      </a:buClr>
      <a:buSzTx/>
      <a:buFontTx/>
      <a:buNone/>
      <a:tabLst/>
      <a:defRPr b="0" baseline="0" cap="none" i="0" spc="0" strike="noStrike" sz="3200" u="none" kumimoji="0" normalizeH="0">
        <a:ln>
          <a:noFill/>
        </a:ln>
        <a:solidFill>
          <a:srgbClr val="000000"/>
        </a:solidFill>
        <a:effectLst/>
        <a:uFill>
          <a:solidFill>
            <a:srgbClr val="000000"/>
          </a:solidFill>
        </a:uFill>
        <a:latin typeface="Agency FB"/>
        <a:ea typeface="Agency FB"/>
        <a:cs typeface="Agency FB"/>
        <a:sym typeface="Agency FB"/>
      </a:defRPr>
    </a:lvl8pPr>
    <a:lvl9pPr marL="0" marR="0" indent="2743200" algn="l" defTabSz="650240" rtl="0" fontAlgn="auto" latinLnBrk="0" hangingPunct="0">
      <a:lnSpc>
        <a:spcPct val="100000"/>
      </a:lnSpc>
      <a:spcBef>
        <a:spcPts val="0"/>
      </a:spcBef>
      <a:spcAft>
        <a:spcPts val="0"/>
      </a:spcAft>
      <a:buClr>
        <a:srgbClr val="000000"/>
      </a:buClr>
      <a:buSzTx/>
      <a:buFontTx/>
      <a:buNone/>
      <a:tabLst/>
      <a:defRPr b="0" baseline="0" cap="none" i="0" spc="0" strike="noStrike" sz="3200" u="none" kumimoji="0" normalizeH="0">
        <a:ln>
          <a:noFill/>
        </a:ln>
        <a:solidFill>
          <a:srgbClr val="000000"/>
        </a:solidFill>
        <a:effectLst/>
        <a:uFill>
          <a:solidFill>
            <a:srgbClr val="000000"/>
          </a:solidFill>
        </a:uFill>
        <a:latin typeface="Agency FB"/>
        <a:ea typeface="Agency FB"/>
        <a:cs typeface="Agency FB"/>
        <a:sym typeface="Agency FB"/>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b="def" i="def"/>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508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89" name="Shape 89"/>
          <p:cNvSpPr/>
          <p:nvPr>
            <p:ph type="sldImg"/>
          </p:nvPr>
        </p:nvSpPr>
        <p:spPr>
          <a:xfrm>
            <a:off x="1143000" y="685800"/>
            <a:ext cx="4572000" cy="3429000"/>
          </a:xfrm>
          <a:prstGeom prst="rect">
            <a:avLst/>
          </a:prstGeom>
        </p:spPr>
        <p:txBody>
          <a:bodyPr/>
          <a:lstStyle/>
          <a:p>
            <a:pPr/>
          </a:p>
        </p:txBody>
      </p:sp>
      <p:sp>
        <p:nvSpPr>
          <p:cNvPr id="90" name="Shape 9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uFill>
          <a:solidFill>
            <a:srgbClr val="000000"/>
          </a:solidFill>
        </a:uFill>
        <a:latin typeface="Calibri"/>
        <a:ea typeface="Calibri"/>
        <a:cs typeface="Calibri"/>
        <a:sym typeface="Calibri"/>
      </a:defRPr>
    </a:lvl1pPr>
    <a:lvl2pPr indent="228600" defTabSz="457200" latinLnBrk="0">
      <a:spcBef>
        <a:spcPts val="400"/>
      </a:spcBef>
      <a:defRPr sz="1200">
        <a:uFill>
          <a:solidFill>
            <a:srgbClr val="000000"/>
          </a:solidFill>
        </a:uFill>
        <a:latin typeface="Calibri"/>
        <a:ea typeface="Calibri"/>
        <a:cs typeface="Calibri"/>
        <a:sym typeface="Calibri"/>
      </a:defRPr>
    </a:lvl2pPr>
    <a:lvl3pPr indent="457200" defTabSz="457200" latinLnBrk="0">
      <a:spcBef>
        <a:spcPts val="400"/>
      </a:spcBef>
      <a:defRPr sz="1200">
        <a:uFill>
          <a:solidFill>
            <a:srgbClr val="000000"/>
          </a:solidFill>
        </a:uFill>
        <a:latin typeface="Calibri"/>
        <a:ea typeface="Calibri"/>
        <a:cs typeface="Calibri"/>
        <a:sym typeface="Calibri"/>
      </a:defRPr>
    </a:lvl3pPr>
    <a:lvl4pPr indent="685800" defTabSz="457200" latinLnBrk="0">
      <a:spcBef>
        <a:spcPts val="400"/>
      </a:spcBef>
      <a:defRPr sz="1200">
        <a:uFill>
          <a:solidFill>
            <a:srgbClr val="000000"/>
          </a:solidFill>
        </a:uFill>
        <a:latin typeface="Calibri"/>
        <a:ea typeface="Calibri"/>
        <a:cs typeface="Calibri"/>
        <a:sym typeface="Calibri"/>
      </a:defRPr>
    </a:lvl4pPr>
    <a:lvl5pPr indent="914400" defTabSz="457200" latinLnBrk="0">
      <a:spcBef>
        <a:spcPts val="400"/>
      </a:spcBef>
      <a:defRPr sz="1200">
        <a:uFill>
          <a:solidFill>
            <a:srgbClr val="000000"/>
          </a:solidFill>
        </a:uFill>
        <a:latin typeface="Calibri"/>
        <a:ea typeface="Calibri"/>
        <a:cs typeface="Calibri"/>
        <a:sym typeface="Calibri"/>
      </a:defRPr>
    </a:lvl5pPr>
    <a:lvl6pPr indent="1143000" defTabSz="457200" latinLnBrk="0">
      <a:spcBef>
        <a:spcPts val="400"/>
      </a:spcBef>
      <a:defRPr sz="1200">
        <a:uFill>
          <a:solidFill>
            <a:srgbClr val="000000"/>
          </a:solidFill>
        </a:uFill>
        <a:latin typeface="Calibri"/>
        <a:ea typeface="Calibri"/>
        <a:cs typeface="Calibri"/>
        <a:sym typeface="Calibri"/>
      </a:defRPr>
    </a:lvl6pPr>
    <a:lvl7pPr indent="1371600" defTabSz="457200" latinLnBrk="0">
      <a:spcBef>
        <a:spcPts val="400"/>
      </a:spcBef>
      <a:defRPr sz="1200">
        <a:uFill>
          <a:solidFill>
            <a:srgbClr val="000000"/>
          </a:solidFill>
        </a:uFill>
        <a:latin typeface="Calibri"/>
        <a:ea typeface="Calibri"/>
        <a:cs typeface="Calibri"/>
        <a:sym typeface="Calibri"/>
      </a:defRPr>
    </a:lvl7pPr>
    <a:lvl8pPr indent="1600200" defTabSz="457200" latinLnBrk="0">
      <a:spcBef>
        <a:spcPts val="400"/>
      </a:spcBef>
      <a:defRPr sz="1200">
        <a:uFill>
          <a:solidFill>
            <a:srgbClr val="000000"/>
          </a:solidFill>
        </a:uFill>
        <a:latin typeface="Calibri"/>
        <a:ea typeface="Calibri"/>
        <a:cs typeface="Calibri"/>
        <a:sym typeface="Calibri"/>
      </a:defRPr>
    </a:lvl8pPr>
    <a:lvl9pPr indent="1828800" defTabSz="457200" latinLnBrk="0">
      <a:spcBef>
        <a:spcPts val="400"/>
      </a:spcBef>
      <a:defRPr sz="1200">
        <a:uFill>
          <a:solidFill>
            <a:srgbClr val="000000"/>
          </a:solidFill>
        </a:uFill>
        <a:latin typeface="Calibri"/>
        <a:ea typeface="Calibri"/>
        <a:cs typeface="Calibri"/>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hape 505"/>
          <p:cNvSpPr/>
          <p:nvPr>
            <p:ph type="sldImg"/>
          </p:nvPr>
        </p:nvSpPr>
        <p:spPr>
          <a:prstGeom prst="rect">
            <a:avLst/>
          </a:prstGeom>
        </p:spPr>
        <p:txBody>
          <a:bodyPr/>
          <a:lstStyle/>
          <a:p>
            <a:pPr/>
          </a:p>
        </p:txBody>
      </p:sp>
      <p:sp>
        <p:nvSpPr>
          <p:cNvPr id="506" name="Shape 506"/>
          <p:cNvSpPr/>
          <p:nvPr>
            <p:ph type="body" sz="quarter" idx="1"/>
          </p:nvPr>
        </p:nvSpPr>
        <p:spPr>
          <a:prstGeom prst="rect">
            <a:avLst/>
          </a:prstGeom>
        </p:spPr>
        <p:txBody>
          <a:bodyPr/>
          <a:lstStyle/>
          <a:p>
            <a:pPr>
              <a:lnSpc>
                <a:spcPct val="117999"/>
              </a:lnSpc>
              <a:spcBef>
                <a:spcPts val="0"/>
              </a:spcBef>
              <a:defRPr sz="2200">
                <a:uFillTx/>
                <a:latin typeface="Helvetica Neue"/>
                <a:ea typeface="Helvetica Neue"/>
                <a:cs typeface="Helvetica Neue"/>
                <a:sym typeface="Helvetica Neue"/>
              </a:defRPr>
            </a:pPr>
            <a:r>
              <a:t>On peut se concentrer sur les transitions entre les états de Rydberg circulaire avec très peu de recouvrement avec le noyau. Donc on garde des transitions en champ fort, mais on se débarrasse des incertitude nucléaires. Ceci est un nouveau paradigme dans les tests de la QED, dont notre groupe est à l’origine, et que j’aimerai developper par la suite. </a:t>
            </a:r>
          </a:p>
          <a:p>
            <a:pPr>
              <a:lnSpc>
                <a:spcPct val="117999"/>
              </a:lnSpc>
              <a:spcBef>
                <a:spcPts val="0"/>
              </a:spcBef>
              <a:defRPr sz="2200">
                <a:uFillTx/>
                <a:latin typeface="Helvetica Neue"/>
                <a:ea typeface="Helvetica Neue"/>
                <a:cs typeface="Helvetica Neue"/>
                <a:sym typeface="Helvetica Neue"/>
              </a:defRPr>
            </a:pPr>
          </a:p>
          <a:p>
            <a:pPr>
              <a:lnSpc>
                <a:spcPct val="117999"/>
              </a:lnSpc>
              <a:spcBef>
                <a:spcPts val="0"/>
              </a:spcBef>
              <a:defRPr sz="2200">
                <a:uFillTx/>
                <a:latin typeface="Helvetica Neue"/>
                <a:ea typeface="Helvetica Neue"/>
                <a:cs typeface="Helvetica Neue"/>
                <a:sym typeface="Helvetica Neue"/>
              </a:defRPr>
            </a:pPr>
            <a:r>
              <a:t>Pendant mon postdoc j’ai analysé les résultats des calculs QED pour articuler ce nouveau concept dans un article qui vient d’être accepté au PRL.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hape 611"/>
          <p:cNvSpPr/>
          <p:nvPr>
            <p:ph type="sldImg"/>
          </p:nvPr>
        </p:nvSpPr>
        <p:spPr>
          <a:prstGeom prst="rect">
            <a:avLst/>
          </a:prstGeom>
        </p:spPr>
        <p:txBody>
          <a:bodyPr/>
          <a:lstStyle/>
          <a:p>
            <a:pPr/>
          </a:p>
        </p:txBody>
      </p:sp>
      <p:sp>
        <p:nvSpPr>
          <p:cNvPr id="612" name="Shape 612"/>
          <p:cNvSpPr/>
          <p:nvPr>
            <p:ph type="body" sz="quarter" idx="1"/>
          </p:nvPr>
        </p:nvSpPr>
        <p:spPr>
          <a:prstGeom prst="rect">
            <a:avLst/>
          </a:prstGeom>
        </p:spPr>
        <p:txBody>
          <a:bodyPr/>
          <a:lstStyle>
            <a:lvl1pPr>
              <a:lnSpc>
                <a:spcPct val="117999"/>
              </a:lnSpc>
              <a:spcBef>
                <a:spcPts val="0"/>
              </a:spcBef>
              <a:defRPr sz="2200">
                <a:uFillTx/>
                <a:latin typeface="Helvetica Neue"/>
                <a:ea typeface="Helvetica Neue"/>
                <a:cs typeface="Helvetica Neue"/>
                <a:sym typeface="Helvetica Neue"/>
              </a:defRPr>
            </a:lvl1pPr>
          </a:lstStyle>
          <a:p>
            <a:pPr/>
            <a:r>
              <a:t>But as we have seen, it is exotic atoms that may offer a promising alternative to precision QED tests, and thus we have a 5 year accepted campaign at JPARC in Japan to perform precision x-ray spectroscopy of Rydberg states in muonic atoms. The key to these experiments is a new type of quantum sensor technology developed by our collaborators at NIST, a transition edge sensing microcalorimeter detector. These detectors are unique because they combine high resolution, so a few eV for a 6 keV transition, here you can see the comparison between a TES and a normal solid-state detector that we use for in-beam spectroscopy. At the same time they have high quantum efficiency, which is essential for doing physics with exotic beams. We were there for three weeks in Jan 2020 as you can see 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hape 631"/>
          <p:cNvSpPr/>
          <p:nvPr>
            <p:ph type="sldImg"/>
          </p:nvPr>
        </p:nvSpPr>
        <p:spPr>
          <a:prstGeom prst="rect">
            <a:avLst/>
          </a:prstGeom>
        </p:spPr>
        <p:txBody>
          <a:bodyPr/>
          <a:lstStyle/>
          <a:p>
            <a:pPr/>
          </a:p>
        </p:txBody>
      </p:sp>
      <p:sp>
        <p:nvSpPr>
          <p:cNvPr id="632" name="Shape 632"/>
          <p:cNvSpPr/>
          <p:nvPr>
            <p:ph type="body" sz="quarter" idx="1"/>
          </p:nvPr>
        </p:nvSpPr>
        <p:spPr>
          <a:prstGeom prst="rect">
            <a:avLst/>
          </a:prstGeom>
        </p:spPr>
        <p:txBody>
          <a:bodyPr/>
          <a:lstStyle>
            <a:lvl1pPr>
              <a:lnSpc>
                <a:spcPct val="117999"/>
              </a:lnSpc>
              <a:spcBef>
                <a:spcPts val="0"/>
              </a:spcBef>
              <a:defRPr sz="2200">
                <a:uFillTx/>
                <a:latin typeface="Helvetica Neue"/>
                <a:ea typeface="Helvetica Neue"/>
                <a:cs typeface="Helvetica Neue"/>
                <a:sym typeface="Helvetica Neue"/>
              </a:defRPr>
            </a:lvl1pPr>
          </a:lstStyle>
          <a:p>
            <a:pPr/>
            <a:r>
              <a:t>But as we have seen, it is exotic atoms that may offer a promising alternative to precision QED tests, and thus we have a 5 year accepted campaign at JPARC in Japan to perform precision x-ray spectroscopy of Rydberg states in muonic atoms. The key to these experiments is a new type of quantum sensor technology developed by our collaborators at NIST, a transition edge sensing microcalorimeter detector. These detectors are unique because they combine high resolution, so a few eV for a 6 keV transition, here you can see the comparison between a TES and a normal solid-state detector that we use for in-beam spectroscopy. At the same time they have high quantum efficiency, which is essential for doing physics with exotic beams. We were there for three weeks in Jan 2020 as you can see here.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lvl1pPr>
              <a:lnSpc>
                <a:spcPct val="117999"/>
              </a:lnSpc>
              <a:spcBef>
                <a:spcPts val="0"/>
              </a:spcBef>
              <a:defRPr sz="2200">
                <a:uFillTx/>
                <a:latin typeface="Helvetica Neue"/>
                <a:ea typeface="Helvetica Neue"/>
                <a:cs typeface="Helvetica Neue"/>
                <a:sym typeface="Helvetica Neue"/>
              </a:defRPr>
            </a:lvl1pPr>
          </a:lstStyle>
          <a:p>
            <a:pPr/>
            <a:r>
              <a:t>But as we have seen, it is exotic atoms that may offer a promising alternative to precision QED tests, and thus we have a 5 year accepted campaign at JPARC in Japan to perform precision x-ray spectroscopy of Rydberg states in muonic atoms. The key to these experiments is a new type of quantum sensor technology developed by our collaborators at NIST, a transition edge sensing microcalorimeter detector. These detectors are unique because they combine high resolution, so a few eV for a 6 keV transition, here you can see the comparison between a TES and a normal solid-state detector that we use for in-beam spectroscopy. At the same time they have high quantum efficiency, which is essential for doing physics with exotic beams. We were there for three weeks in Jan 2020 as you can see here.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Shape 654"/>
          <p:cNvSpPr/>
          <p:nvPr>
            <p:ph type="sldImg"/>
          </p:nvPr>
        </p:nvSpPr>
        <p:spPr>
          <a:prstGeom prst="rect">
            <a:avLst/>
          </a:prstGeom>
        </p:spPr>
        <p:txBody>
          <a:bodyPr/>
          <a:lstStyle/>
          <a:p>
            <a:pPr/>
          </a:p>
        </p:txBody>
      </p:sp>
      <p:sp>
        <p:nvSpPr>
          <p:cNvPr id="655" name="Shape 655"/>
          <p:cNvSpPr/>
          <p:nvPr>
            <p:ph type="body" sz="quarter" idx="1"/>
          </p:nvPr>
        </p:nvSpPr>
        <p:spPr>
          <a:prstGeom prst="rect">
            <a:avLst/>
          </a:prstGeom>
        </p:spPr>
        <p:txBody>
          <a:bodyPr/>
          <a:lstStyle>
            <a:lvl1pPr>
              <a:lnSpc>
                <a:spcPct val="117999"/>
              </a:lnSpc>
              <a:spcBef>
                <a:spcPts val="0"/>
              </a:spcBef>
              <a:defRPr sz="2200">
                <a:uFillTx/>
                <a:latin typeface="Helvetica Neue"/>
                <a:ea typeface="Helvetica Neue"/>
                <a:cs typeface="Helvetica Neue"/>
                <a:sym typeface="Helvetica Neue"/>
              </a:defRPr>
            </a:lvl1pPr>
          </a:lstStyle>
          <a:p>
            <a:pPr/>
            <a:r>
              <a:t>But as we have seen, it is exotic atoms that may offer a promising alternative to precision QED tests, and thus we have a 5 year accepted campaign at JPARC in Japan to perform precision x-ray spectroscopy of Rydberg states in muonic atoms. The key to these experiments is a new type of quantum sensor technology developed by our collaborators at NIST, a transition edge sensing microcalorimeter detector. These detectors are unique because they combine high resolution, so a few eV for a 6 keV transition, here you can see the comparison between a TES and a normal solid-state detector that we use for in-beam spectroscopy. At the same time they have high quantum efficiency, which is essential for doing physics with exotic beams. We were there for three weeks in Jan 2020 as you can see here.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lvl1pPr>
              <a:lnSpc>
                <a:spcPct val="117999"/>
              </a:lnSpc>
              <a:spcBef>
                <a:spcPts val="0"/>
              </a:spcBef>
              <a:defRPr sz="2200">
                <a:uFillTx/>
                <a:latin typeface="Helvetica Neue"/>
                <a:ea typeface="Helvetica Neue"/>
                <a:cs typeface="Helvetica Neue"/>
                <a:sym typeface="Helvetica Neue"/>
              </a:defRPr>
            </a:lvl1pPr>
          </a:lstStyle>
          <a:p>
            <a:pPr/>
            <a:r>
              <a:t>But as we have seen, it is exotic atoms that may offer a promising alternative to precision QED tests, and thus we have a 5 year accepted campaign at JPARC in Japan to perform precision x-ray spectroscopy of Rydberg states in muonic atoms. The key to these experiments is a new type of quantum sensor technology developed by our collaborators at NIST, a transition edge sensing microcalorimeter detector. These detectors are unique because they combine high resolution, so a few eV for a 6 keV transition, here you can see the comparison between a TES and a normal solid-state detector that we use for in-beam spectroscopy. At the same time they have high quantum efficiency, which is essential for doing physics with exotic beams. We were there for three weeks in Jan 2020 as you can see here.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lvl1pPr>
              <a:lnSpc>
                <a:spcPct val="117999"/>
              </a:lnSpc>
              <a:spcBef>
                <a:spcPts val="0"/>
              </a:spcBef>
              <a:defRPr sz="2200">
                <a:uFillTx/>
                <a:latin typeface="Helvetica Neue"/>
                <a:ea typeface="Helvetica Neue"/>
                <a:cs typeface="Helvetica Neue"/>
                <a:sym typeface="Helvetica Neue"/>
              </a:defRPr>
            </a:lvl1pPr>
          </a:lstStyle>
          <a:p>
            <a:pPr/>
            <a:r>
              <a:t>But as we have seen, it is exotic atoms that may offer a promising alternative to precision QED tests, and thus we have a 5 year accepted campaign at JPARC in Japan to perform precision x-ray spectroscopy of Rydberg states in muonic atoms. The key to these experiments is a new type of quantum sensor technology developed by our collaborators at NIST, a transition edge sensing microcalorimeter detector. These detectors are unique because they combine high resolution, so a few eV for a 6 keV transition, here you can see the comparison between a TES and a normal solid-state detector that we use for in-beam spectroscopy. At the same time they have high quantum efficiency, which is essential for doing physics with exotic beams. We were there for three weeks in Jan 2020 as you can see here.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hape 746"/>
          <p:cNvSpPr/>
          <p:nvPr>
            <p:ph type="sldImg"/>
          </p:nvPr>
        </p:nvSpPr>
        <p:spPr>
          <a:prstGeom prst="rect">
            <a:avLst/>
          </a:prstGeom>
        </p:spPr>
        <p:txBody>
          <a:bodyPr/>
          <a:lstStyle/>
          <a:p>
            <a:pPr/>
          </a:p>
        </p:txBody>
      </p:sp>
      <p:sp>
        <p:nvSpPr>
          <p:cNvPr id="747" name="Shape 747"/>
          <p:cNvSpPr/>
          <p:nvPr>
            <p:ph type="body" sz="quarter" idx="1"/>
          </p:nvPr>
        </p:nvSpPr>
        <p:spPr>
          <a:prstGeom prst="rect">
            <a:avLst/>
          </a:prstGeom>
        </p:spPr>
        <p:txBody>
          <a:bodyPr/>
          <a:lstStyle>
            <a:lvl1pPr>
              <a:lnSpc>
                <a:spcPct val="117999"/>
              </a:lnSpc>
              <a:spcBef>
                <a:spcPts val="0"/>
              </a:spcBef>
              <a:defRPr sz="2200">
                <a:uFillTx/>
                <a:latin typeface="Helvetica Neue"/>
                <a:ea typeface="Helvetica Neue"/>
                <a:cs typeface="Helvetica Neue"/>
                <a:sym typeface="Helvetica Neue"/>
              </a:defRPr>
            </a:lvl1pPr>
          </a:lstStyle>
          <a:p>
            <a:pPr/>
            <a:r>
              <a:t>Ce détecteur est un Transition Edge Sensing microcalorimètre, qui a à la fois une haute efficacité et une haute resolution en énergie, jamais disponible auparavant dans la gamme des rayons-X. Pour démontrer le gain qu’on a pour la physique avec ce detecteur, ici vous avez un comparison entre un détecteur de germanium standard pour ce type de mesure, et ce détecteur TES. Cette bonne resolution en energie nous permet de tester la QED avec des atomes exotiques.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Shape 768"/>
          <p:cNvSpPr/>
          <p:nvPr>
            <p:ph type="sldImg"/>
          </p:nvPr>
        </p:nvSpPr>
        <p:spPr>
          <a:prstGeom prst="rect">
            <a:avLst/>
          </a:prstGeom>
        </p:spPr>
        <p:txBody>
          <a:bodyPr/>
          <a:lstStyle/>
          <a:p>
            <a:pPr/>
          </a:p>
        </p:txBody>
      </p:sp>
      <p:sp>
        <p:nvSpPr>
          <p:cNvPr id="769" name="Shape 769"/>
          <p:cNvSpPr/>
          <p:nvPr>
            <p:ph type="body" sz="quarter" idx="1"/>
          </p:nvPr>
        </p:nvSpPr>
        <p:spPr>
          <a:prstGeom prst="rect">
            <a:avLst/>
          </a:prstGeom>
        </p:spPr>
        <p:txBody>
          <a:bodyPr/>
          <a:lstStyle>
            <a:lvl1pPr>
              <a:lnSpc>
                <a:spcPct val="117999"/>
              </a:lnSpc>
              <a:spcBef>
                <a:spcPts val="0"/>
              </a:spcBef>
              <a:defRPr sz="2200">
                <a:uFillTx/>
                <a:latin typeface="Helvetica Neue"/>
                <a:ea typeface="Helvetica Neue"/>
                <a:cs typeface="Helvetica Neue"/>
                <a:sym typeface="Helvetica Neue"/>
              </a:defRPr>
            </a:lvl1pPr>
          </a:lstStyle>
          <a:p>
            <a:pPr/>
            <a:r>
              <a:t>Les antiprotons froids sont just maintenant disponible au CERN dans le nouveau anneau ELENA, et l’équipe de métrologie est déjà sur place dans le collaboration GBAR.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1.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Default - Section Header">
    <p:spTree>
      <p:nvGrpSpPr>
        <p:cNvPr id="1" name=""/>
        <p:cNvGrpSpPr/>
        <p:nvPr/>
      </p:nvGrpSpPr>
      <p:grpSpPr>
        <a:xfrm>
          <a:off x="0" y="0"/>
          <a:ext cx="0" cy="0"/>
          <a:chOff x="0" y="0"/>
          <a:chExt cx="0" cy="0"/>
        </a:xfrm>
      </p:grpSpPr>
      <p:pic>
        <p:nvPicPr>
          <p:cNvPr id="13"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14" name="HPXRM 2023"/>
          <p:cNvSpPr/>
          <p:nvPr/>
        </p:nvSpPr>
        <p:spPr>
          <a:xfrm>
            <a:off x="0" y="9378808"/>
            <a:ext cx="5758623"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15" name="Title Text"/>
          <p:cNvSpPr/>
          <p:nvPr>
            <p:ph type="title"/>
          </p:nvPr>
        </p:nvSpPr>
        <p:spPr>
          <a:xfrm>
            <a:off x="1027289" y="2196818"/>
            <a:ext cx="11054081" cy="1937174"/>
          </a:xfrm>
          <a:prstGeom prst="rect">
            <a:avLst/>
          </a:prstGeom>
        </p:spPr>
        <p:txBody>
          <a:bodyPr/>
          <a:lstStyle>
            <a:lvl1pPr>
              <a:defRPr b="1" sz="4400"/>
            </a:lvl1pPr>
          </a:lstStyle>
          <a:p>
            <a:pPr/>
            <a:r>
              <a:t>Title Text</a:t>
            </a:r>
          </a:p>
        </p:txBody>
      </p:sp>
      <p:sp>
        <p:nvSpPr>
          <p:cNvPr id="16" name="Body Level One…"/>
          <p:cNvSpPr/>
          <p:nvPr>
            <p:ph type="body" sz="quarter" idx="1"/>
          </p:nvPr>
        </p:nvSpPr>
        <p:spPr>
          <a:xfrm>
            <a:off x="1027289" y="4133991"/>
            <a:ext cx="11054081" cy="2133601"/>
          </a:xfrm>
          <a:prstGeom prst="rect">
            <a:avLst/>
          </a:prstGeom>
          <a:ln>
            <a:solidFill>
              <a:srgbClr val="3672B9"/>
            </a:solidFill>
          </a:ln>
        </p:spPr>
        <p:txBody>
          <a:bodyPr lIns="54186" tIns="54186" rIns="54186" bIns="54186" anchor="ctr"/>
          <a:lstStyle>
            <a:lvl1pPr marL="0" indent="0" algn="ctr">
              <a:spcBef>
                <a:spcPts val="600"/>
              </a:spcBef>
              <a:buClr>
                <a:srgbClr val="9A9A9A"/>
              </a:buClr>
              <a:buSzTx/>
              <a:buFontTx/>
              <a:buNone/>
              <a:defRPr sz="2800">
                <a:solidFill>
                  <a:srgbClr val="9A9A9A"/>
                </a:solidFill>
                <a:uFill>
                  <a:solidFill>
                    <a:srgbClr val="9A9A9A"/>
                  </a:solidFill>
                </a:uFill>
              </a:defRPr>
            </a:lvl1pPr>
            <a:lvl2pPr marL="650240" indent="0">
              <a:buClr>
                <a:srgbClr val="9A9A9A"/>
              </a:buClr>
              <a:buSzTx/>
              <a:buFontTx/>
              <a:buNone/>
              <a:defRPr sz="2400">
                <a:solidFill>
                  <a:srgbClr val="9A9A9A"/>
                </a:solidFill>
                <a:uFill>
                  <a:solidFill>
                    <a:srgbClr val="9A9A9A"/>
                  </a:solidFill>
                </a:uFill>
              </a:defRPr>
            </a:lvl2pPr>
            <a:lvl3pPr marL="1300480" indent="0">
              <a:spcBef>
                <a:spcPts val="500"/>
              </a:spcBef>
              <a:buClr>
                <a:srgbClr val="9A9A9A"/>
              </a:buClr>
              <a:buSzTx/>
              <a:buFontTx/>
              <a:buNone/>
              <a:defRPr sz="2200">
                <a:solidFill>
                  <a:srgbClr val="9A9A9A"/>
                </a:solidFill>
                <a:uFill>
                  <a:solidFill>
                    <a:srgbClr val="9A9A9A"/>
                  </a:solidFill>
                </a:uFill>
              </a:defRPr>
            </a:lvl3pPr>
            <a:lvl4pPr marL="1950720" indent="0">
              <a:spcBef>
                <a:spcPts val="400"/>
              </a:spcBef>
              <a:buClr>
                <a:srgbClr val="9A9A9A"/>
              </a:buClr>
              <a:buSzTx/>
              <a:buFontTx/>
              <a:buNone/>
              <a:defRPr sz="1800">
                <a:solidFill>
                  <a:srgbClr val="9A9A9A"/>
                </a:solidFill>
                <a:uFill>
                  <a:solidFill>
                    <a:srgbClr val="9A9A9A"/>
                  </a:solidFill>
                </a:uFill>
              </a:defRPr>
            </a:lvl4pPr>
            <a:lvl5pPr marL="2600960" indent="0">
              <a:buClr>
                <a:srgbClr val="9A9A9A"/>
              </a:buClr>
              <a:buSzTx/>
              <a:buFontTx/>
              <a:buNone/>
              <a:defRPr>
                <a:solidFill>
                  <a:srgbClr val="9A9A9A"/>
                </a:solidFill>
                <a:uFill>
                  <a:solidFill>
                    <a:srgbClr val="9A9A9A"/>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7"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24" name="Title Text"/>
          <p:cNvSpPr/>
          <p:nvPr>
            <p:ph type="title"/>
          </p:nvPr>
        </p:nvSpPr>
        <p:spPr>
          <a:prstGeom prst="rect">
            <a:avLst/>
          </a:prstGeom>
        </p:spPr>
        <p:txBody>
          <a:bodyPr/>
          <a:lstStyle/>
          <a:p>
            <a:pPr/>
            <a:r>
              <a:t>Title Text</a:t>
            </a:r>
          </a:p>
        </p:txBody>
      </p:sp>
      <p:sp>
        <p:nvSpPr>
          <p:cNvPr id="2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ty">
    <p:spTree>
      <p:nvGrpSpPr>
        <p:cNvPr id="1" name=""/>
        <p:cNvGrpSpPr/>
        <p:nvPr/>
      </p:nvGrpSpPr>
      <p:grpSpPr>
        <a:xfrm>
          <a:off x="0" y="0"/>
          <a:ext cx="0" cy="0"/>
          <a:chOff x="0" y="0"/>
          <a:chExt cx="0" cy="0"/>
        </a:xfrm>
      </p:grpSpPr>
      <p:sp>
        <p:nvSpPr>
          <p:cNvPr id="32"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3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pic>
        <p:nvPicPr>
          <p:cNvPr id="40"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41" name="HPXRM 2023"/>
          <p:cNvSpPr/>
          <p:nvPr/>
        </p:nvSpPr>
        <p:spPr>
          <a:xfrm>
            <a:off x="0" y="9403926"/>
            <a:ext cx="5642654"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42" name="Title Text"/>
          <p:cNvSpPr/>
          <p:nvPr>
            <p:ph type="title"/>
          </p:nvPr>
        </p:nvSpPr>
        <p:spPr>
          <a:xfrm>
            <a:off x="1535288" y="180622"/>
            <a:ext cx="11017957" cy="650241"/>
          </a:xfrm>
          <a:prstGeom prst="rect">
            <a:avLst/>
          </a:prstGeom>
        </p:spPr>
        <p:txBody>
          <a:bodyPr/>
          <a:lstStyle/>
          <a:p>
            <a:pPr/>
            <a:r>
              <a:t>Title Text</a:t>
            </a:r>
          </a:p>
        </p:txBody>
      </p:sp>
      <p:sp>
        <p:nvSpPr>
          <p:cNvPr id="43" name="Body Level One…"/>
          <p:cNvSpPr/>
          <p:nvPr>
            <p:ph type="body" idx="1"/>
          </p:nvPr>
        </p:nvSpPr>
        <p:spPr>
          <a:xfrm>
            <a:off x="650239" y="1018257"/>
            <a:ext cx="11939131" cy="8146063"/>
          </a:xfrm>
          <a:prstGeom prst="rect">
            <a:avLst/>
          </a:prstGeom>
          <a:ln>
            <a:solidFill>
              <a:srgbClr val="3672B9"/>
            </a:solidFill>
          </a:ln>
        </p:spPr>
        <p:txBody>
          <a:bodyPr lIns="54186" tIns="54186" rIns="54186" bIns="54186"/>
          <a:lstStyle>
            <a:lvl1pPr>
              <a:buClrTx/>
              <a:buFontTx/>
              <a:defRPr>
                <a:latin typeface="Agency FB"/>
                <a:ea typeface="Agency FB"/>
                <a:cs typeface="Agency FB"/>
                <a:sym typeface="Agency FB"/>
              </a:defRPr>
            </a:lvl1pPr>
            <a:lvl2pPr>
              <a:buClrTx/>
              <a:buFontTx/>
              <a:defRPr>
                <a:latin typeface="Agency FB"/>
                <a:ea typeface="Agency FB"/>
                <a:cs typeface="Agency FB"/>
                <a:sym typeface="Agency FB"/>
              </a:defRPr>
            </a:lvl2pPr>
            <a:lvl3pPr>
              <a:buClrTx/>
              <a:buFontTx/>
              <a:defRPr>
                <a:latin typeface="Agency FB"/>
                <a:ea typeface="Agency FB"/>
                <a:cs typeface="Agency FB"/>
                <a:sym typeface="Agency FB"/>
              </a:defRPr>
            </a:lvl3pPr>
            <a:lvl4pPr>
              <a:buClrTx/>
              <a:buFontTx/>
              <a:defRPr>
                <a:latin typeface="Agency FB"/>
                <a:ea typeface="Agency FB"/>
                <a:cs typeface="Agency FB"/>
                <a:sym typeface="Agency FB"/>
              </a:defRPr>
            </a:lvl4pPr>
            <a:lvl5pPr>
              <a:buClrTx/>
              <a:buFontTx/>
              <a:defRPr>
                <a:latin typeface="Agency FB"/>
                <a:ea typeface="Agency FB"/>
                <a:cs typeface="Agency FB"/>
                <a:sym typeface="Agency FB"/>
              </a:defRPr>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Slide">
    <p:spTree>
      <p:nvGrpSpPr>
        <p:cNvPr id="1" name=""/>
        <p:cNvGrpSpPr/>
        <p:nvPr/>
      </p:nvGrpSpPr>
      <p:grpSpPr>
        <a:xfrm>
          <a:off x="0" y="0"/>
          <a:ext cx="0" cy="0"/>
          <a:chOff x="0" y="0"/>
          <a:chExt cx="0" cy="0"/>
        </a:xfrm>
      </p:grpSpPr>
      <p:pic>
        <p:nvPicPr>
          <p:cNvPr id="51" name="image4.png" descr="image4.png"/>
          <p:cNvPicPr>
            <a:picLocks noChangeAspect="1"/>
          </p:cNvPicPr>
          <p:nvPr/>
        </p:nvPicPr>
        <p:blipFill>
          <a:blip r:embed="rId2">
            <a:extLst/>
          </a:blip>
          <a:stretch>
            <a:fillRect/>
          </a:stretch>
        </p:blipFill>
        <p:spPr>
          <a:xfrm>
            <a:off x="2203149" y="8279775"/>
            <a:ext cx="1109714" cy="1246294"/>
          </a:xfrm>
          <a:prstGeom prst="rect">
            <a:avLst/>
          </a:prstGeom>
          <a:ln w="12700">
            <a:miter lim="400000"/>
          </a:ln>
        </p:spPr>
      </p:pic>
      <p:pic>
        <p:nvPicPr>
          <p:cNvPr id="52" name="image1.png" descr="image1.png"/>
          <p:cNvPicPr>
            <a:picLocks noChangeAspect="1"/>
          </p:cNvPicPr>
          <p:nvPr/>
        </p:nvPicPr>
        <p:blipFill>
          <a:blip r:embed="rId3">
            <a:extLst/>
          </a:blip>
          <a:stretch>
            <a:fillRect/>
          </a:stretch>
        </p:blipFill>
        <p:spPr>
          <a:xfrm>
            <a:off x="-1" y="291253"/>
            <a:ext cx="1300481" cy="469619"/>
          </a:xfrm>
          <a:prstGeom prst="rect">
            <a:avLst/>
          </a:prstGeom>
          <a:ln w="12700">
            <a:miter lim="400000"/>
          </a:ln>
        </p:spPr>
      </p:pic>
      <p:pic>
        <p:nvPicPr>
          <p:cNvPr id="53" name="image2.png" descr="image2.png"/>
          <p:cNvPicPr>
            <a:picLocks noChangeAspect="1"/>
          </p:cNvPicPr>
          <p:nvPr/>
        </p:nvPicPr>
        <p:blipFill>
          <a:blip r:embed="rId4">
            <a:extLst/>
          </a:blip>
          <a:stretch>
            <a:fillRect/>
          </a:stretch>
        </p:blipFill>
        <p:spPr>
          <a:xfrm>
            <a:off x="4454596" y="514773"/>
            <a:ext cx="4100126" cy="921174"/>
          </a:xfrm>
          <a:prstGeom prst="rect">
            <a:avLst/>
          </a:prstGeom>
          <a:ln w="12700">
            <a:miter lim="400000"/>
          </a:ln>
        </p:spPr>
      </p:pic>
      <p:sp>
        <p:nvSpPr>
          <p:cNvPr id="54" name="Rectangle"/>
          <p:cNvSpPr/>
          <p:nvPr/>
        </p:nvSpPr>
        <p:spPr>
          <a:xfrm>
            <a:off x="-1" y="-1"/>
            <a:ext cx="1318543" cy="975361"/>
          </a:xfrm>
          <a:prstGeom prst="rect">
            <a:avLst/>
          </a:prstGeom>
          <a:solidFill>
            <a:srgbClr val="FFFFFF"/>
          </a:solidFill>
          <a:ln w="3175"/>
        </p:spPr>
        <p:txBody>
          <a:bodyPr lIns="54186" tIns="54186" rIns="54186" bIns="54186" anchor="ctr"/>
          <a:lstStyle/>
          <a:p>
            <a:pPr algn="ctr" defTabSz="830862">
              <a:buClr>
                <a:srgbClr val="FFFFFF"/>
              </a:buClr>
              <a:defRPr sz="5400">
                <a:solidFill>
                  <a:srgbClr val="FFFFFF"/>
                </a:solidFill>
                <a:effectLst>
                  <a:outerShdw sx="100000" sy="100000" kx="0" ky="0" algn="b" rotWithShape="0" blurRad="38100" dist="12700" dir="5400000">
                    <a:srgbClr val="000000">
                      <a:alpha val="50000"/>
                    </a:srgbClr>
                  </a:outerShdw>
                </a:effectLst>
                <a:uFill>
                  <a:solidFill>
                    <a:srgbClr val="FFFFFF"/>
                  </a:solidFill>
                </a:uFill>
                <a:latin typeface="Calibri"/>
                <a:ea typeface="Calibri"/>
                <a:cs typeface="Calibri"/>
                <a:sym typeface="Calibri"/>
              </a:defRPr>
            </a:pPr>
          </a:p>
        </p:txBody>
      </p:sp>
      <p:pic>
        <p:nvPicPr>
          <p:cNvPr id="55" name="droppedImage.png" descr="droppedImage.png"/>
          <p:cNvPicPr>
            <a:picLocks noChangeAspect="1"/>
          </p:cNvPicPr>
          <p:nvPr/>
        </p:nvPicPr>
        <p:blipFill>
          <a:blip r:embed="rId5">
            <a:extLst/>
          </a:blip>
          <a:stretch>
            <a:fillRect/>
          </a:stretch>
        </p:blipFill>
        <p:spPr>
          <a:xfrm>
            <a:off x="9692201" y="8463114"/>
            <a:ext cx="2330028" cy="776676"/>
          </a:xfrm>
          <a:prstGeom prst="rect">
            <a:avLst/>
          </a:prstGeom>
          <a:ln w="12700">
            <a:miter lim="400000"/>
          </a:ln>
        </p:spPr>
      </p:pic>
      <p:sp>
        <p:nvSpPr>
          <p:cNvPr id="56" name="Title Text"/>
          <p:cNvSpPr/>
          <p:nvPr>
            <p:ph type="title"/>
          </p:nvPr>
        </p:nvSpPr>
        <p:spPr>
          <a:xfrm>
            <a:off x="652497" y="2597644"/>
            <a:ext cx="11054081" cy="2090703"/>
          </a:xfrm>
          <a:prstGeom prst="rect">
            <a:avLst/>
          </a:prstGeom>
          <a:gradFill>
            <a:path>
              <a:fillToRect l="50000" t="50000" r="50000" b="50000"/>
            </a:path>
          </a:gradFill>
          <a:ln w="3175"/>
          <a:effectLst>
            <a:outerShdw sx="100000" sy="100000" kx="0" ky="0" algn="b" rotWithShape="0" blurRad="25400" dist="12700" dir="5400000">
              <a:srgbClr val="000000">
                <a:alpha val="38000"/>
              </a:srgbClr>
            </a:outerShdw>
          </a:effectLst>
        </p:spPr>
        <p:txBody>
          <a:bodyPr/>
          <a:lstStyle>
            <a:lvl1pPr>
              <a:defRPr sz="3000">
                <a:solidFill>
                  <a:srgbClr val="A6AAA9"/>
                </a:solidFill>
              </a:defRPr>
            </a:lvl1pPr>
          </a:lstStyle>
          <a:p>
            <a:pPr/>
            <a:r>
              <a:t>Title Text</a:t>
            </a:r>
          </a:p>
        </p:txBody>
      </p:sp>
      <p:sp>
        <p:nvSpPr>
          <p:cNvPr id="57" name="Body Level One…"/>
          <p:cNvSpPr/>
          <p:nvPr>
            <p:ph type="body" sz="quarter" idx="1"/>
          </p:nvPr>
        </p:nvSpPr>
        <p:spPr>
          <a:xfrm>
            <a:off x="1950719" y="5527040"/>
            <a:ext cx="9103361" cy="1842347"/>
          </a:xfrm>
          <a:prstGeom prst="rect">
            <a:avLst/>
          </a:prstGeom>
          <a:ln w="3175">
            <a:solidFill>
              <a:srgbClr val="3672B9"/>
            </a:solidFill>
          </a:ln>
        </p:spPr>
        <p:txBody>
          <a:bodyPr lIns="54186" tIns="54186" rIns="54186" bIns="54186"/>
          <a:lstStyle>
            <a:lvl1pPr marL="0" indent="0" algn="ctr">
              <a:buClrTx/>
              <a:buSzTx/>
              <a:buFontTx/>
              <a:buNone/>
              <a:defRPr sz="3000">
                <a:latin typeface="Agency FB"/>
                <a:ea typeface="Agency FB"/>
                <a:cs typeface="Agency FB"/>
                <a:sym typeface="Agency FB"/>
              </a:defRPr>
            </a:lvl1pPr>
            <a:lvl2pPr marL="650240" indent="228599" algn="ctr">
              <a:buClrTx/>
              <a:buSzTx/>
              <a:buFontTx/>
              <a:buNone/>
              <a:defRPr sz="2400">
                <a:latin typeface="Agency FB"/>
                <a:ea typeface="Agency FB"/>
                <a:cs typeface="Agency FB"/>
                <a:sym typeface="Agency FB"/>
              </a:defRPr>
            </a:lvl2pPr>
            <a:lvl3pPr marL="1300480" indent="457199" algn="ctr">
              <a:buClrTx/>
              <a:buSzTx/>
              <a:buFontTx/>
              <a:buNone/>
              <a:defRPr sz="2200">
                <a:latin typeface="Agency FB"/>
                <a:ea typeface="Agency FB"/>
                <a:cs typeface="Agency FB"/>
                <a:sym typeface="Agency FB"/>
              </a:defRPr>
            </a:lvl3pPr>
            <a:lvl4pPr marL="1950720" indent="685800" algn="ctr">
              <a:buClrTx/>
              <a:buSzTx/>
              <a:buFontTx/>
              <a:buNone/>
              <a:defRPr sz="1800">
                <a:latin typeface="Agency FB"/>
                <a:ea typeface="Agency FB"/>
                <a:cs typeface="Agency FB"/>
                <a:sym typeface="Agency FB"/>
              </a:defRPr>
            </a:lvl4pPr>
            <a:lvl5pPr marL="2600960" indent="914399" algn="ctr">
              <a:buClrTx/>
              <a:buSzTx/>
              <a:buFontTx/>
              <a:buNone/>
              <a:defRPr sz="1600">
                <a:latin typeface="Agency FB"/>
                <a:ea typeface="Agency FB"/>
                <a:cs typeface="Agency FB"/>
                <a:sym typeface="Agency FB"/>
              </a:defRPr>
            </a:lvl5pPr>
          </a:lstStyle>
          <a:p>
            <a:pPr/>
            <a:r>
              <a:t>Body Level One</a:t>
            </a:r>
          </a:p>
          <a:p>
            <a:pPr lvl="1"/>
            <a:r>
              <a:t>Body Level Two</a:t>
            </a:r>
          </a:p>
          <a:p>
            <a:pPr lvl="2"/>
            <a:r>
              <a:t>Body Level Three</a:t>
            </a:r>
          </a:p>
          <a:p>
            <a:pPr lvl="3"/>
            <a:r>
              <a:t>Body Level Four</a:t>
            </a:r>
          </a:p>
          <a:p>
            <a:pPr lvl="4"/>
            <a:r>
              <a:t>Body Level Five</a:t>
            </a:r>
          </a:p>
        </p:txBody>
      </p:sp>
      <p:pic>
        <p:nvPicPr>
          <p:cNvPr id="58" name="image8.png" descr="image8.png"/>
          <p:cNvPicPr>
            <a:picLocks noChangeAspect="1"/>
          </p:cNvPicPr>
          <p:nvPr/>
        </p:nvPicPr>
        <p:blipFill>
          <a:blip r:embed="rId6">
            <a:extLst/>
          </a:blip>
          <a:stretch>
            <a:fillRect/>
          </a:stretch>
        </p:blipFill>
        <p:spPr>
          <a:xfrm>
            <a:off x="973101" y="8405848"/>
            <a:ext cx="811946" cy="833942"/>
          </a:xfrm>
          <a:prstGeom prst="rect">
            <a:avLst/>
          </a:prstGeom>
          <a:ln w="12700">
            <a:miter lim="400000"/>
          </a:ln>
        </p:spPr>
      </p:pic>
      <p:pic>
        <p:nvPicPr>
          <p:cNvPr id="59" name="Image" descr="Image"/>
          <p:cNvPicPr>
            <a:picLocks noChangeAspect="1"/>
          </p:cNvPicPr>
          <p:nvPr/>
        </p:nvPicPr>
        <p:blipFill>
          <a:blip r:embed="rId7">
            <a:extLst/>
          </a:blip>
          <a:stretch>
            <a:fillRect/>
          </a:stretch>
        </p:blipFill>
        <p:spPr>
          <a:xfrm>
            <a:off x="6179537" y="8359877"/>
            <a:ext cx="2704846" cy="1086089"/>
          </a:xfrm>
          <a:prstGeom prst="rect">
            <a:avLst/>
          </a:prstGeom>
          <a:ln w="12700">
            <a:miter lim="400000"/>
          </a:ln>
        </p:spPr>
      </p:pic>
      <p:pic>
        <p:nvPicPr>
          <p:cNvPr id="60" name="Image" descr="Image"/>
          <p:cNvPicPr>
            <a:picLocks noChangeAspect="1"/>
          </p:cNvPicPr>
          <p:nvPr/>
        </p:nvPicPr>
        <p:blipFill>
          <a:blip r:embed="rId8">
            <a:extLst/>
          </a:blip>
          <a:stretch>
            <a:fillRect/>
          </a:stretch>
        </p:blipFill>
        <p:spPr>
          <a:xfrm>
            <a:off x="4120681" y="8279775"/>
            <a:ext cx="1246295" cy="1246294"/>
          </a:xfrm>
          <a:prstGeom prst="rect">
            <a:avLst/>
          </a:prstGeom>
          <a:ln w="12700">
            <a:miter lim="400000"/>
          </a:ln>
        </p:spPr>
      </p:pic>
      <p:sp>
        <p:nvSpPr>
          <p:cNvPr id="61" name="Slide Number"/>
          <p:cNvSpPr/>
          <p:nvPr>
            <p:ph type="sldNum" sz="quarter" idx="2"/>
          </p:nvPr>
        </p:nvSpPr>
        <p:spPr>
          <a:xfrm>
            <a:off x="11999648" y="9198186"/>
            <a:ext cx="354912" cy="308330"/>
          </a:xfrm>
          <a:prstGeom prst="rect">
            <a:avLst/>
          </a:prstGeom>
          <a:ln>
            <a:miter lim="400000"/>
          </a:ln>
        </p:spPr>
        <p:txBody>
          <a:bodyPr lIns="72248" tIns="72248" rIns="72248" bIns="72248" anchor="t"/>
          <a:lstStyle>
            <a:lvl1pPr>
              <a:defRPr sz="14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nd d'écran">
    <p:spTree>
      <p:nvGrpSpPr>
        <p:cNvPr id="1" name=""/>
        <p:cNvGrpSpPr/>
        <p:nvPr/>
      </p:nvGrpSpPr>
      <p:grpSpPr>
        <a:xfrm>
          <a:off x="0" y="0"/>
          <a:ext cx="0" cy="0"/>
          <a:chOff x="0" y="0"/>
          <a:chExt cx="0" cy="0"/>
        </a:xfrm>
      </p:grpSpPr>
      <p:sp>
        <p:nvSpPr>
          <p:cNvPr id="68" name="Rectangle"/>
          <p:cNvSpPr/>
          <p:nvPr/>
        </p:nvSpPr>
        <p:spPr>
          <a:xfrm>
            <a:off x="-1" y="0"/>
            <a:ext cx="13004801" cy="9753601"/>
          </a:xfrm>
          <a:prstGeom prst="rect">
            <a:avLst/>
          </a:prstGeom>
          <a:solidFill>
            <a:srgbClr val="FFFFFF"/>
          </a:solidFill>
          <a:ln w="12700">
            <a:miter lim="400000"/>
          </a:ln>
          <a:effectLst>
            <a:outerShdw sx="100000" sy="100000" kx="0" ky="0" algn="b" rotWithShape="0" blurRad="50800" dist="25400" dir="5400000">
              <a:srgbClr val="000000">
                <a:alpha val="50000"/>
              </a:srgbClr>
            </a:outerShdw>
          </a:effectLst>
        </p:spPr>
        <p:txBody>
          <a:bodyPr lIns="72248" tIns="72248" rIns="72248" bIns="72248"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pic>
        <p:nvPicPr>
          <p:cNvPr id="69"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grpSp>
        <p:nvGrpSpPr>
          <p:cNvPr id="74" name="Group"/>
          <p:cNvGrpSpPr/>
          <p:nvPr/>
        </p:nvGrpSpPr>
        <p:grpSpPr>
          <a:xfrm>
            <a:off x="10388389" y="9332980"/>
            <a:ext cx="2483867" cy="315268"/>
            <a:chOff x="0" y="0"/>
            <a:chExt cx="2483866" cy="315266"/>
          </a:xfrm>
        </p:grpSpPr>
        <p:pic>
          <p:nvPicPr>
            <p:cNvPr id="70" name="image4.png" descr="image4.png"/>
            <p:cNvPicPr>
              <a:picLocks noChangeAspect="1"/>
            </p:cNvPicPr>
            <p:nvPr/>
          </p:nvPicPr>
          <p:blipFill>
            <a:blip r:embed="rId3">
              <a:extLst/>
            </a:blip>
            <a:stretch>
              <a:fillRect/>
            </a:stretch>
          </p:blipFill>
          <p:spPr>
            <a:xfrm>
              <a:off x="0" y="0"/>
              <a:ext cx="280717" cy="315267"/>
            </a:xfrm>
            <a:prstGeom prst="rect">
              <a:avLst/>
            </a:prstGeom>
            <a:ln w="12700" cap="flat">
              <a:noFill/>
              <a:miter lim="400000"/>
            </a:ln>
            <a:effectLst/>
          </p:spPr>
        </p:pic>
        <p:pic>
          <p:nvPicPr>
            <p:cNvPr id="71" name="droppedImage.png" descr="droppedImage.png"/>
            <p:cNvPicPr>
              <a:picLocks noChangeAspect="1"/>
            </p:cNvPicPr>
            <p:nvPr/>
          </p:nvPicPr>
          <p:blipFill>
            <a:blip r:embed="rId4">
              <a:extLst/>
            </a:blip>
            <a:stretch>
              <a:fillRect/>
            </a:stretch>
          </p:blipFill>
          <p:spPr>
            <a:xfrm>
              <a:off x="1894455" y="46378"/>
              <a:ext cx="589412" cy="196471"/>
            </a:xfrm>
            <a:prstGeom prst="rect">
              <a:avLst/>
            </a:prstGeom>
            <a:ln w="12700" cap="flat">
              <a:noFill/>
              <a:miter lim="400000"/>
            </a:ln>
            <a:effectLst/>
          </p:spPr>
        </p:pic>
        <p:pic>
          <p:nvPicPr>
            <p:cNvPr id="72" name="Image" descr="Image"/>
            <p:cNvPicPr>
              <a:picLocks noChangeAspect="1"/>
            </p:cNvPicPr>
            <p:nvPr/>
          </p:nvPicPr>
          <p:blipFill>
            <a:blip r:embed="rId5">
              <a:extLst/>
            </a:blip>
            <a:stretch>
              <a:fillRect/>
            </a:stretch>
          </p:blipFill>
          <p:spPr>
            <a:xfrm>
              <a:off x="1005880" y="20262"/>
              <a:ext cx="684227" cy="274742"/>
            </a:xfrm>
            <a:prstGeom prst="rect">
              <a:avLst/>
            </a:prstGeom>
            <a:ln w="12700" cap="flat">
              <a:noFill/>
              <a:miter lim="400000"/>
            </a:ln>
            <a:effectLst/>
          </p:spPr>
        </p:pic>
        <p:pic>
          <p:nvPicPr>
            <p:cNvPr id="73" name="Image" descr="Image"/>
            <p:cNvPicPr>
              <a:picLocks noChangeAspect="1"/>
            </p:cNvPicPr>
            <p:nvPr/>
          </p:nvPicPr>
          <p:blipFill>
            <a:blip r:embed="rId6">
              <a:extLst/>
            </a:blip>
            <a:stretch>
              <a:fillRect/>
            </a:stretch>
          </p:blipFill>
          <p:spPr>
            <a:xfrm>
              <a:off x="485065" y="0"/>
              <a:ext cx="315267" cy="315267"/>
            </a:xfrm>
            <a:prstGeom prst="rect">
              <a:avLst/>
            </a:prstGeom>
            <a:ln w="12700" cap="flat">
              <a:noFill/>
              <a:miter lim="400000"/>
            </a:ln>
            <a:effectLst/>
          </p:spPr>
        </p:pic>
      </p:grpSp>
      <p:sp>
        <p:nvSpPr>
          <p:cNvPr id="7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82" name="Title Text"/>
          <p:cNvSpPr/>
          <p:nvPr>
            <p:ph type="title"/>
          </p:nvPr>
        </p:nvSpPr>
        <p:spPr>
          <a:prstGeom prst="rect">
            <a:avLst/>
          </a:prstGeom>
        </p:spPr>
        <p:txBody>
          <a:bodyPr/>
          <a:lstStyle/>
          <a:p>
            <a:pPr/>
            <a:r>
              <a:t>Title Text</a:t>
            </a:r>
          </a:p>
        </p:txBody>
      </p:sp>
      <p:sp>
        <p:nvSpPr>
          <p:cNvPr id="8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4" name="Title Text"/>
          <p:cNvSpPr/>
          <p:nvPr>
            <p:ph type="title"/>
          </p:nvPr>
        </p:nvSpPr>
        <p:spPr>
          <a:xfrm>
            <a:off x="1444977" y="167075"/>
            <a:ext cx="10909583" cy="650241"/>
          </a:xfrm>
          <a:prstGeom prst="rect">
            <a:avLst/>
          </a:prstGeom>
          <a:gradFill>
            <a:gsLst>
              <a:gs pos="0">
                <a:srgbClr val="C9E3FF"/>
              </a:gs>
              <a:gs pos="35000">
                <a:srgbClr val="D9EBFF"/>
              </a:gs>
              <a:gs pos="100000">
                <a:srgbClr val="F1F8FF"/>
              </a:gs>
            </a:gsLst>
            <a:lin ang="16200000"/>
          </a:gradFill>
          <a:ln w="12700">
            <a:solidFill>
              <a:srgbClr val="3672B9"/>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54186" tIns="54186" rIns="54186" bIns="54186" anchor="ctr"/>
          <a:lstStyle/>
          <a:p>
            <a:pPr/>
            <a:r>
              <a:t>Title Text</a:t>
            </a:r>
          </a:p>
        </p:txBody>
      </p:sp>
      <p:sp>
        <p:nvSpPr>
          <p:cNvPr id="5" name="Slide Number"/>
          <p:cNvSpPr/>
          <p:nvPr>
            <p:ph type="sldNum" sz="quarter" idx="2"/>
          </p:nvPr>
        </p:nvSpPr>
        <p:spPr>
          <a:xfrm>
            <a:off x="12027508" y="9203972"/>
            <a:ext cx="327052" cy="349674"/>
          </a:xfrm>
          <a:prstGeom prst="rect">
            <a:avLst/>
          </a:prstGeom>
          <a:ln w="12700"/>
        </p:spPr>
        <p:txBody>
          <a:bodyPr wrap="none" lIns="54186" tIns="54186" rIns="54186" bIns="54186" anchor="ctr">
            <a:spAutoFit/>
          </a:bodyPr>
          <a:lstStyle>
            <a:lvl1pPr algn="r">
              <a:buClrTx/>
              <a:defRPr sz="1600">
                <a:solidFill>
                  <a:srgbClr val="9A9A9A"/>
                </a:solidFill>
                <a:uFill>
                  <a:solidFill>
                    <a:srgbClr val="9A9A9A"/>
                  </a:solidFill>
                </a:uFill>
                <a:latin typeface="Calibri"/>
                <a:ea typeface="Calibri"/>
                <a:cs typeface="Calibri"/>
                <a:sym typeface="Calibri"/>
              </a:defRPr>
            </a:lvl1pPr>
          </a:lstStyle>
          <a:p>
            <a:pPr/>
            <a:fld id="{86CB4B4D-7CA3-9044-876B-883B54F8677D}" type="slidenum"/>
          </a:p>
        </p:txBody>
      </p:sp>
      <p:sp>
        <p:nvSpPr>
          <p:cNvPr id="6" name="Body Level One…"/>
          <p:cNvSpPr/>
          <p:nvPr>
            <p:ph type="body" idx="1"/>
          </p:nvPr>
        </p:nvSpPr>
        <p:spPr>
          <a:xfrm>
            <a:off x="650239" y="2275839"/>
            <a:ext cx="11704322" cy="7477761"/>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lstStyle>
            <a:lvl2pPr marL="857250" indent="-400050">
              <a:spcBef>
                <a:spcPts val="600"/>
              </a:spcBef>
              <a:buChar char="–"/>
              <a:defRPr sz="2800"/>
            </a:lvl2pPr>
            <a:lvl3pPr marL="1219200" indent="-304800">
              <a:spcBef>
                <a:spcPts val="600"/>
              </a:spcBef>
              <a:defRPr sz="2400"/>
            </a:lvl3pPr>
            <a:lvl4pPr marL="1685925" indent="-314325">
              <a:spcBef>
                <a:spcPts val="500"/>
              </a:spcBef>
              <a:buChar char="–"/>
              <a:defRPr sz="2200"/>
            </a:lvl4pPr>
            <a:lvl5pPr marL="2122714" indent="-293914">
              <a:spcBef>
                <a:spcPts val="400"/>
              </a:spcBef>
              <a:buChar char="»"/>
              <a:defRPr sz="1800"/>
            </a:lvl5p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Lst>
  <p:transition xmlns:p14="http://schemas.microsoft.com/office/powerpoint/2010/main" spd="med" advClick="1"/>
  <p:txStyles>
    <p:titleStyle>
      <a:lvl1pPr marL="0" marR="0" indent="0" algn="ctr" defTabSz="650240" latinLnBrk="0">
        <a:lnSpc>
          <a:spcPct val="100000"/>
        </a:lnSpc>
        <a:spcBef>
          <a:spcPts val="0"/>
        </a:spcBef>
        <a:spcAft>
          <a:spcPts val="0"/>
        </a:spcAft>
        <a:buClrTx/>
        <a:buSzTx/>
        <a:buFontTx/>
        <a:buNone/>
        <a:tabLst/>
        <a:defRPr b="0" baseline="0" cap="none" i="0" spc="0" strike="noStrike" sz="3400" u="none">
          <a:solidFill>
            <a:srgbClr val="919191"/>
          </a:solidFill>
          <a:uFill>
            <a:solidFill>
              <a:srgbClr val="919191"/>
            </a:solidFill>
          </a:uFill>
          <a:latin typeface="+mn-lt"/>
          <a:ea typeface="+mn-ea"/>
          <a:cs typeface="+mn-cs"/>
          <a:sym typeface="Tahoma"/>
        </a:defRPr>
      </a:lvl1pPr>
      <a:lvl2pPr marL="0" marR="0" indent="228600" algn="ctr" defTabSz="650240" latinLnBrk="0">
        <a:lnSpc>
          <a:spcPct val="100000"/>
        </a:lnSpc>
        <a:spcBef>
          <a:spcPts val="0"/>
        </a:spcBef>
        <a:spcAft>
          <a:spcPts val="0"/>
        </a:spcAft>
        <a:buClrTx/>
        <a:buSzTx/>
        <a:buFontTx/>
        <a:buNone/>
        <a:tabLst/>
        <a:defRPr b="0" baseline="0" cap="none" i="0" spc="0" strike="noStrike" sz="3400" u="none">
          <a:solidFill>
            <a:srgbClr val="919191"/>
          </a:solidFill>
          <a:uFill>
            <a:solidFill>
              <a:srgbClr val="919191"/>
            </a:solidFill>
          </a:uFill>
          <a:latin typeface="+mn-lt"/>
          <a:ea typeface="+mn-ea"/>
          <a:cs typeface="+mn-cs"/>
          <a:sym typeface="Tahoma"/>
        </a:defRPr>
      </a:lvl2pPr>
      <a:lvl3pPr marL="0" marR="0" indent="457200" algn="ctr" defTabSz="650240" latinLnBrk="0">
        <a:lnSpc>
          <a:spcPct val="100000"/>
        </a:lnSpc>
        <a:spcBef>
          <a:spcPts val="0"/>
        </a:spcBef>
        <a:spcAft>
          <a:spcPts val="0"/>
        </a:spcAft>
        <a:buClrTx/>
        <a:buSzTx/>
        <a:buFontTx/>
        <a:buNone/>
        <a:tabLst/>
        <a:defRPr b="0" baseline="0" cap="none" i="0" spc="0" strike="noStrike" sz="3400" u="none">
          <a:solidFill>
            <a:srgbClr val="919191"/>
          </a:solidFill>
          <a:uFill>
            <a:solidFill>
              <a:srgbClr val="919191"/>
            </a:solidFill>
          </a:uFill>
          <a:latin typeface="+mn-lt"/>
          <a:ea typeface="+mn-ea"/>
          <a:cs typeface="+mn-cs"/>
          <a:sym typeface="Tahoma"/>
        </a:defRPr>
      </a:lvl3pPr>
      <a:lvl4pPr marL="0" marR="0" indent="685800" algn="ctr" defTabSz="650240" latinLnBrk="0">
        <a:lnSpc>
          <a:spcPct val="100000"/>
        </a:lnSpc>
        <a:spcBef>
          <a:spcPts val="0"/>
        </a:spcBef>
        <a:spcAft>
          <a:spcPts val="0"/>
        </a:spcAft>
        <a:buClrTx/>
        <a:buSzTx/>
        <a:buFontTx/>
        <a:buNone/>
        <a:tabLst/>
        <a:defRPr b="0" baseline="0" cap="none" i="0" spc="0" strike="noStrike" sz="3400" u="none">
          <a:solidFill>
            <a:srgbClr val="919191"/>
          </a:solidFill>
          <a:uFill>
            <a:solidFill>
              <a:srgbClr val="919191"/>
            </a:solidFill>
          </a:uFill>
          <a:latin typeface="+mn-lt"/>
          <a:ea typeface="+mn-ea"/>
          <a:cs typeface="+mn-cs"/>
          <a:sym typeface="Tahoma"/>
        </a:defRPr>
      </a:lvl4pPr>
      <a:lvl5pPr marL="0" marR="0" indent="914400" algn="ctr" defTabSz="650240" latinLnBrk="0">
        <a:lnSpc>
          <a:spcPct val="100000"/>
        </a:lnSpc>
        <a:spcBef>
          <a:spcPts val="0"/>
        </a:spcBef>
        <a:spcAft>
          <a:spcPts val="0"/>
        </a:spcAft>
        <a:buClrTx/>
        <a:buSzTx/>
        <a:buFontTx/>
        <a:buNone/>
        <a:tabLst/>
        <a:defRPr b="0" baseline="0" cap="none" i="0" spc="0" strike="noStrike" sz="3400" u="none">
          <a:solidFill>
            <a:srgbClr val="919191"/>
          </a:solidFill>
          <a:uFill>
            <a:solidFill>
              <a:srgbClr val="919191"/>
            </a:solidFill>
          </a:uFill>
          <a:latin typeface="+mn-lt"/>
          <a:ea typeface="+mn-ea"/>
          <a:cs typeface="+mn-cs"/>
          <a:sym typeface="Tahoma"/>
        </a:defRPr>
      </a:lvl5pPr>
      <a:lvl6pPr marL="0" marR="0" indent="1143000" algn="ctr" defTabSz="650240" latinLnBrk="0">
        <a:lnSpc>
          <a:spcPct val="100000"/>
        </a:lnSpc>
        <a:spcBef>
          <a:spcPts val="0"/>
        </a:spcBef>
        <a:spcAft>
          <a:spcPts val="0"/>
        </a:spcAft>
        <a:buClrTx/>
        <a:buSzTx/>
        <a:buFontTx/>
        <a:buNone/>
        <a:tabLst/>
        <a:defRPr b="0" baseline="0" cap="none" i="0" spc="0" strike="noStrike" sz="3400" u="none">
          <a:solidFill>
            <a:srgbClr val="919191"/>
          </a:solidFill>
          <a:uFill>
            <a:solidFill>
              <a:srgbClr val="919191"/>
            </a:solidFill>
          </a:uFill>
          <a:latin typeface="+mn-lt"/>
          <a:ea typeface="+mn-ea"/>
          <a:cs typeface="+mn-cs"/>
          <a:sym typeface="Tahoma"/>
        </a:defRPr>
      </a:lvl6pPr>
      <a:lvl7pPr marL="0" marR="0" indent="1371600" algn="ctr" defTabSz="650240" latinLnBrk="0">
        <a:lnSpc>
          <a:spcPct val="100000"/>
        </a:lnSpc>
        <a:spcBef>
          <a:spcPts val="0"/>
        </a:spcBef>
        <a:spcAft>
          <a:spcPts val="0"/>
        </a:spcAft>
        <a:buClrTx/>
        <a:buSzTx/>
        <a:buFontTx/>
        <a:buNone/>
        <a:tabLst/>
        <a:defRPr b="0" baseline="0" cap="none" i="0" spc="0" strike="noStrike" sz="3400" u="none">
          <a:solidFill>
            <a:srgbClr val="919191"/>
          </a:solidFill>
          <a:uFill>
            <a:solidFill>
              <a:srgbClr val="919191"/>
            </a:solidFill>
          </a:uFill>
          <a:latin typeface="+mn-lt"/>
          <a:ea typeface="+mn-ea"/>
          <a:cs typeface="+mn-cs"/>
          <a:sym typeface="Tahoma"/>
        </a:defRPr>
      </a:lvl7pPr>
      <a:lvl8pPr marL="0" marR="0" indent="1600200" algn="ctr" defTabSz="650240" latinLnBrk="0">
        <a:lnSpc>
          <a:spcPct val="100000"/>
        </a:lnSpc>
        <a:spcBef>
          <a:spcPts val="0"/>
        </a:spcBef>
        <a:spcAft>
          <a:spcPts val="0"/>
        </a:spcAft>
        <a:buClrTx/>
        <a:buSzTx/>
        <a:buFontTx/>
        <a:buNone/>
        <a:tabLst/>
        <a:defRPr b="0" baseline="0" cap="none" i="0" spc="0" strike="noStrike" sz="3400" u="none">
          <a:solidFill>
            <a:srgbClr val="919191"/>
          </a:solidFill>
          <a:uFill>
            <a:solidFill>
              <a:srgbClr val="919191"/>
            </a:solidFill>
          </a:uFill>
          <a:latin typeface="+mn-lt"/>
          <a:ea typeface="+mn-ea"/>
          <a:cs typeface="+mn-cs"/>
          <a:sym typeface="Tahoma"/>
        </a:defRPr>
      </a:lvl8pPr>
      <a:lvl9pPr marL="0" marR="0" indent="1828800" algn="ctr" defTabSz="650240" latinLnBrk="0">
        <a:lnSpc>
          <a:spcPct val="100000"/>
        </a:lnSpc>
        <a:spcBef>
          <a:spcPts val="0"/>
        </a:spcBef>
        <a:spcAft>
          <a:spcPts val="0"/>
        </a:spcAft>
        <a:buClrTx/>
        <a:buSzTx/>
        <a:buFontTx/>
        <a:buNone/>
        <a:tabLst/>
        <a:defRPr b="0" baseline="0" cap="none" i="0" spc="0" strike="noStrike" sz="3400" u="none">
          <a:solidFill>
            <a:srgbClr val="919191"/>
          </a:solidFill>
          <a:uFill>
            <a:solidFill>
              <a:srgbClr val="919191"/>
            </a:solidFill>
          </a:uFill>
          <a:latin typeface="+mn-lt"/>
          <a:ea typeface="+mn-ea"/>
          <a:cs typeface="+mn-cs"/>
          <a:sym typeface="Tahoma"/>
        </a:defRPr>
      </a:lvl9pPr>
    </p:titleStyle>
    <p:bodyStyle>
      <a:lvl1pPr marL="485775" marR="0" indent="-485775" algn="l" defTabSz="650240" latinLnBrk="0">
        <a:lnSpc>
          <a:spcPct val="100000"/>
        </a:lnSpc>
        <a:spcBef>
          <a:spcPts val="800"/>
        </a:spcBef>
        <a:spcAft>
          <a:spcPts val="0"/>
        </a:spcAft>
        <a:buClr>
          <a:srgbClr val="000000"/>
        </a:buClr>
        <a:buSzPct val="100000"/>
        <a:buFont typeface="Arial"/>
        <a:buChar char="•"/>
        <a:tabLst/>
        <a:defRPr b="0" baseline="0" cap="none" i="0" spc="0" strike="noStrike" sz="3400" u="none">
          <a:solidFill>
            <a:srgbClr val="000000"/>
          </a:solidFill>
          <a:uFill>
            <a:solidFill>
              <a:srgbClr val="000000"/>
            </a:solidFill>
          </a:uFill>
          <a:latin typeface="+mn-lt"/>
          <a:ea typeface="+mn-ea"/>
          <a:cs typeface="+mn-cs"/>
          <a:sym typeface="Tahoma"/>
        </a:defRPr>
      </a:lvl1pPr>
      <a:lvl2pPr marL="942975" marR="0" indent="-485775" algn="l" defTabSz="650240" latinLnBrk="0">
        <a:lnSpc>
          <a:spcPct val="100000"/>
        </a:lnSpc>
        <a:spcBef>
          <a:spcPts val="800"/>
        </a:spcBef>
        <a:spcAft>
          <a:spcPts val="0"/>
        </a:spcAft>
        <a:buClr>
          <a:srgbClr val="000000"/>
        </a:buClr>
        <a:buSzPct val="100000"/>
        <a:buFont typeface="Arial"/>
        <a:buChar char="•"/>
        <a:tabLst/>
        <a:defRPr b="0" baseline="0" cap="none" i="0" spc="0" strike="noStrike" sz="3400" u="none">
          <a:solidFill>
            <a:srgbClr val="000000"/>
          </a:solidFill>
          <a:uFill>
            <a:solidFill>
              <a:srgbClr val="000000"/>
            </a:solidFill>
          </a:uFill>
          <a:latin typeface="+mn-lt"/>
          <a:ea typeface="+mn-ea"/>
          <a:cs typeface="+mn-cs"/>
          <a:sym typeface="Tahoma"/>
        </a:defRPr>
      </a:lvl2pPr>
      <a:lvl3pPr marL="1346200" marR="0" indent="-431800" algn="l" defTabSz="650240" latinLnBrk="0">
        <a:lnSpc>
          <a:spcPct val="100000"/>
        </a:lnSpc>
        <a:spcBef>
          <a:spcPts val="800"/>
        </a:spcBef>
        <a:spcAft>
          <a:spcPts val="0"/>
        </a:spcAft>
        <a:buClr>
          <a:srgbClr val="000000"/>
        </a:buClr>
        <a:buSzPct val="100000"/>
        <a:buFont typeface="Arial"/>
        <a:buChar char="•"/>
        <a:tabLst/>
        <a:defRPr b="0" baseline="0" cap="none" i="0" spc="0" strike="noStrike" sz="3400" u="none">
          <a:solidFill>
            <a:srgbClr val="000000"/>
          </a:solidFill>
          <a:uFill>
            <a:solidFill>
              <a:srgbClr val="000000"/>
            </a:solidFill>
          </a:uFill>
          <a:latin typeface="+mn-lt"/>
          <a:ea typeface="+mn-ea"/>
          <a:cs typeface="+mn-cs"/>
          <a:sym typeface="Tahoma"/>
        </a:defRPr>
      </a:lvl3pPr>
      <a:lvl4pPr marL="1857375" marR="0" indent="-485775" algn="l" defTabSz="650240" latinLnBrk="0">
        <a:lnSpc>
          <a:spcPct val="100000"/>
        </a:lnSpc>
        <a:spcBef>
          <a:spcPts val="800"/>
        </a:spcBef>
        <a:spcAft>
          <a:spcPts val="0"/>
        </a:spcAft>
        <a:buClr>
          <a:srgbClr val="000000"/>
        </a:buClr>
        <a:buSzPct val="100000"/>
        <a:buFont typeface="Arial"/>
        <a:buChar char="•"/>
        <a:tabLst/>
        <a:defRPr b="0" baseline="0" cap="none" i="0" spc="0" strike="noStrike" sz="3400" u="none">
          <a:solidFill>
            <a:srgbClr val="000000"/>
          </a:solidFill>
          <a:uFill>
            <a:solidFill>
              <a:srgbClr val="000000"/>
            </a:solidFill>
          </a:uFill>
          <a:latin typeface="+mn-lt"/>
          <a:ea typeface="+mn-ea"/>
          <a:cs typeface="+mn-cs"/>
          <a:sym typeface="Tahoma"/>
        </a:defRPr>
      </a:lvl4pPr>
      <a:lvl5pPr marL="2383971" marR="0" indent="-555171" algn="l" defTabSz="650240" latinLnBrk="0">
        <a:lnSpc>
          <a:spcPct val="100000"/>
        </a:lnSpc>
        <a:spcBef>
          <a:spcPts val="800"/>
        </a:spcBef>
        <a:spcAft>
          <a:spcPts val="0"/>
        </a:spcAft>
        <a:buClr>
          <a:srgbClr val="000000"/>
        </a:buClr>
        <a:buSzPct val="100000"/>
        <a:buFont typeface="Arial"/>
        <a:buChar char="•"/>
        <a:tabLst/>
        <a:defRPr b="0" baseline="0" cap="none" i="0" spc="0" strike="noStrike" sz="3400" u="none">
          <a:solidFill>
            <a:srgbClr val="000000"/>
          </a:solidFill>
          <a:uFill>
            <a:solidFill>
              <a:srgbClr val="000000"/>
            </a:solidFill>
          </a:uFill>
          <a:latin typeface="+mn-lt"/>
          <a:ea typeface="+mn-ea"/>
          <a:cs typeface="+mn-cs"/>
          <a:sym typeface="Tahoma"/>
        </a:defRPr>
      </a:lvl5pPr>
      <a:lvl6pPr marL="3839028" marR="0" indent="-1387928" algn="l" defTabSz="650240" latinLnBrk="0">
        <a:lnSpc>
          <a:spcPct val="100000"/>
        </a:lnSpc>
        <a:spcBef>
          <a:spcPts val="800"/>
        </a:spcBef>
        <a:spcAft>
          <a:spcPts val="0"/>
        </a:spcAft>
        <a:buClr>
          <a:srgbClr val="000000"/>
        </a:buClr>
        <a:buSzPct val="171000"/>
        <a:buFont typeface="Arial"/>
        <a:buChar char="•"/>
        <a:tabLst/>
        <a:defRPr b="0" baseline="0" cap="none" i="0" spc="0" strike="noStrike" sz="3400" u="none">
          <a:solidFill>
            <a:srgbClr val="000000"/>
          </a:solidFill>
          <a:uFill>
            <a:solidFill>
              <a:srgbClr val="000000"/>
            </a:solidFill>
          </a:uFill>
          <a:latin typeface="+mn-lt"/>
          <a:ea typeface="+mn-ea"/>
          <a:cs typeface="+mn-cs"/>
          <a:sym typeface="Tahoma"/>
        </a:defRPr>
      </a:lvl6pPr>
      <a:lvl7pPr marL="4194628" marR="0" indent="-1387928" algn="l" defTabSz="650240" latinLnBrk="0">
        <a:lnSpc>
          <a:spcPct val="100000"/>
        </a:lnSpc>
        <a:spcBef>
          <a:spcPts val="800"/>
        </a:spcBef>
        <a:spcAft>
          <a:spcPts val="0"/>
        </a:spcAft>
        <a:buClr>
          <a:srgbClr val="000000"/>
        </a:buClr>
        <a:buSzPct val="171000"/>
        <a:buFont typeface="Arial"/>
        <a:buChar char="•"/>
        <a:tabLst/>
        <a:defRPr b="0" baseline="0" cap="none" i="0" spc="0" strike="noStrike" sz="3400" u="none">
          <a:solidFill>
            <a:srgbClr val="000000"/>
          </a:solidFill>
          <a:uFill>
            <a:solidFill>
              <a:srgbClr val="000000"/>
            </a:solidFill>
          </a:uFill>
          <a:latin typeface="+mn-lt"/>
          <a:ea typeface="+mn-ea"/>
          <a:cs typeface="+mn-cs"/>
          <a:sym typeface="Tahoma"/>
        </a:defRPr>
      </a:lvl7pPr>
      <a:lvl8pPr marL="4550228" marR="0" indent="-1387928" algn="l" defTabSz="650240" latinLnBrk="0">
        <a:lnSpc>
          <a:spcPct val="100000"/>
        </a:lnSpc>
        <a:spcBef>
          <a:spcPts val="800"/>
        </a:spcBef>
        <a:spcAft>
          <a:spcPts val="0"/>
        </a:spcAft>
        <a:buClr>
          <a:srgbClr val="000000"/>
        </a:buClr>
        <a:buSzPct val="171000"/>
        <a:buFont typeface="Arial"/>
        <a:buChar char="•"/>
        <a:tabLst/>
        <a:defRPr b="0" baseline="0" cap="none" i="0" spc="0" strike="noStrike" sz="3400" u="none">
          <a:solidFill>
            <a:srgbClr val="000000"/>
          </a:solidFill>
          <a:uFill>
            <a:solidFill>
              <a:srgbClr val="000000"/>
            </a:solidFill>
          </a:uFill>
          <a:latin typeface="+mn-lt"/>
          <a:ea typeface="+mn-ea"/>
          <a:cs typeface="+mn-cs"/>
          <a:sym typeface="Tahoma"/>
        </a:defRPr>
      </a:lvl8pPr>
      <a:lvl9pPr marL="4905828" marR="0" indent="-1387928" algn="l" defTabSz="650240" latinLnBrk="0">
        <a:lnSpc>
          <a:spcPct val="100000"/>
        </a:lnSpc>
        <a:spcBef>
          <a:spcPts val="800"/>
        </a:spcBef>
        <a:spcAft>
          <a:spcPts val="0"/>
        </a:spcAft>
        <a:buClr>
          <a:srgbClr val="000000"/>
        </a:buClr>
        <a:buSzPct val="171000"/>
        <a:buFont typeface="Arial"/>
        <a:buChar char="•"/>
        <a:tabLst/>
        <a:defRPr b="0" baseline="0" cap="none" i="0" spc="0" strike="noStrike" sz="3400" u="none">
          <a:solidFill>
            <a:srgbClr val="000000"/>
          </a:solidFill>
          <a:uFill>
            <a:solidFill>
              <a:srgbClr val="000000"/>
            </a:solidFill>
          </a:uFill>
          <a:latin typeface="+mn-lt"/>
          <a:ea typeface="+mn-ea"/>
          <a:cs typeface="+mn-cs"/>
          <a:sym typeface="Tahoma"/>
        </a:defRPr>
      </a:lvl9pPr>
    </p:bodyStyle>
    <p:otherStyle>
      <a:lvl1pPr marL="0" marR="0" indent="0" algn="r" defTabSz="65024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9A9A9A"/>
            </a:solidFill>
          </a:uFill>
          <a:latin typeface="+mn-lt"/>
          <a:ea typeface="+mn-ea"/>
          <a:cs typeface="+mn-cs"/>
          <a:sym typeface="Calibri"/>
        </a:defRPr>
      </a:lvl1pPr>
      <a:lvl2pPr marL="0" marR="0" indent="0" algn="r" defTabSz="65024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9A9A9A"/>
            </a:solidFill>
          </a:uFill>
          <a:latin typeface="+mn-lt"/>
          <a:ea typeface="+mn-ea"/>
          <a:cs typeface="+mn-cs"/>
          <a:sym typeface="Calibri"/>
        </a:defRPr>
      </a:lvl2pPr>
      <a:lvl3pPr marL="0" marR="0" indent="0" algn="r" defTabSz="65024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9A9A9A"/>
            </a:solidFill>
          </a:uFill>
          <a:latin typeface="+mn-lt"/>
          <a:ea typeface="+mn-ea"/>
          <a:cs typeface="+mn-cs"/>
          <a:sym typeface="Calibri"/>
        </a:defRPr>
      </a:lvl3pPr>
      <a:lvl4pPr marL="0" marR="0" indent="0" algn="r" defTabSz="65024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9A9A9A"/>
            </a:solidFill>
          </a:uFill>
          <a:latin typeface="+mn-lt"/>
          <a:ea typeface="+mn-ea"/>
          <a:cs typeface="+mn-cs"/>
          <a:sym typeface="Calibri"/>
        </a:defRPr>
      </a:lvl4pPr>
      <a:lvl5pPr marL="0" marR="0" indent="0" algn="r" defTabSz="65024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9A9A9A"/>
            </a:solidFill>
          </a:uFill>
          <a:latin typeface="+mn-lt"/>
          <a:ea typeface="+mn-ea"/>
          <a:cs typeface="+mn-cs"/>
          <a:sym typeface="Calibri"/>
        </a:defRPr>
      </a:lvl5pPr>
      <a:lvl6pPr marL="0" marR="0" indent="0" algn="r" defTabSz="65024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9A9A9A"/>
            </a:solidFill>
          </a:uFill>
          <a:latin typeface="+mn-lt"/>
          <a:ea typeface="+mn-ea"/>
          <a:cs typeface="+mn-cs"/>
          <a:sym typeface="Calibri"/>
        </a:defRPr>
      </a:lvl6pPr>
      <a:lvl7pPr marL="0" marR="0" indent="0" algn="r" defTabSz="65024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9A9A9A"/>
            </a:solidFill>
          </a:uFill>
          <a:latin typeface="+mn-lt"/>
          <a:ea typeface="+mn-ea"/>
          <a:cs typeface="+mn-cs"/>
          <a:sym typeface="Calibri"/>
        </a:defRPr>
      </a:lvl7pPr>
      <a:lvl8pPr marL="0" marR="0" indent="0" algn="r" defTabSz="65024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9A9A9A"/>
            </a:solidFill>
          </a:uFill>
          <a:latin typeface="+mn-lt"/>
          <a:ea typeface="+mn-ea"/>
          <a:cs typeface="+mn-cs"/>
          <a:sym typeface="Calibri"/>
        </a:defRPr>
      </a:lvl8pPr>
      <a:lvl9pPr marL="0" marR="0" indent="0" algn="r" defTabSz="65024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9A9A9A"/>
            </a:solidFill>
          </a:uFill>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2.png"/><Relationship Id="rId4" Type="http://schemas.openxmlformats.org/officeDocument/2006/relationships/image" Target="../media/image2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0.png"/><Relationship Id="rId4" Type="http://schemas.openxmlformats.org/officeDocument/2006/relationships/image" Target="../media/image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4.png"/><Relationship Id="rId4" Type="http://schemas.openxmlformats.org/officeDocument/2006/relationships/image" Target="../media/image3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6.png"/><Relationship Id="rId4" Type="http://schemas.openxmlformats.org/officeDocument/2006/relationships/image" Target="../media/image3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jpeg"/><Relationship Id="rId4" Type="http://schemas.openxmlformats.org/officeDocument/2006/relationships/image" Target="../media/image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1.jpeg"/><Relationship Id="rId5" Type="http://schemas.openxmlformats.org/officeDocument/2006/relationships/image" Target="../media/image2.tif"/><Relationship Id="rId6" Type="http://schemas.openxmlformats.org/officeDocument/2006/relationships/image" Target="../media/image11.png"/><Relationship Id="rId7"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6.jpe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7.jpeg"/><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png"/><Relationship Id="rId16" Type="http://schemas.openxmlformats.org/officeDocument/2006/relationships/image" Target="../media/image5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7.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9.jpeg"/><Relationship Id="rId4" Type="http://schemas.openxmlformats.org/officeDocument/2006/relationships/image" Target="../media/image10.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6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8.png"/><Relationship Id="rId4" Type="http://schemas.openxmlformats.org/officeDocument/2006/relationships/image" Target="../media/image1.png"/><Relationship Id="rId5" Type="http://schemas.openxmlformats.org/officeDocument/2006/relationships/image" Target="../media/image69.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70.png"/><Relationship Id="rId5" Type="http://schemas.openxmlformats.org/officeDocument/2006/relationships/image" Target="../media/image7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jpeg"/><Relationship Id="rId5" Type="http://schemas.openxmlformats.org/officeDocument/2006/relationships/image" Target="../media/image12.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72.png"/><Relationship Id="rId5" Type="http://schemas.openxmlformats.org/officeDocument/2006/relationships/image" Target="../media/image13.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png"/><Relationship Id="rId4" Type="http://schemas.openxmlformats.org/officeDocument/2006/relationships/image" Target="../media/image73.png"/><Relationship Id="rId5" Type="http://schemas.openxmlformats.org/officeDocument/2006/relationships/image" Target="../media/image74.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3.png"/><Relationship Id="rId4" Type="http://schemas.openxmlformats.org/officeDocument/2006/relationships/image" Target="../media/image6.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7.png"/><Relationship Id="rId5" Type="http://schemas.openxmlformats.org/officeDocument/2006/relationships/image" Target="../media/image75.png"/><Relationship Id="rId6" Type="http://schemas.openxmlformats.org/officeDocument/2006/relationships/image" Target="../media/image76.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7.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6.jpeg"/><Relationship Id="rId5" Type="http://schemas.openxmlformats.org/officeDocument/2006/relationships/image" Target="../media/image1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8.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9.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 name="image4.png" descr="image4.png"/>
          <p:cNvPicPr>
            <a:picLocks noChangeAspect="1"/>
          </p:cNvPicPr>
          <p:nvPr/>
        </p:nvPicPr>
        <p:blipFill>
          <a:blip r:embed="rId2">
            <a:extLst/>
          </a:blip>
          <a:stretch>
            <a:fillRect/>
          </a:stretch>
        </p:blipFill>
        <p:spPr>
          <a:xfrm>
            <a:off x="2203149" y="8279775"/>
            <a:ext cx="1109714" cy="1246294"/>
          </a:xfrm>
          <a:prstGeom prst="rect">
            <a:avLst/>
          </a:prstGeom>
          <a:ln w="12700">
            <a:miter lim="400000"/>
          </a:ln>
        </p:spPr>
      </p:pic>
      <p:pic>
        <p:nvPicPr>
          <p:cNvPr id="93" name="image1.png" descr="image1.png"/>
          <p:cNvPicPr>
            <a:picLocks noChangeAspect="1"/>
          </p:cNvPicPr>
          <p:nvPr/>
        </p:nvPicPr>
        <p:blipFill>
          <a:blip r:embed="rId3">
            <a:extLst/>
          </a:blip>
          <a:stretch>
            <a:fillRect/>
          </a:stretch>
        </p:blipFill>
        <p:spPr>
          <a:xfrm>
            <a:off x="-1" y="291253"/>
            <a:ext cx="1300481" cy="469619"/>
          </a:xfrm>
          <a:prstGeom prst="rect">
            <a:avLst/>
          </a:prstGeom>
          <a:ln w="12700">
            <a:miter lim="400000"/>
          </a:ln>
        </p:spPr>
      </p:pic>
      <p:pic>
        <p:nvPicPr>
          <p:cNvPr id="94" name="image2.png" descr="image2.png"/>
          <p:cNvPicPr>
            <a:picLocks noChangeAspect="1"/>
          </p:cNvPicPr>
          <p:nvPr/>
        </p:nvPicPr>
        <p:blipFill>
          <a:blip r:embed="rId4">
            <a:extLst/>
          </a:blip>
          <a:stretch>
            <a:fillRect/>
          </a:stretch>
        </p:blipFill>
        <p:spPr>
          <a:xfrm>
            <a:off x="4454596" y="514773"/>
            <a:ext cx="4100126" cy="921174"/>
          </a:xfrm>
          <a:prstGeom prst="rect">
            <a:avLst/>
          </a:prstGeom>
          <a:ln w="12700">
            <a:miter lim="400000"/>
          </a:ln>
        </p:spPr>
      </p:pic>
      <p:sp>
        <p:nvSpPr>
          <p:cNvPr id="95" name="Rectangle"/>
          <p:cNvSpPr/>
          <p:nvPr/>
        </p:nvSpPr>
        <p:spPr>
          <a:xfrm>
            <a:off x="-1" y="-1"/>
            <a:ext cx="1318543" cy="975361"/>
          </a:xfrm>
          <a:prstGeom prst="rect">
            <a:avLst/>
          </a:prstGeom>
          <a:solidFill>
            <a:srgbClr val="FFFFFF"/>
          </a:solidFill>
          <a:ln w="3175"/>
        </p:spPr>
        <p:txBody>
          <a:bodyPr lIns="54186" tIns="54186" rIns="54186" bIns="54186" anchor="ctr"/>
          <a:lstStyle/>
          <a:p>
            <a:pPr algn="ctr" defTabSz="830862">
              <a:buClr>
                <a:srgbClr val="FFFFFF"/>
              </a:buClr>
              <a:defRPr sz="5400">
                <a:solidFill>
                  <a:srgbClr val="FFFFFF"/>
                </a:solidFill>
                <a:effectLst>
                  <a:outerShdw sx="100000" sy="100000" kx="0" ky="0" algn="b" rotWithShape="0" blurRad="38100" dist="12700" dir="5400000">
                    <a:srgbClr val="000000">
                      <a:alpha val="50000"/>
                    </a:srgbClr>
                  </a:outerShdw>
                </a:effectLst>
                <a:uFill>
                  <a:solidFill>
                    <a:srgbClr val="FFFFFF"/>
                  </a:solidFill>
                </a:uFill>
                <a:latin typeface="Calibri"/>
                <a:ea typeface="Calibri"/>
                <a:cs typeface="Calibri"/>
                <a:sym typeface="Calibri"/>
              </a:defRPr>
            </a:pPr>
          </a:p>
        </p:txBody>
      </p:sp>
      <p:pic>
        <p:nvPicPr>
          <p:cNvPr id="96" name="droppedImage.png" descr="droppedImage.png"/>
          <p:cNvPicPr>
            <a:picLocks noChangeAspect="1"/>
          </p:cNvPicPr>
          <p:nvPr/>
        </p:nvPicPr>
        <p:blipFill>
          <a:blip r:embed="rId5">
            <a:extLst/>
          </a:blip>
          <a:stretch>
            <a:fillRect/>
          </a:stretch>
        </p:blipFill>
        <p:spPr>
          <a:xfrm>
            <a:off x="9692201" y="8463114"/>
            <a:ext cx="2330028" cy="776676"/>
          </a:xfrm>
          <a:prstGeom prst="rect">
            <a:avLst/>
          </a:prstGeom>
          <a:ln w="12700">
            <a:miter lim="400000"/>
          </a:ln>
        </p:spPr>
      </p:pic>
      <p:sp>
        <p:nvSpPr>
          <p:cNvPr id="97" name="Tests of QED by precision spectroscopy of highly-charged ions and exotic atoms"/>
          <p:cNvSpPr/>
          <p:nvPr>
            <p:ph type="title"/>
          </p:nvPr>
        </p:nvSpPr>
        <p:spPr>
          <a:prstGeom prst="rect">
            <a:avLst/>
          </a:prstGeom>
        </p:spPr>
        <p:txBody>
          <a:bodyPr/>
          <a:lstStyle>
            <a:lvl1pPr>
              <a:defRPr sz="3800"/>
            </a:lvl1pPr>
          </a:lstStyle>
          <a:p>
            <a:pPr/>
            <a:r>
              <a:t>Tests of QED by precision spectroscopy of highly-charged ions and exotic atoms</a:t>
            </a:r>
          </a:p>
        </p:txBody>
      </p:sp>
      <p:sp>
        <p:nvSpPr>
          <p:cNvPr id="98" name="Paul Indelicato…"/>
          <p:cNvSpPr/>
          <p:nvPr>
            <p:ph type="body" sz="quarter" idx="1"/>
          </p:nvPr>
        </p:nvSpPr>
        <p:spPr>
          <a:xfrm>
            <a:off x="1950719" y="5527040"/>
            <a:ext cx="9103361" cy="1842347"/>
          </a:xfrm>
          <a:prstGeom prst="rect">
            <a:avLst/>
          </a:prstGeom>
        </p:spPr>
        <p:txBody>
          <a:bodyPr/>
          <a:lstStyle/>
          <a:p>
            <a:pPr/>
            <a:r>
              <a:t>Paul Indelicato</a:t>
            </a:r>
          </a:p>
          <a:p>
            <a:pPr/>
            <a:r>
              <a:t>High Precision X-Ray Measurements</a:t>
            </a:r>
          </a:p>
          <a:p>
            <a:pPr/>
            <a:r>
              <a:t>June 19-23, 2023, INFN, Frascati</a:t>
            </a:r>
          </a:p>
        </p:txBody>
      </p:sp>
      <p:pic>
        <p:nvPicPr>
          <p:cNvPr id="99" name="image8.png" descr="image8.png"/>
          <p:cNvPicPr>
            <a:picLocks noChangeAspect="1"/>
          </p:cNvPicPr>
          <p:nvPr/>
        </p:nvPicPr>
        <p:blipFill>
          <a:blip r:embed="rId6">
            <a:extLst/>
          </a:blip>
          <a:stretch>
            <a:fillRect/>
          </a:stretch>
        </p:blipFill>
        <p:spPr>
          <a:xfrm>
            <a:off x="973101" y="8405848"/>
            <a:ext cx="811946" cy="833942"/>
          </a:xfrm>
          <a:prstGeom prst="rect">
            <a:avLst/>
          </a:prstGeom>
          <a:ln w="12700">
            <a:miter lim="400000"/>
          </a:ln>
        </p:spPr>
      </p:pic>
      <p:pic>
        <p:nvPicPr>
          <p:cNvPr id="100" name="Image" descr="Image"/>
          <p:cNvPicPr>
            <a:picLocks noChangeAspect="1"/>
          </p:cNvPicPr>
          <p:nvPr/>
        </p:nvPicPr>
        <p:blipFill>
          <a:blip r:embed="rId7">
            <a:extLst/>
          </a:blip>
          <a:stretch>
            <a:fillRect/>
          </a:stretch>
        </p:blipFill>
        <p:spPr>
          <a:xfrm>
            <a:off x="6179537" y="8359877"/>
            <a:ext cx="2704846" cy="1086089"/>
          </a:xfrm>
          <a:prstGeom prst="rect">
            <a:avLst/>
          </a:prstGeom>
          <a:ln w="12700">
            <a:miter lim="400000"/>
          </a:ln>
        </p:spPr>
      </p:pic>
      <p:pic>
        <p:nvPicPr>
          <p:cNvPr id="101" name="Image" descr="Image"/>
          <p:cNvPicPr>
            <a:picLocks noChangeAspect="1"/>
          </p:cNvPicPr>
          <p:nvPr/>
        </p:nvPicPr>
        <p:blipFill>
          <a:blip r:embed="rId8">
            <a:extLst/>
          </a:blip>
          <a:stretch>
            <a:fillRect/>
          </a:stretch>
        </p:blipFill>
        <p:spPr>
          <a:xfrm>
            <a:off x="4120681" y="8279775"/>
            <a:ext cx="1246295" cy="1246294"/>
          </a:xfrm>
          <a:prstGeom prst="rect">
            <a:avLst/>
          </a:prstGeom>
          <a:ln w="12700">
            <a:miter lim="400000"/>
          </a:ln>
        </p:spPr>
      </p:pic>
      <p:sp>
        <p:nvSpPr>
          <p:cNvPr id="102" name="Slide Number"/>
          <p:cNvSpPr/>
          <p:nvPr>
            <p:ph type="sldNum" sz="quarter" idx="2"/>
          </p:nvPr>
        </p:nvSpPr>
        <p:spPr>
          <a:xfrm>
            <a:off x="12098505" y="9198186"/>
            <a:ext cx="256055" cy="30833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195"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196" name="Comparison theory-experiment fr H-like ions"/>
          <p:cNvSpPr/>
          <p:nvPr>
            <p:ph type="title"/>
          </p:nvPr>
        </p:nvSpPr>
        <p:spPr>
          <a:prstGeom prst="rect">
            <a:avLst/>
          </a:prstGeom>
        </p:spPr>
        <p:txBody>
          <a:bodyPr/>
          <a:lstStyle/>
          <a:p>
            <a:pPr/>
            <a:r>
              <a:t>Comparison theory-experiment fr H-like ions</a:t>
            </a:r>
          </a:p>
        </p:txBody>
      </p:sp>
      <p:sp>
        <p:nvSpPr>
          <p:cNvPr id="19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8" name="h-like-comp-exp-lya-yero2015-fit-0-5.pdf" descr="h-like-comp-exp-lya-yero2015-fit-0-5.pdf"/>
          <p:cNvPicPr>
            <a:picLocks noChangeAspect="1"/>
          </p:cNvPicPr>
          <p:nvPr/>
        </p:nvPicPr>
        <p:blipFill>
          <a:blip r:embed="rId3">
            <a:extLst/>
          </a:blip>
          <a:stretch>
            <a:fillRect/>
          </a:stretch>
        </p:blipFill>
        <p:spPr>
          <a:xfrm>
            <a:off x="624840" y="1081024"/>
            <a:ext cx="11592289" cy="7518888"/>
          </a:xfrm>
          <a:prstGeom prst="rect">
            <a:avLst/>
          </a:prstGeom>
          <a:ln w="12700">
            <a:miter lim="400000"/>
          </a:ln>
        </p:spPr>
      </p:pic>
      <p:sp>
        <p:nvSpPr>
          <p:cNvPr id="199" name="P. Indelicato, Topical Review: QED tests with highly-charged ions, Journal of Physics B 52 (2019) 232001."/>
          <p:cNvSpPr txBox="1"/>
          <p:nvPr/>
        </p:nvSpPr>
        <p:spPr>
          <a:xfrm>
            <a:off x="868212" y="8745961"/>
            <a:ext cx="11441980" cy="4365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marL="457200" indent="-457200" defTabSz="457200">
              <a:buClrTx/>
              <a:defRPr sz="1900">
                <a:uFillTx/>
                <a:latin typeface="Helvetica"/>
                <a:ea typeface="Helvetica"/>
                <a:cs typeface="Helvetica"/>
                <a:sym typeface="Helvetica"/>
              </a:defRPr>
            </a:lvl1pPr>
          </a:lstStyle>
          <a:p>
            <a:pPr/>
            <a:r>
              <a:t>P. Indelicato, Topical Review: QED tests with highly-charged ions, Journal of Physics B 52 (2019) 232001.</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202"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203" name="Quality of the measurements: H-like 2→1 transitions"/>
          <p:cNvSpPr/>
          <p:nvPr>
            <p:ph type="title"/>
          </p:nvPr>
        </p:nvSpPr>
        <p:spPr>
          <a:prstGeom prst="rect">
            <a:avLst/>
          </a:prstGeom>
        </p:spPr>
        <p:txBody>
          <a:bodyPr/>
          <a:lstStyle/>
          <a:p>
            <a:pPr/>
            <a:r>
              <a:t>Quality of the measurements: H-like 2→1 transitions</a:t>
            </a:r>
          </a:p>
        </p:txBody>
      </p:sp>
      <p:sp>
        <p:nvSpPr>
          <p:cNvPr id="204"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5" name="h-like-ppm-plot-z.pdf" descr="h-like-ppm-plot-z.pdf"/>
          <p:cNvPicPr>
            <a:picLocks noChangeAspect="1"/>
          </p:cNvPicPr>
          <p:nvPr/>
        </p:nvPicPr>
        <p:blipFill>
          <a:blip r:embed="rId3">
            <a:extLst/>
          </a:blip>
          <a:stretch>
            <a:fillRect/>
          </a:stretch>
        </p:blipFill>
        <p:spPr>
          <a:xfrm>
            <a:off x="1625600" y="0"/>
            <a:ext cx="9753600" cy="9753600"/>
          </a:xfrm>
          <a:prstGeom prst="rect">
            <a:avLst/>
          </a:prstGeom>
          <a:ln w="12700">
            <a:miter lim="400000"/>
          </a:ln>
        </p:spPr>
      </p:pic>
      <p:sp>
        <p:nvSpPr>
          <p:cNvPr id="206" name="33 values for Lyα1…"/>
          <p:cNvSpPr txBox="1"/>
          <p:nvPr/>
        </p:nvSpPr>
        <p:spPr>
          <a:xfrm>
            <a:off x="9030079" y="1134251"/>
            <a:ext cx="2549759" cy="11096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33 values for Lyα1</a:t>
            </a:r>
          </a:p>
          <a:p>
            <a:pPr/>
            <a:r>
              <a:t>21 values for Lyα2</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209"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210" name="Quality of the measurements: He-like 2→1 transitions"/>
          <p:cNvSpPr/>
          <p:nvPr>
            <p:ph type="title"/>
          </p:nvPr>
        </p:nvSpPr>
        <p:spPr>
          <a:prstGeom prst="rect">
            <a:avLst/>
          </a:prstGeom>
        </p:spPr>
        <p:txBody>
          <a:bodyPr/>
          <a:lstStyle/>
          <a:p>
            <a:pPr/>
            <a:r>
              <a:t>Quality of the measurements: He-like 2→1 transitions</a:t>
            </a:r>
          </a:p>
        </p:txBody>
      </p:sp>
      <p:sp>
        <p:nvSpPr>
          <p:cNvPr id="21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2" name="Lack of high-accuracy measurements for high-Z…"/>
          <p:cNvSpPr txBox="1"/>
          <p:nvPr/>
        </p:nvSpPr>
        <p:spPr>
          <a:xfrm>
            <a:off x="4381879" y="7776351"/>
            <a:ext cx="6313325" cy="10842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defRPr>
                <a:solidFill>
                  <a:schemeClr val="accent5"/>
                </a:solidFill>
              </a:defRPr>
            </a:pPr>
            <a:r>
              <a:t>Lack of high-accuracy measurements for high-Z</a:t>
            </a:r>
          </a:p>
          <a:p>
            <a:pPr>
              <a:defRPr>
                <a:solidFill>
                  <a:schemeClr val="accent5"/>
                </a:solidFill>
              </a:defRPr>
            </a:pPr>
            <a:r>
              <a:rPr>
                <a:solidFill>
                  <a:schemeClr val="accent1"/>
                </a:solidFill>
              </a:rPr>
              <a:t>Few below 10 ppm, even at low-Z</a:t>
            </a:r>
          </a:p>
        </p:txBody>
      </p:sp>
      <p:pic>
        <p:nvPicPr>
          <p:cNvPr id="213" name="he-like-ppm-plot-z.pdf" descr="he-like-ppm-plot-z.pdf"/>
          <p:cNvPicPr>
            <a:picLocks noChangeAspect="1"/>
          </p:cNvPicPr>
          <p:nvPr/>
        </p:nvPicPr>
        <p:blipFill>
          <a:blip r:embed="rId3">
            <a:extLst/>
          </a:blip>
          <a:stretch>
            <a:fillRect/>
          </a:stretch>
        </p:blipFill>
        <p:spPr>
          <a:xfrm>
            <a:off x="1625600" y="0"/>
            <a:ext cx="9753600" cy="97536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216"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217" name="Is there an optimal Z to avoid nuclear uncertainties?"/>
          <p:cNvSpPr/>
          <p:nvPr>
            <p:ph type="title"/>
          </p:nvPr>
        </p:nvSpPr>
        <p:spPr>
          <a:prstGeom prst="rect">
            <a:avLst/>
          </a:prstGeom>
        </p:spPr>
        <p:txBody>
          <a:bodyPr/>
          <a:lstStyle/>
          <a:p>
            <a:pPr/>
            <a:r>
              <a:t>Is there an optimal Z to avoid nuclear uncertainties?</a:t>
            </a:r>
          </a:p>
        </p:txBody>
      </p:sp>
      <p:sp>
        <p:nvSpPr>
          <p:cNvPr id="21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9" name="Line"/>
          <p:cNvSpPr/>
          <p:nvPr/>
        </p:nvSpPr>
        <p:spPr>
          <a:xfrm>
            <a:off x="1989015" y="4474235"/>
            <a:ext cx="9768277" cy="1"/>
          </a:xfrm>
          <a:prstGeom prst="line">
            <a:avLst/>
          </a:prstGeom>
          <a:ln w="254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220" name="Line"/>
          <p:cNvSpPr/>
          <p:nvPr/>
        </p:nvSpPr>
        <p:spPr>
          <a:xfrm>
            <a:off x="1977531" y="4949613"/>
            <a:ext cx="9768276" cy="1"/>
          </a:xfrm>
          <a:prstGeom prst="line">
            <a:avLst/>
          </a:prstGeom>
          <a:ln w="25400">
            <a:solidFill>
              <a:schemeClr val="accent1">
                <a:satOff val="-3355"/>
                <a:lumOff val="26614"/>
              </a:schemeClr>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221" name="3 ppm measurement accuracy"/>
          <p:cNvSpPr txBox="1"/>
          <p:nvPr/>
        </p:nvSpPr>
        <p:spPr>
          <a:xfrm>
            <a:off x="2201677" y="3847137"/>
            <a:ext cx="4066616"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3 ppm measurement accuracy</a:t>
            </a:r>
          </a:p>
        </p:txBody>
      </p:sp>
      <p:sp>
        <p:nvSpPr>
          <p:cNvPr id="222" name="Line"/>
          <p:cNvSpPr/>
          <p:nvPr/>
        </p:nvSpPr>
        <p:spPr>
          <a:xfrm>
            <a:off x="1976315" y="3940835"/>
            <a:ext cx="9768277" cy="1"/>
          </a:xfrm>
          <a:prstGeom prst="line">
            <a:avLst/>
          </a:prstGeom>
          <a:ln w="25400">
            <a:solidFill>
              <a:schemeClr val="accent6">
                <a:lumOff val="-8741"/>
              </a:schemeClr>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223" name="Circle"/>
          <p:cNvSpPr/>
          <p:nvPr/>
        </p:nvSpPr>
        <p:spPr>
          <a:xfrm>
            <a:off x="4387850" y="4852150"/>
            <a:ext cx="212752" cy="220326"/>
          </a:xfrm>
          <a:prstGeom prst="ellipse">
            <a:avLst/>
          </a:prstGeom>
          <a:ln w="25400">
            <a:solidFill>
              <a:schemeClr val="accent1">
                <a:satOff val="-3355"/>
                <a:lumOff val="26614"/>
              </a:schemeClr>
            </a:solidFill>
            <a:miter lim="400000"/>
          </a:ln>
          <a:effectLst>
            <a:outerShdw sx="100000" sy="100000" kx="0" ky="0" algn="b" rotWithShape="0" blurRad="50800" dist="25400" dir="5400000">
              <a:srgbClr val="000000">
                <a:alpha val="50000"/>
              </a:srgbClr>
            </a:outerShdw>
          </a:effectLst>
        </p:spPr>
        <p:txBody>
          <a:bodyPr lIns="72248" tIns="72248" rIns="72248" bIns="72248"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224" name="Circle"/>
          <p:cNvSpPr/>
          <p:nvPr/>
        </p:nvSpPr>
        <p:spPr>
          <a:xfrm>
            <a:off x="6434124" y="4353988"/>
            <a:ext cx="212752" cy="220326"/>
          </a:xfrm>
          <a:prstGeom prst="ellipse">
            <a:avLst/>
          </a:prstGeom>
          <a:ln w="25400">
            <a:solidFill>
              <a:schemeClr val="accent5"/>
            </a:solidFill>
            <a:miter lim="400000"/>
          </a:ln>
          <a:effectLst>
            <a:outerShdw sx="100000" sy="100000" kx="0" ky="0" algn="b" rotWithShape="0" blurRad="50800" dist="25400" dir="5400000">
              <a:srgbClr val="000000">
                <a:alpha val="50000"/>
              </a:srgbClr>
            </a:outerShdw>
          </a:effectLst>
        </p:spPr>
        <p:txBody>
          <a:bodyPr lIns="72248" tIns="72248" rIns="72248" bIns="72248"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225" name="Circle"/>
          <p:cNvSpPr/>
          <p:nvPr/>
        </p:nvSpPr>
        <p:spPr>
          <a:xfrm>
            <a:off x="10230760" y="3817972"/>
            <a:ext cx="212753" cy="220326"/>
          </a:xfrm>
          <a:prstGeom prst="ellipse">
            <a:avLst/>
          </a:prstGeom>
          <a:ln w="25400">
            <a:solidFill>
              <a:schemeClr val="accent6"/>
            </a:solidFill>
            <a:miter lim="400000"/>
          </a:ln>
          <a:effectLst>
            <a:outerShdw sx="100000" sy="100000" kx="0" ky="0" algn="b" rotWithShape="0" blurRad="50800" dist="25400" dir="5400000">
              <a:srgbClr val="000000">
                <a:alpha val="50000"/>
              </a:srgbClr>
            </a:outerShdw>
          </a:effectLst>
        </p:spPr>
        <p:txBody>
          <a:bodyPr lIns="72248" tIns="72248" rIns="72248" bIns="72248"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226" name="Arrow"/>
          <p:cNvSpPr/>
          <p:nvPr/>
        </p:nvSpPr>
        <p:spPr>
          <a:xfrm rot="16200000">
            <a:off x="9962591" y="5082893"/>
            <a:ext cx="1421498" cy="238153"/>
          </a:xfrm>
          <a:prstGeom prst="rightArrow">
            <a:avLst>
              <a:gd name="adj1" fmla="val 32000"/>
              <a:gd name="adj2" fmla="val 303374"/>
            </a:avLst>
          </a:prstGeom>
          <a:blipFill>
            <a:blip r:embed="rId3"/>
          </a:blipFill>
          <a:ln w="12700">
            <a:miter lim="400000"/>
          </a:ln>
          <a:effectLst>
            <a:outerShdw sx="100000" sy="100000" kx="0" ky="0" algn="b" rotWithShape="0" blurRad="63500" dist="12700" dir="0">
              <a:srgbClr val="000000">
                <a:alpha val="50000"/>
              </a:srgbClr>
            </a:outerShdw>
          </a:effectLst>
        </p:spPr>
        <p:txBody>
          <a:bodyPr lIns="72248" tIns="72248" rIns="72248" bIns="72248"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227" name="238U"/>
          <p:cNvSpPr txBox="1"/>
          <p:nvPr/>
        </p:nvSpPr>
        <p:spPr>
          <a:xfrm>
            <a:off x="10337136" y="6018433"/>
            <a:ext cx="67240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defRPr>
                <a:solidFill>
                  <a:schemeClr val="accent2"/>
                </a:solidFill>
              </a:defRPr>
            </a:pPr>
            <a:r>
              <a:rPr baseline="31999"/>
              <a:t>238</a:t>
            </a:r>
            <a:r>
              <a:t>U</a:t>
            </a:r>
          </a:p>
        </p:txBody>
      </p:sp>
      <p:pic>
        <p:nvPicPr>
          <p:cNvPr id="228" name="h-lya1-relat-QED-vs-fns-error.pdf" descr="h-lya1-relat-QED-vs-fns-error.pdf"/>
          <p:cNvPicPr>
            <a:picLocks noChangeAspect="1"/>
          </p:cNvPicPr>
          <p:nvPr/>
        </p:nvPicPr>
        <p:blipFill>
          <a:blip r:embed="rId4">
            <a:extLst/>
          </a:blip>
          <a:stretch>
            <a:fillRect/>
          </a:stretch>
        </p:blipFill>
        <p:spPr>
          <a:xfrm>
            <a:off x="497971" y="880326"/>
            <a:ext cx="12008858" cy="8189375"/>
          </a:xfrm>
          <a:prstGeom prst="rect">
            <a:avLst/>
          </a:prstGeom>
          <a:ln w="12700">
            <a:miter lim="400000"/>
          </a:ln>
        </p:spPr>
      </p:pic>
      <p:sp>
        <p:nvSpPr>
          <p:cNvPr id="229" name="FNS"/>
          <p:cNvSpPr txBox="1"/>
          <p:nvPr/>
        </p:nvSpPr>
        <p:spPr>
          <a:xfrm>
            <a:off x="3340082" y="940368"/>
            <a:ext cx="545408" cy="24511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12700" tIns="12700" rIns="12700" bIns="12700" anchor="ctr">
            <a:spAutoFit/>
          </a:bodyPr>
          <a:lstStyle>
            <a:lvl1pPr>
              <a:defRPr sz="1800">
                <a:latin typeface="Arial"/>
                <a:ea typeface="Arial"/>
                <a:cs typeface="Arial"/>
                <a:sym typeface="Arial"/>
              </a:defRPr>
            </a:lvl1pPr>
          </a:lstStyle>
          <a:p>
            <a:pPr/>
            <a:r>
              <a:t>FNS</a:t>
            </a:r>
          </a:p>
        </p:txBody>
      </p:sp>
      <p:sp>
        <p:nvSpPr>
          <p:cNvPr id="230" name="FNS"/>
          <p:cNvSpPr txBox="1"/>
          <p:nvPr/>
        </p:nvSpPr>
        <p:spPr>
          <a:xfrm>
            <a:off x="2813378" y="8680091"/>
            <a:ext cx="672409" cy="36421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lvl1pPr>
              <a:defRPr sz="1800">
                <a:latin typeface="Arial"/>
                <a:ea typeface="Arial"/>
                <a:cs typeface="Arial"/>
                <a:sym typeface="Arial"/>
              </a:defRPr>
            </a:lvl1pPr>
          </a:lstStyle>
          <a:p>
            <a:pPr/>
            <a:r>
              <a:t>FNS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233"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234" name="Effect on energy"/>
          <p:cNvSpPr/>
          <p:nvPr>
            <p:ph type="title"/>
          </p:nvPr>
        </p:nvSpPr>
        <p:spPr>
          <a:prstGeom prst="rect">
            <a:avLst/>
          </a:prstGeom>
        </p:spPr>
        <p:txBody>
          <a:bodyPr/>
          <a:lstStyle/>
          <a:p>
            <a:pPr/>
            <a:r>
              <a:t>Effect on energy</a:t>
            </a:r>
          </a:p>
        </p:txBody>
      </p:sp>
      <p:sp>
        <p:nvSpPr>
          <p:cNvPr id="23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6" name="h-lya1-vs-theory-log-scale_np.pdf" descr="h-lya1-vs-theory-log-scale_np.pdf"/>
          <p:cNvPicPr>
            <a:picLocks noChangeAspect="1"/>
          </p:cNvPicPr>
          <p:nvPr/>
        </p:nvPicPr>
        <p:blipFill>
          <a:blip r:embed="rId3">
            <a:extLst/>
          </a:blip>
          <a:stretch>
            <a:fillRect/>
          </a:stretch>
        </p:blipFill>
        <p:spPr>
          <a:xfrm>
            <a:off x="1605912" y="1714500"/>
            <a:ext cx="9792976" cy="6773475"/>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239" name="HPXRM 2023"/>
          <p:cNvSpPr/>
          <p:nvPr/>
        </p:nvSpPr>
        <p:spPr>
          <a:xfrm>
            <a:off x="0" y="9378808"/>
            <a:ext cx="5758623"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240" name="High-precision measurements medium-Z HCI"/>
          <p:cNvSpPr/>
          <p:nvPr>
            <p:ph type="ctrTitle"/>
          </p:nvPr>
        </p:nvSpPr>
        <p:spPr>
          <a:prstGeom prst="rect">
            <a:avLst/>
          </a:prstGeom>
        </p:spPr>
        <p:txBody>
          <a:bodyPr/>
          <a:lstStyle/>
          <a:p>
            <a:pPr/>
            <a:r>
              <a:t>High-precision measurements medium-Z HCI</a:t>
            </a:r>
          </a:p>
        </p:txBody>
      </p:sp>
      <p:sp>
        <p:nvSpPr>
          <p:cNvPr id="241" name="Crystal spectroscopy of highly charged ions"/>
          <p:cNvSpPr/>
          <p:nvPr>
            <p:ph type="subTitle" sz="quarter" idx="1"/>
          </p:nvPr>
        </p:nvSpPr>
        <p:spPr>
          <a:prstGeom prst="rect">
            <a:avLst/>
          </a:prstGeom>
        </p:spPr>
        <p:txBody>
          <a:bodyPr/>
          <a:lstStyle/>
          <a:p>
            <a:pPr/>
            <a:r>
              <a:t>Crystal spectroscopy of highly charged ions</a:t>
            </a:r>
          </a:p>
        </p:txBody>
      </p:sp>
      <p:sp>
        <p:nvSpPr>
          <p:cNvPr id="24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245" name="HPXRM 2023"/>
          <p:cNvSpPr/>
          <p:nvPr/>
        </p:nvSpPr>
        <p:spPr>
          <a:xfrm>
            <a:off x="0" y="9403926"/>
            <a:ext cx="5642654"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246" name="Best He-like measurements n=2→n=1 transitions Z≥12"/>
          <p:cNvSpPr/>
          <p:nvPr>
            <p:ph type="title"/>
          </p:nvPr>
        </p:nvSpPr>
        <p:spPr>
          <a:prstGeom prst="rect">
            <a:avLst/>
          </a:prstGeom>
        </p:spPr>
        <p:txBody>
          <a:bodyPr/>
          <a:lstStyle/>
          <a:p>
            <a:pPr/>
            <a:r>
              <a:t>Best He-like measurements n=2→n=1 transitions Z≥12</a:t>
            </a:r>
          </a:p>
        </p:txBody>
      </p:sp>
      <p:sp>
        <p:nvSpPr>
          <p:cNvPr id="247" name="Mg (Z=12) w-line Aglitskii (1974!) 1352.329 (15) ~10.9 ppm…"/>
          <p:cNvSpPr/>
          <p:nvPr>
            <p:ph type="body" idx="1"/>
          </p:nvPr>
        </p:nvSpPr>
        <p:spPr>
          <a:prstGeom prst="rect">
            <a:avLst/>
          </a:prstGeom>
        </p:spPr>
        <p:txBody>
          <a:bodyPr/>
          <a:lstStyle/>
          <a:p>
            <a:pPr/>
            <a:r>
              <a:t>Mg (Z=12) w-line Aglitskii (1974!) 1352.329 (15) ~10.9 ppm</a:t>
            </a:r>
          </a:p>
          <a:p>
            <a:pPr/>
            <a:r>
              <a:t>S (Z=16): w-line Heidelberg EBIT/single crystal (2014) 2460.630 (21) ~8.7 ppm</a:t>
            </a:r>
          </a:p>
          <a:p>
            <a:pPr>
              <a:defRPr>
                <a:solidFill>
                  <a:schemeClr val="accent2"/>
                </a:solidFill>
              </a:defRPr>
            </a:pPr>
            <a:r>
              <a:t>S (Z=16): z-line LKB: (2023) 2430.3685(97) ~4 ppm</a:t>
            </a:r>
          </a:p>
          <a:p>
            <a:pPr>
              <a:defRPr>
                <a:solidFill>
                  <a:schemeClr val="accent2"/>
                </a:solidFill>
              </a:defRPr>
            </a:pPr>
            <a:r>
              <a:t>Ar (Z=18): w-line LKB: Machado et al (2018) 3139.5927(80) ~2.5 ppm</a:t>
            </a:r>
          </a:p>
          <a:p>
            <a:pPr/>
            <a:r>
              <a:t>Ar (Z=18): w-line Heidelberg EBIT(2014) 3139.5810 (92) ~2.9 ppm</a:t>
            </a:r>
          </a:p>
          <a:p>
            <a:pPr>
              <a:defRPr>
                <a:solidFill>
                  <a:schemeClr val="accent2"/>
                </a:solidFill>
              </a:defRPr>
            </a:pPr>
            <a:r>
              <a:t>Ar (Z=18): z-line LKB: Amaro et al (2012) 3104.1605 (77) ~2.5 ppm</a:t>
            </a:r>
          </a:p>
          <a:p>
            <a:pPr/>
            <a:r>
              <a:t>Fe (Z=26): w-line Heidelberg EBIT (2014) 6700.441 (49) ~7.3 ppm</a:t>
            </a:r>
          </a:p>
          <a:p>
            <a:pPr/>
            <a:r>
              <a:t>Kr (Z=36): w-line Heidelberg+XFEL (2014) 13114.47 (14) ~10.7 ppm</a:t>
            </a:r>
          </a:p>
          <a:p>
            <a:pPr/>
            <a:r>
              <a:t>Kr (Z=36): x-line Heidelberg+XFEL(2014) 13026.15 (14) ~10.7 ppm</a:t>
            </a:r>
          </a:p>
          <a:p>
            <a:pPr/>
            <a:r>
              <a:t>U (Z=92): new measurement spring 2022 CRYRING@FAIR+micro-calorimeter analysis not finished</a:t>
            </a:r>
          </a:p>
          <a:p>
            <a:pPr/>
          </a:p>
          <a:p>
            <a:pPr>
              <a:defRPr>
                <a:solidFill>
                  <a:schemeClr val="accent5"/>
                </a:solidFill>
              </a:defRPr>
            </a:pPr>
            <a:r>
              <a:t>Other measurements on Li-like and Be-like S and Ar, B-like being analyzed.</a:t>
            </a:r>
          </a:p>
        </p:txBody>
      </p:sp>
      <p:sp>
        <p:nvSpPr>
          <p:cNvPr id="24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251"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252" name="Principle of a Double flat crystal spectrometer"/>
          <p:cNvSpPr txBox="1"/>
          <p:nvPr>
            <p:ph type="title"/>
          </p:nvPr>
        </p:nvSpPr>
        <p:spPr>
          <a:prstGeom prst="rect">
            <a:avLst/>
          </a:prstGeom>
          <a:ln>
            <a:solidFill>
              <a:srgbClr val="5B92C8"/>
            </a:solidFill>
          </a:ln>
        </p:spPr>
        <p:txBody>
          <a:bodyPr/>
          <a:lstStyle>
            <a:lvl1pPr>
              <a:defRPr sz="3000">
                <a:solidFill>
                  <a:srgbClr val="929292"/>
                </a:solidFill>
                <a:uFill>
                  <a:solidFill>
                    <a:srgbClr val="929292"/>
                  </a:solidFill>
                </a:uFill>
              </a:defRPr>
            </a:lvl1pPr>
          </a:lstStyle>
          <a:p>
            <a:pPr>
              <a:defRPr>
                <a:solidFill>
                  <a:srgbClr val="000000"/>
                </a:solidFill>
                <a:uFill>
                  <a:solidFill>
                    <a:srgbClr val="000000"/>
                  </a:solidFill>
                </a:uFill>
                <a:latin typeface="Calibri"/>
                <a:ea typeface="Calibri"/>
                <a:cs typeface="Calibri"/>
                <a:sym typeface="Calibri"/>
              </a:defRPr>
            </a:pPr>
            <a:r>
              <a:rPr>
                <a:solidFill>
                  <a:srgbClr val="929292"/>
                </a:solidFill>
                <a:uFill>
                  <a:solidFill>
                    <a:srgbClr val="929292"/>
                  </a:solidFill>
                </a:uFill>
                <a:latin typeface="+mn-lt"/>
                <a:ea typeface="+mn-ea"/>
                <a:cs typeface="+mn-cs"/>
                <a:sym typeface="Tahoma"/>
              </a:rPr>
              <a:t>Principle of a Double flat crystal spectrometer</a:t>
            </a:r>
          </a:p>
        </p:txBody>
      </p:sp>
      <p:sp>
        <p:nvSpPr>
          <p:cNvPr id="2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58" name="Group"/>
          <p:cNvGrpSpPr/>
          <p:nvPr/>
        </p:nvGrpSpPr>
        <p:grpSpPr>
          <a:xfrm>
            <a:off x="1027289" y="3862433"/>
            <a:ext cx="2827155" cy="2217764"/>
            <a:chOff x="0" y="0"/>
            <a:chExt cx="2827153" cy="2217762"/>
          </a:xfrm>
        </p:grpSpPr>
        <p:sp>
          <p:nvSpPr>
            <p:cNvPr id="254" name="Rectangle"/>
            <p:cNvSpPr/>
            <p:nvPr/>
          </p:nvSpPr>
          <p:spPr>
            <a:xfrm rot="3060000">
              <a:off x="1687361" y="477537"/>
              <a:ext cx="1314027" cy="178365"/>
            </a:xfrm>
            <a:prstGeom prst="rect">
              <a:avLst/>
            </a:prstGeom>
            <a:solidFill>
              <a:srgbClr val="FF3FEE">
                <a:alpha val="57001"/>
              </a:srgbClr>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55" name="Line"/>
            <p:cNvSpPr/>
            <p:nvPr/>
          </p:nvSpPr>
          <p:spPr>
            <a:xfrm>
              <a:off x="318346" y="702793"/>
              <a:ext cx="2061351" cy="29351"/>
            </a:xfrm>
            <a:prstGeom prst="line">
              <a:avLst/>
            </a:prstGeom>
            <a:noFill/>
            <a:ln w="25400" cap="flat">
              <a:solidFill>
                <a:srgbClr val="E336D4"/>
              </a:solidFill>
              <a:prstDash val="solid"/>
              <a:round/>
            </a:ln>
            <a:effectLst/>
          </p:spPr>
          <p:txBody>
            <a:bodyPr wrap="square" lIns="0" tIns="0" rIns="0" bIns="0" numCol="1" anchor="t">
              <a:noAutofit/>
            </a:bodyPr>
            <a:lstStyle/>
            <a:p>
              <a:pPr>
                <a:buClrTx/>
                <a:defRPr sz="1600">
                  <a:uFillTx/>
                  <a:latin typeface="Helvetica"/>
                  <a:ea typeface="Helvetica"/>
                  <a:cs typeface="Helvetica"/>
                  <a:sym typeface="Helvetica"/>
                </a:defRPr>
              </a:pPr>
            </a:p>
          </p:txBody>
        </p:sp>
        <p:sp>
          <p:nvSpPr>
            <p:cNvPr id="256" name="Line"/>
            <p:cNvSpPr/>
            <p:nvPr/>
          </p:nvSpPr>
          <p:spPr>
            <a:xfrm flipV="1">
              <a:off x="2280354" y="732145"/>
              <a:ext cx="69991" cy="1485618"/>
            </a:xfrm>
            <a:prstGeom prst="line">
              <a:avLst/>
            </a:prstGeom>
            <a:noFill/>
            <a:ln w="25400" cap="flat">
              <a:solidFill>
                <a:srgbClr val="E336D4"/>
              </a:solidFill>
              <a:prstDash val="solid"/>
              <a:round/>
              <a:headEnd type="triangle" w="med" len="med"/>
            </a:ln>
            <a:effectLst/>
          </p:spPr>
          <p:txBody>
            <a:bodyPr wrap="square" lIns="0" tIns="0" rIns="0" bIns="0" numCol="1" anchor="t">
              <a:noAutofit/>
            </a:bodyPr>
            <a:lstStyle/>
            <a:p>
              <a:pPr>
                <a:buClrTx/>
                <a:defRPr sz="1600">
                  <a:uFillTx/>
                  <a:latin typeface="Helvetica"/>
                  <a:ea typeface="Helvetica"/>
                  <a:cs typeface="Helvetica"/>
                  <a:sym typeface="Helvetica"/>
                </a:defRPr>
              </a:pPr>
            </a:p>
          </p:txBody>
        </p:sp>
        <p:sp>
          <p:nvSpPr>
            <p:cNvPr id="257" name="Line"/>
            <p:cNvSpPr/>
            <p:nvPr/>
          </p:nvSpPr>
          <p:spPr>
            <a:xfrm flipV="1">
              <a:off x="0" y="662153"/>
              <a:ext cx="291253" cy="1341121"/>
            </a:xfrm>
            <a:prstGeom prst="line">
              <a:avLst/>
            </a:prstGeom>
            <a:noFill/>
            <a:ln w="25400" cap="flat">
              <a:solidFill>
                <a:srgbClr val="E336D4"/>
              </a:solidFill>
              <a:prstDash val="solid"/>
              <a:round/>
            </a:ln>
            <a:effectLst/>
          </p:spPr>
          <p:txBody>
            <a:bodyPr wrap="square" lIns="0" tIns="0" rIns="0" bIns="0" numCol="1" anchor="t">
              <a:noAutofit/>
            </a:bodyPr>
            <a:lstStyle/>
            <a:p>
              <a:pPr>
                <a:buClrTx/>
                <a:defRPr sz="1600">
                  <a:uFillTx/>
                  <a:latin typeface="Helvetica"/>
                  <a:ea typeface="Helvetica"/>
                  <a:cs typeface="Helvetica"/>
                  <a:sym typeface="Helvetica"/>
                </a:defRPr>
              </a:pPr>
            </a:p>
          </p:txBody>
        </p:sp>
      </p:grpSp>
      <p:sp>
        <p:nvSpPr>
          <p:cNvPr id="259" name="Rectangle"/>
          <p:cNvSpPr/>
          <p:nvPr/>
        </p:nvSpPr>
        <p:spPr>
          <a:xfrm>
            <a:off x="5145476" y="4294293"/>
            <a:ext cx="74507" cy="1666241"/>
          </a:xfrm>
          <a:prstGeom prst="rect">
            <a:avLst/>
          </a:prstGeom>
          <a:solidFill>
            <a:srgbClr val="E7B3DF"/>
          </a:solidFill>
          <a:ln w="12700">
            <a:solidFill>
              <a:srgbClr val="000000"/>
            </a:solidFill>
            <a:miter lim="400000"/>
          </a:ln>
        </p:spPr>
        <p:txBody>
          <a:bodyPr lIns="54186" tIns="54186" rIns="54186" bIns="54186"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60" name="Rectangle"/>
          <p:cNvSpPr/>
          <p:nvPr/>
        </p:nvSpPr>
        <p:spPr>
          <a:xfrm>
            <a:off x="5201920" y="3926276"/>
            <a:ext cx="76765" cy="2034258"/>
          </a:xfrm>
          <a:prstGeom prst="rect">
            <a:avLst/>
          </a:prstGeom>
          <a:solidFill>
            <a:srgbClr val="E7B3DF"/>
          </a:solidFill>
          <a:ln w="12700">
            <a:solidFill>
              <a:srgbClr val="000000"/>
            </a:solidFill>
            <a:miter lim="400000"/>
          </a:ln>
        </p:spPr>
        <p:txBody>
          <a:bodyPr lIns="54186" tIns="54186" rIns="54186" bIns="54186"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grpSp>
        <p:nvGrpSpPr>
          <p:cNvPr id="278" name="Group"/>
          <p:cNvGrpSpPr/>
          <p:nvPr/>
        </p:nvGrpSpPr>
        <p:grpSpPr>
          <a:xfrm>
            <a:off x="4800035" y="3616959"/>
            <a:ext cx="1110826" cy="2343575"/>
            <a:chOff x="0" y="0"/>
            <a:chExt cx="1110825" cy="2343573"/>
          </a:xfrm>
        </p:grpSpPr>
        <p:sp>
          <p:nvSpPr>
            <p:cNvPr id="261" name="Text"/>
            <p:cNvSpPr/>
            <p:nvPr/>
          </p:nvSpPr>
          <p:spPr>
            <a:xfrm>
              <a:off x="126206" y="2219395"/>
              <a:ext cx="1" cy="124178"/>
            </a:xfrm>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a:solidFill>
              <a:srgbClr val="E7B3DF"/>
            </a:solidFill>
            <a:ln w="12700" cap="flat">
              <a:solidFill>
                <a:srgbClr val="000000"/>
              </a:solidFill>
              <a:prstDash val="solid"/>
              <a:miter lim="400000"/>
            </a:ln>
            <a:effectLst/>
          </p:spPr>
          <p:txBody>
            <a:bodyPr wrap="none" lIns="54186" tIns="54186" rIns="54186" bIns="54186" numCol="1" anchor="ctr">
              <a:sp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62" name="Rectangle"/>
            <p:cNvSpPr/>
            <p:nvPr/>
          </p:nvSpPr>
          <p:spPr>
            <a:xfrm>
              <a:off x="171591" y="2097475"/>
              <a:ext cx="76764" cy="246098"/>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63" name="Rectangle"/>
            <p:cNvSpPr/>
            <p:nvPr/>
          </p:nvSpPr>
          <p:spPr>
            <a:xfrm>
              <a:off x="230293" y="1788160"/>
              <a:ext cx="74507" cy="555414"/>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64" name="Rectangle"/>
            <p:cNvSpPr/>
            <p:nvPr/>
          </p:nvSpPr>
          <p:spPr>
            <a:xfrm>
              <a:off x="286737" y="1171786"/>
              <a:ext cx="76764" cy="1171787"/>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65" name="Rectangle"/>
            <p:cNvSpPr/>
            <p:nvPr/>
          </p:nvSpPr>
          <p:spPr>
            <a:xfrm>
              <a:off x="460586" y="0"/>
              <a:ext cx="74507" cy="2343574"/>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66" name="Rectangle"/>
            <p:cNvSpPr/>
            <p:nvPr/>
          </p:nvSpPr>
          <p:spPr>
            <a:xfrm>
              <a:off x="517031" y="185137"/>
              <a:ext cx="76764" cy="2158437"/>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67" name="Rectangle"/>
            <p:cNvSpPr/>
            <p:nvPr/>
          </p:nvSpPr>
          <p:spPr>
            <a:xfrm>
              <a:off x="575733" y="494453"/>
              <a:ext cx="74507" cy="1849120"/>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68" name="Rectangle"/>
            <p:cNvSpPr/>
            <p:nvPr/>
          </p:nvSpPr>
          <p:spPr>
            <a:xfrm>
              <a:off x="56444" y="2282613"/>
              <a:ext cx="76764" cy="60960"/>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69" name="Rectangle"/>
            <p:cNvSpPr/>
            <p:nvPr/>
          </p:nvSpPr>
          <p:spPr>
            <a:xfrm>
              <a:off x="632177" y="862471"/>
              <a:ext cx="76764" cy="1481103"/>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70" name="Rectangle"/>
            <p:cNvSpPr/>
            <p:nvPr/>
          </p:nvSpPr>
          <p:spPr>
            <a:xfrm>
              <a:off x="690880" y="1417884"/>
              <a:ext cx="74506" cy="925690"/>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71" name="Rectangle"/>
            <p:cNvSpPr/>
            <p:nvPr/>
          </p:nvSpPr>
          <p:spPr>
            <a:xfrm>
              <a:off x="747324" y="1666239"/>
              <a:ext cx="76764" cy="677335"/>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72" name="Rectangle"/>
            <p:cNvSpPr/>
            <p:nvPr/>
          </p:nvSpPr>
          <p:spPr>
            <a:xfrm>
              <a:off x="806026" y="1912338"/>
              <a:ext cx="74507" cy="431236"/>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73" name="Rectangle"/>
            <p:cNvSpPr/>
            <p:nvPr/>
          </p:nvSpPr>
          <p:spPr>
            <a:xfrm>
              <a:off x="862471" y="2097475"/>
              <a:ext cx="74507" cy="246098"/>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74" name="Rectangle"/>
            <p:cNvSpPr/>
            <p:nvPr/>
          </p:nvSpPr>
          <p:spPr>
            <a:xfrm>
              <a:off x="918915" y="2158435"/>
              <a:ext cx="76764" cy="185139"/>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75" name="Rectangle"/>
            <p:cNvSpPr/>
            <p:nvPr/>
          </p:nvSpPr>
          <p:spPr>
            <a:xfrm>
              <a:off x="0" y="2282613"/>
              <a:ext cx="74506" cy="60960"/>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76" name="Rectangle"/>
            <p:cNvSpPr/>
            <p:nvPr/>
          </p:nvSpPr>
          <p:spPr>
            <a:xfrm>
              <a:off x="977617" y="2282613"/>
              <a:ext cx="74507" cy="60960"/>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77" name="Rectangle"/>
            <p:cNvSpPr/>
            <p:nvPr/>
          </p:nvSpPr>
          <p:spPr>
            <a:xfrm>
              <a:off x="1034062" y="2282613"/>
              <a:ext cx="76764" cy="60960"/>
            </a:xfrm>
            <a:prstGeom prst="rect">
              <a:avLst/>
            </a:prstGeom>
            <a:solidFill>
              <a:srgbClr val="E7B3DF"/>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grpSp>
      <p:grpSp>
        <p:nvGrpSpPr>
          <p:cNvPr id="292" name="Group"/>
          <p:cNvGrpSpPr/>
          <p:nvPr/>
        </p:nvGrpSpPr>
        <p:grpSpPr>
          <a:xfrm>
            <a:off x="433492" y="3707270"/>
            <a:ext cx="6321779" cy="2686757"/>
            <a:chOff x="0" y="0"/>
            <a:chExt cx="6321777" cy="2686755"/>
          </a:xfrm>
        </p:grpSpPr>
        <p:grpSp>
          <p:nvGrpSpPr>
            <p:cNvPr id="287" name="Group"/>
            <p:cNvGrpSpPr/>
            <p:nvPr/>
          </p:nvGrpSpPr>
          <p:grpSpPr>
            <a:xfrm>
              <a:off x="-1" y="292743"/>
              <a:ext cx="3488968" cy="2394013"/>
              <a:chOff x="0" y="0"/>
              <a:chExt cx="3488966" cy="2394011"/>
            </a:xfrm>
          </p:grpSpPr>
          <p:sp>
            <p:nvSpPr>
              <p:cNvPr id="279" name="Rectangle"/>
              <p:cNvSpPr/>
              <p:nvPr/>
            </p:nvSpPr>
            <p:spPr>
              <a:xfrm rot="2340000">
                <a:off x="2289348" y="393611"/>
                <a:ext cx="1300481" cy="139982"/>
              </a:xfrm>
              <a:prstGeom prst="rect">
                <a:avLst/>
              </a:prstGeom>
              <a:solidFill>
                <a:srgbClr val="C32CB2">
                  <a:alpha val="57001"/>
                </a:srgbClr>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80" name="Line"/>
              <p:cNvSpPr/>
              <p:nvPr/>
            </p:nvSpPr>
            <p:spPr>
              <a:xfrm flipV="1">
                <a:off x="885049" y="524572"/>
                <a:ext cx="2038773" cy="33867"/>
              </a:xfrm>
              <a:prstGeom prst="line">
                <a:avLst/>
              </a:prstGeom>
              <a:noFill/>
              <a:ln w="12700" cap="flat">
                <a:solidFill>
                  <a:srgbClr val="000000"/>
                </a:solidFill>
                <a:prstDash val="solid"/>
                <a:round/>
              </a:ln>
              <a:effectLst/>
            </p:spPr>
            <p:txBody>
              <a:bodyPr wrap="square" lIns="0" tIns="0" rIns="0" bIns="0" numCol="1" anchor="t">
                <a:noAutofit/>
              </a:bodyPr>
              <a:lstStyle/>
              <a:p>
                <a:pPr>
                  <a:buClrTx/>
                  <a:defRPr sz="1600">
                    <a:uFillTx/>
                    <a:latin typeface="Helvetica"/>
                    <a:ea typeface="Helvetica"/>
                    <a:cs typeface="Helvetica"/>
                    <a:sym typeface="Helvetica"/>
                  </a:defRPr>
                </a:pPr>
              </a:p>
            </p:txBody>
          </p:sp>
          <p:sp>
            <p:nvSpPr>
              <p:cNvPr id="281" name="Line"/>
              <p:cNvSpPr/>
              <p:nvPr/>
            </p:nvSpPr>
            <p:spPr>
              <a:xfrm flipV="1">
                <a:off x="650240" y="524572"/>
                <a:ext cx="234810" cy="1435947"/>
              </a:xfrm>
              <a:prstGeom prst="line">
                <a:avLst/>
              </a:prstGeom>
              <a:noFill/>
              <a:ln w="12700" cap="flat">
                <a:solidFill>
                  <a:srgbClr val="000000"/>
                </a:solidFill>
                <a:prstDash val="solid"/>
                <a:round/>
              </a:ln>
              <a:effectLst/>
            </p:spPr>
            <p:txBody>
              <a:bodyPr wrap="square" lIns="0" tIns="0" rIns="0" bIns="0" numCol="1" anchor="t">
                <a:noAutofit/>
              </a:bodyPr>
              <a:lstStyle/>
              <a:p>
                <a:pPr>
                  <a:buClrTx/>
                  <a:defRPr sz="1600">
                    <a:uFillTx/>
                    <a:latin typeface="Helvetica"/>
                    <a:ea typeface="Helvetica"/>
                    <a:cs typeface="Helvetica"/>
                    <a:sym typeface="Helvetica"/>
                  </a:defRPr>
                </a:pPr>
              </a:p>
            </p:txBody>
          </p:sp>
          <p:sp>
            <p:nvSpPr>
              <p:cNvPr id="282" name="Line"/>
              <p:cNvSpPr/>
              <p:nvPr/>
            </p:nvSpPr>
            <p:spPr>
              <a:xfrm flipH="1" flipV="1">
                <a:off x="2908018" y="511026"/>
                <a:ext cx="307058" cy="1569157"/>
              </a:xfrm>
              <a:prstGeom prst="line">
                <a:avLst/>
              </a:prstGeom>
              <a:noFill/>
              <a:ln w="12700" cap="flat">
                <a:solidFill>
                  <a:srgbClr val="000000"/>
                </a:solidFill>
                <a:prstDash val="solid"/>
                <a:round/>
                <a:headEnd type="triangle" w="med" len="med"/>
              </a:ln>
              <a:effectLst/>
            </p:spPr>
            <p:txBody>
              <a:bodyPr wrap="square" lIns="0" tIns="0" rIns="0" bIns="0" numCol="1" anchor="t">
                <a:noAutofit/>
              </a:bodyPr>
              <a:lstStyle/>
              <a:p>
                <a:pPr>
                  <a:buClrTx/>
                  <a:defRPr sz="1600">
                    <a:uFillTx/>
                    <a:latin typeface="Helvetica"/>
                    <a:ea typeface="Helvetica"/>
                    <a:cs typeface="Helvetica"/>
                    <a:sym typeface="Helvetica"/>
                  </a:defRPr>
                </a:pPr>
              </a:p>
            </p:txBody>
          </p:sp>
          <p:sp>
            <p:nvSpPr>
              <p:cNvPr id="283" name="Rectangle"/>
              <p:cNvSpPr/>
              <p:nvPr/>
            </p:nvSpPr>
            <p:spPr>
              <a:xfrm rot="19260000">
                <a:off x="221332" y="436373"/>
                <a:ext cx="1253067" cy="139982"/>
              </a:xfrm>
              <a:prstGeom prst="rect">
                <a:avLst/>
              </a:prstGeom>
              <a:solidFill>
                <a:srgbClr val="007AAA"/>
              </a:solidFill>
              <a:ln w="12700" cap="flat">
                <a:solidFill>
                  <a:srgbClr val="000000"/>
                </a:solidFill>
                <a:prstDash val="solid"/>
                <a:miter lim="400000"/>
              </a:ln>
              <a:effectLst/>
            </p:spPr>
            <p:txBody>
              <a:bodyPr wrap="square" lIns="54186" tIns="54186" rIns="54186" bIns="54186" numCol="1" anchor="ctr">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grpSp>
            <p:nvGrpSpPr>
              <p:cNvPr id="286" name="Group"/>
              <p:cNvGrpSpPr/>
              <p:nvPr/>
            </p:nvGrpSpPr>
            <p:grpSpPr>
              <a:xfrm>
                <a:off x="0" y="1852144"/>
                <a:ext cx="1083734" cy="541868"/>
                <a:chOff x="0" y="0"/>
                <a:chExt cx="1083733" cy="541866"/>
              </a:xfrm>
            </p:grpSpPr>
            <p:sp>
              <p:nvSpPr>
                <p:cNvPr id="284" name="Oval"/>
                <p:cNvSpPr/>
                <p:nvPr/>
              </p:nvSpPr>
              <p:spPr>
                <a:xfrm>
                  <a:off x="0" y="0"/>
                  <a:ext cx="1083734" cy="541867"/>
                </a:xfrm>
                <a:prstGeom prst="ellipse">
                  <a:avLst/>
                </a:prstGeom>
                <a:solidFill>
                  <a:srgbClr val="FFFFFF"/>
                </a:solidFill>
                <a:ln w="12700" cap="flat">
                  <a:solidFill>
                    <a:srgbClr val="000000"/>
                  </a:solidFill>
                  <a:prstDash val="solid"/>
                  <a:round/>
                </a:ln>
                <a:effectLst/>
              </p:spPr>
              <p:txBody>
                <a:bodyPr wrap="square" lIns="54186" tIns="54186" rIns="54186" bIns="54186" numCol="1" anchor="t">
                  <a:noAutofit/>
                </a:bodyP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85" name="Source"/>
                <p:cNvSpPr/>
                <p:nvPr/>
              </p:nvSpPr>
              <p:spPr>
                <a:xfrm>
                  <a:off x="58137" y="51770"/>
                  <a:ext cx="967460" cy="4383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4186" tIns="54186" rIns="54186" bIns="54186" numCol="1" anchor="ctr">
                  <a:spAutoFit/>
                </a:bodyPr>
                <a:lstStyle>
                  <a:lvl1pPr algn="ctr">
                    <a:buFont typeface="Times New Roman"/>
                    <a:defRPr sz="2400">
                      <a:latin typeface="Times New Roman"/>
                      <a:ea typeface="Times New Roman"/>
                      <a:cs typeface="Times New Roman"/>
                      <a:sym typeface="Times New Roman"/>
                    </a:defRPr>
                  </a:lvl1pPr>
                </a:lstStyle>
                <a:p>
                  <a:pPr>
                    <a:defRPr>
                      <a:latin typeface="Arial"/>
                      <a:ea typeface="Arial"/>
                      <a:cs typeface="Arial"/>
                      <a:sym typeface="Arial"/>
                    </a:defRPr>
                  </a:pPr>
                  <a:r>
                    <a:rPr>
                      <a:latin typeface="Times New Roman"/>
                      <a:ea typeface="Times New Roman"/>
                      <a:cs typeface="Times New Roman"/>
                      <a:sym typeface="Times New Roman"/>
                    </a:rPr>
                    <a:t>Source</a:t>
                  </a:r>
                </a:p>
              </p:txBody>
            </p:sp>
          </p:grpSp>
        </p:grpSp>
        <p:sp>
          <p:nvSpPr>
            <p:cNvPr id="288" name="Line"/>
            <p:cNvSpPr/>
            <p:nvPr/>
          </p:nvSpPr>
          <p:spPr>
            <a:xfrm>
              <a:off x="4192693" y="2253262"/>
              <a:ext cx="2129085" cy="1"/>
            </a:xfrm>
            <a:prstGeom prst="line">
              <a:avLst/>
            </a:prstGeom>
            <a:noFill/>
            <a:ln w="12700" cap="flat">
              <a:solidFill>
                <a:srgbClr val="000000"/>
              </a:solidFill>
              <a:prstDash val="solid"/>
              <a:round/>
              <a:tailEnd type="triangle" w="med" len="med"/>
            </a:ln>
            <a:effectLst/>
          </p:spPr>
          <p:txBody>
            <a:bodyPr wrap="square" lIns="0" tIns="0" rIns="0" bIns="0" numCol="1" anchor="t">
              <a:noAutofit/>
            </a:bodyPr>
            <a:lstStyle/>
            <a:p>
              <a:pPr>
                <a:buClrTx/>
                <a:defRPr sz="1600">
                  <a:uFillTx/>
                  <a:latin typeface="Helvetica"/>
                  <a:ea typeface="Helvetica"/>
                  <a:cs typeface="Helvetica"/>
                  <a:sym typeface="Helvetica"/>
                </a:defRPr>
              </a:pPr>
            </a:p>
          </p:txBody>
        </p:sp>
        <p:sp>
          <p:nvSpPr>
            <p:cNvPr id="289" name="Line"/>
            <p:cNvSpPr/>
            <p:nvPr/>
          </p:nvSpPr>
          <p:spPr>
            <a:xfrm flipV="1">
              <a:off x="4192693" y="526062"/>
              <a:ext cx="1" cy="1727201"/>
            </a:xfrm>
            <a:prstGeom prst="line">
              <a:avLst/>
            </a:prstGeom>
            <a:noFill/>
            <a:ln w="12700" cap="flat">
              <a:solidFill>
                <a:srgbClr val="000000"/>
              </a:solidFill>
              <a:prstDash val="solid"/>
              <a:round/>
              <a:tailEnd type="triangle" w="med" len="med"/>
            </a:ln>
            <a:effectLst/>
          </p:spPr>
          <p:txBody>
            <a:bodyPr wrap="square" lIns="0" tIns="0" rIns="0" bIns="0" numCol="1" anchor="t">
              <a:noAutofit/>
            </a:bodyPr>
            <a:lstStyle/>
            <a:p>
              <a:pPr>
                <a:buClrTx/>
                <a:defRPr sz="1600">
                  <a:uFillTx/>
                  <a:latin typeface="Helvetica"/>
                  <a:ea typeface="Helvetica"/>
                  <a:cs typeface="Helvetica"/>
                  <a:sym typeface="Helvetica"/>
                </a:defRPr>
              </a:pPr>
            </a:p>
          </p:txBody>
        </p:sp>
        <p:sp>
          <p:nvSpPr>
            <p:cNvPr id="290" name="Δθ"/>
            <p:cNvSpPr/>
            <p:nvPr/>
          </p:nvSpPr>
          <p:spPr>
            <a:xfrm>
              <a:off x="5743786" y="1711395"/>
              <a:ext cx="466356" cy="4131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4186" tIns="54186" rIns="54186" bIns="54186" numCol="1" anchor="t">
              <a:spAutoFit/>
            </a:bodyPr>
            <a:lstStyle>
              <a:lvl1pPr>
                <a:buFont typeface="Times New Roman"/>
                <a:defRPr sz="2400">
                  <a:latin typeface="Symbol"/>
                  <a:ea typeface="Symbol"/>
                  <a:cs typeface="Symbol"/>
                  <a:sym typeface="Symbol"/>
                </a:defRPr>
              </a:lvl1pPr>
            </a:lstStyle>
            <a:p>
              <a:pPr>
                <a:defRPr>
                  <a:latin typeface="Arial"/>
                  <a:ea typeface="Arial"/>
                  <a:cs typeface="Arial"/>
                  <a:sym typeface="Arial"/>
                </a:defRPr>
              </a:pPr>
              <a:r>
                <a:rPr>
                  <a:latin typeface="Symbol"/>
                  <a:ea typeface="Symbol"/>
                  <a:cs typeface="Symbol"/>
                  <a:sym typeface="Symbol"/>
                </a:rPr>
                <a:t>Dq</a:t>
              </a:r>
            </a:p>
          </p:txBody>
        </p:sp>
        <p:sp>
          <p:nvSpPr>
            <p:cNvPr id="291" name="counts"/>
            <p:cNvSpPr/>
            <p:nvPr/>
          </p:nvSpPr>
          <p:spPr>
            <a:xfrm>
              <a:off x="3689208" y="0"/>
              <a:ext cx="881921" cy="4267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4186" tIns="54186" rIns="54186" bIns="54186" numCol="1" anchor="t">
              <a:spAutoFit/>
            </a:bodyPr>
            <a:lstStyle>
              <a:lvl1pPr>
                <a:buFont typeface="Times New Roman"/>
                <a:defRPr b="1" i="1" sz="2200">
                  <a:latin typeface="Times New Roman"/>
                  <a:ea typeface="Times New Roman"/>
                  <a:cs typeface="Times New Roman"/>
                  <a:sym typeface="Times New Roman"/>
                </a:defRPr>
              </a:lvl1pPr>
            </a:lstStyle>
            <a:p>
              <a:pPr>
                <a:defRPr b="0" i="0" sz="2400">
                  <a:latin typeface="Arial"/>
                  <a:ea typeface="Arial"/>
                  <a:cs typeface="Arial"/>
                  <a:sym typeface="Arial"/>
                </a:defRPr>
              </a:pPr>
              <a:r>
                <a:rPr b="1" i="1" sz="2200">
                  <a:latin typeface="Times New Roman"/>
                  <a:ea typeface="Times New Roman"/>
                  <a:cs typeface="Times New Roman"/>
                  <a:sym typeface="Times New Roman"/>
                </a:rPr>
                <a:t>counts</a:t>
              </a:r>
            </a:p>
          </p:txBody>
        </p:sp>
      </p:grpSp>
      <p:sp>
        <p:nvSpPr>
          <p:cNvPr id="293" name="Line"/>
          <p:cNvSpPr/>
          <p:nvPr/>
        </p:nvSpPr>
        <p:spPr>
          <a:xfrm flipV="1">
            <a:off x="7654780" y="7239905"/>
            <a:ext cx="1296668" cy="2320"/>
          </a:xfrm>
          <a:prstGeom prst="line">
            <a:avLst/>
          </a:prstGeom>
          <a:ln w="12700">
            <a:solidFill>
              <a:srgbClr val="000000"/>
            </a:solidFill>
          </a:ln>
        </p:spPr>
        <p:txBody>
          <a:bodyPr lIns="0" tIns="0" rIns="0" bIns="0"/>
          <a:lstStyle/>
          <a:p>
            <a:pPr>
              <a:buClrTx/>
              <a:defRPr sz="1600">
                <a:uFillTx/>
                <a:latin typeface="Helvetica"/>
                <a:ea typeface="Helvetica"/>
                <a:cs typeface="Helvetica"/>
                <a:sym typeface="Helvetica"/>
              </a:defRPr>
            </a:pPr>
          </a:p>
        </p:txBody>
      </p:sp>
      <p:sp>
        <p:nvSpPr>
          <p:cNvPr id="294" name="Line"/>
          <p:cNvSpPr/>
          <p:nvPr/>
        </p:nvSpPr>
        <p:spPr>
          <a:xfrm flipV="1">
            <a:off x="7485942" y="7242226"/>
            <a:ext cx="168837" cy="986314"/>
          </a:xfrm>
          <a:prstGeom prst="line">
            <a:avLst/>
          </a:prstGeom>
          <a:ln w="12700">
            <a:solidFill>
              <a:srgbClr val="000000"/>
            </a:solidFill>
          </a:ln>
        </p:spPr>
        <p:txBody>
          <a:bodyPr lIns="0" tIns="0" rIns="0" bIns="0"/>
          <a:lstStyle/>
          <a:p>
            <a:pPr>
              <a:buClrTx/>
              <a:defRPr sz="1600">
                <a:uFillTx/>
                <a:latin typeface="Helvetica"/>
                <a:ea typeface="Helvetica"/>
                <a:cs typeface="Helvetica"/>
                <a:sym typeface="Helvetica"/>
              </a:defRPr>
            </a:pPr>
          </a:p>
        </p:txBody>
      </p:sp>
      <p:sp>
        <p:nvSpPr>
          <p:cNvPr id="295" name="Rectangle"/>
          <p:cNvSpPr/>
          <p:nvPr/>
        </p:nvSpPr>
        <p:spPr>
          <a:xfrm rot="8460000">
            <a:off x="8445362" y="7215802"/>
            <a:ext cx="1053596" cy="109076"/>
          </a:xfrm>
          <a:prstGeom prst="rect">
            <a:avLst/>
          </a:prstGeom>
          <a:solidFill>
            <a:srgbClr val="C32CB2">
              <a:alpha val="56000"/>
            </a:srgbClr>
          </a:solidFill>
          <a:ln w="12700">
            <a:solidFill>
              <a:srgbClr val="000000"/>
            </a:solidFill>
            <a:miter lim="400000"/>
          </a:ln>
        </p:spPr>
        <p:txBody>
          <a:bodyPr lIns="54186" tIns="54186" rIns="54186" bIns="54186"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96" name="Line"/>
          <p:cNvSpPr/>
          <p:nvPr/>
        </p:nvSpPr>
        <p:spPr>
          <a:xfrm flipH="1">
            <a:off x="8935690" y="6223421"/>
            <a:ext cx="166586" cy="988635"/>
          </a:xfrm>
          <a:prstGeom prst="line">
            <a:avLst/>
          </a:prstGeom>
          <a:ln w="12700">
            <a:solidFill>
              <a:srgbClr val="000000"/>
            </a:solidFill>
            <a:headEnd type="triangle"/>
          </a:ln>
        </p:spPr>
        <p:txBody>
          <a:bodyPr lIns="0" tIns="0" rIns="0" bIns="0"/>
          <a:lstStyle/>
          <a:p>
            <a:pPr>
              <a:buClrTx/>
              <a:defRPr sz="1600">
                <a:uFillTx/>
                <a:latin typeface="Helvetica"/>
                <a:ea typeface="Helvetica"/>
                <a:cs typeface="Helvetica"/>
                <a:sym typeface="Helvetica"/>
              </a:defRPr>
            </a:pPr>
          </a:p>
        </p:txBody>
      </p:sp>
      <p:sp>
        <p:nvSpPr>
          <p:cNvPr id="297" name="Rectangle"/>
          <p:cNvSpPr/>
          <p:nvPr/>
        </p:nvSpPr>
        <p:spPr>
          <a:xfrm rot="19260000">
            <a:off x="7092412" y="7143865"/>
            <a:ext cx="1055846" cy="109075"/>
          </a:xfrm>
          <a:prstGeom prst="rect">
            <a:avLst/>
          </a:prstGeom>
          <a:solidFill>
            <a:srgbClr val="007AAA"/>
          </a:solidFill>
          <a:ln w="12700">
            <a:solidFill>
              <a:srgbClr val="000000"/>
            </a:solidFill>
            <a:miter lim="400000"/>
          </a:ln>
        </p:spPr>
        <p:txBody>
          <a:bodyPr lIns="54186" tIns="54186" rIns="54186" bIns="54186"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298" name="Non-dispersive mode (0)"/>
          <p:cNvSpPr/>
          <p:nvPr/>
        </p:nvSpPr>
        <p:spPr>
          <a:xfrm>
            <a:off x="1479852" y="7365224"/>
            <a:ext cx="5418667" cy="436036"/>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spAutoFit/>
          </a:bodyPr>
          <a:lstStyle>
            <a:lvl1pPr>
              <a:buSzPct val="100000"/>
              <a:buChar char="•"/>
              <a:defRPr sz="2800">
                <a:latin typeface="Arial"/>
                <a:ea typeface="Arial"/>
                <a:cs typeface="Arial"/>
                <a:sym typeface="Arial"/>
              </a:defRPr>
            </a:lvl1pPr>
          </a:lstStyle>
          <a:p>
            <a:pPr>
              <a:defRPr sz="2400"/>
            </a:pPr>
            <a:r>
              <a:rPr sz="2800"/>
              <a:t>Non-dispersive mode (0)</a:t>
            </a:r>
          </a:p>
        </p:txBody>
      </p:sp>
      <p:sp>
        <p:nvSpPr>
          <p:cNvPr id="299" name="In this mode, regardless of the energy, X-ray pass through when the crystals are almost parallel: spectrometer response function: Crystal×21/2 (Compton, 1917)"/>
          <p:cNvSpPr/>
          <p:nvPr/>
        </p:nvSpPr>
        <p:spPr>
          <a:xfrm>
            <a:off x="1662196" y="8121984"/>
            <a:ext cx="10277405" cy="1165203"/>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spAutoFit/>
          </a:bodyPr>
          <a:lstStyle/>
          <a:p>
            <a:pPr>
              <a:buFont typeface="Arial"/>
              <a:defRPr sz="2400">
                <a:latin typeface="Arial"/>
                <a:ea typeface="Arial"/>
                <a:cs typeface="Arial"/>
                <a:sym typeface="Arial"/>
              </a:defRPr>
            </a:pPr>
            <a:r>
              <a:rPr i="1"/>
              <a:t>In this mode, regardless of the energy, X-ray pass through when the crystals are almost parallel: spectrometer response function: Crystal×2</a:t>
            </a:r>
            <a:r>
              <a:rPr baseline="30500" i="1"/>
              <a:t>1/2</a:t>
            </a:r>
            <a:r>
              <a:rPr i="1"/>
              <a:t> (Compton, 1917)</a:t>
            </a:r>
          </a:p>
        </p:txBody>
      </p:sp>
      <p:sp>
        <p:nvSpPr>
          <p:cNvPr id="300" name="Line"/>
          <p:cNvSpPr/>
          <p:nvPr/>
        </p:nvSpPr>
        <p:spPr>
          <a:xfrm>
            <a:off x="10245862" y="8056805"/>
            <a:ext cx="1681616" cy="2320"/>
          </a:xfrm>
          <a:prstGeom prst="line">
            <a:avLst/>
          </a:prstGeom>
          <a:ln w="12700">
            <a:solidFill>
              <a:srgbClr val="000000"/>
            </a:solidFill>
            <a:tailEnd type="triangle"/>
          </a:ln>
        </p:spPr>
        <p:txBody>
          <a:bodyPr lIns="0" tIns="0" rIns="0" bIns="0"/>
          <a:lstStyle/>
          <a:p>
            <a:pPr>
              <a:buClrTx/>
              <a:defRPr sz="1600">
                <a:uFillTx/>
                <a:latin typeface="Helvetica"/>
                <a:ea typeface="Helvetica"/>
                <a:cs typeface="Helvetica"/>
                <a:sym typeface="Helvetica"/>
              </a:defRPr>
            </a:pPr>
          </a:p>
        </p:txBody>
      </p:sp>
      <p:sp>
        <p:nvSpPr>
          <p:cNvPr id="301" name="Line"/>
          <p:cNvSpPr/>
          <p:nvPr/>
        </p:nvSpPr>
        <p:spPr>
          <a:xfrm flipV="1">
            <a:off x="10245864" y="6339459"/>
            <a:ext cx="2251" cy="1742874"/>
          </a:xfrm>
          <a:prstGeom prst="line">
            <a:avLst/>
          </a:prstGeom>
          <a:ln w="12700">
            <a:solidFill>
              <a:srgbClr val="000000"/>
            </a:solidFill>
            <a:tailEnd type="triangle"/>
          </a:ln>
        </p:spPr>
        <p:txBody>
          <a:bodyPr lIns="0" tIns="0" rIns="0" bIns="0"/>
          <a:lstStyle/>
          <a:p>
            <a:pPr>
              <a:buClrTx/>
              <a:defRPr sz="1600">
                <a:uFillTx/>
                <a:latin typeface="Helvetica"/>
                <a:ea typeface="Helvetica"/>
                <a:cs typeface="Helvetica"/>
                <a:sym typeface="Helvetica"/>
              </a:defRPr>
            </a:pPr>
          </a:p>
        </p:txBody>
      </p:sp>
      <p:sp>
        <p:nvSpPr>
          <p:cNvPr id="302" name="Δθ"/>
          <p:cNvSpPr/>
          <p:nvPr/>
        </p:nvSpPr>
        <p:spPr>
          <a:xfrm>
            <a:off x="11529022" y="7560166"/>
            <a:ext cx="466356" cy="413174"/>
          </a:xfrm>
          <a:prstGeom prst="rect">
            <a:avLst/>
          </a:prstGeom>
          <a:ln w="12700">
            <a:miter lim="400000"/>
          </a:ln>
          <a:extLst>
            <a:ext uri="{C572A759-6A51-4108-AA02-DFA0A04FC94B}">
              <ma14:wrappingTextBoxFlag xmlns:ma14="http://schemas.microsoft.com/office/mac/drawingml/2011/main" val="1"/>
            </a:ext>
          </a:extLst>
        </p:spPr>
        <p:txBody>
          <a:bodyPr wrap="none" lIns="54186" tIns="54186" rIns="54186" bIns="54186">
            <a:spAutoFit/>
          </a:bodyPr>
          <a:lstStyle>
            <a:lvl1pPr>
              <a:buFont typeface="Times New Roman"/>
              <a:defRPr sz="2400">
                <a:latin typeface="Symbol"/>
                <a:ea typeface="Symbol"/>
                <a:cs typeface="Symbol"/>
                <a:sym typeface="Symbol"/>
              </a:defRPr>
            </a:lvl1pPr>
          </a:lstStyle>
          <a:p>
            <a:pPr>
              <a:defRPr>
                <a:latin typeface="Arial"/>
                <a:ea typeface="Arial"/>
                <a:cs typeface="Arial"/>
                <a:sym typeface="Arial"/>
              </a:defRPr>
            </a:pPr>
            <a:r>
              <a:rPr>
                <a:latin typeface="Symbol"/>
                <a:ea typeface="Symbol"/>
                <a:cs typeface="Symbol"/>
                <a:sym typeface="Symbol"/>
              </a:rPr>
              <a:t>Dq</a:t>
            </a:r>
          </a:p>
        </p:txBody>
      </p:sp>
      <p:sp>
        <p:nvSpPr>
          <p:cNvPr id="303" name="counts"/>
          <p:cNvSpPr/>
          <p:nvPr/>
        </p:nvSpPr>
        <p:spPr>
          <a:xfrm>
            <a:off x="9475966" y="5812650"/>
            <a:ext cx="881921" cy="426705"/>
          </a:xfrm>
          <a:prstGeom prst="rect">
            <a:avLst/>
          </a:prstGeom>
          <a:ln w="12700">
            <a:miter lim="400000"/>
          </a:ln>
          <a:extLst>
            <a:ext uri="{C572A759-6A51-4108-AA02-DFA0A04FC94B}">
              <ma14:wrappingTextBoxFlag xmlns:ma14="http://schemas.microsoft.com/office/mac/drawingml/2011/main" val="1"/>
            </a:ext>
          </a:extLst>
        </p:spPr>
        <p:txBody>
          <a:bodyPr wrap="none" lIns="54186" tIns="54186" rIns="54186" bIns="54186">
            <a:spAutoFit/>
          </a:bodyPr>
          <a:lstStyle>
            <a:lvl1pPr>
              <a:buFont typeface="Times New Roman"/>
              <a:defRPr b="1" i="1" sz="2200">
                <a:latin typeface="Times New Roman"/>
                <a:ea typeface="Times New Roman"/>
                <a:cs typeface="Times New Roman"/>
                <a:sym typeface="Times New Roman"/>
              </a:defRPr>
            </a:lvl1pPr>
          </a:lstStyle>
          <a:p>
            <a:pPr>
              <a:defRPr b="0" i="0" sz="2400">
                <a:latin typeface="Arial"/>
                <a:ea typeface="Arial"/>
                <a:cs typeface="Arial"/>
                <a:sym typeface="Arial"/>
              </a:defRPr>
            </a:pPr>
            <a:r>
              <a:rPr b="1" i="1" sz="2200">
                <a:latin typeface="Times New Roman"/>
                <a:ea typeface="Times New Roman"/>
                <a:cs typeface="Times New Roman"/>
                <a:sym typeface="Times New Roman"/>
              </a:rPr>
              <a:t>counts</a:t>
            </a:r>
          </a:p>
        </p:txBody>
      </p:sp>
      <p:sp>
        <p:nvSpPr>
          <p:cNvPr id="304" name="&gt; &lt;  10 -4 rad"/>
          <p:cNvSpPr/>
          <p:nvPr/>
        </p:nvSpPr>
        <p:spPr>
          <a:xfrm>
            <a:off x="10374179" y="6622588"/>
            <a:ext cx="1656510" cy="438326"/>
          </a:xfrm>
          <a:prstGeom prst="rect">
            <a:avLst/>
          </a:prstGeom>
          <a:ln w="12700">
            <a:miter lim="400000"/>
          </a:ln>
          <a:extLst>
            <a:ext uri="{C572A759-6A51-4108-AA02-DFA0A04FC94B}">
              <ma14:wrappingTextBoxFlag xmlns:ma14="http://schemas.microsoft.com/office/mac/drawingml/2011/main" val="1"/>
            </a:ext>
          </a:extLst>
        </p:spPr>
        <p:txBody>
          <a:bodyPr wrap="none" lIns="54186" tIns="54186" rIns="54186" bIns="54186">
            <a:spAutoFit/>
          </a:bodyPr>
          <a:lstStyle/>
          <a:p>
            <a:pPr>
              <a:buFont typeface="Times New Roman"/>
              <a:defRPr sz="2400">
                <a:latin typeface="Arial"/>
                <a:ea typeface="Arial"/>
                <a:cs typeface="Arial"/>
                <a:sym typeface="Arial"/>
              </a:defRPr>
            </a:pPr>
            <a:r>
              <a:rPr b="1" sz="2200">
                <a:latin typeface="Times New Roman"/>
                <a:ea typeface="Times New Roman"/>
                <a:cs typeface="Times New Roman"/>
                <a:sym typeface="Times New Roman"/>
              </a:rPr>
              <a:t>&gt; &lt;</a:t>
            </a:r>
            <a:r>
              <a:rPr sz="2200">
                <a:latin typeface="Times New Roman"/>
                <a:ea typeface="Times New Roman"/>
                <a:cs typeface="Times New Roman"/>
                <a:sym typeface="Times New Roman"/>
              </a:rPr>
              <a:t>  </a:t>
            </a:r>
            <a:r>
              <a:rPr b="1" sz="2200">
                <a:latin typeface="Times New Roman"/>
                <a:ea typeface="Times New Roman"/>
                <a:cs typeface="Times New Roman"/>
                <a:sym typeface="Times New Roman"/>
              </a:rPr>
              <a:t>10 </a:t>
            </a:r>
            <a:r>
              <a:rPr b="1" baseline="30500">
                <a:latin typeface="Times New Roman"/>
                <a:ea typeface="Times New Roman"/>
                <a:cs typeface="Times New Roman"/>
                <a:sym typeface="Times New Roman"/>
              </a:rPr>
              <a:t>-4</a:t>
            </a:r>
            <a:r>
              <a:rPr b="1" sz="2200">
                <a:latin typeface="Times New Roman"/>
                <a:ea typeface="Times New Roman"/>
                <a:cs typeface="Times New Roman"/>
                <a:sym typeface="Times New Roman"/>
              </a:rPr>
              <a:t> rad</a:t>
            </a:r>
          </a:p>
        </p:txBody>
      </p:sp>
      <p:sp>
        <p:nvSpPr>
          <p:cNvPr id="305" name="Rectangle"/>
          <p:cNvSpPr/>
          <p:nvPr/>
        </p:nvSpPr>
        <p:spPr>
          <a:xfrm>
            <a:off x="10664578" y="6344099"/>
            <a:ext cx="74342" cy="1712705"/>
          </a:xfrm>
          <a:prstGeom prst="rect">
            <a:avLst/>
          </a:prstGeom>
          <a:solidFill>
            <a:srgbClr val="E7B3DF"/>
          </a:solidFill>
          <a:ln w="12700">
            <a:solidFill>
              <a:srgbClr val="000000"/>
            </a:solidFill>
            <a:miter lim="400000"/>
          </a:ln>
        </p:spPr>
        <p:txBody>
          <a:bodyPr lIns="54186" tIns="54186" rIns="54186" bIns="54186"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306" name="Rectangle"/>
          <p:cNvSpPr/>
          <p:nvPr/>
        </p:nvSpPr>
        <p:spPr>
          <a:xfrm>
            <a:off x="10716355" y="7548563"/>
            <a:ext cx="74342" cy="508242"/>
          </a:xfrm>
          <a:prstGeom prst="rect">
            <a:avLst/>
          </a:prstGeom>
          <a:solidFill>
            <a:srgbClr val="E7B3DF"/>
          </a:solidFill>
          <a:ln w="12700">
            <a:solidFill>
              <a:srgbClr val="000000"/>
            </a:solidFill>
            <a:miter lim="400000"/>
          </a:ln>
        </p:spPr>
        <p:txBody>
          <a:bodyPr lIns="54186" tIns="54186" rIns="54186" bIns="54186"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307" name="Rectangle"/>
          <p:cNvSpPr/>
          <p:nvPr/>
        </p:nvSpPr>
        <p:spPr>
          <a:xfrm>
            <a:off x="10608299" y="7416280"/>
            <a:ext cx="74342" cy="640525"/>
          </a:xfrm>
          <a:prstGeom prst="rect">
            <a:avLst/>
          </a:prstGeom>
          <a:solidFill>
            <a:srgbClr val="E7B3DF"/>
          </a:solidFill>
          <a:ln w="12700">
            <a:solidFill>
              <a:srgbClr val="000000"/>
            </a:solidFill>
            <a:miter lim="400000"/>
          </a:ln>
        </p:spPr>
        <p:txBody>
          <a:bodyPr lIns="54186" tIns="54186" rIns="54186" bIns="54186"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308" name="dispersive mode (2 θBragg)"/>
          <p:cNvSpPr/>
          <p:nvPr/>
        </p:nvSpPr>
        <p:spPr>
          <a:xfrm>
            <a:off x="975360" y="2569351"/>
            <a:ext cx="4325492" cy="523805"/>
          </a:xfrm>
          <a:prstGeom prst="rect">
            <a:avLst/>
          </a:prstGeom>
          <a:ln w="12700">
            <a:miter lim="400000"/>
          </a:ln>
          <a:extLst>
            <a:ext uri="{C572A759-6A51-4108-AA02-DFA0A04FC94B}">
              <ma14:wrappingTextBoxFlag xmlns:ma14="http://schemas.microsoft.com/office/mac/drawingml/2011/main" val="1"/>
            </a:ext>
          </a:extLst>
        </p:spPr>
        <p:txBody>
          <a:bodyPr wrap="none" lIns="54186" tIns="54186" rIns="54186" bIns="54186">
            <a:spAutoFit/>
          </a:bodyPr>
          <a:lstStyle/>
          <a:p>
            <a:pPr>
              <a:buSzPct val="100000"/>
              <a:buChar char="•"/>
              <a:defRPr sz="2400">
                <a:latin typeface="Arial"/>
                <a:ea typeface="Arial"/>
                <a:cs typeface="Arial"/>
                <a:sym typeface="Arial"/>
              </a:defRPr>
            </a:pPr>
            <a:r>
              <a:rPr sz="2800"/>
              <a:t>dispersive mode (2 </a:t>
            </a:r>
            <a:r>
              <a:rPr>
                <a:latin typeface="Symbol"/>
                <a:ea typeface="Symbol"/>
                <a:cs typeface="Symbol"/>
                <a:sym typeface="Symbol"/>
              </a:rPr>
              <a:t>q</a:t>
            </a:r>
            <a:r>
              <a:rPr baseline="-19571" sz="2800"/>
              <a:t>Bragg</a:t>
            </a:r>
            <a:r>
              <a:rPr sz="2800"/>
              <a:t>)</a:t>
            </a:r>
          </a:p>
        </p:txBody>
      </p:sp>
      <p:sp>
        <p:nvSpPr>
          <p:cNvPr id="309" name="Histogram = Line shape × spectrometer response"/>
          <p:cNvSpPr/>
          <p:nvPr/>
        </p:nvSpPr>
        <p:spPr>
          <a:xfrm>
            <a:off x="5524782" y="3901440"/>
            <a:ext cx="7264029" cy="508001"/>
          </a:xfrm>
          <a:prstGeom prst="rect">
            <a:avLst/>
          </a:prstGeom>
          <a:ln w="12700">
            <a:miter lim="400000"/>
          </a:ln>
          <a:extLst>
            <a:ext uri="{C572A759-6A51-4108-AA02-DFA0A04FC94B}">
              <ma14:wrappingTextBoxFlag xmlns:ma14="http://schemas.microsoft.com/office/mac/drawingml/2011/main" val="1"/>
            </a:ext>
          </a:extLst>
        </p:spPr>
        <p:txBody>
          <a:bodyPr wrap="none" lIns="54186" tIns="54186" rIns="54186" bIns="54186">
            <a:spAutoFit/>
          </a:bodyPr>
          <a:lstStyle/>
          <a:p>
            <a:pPr>
              <a:buClr>
                <a:srgbClr val="40FA77"/>
              </a:buClr>
              <a:defRPr sz="2400">
                <a:latin typeface="Arial"/>
                <a:ea typeface="Arial"/>
                <a:cs typeface="Arial"/>
                <a:sym typeface="Arial"/>
              </a:defRPr>
            </a:pPr>
            <a:r>
              <a:rPr>
                <a:solidFill>
                  <a:srgbClr val="40FA77"/>
                </a:solidFill>
                <a:uFill>
                  <a:solidFill>
                    <a:srgbClr val="40FA77"/>
                  </a:solidFill>
                </a:uFill>
              </a:rPr>
              <a:t>Histogram = Line shape × spectrometer response</a:t>
            </a:r>
            <a:r>
              <a:rPr sz="2800">
                <a:solidFill>
                  <a:srgbClr val="40FA77"/>
                </a:solidFill>
                <a:uFill>
                  <a:solidFill>
                    <a:srgbClr val="40FA77"/>
                  </a:solidFill>
                </a:uFill>
                <a:latin typeface="Times New Roman"/>
                <a:ea typeface="Times New Roman"/>
                <a:cs typeface="Times New Roman"/>
                <a:sym typeface="Times New Roman"/>
              </a:rPr>
              <a:t> </a:t>
            </a:r>
          </a:p>
        </p:txBody>
      </p:sp>
      <p:pic>
        <p:nvPicPr>
          <p:cNvPr id="310" name="image77.pdf" descr="image77.pdf"/>
          <p:cNvPicPr>
            <a:picLocks noChangeAspect="0"/>
          </p:cNvPicPr>
          <p:nvPr/>
        </p:nvPicPr>
        <p:blipFill>
          <a:blip r:embed="rId3">
            <a:extLst/>
          </a:blip>
          <a:stretch>
            <a:fillRect/>
          </a:stretch>
        </p:blipFill>
        <p:spPr>
          <a:xfrm>
            <a:off x="8362808" y="2664177"/>
            <a:ext cx="1571415" cy="288997"/>
          </a:xfrm>
          <a:prstGeom prst="rect">
            <a:avLst/>
          </a:prstGeom>
        </p:spPr>
      </p:pic>
      <p:sp>
        <p:nvSpPr>
          <p:cNvPr id="311" name="Correction: index of refraction"/>
          <p:cNvSpPr/>
          <p:nvPr/>
        </p:nvSpPr>
        <p:spPr>
          <a:xfrm>
            <a:off x="5852159" y="3467946"/>
            <a:ext cx="5761850" cy="419101"/>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spAutoFit/>
          </a:bodyPr>
          <a:lstStyle>
            <a:lvl1pPr>
              <a:spcBef>
                <a:spcPts val="1500"/>
              </a:spcBef>
              <a:defRPr sz="2400">
                <a:latin typeface="Arial"/>
                <a:ea typeface="Arial"/>
                <a:cs typeface="Arial"/>
                <a:sym typeface="Arial"/>
              </a:defRPr>
            </a:lvl1pPr>
          </a:lstStyle>
          <a:p>
            <a:pPr/>
            <a:r>
              <a:t>Correction: index of refraction</a:t>
            </a:r>
          </a:p>
        </p:txBody>
      </p:sp>
      <p:sp>
        <p:nvSpPr>
          <p:cNvPr id="312" name="Precise X-ray energy measurements without calibration lines"/>
          <p:cNvSpPr/>
          <p:nvPr/>
        </p:nvSpPr>
        <p:spPr>
          <a:xfrm>
            <a:off x="2600959" y="1555609"/>
            <a:ext cx="8758944" cy="508001"/>
          </a:xfrm>
          <a:prstGeom prst="rect">
            <a:avLst/>
          </a:prstGeom>
          <a:ln w="12700"/>
          <a:extLst>
            <a:ext uri="{C572A759-6A51-4108-AA02-DFA0A04FC94B}">
              <ma14:wrappingTextBoxFlag xmlns:ma14="http://schemas.microsoft.com/office/mac/drawingml/2011/main" val="1"/>
            </a:ext>
          </a:extLst>
        </p:spPr>
        <p:txBody>
          <a:bodyPr wrap="none" lIns="54186" tIns="54186" rIns="54186" bIns="54186">
            <a:spAutoFit/>
          </a:bodyPr>
          <a:lstStyle/>
          <a:p>
            <a:pPr>
              <a:buFont typeface="Tahoma"/>
              <a:defRPr sz="2400">
                <a:latin typeface="Arial"/>
                <a:ea typeface="Arial"/>
                <a:cs typeface="Arial"/>
                <a:sym typeface="Arial"/>
              </a:defRPr>
            </a:pPr>
            <a:r>
              <a:rPr>
                <a:latin typeface="+mn-lt"/>
                <a:ea typeface="+mn-ea"/>
                <a:cs typeface="+mn-cs"/>
                <a:sym typeface="Tahoma"/>
              </a:rPr>
              <a:t>Precise X-ray energy measurements </a:t>
            </a:r>
            <a:r>
              <a:rPr>
                <a:solidFill>
                  <a:schemeClr val="accent5">
                    <a:hueOff val="-176146"/>
                    <a:satOff val="3665"/>
                    <a:lumOff val="-13986"/>
                  </a:schemeClr>
                </a:solidFill>
                <a:latin typeface="+mn-lt"/>
                <a:ea typeface="+mn-ea"/>
                <a:cs typeface="+mn-cs"/>
                <a:sym typeface="Tahoma"/>
              </a:rPr>
              <a:t>without calibration lines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4"/>
      <p:bldP build="whole" bldLvl="1" animBg="1" rev="0" advAuto="0" spid="260" grpId="3"/>
      <p:bldP build="whole" bldLvl="1" animBg="1" rev="0" advAuto="0" spid="259" grpId="1"/>
      <p:bldP build="whole" bldLvl="1" animBg="1" rev="0" advAuto="0" spid="258"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15"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316" name="Principle of a Double flat crystal spectrometer"/>
          <p:cNvSpPr/>
          <p:nvPr>
            <p:ph type="title"/>
          </p:nvPr>
        </p:nvSpPr>
        <p:spPr>
          <a:prstGeom prst="rect">
            <a:avLst/>
          </a:prstGeom>
          <a:ln w="9525"/>
          <a:effectLst>
            <a:outerShdw sx="100000" sy="100000" kx="0" ky="0" algn="b" rotWithShape="0" blurRad="38100" dist="20000" dir="5400000">
              <a:srgbClr val="000000">
                <a:alpha val="38000"/>
              </a:srgbClr>
            </a:outerShdw>
          </a:effectLst>
        </p:spPr>
        <p:txBody>
          <a:bodyPr lIns="38100" tIns="38100" rIns="38100" bIns="38100"/>
          <a:lstStyle>
            <a:lvl1pPr>
              <a:defRPr sz="3000">
                <a:solidFill>
                  <a:srgbClr val="929292"/>
                </a:solidFill>
              </a:defRPr>
            </a:lvl1pPr>
          </a:lstStyle>
          <a:p>
            <a:pPr>
              <a:defRPr sz="3400">
                <a:solidFill>
                  <a:srgbClr val="A6AAA9"/>
                </a:solidFill>
              </a:defRPr>
            </a:pPr>
            <a:r>
              <a:rPr sz="3000">
                <a:solidFill>
                  <a:srgbClr val="929292"/>
                </a:solidFill>
              </a:rPr>
              <a:t>Principle of a Double flat crystal spectrometer</a:t>
            </a:r>
          </a:p>
        </p:txBody>
      </p:sp>
      <p:sp>
        <p:nvSpPr>
          <p:cNvPr id="317" name="Slide Number"/>
          <p:cNvSpPr/>
          <p:nvPr>
            <p:ph type="sldNum" sz="quarter" idx="2"/>
          </p:nvPr>
        </p:nvSpPr>
        <p:spPr>
          <a:xfrm>
            <a:off x="12059681" y="9220058"/>
            <a:ext cx="294879" cy="317501"/>
          </a:xfrm>
          <a:prstGeom prst="rect">
            <a:avLst/>
          </a:prstGeom>
          <a:extLst>
            <a:ext uri="{C572A759-6A51-4108-AA02-DFA0A04FC94B}">
              <ma14:wrappingTextBoxFlag xmlns:ma14="http://schemas.microsoft.com/office/mac/drawingml/2011/main" val="1"/>
            </a:ext>
          </a:extLst>
        </p:spPr>
        <p:txBody>
          <a:bodyPr lIns="38100" tIns="38100" rIns="38100" bIns="38100"/>
          <a:lstStyle/>
          <a:p>
            <a:pPr/>
            <a:fld id="{86CB4B4D-7CA3-9044-876B-883B54F8677D}" type="slidenum"/>
          </a:p>
        </p:txBody>
      </p:sp>
      <p:pic>
        <p:nvPicPr>
          <p:cNvPr id="318" name="figure11.pdf" descr="figure11.pdf"/>
          <p:cNvPicPr>
            <a:picLocks noChangeAspect="1"/>
          </p:cNvPicPr>
          <p:nvPr/>
        </p:nvPicPr>
        <p:blipFill>
          <a:blip r:embed="rId3">
            <a:extLst/>
          </a:blip>
          <a:stretch>
            <a:fillRect/>
          </a:stretch>
        </p:blipFill>
        <p:spPr>
          <a:xfrm>
            <a:off x="2063750" y="990882"/>
            <a:ext cx="8877300" cy="8750301"/>
          </a:xfrm>
          <a:prstGeom prst="rect">
            <a:avLst/>
          </a:prstGeom>
          <a:ln w="12700">
            <a:miter lim="400000"/>
          </a:ln>
        </p:spPr>
      </p:pic>
      <p:sp>
        <p:nvSpPr>
          <p:cNvPr id="319" name="P. Amaro et al., Radiation Physics and Chemistry 98, 132 (2014)."/>
          <p:cNvSpPr txBox="1"/>
          <p:nvPr/>
        </p:nvSpPr>
        <p:spPr>
          <a:xfrm>
            <a:off x="3512161" y="9163825"/>
            <a:ext cx="6697216" cy="42996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defTabSz="457200">
              <a:buClrTx/>
              <a:defRPr sz="1800">
                <a:solidFill>
                  <a:schemeClr val="accent1">
                    <a:hueOff val="47394"/>
                    <a:satOff val="-25753"/>
                    <a:lumOff val="-7544"/>
                  </a:schemeClr>
                </a:solidFill>
                <a:uFillTx/>
                <a:latin typeface="Helvetica Neue"/>
                <a:ea typeface="Helvetica Neue"/>
                <a:cs typeface="Helvetica Neue"/>
                <a:sym typeface="Helvetica Neue"/>
              </a:defRPr>
            </a:pPr>
            <a:r>
              <a:t>P. Amaro</a:t>
            </a:r>
            <a:r>
              <a:rPr i="1"/>
              <a:t> et al.</a:t>
            </a:r>
            <a:r>
              <a:t>, Radiation Physics and Chemistry </a:t>
            </a:r>
            <a:r>
              <a:rPr b="1"/>
              <a:t>98</a:t>
            </a:r>
            <a:r>
              <a:t>, 132 (2014).</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22"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323" name="The LKB highly-charged ions double crystal spectrometer"/>
          <p:cNvSpPr/>
          <p:nvPr>
            <p:ph type="title"/>
          </p:nvPr>
        </p:nvSpPr>
        <p:spPr>
          <a:prstGeom prst="rect">
            <a:avLst/>
          </a:prstGeom>
          <a:ln w="9525"/>
          <a:effectLst>
            <a:outerShdw sx="100000" sy="100000" kx="0" ky="0" algn="b" rotWithShape="0" blurRad="38100" dist="20000" dir="5400000">
              <a:srgbClr val="000000">
                <a:alpha val="38000"/>
              </a:srgbClr>
            </a:outerShdw>
          </a:effectLst>
        </p:spPr>
        <p:txBody>
          <a:bodyPr lIns="38100" tIns="38100" rIns="38100" bIns="38100"/>
          <a:lstStyle>
            <a:lvl1pPr>
              <a:defRPr sz="2400">
                <a:solidFill>
                  <a:srgbClr val="A6AAA9"/>
                </a:solidFill>
                <a:uFill>
                  <a:solidFill>
                    <a:srgbClr val="275D90"/>
                  </a:solidFill>
                </a:uFill>
              </a:defRPr>
            </a:lvl1pPr>
          </a:lstStyle>
          <a:p>
            <a:pPr>
              <a:defRPr sz="3400">
                <a:uFill>
                  <a:solidFill>
                    <a:srgbClr val="919191"/>
                  </a:solidFill>
                </a:uFill>
              </a:defRPr>
            </a:pPr>
            <a:r>
              <a:rPr sz="2400">
                <a:uFill>
                  <a:solidFill>
                    <a:srgbClr val="275D90"/>
                  </a:solidFill>
                </a:uFill>
              </a:rPr>
              <a:t>The LKB highly-charged ions double crystal spectrometer </a:t>
            </a:r>
          </a:p>
        </p:txBody>
      </p:sp>
      <p:sp>
        <p:nvSpPr>
          <p:cNvPr id="324" name="Slide Number"/>
          <p:cNvSpPr/>
          <p:nvPr>
            <p:ph type="sldNum" sz="quarter" idx="2"/>
          </p:nvPr>
        </p:nvSpPr>
        <p:spPr>
          <a:xfrm>
            <a:off x="12059681" y="9220058"/>
            <a:ext cx="294879" cy="317501"/>
          </a:xfrm>
          <a:prstGeom prst="rect">
            <a:avLst/>
          </a:prstGeom>
          <a:extLst>
            <a:ext uri="{C572A759-6A51-4108-AA02-DFA0A04FC94B}">
              <ma14:wrappingTextBoxFlag xmlns:ma14="http://schemas.microsoft.com/office/mac/drawingml/2011/main" val="1"/>
            </a:ext>
          </a:extLst>
        </p:spPr>
        <p:txBody>
          <a:bodyPr lIns="38100" tIns="38100" rIns="38100" bIns="38100"/>
          <a:lstStyle/>
          <a:p>
            <a:pPr/>
            <a:fld id="{86CB4B4D-7CA3-9044-876B-883B54F8677D}" type="slidenum"/>
          </a:p>
        </p:txBody>
      </p:sp>
      <p:pic>
        <p:nvPicPr>
          <p:cNvPr id="325" name="Image" descr="Image"/>
          <p:cNvPicPr>
            <a:picLocks noChangeAspect="1"/>
          </p:cNvPicPr>
          <p:nvPr/>
        </p:nvPicPr>
        <p:blipFill>
          <a:blip r:embed="rId3">
            <a:extLst/>
          </a:blip>
          <a:stretch>
            <a:fillRect/>
          </a:stretch>
        </p:blipFill>
        <p:spPr>
          <a:xfrm>
            <a:off x="2806700" y="5149850"/>
            <a:ext cx="7391400" cy="3848100"/>
          </a:xfrm>
          <a:prstGeom prst="rect">
            <a:avLst/>
          </a:prstGeom>
          <a:ln w="12700">
            <a:miter lim="400000"/>
          </a:ln>
        </p:spPr>
      </p:pic>
      <p:pic>
        <p:nvPicPr>
          <p:cNvPr id="326" name="figure04.pdf" descr="figure04.pdf"/>
          <p:cNvPicPr>
            <a:picLocks noChangeAspect="1"/>
          </p:cNvPicPr>
          <p:nvPr/>
        </p:nvPicPr>
        <p:blipFill>
          <a:blip r:embed="rId4">
            <a:extLst/>
          </a:blip>
          <a:stretch>
            <a:fillRect/>
          </a:stretch>
        </p:blipFill>
        <p:spPr>
          <a:xfrm>
            <a:off x="264610" y="1058690"/>
            <a:ext cx="6653891" cy="3711402"/>
          </a:xfrm>
          <a:prstGeom prst="rect">
            <a:avLst/>
          </a:prstGeom>
          <a:ln w="12700">
            <a:miter lim="400000"/>
          </a:ln>
        </p:spPr>
      </p:pic>
      <p:pic>
        <p:nvPicPr>
          <p:cNvPr id="327" name="photo_spectro_2.pdf" descr="photo_spectro_2.pdf"/>
          <p:cNvPicPr>
            <a:picLocks noChangeAspect="1"/>
          </p:cNvPicPr>
          <p:nvPr/>
        </p:nvPicPr>
        <p:blipFill>
          <a:blip r:embed="rId5">
            <a:extLst/>
          </a:blip>
          <a:stretch>
            <a:fillRect/>
          </a:stretch>
        </p:blipFill>
        <p:spPr>
          <a:xfrm>
            <a:off x="7182900" y="1058690"/>
            <a:ext cx="4948768" cy="371157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105" name="HPXRM 2023"/>
          <p:cNvSpPr/>
          <p:nvPr/>
        </p:nvSpPr>
        <p:spPr>
          <a:xfrm>
            <a:off x="0" y="9403926"/>
            <a:ext cx="5642654"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106" name="Outline"/>
          <p:cNvSpPr/>
          <p:nvPr>
            <p:ph type="title"/>
          </p:nvPr>
        </p:nvSpPr>
        <p:spPr>
          <a:prstGeom prst="rect">
            <a:avLst/>
          </a:prstGeom>
        </p:spPr>
        <p:txBody>
          <a:bodyPr/>
          <a:lstStyle/>
          <a:p>
            <a:pPr/>
            <a:r>
              <a:t>Outline</a:t>
            </a:r>
          </a:p>
        </p:txBody>
      </p:sp>
      <p:sp>
        <p:nvSpPr>
          <p:cNvPr id="107" name="Introduction: QED contributions for atoms…"/>
          <p:cNvSpPr/>
          <p:nvPr>
            <p:ph type="body" idx="1"/>
          </p:nvPr>
        </p:nvSpPr>
        <p:spPr>
          <a:xfrm>
            <a:off x="656589" y="1022561"/>
            <a:ext cx="11939131" cy="8146063"/>
          </a:xfrm>
          <a:prstGeom prst="rect">
            <a:avLst/>
          </a:prstGeom>
          <a:ln>
            <a:solidFill>
              <a:schemeClr val="accent1"/>
            </a:solidFill>
          </a:ln>
        </p:spPr>
        <p:txBody>
          <a:bodyPr>
            <a:normAutofit fontScale="100000" lnSpcReduction="0"/>
          </a:bodyPr>
          <a:lstStyle/>
          <a:p>
            <a:pPr marL="336305" indent="-336305">
              <a:defRPr sz="3600">
                <a:solidFill>
                  <a:schemeClr val="accent1"/>
                </a:solidFill>
                <a:uFill>
                  <a:solidFill>
                    <a:srgbClr val="450E59"/>
                  </a:solidFill>
                </a:uFill>
              </a:defRPr>
            </a:pPr>
            <a:r>
              <a:t>Introduction: QED contributions for atoms</a:t>
            </a:r>
          </a:p>
          <a:p>
            <a:pPr marL="336305" indent="-336305">
              <a:defRPr sz="3600">
                <a:solidFill>
                  <a:srgbClr val="450E59"/>
                </a:solidFill>
                <a:uFill>
                  <a:solidFill>
                    <a:srgbClr val="450E59"/>
                  </a:solidFill>
                </a:uFill>
              </a:defRPr>
            </a:pPr>
            <a:r>
              <a:t>Tests of QED with HCI: exemple of He-like ions</a:t>
            </a:r>
          </a:p>
          <a:p>
            <a:pPr marL="336305" indent="-336305">
              <a:defRPr sz="3600">
                <a:solidFill>
                  <a:schemeClr val="accent2">
                    <a:hueOff val="-554920"/>
                    <a:satOff val="-21482"/>
                    <a:lumOff val="-6228"/>
                  </a:schemeClr>
                </a:solidFill>
                <a:uFill>
                  <a:solidFill>
                    <a:srgbClr val="450E59"/>
                  </a:solidFill>
                </a:uFill>
              </a:defRPr>
            </a:pPr>
            <a:r>
              <a:t>Tests of QED in muonic and antiprotonic atoms: more sensitive to the vacuum structure</a:t>
            </a:r>
          </a:p>
          <a:p>
            <a:pPr marL="336305" indent="-336305">
              <a:defRPr sz="3600">
                <a:solidFill>
                  <a:schemeClr val="accent1">
                    <a:hueOff val="47394"/>
                    <a:satOff val="-25753"/>
                    <a:lumOff val="-7544"/>
                  </a:schemeClr>
                </a:solidFill>
                <a:uFill>
                  <a:solidFill>
                    <a:srgbClr val="450E59"/>
                  </a:solidFill>
                </a:uFill>
              </a:defRPr>
            </a:pPr>
            <a:r>
              <a:t>QED with muonic atoms: the HEATES experiment at J-PARC</a:t>
            </a:r>
          </a:p>
          <a:p>
            <a:pPr lvl="1" marL="971550" indent="-514350">
              <a:spcBef>
                <a:spcPts val="800"/>
              </a:spcBef>
              <a:defRPr sz="3600">
                <a:solidFill>
                  <a:schemeClr val="accent1">
                    <a:hueOff val="47394"/>
                    <a:satOff val="-25753"/>
                    <a:lumOff val="-7544"/>
                  </a:schemeClr>
                </a:solidFill>
                <a:uFill>
                  <a:solidFill>
                    <a:srgbClr val="450E59"/>
                  </a:solidFill>
                </a:uFill>
              </a:defRPr>
            </a:pPr>
            <a:r>
              <a:t>set-up</a:t>
            </a:r>
          </a:p>
          <a:p>
            <a:pPr lvl="1" marL="971550" indent="-514350">
              <a:spcBef>
                <a:spcPts val="800"/>
              </a:spcBef>
              <a:defRPr sz="3600">
                <a:solidFill>
                  <a:schemeClr val="accent1">
                    <a:hueOff val="47394"/>
                    <a:satOff val="-25753"/>
                    <a:lumOff val="-7544"/>
                  </a:schemeClr>
                </a:solidFill>
                <a:uFill>
                  <a:solidFill>
                    <a:srgbClr val="450E59"/>
                  </a:solidFill>
                </a:uFill>
              </a:defRPr>
            </a:pPr>
            <a:r>
              <a:t>microcalorimeter </a:t>
            </a:r>
          </a:p>
          <a:p>
            <a:pPr lvl="1" marL="971550" indent="-514350">
              <a:spcBef>
                <a:spcPts val="800"/>
              </a:spcBef>
              <a:defRPr sz="3600">
                <a:solidFill>
                  <a:schemeClr val="accent1">
                    <a:hueOff val="47394"/>
                    <a:satOff val="-25753"/>
                    <a:lumOff val="-7544"/>
                  </a:schemeClr>
                </a:solidFill>
                <a:uFill>
                  <a:solidFill>
                    <a:srgbClr val="450E59"/>
                  </a:solidFill>
                </a:uFill>
              </a:defRPr>
            </a:pPr>
            <a:r>
              <a:t>results on muonic Ne</a:t>
            </a:r>
          </a:p>
          <a:p>
            <a:pPr marL="336305" indent="-336305" algn="just">
              <a:defRPr sz="3600">
                <a:solidFill>
                  <a:srgbClr val="450E59"/>
                </a:solidFill>
                <a:uFill>
                  <a:solidFill>
                    <a:srgbClr val="450E59"/>
                  </a:solidFill>
                </a:uFill>
              </a:defRPr>
            </a:pPr>
            <a:r>
              <a:t>Future experiments: PaX and QUARTET</a:t>
            </a:r>
          </a:p>
          <a:p>
            <a:pPr marL="336305" indent="-336305" algn="just">
              <a:defRPr sz="3600">
                <a:uFill>
                  <a:solidFill>
                    <a:srgbClr val="450E59"/>
                  </a:solidFill>
                </a:uFill>
              </a:defRPr>
            </a:pPr>
            <a:r>
              <a:t>Conclusion</a:t>
            </a:r>
          </a:p>
        </p:txBody>
      </p:sp>
      <p:sp>
        <p:nvSpPr>
          <p:cNvPr id="108" name="Slide Number"/>
          <p:cNvSpPr/>
          <p:nvPr>
            <p:ph type="sldNum" sz="quarter" idx="2"/>
          </p:nvPr>
        </p:nvSpPr>
        <p:spPr>
          <a:xfrm>
            <a:off x="12008414" y="9198186"/>
            <a:ext cx="346146" cy="36124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slow"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30"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331" name="The LKB highly-charged ions double crystal spectrometer"/>
          <p:cNvSpPr/>
          <p:nvPr>
            <p:ph type="title"/>
          </p:nvPr>
        </p:nvSpPr>
        <p:spPr>
          <a:prstGeom prst="rect">
            <a:avLst/>
          </a:prstGeom>
          <a:ln w="9525"/>
          <a:effectLst>
            <a:outerShdw sx="100000" sy="100000" kx="0" ky="0" algn="b" rotWithShape="0" blurRad="38100" dist="20000" dir="5400000">
              <a:srgbClr val="000000">
                <a:alpha val="38000"/>
              </a:srgbClr>
            </a:outerShdw>
          </a:effectLst>
        </p:spPr>
        <p:txBody>
          <a:bodyPr lIns="38100" tIns="38100" rIns="38100" bIns="38100"/>
          <a:lstStyle>
            <a:lvl1pPr>
              <a:defRPr sz="2400">
                <a:solidFill>
                  <a:srgbClr val="A6AAA9"/>
                </a:solidFill>
                <a:uFill>
                  <a:solidFill>
                    <a:srgbClr val="275D90"/>
                  </a:solidFill>
                </a:uFill>
              </a:defRPr>
            </a:lvl1pPr>
          </a:lstStyle>
          <a:p>
            <a:pPr>
              <a:defRPr sz="3400">
                <a:uFill>
                  <a:solidFill>
                    <a:srgbClr val="919191"/>
                  </a:solidFill>
                </a:uFill>
              </a:defRPr>
            </a:pPr>
            <a:r>
              <a:rPr sz="2400">
                <a:uFill>
                  <a:solidFill>
                    <a:srgbClr val="275D90"/>
                  </a:solidFill>
                </a:uFill>
              </a:rPr>
              <a:t>The LKB highly-charged ions double crystal spectrometer </a:t>
            </a:r>
          </a:p>
        </p:txBody>
      </p:sp>
      <p:sp>
        <p:nvSpPr>
          <p:cNvPr id="332" name="Slide Number"/>
          <p:cNvSpPr/>
          <p:nvPr>
            <p:ph type="sldNum" sz="quarter" idx="2"/>
          </p:nvPr>
        </p:nvSpPr>
        <p:spPr>
          <a:xfrm>
            <a:off x="12059681" y="9220058"/>
            <a:ext cx="294879" cy="317501"/>
          </a:xfrm>
          <a:prstGeom prst="rect">
            <a:avLst/>
          </a:prstGeom>
          <a:extLst>
            <a:ext uri="{C572A759-6A51-4108-AA02-DFA0A04FC94B}">
              <ma14:wrappingTextBoxFlag xmlns:ma14="http://schemas.microsoft.com/office/mac/drawingml/2011/main" val="1"/>
            </a:ext>
          </a:extLst>
        </p:spPr>
        <p:txBody>
          <a:bodyPr lIns="38100" tIns="38100" rIns="38100" bIns="38100"/>
          <a:lstStyle/>
          <a:p>
            <a:pPr/>
            <a:fld id="{86CB4B4D-7CA3-9044-876B-883B54F8677D}" type="slidenum"/>
          </a:p>
        </p:txBody>
      </p:sp>
      <p:pic>
        <p:nvPicPr>
          <p:cNvPr id="333" name="crystal-holder.pdf" descr="crystal-holder.pdf"/>
          <p:cNvPicPr>
            <a:picLocks noChangeAspect="1"/>
          </p:cNvPicPr>
          <p:nvPr/>
        </p:nvPicPr>
        <p:blipFill>
          <a:blip r:embed="rId3">
            <a:extLst/>
          </a:blip>
          <a:srcRect l="9644" t="21849" r="10905" b="32736"/>
          <a:stretch>
            <a:fillRect/>
          </a:stretch>
        </p:blipFill>
        <p:spPr>
          <a:xfrm>
            <a:off x="1440215" y="1335233"/>
            <a:ext cx="10332401" cy="4429538"/>
          </a:xfrm>
          <a:prstGeom prst="rect">
            <a:avLst/>
          </a:prstGeom>
          <a:ln w="12700">
            <a:miter lim="400000"/>
          </a:ln>
        </p:spPr>
      </p:pic>
      <p:sp>
        <p:nvSpPr>
          <p:cNvPr id="334" name="Angular encoders accuracy:…"/>
          <p:cNvSpPr txBox="1"/>
          <p:nvPr/>
        </p:nvSpPr>
        <p:spPr>
          <a:xfrm>
            <a:off x="125650" y="6294260"/>
            <a:ext cx="3824125" cy="15541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defRPr>
                <a:solidFill>
                  <a:schemeClr val="accent5">
                    <a:hueOff val="-176146"/>
                    <a:satOff val="3665"/>
                    <a:lumOff val="-13986"/>
                  </a:schemeClr>
                </a:solidFill>
              </a:defRPr>
            </a:pPr>
            <a:r>
              <a:t>Angular encoders accuracy: </a:t>
            </a:r>
          </a:p>
          <a:p>
            <a:pPr marL="457200" indent="-457200">
              <a:buSzPct val="100000"/>
              <a:buFont typeface="Arial"/>
              <a:buChar char="•"/>
              <a:defRPr>
                <a:solidFill>
                  <a:schemeClr val="accent5">
                    <a:hueOff val="-176146"/>
                    <a:satOff val="3665"/>
                    <a:lumOff val="-13986"/>
                  </a:schemeClr>
                </a:solidFill>
              </a:defRPr>
            </a:pPr>
            <a:r>
              <a:t>1st crystal: 0.5” of arc</a:t>
            </a:r>
          </a:p>
          <a:p>
            <a:pPr marL="457200" indent="-457200">
              <a:buSzPct val="100000"/>
              <a:buFont typeface="Arial"/>
              <a:buChar char="•"/>
              <a:defRPr>
                <a:solidFill>
                  <a:schemeClr val="accent5">
                    <a:hueOff val="-176146"/>
                    <a:satOff val="3665"/>
                    <a:lumOff val="-13986"/>
                  </a:schemeClr>
                </a:solidFill>
              </a:defRPr>
            </a:pPr>
            <a:r>
              <a:t>2nd crystal: 0.2” of arc</a:t>
            </a:r>
          </a:p>
        </p:txBody>
      </p:sp>
      <p:pic>
        <p:nvPicPr>
          <p:cNvPr id="335" name="Image" descr="Image"/>
          <p:cNvPicPr>
            <a:picLocks noChangeAspect="1"/>
          </p:cNvPicPr>
          <p:nvPr/>
        </p:nvPicPr>
        <p:blipFill>
          <a:blip r:embed="rId4">
            <a:extLst/>
          </a:blip>
          <a:stretch>
            <a:fillRect/>
          </a:stretch>
        </p:blipFill>
        <p:spPr>
          <a:xfrm>
            <a:off x="4046761" y="6159358"/>
            <a:ext cx="7848601" cy="33782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38"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339" name="SIMPA Electron-Cyclotron Ion source"/>
          <p:cNvSpPr/>
          <p:nvPr>
            <p:ph type="title"/>
          </p:nvPr>
        </p:nvSpPr>
        <p:spPr>
          <a:prstGeom prst="rect">
            <a:avLst/>
          </a:prstGeom>
          <a:ln w="9525"/>
          <a:effectLst>
            <a:outerShdw sx="100000" sy="100000" kx="0" ky="0" algn="b" rotWithShape="0" blurRad="38100" dist="20000" dir="5400000">
              <a:srgbClr val="000000">
                <a:alpha val="38000"/>
              </a:srgbClr>
            </a:outerShdw>
          </a:effectLst>
        </p:spPr>
        <p:txBody>
          <a:bodyPr lIns="38100" tIns="38100" rIns="38100" bIns="38100"/>
          <a:lstStyle>
            <a:lvl1pPr>
              <a:defRPr sz="2400">
                <a:solidFill>
                  <a:srgbClr val="A6AAA9"/>
                </a:solidFill>
                <a:uFill>
                  <a:solidFill>
                    <a:srgbClr val="275D90"/>
                  </a:solidFill>
                </a:uFill>
              </a:defRPr>
            </a:lvl1pPr>
          </a:lstStyle>
          <a:p>
            <a:pPr>
              <a:defRPr sz="3400">
                <a:uFill>
                  <a:solidFill>
                    <a:srgbClr val="919191"/>
                  </a:solidFill>
                </a:uFill>
              </a:defRPr>
            </a:pPr>
            <a:r>
              <a:rPr sz="2400">
                <a:uFill>
                  <a:solidFill>
                    <a:srgbClr val="275D90"/>
                  </a:solidFill>
                </a:uFill>
              </a:rPr>
              <a:t>SIMPA Electron-Cyclotron Ion source</a:t>
            </a:r>
          </a:p>
        </p:txBody>
      </p:sp>
      <p:sp>
        <p:nvSpPr>
          <p:cNvPr id="340" name="Slide Number"/>
          <p:cNvSpPr/>
          <p:nvPr>
            <p:ph type="sldNum" sz="quarter" idx="2"/>
          </p:nvPr>
        </p:nvSpPr>
        <p:spPr>
          <a:xfrm>
            <a:off x="12059681" y="9220058"/>
            <a:ext cx="294879" cy="317501"/>
          </a:xfrm>
          <a:prstGeom prst="rect">
            <a:avLst/>
          </a:prstGeom>
          <a:extLst>
            <a:ext uri="{C572A759-6A51-4108-AA02-DFA0A04FC94B}">
              <ma14:wrappingTextBoxFlag xmlns:ma14="http://schemas.microsoft.com/office/mac/drawingml/2011/main" val="1"/>
            </a:ext>
          </a:extLst>
        </p:spPr>
        <p:txBody>
          <a:bodyPr lIns="38100" tIns="38100" rIns="38100" bIns="38100"/>
          <a:lstStyle/>
          <a:p>
            <a:pPr/>
            <a:fld id="{86CB4B4D-7CA3-9044-876B-883B54F8677D}" type="slidenum"/>
          </a:p>
        </p:txBody>
      </p:sp>
      <p:pic>
        <p:nvPicPr>
          <p:cNvPr id="341" name="simpa.pdf" descr="simpa.pdf"/>
          <p:cNvPicPr>
            <a:picLocks noChangeAspect="1"/>
          </p:cNvPicPr>
          <p:nvPr/>
        </p:nvPicPr>
        <p:blipFill>
          <a:blip r:embed="rId3">
            <a:extLst/>
          </a:blip>
          <a:stretch>
            <a:fillRect/>
          </a:stretch>
        </p:blipFill>
        <p:spPr>
          <a:xfrm>
            <a:off x="0" y="1094587"/>
            <a:ext cx="13004800" cy="756442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44"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345" name="SIMPA Electron-Cyclotron Ion source"/>
          <p:cNvSpPr/>
          <p:nvPr>
            <p:ph type="title"/>
          </p:nvPr>
        </p:nvSpPr>
        <p:spPr>
          <a:prstGeom prst="rect">
            <a:avLst/>
          </a:prstGeom>
          <a:ln w="9525"/>
          <a:effectLst>
            <a:outerShdw sx="100000" sy="100000" kx="0" ky="0" algn="b" rotWithShape="0" blurRad="38100" dist="20000" dir="5400000">
              <a:srgbClr val="000000">
                <a:alpha val="38000"/>
              </a:srgbClr>
            </a:outerShdw>
          </a:effectLst>
        </p:spPr>
        <p:txBody>
          <a:bodyPr lIns="38100" tIns="38100" rIns="38100" bIns="38100"/>
          <a:lstStyle>
            <a:lvl1pPr>
              <a:defRPr sz="2400">
                <a:solidFill>
                  <a:srgbClr val="A6AAA9"/>
                </a:solidFill>
                <a:uFill>
                  <a:solidFill>
                    <a:srgbClr val="275D90"/>
                  </a:solidFill>
                </a:uFill>
              </a:defRPr>
            </a:lvl1pPr>
          </a:lstStyle>
          <a:p>
            <a:pPr>
              <a:defRPr sz="3400">
                <a:uFill>
                  <a:solidFill>
                    <a:srgbClr val="919191"/>
                  </a:solidFill>
                </a:uFill>
              </a:defRPr>
            </a:pPr>
            <a:r>
              <a:rPr sz="2400">
                <a:uFill>
                  <a:solidFill>
                    <a:srgbClr val="275D90"/>
                  </a:solidFill>
                </a:uFill>
              </a:rPr>
              <a:t>SIMPA Electron-Cyclotron Ion source</a:t>
            </a:r>
          </a:p>
        </p:txBody>
      </p:sp>
      <p:sp>
        <p:nvSpPr>
          <p:cNvPr id="346" name="Slide Number"/>
          <p:cNvSpPr/>
          <p:nvPr>
            <p:ph type="sldNum" sz="quarter" idx="2"/>
          </p:nvPr>
        </p:nvSpPr>
        <p:spPr>
          <a:xfrm>
            <a:off x="12059681" y="9220058"/>
            <a:ext cx="294879" cy="317501"/>
          </a:xfrm>
          <a:prstGeom prst="rect">
            <a:avLst/>
          </a:prstGeom>
          <a:extLst>
            <a:ext uri="{C572A759-6A51-4108-AA02-DFA0A04FC94B}">
              <ma14:wrappingTextBoxFlag xmlns:ma14="http://schemas.microsoft.com/office/mac/drawingml/2011/main" val="1"/>
            </a:ext>
          </a:extLst>
        </p:spPr>
        <p:txBody>
          <a:bodyPr lIns="38100" tIns="38100" rIns="38100" bIns="38100"/>
          <a:lstStyle/>
          <a:p>
            <a:pPr/>
            <a:fld id="{86CB4B4D-7CA3-9044-876B-883B54F8677D}" type="slidenum"/>
          </a:p>
        </p:txBody>
      </p:sp>
      <p:pic>
        <p:nvPicPr>
          <p:cNvPr id="347" name="simpa-spectro-connection.pdf" descr="simpa-spectro-connection.pdf"/>
          <p:cNvPicPr>
            <a:picLocks noChangeAspect="1"/>
          </p:cNvPicPr>
          <p:nvPr/>
        </p:nvPicPr>
        <p:blipFill>
          <a:blip r:embed="rId3">
            <a:extLst/>
          </a:blip>
          <a:stretch>
            <a:fillRect/>
          </a:stretch>
        </p:blipFill>
        <p:spPr>
          <a:xfrm>
            <a:off x="1783047" y="2344126"/>
            <a:ext cx="9438706" cy="5065348"/>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50"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351" name="He argon M1: 1s2s 3S1-1s2 1S0"/>
          <p:cNvSpPr/>
          <p:nvPr>
            <p:ph type="title"/>
          </p:nvPr>
        </p:nvSpPr>
        <p:spPr>
          <a:prstGeom prst="rect">
            <a:avLst/>
          </a:prstGeom>
        </p:spPr>
        <p:txBody>
          <a:bodyPr>
            <a:normAutofit fontScale="100000" lnSpcReduction="0"/>
          </a:bodyPr>
          <a:lstStyle/>
          <a:p>
            <a:pPr defTabSz="494182">
              <a:defRPr sz="2584"/>
            </a:pPr>
            <a:r>
              <a:t>He argon M1: 1s2s </a:t>
            </a:r>
            <a:r>
              <a:rPr baseline="31999"/>
              <a:t>3</a:t>
            </a:r>
            <a:r>
              <a:t>S</a:t>
            </a:r>
            <a:r>
              <a:rPr baseline="-5999" sz="3343"/>
              <a:t>1</a:t>
            </a:r>
            <a:r>
              <a:t>-1s</a:t>
            </a:r>
            <a:r>
              <a:rPr baseline="31999"/>
              <a:t>2</a:t>
            </a:r>
            <a:r>
              <a:t> </a:t>
            </a:r>
            <a:r>
              <a:rPr baseline="31999"/>
              <a:t>1</a:t>
            </a:r>
            <a:r>
              <a:t>S</a:t>
            </a:r>
            <a:r>
              <a:rPr baseline="-5999" sz="3343"/>
              <a:t>0</a:t>
            </a:r>
          </a:p>
        </p:txBody>
      </p:sp>
      <p:sp>
        <p:nvSpPr>
          <p:cNvPr id="35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 name="Image" descr="Image"/>
          <p:cNvPicPr>
            <a:picLocks noChangeAspect="1"/>
          </p:cNvPicPr>
          <p:nvPr/>
        </p:nvPicPr>
        <p:blipFill>
          <a:blip r:embed="rId3">
            <a:extLst/>
          </a:blip>
          <a:stretch>
            <a:fillRect/>
          </a:stretch>
        </p:blipFill>
        <p:spPr>
          <a:xfrm>
            <a:off x="144497" y="1436470"/>
            <a:ext cx="12658006" cy="7487550"/>
          </a:xfrm>
          <a:prstGeom prst="rect">
            <a:avLst/>
          </a:prstGeom>
          <a:ln w="12700">
            <a:miter lim="400000"/>
          </a:ln>
        </p:spPr>
      </p:pic>
      <p:sp>
        <p:nvSpPr>
          <p:cNvPr id="354" name="Very narrow, width only due to Doppler effect in a 1 eV/q space-charge potential"/>
          <p:cNvSpPr/>
          <p:nvPr/>
        </p:nvSpPr>
        <p:spPr>
          <a:xfrm>
            <a:off x="267320" y="8755655"/>
            <a:ext cx="12517122" cy="476674"/>
          </a:xfrm>
          <a:prstGeom prst="rect">
            <a:avLst/>
          </a:prstGeom>
          <a:ln w="12700"/>
          <a:extLst>
            <a:ext uri="{C572A759-6A51-4108-AA02-DFA0A04FC94B}">
              <ma14:wrappingTextBoxFlag xmlns:ma14="http://schemas.microsoft.com/office/mac/drawingml/2011/main" val="1"/>
            </a:ext>
          </a:extLst>
        </p:spPr>
        <p:txBody>
          <a:bodyPr lIns="54186" tIns="54186" rIns="54186" bIns="54186">
            <a:spAutoFit/>
          </a:bodyPr>
          <a:lstStyle>
            <a:lvl1pPr algn="ctr">
              <a:buFont typeface="Abadi MT Condensed Light"/>
              <a:defRPr sz="2400">
                <a:latin typeface="+mn-lt"/>
                <a:ea typeface="+mn-ea"/>
                <a:cs typeface="+mn-cs"/>
                <a:sym typeface="Tahoma"/>
              </a:defRPr>
            </a:lvl1pPr>
          </a:lstStyle>
          <a:p>
            <a:pPr/>
            <a:r>
              <a:t>Very narrow, width only due to Doppler effect in a 1 eV/q space-charge potential</a:t>
            </a:r>
          </a:p>
        </p:txBody>
      </p:sp>
      <p:sp>
        <p:nvSpPr>
          <p:cNvPr id="355" name="P. Amaro, et al., Phys. Rev. Lett. 109 (4), 043005 (2012)."/>
          <p:cNvSpPr txBox="1"/>
          <p:nvPr/>
        </p:nvSpPr>
        <p:spPr>
          <a:xfrm>
            <a:off x="1683836" y="4828596"/>
            <a:ext cx="4252420" cy="703299"/>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p>
            <a:pPr marL="650240" indent="-650240">
              <a:buClrTx/>
              <a:defRPr sz="1800">
                <a:solidFill>
                  <a:schemeClr val="accent1"/>
                </a:solidFill>
                <a:uFillTx/>
                <a:latin typeface="Helvetica"/>
                <a:ea typeface="Helvetica"/>
                <a:cs typeface="Helvetica"/>
                <a:sym typeface="Helvetica"/>
              </a:defRPr>
            </a:pPr>
            <a:r>
              <a:t>P. Amaro, et al., Phys. Rev. Lett. </a:t>
            </a:r>
            <a:r>
              <a:rPr b="1"/>
              <a:t>109</a:t>
            </a:r>
            <a:r>
              <a:t> (4), 043005 (2012).</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58"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pic>
        <p:nvPicPr>
          <p:cNvPr id="359" name="Image" descr="Image"/>
          <p:cNvPicPr>
            <a:picLocks noChangeAspect="1"/>
          </p:cNvPicPr>
          <p:nvPr/>
        </p:nvPicPr>
        <p:blipFill>
          <a:blip r:embed="rId3">
            <a:extLst/>
          </a:blip>
          <a:stretch>
            <a:fillRect/>
          </a:stretch>
        </p:blipFill>
        <p:spPr>
          <a:xfrm>
            <a:off x="343182" y="857955"/>
            <a:ext cx="12318436" cy="8290561"/>
          </a:xfrm>
          <a:prstGeom prst="rect">
            <a:avLst/>
          </a:prstGeom>
          <a:ln w="12700">
            <a:miter lim="400000"/>
          </a:ln>
        </p:spPr>
      </p:pic>
      <p:sp>
        <p:nvSpPr>
          <p:cNvPr id="360" name="Determining  the width of the 1s2p 1P1-1s2 1S0 line in Ar"/>
          <p:cNvSpPr/>
          <p:nvPr>
            <p:ph type="title"/>
          </p:nvPr>
        </p:nvSpPr>
        <p:spPr>
          <a:prstGeom prst="rect">
            <a:avLst/>
          </a:prstGeom>
        </p:spPr>
        <p:txBody>
          <a:bodyPr>
            <a:normAutofit fontScale="100000" lnSpcReduction="0"/>
          </a:bodyPr>
          <a:lstStyle/>
          <a:p>
            <a:pPr defTabSz="494182">
              <a:defRPr sz="2584"/>
            </a:pPr>
            <a:r>
              <a:t>Determining  the width of the 1s2p </a:t>
            </a:r>
            <a:r>
              <a:rPr baseline="31999"/>
              <a:t>1</a:t>
            </a:r>
            <a:r>
              <a:t>P</a:t>
            </a:r>
            <a:r>
              <a:rPr baseline="-5999" sz="3343"/>
              <a:t>1</a:t>
            </a:r>
            <a:r>
              <a:t>-1s</a:t>
            </a:r>
            <a:r>
              <a:rPr baseline="31999"/>
              <a:t>2 1</a:t>
            </a:r>
            <a:r>
              <a:t>S</a:t>
            </a:r>
            <a:r>
              <a:rPr baseline="-5999"/>
              <a:t>0</a:t>
            </a:r>
            <a:r>
              <a:t> line in Ar</a:t>
            </a:r>
          </a:p>
        </p:txBody>
      </p:sp>
      <p:sp>
        <p:nvSpPr>
          <p:cNvPr id="36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2" name="J. Machado,et al., Phys. Rev. A 97 (3), 032517 (2018)."/>
          <p:cNvSpPr txBox="1"/>
          <p:nvPr/>
        </p:nvSpPr>
        <p:spPr>
          <a:xfrm>
            <a:off x="7615032" y="3162669"/>
            <a:ext cx="3312457" cy="703298"/>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p>
            <a:pPr marL="650240" indent="-650240">
              <a:buClrTx/>
              <a:defRPr sz="1800">
                <a:solidFill>
                  <a:schemeClr val="accent1"/>
                </a:solidFill>
                <a:uFillTx/>
                <a:latin typeface="Helvetica"/>
                <a:ea typeface="Helvetica"/>
                <a:cs typeface="Helvetica"/>
                <a:sym typeface="Helvetica"/>
              </a:defRPr>
            </a:pPr>
            <a:r>
              <a:t>J. Machado,et al., Phys. Rev. A </a:t>
            </a:r>
            <a:r>
              <a:rPr b="1"/>
              <a:t>97</a:t>
            </a:r>
            <a:r>
              <a:t> (3), 032517 (2018).</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65"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pic>
        <p:nvPicPr>
          <p:cNvPr id="366" name="S_M1_XOP_best_doppler.pdf" descr="S_M1_XOP_best_doppler.pdf"/>
          <p:cNvPicPr>
            <a:picLocks noChangeAspect="1"/>
          </p:cNvPicPr>
          <p:nvPr/>
        </p:nvPicPr>
        <p:blipFill>
          <a:blip r:embed="rId3">
            <a:extLst/>
          </a:blip>
          <a:srcRect l="1690" t="3836" r="6451" b="0"/>
          <a:stretch>
            <a:fillRect/>
          </a:stretch>
        </p:blipFill>
        <p:spPr>
          <a:xfrm>
            <a:off x="5111868" y="982013"/>
            <a:ext cx="6614593" cy="3969153"/>
          </a:xfrm>
          <a:prstGeom prst="rect">
            <a:avLst/>
          </a:prstGeom>
          <a:ln w="12700">
            <a:miter lim="400000"/>
          </a:ln>
        </p:spPr>
      </p:pic>
      <p:sp>
        <p:nvSpPr>
          <p:cNvPr id="367" name="He-like sulfur M1: 1s2s 3S1-1s2 1S0"/>
          <p:cNvSpPr/>
          <p:nvPr>
            <p:ph type="title"/>
          </p:nvPr>
        </p:nvSpPr>
        <p:spPr>
          <a:prstGeom prst="rect">
            <a:avLst/>
          </a:prstGeom>
        </p:spPr>
        <p:txBody>
          <a:bodyPr>
            <a:normAutofit fontScale="100000" lnSpcReduction="0"/>
          </a:bodyPr>
          <a:lstStyle/>
          <a:p>
            <a:pPr defTabSz="494182">
              <a:defRPr sz="2584"/>
            </a:pPr>
            <a:r>
              <a:t>He-like sulfur M1: 1s2s </a:t>
            </a:r>
            <a:r>
              <a:rPr baseline="31999"/>
              <a:t>3</a:t>
            </a:r>
            <a:r>
              <a:t>S</a:t>
            </a:r>
            <a:r>
              <a:rPr baseline="-5999" sz="3343"/>
              <a:t>1</a:t>
            </a:r>
            <a:r>
              <a:t>-1s</a:t>
            </a:r>
            <a:r>
              <a:rPr baseline="31999"/>
              <a:t>2</a:t>
            </a:r>
            <a:r>
              <a:t> </a:t>
            </a:r>
            <a:r>
              <a:rPr baseline="31999"/>
              <a:t>1</a:t>
            </a:r>
            <a:r>
              <a:t>S</a:t>
            </a:r>
            <a:r>
              <a:rPr baseline="-5999" sz="3343"/>
              <a:t>0</a:t>
            </a:r>
          </a:p>
        </p:txBody>
      </p:sp>
      <p:sp>
        <p:nvSpPr>
          <p:cNvPr id="36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9" name="only 17 in Ar (counts/seconds)"/>
          <p:cNvSpPr txBox="1"/>
          <p:nvPr/>
        </p:nvSpPr>
        <p:spPr>
          <a:xfrm>
            <a:off x="250175" y="1195373"/>
            <a:ext cx="405351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only 17 in Ar (counts/seconds)</a:t>
            </a:r>
          </a:p>
        </p:txBody>
      </p:sp>
      <p:pic>
        <p:nvPicPr>
          <p:cNvPr id="370" name="S_M1_XOP_parallel.pdf" descr="S_M1_XOP_parallel.pdf"/>
          <p:cNvPicPr>
            <a:picLocks noChangeAspect="1"/>
          </p:cNvPicPr>
          <p:nvPr/>
        </p:nvPicPr>
        <p:blipFill>
          <a:blip r:embed="rId4">
            <a:extLst/>
          </a:blip>
          <a:srcRect l="0" t="3549" r="7521" b="0"/>
          <a:stretch>
            <a:fillRect/>
          </a:stretch>
        </p:blipFill>
        <p:spPr>
          <a:xfrm>
            <a:off x="5067418" y="5390982"/>
            <a:ext cx="6659256" cy="3981005"/>
          </a:xfrm>
          <a:prstGeom prst="rect">
            <a:avLst/>
          </a:prstGeom>
          <a:ln w="12700">
            <a:miter lim="400000"/>
          </a:ln>
        </p:spPr>
      </p:pic>
      <p:sp>
        <p:nvSpPr>
          <p:cNvPr id="371" name="Line"/>
          <p:cNvSpPr/>
          <p:nvPr/>
        </p:nvSpPr>
        <p:spPr>
          <a:xfrm>
            <a:off x="4303693" y="1088693"/>
            <a:ext cx="958671" cy="1"/>
          </a:xfrm>
          <a:prstGeom prst="line">
            <a:avLst/>
          </a:prstGeom>
          <a:ln w="50800">
            <a:solidFill>
              <a:schemeClr val="accent5"/>
            </a:solidFill>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372" name="J. Machado et al, Phys. Rev. A 107, 032821 (2023)."/>
          <p:cNvSpPr txBox="1"/>
          <p:nvPr/>
        </p:nvSpPr>
        <p:spPr>
          <a:xfrm>
            <a:off x="250175" y="8224800"/>
            <a:ext cx="3793068" cy="709598"/>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p>
            <a:pPr defTabSz="457200">
              <a:buClrTx/>
              <a:defRPr sz="1800">
                <a:solidFill>
                  <a:schemeClr val="accent1"/>
                </a:solidFill>
                <a:uFillTx/>
                <a:latin typeface="Helvetica Neue"/>
                <a:ea typeface="Helvetica Neue"/>
                <a:cs typeface="Helvetica Neue"/>
                <a:sym typeface="Helvetica Neue"/>
              </a:defRPr>
            </a:pPr>
            <a:r>
              <a:t>J. Machado et al, Phys. Rev. A </a:t>
            </a:r>
            <a:r>
              <a:rPr b="1"/>
              <a:t>107</a:t>
            </a:r>
            <a:r>
              <a:t>, 032821 (2023).</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75"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376" name="Sensitivity to crystal parameters"/>
          <p:cNvSpPr/>
          <p:nvPr>
            <p:ph type="title"/>
          </p:nvPr>
        </p:nvSpPr>
        <p:spPr>
          <a:prstGeom prst="rect">
            <a:avLst/>
          </a:prstGeom>
        </p:spPr>
        <p:txBody>
          <a:bodyPr/>
          <a:lstStyle/>
          <a:p>
            <a:pPr/>
            <a:r>
              <a:t>Sensitivity to crystal parameters</a:t>
            </a:r>
          </a:p>
        </p:txBody>
      </p:sp>
      <p:sp>
        <p:nvSpPr>
          <p:cNvPr id="37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8" name="S_M1_energy_time_plot_all_models.pdf" descr="S_M1_energy_time_plot_all_models.pdf"/>
          <p:cNvPicPr>
            <a:picLocks noChangeAspect="1"/>
          </p:cNvPicPr>
          <p:nvPr/>
        </p:nvPicPr>
        <p:blipFill>
          <a:blip r:embed="rId3">
            <a:extLst/>
          </a:blip>
          <a:stretch>
            <a:fillRect/>
          </a:stretch>
        </p:blipFill>
        <p:spPr>
          <a:xfrm>
            <a:off x="323850" y="927100"/>
            <a:ext cx="7200900" cy="4241800"/>
          </a:xfrm>
          <a:prstGeom prst="rect">
            <a:avLst/>
          </a:prstGeom>
          <a:ln w="12700">
            <a:miter lim="400000"/>
          </a:ln>
        </p:spPr>
      </p:pic>
      <p:pic>
        <p:nvPicPr>
          <p:cNvPr id="379" name="Rocking_curves_comparison.pdf" descr="Rocking_curves_comparison.pdf"/>
          <p:cNvPicPr>
            <a:picLocks noChangeAspect="1"/>
          </p:cNvPicPr>
          <p:nvPr/>
        </p:nvPicPr>
        <p:blipFill>
          <a:blip r:embed="rId4">
            <a:extLst/>
          </a:blip>
          <a:stretch>
            <a:fillRect/>
          </a:stretch>
        </p:blipFill>
        <p:spPr>
          <a:xfrm>
            <a:off x="7524750" y="1038013"/>
            <a:ext cx="4882414" cy="7139563"/>
          </a:xfrm>
          <a:prstGeom prst="rect">
            <a:avLst/>
          </a:prstGeom>
          <a:ln w="12700">
            <a:miter lim="400000"/>
          </a:ln>
        </p:spPr>
      </p:pic>
      <p:sp>
        <p:nvSpPr>
          <p:cNvPr id="380" name="Sensitivity to the interaction of the crystal atoms to x-rays…"/>
          <p:cNvSpPr txBox="1"/>
          <p:nvPr/>
        </p:nvSpPr>
        <p:spPr>
          <a:xfrm>
            <a:off x="171710" y="5433201"/>
            <a:ext cx="7353040" cy="2493998"/>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p>
            <a:pPr/>
            <a:r>
              <a:t>Sensitivity to the interaction of the crystal atoms to x-rays</a:t>
            </a:r>
          </a:p>
          <a:p>
            <a:pPr/>
          </a:p>
          <a:p>
            <a:pPr>
              <a:defRPr>
                <a:solidFill>
                  <a:schemeClr val="accent2">
                    <a:hueOff val="-554920"/>
                    <a:satOff val="-21482"/>
                    <a:lumOff val="-6228"/>
                  </a:schemeClr>
                </a:solidFill>
              </a:defRPr>
            </a:pPr>
            <a:r>
              <a:t>not quite enough to choose between models (all based on theoretical calculations)</a:t>
            </a:r>
          </a:p>
        </p:txBody>
      </p:sp>
      <p:sp>
        <p:nvSpPr>
          <p:cNvPr id="381" name="changes in rocking curves"/>
          <p:cNvSpPr txBox="1"/>
          <p:nvPr/>
        </p:nvSpPr>
        <p:spPr>
          <a:xfrm>
            <a:off x="8514732" y="8391922"/>
            <a:ext cx="3512777"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changes in rocking curves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84"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385" name="Error comparison"/>
          <p:cNvSpPr/>
          <p:nvPr>
            <p:ph type="title"/>
          </p:nvPr>
        </p:nvSpPr>
        <p:spPr>
          <a:prstGeom prst="rect">
            <a:avLst/>
          </a:prstGeom>
        </p:spPr>
        <p:txBody>
          <a:bodyPr/>
          <a:lstStyle/>
          <a:p>
            <a:pPr/>
            <a:r>
              <a:t>Error comparison</a:t>
            </a:r>
          </a:p>
        </p:txBody>
      </p:sp>
      <p:sp>
        <p:nvSpPr>
          <p:cNvPr id="386"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7" name="Sulfur M1"/>
          <p:cNvSpPr txBox="1"/>
          <p:nvPr/>
        </p:nvSpPr>
        <p:spPr>
          <a:xfrm>
            <a:off x="2566490" y="1403067"/>
            <a:ext cx="1303175"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Sulfur M1</a:t>
            </a:r>
          </a:p>
        </p:txBody>
      </p:sp>
      <p:pic>
        <p:nvPicPr>
          <p:cNvPr id="388" name="Image" descr="Image"/>
          <p:cNvPicPr>
            <a:picLocks noChangeAspect="1"/>
          </p:cNvPicPr>
          <p:nvPr/>
        </p:nvPicPr>
        <p:blipFill>
          <a:blip r:embed="rId3">
            <a:extLst/>
          </a:blip>
          <a:stretch>
            <a:fillRect/>
          </a:stretch>
        </p:blipFill>
        <p:spPr>
          <a:xfrm>
            <a:off x="279382" y="2279932"/>
            <a:ext cx="5880101" cy="3886201"/>
          </a:xfrm>
          <a:prstGeom prst="rect">
            <a:avLst/>
          </a:prstGeom>
          <a:ln w="12700">
            <a:miter lim="400000"/>
          </a:ln>
        </p:spPr>
      </p:pic>
      <p:pic>
        <p:nvPicPr>
          <p:cNvPr id="389" name="Image" descr="Image"/>
          <p:cNvPicPr>
            <a:picLocks noChangeAspect="1"/>
          </p:cNvPicPr>
          <p:nvPr/>
        </p:nvPicPr>
        <p:blipFill>
          <a:blip r:embed="rId4">
            <a:extLst/>
          </a:blip>
          <a:stretch>
            <a:fillRect/>
          </a:stretch>
        </p:blipFill>
        <p:spPr>
          <a:xfrm>
            <a:off x="6502400" y="2222782"/>
            <a:ext cx="5342058" cy="3886201"/>
          </a:xfrm>
          <a:prstGeom prst="rect">
            <a:avLst/>
          </a:prstGeom>
          <a:ln w="12700">
            <a:miter lim="400000"/>
          </a:ln>
        </p:spPr>
      </p:pic>
      <p:sp>
        <p:nvSpPr>
          <p:cNvPr id="390" name="Argon M1"/>
          <p:cNvSpPr txBox="1"/>
          <p:nvPr/>
        </p:nvSpPr>
        <p:spPr>
          <a:xfrm>
            <a:off x="8740062" y="1403067"/>
            <a:ext cx="1280355"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Argon M1</a:t>
            </a:r>
          </a:p>
        </p:txBody>
      </p:sp>
      <p:sp>
        <p:nvSpPr>
          <p:cNvPr id="391" name="Line"/>
          <p:cNvSpPr/>
          <p:nvPr/>
        </p:nvSpPr>
        <p:spPr>
          <a:xfrm>
            <a:off x="402454" y="3166533"/>
            <a:ext cx="5631248" cy="1"/>
          </a:xfrm>
          <a:prstGeom prst="line">
            <a:avLst/>
          </a:prstGeom>
          <a:ln w="50800">
            <a:solidFill>
              <a:schemeClr val="accent2"/>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392" name="Line"/>
          <p:cNvSpPr/>
          <p:nvPr/>
        </p:nvSpPr>
        <p:spPr>
          <a:xfrm>
            <a:off x="6357804" y="3217333"/>
            <a:ext cx="5631248" cy="1"/>
          </a:xfrm>
          <a:prstGeom prst="line">
            <a:avLst/>
          </a:prstGeom>
          <a:ln w="50800">
            <a:solidFill>
              <a:schemeClr val="accent2"/>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393" name="Line"/>
          <p:cNvSpPr/>
          <p:nvPr/>
        </p:nvSpPr>
        <p:spPr>
          <a:xfrm>
            <a:off x="402454" y="5152037"/>
            <a:ext cx="5631248" cy="1"/>
          </a:xfrm>
          <a:prstGeom prst="line">
            <a:avLst/>
          </a:prstGeom>
          <a:ln w="50800">
            <a:solidFill>
              <a:schemeClr val="accent2"/>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394" name="Line"/>
          <p:cNvSpPr/>
          <p:nvPr/>
        </p:nvSpPr>
        <p:spPr>
          <a:xfrm>
            <a:off x="6396261" y="5152037"/>
            <a:ext cx="5631248" cy="1"/>
          </a:xfrm>
          <a:prstGeom prst="line">
            <a:avLst/>
          </a:prstGeom>
          <a:ln w="50800">
            <a:solidFill>
              <a:schemeClr val="accent2"/>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395" name="Line"/>
          <p:cNvSpPr/>
          <p:nvPr/>
        </p:nvSpPr>
        <p:spPr>
          <a:xfrm>
            <a:off x="6159482" y="4191282"/>
            <a:ext cx="5631248" cy="1"/>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396" name="Line"/>
          <p:cNvSpPr/>
          <p:nvPr/>
        </p:nvSpPr>
        <p:spPr>
          <a:xfrm>
            <a:off x="528235" y="4191282"/>
            <a:ext cx="5631248" cy="1"/>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399"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400" name="Comparison with theory"/>
          <p:cNvSpPr/>
          <p:nvPr>
            <p:ph type="title"/>
          </p:nvPr>
        </p:nvSpPr>
        <p:spPr>
          <a:prstGeom prst="rect">
            <a:avLst/>
          </a:prstGeom>
        </p:spPr>
        <p:txBody>
          <a:bodyPr/>
          <a:lstStyle/>
          <a:p>
            <a:pPr/>
            <a:r>
              <a:t>Comparison with theory</a:t>
            </a:r>
          </a:p>
        </p:txBody>
      </p:sp>
      <p:sp>
        <p:nvSpPr>
          <p:cNvPr id="40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05" name="Group"/>
          <p:cNvGrpSpPr/>
          <p:nvPr/>
        </p:nvGrpSpPr>
        <p:grpSpPr>
          <a:xfrm>
            <a:off x="596899" y="1279313"/>
            <a:ext cx="12040152" cy="6984795"/>
            <a:chOff x="0" y="0"/>
            <a:chExt cx="12040150" cy="6984793"/>
          </a:xfrm>
        </p:grpSpPr>
        <p:sp>
          <p:nvSpPr>
            <p:cNvPr id="402" name="2.7x10-7 Z3.6"/>
            <p:cNvSpPr txBox="1"/>
            <p:nvPr/>
          </p:nvSpPr>
          <p:spPr>
            <a:xfrm>
              <a:off x="10404792" y="3620487"/>
              <a:ext cx="1595936" cy="614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p>
              <a:pPr>
                <a:defRPr>
                  <a:solidFill>
                    <a:schemeClr val="accent5"/>
                  </a:solidFill>
                </a:defRPr>
              </a:pPr>
              <a:r>
                <a:t>2.7x10</a:t>
              </a:r>
              <a:r>
                <a:rPr baseline="31999"/>
                <a:t>-7</a:t>
              </a:r>
              <a:r>
                <a:t> Z</a:t>
              </a:r>
              <a:r>
                <a:rPr baseline="31999"/>
                <a:t>3.6</a:t>
              </a:r>
            </a:p>
          </p:txBody>
        </p:sp>
        <p:sp>
          <p:nvSpPr>
            <p:cNvPr id="403" name="3.3x10-9 Z4.5"/>
            <p:cNvSpPr txBox="1"/>
            <p:nvPr/>
          </p:nvSpPr>
          <p:spPr>
            <a:xfrm>
              <a:off x="10404792" y="5048673"/>
              <a:ext cx="1635359" cy="614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p>
              <a:pPr>
                <a:defRPr>
                  <a:solidFill>
                    <a:schemeClr val="accent4"/>
                  </a:solidFill>
                </a:defRPr>
              </a:pPr>
              <a:r>
                <a:t>3.3x10</a:t>
              </a:r>
              <a:r>
                <a:rPr baseline="31999"/>
                <a:t>-9</a:t>
              </a:r>
              <a:r>
                <a:t> Z</a:t>
              </a:r>
              <a:r>
                <a:rPr baseline="31999"/>
                <a:t>4.5</a:t>
              </a:r>
            </a:p>
          </p:txBody>
        </p:sp>
        <p:pic>
          <p:nvPicPr>
            <p:cNvPr id="404" name="He-like-Delta-n1-Fit-Plot-NoDark.pdf" descr="He-like-Delta-n1-Fit-Plot-NoDark.pdf"/>
            <p:cNvPicPr>
              <a:picLocks noChangeAspect="1"/>
            </p:cNvPicPr>
            <p:nvPr/>
          </p:nvPicPr>
          <p:blipFill>
            <a:blip r:embed="rId3">
              <a:extLst/>
            </a:blip>
            <a:srcRect l="0" t="7471" r="0" b="7471"/>
            <a:stretch>
              <a:fillRect/>
            </a:stretch>
          </p:blipFill>
          <p:spPr>
            <a:xfrm>
              <a:off x="0" y="0"/>
              <a:ext cx="10264931" cy="6984794"/>
            </a:xfrm>
            <a:prstGeom prst="rect">
              <a:avLst/>
            </a:prstGeom>
            <a:ln w="12700" cap="flat">
              <a:noFill/>
              <a:miter lim="400000"/>
            </a:ln>
            <a:effectLst/>
          </p:spPr>
        </p:pic>
      </p:grpSp>
      <p:sp>
        <p:nvSpPr>
          <p:cNvPr id="406" name="Theory: Artemyev et al. (2005) and Yerokhin et al. (2022)"/>
          <p:cNvSpPr txBox="1"/>
          <p:nvPr/>
        </p:nvSpPr>
        <p:spPr>
          <a:xfrm>
            <a:off x="2154214" y="8360659"/>
            <a:ext cx="7463667"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Theory: Artemyev et al. (2005) and Yerokhin et al. (2022)</a:t>
            </a:r>
          </a:p>
        </p:txBody>
      </p:sp>
      <p:sp>
        <p:nvSpPr>
          <p:cNvPr id="407" name="C. Godinho, J. Machado, M. Guerra, M. Trassinelli, N. Paul, P.I."/>
          <p:cNvSpPr txBox="1"/>
          <p:nvPr/>
        </p:nvSpPr>
        <p:spPr>
          <a:xfrm>
            <a:off x="2154214" y="9071609"/>
            <a:ext cx="7819664"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1"/>
                </a:solidFill>
              </a:defRPr>
            </a:lvl1pPr>
          </a:lstStyle>
          <a:p>
            <a:pPr/>
            <a:r>
              <a:t>C. Godinho, J. Machado, M. Guerra, M. Trassinelli, N. Paul, P.I.</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9"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410" name="HPXRM 2023"/>
          <p:cNvSpPr/>
          <p:nvPr/>
        </p:nvSpPr>
        <p:spPr>
          <a:xfrm>
            <a:off x="0" y="9378808"/>
            <a:ext cx="5758623"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411" name="Exotic atoms and QED"/>
          <p:cNvSpPr/>
          <p:nvPr>
            <p:ph type="ctrTitle"/>
          </p:nvPr>
        </p:nvSpPr>
        <p:spPr>
          <a:prstGeom prst="rect">
            <a:avLst/>
          </a:prstGeom>
        </p:spPr>
        <p:txBody>
          <a:bodyPr/>
          <a:lstStyle/>
          <a:p>
            <a:pPr/>
            <a:r>
              <a:t>Exotic atoms and QED</a:t>
            </a:r>
          </a:p>
        </p:txBody>
      </p:sp>
      <p:sp>
        <p:nvSpPr>
          <p:cNvPr id="412" name="Nuclear effects and QED contributions"/>
          <p:cNvSpPr/>
          <p:nvPr>
            <p:ph type="subTitle" sz="quarter" idx="1"/>
          </p:nvPr>
        </p:nvSpPr>
        <p:spPr>
          <a:prstGeom prst="rect">
            <a:avLst/>
          </a:prstGeom>
        </p:spPr>
        <p:txBody>
          <a:bodyPr/>
          <a:lstStyle/>
          <a:p>
            <a:pPr/>
            <a:r>
              <a:t>Nuclear effects and QED contributions</a:t>
            </a:r>
          </a:p>
        </p:txBody>
      </p:sp>
      <p:sp>
        <p:nvSpPr>
          <p:cNvPr id="41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0"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111"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grpSp>
        <p:nvGrpSpPr>
          <p:cNvPr id="119" name="Group"/>
          <p:cNvGrpSpPr/>
          <p:nvPr/>
        </p:nvGrpSpPr>
        <p:grpSpPr>
          <a:xfrm>
            <a:off x="1517226" y="2059093"/>
            <a:ext cx="11180517" cy="4951307"/>
            <a:chOff x="0" y="0"/>
            <a:chExt cx="11180516" cy="4951306"/>
          </a:xfrm>
        </p:grpSpPr>
        <p:grpSp>
          <p:nvGrpSpPr>
            <p:cNvPr id="117" name="Group"/>
            <p:cNvGrpSpPr/>
            <p:nvPr/>
          </p:nvGrpSpPr>
          <p:grpSpPr>
            <a:xfrm>
              <a:off x="0" y="0"/>
              <a:ext cx="11180517" cy="1517227"/>
              <a:chOff x="0" y="0"/>
              <a:chExt cx="11180516" cy="1517226"/>
            </a:xfrm>
          </p:grpSpPr>
          <p:sp>
            <p:nvSpPr>
              <p:cNvPr id="112" name="H-like “One Photon” order (α/π)"/>
              <p:cNvSpPr/>
              <p:nvPr/>
            </p:nvSpPr>
            <p:spPr>
              <a:xfrm>
                <a:off x="2384213" y="1517226"/>
                <a:ext cx="652046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4186" tIns="54186" rIns="54186" bIns="54186" numCol="1" anchor="t">
                <a:spAutoFit/>
              </a:bodyPr>
              <a:lstStyle/>
              <a:p>
                <a:pPr>
                  <a:spcBef>
                    <a:spcPts val="1500"/>
                  </a:spcBef>
                  <a:buClr>
                    <a:srgbClr val="CD665F"/>
                  </a:buClr>
                  <a:buFont typeface="Times New Roman"/>
                  <a:defRPr sz="2400">
                    <a:latin typeface="Arial"/>
                    <a:ea typeface="Arial"/>
                    <a:cs typeface="Arial"/>
                    <a:sym typeface="Arial"/>
                  </a:defRPr>
                </a:pPr>
                <a:r>
                  <a:rPr b="1">
                    <a:solidFill>
                      <a:srgbClr val="CD665F"/>
                    </a:solidFill>
                    <a:uFill>
                      <a:solidFill>
                        <a:srgbClr val="CD665F"/>
                      </a:solidFill>
                    </a:uFill>
                    <a:latin typeface="Times New Roman"/>
                    <a:ea typeface="Times New Roman"/>
                    <a:cs typeface="Times New Roman"/>
                    <a:sym typeface="Times New Roman"/>
                  </a:rPr>
                  <a:t>H-like </a:t>
                </a:r>
                <a:r>
                  <a:rPr b="1">
                    <a:solidFill>
                      <a:srgbClr val="FF4C00"/>
                    </a:solidFill>
                    <a:uFill>
                      <a:solidFill>
                        <a:srgbClr val="FF4C00"/>
                      </a:solidFill>
                    </a:uFill>
                    <a:latin typeface="Times New Roman"/>
                    <a:ea typeface="Times New Roman"/>
                    <a:cs typeface="Times New Roman"/>
                    <a:sym typeface="Times New Roman"/>
                  </a:rPr>
                  <a:t>“One Photon” order (</a:t>
                </a:r>
                <a:r>
                  <a:rPr>
                    <a:solidFill>
                      <a:srgbClr val="FF4C00"/>
                    </a:solidFill>
                    <a:uFill>
                      <a:solidFill>
                        <a:srgbClr val="FF4C00"/>
                      </a:solidFill>
                    </a:uFill>
                    <a:latin typeface="Symbol"/>
                    <a:ea typeface="Symbol"/>
                    <a:cs typeface="Symbol"/>
                    <a:sym typeface="Symbol"/>
                  </a:rPr>
                  <a:t>a/p)</a:t>
                </a:r>
              </a:p>
            </p:txBody>
          </p:sp>
          <p:grpSp>
            <p:nvGrpSpPr>
              <p:cNvPr id="116" name="Group"/>
              <p:cNvGrpSpPr/>
              <p:nvPr/>
            </p:nvGrpSpPr>
            <p:grpSpPr>
              <a:xfrm>
                <a:off x="0" y="0"/>
                <a:ext cx="11180517" cy="1501423"/>
                <a:chOff x="0" y="0"/>
                <a:chExt cx="11180516" cy="1501422"/>
              </a:xfrm>
            </p:grpSpPr>
            <p:pic>
              <p:nvPicPr>
                <p:cNvPr id="113" name="image14.png" descr="image14.png"/>
                <p:cNvPicPr>
                  <a:picLocks noChangeAspect="0"/>
                </p:cNvPicPr>
                <p:nvPr/>
              </p:nvPicPr>
              <p:blipFill>
                <a:blip r:embed="rId3">
                  <a:extLst/>
                </a:blip>
                <a:srcRect l="32849" t="6710" r="24272" b="75974"/>
                <a:stretch>
                  <a:fillRect/>
                </a:stretch>
              </p:blipFill>
              <p:spPr>
                <a:xfrm>
                  <a:off x="2275840" y="0"/>
                  <a:ext cx="5057423" cy="1501423"/>
                </a:xfrm>
                <a:prstGeom prst="rect">
                  <a:avLst/>
                </a:prstGeom>
                <a:ln w="12700" cap="flat">
                  <a:noFill/>
                  <a:miter lim="400000"/>
                </a:ln>
                <a:effectLst/>
              </p:spPr>
            </p:pic>
            <p:sp>
              <p:nvSpPr>
                <p:cNvPr id="114" name="Self Energy"/>
                <p:cNvSpPr/>
                <p:nvPr/>
              </p:nvSpPr>
              <p:spPr>
                <a:xfrm>
                  <a:off x="0" y="325120"/>
                  <a:ext cx="218553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4186" tIns="54186" rIns="54186" bIns="54186" numCol="1" anchor="t">
                  <a:spAutoFit/>
                </a:bodyPr>
                <a:lstStyle>
                  <a:lvl1pPr>
                    <a:spcBef>
                      <a:spcPts val="1500"/>
                    </a:spcBef>
                    <a:buClr>
                      <a:srgbClr val="F1F0E7"/>
                    </a:buClr>
                    <a:buFont typeface="Times New Roman"/>
                    <a:defRPr sz="2400">
                      <a:solidFill>
                        <a:srgbClr val="FF9300"/>
                      </a:solidFill>
                      <a:uFill>
                        <a:solidFill>
                          <a:srgbClr val="FF9300"/>
                        </a:solidFill>
                      </a:uFill>
                      <a:latin typeface="Times New Roman"/>
                      <a:ea typeface="Times New Roman"/>
                      <a:cs typeface="Times New Roman"/>
                      <a:sym typeface="Times New Roman"/>
                    </a:defRPr>
                  </a:lvl1pPr>
                </a:lstStyle>
                <a:p>
                  <a:pPr>
                    <a:defRPr>
                      <a:latin typeface="Arial"/>
                      <a:ea typeface="Arial"/>
                      <a:cs typeface="Arial"/>
                      <a:sym typeface="Arial"/>
                    </a:defRPr>
                  </a:pPr>
                  <a:r>
                    <a:rPr>
                      <a:latin typeface="Times New Roman"/>
                      <a:ea typeface="Times New Roman"/>
                      <a:cs typeface="Times New Roman"/>
                      <a:sym typeface="Times New Roman"/>
                    </a:rPr>
                    <a:t>Self Energy</a:t>
                  </a:r>
                </a:p>
              </p:txBody>
            </p:sp>
            <p:sp>
              <p:nvSpPr>
                <p:cNvPr id="115" name="Vacuum Polarization"/>
                <p:cNvSpPr/>
                <p:nvPr/>
              </p:nvSpPr>
              <p:spPr>
                <a:xfrm>
                  <a:off x="7694507" y="325120"/>
                  <a:ext cx="34860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4186" tIns="54186" rIns="54186" bIns="54186" numCol="1" anchor="t">
                  <a:spAutoFit/>
                </a:bodyPr>
                <a:lstStyle>
                  <a:lvl1pPr>
                    <a:spcBef>
                      <a:spcPts val="1500"/>
                    </a:spcBef>
                    <a:buClr>
                      <a:srgbClr val="F1F0E7"/>
                    </a:buClr>
                    <a:buFont typeface="Times New Roman"/>
                    <a:defRPr sz="2400">
                      <a:solidFill>
                        <a:srgbClr val="FF9300"/>
                      </a:solidFill>
                      <a:uFill>
                        <a:solidFill>
                          <a:srgbClr val="FF9300"/>
                        </a:solidFill>
                      </a:uFill>
                      <a:latin typeface="Times New Roman"/>
                      <a:ea typeface="Times New Roman"/>
                      <a:cs typeface="Times New Roman"/>
                      <a:sym typeface="Times New Roman"/>
                    </a:defRPr>
                  </a:lvl1pPr>
                </a:lstStyle>
                <a:p>
                  <a:pPr>
                    <a:defRPr>
                      <a:latin typeface="Arial"/>
                      <a:ea typeface="Arial"/>
                      <a:cs typeface="Arial"/>
                      <a:sym typeface="Arial"/>
                    </a:defRPr>
                  </a:pPr>
                  <a:r>
                    <a:rPr>
                      <a:latin typeface="Times New Roman"/>
                      <a:ea typeface="Times New Roman"/>
                      <a:cs typeface="Times New Roman"/>
                      <a:sym typeface="Times New Roman"/>
                    </a:rPr>
                    <a:t>Vacuum Polarization</a:t>
                  </a:r>
                </a:p>
              </p:txBody>
            </p:sp>
          </p:grpSp>
        </p:grpSp>
        <p:pic>
          <p:nvPicPr>
            <p:cNvPr id="118" name="Image" descr="Image"/>
            <p:cNvPicPr>
              <a:picLocks noChangeAspect="1"/>
            </p:cNvPicPr>
            <p:nvPr/>
          </p:nvPicPr>
          <p:blipFill>
            <a:blip r:embed="rId4">
              <a:extLst/>
            </a:blip>
            <a:stretch>
              <a:fillRect/>
            </a:stretch>
          </p:blipFill>
          <p:spPr>
            <a:xfrm>
              <a:off x="7728373" y="4392506"/>
              <a:ext cx="2946401" cy="558801"/>
            </a:xfrm>
            <a:prstGeom prst="rect">
              <a:avLst/>
            </a:prstGeom>
            <a:ln w="12700" cap="flat">
              <a:noFill/>
              <a:miter lim="400000"/>
            </a:ln>
            <a:effectLst/>
          </p:spPr>
        </p:pic>
      </p:grpSp>
      <p:sp>
        <p:nvSpPr>
          <p:cNvPr id="120" name="one electron QED at order α"/>
          <p:cNvSpPr/>
          <p:nvPr>
            <p:ph type="title"/>
          </p:nvPr>
        </p:nvSpPr>
        <p:spPr>
          <a:prstGeom prst="rect">
            <a:avLst/>
          </a:prstGeom>
        </p:spPr>
        <p:txBody>
          <a:bodyPr/>
          <a:lstStyle/>
          <a:p>
            <a:pPr>
              <a:defRPr sz="3000"/>
            </a:pPr>
            <a:r>
              <a:t>one electron </a:t>
            </a:r>
            <a:r>
              <a:t>QED at order </a:t>
            </a:r>
            <a:r>
              <a:rPr>
                <a:latin typeface="Symbol"/>
                <a:ea typeface="Symbol"/>
                <a:cs typeface="Symbol"/>
                <a:sym typeface="Symbol"/>
              </a:rPr>
              <a:t>a</a:t>
            </a:r>
          </a:p>
        </p:txBody>
      </p:sp>
      <p:sp>
        <p:nvSpPr>
          <p:cNvPr id="121" name="Slide Number"/>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2" name="Many calculations, very accurate down to Z=1"/>
          <p:cNvSpPr txBox="1"/>
          <p:nvPr/>
        </p:nvSpPr>
        <p:spPr>
          <a:xfrm>
            <a:off x="3325085" y="4357440"/>
            <a:ext cx="5925578"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Many calculations, very accurate down to Z=1</a:t>
            </a:r>
          </a:p>
        </p:txBody>
      </p:sp>
      <p:pic>
        <p:nvPicPr>
          <p:cNvPr id="123" name="Image" descr="Image"/>
          <p:cNvPicPr>
            <a:picLocks noChangeAspect="1"/>
          </p:cNvPicPr>
          <p:nvPr/>
        </p:nvPicPr>
        <p:blipFill>
          <a:blip r:embed="rId5">
            <a:extLst/>
          </a:blip>
          <a:stretch>
            <a:fillRect/>
          </a:stretch>
        </p:blipFill>
        <p:spPr>
          <a:xfrm>
            <a:off x="4325724" y="6223000"/>
            <a:ext cx="3924301" cy="990600"/>
          </a:xfrm>
          <a:prstGeom prst="rect">
            <a:avLst/>
          </a:prstGeom>
          <a:ln w="12700">
            <a:miter lim="400000"/>
          </a:ln>
        </p:spPr>
      </p:pic>
      <p:sp>
        <p:nvSpPr>
          <p:cNvPr id="124" name="Arrow"/>
          <p:cNvSpPr/>
          <p:nvPr/>
        </p:nvSpPr>
        <p:spPr>
          <a:xfrm rot="16200000">
            <a:off x="5959114" y="7579086"/>
            <a:ext cx="1259835" cy="224063"/>
          </a:xfrm>
          <a:prstGeom prst="rightArrow">
            <a:avLst>
              <a:gd name="adj1" fmla="val 32000"/>
              <a:gd name="adj2" fmla="val 362756"/>
            </a:avLst>
          </a:prstGeom>
          <a:solidFill>
            <a:schemeClr val="accent5"/>
          </a:solidFill>
          <a:ln w="12700">
            <a:miter lim="400000"/>
          </a:ln>
          <a:effectLst>
            <a:outerShdw sx="100000" sy="100000" kx="0" ky="0" algn="b" rotWithShape="0" blurRad="50800" dist="25400" dir="5400000">
              <a:srgbClr val="000000">
                <a:alpha val="50000"/>
              </a:srgbClr>
            </a:outerShdw>
          </a:effectLst>
        </p:spPr>
        <p:txBody>
          <a:bodyPr lIns="72248" tIns="72248" rIns="72248" bIns="72248"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125" name="Arrow"/>
          <p:cNvSpPr/>
          <p:nvPr/>
        </p:nvSpPr>
        <p:spPr>
          <a:xfrm rot="5400000">
            <a:off x="6381882" y="5623286"/>
            <a:ext cx="1259836" cy="224063"/>
          </a:xfrm>
          <a:prstGeom prst="rightArrow">
            <a:avLst>
              <a:gd name="adj1" fmla="val 32000"/>
              <a:gd name="adj2" fmla="val 362756"/>
            </a:avLst>
          </a:prstGeom>
          <a:solidFill>
            <a:schemeClr val="accent5"/>
          </a:solidFill>
          <a:ln w="12700">
            <a:miter lim="400000"/>
          </a:ln>
          <a:effectLst>
            <a:outerShdw sx="100000" sy="100000" kx="0" ky="0" algn="b" rotWithShape="0" blurRad="50800" dist="25400" dir="5400000">
              <a:srgbClr val="000000">
                <a:alpha val="50000"/>
              </a:srgbClr>
            </a:outerShdw>
          </a:effectLst>
        </p:spPr>
        <p:txBody>
          <a:bodyPr lIns="72248" tIns="72248" rIns="72248" bIns="72248"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pic>
        <p:nvPicPr>
          <p:cNvPr id="126" name="Image" descr="Image"/>
          <p:cNvPicPr>
            <a:picLocks noChangeAspect="1"/>
          </p:cNvPicPr>
          <p:nvPr/>
        </p:nvPicPr>
        <p:blipFill>
          <a:blip r:embed="rId6">
            <a:extLst/>
          </a:blip>
          <a:stretch>
            <a:fillRect/>
          </a:stretch>
        </p:blipFill>
        <p:spPr>
          <a:xfrm>
            <a:off x="2216150" y="2901950"/>
            <a:ext cx="241300" cy="495300"/>
          </a:xfrm>
          <a:prstGeom prst="rect">
            <a:avLst/>
          </a:prstGeom>
          <a:ln w="12700">
            <a:miter lim="400000"/>
          </a:ln>
        </p:spPr>
      </p:pic>
      <p:pic>
        <p:nvPicPr>
          <p:cNvPr id="127" name="Image" descr="Image"/>
          <p:cNvPicPr>
            <a:picLocks noChangeAspect="1"/>
          </p:cNvPicPr>
          <p:nvPr/>
        </p:nvPicPr>
        <p:blipFill>
          <a:blip r:embed="rId7">
            <a:extLst/>
          </a:blip>
          <a:stretch>
            <a:fillRect/>
          </a:stretch>
        </p:blipFill>
        <p:spPr>
          <a:xfrm>
            <a:off x="5187950" y="8518172"/>
            <a:ext cx="2578100" cy="6858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4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7" name="LKB_biglogo.png" descr="LKB_biglogo.png"/>
          <p:cNvPicPr>
            <a:picLocks noChangeAspect="1"/>
          </p:cNvPicPr>
          <p:nvPr/>
        </p:nvPicPr>
        <p:blipFill>
          <a:blip r:embed="rId2">
            <a:extLst/>
          </a:blip>
          <a:stretch>
            <a:fillRect/>
          </a:stretch>
        </p:blipFill>
        <p:spPr>
          <a:xfrm>
            <a:off x="281377" y="475035"/>
            <a:ext cx="3701779" cy="827825"/>
          </a:xfrm>
          <a:prstGeom prst="rect">
            <a:avLst/>
          </a:prstGeom>
          <a:ln w="12700">
            <a:miter lim="400000"/>
          </a:ln>
        </p:spPr>
      </p:pic>
      <p:sp>
        <p:nvSpPr>
          <p:cNvPr id="418" name="P. Indelicato, N. Paul"/>
          <p:cNvSpPr txBox="1"/>
          <p:nvPr/>
        </p:nvSpPr>
        <p:spPr>
          <a:xfrm>
            <a:off x="4105874" y="685747"/>
            <a:ext cx="2036366"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b="1" sz="2000">
                <a:solidFill>
                  <a:schemeClr val="accent1"/>
                </a:solidFill>
                <a:uFillTx/>
              </a:defRPr>
            </a:lvl1pPr>
          </a:lstStyle>
          <a:p>
            <a:pPr>
              <a:defRPr b="0"/>
            </a:pPr>
            <a:r>
              <a:rPr b="1"/>
              <a:t>P. Indelicato, N. Paul</a:t>
            </a:r>
          </a:p>
        </p:txBody>
      </p:sp>
      <p:pic>
        <p:nvPicPr>
          <p:cNvPr id="419" name="riken_logo.png" descr="riken_logo.png"/>
          <p:cNvPicPr>
            <a:picLocks noChangeAspect="1"/>
          </p:cNvPicPr>
          <p:nvPr/>
        </p:nvPicPr>
        <p:blipFill>
          <a:blip r:embed="rId3">
            <a:extLst/>
          </a:blip>
          <a:stretch>
            <a:fillRect/>
          </a:stretch>
        </p:blipFill>
        <p:spPr>
          <a:xfrm>
            <a:off x="676174" y="1421910"/>
            <a:ext cx="1005202" cy="1712349"/>
          </a:xfrm>
          <a:prstGeom prst="rect">
            <a:avLst/>
          </a:prstGeom>
          <a:ln w="12700">
            <a:miter lim="400000"/>
          </a:ln>
        </p:spPr>
      </p:pic>
      <p:sp>
        <p:nvSpPr>
          <p:cNvPr id="420" name="T. Azuma, T. Okumura,…"/>
          <p:cNvSpPr txBox="1"/>
          <p:nvPr/>
        </p:nvSpPr>
        <p:spPr>
          <a:xfrm>
            <a:off x="1734738" y="1922484"/>
            <a:ext cx="2836200"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buClrTx/>
              <a:defRPr sz="2000">
                <a:uFillTx/>
              </a:defRPr>
            </a:pPr>
            <a:r>
              <a:t>T. Azuma, T. Okumura, </a:t>
            </a:r>
          </a:p>
          <a:p>
            <a:pPr algn="ctr" defTabSz="584200">
              <a:buClrTx/>
              <a:defRPr sz="2000">
                <a:uFillTx/>
              </a:defRPr>
            </a:pPr>
            <a:r>
              <a:t>Y. Ueno, T. Isobe, S. Kanda</a:t>
            </a:r>
          </a:p>
        </p:txBody>
      </p:sp>
      <p:pic>
        <p:nvPicPr>
          <p:cNvPr id="421" name="Utokyo_logo.png" descr="Utokyo_logo.png"/>
          <p:cNvPicPr>
            <a:picLocks noChangeAspect="1"/>
          </p:cNvPicPr>
          <p:nvPr/>
        </p:nvPicPr>
        <p:blipFill>
          <a:blip r:embed="rId4">
            <a:extLst/>
          </a:blip>
          <a:stretch>
            <a:fillRect/>
          </a:stretch>
        </p:blipFill>
        <p:spPr>
          <a:xfrm>
            <a:off x="4709150" y="1782842"/>
            <a:ext cx="3818733" cy="990485"/>
          </a:xfrm>
          <a:prstGeom prst="rect">
            <a:avLst/>
          </a:prstGeom>
          <a:ln w="12700">
            <a:miter lim="400000"/>
          </a:ln>
        </p:spPr>
      </p:pic>
      <p:pic>
        <p:nvPicPr>
          <p:cNvPr id="422" name="jaealogo.jpeg" descr="jaealogo.jpeg"/>
          <p:cNvPicPr>
            <a:picLocks noChangeAspect="1"/>
          </p:cNvPicPr>
          <p:nvPr/>
        </p:nvPicPr>
        <p:blipFill>
          <a:blip r:embed="rId5">
            <a:extLst/>
          </a:blip>
          <a:stretch>
            <a:fillRect/>
          </a:stretch>
        </p:blipFill>
        <p:spPr>
          <a:xfrm>
            <a:off x="203539" y="5463921"/>
            <a:ext cx="2447899" cy="1223951"/>
          </a:xfrm>
          <a:prstGeom prst="rect">
            <a:avLst/>
          </a:prstGeom>
          <a:ln w="12700">
            <a:miter lim="400000"/>
          </a:ln>
        </p:spPr>
      </p:pic>
      <p:pic>
        <p:nvPicPr>
          <p:cNvPr id="423" name="rikkyo_logo.png" descr="rikkyo_logo.png"/>
          <p:cNvPicPr>
            <a:picLocks noChangeAspect="1"/>
          </p:cNvPicPr>
          <p:nvPr/>
        </p:nvPicPr>
        <p:blipFill>
          <a:blip r:embed="rId6">
            <a:extLst/>
          </a:blip>
          <a:stretch>
            <a:fillRect/>
          </a:stretch>
        </p:blipFill>
        <p:spPr>
          <a:xfrm>
            <a:off x="623912" y="3689449"/>
            <a:ext cx="1408851" cy="1408850"/>
          </a:xfrm>
          <a:prstGeom prst="rect">
            <a:avLst/>
          </a:prstGeom>
          <a:ln w="12700">
            <a:miter lim="400000"/>
          </a:ln>
        </p:spPr>
      </p:pic>
      <p:pic>
        <p:nvPicPr>
          <p:cNvPr id="424" name="kek_logo.png" descr="kek_logo.png"/>
          <p:cNvPicPr>
            <a:picLocks noChangeAspect="1"/>
          </p:cNvPicPr>
          <p:nvPr/>
        </p:nvPicPr>
        <p:blipFill>
          <a:blip r:embed="rId7">
            <a:extLst/>
          </a:blip>
          <a:srcRect l="0" t="0" r="52080" b="0"/>
          <a:stretch>
            <a:fillRect/>
          </a:stretch>
        </p:blipFill>
        <p:spPr>
          <a:xfrm>
            <a:off x="3384548" y="2913152"/>
            <a:ext cx="3208715" cy="990671"/>
          </a:xfrm>
          <a:prstGeom prst="rect">
            <a:avLst/>
          </a:prstGeom>
          <a:ln w="12700">
            <a:miter lim="400000"/>
          </a:ln>
        </p:spPr>
      </p:pic>
      <p:pic>
        <p:nvPicPr>
          <p:cNvPr id="425" name="tohoku_logo.png" descr="tohoku_logo.png"/>
          <p:cNvPicPr>
            <a:picLocks noChangeAspect="1"/>
          </p:cNvPicPr>
          <p:nvPr/>
        </p:nvPicPr>
        <p:blipFill>
          <a:blip r:embed="rId8">
            <a:extLst/>
          </a:blip>
          <a:stretch>
            <a:fillRect/>
          </a:stretch>
        </p:blipFill>
        <p:spPr>
          <a:xfrm>
            <a:off x="4767236" y="6883497"/>
            <a:ext cx="1385688" cy="1385688"/>
          </a:xfrm>
          <a:prstGeom prst="rect">
            <a:avLst/>
          </a:prstGeom>
          <a:ln w="12700">
            <a:miter lim="400000"/>
          </a:ln>
        </p:spPr>
      </p:pic>
      <p:pic>
        <p:nvPicPr>
          <p:cNvPr id="426" name="osaka_uni_logo.png" descr="osaka_uni_logo.png"/>
          <p:cNvPicPr>
            <a:picLocks noChangeAspect="1"/>
          </p:cNvPicPr>
          <p:nvPr/>
        </p:nvPicPr>
        <p:blipFill>
          <a:blip r:embed="rId9">
            <a:extLst/>
          </a:blip>
          <a:stretch>
            <a:fillRect/>
          </a:stretch>
        </p:blipFill>
        <p:spPr>
          <a:xfrm>
            <a:off x="70795" y="6904511"/>
            <a:ext cx="2239435" cy="1343661"/>
          </a:xfrm>
          <a:prstGeom prst="rect">
            <a:avLst/>
          </a:prstGeom>
          <a:ln w="12700">
            <a:miter lim="400000"/>
          </a:ln>
        </p:spPr>
      </p:pic>
      <p:pic>
        <p:nvPicPr>
          <p:cNvPr id="427" name="chubu-university-kasugai-japan.jpg" descr="chubu-university-kasugai-japan.jpg"/>
          <p:cNvPicPr>
            <a:picLocks noChangeAspect="1"/>
          </p:cNvPicPr>
          <p:nvPr/>
        </p:nvPicPr>
        <p:blipFill>
          <a:blip r:embed="rId10">
            <a:extLst/>
          </a:blip>
          <a:stretch>
            <a:fillRect/>
          </a:stretch>
        </p:blipFill>
        <p:spPr>
          <a:xfrm>
            <a:off x="10087941" y="3616670"/>
            <a:ext cx="1554408" cy="1554407"/>
          </a:xfrm>
          <a:prstGeom prst="rect">
            <a:avLst/>
          </a:prstGeom>
          <a:ln w="12700">
            <a:miter lim="400000"/>
          </a:ln>
        </p:spPr>
      </p:pic>
      <p:pic>
        <p:nvPicPr>
          <p:cNvPr id="428" name="kyoto_uni_logo.png" descr="kyoto_uni_logo.png"/>
          <p:cNvPicPr>
            <a:picLocks noChangeAspect="1"/>
          </p:cNvPicPr>
          <p:nvPr/>
        </p:nvPicPr>
        <p:blipFill>
          <a:blip r:embed="rId11">
            <a:extLst/>
          </a:blip>
          <a:stretch>
            <a:fillRect/>
          </a:stretch>
        </p:blipFill>
        <p:spPr>
          <a:xfrm>
            <a:off x="5739535" y="5383053"/>
            <a:ext cx="1385688" cy="1385687"/>
          </a:xfrm>
          <a:prstGeom prst="rect">
            <a:avLst/>
          </a:prstGeom>
          <a:ln w="12700">
            <a:miter lim="400000"/>
          </a:ln>
        </p:spPr>
      </p:pic>
      <p:pic>
        <p:nvPicPr>
          <p:cNvPr id="429" name="NIST_logo.png" descr="NIST_logo.png"/>
          <p:cNvPicPr>
            <a:picLocks noChangeAspect="1"/>
          </p:cNvPicPr>
          <p:nvPr/>
        </p:nvPicPr>
        <p:blipFill>
          <a:blip r:embed="rId12">
            <a:extLst/>
          </a:blip>
          <a:stretch>
            <a:fillRect/>
          </a:stretch>
        </p:blipFill>
        <p:spPr>
          <a:xfrm>
            <a:off x="6264958" y="442878"/>
            <a:ext cx="2621931" cy="892138"/>
          </a:xfrm>
          <a:prstGeom prst="rect">
            <a:avLst/>
          </a:prstGeom>
          <a:ln w="12700">
            <a:miter lim="400000"/>
          </a:ln>
        </p:spPr>
      </p:pic>
      <p:pic>
        <p:nvPicPr>
          <p:cNvPr id="430" name="Jaxa_logo.png" descr="Jaxa_logo.png"/>
          <p:cNvPicPr>
            <a:picLocks noChangeAspect="1"/>
          </p:cNvPicPr>
          <p:nvPr/>
        </p:nvPicPr>
        <p:blipFill>
          <a:blip r:embed="rId13">
            <a:extLst/>
          </a:blip>
          <a:stretch>
            <a:fillRect/>
          </a:stretch>
        </p:blipFill>
        <p:spPr>
          <a:xfrm>
            <a:off x="6425984" y="8308628"/>
            <a:ext cx="2036366" cy="1098041"/>
          </a:xfrm>
          <a:prstGeom prst="rect">
            <a:avLst/>
          </a:prstGeom>
          <a:ln w="12700">
            <a:miter lim="400000"/>
          </a:ln>
        </p:spPr>
      </p:pic>
      <p:pic>
        <p:nvPicPr>
          <p:cNvPr id="431" name="ICU_logo.png" descr="ICU_logo.png"/>
          <p:cNvPicPr>
            <a:picLocks noChangeAspect="1"/>
          </p:cNvPicPr>
          <p:nvPr/>
        </p:nvPicPr>
        <p:blipFill>
          <a:blip r:embed="rId14">
            <a:extLst/>
          </a:blip>
          <a:stretch>
            <a:fillRect/>
          </a:stretch>
        </p:blipFill>
        <p:spPr>
          <a:xfrm>
            <a:off x="10007955" y="8080502"/>
            <a:ext cx="1554407" cy="1554407"/>
          </a:xfrm>
          <a:prstGeom prst="rect">
            <a:avLst/>
          </a:prstGeom>
          <a:ln w="12700">
            <a:miter lim="400000"/>
          </a:ln>
        </p:spPr>
      </p:pic>
      <p:pic>
        <p:nvPicPr>
          <p:cNvPr id="432" name="tokyo_metro_uni_logo.png" descr="tokyo_metro_uni_logo.png"/>
          <p:cNvPicPr>
            <a:picLocks noChangeAspect="1"/>
          </p:cNvPicPr>
          <p:nvPr/>
        </p:nvPicPr>
        <p:blipFill>
          <a:blip r:embed="rId15">
            <a:extLst/>
          </a:blip>
          <a:srcRect l="27876" t="8253" r="27876" b="8253"/>
          <a:stretch>
            <a:fillRect/>
          </a:stretch>
        </p:blipFill>
        <p:spPr>
          <a:xfrm>
            <a:off x="9240843" y="5073787"/>
            <a:ext cx="1500389" cy="2004079"/>
          </a:xfrm>
          <a:prstGeom prst="rect">
            <a:avLst/>
          </a:prstGeom>
          <a:ln w="12700">
            <a:miter lim="400000"/>
          </a:ln>
        </p:spPr>
      </p:pic>
      <p:sp>
        <p:nvSpPr>
          <p:cNvPr id="433" name="T.  Takahasi, P. Caradonna, M. Katsuragawa, T. Minami, K. Mine, S. Nagasawa, S. Takeda, Y.  Tsuzuki,  G. Yabu"/>
          <p:cNvSpPr txBox="1"/>
          <p:nvPr/>
        </p:nvSpPr>
        <p:spPr>
          <a:xfrm>
            <a:off x="8666095" y="1770084"/>
            <a:ext cx="4195504"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sz="2000">
                <a:uFillTx/>
              </a:defRPr>
            </a:lvl1pPr>
          </a:lstStyle>
          <a:p>
            <a:pPr/>
            <a:r>
              <a:t>T.  Takahasi, P. Caradonna, M. Katsuragawa, T. Minami, K. Mine, S. Nagasawa, S. Takeda, Y.  Tsuzuki,  G. Yabu</a:t>
            </a:r>
          </a:p>
        </p:txBody>
      </p:sp>
      <p:sp>
        <p:nvSpPr>
          <p:cNvPr id="434" name="K. Ninoyima, I. Chiu, M. Kasino, H. Noda, K. Terada"/>
          <p:cNvSpPr txBox="1"/>
          <p:nvPr/>
        </p:nvSpPr>
        <p:spPr>
          <a:xfrm>
            <a:off x="1834356" y="7068340"/>
            <a:ext cx="2036366"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sz="2000">
                <a:uFillTx/>
              </a:defRPr>
            </a:lvl1pPr>
          </a:lstStyle>
          <a:p>
            <a:pPr/>
            <a:r>
              <a:t>K. Ninoyima, I. Chiu, M. Kasino, H. Noda, K. Terada </a:t>
            </a:r>
          </a:p>
        </p:txBody>
      </p:sp>
      <p:sp>
        <p:nvSpPr>
          <p:cNvPr id="435" name="D. A. Bennett, W. B. Dories, M. S. Durkin, J. W. Fowler, G. C. Hilton, J. D. Gard,  K.S. Morgan, G. C. O’Neil, C. D. Reintsema, D. R. Schmidt, D. S. Swetz, U. Ullom"/>
          <p:cNvSpPr txBox="1"/>
          <p:nvPr/>
        </p:nvSpPr>
        <p:spPr>
          <a:xfrm>
            <a:off x="8870479" y="228547"/>
            <a:ext cx="3911650"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sz="2000">
                <a:uFillTx/>
              </a:defRPr>
            </a:lvl1pPr>
          </a:lstStyle>
          <a:p>
            <a:pPr/>
            <a:r>
              <a:t>D. A. Bennett, W. B. Dories, M. S. Durkin, J. W. Fowler, G. C. Hilton, J. D. Gard,  K.S. Morgan, G. C. O’Neil, C. D. Reintsema, D. R. Schmidt, D. S. Swetz, U. Ullom</a:t>
            </a:r>
          </a:p>
        </p:txBody>
      </p:sp>
      <p:sp>
        <p:nvSpPr>
          <p:cNvPr id="436" name="T. Hashimoto ,T. U. Ito,…"/>
          <p:cNvSpPr txBox="1"/>
          <p:nvPr/>
        </p:nvSpPr>
        <p:spPr>
          <a:xfrm>
            <a:off x="2639375" y="5720296"/>
            <a:ext cx="2336917"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buClrTx/>
              <a:defRPr sz="2000">
                <a:uFillTx/>
              </a:defRPr>
            </a:pPr>
            <a:r>
              <a:t>T. Hashimoto ,T. U. Ito,</a:t>
            </a:r>
          </a:p>
          <a:p>
            <a:pPr algn="ctr" defTabSz="584200">
              <a:buClrTx/>
              <a:defRPr sz="2000">
                <a:uFillTx/>
              </a:defRPr>
            </a:pPr>
            <a:r>
              <a:t>T. Osawa</a:t>
            </a:r>
          </a:p>
        </p:txBody>
      </p:sp>
      <p:sp>
        <p:nvSpPr>
          <p:cNvPr id="437" name="R. Hayakawa,…"/>
          <p:cNvSpPr txBox="1"/>
          <p:nvPr/>
        </p:nvSpPr>
        <p:spPr>
          <a:xfrm>
            <a:off x="10561112" y="5567896"/>
            <a:ext cx="1898369"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buClrTx/>
              <a:defRPr sz="2000">
                <a:uFillTx/>
              </a:defRPr>
            </a:pPr>
            <a:r>
              <a:t>R. Hayakawa, </a:t>
            </a:r>
          </a:p>
          <a:p>
            <a:pPr algn="ctr" defTabSz="584200">
              <a:buClrTx/>
              <a:defRPr sz="2000">
                <a:uFillTx/>
              </a:defRPr>
            </a:pPr>
            <a:r>
              <a:t>H. Suda, </a:t>
            </a:r>
          </a:p>
          <a:p>
            <a:pPr algn="ctr" defTabSz="584200">
              <a:buClrTx/>
              <a:defRPr sz="2000">
                <a:uFillTx/>
              </a:defRPr>
            </a:pPr>
            <a:r>
              <a:t> H. Tatusno</a:t>
            </a:r>
          </a:p>
        </p:txBody>
      </p:sp>
      <p:sp>
        <p:nvSpPr>
          <p:cNvPr id="438" name="Y. Ichinohe. S. Yamada"/>
          <p:cNvSpPr txBox="1"/>
          <p:nvPr/>
        </p:nvSpPr>
        <p:spPr>
          <a:xfrm>
            <a:off x="2129420" y="4038273"/>
            <a:ext cx="1306169"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sz="2000">
                <a:uFillTx/>
              </a:defRPr>
            </a:lvl1pPr>
          </a:lstStyle>
          <a:p>
            <a:pPr/>
            <a:r>
              <a:t>Y. Ichinohe. S. Yamada</a:t>
            </a:r>
          </a:p>
        </p:txBody>
      </p:sp>
      <p:sp>
        <p:nvSpPr>
          <p:cNvPr id="439" name="N. Kawamura, Y. Miyake, K. Shimomura, P. Strasser, S. Tampo, B. S. Takeshita, G. Yoshida"/>
          <p:cNvSpPr txBox="1"/>
          <p:nvPr/>
        </p:nvSpPr>
        <p:spPr>
          <a:xfrm>
            <a:off x="6532631" y="2900452"/>
            <a:ext cx="3319855"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sz="2000">
                <a:uFillTx/>
              </a:defRPr>
            </a:lvl1pPr>
          </a:lstStyle>
          <a:p>
            <a:pPr/>
            <a:r>
              <a:t>N. Kawamura, Y. Miyake, K. Shimomura, P. Strasser, S. Tampo, B. S. Takeshita, G. Yoshida</a:t>
            </a:r>
          </a:p>
        </p:txBody>
      </p:sp>
      <p:sp>
        <p:nvSpPr>
          <p:cNvPr id="440" name="Y. Kino, T. Nakamura. T. Okutsu"/>
          <p:cNvSpPr txBox="1"/>
          <p:nvPr/>
        </p:nvSpPr>
        <p:spPr>
          <a:xfrm>
            <a:off x="6577166" y="7220740"/>
            <a:ext cx="2239435"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sz="2000">
                <a:uFillTx/>
              </a:defRPr>
            </a:lvl1pPr>
          </a:lstStyle>
          <a:p>
            <a:pPr/>
            <a:r>
              <a:t>Y. Kino, T. Nakamura. T. Okutsu</a:t>
            </a:r>
          </a:p>
        </p:txBody>
      </p:sp>
      <p:sp>
        <p:nvSpPr>
          <p:cNvPr id="441" name="K. Kubo"/>
          <p:cNvSpPr txBox="1"/>
          <p:nvPr/>
        </p:nvSpPr>
        <p:spPr>
          <a:xfrm>
            <a:off x="11601646" y="8654505"/>
            <a:ext cx="690142"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000">
                <a:uFillTx/>
              </a:defRPr>
            </a:lvl1pPr>
          </a:lstStyle>
          <a:p>
            <a:pPr/>
            <a:r>
              <a:t>K. Kubo</a:t>
            </a:r>
          </a:p>
        </p:txBody>
      </p:sp>
      <p:sp>
        <p:nvSpPr>
          <p:cNvPr id="442" name="S. Okada"/>
          <p:cNvSpPr txBox="1"/>
          <p:nvPr/>
        </p:nvSpPr>
        <p:spPr>
          <a:xfrm>
            <a:off x="11839809" y="4190673"/>
            <a:ext cx="796678"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000">
                <a:uFillTx/>
              </a:defRPr>
            </a:lvl1pPr>
          </a:lstStyle>
          <a:p>
            <a:pPr/>
            <a:r>
              <a:t>S. Okada</a:t>
            </a:r>
          </a:p>
        </p:txBody>
      </p:sp>
      <p:sp>
        <p:nvSpPr>
          <p:cNvPr id="443" name="A. Taniguchi"/>
          <p:cNvSpPr txBox="1"/>
          <p:nvPr/>
        </p:nvSpPr>
        <p:spPr>
          <a:xfrm>
            <a:off x="7324726" y="5872696"/>
            <a:ext cx="105811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000">
                <a:uFillTx/>
              </a:defRPr>
            </a:lvl1pPr>
          </a:lstStyle>
          <a:p>
            <a:pPr/>
            <a:r>
              <a:t>A. Taniguchi</a:t>
            </a:r>
          </a:p>
        </p:txBody>
      </p:sp>
      <p:sp>
        <p:nvSpPr>
          <p:cNvPr id="444" name="S. Wantanabe"/>
          <p:cNvSpPr txBox="1"/>
          <p:nvPr/>
        </p:nvSpPr>
        <p:spPr>
          <a:xfrm>
            <a:off x="8530194" y="8654505"/>
            <a:ext cx="118474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000">
                <a:uFillTx/>
              </a:defRPr>
            </a:lvl1pPr>
          </a:lstStyle>
          <a:p>
            <a:pPr/>
            <a:r>
              <a:t>S. Wantanabe</a:t>
            </a:r>
          </a:p>
        </p:txBody>
      </p:sp>
      <p:pic>
        <p:nvPicPr>
          <p:cNvPr id="445" name="toyota_logo.png" descr="toyota_logo.png"/>
          <p:cNvPicPr>
            <a:picLocks noChangeAspect="1"/>
          </p:cNvPicPr>
          <p:nvPr/>
        </p:nvPicPr>
        <p:blipFill>
          <a:blip r:embed="rId16">
            <a:extLst/>
          </a:blip>
          <a:srcRect l="0" t="0" r="0" b="70844"/>
          <a:stretch>
            <a:fillRect/>
          </a:stretch>
        </p:blipFill>
        <p:spPr>
          <a:xfrm>
            <a:off x="396304" y="8580091"/>
            <a:ext cx="4279901" cy="555408"/>
          </a:xfrm>
          <a:prstGeom prst="rect">
            <a:avLst/>
          </a:prstGeom>
          <a:ln w="12700">
            <a:miter lim="400000"/>
          </a:ln>
        </p:spPr>
      </p:pic>
      <p:sp>
        <p:nvSpPr>
          <p:cNvPr id="446" name="I. Umegaki"/>
          <p:cNvSpPr txBox="1"/>
          <p:nvPr/>
        </p:nvSpPr>
        <p:spPr>
          <a:xfrm>
            <a:off x="4877864" y="8654505"/>
            <a:ext cx="932484"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000">
                <a:uFillTx/>
              </a:defRPr>
            </a:lvl1pPr>
          </a:lstStyle>
          <a:p>
            <a:pPr/>
            <a:r>
              <a:t>I. Umegaki</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8" name="image1.png" descr="image1.png"/>
          <p:cNvPicPr>
            <a:picLocks noChangeAspect="1"/>
          </p:cNvPicPr>
          <p:nvPr/>
        </p:nvPicPr>
        <p:blipFill>
          <a:blip r:embed="rId3">
            <a:extLst/>
          </a:blip>
          <a:stretch>
            <a:fillRect/>
          </a:stretch>
        </p:blipFill>
        <p:spPr>
          <a:xfrm>
            <a:off x="-1" y="291253"/>
            <a:ext cx="1300481" cy="467361"/>
          </a:xfrm>
          <a:prstGeom prst="rect">
            <a:avLst/>
          </a:prstGeom>
          <a:ln w="12700">
            <a:miter lim="400000"/>
          </a:ln>
        </p:spPr>
      </p:pic>
      <p:sp>
        <p:nvSpPr>
          <p:cNvPr id="449"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450" name="Strong-field QED with muonic atoms"/>
          <p:cNvSpPr txBox="1"/>
          <p:nvPr>
            <p:ph type="title"/>
          </p:nvPr>
        </p:nvSpPr>
        <p:spPr>
          <a:prstGeom prst="rect">
            <a:avLst/>
          </a:prstGeom>
        </p:spPr>
        <p:txBody>
          <a:bodyPr/>
          <a:lstStyle/>
          <a:p>
            <a:pPr/>
            <a:r>
              <a:t>Strong-field QED with muonic atoms</a:t>
            </a:r>
          </a:p>
        </p:txBody>
      </p:sp>
      <p:sp>
        <p:nvSpPr>
          <p:cNvPr id="451" name="1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67" name="Group"/>
          <p:cNvGrpSpPr/>
          <p:nvPr/>
        </p:nvGrpSpPr>
        <p:grpSpPr>
          <a:xfrm>
            <a:off x="9790221" y="5464336"/>
            <a:ext cx="2930640" cy="2548679"/>
            <a:chOff x="0" y="0"/>
            <a:chExt cx="2930638" cy="2548677"/>
          </a:xfrm>
        </p:grpSpPr>
        <p:grpSp>
          <p:nvGrpSpPr>
            <p:cNvPr id="463" name="Group"/>
            <p:cNvGrpSpPr/>
            <p:nvPr/>
          </p:nvGrpSpPr>
          <p:grpSpPr>
            <a:xfrm>
              <a:off x="973015" y="1127705"/>
              <a:ext cx="458319" cy="437596"/>
              <a:chOff x="0" y="0"/>
              <a:chExt cx="458318" cy="437595"/>
            </a:xfrm>
          </p:grpSpPr>
          <p:sp>
            <p:nvSpPr>
              <p:cNvPr id="452" name="Circle"/>
              <p:cNvSpPr/>
              <p:nvPr/>
            </p:nvSpPr>
            <p:spPr>
              <a:xfrm>
                <a:off x="228336" y="202496"/>
                <a:ext cx="209075" cy="203739"/>
              </a:xfrm>
              <a:prstGeom prst="ellipse">
                <a:avLst/>
              </a:prstGeom>
              <a:gradFill flip="none" rotWithShape="1">
                <a:gsLst>
                  <a:gs pos="0">
                    <a:srgbClr val="7888A0"/>
                  </a:gs>
                  <a:gs pos="100000">
                    <a:srgbClr val="3D4553"/>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53" name="Circle"/>
              <p:cNvSpPr/>
              <p:nvPr/>
            </p:nvSpPr>
            <p:spPr>
              <a:xfrm>
                <a:off x="249244" y="31361"/>
                <a:ext cx="209075" cy="203738"/>
              </a:xfrm>
              <a:prstGeom prst="ellipse">
                <a:avLst/>
              </a:prstGeom>
              <a:gradFill flip="none" rotWithShape="1">
                <a:gsLst>
                  <a:gs pos="0">
                    <a:srgbClr val="7888A0"/>
                  </a:gs>
                  <a:gs pos="100000">
                    <a:srgbClr val="3D4553"/>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54" name="Circle"/>
              <p:cNvSpPr/>
              <p:nvPr/>
            </p:nvSpPr>
            <p:spPr>
              <a:xfrm>
                <a:off x="155161" y="0"/>
                <a:ext cx="209074" cy="203738"/>
              </a:xfrm>
              <a:prstGeom prst="ellipse">
                <a:avLst/>
              </a:prstGeom>
              <a:gradFill flip="none" rotWithShape="1">
                <a:gsLst>
                  <a:gs pos="0">
                    <a:srgbClr val="CE2111"/>
                  </a:gs>
                  <a:gs pos="100000">
                    <a:srgbClr val="841001"/>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55" name="Circle"/>
              <p:cNvSpPr/>
              <p:nvPr/>
            </p:nvSpPr>
            <p:spPr>
              <a:xfrm>
                <a:off x="249244" y="125444"/>
                <a:ext cx="209075" cy="203739"/>
              </a:xfrm>
              <a:prstGeom prst="ellipse">
                <a:avLst/>
              </a:prstGeom>
              <a:gradFill flip="none" rotWithShape="1">
                <a:gsLst>
                  <a:gs pos="0">
                    <a:srgbClr val="CE2111"/>
                  </a:gs>
                  <a:gs pos="100000">
                    <a:srgbClr val="841001"/>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56" name="Circle"/>
              <p:cNvSpPr/>
              <p:nvPr/>
            </p:nvSpPr>
            <p:spPr>
              <a:xfrm>
                <a:off x="41814" y="41814"/>
                <a:ext cx="209075" cy="203739"/>
              </a:xfrm>
              <a:prstGeom prst="ellipse">
                <a:avLst/>
              </a:prstGeom>
              <a:gradFill flip="none" rotWithShape="1">
                <a:gsLst>
                  <a:gs pos="0">
                    <a:srgbClr val="7888A0"/>
                  </a:gs>
                  <a:gs pos="100000">
                    <a:srgbClr val="3D4553"/>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57" name="Circle"/>
              <p:cNvSpPr/>
              <p:nvPr/>
            </p:nvSpPr>
            <p:spPr>
              <a:xfrm>
                <a:off x="228336" y="202496"/>
                <a:ext cx="209075" cy="203739"/>
              </a:xfrm>
              <a:prstGeom prst="ellipse">
                <a:avLst/>
              </a:prstGeom>
              <a:gradFill flip="none" rotWithShape="1">
                <a:gsLst>
                  <a:gs pos="0">
                    <a:srgbClr val="CE2111"/>
                  </a:gs>
                  <a:gs pos="100000">
                    <a:srgbClr val="841001"/>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58" name="Circle"/>
              <p:cNvSpPr/>
              <p:nvPr/>
            </p:nvSpPr>
            <p:spPr>
              <a:xfrm>
                <a:off x="0" y="104536"/>
                <a:ext cx="209074" cy="203739"/>
              </a:xfrm>
              <a:prstGeom prst="ellipse">
                <a:avLst/>
              </a:prstGeom>
              <a:gradFill flip="none" rotWithShape="1">
                <a:gsLst>
                  <a:gs pos="0">
                    <a:srgbClr val="CE2111"/>
                  </a:gs>
                  <a:gs pos="100000">
                    <a:srgbClr val="841001"/>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59" name="Circle"/>
              <p:cNvSpPr/>
              <p:nvPr/>
            </p:nvSpPr>
            <p:spPr>
              <a:xfrm>
                <a:off x="144707" y="125444"/>
                <a:ext cx="209075" cy="203739"/>
              </a:xfrm>
              <a:prstGeom prst="ellipse">
                <a:avLst/>
              </a:prstGeom>
              <a:gradFill flip="none" rotWithShape="1">
                <a:gsLst>
                  <a:gs pos="0">
                    <a:srgbClr val="7888A0"/>
                  </a:gs>
                  <a:gs pos="100000">
                    <a:srgbClr val="3D4553"/>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60" name="Circle"/>
              <p:cNvSpPr/>
              <p:nvPr/>
            </p:nvSpPr>
            <p:spPr>
              <a:xfrm>
                <a:off x="0" y="202496"/>
                <a:ext cx="209074" cy="203739"/>
              </a:xfrm>
              <a:prstGeom prst="ellipse">
                <a:avLst/>
              </a:prstGeom>
              <a:gradFill flip="none" rotWithShape="1">
                <a:gsLst>
                  <a:gs pos="0">
                    <a:srgbClr val="7888A0"/>
                  </a:gs>
                  <a:gs pos="100000">
                    <a:srgbClr val="3D4553"/>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61" name="Circle"/>
              <p:cNvSpPr/>
              <p:nvPr/>
            </p:nvSpPr>
            <p:spPr>
              <a:xfrm>
                <a:off x="73175" y="233857"/>
                <a:ext cx="209075" cy="203739"/>
              </a:xfrm>
              <a:prstGeom prst="ellipse">
                <a:avLst/>
              </a:prstGeom>
              <a:gradFill flip="none" rotWithShape="1">
                <a:gsLst>
                  <a:gs pos="0">
                    <a:srgbClr val="CE2111"/>
                  </a:gs>
                  <a:gs pos="100000">
                    <a:srgbClr val="841001"/>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62" name="Circle"/>
              <p:cNvSpPr/>
              <p:nvPr/>
            </p:nvSpPr>
            <p:spPr>
              <a:xfrm>
                <a:off x="228336" y="233857"/>
                <a:ext cx="209075" cy="203739"/>
              </a:xfrm>
              <a:prstGeom prst="ellipse">
                <a:avLst/>
              </a:prstGeom>
              <a:gradFill flip="none" rotWithShape="1">
                <a:gsLst>
                  <a:gs pos="0">
                    <a:srgbClr val="7888A0"/>
                  </a:gs>
                  <a:gs pos="100000">
                    <a:srgbClr val="3D4553"/>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grpSp>
        <p:sp>
          <p:nvSpPr>
            <p:cNvPr id="464" name="Circle"/>
            <p:cNvSpPr/>
            <p:nvPr/>
          </p:nvSpPr>
          <p:spPr>
            <a:xfrm>
              <a:off x="0" y="144327"/>
              <a:ext cx="2404350" cy="2404351"/>
            </a:xfrm>
            <a:prstGeom prst="ellipse">
              <a:avLst/>
            </a:prstGeom>
            <a:noFill/>
            <a:ln w="25400" cap="flat">
              <a:solidFill>
                <a:srgbClr val="5A5F5E"/>
              </a:solidFill>
              <a:prstDash val="solid"/>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65" name="Circle"/>
            <p:cNvSpPr/>
            <p:nvPr/>
          </p:nvSpPr>
          <p:spPr>
            <a:xfrm>
              <a:off x="1464477" y="103058"/>
              <a:ext cx="188168" cy="191125"/>
            </a:xfrm>
            <a:prstGeom prst="ellipse">
              <a:avLst/>
            </a:prstGeom>
            <a:gradFill flip="none" rotWithShape="1">
              <a:gsLst>
                <a:gs pos="0">
                  <a:srgbClr val="EB3D44"/>
                </a:gs>
                <a:gs pos="100000">
                  <a:srgbClr val="B4B4B4"/>
                </a:gs>
              </a:gsLst>
              <a:lin ang="5400000" scaled="0"/>
            </a:gradFill>
            <a:ln w="12700" cap="flat">
              <a:noFill/>
              <a:miter lim="400000"/>
            </a:ln>
            <a:effectLst/>
          </p:spPr>
          <p:txBody>
            <a:bodyPr wrap="square" lIns="50800" tIns="50800" rIns="50800" bIns="50800" numCol="1" anchor="ctr">
              <a:noAutofit/>
            </a:bodyPr>
            <a:lstStyle/>
            <a:p>
              <a:pPr algn="ctr" defTabSz="584200">
                <a:buClrTx/>
                <a:defRPr sz="2000">
                  <a:solidFill>
                    <a:srgbClr val="FFFFFF"/>
                  </a:solidFill>
                  <a:uFillTx/>
                  <a:latin typeface="Gill Sans Light"/>
                  <a:ea typeface="Gill Sans Light"/>
                  <a:cs typeface="Gill Sans Light"/>
                  <a:sym typeface="Gill Sans Light"/>
                </a:defRPr>
              </a:pPr>
            </a:p>
          </p:txBody>
        </p:sp>
        <p:sp>
          <p:nvSpPr>
            <p:cNvPr id="466" name="electron"/>
            <p:cNvSpPr txBox="1"/>
            <p:nvPr/>
          </p:nvSpPr>
          <p:spPr>
            <a:xfrm>
              <a:off x="1712993" y="0"/>
              <a:ext cx="1217646" cy="397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buClrTx/>
                <a:defRPr sz="2000">
                  <a:solidFill>
                    <a:srgbClr val="EB3D44"/>
                  </a:solidFill>
                  <a:uFillTx/>
                </a:defRPr>
              </a:lvl1pPr>
            </a:lstStyle>
            <a:p>
              <a:pPr/>
              <a:r>
                <a:t>electron</a:t>
              </a:r>
            </a:p>
          </p:txBody>
        </p:sp>
      </p:grpSp>
      <p:grpSp>
        <p:nvGrpSpPr>
          <p:cNvPr id="478" name="Group"/>
          <p:cNvGrpSpPr/>
          <p:nvPr/>
        </p:nvGrpSpPr>
        <p:grpSpPr>
          <a:xfrm>
            <a:off x="226646" y="1123851"/>
            <a:ext cx="7705261" cy="4993776"/>
            <a:chOff x="0" y="0"/>
            <a:chExt cx="7705260" cy="4993775"/>
          </a:xfrm>
        </p:grpSpPr>
        <p:grpSp>
          <p:nvGrpSpPr>
            <p:cNvPr id="471" name="Group"/>
            <p:cNvGrpSpPr/>
            <p:nvPr/>
          </p:nvGrpSpPr>
          <p:grpSpPr>
            <a:xfrm>
              <a:off x="411307" y="0"/>
              <a:ext cx="7130346" cy="4801257"/>
              <a:chOff x="0" y="0"/>
              <a:chExt cx="7130345" cy="4801256"/>
            </a:xfrm>
          </p:grpSpPr>
          <p:pic>
            <p:nvPicPr>
              <p:cNvPr id="468" name="muonic_atoms_okada_fig.png" descr="muonic_atoms_okada_fig.png"/>
              <p:cNvPicPr>
                <a:picLocks noChangeAspect="1"/>
              </p:cNvPicPr>
              <p:nvPr/>
            </p:nvPicPr>
            <p:blipFill>
              <a:blip r:embed="rId4">
                <a:extLst/>
              </a:blip>
              <a:srcRect l="4502" t="0" r="15158" b="4983"/>
              <a:stretch>
                <a:fillRect/>
              </a:stretch>
            </p:blipFill>
            <p:spPr>
              <a:xfrm>
                <a:off x="0" y="0"/>
                <a:ext cx="6536521" cy="4672471"/>
              </a:xfrm>
              <a:prstGeom prst="rect">
                <a:avLst/>
              </a:prstGeom>
              <a:ln w="12700" cap="flat">
                <a:noFill/>
                <a:miter lim="400000"/>
              </a:ln>
              <a:effectLst/>
            </p:spPr>
          </p:pic>
          <p:sp>
            <p:nvSpPr>
              <p:cNvPr id="469" name="Rectangle"/>
              <p:cNvSpPr/>
              <p:nvPr/>
            </p:nvSpPr>
            <p:spPr>
              <a:xfrm>
                <a:off x="6367682" y="4062359"/>
                <a:ext cx="762664" cy="73889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70" name="Rectangle"/>
              <p:cNvSpPr/>
              <p:nvPr/>
            </p:nvSpPr>
            <p:spPr>
              <a:xfrm>
                <a:off x="6367682" y="1861823"/>
                <a:ext cx="762664" cy="73889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grpSp>
        <p:sp>
          <p:nvSpPr>
            <p:cNvPr id="472" name="Line"/>
            <p:cNvSpPr/>
            <p:nvPr/>
          </p:nvSpPr>
          <p:spPr>
            <a:xfrm flipV="1">
              <a:off x="5496928" y="2271626"/>
              <a:ext cx="1" cy="233166"/>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584200">
                <a:buClrTx/>
                <a:defRPr sz="3600">
                  <a:solidFill>
                    <a:srgbClr val="535353"/>
                  </a:solidFill>
                  <a:uFillTx/>
                  <a:latin typeface="Gill Sans Light"/>
                  <a:ea typeface="Gill Sans Light"/>
                  <a:cs typeface="Gill Sans Light"/>
                  <a:sym typeface="Gill Sans Light"/>
                </a:defRPr>
              </a:pPr>
            </a:p>
          </p:txBody>
        </p:sp>
        <p:sp>
          <p:nvSpPr>
            <p:cNvPr id="473" name="Schwinger…"/>
            <p:cNvSpPr txBox="1"/>
            <p:nvPr/>
          </p:nvSpPr>
          <p:spPr>
            <a:xfrm>
              <a:off x="6707435" y="1604997"/>
              <a:ext cx="997826" cy="80503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584200">
                <a:buClrTx/>
                <a:defRPr sz="1200">
                  <a:uFillTx/>
                  <a:latin typeface="Avenir Heavy"/>
                  <a:ea typeface="Avenir Heavy"/>
                  <a:cs typeface="Avenir Heavy"/>
                  <a:sym typeface="Avenir Heavy"/>
                </a:defRPr>
              </a:pPr>
              <a:r>
                <a:t>Schwinger</a:t>
              </a:r>
            </a:p>
            <a:p>
              <a:pPr algn="ctr" defTabSz="584200">
                <a:buClrTx/>
                <a:defRPr sz="1200">
                  <a:uFillTx/>
                  <a:latin typeface="Avenir Heavy"/>
                  <a:ea typeface="Avenir Heavy"/>
                  <a:cs typeface="Avenir Heavy"/>
                  <a:sym typeface="Avenir Heavy"/>
                </a:defRPr>
              </a:pPr>
              <a:r>
                <a:t>Limit</a:t>
              </a:r>
            </a:p>
          </p:txBody>
        </p:sp>
        <p:sp>
          <p:nvSpPr>
            <p:cNvPr id="474" name="Atomic unit of electric field"/>
            <p:cNvSpPr txBox="1"/>
            <p:nvPr/>
          </p:nvSpPr>
          <p:spPr>
            <a:xfrm>
              <a:off x="6770101" y="3823241"/>
              <a:ext cx="872495" cy="1084628"/>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buClrTx/>
                <a:defRPr sz="1200">
                  <a:uFillTx/>
                  <a:latin typeface="Avenir Heavy"/>
                  <a:ea typeface="Avenir Heavy"/>
                  <a:cs typeface="Avenir Heavy"/>
                  <a:sym typeface="Avenir Heavy"/>
                </a:defRPr>
              </a:lvl1pPr>
            </a:lstStyle>
            <a:p>
              <a:pPr/>
              <a:r>
                <a:t>Atomic unit of electric field</a:t>
              </a:r>
            </a:p>
          </p:txBody>
        </p:sp>
        <p:sp>
          <p:nvSpPr>
            <p:cNvPr id="475" name="Electric field [V/m]"/>
            <p:cNvSpPr txBox="1"/>
            <p:nvPr/>
          </p:nvSpPr>
          <p:spPr>
            <a:xfrm rot="16200000">
              <a:off x="-1336593" y="1997722"/>
              <a:ext cx="3107862" cy="434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buClrTx/>
                <a:defRPr sz="2000">
                  <a:uFillTx/>
                  <a:latin typeface="Avenir Heavy"/>
                  <a:ea typeface="Avenir Heavy"/>
                  <a:cs typeface="Avenir Heavy"/>
                  <a:sym typeface="Avenir Heavy"/>
                </a:defRPr>
              </a:lvl1pPr>
            </a:lstStyle>
            <a:p>
              <a:pPr/>
              <a:r>
                <a:t>Electric field [V/m]</a:t>
              </a:r>
            </a:p>
          </p:txBody>
        </p:sp>
        <p:sp>
          <p:nvSpPr>
            <p:cNvPr id="476" name="Atomic number [Z]"/>
            <p:cNvSpPr txBox="1"/>
            <p:nvPr/>
          </p:nvSpPr>
          <p:spPr>
            <a:xfrm>
              <a:off x="2364483" y="4559099"/>
              <a:ext cx="2679686" cy="434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buClrTx/>
                <a:defRPr sz="2000">
                  <a:uFillTx/>
                  <a:latin typeface="Avenir Heavy"/>
                  <a:ea typeface="Avenir Heavy"/>
                  <a:cs typeface="Avenir Heavy"/>
                  <a:sym typeface="Avenir Heavy"/>
                </a:defRPr>
              </a:lvl1pPr>
            </a:lstStyle>
            <a:p>
              <a:pPr/>
              <a:r>
                <a:t>Atomic number [Z]</a:t>
              </a:r>
            </a:p>
          </p:txBody>
        </p:sp>
        <p:sp>
          <p:nvSpPr>
            <p:cNvPr id="477" name="H-like HCI, n=1"/>
            <p:cNvSpPr txBox="1"/>
            <p:nvPr/>
          </p:nvSpPr>
          <p:spPr>
            <a:xfrm>
              <a:off x="4340430" y="2510521"/>
              <a:ext cx="2232319" cy="52338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buClrTx/>
                <a:defRPr sz="1800">
                  <a:uFillTx/>
                  <a:latin typeface="Avenir Heavy"/>
                  <a:ea typeface="Avenir Heavy"/>
                  <a:cs typeface="Avenir Heavy"/>
                  <a:sym typeface="Avenir Heavy"/>
                </a:defRPr>
              </a:lvl1pPr>
            </a:lstStyle>
            <a:p>
              <a:pPr/>
              <a:r>
                <a:t>H-like HCI, n=1</a:t>
              </a:r>
            </a:p>
          </p:txBody>
        </p:sp>
      </p:grpSp>
      <p:sp>
        <p:nvSpPr>
          <p:cNvPr id="479" name="}"/>
          <p:cNvSpPr txBox="1"/>
          <p:nvPr/>
        </p:nvSpPr>
        <p:spPr>
          <a:xfrm>
            <a:off x="7223371" y="1123851"/>
            <a:ext cx="537973" cy="218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12000">
                <a:solidFill>
                  <a:srgbClr val="3755AE"/>
                </a:solidFill>
                <a:uFillTx/>
                <a:latin typeface="Avenir Heavy"/>
                <a:ea typeface="Avenir Heavy"/>
                <a:cs typeface="Avenir Heavy"/>
                <a:sym typeface="Avenir Heavy"/>
              </a:defRPr>
            </a:lvl1pPr>
          </a:lstStyle>
          <a:p>
            <a:pPr/>
            <a:r>
              <a:t>}</a:t>
            </a:r>
          </a:p>
        </p:txBody>
      </p:sp>
      <p:sp>
        <p:nvSpPr>
          <p:cNvPr id="480" name="}"/>
          <p:cNvSpPr txBox="1"/>
          <p:nvPr/>
        </p:nvSpPr>
        <p:spPr>
          <a:xfrm>
            <a:off x="7170412" y="2749689"/>
            <a:ext cx="643891" cy="2705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15000">
                <a:solidFill>
                  <a:srgbClr val="EB3D44"/>
                </a:solidFill>
                <a:uFillTx/>
                <a:latin typeface="Avenir Heavy"/>
                <a:ea typeface="Avenir Heavy"/>
                <a:cs typeface="Avenir Heavy"/>
                <a:sym typeface="Avenir Heavy"/>
              </a:defRPr>
            </a:lvl1pPr>
          </a:lstStyle>
          <a:p>
            <a:pPr/>
            <a:r>
              <a:t>}</a:t>
            </a:r>
          </a:p>
        </p:txBody>
      </p:sp>
      <p:sp>
        <p:nvSpPr>
          <p:cNvPr id="481" name="Double Arrow"/>
          <p:cNvSpPr/>
          <p:nvPr/>
        </p:nvSpPr>
        <p:spPr>
          <a:xfrm rot="16200000">
            <a:off x="10154865" y="4115844"/>
            <a:ext cx="1397001" cy="1256408"/>
          </a:xfrm>
          <a:prstGeom prst="leftRightArrow">
            <a:avLst>
              <a:gd name="adj1" fmla="val 27719"/>
              <a:gd name="adj2" fmla="val 47741"/>
            </a:avLst>
          </a:prstGeom>
          <a:solidFill>
            <a:srgbClr val="EB3D44"/>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82" name="Star"/>
          <p:cNvSpPr/>
          <p:nvPr/>
        </p:nvSpPr>
        <p:spPr>
          <a:xfrm>
            <a:off x="6615214" y="3103476"/>
            <a:ext cx="342956" cy="348944"/>
          </a:xfrm>
          <a:prstGeom prst="star5">
            <a:avLst>
              <a:gd name="adj" fmla="val 19100"/>
              <a:gd name="hf" fmla="val 105146"/>
              <a:gd name="vf" fmla="val 110557"/>
            </a:avLst>
          </a:prstGeom>
          <a:solidFill>
            <a:srgbClr val="EB3D44"/>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83" name="GSI"/>
          <p:cNvSpPr txBox="1"/>
          <p:nvPr/>
        </p:nvSpPr>
        <p:spPr>
          <a:xfrm>
            <a:off x="6165057" y="3309589"/>
            <a:ext cx="723139"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3000">
                <a:solidFill>
                  <a:srgbClr val="EB3D44"/>
                </a:solidFill>
                <a:uFillTx/>
                <a:latin typeface="Avenir Book"/>
                <a:ea typeface="Avenir Book"/>
                <a:cs typeface="Avenir Book"/>
                <a:sym typeface="Avenir Book"/>
              </a:defRPr>
            </a:lvl1pPr>
          </a:lstStyle>
          <a:p>
            <a:pPr/>
            <a:r>
              <a:t>GSI</a:t>
            </a:r>
          </a:p>
        </p:txBody>
      </p:sp>
      <p:sp>
        <p:nvSpPr>
          <p:cNvPr id="484" name="Star"/>
          <p:cNvSpPr/>
          <p:nvPr/>
        </p:nvSpPr>
        <p:spPr>
          <a:xfrm>
            <a:off x="1539165" y="3325338"/>
            <a:ext cx="342955" cy="348944"/>
          </a:xfrm>
          <a:prstGeom prst="star5">
            <a:avLst>
              <a:gd name="adj" fmla="val 19100"/>
              <a:gd name="hf" fmla="val 105146"/>
              <a:gd name="vf" fmla="val 110557"/>
            </a:avLst>
          </a:prstGeom>
          <a:solidFill>
            <a:srgbClr val="3755AE"/>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85" name="First experiments…"/>
          <p:cNvSpPr txBox="1"/>
          <p:nvPr/>
        </p:nvSpPr>
        <p:spPr>
          <a:xfrm>
            <a:off x="1783304" y="4357451"/>
            <a:ext cx="2677007" cy="787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buClrTx/>
              <a:defRPr sz="2000">
                <a:solidFill>
                  <a:srgbClr val="3755AE"/>
                </a:solidFill>
                <a:uFillTx/>
                <a:latin typeface="Avenir Book"/>
                <a:ea typeface="Avenir Book"/>
                <a:cs typeface="Avenir Book"/>
                <a:sym typeface="Avenir Book"/>
              </a:defRPr>
            </a:pPr>
            <a:r>
              <a:t>First experiments</a:t>
            </a:r>
          </a:p>
          <a:p>
            <a:pPr algn="ctr" defTabSz="584200">
              <a:buClrTx/>
              <a:defRPr sz="2000">
                <a:solidFill>
                  <a:srgbClr val="3755AE"/>
                </a:solidFill>
                <a:uFillTx/>
                <a:latin typeface="Avenir Book"/>
                <a:ea typeface="Avenir Book"/>
                <a:cs typeface="Avenir Book"/>
                <a:sym typeface="Avenir Book"/>
              </a:defRPr>
            </a:pPr>
            <a:r>
              <a:t>@ JPARC</a:t>
            </a:r>
          </a:p>
        </p:txBody>
      </p:sp>
      <p:sp>
        <p:nvSpPr>
          <p:cNvPr id="486" name="Line"/>
          <p:cNvSpPr/>
          <p:nvPr/>
        </p:nvSpPr>
        <p:spPr>
          <a:xfrm flipH="1" flipV="1">
            <a:off x="1778631" y="3847447"/>
            <a:ext cx="314104" cy="503077"/>
          </a:xfrm>
          <a:prstGeom prst="line">
            <a:avLst/>
          </a:prstGeom>
          <a:ln w="25400">
            <a:solidFill>
              <a:srgbClr val="3755AE"/>
            </a:solidFill>
            <a:miter lim="400000"/>
            <a:tailEnd type="arrow"/>
          </a:ln>
        </p:spPr>
        <p:txBody>
          <a:bodyPr lIns="50800" tIns="50800" rIns="50800" bIns="50800" anchor="ctr"/>
          <a:lstStyle/>
          <a:p>
            <a:pPr algn="ctr" defTabSz="584200">
              <a:buClrTx/>
              <a:defRPr sz="3600">
                <a:solidFill>
                  <a:srgbClr val="535353"/>
                </a:solidFill>
                <a:uFillTx/>
                <a:latin typeface="Gill Sans Light"/>
                <a:ea typeface="Gill Sans Light"/>
                <a:cs typeface="Gill Sans Light"/>
                <a:sym typeface="Gill Sans Light"/>
              </a:defRPr>
            </a:pPr>
          </a:p>
        </p:txBody>
      </p:sp>
      <p:grpSp>
        <p:nvGrpSpPr>
          <p:cNvPr id="498" name="Group"/>
          <p:cNvGrpSpPr/>
          <p:nvPr/>
        </p:nvGrpSpPr>
        <p:grpSpPr>
          <a:xfrm>
            <a:off x="9790221" y="991158"/>
            <a:ext cx="2806201" cy="2894409"/>
            <a:chOff x="0" y="0"/>
            <a:chExt cx="2806199" cy="2894408"/>
          </a:xfrm>
        </p:grpSpPr>
        <p:sp>
          <p:nvSpPr>
            <p:cNvPr id="487" name="Circle"/>
            <p:cNvSpPr/>
            <p:nvPr/>
          </p:nvSpPr>
          <p:spPr>
            <a:xfrm>
              <a:off x="1181559" y="1350479"/>
              <a:ext cx="258755" cy="252151"/>
            </a:xfrm>
            <a:prstGeom prst="ellipse">
              <a:avLst/>
            </a:prstGeom>
            <a:gradFill flip="none" rotWithShape="1">
              <a:gsLst>
                <a:gs pos="0">
                  <a:srgbClr val="CE2111"/>
                </a:gs>
                <a:gs pos="100000">
                  <a:srgbClr val="841001"/>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88" name="Circle"/>
            <p:cNvSpPr/>
            <p:nvPr/>
          </p:nvSpPr>
          <p:spPr>
            <a:xfrm>
              <a:off x="1259541" y="1478430"/>
              <a:ext cx="258755" cy="252151"/>
            </a:xfrm>
            <a:prstGeom prst="ellipse">
              <a:avLst/>
            </a:prstGeom>
            <a:gradFill flip="none" rotWithShape="1">
              <a:gsLst>
                <a:gs pos="0">
                  <a:srgbClr val="CE2111"/>
                </a:gs>
                <a:gs pos="100000">
                  <a:srgbClr val="841001"/>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89" name="Circle"/>
            <p:cNvSpPr/>
            <p:nvPr/>
          </p:nvSpPr>
          <p:spPr>
            <a:xfrm>
              <a:off x="1041279" y="1402230"/>
              <a:ext cx="258755" cy="252151"/>
            </a:xfrm>
            <a:prstGeom prst="ellipse">
              <a:avLst/>
            </a:prstGeom>
            <a:gradFill flip="none" rotWithShape="1">
              <a:gsLst>
                <a:gs pos="0">
                  <a:srgbClr val="7888A0"/>
                </a:gs>
                <a:gs pos="100000">
                  <a:srgbClr val="3D4553"/>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90" name="Circle"/>
            <p:cNvSpPr/>
            <p:nvPr/>
          </p:nvSpPr>
          <p:spPr>
            <a:xfrm>
              <a:off x="1041279" y="1505731"/>
              <a:ext cx="258755" cy="252151"/>
            </a:xfrm>
            <a:prstGeom prst="ellipse">
              <a:avLst/>
            </a:prstGeom>
            <a:gradFill flip="none" rotWithShape="1">
              <a:gsLst>
                <a:gs pos="0">
                  <a:srgbClr val="CE2111"/>
                </a:gs>
                <a:gs pos="100000">
                  <a:srgbClr val="841001"/>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91" name="Circle"/>
            <p:cNvSpPr/>
            <p:nvPr/>
          </p:nvSpPr>
          <p:spPr>
            <a:xfrm>
              <a:off x="1130557" y="1505731"/>
              <a:ext cx="258755" cy="252151"/>
            </a:xfrm>
            <a:prstGeom prst="ellipse">
              <a:avLst/>
            </a:prstGeom>
            <a:gradFill flip="none" rotWithShape="1">
              <a:gsLst>
                <a:gs pos="0">
                  <a:srgbClr val="7888A0"/>
                </a:gs>
                <a:gs pos="100000">
                  <a:srgbClr val="3D4553"/>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92" name="Circle"/>
            <p:cNvSpPr/>
            <p:nvPr/>
          </p:nvSpPr>
          <p:spPr>
            <a:xfrm>
              <a:off x="613048" y="974381"/>
              <a:ext cx="1293772" cy="1293773"/>
            </a:xfrm>
            <a:prstGeom prst="ellipse">
              <a:avLst/>
            </a:prstGeom>
            <a:noFill/>
            <a:ln w="25400" cap="flat">
              <a:solidFill>
                <a:srgbClr val="5A5F5E"/>
              </a:solidFill>
              <a:prstDash val="solid"/>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93" name="muon"/>
            <p:cNvSpPr txBox="1"/>
            <p:nvPr/>
          </p:nvSpPr>
          <p:spPr>
            <a:xfrm>
              <a:off x="1768460" y="0"/>
              <a:ext cx="1037740" cy="4025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buClrTx/>
                <a:defRPr sz="2400">
                  <a:solidFill>
                    <a:srgbClr val="3755AE"/>
                  </a:solidFill>
                  <a:uFillTx/>
                </a:defRPr>
              </a:lvl1pPr>
            </a:lstStyle>
            <a:p>
              <a:pPr/>
              <a:r>
                <a:t>muon</a:t>
              </a:r>
            </a:p>
          </p:txBody>
        </p:sp>
        <p:sp>
          <p:nvSpPr>
            <p:cNvPr id="494" name="Oval"/>
            <p:cNvSpPr/>
            <p:nvPr/>
          </p:nvSpPr>
          <p:spPr>
            <a:xfrm>
              <a:off x="1669134" y="317842"/>
              <a:ext cx="232880" cy="236540"/>
            </a:xfrm>
            <a:prstGeom prst="ellipse">
              <a:avLst/>
            </a:prstGeom>
            <a:gradFill flip="none" rotWithShape="1">
              <a:gsLst>
                <a:gs pos="0">
                  <a:srgbClr val="3755AE"/>
                </a:gs>
                <a:gs pos="100000">
                  <a:srgbClr val="B4B4B4"/>
                </a:gs>
              </a:gsLst>
              <a:lin ang="5400000" scaled="0"/>
            </a:gradFill>
            <a:ln w="12700" cap="flat">
              <a:noFill/>
              <a:miter lim="400000"/>
            </a:ln>
            <a:effectLst/>
          </p:spPr>
          <p:txBody>
            <a:bodyPr wrap="square" lIns="50800" tIns="50800" rIns="50800" bIns="50800" numCol="1" anchor="ctr">
              <a:noAutofit/>
            </a:bodyPr>
            <a:lstStyle/>
            <a:p>
              <a:pPr algn="ctr" defTabSz="584200">
                <a:buClrTx/>
                <a:defRPr sz="2000">
                  <a:solidFill>
                    <a:srgbClr val="FFFFFF"/>
                  </a:solidFill>
                  <a:uFillTx/>
                  <a:latin typeface="Gill Sans Light"/>
                  <a:ea typeface="Gill Sans Light"/>
                  <a:cs typeface="Gill Sans Light"/>
                  <a:sym typeface="Gill Sans Light"/>
                </a:defRPr>
              </a:pPr>
            </a:p>
          </p:txBody>
        </p:sp>
        <p:sp>
          <p:nvSpPr>
            <p:cNvPr id="495" name="Circle"/>
            <p:cNvSpPr/>
            <p:nvPr/>
          </p:nvSpPr>
          <p:spPr>
            <a:xfrm>
              <a:off x="0" y="348127"/>
              <a:ext cx="2546282" cy="2546282"/>
            </a:xfrm>
            <a:prstGeom prst="ellipse">
              <a:avLst/>
            </a:prstGeom>
            <a:noFill/>
            <a:ln w="25400" cap="flat">
              <a:solidFill>
                <a:srgbClr val="5A5F5E"/>
              </a:solidFill>
              <a:prstDash val="solid"/>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496" name=".…"/>
            <p:cNvSpPr txBox="1"/>
            <p:nvPr/>
          </p:nvSpPr>
          <p:spPr>
            <a:xfrm>
              <a:off x="1185917" y="353282"/>
              <a:ext cx="174448" cy="6045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584200">
                <a:lnSpc>
                  <a:spcPct val="40000"/>
                </a:lnSpc>
                <a:buClrTx/>
                <a:defRPr sz="1600">
                  <a:solidFill>
                    <a:srgbClr val="535353"/>
                  </a:solidFill>
                  <a:uFillTx/>
                  <a:latin typeface="Avenir Heavy"/>
                  <a:ea typeface="Avenir Heavy"/>
                  <a:cs typeface="Avenir Heavy"/>
                  <a:sym typeface="Avenir Heavy"/>
                </a:defRPr>
              </a:pPr>
              <a:r>
                <a:t>.</a:t>
              </a:r>
            </a:p>
            <a:p>
              <a:pPr algn="ctr" defTabSz="584200">
                <a:lnSpc>
                  <a:spcPct val="40000"/>
                </a:lnSpc>
                <a:buClrTx/>
                <a:defRPr sz="1600">
                  <a:solidFill>
                    <a:srgbClr val="535353"/>
                  </a:solidFill>
                  <a:uFillTx/>
                  <a:latin typeface="Avenir Heavy"/>
                  <a:ea typeface="Avenir Heavy"/>
                  <a:cs typeface="Avenir Heavy"/>
                  <a:sym typeface="Avenir Heavy"/>
                </a:defRPr>
              </a:pPr>
              <a:r>
                <a:t>.</a:t>
              </a:r>
            </a:p>
            <a:p>
              <a:pPr algn="ctr" defTabSz="584200">
                <a:lnSpc>
                  <a:spcPct val="40000"/>
                </a:lnSpc>
                <a:buClrTx/>
                <a:defRPr sz="1600">
                  <a:solidFill>
                    <a:srgbClr val="535353"/>
                  </a:solidFill>
                  <a:uFillTx/>
                  <a:latin typeface="Avenir Heavy"/>
                  <a:ea typeface="Avenir Heavy"/>
                  <a:cs typeface="Avenir Heavy"/>
                  <a:sym typeface="Avenir Heavy"/>
                </a:defRPr>
              </a:pPr>
              <a:r>
                <a:t>.</a:t>
              </a:r>
            </a:p>
          </p:txBody>
        </p:sp>
        <p:sp>
          <p:nvSpPr>
            <p:cNvPr id="497" name="n=10"/>
            <p:cNvSpPr txBox="1"/>
            <p:nvPr/>
          </p:nvSpPr>
          <p:spPr>
            <a:xfrm>
              <a:off x="2026768" y="258311"/>
              <a:ext cx="521123"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584200">
                <a:buClrTx/>
                <a:defRPr sz="2200">
                  <a:uFillTx/>
                </a:defRPr>
              </a:lvl1pPr>
            </a:lstStyle>
            <a:p>
              <a:pPr/>
              <a:r>
                <a:t>n=10</a:t>
              </a:r>
            </a:p>
          </p:txBody>
        </p:sp>
      </p:grpSp>
      <p:sp>
        <p:nvSpPr>
          <p:cNvPr id="499" name="n=1"/>
          <p:cNvSpPr txBox="1"/>
          <p:nvPr/>
        </p:nvSpPr>
        <p:spPr>
          <a:xfrm>
            <a:off x="12035002" y="5777934"/>
            <a:ext cx="347924"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1800">
                <a:uFillTx/>
              </a:defRPr>
            </a:lvl1pPr>
          </a:lstStyle>
          <a:p>
            <a:pPr/>
            <a:r>
              <a:t>n=1</a:t>
            </a:r>
          </a:p>
        </p:txBody>
      </p:sp>
      <p:sp>
        <p:nvSpPr>
          <p:cNvPr id="500" name="N. Paul et al, « Testing Quantum Electrodynamics with Exotic Atoms » PRL 126, 173001 (2021)"/>
          <p:cNvSpPr txBox="1"/>
          <p:nvPr/>
        </p:nvSpPr>
        <p:spPr>
          <a:xfrm>
            <a:off x="2804146" y="9203972"/>
            <a:ext cx="672182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buClrTx/>
              <a:defRPr sz="1800">
                <a:solidFill>
                  <a:srgbClr val="EB3D44"/>
                </a:solidFill>
                <a:uFillTx/>
              </a:defRPr>
            </a:lvl1pPr>
          </a:lstStyle>
          <a:p>
            <a:pPr/>
            <a:r>
              <a:t>N. Paul et al, « Testing Quantum Electrodynamics with Exotic Atoms » PRL 126, 173001 (2021) </a:t>
            </a:r>
            <a:endParaRPr sz="1200">
              <a:solidFill>
                <a:srgbClr val="000000"/>
              </a:solidFill>
            </a:endParaRPr>
          </a:p>
        </p:txBody>
      </p:sp>
      <p:sp>
        <p:nvSpPr>
          <p:cNvPr id="501" name="Exotic atoms:…"/>
          <p:cNvSpPr/>
          <p:nvPr/>
        </p:nvSpPr>
        <p:spPr>
          <a:xfrm>
            <a:off x="1157687" y="6665138"/>
            <a:ext cx="5843179" cy="1699964"/>
          </a:xfrm>
          <a:prstGeom prst="roundRect">
            <a:avLst>
              <a:gd name="adj" fmla="val 30912"/>
            </a:avLst>
          </a:prstGeom>
          <a:solidFill>
            <a:srgbClr val="3755AE"/>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buClrTx/>
              <a:defRPr b="1" sz="2200">
                <a:solidFill>
                  <a:srgbClr val="FFFFFF"/>
                </a:solidFill>
                <a:uFillTx/>
              </a:defRPr>
            </a:pPr>
            <a:r>
              <a:t>Exotic atoms: </a:t>
            </a:r>
          </a:p>
          <a:p>
            <a:pPr algn="ctr" defTabSz="584200">
              <a:buClrTx/>
              <a:defRPr sz="2200">
                <a:solidFill>
                  <a:srgbClr val="FFFFFF"/>
                </a:solidFill>
                <a:uFillTx/>
              </a:defRPr>
            </a:pPr>
            <a:r>
              <a:t>(strong field) x (Rydberg states)</a:t>
            </a:r>
          </a:p>
          <a:p>
            <a:pPr algn="ctr" defTabSz="584200">
              <a:buClrTx/>
              <a:defRPr sz="2200">
                <a:solidFill>
                  <a:srgbClr val="FFFFFF"/>
                </a:solidFill>
                <a:uFillTx/>
              </a:defRPr>
            </a:pPr>
            <a:r>
              <a:t>Vanishing nuclear uncertainties!</a:t>
            </a:r>
          </a:p>
        </p:txBody>
      </p:sp>
      <p:sp>
        <p:nvSpPr>
          <p:cNvPr id="502" name="Equivalent field!"/>
          <p:cNvSpPr txBox="1"/>
          <p:nvPr/>
        </p:nvSpPr>
        <p:spPr>
          <a:xfrm>
            <a:off x="11308701" y="4280383"/>
            <a:ext cx="1800526"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b="1" sz="2000">
                <a:solidFill>
                  <a:srgbClr val="3755AE"/>
                </a:solidFill>
                <a:uFillTx/>
              </a:defRPr>
            </a:lvl1pPr>
          </a:lstStyle>
          <a:p>
            <a:pPr/>
            <a:r>
              <a:t>Equivalent field!</a:t>
            </a:r>
          </a:p>
        </p:txBody>
      </p:sp>
      <p:sp>
        <p:nvSpPr>
          <p:cNvPr id="503" name="Energy levels in muonic ions"/>
          <p:cNvSpPr txBox="1"/>
          <p:nvPr/>
        </p:nvSpPr>
        <p:spPr>
          <a:xfrm>
            <a:off x="7709920" y="1775006"/>
            <a:ext cx="1905414"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b="1" sz="2600">
                <a:solidFill>
                  <a:srgbClr val="3755AE"/>
                </a:solidFill>
                <a:uFillTx/>
              </a:defRPr>
            </a:lvl1pPr>
          </a:lstStyle>
          <a:p>
            <a:pPr/>
            <a:r>
              <a:t>Energy levels in muonic ions</a:t>
            </a:r>
          </a:p>
        </p:txBody>
      </p:sp>
      <p:sp>
        <p:nvSpPr>
          <p:cNvPr id="504" name="Energy levels in HCI"/>
          <p:cNvSpPr txBox="1"/>
          <p:nvPr/>
        </p:nvSpPr>
        <p:spPr>
          <a:xfrm>
            <a:off x="7762364" y="3797662"/>
            <a:ext cx="1800525"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b="1" sz="2400">
                <a:solidFill>
                  <a:srgbClr val="EB3D44"/>
                </a:solidFill>
                <a:uFillTx/>
              </a:defRPr>
            </a:lvl1pPr>
          </a:lstStyle>
          <a:p>
            <a:pPr/>
            <a:r>
              <a:t>Energy levels in HCI</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8"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509" name="HPXRM 2023"/>
          <p:cNvSpPr/>
          <p:nvPr/>
        </p:nvSpPr>
        <p:spPr>
          <a:xfrm>
            <a:off x="0" y="9403926"/>
            <a:ext cx="5642654"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510" name="could one get precise QED tests with exotic atoms?"/>
          <p:cNvSpPr/>
          <p:nvPr>
            <p:ph type="title"/>
          </p:nvPr>
        </p:nvSpPr>
        <p:spPr>
          <a:prstGeom prst="rect">
            <a:avLst/>
          </a:prstGeom>
        </p:spPr>
        <p:txBody>
          <a:bodyPr/>
          <a:lstStyle/>
          <a:p>
            <a:pPr/>
            <a:r>
              <a:t>could one get precise QED tests with exotic atoms?</a:t>
            </a:r>
          </a:p>
        </p:txBody>
      </p:sp>
      <p:sp>
        <p:nvSpPr>
          <p:cNvPr id="511" name="Look at Rydberg states…"/>
          <p:cNvSpPr/>
          <p:nvPr>
            <p:ph type="body" idx="1"/>
          </p:nvPr>
        </p:nvSpPr>
        <p:spPr>
          <a:prstGeom prst="rect">
            <a:avLst/>
          </a:prstGeom>
        </p:spPr>
        <p:txBody>
          <a:bodyPr/>
          <a:lstStyle/>
          <a:p>
            <a:pPr>
              <a:defRPr>
                <a:solidFill>
                  <a:schemeClr val="accent1"/>
                </a:solidFill>
              </a:defRPr>
            </a:pPr>
            <a:r>
              <a:t>Look at Rydberg states </a:t>
            </a:r>
          </a:p>
          <a:p>
            <a:pPr>
              <a:defRPr>
                <a:solidFill>
                  <a:schemeClr val="accent6">
                    <a:lumOff val="-8741"/>
                  </a:schemeClr>
                </a:solidFill>
              </a:defRPr>
            </a:pPr>
            <a:r>
              <a:t>Use circular Rydberg states (no interaction with the nucleus)</a:t>
            </a:r>
          </a:p>
          <a:p>
            <a:pPr>
              <a:defRPr>
                <a:solidFill>
                  <a:schemeClr val="accent2"/>
                </a:solidFill>
              </a:defRPr>
            </a:pPr>
            <a:r>
              <a:t>Yrast transitions (highest </a:t>
            </a:r>
            <a:r>
              <a:t>l</a:t>
            </a:r>
            <a:r>
              <a:t> for a given </a:t>
            </a:r>
            <a:r>
              <a:t>n</a:t>
            </a:r>
            <a:r>
              <a:t>)</a:t>
            </a:r>
          </a:p>
          <a:p>
            <a:pPr>
              <a:defRPr>
                <a:solidFill>
                  <a:schemeClr val="accent1"/>
                </a:solidFill>
              </a:defRPr>
            </a:pPr>
            <a:r>
              <a:t>Check ratio of first and second order QED correction to finite nuclear size as a function of n</a:t>
            </a:r>
          </a:p>
          <a:p>
            <a:pPr>
              <a:defRPr>
                <a:solidFill>
                  <a:schemeClr val="accent2">
                    <a:hueOff val="-554920"/>
                    <a:satOff val="-21482"/>
                    <a:lumOff val="-6228"/>
                  </a:schemeClr>
                </a:solidFill>
              </a:defRPr>
            </a:pPr>
            <a:r>
              <a:t>Such systems enable to explore beyond the Schwinger limit</a:t>
            </a:r>
          </a:p>
          <a:p>
            <a:pPr/>
          </a:p>
          <a:p>
            <a:pPr/>
          </a:p>
          <a:p>
            <a:pPr/>
          </a:p>
          <a:p>
            <a:pPr marL="0" indent="0">
              <a:buSzTx/>
              <a:buNone/>
            </a:pPr>
            <a:r>
              <a:rPr sz="3200"/>
              <a:t>N. Paul, G. Bian, T. Azuma, S. Okada, and P. Indelicato, Phys. Rev. Lett. 126, 173001 (2021)</a:t>
            </a:r>
            <a:r>
              <a:t>.</a:t>
            </a:r>
          </a:p>
        </p:txBody>
      </p:sp>
      <p:sp>
        <p:nvSpPr>
          <p:cNvPr id="51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4"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515"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516" name="HCI and Exotic Atoms: a complementary pair"/>
          <p:cNvSpPr txBox="1"/>
          <p:nvPr>
            <p:ph type="title"/>
          </p:nvPr>
        </p:nvSpPr>
        <p:spPr>
          <a:prstGeom prst="rect">
            <a:avLst/>
          </a:prstGeom>
        </p:spPr>
        <p:txBody>
          <a:bodyPr/>
          <a:lstStyle/>
          <a:p>
            <a:pPr/>
            <a:r>
              <a:t>HCI and Exotic Atoms: a complementary pair</a:t>
            </a:r>
          </a:p>
        </p:txBody>
      </p:sp>
      <p:sp>
        <p:nvSpPr>
          <p:cNvPr id="5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8" name="Self-energy is dominant in HCI, vacuum polarization is dominant in exotic atoms…"/>
          <p:cNvSpPr txBox="1"/>
          <p:nvPr/>
        </p:nvSpPr>
        <p:spPr>
          <a:xfrm>
            <a:off x="1121280" y="6309067"/>
            <a:ext cx="10762239"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1200"/>
              </a:spcBef>
              <a:buClrTx/>
              <a:defRPr sz="2200">
                <a:uFillTx/>
                <a:latin typeface="Avenir Book"/>
                <a:ea typeface="Avenir Book"/>
                <a:cs typeface="Avenir Book"/>
                <a:sym typeface="Avenir Book"/>
              </a:defRPr>
            </a:pPr>
            <a:r>
              <a:t>Self-energy is dominant in HCI, vacuum polarization is dominant in exotic atoms</a:t>
            </a:r>
          </a:p>
          <a:p>
            <a:pPr defTabSz="584200">
              <a:spcBef>
                <a:spcPts val="1200"/>
              </a:spcBef>
              <a:buClrTx/>
              <a:defRPr sz="2200">
                <a:uFillTx/>
                <a:latin typeface="Avenir Heavy"/>
                <a:ea typeface="Avenir Heavy"/>
                <a:cs typeface="Avenir Heavy"/>
                <a:sym typeface="Avenir Heavy"/>
              </a:defRPr>
            </a:pPr>
            <a:r>
              <a:t>Unique probe of vacuum polarization, </a:t>
            </a:r>
            <a:r>
              <a:rPr>
                <a:latin typeface="Avenir Book Oblique"/>
                <a:ea typeface="Avenir Book Oblique"/>
                <a:cs typeface="Avenir Book Oblique"/>
                <a:sym typeface="Avenir Book Oblique"/>
              </a:rPr>
              <a:t>« one of the most interesting phenomena predicted by contemporary quantum electrodynamics »</a:t>
            </a:r>
            <a:r>
              <a:t> </a:t>
            </a:r>
            <a:r>
              <a:rPr>
                <a:latin typeface="Avenir Book"/>
                <a:ea typeface="Avenir Book"/>
                <a:cs typeface="Avenir Book"/>
                <a:sym typeface="Avenir Book"/>
              </a:rPr>
              <a:t>(Foldy and Eriksen, Physical Review (1954))</a:t>
            </a:r>
            <a:endParaRPr>
              <a:latin typeface="Avenir Book"/>
              <a:ea typeface="Avenir Book"/>
              <a:cs typeface="Avenir Book"/>
              <a:sym typeface="Avenir Book"/>
            </a:endParaRPr>
          </a:p>
          <a:p>
            <a:pPr defTabSz="584200">
              <a:spcBef>
                <a:spcPts val="1200"/>
              </a:spcBef>
              <a:buClrTx/>
              <a:defRPr sz="2200">
                <a:uFillTx/>
                <a:latin typeface="Avenir Heavy"/>
                <a:ea typeface="Avenir Heavy"/>
                <a:cs typeface="Avenir Heavy"/>
                <a:sym typeface="Avenir Heavy"/>
              </a:defRPr>
            </a:pPr>
            <a:r>
              <a:rPr>
                <a:latin typeface="Avenir Book"/>
                <a:ea typeface="Avenir Book"/>
                <a:cs typeface="Avenir Book"/>
                <a:sym typeface="Avenir Book"/>
              </a:rPr>
              <a:t>Complementary to vacuum studies with high-intensity lasers</a:t>
            </a:r>
          </a:p>
        </p:txBody>
      </p:sp>
      <p:pic>
        <p:nvPicPr>
          <p:cNvPr id="519" name="self-energy.pdf" descr="self-energy.pdf"/>
          <p:cNvPicPr>
            <a:picLocks noChangeAspect="1"/>
          </p:cNvPicPr>
          <p:nvPr/>
        </p:nvPicPr>
        <p:blipFill>
          <a:blip r:embed="rId3">
            <a:extLst/>
          </a:blip>
          <a:srcRect l="0" t="0" r="0" b="20862"/>
          <a:stretch>
            <a:fillRect/>
          </a:stretch>
        </p:blipFill>
        <p:spPr>
          <a:xfrm>
            <a:off x="1226996" y="1861926"/>
            <a:ext cx="2057401" cy="874395"/>
          </a:xfrm>
          <a:prstGeom prst="rect">
            <a:avLst/>
          </a:prstGeom>
          <a:ln w="12700">
            <a:miter lim="400000"/>
          </a:ln>
        </p:spPr>
      </p:pic>
      <p:pic>
        <p:nvPicPr>
          <p:cNvPr id="520" name="vacuum_pol.png" descr="vacuum_pol.png"/>
          <p:cNvPicPr>
            <a:picLocks noChangeAspect="1"/>
          </p:cNvPicPr>
          <p:nvPr/>
        </p:nvPicPr>
        <p:blipFill>
          <a:blip r:embed="rId4">
            <a:extLst/>
          </a:blip>
          <a:srcRect l="0" t="8588" r="78709" b="20208"/>
          <a:stretch>
            <a:fillRect/>
          </a:stretch>
        </p:blipFill>
        <p:spPr>
          <a:xfrm>
            <a:off x="1649866" y="3177600"/>
            <a:ext cx="1211746" cy="2300118"/>
          </a:xfrm>
          <a:prstGeom prst="rect">
            <a:avLst/>
          </a:prstGeom>
          <a:ln w="12700">
            <a:miter lim="400000"/>
          </a:ln>
        </p:spPr>
      </p:pic>
      <p:sp>
        <p:nvSpPr>
          <p:cNvPr id="521" name="Self energy (SE)"/>
          <p:cNvSpPr txBox="1"/>
          <p:nvPr/>
        </p:nvSpPr>
        <p:spPr>
          <a:xfrm>
            <a:off x="1395703" y="1449966"/>
            <a:ext cx="1719987"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buClrTx/>
              <a:defRPr sz="1800">
                <a:solidFill>
                  <a:srgbClr val="4F8F00"/>
                </a:solidFill>
                <a:uFillTx/>
                <a:latin typeface="Avenir Roman"/>
                <a:ea typeface="Avenir Roman"/>
                <a:cs typeface="Avenir Roman"/>
                <a:sym typeface="Avenir Roman"/>
              </a:defRPr>
            </a:lvl1pPr>
          </a:lstStyle>
          <a:p>
            <a:pPr/>
            <a:r>
              <a:t>Self energy (SE)</a:t>
            </a:r>
          </a:p>
        </p:txBody>
      </p:sp>
      <p:sp>
        <p:nvSpPr>
          <p:cNvPr id="522" name="Vacuum pol. (VP)"/>
          <p:cNvSpPr txBox="1"/>
          <p:nvPr/>
        </p:nvSpPr>
        <p:spPr>
          <a:xfrm>
            <a:off x="1334438" y="2852094"/>
            <a:ext cx="1842517"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buClrTx/>
              <a:defRPr sz="1800">
                <a:solidFill>
                  <a:srgbClr val="D9971A"/>
                </a:solidFill>
                <a:uFillTx/>
                <a:latin typeface="Avenir Roman"/>
                <a:ea typeface="Avenir Roman"/>
                <a:cs typeface="Avenir Roman"/>
                <a:sym typeface="Avenir Roman"/>
              </a:defRPr>
            </a:lvl1pPr>
          </a:lstStyle>
          <a:p>
            <a:pPr/>
            <a:r>
              <a:t>Vacuum pol. (VP)</a:t>
            </a:r>
          </a:p>
        </p:txBody>
      </p:sp>
      <p:pic>
        <p:nvPicPr>
          <p:cNvPr id="523" name="se_vp_compfig.pdf" descr="se_vp_compfig.pdf"/>
          <p:cNvPicPr>
            <a:picLocks noChangeAspect="1"/>
          </p:cNvPicPr>
          <p:nvPr/>
        </p:nvPicPr>
        <p:blipFill>
          <a:blip r:embed="rId5">
            <a:extLst/>
          </a:blip>
          <a:stretch>
            <a:fillRect/>
          </a:stretch>
        </p:blipFill>
        <p:spPr>
          <a:xfrm>
            <a:off x="4150901" y="1663323"/>
            <a:ext cx="8641813" cy="4249213"/>
          </a:xfrm>
          <a:prstGeom prst="rect">
            <a:avLst/>
          </a:prstGeom>
          <a:ln w="12700">
            <a:miter lim="400000"/>
          </a:ln>
        </p:spPr>
      </p:pic>
      <p:sp>
        <p:nvSpPr>
          <p:cNvPr id="524" name="Highly charged ion: SE&gt;VP…"/>
          <p:cNvSpPr txBox="1"/>
          <p:nvPr/>
        </p:nvSpPr>
        <p:spPr>
          <a:xfrm>
            <a:off x="606093" y="5420423"/>
            <a:ext cx="3299207"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buClrTx/>
              <a:defRPr sz="2000">
                <a:uFillTx/>
                <a:latin typeface="Avenir Heavy"/>
                <a:ea typeface="Avenir Heavy"/>
                <a:cs typeface="Avenir Heavy"/>
                <a:sym typeface="Avenir Heavy"/>
              </a:defRPr>
            </a:pPr>
            <a:r>
              <a:t>Highly charged ion: </a:t>
            </a:r>
            <a:r>
              <a:rPr>
                <a:solidFill>
                  <a:srgbClr val="4F8F00"/>
                </a:solidFill>
              </a:rPr>
              <a:t>SE</a:t>
            </a:r>
            <a:r>
              <a:t>&gt;</a:t>
            </a:r>
            <a:r>
              <a:rPr>
                <a:solidFill>
                  <a:srgbClr val="D9971A"/>
                </a:solidFill>
              </a:rPr>
              <a:t>VP</a:t>
            </a:r>
          </a:p>
          <a:p>
            <a:pPr algn="ctr" defTabSz="584200">
              <a:buClrTx/>
              <a:defRPr sz="2000">
                <a:uFillTx/>
                <a:latin typeface="Avenir Heavy"/>
                <a:ea typeface="Avenir Heavy"/>
                <a:cs typeface="Avenir Heavy"/>
                <a:sym typeface="Avenir Heavy"/>
              </a:defRPr>
            </a:pPr>
            <a:r>
              <a:t>Exotic atom:  </a:t>
            </a:r>
            <a:r>
              <a:rPr>
                <a:solidFill>
                  <a:srgbClr val="D9971A"/>
                </a:solidFill>
              </a:rPr>
              <a:t>VP</a:t>
            </a:r>
            <a:r>
              <a:t>&gt;</a:t>
            </a:r>
            <a:r>
              <a:rPr>
                <a:solidFill>
                  <a:srgbClr val="4F8F00"/>
                </a:solidFill>
              </a:rPr>
              <a:t>SE</a:t>
            </a:r>
          </a:p>
        </p:txBody>
      </p:sp>
      <p:sp>
        <p:nvSpPr>
          <p:cNvPr id="525" name="Line"/>
          <p:cNvSpPr/>
          <p:nvPr/>
        </p:nvSpPr>
        <p:spPr>
          <a:xfrm flipV="1">
            <a:off x="7636098" y="1786603"/>
            <a:ext cx="1" cy="3703045"/>
          </a:xfrm>
          <a:prstGeom prst="line">
            <a:avLst/>
          </a:prstGeom>
          <a:ln w="63500">
            <a:solidFill>
              <a:srgbClr val="000000"/>
            </a:solidFill>
            <a:miter lim="400000"/>
          </a:ln>
        </p:spPr>
        <p:txBody>
          <a:bodyPr lIns="50800" tIns="50800" rIns="50800" bIns="50800" anchor="ctr"/>
          <a:lstStyle/>
          <a:p>
            <a:pPr algn="ctr" defTabSz="584200">
              <a:buClrTx/>
              <a:defRPr sz="3600">
                <a:solidFill>
                  <a:srgbClr val="535353"/>
                </a:solidFill>
                <a:uFillTx/>
                <a:latin typeface="Gill Sans Light"/>
                <a:ea typeface="Gill Sans Light"/>
                <a:cs typeface="Gill Sans Light"/>
                <a:sym typeface="Gill Sans Light"/>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7"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528"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529" name="QED vs Finite Nuclear Size"/>
          <p:cNvSpPr txBox="1"/>
          <p:nvPr>
            <p:ph type="title"/>
          </p:nvPr>
        </p:nvSpPr>
        <p:spPr>
          <a:prstGeom prst="rect">
            <a:avLst/>
          </a:prstGeom>
        </p:spPr>
        <p:txBody>
          <a:bodyPr/>
          <a:lstStyle/>
          <a:p>
            <a:pPr/>
            <a:r>
              <a:t>QED vs Finite Nuclear Size</a:t>
            </a:r>
          </a:p>
        </p:txBody>
      </p:sp>
      <p:pic>
        <p:nvPicPr>
          <p:cNvPr id="530" name="Screenshot 2021-05-31 at 14.55.53.png" descr="Screenshot 2021-05-31 at 14.55.53.png"/>
          <p:cNvPicPr>
            <a:picLocks noChangeAspect="1"/>
          </p:cNvPicPr>
          <p:nvPr/>
        </p:nvPicPr>
        <p:blipFill>
          <a:blip r:embed="rId3">
            <a:extLst/>
          </a:blip>
          <a:stretch>
            <a:fillRect/>
          </a:stretch>
        </p:blipFill>
        <p:spPr>
          <a:xfrm>
            <a:off x="1946275" y="1138783"/>
            <a:ext cx="8705455" cy="6190031"/>
          </a:xfrm>
          <a:prstGeom prst="rect">
            <a:avLst/>
          </a:prstGeom>
          <a:ln w="12700">
            <a:miter lim="400000"/>
          </a:ln>
        </p:spPr>
      </p:pic>
      <p:sp>
        <p:nvSpPr>
          <p:cNvPr id="5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2" name="Precision QED calculations performed for radiative cascade in muonic atoms from H →U…"/>
          <p:cNvSpPr txBox="1"/>
          <p:nvPr/>
        </p:nvSpPr>
        <p:spPr>
          <a:xfrm>
            <a:off x="917021" y="7486489"/>
            <a:ext cx="11681926" cy="1958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1000"/>
              </a:spcBef>
              <a:buClrTx/>
              <a:defRPr sz="2300">
                <a:uFillTx/>
              </a:defRPr>
            </a:pPr>
            <a:r>
              <a:t>Precision QED calculations performed for radiative cascade in muonic atoms from H →U </a:t>
            </a:r>
          </a:p>
          <a:p>
            <a:pPr defTabSz="584200">
              <a:spcBef>
                <a:spcPts val="1200"/>
              </a:spcBef>
              <a:buClrTx/>
              <a:defRPr sz="2300">
                <a:uFillTx/>
              </a:defRPr>
            </a:pPr>
            <a:r>
              <a:t>Multiconfiguration Dirac Fock code (MCDFGME, P. Indelicato, J.P. Desclaux)</a:t>
            </a:r>
          </a:p>
          <a:p>
            <a:pPr defTabSz="584200">
              <a:spcBef>
                <a:spcPts val="1200"/>
              </a:spcBef>
              <a:buClrTx/>
              <a:defRPr sz="2300">
                <a:uFillTx/>
              </a:defRPr>
            </a:pPr>
            <a:r>
              <a:t>One order of magnitude gain in sensitivity compared to normal H-like ions,</a:t>
            </a:r>
            <a:r>
              <a:rPr>
                <a:solidFill>
                  <a:srgbClr val="EB3D44"/>
                </a:solidFill>
              </a:rPr>
              <a:t> by avoiding nuclear physics uncertainties</a:t>
            </a:r>
            <a:endParaRPr>
              <a:solidFill>
                <a:srgbClr val="EB3D44"/>
              </a:solidFill>
            </a:endParaRPr>
          </a:p>
        </p:txBody>
      </p:sp>
      <p:sp>
        <p:nvSpPr>
          <p:cNvPr id="533" name="QED theory calculations"/>
          <p:cNvSpPr txBox="1"/>
          <p:nvPr/>
        </p:nvSpPr>
        <p:spPr>
          <a:xfrm>
            <a:off x="6677278" y="4597400"/>
            <a:ext cx="3688386"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600">
                <a:uFillTx/>
                <a:latin typeface="Avenir Roman"/>
                <a:ea typeface="Avenir Roman"/>
                <a:cs typeface="Avenir Roman"/>
                <a:sym typeface="Avenir Roman"/>
              </a:defRPr>
            </a:lvl1pPr>
          </a:lstStyle>
          <a:p>
            <a:pPr/>
            <a:r>
              <a:t>QED theory calculations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5"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536"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537" name="QED vs Transition Energy"/>
          <p:cNvSpPr txBox="1"/>
          <p:nvPr>
            <p:ph type="title"/>
          </p:nvPr>
        </p:nvSpPr>
        <p:spPr>
          <a:prstGeom prst="rect">
            <a:avLst/>
          </a:prstGeom>
        </p:spPr>
        <p:txBody>
          <a:bodyPr/>
          <a:lstStyle/>
          <a:p>
            <a:pPr/>
            <a:r>
              <a:t>QED vs Transition Energy</a:t>
            </a:r>
          </a:p>
        </p:txBody>
      </p:sp>
      <p:pic>
        <p:nvPicPr>
          <p:cNvPr id="538" name="Screenshot 2021-05-31 at 14.57.38.png" descr="Screenshot 2021-05-31 at 14.57.38.png"/>
          <p:cNvPicPr>
            <a:picLocks noChangeAspect="1"/>
          </p:cNvPicPr>
          <p:nvPr/>
        </p:nvPicPr>
        <p:blipFill>
          <a:blip r:embed="rId3">
            <a:extLst/>
          </a:blip>
          <a:stretch>
            <a:fillRect/>
          </a:stretch>
        </p:blipFill>
        <p:spPr>
          <a:xfrm>
            <a:off x="2352414" y="1107051"/>
            <a:ext cx="8299972" cy="5935048"/>
          </a:xfrm>
          <a:prstGeom prst="rect">
            <a:avLst/>
          </a:prstGeom>
          <a:ln w="12700">
            <a:miter lim="400000"/>
          </a:ln>
        </p:spPr>
      </p:pic>
      <p:sp>
        <p:nvSpPr>
          <p:cNvPr id="5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0" name="Larger QED contributions to transition energies, accessible for lower-Z ions…"/>
          <p:cNvSpPr txBox="1"/>
          <p:nvPr/>
        </p:nvSpPr>
        <p:spPr>
          <a:xfrm>
            <a:off x="1698880" y="7267146"/>
            <a:ext cx="10262325"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1200"/>
              </a:spcBef>
              <a:buClrTx/>
              <a:defRPr sz="2700">
                <a:uFillTx/>
              </a:defRPr>
            </a:pPr>
            <a:r>
              <a:t>Larger QED contributions to transition energies, accessible for lower-Z ions</a:t>
            </a:r>
          </a:p>
          <a:p>
            <a:pPr defTabSz="584200">
              <a:spcBef>
                <a:spcPts val="1200"/>
              </a:spcBef>
              <a:buClrTx/>
              <a:defRPr sz="2700">
                <a:uFillTx/>
              </a:defRPr>
            </a:pPr>
            <a:r>
              <a:t>Factor of 2-10 gain in QED enhancement for a given detection range</a:t>
            </a:r>
          </a:p>
          <a:p>
            <a:pPr defTabSz="584200">
              <a:spcBef>
                <a:spcPts val="1200"/>
              </a:spcBef>
              <a:buClrTx/>
              <a:defRPr sz="2700">
                <a:solidFill>
                  <a:srgbClr val="EB3D44"/>
                </a:solidFill>
                <a:uFillTx/>
              </a:defRPr>
            </a:pPr>
            <a:r>
              <a:t>QED effects in exotic atoms are larger for a given Z, thus easier to measure</a:t>
            </a:r>
          </a:p>
        </p:txBody>
      </p:sp>
      <p:sp>
        <p:nvSpPr>
          <p:cNvPr id="541" name="Ge detection range"/>
          <p:cNvSpPr txBox="1"/>
          <p:nvPr/>
        </p:nvSpPr>
        <p:spPr>
          <a:xfrm>
            <a:off x="6994119" y="3425345"/>
            <a:ext cx="259397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200">
                <a:solidFill>
                  <a:srgbClr val="535353"/>
                </a:solidFill>
                <a:uFillTx/>
                <a:latin typeface="Avenir Next Regular"/>
                <a:ea typeface="Avenir Next Regular"/>
                <a:cs typeface="Avenir Next Regular"/>
                <a:sym typeface="Avenir Next Regular"/>
              </a:defRPr>
            </a:lvl1pPr>
          </a:lstStyle>
          <a:p>
            <a:pPr/>
            <a:r>
              <a:t>Ge detection range</a:t>
            </a:r>
          </a:p>
        </p:txBody>
      </p:sp>
      <p:sp>
        <p:nvSpPr>
          <p:cNvPr id="542" name="p"/>
          <p:cNvSpPr txBox="1"/>
          <p:nvPr/>
        </p:nvSpPr>
        <p:spPr>
          <a:xfrm>
            <a:off x="11275369" y="4360723"/>
            <a:ext cx="360398" cy="597134"/>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latin typeface="Times New Roman Antimatter"/>
                <a:ea typeface="Times New Roman Antimatter"/>
                <a:cs typeface="Times New Roman Antimatter"/>
                <a:sym typeface="Times New Roman Antimatter"/>
              </a:defRPr>
            </a:lvl1pPr>
          </a:lstStyle>
          <a:p>
            <a:pPr/>
            <a:r>
              <a:t>p</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4"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545"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546" name="Wavefunctions and potentials"/>
          <p:cNvSpPr txBox="1"/>
          <p:nvPr>
            <p:ph type="title"/>
          </p:nvPr>
        </p:nvSpPr>
        <p:spPr>
          <a:prstGeom prst="rect">
            <a:avLst/>
          </a:prstGeom>
        </p:spPr>
        <p:txBody>
          <a:bodyPr/>
          <a:lstStyle/>
          <a:p>
            <a:pPr/>
            <a:r>
              <a:t>Wavefunctions and potentials </a:t>
            </a:r>
          </a:p>
        </p:txBody>
      </p:sp>
      <p:sp>
        <p:nvSpPr>
          <p:cNvPr id="5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8" name="pbar_z36_17v-16u-Hlike_Wf-Pot.pdf" descr="pbar_z36_17v-16u-Hlike_Wf-Pot.pdf"/>
          <p:cNvPicPr>
            <a:picLocks noChangeAspect="1"/>
          </p:cNvPicPr>
          <p:nvPr/>
        </p:nvPicPr>
        <p:blipFill>
          <a:blip r:embed="rId3">
            <a:extLst/>
          </a:blip>
          <a:stretch>
            <a:fillRect/>
          </a:stretch>
        </p:blipFill>
        <p:spPr>
          <a:xfrm>
            <a:off x="1404699" y="-1"/>
            <a:ext cx="10195401" cy="97536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0"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551"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552" name="The exotic atom cascade"/>
          <p:cNvSpPr txBox="1"/>
          <p:nvPr>
            <p:ph type="title"/>
          </p:nvPr>
        </p:nvSpPr>
        <p:spPr>
          <a:prstGeom prst="rect">
            <a:avLst/>
          </a:prstGeom>
        </p:spPr>
        <p:txBody>
          <a:bodyPr/>
          <a:lstStyle/>
          <a:p>
            <a:pPr/>
            <a:r>
              <a:t>The exotic atom cascade</a:t>
            </a:r>
          </a:p>
        </p:txBody>
      </p:sp>
      <p:sp>
        <p:nvSpPr>
          <p:cNvPr id="5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4" name="The exotic particle captures onto high-n orbitals…"/>
          <p:cNvSpPr txBox="1"/>
          <p:nvPr/>
        </p:nvSpPr>
        <p:spPr>
          <a:xfrm>
            <a:off x="1588536" y="7320970"/>
            <a:ext cx="10377201"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49030" indent="-249030" defTabSz="584200">
              <a:spcBef>
                <a:spcPts val="1200"/>
              </a:spcBef>
              <a:buClr>
                <a:srgbClr val="535353"/>
              </a:buClr>
              <a:buSzPct val="82000"/>
              <a:buChar char="•"/>
              <a:defRPr sz="2600">
                <a:uFillTx/>
              </a:defRPr>
            </a:pPr>
            <a:r>
              <a:t>The exotic particle captures onto high-n orbitals </a:t>
            </a:r>
          </a:p>
          <a:p>
            <a:pPr marL="249030" indent="-249030" defTabSz="584200">
              <a:spcBef>
                <a:spcPts val="1200"/>
              </a:spcBef>
              <a:buClr>
                <a:srgbClr val="535353"/>
              </a:buClr>
              <a:buSzPct val="82000"/>
              <a:buChar char="•"/>
              <a:defRPr sz="2600">
                <a:uFillTx/>
              </a:defRPr>
            </a:pPr>
            <a:r>
              <a:t>Decays via Auger electrons and radiatively (X-rays)</a:t>
            </a:r>
          </a:p>
          <a:p>
            <a:pPr marL="249030" indent="-249030" defTabSz="584200">
              <a:spcBef>
                <a:spcPts val="1200"/>
              </a:spcBef>
              <a:buClr>
                <a:srgbClr val="535353"/>
              </a:buClr>
              <a:buSzPct val="82000"/>
              <a:buChar char="•"/>
              <a:defRPr sz="2600">
                <a:uFillTx/>
              </a:defRPr>
            </a:pPr>
            <a:r>
              <a:t>Eventually is either captured by nucleus (muons), or annihilates (antiprotons) </a:t>
            </a:r>
          </a:p>
        </p:txBody>
      </p:sp>
      <p:pic>
        <p:nvPicPr>
          <p:cNvPr id="555" name="Gotta2008_cascade_fig.png" descr="Gotta2008_cascade_fig.png"/>
          <p:cNvPicPr>
            <a:picLocks noChangeAspect="1"/>
          </p:cNvPicPr>
          <p:nvPr/>
        </p:nvPicPr>
        <p:blipFill>
          <a:blip r:embed="rId3">
            <a:extLst/>
          </a:blip>
          <a:stretch>
            <a:fillRect/>
          </a:stretch>
        </p:blipFill>
        <p:spPr>
          <a:xfrm>
            <a:off x="5620980" y="1140578"/>
            <a:ext cx="6386272" cy="6004368"/>
          </a:xfrm>
          <a:prstGeom prst="rect">
            <a:avLst/>
          </a:prstGeom>
          <a:ln w="12700">
            <a:miter lim="400000"/>
          </a:ln>
        </p:spPr>
      </p:pic>
      <p:grpSp>
        <p:nvGrpSpPr>
          <p:cNvPr id="565" name="Group"/>
          <p:cNvGrpSpPr/>
          <p:nvPr/>
        </p:nvGrpSpPr>
        <p:grpSpPr>
          <a:xfrm>
            <a:off x="1051875" y="2558532"/>
            <a:ext cx="3888573" cy="2616201"/>
            <a:chOff x="-38100" y="-33180"/>
            <a:chExt cx="3888571" cy="2616200"/>
          </a:xfrm>
        </p:grpSpPr>
        <p:sp>
          <p:nvSpPr>
            <p:cNvPr id="556" name="Z"/>
            <p:cNvSpPr/>
            <p:nvPr/>
          </p:nvSpPr>
          <p:spPr>
            <a:xfrm>
              <a:off x="1016000" y="959926"/>
              <a:ext cx="508000" cy="508001"/>
            </a:xfrm>
            <a:prstGeom prst="ellipse">
              <a:avLst/>
            </a:prstGeom>
            <a:gradFill flip="none" rotWithShape="1">
              <a:gsLst>
                <a:gs pos="0">
                  <a:srgbClr val="FF2600"/>
                </a:gs>
                <a:gs pos="100000">
                  <a:srgbClr val="B4B4B4"/>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buClrTx/>
                <a:defRPr sz="2200">
                  <a:solidFill>
                    <a:srgbClr val="FFFFFF"/>
                  </a:solidFill>
                  <a:uFillTx/>
                  <a:latin typeface="Gill Sans Light"/>
                  <a:ea typeface="Gill Sans Light"/>
                  <a:cs typeface="Gill Sans Light"/>
                  <a:sym typeface="Gill Sans Light"/>
                </a:defRPr>
              </a:lvl1pPr>
            </a:lstStyle>
            <a:p>
              <a:pPr/>
              <a:r>
                <a:t>Z</a:t>
              </a:r>
            </a:p>
          </p:txBody>
        </p:sp>
        <p:pic>
          <p:nvPicPr>
            <p:cNvPr id="557" name="Circle Circle" descr="Circle Circle"/>
            <p:cNvPicPr>
              <a:picLocks noChangeAspect="0"/>
            </p:cNvPicPr>
            <p:nvPr/>
          </p:nvPicPr>
          <p:blipFill>
            <a:blip r:embed="rId4">
              <a:extLst/>
            </a:blip>
            <a:stretch>
              <a:fillRect/>
            </a:stretch>
          </p:blipFill>
          <p:spPr>
            <a:xfrm>
              <a:off x="596900" y="540827"/>
              <a:ext cx="1346200" cy="1346201"/>
            </a:xfrm>
            <a:prstGeom prst="rect">
              <a:avLst/>
            </a:prstGeom>
            <a:effectLst/>
          </p:spPr>
        </p:pic>
        <p:pic>
          <p:nvPicPr>
            <p:cNvPr id="559" name="Circle Circle" descr="Circle Circle"/>
            <p:cNvPicPr>
              <a:picLocks noChangeAspect="0"/>
            </p:cNvPicPr>
            <p:nvPr/>
          </p:nvPicPr>
          <p:blipFill>
            <a:blip r:embed="rId5">
              <a:extLst/>
            </a:blip>
            <a:stretch>
              <a:fillRect/>
            </a:stretch>
          </p:blipFill>
          <p:spPr>
            <a:xfrm>
              <a:off x="-38100" y="-33181"/>
              <a:ext cx="2616200" cy="2616201"/>
            </a:xfrm>
            <a:prstGeom prst="rect">
              <a:avLst/>
            </a:prstGeom>
            <a:effectLst/>
          </p:spPr>
        </p:pic>
        <p:sp>
          <p:nvSpPr>
            <p:cNvPr id="561" name="Circle"/>
            <p:cNvSpPr/>
            <p:nvPr/>
          </p:nvSpPr>
          <p:spPr>
            <a:xfrm>
              <a:off x="1754693" y="0"/>
              <a:ext cx="203201" cy="202019"/>
            </a:xfrm>
            <a:prstGeom prst="ellipse">
              <a:avLst/>
            </a:prstGeom>
            <a:gradFill flip="none" rotWithShape="1">
              <a:gsLst>
                <a:gs pos="0">
                  <a:srgbClr val="0433FF"/>
                </a:gs>
                <a:gs pos="100000">
                  <a:srgbClr val="0096FF"/>
                </a:gs>
              </a:gsLst>
              <a:lin ang="5400000" scaled="0"/>
            </a:gra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562" name="Line"/>
            <p:cNvSpPr/>
            <p:nvPr/>
          </p:nvSpPr>
          <p:spPr>
            <a:xfrm flipH="1">
              <a:off x="1595629" y="171258"/>
              <a:ext cx="217314" cy="502178"/>
            </a:xfrm>
            <a:prstGeom prst="line">
              <a:avLst/>
            </a:prstGeom>
            <a:noFill/>
            <a:ln w="25400" cap="flat">
              <a:solidFill>
                <a:srgbClr val="5A5F5E"/>
              </a:solidFill>
              <a:prstDash val="solid"/>
              <a:miter lim="400000"/>
              <a:tailEnd type="triangle" w="med" len="med"/>
            </a:ln>
            <a:effectLst/>
          </p:spPr>
          <p:txBody>
            <a:bodyPr wrap="square" lIns="50800" tIns="50800" rIns="50800" bIns="50800" numCol="1" anchor="ctr">
              <a:noAutofit/>
            </a:bodyPr>
            <a:lstStyle/>
            <a:p>
              <a:pPr algn="ctr" defTabSz="584200">
                <a:buClrTx/>
                <a:defRPr sz="3600">
                  <a:solidFill>
                    <a:srgbClr val="535353"/>
                  </a:solidFill>
                  <a:uFillTx/>
                  <a:latin typeface="Gill Sans Light"/>
                  <a:ea typeface="Gill Sans Light"/>
                  <a:cs typeface="Gill Sans Light"/>
                  <a:sym typeface="Gill Sans Light"/>
                </a:defRPr>
              </a:pPr>
            </a:p>
          </p:txBody>
        </p:sp>
        <p:pic>
          <p:nvPicPr>
            <p:cNvPr id="563" name="clipart4542244.png" descr="clipart4542244.png"/>
            <p:cNvPicPr>
              <a:picLocks noChangeAspect="0"/>
            </p:cNvPicPr>
            <p:nvPr/>
          </p:nvPicPr>
          <p:blipFill>
            <a:blip r:embed="rId6">
              <a:extLst/>
            </a:blip>
            <a:srcRect l="0" t="19888" r="48466" b="59465"/>
            <a:stretch>
              <a:fillRect/>
            </a:stretch>
          </p:blipFill>
          <p:spPr>
            <a:xfrm>
              <a:off x="1752586" y="381976"/>
              <a:ext cx="1875247" cy="507941"/>
            </a:xfrm>
            <a:prstGeom prst="rect">
              <a:avLst/>
            </a:prstGeom>
            <a:ln w="12700" cap="flat">
              <a:noFill/>
              <a:miter lim="400000"/>
            </a:ln>
            <a:effectLst/>
          </p:spPr>
        </p:pic>
        <p:sp>
          <p:nvSpPr>
            <p:cNvPr id="564" name="Triangle"/>
            <p:cNvSpPr/>
            <p:nvPr/>
          </p:nvSpPr>
          <p:spPr>
            <a:xfrm flipH="1" rot="5400000">
              <a:off x="3596471" y="508976"/>
              <a:ext cx="254001" cy="25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A254"/>
            </a:soli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grpSp>
      <p:pic>
        <p:nvPicPr>
          <p:cNvPr id="566" name="Circle Circle" descr="Circle Circle"/>
          <p:cNvPicPr>
            <a:picLocks noChangeAspect="0"/>
          </p:cNvPicPr>
          <p:nvPr/>
        </p:nvPicPr>
        <p:blipFill>
          <a:blip r:embed="rId7">
            <a:extLst/>
          </a:blip>
          <a:stretch>
            <a:fillRect/>
          </a:stretch>
        </p:blipFill>
        <p:spPr>
          <a:xfrm>
            <a:off x="454975" y="1921073"/>
            <a:ext cx="3886201" cy="3886201"/>
          </a:xfrm>
          <a:prstGeom prst="rect">
            <a:avLst/>
          </a:prstGeom>
        </p:spPr>
      </p:pic>
      <p:sp>
        <p:nvSpPr>
          <p:cNvPr id="568" name="Circle"/>
          <p:cNvSpPr/>
          <p:nvPr/>
        </p:nvSpPr>
        <p:spPr>
          <a:xfrm>
            <a:off x="2590669" y="1855113"/>
            <a:ext cx="203201" cy="202020"/>
          </a:xfrm>
          <a:prstGeom prst="ellipse">
            <a:avLst/>
          </a:prstGeom>
          <a:gradFill>
            <a:gsLst>
              <a:gs pos="0">
                <a:srgbClr val="008F00"/>
              </a:gs>
              <a:gs pos="100000">
                <a:srgbClr val="0096FF"/>
              </a:gs>
            </a:gsLst>
            <a:lin ang="5400000"/>
          </a:gra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569" name="Exotic particle"/>
          <p:cNvSpPr txBox="1"/>
          <p:nvPr/>
        </p:nvSpPr>
        <p:spPr>
          <a:xfrm>
            <a:off x="3054424" y="2228849"/>
            <a:ext cx="148575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400">
                <a:solidFill>
                  <a:srgbClr val="3755AE"/>
                </a:solidFill>
                <a:uFillTx/>
              </a:defRPr>
            </a:lvl1pPr>
          </a:lstStyle>
          <a:p>
            <a:pPr/>
            <a:r>
              <a:t>Exotic particle</a:t>
            </a:r>
          </a:p>
        </p:txBody>
      </p:sp>
      <p:sp>
        <p:nvSpPr>
          <p:cNvPr id="570" name="Auger electron"/>
          <p:cNvSpPr txBox="1"/>
          <p:nvPr/>
        </p:nvSpPr>
        <p:spPr>
          <a:xfrm>
            <a:off x="1023053" y="1489208"/>
            <a:ext cx="148423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300">
                <a:solidFill>
                  <a:srgbClr val="009193"/>
                </a:solidFill>
                <a:uFillTx/>
              </a:defRPr>
            </a:lvl1pPr>
          </a:lstStyle>
          <a:p>
            <a:pPr/>
            <a:r>
              <a:t>Auger electron</a:t>
            </a:r>
          </a:p>
        </p:txBody>
      </p:sp>
      <p:sp>
        <p:nvSpPr>
          <p:cNvPr id="571" name="Line"/>
          <p:cNvSpPr/>
          <p:nvPr/>
        </p:nvSpPr>
        <p:spPr>
          <a:xfrm flipV="1">
            <a:off x="2727662" y="1495558"/>
            <a:ext cx="186543" cy="350350"/>
          </a:xfrm>
          <a:prstGeom prst="line">
            <a:avLst/>
          </a:prstGeom>
          <a:ln w="25400">
            <a:solidFill>
              <a:srgbClr val="5A5F5E"/>
            </a:solidFill>
            <a:miter lim="400000"/>
            <a:tailEnd type="triangle"/>
          </a:ln>
        </p:spPr>
        <p:txBody>
          <a:bodyPr lIns="50800" tIns="50800" rIns="50800" bIns="50800" anchor="ctr"/>
          <a:lstStyle/>
          <a:p>
            <a:pPr algn="ctr" defTabSz="584200">
              <a:buClrTx/>
              <a:defRPr sz="3600">
                <a:solidFill>
                  <a:srgbClr val="535353"/>
                </a:solidFill>
                <a:uFillTx/>
                <a:latin typeface="Gill Sans Light"/>
                <a:ea typeface="Gill Sans Light"/>
                <a:cs typeface="Gill Sans Light"/>
                <a:sym typeface="Gill Sans Light"/>
              </a:defRPr>
            </a:pPr>
          </a:p>
        </p:txBody>
      </p:sp>
      <p:sp>
        <p:nvSpPr>
          <p:cNvPr id="572" name="Exotic atom x-rays"/>
          <p:cNvSpPr txBox="1"/>
          <p:nvPr/>
        </p:nvSpPr>
        <p:spPr>
          <a:xfrm>
            <a:off x="3425502" y="3441699"/>
            <a:ext cx="1759596" cy="431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200">
                <a:solidFill>
                  <a:srgbClr val="FFA254"/>
                </a:solidFill>
                <a:uFillTx/>
              </a:defRPr>
            </a:lvl1pPr>
          </a:lstStyle>
          <a:p>
            <a:pPr/>
            <a:r>
              <a:t>Exotic atom x-rays</a:t>
            </a:r>
          </a:p>
        </p:txBody>
      </p:sp>
      <p:sp>
        <p:nvSpPr>
          <p:cNvPr id="573" name="Equation"/>
          <p:cNvSpPr txBox="1"/>
          <p:nvPr/>
        </p:nvSpPr>
        <p:spPr>
          <a:xfrm>
            <a:off x="927738" y="6249593"/>
            <a:ext cx="3181410" cy="406807"/>
          </a:xfrm>
          <a:prstGeom prst="rect">
            <a:avLst/>
          </a:prstGeom>
          <a:ln w="12700">
            <a:miter lim="400000"/>
          </a:ln>
        </p:spPr>
        <p:txBody>
          <a:bodyPr wrap="none" lIns="0" tIns="0" rIns="0" bIns="0">
            <a:spAutoFit/>
          </a:bodyPr>
          <a:lstStyle/>
          <a:p>
            <a:pPr defTabSz="914400" latinLnBrk="1">
              <a:buClrTx/>
              <a:defRPr sz="1800">
                <a:uFillTx/>
              </a:defRPr>
            </a:pPr>
            <a14:m>
              <m:oMathPara>
                <m:oMathParaPr>
                  <m:jc m:val="centerGroup"/>
                </m:oMathParaPr>
                <m:oMath>
                  <m:sSub>
                    <m:e>
                      <m:r>
                        <a:rPr xmlns:a="http://schemas.openxmlformats.org/drawingml/2006/main" sz="2600" i="1">
                          <a:solidFill>
                            <a:srgbClr val="000000"/>
                          </a:solidFill>
                          <a:latin typeface="Cambria Math" panose="02040503050406030204" pitchFamily="18" charset="0"/>
                        </a:rPr>
                        <m:t>n</m:t>
                      </m:r>
                    </m:e>
                    <m:sub>
                      <m:r>
                        <a:rPr xmlns:a="http://schemas.openxmlformats.org/drawingml/2006/main" sz="2600" i="1">
                          <a:solidFill>
                            <a:srgbClr val="000000"/>
                          </a:solidFill>
                          <a:latin typeface="Cambria Math" panose="02040503050406030204" pitchFamily="18" charset="0"/>
                        </a:rPr>
                        <m:t>e</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o</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i</m:t>
                      </m:r>
                      <m:r>
                        <a:rPr xmlns:a="http://schemas.openxmlformats.org/drawingml/2006/main" sz="2600" i="1">
                          <a:solidFill>
                            <a:srgbClr val="000000"/>
                          </a:solidFill>
                          <a:latin typeface="Cambria Math" panose="02040503050406030204" pitchFamily="18" charset="0"/>
                        </a:rPr>
                        <m:t>c</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n</m:t>
                      </m:r>
                    </m:e>
                    <m:sub>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ub>
                  </m:sSub>
                  <m:rad>
                    <m:radPr>
                      <m:ctrlPr>
                        <a:rPr xmlns:a="http://schemas.openxmlformats.org/drawingml/2006/main" sz="2600" i="1">
                          <a:solidFill>
                            <a:srgbClr val="000000"/>
                          </a:solidFill>
                          <a:latin typeface="Cambria Math" panose="02040503050406030204" pitchFamily="18" charset="0"/>
                        </a:rPr>
                      </m:ctrlPr>
                      <m:degHide m:val="on"/>
                    </m:radPr>
                    <m:deg/>
                    <m:e>
                      <m:sSub>
                        <m:e>
                          <m:r>
                            <a:rPr xmlns:a="http://schemas.openxmlformats.org/drawingml/2006/main" sz="2600" i="1">
                              <a:solidFill>
                                <a:srgbClr val="000000"/>
                              </a:solidFill>
                              <a:latin typeface="Cambria Math" panose="02040503050406030204" pitchFamily="18" charset="0"/>
                            </a:rPr>
                            <m:t>m</m:t>
                          </m:r>
                        </m:e>
                        <m:sub>
                          <m:r>
                            <a:rPr xmlns:a="http://schemas.openxmlformats.org/drawingml/2006/main" sz="2600" i="1">
                              <a:solidFill>
                                <a:srgbClr val="000000"/>
                              </a:solidFill>
                              <a:latin typeface="Cambria Math" panose="02040503050406030204" pitchFamily="18" charset="0"/>
                            </a:rPr>
                            <m:t>e</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o</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i</m:t>
                          </m:r>
                          <m:r>
                            <a:rPr xmlns:a="http://schemas.openxmlformats.org/drawingml/2006/main" sz="2600" i="1">
                              <a:solidFill>
                                <a:srgbClr val="000000"/>
                              </a:solidFill>
                              <a:latin typeface="Cambria Math" panose="02040503050406030204" pitchFamily="18" charset="0"/>
                            </a:rPr>
                            <m:t>c</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m</m:t>
                          </m:r>
                        </m:e>
                        <m:sub>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ub>
                      </m:sSub>
                    </m:e>
                  </m:rad>
                </m:oMath>
              </m:oMathPara>
            </a14:m>
            <a:endParaRPr sz="2600"/>
          </a:p>
        </p:txBody>
      </p:sp>
      <p:sp>
        <p:nvSpPr>
          <p:cNvPr id="574" name="Antiprotonic atom cascade"/>
          <p:cNvSpPr txBox="1"/>
          <p:nvPr/>
        </p:nvSpPr>
        <p:spPr>
          <a:xfrm>
            <a:off x="7525097" y="981208"/>
            <a:ext cx="257803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300">
                <a:uFillTx/>
              </a:defRPr>
            </a:lvl1pPr>
          </a:lstStyle>
          <a:p>
            <a:pPr/>
            <a:r>
              <a:t>Antiprotonic atom cascade</a:t>
            </a:r>
          </a:p>
        </p:txBody>
      </p:sp>
      <p:sp>
        <p:nvSpPr>
          <p:cNvPr id="575" name="QED"/>
          <p:cNvSpPr txBox="1"/>
          <p:nvPr/>
        </p:nvSpPr>
        <p:spPr>
          <a:xfrm>
            <a:off x="10634842" y="3032258"/>
            <a:ext cx="524149"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600">
                <a:solidFill>
                  <a:srgbClr val="3755AE"/>
                </a:solidFill>
                <a:uFillTx/>
              </a:defRPr>
            </a:lvl1pPr>
          </a:lstStyle>
          <a:p>
            <a:pPr/>
            <a:r>
              <a:t>QED</a:t>
            </a:r>
          </a:p>
        </p:txBody>
      </p:sp>
      <p:sp>
        <p:nvSpPr>
          <p:cNvPr id="576" name="Nuclear properties"/>
          <p:cNvSpPr txBox="1"/>
          <p:nvPr/>
        </p:nvSpPr>
        <p:spPr>
          <a:xfrm>
            <a:off x="9892149" y="4918208"/>
            <a:ext cx="2009534"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2500">
                <a:solidFill>
                  <a:srgbClr val="EB3D44"/>
                </a:solidFill>
                <a:uFillTx/>
              </a:defRPr>
            </a:lvl1pPr>
          </a:lstStyle>
          <a:p>
            <a:pPr/>
            <a:r>
              <a:t>Nuclear properties</a:t>
            </a:r>
          </a:p>
        </p:txBody>
      </p:sp>
      <p:sp>
        <p:nvSpPr>
          <p:cNvPr id="577" name="}"/>
          <p:cNvSpPr txBox="1"/>
          <p:nvPr/>
        </p:nvSpPr>
        <p:spPr>
          <a:xfrm>
            <a:off x="10056811" y="2254383"/>
            <a:ext cx="537211" cy="184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10000">
                <a:solidFill>
                  <a:srgbClr val="3755AE"/>
                </a:solidFill>
                <a:uFillTx/>
                <a:latin typeface="Avenir Roman"/>
                <a:ea typeface="Avenir Roman"/>
                <a:cs typeface="Avenir Roman"/>
                <a:sym typeface="Avenir Roman"/>
              </a:defRPr>
            </a:lvl1pPr>
          </a:lstStyle>
          <a:p>
            <a:pPr/>
            <a:r>
              <a:t>}</a:t>
            </a:r>
          </a:p>
        </p:txBody>
      </p:sp>
      <p:sp>
        <p:nvSpPr>
          <p:cNvPr id="578" name="}"/>
          <p:cNvSpPr txBox="1"/>
          <p:nvPr/>
        </p:nvSpPr>
        <p:spPr>
          <a:xfrm>
            <a:off x="9305320" y="4543558"/>
            <a:ext cx="389193" cy="1231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6500">
                <a:solidFill>
                  <a:srgbClr val="EB3D44"/>
                </a:solidFill>
                <a:uFillTx/>
                <a:latin typeface="Avenir Roman"/>
                <a:ea typeface="Avenir Roman"/>
                <a:cs typeface="Avenir Roman"/>
                <a:sym typeface="Avenir Roman"/>
              </a:defRPr>
            </a:lvl1pPr>
          </a:lstStyle>
          <a:p>
            <a:pPr/>
            <a:r>
              <a: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0"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581"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582" name="Cascade in antiprotonic atoms"/>
          <p:cNvSpPr/>
          <p:nvPr>
            <p:ph type="title"/>
          </p:nvPr>
        </p:nvSpPr>
        <p:spPr>
          <a:prstGeom prst="rect">
            <a:avLst/>
          </a:prstGeom>
        </p:spPr>
        <p:txBody>
          <a:bodyPr/>
          <a:lstStyle/>
          <a:p>
            <a:pPr/>
            <a:r>
              <a:t>Cascade in antiprotonic atoms</a:t>
            </a:r>
          </a:p>
        </p:txBody>
      </p:sp>
      <p:sp>
        <p:nvSpPr>
          <p:cNvPr id="58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4" name="D. Gotta, K. Rashid, B. Fricke, P. Indelicato, and L. M. Simons, Eur. Phys. J D 47, 11 (2008)."/>
          <p:cNvSpPr txBox="1"/>
          <p:nvPr/>
        </p:nvSpPr>
        <p:spPr>
          <a:xfrm>
            <a:off x="5419189" y="8399074"/>
            <a:ext cx="6854059" cy="804899"/>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p>
            <a:pPr>
              <a:buClrTx/>
              <a:defRPr sz="2200">
                <a:uFillTx/>
              </a:defRPr>
            </a:pPr>
            <a:r>
              <a:t>D. Gotta, K. Rashid, B. Fricke, P. Indelicato, and L. M. Simons, Eur. Phys. J D </a:t>
            </a:r>
            <a:r>
              <a:t>47</a:t>
            </a:r>
            <a:r>
              <a:t>, 11 (2008).</a:t>
            </a:r>
          </a:p>
        </p:txBody>
      </p:sp>
      <p:pic>
        <p:nvPicPr>
          <p:cNvPr id="585" name="Image" descr="Image"/>
          <p:cNvPicPr>
            <a:picLocks noChangeAspect="1"/>
          </p:cNvPicPr>
          <p:nvPr/>
        </p:nvPicPr>
        <p:blipFill>
          <a:blip r:embed="rId3">
            <a:extLst/>
          </a:blip>
          <a:stretch>
            <a:fillRect/>
          </a:stretch>
        </p:blipFill>
        <p:spPr>
          <a:xfrm>
            <a:off x="1300479" y="823665"/>
            <a:ext cx="3946993" cy="8838899"/>
          </a:xfrm>
          <a:prstGeom prst="rect">
            <a:avLst/>
          </a:prstGeom>
          <a:ln w="12700">
            <a:miter lim="400000"/>
          </a:ln>
        </p:spPr>
      </p:pic>
      <p:sp>
        <p:nvSpPr>
          <p:cNvPr id="586" name="Line"/>
          <p:cNvSpPr/>
          <p:nvPr/>
        </p:nvSpPr>
        <p:spPr>
          <a:xfrm flipH="1">
            <a:off x="3796722" y="1992875"/>
            <a:ext cx="3240406" cy="571020"/>
          </a:xfrm>
          <a:prstGeom prst="line">
            <a:avLst/>
          </a:prstGeom>
          <a:ln w="50800">
            <a:solidFill>
              <a:schemeClr val="accent5"/>
            </a:solidFill>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587" name="Line"/>
          <p:cNvSpPr/>
          <p:nvPr/>
        </p:nvSpPr>
        <p:spPr>
          <a:xfrm flipH="1">
            <a:off x="4596076" y="1983955"/>
            <a:ext cx="2425992" cy="2973572"/>
          </a:xfrm>
          <a:prstGeom prst="line">
            <a:avLst/>
          </a:prstGeom>
          <a:ln w="50800">
            <a:solidFill>
              <a:schemeClr val="accent5"/>
            </a:solidFill>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588" name="Line"/>
          <p:cNvSpPr/>
          <p:nvPr/>
        </p:nvSpPr>
        <p:spPr>
          <a:xfrm flipH="1">
            <a:off x="3450958" y="1983955"/>
            <a:ext cx="3571110" cy="6247404"/>
          </a:xfrm>
          <a:prstGeom prst="line">
            <a:avLst/>
          </a:prstGeom>
          <a:ln w="50800">
            <a:solidFill>
              <a:schemeClr val="accent5"/>
            </a:solidFill>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589" name="High-n Rydberg-state Yrast transitions…"/>
          <p:cNvSpPr txBox="1"/>
          <p:nvPr/>
        </p:nvSpPr>
        <p:spPr>
          <a:xfrm>
            <a:off x="7041535" y="1287845"/>
            <a:ext cx="5818817" cy="2024099"/>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p>
            <a:pPr>
              <a:defRPr>
                <a:solidFill>
                  <a:schemeClr val="accent5"/>
                </a:solidFill>
              </a:defRPr>
            </a:pPr>
            <a:r>
              <a:t>High-n Rydberg-state Yrast transitions </a:t>
            </a:r>
          </a:p>
          <a:p>
            <a:pPr>
              <a:defRPr>
                <a:solidFill>
                  <a:schemeClr val="accent5"/>
                </a:solidFill>
              </a:defRPr>
            </a:pPr>
            <a:r>
              <a:t>observed with a gard-ring Si(Li) detector at the “Low Energy Antiproton Ring” (LEAR) at CERN </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1"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592"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593" name="Determining the number of remaining electrons"/>
          <p:cNvSpPr txBox="1"/>
          <p:nvPr>
            <p:ph type="title"/>
          </p:nvPr>
        </p:nvSpPr>
        <p:spPr>
          <a:prstGeom prst="rect">
            <a:avLst/>
          </a:prstGeom>
        </p:spPr>
        <p:txBody>
          <a:bodyPr/>
          <a:lstStyle/>
          <a:p>
            <a:pPr/>
            <a:r>
              <a:t>Determining the number of remaining electrons</a:t>
            </a:r>
          </a:p>
        </p:txBody>
      </p:sp>
      <p:sp>
        <p:nvSpPr>
          <p:cNvPr id="5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5" name="Image" descr="Image"/>
          <p:cNvPicPr>
            <a:picLocks noChangeAspect="1"/>
          </p:cNvPicPr>
          <p:nvPr/>
        </p:nvPicPr>
        <p:blipFill>
          <a:blip r:embed="rId3">
            <a:extLst/>
          </a:blip>
          <a:stretch>
            <a:fillRect/>
          </a:stretch>
        </p:blipFill>
        <p:spPr>
          <a:xfrm>
            <a:off x="923842" y="953205"/>
            <a:ext cx="5570547" cy="8283788"/>
          </a:xfrm>
          <a:prstGeom prst="rect">
            <a:avLst/>
          </a:prstGeom>
          <a:ln w="12700">
            <a:miter lim="400000"/>
          </a:ln>
        </p:spPr>
      </p:pic>
      <p:pic>
        <p:nvPicPr>
          <p:cNvPr id="596" name="Image" descr="Image"/>
          <p:cNvPicPr>
            <a:picLocks noChangeAspect="1"/>
          </p:cNvPicPr>
          <p:nvPr/>
        </p:nvPicPr>
        <p:blipFill>
          <a:blip r:embed="rId4">
            <a:extLst/>
          </a:blip>
          <a:stretch>
            <a:fillRect/>
          </a:stretch>
        </p:blipFill>
        <p:spPr>
          <a:xfrm>
            <a:off x="6343113" y="1040773"/>
            <a:ext cx="6134101" cy="3619501"/>
          </a:xfrm>
          <a:prstGeom prst="rect">
            <a:avLst/>
          </a:prstGeom>
          <a:ln w="12700">
            <a:miter lim="400000"/>
          </a:ln>
        </p:spPr>
      </p:pic>
      <p:sp>
        <p:nvSpPr>
          <p:cNvPr id="597" name="D. Gotta, K. Rashid, B. Fricke, P. Indelicato, and L. M. Simons, Eur. Phys. J D 47, 11 (2008)."/>
          <p:cNvSpPr txBox="1"/>
          <p:nvPr/>
        </p:nvSpPr>
        <p:spPr>
          <a:xfrm>
            <a:off x="6733599" y="6658995"/>
            <a:ext cx="6134101" cy="804899"/>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p>
            <a:pPr>
              <a:buClrTx/>
              <a:defRPr sz="2200">
                <a:uFillTx/>
              </a:defRPr>
            </a:pPr>
            <a:r>
              <a:t>D. Gotta, K. Rashid, B. Fricke, P. Indelicato, and L. M. Simons, Eur. Phys. J D </a:t>
            </a:r>
            <a:r>
              <a:t>47</a:t>
            </a:r>
            <a:r>
              <a:t>, 11 (2008).</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130"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grpSp>
        <p:nvGrpSpPr>
          <p:cNvPr id="133" name="Group"/>
          <p:cNvGrpSpPr/>
          <p:nvPr/>
        </p:nvGrpSpPr>
        <p:grpSpPr>
          <a:xfrm>
            <a:off x="2055173" y="1417706"/>
            <a:ext cx="9825850" cy="2325512"/>
            <a:chOff x="0" y="0"/>
            <a:chExt cx="9825849" cy="2325510"/>
          </a:xfrm>
        </p:grpSpPr>
        <p:pic>
          <p:nvPicPr>
            <p:cNvPr id="131" name="image12.png" descr="image12.png"/>
            <p:cNvPicPr>
              <a:picLocks noChangeAspect="1"/>
            </p:cNvPicPr>
            <p:nvPr/>
          </p:nvPicPr>
          <p:blipFill>
            <a:blip r:embed="rId3">
              <a:extLst/>
            </a:blip>
            <a:srcRect l="14701" t="10823" r="4440" b="64501"/>
            <a:stretch>
              <a:fillRect/>
            </a:stretch>
          </p:blipFill>
          <p:spPr>
            <a:xfrm>
              <a:off x="288995" y="0"/>
              <a:ext cx="9536855" cy="2138115"/>
            </a:xfrm>
            <a:prstGeom prst="rect">
              <a:avLst/>
            </a:prstGeom>
            <a:ln w="12700" cap="flat">
              <a:noFill/>
              <a:miter lim="400000"/>
            </a:ln>
            <a:effectLst/>
          </p:spPr>
        </p:pic>
        <p:sp>
          <p:nvSpPr>
            <p:cNvPr id="132" name="H-like “Two Photon” order (α/π)2"/>
            <p:cNvSpPr/>
            <p:nvPr/>
          </p:nvSpPr>
          <p:spPr>
            <a:xfrm>
              <a:off x="0" y="2325510"/>
              <a:ext cx="652046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4186" tIns="54186" rIns="54186" bIns="54186" numCol="1" anchor="t">
              <a:spAutoFit/>
            </a:bodyPr>
            <a:lstStyle/>
            <a:p>
              <a:pPr>
                <a:spcBef>
                  <a:spcPts val="1500"/>
                </a:spcBef>
                <a:buClr>
                  <a:srgbClr val="CD665F"/>
                </a:buClr>
                <a:buFont typeface="Times New Roman"/>
                <a:defRPr sz="2400">
                  <a:latin typeface="Arial"/>
                  <a:ea typeface="Arial"/>
                  <a:cs typeface="Arial"/>
                  <a:sym typeface="Arial"/>
                </a:defRPr>
              </a:pPr>
              <a:r>
                <a:rPr b="1">
                  <a:solidFill>
                    <a:srgbClr val="CD665F"/>
                  </a:solidFill>
                  <a:uFill>
                    <a:solidFill>
                      <a:srgbClr val="CD665F"/>
                    </a:solidFill>
                  </a:uFill>
                  <a:latin typeface="Times New Roman"/>
                  <a:ea typeface="Times New Roman"/>
                  <a:cs typeface="Times New Roman"/>
                  <a:sym typeface="Times New Roman"/>
                </a:rPr>
                <a:t>H-like </a:t>
              </a:r>
              <a:r>
                <a:rPr b="1">
                  <a:solidFill>
                    <a:srgbClr val="FF4C00"/>
                  </a:solidFill>
                  <a:uFill>
                    <a:solidFill>
                      <a:srgbClr val="FF4C00"/>
                    </a:solidFill>
                  </a:uFill>
                  <a:latin typeface="Times New Roman"/>
                  <a:ea typeface="Times New Roman"/>
                  <a:cs typeface="Times New Roman"/>
                  <a:sym typeface="Times New Roman"/>
                </a:rPr>
                <a:t>“Two Photon” order (</a:t>
              </a:r>
              <a:r>
                <a:rPr>
                  <a:solidFill>
                    <a:srgbClr val="FF4C00"/>
                  </a:solidFill>
                  <a:uFill>
                    <a:solidFill>
                      <a:srgbClr val="FF4C00"/>
                    </a:solidFill>
                  </a:uFill>
                  <a:latin typeface="Symbol"/>
                  <a:ea typeface="Symbol"/>
                  <a:cs typeface="Symbol"/>
                  <a:sym typeface="Symbol"/>
                </a:rPr>
                <a:t>a/p)</a:t>
              </a:r>
              <a:r>
                <a:rPr b="1" baseline="30500">
                  <a:solidFill>
                    <a:srgbClr val="FF4C00"/>
                  </a:solidFill>
                  <a:uFill>
                    <a:solidFill>
                      <a:srgbClr val="FF4C00"/>
                    </a:solidFill>
                  </a:uFill>
                  <a:latin typeface="Times New Roman"/>
                  <a:ea typeface="Times New Roman"/>
                  <a:cs typeface="Times New Roman"/>
                  <a:sym typeface="Times New Roman"/>
                </a:rPr>
                <a:t>2</a:t>
              </a:r>
            </a:p>
          </p:txBody>
        </p:sp>
      </p:grpSp>
      <p:sp>
        <p:nvSpPr>
          <p:cNvPr id="134" name="one electron QED at order α2"/>
          <p:cNvSpPr/>
          <p:nvPr>
            <p:ph type="title"/>
          </p:nvPr>
        </p:nvSpPr>
        <p:spPr>
          <a:prstGeom prst="rect">
            <a:avLst/>
          </a:prstGeom>
        </p:spPr>
        <p:txBody>
          <a:bodyPr/>
          <a:lstStyle/>
          <a:p>
            <a:pPr>
              <a:defRPr sz="3000"/>
            </a:pPr>
            <a:r>
              <a:t>one electron </a:t>
            </a:r>
            <a:r>
              <a:t>QED at order </a:t>
            </a:r>
            <a:r>
              <a:rPr>
                <a:latin typeface="Symbol"/>
                <a:ea typeface="Symbol"/>
                <a:cs typeface="Symbol"/>
                <a:sym typeface="Symbol"/>
              </a:rPr>
              <a:t>a</a:t>
            </a:r>
            <a:r>
              <a:rPr baseline="30399"/>
              <a:t>2</a:t>
            </a:r>
          </a:p>
        </p:txBody>
      </p:sp>
      <p:sp>
        <p:nvSpPr>
          <p:cNvPr id="135" name="Slide Number"/>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9"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600" name="HPXRM 2023"/>
          <p:cNvSpPr/>
          <p:nvPr/>
        </p:nvSpPr>
        <p:spPr>
          <a:xfrm>
            <a:off x="0" y="9378808"/>
            <a:ext cx="5758623"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601" name="First example: µNe"/>
          <p:cNvSpPr/>
          <p:nvPr>
            <p:ph type="ctrTitle"/>
          </p:nvPr>
        </p:nvSpPr>
        <p:spPr>
          <a:prstGeom prst="rect">
            <a:avLst/>
          </a:prstGeom>
        </p:spPr>
        <p:txBody>
          <a:bodyPr/>
          <a:lstStyle/>
          <a:p>
            <a:pPr/>
            <a:r>
              <a:t>First example: µNe</a:t>
            </a:r>
          </a:p>
        </p:txBody>
      </p:sp>
      <p:sp>
        <p:nvSpPr>
          <p:cNvPr id="602" name="QED tests and µCalorimeter"/>
          <p:cNvSpPr/>
          <p:nvPr>
            <p:ph type="subTitle" sz="quarter" idx="1"/>
          </p:nvPr>
        </p:nvSpPr>
        <p:spPr>
          <a:prstGeom prst="rect">
            <a:avLst/>
          </a:prstGeom>
        </p:spPr>
        <p:txBody>
          <a:bodyPr/>
          <a:lstStyle/>
          <a:p>
            <a:pPr/>
            <a:r>
              <a:t>QED tests and µCalorimeter</a:t>
            </a:r>
          </a:p>
        </p:txBody>
      </p:sp>
      <p:sp>
        <p:nvSpPr>
          <p:cNvPr id="60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5" name="image1.png" descr="image1.png"/>
          <p:cNvPicPr>
            <a:picLocks noChangeAspect="1"/>
          </p:cNvPicPr>
          <p:nvPr/>
        </p:nvPicPr>
        <p:blipFill>
          <a:blip r:embed="rId3">
            <a:extLst/>
          </a:blip>
          <a:stretch>
            <a:fillRect/>
          </a:stretch>
        </p:blipFill>
        <p:spPr>
          <a:xfrm>
            <a:off x="-1" y="291253"/>
            <a:ext cx="1300481" cy="467361"/>
          </a:xfrm>
          <a:prstGeom prst="rect">
            <a:avLst/>
          </a:prstGeom>
          <a:ln w="12700">
            <a:miter lim="400000"/>
          </a:ln>
        </p:spPr>
      </p:pic>
      <p:sp>
        <p:nvSpPr>
          <p:cNvPr id="606"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607" name="Key technology : NIST Transition Edge Sensing detector"/>
          <p:cNvSpPr txBox="1"/>
          <p:nvPr>
            <p:ph type="title"/>
          </p:nvPr>
        </p:nvSpPr>
        <p:spPr>
          <a:prstGeom prst="rect">
            <a:avLst/>
          </a:prstGeom>
        </p:spPr>
        <p:txBody>
          <a:bodyPr/>
          <a:lstStyle>
            <a:lvl1pPr>
              <a:defRPr sz="2900"/>
            </a:lvl1pPr>
          </a:lstStyle>
          <a:p>
            <a:pPr/>
            <a:r>
              <a:t>Key technology : NIST Transition Edge Sensing detector</a:t>
            </a:r>
          </a:p>
        </p:txBody>
      </p:sp>
      <p:sp>
        <p:nvSpPr>
          <p:cNvPr id="608" name="Square"/>
          <p:cNvSpPr/>
          <p:nvPr/>
        </p:nvSpPr>
        <p:spPr>
          <a:xfrm>
            <a:off x="2083342" y="1461676"/>
            <a:ext cx="1270001" cy="1270001"/>
          </a:xfrm>
          <a:prstGeom prst="rect">
            <a:avLst/>
          </a:prstGeom>
          <a:solidFill>
            <a:srgbClr val="FFFFFF"/>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6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0" name="Screenshot 2020-09-22 at 16.01.39.png" descr="Screenshot 2020-09-22 at 16.01.39.png"/>
          <p:cNvPicPr>
            <a:picLocks noChangeAspect="1"/>
          </p:cNvPicPr>
          <p:nvPr/>
        </p:nvPicPr>
        <p:blipFill>
          <a:blip r:embed="rId4">
            <a:extLst/>
          </a:blip>
          <a:stretch>
            <a:fillRect/>
          </a:stretch>
        </p:blipFill>
        <p:spPr>
          <a:xfrm>
            <a:off x="2161833" y="1157028"/>
            <a:ext cx="9030712" cy="7800848"/>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4" name="image1.png" descr="image1.png"/>
          <p:cNvPicPr>
            <a:picLocks noChangeAspect="1"/>
          </p:cNvPicPr>
          <p:nvPr/>
        </p:nvPicPr>
        <p:blipFill>
          <a:blip r:embed="rId3">
            <a:extLst/>
          </a:blip>
          <a:stretch>
            <a:fillRect/>
          </a:stretch>
        </p:blipFill>
        <p:spPr>
          <a:xfrm>
            <a:off x="-1" y="291253"/>
            <a:ext cx="1300481" cy="467361"/>
          </a:xfrm>
          <a:prstGeom prst="rect">
            <a:avLst/>
          </a:prstGeom>
          <a:ln w="12700">
            <a:miter lim="400000"/>
          </a:ln>
        </p:spPr>
      </p:pic>
      <p:sp>
        <p:nvSpPr>
          <p:cNvPr id="615"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616" name="First experiments with muonic atoms at J-PARC"/>
          <p:cNvSpPr txBox="1"/>
          <p:nvPr>
            <p:ph type="title"/>
          </p:nvPr>
        </p:nvSpPr>
        <p:spPr>
          <a:prstGeom prst="rect">
            <a:avLst/>
          </a:prstGeom>
        </p:spPr>
        <p:txBody>
          <a:bodyPr/>
          <a:lstStyle/>
          <a:p>
            <a:pPr/>
            <a:r>
              <a:t>First experiments with muonic atoms at J-PARC</a:t>
            </a:r>
          </a:p>
        </p:txBody>
      </p:sp>
      <p:sp>
        <p:nvSpPr>
          <p:cNvPr id="617" name="Square"/>
          <p:cNvSpPr/>
          <p:nvPr/>
        </p:nvSpPr>
        <p:spPr>
          <a:xfrm>
            <a:off x="2083342" y="1461676"/>
            <a:ext cx="1270001" cy="1270001"/>
          </a:xfrm>
          <a:prstGeom prst="rect">
            <a:avLst/>
          </a:prstGeom>
          <a:solidFill>
            <a:srgbClr val="FFFFFF"/>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6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9" name="groupphoto_heates_jan2020.png" descr="groupphoto_heates_jan2020.png"/>
          <p:cNvPicPr>
            <a:picLocks noChangeAspect="1"/>
          </p:cNvPicPr>
          <p:nvPr/>
        </p:nvPicPr>
        <p:blipFill>
          <a:blip r:embed="rId4">
            <a:extLst/>
          </a:blip>
          <a:stretch>
            <a:fillRect/>
          </a:stretch>
        </p:blipFill>
        <p:spPr>
          <a:xfrm>
            <a:off x="6940209" y="2077365"/>
            <a:ext cx="5414997" cy="3946959"/>
          </a:xfrm>
          <a:prstGeom prst="rect">
            <a:avLst/>
          </a:prstGeom>
          <a:ln w="12700">
            <a:miter lim="400000"/>
          </a:ln>
        </p:spPr>
      </p:pic>
      <p:sp>
        <p:nvSpPr>
          <p:cNvPr id="620" name="LKB @ JPARC—Jan 14, 2020"/>
          <p:cNvSpPr txBox="1"/>
          <p:nvPr/>
        </p:nvSpPr>
        <p:spPr>
          <a:xfrm>
            <a:off x="9550759" y="2047949"/>
            <a:ext cx="2830882" cy="381001"/>
          </a:xfrm>
          <a:prstGeom prst="rect">
            <a:avLst/>
          </a:prstGeom>
          <a:solidFill>
            <a:srgbClr val="FFFC79"/>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Tx/>
              <a:defRPr sz="1600">
                <a:uFillTx/>
                <a:latin typeface="Avenir Heavy"/>
                <a:ea typeface="Avenir Heavy"/>
                <a:cs typeface="Avenir Heavy"/>
                <a:sym typeface="Avenir Heavy"/>
              </a:defRPr>
            </a:lvl1pPr>
          </a:lstStyle>
          <a:p>
            <a:pPr/>
            <a:r>
              <a:t>LKB @ JPARC—Jan 14, 2020</a:t>
            </a:r>
          </a:p>
        </p:txBody>
      </p:sp>
      <p:sp>
        <p:nvSpPr>
          <p:cNvPr id="621" name="Line"/>
          <p:cNvSpPr/>
          <p:nvPr/>
        </p:nvSpPr>
        <p:spPr>
          <a:xfrm>
            <a:off x="10452386" y="2562123"/>
            <a:ext cx="1" cy="934858"/>
          </a:xfrm>
          <a:prstGeom prst="line">
            <a:avLst/>
          </a:prstGeom>
          <a:ln w="38100">
            <a:solidFill>
              <a:srgbClr val="FFFC79"/>
            </a:solidFill>
            <a:miter lim="400000"/>
            <a:tailEnd type="triangle"/>
          </a:ln>
        </p:spPr>
        <p:txBody>
          <a:bodyPr lIns="50800" tIns="50800" rIns="50800" bIns="50800" anchor="ctr"/>
          <a:lstStyle/>
          <a:p>
            <a:pPr algn="ctr" defTabSz="584200">
              <a:buClrTx/>
              <a:defRPr sz="3600">
                <a:solidFill>
                  <a:srgbClr val="535353"/>
                </a:solidFill>
                <a:uFillTx/>
                <a:latin typeface="Gill Sans Light"/>
                <a:ea typeface="Gill Sans Light"/>
                <a:cs typeface="Gill Sans Light"/>
                <a:sym typeface="Gill Sans Light"/>
              </a:defRPr>
            </a:pPr>
          </a:p>
        </p:txBody>
      </p:sp>
      <p:sp>
        <p:nvSpPr>
          <p:cNvPr id="622" name="Line"/>
          <p:cNvSpPr/>
          <p:nvPr/>
        </p:nvSpPr>
        <p:spPr>
          <a:xfrm>
            <a:off x="11426403" y="2495490"/>
            <a:ext cx="298185" cy="790134"/>
          </a:xfrm>
          <a:prstGeom prst="line">
            <a:avLst/>
          </a:prstGeom>
          <a:ln w="38100">
            <a:solidFill>
              <a:srgbClr val="FFFC79"/>
            </a:solidFill>
            <a:miter lim="400000"/>
            <a:tailEnd type="triangle"/>
          </a:ln>
        </p:spPr>
        <p:txBody>
          <a:bodyPr lIns="50800" tIns="50800" rIns="50800" bIns="50800" anchor="ctr"/>
          <a:lstStyle/>
          <a:p>
            <a:pPr algn="ctr" defTabSz="584200">
              <a:buClrTx/>
              <a:defRPr sz="3600">
                <a:solidFill>
                  <a:srgbClr val="535353"/>
                </a:solidFill>
                <a:uFillTx/>
                <a:latin typeface="Gill Sans Light"/>
                <a:ea typeface="Gill Sans Light"/>
                <a:cs typeface="Gill Sans Light"/>
                <a:sym typeface="Gill Sans Light"/>
              </a:defRPr>
            </a:pPr>
          </a:p>
        </p:txBody>
      </p:sp>
      <p:grpSp>
        <p:nvGrpSpPr>
          <p:cNvPr id="625" name="Collaboration: RIKEN, JAEA, JAXA, KEK, Osaka University, Rikkyo University, Tohoku University, Tokyo Metrolopolitan University, NIST, LKB"/>
          <p:cNvGrpSpPr/>
          <p:nvPr/>
        </p:nvGrpSpPr>
        <p:grpSpPr>
          <a:xfrm>
            <a:off x="6940209" y="5956515"/>
            <a:ext cx="5414997" cy="1244601"/>
            <a:chOff x="0" y="0"/>
            <a:chExt cx="5414995" cy="1244600"/>
          </a:xfrm>
        </p:grpSpPr>
        <p:sp>
          <p:nvSpPr>
            <p:cNvPr id="624" name="Collaboration: RIKEN, JAEA, JAXA, KEK, Osaka University, Rikkyo University, Tohoku University, Tokyo Metrolopolitan University, NIST, LKB"/>
            <p:cNvSpPr txBox="1"/>
            <p:nvPr/>
          </p:nvSpPr>
          <p:spPr>
            <a:xfrm>
              <a:off x="19050" y="19050"/>
              <a:ext cx="5376896" cy="12065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2" indent="0" defTabSz="584200">
                <a:buClrTx/>
                <a:defRPr sz="2300">
                  <a:uFillTx/>
                </a:defRPr>
              </a:pPr>
              <a:r>
                <a:rPr b="1"/>
                <a:t>Collaboration</a:t>
              </a:r>
              <a:r>
                <a:t>: RIKEN, JAEA, JAXA, KEK, Osaka University, Rikkyo University, Tohoku University, Tokyo Metrolopolitan University, NIST, LKB</a:t>
              </a:r>
            </a:p>
          </p:txBody>
        </p:sp>
        <p:pic>
          <p:nvPicPr>
            <p:cNvPr id="623" name="Collaboration: RIKEN, JAEA, JAXA, KEK, Osaka University, Rikkyo University, Tohoku University, Tokyo Metrolopolitan University, NIST, LKB Collaboration: RIKEN, JAEA, JAXA, KEK, Osaka University, Rikkyo University, Tohoku University, Tokyo Metrolopolitan " descr="Collaboration: RIKEN, JAEA, JAXA, KEK, Osaka University, Rikkyo University, Tohoku University, Tokyo Metrolopolitan University, NIST, LKB Collaboration: RIKEN, JAEA, JAXA, KEK, Osaka University, Rikkyo University, Tohoku University, Tokyo Metrolopolitan University, NIST, LKB"/>
            <p:cNvPicPr>
              <a:picLocks noChangeAspect="0"/>
            </p:cNvPicPr>
            <p:nvPr/>
          </p:nvPicPr>
          <p:blipFill>
            <a:blip r:embed="rId5">
              <a:extLst/>
            </a:blip>
            <a:stretch>
              <a:fillRect/>
            </a:stretch>
          </p:blipFill>
          <p:spPr>
            <a:xfrm>
              <a:off x="0" y="0"/>
              <a:ext cx="5414996" cy="1244600"/>
            </a:xfrm>
            <a:prstGeom prst="rect">
              <a:avLst/>
            </a:prstGeom>
            <a:effectLst/>
          </p:spPr>
        </p:pic>
      </p:grpSp>
      <p:sp>
        <p:nvSpPr>
          <p:cNvPr id="626" name="5-year accepted scientific program at J-PARC muon facility in Japan (2020-2025)…"/>
          <p:cNvSpPr txBox="1"/>
          <p:nvPr/>
        </p:nvSpPr>
        <p:spPr>
          <a:xfrm>
            <a:off x="427907" y="1542134"/>
            <a:ext cx="6297625" cy="219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49030" indent="-249030" defTabSz="584200">
              <a:spcBef>
                <a:spcPts val="1000"/>
              </a:spcBef>
              <a:buClr>
                <a:srgbClr val="535353"/>
              </a:buClr>
              <a:buSzPct val="82000"/>
              <a:buChar char="•"/>
              <a:defRPr b="1" sz="2400">
                <a:uFillTx/>
              </a:defRPr>
            </a:pPr>
            <a:r>
              <a:t>5-year accepted scientific program </a:t>
            </a:r>
            <a:r>
              <a:rPr b="0"/>
              <a:t>at J-PARC muon facility in Japan (2020-2025)</a:t>
            </a:r>
            <a:endParaRPr b="0"/>
          </a:p>
          <a:p>
            <a:pPr marL="249030" indent="-249030" defTabSz="584200">
              <a:spcBef>
                <a:spcPts val="1000"/>
              </a:spcBef>
              <a:buClr>
                <a:srgbClr val="535353"/>
              </a:buClr>
              <a:buSzPct val="82000"/>
              <a:buChar char="•"/>
              <a:defRPr sz="2400">
                <a:uFillTx/>
              </a:defRPr>
            </a:pPr>
            <a:r>
              <a:t>QED tests=precision x-ray spectroscopy of Rydberg states in muonic atoms</a:t>
            </a:r>
          </a:p>
        </p:txBody>
      </p:sp>
      <p:grpSp>
        <p:nvGrpSpPr>
          <p:cNvPr id="630" name="Group"/>
          <p:cNvGrpSpPr/>
          <p:nvPr/>
        </p:nvGrpSpPr>
        <p:grpSpPr>
          <a:xfrm>
            <a:off x="381460" y="3195587"/>
            <a:ext cx="5152957" cy="5982644"/>
            <a:chOff x="0" y="0"/>
            <a:chExt cx="5152955" cy="5982642"/>
          </a:xfrm>
        </p:grpSpPr>
        <p:pic>
          <p:nvPicPr>
            <p:cNvPr id="627" name="Screenshot 2020-01-28 at 14.24.57.png" descr="Screenshot 2020-01-28 at 14.24.57.png"/>
            <p:cNvPicPr>
              <a:picLocks noChangeAspect="1"/>
            </p:cNvPicPr>
            <p:nvPr/>
          </p:nvPicPr>
          <p:blipFill>
            <a:blip r:embed="rId6">
              <a:extLst/>
            </a:blip>
            <a:stretch>
              <a:fillRect/>
            </a:stretch>
          </p:blipFill>
          <p:spPr>
            <a:xfrm>
              <a:off x="0" y="0"/>
              <a:ext cx="5152956" cy="5719568"/>
            </a:xfrm>
            <a:prstGeom prst="rect">
              <a:avLst/>
            </a:prstGeom>
            <a:ln w="12700" cap="flat">
              <a:noFill/>
              <a:miter lim="400000"/>
            </a:ln>
            <a:effectLst/>
          </p:spPr>
        </p:pic>
        <p:sp>
          <p:nvSpPr>
            <p:cNvPr id="628" name="Rectangle"/>
            <p:cNvSpPr/>
            <p:nvPr/>
          </p:nvSpPr>
          <p:spPr>
            <a:xfrm>
              <a:off x="2999448" y="4324796"/>
              <a:ext cx="2139771" cy="165784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buClrTx/>
                <a:defRPr sz="2400">
                  <a:uFillTx/>
                  <a:latin typeface="Avenir Book"/>
                  <a:ea typeface="Avenir Book"/>
                  <a:cs typeface="Avenir Book"/>
                  <a:sym typeface="Avenir Book"/>
                </a:defRPr>
              </a:pPr>
            </a:p>
          </p:txBody>
        </p:sp>
        <p:sp>
          <p:nvSpPr>
            <p:cNvPr id="629" name="X-ray tube"/>
            <p:cNvSpPr txBox="1"/>
            <p:nvPr/>
          </p:nvSpPr>
          <p:spPr>
            <a:xfrm>
              <a:off x="2665145" y="4667575"/>
              <a:ext cx="1838655" cy="5968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buClrTx/>
                <a:defRPr sz="2400">
                  <a:uFillTx/>
                  <a:latin typeface="Gill Sans Light"/>
                  <a:ea typeface="Gill Sans Light"/>
                  <a:cs typeface="Gill Sans Light"/>
                  <a:sym typeface="Gill Sans Light"/>
                </a:defRPr>
              </a:lvl1pPr>
            </a:lstStyle>
            <a:p>
              <a:pPr/>
              <a:r>
                <a:t>X-ray tube</a:t>
              </a:r>
            </a:p>
          </p:txBody>
        </p:sp>
      </p:gr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634" name="image1.png" descr="image1.png"/>
          <p:cNvPicPr>
            <a:picLocks noChangeAspect="1"/>
          </p:cNvPicPr>
          <p:nvPr/>
        </p:nvPicPr>
        <p:blipFill>
          <a:blip r:embed="rId4">
            <a:extLst/>
          </a:blip>
          <a:stretch>
            <a:fillRect/>
          </a:stretch>
        </p:blipFill>
        <p:spPr>
          <a:xfrm>
            <a:off x="-1" y="291253"/>
            <a:ext cx="1300481" cy="467361"/>
          </a:xfrm>
          <a:prstGeom prst="rect">
            <a:avLst/>
          </a:prstGeom>
          <a:ln w="12700">
            <a:miter lim="400000"/>
          </a:ln>
        </p:spPr>
      </p:pic>
      <p:sp>
        <p:nvSpPr>
          <p:cNvPr id="635"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636" name="Experimental setup—details"/>
          <p:cNvSpPr txBox="1"/>
          <p:nvPr>
            <p:ph type="title"/>
          </p:nvPr>
        </p:nvSpPr>
        <p:spPr>
          <a:prstGeom prst="rect">
            <a:avLst/>
          </a:prstGeom>
        </p:spPr>
        <p:txBody>
          <a:bodyPr/>
          <a:lstStyle/>
          <a:p>
            <a:pPr/>
            <a:r>
              <a:t>Experimental setup—details</a:t>
            </a:r>
          </a:p>
        </p:txBody>
      </p:sp>
      <p:sp>
        <p:nvSpPr>
          <p:cNvPr id="637" name="Square"/>
          <p:cNvSpPr/>
          <p:nvPr/>
        </p:nvSpPr>
        <p:spPr>
          <a:xfrm>
            <a:off x="2083342" y="1461676"/>
            <a:ext cx="1270001" cy="1270001"/>
          </a:xfrm>
          <a:prstGeom prst="rect">
            <a:avLst/>
          </a:prstGeom>
          <a:solidFill>
            <a:srgbClr val="FFFFFF"/>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6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9" name="Screenshot 2020-09-22 at 16.02.18.png" descr="Screenshot 2020-09-22 at 16.02.18.png"/>
          <p:cNvPicPr>
            <a:picLocks noChangeAspect="1"/>
          </p:cNvPicPr>
          <p:nvPr/>
        </p:nvPicPr>
        <p:blipFill>
          <a:blip r:embed="rId5">
            <a:extLst/>
          </a:blip>
          <a:stretch>
            <a:fillRect/>
          </a:stretch>
        </p:blipFill>
        <p:spPr>
          <a:xfrm>
            <a:off x="638736" y="1170037"/>
            <a:ext cx="11727328" cy="7774829"/>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3" name="image1.png" descr="image1.png"/>
          <p:cNvPicPr>
            <a:picLocks noChangeAspect="1"/>
          </p:cNvPicPr>
          <p:nvPr/>
        </p:nvPicPr>
        <p:blipFill>
          <a:blip r:embed="rId3">
            <a:extLst/>
          </a:blip>
          <a:stretch>
            <a:fillRect/>
          </a:stretch>
        </p:blipFill>
        <p:spPr>
          <a:xfrm>
            <a:off x="-1" y="291253"/>
            <a:ext cx="1300481" cy="467361"/>
          </a:xfrm>
          <a:prstGeom prst="rect">
            <a:avLst/>
          </a:prstGeom>
          <a:ln w="12700">
            <a:miter lim="400000"/>
          </a:ln>
        </p:spPr>
      </p:pic>
      <p:sp>
        <p:nvSpPr>
          <p:cNvPr id="644"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645" name="TES calibration"/>
          <p:cNvSpPr txBox="1"/>
          <p:nvPr>
            <p:ph type="title"/>
          </p:nvPr>
        </p:nvSpPr>
        <p:spPr>
          <a:prstGeom prst="rect">
            <a:avLst/>
          </a:prstGeom>
        </p:spPr>
        <p:txBody>
          <a:bodyPr/>
          <a:lstStyle/>
          <a:p>
            <a:pPr/>
            <a:r>
              <a:t>TES calibration</a:t>
            </a:r>
          </a:p>
        </p:txBody>
      </p:sp>
      <p:sp>
        <p:nvSpPr>
          <p:cNvPr id="646" name="Square"/>
          <p:cNvSpPr/>
          <p:nvPr/>
        </p:nvSpPr>
        <p:spPr>
          <a:xfrm>
            <a:off x="2083342" y="1461676"/>
            <a:ext cx="1270001" cy="1270001"/>
          </a:xfrm>
          <a:prstGeom prst="rect">
            <a:avLst/>
          </a:prstGeom>
          <a:solidFill>
            <a:srgbClr val="FFFFFF"/>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6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8" name="Screenshot 2020-09-22 at 16.11.41.png" descr="Screenshot 2020-09-22 at 16.11.41.png"/>
          <p:cNvPicPr>
            <a:picLocks noChangeAspect="1"/>
          </p:cNvPicPr>
          <p:nvPr/>
        </p:nvPicPr>
        <p:blipFill>
          <a:blip r:embed="rId4">
            <a:extLst/>
          </a:blip>
          <a:stretch>
            <a:fillRect/>
          </a:stretch>
        </p:blipFill>
        <p:spPr>
          <a:xfrm>
            <a:off x="751334" y="1170530"/>
            <a:ext cx="5680073" cy="8100694"/>
          </a:xfrm>
          <a:prstGeom prst="rect">
            <a:avLst/>
          </a:prstGeom>
          <a:ln w="12700">
            <a:miter lim="400000"/>
          </a:ln>
        </p:spPr>
      </p:pic>
      <p:pic>
        <p:nvPicPr>
          <p:cNvPr id="649" name="Screenshot 2020-09-22 at 16.12.20.png" descr="Screenshot 2020-09-22 at 16.12.20.png"/>
          <p:cNvPicPr>
            <a:picLocks noChangeAspect="1"/>
          </p:cNvPicPr>
          <p:nvPr/>
        </p:nvPicPr>
        <p:blipFill>
          <a:blip r:embed="rId5">
            <a:extLst/>
          </a:blip>
          <a:srcRect l="11430" t="0" r="4117" b="0"/>
          <a:stretch>
            <a:fillRect/>
          </a:stretch>
        </p:blipFill>
        <p:spPr>
          <a:xfrm>
            <a:off x="6374684" y="1919559"/>
            <a:ext cx="6511400" cy="5285356"/>
          </a:xfrm>
          <a:prstGeom prst="rect">
            <a:avLst/>
          </a:prstGeom>
          <a:ln w="12700">
            <a:miter lim="400000"/>
          </a:ln>
        </p:spPr>
      </p:pic>
      <p:sp>
        <p:nvSpPr>
          <p:cNvPr id="650" name="Rectangle"/>
          <p:cNvSpPr/>
          <p:nvPr/>
        </p:nvSpPr>
        <p:spPr>
          <a:xfrm>
            <a:off x="6374572" y="2544471"/>
            <a:ext cx="534765" cy="483786"/>
          </a:xfrm>
          <a:prstGeom prst="rect">
            <a:avLst/>
          </a:prstGeom>
          <a:solidFill>
            <a:srgbClr val="FFFFFF"/>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651" name="Muon beam"/>
          <p:cNvSpPr txBox="1"/>
          <p:nvPr/>
        </p:nvSpPr>
        <p:spPr>
          <a:xfrm>
            <a:off x="6340695" y="2287355"/>
            <a:ext cx="856838"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b="1" sz="1800">
                <a:solidFill>
                  <a:srgbClr val="EB3D44"/>
                </a:solidFill>
                <a:uFillTx/>
                <a:latin typeface="Avenir Next Regular"/>
                <a:ea typeface="Avenir Next Regular"/>
                <a:cs typeface="Avenir Next Regular"/>
                <a:sym typeface="Avenir Next Regular"/>
              </a:defRPr>
            </a:lvl1pPr>
          </a:lstStyle>
          <a:p>
            <a:pPr/>
            <a:r>
              <a:t>Muon beam</a:t>
            </a:r>
          </a:p>
        </p:txBody>
      </p:sp>
      <p:sp>
        <p:nvSpPr>
          <p:cNvPr id="652" name="Pixel-by-pixel energy calibration…"/>
          <p:cNvSpPr txBox="1"/>
          <p:nvPr/>
        </p:nvSpPr>
        <p:spPr>
          <a:xfrm>
            <a:off x="6557905" y="7478153"/>
            <a:ext cx="441841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60350" indent="-260350" defTabSz="584200">
              <a:buClr>
                <a:srgbClr val="535353"/>
              </a:buClr>
              <a:buSzPct val="82000"/>
              <a:buChar char="•"/>
              <a:defRPr sz="2300">
                <a:uFillTx/>
              </a:defRPr>
            </a:pPr>
            <a:r>
              <a:t>Pixel-by-pixel energy calibration</a:t>
            </a:r>
          </a:p>
          <a:p>
            <a:pPr marL="260350" indent="-260350" defTabSz="584200">
              <a:buClr>
                <a:srgbClr val="535353"/>
              </a:buClr>
              <a:buSzPct val="82000"/>
              <a:buChar char="•"/>
              <a:defRPr sz="2300">
                <a:uFillTx/>
              </a:defRPr>
            </a:pPr>
            <a:r>
              <a:t>Continuous calibration lines from x-ray gun </a:t>
            </a:r>
          </a:p>
        </p:txBody>
      </p:sp>
      <p:sp>
        <p:nvSpPr>
          <p:cNvPr id="653" name="Counts"/>
          <p:cNvSpPr txBox="1"/>
          <p:nvPr/>
        </p:nvSpPr>
        <p:spPr>
          <a:xfrm>
            <a:off x="11790292" y="1887126"/>
            <a:ext cx="960540"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buClrTx/>
              <a:defRPr sz="1800">
                <a:uFillTx/>
                <a:latin typeface="Avenir Next Demi Bold"/>
                <a:ea typeface="Avenir Next Demi Bold"/>
                <a:cs typeface="Avenir Next Demi Bold"/>
                <a:sym typeface="Avenir Next Demi Bold"/>
              </a:defRPr>
            </a:lvl1pPr>
          </a:lstStyle>
          <a:p>
            <a:pPr/>
            <a:r>
              <a:t>Counts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7" name="image1.png" descr="image1.png"/>
          <p:cNvPicPr>
            <a:picLocks noChangeAspect="1"/>
          </p:cNvPicPr>
          <p:nvPr/>
        </p:nvPicPr>
        <p:blipFill>
          <a:blip r:embed="rId3">
            <a:extLst/>
          </a:blip>
          <a:stretch>
            <a:fillRect/>
          </a:stretch>
        </p:blipFill>
        <p:spPr>
          <a:xfrm>
            <a:off x="-1" y="291253"/>
            <a:ext cx="1300481" cy="467361"/>
          </a:xfrm>
          <a:prstGeom prst="rect">
            <a:avLst/>
          </a:prstGeom>
          <a:ln w="12700">
            <a:miter lim="400000"/>
          </a:ln>
        </p:spPr>
      </p:pic>
      <p:sp>
        <p:nvSpPr>
          <p:cNvPr id="658"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659" name="TES calibration"/>
          <p:cNvSpPr txBox="1"/>
          <p:nvPr>
            <p:ph type="title"/>
          </p:nvPr>
        </p:nvSpPr>
        <p:spPr>
          <a:prstGeom prst="rect">
            <a:avLst/>
          </a:prstGeom>
        </p:spPr>
        <p:txBody>
          <a:bodyPr/>
          <a:lstStyle/>
          <a:p>
            <a:pPr/>
            <a:r>
              <a:t>TES calibration</a:t>
            </a:r>
          </a:p>
        </p:txBody>
      </p:sp>
      <p:sp>
        <p:nvSpPr>
          <p:cNvPr id="660" name="Square"/>
          <p:cNvSpPr/>
          <p:nvPr/>
        </p:nvSpPr>
        <p:spPr>
          <a:xfrm>
            <a:off x="2083342" y="1461676"/>
            <a:ext cx="1270001" cy="1270001"/>
          </a:xfrm>
          <a:prstGeom prst="rect">
            <a:avLst/>
          </a:prstGeom>
          <a:solidFill>
            <a:srgbClr val="FFFFFF"/>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6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2" name="Rectangle"/>
          <p:cNvSpPr/>
          <p:nvPr/>
        </p:nvSpPr>
        <p:spPr>
          <a:xfrm>
            <a:off x="6374572" y="2544471"/>
            <a:ext cx="534765" cy="483786"/>
          </a:xfrm>
          <a:prstGeom prst="rect">
            <a:avLst/>
          </a:prstGeom>
          <a:solidFill>
            <a:srgbClr val="FFFFFF"/>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pic>
        <p:nvPicPr>
          <p:cNvPr id="663" name="Image" descr="Image"/>
          <p:cNvPicPr>
            <a:picLocks noChangeAspect="1"/>
          </p:cNvPicPr>
          <p:nvPr/>
        </p:nvPicPr>
        <p:blipFill>
          <a:blip r:embed="rId4">
            <a:extLst/>
          </a:blip>
          <a:stretch>
            <a:fillRect/>
          </a:stretch>
        </p:blipFill>
        <p:spPr>
          <a:xfrm>
            <a:off x="0" y="2046290"/>
            <a:ext cx="6494696" cy="4876801"/>
          </a:xfrm>
          <a:prstGeom prst="rect">
            <a:avLst/>
          </a:prstGeom>
          <a:ln w="12700">
            <a:miter lim="400000"/>
          </a:ln>
        </p:spPr>
      </p:pic>
      <p:sp>
        <p:nvSpPr>
          <p:cNvPr id="664" name="Line"/>
          <p:cNvSpPr/>
          <p:nvPr/>
        </p:nvSpPr>
        <p:spPr>
          <a:xfrm flipH="1">
            <a:off x="3016088" y="5166292"/>
            <a:ext cx="1" cy="1270001"/>
          </a:xfrm>
          <a:prstGeom prst="line">
            <a:avLst/>
          </a:prstGeom>
          <a:ln w="50800">
            <a:solidFill>
              <a:schemeClr val="accent5"/>
            </a:solidFill>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665" name="µ Ne 5g-4f"/>
          <p:cNvSpPr txBox="1"/>
          <p:nvPr/>
        </p:nvSpPr>
        <p:spPr>
          <a:xfrm>
            <a:off x="2269350" y="4569601"/>
            <a:ext cx="1493477"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µ Ne 5g-4f</a:t>
            </a:r>
          </a:p>
        </p:txBody>
      </p:sp>
      <p:sp>
        <p:nvSpPr>
          <p:cNvPr id="666" name="Total calibration spectrum at 0.1 atm"/>
          <p:cNvSpPr txBox="1"/>
          <p:nvPr/>
        </p:nvSpPr>
        <p:spPr>
          <a:xfrm>
            <a:off x="723981" y="7116175"/>
            <a:ext cx="4851238"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Total calibration spectrum at 0.1 atm</a:t>
            </a:r>
          </a:p>
        </p:txBody>
      </p:sp>
      <p:sp>
        <p:nvSpPr>
          <p:cNvPr id="667" name="Dynamical Response of Transition-Edge Sensor Microcalorimeters to a Pulsed Charged-Particle Beam, T. Okumura, T. Azuma, D.A. Bennett, P. Caradonna, I.H. Chiu, W.B. Doriese, M.S. Durkin, J.W. Fowler, J.D. Gard, T. Hashimoto, R. Hayakawa, G.C. Hilton, Y. I"/>
          <p:cNvSpPr txBox="1"/>
          <p:nvPr/>
        </p:nvSpPr>
        <p:spPr>
          <a:xfrm>
            <a:off x="71362" y="8210768"/>
            <a:ext cx="12862076" cy="1168041"/>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defTabSz="457200">
              <a:buClrTx/>
              <a:defRPr sz="1400">
                <a:uFillTx/>
                <a:latin typeface="Helvetica Neue"/>
                <a:ea typeface="Helvetica Neue"/>
                <a:cs typeface="Helvetica Neue"/>
                <a:sym typeface="Helvetica Neue"/>
              </a:defRPr>
            </a:pPr>
            <a:r>
              <a:rPr i="1"/>
              <a:t>Dynamical Response of Transition-Edge Sensor Microcalorimeters to a Pulsed Charged-Particle Beam</a:t>
            </a:r>
            <a:r>
              <a:t>, T. Okumura, T. Azuma, D.A. Bennett, P. Caradonna, I.H. Chiu, W.B. Doriese, M.S. Durkin, J.W. Fowler, J.D. Gard, T. Hashimoto, R. Hayakawa, G.C. Hilton, Y. Ichinohe, P. Indelicato, T. Isobe, S. Kanda, M. Katsuragawa, N. Kawamura, Y. Kino, K. Mine, Y. Miyake, K.M. Morgan, K. Ninomiya, H. Noda, G.C.O. Neil, S. Okada, K. Okutsu, T. Osawa, N. Paul, C.D. Reintsema, D.R. Schmidt, K. Shimomura, P. Strasser, H. Suda, D.S. Swetz, T. Takahashi, S. Takeda, S. Takeshita, H. Tatsuno, Y. Ueno, J.N. Ullom, S. Watanabe and S. Yamada. IEEE Transactions on Applied Superconductivity </a:t>
            </a:r>
            <a:r>
              <a:rPr b="1"/>
              <a:t>31,</a:t>
            </a:r>
            <a:r>
              <a:t> 1-4 (2021).</a:t>
            </a:r>
          </a:p>
        </p:txBody>
      </p:sp>
      <p:pic>
        <p:nvPicPr>
          <p:cNvPr id="668" name="Image" descr="Image"/>
          <p:cNvPicPr>
            <a:picLocks noChangeAspect="1"/>
          </p:cNvPicPr>
          <p:nvPr/>
        </p:nvPicPr>
        <p:blipFill>
          <a:blip r:embed="rId5">
            <a:extLst/>
          </a:blip>
          <a:stretch>
            <a:fillRect/>
          </a:stretch>
        </p:blipFill>
        <p:spPr>
          <a:xfrm>
            <a:off x="6641954" y="2141558"/>
            <a:ext cx="6017102" cy="4294735"/>
          </a:xfrm>
          <a:prstGeom prst="rect">
            <a:avLst/>
          </a:prstGeom>
          <a:ln w="12700">
            <a:miter lim="400000"/>
          </a:ln>
        </p:spPr>
      </p:pic>
      <p:sp>
        <p:nvSpPr>
          <p:cNvPr id="669" name="Co Kα"/>
          <p:cNvSpPr txBox="1"/>
          <p:nvPr/>
        </p:nvSpPr>
        <p:spPr>
          <a:xfrm>
            <a:off x="10604482" y="1828009"/>
            <a:ext cx="968014" cy="6270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Co Kα</a:t>
            </a:r>
          </a:p>
        </p:txBody>
      </p:sp>
      <p:sp>
        <p:nvSpPr>
          <p:cNvPr id="670" name="Energy shift (tmuon-tx-ray)"/>
          <p:cNvSpPr txBox="1"/>
          <p:nvPr/>
        </p:nvSpPr>
        <p:spPr>
          <a:xfrm>
            <a:off x="8102582" y="7116175"/>
            <a:ext cx="3227622"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Energy shift (t</a:t>
            </a:r>
            <a:r>
              <a:rPr baseline="-5999"/>
              <a:t>muon</a:t>
            </a:r>
            <a:r>
              <a:t>-t</a:t>
            </a:r>
            <a:r>
              <a:rPr baseline="-5999"/>
              <a:t>x-ray</a:t>
            </a:r>
            <a:r>
              <a:t>)</a:t>
            </a:r>
          </a:p>
        </p:txBody>
      </p:sp>
      <p:sp>
        <p:nvSpPr>
          <p:cNvPr id="671" name="Line"/>
          <p:cNvSpPr/>
          <p:nvPr/>
        </p:nvSpPr>
        <p:spPr>
          <a:xfrm>
            <a:off x="9340687" y="1516364"/>
            <a:ext cx="1" cy="1270001"/>
          </a:xfrm>
          <a:prstGeom prst="line">
            <a:avLst/>
          </a:prstGeom>
          <a:ln w="50800">
            <a:solidFill>
              <a:schemeClr val="accent1">
                <a:hueOff val="47394"/>
                <a:satOff val="-25753"/>
                <a:lumOff val="-7544"/>
              </a:schemeClr>
            </a:solidFill>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672" name="muon beam"/>
          <p:cNvSpPr txBox="1"/>
          <p:nvPr/>
        </p:nvSpPr>
        <p:spPr>
          <a:xfrm>
            <a:off x="8525787" y="862816"/>
            <a:ext cx="1629803"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1">
                    <a:hueOff val="47394"/>
                    <a:satOff val="-25753"/>
                    <a:lumOff val="-7544"/>
                  </a:schemeClr>
                </a:solidFill>
              </a:defRPr>
            </a:lvl1pPr>
          </a:lstStyle>
          <a:p>
            <a:pPr/>
            <a:r>
              <a:t>muon beam</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6" name="image1.png" descr="image1.png"/>
          <p:cNvPicPr>
            <a:picLocks noChangeAspect="1"/>
          </p:cNvPicPr>
          <p:nvPr/>
        </p:nvPicPr>
        <p:blipFill>
          <a:blip r:embed="rId3">
            <a:extLst/>
          </a:blip>
          <a:stretch>
            <a:fillRect/>
          </a:stretch>
        </p:blipFill>
        <p:spPr>
          <a:xfrm>
            <a:off x="-1" y="291253"/>
            <a:ext cx="1300481" cy="467361"/>
          </a:xfrm>
          <a:prstGeom prst="rect">
            <a:avLst/>
          </a:prstGeom>
          <a:ln w="12700">
            <a:miter lim="400000"/>
          </a:ln>
        </p:spPr>
      </p:pic>
      <p:sp>
        <p:nvSpPr>
          <p:cNvPr id="677"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678" name="TES calibration"/>
          <p:cNvSpPr txBox="1"/>
          <p:nvPr>
            <p:ph type="title"/>
          </p:nvPr>
        </p:nvSpPr>
        <p:spPr>
          <a:prstGeom prst="rect">
            <a:avLst/>
          </a:prstGeom>
        </p:spPr>
        <p:txBody>
          <a:bodyPr/>
          <a:lstStyle/>
          <a:p>
            <a:pPr/>
            <a:r>
              <a:t>TES calibration</a:t>
            </a:r>
          </a:p>
        </p:txBody>
      </p:sp>
      <p:sp>
        <p:nvSpPr>
          <p:cNvPr id="679" name="Square"/>
          <p:cNvSpPr/>
          <p:nvPr/>
        </p:nvSpPr>
        <p:spPr>
          <a:xfrm>
            <a:off x="2083342" y="1461676"/>
            <a:ext cx="1270001" cy="1270001"/>
          </a:xfrm>
          <a:prstGeom prst="rect">
            <a:avLst/>
          </a:prstGeom>
          <a:solidFill>
            <a:srgbClr val="FFFFFF"/>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6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81" name="Rectangle"/>
          <p:cNvSpPr/>
          <p:nvPr/>
        </p:nvSpPr>
        <p:spPr>
          <a:xfrm>
            <a:off x="6374572" y="2544471"/>
            <a:ext cx="534765" cy="483786"/>
          </a:xfrm>
          <a:prstGeom prst="rect">
            <a:avLst/>
          </a:prstGeom>
          <a:solidFill>
            <a:srgbClr val="FFFFFF"/>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682" name="Co Kα at 0.4 atm"/>
          <p:cNvSpPr txBox="1"/>
          <p:nvPr/>
        </p:nvSpPr>
        <p:spPr>
          <a:xfrm>
            <a:off x="2467227" y="1002399"/>
            <a:ext cx="2354299" cy="6270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Co Kα at 0.4 atm</a:t>
            </a:r>
          </a:p>
        </p:txBody>
      </p:sp>
      <p:sp>
        <p:nvSpPr>
          <p:cNvPr id="683" name="Energy shift (tmuon-tx-ray)"/>
          <p:cNvSpPr txBox="1"/>
          <p:nvPr/>
        </p:nvSpPr>
        <p:spPr>
          <a:xfrm>
            <a:off x="3681715" y="6563891"/>
            <a:ext cx="3227622"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Energy shift (t</a:t>
            </a:r>
            <a:r>
              <a:rPr baseline="-5999"/>
              <a:t>muon</a:t>
            </a:r>
            <a:r>
              <a:t>-t</a:t>
            </a:r>
            <a:r>
              <a:rPr baseline="-5999"/>
              <a:t>x-ray</a:t>
            </a:r>
            <a:r>
              <a:t>)</a:t>
            </a:r>
          </a:p>
        </p:txBody>
      </p:sp>
      <p:sp>
        <p:nvSpPr>
          <p:cNvPr id="684" name="muon beam at 0 ms"/>
          <p:cNvSpPr txBox="1"/>
          <p:nvPr/>
        </p:nvSpPr>
        <p:spPr>
          <a:xfrm>
            <a:off x="503817" y="6563891"/>
            <a:ext cx="2683308"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1">
                    <a:hueOff val="47394"/>
                    <a:satOff val="-25753"/>
                    <a:lumOff val="-7544"/>
                  </a:schemeClr>
                </a:solidFill>
              </a:defRPr>
            </a:lvl1pPr>
          </a:lstStyle>
          <a:p>
            <a:pPr/>
            <a:r>
              <a:t>muon beam at 0 ms</a:t>
            </a:r>
          </a:p>
        </p:txBody>
      </p:sp>
      <p:pic>
        <p:nvPicPr>
          <p:cNvPr id="685" name="0p4atm_timeshift_fit.pdf" descr="0p4atm_timeshift_fit.pdf"/>
          <p:cNvPicPr>
            <a:picLocks noChangeAspect="1"/>
          </p:cNvPicPr>
          <p:nvPr/>
        </p:nvPicPr>
        <p:blipFill>
          <a:blip r:embed="rId4">
            <a:extLst/>
          </a:blip>
          <a:stretch>
            <a:fillRect/>
          </a:stretch>
        </p:blipFill>
        <p:spPr>
          <a:xfrm>
            <a:off x="-1" y="1629497"/>
            <a:ext cx="7288754" cy="4934395"/>
          </a:xfrm>
          <a:prstGeom prst="rect">
            <a:avLst/>
          </a:prstGeom>
          <a:ln w="12700">
            <a:miter lim="400000"/>
          </a:ln>
        </p:spPr>
      </p:pic>
      <p:sp>
        <p:nvSpPr>
          <p:cNvPr id="686" name="Dynamical Response of Transition-Edge Sensor Microcalorimeters to a Pulsed Charged-Particle Beam, T. Okumura, T. Azuma, D.A. Bennett, P. Caradonna, I.H. Chiu, W.B. Doriese, M.S. Durkin, J.W. Fowler, J.D. Gard, T. Hashimoto, R. Hayakawa, G.C. Hilton, Y. I"/>
          <p:cNvSpPr txBox="1"/>
          <p:nvPr/>
        </p:nvSpPr>
        <p:spPr>
          <a:xfrm>
            <a:off x="71362" y="8210768"/>
            <a:ext cx="12862076" cy="1168041"/>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defTabSz="457200">
              <a:buClrTx/>
              <a:defRPr sz="1400">
                <a:uFillTx/>
                <a:latin typeface="Helvetica Neue"/>
                <a:ea typeface="Helvetica Neue"/>
                <a:cs typeface="Helvetica Neue"/>
                <a:sym typeface="Helvetica Neue"/>
              </a:defRPr>
            </a:pPr>
            <a:r>
              <a:rPr i="1"/>
              <a:t>Dynamical Response of Transition-Edge Sensor Microcalorimeters to a Pulsed Charged-Particle Beam</a:t>
            </a:r>
            <a:r>
              <a:t>, T. Okumura, T. Azuma, D.A. Bennett, P. Caradonna, I.H. Chiu, W.B. Doriese, M.S. Durkin, J.W. Fowler, J.D. Gard, T. Hashimoto, R. Hayakawa, G.C. Hilton, Y. Ichinohe, P. Indelicato, T. Isobe, S. Kanda, M. Katsuragawa, N. Kawamura, Y. Kino, K. Mine, Y. Miyake, K.M. Morgan, K. Ninomiya, H. Noda, G.C.O. Neil, S. Okada, K. Okutsu, T. Osawa, N. Paul, C.D. Reintsema, D.R. Schmidt, K. Shimomura, P. Strasser, H. Suda, D.S. Swetz, T. Takahashi, S. Takeda, S. Takeshita, H. Tatsuno, Y. Ueno, J.N. Ullom, S. Watanabe and S. Yamada. IEEE Transactions on Applied Superconductivity </a:t>
            </a:r>
            <a:r>
              <a:rPr b="1"/>
              <a:t>31,</a:t>
            </a:r>
            <a:r>
              <a:t> 1-4 (2021).</a:t>
            </a:r>
          </a:p>
        </p:txBody>
      </p:sp>
      <p:pic>
        <p:nvPicPr>
          <p:cNvPr id="687" name="Image" descr="Image"/>
          <p:cNvPicPr>
            <a:picLocks noChangeAspect="1"/>
          </p:cNvPicPr>
          <p:nvPr/>
        </p:nvPicPr>
        <p:blipFill>
          <a:blip r:embed="rId5">
            <a:extLst/>
          </a:blip>
          <a:stretch>
            <a:fillRect/>
          </a:stretch>
        </p:blipFill>
        <p:spPr>
          <a:xfrm>
            <a:off x="7188266" y="1704589"/>
            <a:ext cx="5372101" cy="5473701"/>
          </a:xfrm>
          <a:prstGeom prst="rect">
            <a:avLst/>
          </a:prstGeom>
          <a:ln w="12700">
            <a:miter lim="400000"/>
          </a:ln>
        </p:spPr>
      </p:pic>
      <p:sp>
        <p:nvSpPr>
          <p:cNvPr id="688" name="Co Kα 3.4 ms before µ pulse"/>
          <p:cNvSpPr txBox="1"/>
          <p:nvPr/>
        </p:nvSpPr>
        <p:spPr>
          <a:xfrm>
            <a:off x="8697168" y="1002399"/>
            <a:ext cx="3817775" cy="6270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Co Kα 3.4 ms before µ pulse</a:t>
            </a:r>
          </a:p>
        </p:txBody>
      </p:sp>
      <p:sp>
        <p:nvSpPr>
          <p:cNvPr id="689" name="Line"/>
          <p:cNvSpPr/>
          <p:nvPr/>
        </p:nvSpPr>
        <p:spPr>
          <a:xfrm>
            <a:off x="11014689" y="2731676"/>
            <a:ext cx="1" cy="1270001"/>
          </a:xfrm>
          <a:prstGeom prst="line">
            <a:avLst/>
          </a:prstGeom>
          <a:ln w="50800">
            <a:solidFill>
              <a:schemeClr val="accent1">
                <a:hueOff val="47394"/>
                <a:satOff val="-25753"/>
                <a:lumOff val="-7544"/>
              </a:schemeClr>
            </a:solidFill>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690" name="time-dependent optimal filter to evaluate the pulse energy"/>
          <p:cNvSpPr txBox="1"/>
          <p:nvPr/>
        </p:nvSpPr>
        <p:spPr>
          <a:xfrm>
            <a:off x="5400242" y="7444816"/>
            <a:ext cx="760455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time-dependent optimal filter to evaluate the pulse energy</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4" name="Image" descr="Image"/>
          <p:cNvPicPr>
            <a:picLocks noChangeAspect="1"/>
          </p:cNvPicPr>
          <p:nvPr/>
        </p:nvPicPr>
        <p:blipFill>
          <a:blip r:embed="rId2">
            <a:extLst/>
          </a:blip>
          <a:stretch>
            <a:fillRect/>
          </a:stretch>
        </p:blipFill>
        <p:spPr>
          <a:xfrm>
            <a:off x="5818816" y="4876800"/>
            <a:ext cx="6790641" cy="4074384"/>
          </a:xfrm>
          <a:prstGeom prst="rect">
            <a:avLst/>
          </a:prstGeom>
          <a:ln w="12700">
            <a:miter lim="400000"/>
          </a:ln>
        </p:spPr>
      </p:pic>
      <p:pic>
        <p:nvPicPr>
          <p:cNvPr id="695" name="image1.png" descr="image1.png"/>
          <p:cNvPicPr>
            <a:picLocks noChangeAspect="1"/>
          </p:cNvPicPr>
          <p:nvPr/>
        </p:nvPicPr>
        <p:blipFill>
          <a:blip r:embed="rId3">
            <a:extLst/>
          </a:blip>
          <a:stretch>
            <a:fillRect/>
          </a:stretch>
        </p:blipFill>
        <p:spPr>
          <a:xfrm>
            <a:off x="-1" y="291253"/>
            <a:ext cx="1300481" cy="467361"/>
          </a:xfrm>
          <a:prstGeom prst="rect">
            <a:avLst/>
          </a:prstGeom>
          <a:ln w="12700">
            <a:miter lim="400000"/>
          </a:ln>
        </p:spPr>
      </p:pic>
      <p:sp>
        <p:nvSpPr>
          <p:cNvPr id="696"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697" name="Experimental spectra and pressure dependence"/>
          <p:cNvSpPr/>
          <p:nvPr>
            <p:ph type="title"/>
          </p:nvPr>
        </p:nvSpPr>
        <p:spPr>
          <a:prstGeom prst="rect">
            <a:avLst/>
          </a:prstGeom>
        </p:spPr>
        <p:txBody>
          <a:bodyPr/>
          <a:lstStyle/>
          <a:p>
            <a:pPr/>
            <a:r>
              <a:t>Experimental spectra and pressure dependence</a:t>
            </a:r>
          </a:p>
        </p:txBody>
      </p:sp>
      <p:sp>
        <p:nvSpPr>
          <p:cNvPr id="69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9" name="Fig_muNe.pdf" descr="Fig_muNe.pdf"/>
          <p:cNvPicPr>
            <a:picLocks noChangeAspect="1"/>
          </p:cNvPicPr>
          <p:nvPr/>
        </p:nvPicPr>
        <p:blipFill>
          <a:blip r:embed="rId4">
            <a:extLst/>
          </a:blip>
          <a:stretch>
            <a:fillRect/>
          </a:stretch>
        </p:blipFill>
        <p:spPr>
          <a:xfrm>
            <a:off x="800663" y="1110333"/>
            <a:ext cx="3550224" cy="8443313"/>
          </a:xfrm>
          <a:prstGeom prst="rect">
            <a:avLst/>
          </a:prstGeom>
          <a:ln w="12700">
            <a:miter lim="400000"/>
          </a:ln>
        </p:spPr>
      </p:pic>
      <p:pic>
        <p:nvPicPr>
          <p:cNvPr id="700" name="Fig_results.pdf" descr="Fig_results.pdf"/>
          <p:cNvPicPr>
            <a:picLocks noChangeAspect="1"/>
          </p:cNvPicPr>
          <p:nvPr/>
        </p:nvPicPr>
        <p:blipFill>
          <a:blip r:embed="rId5">
            <a:extLst/>
          </a:blip>
          <a:stretch>
            <a:fillRect/>
          </a:stretch>
        </p:blipFill>
        <p:spPr>
          <a:xfrm>
            <a:off x="6899768" y="1193800"/>
            <a:ext cx="4787901" cy="3683000"/>
          </a:xfrm>
          <a:prstGeom prst="rect">
            <a:avLst/>
          </a:prstGeom>
          <a:ln w="12700">
            <a:miter lim="400000"/>
          </a:ln>
        </p:spPr>
      </p:pic>
      <p:sp>
        <p:nvSpPr>
          <p:cNvPr id="701" name="shift due to presence of 1 electron: -1.25 eV"/>
          <p:cNvSpPr txBox="1"/>
          <p:nvPr/>
        </p:nvSpPr>
        <p:spPr>
          <a:xfrm>
            <a:off x="6277729" y="8939247"/>
            <a:ext cx="5650346"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2"/>
                </a:solidFill>
              </a:defRPr>
            </a:lvl1pPr>
          </a:lstStyle>
          <a:p>
            <a:pPr/>
            <a:r>
              <a:t>shift due to presence of 1 electron: -1.25 eV</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3"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704"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705" name="Experimental spectra and pressure dependence"/>
          <p:cNvSpPr/>
          <p:nvPr>
            <p:ph type="title"/>
          </p:nvPr>
        </p:nvSpPr>
        <p:spPr>
          <a:prstGeom prst="rect">
            <a:avLst/>
          </a:prstGeom>
        </p:spPr>
        <p:txBody>
          <a:bodyPr/>
          <a:lstStyle/>
          <a:p>
            <a:pPr/>
            <a:r>
              <a:t>Experimental spectra and pressure dependence</a:t>
            </a:r>
          </a:p>
        </p:txBody>
      </p:sp>
      <p:sp>
        <p:nvSpPr>
          <p:cNvPr id="706"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7" name="Fig_muNe.pdf" descr="Fig_muNe.pdf"/>
          <p:cNvPicPr>
            <a:picLocks noChangeAspect="1"/>
          </p:cNvPicPr>
          <p:nvPr/>
        </p:nvPicPr>
        <p:blipFill>
          <a:blip r:embed="rId3">
            <a:extLst/>
          </a:blip>
          <a:stretch>
            <a:fillRect/>
          </a:stretch>
        </p:blipFill>
        <p:spPr>
          <a:xfrm>
            <a:off x="800663" y="1110333"/>
            <a:ext cx="3550224" cy="8443313"/>
          </a:xfrm>
          <a:prstGeom prst="rect">
            <a:avLst/>
          </a:prstGeom>
          <a:ln w="12700">
            <a:miter lim="400000"/>
          </a:ln>
        </p:spPr>
      </p:pic>
      <p:pic>
        <p:nvPicPr>
          <p:cNvPr id="708" name="Image" descr="Image"/>
          <p:cNvPicPr>
            <a:picLocks noChangeAspect="1"/>
          </p:cNvPicPr>
          <p:nvPr/>
        </p:nvPicPr>
        <p:blipFill>
          <a:blip r:embed="rId4">
            <a:extLst/>
          </a:blip>
          <a:stretch>
            <a:fillRect/>
          </a:stretch>
        </p:blipFill>
        <p:spPr>
          <a:xfrm>
            <a:off x="4537574" y="2133986"/>
            <a:ext cx="8364196" cy="4659119"/>
          </a:xfrm>
          <a:prstGeom prst="rect">
            <a:avLst/>
          </a:prstGeom>
          <a:ln w="12700">
            <a:miter lim="400000"/>
          </a:ln>
        </p:spPr>
      </p:pic>
      <p:sp>
        <p:nvSpPr>
          <p:cNvPr id="709" name="I5f-4f…"/>
          <p:cNvSpPr txBox="1"/>
          <p:nvPr/>
        </p:nvSpPr>
        <p:spPr>
          <a:xfrm>
            <a:off x="4926400" y="7450525"/>
            <a:ext cx="662023" cy="10842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defRPr u="sng"/>
            </a:pPr>
            <a:r>
              <a:t>I</a:t>
            </a:r>
            <a:r>
              <a:rPr baseline="-5999"/>
              <a:t>5f-4f</a:t>
            </a:r>
            <a:endParaRPr baseline="-5999"/>
          </a:p>
          <a:p>
            <a:pPr/>
            <a:r>
              <a:t>I</a:t>
            </a:r>
            <a:r>
              <a:rPr baseline="-5999"/>
              <a:t>total</a:t>
            </a:r>
          </a:p>
        </p:txBody>
      </p:sp>
      <p:sp>
        <p:nvSpPr>
          <p:cNvPr id="710" name="statistical population in"/>
          <p:cNvSpPr txBox="1"/>
          <p:nvPr/>
        </p:nvSpPr>
        <p:spPr>
          <a:xfrm>
            <a:off x="5818816" y="7582444"/>
            <a:ext cx="3137730"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statistical population in</a:t>
            </a:r>
          </a:p>
        </p:txBody>
      </p:sp>
      <p:sp>
        <p:nvSpPr>
          <p:cNvPr id="711" name="n=20 I=0.025…"/>
          <p:cNvSpPr txBox="1"/>
          <p:nvPr/>
        </p:nvSpPr>
        <p:spPr>
          <a:xfrm>
            <a:off x="9317847" y="6709974"/>
            <a:ext cx="2367793" cy="24939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marL="457200" indent="-457200">
              <a:buSzPct val="100000"/>
              <a:buFont typeface="Arial"/>
              <a:buChar char="•"/>
              <a:defRPr>
                <a:solidFill>
                  <a:schemeClr val="accent5"/>
                </a:solidFill>
              </a:defRPr>
            </a:pPr>
            <a:r>
              <a:t>n=20 I=0.025</a:t>
            </a:r>
          </a:p>
          <a:p>
            <a:pPr marL="457200" indent="-457200">
              <a:buSzPct val="100000"/>
              <a:buFont typeface="Arial"/>
              <a:buChar char="•"/>
              <a:defRPr>
                <a:solidFill>
                  <a:schemeClr val="accent5"/>
                </a:solidFill>
              </a:defRPr>
            </a:pPr>
            <a:r>
              <a:t>n=15 I=0.038</a:t>
            </a:r>
          </a:p>
          <a:p>
            <a:pPr marL="457200" indent="-457200">
              <a:buSzPct val="100000"/>
              <a:buFont typeface="Arial"/>
              <a:buChar char="•"/>
              <a:defRPr>
                <a:solidFill>
                  <a:schemeClr val="accent5"/>
                </a:solidFill>
              </a:defRPr>
            </a:pPr>
            <a:r>
              <a:t>n=10 l=0.066</a:t>
            </a:r>
          </a:p>
          <a:p>
            <a:pPr marL="457200" indent="-457200">
              <a:buSzPct val="100000"/>
              <a:buFont typeface="Arial"/>
              <a:buChar char="•"/>
              <a:defRPr>
                <a:solidFill>
                  <a:schemeClr val="accent2"/>
                </a:solidFill>
              </a:defRPr>
            </a:pPr>
            <a:r>
              <a:t>n=8 l=0.086</a:t>
            </a:r>
          </a:p>
          <a:p>
            <a:pPr marL="457200" indent="-457200">
              <a:buSzPct val="100000"/>
              <a:buFont typeface="Arial"/>
              <a:buChar char="•"/>
              <a:defRPr>
                <a:solidFill>
                  <a:schemeClr val="accent5"/>
                </a:solidFill>
              </a:defRPr>
            </a:pPr>
            <a:r>
              <a:t>n=6 I=0.117</a:t>
            </a:r>
          </a:p>
        </p:txBody>
      </p:sp>
      <p:sp>
        <p:nvSpPr>
          <p:cNvPr id="712" name="intensity ratio as free parameter"/>
          <p:cNvSpPr txBox="1"/>
          <p:nvPr/>
        </p:nvSpPr>
        <p:spPr>
          <a:xfrm>
            <a:off x="5475898" y="1171627"/>
            <a:ext cx="4471627"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intensity ratio as free parameter </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4" name="Image" descr="Image"/>
          <p:cNvPicPr>
            <a:picLocks noChangeAspect="1"/>
          </p:cNvPicPr>
          <p:nvPr/>
        </p:nvPicPr>
        <p:blipFill>
          <a:blip r:embed="rId2">
            <a:extLst/>
          </a:blip>
          <a:stretch>
            <a:fillRect/>
          </a:stretch>
        </p:blipFill>
        <p:spPr>
          <a:xfrm>
            <a:off x="0" y="1084428"/>
            <a:ext cx="13004800" cy="4850814"/>
          </a:xfrm>
          <a:prstGeom prst="rect">
            <a:avLst/>
          </a:prstGeom>
          <a:ln w="12700">
            <a:miter lim="400000"/>
          </a:ln>
        </p:spPr>
      </p:pic>
      <p:pic>
        <p:nvPicPr>
          <p:cNvPr id="715" name="image1.png" descr="image1.png"/>
          <p:cNvPicPr>
            <a:picLocks noChangeAspect="1"/>
          </p:cNvPicPr>
          <p:nvPr/>
        </p:nvPicPr>
        <p:blipFill>
          <a:blip r:embed="rId3">
            <a:extLst/>
          </a:blip>
          <a:stretch>
            <a:fillRect/>
          </a:stretch>
        </p:blipFill>
        <p:spPr>
          <a:xfrm>
            <a:off x="-1" y="291253"/>
            <a:ext cx="1300481" cy="467361"/>
          </a:xfrm>
          <a:prstGeom prst="rect">
            <a:avLst/>
          </a:prstGeom>
          <a:ln w="12700">
            <a:miter lim="400000"/>
          </a:ln>
        </p:spPr>
      </p:pic>
      <p:sp>
        <p:nvSpPr>
          <p:cNvPr id="716"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717" name="Comparison with µNe"/>
          <p:cNvSpPr/>
          <p:nvPr>
            <p:ph type="title"/>
          </p:nvPr>
        </p:nvSpPr>
        <p:spPr>
          <a:prstGeom prst="rect">
            <a:avLst/>
          </a:prstGeom>
        </p:spPr>
        <p:txBody>
          <a:bodyPr/>
          <a:lstStyle/>
          <a:p>
            <a:pPr/>
            <a:r>
              <a:t>Comparison with µNe </a:t>
            </a:r>
          </a:p>
        </p:txBody>
      </p:sp>
      <p:sp>
        <p:nvSpPr>
          <p:cNvPr id="71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9" name="Line"/>
          <p:cNvSpPr/>
          <p:nvPr/>
        </p:nvSpPr>
        <p:spPr>
          <a:xfrm flipV="1">
            <a:off x="11414226" y="2780004"/>
            <a:ext cx="1" cy="454382"/>
          </a:xfrm>
          <a:prstGeom prst="line">
            <a:avLst/>
          </a:prstGeom>
          <a:ln w="50800">
            <a:solidFill>
              <a:srgbClr val="0433FF"/>
            </a:solidFill>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720" name="J-PARC"/>
          <p:cNvSpPr txBox="1"/>
          <p:nvPr/>
        </p:nvSpPr>
        <p:spPr>
          <a:xfrm>
            <a:off x="11709929" y="2780004"/>
            <a:ext cx="962210" cy="5508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2700">
                <a:solidFill>
                  <a:srgbClr val="0433FF"/>
                </a:solidFill>
              </a:defRPr>
            </a:lvl1pPr>
          </a:lstStyle>
          <a:p>
            <a:pPr/>
            <a:r>
              <a:t>J-PARC</a:t>
            </a:r>
          </a:p>
        </p:txBody>
      </p:sp>
      <p:sp>
        <p:nvSpPr>
          <p:cNvPr id="721" name="T. Okumura, T. Azuma, D.A. Bennett, P. Caradonna, I. Chiu, W.B. Doriese, M.S. Durkin, J.W. Fowler, J.D. Gard, T. Hashimoto, R. Hayakawa, G.C. Hilton, Y. Ichinohe, P. Indelicato, T. Isobe, S. Kanda, M. Katsuragawa, N. Kawamura, Y. Kino, K. Mine, Y. Miyake"/>
          <p:cNvSpPr txBox="1"/>
          <p:nvPr/>
        </p:nvSpPr>
        <p:spPr>
          <a:xfrm>
            <a:off x="32873" y="7041897"/>
            <a:ext cx="12939054" cy="16684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defRPr sz="2000">
                <a:solidFill>
                  <a:schemeClr val="accent2">
                    <a:hueOff val="-554920"/>
                    <a:satOff val="-21482"/>
                    <a:lumOff val="-6228"/>
                  </a:schemeClr>
                </a:solidFill>
              </a:defRPr>
            </a:pPr>
            <a:r>
              <a:t>T. Okumura, T. Azuma, D.A. Bennett, P. Caradonna, I. Chiu, W.B. Doriese, M.S. Durkin, J.W. Fowler, J.D. Gard, T. Hashimoto, R. Hayakawa, G.C. Hilton, Y. Ichinohe, P. Indelicato, T. Isobe, S. Kanda, M. Katsuragawa, N. Kawamura, Y. Kino, K. Mine, Y. Miyake, K.M. Morgan, K. Ninomiya, H. Noda, G.C. O'Neil, S. Okada, K. Okutsu, N. Paul, C.D. Reintsema, D.R. Schmidt, K. Shimomura, P. Strasser, H. Suda, D.S. Swetz, T. Takahashi, S. Takeda, S. Takeshita, M. Tampo, H. Tatsuno, Y. Ueno, J.N. Ullom, S. Watanabe, S. Yamada, </a:t>
            </a:r>
            <a:r>
              <a:rPr b="1"/>
              <a:t>Testing Quantum Electrodynamics: High Precision X-ray Spectroscopy of Muonic Neon Atoms</a:t>
            </a:r>
            <a:r>
              <a:t>, Phys. Rev. Lett. 130, 173001 (2023).</a:t>
            </a:r>
          </a:p>
        </p:txBody>
      </p:sp>
      <p:sp>
        <p:nvSpPr>
          <p:cNvPr id="722" name="Theory-Exp.: 0.013±0.079 eV"/>
          <p:cNvSpPr txBox="1"/>
          <p:nvPr/>
        </p:nvSpPr>
        <p:spPr>
          <a:xfrm>
            <a:off x="2909408" y="6196004"/>
            <a:ext cx="3768761"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Theory-Exp.: 0.013±0.079 eV</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138"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139" name="Yerokhin, V. A., P. Indelicato and V. M. Shabaev (2008), Phys. Rev. A 77  (6): 062510 (062512).…"/>
          <p:cNvSpPr txBox="1"/>
          <p:nvPr/>
        </p:nvSpPr>
        <p:spPr>
          <a:xfrm>
            <a:off x="144497" y="8094415"/>
            <a:ext cx="7333238" cy="11604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marL="457200" indent="-457200" defTabSz="457200">
              <a:buClrTx/>
              <a:defRPr sz="1700">
                <a:uFillTx/>
              </a:defRPr>
            </a:pPr>
            <a:r>
              <a:t>Yerokhin, V. A., P. Indelicato and V. M. Shabaev (2008), </a:t>
            </a:r>
            <a:r>
              <a:rPr u="sng"/>
              <a:t>Phys. Rev. A</a:t>
            </a:r>
            <a:r>
              <a:t> </a:t>
            </a:r>
            <a:r>
              <a:rPr b="1"/>
              <a:t>77  </a:t>
            </a:r>
            <a:r>
              <a:t>(6): 062510 (062512).</a:t>
            </a:r>
          </a:p>
          <a:p>
            <a:pPr marL="457200" indent="-457200" defTabSz="457200">
              <a:buClrTx/>
              <a:defRPr sz="1700">
                <a:uFillTx/>
              </a:defRPr>
            </a:pPr>
            <a:r>
              <a:t>Lindgren, et al. (1993), </a:t>
            </a:r>
            <a:r>
              <a:rPr u="sng"/>
              <a:t>J. Phys. B: </a:t>
            </a:r>
            <a:r>
              <a:rPr b="1"/>
              <a:t>26</a:t>
            </a:r>
            <a:r>
              <a:t>: L503-L509.</a:t>
            </a:r>
          </a:p>
          <a:p>
            <a:pPr marL="457200" indent="-457200" defTabSz="457200">
              <a:buClrTx/>
              <a:defRPr sz="1700">
                <a:uFillTx/>
              </a:defRPr>
            </a:pPr>
            <a:r>
              <a:t>Mitrushenkov, A., L. Labzowsky, I. Lindgren, H. Persson and S. Salomonson (1995). </a:t>
            </a:r>
            <a:r>
              <a:rPr u="sng"/>
              <a:t>Phys. Lett. A</a:t>
            </a:r>
            <a:r>
              <a:t> </a:t>
            </a:r>
            <a:r>
              <a:rPr b="1"/>
              <a:t>200</a:t>
            </a:r>
            <a:r>
              <a:t>: 51-55.</a:t>
            </a:r>
          </a:p>
        </p:txBody>
      </p:sp>
      <p:sp>
        <p:nvSpPr>
          <p:cNvPr id="140" name="Closed fermion loops 2nd order diagrams"/>
          <p:cNvSpPr/>
          <p:nvPr>
            <p:ph type="title"/>
          </p:nvPr>
        </p:nvSpPr>
        <p:spPr>
          <a:prstGeom prst="rect">
            <a:avLst/>
          </a:prstGeom>
        </p:spPr>
        <p:txBody>
          <a:bodyPr/>
          <a:lstStyle/>
          <a:p>
            <a:pPr/>
            <a:r>
              <a:t>Closed fermion loops 2nd order diagrams</a:t>
            </a:r>
          </a:p>
        </p:txBody>
      </p:sp>
      <p:sp>
        <p:nvSpPr>
          <p:cNvPr id="141" name="Slide Number"/>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 name="Image" descr="Image"/>
          <p:cNvPicPr>
            <a:picLocks noChangeAspect="1"/>
          </p:cNvPicPr>
          <p:nvPr/>
        </p:nvPicPr>
        <p:blipFill>
          <a:blip r:embed="rId3">
            <a:extLst/>
          </a:blip>
          <a:stretch>
            <a:fillRect/>
          </a:stretch>
        </p:blipFill>
        <p:spPr>
          <a:xfrm>
            <a:off x="2374900" y="1675766"/>
            <a:ext cx="8255000" cy="5105401"/>
          </a:xfrm>
          <a:prstGeom prst="rect">
            <a:avLst/>
          </a:prstGeom>
          <a:ln w="12700">
            <a:miter lim="400000"/>
          </a:ln>
        </p:spPr>
      </p:pic>
      <p:sp>
        <p:nvSpPr>
          <p:cNvPr id="143" name="SE-VP"/>
          <p:cNvSpPr txBox="1"/>
          <p:nvPr/>
        </p:nvSpPr>
        <p:spPr>
          <a:xfrm>
            <a:off x="1300479" y="2522902"/>
            <a:ext cx="917215"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SE-VP</a:t>
            </a:r>
          </a:p>
        </p:txBody>
      </p:sp>
      <p:sp>
        <p:nvSpPr>
          <p:cNvPr id="144" name="VP-VP"/>
          <p:cNvSpPr txBox="1"/>
          <p:nvPr/>
        </p:nvSpPr>
        <p:spPr>
          <a:xfrm>
            <a:off x="4311682" y="7395565"/>
            <a:ext cx="927534"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VP-VP</a:t>
            </a:r>
          </a:p>
        </p:txBody>
      </p:sp>
      <p:sp>
        <p:nvSpPr>
          <p:cNvPr id="145" name="S(VP)E"/>
          <p:cNvSpPr txBox="1"/>
          <p:nvPr/>
        </p:nvSpPr>
        <p:spPr>
          <a:xfrm>
            <a:off x="9108037" y="7088365"/>
            <a:ext cx="1011273"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S(VP)E</a:t>
            </a:r>
          </a:p>
        </p:txBody>
      </p:sp>
      <p:sp>
        <p:nvSpPr>
          <p:cNvPr id="146" name="Källén &amp; Sabri potential"/>
          <p:cNvSpPr txBox="1"/>
          <p:nvPr/>
        </p:nvSpPr>
        <p:spPr>
          <a:xfrm>
            <a:off x="4937008" y="6781166"/>
            <a:ext cx="3130785"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Källén &amp; Sabri potential</a:t>
            </a:r>
          </a:p>
        </p:txBody>
      </p:sp>
      <p:sp>
        <p:nvSpPr>
          <p:cNvPr id="147" name="Uelhing…"/>
          <p:cNvSpPr txBox="1"/>
          <p:nvPr/>
        </p:nvSpPr>
        <p:spPr>
          <a:xfrm>
            <a:off x="2612129" y="6755997"/>
            <a:ext cx="1593887" cy="10842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Uelhing</a:t>
            </a:r>
          </a:p>
          <a:p>
            <a:pPr/>
            <a:r>
              <a:t>in Dirac Eq.</a:t>
            </a:r>
          </a:p>
        </p:txBody>
      </p:sp>
      <p:pic>
        <p:nvPicPr>
          <p:cNvPr id="148" name="Image" descr="Image"/>
          <p:cNvPicPr>
            <a:picLocks noChangeAspect="1"/>
          </p:cNvPicPr>
          <p:nvPr/>
        </p:nvPicPr>
        <p:blipFill>
          <a:blip r:embed="rId4">
            <a:extLst/>
          </a:blip>
          <a:stretch>
            <a:fillRect/>
          </a:stretch>
        </p:blipFill>
        <p:spPr>
          <a:xfrm>
            <a:off x="5426568" y="977900"/>
            <a:ext cx="2946401" cy="558800"/>
          </a:xfrm>
          <a:prstGeom prst="rect">
            <a:avLst/>
          </a:prstGeom>
          <a:ln w="12700">
            <a:miter lim="400000"/>
          </a:ln>
        </p:spPr>
      </p:pic>
      <p:sp>
        <p:nvSpPr>
          <p:cNvPr id="149" name="10 diagrams with ± signs…"/>
          <p:cNvSpPr txBox="1"/>
          <p:nvPr/>
        </p:nvSpPr>
        <p:spPr>
          <a:xfrm>
            <a:off x="9434497" y="759601"/>
            <a:ext cx="3306997" cy="15541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defRPr>
                <a:solidFill>
                  <a:schemeClr val="accent5"/>
                </a:solidFill>
              </a:defRPr>
            </a:pPr>
            <a:r>
              <a:t>10 diagrams with ± signs</a:t>
            </a:r>
          </a:p>
          <a:p>
            <a:pPr>
              <a:defRPr>
                <a:solidFill>
                  <a:schemeClr val="accent2"/>
                </a:solidFill>
              </a:defRPr>
            </a:pPr>
            <a:r>
              <a:t>so compensation</a:t>
            </a:r>
          </a:p>
          <a:p>
            <a:pPr>
              <a:defRPr>
                <a:solidFill>
                  <a:schemeClr val="accent1">
                    <a:hueOff val="273561"/>
                    <a:satOff val="2937"/>
                    <a:lumOff val="-22233"/>
                  </a:schemeClr>
                </a:solidFill>
              </a:defRPr>
            </a:pPr>
            <a:r>
              <a:t>next order?</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4" name="image1.png" descr="image1.png"/>
          <p:cNvPicPr>
            <a:picLocks noChangeAspect="1"/>
          </p:cNvPicPr>
          <p:nvPr/>
        </p:nvPicPr>
        <p:blipFill>
          <a:blip r:embed="rId3">
            <a:extLst/>
          </a:blip>
          <a:stretch>
            <a:fillRect/>
          </a:stretch>
        </p:blipFill>
        <p:spPr>
          <a:xfrm>
            <a:off x="-1" y="291253"/>
            <a:ext cx="1300481" cy="467361"/>
          </a:xfrm>
          <a:prstGeom prst="rect">
            <a:avLst/>
          </a:prstGeom>
          <a:ln w="12700">
            <a:miter lim="400000"/>
          </a:ln>
        </p:spPr>
      </p:pic>
      <p:sp>
        <p:nvSpPr>
          <p:cNvPr id="725"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726" name="Next step: high-energy TES"/>
          <p:cNvSpPr txBox="1"/>
          <p:nvPr>
            <p:ph type="title"/>
          </p:nvPr>
        </p:nvSpPr>
        <p:spPr>
          <a:prstGeom prst="rect">
            <a:avLst/>
          </a:prstGeom>
        </p:spPr>
        <p:txBody>
          <a:bodyPr/>
          <a:lstStyle/>
          <a:p>
            <a:pPr/>
            <a:r>
              <a:t>Next step: high-energy TES</a:t>
            </a:r>
          </a:p>
        </p:txBody>
      </p:sp>
      <p:grpSp>
        <p:nvGrpSpPr>
          <p:cNvPr id="730" name="Group"/>
          <p:cNvGrpSpPr/>
          <p:nvPr/>
        </p:nvGrpSpPr>
        <p:grpSpPr>
          <a:xfrm>
            <a:off x="381460" y="3195587"/>
            <a:ext cx="5152957" cy="5982644"/>
            <a:chOff x="0" y="0"/>
            <a:chExt cx="5152955" cy="5982642"/>
          </a:xfrm>
        </p:grpSpPr>
        <p:pic>
          <p:nvPicPr>
            <p:cNvPr id="727" name="Screenshot 2020-01-28 at 14.24.57.png" descr="Screenshot 2020-01-28 at 14.24.57.png"/>
            <p:cNvPicPr>
              <a:picLocks noChangeAspect="1"/>
            </p:cNvPicPr>
            <p:nvPr/>
          </p:nvPicPr>
          <p:blipFill>
            <a:blip r:embed="rId4">
              <a:extLst/>
            </a:blip>
            <a:stretch>
              <a:fillRect/>
            </a:stretch>
          </p:blipFill>
          <p:spPr>
            <a:xfrm>
              <a:off x="0" y="0"/>
              <a:ext cx="5152956" cy="5719568"/>
            </a:xfrm>
            <a:prstGeom prst="rect">
              <a:avLst/>
            </a:prstGeom>
            <a:ln w="12700" cap="flat">
              <a:noFill/>
              <a:miter lim="400000"/>
            </a:ln>
            <a:effectLst/>
          </p:spPr>
        </p:pic>
        <p:sp>
          <p:nvSpPr>
            <p:cNvPr id="728" name="Rectangle"/>
            <p:cNvSpPr/>
            <p:nvPr/>
          </p:nvSpPr>
          <p:spPr>
            <a:xfrm>
              <a:off x="2999448" y="4324796"/>
              <a:ext cx="2139771" cy="165784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buClrTx/>
                <a:defRPr sz="2400">
                  <a:uFillTx/>
                  <a:latin typeface="Avenir Book"/>
                  <a:ea typeface="Avenir Book"/>
                  <a:cs typeface="Avenir Book"/>
                  <a:sym typeface="Avenir Book"/>
                </a:defRPr>
              </a:pPr>
            </a:p>
          </p:txBody>
        </p:sp>
        <p:sp>
          <p:nvSpPr>
            <p:cNvPr id="729" name="X-ray tube"/>
            <p:cNvSpPr txBox="1"/>
            <p:nvPr/>
          </p:nvSpPr>
          <p:spPr>
            <a:xfrm>
              <a:off x="2665145" y="4667575"/>
              <a:ext cx="1838655" cy="5968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buClrTx/>
                <a:defRPr sz="2400">
                  <a:uFillTx/>
                  <a:latin typeface="Gill Sans Light"/>
                  <a:ea typeface="Gill Sans Light"/>
                  <a:cs typeface="Gill Sans Light"/>
                  <a:sym typeface="Gill Sans Light"/>
                </a:defRPr>
              </a:lvl1pPr>
            </a:lstStyle>
            <a:p>
              <a:pPr/>
              <a:r>
                <a:t>X-ray tube</a:t>
              </a:r>
            </a:p>
          </p:txBody>
        </p:sp>
      </p:grpSp>
      <p:sp>
        <p:nvSpPr>
          <p:cNvPr id="731" name="1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2" name="Rounded Rectangle"/>
          <p:cNvSpPr/>
          <p:nvPr/>
        </p:nvSpPr>
        <p:spPr>
          <a:xfrm>
            <a:off x="5094555" y="1793999"/>
            <a:ext cx="7795702" cy="6610101"/>
          </a:xfrm>
          <a:prstGeom prst="roundRect">
            <a:avLst>
              <a:gd name="adj" fmla="val 2542"/>
            </a:avLst>
          </a:prstGeom>
          <a:ln w="50800">
            <a:solidFill>
              <a:srgbClr val="3755AE"/>
            </a:solidFill>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grpSp>
        <p:nvGrpSpPr>
          <p:cNvPr id="735" name="Group"/>
          <p:cNvGrpSpPr/>
          <p:nvPr/>
        </p:nvGrpSpPr>
        <p:grpSpPr>
          <a:xfrm>
            <a:off x="5072142" y="1738472"/>
            <a:ext cx="7840529" cy="1029833"/>
            <a:chOff x="0" y="0"/>
            <a:chExt cx="7840527" cy="1029832"/>
          </a:xfrm>
        </p:grpSpPr>
        <p:sp>
          <p:nvSpPr>
            <p:cNvPr id="733" name="Rounded Rectangle"/>
            <p:cNvSpPr/>
            <p:nvPr/>
          </p:nvSpPr>
          <p:spPr>
            <a:xfrm>
              <a:off x="10184" y="0"/>
              <a:ext cx="7820160" cy="1029833"/>
            </a:xfrm>
            <a:prstGeom prst="roundRect">
              <a:avLst>
                <a:gd name="adj" fmla="val 21974"/>
              </a:avLst>
            </a:prstGeom>
            <a:solidFill>
              <a:srgbClr val="3755AE"/>
            </a:solidFill>
            <a:ln w="12700" cap="flat">
              <a:noFill/>
              <a:miter lim="400000"/>
            </a:ln>
            <a:effectLst/>
          </p:spPr>
          <p:txBody>
            <a:bodyPr wrap="square" lIns="50800" tIns="50800" rIns="50800" bIns="50800" numCol="1" anchor="ctr">
              <a:noAutofit/>
            </a:bodyP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734" name="Transition Edge Sensing (TES) μcalorimeter (NIST)"/>
            <p:cNvSpPr txBox="1"/>
            <p:nvPr/>
          </p:nvSpPr>
          <p:spPr>
            <a:xfrm>
              <a:off x="0" y="198108"/>
              <a:ext cx="7840528" cy="6336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0" algn="ctr" defTabSz="584200">
                <a:spcBef>
                  <a:spcPts val="1000"/>
                </a:spcBef>
                <a:buClrTx/>
                <a:defRPr sz="2500">
                  <a:solidFill>
                    <a:srgbClr val="FFFFFF"/>
                  </a:solidFill>
                  <a:uFillTx/>
                  <a:latin typeface="Avenir Roman"/>
                  <a:ea typeface="Avenir Roman"/>
                  <a:cs typeface="Avenir Roman"/>
                  <a:sym typeface="Avenir Roman"/>
                </a:defRPr>
              </a:pPr>
              <a:r>
                <a:t>Transition Edge Sensing (</a:t>
              </a:r>
              <a:r>
                <a:rPr>
                  <a:latin typeface="Avenir Heavy"/>
                  <a:ea typeface="Avenir Heavy"/>
                  <a:cs typeface="Avenir Heavy"/>
                  <a:sym typeface="Avenir Heavy"/>
                </a:rPr>
                <a:t>TES</a:t>
              </a:r>
              <a:r>
                <a:t>) μcalorimeter (NIST)</a:t>
              </a:r>
            </a:p>
          </p:txBody>
        </p:sp>
      </p:grpSp>
      <p:pic>
        <p:nvPicPr>
          <p:cNvPr id="736" name="Screenshot 2021-03-19 at 11.21.44.png" descr="Screenshot 2021-03-19 at 11.21.44.png"/>
          <p:cNvPicPr>
            <a:picLocks noChangeAspect="1"/>
          </p:cNvPicPr>
          <p:nvPr/>
        </p:nvPicPr>
        <p:blipFill>
          <a:blip r:embed="rId5">
            <a:extLst/>
          </a:blip>
          <a:srcRect l="0" t="26035" r="0" b="0"/>
          <a:stretch>
            <a:fillRect/>
          </a:stretch>
        </p:blipFill>
        <p:spPr>
          <a:xfrm>
            <a:off x="5291149" y="2963384"/>
            <a:ext cx="7402613" cy="4112106"/>
          </a:xfrm>
          <a:prstGeom prst="rect">
            <a:avLst/>
          </a:prstGeom>
          <a:ln w="12700">
            <a:miter lim="400000"/>
          </a:ln>
        </p:spPr>
      </p:pic>
      <p:pic>
        <p:nvPicPr>
          <p:cNvPr id="737" name="Arrows-curved-arrow.png" descr="Arrows-curved-arrow.png"/>
          <p:cNvPicPr>
            <a:picLocks noChangeAspect="1"/>
          </p:cNvPicPr>
          <p:nvPr/>
        </p:nvPicPr>
        <p:blipFill>
          <a:blip r:embed="rId6">
            <a:extLst/>
          </a:blip>
          <a:stretch>
            <a:fillRect/>
          </a:stretch>
        </p:blipFill>
        <p:spPr>
          <a:xfrm rot="18769918">
            <a:off x="422997" y="3614785"/>
            <a:ext cx="5069884" cy="2218075"/>
          </a:xfrm>
          <a:prstGeom prst="rect">
            <a:avLst/>
          </a:prstGeom>
          <a:ln w="12700">
            <a:miter lim="400000"/>
          </a:ln>
        </p:spPr>
      </p:pic>
      <p:sp>
        <p:nvSpPr>
          <p:cNvPr id="738" name="Rectangle"/>
          <p:cNvSpPr/>
          <p:nvPr/>
        </p:nvSpPr>
        <p:spPr>
          <a:xfrm>
            <a:off x="8418712" y="2963384"/>
            <a:ext cx="1714251" cy="241424"/>
          </a:xfrm>
          <a:prstGeom prst="rect">
            <a:avLst/>
          </a:prstGeom>
          <a:solidFill>
            <a:srgbClr val="FFFFFF"/>
          </a:solidFill>
          <a:ln w="12700">
            <a:miter lim="400000"/>
          </a:ln>
        </p:spPr>
        <p:txBody>
          <a:bodyPr lIns="50800" tIns="50800" rIns="50800" bIns="50800" anchor="ctr"/>
          <a:lstStyle/>
          <a:p>
            <a:pPr algn="ctr" defTabSz="584200">
              <a:buClrTx/>
              <a:defRPr sz="3600">
                <a:solidFill>
                  <a:srgbClr val="FFFFFF"/>
                </a:solidFill>
                <a:uFillTx/>
                <a:latin typeface="Gill Sans Light"/>
                <a:ea typeface="Gill Sans Light"/>
                <a:cs typeface="Gill Sans Light"/>
                <a:sym typeface="Gill Sans Light"/>
              </a:defRPr>
            </a:pPr>
          </a:p>
        </p:txBody>
      </p:sp>
      <p:sp>
        <p:nvSpPr>
          <p:cNvPr id="739" name="TES μcalorimeter"/>
          <p:cNvSpPr txBox="1"/>
          <p:nvPr/>
        </p:nvSpPr>
        <p:spPr>
          <a:xfrm>
            <a:off x="5967725" y="7052626"/>
            <a:ext cx="2642264"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spcBef>
                <a:spcPts val="1000"/>
              </a:spcBef>
              <a:buClrTx/>
              <a:defRPr sz="2000">
                <a:solidFill>
                  <a:srgbClr val="3755AE"/>
                </a:solidFill>
                <a:uFillTx/>
                <a:latin typeface="Avenir Heavy"/>
                <a:ea typeface="Avenir Heavy"/>
                <a:cs typeface="Avenir Heavy"/>
                <a:sym typeface="Avenir Heavy"/>
              </a:defRPr>
            </a:lvl1pPr>
          </a:lstStyle>
          <a:p>
            <a:pPr/>
            <a:r>
              <a:t>TES μcalorimeter</a:t>
            </a:r>
          </a:p>
        </p:txBody>
      </p:sp>
      <p:sp>
        <p:nvSpPr>
          <p:cNvPr id="740" name="Line"/>
          <p:cNvSpPr/>
          <p:nvPr/>
        </p:nvSpPr>
        <p:spPr>
          <a:xfrm flipH="1" flipV="1">
            <a:off x="10410030" y="5637093"/>
            <a:ext cx="309207" cy="910591"/>
          </a:xfrm>
          <a:prstGeom prst="line">
            <a:avLst/>
          </a:prstGeom>
          <a:ln w="50800">
            <a:solidFill>
              <a:srgbClr val="EB3D44"/>
            </a:solidFill>
            <a:miter lim="400000"/>
            <a:tailEnd type="arrow"/>
          </a:ln>
        </p:spPr>
        <p:txBody>
          <a:bodyPr lIns="50800" tIns="50800" rIns="50800" bIns="50800" anchor="ctr"/>
          <a:lstStyle/>
          <a:p>
            <a:pPr algn="ctr" defTabSz="584200">
              <a:buClrTx/>
              <a:defRPr sz="3600">
                <a:solidFill>
                  <a:srgbClr val="535353"/>
                </a:solidFill>
                <a:uFillTx/>
                <a:latin typeface="Gill Sans Light"/>
                <a:ea typeface="Gill Sans Light"/>
                <a:cs typeface="Gill Sans Light"/>
                <a:sym typeface="Gill Sans Light"/>
              </a:defRPr>
            </a:pPr>
          </a:p>
        </p:txBody>
      </p:sp>
      <p:sp>
        <p:nvSpPr>
          <p:cNvPr id="741" name="Ge detector"/>
          <p:cNvSpPr txBox="1"/>
          <p:nvPr/>
        </p:nvSpPr>
        <p:spPr>
          <a:xfrm>
            <a:off x="9938832" y="6669006"/>
            <a:ext cx="1558291"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1000"/>
              </a:spcBef>
              <a:buClrTx/>
              <a:defRPr sz="2000">
                <a:solidFill>
                  <a:srgbClr val="EB3D44"/>
                </a:solidFill>
                <a:uFillTx/>
                <a:latin typeface="Avenir Heavy"/>
                <a:ea typeface="Avenir Heavy"/>
                <a:cs typeface="Avenir Heavy"/>
                <a:sym typeface="Avenir Heavy"/>
              </a:defRPr>
            </a:lvl1pPr>
          </a:lstStyle>
          <a:p>
            <a:pPr/>
            <a:r>
              <a:t>Ge detector</a:t>
            </a:r>
          </a:p>
        </p:txBody>
      </p:sp>
      <p:sp>
        <p:nvSpPr>
          <p:cNvPr id="742" name="Line"/>
          <p:cNvSpPr/>
          <p:nvPr/>
        </p:nvSpPr>
        <p:spPr>
          <a:xfrm flipV="1">
            <a:off x="6959318" y="6417457"/>
            <a:ext cx="1" cy="687071"/>
          </a:xfrm>
          <a:prstGeom prst="line">
            <a:avLst/>
          </a:prstGeom>
          <a:ln w="50800">
            <a:solidFill>
              <a:srgbClr val="3755AE"/>
            </a:solidFill>
            <a:miter lim="400000"/>
            <a:tailEnd type="arrow"/>
          </a:ln>
        </p:spPr>
        <p:txBody>
          <a:bodyPr lIns="50800" tIns="50800" rIns="50800" bIns="50800" anchor="ctr"/>
          <a:lstStyle/>
          <a:p>
            <a:pPr algn="ctr" defTabSz="584200">
              <a:buClrTx/>
              <a:defRPr sz="3600">
                <a:solidFill>
                  <a:srgbClr val="535353"/>
                </a:solidFill>
                <a:uFillTx/>
                <a:latin typeface="Gill Sans Light"/>
                <a:ea typeface="Gill Sans Light"/>
                <a:cs typeface="Gill Sans Light"/>
                <a:sym typeface="Gill Sans Light"/>
              </a:defRPr>
            </a:pPr>
          </a:p>
        </p:txBody>
      </p:sp>
      <p:sp>
        <p:nvSpPr>
          <p:cNvPr id="743" name="Rev. Sci. Instrum. 83, 093113 (2012)"/>
          <p:cNvSpPr txBox="1"/>
          <p:nvPr/>
        </p:nvSpPr>
        <p:spPr>
          <a:xfrm>
            <a:off x="9837625" y="7973178"/>
            <a:ext cx="266138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3500"/>
              </a:lnSpc>
              <a:spcBef>
                <a:spcPts val="1200"/>
              </a:spcBef>
              <a:buClrTx/>
              <a:defRPr sz="1800">
                <a:uFillTx/>
              </a:defRPr>
            </a:lvl1pPr>
          </a:lstStyle>
          <a:p>
            <a:pPr/>
            <a:r>
              <a:t>Rev. Sci. Instrum. 83, 093113 (2012)</a:t>
            </a:r>
          </a:p>
        </p:txBody>
      </p:sp>
      <p:sp>
        <p:nvSpPr>
          <p:cNvPr id="744" name="Key technology…"/>
          <p:cNvSpPr txBox="1"/>
          <p:nvPr/>
        </p:nvSpPr>
        <p:spPr>
          <a:xfrm>
            <a:off x="178163" y="1346645"/>
            <a:ext cx="4939878"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1000"/>
              </a:spcBef>
              <a:buClrTx/>
              <a:defRPr b="1" sz="2500">
                <a:solidFill>
                  <a:srgbClr val="3755AE"/>
                </a:solidFill>
                <a:uFillTx/>
              </a:defRPr>
            </a:pPr>
            <a:r>
              <a:t>Key technology</a:t>
            </a:r>
          </a:p>
          <a:p>
            <a:pPr lvl="1" marL="769730" indent="-249030" defTabSz="584200">
              <a:spcBef>
                <a:spcPts val="1000"/>
              </a:spcBef>
              <a:buClr>
                <a:srgbClr val="535353"/>
              </a:buClr>
              <a:buSzPct val="82000"/>
              <a:buChar char="•"/>
              <a:defRPr sz="2000">
                <a:uFillTx/>
              </a:defRPr>
            </a:pPr>
            <a:r>
              <a:t>High energy resolution (ΔE/E ~10</a:t>
            </a:r>
            <a:r>
              <a:rPr baseline="31999"/>
              <a:t>-4</a:t>
            </a:r>
            <a:r>
              <a:t>)</a:t>
            </a:r>
          </a:p>
          <a:p>
            <a:pPr lvl="1" marL="769730" indent="-249030" defTabSz="584200">
              <a:spcBef>
                <a:spcPts val="1000"/>
              </a:spcBef>
              <a:buClr>
                <a:srgbClr val="535353"/>
              </a:buClr>
              <a:buSzPct val="82000"/>
              <a:buChar char="•"/>
              <a:defRPr sz="2000">
                <a:uFillTx/>
              </a:defRPr>
            </a:pPr>
            <a:r>
              <a:t>High efficiency (~10</a:t>
            </a:r>
            <a:r>
              <a:rPr baseline="31999"/>
              <a:t>-4</a:t>
            </a:r>
            <a:r>
              <a:t>)</a:t>
            </a:r>
          </a:p>
        </p:txBody>
      </p:sp>
      <p:sp>
        <p:nvSpPr>
          <p:cNvPr id="745" name="enable to do up to muonic Xe or W (using WF6 gas)…"/>
          <p:cNvSpPr txBox="1"/>
          <p:nvPr/>
        </p:nvSpPr>
        <p:spPr>
          <a:xfrm>
            <a:off x="3766873" y="8389029"/>
            <a:ext cx="8067116" cy="10842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defRPr>
                <a:solidFill>
                  <a:schemeClr val="accent6">
                    <a:lumOff val="-8741"/>
                  </a:schemeClr>
                </a:solidFill>
              </a:defRPr>
            </a:pPr>
            <a:r>
              <a:t>enable to do up to muonic Xe or W (using WF</a:t>
            </a:r>
            <a:r>
              <a:rPr baseline="-5999"/>
              <a:t>6</a:t>
            </a:r>
            <a:r>
              <a:t> gas)</a:t>
            </a:r>
          </a:p>
          <a:p>
            <a:pPr>
              <a:defRPr>
                <a:solidFill>
                  <a:schemeClr val="accent2"/>
                </a:solidFill>
              </a:defRPr>
            </a:pPr>
            <a:r>
              <a:t>should be ready and first experiment planned for march 2023</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9"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750" name="HPXRM 2023"/>
          <p:cNvSpPr/>
          <p:nvPr/>
        </p:nvSpPr>
        <p:spPr>
          <a:xfrm>
            <a:off x="0" y="9378808"/>
            <a:ext cx="5758623"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751" name="Future experiments: PAX"/>
          <p:cNvSpPr/>
          <p:nvPr>
            <p:ph type="ctrTitle"/>
          </p:nvPr>
        </p:nvSpPr>
        <p:spPr>
          <a:prstGeom prst="rect">
            <a:avLst/>
          </a:prstGeom>
        </p:spPr>
        <p:txBody>
          <a:bodyPr/>
          <a:lstStyle/>
          <a:p>
            <a:pPr/>
            <a:r>
              <a:t>Future experiments: PAX</a:t>
            </a:r>
          </a:p>
        </p:txBody>
      </p:sp>
      <p:sp>
        <p:nvSpPr>
          <p:cNvPr id="752" name="antiprotonic atoms"/>
          <p:cNvSpPr/>
          <p:nvPr>
            <p:ph type="subTitle" sz="quarter" idx="1"/>
          </p:nvPr>
        </p:nvSpPr>
        <p:spPr>
          <a:prstGeom prst="rect">
            <a:avLst/>
          </a:prstGeom>
        </p:spPr>
        <p:txBody>
          <a:bodyPr/>
          <a:lstStyle/>
          <a:p>
            <a:pPr/>
            <a:r>
              <a:t>antiprotonic atoms</a:t>
            </a:r>
          </a:p>
        </p:txBody>
      </p:sp>
      <p:sp>
        <p:nvSpPr>
          <p:cNvPr id="75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5"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756"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757" name="Progress with detectors: µcalorimeter vs Si(Li)"/>
          <p:cNvSpPr txBox="1"/>
          <p:nvPr>
            <p:ph type="title"/>
          </p:nvPr>
        </p:nvSpPr>
        <p:spPr>
          <a:prstGeom prst="rect">
            <a:avLst/>
          </a:prstGeom>
        </p:spPr>
        <p:txBody>
          <a:bodyPr/>
          <a:lstStyle/>
          <a:p>
            <a:pPr/>
            <a:r>
              <a:t>Progress with detectors: µcalorimeter vs Si(Li)</a:t>
            </a:r>
          </a:p>
        </p:txBody>
      </p:sp>
      <p:sp>
        <p:nvSpPr>
          <p:cNvPr id="7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9" name="microcal_pbar_e30keV_z36_a84_n35_yrast_exp.pdf" descr="microcal_pbar_e30keV_z36_a84_n35_yrast_exp.pdf"/>
          <p:cNvPicPr>
            <a:picLocks noChangeAspect="1"/>
          </p:cNvPicPr>
          <p:nvPr/>
        </p:nvPicPr>
        <p:blipFill>
          <a:blip r:embed="rId3">
            <a:extLst/>
          </a:blip>
          <a:stretch>
            <a:fillRect/>
          </a:stretch>
        </p:blipFill>
        <p:spPr>
          <a:xfrm>
            <a:off x="0" y="1051221"/>
            <a:ext cx="13004800" cy="7651158"/>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1" name="image1.png" descr="image1.png"/>
          <p:cNvPicPr>
            <a:picLocks noChangeAspect="1"/>
          </p:cNvPicPr>
          <p:nvPr/>
        </p:nvPicPr>
        <p:blipFill>
          <a:blip r:embed="rId3">
            <a:extLst/>
          </a:blip>
          <a:stretch>
            <a:fillRect/>
          </a:stretch>
        </p:blipFill>
        <p:spPr>
          <a:xfrm>
            <a:off x="-1" y="291253"/>
            <a:ext cx="1300481" cy="467361"/>
          </a:xfrm>
          <a:prstGeom prst="rect">
            <a:avLst/>
          </a:prstGeom>
          <a:ln w="12700">
            <a:miter lim="400000"/>
          </a:ln>
        </p:spPr>
      </p:pic>
      <p:sp>
        <p:nvSpPr>
          <p:cNvPr id="762"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763" name="Slow antiprotons now available at CERN (again)!"/>
          <p:cNvSpPr txBox="1"/>
          <p:nvPr>
            <p:ph type="title"/>
          </p:nvPr>
        </p:nvSpPr>
        <p:spPr>
          <a:prstGeom prst="rect">
            <a:avLst/>
          </a:prstGeom>
        </p:spPr>
        <p:txBody>
          <a:bodyPr/>
          <a:lstStyle/>
          <a:p>
            <a:pPr/>
            <a:r>
              <a:t>Slow antiprotons now available at CERN (again)!</a:t>
            </a:r>
          </a:p>
        </p:txBody>
      </p:sp>
      <p:sp>
        <p:nvSpPr>
          <p:cNvPr id="764" name="1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5" name="ELENA_cern.jpeg" descr="ELENA_cern.jpeg"/>
          <p:cNvPicPr>
            <a:picLocks noChangeAspect="1"/>
          </p:cNvPicPr>
          <p:nvPr/>
        </p:nvPicPr>
        <p:blipFill>
          <a:blip r:embed="rId4">
            <a:extLst/>
          </a:blip>
          <a:stretch>
            <a:fillRect/>
          </a:stretch>
        </p:blipFill>
        <p:spPr>
          <a:xfrm>
            <a:off x="493813" y="1362514"/>
            <a:ext cx="10531888" cy="7028572"/>
          </a:xfrm>
          <a:prstGeom prst="rect">
            <a:avLst/>
          </a:prstGeom>
          <a:ln w="12700">
            <a:miter lim="400000"/>
          </a:ln>
        </p:spPr>
      </p:pic>
      <p:sp>
        <p:nvSpPr>
          <p:cNvPr id="766" name="ELENA:…"/>
          <p:cNvSpPr/>
          <p:nvPr/>
        </p:nvSpPr>
        <p:spPr>
          <a:xfrm>
            <a:off x="7487926" y="6670325"/>
            <a:ext cx="5257185" cy="2139662"/>
          </a:xfrm>
          <a:prstGeom prst="roundRect">
            <a:avLst>
              <a:gd name="adj" fmla="val 24253"/>
            </a:avLst>
          </a:prstGeom>
          <a:solidFill>
            <a:srgbClr val="3755AE"/>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buClrTx/>
              <a:defRPr b="1" sz="2700">
                <a:solidFill>
                  <a:srgbClr val="FFFFFF"/>
                </a:solidFill>
                <a:uFillTx/>
              </a:defRPr>
            </a:pPr>
            <a:r>
              <a:t>ELENA: </a:t>
            </a:r>
          </a:p>
          <a:p>
            <a:pPr algn="ctr" defTabSz="584200">
              <a:spcBef>
                <a:spcPts val="1000"/>
              </a:spcBef>
              <a:buClrTx/>
              <a:defRPr sz="2200">
                <a:solidFill>
                  <a:srgbClr val="FFFFFF"/>
                </a:solidFill>
                <a:uFillTx/>
              </a:defRPr>
            </a:pPr>
            <a:r>
              <a:t>«  Extra Low ENergy Antiprotons » </a:t>
            </a:r>
          </a:p>
          <a:p>
            <a:pPr algn="ctr" defTabSz="584200">
              <a:buClrTx/>
              <a:defRPr sz="2200">
                <a:solidFill>
                  <a:srgbClr val="FFFFFF"/>
                </a:solidFill>
                <a:uFillTx/>
              </a:defRPr>
            </a:pPr>
            <a:r>
              <a:t>First beams of decelerated antiprotons obtained now (5 keV on GBAR line)</a:t>
            </a:r>
          </a:p>
        </p:txBody>
      </p:sp>
      <p:pic>
        <p:nvPicPr>
          <p:cNvPr id="767" name="cern_logo.jpg" descr="cern_logo.jpg"/>
          <p:cNvPicPr>
            <a:picLocks noChangeAspect="1"/>
          </p:cNvPicPr>
          <p:nvPr/>
        </p:nvPicPr>
        <p:blipFill>
          <a:blip r:embed="rId5">
            <a:extLst/>
          </a:blip>
          <a:stretch>
            <a:fillRect/>
          </a:stretch>
        </p:blipFill>
        <p:spPr>
          <a:xfrm>
            <a:off x="11144042" y="1331989"/>
            <a:ext cx="1635365" cy="1599591"/>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1"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772" name="HPXRM 2023"/>
          <p:cNvSpPr/>
          <p:nvPr/>
        </p:nvSpPr>
        <p:spPr>
          <a:xfrm>
            <a:off x="0" y="9378808"/>
            <a:ext cx="5758623"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773" name="Future experiments: QUARTET"/>
          <p:cNvSpPr/>
          <p:nvPr>
            <p:ph type="ctrTitle"/>
          </p:nvPr>
        </p:nvSpPr>
        <p:spPr>
          <a:prstGeom prst="rect">
            <a:avLst/>
          </a:prstGeom>
        </p:spPr>
        <p:txBody>
          <a:bodyPr/>
          <a:lstStyle/>
          <a:p>
            <a:pPr/>
            <a:r>
              <a:t>Future experiments: QUARTET</a:t>
            </a:r>
          </a:p>
        </p:txBody>
      </p:sp>
      <p:sp>
        <p:nvSpPr>
          <p:cNvPr id="774" name="(re)measuring light-elements (Z&gt;2) nuclear radius with muonic atoms"/>
          <p:cNvSpPr/>
          <p:nvPr>
            <p:ph type="subTitle" sz="quarter" idx="1"/>
          </p:nvPr>
        </p:nvSpPr>
        <p:spPr>
          <a:prstGeom prst="rect">
            <a:avLst/>
          </a:prstGeom>
        </p:spPr>
        <p:txBody>
          <a:bodyPr/>
          <a:lstStyle/>
          <a:p>
            <a:pPr/>
            <a:r>
              <a:t>(re)measuring light-elements (Z&gt;2) nuclear radius with muonic atoms</a:t>
            </a:r>
          </a:p>
        </p:txBody>
      </p:sp>
      <p:sp>
        <p:nvSpPr>
          <p:cNvPr id="77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7"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778" name="HPXRM 2023"/>
          <p:cNvSpPr/>
          <p:nvPr/>
        </p:nvSpPr>
        <p:spPr>
          <a:xfrm>
            <a:off x="0" y="9403926"/>
            <a:ext cx="5642654"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779" name="QUARTET"/>
          <p:cNvSpPr/>
          <p:nvPr>
            <p:ph type="title"/>
          </p:nvPr>
        </p:nvSpPr>
        <p:spPr>
          <a:prstGeom prst="rect">
            <a:avLst/>
          </a:prstGeom>
        </p:spPr>
        <p:txBody>
          <a:bodyPr/>
          <a:lstStyle/>
          <a:p>
            <a:pPr/>
            <a:r>
              <a:t>QUARTET</a:t>
            </a:r>
          </a:p>
        </p:txBody>
      </p:sp>
      <p:sp>
        <p:nvSpPr>
          <p:cNvPr id="780" name="QUARTET: QUAntum inteRacTions with Exotic aToms…"/>
          <p:cNvSpPr/>
          <p:nvPr>
            <p:ph type="body" idx="1"/>
          </p:nvPr>
        </p:nvSpPr>
        <p:spPr>
          <a:prstGeom prst="rect">
            <a:avLst/>
          </a:prstGeom>
        </p:spPr>
        <p:txBody>
          <a:bodyPr/>
          <a:lstStyle/>
          <a:p>
            <a:pPr/>
            <a:r>
              <a:t>QUARTET: QUAntum inteRacTions with Exotic aToms</a:t>
            </a:r>
          </a:p>
          <a:p>
            <a:pPr>
              <a:defRPr>
                <a:solidFill>
                  <a:schemeClr val="accent1">
                    <a:hueOff val="47394"/>
                    <a:satOff val="-25753"/>
                    <a:lumOff val="-7544"/>
                  </a:schemeClr>
                </a:solidFill>
              </a:defRPr>
            </a:pPr>
            <a:r>
              <a:t>Use micro-calorimeter (magnetic version from KIP Heidelberg University)</a:t>
            </a:r>
          </a:p>
          <a:p>
            <a:pPr>
              <a:defRPr>
                <a:solidFill>
                  <a:schemeClr val="accent6">
                    <a:lumOff val="-8741"/>
                  </a:schemeClr>
                </a:solidFill>
              </a:defRPr>
            </a:pPr>
            <a:r>
              <a:t>replacement for crystal spectrometers</a:t>
            </a:r>
          </a:p>
          <a:p>
            <a:pPr>
              <a:defRPr>
                <a:solidFill>
                  <a:schemeClr val="accent2">
                    <a:hueOff val="-554920"/>
                    <a:satOff val="-21482"/>
                    <a:lumOff val="-6228"/>
                  </a:schemeClr>
                </a:solidFill>
              </a:defRPr>
            </a:pPr>
            <a:r>
              <a:t>Test experiment next November (background, calibration…)</a:t>
            </a:r>
          </a:p>
          <a:p>
            <a:pPr>
              <a:defRPr>
                <a:solidFill>
                  <a:schemeClr val="accent5">
                    <a:hueOff val="-176146"/>
                    <a:satOff val="3665"/>
                    <a:lumOff val="-13986"/>
                  </a:schemeClr>
                </a:solidFill>
              </a:defRPr>
            </a:pPr>
            <a:r>
              <a:t>Collaboration:</a:t>
            </a:r>
          </a:p>
          <a:p>
            <a:pPr lvl="1" marL="942975" indent="-485775">
              <a:spcBef>
                <a:spcPts val="800"/>
              </a:spcBef>
              <a:defRPr sz="3400">
                <a:solidFill>
                  <a:schemeClr val="accent5">
                    <a:hueOff val="-176146"/>
                    <a:satOff val="3665"/>
                    <a:lumOff val="-13986"/>
                  </a:schemeClr>
                </a:solidFill>
              </a:defRPr>
            </a:pPr>
            <a:r>
              <a:t>LKB</a:t>
            </a:r>
          </a:p>
          <a:p>
            <a:pPr lvl="1" marL="942975" indent="-485775">
              <a:spcBef>
                <a:spcPts val="800"/>
              </a:spcBef>
              <a:defRPr sz="3400">
                <a:solidFill>
                  <a:schemeClr val="accent5">
                    <a:hueOff val="-176146"/>
                    <a:satOff val="3665"/>
                    <a:lumOff val="-13986"/>
                  </a:schemeClr>
                </a:solidFill>
              </a:defRPr>
            </a:pPr>
            <a:r>
              <a:t>Technion</a:t>
            </a:r>
          </a:p>
          <a:p>
            <a:pPr lvl="1" marL="942975" indent="-485775">
              <a:spcBef>
                <a:spcPts val="800"/>
              </a:spcBef>
              <a:defRPr sz="3400">
                <a:solidFill>
                  <a:schemeClr val="accent5">
                    <a:hueOff val="-176146"/>
                    <a:satOff val="3665"/>
                    <a:lumOff val="-13986"/>
                  </a:schemeClr>
                </a:solidFill>
              </a:defRPr>
            </a:pPr>
            <a:r>
              <a:t>PSI</a:t>
            </a:r>
          </a:p>
          <a:p>
            <a:pPr lvl="1" marL="942975" indent="-485775">
              <a:spcBef>
                <a:spcPts val="800"/>
              </a:spcBef>
              <a:defRPr sz="3400">
                <a:solidFill>
                  <a:schemeClr val="accent5">
                    <a:hueOff val="-176146"/>
                    <a:satOff val="3665"/>
                    <a:lumOff val="-13986"/>
                  </a:schemeClr>
                </a:solidFill>
              </a:defRPr>
            </a:pPr>
            <a:r>
              <a:t>KIP</a:t>
            </a:r>
          </a:p>
          <a:p>
            <a:pPr lvl="1" marL="942975" indent="-485775">
              <a:spcBef>
                <a:spcPts val="800"/>
              </a:spcBef>
              <a:defRPr sz="3400">
                <a:solidFill>
                  <a:schemeClr val="accent5">
                    <a:hueOff val="-176146"/>
                    <a:satOff val="3665"/>
                    <a:lumOff val="-13986"/>
                  </a:schemeClr>
                </a:solidFill>
              </a:defRPr>
            </a:pPr>
            <a:r>
              <a:t>Mainz Univ.</a:t>
            </a:r>
          </a:p>
          <a:p>
            <a:pPr lvl="1" marL="942975" indent="-485775">
              <a:spcBef>
                <a:spcPts val="800"/>
              </a:spcBef>
              <a:defRPr sz="3400">
                <a:solidFill>
                  <a:schemeClr val="accent5">
                    <a:hueOff val="-176146"/>
                    <a:satOff val="3665"/>
                    <a:lumOff val="-13986"/>
                  </a:schemeClr>
                </a:solidFill>
              </a:defRPr>
            </a:pPr>
            <a:r>
              <a:t>KU Leuven</a:t>
            </a:r>
          </a:p>
          <a:p>
            <a:pPr lvl="1" marL="942975" indent="-485775">
              <a:spcBef>
                <a:spcPts val="800"/>
              </a:spcBef>
              <a:defRPr sz="3400">
                <a:solidFill>
                  <a:schemeClr val="accent5">
                    <a:hueOff val="-176146"/>
                    <a:satOff val="3665"/>
                    <a:lumOff val="-13986"/>
                  </a:schemeClr>
                </a:solidFill>
              </a:defRPr>
            </a:pPr>
            <a:r>
              <a:t>ETHZ</a:t>
            </a:r>
          </a:p>
          <a:p>
            <a:pPr lvl="1" marL="942975" indent="-485775">
              <a:spcBef>
                <a:spcPts val="800"/>
              </a:spcBef>
              <a:defRPr sz="3400">
                <a:solidFill>
                  <a:schemeClr val="accent5">
                    <a:hueOff val="-176146"/>
                    <a:satOff val="3665"/>
                    <a:lumOff val="-13986"/>
                  </a:schemeClr>
                </a:solidFill>
              </a:defRPr>
            </a:pPr>
            <a:r>
              <a:t>Nova Univ. Lisbon</a:t>
            </a:r>
          </a:p>
        </p:txBody>
      </p:sp>
      <p:sp>
        <p:nvSpPr>
          <p:cNvPr id="78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3"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784"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785" name="Crystal spectrometry of muonic atoms"/>
          <p:cNvSpPr/>
          <p:nvPr>
            <p:ph type="title"/>
          </p:nvPr>
        </p:nvSpPr>
        <p:spPr>
          <a:prstGeom prst="rect">
            <a:avLst/>
          </a:prstGeom>
        </p:spPr>
        <p:txBody>
          <a:bodyPr/>
          <a:lstStyle/>
          <a:p>
            <a:pPr/>
            <a:r>
              <a:t>Crystal spectrometry of muonic atoms</a:t>
            </a:r>
          </a:p>
        </p:txBody>
      </p:sp>
      <p:sp>
        <p:nvSpPr>
          <p:cNvPr id="786"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7" name="Image" descr="Image"/>
          <p:cNvPicPr>
            <a:picLocks noChangeAspect="1"/>
          </p:cNvPicPr>
          <p:nvPr/>
        </p:nvPicPr>
        <p:blipFill>
          <a:blip r:embed="rId3">
            <a:extLst/>
          </a:blip>
          <a:stretch>
            <a:fillRect/>
          </a:stretch>
        </p:blipFill>
        <p:spPr>
          <a:xfrm>
            <a:off x="613410" y="1193800"/>
            <a:ext cx="11747501" cy="3683000"/>
          </a:xfrm>
          <a:prstGeom prst="rect">
            <a:avLst/>
          </a:prstGeom>
          <a:ln w="12700">
            <a:miter lim="400000"/>
          </a:ln>
        </p:spPr>
      </p:pic>
      <p:sp>
        <p:nvSpPr>
          <p:cNvPr id="788" name="Experiments performed at the Paul Scherrer institute with solid targets and transmission crystal spectrometer to measure nuclear radii…"/>
          <p:cNvSpPr txBox="1"/>
          <p:nvPr/>
        </p:nvSpPr>
        <p:spPr>
          <a:xfrm>
            <a:off x="129601" y="5088536"/>
            <a:ext cx="12715118" cy="39036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defRPr>
                <a:solidFill>
                  <a:schemeClr val="accent5"/>
                </a:solidFill>
              </a:defRPr>
            </a:pPr>
            <a:r>
              <a:t>Experiments performed at the Paul Scherrer institute with solid targets and transmission crystal spectrometer to measure nuclear radii</a:t>
            </a:r>
          </a:p>
          <a:p>
            <a:pPr/>
            <a:r>
              <a:t>— require intense beams of muons</a:t>
            </a:r>
          </a:p>
          <a:p>
            <a:pPr/>
            <a:r>
              <a:t>— strong electron recapture during the cascade (solid), giving shifts</a:t>
            </a:r>
          </a:p>
          <a:p>
            <a:pPr/>
            <a:r>
              <a:t>— lower n=1, 2, 3, 4 levels used as the aim was to measure precisely nuclear size</a:t>
            </a:r>
          </a:p>
          <a:p>
            <a:pPr/>
          </a:p>
          <a:p>
            <a:pPr>
              <a:defRPr>
                <a:solidFill>
                  <a:schemeClr val="accent6">
                    <a:lumOff val="-8741"/>
                  </a:schemeClr>
                </a:solidFill>
              </a:defRPr>
            </a:pPr>
            <a:r>
              <a:t>The shift due to uncertainty in the number of electron recaptures in pionic magnesium lead to the error in the pion mass determination</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0"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791" name="Quartet 27/3/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Quartet 27/3/2023</a:t>
            </a:r>
          </a:p>
        </p:txBody>
      </p:sp>
      <p:sp>
        <p:nvSpPr>
          <p:cNvPr id="792" name="muonic 6Li"/>
          <p:cNvSpPr/>
          <p:nvPr>
            <p:ph type="title"/>
          </p:nvPr>
        </p:nvSpPr>
        <p:spPr>
          <a:prstGeom prst="rect">
            <a:avLst/>
          </a:prstGeom>
        </p:spPr>
        <p:txBody>
          <a:bodyPr/>
          <a:lstStyle/>
          <a:p>
            <a:pPr/>
            <a:r>
              <a:t>muonic </a:t>
            </a:r>
            <a:r>
              <a:rPr baseline="31999"/>
              <a:t>6</a:t>
            </a:r>
            <a:r>
              <a:t>Li</a:t>
            </a:r>
          </a:p>
        </p:txBody>
      </p:sp>
      <p:sp>
        <p:nvSpPr>
          <p:cNvPr id="79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4" name="Line"/>
          <p:cNvSpPr/>
          <p:nvPr/>
        </p:nvSpPr>
        <p:spPr>
          <a:xfrm>
            <a:off x="650239" y="7747000"/>
            <a:ext cx="1796053" cy="0"/>
          </a:xfrm>
          <a:prstGeom prst="line">
            <a:avLst/>
          </a:prstGeom>
          <a:ln w="50800">
            <a:solidFill>
              <a:schemeClr val="accent1"/>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795" name="Line"/>
          <p:cNvSpPr/>
          <p:nvPr/>
        </p:nvSpPr>
        <p:spPr>
          <a:xfrm>
            <a:off x="2909408" y="7200900"/>
            <a:ext cx="1796052" cy="0"/>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796" name="Line"/>
          <p:cNvSpPr/>
          <p:nvPr/>
        </p:nvSpPr>
        <p:spPr>
          <a:xfrm>
            <a:off x="2909408" y="8096673"/>
            <a:ext cx="1796052" cy="1"/>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797" name="Line"/>
          <p:cNvSpPr/>
          <p:nvPr/>
        </p:nvSpPr>
        <p:spPr>
          <a:xfrm flipV="1">
            <a:off x="2446291" y="7215303"/>
            <a:ext cx="463118" cy="539318"/>
          </a:xfrm>
          <a:prstGeom prst="line">
            <a:avLst/>
          </a:prstGeom>
          <a:ln w="38100">
            <a:solidFill>
              <a:srgbClr val="000000"/>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798" name="Line"/>
          <p:cNvSpPr/>
          <p:nvPr/>
        </p:nvSpPr>
        <p:spPr>
          <a:xfrm>
            <a:off x="2509748" y="7760470"/>
            <a:ext cx="374303" cy="361604"/>
          </a:xfrm>
          <a:prstGeom prst="line">
            <a:avLst/>
          </a:prstGeom>
          <a:ln w="38100">
            <a:solidFill>
              <a:srgbClr val="000000"/>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799" name="1s"/>
          <p:cNvSpPr txBox="1"/>
          <p:nvPr/>
        </p:nvSpPr>
        <p:spPr>
          <a:xfrm>
            <a:off x="650239" y="7107202"/>
            <a:ext cx="385601"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1s</a:t>
            </a:r>
          </a:p>
        </p:txBody>
      </p:sp>
      <p:sp>
        <p:nvSpPr>
          <p:cNvPr id="800" name="Line"/>
          <p:cNvSpPr/>
          <p:nvPr/>
        </p:nvSpPr>
        <p:spPr>
          <a:xfrm>
            <a:off x="650239" y="2197100"/>
            <a:ext cx="1796053" cy="0"/>
          </a:xfrm>
          <a:prstGeom prst="line">
            <a:avLst/>
          </a:prstGeom>
          <a:ln w="50800">
            <a:solidFill>
              <a:schemeClr val="accent1"/>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01" name="2p3/2"/>
          <p:cNvSpPr txBox="1"/>
          <p:nvPr/>
        </p:nvSpPr>
        <p:spPr>
          <a:xfrm>
            <a:off x="650239" y="1442014"/>
            <a:ext cx="806024"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2p</a:t>
            </a:r>
            <a:r>
              <a:rPr baseline="-5999"/>
              <a:t>3/2</a:t>
            </a:r>
          </a:p>
        </p:txBody>
      </p:sp>
      <p:sp>
        <p:nvSpPr>
          <p:cNvPr id="802" name="Line"/>
          <p:cNvSpPr/>
          <p:nvPr/>
        </p:nvSpPr>
        <p:spPr>
          <a:xfrm>
            <a:off x="2909408" y="1723813"/>
            <a:ext cx="1796052" cy="1"/>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03" name="Line"/>
          <p:cNvSpPr/>
          <p:nvPr/>
        </p:nvSpPr>
        <p:spPr>
          <a:xfrm>
            <a:off x="2909408" y="2619586"/>
            <a:ext cx="1796052" cy="1"/>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04" name="Line"/>
          <p:cNvSpPr/>
          <p:nvPr/>
        </p:nvSpPr>
        <p:spPr>
          <a:xfrm flipV="1">
            <a:off x="2445309" y="1738216"/>
            <a:ext cx="464100" cy="464100"/>
          </a:xfrm>
          <a:prstGeom prst="line">
            <a:avLst/>
          </a:prstGeom>
          <a:ln w="38100">
            <a:solidFill>
              <a:srgbClr val="000000"/>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05" name="Line"/>
          <p:cNvSpPr/>
          <p:nvPr/>
        </p:nvSpPr>
        <p:spPr>
          <a:xfrm>
            <a:off x="2509748" y="2283383"/>
            <a:ext cx="374303" cy="361604"/>
          </a:xfrm>
          <a:prstGeom prst="line">
            <a:avLst/>
          </a:prstGeom>
          <a:ln w="38100">
            <a:solidFill>
              <a:srgbClr val="000000"/>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06" name="6Li nuclear spin I=1  µ=0.8220473 µN Q=-0.000808 barns"/>
          <p:cNvSpPr txBox="1"/>
          <p:nvPr/>
        </p:nvSpPr>
        <p:spPr>
          <a:xfrm>
            <a:off x="1251391" y="8589574"/>
            <a:ext cx="7472068"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rPr baseline="31999"/>
              <a:t>6</a:t>
            </a:r>
            <a:r>
              <a:t>Li nuclear spin I=1  µ=0.8220473 µ</a:t>
            </a:r>
            <a:r>
              <a:rPr baseline="-5999"/>
              <a:t>N</a:t>
            </a:r>
            <a:r>
              <a:t> Q=-0.000808 barns</a:t>
            </a:r>
          </a:p>
        </p:txBody>
      </p:sp>
      <p:sp>
        <p:nvSpPr>
          <p:cNvPr id="807" name="Line"/>
          <p:cNvSpPr/>
          <p:nvPr/>
        </p:nvSpPr>
        <p:spPr>
          <a:xfrm>
            <a:off x="2909408" y="2370101"/>
            <a:ext cx="1796052" cy="1"/>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08" name="Line"/>
          <p:cNvSpPr/>
          <p:nvPr/>
        </p:nvSpPr>
        <p:spPr>
          <a:xfrm>
            <a:off x="2509748" y="2232583"/>
            <a:ext cx="374304" cy="161828"/>
          </a:xfrm>
          <a:prstGeom prst="line">
            <a:avLst/>
          </a:prstGeom>
          <a:ln w="38100">
            <a:solidFill>
              <a:srgbClr val="000000"/>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09" name="F=1/2"/>
          <p:cNvSpPr txBox="1"/>
          <p:nvPr/>
        </p:nvSpPr>
        <p:spPr>
          <a:xfrm>
            <a:off x="4927598" y="7814874"/>
            <a:ext cx="89121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F=1/2</a:t>
            </a:r>
          </a:p>
        </p:txBody>
      </p:sp>
      <p:sp>
        <p:nvSpPr>
          <p:cNvPr id="810" name="F=3/2"/>
          <p:cNvSpPr txBox="1"/>
          <p:nvPr/>
        </p:nvSpPr>
        <p:spPr>
          <a:xfrm>
            <a:off x="4927598" y="6800002"/>
            <a:ext cx="98011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F=3/2</a:t>
            </a:r>
          </a:p>
        </p:txBody>
      </p:sp>
      <p:sp>
        <p:nvSpPr>
          <p:cNvPr id="811" name="F=1/2"/>
          <p:cNvSpPr txBox="1"/>
          <p:nvPr/>
        </p:nvSpPr>
        <p:spPr>
          <a:xfrm>
            <a:off x="4815351" y="2644986"/>
            <a:ext cx="89121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F=1/2</a:t>
            </a:r>
          </a:p>
        </p:txBody>
      </p:sp>
      <p:sp>
        <p:nvSpPr>
          <p:cNvPr id="812" name="F=3/2"/>
          <p:cNvSpPr txBox="1"/>
          <p:nvPr/>
        </p:nvSpPr>
        <p:spPr>
          <a:xfrm>
            <a:off x="4815351" y="1979788"/>
            <a:ext cx="98011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F=3/2</a:t>
            </a:r>
          </a:p>
        </p:txBody>
      </p:sp>
      <p:sp>
        <p:nvSpPr>
          <p:cNvPr id="813" name="F=5/2"/>
          <p:cNvSpPr txBox="1"/>
          <p:nvPr/>
        </p:nvSpPr>
        <p:spPr>
          <a:xfrm>
            <a:off x="4815351" y="1416614"/>
            <a:ext cx="975753"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F=5/2</a:t>
            </a:r>
          </a:p>
        </p:txBody>
      </p:sp>
      <p:sp>
        <p:nvSpPr>
          <p:cNvPr id="814" name="Line"/>
          <p:cNvSpPr/>
          <p:nvPr/>
        </p:nvSpPr>
        <p:spPr>
          <a:xfrm flipH="1">
            <a:off x="1609225" y="2215786"/>
            <a:ext cx="1" cy="5505815"/>
          </a:xfrm>
          <a:prstGeom prst="line">
            <a:avLst/>
          </a:prstGeom>
          <a:ln w="25400">
            <a:solidFill>
              <a:schemeClr val="accent2"/>
            </a:solidFill>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15" name="18671.579 eV, EM width=0.007 eV"/>
          <p:cNvSpPr txBox="1"/>
          <p:nvPr/>
        </p:nvSpPr>
        <p:spPr>
          <a:xfrm>
            <a:off x="1809697" y="4661493"/>
            <a:ext cx="4336690"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2"/>
                </a:solidFill>
              </a:defRPr>
            </a:lvl1pPr>
          </a:lstStyle>
          <a:p>
            <a:pPr/>
            <a:r>
              <a:t>18671.579 eV, EM width=0.007 eV</a:t>
            </a:r>
          </a:p>
        </p:txBody>
      </p:sp>
      <p:sp>
        <p:nvSpPr>
          <p:cNvPr id="816" name="-0.880 eV"/>
          <p:cNvSpPr txBox="1"/>
          <p:nvPr/>
        </p:nvSpPr>
        <p:spPr>
          <a:xfrm>
            <a:off x="5907716" y="7814874"/>
            <a:ext cx="1437518"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-0.880 eV</a:t>
            </a:r>
          </a:p>
        </p:txBody>
      </p:sp>
      <p:sp>
        <p:nvSpPr>
          <p:cNvPr id="817" name="0.440 eV"/>
          <p:cNvSpPr txBox="1"/>
          <p:nvPr/>
        </p:nvSpPr>
        <p:spPr>
          <a:xfrm>
            <a:off x="6009316" y="6800002"/>
            <a:ext cx="1278371"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0.440 eV</a:t>
            </a:r>
          </a:p>
        </p:txBody>
      </p:sp>
      <p:sp>
        <p:nvSpPr>
          <p:cNvPr id="818" name="-0.019 eV"/>
          <p:cNvSpPr txBox="1"/>
          <p:nvPr/>
        </p:nvSpPr>
        <p:spPr>
          <a:xfrm>
            <a:off x="5907716" y="2644986"/>
            <a:ext cx="1341871"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-0.019 eV</a:t>
            </a:r>
          </a:p>
        </p:txBody>
      </p:sp>
      <p:sp>
        <p:nvSpPr>
          <p:cNvPr id="819" name="-0.008 eV"/>
          <p:cNvSpPr txBox="1"/>
          <p:nvPr/>
        </p:nvSpPr>
        <p:spPr>
          <a:xfrm>
            <a:off x="5907716" y="1977001"/>
            <a:ext cx="1438708"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-0.008 eV</a:t>
            </a:r>
          </a:p>
        </p:txBody>
      </p:sp>
      <p:sp>
        <p:nvSpPr>
          <p:cNvPr id="820" name="0.011 eV"/>
          <p:cNvSpPr txBox="1"/>
          <p:nvPr/>
        </p:nvSpPr>
        <p:spPr>
          <a:xfrm>
            <a:off x="6022016" y="1416614"/>
            <a:ext cx="1132321"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0.011 eV</a:t>
            </a:r>
          </a:p>
        </p:txBody>
      </p:sp>
      <p:sp>
        <p:nvSpPr>
          <p:cNvPr id="821" name="Electric Q-pole negligible"/>
          <p:cNvSpPr txBox="1"/>
          <p:nvPr/>
        </p:nvSpPr>
        <p:spPr>
          <a:xfrm>
            <a:off x="8141527" y="3464983"/>
            <a:ext cx="3336564"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6"/>
                </a:solidFill>
              </a:defRPr>
            </a:lvl1pPr>
          </a:lstStyle>
          <a:p>
            <a:pPr/>
            <a:r>
              <a:t>Electric Q-pole negligible</a:t>
            </a:r>
          </a:p>
        </p:txBody>
      </p:sp>
      <p:sp>
        <p:nvSpPr>
          <p:cNvPr id="822" name="Line"/>
          <p:cNvSpPr/>
          <p:nvPr/>
        </p:nvSpPr>
        <p:spPr>
          <a:xfrm flipV="1">
            <a:off x="8264470" y="7212763"/>
            <a:ext cx="1" cy="911851"/>
          </a:xfrm>
          <a:prstGeom prst="line">
            <a:avLst/>
          </a:prstGeom>
          <a:ln w="25400">
            <a:solidFill>
              <a:schemeClr val="accent5"/>
            </a:solidFill>
            <a:miter lim="400000"/>
            <a:headEnd type="arrow"/>
            <a:tailEnd type="arrow"/>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23" name="1.346 eV"/>
          <p:cNvSpPr txBox="1"/>
          <p:nvPr/>
        </p:nvSpPr>
        <p:spPr>
          <a:xfrm>
            <a:off x="8577652" y="7226300"/>
            <a:ext cx="1196217"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1.346 eV</a:t>
            </a:r>
          </a:p>
        </p:txBody>
      </p:sp>
      <p:sp>
        <p:nvSpPr>
          <p:cNvPr id="824" name="N.J. Stone. Atomic Data and Nuclear Data Tables 90, 75-176 (2005)"/>
          <p:cNvSpPr txBox="1"/>
          <p:nvPr/>
        </p:nvSpPr>
        <p:spPr>
          <a:xfrm>
            <a:off x="6146386" y="9246446"/>
            <a:ext cx="5841771"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baseline="31999"/>
            </a:lvl1pPr>
          </a:lstStyle>
          <a:p>
            <a:pPr>
              <a:defRPr baseline="0"/>
            </a:pPr>
            <a:r>
              <a:rPr baseline="31999"/>
              <a:t>N.J. Stone. Atomic Data and Nuclear Data Tables 90, 75-176 (2005)</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6"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827" name="Quartet 27/3/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Quartet 27/3/2023</a:t>
            </a:r>
          </a:p>
        </p:txBody>
      </p:sp>
      <p:sp>
        <p:nvSpPr>
          <p:cNvPr id="828" name="muonic 10B"/>
          <p:cNvSpPr/>
          <p:nvPr>
            <p:ph type="title"/>
          </p:nvPr>
        </p:nvSpPr>
        <p:spPr>
          <a:prstGeom prst="rect">
            <a:avLst/>
          </a:prstGeom>
        </p:spPr>
        <p:txBody>
          <a:bodyPr/>
          <a:lstStyle/>
          <a:p>
            <a:pPr/>
            <a:r>
              <a:t>muonic </a:t>
            </a:r>
            <a:r>
              <a:rPr baseline="31999"/>
              <a:t>10</a:t>
            </a:r>
            <a:r>
              <a:t>B</a:t>
            </a:r>
          </a:p>
        </p:txBody>
      </p:sp>
      <p:sp>
        <p:nvSpPr>
          <p:cNvPr id="82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30" name="Line"/>
          <p:cNvSpPr/>
          <p:nvPr/>
        </p:nvSpPr>
        <p:spPr>
          <a:xfrm>
            <a:off x="650239" y="7747000"/>
            <a:ext cx="1796053" cy="0"/>
          </a:xfrm>
          <a:prstGeom prst="line">
            <a:avLst/>
          </a:prstGeom>
          <a:ln w="50800">
            <a:solidFill>
              <a:schemeClr val="accent1"/>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31" name="Line"/>
          <p:cNvSpPr/>
          <p:nvPr/>
        </p:nvSpPr>
        <p:spPr>
          <a:xfrm>
            <a:off x="2909408" y="7200900"/>
            <a:ext cx="1796052" cy="0"/>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32" name="Line"/>
          <p:cNvSpPr/>
          <p:nvPr/>
        </p:nvSpPr>
        <p:spPr>
          <a:xfrm>
            <a:off x="2909408" y="8096673"/>
            <a:ext cx="1796052" cy="1"/>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33" name="Line"/>
          <p:cNvSpPr/>
          <p:nvPr/>
        </p:nvSpPr>
        <p:spPr>
          <a:xfrm flipV="1">
            <a:off x="2446291" y="7215303"/>
            <a:ext cx="463118" cy="539318"/>
          </a:xfrm>
          <a:prstGeom prst="line">
            <a:avLst/>
          </a:prstGeom>
          <a:ln w="38100">
            <a:solidFill>
              <a:srgbClr val="000000"/>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34" name="Line"/>
          <p:cNvSpPr/>
          <p:nvPr/>
        </p:nvSpPr>
        <p:spPr>
          <a:xfrm>
            <a:off x="2509748" y="7760470"/>
            <a:ext cx="374303" cy="361604"/>
          </a:xfrm>
          <a:prstGeom prst="line">
            <a:avLst/>
          </a:prstGeom>
          <a:ln w="38100">
            <a:solidFill>
              <a:srgbClr val="000000"/>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35" name="1s"/>
          <p:cNvSpPr txBox="1"/>
          <p:nvPr/>
        </p:nvSpPr>
        <p:spPr>
          <a:xfrm>
            <a:off x="650239" y="7107202"/>
            <a:ext cx="385601"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1s</a:t>
            </a:r>
          </a:p>
        </p:txBody>
      </p:sp>
      <p:sp>
        <p:nvSpPr>
          <p:cNvPr id="836" name="Line"/>
          <p:cNvSpPr/>
          <p:nvPr/>
        </p:nvSpPr>
        <p:spPr>
          <a:xfrm>
            <a:off x="650239" y="2197100"/>
            <a:ext cx="1796053" cy="0"/>
          </a:xfrm>
          <a:prstGeom prst="line">
            <a:avLst/>
          </a:prstGeom>
          <a:ln w="50800">
            <a:solidFill>
              <a:schemeClr val="accent1"/>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37" name="2p3/2"/>
          <p:cNvSpPr txBox="1"/>
          <p:nvPr/>
        </p:nvSpPr>
        <p:spPr>
          <a:xfrm>
            <a:off x="650239" y="1442014"/>
            <a:ext cx="806024"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2p</a:t>
            </a:r>
            <a:r>
              <a:rPr baseline="-5999"/>
              <a:t>3/2</a:t>
            </a:r>
          </a:p>
        </p:txBody>
      </p:sp>
      <p:sp>
        <p:nvSpPr>
          <p:cNvPr id="838" name="Line"/>
          <p:cNvSpPr/>
          <p:nvPr/>
        </p:nvSpPr>
        <p:spPr>
          <a:xfrm>
            <a:off x="2909408" y="1723813"/>
            <a:ext cx="1796052" cy="1"/>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39" name="Line"/>
          <p:cNvSpPr/>
          <p:nvPr/>
        </p:nvSpPr>
        <p:spPr>
          <a:xfrm>
            <a:off x="2909408" y="2619586"/>
            <a:ext cx="1796052" cy="1"/>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40" name="Line"/>
          <p:cNvSpPr/>
          <p:nvPr/>
        </p:nvSpPr>
        <p:spPr>
          <a:xfrm flipV="1">
            <a:off x="2445309" y="1738216"/>
            <a:ext cx="464100" cy="464100"/>
          </a:xfrm>
          <a:prstGeom prst="line">
            <a:avLst/>
          </a:prstGeom>
          <a:ln w="38100">
            <a:solidFill>
              <a:srgbClr val="000000"/>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41" name="Line"/>
          <p:cNvSpPr/>
          <p:nvPr/>
        </p:nvSpPr>
        <p:spPr>
          <a:xfrm>
            <a:off x="2509748" y="2283383"/>
            <a:ext cx="374303" cy="361604"/>
          </a:xfrm>
          <a:prstGeom prst="line">
            <a:avLst/>
          </a:prstGeom>
          <a:ln w="38100">
            <a:solidFill>
              <a:srgbClr val="000000"/>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42" name="10B nuclear spin I=3  µ=1.80064478µN  Q=0.0847 barns"/>
          <p:cNvSpPr txBox="1"/>
          <p:nvPr/>
        </p:nvSpPr>
        <p:spPr>
          <a:xfrm>
            <a:off x="1251391" y="8589574"/>
            <a:ext cx="715780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rPr baseline="31999"/>
              <a:t>10</a:t>
            </a:r>
            <a:r>
              <a:t>B nuclear spin I=3  µ=1.80064478µ</a:t>
            </a:r>
            <a:r>
              <a:rPr baseline="-5999"/>
              <a:t>N</a:t>
            </a:r>
            <a:r>
              <a:t>  Q=0.0847 barns</a:t>
            </a:r>
          </a:p>
        </p:txBody>
      </p:sp>
      <p:sp>
        <p:nvSpPr>
          <p:cNvPr id="843" name="Line"/>
          <p:cNvSpPr/>
          <p:nvPr/>
        </p:nvSpPr>
        <p:spPr>
          <a:xfrm>
            <a:off x="2909408" y="2222500"/>
            <a:ext cx="1796052" cy="0"/>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44" name="Line"/>
          <p:cNvSpPr/>
          <p:nvPr/>
        </p:nvSpPr>
        <p:spPr>
          <a:xfrm>
            <a:off x="2487251" y="2192307"/>
            <a:ext cx="381197" cy="1"/>
          </a:xfrm>
          <a:prstGeom prst="line">
            <a:avLst/>
          </a:prstGeom>
          <a:ln w="38100">
            <a:solidFill>
              <a:srgbClr val="000000"/>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45" name="F=5/2"/>
          <p:cNvSpPr txBox="1"/>
          <p:nvPr/>
        </p:nvSpPr>
        <p:spPr>
          <a:xfrm>
            <a:off x="4927598" y="7814874"/>
            <a:ext cx="975753"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F=5/2</a:t>
            </a:r>
          </a:p>
        </p:txBody>
      </p:sp>
      <p:sp>
        <p:nvSpPr>
          <p:cNvPr id="846" name="F=7/2"/>
          <p:cNvSpPr txBox="1"/>
          <p:nvPr/>
        </p:nvSpPr>
        <p:spPr>
          <a:xfrm>
            <a:off x="4927598" y="6800002"/>
            <a:ext cx="956108"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F=7/2</a:t>
            </a:r>
          </a:p>
        </p:txBody>
      </p:sp>
      <p:sp>
        <p:nvSpPr>
          <p:cNvPr id="847" name="F=3/2"/>
          <p:cNvSpPr txBox="1"/>
          <p:nvPr/>
        </p:nvSpPr>
        <p:spPr>
          <a:xfrm>
            <a:off x="3427375" y="3147497"/>
            <a:ext cx="98011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F=3/2</a:t>
            </a:r>
          </a:p>
        </p:txBody>
      </p:sp>
      <p:sp>
        <p:nvSpPr>
          <p:cNvPr id="848" name="F=5/2"/>
          <p:cNvSpPr txBox="1"/>
          <p:nvPr/>
        </p:nvSpPr>
        <p:spPr>
          <a:xfrm>
            <a:off x="3431740" y="2529698"/>
            <a:ext cx="975754"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F=5/2</a:t>
            </a:r>
          </a:p>
        </p:txBody>
      </p:sp>
      <p:sp>
        <p:nvSpPr>
          <p:cNvPr id="849" name="F=9/2"/>
          <p:cNvSpPr txBox="1"/>
          <p:nvPr/>
        </p:nvSpPr>
        <p:spPr>
          <a:xfrm>
            <a:off x="3441563" y="1134815"/>
            <a:ext cx="980913"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F=9/2</a:t>
            </a:r>
          </a:p>
        </p:txBody>
      </p:sp>
      <p:sp>
        <p:nvSpPr>
          <p:cNvPr id="850" name="Line"/>
          <p:cNvSpPr/>
          <p:nvPr/>
        </p:nvSpPr>
        <p:spPr>
          <a:xfrm flipH="1">
            <a:off x="1609225" y="2215786"/>
            <a:ext cx="1" cy="5505815"/>
          </a:xfrm>
          <a:prstGeom prst="line">
            <a:avLst/>
          </a:prstGeom>
          <a:ln w="25400">
            <a:solidFill>
              <a:schemeClr val="accent2"/>
            </a:solidFill>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51" name="52223.187 eV, EM width=0.053 eV"/>
          <p:cNvSpPr txBox="1"/>
          <p:nvPr/>
        </p:nvSpPr>
        <p:spPr>
          <a:xfrm>
            <a:off x="1809697" y="4661493"/>
            <a:ext cx="4424002"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2"/>
                </a:solidFill>
              </a:defRPr>
            </a:lvl1pPr>
          </a:lstStyle>
          <a:p>
            <a:pPr/>
            <a:r>
              <a:t>52223.187 eV, EM width=0.053 eV</a:t>
            </a:r>
          </a:p>
        </p:txBody>
      </p:sp>
      <p:sp>
        <p:nvSpPr>
          <p:cNvPr id="852" name="-5.813 eV"/>
          <p:cNvSpPr txBox="1"/>
          <p:nvPr/>
        </p:nvSpPr>
        <p:spPr>
          <a:xfrm>
            <a:off x="5907716" y="7814874"/>
            <a:ext cx="1330560"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-5.813 eV</a:t>
            </a:r>
          </a:p>
        </p:txBody>
      </p:sp>
      <p:sp>
        <p:nvSpPr>
          <p:cNvPr id="853" name="4.360 eV"/>
          <p:cNvSpPr txBox="1"/>
          <p:nvPr/>
        </p:nvSpPr>
        <p:spPr>
          <a:xfrm>
            <a:off x="6009316" y="6800002"/>
            <a:ext cx="129007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4.360 eV</a:t>
            </a:r>
          </a:p>
        </p:txBody>
      </p:sp>
      <p:sp>
        <p:nvSpPr>
          <p:cNvPr id="854" name="-0.164 eV"/>
          <p:cNvSpPr txBox="1"/>
          <p:nvPr/>
        </p:nvSpPr>
        <p:spPr>
          <a:xfrm>
            <a:off x="5853642" y="3147497"/>
            <a:ext cx="1321035"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-0.164 eV</a:t>
            </a:r>
          </a:p>
        </p:txBody>
      </p:sp>
      <p:sp>
        <p:nvSpPr>
          <p:cNvPr id="855" name="0.000 eV"/>
          <p:cNvSpPr txBox="1"/>
          <p:nvPr/>
        </p:nvSpPr>
        <p:spPr>
          <a:xfrm>
            <a:off x="5848979" y="1661616"/>
            <a:ext cx="1399616"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 0.000 eV</a:t>
            </a:r>
          </a:p>
        </p:txBody>
      </p:sp>
      <p:sp>
        <p:nvSpPr>
          <p:cNvPr id="856" name="0.123 eV"/>
          <p:cNvSpPr txBox="1"/>
          <p:nvPr/>
        </p:nvSpPr>
        <p:spPr>
          <a:xfrm>
            <a:off x="5971315" y="1111134"/>
            <a:ext cx="1203362"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0.123 eV</a:t>
            </a:r>
          </a:p>
        </p:txBody>
      </p:sp>
      <p:sp>
        <p:nvSpPr>
          <p:cNvPr id="857" name="Line"/>
          <p:cNvSpPr/>
          <p:nvPr/>
        </p:nvSpPr>
        <p:spPr>
          <a:xfrm>
            <a:off x="2909408" y="3031665"/>
            <a:ext cx="1796052" cy="1"/>
          </a:xfrm>
          <a:prstGeom prst="line">
            <a:avLst/>
          </a:prstGeom>
          <a:ln w="50800">
            <a:solidFill>
              <a:schemeClr val="accent5"/>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58" name="Line"/>
          <p:cNvSpPr/>
          <p:nvPr/>
        </p:nvSpPr>
        <p:spPr>
          <a:xfrm>
            <a:off x="2487367" y="2302512"/>
            <a:ext cx="422042" cy="672500"/>
          </a:xfrm>
          <a:prstGeom prst="line">
            <a:avLst/>
          </a:prstGeom>
          <a:ln w="38100">
            <a:solidFill>
              <a:srgbClr val="000000"/>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59" name="F=7/2"/>
          <p:cNvSpPr txBox="1"/>
          <p:nvPr/>
        </p:nvSpPr>
        <p:spPr>
          <a:xfrm>
            <a:off x="3441563" y="1674732"/>
            <a:ext cx="956108"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F=7/2</a:t>
            </a:r>
          </a:p>
        </p:txBody>
      </p:sp>
      <p:sp>
        <p:nvSpPr>
          <p:cNvPr id="860" name="-0.096 eV"/>
          <p:cNvSpPr txBox="1"/>
          <p:nvPr/>
        </p:nvSpPr>
        <p:spPr>
          <a:xfrm>
            <a:off x="5833004" y="2529698"/>
            <a:ext cx="1431565"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-0.096 eV</a:t>
            </a:r>
          </a:p>
        </p:txBody>
      </p:sp>
      <p:sp>
        <p:nvSpPr>
          <p:cNvPr id="861" name="Line"/>
          <p:cNvSpPr/>
          <p:nvPr/>
        </p:nvSpPr>
        <p:spPr>
          <a:xfrm>
            <a:off x="8592217" y="1085734"/>
            <a:ext cx="1796052" cy="1"/>
          </a:xfrm>
          <a:prstGeom prst="line">
            <a:avLst/>
          </a:prstGeom>
          <a:ln w="50800">
            <a:solidFill>
              <a:schemeClr val="accent6"/>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62" name="Line"/>
          <p:cNvSpPr/>
          <p:nvPr/>
        </p:nvSpPr>
        <p:spPr>
          <a:xfrm>
            <a:off x="4724645" y="3013111"/>
            <a:ext cx="3359615" cy="1"/>
          </a:xfrm>
          <a:prstGeom prst="line">
            <a:avLst/>
          </a:prstGeom>
          <a:ln w="38100">
            <a:solidFill>
              <a:schemeClr val="accent6">
                <a:satOff val="24555"/>
                <a:lumOff val="22232"/>
              </a:schemeClr>
            </a:solidFill>
            <a:custDash>
              <a:ds d="200000" sp="200000"/>
            </a:custDash>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63" name="Line"/>
          <p:cNvSpPr/>
          <p:nvPr/>
        </p:nvSpPr>
        <p:spPr>
          <a:xfrm flipV="1">
            <a:off x="8083559" y="1109931"/>
            <a:ext cx="474377" cy="1917133"/>
          </a:xfrm>
          <a:prstGeom prst="line">
            <a:avLst/>
          </a:prstGeom>
          <a:ln w="38100">
            <a:solidFill>
              <a:schemeClr val="accent6">
                <a:satOff val="24555"/>
                <a:lumOff val="22232"/>
              </a:schemeClr>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64" name="0.883 eV"/>
          <p:cNvSpPr txBox="1"/>
          <p:nvPr/>
        </p:nvSpPr>
        <p:spPr>
          <a:xfrm>
            <a:off x="10535279" y="758613"/>
            <a:ext cx="1312700"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6"/>
                </a:solidFill>
              </a:defRPr>
            </a:lvl1pPr>
          </a:lstStyle>
          <a:p>
            <a:pPr/>
            <a:r>
              <a:t>0.883 eV</a:t>
            </a:r>
          </a:p>
        </p:txBody>
      </p:sp>
      <p:sp>
        <p:nvSpPr>
          <p:cNvPr id="865" name="Line"/>
          <p:cNvSpPr/>
          <p:nvPr/>
        </p:nvSpPr>
        <p:spPr>
          <a:xfrm>
            <a:off x="4749060" y="2619586"/>
            <a:ext cx="3359615" cy="1"/>
          </a:xfrm>
          <a:prstGeom prst="line">
            <a:avLst/>
          </a:prstGeom>
          <a:ln w="38100">
            <a:solidFill>
              <a:schemeClr val="accent6">
                <a:satOff val="24555"/>
                <a:lumOff val="22232"/>
              </a:schemeClr>
            </a:solidFill>
            <a:custDash>
              <a:ds d="200000" sp="200000"/>
            </a:custDash>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66" name="Line"/>
          <p:cNvSpPr/>
          <p:nvPr/>
        </p:nvSpPr>
        <p:spPr>
          <a:xfrm>
            <a:off x="8592217" y="4265506"/>
            <a:ext cx="1796052" cy="1"/>
          </a:xfrm>
          <a:prstGeom prst="line">
            <a:avLst/>
          </a:prstGeom>
          <a:ln w="50800">
            <a:solidFill>
              <a:schemeClr val="accent6"/>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67" name="Line"/>
          <p:cNvSpPr/>
          <p:nvPr/>
        </p:nvSpPr>
        <p:spPr>
          <a:xfrm>
            <a:off x="8034485" y="2627941"/>
            <a:ext cx="552248" cy="378325"/>
          </a:xfrm>
          <a:prstGeom prst="line">
            <a:avLst/>
          </a:prstGeom>
          <a:ln w="38100">
            <a:solidFill>
              <a:schemeClr val="accent6">
                <a:satOff val="24555"/>
                <a:lumOff val="22232"/>
              </a:schemeClr>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68" name="-0.221 eV"/>
          <p:cNvSpPr txBox="1"/>
          <p:nvPr/>
        </p:nvSpPr>
        <p:spPr>
          <a:xfrm>
            <a:off x="10492020" y="2623184"/>
            <a:ext cx="131031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6"/>
                </a:solidFill>
              </a:defRPr>
            </a:lvl1pPr>
          </a:lstStyle>
          <a:p>
            <a:pPr/>
            <a:r>
              <a:t>-0.221 eV</a:t>
            </a:r>
          </a:p>
        </p:txBody>
      </p:sp>
      <p:sp>
        <p:nvSpPr>
          <p:cNvPr id="869" name="Line"/>
          <p:cNvSpPr/>
          <p:nvPr/>
        </p:nvSpPr>
        <p:spPr>
          <a:xfrm>
            <a:off x="4724646" y="1730163"/>
            <a:ext cx="3359615" cy="1"/>
          </a:xfrm>
          <a:prstGeom prst="line">
            <a:avLst/>
          </a:prstGeom>
          <a:ln w="38100">
            <a:solidFill>
              <a:schemeClr val="accent6">
                <a:satOff val="24555"/>
                <a:lumOff val="22232"/>
              </a:schemeClr>
            </a:solidFill>
            <a:custDash>
              <a:ds d="200000" sp="200000"/>
            </a:custDash>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70" name="Line"/>
          <p:cNvSpPr/>
          <p:nvPr/>
        </p:nvSpPr>
        <p:spPr>
          <a:xfrm>
            <a:off x="8592217" y="1575113"/>
            <a:ext cx="1796052" cy="1"/>
          </a:xfrm>
          <a:prstGeom prst="line">
            <a:avLst/>
          </a:prstGeom>
          <a:ln w="50800">
            <a:solidFill>
              <a:schemeClr val="accent6"/>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71" name="0.368 eV"/>
          <p:cNvSpPr txBox="1"/>
          <p:nvPr/>
        </p:nvSpPr>
        <p:spPr>
          <a:xfrm>
            <a:off x="10535279" y="1267914"/>
            <a:ext cx="1309724"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6"/>
                </a:solidFill>
              </a:defRPr>
            </a:lvl1pPr>
          </a:lstStyle>
          <a:p>
            <a:pPr/>
            <a:r>
              <a:t>0.368 eV</a:t>
            </a:r>
          </a:p>
        </p:txBody>
      </p:sp>
      <p:sp>
        <p:nvSpPr>
          <p:cNvPr id="872" name="Electric Q-pole"/>
          <p:cNvSpPr txBox="1"/>
          <p:nvPr/>
        </p:nvSpPr>
        <p:spPr>
          <a:xfrm>
            <a:off x="8841830" y="4487756"/>
            <a:ext cx="2050094"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6"/>
                </a:solidFill>
              </a:defRPr>
            </a:lvl1pPr>
          </a:lstStyle>
          <a:p>
            <a:pPr/>
            <a:r>
              <a:t>Electric Q-pole</a:t>
            </a:r>
          </a:p>
        </p:txBody>
      </p:sp>
      <p:sp>
        <p:nvSpPr>
          <p:cNvPr id="873" name="Line"/>
          <p:cNvSpPr/>
          <p:nvPr/>
        </p:nvSpPr>
        <p:spPr>
          <a:xfrm>
            <a:off x="4705459" y="2190750"/>
            <a:ext cx="3359615" cy="0"/>
          </a:xfrm>
          <a:prstGeom prst="line">
            <a:avLst/>
          </a:prstGeom>
          <a:ln w="38100">
            <a:solidFill>
              <a:schemeClr val="accent6">
                <a:satOff val="24555"/>
                <a:lumOff val="22232"/>
              </a:schemeClr>
            </a:solidFill>
            <a:custDash>
              <a:ds d="200000" sp="200000"/>
            </a:custDash>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74" name="Line"/>
          <p:cNvSpPr/>
          <p:nvPr/>
        </p:nvSpPr>
        <p:spPr>
          <a:xfrm flipV="1">
            <a:off x="8022994" y="1591048"/>
            <a:ext cx="569224" cy="161956"/>
          </a:xfrm>
          <a:prstGeom prst="line">
            <a:avLst/>
          </a:prstGeom>
          <a:ln w="38100">
            <a:solidFill>
              <a:schemeClr val="accent6">
                <a:satOff val="24555"/>
                <a:lumOff val="22232"/>
              </a:schemeClr>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75" name="Line"/>
          <p:cNvSpPr/>
          <p:nvPr/>
        </p:nvSpPr>
        <p:spPr>
          <a:xfrm>
            <a:off x="8586732" y="2975011"/>
            <a:ext cx="1796052" cy="1"/>
          </a:xfrm>
          <a:prstGeom prst="line">
            <a:avLst/>
          </a:prstGeom>
          <a:ln w="50800">
            <a:solidFill>
              <a:schemeClr val="accent6"/>
            </a:solidFill>
            <a:miter lim="400000"/>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76" name="Line"/>
          <p:cNvSpPr/>
          <p:nvPr/>
        </p:nvSpPr>
        <p:spPr>
          <a:xfrm>
            <a:off x="8034485" y="2182232"/>
            <a:ext cx="605521" cy="2108675"/>
          </a:xfrm>
          <a:prstGeom prst="line">
            <a:avLst/>
          </a:prstGeom>
          <a:ln w="38100">
            <a:solidFill>
              <a:schemeClr val="accent6">
                <a:satOff val="24555"/>
                <a:lumOff val="22232"/>
              </a:schemeClr>
            </a:solidFill>
            <a:custDash>
              <a:ds d="200000" sp="200000"/>
            </a:custDash>
            <a:miter lim="400000"/>
            <a:tailEnd type="triangle"/>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77" name="-0.736 eV"/>
          <p:cNvSpPr txBox="1"/>
          <p:nvPr/>
        </p:nvSpPr>
        <p:spPr>
          <a:xfrm>
            <a:off x="10602602" y="3932907"/>
            <a:ext cx="1401799" cy="6143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6"/>
                </a:solidFill>
              </a:defRPr>
            </a:lvl1pPr>
          </a:lstStyle>
          <a:p>
            <a:pPr/>
            <a:r>
              <a:t>-0.736 eV</a:t>
            </a:r>
          </a:p>
        </p:txBody>
      </p:sp>
      <p:sp>
        <p:nvSpPr>
          <p:cNvPr id="878" name="Line"/>
          <p:cNvSpPr/>
          <p:nvPr/>
        </p:nvSpPr>
        <p:spPr>
          <a:xfrm flipV="1">
            <a:off x="8264470" y="7212763"/>
            <a:ext cx="1" cy="911851"/>
          </a:xfrm>
          <a:prstGeom prst="line">
            <a:avLst/>
          </a:prstGeom>
          <a:ln w="25400">
            <a:solidFill>
              <a:schemeClr val="accent5"/>
            </a:solidFill>
            <a:miter lim="400000"/>
            <a:headEnd type="arrow"/>
            <a:tailEnd type="arrow"/>
          </a:ln>
        </p:spPr>
        <p:txBody>
          <a:bodyPr lIns="0" tIns="0" rIns="0" bIns="0"/>
          <a:lstStyle/>
          <a:p>
            <a:pPr algn="ctr" defTabSz="830862">
              <a:defRPr sz="5600">
                <a:solidFill>
                  <a:srgbClr val="FFFFFF"/>
                </a:solidFill>
                <a:effectLst>
                  <a:outerShdw sx="100000" sy="100000" kx="0" ky="0" algn="b" rotWithShape="0" blurRad="38100" dist="12700" dir="5400000">
                    <a:srgbClr val="000000">
                      <a:alpha val="50000"/>
                    </a:srgbClr>
                  </a:outerShdw>
                </a:effectLst>
                <a:uFillTx/>
                <a:latin typeface="Arial"/>
                <a:ea typeface="Arial"/>
                <a:cs typeface="Arial"/>
                <a:sym typeface="Arial"/>
              </a:defRPr>
            </a:pPr>
          </a:p>
        </p:txBody>
      </p:sp>
      <p:sp>
        <p:nvSpPr>
          <p:cNvPr id="879" name="10.493 eV"/>
          <p:cNvSpPr txBox="1"/>
          <p:nvPr/>
        </p:nvSpPr>
        <p:spPr>
          <a:xfrm>
            <a:off x="8577652" y="7226300"/>
            <a:ext cx="1372628"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5"/>
                </a:solidFill>
              </a:defRPr>
            </a:lvl1pPr>
          </a:lstStyle>
          <a:p>
            <a:pPr/>
            <a:r>
              <a:t>10.493 eV</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1"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882"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883" name="New results: all-order self-energy with finite size"/>
          <p:cNvSpPr/>
          <p:nvPr>
            <p:ph type="title"/>
          </p:nvPr>
        </p:nvSpPr>
        <p:spPr>
          <a:prstGeom prst="rect">
            <a:avLst/>
          </a:prstGeom>
        </p:spPr>
        <p:txBody>
          <a:bodyPr/>
          <a:lstStyle/>
          <a:p>
            <a:pPr/>
            <a:r>
              <a:t>New results: all-order self-energy with finite size</a:t>
            </a:r>
          </a:p>
        </p:txBody>
      </p:sp>
      <p:sp>
        <p:nvSpPr>
          <p:cNvPr id="884"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5" name="muonic-1s-SE-FZA-FNS.pdf" descr="muonic-1s-SE-FZA-FNS.pdf"/>
          <p:cNvPicPr>
            <a:picLocks noChangeAspect="1"/>
          </p:cNvPicPr>
          <p:nvPr/>
        </p:nvPicPr>
        <p:blipFill>
          <a:blip r:embed="rId3">
            <a:extLst/>
          </a:blip>
          <a:srcRect l="0" t="6009" r="0" b="6009"/>
          <a:stretch>
            <a:fillRect/>
          </a:stretch>
        </p:blipFill>
        <p:spPr>
          <a:xfrm>
            <a:off x="1030122" y="1066072"/>
            <a:ext cx="9577401" cy="6740985"/>
          </a:xfrm>
          <a:prstGeom prst="rect">
            <a:avLst/>
          </a:prstGeom>
          <a:ln w="12700">
            <a:miter lim="400000"/>
          </a:ln>
        </p:spPr>
      </p:pic>
      <p:sp>
        <p:nvSpPr>
          <p:cNvPr id="886" name="Indelicato and Mohr (2023)"/>
          <p:cNvSpPr txBox="1"/>
          <p:nvPr/>
        </p:nvSpPr>
        <p:spPr>
          <a:xfrm>
            <a:off x="3740886" y="8049401"/>
            <a:ext cx="3623108" cy="6143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chemeClr val="accent1">
                    <a:hueOff val="47394"/>
                    <a:satOff val="-25753"/>
                    <a:lumOff val="-7544"/>
                  </a:schemeClr>
                </a:solidFill>
              </a:defRPr>
            </a:lvl1pPr>
          </a:lstStyle>
          <a:p>
            <a:pPr/>
            <a:r>
              <a:t>Indelicato and Mohr (2023)</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152"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153" name="Two-loop Self-energy"/>
          <p:cNvSpPr/>
          <p:nvPr>
            <p:ph type="title"/>
          </p:nvPr>
        </p:nvSpPr>
        <p:spPr>
          <a:prstGeom prst="rect">
            <a:avLst/>
          </a:prstGeom>
        </p:spPr>
        <p:txBody>
          <a:bodyPr/>
          <a:lstStyle>
            <a:lvl1pPr>
              <a:defRPr sz="3000"/>
            </a:lvl1pPr>
          </a:lstStyle>
          <a:p>
            <a:pPr/>
            <a:r>
              <a:t>Two-loop Self-energy</a:t>
            </a:r>
          </a:p>
        </p:txBody>
      </p:sp>
      <p:sp>
        <p:nvSpPr>
          <p:cNvPr id="154" name="Slide Number"/>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5" name="V. A. Yerokhin, Phys. Rev. A 97, 052509 (2018).…"/>
          <p:cNvSpPr txBox="1"/>
          <p:nvPr/>
        </p:nvSpPr>
        <p:spPr>
          <a:xfrm>
            <a:off x="5543529" y="6303715"/>
            <a:ext cx="6807584" cy="28876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marL="457200" indent="-457200" defTabSz="457200">
              <a:buClrTx/>
              <a:defRPr sz="2000">
                <a:uFillTx/>
              </a:defRPr>
            </a:pPr>
            <a:r>
              <a:t>V. A. Yerokhin, Phys. Rev. A </a:t>
            </a:r>
            <a:r>
              <a:rPr b="1"/>
              <a:t>97</a:t>
            </a:r>
            <a:r>
              <a:t>, 052509 (2018).</a:t>
            </a:r>
          </a:p>
          <a:p>
            <a:pPr marL="457200" indent="-457200" defTabSz="457200">
              <a:buClrTx/>
              <a:defRPr sz="2000">
                <a:uFillTx/>
              </a:defRPr>
            </a:pPr>
            <a:r>
              <a:t>V. A. Yerokhin, Eur. a. J D </a:t>
            </a:r>
            <a:r>
              <a:rPr b="1"/>
              <a:t>58</a:t>
            </a:r>
            <a:r>
              <a:t>, 57 (2010).</a:t>
            </a:r>
          </a:p>
          <a:p>
            <a:pPr marL="457200" indent="-457200" defTabSz="457200">
              <a:buClrTx/>
              <a:defRPr sz="2000">
                <a:uFillTx/>
              </a:defRPr>
            </a:pPr>
            <a:r>
              <a:t>V. A. Yerokhin, Phys. Rev. A </a:t>
            </a:r>
            <a:r>
              <a:rPr b="1"/>
              <a:t>80</a:t>
            </a:r>
            <a:r>
              <a:t>, 040501 (R) (2009).</a:t>
            </a:r>
          </a:p>
          <a:p>
            <a:pPr marL="457200" indent="-457200" defTabSz="457200">
              <a:buClrTx/>
              <a:defRPr sz="2000">
                <a:uFillTx/>
              </a:defRPr>
            </a:pPr>
            <a:r>
              <a:t>V. A. Yerokhin, P. Indelicato, and V. M. Shabaev, Phys. Rev. A </a:t>
            </a:r>
            <a:r>
              <a:rPr b="1"/>
              <a:t>77  </a:t>
            </a:r>
            <a:r>
              <a:t>062510 (12) (2008).</a:t>
            </a:r>
          </a:p>
          <a:p>
            <a:pPr marL="457200" indent="-457200" defTabSz="457200">
              <a:buClrTx/>
              <a:defRPr sz="2000">
                <a:uFillTx/>
              </a:defRPr>
            </a:pPr>
            <a:r>
              <a:t>V. A. Yerokhin, P. Indelicato, and V. M. Shabaev, JETP </a:t>
            </a:r>
            <a:r>
              <a:rPr b="1"/>
              <a:t>101</a:t>
            </a:r>
            <a:r>
              <a:t>, 280 (2005).</a:t>
            </a:r>
          </a:p>
          <a:p>
            <a:pPr marL="457200" indent="-457200" defTabSz="457200">
              <a:buClrTx/>
              <a:defRPr sz="2000">
                <a:uFillTx/>
              </a:defRPr>
            </a:pPr>
            <a:r>
              <a:t>V. A. Yerokhin, P. Indelicato, and V. M. Shabaev, Phys. Rev. A </a:t>
            </a:r>
            <a:r>
              <a:rPr b="1"/>
              <a:t>71</a:t>
            </a:r>
            <a:r>
              <a:t>, 040101(R) (2005).</a:t>
            </a:r>
          </a:p>
          <a:p>
            <a:pPr marL="457200" indent="-457200" defTabSz="457200">
              <a:buClrTx/>
              <a:defRPr sz="2000">
                <a:uFillTx/>
              </a:defRPr>
            </a:pPr>
            <a:r>
              <a:t>V. A. Yerokhin, P. Indelicato, and V. M. Shabaev, Eur. Phys. J D </a:t>
            </a:r>
            <a:r>
              <a:rPr b="1"/>
              <a:t>25</a:t>
            </a:r>
            <a:r>
              <a:t>, 203 (2003).</a:t>
            </a:r>
          </a:p>
          <a:p>
            <a:pPr marL="457200" indent="-457200" defTabSz="457200">
              <a:buClrTx/>
              <a:defRPr sz="2000">
                <a:uFillTx/>
              </a:defRPr>
            </a:pPr>
            <a:r>
              <a:t>V. A. Yerokhin, P. Indelicato, and V. M. Shabaev, Phys. Rev. Lett. </a:t>
            </a:r>
            <a:r>
              <a:rPr b="1"/>
              <a:t>91</a:t>
            </a:r>
            <a:r>
              <a:t>, 073001 (2003).</a:t>
            </a:r>
          </a:p>
          <a:p>
            <a:pPr marL="457200" indent="-457200" defTabSz="457200">
              <a:buClrTx/>
              <a:defRPr sz="2000">
                <a:uFillTx/>
              </a:defRPr>
            </a:pPr>
            <a:r>
              <a:t>V. A. Yerokhin and V. M. Shabaev, Phys. Rev. A </a:t>
            </a:r>
            <a:r>
              <a:rPr b="1"/>
              <a:t>64</a:t>
            </a:r>
            <a:r>
              <a:t>, 062507 (13) (2001).</a:t>
            </a:r>
          </a:p>
        </p:txBody>
      </p:sp>
      <p:pic>
        <p:nvPicPr>
          <p:cNvPr id="156" name="Image" descr="Image"/>
          <p:cNvPicPr>
            <a:picLocks noChangeAspect="1"/>
          </p:cNvPicPr>
          <p:nvPr/>
        </p:nvPicPr>
        <p:blipFill>
          <a:blip r:embed="rId3">
            <a:extLst/>
          </a:blip>
          <a:stretch>
            <a:fillRect/>
          </a:stretch>
        </p:blipFill>
        <p:spPr>
          <a:xfrm>
            <a:off x="1162029" y="1553304"/>
            <a:ext cx="8763001" cy="1638301"/>
          </a:xfrm>
          <a:prstGeom prst="rect">
            <a:avLst/>
          </a:prstGeom>
          <a:ln w="12700">
            <a:miter lim="400000"/>
          </a:ln>
        </p:spPr>
      </p:pic>
      <p:sp>
        <p:nvSpPr>
          <p:cNvPr id="157" name="Direct calculations:…"/>
          <p:cNvSpPr txBox="1"/>
          <p:nvPr/>
        </p:nvSpPr>
        <p:spPr>
          <a:xfrm>
            <a:off x="1162687" y="2956654"/>
            <a:ext cx="5737083" cy="2966441"/>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p>
            <a:pPr/>
            <a:r>
              <a:t>Direct calculations:</a:t>
            </a:r>
          </a:p>
          <a:p>
            <a:pPr marL="457200" indent="-457200">
              <a:buSzPct val="100000"/>
              <a:buFont typeface="Arial"/>
              <a:buChar char="•"/>
            </a:pPr>
            <a:r>
              <a:t>1s: Z10≤Z≤100</a:t>
            </a:r>
          </a:p>
          <a:p>
            <a:pPr marL="457200" indent="-457200">
              <a:buSzPct val="100000"/>
              <a:buFont typeface="Arial"/>
              <a:buChar char="•"/>
            </a:pPr>
            <a:r>
              <a:t>2s: ≈30≤Z≤100</a:t>
            </a:r>
          </a:p>
          <a:p>
            <a:pPr marL="457200" indent="-457200">
              <a:buSzPct val="100000"/>
              <a:buFont typeface="Arial"/>
              <a:buChar char="•"/>
            </a:pPr>
            <a:r>
              <a:t>2p</a:t>
            </a:r>
            <a:r>
              <a:rPr baseline="-5999" sz="3100"/>
              <a:t>1/2</a:t>
            </a:r>
            <a:r>
              <a:t>: 30≤Z≤100</a:t>
            </a:r>
          </a:p>
          <a:p>
            <a:pPr marL="457200" indent="-457200">
              <a:buSzPct val="100000"/>
              <a:buFont typeface="Arial"/>
              <a:buChar char="•"/>
            </a:pPr>
            <a:r>
              <a:t>2p</a:t>
            </a:r>
            <a:r>
              <a:rPr baseline="-5999"/>
              <a:t>3/2</a:t>
            </a:r>
            <a:r>
              <a:t>: 60≤Z≤100</a:t>
            </a:r>
          </a:p>
          <a:p>
            <a:pPr>
              <a:buClrTx/>
            </a:pPr>
            <a:r>
              <a:t>also for Li-like ions fine structure</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8"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889"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890" name="New results: all-order self-energy with finite size"/>
          <p:cNvSpPr/>
          <p:nvPr>
            <p:ph type="title"/>
          </p:nvPr>
        </p:nvSpPr>
        <p:spPr>
          <a:prstGeom prst="rect">
            <a:avLst/>
          </a:prstGeom>
        </p:spPr>
        <p:txBody>
          <a:bodyPr/>
          <a:lstStyle/>
          <a:p>
            <a:pPr/>
            <a:r>
              <a:t>New results: all-order self-energy with finite size</a:t>
            </a:r>
          </a:p>
        </p:txBody>
      </p:sp>
      <p:sp>
        <p:nvSpPr>
          <p:cNvPr id="89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2" name="SE with FNS: Indelicato and Mohr (2023)…"/>
          <p:cNvSpPr txBox="1"/>
          <p:nvPr/>
        </p:nvSpPr>
        <p:spPr>
          <a:xfrm>
            <a:off x="3740886" y="7814451"/>
            <a:ext cx="5264186" cy="108429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defRPr>
                <a:solidFill>
                  <a:schemeClr val="accent1">
                    <a:hueOff val="47394"/>
                    <a:satOff val="-25753"/>
                    <a:lumOff val="-7544"/>
                  </a:schemeClr>
                </a:solidFill>
              </a:defRPr>
            </a:pPr>
            <a:r>
              <a:t>SE with FNS: Indelicato and Mohr (2023)</a:t>
            </a:r>
          </a:p>
          <a:p>
            <a:pPr/>
            <a:r>
              <a:t>Nuclear Polarization: Oreshkina (2022)</a:t>
            </a:r>
          </a:p>
        </p:txBody>
      </p:sp>
      <p:pic>
        <p:nvPicPr>
          <p:cNvPr id="893" name="muonic-1s-SE-vs-Uelhing-KS.pdf" descr="muonic-1s-SE-vs-Uelhing-KS.pdf"/>
          <p:cNvPicPr>
            <a:picLocks noChangeAspect="1"/>
          </p:cNvPicPr>
          <p:nvPr/>
        </p:nvPicPr>
        <p:blipFill>
          <a:blip r:embed="rId3">
            <a:extLst/>
          </a:blip>
          <a:srcRect l="0" t="8001" r="0" b="8001"/>
          <a:stretch>
            <a:fillRect/>
          </a:stretch>
        </p:blipFill>
        <p:spPr>
          <a:xfrm>
            <a:off x="650239" y="823665"/>
            <a:ext cx="9990687" cy="6713477"/>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5"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896" name="HPXRM 2023"/>
          <p:cNvSpPr/>
          <p:nvPr/>
        </p:nvSpPr>
        <p:spPr>
          <a:xfrm>
            <a:off x="0" y="9403926"/>
            <a:ext cx="5642654"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897" name="Conclusion"/>
          <p:cNvSpPr/>
          <p:nvPr>
            <p:ph type="title"/>
          </p:nvPr>
        </p:nvSpPr>
        <p:spPr>
          <a:prstGeom prst="rect">
            <a:avLst/>
          </a:prstGeom>
        </p:spPr>
        <p:txBody>
          <a:bodyPr/>
          <a:lstStyle/>
          <a:p>
            <a:pPr/>
            <a:r>
              <a:t>Conclusion</a:t>
            </a:r>
          </a:p>
        </p:txBody>
      </p:sp>
      <p:sp>
        <p:nvSpPr>
          <p:cNvPr id="898" name="He-like ions:…"/>
          <p:cNvSpPr/>
          <p:nvPr>
            <p:ph type="body" idx="1"/>
          </p:nvPr>
        </p:nvSpPr>
        <p:spPr>
          <a:prstGeom prst="rect">
            <a:avLst/>
          </a:prstGeom>
        </p:spPr>
        <p:txBody>
          <a:bodyPr/>
          <a:lstStyle/>
          <a:p>
            <a:pPr>
              <a:defRPr>
                <a:solidFill>
                  <a:schemeClr val="accent5">
                    <a:hueOff val="-176146"/>
                    <a:satOff val="3665"/>
                    <a:lumOff val="-13986"/>
                  </a:schemeClr>
                </a:solidFill>
              </a:defRPr>
            </a:pPr>
            <a:r>
              <a:t>He-like ions:</a:t>
            </a:r>
          </a:p>
          <a:p>
            <a:pPr lvl="1">
              <a:defRPr>
                <a:solidFill>
                  <a:schemeClr val="accent5">
                    <a:hueOff val="-176146"/>
                    <a:satOff val="3665"/>
                    <a:lumOff val="-13986"/>
                  </a:schemeClr>
                </a:solidFill>
              </a:defRPr>
            </a:pPr>
            <a:r>
              <a:t>There are now a few measurements of He-like n=2-n=1 transitions in medium-Z elements</a:t>
            </a:r>
          </a:p>
          <a:p>
            <a:pPr lvl="1">
              <a:defRPr>
                <a:solidFill>
                  <a:schemeClr val="accent5">
                    <a:hueOff val="-176146"/>
                    <a:satOff val="3665"/>
                    <a:lumOff val="-13986"/>
                  </a:schemeClr>
                </a:solidFill>
              </a:defRPr>
            </a:pPr>
            <a:r>
              <a:t>Accuracies are of a few ppm demonstrated by two methods</a:t>
            </a:r>
          </a:p>
          <a:p>
            <a:pPr lvl="1">
              <a:defRPr>
                <a:solidFill>
                  <a:schemeClr val="accent5">
                    <a:hueOff val="-176146"/>
                    <a:satOff val="3665"/>
                    <a:lumOff val="-13986"/>
                  </a:schemeClr>
                </a:solidFill>
              </a:defRPr>
            </a:pPr>
            <a:r>
              <a:t>Agreement with theory is good (less than 1.5 σ)</a:t>
            </a:r>
          </a:p>
          <a:p>
            <a:pPr>
              <a:defRPr>
                <a:solidFill>
                  <a:schemeClr val="accent2">
                    <a:hueOff val="-554920"/>
                    <a:satOff val="-21482"/>
                    <a:lumOff val="-6228"/>
                  </a:schemeClr>
                </a:solidFill>
              </a:defRPr>
            </a:pPr>
            <a:r>
              <a:t>Muonic atoms</a:t>
            </a:r>
          </a:p>
          <a:p>
            <a:pPr lvl="1">
              <a:defRPr>
                <a:solidFill>
                  <a:schemeClr val="accent2">
                    <a:hueOff val="-554920"/>
                    <a:satOff val="-21482"/>
                    <a:lumOff val="-6228"/>
                  </a:schemeClr>
                </a:solidFill>
              </a:defRPr>
            </a:pPr>
            <a:r>
              <a:t>new high-precision measurements made possible without the issue of low efficiency of crystal spectrometers</a:t>
            </a:r>
          </a:p>
          <a:p>
            <a:pPr lvl="1">
              <a:defRPr>
                <a:solidFill>
                  <a:schemeClr val="accent2">
                    <a:hueOff val="-554920"/>
                    <a:satOff val="-21482"/>
                    <a:lumOff val="-6228"/>
                  </a:schemeClr>
                </a:solidFill>
              </a:defRPr>
            </a:pPr>
            <a:r>
              <a:t>high-precision tests of QED without influence of nuclear size uncertainties</a:t>
            </a:r>
          </a:p>
          <a:p>
            <a:pPr lvl="1">
              <a:defRPr>
                <a:solidFill>
                  <a:schemeClr val="accent2">
                    <a:hueOff val="-554920"/>
                    <a:satOff val="-21482"/>
                    <a:lumOff val="-6228"/>
                  </a:schemeClr>
                </a:solidFill>
              </a:defRPr>
            </a:pPr>
            <a:r>
              <a:t>Micro-calorimeters works well in harsh accelerator conditions</a:t>
            </a:r>
          </a:p>
          <a:p>
            <a:pPr>
              <a:defRPr>
                <a:solidFill>
                  <a:schemeClr val="accent1">
                    <a:hueOff val="47394"/>
                    <a:satOff val="-25753"/>
                    <a:lumOff val="-7544"/>
                  </a:schemeClr>
                </a:solidFill>
              </a:defRPr>
            </a:pPr>
            <a:r>
              <a:t>New projects:</a:t>
            </a:r>
          </a:p>
          <a:p>
            <a:pPr lvl="1">
              <a:defRPr>
                <a:solidFill>
                  <a:schemeClr val="accent1">
                    <a:hueOff val="47394"/>
                    <a:satOff val="-25753"/>
                    <a:lumOff val="-7544"/>
                  </a:schemeClr>
                </a:solidFill>
              </a:defRPr>
            </a:pPr>
            <a:r>
              <a:t>New project (PaX) to extend to antiprotonic atoms</a:t>
            </a:r>
          </a:p>
          <a:p>
            <a:pPr lvl="1">
              <a:defRPr>
                <a:solidFill>
                  <a:schemeClr val="accent1">
                    <a:hueOff val="47394"/>
                    <a:satOff val="-25753"/>
                    <a:lumOff val="-7544"/>
                  </a:schemeClr>
                </a:solidFill>
              </a:defRPr>
            </a:pPr>
            <a:r>
              <a:t>Ne project (QUARTET) to measure nuclear properties of light elements. First test next October…</a:t>
            </a:r>
          </a:p>
          <a:p>
            <a:pPr/>
            <a:r>
              <a:t>Well tested mdfgme code allows to calculate accurately exotic atoms energies, with more QED corrections, transitions rates…, with or without electrons present</a:t>
            </a:r>
          </a:p>
        </p:txBody>
      </p:sp>
      <p:sp>
        <p:nvSpPr>
          <p:cNvPr id="89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1"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902"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903" name="Comparison with theory"/>
          <p:cNvSpPr/>
          <p:nvPr>
            <p:ph type="title"/>
          </p:nvPr>
        </p:nvSpPr>
        <p:spPr>
          <a:prstGeom prst="rect">
            <a:avLst/>
          </a:prstGeom>
        </p:spPr>
        <p:txBody>
          <a:bodyPr/>
          <a:lstStyle/>
          <a:p>
            <a:pPr/>
            <a:r>
              <a:t>Comparison with theory</a:t>
            </a:r>
          </a:p>
        </p:txBody>
      </p:sp>
      <p:sp>
        <p:nvSpPr>
          <p:cNvPr id="904"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5" name="Image" descr="Image"/>
          <p:cNvPicPr>
            <a:picLocks noChangeAspect="1"/>
          </p:cNvPicPr>
          <p:nvPr/>
        </p:nvPicPr>
        <p:blipFill>
          <a:blip r:embed="rId3">
            <a:extLst/>
          </a:blip>
          <a:stretch>
            <a:fillRect/>
          </a:stretch>
        </p:blipFill>
        <p:spPr>
          <a:xfrm>
            <a:off x="1438627" y="1295400"/>
            <a:ext cx="10922283" cy="1802446"/>
          </a:xfrm>
          <a:prstGeom prst="rect">
            <a:avLst/>
          </a:prstGeom>
          <a:ln w="12700">
            <a:miter lim="400000"/>
          </a:ln>
        </p:spPr>
      </p:pic>
      <p:pic>
        <p:nvPicPr>
          <p:cNvPr id="906" name="Image" descr="Image"/>
          <p:cNvPicPr>
            <a:picLocks noChangeAspect="1"/>
          </p:cNvPicPr>
          <p:nvPr/>
        </p:nvPicPr>
        <p:blipFill>
          <a:blip r:embed="rId4">
            <a:extLst/>
          </a:blip>
          <a:stretch>
            <a:fillRect/>
          </a:stretch>
        </p:blipFill>
        <p:spPr>
          <a:xfrm>
            <a:off x="1346200" y="4025900"/>
            <a:ext cx="11014710" cy="1817699"/>
          </a:xfrm>
          <a:prstGeom prst="rect">
            <a:avLst/>
          </a:prstGeom>
          <a:ln w="12700">
            <a:miter lim="400000"/>
          </a:ln>
        </p:spPr>
      </p:pic>
      <p:pic>
        <p:nvPicPr>
          <p:cNvPr id="907" name="Image" descr="Image"/>
          <p:cNvPicPr>
            <a:picLocks noChangeAspect="1"/>
          </p:cNvPicPr>
          <p:nvPr/>
        </p:nvPicPr>
        <p:blipFill>
          <a:blip r:embed="rId5">
            <a:extLst/>
          </a:blip>
          <a:stretch>
            <a:fillRect/>
          </a:stretch>
        </p:blipFill>
        <p:spPr>
          <a:xfrm>
            <a:off x="1346200" y="6426200"/>
            <a:ext cx="11014710" cy="157353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160"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161" name="Contributions included to all-order"/>
          <p:cNvSpPr txBox="1"/>
          <p:nvPr>
            <p:ph type="title"/>
          </p:nvPr>
        </p:nvSpPr>
        <p:spPr>
          <a:prstGeom prst="rect">
            <a:avLst/>
          </a:prstGeom>
        </p:spPr>
        <p:txBody>
          <a:bodyPr/>
          <a:lstStyle/>
          <a:p>
            <a:pPr/>
            <a:r>
              <a:t>Contributions included to all-order</a:t>
            </a:r>
          </a:p>
        </p:txBody>
      </p:sp>
      <p:sp>
        <p:nvSpPr>
          <p:cNvPr id="162" name="Slide Number"/>
          <p:cNvSpPr txBox="1"/>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3" name="All-order: the charge distribution is included exactly in the wavefunction and in the operator, when relevant. Higher order Vacuum Polarization contribution included by numerical solution of the Dirac equation"/>
          <p:cNvSpPr txBox="1"/>
          <p:nvPr/>
        </p:nvSpPr>
        <p:spPr>
          <a:xfrm>
            <a:off x="90310" y="1318542"/>
            <a:ext cx="12914491" cy="1679787"/>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spAutoFit/>
          </a:bodyPr>
          <a:lstStyle/>
          <a:p>
            <a:pPr>
              <a:defRPr sz="3400">
                <a:uFillTx/>
              </a:defRPr>
            </a:pPr>
            <a:r>
              <a:t>All-order: the charge distribution is included exactly in the wavefunction and in the operator, when relevant. Higher order Vacuum Polarization contribution included by numerical solution of the </a:t>
            </a:r>
            <a:r>
              <a:rPr>
                <a:solidFill>
                  <a:srgbClr val="E32400"/>
                </a:solidFill>
              </a:rPr>
              <a:t>Dirac equation</a:t>
            </a:r>
          </a:p>
        </p:txBody>
      </p:sp>
      <p:pic>
        <p:nvPicPr>
          <p:cNvPr id="164" name="v21-diag.pdf" descr="v21-diag.pdf"/>
          <p:cNvPicPr>
            <a:picLocks noChangeAspect="1"/>
          </p:cNvPicPr>
          <p:nvPr/>
        </p:nvPicPr>
        <p:blipFill>
          <a:blip r:embed="rId3">
            <a:extLst/>
          </a:blip>
          <a:stretch>
            <a:fillRect/>
          </a:stretch>
        </p:blipFill>
        <p:spPr>
          <a:xfrm>
            <a:off x="180622" y="6075591"/>
            <a:ext cx="5852161" cy="2334721"/>
          </a:xfrm>
          <a:prstGeom prst="rect">
            <a:avLst/>
          </a:prstGeom>
          <a:ln w="12700">
            <a:miter lim="400000"/>
          </a:ln>
        </p:spPr>
      </p:pic>
      <p:pic>
        <p:nvPicPr>
          <p:cNvPr id="165" name="v21-v11-diag.pdf" descr="v21-v11-diag.pdf"/>
          <p:cNvPicPr>
            <a:picLocks noChangeAspect="1"/>
          </p:cNvPicPr>
          <p:nvPr/>
        </p:nvPicPr>
        <p:blipFill>
          <a:blip r:embed="rId4">
            <a:extLst/>
          </a:blip>
          <a:stretch>
            <a:fillRect/>
          </a:stretch>
        </p:blipFill>
        <p:spPr>
          <a:xfrm>
            <a:off x="8603322" y="4732302"/>
            <a:ext cx="2595257" cy="4298810"/>
          </a:xfrm>
          <a:prstGeom prst="rect">
            <a:avLst/>
          </a:prstGeom>
          <a:ln w="12700">
            <a:miter lim="400000"/>
          </a:ln>
        </p:spPr>
      </p:pic>
      <p:pic>
        <p:nvPicPr>
          <p:cNvPr id="166" name="full-vp-eps-converted-to.pdf" descr="full-vp-eps-converted-to.pdf"/>
          <p:cNvPicPr>
            <a:picLocks noChangeAspect="1"/>
          </p:cNvPicPr>
          <p:nvPr/>
        </p:nvPicPr>
        <p:blipFill>
          <a:blip r:embed="rId5">
            <a:extLst/>
          </a:blip>
          <a:stretch>
            <a:fillRect/>
          </a:stretch>
        </p:blipFill>
        <p:spPr>
          <a:xfrm>
            <a:off x="1571413" y="3540195"/>
            <a:ext cx="4732303" cy="2620235"/>
          </a:xfrm>
          <a:prstGeom prst="rect">
            <a:avLst/>
          </a:prstGeom>
          <a:ln w="12700">
            <a:miter lim="400000"/>
          </a:ln>
        </p:spPr>
      </p:pic>
      <p:pic>
        <p:nvPicPr>
          <p:cNvPr id="167" name="iterated-vp.pdf" descr="iterated-vp.pdf"/>
          <p:cNvPicPr>
            <a:picLocks noChangeAspect="1"/>
          </p:cNvPicPr>
          <p:nvPr/>
        </p:nvPicPr>
        <p:blipFill>
          <a:blip r:embed="rId6">
            <a:extLst/>
          </a:blip>
          <a:stretch>
            <a:fillRect/>
          </a:stretch>
        </p:blipFill>
        <p:spPr>
          <a:xfrm>
            <a:off x="8091875" y="2564835"/>
            <a:ext cx="3594384" cy="1806872"/>
          </a:xfrm>
          <a:prstGeom prst="rect">
            <a:avLst/>
          </a:prstGeom>
          <a:ln w="12700">
            <a:miter lim="400000"/>
          </a:ln>
        </p:spPr>
      </p:pic>
      <p:sp>
        <p:nvSpPr>
          <p:cNvPr id="168" name="P. Indelicato. Phys. Rev. A 87, 022501 (2013)."/>
          <p:cNvSpPr txBox="1"/>
          <p:nvPr/>
        </p:nvSpPr>
        <p:spPr>
          <a:xfrm>
            <a:off x="4199466" y="9115072"/>
            <a:ext cx="4208499" cy="438574"/>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spAutoFit/>
          </a:bodyPr>
          <a:lstStyle/>
          <a:p>
            <a:pPr>
              <a:buClrTx/>
              <a:defRPr sz="2200">
                <a:solidFill>
                  <a:srgbClr val="0042AA"/>
                </a:solidFill>
                <a:uFillTx/>
              </a:defRPr>
            </a:pPr>
            <a:r>
              <a:t>P. Indelicato. Phys. Rev. A </a:t>
            </a:r>
            <a:r>
              <a:rPr b="1"/>
              <a:t>87,</a:t>
            </a:r>
            <a:r>
              <a:t> 022501 (2013).</a:t>
            </a:r>
          </a:p>
        </p:txBody>
      </p:sp>
      <p:sp>
        <p:nvSpPr>
          <p:cNvPr id="169" name="Arrow"/>
          <p:cNvSpPr/>
          <p:nvPr/>
        </p:nvSpPr>
        <p:spPr>
          <a:xfrm rot="19744508">
            <a:off x="5942701" y="3890719"/>
            <a:ext cx="2127318" cy="224063"/>
          </a:xfrm>
          <a:prstGeom prst="rightArrow">
            <a:avLst>
              <a:gd name="adj1" fmla="val 32000"/>
              <a:gd name="adj2" fmla="val 362756"/>
            </a:avLst>
          </a:prstGeom>
          <a:solidFill>
            <a:schemeClr val="accent5"/>
          </a:solidFill>
          <a:ln w="12700">
            <a:miter lim="400000"/>
          </a:ln>
          <a:effectLst>
            <a:outerShdw sx="100000" sy="100000" kx="0" ky="0" algn="b" rotWithShape="0" blurRad="50800" dist="25400" dir="5400000">
              <a:srgbClr val="000000">
                <a:alpha val="50000"/>
              </a:srgbClr>
            </a:outerShdw>
          </a:effectLst>
        </p:spPr>
        <p:txBody>
          <a:bodyPr lIns="72248" tIns="72248" rIns="72248" bIns="72248"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170" name="Arrow"/>
          <p:cNvSpPr/>
          <p:nvPr/>
        </p:nvSpPr>
        <p:spPr>
          <a:xfrm rot="19866224">
            <a:off x="5906694" y="6423368"/>
            <a:ext cx="2633896" cy="224064"/>
          </a:xfrm>
          <a:prstGeom prst="rightArrow">
            <a:avLst>
              <a:gd name="adj1" fmla="val 32000"/>
              <a:gd name="adj2" fmla="val 362756"/>
            </a:avLst>
          </a:prstGeom>
          <a:solidFill>
            <a:schemeClr val="accent5"/>
          </a:solidFill>
          <a:ln w="12700">
            <a:miter lim="400000"/>
          </a:ln>
          <a:effectLst>
            <a:outerShdw sx="100000" sy="100000" kx="0" ky="0" algn="b" rotWithShape="0" blurRad="50800" dist="25400" dir="5400000">
              <a:srgbClr val="000000">
                <a:alpha val="50000"/>
              </a:srgbClr>
            </a:outerShdw>
          </a:effectLst>
        </p:spPr>
        <p:txBody>
          <a:bodyPr lIns="72248" tIns="72248" rIns="72248" bIns="72248"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171" name="Arrow"/>
          <p:cNvSpPr/>
          <p:nvPr/>
        </p:nvSpPr>
        <p:spPr>
          <a:xfrm rot="669503">
            <a:off x="6049895" y="7635488"/>
            <a:ext cx="2305909" cy="224064"/>
          </a:xfrm>
          <a:prstGeom prst="rightArrow">
            <a:avLst>
              <a:gd name="adj1" fmla="val 32000"/>
              <a:gd name="adj2" fmla="val 362756"/>
            </a:avLst>
          </a:prstGeom>
          <a:solidFill>
            <a:schemeClr val="accent5"/>
          </a:solidFill>
          <a:ln w="12700">
            <a:miter lim="400000"/>
          </a:ln>
          <a:effectLst>
            <a:outerShdw sx="100000" sy="100000" kx="0" ky="0" algn="b" rotWithShape="0" blurRad="50800" dist="25400" dir="5400000">
              <a:srgbClr val="000000">
                <a:alpha val="50000"/>
              </a:srgbClr>
            </a:outerShdw>
          </a:effectLst>
        </p:spPr>
        <p:txBody>
          <a:bodyPr lIns="72248" tIns="72248" rIns="72248" bIns="72248"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174" name="HPXRM 2023"/>
          <p:cNvSpPr/>
          <p:nvPr/>
        </p:nvSpPr>
        <p:spPr>
          <a:xfrm>
            <a:off x="0" y="9378808"/>
            <a:ext cx="5818817"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175" name="Light by light scattering in muonic atoms"/>
          <p:cNvSpPr txBox="1"/>
          <p:nvPr>
            <p:ph type="title"/>
          </p:nvPr>
        </p:nvSpPr>
        <p:spPr>
          <a:prstGeom prst="rect">
            <a:avLst/>
          </a:prstGeom>
        </p:spPr>
        <p:txBody>
          <a:bodyPr/>
          <a:lstStyle/>
          <a:p>
            <a:pPr/>
            <a:r>
              <a:t>Light by light scattering in muonic atoms</a:t>
            </a:r>
          </a:p>
        </p:txBody>
      </p:sp>
      <p:sp>
        <p:nvSpPr>
          <p:cNvPr id="176" name="Slide Number"/>
          <p:cNvSpPr txBox="1"/>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7" name="Diagrams with 4 vertex with external lines in an electron-positron loop"/>
          <p:cNvSpPr txBox="1"/>
          <p:nvPr/>
        </p:nvSpPr>
        <p:spPr>
          <a:xfrm>
            <a:off x="90310" y="923898"/>
            <a:ext cx="12617774" cy="616375"/>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spAutoFit/>
          </a:bodyPr>
          <a:lstStyle>
            <a:lvl1pPr>
              <a:defRPr sz="3400">
                <a:uFillTx/>
              </a:defRPr>
            </a:lvl1pPr>
          </a:lstStyle>
          <a:p>
            <a:pPr/>
            <a:r>
              <a:t>Diagrams with 4 vertex with external lines in an electron-positron loop</a:t>
            </a:r>
          </a:p>
        </p:txBody>
      </p:sp>
      <p:pic>
        <p:nvPicPr>
          <p:cNvPr id="178" name="full-vp-eps-converted-to.pdf" descr="full-vp-eps-converted-to.pdf"/>
          <p:cNvPicPr>
            <a:picLocks noChangeAspect="1"/>
          </p:cNvPicPr>
          <p:nvPr/>
        </p:nvPicPr>
        <p:blipFill>
          <a:blip r:embed="rId3">
            <a:extLst/>
          </a:blip>
          <a:stretch>
            <a:fillRect/>
          </a:stretch>
        </p:blipFill>
        <p:spPr>
          <a:xfrm>
            <a:off x="226514" y="1638665"/>
            <a:ext cx="4732303" cy="2620236"/>
          </a:xfrm>
          <a:prstGeom prst="rect">
            <a:avLst/>
          </a:prstGeom>
          <a:ln w="12700">
            <a:miter lim="400000"/>
          </a:ln>
        </p:spPr>
      </p:pic>
      <p:sp>
        <p:nvSpPr>
          <p:cNvPr id="179" name="Rectangle"/>
          <p:cNvSpPr/>
          <p:nvPr/>
        </p:nvSpPr>
        <p:spPr>
          <a:xfrm>
            <a:off x="3202279" y="1562943"/>
            <a:ext cx="1430379" cy="2996171"/>
          </a:xfrm>
          <a:prstGeom prst="rect">
            <a:avLst/>
          </a:prstGeom>
          <a:ln w="38100">
            <a:solidFill>
              <a:schemeClr val="accent1"/>
            </a:solidFill>
          </a:ln>
          <a:effectLst>
            <a:outerShdw sx="100000" sy="100000" kx="0" ky="0" algn="b" rotWithShape="0" blurRad="50800" dist="25400" dir="5400000">
              <a:srgbClr val="000000">
                <a:alpha val="50000"/>
              </a:srgbClr>
            </a:outerShdw>
          </a:effectLst>
        </p:spPr>
        <p:txBody>
          <a:bodyPr lIns="72248" tIns="72248" rIns="72248" bIns="72248" anchor="ctr"/>
          <a:lstStyle/>
          <a:p>
            <a:pPr algn="ctr" defTabSz="830862">
              <a:defRPr sz="5600">
                <a:solidFill>
                  <a:srgbClr val="FFFFFF"/>
                </a:solidFill>
                <a:effectLst>
                  <a:outerShdw sx="100000" sy="100000" kx="0" ky="0" algn="b" rotWithShape="0" blurRad="38100" dist="12700" dir="5400000">
                    <a:srgbClr val="000000">
                      <a:alpha val="50000"/>
                    </a:srgbClr>
                  </a:outerShdw>
                </a:effectLst>
                <a:uFillTx/>
              </a:defRPr>
            </a:pPr>
          </a:p>
        </p:txBody>
      </p:sp>
      <p:sp>
        <p:nvSpPr>
          <p:cNvPr id="180" name="Wichman &amp; Kroll V13(r)~ α(Zα)3…"/>
          <p:cNvSpPr txBox="1"/>
          <p:nvPr/>
        </p:nvSpPr>
        <p:spPr>
          <a:xfrm>
            <a:off x="4776734" y="1752181"/>
            <a:ext cx="7731162" cy="1164467"/>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Wichman &amp; Kroll V</a:t>
            </a:r>
            <a:r>
              <a:rPr baseline="-5999"/>
              <a:t>13</a:t>
            </a:r>
            <a:r>
              <a:t>(r)~ </a:t>
            </a:r>
            <a:r>
              <a:rPr>
                <a:latin typeface="Symbol"/>
                <a:ea typeface="Symbol"/>
                <a:cs typeface="Symbol"/>
                <a:sym typeface="Symbol"/>
              </a:rPr>
              <a:t>a</a:t>
            </a:r>
            <a:r>
              <a:t>(Z</a:t>
            </a:r>
            <a:r>
              <a:rPr>
                <a:latin typeface="Symbol"/>
                <a:ea typeface="Symbol"/>
                <a:cs typeface="Symbol"/>
                <a:sym typeface="Symbol"/>
              </a:rPr>
              <a:t>a</a:t>
            </a:r>
            <a:r>
              <a:t>)</a:t>
            </a:r>
            <a:r>
              <a:rPr baseline="31999"/>
              <a:t>3</a:t>
            </a:r>
            <a:endParaRPr baseline="31999"/>
          </a:p>
          <a:p>
            <a:pPr/>
            <a:r>
              <a:t>approx. to V</a:t>
            </a:r>
            <a:r>
              <a:rPr baseline="-5999"/>
              <a:t>15</a:t>
            </a:r>
            <a:r>
              <a:t>(r)~ </a:t>
            </a:r>
            <a:r>
              <a:rPr>
                <a:latin typeface="Symbol"/>
                <a:ea typeface="Symbol"/>
                <a:cs typeface="Symbol"/>
                <a:sym typeface="Symbol"/>
              </a:rPr>
              <a:t>a</a:t>
            </a:r>
            <a:r>
              <a:t>(Z</a:t>
            </a:r>
            <a:r>
              <a:rPr>
                <a:latin typeface="Symbol"/>
                <a:ea typeface="Symbol"/>
                <a:cs typeface="Symbol"/>
                <a:sym typeface="Symbol"/>
              </a:rPr>
              <a:t>a</a:t>
            </a:r>
            <a:r>
              <a:t>)</a:t>
            </a:r>
            <a:r>
              <a:rPr baseline="31999"/>
              <a:t>5</a:t>
            </a:r>
            <a:r>
              <a:t> and V</a:t>
            </a:r>
            <a:r>
              <a:rPr baseline="-5999"/>
              <a:t>17</a:t>
            </a:r>
            <a:r>
              <a:t>(r)~ </a:t>
            </a:r>
            <a:r>
              <a:rPr>
                <a:latin typeface="Symbol"/>
                <a:ea typeface="Symbol"/>
                <a:cs typeface="Symbol"/>
                <a:sym typeface="Symbol"/>
              </a:rPr>
              <a:t>a</a:t>
            </a:r>
            <a:r>
              <a:t>(Z</a:t>
            </a:r>
            <a:r>
              <a:rPr>
                <a:latin typeface="Symbol"/>
                <a:ea typeface="Symbol"/>
                <a:cs typeface="Symbol"/>
                <a:sym typeface="Symbol"/>
              </a:rPr>
              <a:t>a</a:t>
            </a:r>
            <a:r>
              <a:t>)</a:t>
            </a:r>
            <a:r>
              <a:rPr baseline="31999"/>
              <a:t>7</a:t>
            </a:r>
            <a:r>
              <a:t> also included</a:t>
            </a:r>
          </a:p>
        </p:txBody>
      </p:sp>
      <p:sp>
        <p:nvSpPr>
          <p:cNvPr id="181" name="E. Borie and G. A. Rinker, Rev. Mod. Phys. 54, 67 (1982).…"/>
          <p:cNvSpPr txBox="1"/>
          <p:nvPr/>
        </p:nvSpPr>
        <p:spPr>
          <a:xfrm>
            <a:off x="1300479" y="8763127"/>
            <a:ext cx="9534943" cy="1231364"/>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defTabSz="457200">
              <a:buClrTx/>
              <a:defRPr sz="1500">
                <a:uFillTx/>
                <a:latin typeface="Helvetica Neue"/>
                <a:ea typeface="Helvetica Neue"/>
                <a:cs typeface="Helvetica Neue"/>
                <a:sym typeface="Helvetica Neue"/>
              </a:defRPr>
            </a:pPr>
            <a:r>
              <a:t>E. Borie and G. A. Rinker, Rev. Mod. Phys. </a:t>
            </a:r>
            <a:r>
              <a:rPr b="1"/>
              <a:t>54</a:t>
            </a:r>
            <a:r>
              <a:t>, 67 (1982).</a:t>
            </a:r>
          </a:p>
          <a:p>
            <a:pPr defTabSz="457200">
              <a:buClrTx/>
              <a:defRPr sz="1500">
                <a:uFillTx/>
                <a:latin typeface="Helvetica Neue"/>
                <a:ea typeface="Helvetica Neue"/>
                <a:cs typeface="Helvetica Neue"/>
                <a:sym typeface="Helvetica Neue"/>
              </a:defRPr>
            </a:pPr>
            <a:r>
              <a:t>E. Y. Korzinin, V. A. Shelyuto, V. G. Ivanov, R. Szafron, and S. G. Karshenboim, Phys. Rev. A 98, 062519 (2018).</a:t>
            </a:r>
          </a:p>
          <a:p>
            <a:pPr defTabSz="457200">
              <a:buClrTx/>
              <a:defRPr sz="1500">
                <a:uFillTx/>
                <a:latin typeface="Helvetica Neue"/>
                <a:ea typeface="Helvetica Neue"/>
                <a:cs typeface="Helvetica Neue"/>
                <a:sym typeface="Helvetica Neue"/>
              </a:defRPr>
            </a:pPr>
          </a:p>
          <a:p>
            <a:pPr defTabSz="457200">
              <a:buClrTx/>
              <a:defRPr sz="1500">
                <a:uFillTx/>
                <a:latin typeface="Helvetica Neue"/>
                <a:ea typeface="Helvetica Neue"/>
                <a:cs typeface="Helvetica Neue"/>
                <a:sym typeface="Helvetica Neue"/>
              </a:defRPr>
            </a:pPr>
          </a:p>
        </p:txBody>
      </p:sp>
      <p:sp>
        <p:nvSpPr>
          <p:cNvPr id="182" name="a is a renormalization term: no contribution…"/>
          <p:cNvSpPr txBox="1"/>
          <p:nvPr/>
        </p:nvSpPr>
        <p:spPr>
          <a:xfrm>
            <a:off x="0" y="6919745"/>
            <a:ext cx="7149474" cy="1594283"/>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a is a renormalization term: no contribution</a:t>
            </a:r>
          </a:p>
          <a:p>
            <a:pPr/>
            <a:r>
              <a:t>b1 and b2: virtual Delbrück scattering V</a:t>
            </a:r>
            <a:r>
              <a:rPr baseline="-5999"/>
              <a:t>22</a:t>
            </a:r>
            <a:r>
              <a:t>(r)~ </a:t>
            </a:r>
            <a:r>
              <a:rPr>
                <a:latin typeface="Symbol"/>
                <a:ea typeface="Symbol"/>
                <a:cs typeface="Symbol"/>
                <a:sym typeface="Symbol"/>
              </a:rPr>
              <a:t>a</a:t>
            </a:r>
            <a:r>
              <a:rPr baseline="31999"/>
              <a:t>2</a:t>
            </a:r>
            <a:r>
              <a:t>(Z</a:t>
            </a:r>
            <a:r>
              <a:rPr>
                <a:latin typeface="Symbol"/>
                <a:ea typeface="Symbol"/>
                <a:cs typeface="Symbol"/>
                <a:sym typeface="Symbol"/>
              </a:rPr>
              <a:t>a</a:t>
            </a:r>
            <a:r>
              <a:t>)</a:t>
            </a:r>
            <a:r>
              <a:rPr baseline="31999"/>
              <a:t>2</a:t>
            </a:r>
            <a:r>
              <a:t> </a:t>
            </a:r>
          </a:p>
          <a:p>
            <a:pPr/>
            <a:r>
              <a:t>(part of the expansion of S(VP)E)</a:t>
            </a:r>
          </a:p>
        </p:txBody>
      </p:sp>
      <p:pic>
        <p:nvPicPr>
          <p:cNvPr id="183" name="svpe-expansion-one-line.pdf" descr="svpe-expansion-one-line.pdf"/>
          <p:cNvPicPr>
            <a:picLocks noChangeAspect="1"/>
          </p:cNvPicPr>
          <p:nvPr/>
        </p:nvPicPr>
        <p:blipFill>
          <a:blip r:embed="rId4">
            <a:extLst/>
          </a:blip>
          <a:stretch>
            <a:fillRect/>
          </a:stretch>
        </p:blipFill>
        <p:spPr>
          <a:xfrm>
            <a:off x="45248" y="5439281"/>
            <a:ext cx="6457152" cy="1231365"/>
          </a:xfrm>
          <a:prstGeom prst="rect">
            <a:avLst/>
          </a:prstGeom>
          <a:ln w="12700">
            <a:miter lim="400000"/>
          </a:ln>
        </p:spPr>
      </p:pic>
      <p:pic>
        <p:nvPicPr>
          <p:cNvPr id="184" name="v31.pdf" descr="v31.pdf"/>
          <p:cNvPicPr>
            <a:picLocks noChangeAspect="1"/>
          </p:cNvPicPr>
          <p:nvPr/>
        </p:nvPicPr>
        <p:blipFill>
          <a:blip r:embed="rId5">
            <a:extLst/>
          </a:blip>
          <a:stretch>
            <a:fillRect/>
          </a:stretch>
        </p:blipFill>
        <p:spPr>
          <a:xfrm>
            <a:off x="8257414" y="3845163"/>
            <a:ext cx="2832101" cy="2209801"/>
          </a:xfrm>
          <a:prstGeom prst="rect">
            <a:avLst/>
          </a:prstGeom>
          <a:ln w="12700">
            <a:miter lim="400000"/>
          </a:ln>
        </p:spPr>
      </p:pic>
      <p:sp>
        <p:nvSpPr>
          <p:cNvPr id="185" name="3rd order V31(r)~ α3(Zα)~V13(r)/Z2"/>
          <p:cNvSpPr txBox="1"/>
          <p:nvPr/>
        </p:nvSpPr>
        <p:spPr>
          <a:xfrm>
            <a:off x="7550430" y="6770164"/>
            <a:ext cx="4652205" cy="654483"/>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3</a:t>
            </a:r>
            <a:r>
              <a:rPr baseline="31999"/>
              <a:t>rd</a:t>
            </a:r>
            <a:r>
              <a:t> order V</a:t>
            </a:r>
            <a:r>
              <a:rPr baseline="-5999"/>
              <a:t>31</a:t>
            </a:r>
            <a:r>
              <a:t>(r)~ </a:t>
            </a:r>
            <a:r>
              <a:rPr>
                <a:latin typeface="Symbol"/>
                <a:ea typeface="Symbol"/>
                <a:cs typeface="Symbol"/>
                <a:sym typeface="Symbol"/>
              </a:rPr>
              <a:t>a</a:t>
            </a:r>
            <a:r>
              <a:rPr baseline="31999"/>
              <a:t>3</a:t>
            </a:r>
            <a:r>
              <a:t>(Z</a:t>
            </a:r>
            <a:r>
              <a:rPr>
                <a:latin typeface="Symbol"/>
                <a:ea typeface="Symbol"/>
                <a:cs typeface="Symbol"/>
                <a:sym typeface="Symbol"/>
              </a:rPr>
              <a:t>a</a:t>
            </a:r>
            <a:r>
              <a:t>)~V</a:t>
            </a:r>
            <a:r>
              <a:rPr baseline="-5999"/>
              <a:t>13</a:t>
            </a:r>
            <a:r>
              <a:t>(r)/Z</a:t>
            </a:r>
            <a:r>
              <a:rPr baseline="31999"/>
              <a:t>2</a:t>
            </a:r>
          </a:p>
        </p:txBody>
      </p:sp>
      <p:sp>
        <p:nvSpPr>
          <p:cNvPr id="186" name="Uehling V11(r)~ α(Zα)"/>
          <p:cNvSpPr txBox="1"/>
          <p:nvPr/>
        </p:nvSpPr>
        <p:spPr>
          <a:xfrm>
            <a:off x="333408" y="4359133"/>
            <a:ext cx="2940417" cy="654483"/>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r>
              <a:t>Uehling V</a:t>
            </a:r>
            <a:r>
              <a:rPr baseline="-5999"/>
              <a:t>11</a:t>
            </a:r>
            <a:r>
              <a:t>(r)~ </a:t>
            </a:r>
            <a:r>
              <a:rPr>
                <a:latin typeface="Symbol"/>
                <a:ea typeface="Symbol"/>
                <a:cs typeface="Symbol"/>
                <a:sym typeface="Symbol"/>
              </a:rPr>
              <a:t>a</a:t>
            </a:r>
            <a:r>
              <a:t>(Z</a:t>
            </a:r>
            <a:r>
              <a:rPr>
                <a:latin typeface="Symbol"/>
                <a:ea typeface="Symbol"/>
                <a:cs typeface="Symbol"/>
                <a:sym typeface="Symbol"/>
              </a:rPr>
              <a:t>a</a:t>
            </a:r>
            <a:r>
              <a: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image1.png" descr="image1.png"/>
          <p:cNvPicPr>
            <a:picLocks noChangeAspect="1"/>
          </p:cNvPicPr>
          <p:nvPr/>
        </p:nvPicPr>
        <p:blipFill>
          <a:blip r:embed="rId2">
            <a:extLst/>
          </a:blip>
          <a:stretch>
            <a:fillRect/>
          </a:stretch>
        </p:blipFill>
        <p:spPr>
          <a:xfrm>
            <a:off x="-1" y="291253"/>
            <a:ext cx="1300481" cy="467361"/>
          </a:xfrm>
          <a:prstGeom prst="rect">
            <a:avLst/>
          </a:prstGeom>
          <a:ln w="12700">
            <a:miter lim="400000"/>
          </a:ln>
        </p:spPr>
      </p:pic>
      <p:sp>
        <p:nvSpPr>
          <p:cNvPr id="189" name="HPXRM 2023"/>
          <p:cNvSpPr/>
          <p:nvPr/>
        </p:nvSpPr>
        <p:spPr>
          <a:xfrm>
            <a:off x="0" y="9378808"/>
            <a:ext cx="5758623" cy="349675"/>
          </a:xfrm>
          <a:prstGeom prst="rect">
            <a:avLst/>
          </a:prstGeom>
          <a:ln w="12700"/>
          <a:extLst>
            <a:ext uri="{C572A759-6A51-4108-AA02-DFA0A04FC94B}">
              <ma14:wrappingTextBoxFlag xmlns:ma14="http://schemas.microsoft.com/office/mac/drawingml/2011/main" val="1"/>
            </a:ext>
          </a:extLst>
        </p:spPr>
        <p:txBody>
          <a:bodyPr lIns="54186" tIns="54186" rIns="54186" bIns="54186" anchor="ctr">
            <a:spAutoFit/>
          </a:bodyPr>
          <a:lstStyle>
            <a:lvl1pPr>
              <a:buClr>
                <a:srgbClr val="9A9A9A"/>
              </a:buClr>
              <a:defRPr sz="1600">
                <a:solidFill>
                  <a:srgbClr val="9A9A9A"/>
                </a:solidFill>
                <a:uFill>
                  <a:solidFill>
                    <a:srgbClr val="9A9A9A"/>
                  </a:solidFill>
                </a:uFill>
                <a:latin typeface="Calibri"/>
                <a:ea typeface="Calibri"/>
                <a:cs typeface="Calibri"/>
                <a:sym typeface="Calibri"/>
              </a:defRPr>
            </a:lvl1pPr>
          </a:lstStyle>
          <a:p>
            <a:pPr/>
            <a:r>
              <a:t>HPXRM 2023</a:t>
            </a:r>
          </a:p>
        </p:txBody>
      </p:sp>
      <p:sp>
        <p:nvSpPr>
          <p:cNvPr id="190" name="tests with Hydrogenlike ions"/>
          <p:cNvSpPr/>
          <p:nvPr>
            <p:ph type="ctrTitle"/>
          </p:nvPr>
        </p:nvSpPr>
        <p:spPr>
          <a:prstGeom prst="rect">
            <a:avLst/>
          </a:prstGeom>
        </p:spPr>
        <p:txBody>
          <a:bodyPr/>
          <a:lstStyle/>
          <a:p>
            <a:pPr/>
            <a:r>
              <a:t>tests with Hydrogenlike ions</a:t>
            </a:r>
          </a:p>
        </p:txBody>
      </p:sp>
      <p:sp>
        <p:nvSpPr>
          <p:cNvPr id="191" name="QED, nuclear size corrections…"/>
          <p:cNvSpPr/>
          <p:nvPr>
            <p:ph type="subTitle" sz="quarter" idx="1"/>
          </p:nvPr>
        </p:nvSpPr>
        <p:spPr>
          <a:prstGeom prst="rect">
            <a:avLst/>
          </a:prstGeom>
        </p:spPr>
        <p:txBody>
          <a:bodyPr/>
          <a:lstStyle/>
          <a:p>
            <a:pPr/>
            <a:r>
              <a:t>QED, nuclear size corrections…</a:t>
            </a:r>
          </a:p>
        </p:txBody>
      </p:sp>
      <p:sp>
        <p:nvSpPr>
          <p:cNvPr id="192" name="Slide Number"/>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9.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ahoma"/>
        <a:ea typeface="Tahoma"/>
        <a:cs typeface="Tahoma"/>
      </a:majorFont>
      <a:minorFont>
        <a:latin typeface="Tahoma"/>
        <a:ea typeface="Tahoma"/>
        <a:cs typeface="Tahom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2248" tIns="72248" rIns="72248" bIns="72248" numCol="1" spcCol="38100" rtlCol="0" anchor="ctr" upright="0">
        <a:spAutoFit/>
      </a:bodyPr>
      <a:lstStyle>
        <a:defPPr marL="0" marR="0" indent="0" algn="ctr" defTabSz="830862" rtl="0" fontAlgn="auto" latinLnBrk="0" hangingPunct="0">
          <a:lnSpc>
            <a:spcPct val="100000"/>
          </a:lnSpc>
          <a:spcBef>
            <a:spcPts val="0"/>
          </a:spcBef>
          <a:spcAft>
            <a:spcPts val="0"/>
          </a:spcAft>
          <a:buClr>
            <a:srgbClr val="000000"/>
          </a:buClr>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Agency FB"/>
            <a:ea typeface="Agency FB"/>
            <a:cs typeface="Agency FB"/>
            <a:sym typeface="Agency FB"/>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2248" tIns="72248" rIns="72248" bIns="72248" numCol="1" spcCol="38100" rtlCol="0" anchor="ctr" upright="0">
        <a:spAutoFit/>
      </a:bodyPr>
      <a:lstStyle>
        <a:defPPr marL="0" marR="0" indent="0" algn="l" defTabSz="650240" rtl="0" fontAlgn="auto" latinLnBrk="0" hangingPunct="0">
          <a:lnSpc>
            <a:spcPct val="100000"/>
          </a:lnSpc>
          <a:spcBef>
            <a:spcPts val="0"/>
          </a:spcBef>
          <a:spcAft>
            <a:spcPts val="0"/>
          </a:spcAft>
          <a:buClr>
            <a:srgbClr val="000000"/>
          </a:buClr>
          <a:buSzTx/>
          <a:buFontTx/>
          <a:buNone/>
          <a:tabLst/>
          <a:defRPr b="0" baseline="0" cap="none" i="0" spc="0" strike="noStrike" sz="3200" u="none" kumimoji="0" normalizeH="0">
            <a:ln>
              <a:noFill/>
            </a:ln>
            <a:solidFill>
              <a:srgbClr val="000000"/>
            </a:solidFill>
            <a:effectLst/>
            <a:uFill>
              <a:solidFill>
                <a:srgbClr val="000000"/>
              </a:solidFill>
            </a:uFill>
            <a:latin typeface="Agency FB"/>
            <a:ea typeface="Agency FB"/>
            <a:cs typeface="Agency FB"/>
            <a:sym typeface="Agency FB"/>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ahoma"/>
        <a:ea typeface="Tahoma"/>
        <a:cs typeface="Tahoma"/>
      </a:majorFont>
      <a:minorFont>
        <a:latin typeface="Tahoma"/>
        <a:ea typeface="Tahoma"/>
        <a:cs typeface="Tahom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2248" tIns="72248" rIns="72248" bIns="72248" numCol="1" spcCol="38100" rtlCol="0" anchor="ctr" upright="0">
        <a:spAutoFit/>
      </a:bodyPr>
      <a:lstStyle>
        <a:defPPr marL="0" marR="0" indent="0" algn="ctr" defTabSz="830862" rtl="0" fontAlgn="auto" latinLnBrk="0" hangingPunct="0">
          <a:lnSpc>
            <a:spcPct val="100000"/>
          </a:lnSpc>
          <a:spcBef>
            <a:spcPts val="0"/>
          </a:spcBef>
          <a:spcAft>
            <a:spcPts val="0"/>
          </a:spcAft>
          <a:buClr>
            <a:srgbClr val="000000"/>
          </a:buClr>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Agency FB"/>
            <a:ea typeface="Agency FB"/>
            <a:cs typeface="Agency FB"/>
            <a:sym typeface="Agency FB"/>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2248" tIns="72248" rIns="72248" bIns="72248" numCol="1" spcCol="38100" rtlCol="0" anchor="ctr" upright="0">
        <a:spAutoFit/>
      </a:bodyPr>
      <a:lstStyle>
        <a:defPPr marL="0" marR="0" indent="0" algn="l" defTabSz="650240" rtl="0" fontAlgn="auto" latinLnBrk="0" hangingPunct="0">
          <a:lnSpc>
            <a:spcPct val="100000"/>
          </a:lnSpc>
          <a:spcBef>
            <a:spcPts val="0"/>
          </a:spcBef>
          <a:spcAft>
            <a:spcPts val="0"/>
          </a:spcAft>
          <a:buClr>
            <a:srgbClr val="000000"/>
          </a:buClr>
          <a:buSzTx/>
          <a:buFontTx/>
          <a:buNone/>
          <a:tabLst/>
          <a:defRPr b="0" baseline="0" cap="none" i="0" spc="0" strike="noStrike" sz="3200" u="none" kumimoji="0" normalizeH="0">
            <a:ln>
              <a:noFill/>
            </a:ln>
            <a:solidFill>
              <a:srgbClr val="000000"/>
            </a:solidFill>
            <a:effectLst/>
            <a:uFill>
              <a:solidFill>
                <a:srgbClr val="000000"/>
              </a:solidFill>
            </a:uFill>
            <a:latin typeface="Agency FB"/>
            <a:ea typeface="Agency FB"/>
            <a:cs typeface="Agency FB"/>
            <a:sym typeface="Agency FB"/>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