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66" r:id="rId2"/>
  </p:sldMasterIdLst>
  <p:notesMasterIdLst>
    <p:notesMasterId r:id="rId29"/>
  </p:notesMasterIdLst>
  <p:sldIdLst>
    <p:sldId id="256" r:id="rId3"/>
    <p:sldId id="257" r:id="rId4"/>
    <p:sldId id="258" r:id="rId5"/>
    <p:sldId id="300" r:id="rId6"/>
    <p:sldId id="292" r:id="rId7"/>
    <p:sldId id="291" r:id="rId8"/>
    <p:sldId id="264" r:id="rId9"/>
    <p:sldId id="266" r:id="rId10"/>
    <p:sldId id="285" r:id="rId11"/>
    <p:sldId id="267" r:id="rId12"/>
    <p:sldId id="281" r:id="rId13"/>
    <p:sldId id="296" r:id="rId14"/>
    <p:sldId id="297" r:id="rId15"/>
    <p:sldId id="280" r:id="rId16"/>
    <p:sldId id="282" r:id="rId17"/>
    <p:sldId id="284" r:id="rId18"/>
    <p:sldId id="299" r:id="rId19"/>
    <p:sldId id="273" r:id="rId20"/>
    <p:sldId id="275" r:id="rId21"/>
    <p:sldId id="287" r:id="rId22"/>
    <p:sldId id="277" r:id="rId23"/>
    <p:sldId id="278" r:id="rId24"/>
    <p:sldId id="279" r:id="rId25"/>
    <p:sldId id="289" r:id="rId26"/>
    <p:sldId id="288" r:id="rId27"/>
    <p:sldId id="30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B0006-D0A7-43FD-9E41-DF238A539A96}" type="datetimeFigureOut">
              <a:rPr lang="en-US" smtClean="0"/>
              <a:t>2023-06-20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F95E4-446C-4527-8ADD-028BCB0FA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03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11" Type="http://schemas.openxmlformats.org/officeDocument/2006/relationships/image" Target="../media/image12.png"/><Relationship Id="rId5" Type="http://schemas.openxmlformats.org/officeDocument/2006/relationships/image" Target="../media/image4.jpe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200" y="12615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354C6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1074" y="4109523"/>
            <a:ext cx="6562725" cy="165576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accent1">
                    <a:lumMod val="40000"/>
                    <a:lumOff val="60000"/>
                  </a:schemeClr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5B8E-8486-45E6-9188-EA9D3EFA8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75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8CCCB-693B-4C89-839A-BDE0B14CE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56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8CCCB-693B-4C89-839A-BDE0B14CE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31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8CCCB-693B-4C89-839A-BDE0B14CE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90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8CCCB-693B-4C89-839A-BDE0B14CE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7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8CCCB-693B-4C89-839A-BDE0B14CE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94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8CCCB-693B-4C89-839A-BDE0B14CE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27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8CCCB-693B-4C89-839A-BDE0B14CE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3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D 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entagono 59"/>
          <p:cNvSpPr/>
          <p:nvPr/>
        </p:nvSpPr>
        <p:spPr>
          <a:xfrm rot="10800000">
            <a:off x="1685260" y="6595072"/>
            <a:ext cx="10525584" cy="217327"/>
          </a:xfrm>
          <a:prstGeom prst="homePlate">
            <a:avLst/>
          </a:prstGeom>
          <a:solidFill>
            <a:srgbClr val="354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1" name="Pentagono 60"/>
          <p:cNvSpPr/>
          <p:nvPr/>
        </p:nvSpPr>
        <p:spPr>
          <a:xfrm>
            <a:off x="2" y="6595073"/>
            <a:ext cx="1063255" cy="217327"/>
          </a:xfrm>
          <a:prstGeom prst="homePlate">
            <a:avLst/>
          </a:prstGeom>
          <a:solidFill>
            <a:srgbClr val="354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7" name="Pentagono 56"/>
          <p:cNvSpPr/>
          <p:nvPr/>
        </p:nvSpPr>
        <p:spPr>
          <a:xfrm>
            <a:off x="2" y="6640675"/>
            <a:ext cx="1063255" cy="217327"/>
          </a:xfrm>
          <a:prstGeom prst="homePlate">
            <a:avLst/>
          </a:prstGeom>
          <a:solidFill>
            <a:srgbClr val="425F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50" name="Pentagono 49"/>
          <p:cNvSpPr/>
          <p:nvPr/>
        </p:nvSpPr>
        <p:spPr>
          <a:xfrm rot="10800000">
            <a:off x="9872512" y="69583"/>
            <a:ext cx="2319489" cy="388322"/>
          </a:xfrm>
          <a:prstGeom prst="homePlate">
            <a:avLst/>
          </a:prstGeom>
          <a:solidFill>
            <a:srgbClr val="354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9" name="Pentagono 48"/>
          <p:cNvSpPr/>
          <p:nvPr/>
        </p:nvSpPr>
        <p:spPr>
          <a:xfrm>
            <a:off x="1" y="56092"/>
            <a:ext cx="8819193" cy="388322"/>
          </a:xfrm>
          <a:prstGeom prst="homePlate">
            <a:avLst/>
          </a:prstGeom>
          <a:solidFill>
            <a:srgbClr val="354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8" name="Pentagono 47"/>
          <p:cNvSpPr/>
          <p:nvPr/>
        </p:nvSpPr>
        <p:spPr>
          <a:xfrm rot="10800000">
            <a:off x="9797717" y="-9888"/>
            <a:ext cx="2394283" cy="434566"/>
          </a:xfrm>
          <a:prstGeom prst="homePlate">
            <a:avLst/>
          </a:prstGeom>
          <a:solidFill>
            <a:srgbClr val="425F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11" name="Pentagono 10"/>
          <p:cNvSpPr/>
          <p:nvPr/>
        </p:nvSpPr>
        <p:spPr>
          <a:xfrm>
            <a:off x="1" y="-834"/>
            <a:ext cx="8819193" cy="405409"/>
          </a:xfrm>
          <a:prstGeom prst="homePlate">
            <a:avLst/>
          </a:prstGeom>
          <a:solidFill>
            <a:srgbClr val="425F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110947" y="108053"/>
            <a:ext cx="6205677" cy="276999"/>
          </a:xfrm>
          <a:noFill/>
          <a:ln>
            <a:noFill/>
          </a:ln>
        </p:spPr>
        <p:txBody>
          <a:bodyPr vert="horz" wrap="square" lIns="72000" tIns="0" rIns="72000" bIns="0" rtlCol="0" anchor="t" anchorCtr="0">
            <a:spAutoFit/>
          </a:bodyPr>
          <a:lstStyle>
            <a:lvl1pPr>
              <a:defRPr lang="en-US" sz="1800" b="0" cap="small" normalizeH="0" baseline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171450" lvl="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it-IT" dirty="0"/>
              <a:t>slide </a:t>
            </a:r>
            <a:r>
              <a:rPr lang="it-IT" dirty="0" err="1"/>
              <a:t>title</a:t>
            </a:r>
            <a:endParaRPr lang="en-US" dirty="0"/>
          </a:p>
        </p:txBody>
      </p:sp>
      <p:grpSp>
        <p:nvGrpSpPr>
          <p:cNvPr id="5" name="Gruppo 4"/>
          <p:cNvGrpSpPr/>
          <p:nvPr/>
        </p:nvGrpSpPr>
        <p:grpSpPr>
          <a:xfrm>
            <a:off x="10101743" y="68735"/>
            <a:ext cx="1999611" cy="291682"/>
            <a:chOff x="7737406" y="24967"/>
            <a:chExt cx="1999610" cy="291682"/>
          </a:xfrm>
        </p:grpSpPr>
        <p:pic>
          <p:nvPicPr>
            <p:cNvPr id="23" name="Immagine 22" descr="black-hole.jpg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8100" r="8043"/>
            <a:stretch>
              <a:fillRect/>
            </a:stretch>
          </p:blipFill>
          <p:spPr>
            <a:xfrm>
              <a:off x="7737406" y="28649"/>
              <a:ext cx="358530" cy="288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" name="Immagine 23" descr="image_3393e-Markarian-335.jpg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r="29100" b="1459"/>
            <a:stretch>
              <a:fillRect/>
            </a:stretch>
          </p:blipFill>
          <p:spPr>
            <a:xfrm>
              <a:off x="8147676" y="24967"/>
              <a:ext cx="358530" cy="288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" name="Immagine 24" descr="nsV3less.png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-174" r="30433"/>
            <a:stretch>
              <a:fillRect/>
            </a:stretch>
          </p:blipFill>
          <p:spPr>
            <a:xfrm>
              <a:off x="8968216" y="24967"/>
              <a:ext cx="358530" cy="288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" name="Picture 2" descr="https://m.smedata.sk/api-media/media/image/sme/1/45/45311/45311_1200x800.jpg?rev=1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14247" r="1274"/>
            <a:stretch>
              <a:fillRect/>
            </a:stretch>
          </p:blipFill>
          <p:spPr bwMode="auto">
            <a:xfrm>
              <a:off x="8557946" y="24967"/>
              <a:ext cx="358530" cy="288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" name="Picture 4" descr="https://i.ytimg.com/vi/B4XzLDM3Py8/maxresdefault.jp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13073" r="3382"/>
            <a:stretch>
              <a:fillRect/>
            </a:stretch>
          </p:blipFill>
          <p:spPr bwMode="auto">
            <a:xfrm>
              <a:off x="9378486" y="24967"/>
              <a:ext cx="358530" cy="288000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9" t="12719" r="50128" b="18461"/>
          <a:stretch/>
        </p:blipFill>
        <p:spPr>
          <a:xfrm>
            <a:off x="8931951" y="6186"/>
            <a:ext cx="832540" cy="398390"/>
          </a:xfrm>
          <a:prstGeom prst="rect">
            <a:avLst/>
          </a:prstGeom>
        </p:spPr>
      </p:pic>
      <p:sp>
        <p:nvSpPr>
          <p:cNvPr id="56" name="CasellaDiTesto 55"/>
          <p:cNvSpPr txBox="1"/>
          <p:nvPr/>
        </p:nvSpPr>
        <p:spPr>
          <a:xfrm>
            <a:off x="6843283" y="117171"/>
            <a:ext cx="1868283" cy="193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34290" rIns="270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just">
              <a:defRPr sz="14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r"/>
            <a:r>
              <a:rPr lang="en-US" sz="1000" cap="all" baseline="0" dirty="0">
                <a:solidFill>
                  <a:schemeClr val="bg2"/>
                </a:solidFill>
                <a:latin typeface="+mj-lt"/>
              </a:rPr>
              <a:t>Marco FEROCI</a:t>
            </a:r>
          </a:p>
        </p:txBody>
      </p:sp>
      <p:sp>
        <p:nvSpPr>
          <p:cNvPr id="58" name="Pentagono 57"/>
          <p:cNvSpPr/>
          <p:nvPr/>
        </p:nvSpPr>
        <p:spPr>
          <a:xfrm rot="10800000">
            <a:off x="1685260" y="6640671"/>
            <a:ext cx="10525584" cy="217327"/>
          </a:xfrm>
          <a:prstGeom prst="homePlate">
            <a:avLst/>
          </a:prstGeom>
          <a:solidFill>
            <a:srgbClr val="425F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707">
            <a:off x="1030961" y="6496053"/>
            <a:ext cx="699239" cy="393671"/>
          </a:xfrm>
          <a:prstGeom prst="rec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927" y="6644745"/>
            <a:ext cx="1103424" cy="242142"/>
          </a:xfrm>
          <a:prstGeom prst="rect">
            <a:avLst/>
          </a:prstGeom>
          <a:noFill/>
        </p:spPr>
      </p:pic>
      <p:pic>
        <p:nvPicPr>
          <p:cNvPr id="59" name="Immagine 5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" r="8994"/>
          <a:stretch/>
        </p:blipFill>
        <p:spPr>
          <a:xfrm rot="5400000">
            <a:off x="6371996" y="1925312"/>
            <a:ext cx="5839486" cy="3261091"/>
          </a:xfrm>
          <a:prstGeom prst="rect">
            <a:avLst/>
          </a:prstGeom>
        </p:spPr>
      </p:pic>
      <p:sp>
        <p:nvSpPr>
          <p:cNvPr id="30" name="CasellaDiTesto 29"/>
          <p:cNvSpPr txBox="1"/>
          <p:nvPr/>
        </p:nvSpPr>
        <p:spPr>
          <a:xfrm>
            <a:off x="10318467" y="6642019"/>
            <a:ext cx="1868283" cy="193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34290" rIns="270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just">
              <a:defRPr sz="14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r"/>
            <a:endParaRPr lang="en-US" sz="675" cap="all" baseline="0" dirty="0">
              <a:solidFill>
                <a:schemeClr val="accent1">
                  <a:lumMod val="40000"/>
                  <a:lumOff val="6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666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7274"/>
            <a:ext cx="10515600" cy="511968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50"/>
            </a:lvl4pPr>
            <a:lvl5pPr>
              <a:defRPr sz="12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E190B79-748E-46D9-9012-4A58BA30D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688D094-FE8B-4CA5-9058-F575FCBF0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D4D32E3-EF0B-4F32-9090-C189F8969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5B8E-8486-45E6-9188-EA9D3EFA8FA5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CDA8C58F-4CB4-41F8-9F6D-8E289BAC72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268" y="259584"/>
            <a:ext cx="5900400" cy="126000"/>
          </a:xfrm>
        </p:spPr>
        <p:txBody>
          <a:bodyPr anchor="ctr">
            <a:noAutofit/>
          </a:bodyPr>
          <a:lstStyle>
            <a:lvl1pPr marL="0" indent="0">
              <a:buNone/>
              <a:defRPr sz="830" cap="sm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830">
                <a:solidFill>
                  <a:schemeClr val="accent1">
                    <a:lumMod val="40000"/>
                    <a:lumOff val="60000"/>
                  </a:schemeClr>
                </a:solidFill>
              </a:defRPr>
            </a:lvl2pPr>
            <a:lvl3pPr marL="685800" indent="0">
              <a:buNone/>
              <a:defRPr sz="830">
                <a:solidFill>
                  <a:schemeClr val="accent1">
                    <a:lumMod val="40000"/>
                    <a:lumOff val="60000"/>
                  </a:schemeClr>
                </a:solidFill>
              </a:defRPr>
            </a:lvl3pPr>
            <a:lvl4pPr marL="1028700" indent="0">
              <a:buNone/>
              <a:defRPr sz="830">
                <a:solidFill>
                  <a:schemeClr val="accent1">
                    <a:lumMod val="40000"/>
                    <a:lumOff val="60000"/>
                  </a:schemeClr>
                </a:solidFill>
              </a:defRPr>
            </a:lvl4pPr>
            <a:lvl5pPr marL="1371600" indent="0">
              <a:buNone/>
              <a:defRPr sz="83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marL="0" indent="0" algn="l">
              <a:buNone/>
            </a:pPr>
            <a:r>
              <a:rPr lang="en-US" sz="83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</a:rPr>
              <a:t>CLICK TO EDIT MASTER SUBTITLE STYLE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987821AD-40A3-44EC-82A6-0E669A48D9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2667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038225"/>
            <a:ext cx="5181600" cy="513873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50"/>
            </a:lvl4pPr>
            <a:lvl5pPr>
              <a:defRPr sz="12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38225"/>
            <a:ext cx="5181600" cy="513873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5B8E-8486-45E6-9188-EA9D3EFA8FA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F70720F2-FF6A-4390-8C34-70BC8206C0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268" y="259584"/>
            <a:ext cx="5900400" cy="126000"/>
          </a:xfrm>
        </p:spPr>
        <p:txBody>
          <a:bodyPr anchor="ctr">
            <a:noAutofit/>
          </a:bodyPr>
          <a:lstStyle>
            <a:lvl1pPr marL="0" indent="0">
              <a:buNone/>
              <a:defRPr sz="830" cap="sm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830">
                <a:solidFill>
                  <a:schemeClr val="accent1">
                    <a:lumMod val="40000"/>
                    <a:lumOff val="60000"/>
                  </a:schemeClr>
                </a:solidFill>
              </a:defRPr>
            </a:lvl2pPr>
            <a:lvl3pPr marL="685800" indent="0">
              <a:buNone/>
              <a:defRPr sz="830">
                <a:solidFill>
                  <a:schemeClr val="accent1">
                    <a:lumMod val="40000"/>
                    <a:lumOff val="60000"/>
                  </a:schemeClr>
                </a:solidFill>
              </a:defRPr>
            </a:lvl3pPr>
            <a:lvl4pPr marL="1028700" indent="0">
              <a:buNone/>
              <a:defRPr sz="830">
                <a:solidFill>
                  <a:schemeClr val="accent1">
                    <a:lumMod val="40000"/>
                    <a:lumOff val="60000"/>
                  </a:schemeClr>
                </a:solidFill>
              </a:defRPr>
            </a:lvl4pPr>
            <a:lvl5pPr marL="1371600" indent="0">
              <a:buNone/>
              <a:defRPr sz="83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marL="0" indent="0" algn="l">
              <a:buNone/>
            </a:pPr>
            <a:r>
              <a:rPr lang="en-US" sz="83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</a:rPr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4646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5B8E-8486-45E6-9188-EA9D3EFA8FA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397D73D-A663-4961-B517-525C1C5FA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200" y="12615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CEBC8E4-0534-4D93-AAB7-B1C8F73D3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1074" y="4109523"/>
            <a:ext cx="6562725" cy="1655762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425F7E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395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Layout - 2 acrony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61BD737E-DE30-465E-8AD2-669C039D5E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73533" y="6641240"/>
            <a:ext cx="1868400" cy="194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8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fld id="{61035B8E-8486-45E6-9188-EA9D3EFA8FA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AF84997-4C4A-4E81-A0CD-A80912417C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3600" y="6641240"/>
            <a:ext cx="1868400" cy="194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8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2023-06-20</a:t>
            </a:r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6FB1F1BB-5625-426F-855A-15ABAC633F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83283" y="6640671"/>
            <a:ext cx="2520000" cy="194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8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High Precision X-Ray Measurements 2023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A18C145-B4EF-4E6A-A8ED-04FA37BDF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38" y="15121"/>
            <a:ext cx="6206400" cy="23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6A31406-479F-4E5C-92BC-CADC0213B5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268" y="259584"/>
            <a:ext cx="5900400" cy="126000"/>
          </a:xfrm>
        </p:spPr>
        <p:txBody>
          <a:bodyPr anchor="ctr">
            <a:noAutofit/>
          </a:bodyPr>
          <a:lstStyle>
            <a:lvl1pPr marL="0" indent="0">
              <a:buNone/>
              <a:defRPr sz="830" cap="sm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830">
                <a:solidFill>
                  <a:schemeClr val="accent1">
                    <a:lumMod val="40000"/>
                    <a:lumOff val="60000"/>
                  </a:schemeClr>
                </a:solidFill>
              </a:defRPr>
            </a:lvl2pPr>
            <a:lvl3pPr marL="685800" indent="0">
              <a:buNone/>
              <a:defRPr sz="830">
                <a:solidFill>
                  <a:schemeClr val="accent1">
                    <a:lumMod val="40000"/>
                    <a:lumOff val="60000"/>
                  </a:schemeClr>
                </a:solidFill>
              </a:defRPr>
            </a:lvl3pPr>
            <a:lvl4pPr marL="1028700" indent="0">
              <a:buNone/>
              <a:defRPr sz="830">
                <a:solidFill>
                  <a:schemeClr val="accent1">
                    <a:lumMod val="40000"/>
                    <a:lumOff val="60000"/>
                  </a:schemeClr>
                </a:solidFill>
              </a:defRPr>
            </a:lvl4pPr>
            <a:lvl5pPr marL="1371600" indent="0">
              <a:buNone/>
              <a:defRPr sz="83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marL="0" indent="0" algn="l">
              <a:buNone/>
            </a:pPr>
            <a:r>
              <a:rPr lang="en-US" sz="83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</a:rPr>
              <a:t>CLICK TO EDIT MASTER SUBTITLE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020BEAD-2144-4FF7-ADD5-7FADA8095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7274"/>
            <a:ext cx="10515600" cy="51196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317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8CCCB-693B-4C89-839A-BDE0B14CE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22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8CCCB-693B-4C89-839A-BDE0B14CE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09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8CCCB-693B-4C89-839A-BDE0B14CE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39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8CCCB-693B-4C89-839A-BDE0B14CE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33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o 59">
            <a:extLst>
              <a:ext uri="{FF2B5EF4-FFF2-40B4-BE49-F238E27FC236}">
                <a16:creationId xmlns:a16="http://schemas.microsoft.com/office/drawing/2014/main" id="{EDAA4304-C045-44A8-BDF6-C96D3BA10D8D}"/>
              </a:ext>
            </a:extLst>
          </p:cNvPr>
          <p:cNvSpPr/>
          <p:nvPr/>
        </p:nvSpPr>
        <p:spPr>
          <a:xfrm rot="10800000">
            <a:off x="1685260" y="6595072"/>
            <a:ext cx="10525584" cy="217327"/>
          </a:xfrm>
          <a:prstGeom prst="homePlate">
            <a:avLst/>
          </a:prstGeom>
          <a:solidFill>
            <a:srgbClr val="354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Pentagono 60">
            <a:extLst>
              <a:ext uri="{FF2B5EF4-FFF2-40B4-BE49-F238E27FC236}">
                <a16:creationId xmlns:a16="http://schemas.microsoft.com/office/drawing/2014/main" id="{A829865F-4CB1-4EF8-9D41-FE1CE1270CD5}"/>
              </a:ext>
            </a:extLst>
          </p:cNvPr>
          <p:cNvSpPr/>
          <p:nvPr/>
        </p:nvSpPr>
        <p:spPr>
          <a:xfrm>
            <a:off x="2" y="6595073"/>
            <a:ext cx="1063255" cy="217327"/>
          </a:xfrm>
          <a:prstGeom prst="homePlate">
            <a:avLst/>
          </a:prstGeom>
          <a:solidFill>
            <a:srgbClr val="354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Pentagono 56">
            <a:extLst>
              <a:ext uri="{FF2B5EF4-FFF2-40B4-BE49-F238E27FC236}">
                <a16:creationId xmlns:a16="http://schemas.microsoft.com/office/drawing/2014/main" id="{DF4E2F5A-FFE3-434E-902F-D902D03DB23E}"/>
              </a:ext>
            </a:extLst>
          </p:cNvPr>
          <p:cNvSpPr/>
          <p:nvPr/>
        </p:nvSpPr>
        <p:spPr>
          <a:xfrm>
            <a:off x="2" y="6640675"/>
            <a:ext cx="1063255" cy="217327"/>
          </a:xfrm>
          <a:prstGeom prst="homePlate">
            <a:avLst/>
          </a:prstGeom>
          <a:solidFill>
            <a:srgbClr val="425F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10" name="Pentagono 49">
            <a:extLst>
              <a:ext uri="{FF2B5EF4-FFF2-40B4-BE49-F238E27FC236}">
                <a16:creationId xmlns:a16="http://schemas.microsoft.com/office/drawing/2014/main" id="{AC573649-2FDE-4E45-8F63-2EF96CA0FE6B}"/>
              </a:ext>
            </a:extLst>
          </p:cNvPr>
          <p:cNvSpPr/>
          <p:nvPr/>
        </p:nvSpPr>
        <p:spPr>
          <a:xfrm rot="10800000">
            <a:off x="9872512" y="69583"/>
            <a:ext cx="2319489" cy="388322"/>
          </a:xfrm>
          <a:prstGeom prst="homePlate">
            <a:avLst/>
          </a:prstGeom>
          <a:solidFill>
            <a:srgbClr val="354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Pentagono 48">
            <a:extLst>
              <a:ext uri="{FF2B5EF4-FFF2-40B4-BE49-F238E27FC236}">
                <a16:creationId xmlns:a16="http://schemas.microsoft.com/office/drawing/2014/main" id="{EC1FDC11-EE32-4534-895C-40BD22FB4DF9}"/>
              </a:ext>
            </a:extLst>
          </p:cNvPr>
          <p:cNvSpPr/>
          <p:nvPr/>
        </p:nvSpPr>
        <p:spPr>
          <a:xfrm>
            <a:off x="1" y="65617"/>
            <a:ext cx="8819193" cy="388322"/>
          </a:xfrm>
          <a:prstGeom prst="homePlate">
            <a:avLst/>
          </a:prstGeom>
          <a:solidFill>
            <a:srgbClr val="354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Pentagono 47">
            <a:extLst>
              <a:ext uri="{FF2B5EF4-FFF2-40B4-BE49-F238E27FC236}">
                <a16:creationId xmlns:a16="http://schemas.microsoft.com/office/drawing/2014/main" id="{FBDC0505-50AA-4FC2-A5DA-418DDD137899}"/>
              </a:ext>
            </a:extLst>
          </p:cNvPr>
          <p:cNvSpPr/>
          <p:nvPr/>
        </p:nvSpPr>
        <p:spPr>
          <a:xfrm rot="10800000">
            <a:off x="9797717" y="-9888"/>
            <a:ext cx="2394283" cy="434566"/>
          </a:xfrm>
          <a:prstGeom prst="homePlate">
            <a:avLst/>
          </a:prstGeom>
          <a:solidFill>
            <a:srgbClr val="425F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13" name="Pentagono 10">
            <a:extLst>
              <a:ext uri="{FF2B5EF4-FFF2-40B4-BE49-F238E27FC236}">
                <a16:creationId xmlns:a16="http://schemas.microsoft.com/office/drawing/2014/main" id="{F821568D-40D1-4194-8B14-131FFF84C7D5}"/>
              </a:ext>
            </a:extLst>
          </p:cNvPr>
          <p:cNvSpPr/>
          <p:nvPr/>
        </p:nvSpPr>
        <p:spPr>
          <a:xfrm>
            <a:off x="1" y="-834"/>
            <a:ext cx="8819193" cy="405409"/>
          </a:xfrm>
          <a:prstGeom prst="homePlate">
            <a:avLst/>
          </a:prstGeom>
          <a:solidFill>
            <a:srgbClr val="425F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grpSp>
        <p:nvGrpSpPr>
          <p:cNvPr id="16" name="Gruppo 4">
            <a:extLst>
              <a:ext uri="{FF2B5EF4-FFF2-40B4-BE49-F238E27FC236}">
                <a16:creationId xmlns:a16="http://schemas.microsoft.com/office/drawing/2014/main" id="{C06BCC23-B034-449C-A8CD-6A45BF3341D4}"/>
              </a:ext>
            </a:extLst>
          </p:cNvPr>
          <p:cNvGrpSpPr/>
          <p:nvPr/>
        </p:nvGrpSpPr>
        <p:grpSpPr>
          <a:xfrm>
            <a:off x="10101743" y="68735"/>
            <a:ext cx="1999611" cy="291682"/>
            <a:chOff x="7737406" y="24967"/>
            <a:chExt cx="1999610" cy="291682"/>
          </a:xfrm>
        </p:grpSpPr>
        <p:pic>
          <p:nvPicPr>
            <p:cNvPr id="17" name="Immagine 22" descr="black-hole.jpg">
              <a:extLst>
                <a:ext uri="{FF2B5EF4-FFF2-40B4-BE49-F238E27FC236}">
                  <a16:creationId xmlns:a16="http://schemas.microsoft.com/office/drawing/2014/main" id="{2269295F-85EE-4909-9A57-7E786E205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8100" r="8043"/>
            <a:stretch>
              <a:fillRect/>
            </a:stretch>
          </p:blipFill>
          <p:spPr>
            <a:xfrm>
              <a:off x="7737406" y="28649"/>
              <a:ext cx="358530" cy="288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" name="Immagine 23" descr="image_3393e-Markarian-335.jpg">
              <a:extLst>
                <a:ext uri="{FF2B5EF4-FFF2-40B4-BE49-F238E27FC236}">
                  <a16:creationId xmlns:a16="http://schemas.microsoft.com/office/drawing/2014/main" id="{7D230659-C8B8-4268-A2AB-4E04319E3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r="29100" b="1459"/>
            <a:stretch>
              <a:fillRect/>
            </a:stretch>
          </p:blipFill>
          <p:spPr>
            <a:xfrm>
              <a:off x="8147676" y="24967"/>
              <a:ext cx="358530" cy="288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" name="Immagine 24" descr="nsV3less.png">
              <a:extLst>
                <a:ext uri="{FF2B5EF4-FFF2-40B4-BE49-F238E27FC236}">
                  <a16:creationId xmlns:a16="http://schemas.microsoft.com/office/drawing/2014/main" id="{F204088C-5698-4A26-B551-3C0D2A5E6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-174" r="30433"/>
            <a:stretch>
              <a:fillRect/>
            </a:stretch>
          </p:blipFill>
          <p:spPr>
            <a:xfrm>
              <a:off x="8968216" y="24967"/>
              <a:ext cx="358530" cy="288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" name="Picture 2" descr="https://m.smedata.sk/api-media/media/image/sme/1/45/45311/45311_1200x800.jpg?rev=1">
              <a:extLst>
                <a:ext uri="{FF2B5EF4-FFF2-40B4-BE49-F238E27FC236}">
                  <a16:creationId xmlns:a16="http://schemas.microsoft.com/office/drawing/2014/main" id="{08FB0744-0840-4C1F-A9E6-45F205B6BF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14247" r="1274"/>
            <a:stretch>
              <a:fillRect/>
            </a:stretch>
          </p:blipFill>
          <p:spPr bwMode="auto">
            <a:xfrm>
              <a:off x="8557946" y="24967"/>
              <a:ext cx="358530" cy="288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" name="Picture 4" descr="https://i.ytimg.com/vi/B4XzLDM3Py8/maxresdefault.jpg">
              <a:extLst>
                <a:ext uri="{FF2B5EF4-FFF2-40B4-BE49-F238E27FC236}">
                  <a16:creationId xmlns:a16="http://schemas.microsoft.com/office/drawing/2014/main" id="{FEE63FC2-7DAB-4D12-BFF0-AD52AA479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13073" r="3382"/>
            <a:stretch>
              <a:fillRect/>
            </a:stretch>
          </p:blipFill>
          <p:spPr bwMode="auto">
            <a:xfrm>
              <a:off x="9378486" y="24967"/>
              <a:ext cx="358530" cy="288000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22" name="Immagine 7">
            <a:extLst>
              <a:ext uri="{FF2B5EF4-FFF2-40B4-BE49-F238E27FC236}">
                <a16:creationId xmlns:a16="http://schemas.microsoft.com/office/drawing/2014/main" id="{B9D29B63-810A-412C-894E-4C2DF2E0BE3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9" t="12719" r="50128" b="18461"/>
          <a:stretch/>
        </p:blipFill>
        <p:spPr>
          <a:xfrm>
            <a:off x="8931951" y="6185"/>
            <a:ext cx="832540" cy="434567"/>
          </a:xfrm>
          <a:prstGeom prst="rect">
            <a:avLst/>
          </a:prstGeom>
        </p:spPr>
      </p:pic>
      <p:sp>
        <p:nvSpPr>
          <p:cNvPr id="23" name="CasellaDiTesto 55">
            <a:extLst>
              <a:ext uri="{FF2B5EF4-FFF2-40B4-BE49-F238E27FC236}">
                <a16:creationId xmlns:a16="http://schemas.microsoft.com/office/drawing/2014/main" id="{CA19280D-CC80-4ED2-A129-64A6388C1E08}"/>
              </a:ext>
            </a:extLst>
          </p:cNvPr>
          <p:cNvSpPr txBox="1"/>
          <p:nvPr/>
        </p:nvSpPr>
        <p:spPr>
          <a:xfrm>
            <a:off x="6843283" y="117171"/>
            <a:ext cx="1868283" cy="193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34290" rIns="270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just">
              <a:defRPr sz="14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r"/>
            <a:r>
              <a:rPr lang="en-US" sz="675" cap="all" baseline="0" dirty="0">
                <a:solidFill>
                  <a:schemeClr val="bg2"/>
                </a:solidFill>
                <a:latin typeface="+mj-lt"/>
              </a:rPr>
              <a:t>Francesco Ceraudo</a:t>
            </a:r>
          </a:p>
        </p:txBody>
      </p:sp>
      <p:sp>
        <p:nvSpPr>
          <p:cNvPr id="24" name="Pentagono 57">
            <a:extLst>
              <a:ext uri="{FF2B5EF4-FFF2-40B4-BE49-F238E27FC236}">
                <a16:creationId xmlns:a16="http://schemas.microsoft.com/office/drawing/2014/main" id="{51C57DA7-D9BB-4558-A4C9-29923EC2275A}"/>
              </a:ext>
            </a:extLst>
          </p:cNvPr>
          <p:cNvSpPr/>
          <p:nvPr/>
        </p:nvSpPr>
        <p:spPr>
          <a:xfrm rot="10800000">
            <a:off x="1685260" y="6640671"/>
            <a:ext cx="10525584" cy="217327"/>
          </a:xfrm>
          <a:prstGeom prst="homePlate">
            <a:avLst/>
          </a:prstGeom>
          <a:solidFill>
            <a:srgbClr val="425F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640082"/>
            <a:ext cx="10515600" cy="5536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873533" y="6641240"/>
            <a:ext cx="1868400" cy="194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8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fld id="{61035B8E-8486-45E6-9188-EA9D3EFA8FA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10323600" y="6641240"/>
            <a:ext cx="1868400" cy="194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8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/>
              <a:t>2023-06-20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5583283" y="6640671"/>
            <a:ext cx="2520000" cy="194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8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/>
              <a:t>High Precision X-Ray Measurements 2023</a:t>
            </a:r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2A059C3-306F-42E4-822C-B3BB7FFCC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38" y="15121"/>
            <a:ext cx="6206400" cy="23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E5AC379D-5CA9-46CF-AE17-7AD328C65C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9795" t="18789" r="29836" b="14082"/>
          <a:stretch/>
        </p:blipFill>
        <p:spPr>
          <a:xfrm>
            <a:off x="1063256" y="6595072"/>
            <a:ext cx="622003" cy="26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400" kern="1200" cap="small" baseline="0">
          <a:solidFill>
            <a:schemeClr val="accent1">
              <a:lumMod val="40000"/>
              <a:lumOff val="6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Calibri Light" panose="020F030202020403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2023-06-20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High Precision X-Ray Measurements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8CCCB-693B-4C89-839A-BDE0B14CE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2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Francesco.ceraudo@inaf.i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13" Type="http://schemas.openxmlformats.org/officeDocument/2006/relationships/image" Target="../media/image67.png"/><Relationship Id="rId3" Type="http://schemas.openxmlformats.org/officeDocument/2006/relationships/image" Target="../media/image65.png"/><Relationship Id="rId7" Type="http://schemas.openxmlformats.org/officeDocument/2006/relationships/image" Target="../media/image530.png"/><Relationship Id="rId12" Type="http://schemas.openxmlformats.org/officeDocument/2006/relationships/image" Target="../media/image66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11" Type="http://schemas.openxmlformats.org/officeDocument/2006/relationships/image" Target="../media/image570.png"/><Relationship Id="rId5" Type="http://schemas.openxmlformats.org/officeDocument/2006/relationships/image" Target="../media/image510.png"/><Relationship Id="rId10" Type="http://schemas.openxmlformats.org/officeDocument/2006/relationships/image" Target="../media/image560.png"/><Relationship Id="rId4" Type="http://schemas.openxmlformats.org/officeDocument/2006/relationships/image" Target="../media/image500.png"/><Relationship Id="rId9" Type="http://schemas.openxmlformats.org/officeDocument/2006/relationships/image" Target="../media/image5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3" Type="http://schemas.openxmlformats.org/officeDocument/2006/relationships/image" Target="../media/image73.png"/><Relationship Id="rId7" Type="http://schemas.openxmlformats.org/officeDocument/2006/relationships/image" Target="../media/image670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7.png"/><Relationship Id="rId5" Type="http://schemas.openxmlformats.org/officeDocument/2006/relationships/image" Target="../media/image75.png"/><Relationship Id="rId10" Type="http://schemas.openxmlformats.org/officeDocument/2006/relationships/image" Target="../media/image76.png"/><Relationship Id="rId4" Type="http://schemas.openxmlformats.org/officeDocument/2006/relationships/image" Target="../media/image74.png"/><Relationship Id="rId9" Type="http://schemas.openxmlformats.org/officeDocument/2006/relationships/image" Target="../media/image69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8.jpe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30.png"/><Relationship Id="rId10" Type="http://schemas.openxmlformats.org/officeDocument/2006/relationships/image" Target="../media/image83.png"/><Relationship Id="rId4" Type="http://schemas.openxmlformats.org/officeDocument/2006/relationships/image" Target="../media/image720.png"/><Relationship Id="rId9" Type="http://schemas.openxmlformats.org/officeDocument/2006/relationships/image" Target="../media/image82.png"/><Relationship Id="rId14" Type="http://schemas.openxmlformats.org/officeDocument/2006/relationships/image" Target="../media/image8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730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72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78.jpeg"/><Relationship Id="rId5" Type="http://schemas.openxmlformats.org/officeDocument/2006/relationships/image" Target="../media/image90.png"/><Relationship Id="rId10" Type="http://schemas.openxmlformats.org/officeDocument/2006/relationships/image" Target="../media/image700.png"/><Relationship Id="rId4" Type="http://schemas.openxmlformats.org/officeDocument/2006/relationships/image" Target="../media/image89.png"/><Relationship Id="rId9" Type="http://schemas.openxmlformats.org/officeDocument/2006/relationships/image" Target="../media/image86.png"/><Relationship Id="rId14" Type="http://schemas.openxmlformats.org/officeDocument/2006/relationships/image" Target="../media/image8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3" Type="http://schemas.openxmlformats.org/officeDocument/2006/relationships/image" Target="../media/image57.png"/><Relationship Id="rId21" Type="http://schemas.openxmlformats.org/officeDocument/2006/relationships/image" Target="../media/image24.png"/><Relationship Id="rId7" Type="http://schemas.openxmlformats.org/officeDocument/2006/relationships/image" Target="../media/image61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" Type="http://schemas.openxmlformats.org/officeDocument/2006/relationships/image" Target="../media/image56.png"/><Relationship Id="rId16" Type="http://schemas.openxmlformats.org/officeDocument/2006/relationships/image" Target="../media/image101.jp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11" Type="http://schemas.openxmlformats.org/officeDocument/2006/relationships/image" Target="../media/image96.jpg"/><Relationship Id="rId5" Type="http://schemas.openxmlformats.org/officeDocument/2006/relationships/image" Target="../media/image59.png"/><Relationship Id="rId15" Type="http://schemas.openxmlformats.org/officeDocument/2006/relationships/image" Target="../media/image100.png"/><Relationship Id="rId10" Type="http://schemas.openxmlformats.org/officeDocument/2006/relationships/image" Target="../media/image95.jpg"/><Relationship Id="rId19" Type="http://schemas.openxmlformats.org/officeDocument/2006/relationships/image" Target="../media/image104.png"/><Relationship Id="rId4" Type="http://schemas.openxmlformats.org/officeDocument/2006/relationships/image" Target="../media/image58.jpg"/><Relationship Id="rId9" Type="http://schemas.openxmlformats.org/officeDocument/2006/relationships/image" Target="../media/image94.png"/><Relationship Id="rId14" Type="http://schemas.openxmlformats.org/officeDocument/2006/relationships/image" Target="../media/image9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0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g"/><Relationship Id="rId5" Type="http://schemas.openxmlformats.org/officeDocument/2006/relationships/image" Target="../media/image116.jpg"/><Relationship Id="rId4" Type="http://schemas.openxmlformats.org/officeDocument/2006/relationships/image" Target="../media/image1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pn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17" Type="http://schemas.openxmlformats.org/officeDocument/2006/relationships/image" Target="../media/image39.jpeg"/><Relationship Id="rId2" Type="http://schemas.openxmlformats.org/officeDocument/2006/relationships/image" Target="../media/image24.png"/><Relationship Id="rId16" Type="http://schemas.openxmlformats.org/officeDocument/2006/relationships/image" Target="../media/image38.jpeg"/><Relationship Id="rId20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tiff"/><Relationship Id="rId11" Type="http://schemas.openxmlformats.org/officeDocument/2006/relationships/image" Target="../media/image33.tiff"/><Relationship Id="rId5" Type="http://schemas.openxmlformats.org/officeDocument/2006/relationships/image" Target="../media/image27.png"/><Relationship Id="rId15" Type="http://schemas.openxmlformats.org/officeDocument/2006/relationships/image" Target="../media/image37.jpg"/><Relationship Id="rId10" Type="http://schemas.openxmlformats.org/officeDocument/2006/relationships/image" Target="../media/image32.jpg"/><Relationship Id="rId19" Type="http://schemas.openxmlformats.org/officeDocument/2006/relationships/image" Target="../media/image41.jpg"/><Relationship Id="rId4" Type="http://schemas.openxmlformats.org/officeDocument/2006/relationships/image" Target="../media/image26.jpeg"/><Relationship Id="rId9" Type="http://schemas.openxmlformats.org/officeDocument/2006/relationships/image" Target="../media/image31.gif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3AC02-5D9A-4FF3-87A2-8B4461EA7F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200" y="1261591"/>
            <a:ext cx="10515600" cy="2345209"/>
          </a:xfrm>
        </p:spPr>
        <p:txBody>
          <a:bodyPr>
            <a:normAutofit/>
          </a:bodyPr>
          <a:lstStyle/>
          <a:p>
            <a:r>
              <a:rPr lang="en-US" sz="4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Silicon Drift Detector technologies</a:t>
            </a:r>
            <a:br>
              <a:rPr lang="en-US" sz="4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high-throughput spectral-timing</a:t>
            </a:r>
            <a:br>
              <a:rPr lang="en-US" sz="4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X-ray space astronomy</a:t>
            </a:r>
            <a:endParaRPr lang="en-US" sz="4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76C94F-543F-40A3-861D-3842418F2E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Francesco Ceraudo (</a:t>
            </a:r>
            <a:r>
              <a:rPr lang="en-US" dirty="0">
                <a:hlinkClick r:id="rId2"/>
              </a:rPr>
              <a:t>francesco.ceraudo@inaf.it</a:t>
            </a:r>
            <a:r>
              <a:rPr lang="en-US" dirty="0"/>
              <a:t>)</a:t>
            </a:r>
          </a:p>
          <a:p>
            <a:r>
              <a:rPr lang="en-US" sz="1800" dirty="0"/>
              <a:t>On behalf of the </a:t>
            </a:r>
            <a:r>
              <a:rPr lang="en-US" sz="1800" dirty="0" err="1"/>
              <a:t>eXTP</a:t>
            </a:r>
            <a:r>
              <a:rPr lang="en-US" sz="1800" dirty="0"/>
              <a:t>/LAD, </a:t>
            </a:r>
            <a:r>
              <a:rPr lang="en-US" sz="1800" dirty="0" err="1"/>
              <a:t>PixDD</a:t>
            </a:r>
            <a:r>
              <a:rPr lang="en-US" sz="1800" dirty="0"/>
              <a:t> and HERMES collaborations</a:t>
            </a:r>
          </a:p>
        </p:txBody>
      </p:sp>
    </p:spTree>
    <p:extLst>
      <p:ext uri="{BB962C8B-B14F-4D97-AF65-F5344CB8AC3E}">
        <p14:creationId xmlns:p14="http://schemas.microsoft.com/office/powerpoint/2010/main" val="361714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48941E-57AF-4FD0-B970-A4124C433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7274"/>
            <a:ext cx="5900400" cy="5119689"/>
          </a:xfrm>
        </p:spPr>
        <p:txBody>
          <a:bodyPr/>
          <a:lstStyle/>
          <a:p>
            <a:r>
              <a:rPr lang="en-US" sz="1800" b="1" dirty="0"/>
              <a:t>Pix</a:t>
            </a:r>
            <a:r>
              <a:rPr lang="en-US" sz="1800" dirty="0"/>
              <a:t>elated Silicon </a:t>
            </a:r>
            <a:r>
              <a:rPr lang="en-US" sz="1800" b="1" dirty="0"/>
              <a:t>D</a:t>
            </a:r>
            <a:r>
              <a:rPr lang="en-US" sz="1800" dirty="0"/>
              <a:t>rift </a:t>
            </a:r>
            <a:r>
              <a:rPr lang="en-US" sz="1800" b="1" dirty="0"/>
              <a:t>D</a:t>
            </a:r>
            <a:r>
              <a:rPr lang="en-US" sz="1800" dirty="0"/>
              <a:t>etector</a:t>
            </a:r>
          </a:p>
          <a:p>
            <a:pPr lvl="1"/>
            <a:r>
              <a:rPr lang="en-US" dirty="0"/>
              <a:t>R&amp;D project funded by the Italian Space Agency</a:t>
            </a:r>
          </a:p>
          <a:p>
            <a:pPr lvl="1"/>
            <a:r>
              <a:rPr lang="en-US" dirty="0"/>
              <a:t>SDD-based system for high-throughput spectral-timing studies</a:t>
            </a:r>
          </a:p>
          <a:p>
            <a:endParaRPr lang="en-US" dirty="0"/>
          </a:p>
          <a:p>
            <a:r>
              <a:rPr lang="en-US" dirty="0"/>
              <a:t>To be used at focal plane of large Field of View optics (e.g. lobster-eye) and concentrators</a:t>
            </a:r>
          </a:p>
          <a:p>
            <a:endParaRPr lang="en-US" dirty="0"/>
          </a:p>
          <a:p>
            <a:r>
              <a:rPr lang="en-US" dirty="0"/>
              <a:t>Goal of solving limitations of current X-ray detectors</a:t>
            </a:r>
          </a:p>
          <a:p>
            <a:pPr lvl="1"/>
            <a:r>
              <a:rPr lang="en-US" sz="1600" dirty="0"/>
              <a:t>CCDs: Pile-up, limited time resolution, low-temperature</a:t>
            </a:r>
          </a:p>
          <a:p>
            <a:pPr lvl="1"/>
            <a:r>
              <a:rPr lang="en-US" dirty="0" err="1"/>
              <a:t>DePFETs</a:t>
            </a:r>
            <a:r>
              <a:rPr lang="en-US" dirty="0"/>
              <a:t>: </a:t>
            </a:r>
            <a:r>
              <a:rPr lang="en-US" sz="1600" dirty="0"/>
              <a:t>low-temperature, fast readout with high power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99446-D488-4BCB-8460-4E3FBF1244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F37A10-3855-4FC7-BB83-F696AA1EF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Pixelated Silicon Drift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8">
                <a:extLst>
                  <a:ext uri="{FF2B5EF4-FFF2-40B4-BE49-F238E27FC236}">
                    <a16:creationId xmlns:a16="http://schemas.microsoft.com/office/drawing/2014/main" id="{06BE9071-E13D-432B-A618-6539E4CA0D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12673965"/>
                  </p:ext>
                </p:extLst>
              </p:nvPr>
            </p:nvGraphicFramePr>
            <p:xfrm>
              <a:off x="7007225" y="1057274"/>
              <a:ext cx="4123266" cy="3855720"/>
            </p:xfrm>
            <a:graphic>
              <a:graphicData uri="http://schemas.openxmlformats.org/drawingml/2006/table">
                <a:tbl>
                  <a:tblPr firstRow="1" bandRow="1">
                    <a:tableStyleId>{5FD0F851-EC5A-4D38-B0AD-8093EC10F338}</a:tableStyleId>
                  </a:tblPr>
                  <a:tblGrid>
                    <a:gridCol w="2061633">
                      <a:extLst>
                        <a:ext uri="{9D8B030D-6E8A-4147-A177-3AD203B41FA5}">
                          <a16:colId xmlns:a16="http://schemas.microsoft.com/office/drawing/2014/main" val="2865859136"/>
                        </a:ext>
                      </a:extLst>
                    </a:gridCol>
                    <a:gridCol w="2061633">
                      <a:extLst>
                        <a:ext uri="{9D8B030D-6E8A-4147-A177-3AD203B41FA5}">
                          <a16:colId xmlns:a16="http://schemas.microsoft.com/office/drawing/2014/main" val="246785868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Parameter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Requirement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144581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Energy resolution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400" b="0" smtClean="0">
                                  <a:latin typeface="Cambria Math" panose="02040503050406030204" pitchFamily="18" charset="0"/>
                                </a:rPr>
                                <m:t>≤150 </m:t>
                              </m:r>
                              <m:r>
                                <m:rPr>
                                  <m:sty m:val="p"/>
                                </m:rPr>
                                <a:rPr lang="en-US" sz="1400" b="0" smtClean="0">
                                  <a:latin typeface="Cambria Math" panose="02040503050406030204" pitchFamily="18" charset="0"/>
                                </a:rPr>
                                <m:t>eV</m:t>
                              </m:r>
                            </m:oMath>
                          </a14:m>
                          <a:r>
                            <a:rPr lang="en-US" sz="1400" dirty="0"/>
                            <a:t> at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smtClean="0">
                                  <a:latin typeface="Cambria Math" panose="02040503050406030204" pitchFamily="18" charset="0"/>
                                </a:rPr>
                                <m:t>6 </m:t>
                              </m:r>
                              <m:r>
                                <m:rPr>
                                  <m:sty m:val="p"/>
                                </m:rPr>
                                <a:rPr lang="en-US" sz="1400" b="0" smtClean="0">
                                  <a:latin typeface="Cambria Math" panose="02040503050406030204" pitchFamily="18" charset="0"/>
                                </a:rPr>
                                <m:t>keV</m:t>
                              </m:r>
                            </m:oMath>
                          </a14:m>
                          <a:r>
                            <a:rPr lang="en-US" sz="1400" dirty="0"/>
                            <a:t> at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US" sz="1400" b="0" smtClean="0">
                                      <a:latin typeface="Cambria Math" panose="020405030504060302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 sz="1400" b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oMath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068950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Energy range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baseline="0" smtClean="0">
                                    <a:latin typeface="Cambria Math" panose="02040503050406030204" pitchFamily="18" charset="0"/>
                                  </a:rPr>
                                  <m:t>0.5−15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b="0" baseline="0" smtClean="0">
                                    <a:latin typeface="Cambria Math" panose="02040503050406030204" pitchFamily="18" charset="0"/>
                                  </a:rPr>
                                  <m:t>keV</m:t>
                                </m:r>
                              </m:oMath>
                            </m:oMathPara>
                          </a14:m>
                          <a:endParaRPr lang="en-US" sz="1400" baseline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840746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Time resolution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smtClean="0">
                                    <a:latin typeface="Cambria Math" panose="02040503050406030204" pitchFamily="18" charset="0"/>
                                  </a:rPr>
                                  <m:t>≤100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b="0" smtClean="0">
                                    <a:latin typeface="Cambria Math" panose="02040503050406030204" pitchFamily="18" charset="0"/>
                                  </a:rPr>
                                  <m:t>μs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2634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Pitch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smtClean="0">
                                    <a:latin typeface="Cambria Math" panose="02040503050406030204" pitchFamily="18" charset="0"/>
                                  </a:rPr>
                                  <m:t>&lt;500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b="0" smtClean="0">
                                    <a:latin typeface="Cambria Math" panose="02040503050406030204" pitchFamily="18" charset="0"/>
                                  </a:rPr>
                                  <m:t>μm</m:t>
                                </m:r>
                                <m:r>
                                  <a:rPr lang="en-US" sz="1400" b="0" smtClean="0">
                                    <a:latin typeface="Cambria Math" panose="02040503050406030204" pitchFamily="18" charset="0"/>
                                  </a:rPr>
                                  <m:t>×500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b="0" smtClean="0">
                                    <a:latin typeface="Cambria Math" panose="02040503050406030204" pitchFamily="18" charset="0"/>
                                  </a:rPr>
                                  <m:t>μm</m:t>
                                </m:r>
                              </m:oMath>
                            </m:oMathPara>
                          </a14:m>
                          <a:endParaRPr lang="en-US" sz="1400" i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889722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Sensitivity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Single-photon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56056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Reading architecture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Sparse readout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90576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ENC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smtClean="0">
                                    <a:latin typeface="Cambria Math" panose="02040503050406030204" pitchFamily="18" charset="0"/>
                                  </a:rPr>
                                  <m:t>≈10 </m:t>
                                </m:r>
                                <m:sSubSup>
                                  <m:sSub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400" b="0" smtClean="0"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  <m:r>
                                      <a:rPr lang="en-US" sz="1400" b="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400" b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  <m:r>
                                      <a:rPr lang="en-US" sz="1400" b="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400" b="0" smtClean="0"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  <m:r>
                                      <a:rPr lang="en-US" sz="1400" b="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sub>
                                  <m:sup>
                                    <m:r>
                                      <a:rPr lang="en-US" sz="1400" b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with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400" b="0" smtClean="0">
                                      <a:latin typeface="Cambria Math" panose="02040503050406030204" pitchFamily="18" charset="0"/>
                                    </a:rPr>
                                    <m:t>det</m:t>
                                  </m:r>
                                </m:sub>
                              </m:sSub>
                              <m:r>
                                <a:rPr lang="en-US" sz="1400" b="0" smtClean="0">
                                  <a:latin typeface="Cambria Math" panose="02040503050406030204" pitchFamily="18" charset="0"/>
                                </a:rPr>
                                <m:t>&lt;100 </m:t>
                              </m:r>
                              <m:r>
                                <m:rPr>
                                  <m:sty m:val="p"/>
                                </m:rPr>
                                <a:rPr lang="en-US" sz="1400" b="0" smtClean="0">
                                  <a:latin typeface="Cambria Math" panose="02040503050406030204" pitchFamily="18" charset="0"/>
                                </a:rPr>
                                <m:t>pF</m:t>
                              </m:r>
                            </m:oMath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669081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Operating temperature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400" b="0" smtClean="0">
                                        <a:latin typeface="Cambria Math" panose="02040503050406030204" pitchFamily="18" charset="0"/>
                                      </a:rPr>
                                      <m:t>room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356270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Additional feature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Tiling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239143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8">
                <a:extLst>
                  <a:ext uri="{FF2B5EF4-FFF2-40B4-BE49-F238E27FC236}">
                    <a16:creationId xmlns:a16="http://schemas.microsoft.com/office/drawing/2014/main" id="{06BE9071-E13D-432B-A618-6539E4CA0D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12673965"/>
                  </p:ext>
                </p:extLst>
              </p:nvPr>
            </p:nvGraphicFramePr>
            <p:xfrm>
              <a:off x="7007225" y="1057274"/>
              <a:ext cx="4123266" cy="3855720"/>
            </p:xfrm>
            <a:graphic>
              <a:graphicData uri="http://schemas.openxmlformats.org/drawingml/2006/table">
                <a:tbl>
                  <a:tblPr firstRow="1" bandRow="1">
                    <a:tableStyleId>{5FD0F851-EC5A-4D38-B0AD-8093EC10F338}</a:tableStyleId>
                  </a:tblPr>
                  <a:tblGrid>
                    <a:gridCol w="2061633">
                      <a:extLst>
                        <a:ext uri="{9D8B030D-6E8A-4147-A177-3AD203B41FA5}">
                          <a16:colId xmlns:a16="http://schemas.microsoft.com/office/drawing/2014/main" val="2865859136"/>
                        </a:ext>
                      </a:extLst>
                    </a:gridCol>
                    <a:gridCol w="2061633">
                      <a:extLst>
                        <a:ext uri="{9D8B030D-6E8A-4147-A177-3AD203B41FA5}">
                          <a16:colId xmlns:a16="http://schemas.microsoft.com/office/drawing/2014/main" val="246785868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Parameter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Requirement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144581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Energy resolution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296" t="-101639" r="-296" b="-8459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068950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Energy range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296" t="-201639" r="-296" b="-7459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840746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Time resolution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296" t="-301639" r="-296" b="-6459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2634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Pitch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296" t="-408333" r="-296" b="-55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889722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Sensitivity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Single-photon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56056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Reading architecture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Sparse readout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9057667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ENC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296" t="-502353" r="-296" b="-1494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69081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Operating temperature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296" t="-839344" r="-296" b="-1081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56270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Additional feature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Tiling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2391437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Arrow: Right 12">
            <a:extLst>
              <a:ext uri="{FF2B5EF4-FFF2-40B4-BE49-F238E27FC236}">
                <a16:creationId xmlns:a16="http://schemas.microsoft.com/office/drawing/2014/main" id="{FECC55D3-9812-46D8-9411-30D65F828468}"/>
              </a:ext>
            </a:extLst>
          </p:cNvPr>
          <p:cNvSpPr/>
          <p:nvPr/>
        </p:nvSpPr>
        <p:spPr>
          <a:xfrm rot="10800000">
            <a:off x="11237244" y="1494307"/>
            <a:ext cx="621381" cy="19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06695D3-9584-4A73-B2A3-F7CCAB7924D9}"/>
              </a:ext>
            </a:extLst>
          </p:cNvPr>
          <p:cNvSpPr/>
          <p:nvPr/>
        </p:nvSpPr>
        <p:spPr>
          <a:xfrm rot="10800000">
            <a:off x="11237244" y="2996103"/>
            <a:ext cx="621381" cy="19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A4F86D7E-D2DE-4DD7-8989-00B16746DEE7}"/>
              </a:ext>
            </a:extLst>
          </p:cNvPr>
          <p:cNvSpPr/>
          <p:nvPr/>
        </p:nvSpPr>
        <p:spPr>
          <a:xfrm rot="10800000">
            <a:off x="11237244" y="3382602"/>
            <a:ext cx="621381" cy="19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25DBAC7-5BCD-42B7-BC77-B0E13AF9AABA}"/>
              </a:ext>
            </a:extLst>
          </p:cNvPr>
          <p:cNvSpPr/>
          <p:nvPr/>
        </p:nvSpPr>
        <p:spPr>
          <a:xfrm rot="10800000">
            <a:off x="11237244" y="4255085"/>
            <a:ext cx="621381" cy="19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473771A-12E5-4A06-A300-92DEE0448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533" y="4434683"/>
            <a:ext cx="2822686" cy="174227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0A6D89C-0F72-4605-A691-BB7F63F91B5B}"/>
              </a:ext>
            </a:extLst>
          </p:cNvPr>
          <p:cNvSpPr txBox="1"/>
          <p:nvPr/>
        </p:nvSpPr>
        <p:spPr>
          <a:xfrm>
            <a:off x="1959552" y="6038463"/>
            <a:ext cx="1046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E.g. </a:t>
            </a:r>
            <a:r>
              <a:rPr lang="en-US" sz="1200" dirty="0" err="1"/>
              <a:t>pn</a:t>
            </a:r>
            <a:r>
              <a:rPr lang="en-US" sz="1200" dirty="0"/>
              <a:t>-CCD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181BDF85-6416-4059-B388-F90B6E13F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019430E2-EF8B-4947-A72D-FCA2256D8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4A73195D-3DB5-46BD-A59B-D965F39D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5B8E-8486-45E6-9188-EA9D3EFA8F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20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EB20BA9-B44F-40B8-8FDA-6719EB77B662}"/>
              </a:ext>
            </a:extLst>
          </p:cNvPr>
          <p:cNvSpPr/>
          <p:nvPr/>
        </p:nvSpPr>
        <p:spPr>
          <a:xfrm>
            <a:off x="194733" y="1585005"/>
            <a:ext cx="3877222" cy="234158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B600D-0FB8-48C5-8B28-F0400DC4B7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Sensor and ASIC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40BC0B-4F5F-4336-8141-FC7DBA4E5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Pixelated Silicon Drift Detector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FDE48-D3CB-485E-87F5-021A436B739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5" t="9736" r="8043" b="7419"/>
          <a:stretch/>
        </p:blipFill>
        <p:spPr bwMode="auto">
          <a:xfrm rot="10800000">
            <a:off x="4851552" y="1429026"/>
            <a:ext cx="2819400" cy="3285068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1E1ED8B-AA5D-4F84-ADDD-DCCF36F6D5C1}"/>
              </a:ext>
            </a:extLst>
          </p:cNvPr>
          <p:cNvGrpSpPr/>
          <p:nvPr/>
        </p:nvGrpSpPr>
        <p:grpSpPr>
          <a:xfrm>
            <a:off x="279268" y="1663470"/>
            <a:ext cx="3693920" cy="2263115"/>
            <a:chOff x="6215817" y="1951102"/>
            <a:chExt cx="4806811" cy="294493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3C99372-3269-48E3-A7FA-86E36DB9E9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88"/>
            <a:stretch/>
          </p:blipFill>
          <p:spPr>
            <a:xfrm>
              <a:off x="6956285" y="2201333"/>
              <a:ext cx="3696703" cy="2094100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98B3AFF-261A-4707-9418-397D475B3A89}"/>
                </a:ext>
              </a:extLst>
            </p:cNvPr>
            <p:cNvCxnSpPr/>
            <p:nvPr/>
          </p:nvCxnSpPr>
          <p:spPr>
            <a:xfrm>
              <a:off x="9111350" y="3401140"/>
              <a:ext cx="1330656" cy="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C16F3D8-857B-46CF-95C4-0ACC0084BDDA}"/>
                </a:ext>
              </a:extLst>
            </p:cNvPr>
            <p:cNvCxnSpPr/>
            <p:nvPr/>
          </p:nvCxnSpPr>
          <p:spPr>
            <a:xfrm>
              <a:off x="9111350" y="3854074"/>
              <a:ext cx="1330656" cy="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A9051C3-B032-4891-B83B-06E5CB78C169}"/>
                </a:ext>
              </a:extLst>
            </p:cNvPr>
            <p:cNvCxnSpPr/>
            <p:nvPr/>
          </p:nvCxnSpPr>
          <p:spPr>
            <a:xfrm flipH="1">
              <a:off x="6480425" y="3492733"/>
              <a:ext cx="658702" cy="374428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774A7CF-1A3A-46FB-BE35-F7179502E6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89998" y="3492733"/>
              <a:ext cx="724990" cy="430309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E4EAA48-01B3-4742-8A0C-44914070E733}"/>
                </a:ext>
              </a:extLst>
            </p:cNvPr>
            <p:cNvCxnSpPr/>
            <p:nvPr/>
          </p:nvCxnSpPr>
          <p:spPr>
            <a:xfrm flipV="1">
              <a:off x="7139127" y="2664363"/>
              <a:ext cx="0" cy="82837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7FE2DB5-9350-435B-9138-051520D59BB2}"/>
                </a:ext>
              </a:extLst>
            </p:cNvPr>
            <p:cNvCxnSpPr/>
            <p:nvPr/>
          </p:nvCxnSpPr>
          <p:spPr>
            <a:xfrm flipV="1">
              <a:off x="7537873" y="2405687"/>
              <a:ext cx="0" cy="82837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A3E88BD-3914-4C8C-BCB8-F0E07BC0348B}"/>
                    </a:ext>
                  </a:extLst>
                </p:cNvPr>
                <p:cNvSpPr txBox="1"/>
                <p:nvPr/>
              </p:nvSpPr>
              <p:spPr>
                <a:xfrm>
                  <a:off x="10044825" y="3483320"/>
                  <a:ext cx="791004" cy="32040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450 </m:t>
                        </m:r>
                        <m:r>
                          <m:rPr>
                            <m:sty m:val="p"/>
                          </m:rPr>
                          <a:rPr lang="en-US" sz="1000" b="0" i="0" smtClean="0">
                            <a:latin typeface="Cambria Math" panose="02040503050406030204" pitchFamily="18" charset="0"/>
                          </a:rPr>
                          <m:t>μm</m:t>
                        </m:r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A3E88BD-3914-4C8C-BCB8-F0E07BC034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44825" y="3483320"/>
                  <a:ext cx="791004" cy="32040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426F41F-6AC3-4AD5-A72B-6572C6A17A22}"/>
                    </a:ext>
                  </a:extLst>
                </p:cNvPr>
                <p:cNvSpPr txBox="1"/>
                <p:nvPr/>
              </p:nvSpPr>
              <p:spPr>
                <a:xfrm rot="19470424">
                  <a:off x="6905785" y="2298634"/>
                  <a:ext cx="791004" cy="32040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300 </m:t>
                        </m:r>
                        <m:r>
                          <m:rPr>
                            <m:sty m:val="p"/>
                          </m:rPr>
                          <a:rPr lang="en-US" sz="1000" b="0" i="0" smtClean="0">
                            <a:latin typeface="Cambria Math" panose="02040503050406030204" pitchFamily="18" charset="0"/>
                          </a:rPr>
                          <m:t>μm</m:t>
                        </m:r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426F41F-6AC3-4AD5-A72B-6572C6A17A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470424">
                  <a:off x="6905785" y="2298634"/>
                  <a:ext cx="791004" cy="32040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F1AE9D1-029A-4478-8CAA-D8CE716BF59B}"/>
                    </a:ext>
                  </a:extLst>
                </p:cNvPr>
                <p:cNvSpPr txBox="1"/>
                <p:nvPr/>
              </p:nvSpPr>
              <p:spPr>
                <a:xfrm>
                  <a:off x="6215817" y="3809522"/>
                  <a:ext cx="791004" cy="32040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300 </m:t>
                        </m:r>
                        <m:r>
                          <m:rPr>
                            <m:sty m:val="p"/>
                          </m:rPr>
                          <a:rPr lang="en-US" sz="1000" b="0" i="0" smtClean="0">
                            <a:latin typeface="Cambria Math" panose="02040503050406030204" pitchFamily="18" charset="0"/>
                          </a:rPr>
                          <m:t>μm</m:t>
                        </m:r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F1AE9D1-029A-4478-8CAA-D8CE716BF5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5817" y="3809522"/>
                  <a:ext cx="791004" cy="32040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7938F4E-078A-4B0D-9E56-7FC811848CE3}"/>
                    </a:ext>
                  </a:extLst>
                </p:cNvPr>
                <p:cNvSpPr txBox="1"/>
                <p:nvPr/>
              </p:nvSpPr>
              <p:spPr>
                <a:xfrm>
                  <a:off x="6990965" y="4160396"/>
                  <a:ext cx="657011" cy="32040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−70 </m:t>
                        </m:r>
                        <m:r>
                          <m:rPr>
                            <m:sty m:val="p"/>
                          </m:rPr>
                          <a:rPr lang="en-US" sz="1000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7938F4E-078A-4B0D-9E56-7FC811848C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0965" y="4160396"/>
                  <a:ext cx="657011" cy="32040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3899856-D7E3-41D3-AB2F-3D81E2205FFB}"/>
                    </a:ext>
                  </a:extLst>
                </p:cNvPr>
                <p:cNvSpPr txBox="1"/>
                <p:nvPr/>
              </p:nvSpPr>
              <p:spPr>
                <a:xfrm>
                  <a:off x="7709769" y="2298633"/>
                  <a:ext cx="652964" cy="32040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−39 </m:t>
                        </m:r>
                        <m:r>
                          <m:rPr>
                            <m:sty m:val="p"/>
                          </m:rPr>
                          <a:rPr lang="en-US" sz="1000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3899856-D7E3-41D3-AB2F-3D81E2205F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9769" y="2298633"/>
                  <a:ext cx="652964" cy="32040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4A26FFE-86FC-493F-9507-FC77C0677EAB}"/>
                    </a:ext>
                  </a:extLst>
                </p:cNvPr>
                <p:cNvSpPr txBox="1"/>
                <p:nvPr/>
              </p:nvSpPr>
              <p:spPr>
                <a:xfrm>
                  <a:off x="10323734" y="2370106"/>
                  <a:ext cx="694723" cy="32040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−32 </m:t>
                        </m:r>
                        <m:r>
                          <m:rPr>
                            <m:sty m:val="p"/>
                          </m:rPr>
                          <a:rPr lang="en-US" sz="1000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4A26FFE-86FC-493F-9507-FC77C0677E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23734" y="2370106"/>
                  <a:ext cx="694723" cy="32040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220C490-E6E5-4B32-8179-B203980F3C90}"/>
                </a:ext>
              </a:extLst>
            </p:cNvPr>
            <p:cNvCxnSpPr/>
            <p:nvPr/>
          </p:nvCxnSpPr>
          <p:spPr>
            <a:xfrm flipH="1" flipV="1">
              <a:off x="8923538" y="3679947"/>
              <a:ext cx="490920" cy="781848"/>
            </a:xfrm>
            <a:prstGeom prst="straightConnector1">
              <a:avLst/>
            </a:prstGeom>
            <a:ln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1B15034-875E-40FA-9F0D-DD6EA8640A8B}"/>
                    </a:ext>
                  </a:extLst>
                </p:cNvPr>
                <p:cNvSpPr txBox="1"/>
                <p:nvPr/>
              </p:nvSpPr>
              <p:spPr>
                <a:xfrm>
                  <a:off x="9011436" y="4375386"/>
                  <a:ext cx="2011192" cy="5206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000" b="0" i="0" smtClean="0">
                                <a:latin typeface="Cambria Math" panose="02040503050406030204" pitchFamily="18" charset="0"/>
                              </a:rPr>
                              <m:t>leak</m:t>
                            </m:r>
                          </m:sub>
                        </m:sSub>
                        <m:r>
                          <a:rPr lang="en-US" sz="1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≲</m:t>
                        </m:r>
                        <m:sSup>
                          <m:sSupPr>
                            <m:ctrlPr>
                              <a:rPr lang="en-US" sz="1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pA</m:t>
                        </m:r>
                        <m:r>
                          <a:rPr lang="en-US" sz="1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1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sz="1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</m:oMath>
                    </m:oMathPara>
                  </a14:m>
                  <a:endParaRPr lang="en-US" sz="100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000" b="0" i="0" smtClean="0">
                                <a:latin typeface="Cambria Math" panose="02040503050406030204" pitchFamily="18" charset="0"/>
                              </a:rPr>
                              <m:t>anode</m:t>
                            </m:r>
                          </m:sub>
                        </m:sSub>
                        <m:r>
                          <a:rPr lang="en-US" sz="1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≲</m:t>
                        </m:r>
                        <m:r>
                          <a:rPr lang="en-US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pA</m:t>
                        </m:r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1B15034-875E-40FA-9F0D-DD6EA8640A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11436" y="4375386"/>
                  <a:ext cx="2011192" cy="52065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B1D1F82-D646-4FC1-A810-A141C129BA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04699" y="3913672"/>
              <a:ext cx="192446" cy="476854"/>
            </a:xfrm>
            <a:prstGeom prst="straightConnector1">
              <a:avLst/>
            </a:prstGeom>
            <a:ln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25FB813-F7D5-493C-8D4F-A61DD8B45643}"/>
                </a:ext>
              </a:extLst>
            </p:cNvPr>
            <p:cNvSpPr txBox="1"/>
            <p:nvPr/>
          </p:nvSpPr>
          <p:spPr>
            <a:xfrm>
              <a:off x="7448826" y="4335410"/>
              <a:ext cx="1673862" cy="5206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Shallow entrance window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98C56F7-CBDE-4A8D-81BA-5D4EADCCED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7690" y="2235369"/>
              <a:ext cx="694724" cy="668490"/>
            </a:xfrm>
            <a:prstGeom prst="straightConnector1">
              <a:avLst/>
            </a:prstGeom>
            <a:ln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C23AC74-A5CA-40BE-BA0C-CA7133D4A701}"/>
                    </a:ext>
                  </a:extLst>
                </p:cNvPr>
                <p:cNvSpPr txBox="1"/>
                <p:nvPr/>
              </p:nvSpPr>
              <p:spPr>
                <a:xfrm>
                  <a:off x="9085818" y="1951102"/>
                  <a:ext cx="1633456" cy="32040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000" b="0" i="0" smtClean="0">
                                <a:latin typeface="Cambria Math" panose="02040503050406030204" pitchFamily="18" charset="0"/>
                              </a:rPr>
                              <m:t>anode</m:t>
                            </m:r>
                          </m:sub>
                        </m:sSub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≤35 </m:t>
                        </m:r>
                        <m:r>
                          <m:rPr>
                            <m:sty m:val="p"/>
                          </m:rPr>
                          <a:rPr lang="en-US" sz="1000" b="0" i="0" smtClean="0">
                            <a:latin typeface="Cambria Math" panose="02040503050406030204" pitchFamily="18" charset="0"/>
                          </a:rPr>
                          <m:t>fF</m:t>
                        </m:r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C23AC74-A5CA-40BE-BA0C-CA7133D4A7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5818" y="1951102"/>
                  <a:ext cx="1633456" cy="32040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9E07584-C267-4959-B144-82C1B6FECCAC}"/>
              </a:ext>
            </a:extLst>
          </p:cNvPr>
          <p:cNvSpPr txBox="1"/>
          <p:nvPr/>
        </p:nvSpPr>
        <p:spPr>
          <a:xfrm>
            <a:off x="168710" y="4006400"/>
            <a:ext cx="43000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SDD matrix (INFN-Ts &amp; FBK)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Fully-depleted back-illuminated 16×16 SDD matrix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Low-leakage current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Small anode capacitance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Optimized for low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Capable of Fano-limited spectroscopy at </a:t>
            </a:r>
            <a:r>
              <a:rPr lang="en-US" sz="1400" dirty="0" err="1"/>
              <a:t>T</a:t>
            </a:r>
            <a:r>
              <a:rPr lang="en-US" sz="1400" baseline="-25000" dirty="0" err="1"/>
              <a:t>room</a:t>
            </a:r>
            <a:endParaRPr lang="en-US" sz="1400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57CAF33-54FA-4AC0-98EF-CDD29BC32C56}"/>
              </a:ext>
            </a:extLst>
          </p:cNvPr>
          <p:cNvCxnSpPr>
            <a:stCxn id="46" idx="3"/>
          </p:cNvCxnSpPr>
          <p:nvPr/>
        </p:nvCxnSpPr>
        <p:spPr>
          <a:xfrm>
            <a:off x="4071955" y="2755795"/>
            <a:ext cx="1820845" cy="93716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A58E6DA-6117-4C64-8AD7-87DC17316132}"/>
              </a:ext>
            </a:extLst>
          </p:cNvPr>
          <p:cNvCxnSpPr>
            <a:cxnSpLocks/>
          </p:cNvCxnSpPr>
          <p:nvPr/>
        </p:nvCxnSpPr>
        <p:spPr>
          <a:xfrm flipH="1">
            <a:off x="6493665" y="1975973"/>
            <a:ext cx="2012249" cy="33917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B6F19B-B0A4-433A-A284-546496F3A700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583202" y="2628845"/>
            <a:ext cx="721681" cy="462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EBBD872-5664-4239-AF15-1B9C31CB29F0}"/>
              </a:ext>
            </a:extLst>
          </p:cNvPr>
          <p:cNvCxnSpPr>
            <a:cxnSpLocks/>
          </p:cNvCxnSpPr>
          <p:nvPr/>
        </p:nvCxnSpPr>
        <p:spPr>
          <a:xfrm flipH="1">
            <a:off x="876279" y="2642769"/>
            <a:ext cx="720536" cy="4493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C76D923-BB35-46E7-8F1D-E8FE260D44F7}"/>
              </a:ext>
            </a:extLst>
          </p:cNvPr>
          <p:cNvCxnSpPr/>
          <p:nvPr/>
        </p:nvCxnSpPr>
        <p:spPr>
          <a:xfrm flipV="1">
            <a:off x="971671" y="2231686"/>
            <a:ext cx="0" cy="6164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DFC3430-F545-4798-845A-3920CD8AD009}"/>
              </a:ext>
            </a:extLst>
          </p:cNvPr>
          <p:cNvCxnSpPr/>
          <p:nvPr/>
        </p:nvCxnSpPr>
        <p:spPr>
          <a:xfrm flipV="1">
            <a:off x="1304883" y="2012808"/>
            <a:ext cx="0" cy="6164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CF7DCC5-202A-43E0-BBF7-CB0F46A40E11}"/>
              </a:ext>
            </a:extLst>
          </p:cNvPr>
          <p:cNvCxnSpPr/>
          <p:nvPr/>
        </p:nvCxnSpPr>
        <p:spPr>
          <a:xfrm>
            <a:off x="2427635" y="3125859"/>
            <a:ext cx="10489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EBFD8CB-83A6-40FE-92CE-EF9FBDB4B49B}"/>
              </a:ext>
            </a:extLst>
          </p:cNvPr>
          <p:cNvCxnSpPr/>
          <p:nvPr/>
        </p:nvCxnSpPr>
        <p:spPr>
          <a:xfrm>
            <a:off x="2427635" y="2777790"/>
            <a:ext cx="10489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1A4480A-F613-4F92-A037-FB321F5090D6}"/>
              </a:ext>
            </a:extLst>
          </p:cNvPr>
          <p:cNvCxnSpPr>
            <a:stCxn id="27" idx="2"/>
          </p:cNvCxnSpPr>
          <p:nvPr/>
        </p:nvCxnSpPr>
        <p:spPr>
          <a:xfrm flipH="1">
            <a:off x="2601506" y="1909691"/>
            <a:ext cx="510926" cy="485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0879A27-5F52-4B3F-96BD-1E44CA13D210}"/>
              </a:ext>
            </a:extLst>
          </p:cNvPr>
          <p:cNvCxnSpPr>
            <a:stCxn id="25" idx="0"/>
          </p:cNvCxnSpPr>
          <p:nvPr/>
        </p:nvCxnSpPr>
        <p:spPr>
          <a:xfrm flipV="1">
            <a:off x="1869968" y="3237419"/>
            <a:ext cx="3948" cy="2583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8F3C1E0-1003-4494-9E4D-DCDFB2B08969}"/>
              </a:ext>
            </a:extLst>
          </p:cNvPr>
          <p:cNvCxnSpPr>
            <a:cxnSpLocks/>
          </p:cNvCxnSpPr>
          <p:nvPr/>
        </p:nvCxnSpPr>
        <p:spPr>
          <a:xfrm flipH="1" flipV="1">
            <a:off x="2383397" y="3011739"/>
            <a:ext cx="268823" cy="526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Date Placeholder 76">
            <a:extLst>
              <a:ext uri="{FF2B5EF4-FFF2-40B4-BE49-F238E27FC236}">
                <a16:creationId xmlns:a16="http://schemas.microsoft.com/office/drawing/2014/main" id="{E70E9DD6-9AB1-4433-B4C7-A10EB0AC8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78" name="Footer Placeholder 77">
            <a:extLst>
              <a:ext uri="{FF2B5EF4-FFF2-40B4-BE49-F238E27FC236}">
                <a16:creationId xmlns:a16="http://schemas.microsoft.com/office/drawing/2014/main" id="{05AA51D8-B6B2-44A0-AFA5-2BCFA1D31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79" name="Slide Number Placeholder 78">
            <a:extLst>
              <a:ext uri="{FF2B5EF4-FFF2-40B4-BE49-F238E27FC236}">
                <a16:creationId xmlns:a16="http://schemas.microsoft.com/office/drawing/2014/main" id="{6782AB3E-B799-429B-9665-C01E03643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5B8E-8486-45E6-9188-EA9D3EFA8FA5}" type="slidenum">
              <a:rPr lang="en-US" smtClean="0"/>
              <a:t>11</a:t>
            </a:fld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98A5E75-90AF-4CB5-8BDD-5960F60D18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24610" y="1606478"/>
            <a:ext cx="3470427" cy="2298634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219E905-CBDE-4981-817A-C5DB0E536800}"/>
                  </a:ext>
                </a:extLst>
              </p:cNvPr>
              <p:cNvSpPr txBox="1"/>
              <p:nvPr/>
            </p:nvSpPr>
            <p:spPr>
              <a:xfrm>
                <a:off x="8324610" y="4005226"/>
                <a:ext cx="3470427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RIGEL ASIC (</a:t>
                </a:r>
                <a:r>
                  <a:rPr lang="en-US" sz="1400" dirty="0" err="1"/>
                  <a:t>PoliMi</a:t>
                </a:r>
                <a:r>
                  <a:rPr lang="en-US" sz="1400" dirty="0"/>
                  <a:t> &amp; </a:t>
                </a:r>
                <a:r>
                  <a:rPr lang="en-US" sz="1400" dirty="0" err="1"/>
                  <a:t>UniPV</a:t>
                </a:r>
                <a:r>
                  <a:rPr lang="en-US" sz="1400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Mixed-signal ASIC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Analog cells match sensor pixels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Energy range: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0.5−15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endParaRPr lang="en-US" sz="14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ADC conversion time: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≈100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μs</m:t>
                    </m:r>
                  </m:oMath>
                </a14:m>
                <a:endParaRPr lang="en-US" sz="14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Capacitance matching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0" dirty="0"/>
                  <a:t>ENC</a:t>
                </a:r>
                <a:r>
                  <a:rPr lang="en-US" sz="1400" dirty="0"/>
                  <a:t>: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≈10 </m:t>
                    </m:r>
                    <m:sSubSup>
                      <m:sSub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  <m:sup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endParaRPr lang="en-US" sz="14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0" dirty="0"/>
                  <a:t>Power consumption: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640 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μW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ch</m:t>
                    </m:r>
                  </m:oMath>
                </a14:m>
                <a:endParaRPr lang="en-US" sz="1400" b="0" dirty="0"/>
              </a:p>
            </p:txBody>
          </p:sp>
        </mc:Choice>
        <mc:Fallback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219E905-CBDE-4981-817A-C5DB0E536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4610" y="4005226"/>
                <a:ext cx="3470427" cy="1815882"/>
              </a:xfrm>
              <a:prstGeom prst="rect">
                <a:avLst/>
              </a:prstGeom>
              <a:blipFill>
                <a:blip r:embed="rId13"/>
                <a:stretch>
                  <a:fillRect l="-527" t="-671" b="-2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3475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11EE5E-683A-4B8A-8782-13738D27C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Bump-bonding decreases parasitic capacitance of wires and increases fill factor</a:t>
            </a:r>
          </a:p>
          <a:p>
            <a:r>
              <a:rPr lang="en-US" dirty="0"/>
              <a:t>Traditional bump-bonding requires photolithography (expensive)</a:t>
            </a:r>
          </a:p>
          <a:p>
            <a:r>
              <a:rPr lang="en-US" dirty="0"/>
              <a:t>Novel die-level process developed at KIT originally for CMS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1342D-AA41-4614-8312-19508D8AC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D669F2-6D4F-4E5A-9BAC-52FF927FD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4251A6-4AFD-4D89-8578-9B0A34E55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5B8E-8486-45E6-9188-EA9D3EFA8FA5}" type="slidenum">
              <a:rPr lang="en-US" smtClean="0"/>
              <a:t>12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F761D7-AE19-44B4-B380-003FBEBCB6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Gold-stud bump bonding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66F3DD6-A3C7-481F-AD9C-21A74BA9B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Pixelated Silicon Drift Detector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0AF661-9734-4859-9750-F251DA7EA1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" b="2401"/>
          <a:stretch/>
        </p:blipFill>
        <p:spPr>
          <a:xfrm>
            <a:off x="8472321" y="779929"/>
            <a:ext cx="3645090" cy="5659839"/>
          </a:xfrm>
          <a:prstGeom prst="rect">
            <a:avLst/>
          </a:prstGeom>
        </p:spPr>
      </p:pic>
      <p:pic>
        <p:nvPicPr>
          <p:cNvPr id="9" name="Bumping of Rigel_Large">
            <a:hlinkClick r:id="" action="ppaction://media"/>
            <a:extLst>
              <a:ext uri="{FF2B5EF4-FFF2-40B4-BE49-F238E27FC236}">
                <a16:creationId xmlns:a16="http://schemas.microsoft.com/office/drawing/2014/main" id="{B09C4167-AF3D-4AC0-9F44-F3B6DEDD79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2262434"/>
            <a:ext cx="6731524" cy="378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7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11EE5E-683A-4B8A-8782-13738D27C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Bump-bonding decreases parasitic capacitance of wires and increases fill factor</a:t>
            </a:r>
          </a:p>
          <a:p>
            <a:r>
              <a:rPr lang="en-US" dirty="0"/>
              <a:t>Traditional bump-bonding requires photolithography (expensive)</a:t>
            </a:r>
          </a:p>
          <a:p>
            <a:r>
              <a:rPr lang="en-US" dirty="0"/>
              <a:t>Novel die-level process developed at KIT originally for CMS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1342D-AA41-4614-8312-19508D8AC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D669F2-6D4F-4E5A-9BAC-52FF927FD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4251A6-4AFD-4D89-8578-9B0A34E55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5B8E-8486-45E6-9188-EA9D3EFA8FA5}" type="slidenum">
              <a:rPr lang="en-US" smtClean="0"/>
              <a:t>13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F761D7-AE19-44B4-B380-003FBEBCB6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Gold-stud bump bonding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66F3DD6-A3C7-481F-AD9C-21A74BA9B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Pixelated Silicon Drift Detector</a:t>
            </a:r>
          </a:p>
        </p:txBody>
      </p:sp>
      <p:pic>
        <p:nvPicPr>
          <p:cNvPr id="10" name="Bonding PixDD 16x8_Large">
            <a:hlinkClick r:id="" action="ppaction://media"/>
            <a:extLst>
              <a:ext uri="{FF2B5EF4-FFF2-40B4-BE49-F238E27FC236}">
                <a16:creationId xmlns:a16="http://schemas.microsoft.com/office/drawing/2014/main" id="{EEF8E66B-107F-4D3D-932B-C5D970591D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2328421"/>
            <a:ext cx="6841852" cy="38485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7BAF65-AEDA-42CB-8B9C-3B4D94453B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834" y="3614981"/>
            <a:ext cx="2245530" cy="237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44F56D-E028-4584-B42C-348D7871B1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834" y="1310326"/>
            <a:ext cx="2250354" cy="179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FDA5E59-2B2A-49CD-BC8B-A3D8409C8B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1800" dirty="0"/>
                  <a:t>Performance tested at INAF/IAPS</a:t>
                </a:r>
              </a:p>
              <a:p>
                <a:r>
                  <a:rPr lang="en-US" dirty="0"/>
                  <a:t>Achieved resolution (single pixel)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FWHM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5.9 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keV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≈160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en-US" sz="1600" dirty="0"/>
                  <a:t> at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FWHM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5.9 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keV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≈150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en-US" sz="1600" dirty="0"/>
                  <a:t> at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Very low detector leakage current</a:t>
                </a:r>
              </a:p>
              <a:p>
                <a:r>
                  <a:rPr lang="en-US" dirty="0"/>
                  <a:t>Uniform response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FDA5E59-2B2A-49CD-BC8B-A3D8409C8B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06" t="-1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6ACFD-A7A2-4333-8ADC-430F6B8F3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Spectral performance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0B0CC8-8472-4450-B8A9-39487C12C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Pixelated Silicon Drift Detector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DD8E1F-F568-4CE8-A891-82D3C083A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488" y="996184"/>
            <a:ext cx="3403511" cy="25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866D93-604B-4494-804B-EB3790F9B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222" y="996184"/>
            <a:ext cx="3403511" cy="252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D88B1-279B-47F2-8421-7D69360D1B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1" y="3957412"/>
            <a:ext cx="3399145" cy="25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3A473D0-70EF-47D2-8A93-955D55CF9856}"/>
                  </a:ext>
                </a:extLst>
              </p:cNvPr>
              <p:cNvSpPr txBox="1"/>
              <p:nvPr/>
            </p:nvSpPr>
            <p:spPr>
              <a:xfrm>
                <a:off x="6098789" y="763981"/>
                <a:ext cx="136388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3A473D0-70EF-47D2-8A93-955D55CF98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8789" y="763981"/>
                <a:ext cx="1363887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3969B323-DCF4-42E8-BC09-CE36643893F8}"/>
              </a:ext>
            </a:extLst>
          </p:cNvPr>
          <p:cNvGrpSpPr/>
          <p:nvPr/>
        </p:nvGrpSpPr>
        <p:grpSpPr>
          <a:xfrm>
            <a:off x="6096000" y="2535433"/>
            <a:ext cx="990600" cy="579242"/>
            <a:chOff x="5166245" y="4430363"/>
            <a:chExt cx="1745776" cy="107610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11D53F5-DA71-4F51-8D15-FAF808F503B7}"/>
                </a:ext>
              </a:extLst>
            </p:cNvPr>
            <p:cNvCxnSpPr>
              <a:cxnSpLocks/>
            </p:cNvCxnSpPr>
            <p:nvPr/>
          </p:nvCxnSpPr>
          <p:spPr>
            <a:xfrm>
              <a:off x="5175338" y="4447047"/>
              <a:ext cx="705587" cy="8758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24E1989-E344-41D0-996B-E0CF782D9CEE}"/>
                </a:ext>
              </a:extLst>
            </p:cNvPr>
            <p:cNvCxnSpPr>
              <a:cxnSpLocks/>
            </p:cNvCxnSpPr>
            <p:nvPr/>
          </p:nvCxnSpPr>
          <p:spPr>
            <a:xfrm>
              <a:off x="5166245" y="4430363"/>
              <a:ext cx="1745776" cy="10761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60C72DA-D594-44D8-A6FB-635A2FB8FAFB}"/>
              </a:ext>
            </a:extLst>
          </p:cNvPr>
          <p:cNvSpPr txBox="1"/>
          <p:nvPr/>
        </p:nvSpPr>
        <p:spPr>
          <a:xfrm>
            <a:off x="5504469" y="2322518"/>
            <a:ext cx="10840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Charge sharing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124AFD-430A-4FDE-9589-F460D3CB1477}"/>
              </a:ext>
            </a:extLst>
          </p:cNvPr>
          <p:cNvSpPr/>
          <p:nvPr/>
        </p:nvSpPr>
        <p:spPr>
          <a:xfrm>
            <a:off x="6828358" y="1498502"/>
            <a:ext cx="1286942" cy="3077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79AB32-760D-4DBB-92A2-C3249ACB44CE}"/>
              </a:ext>
            </a:extLst>
          </p:cNvPr>
          <p:cNvSpPr/>
          <p:nvPr/>
        </p:nvSpPr>
        <p:spPr>
          <a:xfrm>
            <a:off x="10323433" y="1504557"/>
            <a:ext cx="1286942" cy="3077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3FAD663-20A9-4C3C-9E9B-C04A6D873E39}"/>
                  </a:ext>
                </a:extLst>
              </p:cNvPr>
              <p:cNvSpPr txBox="1"/>
              <p:nvPr/>
            </p:nvSpPr>
            <p:spPr>
              <a:xfrm>
                <a:off x="9643856" y="763981"/>
                <a:ext cx="136388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3FAD663-20A9-4C3C-9E9B-C04A6D873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3856" y="763981"/>
                <a:ext cx="1363887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87BA3875-592C-436E-B696-1FBA066DCC08}"/>
              </a:ext>
            </a:extLst>
          </p:cNvPr>
          <p:cNvGrpSpPr/>
          <p:nvPr/>
        </p:nvGrpSpPr>
        <p:grpSpPr>
          <a:xfrm>
            <a:off x="9577795" y="2535433"/>
            <a:ext cx="990600" cy="579242"/>
            <a:chOff x="5166245" y="4430363"/>
            <a:chExt cx="1745776" cy="1076102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4BDC824-C444-41A9-BE2C-22652E6C8484}"/>
                </a:ext>
              </a:extLst>
            </p:cNvPr>
            <p:cNvCxnSpPr>
              <a:cxnSpLocks/>
            </p:cNvCxnSpPr>
            <p:nvPr/>
          </p:nvCxnSpPr>
          <p:spPr>
            <a:xfrm>
              <a:off x="5175338" y="4447047"/>
              <a:ext cx="705587" cy="8758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C421590-60D9-4E6C-847A-BCDDD1F10985}"/>
                </a:ext>
              </a:extLst>
            </p:cNvPr>
            <p:cNvCxnSpPr>
              <a:cxnSpLocks/>
            </p:cNvCxnSpPr>
            <p:nvPr/>
          </p:nvCxnSpPr>
          <p:spPr>
            <a:xfrm>
              <a:off x="5166245" y="4430363"/>
              <a:ext cx="1745776" cy="10761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6FCC363-1B32-4EB9-BD0E-8651A2AD7BB6}"/>
              </a:ext>
            </a:extLst>
          </p:cNvPr>
          <p:cNvSpPr txBox="1"/>
          <p:nvPr/>
        </p:nvSpPr>
        <p:spPr>
          <a:xfrm>
            <a:off x="8986264" y="2322518"/>
            <a:ext cx="10840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Charge sharing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A65D7E6-5F7E-4862-BFEA-4254B9E4DAE9}"/>
                  </a:ext>
                </a:extLst>
              </p:cNvPr>
              <p:cNvSpPr txBox="1"/>
              <p:nvPr/>
            </p:nvSpPr>
            <p:spPr>
              <a:xfrm>
                <a:off x="1296189" y="3649635"/>
                <a:ext cx="29051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0" dirty="0"/>
                  <a:t>Pixel resolution at 5.9 keV at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A65D7E6-5F7E-4862-BFEA-4254B9E4D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189" y="3649635"/>
                <a:ext cx="2905125" cy="307777"/>
              </a:xfrm>
              <a:prstGeom prst="rect">
                <a:avLst/>
              </a:prstGeom>
              <a:blipFill>
                <a:blip r:embed="rId9"/>
                <a:stretch>
                  <a:fillRect l="-630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Date Placeholder 37">
            <a:extLst>
              <a:ext uri="{FF2B5EF4-FFF2-40B4-BE49-F238E27FC236}">
                <a16:creationId xmlns:a16="http://schemas.microsoft.com/office/drawing/2014/main" id="{CF869218-7F5C-4C05-B9C1-49A99306C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39" name="Footer Placeholder 38">
            <a:extLst>
              <a:ext uri="{FF2B5EF4-FFF2-40B4-BE49-F238E27FC236}">
                <a16:creationId xmlns:a16="http://schemas.microsoft.com/office/drawing/2014/main" id="{6DED1DBE-8D67-4698-8902-AB3710F53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64B02304-9803-40EB-852E-DB5C8598B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5B8E-8486-45E6-9188-EA9D3EFA8FA5}" type="slidenum">
              <a:rPr lang="en-US" smtClean="0"/>
              <a:t>14</a:t>
            </a:fld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4F45AB-B948-406D-850D-22FA1576C908}"/>
              </a:ext>
            </a:extLst>
          </p:cNvPr>
          <p:cNvSpPr txBox="1"/>
          <p:nvPr/>
        </p:nvSpPr>
        <p:spPr>
          <a:xfrm>
            <a:off x="5407157" y="1221349"/>
            <a:ext cx="10840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Single pixel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2FAD80-719C-41B5-A268-53DC39089B15}"/>
              </a:ext>
            </a:extLst>
          </p:cNvPr>
          <p:cNvSpPr txBox="1"/>
          <p:nvPr/>
        </p:nvSpPr>
        <p:spPr>
          <a:xfrm>
            <a:off x="8899318" y="1220649"/>
            <a:ext cx="10840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Single pixel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01B7404-C292-4DA9-81E0-6D0218A3A4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3028" y="3598434"/>
            <a:ext cx="3402431" cy="2520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1F184D4-C61F-47CC-B1BB-2249716CE8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1762" y="3598434"/>
            <a:ext cx="3402431" cy="25200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44B3DA54-2C52-44D0-8BAB-A2ECB8BC29B2}"/>
              </a:ext>
            </a:extLst>
          </p:cNvPr>
          <p:cNvGrpSpPr/>
          <p:nvPr/>
        </p:nvGrpSpPr>
        <p:grpSpPr>
          <a:xfrm>
            <a:off x="6096000" y="5137683"/>
            <a:ext cx="990600" cy="579242"/>
            <a:chOff x="5166245" y="4430363"/>
            <a:chExt cx="1745776" cy="1076102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5888C53-EA72-40BA-9127-6DB4AC854166}"/>
                </a:ext>
              </a:extLst>
            </p:cNvPr>
            <p:cNvCxnSpPr>
              <a:cxnSpLocks/>
            </p:cNvCxnSpPr>
            <p:nvPr/>
          </p:nvCxnSpPr>
          <p:spPr>
            <a:xfrm>
              <a:off x="5175338" y="4447047"/>
              <a:ext cx="705587" cy="8758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5F49A86-9005-4CA1-AD46-7CBB2426D76F}"/>
                </a:ext>
              </a:extLst>
            </p:cNvPr>
            <p:cNvCxnSpPr>
              <a:cxnSpLocks/>
            </p:cNvCxnSpPr>
            <p:nvPr/>
          </p:nvCxnSpPr>
          <p:spPr>
            <a:xfrm>
              <a:off x="5166245" y="4430363"/>
              <a:ext cx="1745776" cy="10761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E282BF7-6CFE-4EFB-AB51-4F60AE4572AC}"/>
              </a:ext>
            </a:extLst>
          </p:cNvPr>
          <p:cNvSpPr txBox="1"/>
          <p:nvPr/>
        </p:nvSpPr>
        <p:spPr>
          <a:xfrm>
            <a:off x="5504469" y="4924768"/>
            <a:ext cx="10840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Charge sharing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DC53FEA-8DC1-4126-82FE-C68BB4C6DED8}"/>
              </a:ext>
            </a:extLst>
          </p:cNvPr>
          <p:cNvSpPr/>
          <p:nvPr/>
        </p:nvSpPr>
        <p:spPr>
          <a:xfrm>
            <a:off x="6930639" y="4100752"/>
            <a:ext cx="1347033" cy="3077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785CB91-D548-4BA5-9D0B-B6DED747AADC}"/>
              </a:ext>
            </a:extLst>
          </p:cNvPr>
          <p:cNvSpPr/>
          <p:nvPr/>
        </p:nvSpPr>
        <p:spPr>
          <a:xfrm>
            <a:off x="10391686" y="4106807"/>
            <a:ext cx="1367327" cy="3077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227E02F-9E60-400B-A3A6-C13EAB31C197}"/>
              </a:ext>
            </a:extLst>
          </p:cNvPr>
          <p:cNvGrpSpPr/>
          <p:nvPr/>
        </p:nvGrpSpPr>
        <p:grpSpPr>
          <a:xfrm>
            <a:off x="9642240" y="5176154"/>
            <a:ext cx="990600" cy="579242"/>
            <a:chOff x="5166245" y="4430363"/>
            <a:chExt cx="1745776" cy="1076102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46AE8E5-D9CF-470A-95A3-CC9EDE0C08A3}"/>
                </a:ext>
              </a:extLst>
            </p:cNvPr>
            <p:cNvCxnSpPr>
              <a:cxnSpLocks/>
            </p:cNvCxnSpPr>
            <p:nvPr/>
          </p:nvCxnSpPr>
          <p:spPr>
            <a:xfrm>
              <a:off x="5175338" y="4447047"/>
              <a:ext cx="705587" cy="8758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CDCF774-CF73-43CF-B540-D7A425AC7048}"/>
                </a:ext>
              </a:extLst>
            </p:cNvPr>
            <p:cNvCxnSpPr>
              <a:cxnSpLocks/>
            </p:cNvCxnSpPr>
            <p:nvPr/>
          </p:nvCxnSpPr>
          <p:spPr>
            <a:xfrm>
              <a:off x="5166245" y="4430363"/>
              <a:ext cx="1745776" cy="10761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A6C05EAC-EDC6-4FCE-B325-86373B80F6A5}"/>
              </a:ext>
            </a:extLst>
          </p:cNvPr>
          <p:cNvSpPr txBox="1"/>
          <p:nvPr/>
        </p:nvSpPr>
        <p:spPr>
          <a:xfrm>
            <a:off x="9050709" y="4963239"/>
            <a:ext cx="10840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Charge sharing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735D1CD-A0CB-4479-BE4F-311E379828DB}"/>
              </a:ext>
            </a:extLst>
          </p:cNvPr>
          <p:cNvSpPr txBox="1"/>
          <p:nvPr/>
        </p:nvSpPr>
        <p:spPr>
          <a:xfrm>
            <a:off x="5608970" y="3841402"/>
            <a:ext cx="147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Sum spectrum</a:t>
            </a:r>
          </a:p>
          <a:p>
            <a:r>
              <a:rPr lang="en-US" sz="800" dirty="0"/>
              <a:t>(pixels w/ FWHM &lt; 300 eV)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48047D6-FE8E-4F92-AC7E-907DF330975C}"/>
              </a:ext>
            </a:extLst>
          </p:cNvPr>
          <p:cNvSpPr txBox="1"/>
          <p:nvPr/>
        </p:nvSpPr>
        <p:spPr>
          <a:xfrm>
            <a:off x="9100236" y="3837773"/>
            <a:ext cx="1367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Sum spectrum</a:t>
            </a:r>
          </a:p>
          <a:p>
            <a:r>
              <a:rPr lang="en-US" sz="800" dirty="0"/>
              <a:t>(pixels w/ FWHM &lt; 300 eV)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F0F4E-4AC4-490C-AC8F-BE9C83F32588}"/>
              </a:ext>
            </a:extLst>
          </p:cNvPr>
          <p:cNvSpPr txBox="1"/>
          <p:nvPr/>
        </p:nvSpPr>
        <p:spPr>
          <a:xfrm>
            <a:off x="5074126" y="6161347"/>
            <a:ext cx="6817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i="0" u="none" strike="noStrike" baseline="0" dirty="0">
                <a:solidFill>
                  <a:srgbClr val="3E3A38"/>
                </a:solidFill>
                <a:latin typeface="NimbusSanL-Bold"/>
              </a:rPr>
              <a:t>Ref:</a:t>
            </a:r>
            <a:r>
              <a:rPr lang="en-US" sz="1000" i="0" u="none" strike="noStrike" baseline="0" dirty="0">
                <a:solidFill>
                  <a:srgbClr val="3E3A38"/>
                </a:solidFill>
                <a:latin typeface="NimbusSanL-Bold"/>
              </a:rPr>
              <a:t> F. Ceraudo </a:t>
            </a:r>
            <a:r>
              <a:rPr lang="en-US" sz="1000" b="0" i="0" u="none" strike="noStrike" baseline="0" dirty="0">
                <a:solidFill>
                  <a:srgbClr val="3E3A38"/>
                </a:solidFill>
                <a:latin typeface="NimbusSanL-Regu"/>
              </a:rPr>
              <a:t>et al. </a:t>
            </a:r>
            <a:r>
              <a:rPr lang="en-US" sz="1000" b="0" i="1" u="none" strike="noStrike" baseline="0" dirty="0" err="1">
                <a:solidFill>
                  <a:srgbClr val="3E3A38"/>
                </a:solidFill>
                <a:latin typeface="NimbusSanL-Regu"/>
              </a:rPr>
              <a:t>PixDD</a:t>
            </a:r>
            <a:r>
              <a:rPr lang="en-US" sz="1000" b="0" i="1" u="none" strike="noStrike" baseline="0" dirty="0">
                <a:solidFill>
                  <a:srgbClr val="3E3A38"/>
                </a:solidFill>
                <a:latin typeface="NimbusSanL-Regu"/>
              </a:rPr>
              <a:t>: a multi-pixel silicon drift detector for high-throughput spectral-timing studies</a:t>
            </a:r>
            <a:r>
              <a:rPr lang="en-US" sz="1000" b="0" i="0" u="none" strike="noStrike" baseline="0" dirty="0">
                <a:solidFill>
                  <a:srgbClr val="3E3A38"/>
                </a:solidFill>
                <a:latin typeface="NimbusSanL-Regu"/>
              </a:rPr>
              <a:t>, </a:t>
            </a:r>
            <a:r>
              <a:rPr lang="en-US" sz="1000" b="0" i="0" u="none" strike="noStrike" baseline="0" dirty="0" err="1">
                <a:solidFill>
                  <a:srgbClr val="3E3A38"/>
                </a:solidFill>
                <a:latin typeface="NimbusSanL-Regu"/>
              </a:rPr>
              <a:t>ProcSPIE</a:t>
            </a:r>
            <a:r>
              <a:rPr lang="en-US" sz="1000" b="0" i="0" u="none" strike="noStrike" baseline="0" dirty="0">
                <a:solidFill>
                  <a:srgbClr val="3E3A38"/>
                </a:solidFill>
                <a:latin typeface="NimbusSanL-Regu"/>
              </a:rPr>
              <a:t>, 2022, 1219116. DOI: </a:t>
            </a:r>
            <a:r>
              <a:rPr lang="en-US" sz="1000" b="0" i="0" u="none" strike="noStrike" baseline="0" dirty="0">
                <a:solidFill>
                  <a:srgbClr val="3E3A38"/>
                </a:solidFill>
                <a:latin typeface="SFTT1000"/>
              </a:rPr>
              <a:t>10.1117/12.2630450</a:t>
            </a:r>
            <a:r>
              <a:rPr lang="en-US" sz="1000" b="0" i="0" u="none" strike="noStrike" baseline="0" dirty="0">
                <a:solidFill>
                  <a:srgbClr val="3E3A38"/>
                </a:solidFill>
                <a:latin typeface="NimbusSanL-Regu"/>
              </a:rPr>
              <a:t>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6095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0F3CA6C-6E52-4089-AC2B-91C67E32EB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57274"/>
                <a:ext cx="4047067" cy="5119689"/>
              </a:xfrm>
            </p:spPr>
            <p:txBody>
              <a:bodyPr/>
              <a:lstStyle/>
              <a:p>
                <a:r>
                  <a:rPr lang="en-US" sz="1800" dirty="0"/>
                  <a:t>Uniform region with no charge sharing: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280 </m:t>
                    </m:r>
                    <m:r>
                      <m:rPr>
                        <m:sty m:val="p"/>
                      </m:rPr>
                      <a:rPr lang="en-US" sz="1500" b="0" i="0" smtClean="0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×280 </m:t>
                    </m:r>
                    <m:r>
                      <m:rPr>
                        <m:sty m:val="p"/>
                      </m:rPr>
                      <a:rPr lang="en-US" sz="1500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endParaRPr lang="en-US" sz="1500" dirty="0"/>
              </a:p>
              <a:p>
                <a:r>
                  <a:rPr lang="en-US" sz="1800" dirty="0"/>
                  <a:t>Boundary region with charge sharing: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40 </m:t>
                    </m:r>
                    <m:r>
                      <m:rPr>
                        <m:sty m:val="p"/>
                      </m:rPr>
                      <a:rPr lang="en-US" sz="1500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endParaRPr lang="en-US" sz="1800" dirty="0"/>
              </a:p>
              <a:p>
                <a:r>
                  <a:rPr lang="en-US" sz="1800" dirty="0"/>
                  <a:t>Triple and quadruple counts occur at the corners (not shown)</a:t>
                </a: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0F3CA6C-6E52-4089-AC2B-91C67E32EB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57274"/>
                <a:ext cx="4047067" cy="5119689"/>
              </a:xfrm>
              <a:blipFill>
                <a:blip r:embed="rId2"/>
                <a:stretch>
                  <a:fillRect l="-1056" t="-1071" r="-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5685D-78FC-4880-A68D-3D14DA2EB1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Sub-pixel response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69E022-E071-4D38-BCDC-DD155CFF5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Pixelated Silicon Drift Detector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13B2CD1-C551-4680-8C01-E1CE13969647}"/>
              </a:ext>
            </a:extLst>
          </p:cNvPr>
          <p:cNvGrpSpPr/>
          <p:nvPr/>
        </p:nvGrpSpPr>
        <p:grpSpPr>
          <a:xfrm>
            <a:off x="220039" y="3617118"/>
            <a:ext cx="4787134" cy="2684666"/>
            <a:chOff x="2316522" y="2331674"/>
            <a:chExt cx="7934980" cy="40526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624CFB9-D515-4E4A-921A-56E9D1DA3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28"/>
            <a:stretch/>
          </p:blipFill>
          <p:spPr>
            <a:xfrm rot="5400000">
              <a:off x="4246795" y="2964120"/>
              <a:ext cx="4052684" cy="2787791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8B3A9BF-D694-4CC4-9880-7CB60A68C5DF}"/>
                </a:ext>
              </a:extLst>
            </p:cNvPr>
            <p:cNvCxnSpPr>
              <a:cxnSpLocks/>
            </p:cNvCxnSpPr>
            <p:nvPr/>
          </p:nvCxnSpPr>
          <p:spPr>
            <a:xfrm>
              <a:off x="4176074" y="2988301"/>
              <a:ext cx="166854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C2DDC82-E128-4E48-8CA0-0E180053BF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0741" y="3497349"/>
              <a:ext cx="1665280" cy="24724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1FD3ABB-ADD4-4EBC-83D1-72C0D910EAD3}"/>
                </a:ext>
              </a:extLst>
            </p:cNvPr>
            <p:cNvCxnSpPr/>
            <p:nvPr/>
          </p:nvCxnSpPr>
          <p:spPr>
            <a:xfrm flipH="1" flipV="1">
              <a:off x="5844619" y="5674940"/>
              <a:ext cx="2321576" cy="2450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8681523-CDB3-4B3D-B48F-A5C4BECD17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91373" y="4093625"/>
              <a:ext cx="1774822" cy="47015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1DA59D8-A26F-4E3F-80AE-F6AAE8399A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0741" y="4732260"/>
              <a:ext cx="1523878" cy="36764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0CA2B28-00C9-43CB-A398-606463FFEC4F}"/>
                </a:ext>
              </a:extLst>
            </p:cNvPr>
            <p:cNvCxnSpPr/>
            <p:nvPr/>
          </p:nvCxnSpPr>
          <p:spPr>
            <a:xfrm flipH="1">
              <a:off x="6391373" y="3289960"/>
              <a:ext cx="1774822" cy="13197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85F282-BB4C-46A9-8EF4-9F3255939671}"/>
                </a:ext>
              </a:extLst>
            </p:cNvPr>
            <p:cNvSpPr txBox="1"/>
            <p:nvPr/>
          </p:nvSpPr>
          <p:spPr>
            <a:xfrm>
              <a:off x="2580103" y="2750410"/>
              <a:ext cx="1658243" cy="603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Fe-anode</a:t>
              </a:r>
            </a:p>
            <a:p>
              <a:pPr algn="ctr"/>
              <a:r>
                <a:rPr lang="en-US" sz="1000" dirty="0"/>
                <a:t>X-ray tube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848047-91BF-4B4A-A1AA-BA4C0E029C3E}"/>
                </a:ext>
              </a:extLst>
            </p:cNvPr>
            <p:cNvSpPr txBox="1"/>
            <p:nvPr/>
          </p:nvSpPr>
          <p:spPr>
            <a:xfrm>
              <a:off x="2927827" y="4992541"/>
              <a:ext cx="1523876" cy="37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Detector box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6A06A19-4D0F-4EF3-9EFF-A3F1E8425F37}"/>
                </a:ext>
              </a:extLst>
            </p:cNvPr>
            <p:cNvSpPr txBox="1"/>
            <p:nvPr/>
          </p:nvSpPr>
          <p:spPr>
            <a:xfrm>
              <a:off x="2316522" y="3738079"/>
              <a:ext cx="2307911" cy="603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2D micrometric stages</a:t>
              </a:r>
            </a:p>
            <a:p>
              <a:pPr algn="ctr"/>
              <a:r>
                <a:rPr lang="en-US" sz="1000" dirty="0"/>
                <a:t>(diaphragm alignment)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DEFC7C6-993B-4660-8955-CEE5034A5F7F}"/>
                    </a:ext>
                  </a:extLst>
                </p:cNvPr>
                <p:cNvSpPr txBox="1"/>
                <p:nvPr/>
              </p:nvSpPr>
              <p:spPr>
                <a:xfrm>
                  <a:off x="7921843" y="3006496"/>
                  <a:ext cx="1658243" cy="6039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100 </m:t>
                      </m:r>
                      <m:r>
                        <m:rPr>
                          <m:sty m:val="p"/>
                        </m:rPr>
                        <a:rPr lang="en-US" sz="1000" b="0" i="0" smtClean="0">
                          <a:latin typeface="Cambria Math" panose="02040503050406030204" pitchFamily="18" charset="0"/>
                        </a:rPr>
                        <m:t>μm</m:t>
                      </m:r>
                    </m:oMath>
                  </a14:m>
                  <a:r>
                    <a:rPr lang="en-US" sz="1000" dirty="0"/>
                    <a:t> diaphragm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DEFC7C6-993B-4660-8955-CEE5034A5F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21843" y="3006496"/>
                  <a:ext cx="1658243" cy="603993"/>
                </a:xfrm>
                <a:prstGeom prst="rect">
                  <a:avLst/>
                </a:prstGeom>
                <a:blipFill>
                  <a:blip r:embed="rId4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58E292B-D72A-4F20-AF1A-73F7D03809A5}"/>
                    </a:ext>
                  </a:extLst>
                </p:cNvPr>
                <p:cNvSpPr txBox="1"/>
                <p:nvPr/>
              </p:nvSpPr>
              <p:spPr>
                <a:xfrm>
                  <a:off x="7752279" y="3855419"/>
                  <a:ext cx="1658243" cy="6039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25 </m:t>
                      </m:r>
                      <m:r>
                        <m:rPr>
                          <m:sty m:val="p"/>
                        </m:rPr>
                        <a:rPr lang="en-US" sz="1000" b="0" i="0" smtClean="0">
                          <a:latin typeface="Cambria Math" panose="02040503050406030204" pitchFamily="18" charset="0"/>
                        </a:rPr>
                        <m:t>μm</m:t>
                      </m:r>
                    </m:oMath>
                  </a14:m>
                  <a:r>
                    <a:rPr lang="en-US" sz="1000" dirty="0"/>
                    <a:t> diaphragm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58E292B-D72A-4F20-AF1A-73F7D03809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2279" y="3855419"/>
                  <a:ext cx="1658243" cy="603993"/>
                </a:xfrm>
                <a:prstGeom prst="rect">
                  <a:avLst/>
                </a:prstGeom>
                <a:blipFill>
                  <a:blip r:embed="rId5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53969F7-259F-4F88-A133-9401ADD4414B}"/>
                </a:ext>
              </a:extLst>
            </p:cNvPr>
            <p:cNvSpPr txBox="1"/>
            <p:nvPr/>
          </p:nvSpPr>
          <p:spPr>
            <a:xfrm>
              <a:off x="8011638" y="5591939"/>
              <a:ext cx="2239864" cy="603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3D micrometric stages</a:t>
              </a:r>
            </a:p>
            <a:p>
              <a:pPr algn="ctr"/>
              <a:r>
                <a:rPr lang="en-US" sz="1000" dirty="0"/>
                <a:t>(detector position)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7DAAC38-4BC9-444B-9C00-B19369E84AEF}"/>
              </a:ext>
            </a:extLst>
          </p:cNvPr>
          <p:cNvSpPr txBox="1"/>
          <p:nvPr/>
        </p:nvSpPr>
        <p:spPr>
          <a:xfrm>
            <a:off x="1719599" y="3336249"/>
            <a:ext cx="2151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Setup at IAPS X-ray facility</a:t>
            </a:r>
            <a:endParaRPr lang="en-US" sz="12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6F226AD-3322-41A6-A404-EC0842C65AC4}"/>
              </a:ext>
            </a:extLst>
          </p:cNvPr>
          <p:cNvGrpSpPr/>
          <p:nvPr/>
        </p:nvGrpSpPr>
        <p:grpSpPr>
          <a:xfrm>
            <a:off x="5106322" y="1193977"/>
            <a:ext cx="6828762" cy="4846280"/>
            <a:chOff x="1953138" y="1360554"/>
            <a:chExt cx="6510145" cy="462016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D89F53C-3E78-405A-B849-671BE0315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3283" y="2927544"/>
              <a:ext cx="2160000" cy="148618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11F249B-BCF5-4A81-A4EB-EA28E272D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283" y="1360555"/>
              <a:ext cx="2160000" cy="150983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3FA23F9-E526-4A96-98B6-8203C01F0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3138" y="1360555"/>
              <a:ext cx="2160000" cy="150983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B40E843-A690-45D9-9F5C-F18B5DCB3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283" y="4470879"/>
              <a:ext cx="2160000" cy="150983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748A046-6369-46AB-9246-6F6FB69AD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283" y="4470879"/>
              <a:ext cx="2160000" cy="148618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AC87C59-B074-4A27-A8B8-2491A134D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3283" y="4470878"/>
              <a:ext cx="2160000" cy="148618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4F32F15-23EE-4B8A-8229-5E490131A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283" y="2927544"/>
              <a:ext cx="2160000" cy="1486183"/>
            </a:xfrm>
            <a:prstGeom prst="rect">
              <a:avLst/>
            </a:prstGeom>
          </p:spPr>
        </p:pic>
        <p:pic>
          <p:nvPicPr>
            <p:cNvPr id="28" name="Picture 27" descr="Chart&#10;&#10;Description automatically generated">
              <a:extLst>
                <a:ext uri="{FF2B5EF4-FFF2-40B4-BE49-F238E27FC236}">
                  <a16:creationId xmlns:a16="http://schemas.microsoft.com/office/drawing/2014/main" id="{1F7B88C1-B1FA-4458-BFD4-9DD4A7F90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3138" y="2927544"/>
              <a:ext cx="2160000" cy="1545657"/>
            </a:xfrm>
            <a:prstGeom prst="rect">
              <a:avLst/>
            </a:prstGeom>
          </p:spPr>
        </p:pic>
        <p:pic>
          <p:nvPicPr>
            <p:cNvPr id="29" name="Picture 28" descr="Chart&#10;&#10;Description automatically generated">
              <a:extLst>
                <a:ext uri="{FF2B5EF4-FFF2-40B4-BE49-F238E27FC236}">
                  <a16:creationId xmlns:a16="http://schemas.microsoft.com/office/drawing/2014/main" id="{5A85AE53-1A46-48BE-AF76-8A4E4FF28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3138" y="1360554"/>
              <a:ext cx="2160000" cy="1545657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B5ACED34-1630-4E9E-9793-E74B0B2B026F}"/>
              </a:ext>
            </a:extLst>
          </p:cNvPr>
          <p:cNvSpPr txBox="1"/>
          <p:nvPr/>
        </p:nvSpPr>
        <p:spPr>
          <a:xfrm>
            <a:off x="7429352" y="886200"/>
            <a:ext cx="2151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/>
              <a:t>Single counts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5397D0A-BFD5-4658-A87F-AA8D1311C4F6}"/>
                  </a:ext>
                </a:extLst>
              </p:cNvPr>
              <p:cNvSpPr txBox="1"/>
              <p:nvPr/>
            </p:nvSpPr>
            <p:spPr>
              <a:xfrm>
                <a:off x="404333" y="6081195"/>
                <a:ext cx="1254812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20 </m:t>
                    </m:r>
                    <m:r>
                      <m:rPr>
                        <m:sty m:val="p"/>
                      </m:rPr>
                      <a:rPr lang="en-US" sz="1000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US" sz="1000" dirty="0"/>
                  <a:t>-FWHM beam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5397D0A-BFD5-4658-A87F-AA8D1311C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33" y="6081195"/>
                <a:ext cx="1254812" cy="246221"/>
              </a:xfrm>
              <a:prstGeom prst="rect">
                <a:avLst/>
              </a:prstGeom>
              <a:blipFill>
                <a:blip r:embed="rId1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5F9E3CA-D43D-4714-B674-A533C49FF3AA}"/>
              </a:ext>
            </a:extLst>
          </p:cNvPr>
          <p:cNvCxnSpPr>
            <a:cxnSpLocks/>
          </p:cNvCxnSpPr>
          <p:nvPr/>
        </p:nvCxnSpPr>
        <p:spPr>
          <a:xfrm flipV="1">
            <a:off x="926995" y="5171804"/>
            <a:ext cx="1751381" cy="93338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Date Placeholder 42">
            <a:extLst>
              <a:ext uri="{FF2B5EF4-FFF2-40B4-BE49-F238E27FC236}">
                <a16:creationId xmlns:a16="http://schemas.microsoft.com/office/drawing/2014/main" id="{9271BB3B-2351-43ED-A546-0F0F395D7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44" name="Footer Placeholder 43">
            <a:extLst>
              <a:ext uri="{FF2B5EF4-FFF2-40B4-BE49-F238E27FC236}">
                <a16:creationId xmlns:a16="http://schemas.microsoft.com/office/drawing/2014/main" id="{03CA8676-ADE4-424B-A86B-41F52DABE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B7C294F4-7DD8-42AA-B719-3684490EB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5B8E-8486-45E6-9188-EA9D3EFA8F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24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0613BC99-D4B2-4716-8A42-543165871CD3}"/>
              </a:ext>
            </a:extLst>
          </p:cNvPr>
          <p:cNvGrpSpPr/>
          <p:nvPr/>
        </p:nvGrpSpPr>
        <p:grpSpPr>
          <a:xfrm>
            <a:off x="5074568" y="1200874"/>
            <a:ext cx="6829200" cy="4845600"/>
            <a:chOff x="5029713" y="1180564"/>
            <a:chExt cx="6492130" cy="462016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6F8256F-0324-42CE-9B73-1971ACCAB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94511" y="2747554"/>
              <a:ext cx="2090694" cy="148618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D1E1E19-0296-4951-8BB5-E2C8ADE3E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13242" y="1180565"/>
              <a:ext cx="2093232" cy="1509837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3D954A3-AB62-4833-AA89-3FED19CC6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07728" y="1180565"/>
              <a:ext cx="2123970" cy="150983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111F1A1-99DD-4CFA-831B-28AF4E06C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97873" y="4290889"/>
              <a:ext cx="2123970" cy="1509837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FB918D2-01F9-4DD3-A15A-C5415C81D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54511" y="4290889"/>
              <a:ext cx="2090694" cy="148618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C8BA9AE-D274-410E-A554-C2ECD9A9D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94511" y="4290888"/>
              <a:ext cx="2090694" cy="148618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2ECD02B-F88E-4C1B-94E3-D441AA492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54511" y="2747554"/>
              <a:ext cx="2090694" cy="1486183"/>
            </a:xfrm>
            <a:prstGeom prst="rect">
              <a:avLst/>
            </a:prstGeom>
          </p:spPr>
        </p:pic>
        <p:pic>
          <p:nvPicPr>
            <p:cNvPr id="39" name="Picture 38" descr="Chart&#10;&#10;Description automatically generated">
              <a:extLst>
                <a:ext uri="{FF2B5EF4-FFF2-40B4-BE49-F238E27FC236}">
                  <a16:creationId xmlns:a16="http://schemas.microsoft.com/office/drawing/2014/main" id="{37A39E7A-F790-473E-8C07-C73B33E85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9713" y="2747554"/>
              <a:ext cx="2160000" cy="1545657"/>
            </a:xfrm>
            <a:prstGeom prst="rect">
              <a:avLst/>
            </a:prstGeom>
          </p:spPr>
        </p:pic>
        <p:pic>
          <p:nvPicPr>
            <p:cNvPr id="40" name="Picture 39" descr="Chart&#10;&#10;Description automatically generated">
              <a:extLst>
                <a:ext uri="{FF2B5EF4-FFF2-40B4-BE49-F238E27FC236}">
                  <a16:creationId xmlns:a16="http://schemas.microsoft.com/office/drawing/2014/main" id="{66680EC8-2468-4CA2-B020-DB993D8DA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713" y="1180564"/>
              <a:ext cx="2160000" cy="154565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0F3CA6C-6E52-4089-AC2B-91C67E32EB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57274"/>
                <a:ext cx="4047067" cy="5119689"/>
              </a:xfrm>
            </p:spPr>
            <p:txBody>
              <a:bodyPr/>
              <a:lstStyle/>
              <a:p>
                <a:r>
                  <a:rPr lang="en-US" sz="1800" dirty="0"/>
                  <a:t>Uniform region with no charge sharing: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280 </m:t>
                    </m:r>
                    <m:r>
                      <m:rPr>
                        <m:sty m:val="p"/>
                      </m:rPr>
                      <a:rPr lang="en-US" sz="1500" b="0" i="0" smtClean="0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×280 </m:t>
                    </m:r>
                    <m:r>
                      <m:rPr>
                        <m:sty m:val="p"/>
                      </m:rPr>
                      <a:rPr lang="en-US" sz="1500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endParaRPr lang="en-US" sz="1500" dirty="0"/>
              </a:p>
              <a:p>
                <a:r>
                  <a:rPr lang="en-US" sz="1800" dirty="0"/>
                  <a:t>Boundary region with charge sharing: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40 </m:t>
                    </m:r>
                    <m:r>
                      <m:rPr>
                        <m:sty m:val="p"/>
                      </m:rPr>
                      <a:rPr lang="en-US" sz="1500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endParaRPr lang="en-US" sz="1800" dirty="0"/>
              </a:p>
              <a:p>
                <a:r>
                  <a:rPr lang="en-US" sz="1800" dirty="0"/>
                  <a:t>Triple and quadruple counts occur at the corners (not shown)</a:t>
                </a: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0F3CA6C-6E52-4089-AC2B-91C67E32EB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57274"/>
                <a:ext cx="4047067" cy="5119689"/>
              </a:xfrm>
              <a:blipFill>
                <a:blip r:embed="rId10"/>
                <a:stretch>
                  <a:fillRect l="-1056" t="-1071" r="-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5685D-78FC-4880-A68D-3D14DA2EB1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Sub-pixel response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69E022-E071-4D38-BCDC-DD155CFF5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Pixelated Silicon Drift Detector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13B2CD1-C551-4680-8C01-E1CE13969647}"/>
              </a:ext>
            </a:extLst>
          </p:cNvPr>
          <p:cNvGrpSpPr/>
          <p:nvPr/>
        </p:nvGrpSpPr>
        <p:grpSpPr>
          <a:xfrm>
            <a:off x="220039" y="3617118"/>
            <a:ext cx="4787134" cy="2684666"/>
            <a:chOff x="2316522" y="2331674"/>
            <a:chExt cx="7934980" cy="40526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624CFB9-D515-4E4A-921A-56E9D1DA3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28"/>
            <a:stretch/>
          </p:blipFill>
          <p:spPr>
            <a:xfrm rot="5400000">
              <a:off x="4246795" y="2964120"/>
              <a:ext cx="4052684" cy="2787791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8B3A9BF-D694-4CC4-9880-7CB60A68C5DF}"/>
                </a:ext>
              </a:extLst>
            </p:cNvPr>
            <p:cNvCxnSpPr>
              <a:cxnSpLocks/>
            </p:cNvCxnSpPr>
            <p:nvPr/>
          </p:nvCxnSpPr>
          <p:spPr>
            <a:xfrm>
              <a:off x="4176074" y="2988301"/>
              <a:ext cx="166854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C2DDC82-E128-4E48-8CA0-0E180053BF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0741" y="3497349"/>
              <a:ext cx="1665280" cy="24724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1FD3ABB-ADD4-4EBC-83D1-72C0D910EAD3}"/>
                </a:ext>
              </a:extLst>
            </p:cNvPr>
            <p:cNvCxnSpPr/>
            <p:nvPr/>
          </p:nvCxnSpPr>
          <p:spPr>
            <a:xfrm flipH="1" flipV="1">
              <a:off x="5844619" y="5674940"/>
              <a:ext cx="2321576" cy="2450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8681523-CDB3-4B3D-B48F-A5C4BECD17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91373" y="4093625"/>
              <a:ext cx="1774822" cy="47015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1DA59D8-A26F-4E3F-80AE-F6AAE8399A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0741" y="4732260"/>
              <a:ext cx="1523878" cy="36764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0CA2B28-00C9-43CB-A398-606463FFEC4F}"/>
                </a:ext>
              </a:extLst>
            </p:cNvPr>
            <p:cNvCxnSpPr/>
            <p:nvPr/>
          </p:nvCxnSpPr>
          <p:spPr>
            <a:xfrm flipH="1">
              <a:off x="6391373" y="3289960"/>
              <a:ext cx="1774822" cy="13197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85F282-BB4C-46A9-8EF4-9F3255939671}"/>
                </a:ext>
              </a:extLst>
            </p:cNvPr>
            <p:cNvSpPr txBox="1"/>
            <p:nvPr/>
          </p:nvSpPr>
          <p:spPr>
            <a:xfrm>
              <a:off x="2580103" y="2750410"/>
              <a:ext cx="1658243" cy="603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Fe-anode</a:t>
              </a:r>
            </a:p>
            <a:p>
              <a:pPr algn="ctr"/>
              <a:r>
                <a:rPr lang="en-US" sz="1000" dirty="0"/>
                <a:t>X-ray tube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848047-91BF-4B4A-A1AA-BA4C0E029C3E}"/>
                </a:ext>
              </a:extLst>
            </p:cNvPr>
            <p:cNvSpPr txBox="1"/>
            <p:nvPr/>
          </p:nvSpPr>
          <p:spPr>
            <a:xfrm>
              <a:off x="2927827" y="4992541"/>
              <a:ext cx="1523876" cy="37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Detector box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6A06A19-4D0F-4EF3-9EFF-A3F1E8425F37}"/>
                </a:ext>
              </a:extLst>
            </p:cNvPr>
            <p:cNvSpPr txBox="1"/>
            <p:nvPr/>
          </p:nvSpPr>
          <p:spPr>
            <a:xfrm>
              <a:off x="2316522" y="3738079"/>
              <a:ext cx="2307911" cy="603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2D micrometric stages</a:t>
              </a:r>
            </a:p>
            <a:p>
              <a:pPr algn="ctr"/>
              <a:r>
                <a:rPr lang="en-US" sz="1000" dirty="0"/>
                <a:t>(diaphragm alignment)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DEFC7C6-993B-4660-8955-CEE5034A5F7F}"/>
                    </a:ext>
                  </a:extLst>
                </p:cNvPr>
                <p:cNvSpPr txBox="1"/>
                <p:nvPr/>
              </p:nvSpPr>
              <p:spPr>
                <a:xfrm>
                  <a:off x="7921843" y="3006496"/>
                  <a:ext cx="1658243" cy="6039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100 </m:t>
                      </m:r>
                      <m:r>
                        <m:rPr>
                          <m:sty m:val="p"/>
                        </m:rPr>
                        <a:rPr lang="en-US" sz="1000" b="0" i="0" smtClean="0">
                          <a:latin typeface="Cambria Math" panose="02040503050406030204" pitchFamily="18" charset="0"/>
                        </a:rPr>
                        <m:t>μm</m:t>
                      </m:r>
                    </m:oMath>
                  </a14:m>
                  <a:r>
                    <a:rPr lang="en-US" sz="1000" dirty="0"/>
                    <a:t> diaphragm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DEFC7C6-993B-4660-8955-CEE5034A5F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21843" y="3006496"/>
                  <a:ext cx="1658243" cy="603993"/>
                </a:xfrm>
                <a:prstGeom prst="rect">
                  <a:avLst/>
                </a:prstGeom>
                <a:blipFill>
                  <a:blip r:embed="rId12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58E292B-D72A-4F20-AF1A-73F7D03809A5}"/>
                    </a:ext>
                  </a:extLst>
                </p:cNvPr>
                <p:cNvSpPr txBox="1"/>
                <p:nvPr/>
              </p:nvSpPr>
              <p:spPr>
                <a:xfrm>
                  <a:off x="7752279" y="3855419"/>
                  <a:ext cx="1658243" cy="6039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25 </m:t>
                      </m:r>
                      <m:r>
                        <m:rPr>
                          <m:sty m:val="p"/>
                        </m:rPr>
                        <a:rPr lang="en-US" sz="1000" b="0" i="0" smtClean="0">
                          <a:latin typeface="Cambria Math" panose="02040503050406030204" pitchFamily="18" charset="0"/>
                        </a:rPr>
                        <m:t>μm</m:t>
                      </m:r>
                    </m:oMath>
                  </a14:m>
                  <a:r>
                    <a:rPr lang="en-US" sz="1000" dirty="0"/>
                    <a:t> diaphragm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58E292B-D72A-4F20-AF1A-73F7D03809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2279" y="3855419"/>
                  <a:ext cx="1658243" cy="603993"/>
                </a:xfrm>
                <a:prstGeom prst="rect">
                  <a:avLst/>
                </a:prstGeom>
                <a:blipFill>
                  <a:blip r:embed="rId13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53969F7-259F-4F88-A133-9401ADD4414B}"/>
                </a:ext>
              </a:extLst>
            </p:cNvPr>
            <p:cNvSpPr txBox="1"/>
            <p:nvPr/>
          </p:nvSpPr>
          <p:spPr>
            <a:xfrm>
              <a:off x="8011638" y="5591939"/>
              <a:ext cx="2239864" cy="603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3D micrometric stages</a:t>
              </a:r>
            </a:p>
            <a:p>
              <a:pPr algn="ctr"/>
              <a:r>
                <a:rPr lang="en-US" sz="1000" dirty="0"/>
                <a:t>(detector position)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7DAAC38-4BC9-444B-9C00-B19369E84AEF}"/>
              </a:ext>
            </a:extLst>
          </p:cNvPr>
          <p:cNvSpPr txBox="1"/>
          <p:nvPr/>
        </p:nvSpPr>
        <p:spPr>
          <a:xfrm>
            <a:off x="1719599" y="3336249"/>
            <a:ext cx="2151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Setup at IAPS X-ray facility</a:t>
            </a:r>
            <a:endParaRPr lang="en-US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ACED34-1630-4E9E-9793-E74B0B2B026F}"/>
              </a:ext>
            </a:extLst>
          </p:cNvPr>
          <p:cNvSpPr txBox="1"/>
          <p:nvPr/>
        </p:nvSpPr>
        <p:spPr>
          <a:xfrm>
            <a:off x="7429352" y="886200"/>
            <a:ext cx="2151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/>
              <a:t>Double counts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A2A3D08-F1D5-4403-AD12-17C3CD162539}"/>
                  </a:ext>
                </a:extLst>
              </p:cNvPr>
              <p:cNvSpPr txBox="1"/>
              <p:nvPr/>
            </p:nvSpPr>
            <p:spPr>
              <a:xfrm>
                <a:off x="404333" y="6081195"/>
                <a:ext cx="1254812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20 </m:t>
                    </m:r>
                    <m:r>
                      <m:rPr>
                        <m:sty m:val="p"/>
                      </m:rPr>
                      <a:rPr lang="en-US" sz="1000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US" sz="1000" dirty="0"/>
                  <a:t>-FWHM beam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A2A3D08-F1D5-4403-AD12-17C3CD1625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33" y="6081195"/>
                <a:ext cx="1254812" cy="246221"/>
              </a:xfrm>
              <a:prstGeom prst="rect">
                <a:avLst/>
              </a:prstGeom>
              <a:blipFill>
                <a:blip r:embed="rId1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0D1C1E9-0C25-4545-B096-D5ADBCECC0AB}"/>
              </a:ext>
            </a:extLst>
          </p:cNvPr>
          <p:cNvCxnSpPr>
            <a:cxnSpLocks/>
          </p:cNvCxnSpPr>
          <p:nvPr/>
        </p:nvCxnSpPr>
        <p:spPr>
          <a:xfrm flipV="1">
            <a:off x="926995" y="5171804"/>
            <a:ext cx="1751381" cy="93338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Date Placeholder 44">
            <a:extLst>
              <a:ext uri="{FF2B5EF4-FFF2-40B4-BE49-F238E27FC236}">
                <a16:creationId xmlns:a16="http://schemas.microsoft.com/office/drawing/2014/main" id="{6E9129E3-5E5D-477F-AE20-FEAF2D3BB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46" name="Footer Placeholder 45">
            <a:extLst>
              <a:ext uri="{FF2B5EF4-FFF2-40B4-BE49-F238E27FC236}">
                <a16:creationId xmlns:a16="http://schemas.microsoft.com/office/drawing/2014/main" id="{55419AF7-9D1B-4F1B-A083-D090368B2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A3FA24B0-44F3-43B6-BDC2-E6AC0E870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5B8E-8486-45E6-9188-EA9D3EFA8FA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38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0D4B3E-C548-448C-9B00-7F7A26A38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3D55E7-55EA-4FC4-AD3B-725B951AB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99D4B-6685-42A9-8498-766778CC6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5B8E-8486-45E6-9188-EA9D3EFA8FA5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D27EA05-62C4-4295-B23E-7BFB976C14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HERMES constellation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C63973A-2A28-43ED-B6DE-495B7D746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391" y="2914658"/>
            <a:ext cx="840220" cy="72000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C6D39037-9BF8-4687-9255-5BC34E7B63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245" b="28245"/>
          <a:stretch/>
        </p:blipFill>
        <p:spPr>
          <a:xfrm>
            <a:off x="1840472" y="2914658"/>
            <a:ext cx="1896341" cy="720000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87043F2-5773-4746-A254-3F2F79E07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158" y="2907737"/>
            <a:ext cx="1297297" cy="720000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7CC21DE7-42DF-4A9A-A518-6202D35C81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0151"/>
          <a:stretch/>
        </p:blipFill>
        <p:spPr>
          <a:xfrm>
            <a:off x="7754289" y="2914658"/>
            <a:ext cx="729024" cy="720000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B504E5E5-B229-4E9C-9994-8CF2232AFA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3754" y="2914658"/>
            <a:ext cx="727273" cy="72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D94339-780B-46BC-9E9C-6AAADAFA05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260" y="2899381"/>
            <a:ext cx="915326" cy="801529"/>
          </a:xfrm>
          <a:prstGeom prst="rect">
            <a:avLst/>
          </a:prstGeom>
        </p:spPr>
      </p:pic>
      <p:pic>
        <p:nvPicPr>
          <p:cNvPr id="13" name="Immagine 13">
            <a:extLst>
              <a:ext uri="{FF2B5EF4-FFF2-40B4-BE49-F238E27FC236}">
                <a16:creationId xmlns:a16="http://schemas.microsoft.com/office/drawing/2014/main" id="{D41E13DF-A112-4B29-8203-6269C0F14B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838" y="3002837"/>
            <a:ext cx="1676670" cy="5297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5FF5E7-AC3D-4EBE-95D5-BE0844EACC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033" y="2905882"/>
            <a:ext cx="723710" cy="7237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592D81-F266-452C-83A7-4377FC637A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6" r="23393"/>
          <a:stretch/>
        </p:blipFill>
        <p:spPr>
          <a:xfrm>
            <a:off x="723295" y="4122118"/>
            <a:ext cx="758677" cy="72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D9F2CE-7B9B-4D5B-B235-149A9C5E15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989" y="4108276"/>
            <a:ext cx="706500" cy="72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9F3D28-5096-4D76-B305-9450BE6E6C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858" y="4053812"/>
            <a:ext cx="1141272" cy="8566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970153-2756-4F0D-89CB-9A2119134E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498" y="4053812"/>
            <a:ext cx="863036" cy="8630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4833A1-055D-4BC9-9E4E-254F11A06C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159" y="4043387"/>
            <a:ext cx="752643" cy="8028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EF4FD3-BBEF-47E2-957A-5790648482D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642" y="4111373"/>
            <a:ext cx="1399752" cy="72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79FDA0-2BEB-46DF-A7FE-563976FD556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624" y="4043387"/>
            <a:ext cx="1496154" cy="7480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CA4F86-01C4-45D0-94CD-5A53E438930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368" y="4043387"/>
            <a:ext cx="1574898" cy="72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ADC4A2-EF12-46EC-9540-F4DE430BA0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473" y="5076453"/>
            <a:ext cx="1968002" cy="72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DCB8E93-4F50-42B2-BCD5-0A371F66242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40" y="5110964"/>
            <a:ext cx="2157844" cy="720000"/>
          </a:xfrm>
          <a:prstGeom prst="rect">
            <a:avLst/>
          </a:prstGeom>
        </p:spPr>
      </p:pic>
      <p:pic>
        <p:nvPicPr>
          <p:cNvPr id="25" name="Immagine 19">
            <a:extLst>
              <a:ext uri="{FF2B5EF4-FFF2-40B4-BE49-F238E27FC236}">
                <a16:creationId xmlns:a16="http://schemas.microsoft.com/office/drawing/2014/main" id="{4F0EFBE2-7E39-4BFC-862F-ABF8D8E60E4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463" y="5076453"/>
            <a:ext cx="4544994" cy="72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D390ED-42CC-472A-A8DF-2F514AB5A98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53" y="6000059"/>
            <a:ext cx="793853" cy="40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26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236C924-BC1A-4818-B5D0-7B1AB2D560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sz="18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igh </a:t>
                </a:r>
                <a:r>
                  <a:rPr lang="en-US" sz="18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nergy </a:t>
                </a:r>
                <a:r>
                  <a:rPr lang="en-US" sz="18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apid </a:t>
                </a:r>
                <a:r>
                  <a:rPr lang="en-US" sz="18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odular </a:t>
                </a:r>
                <a:r>
                  <a:rPr lang="en-US" sz="18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nsemble of </a:t>
                </a:r>
                <a:r>
                  <a:rPr lang="en-US" sz="18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atellites</a:t>
                </a:r>
              </a:p>
              <a:p>
                <a:pPr lvl="1"/>
                <a:r>
                  <a:rPr lang="en-US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First Italy-led constellation of 6× 3U CubeSats (1U = 10×10×10 cm</a:t>
                </a:r>
                <a:r>
                  <a:rPr lang="en-US" baseline="300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 lvl="1"/>
                <a:r>
                  <a:rPr lang="en-US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For localization of Gamma-Ray Bursts and other transients via triangulation</a:t>
                </a: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b="1" dirty="0"/>
                  <a:t>HERMES</a:t>
                </a:r>
                <a:r>
                  <a:rPr lang="en-US" dirty="0"/>
                  <a:t> Pathfinder</a:t>
                </a:r>
              </a:p>
              <a:p>
                <a:pPr lvl="1"/>
                <a:r>
                  <a:rPr lang="en-US" dirty="0"/>
                  <a:t>Funding: ASI, H2020-Space</a:t>
                </a:r>
              </a:p>
              <a:p>
                <a:pPr lvl="1"/>
                <a:r>
                  <a:rPr lang="en-US" dirty="0"/>
                  <a:t>Consortium: &gt;20 institutions, PMI and &gt; 100 scientist worldwide</a:t>
                </a:r>
              </a:p>
              <a:p>
                <a:pPr lvl="1"/>
                <a:r>
                  <a:rPr lang="en-US" dirty="0"/>
                  <a:t>Scientific payload: INAF</a:t>
                </a:r>
              </a:p>
              <a:p>
                <a:pPr lvl="1"/>
                <a:r>
                  <a:rPr lang="en-US" dirty="0"/>
                  <a:t>S/C: </a:t>
                </a:r>
                <a:r>
                  <a:rPr lang="en-US" dirty="0" err="1"/>
                  <a:t>PoliMi</a:t>
                </a:r>
                <a:endParaRPr lang="en-US" dirty="0"/>
              </a:p>
              <a:p>
                <a:pPr lvl="1"/>
                <a:r>
                  <a:rPr lang="en-US" dirty="0"/>
                  <a:t>Launch date: 2024 </a:t>
                </a:r>
              </a:p>
              <a:p>
                <a:pPr lvl="1"/>
                <a:r>
                  <a:rPr lang="en-US" dirty="0"/>
                  <a:t>Orbit: LEO Equatorial/SSO</a:t>
                </a:r>
              </a:p>
              <a:p>
                <a:pPr marL="342900" lvl="1" indent="0">
                  <a:buNone/>
                </a:pPr>
                <a:endParaRPr lang="en-US" dirty="0"/>
              </a:p>
              <a:p>
                <a:r>
                  <a:rPr lang="en-US" b="1" dirty="0" err="1"/>
                  <a:t>SpIRIT</a:t>
                </a:r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Funding: ASA, UoM, ASI participation, MoU with HSP</a:t>
                </a:r>
              </a:p>
              <a:p>
                <a:pPr lvl="1"/>
                <a:r>
                  <a:rPr lang="en-US" dirty="0"/>
                  <a:t>Scientific payload: provided by INAF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dirty="0"/>
                  <a:t> identical to HSP)</a:t>
                </a:r>
              </a:p>
              <a:p>
                <a:pPr lvl="1"/>
                <a:r>
                  <a:rPr lang="en-US" dirty="0"/>
                  <a:t>S/C: </a:t>
                </a:r>
                <a:r>
                  <a:rPr lang="en-US" dirty="0" err="1"/>
                  <a:t>Inovor</a:t>
                </a:r>
                <a:r>
                  <a:rPr lang="en-US" dirty="0"/>
                  <a:t>/</a:t>
                </a:r>
                <a:r>
                  <a:rPr lang="en-US" dirty="0" err="1"/>
                  <a:t>Sitael</a:t>
                </a:r>
                <a:r>
                  <a:rPr lang="en-US" dirty="0"/>
                  <a:t>-AU</a:t>
                </a:r>
              </a:p>
              <a:p>
                <a:pPr lvl="1"/>
                <a:r>
                  <a:rPr lang="en-US" dirty="0"/>
                  <a:t>Launch date: late 2023</a:t>
                </a:r>
              </a:p>
              <a:p>
                <a:pPr lvl="1"/>
                <a:r>
                  <a:rPr lang="en-US" dirty="0"/>
                  <a:t>Orbit: SSO</a:t>
                </a:r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236C924-BC1A-4818-B5D0-7B1AB2D560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06" t="-1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264AD6-546A-442C-BC49-19B7CE6EA4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F556FE-FB33-495A-AA36-35F1E0073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HERMES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01C0B9-3C75-4BE1-8C4B-4DD531C40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1817" y="888296"/>
            <a:ext cx="2408583" cy="2022474"/>
          </a:xfrm>
          <a:prstGeom prst="rect">
            <a:avLst/>
          </a:prstGeom>
        </p:spPr>
      </p:pic>
      <p:pic>
        <p:nvPicPr>
          <p:cNvPr id="7" name="HERMES-TP_OrbitPosition.PNG" descr="HERMES-TP_OrbitPosition.PNG">
            <a:extLst>
              <a:ext uri="{FF2B5EF4-FFF2-40B4-BE49-F238E27FC236}">
                <a16:creationId xmlns:a16="http://schemas.microsoft.com/office/drawing/2014/main" id="{E16E4AE3-F8F3-41B0-AA79-86844E5FFD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8" t="15379" r="23624" b="11498"/>
          <a:stretch/>
        </p:blipFill>
        <p:spPr>
          <a:xfrm>
            <a:off x="7939580" y="2652040"/>
            <a:ext cx="2663208" cy="1207262"/>
          </a:xfrm>
          <a:prstGeom prst="rect">
            <a:avLst/>
          </a:prstGeom>
          <a:ln w="38100">
            <a:noFill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A9B2D014-BBC4-4ED0-BD25-660C171FCB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193"/>
          <a:stretch/>
        </p:blipFill>
        <p:spPr>
          <a:xfrm>
            <a:off x="8042465" y="4466284"/>
            <a:ext cx="2547660" cy="1698064"/>
          </a:xfrm>
          <a:prstGeom prst="rect">
            <a:avLst/>
          </a:prstGeom>
          <a:ln w="38100">
            <a:noFill/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080F22B-385F-4284-892C-F1A6FE847121}"/>
              </a:ext>
            </a:extLst>
          </p:cNvPr>
          <p:cNvCxnSpPr>
            <a:cxnSpLocks/>
          </p:cNvCxnSpPr>
          <p:nvPr/>
        </p:nvCxnSpPr>
        <p:spPr>
          <a:xfrm>
            <a:off x="9217473" y="1316555"/>
            <a:ext cx="419100" cy="221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A679031-5E28-4D42-B8DC-58D80D723FF3}"/>
              </a:ext>
            </a:extLst>
          </p:cNvPr>
          <p:cNvCxnSpPr>
            <a:cxnSpLocks/>
          </p:cNvCxnSpPr>
          <p:nvPr/>
        </p:nvCxnSpPr>
        <p:spPr>
          <a:xfrm>
            <a:off x="9427023" y="865982"/>
            <a:ext cx="419100" cy="221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7FF0BC9-E5CD-413E-9387-3AD3631E726C}"/>
              </a:ext>
            </a:extLst>
          </p:cNvPr>
          <p:cNvCxnSpPr>
            <a:cxnSpLocks/>
          </p:cNvCxnSpPr>
          <p:nvPr/>
        </p:nvCxnSpPr>
        <p:spPr>
          <a:xfrm>
            <a:off x="9271184" y="1198694"/>
            <a:ext cx="419100" cy="221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8F08376-CEC0-4329-9383-E47506EE408B}"/>
              </a:ext>
            </a:extLst>
          </p:cNvPr>
          <p:cNvCxnSpPr>
            <a:cxnSpLocks/>
          </p:cNvCxnSpPr>
          <p:nvPr/>
        </p:nvCxnSpPr>
        <p:spPr>
          <a:xfrm>
            <a:off x="9316295" y="1095099"/>
            <a:ext cx="419100" cy="221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A9CF298-4C05-4FCC-BD92-FF35F1556B04}"/>
              </a:ext>
            </a:extLst>
          </p:cNvPr>
          <p:cNvCxnSpPr>
            <a:cxnSpLocks/>
          </p:cNvCxnSpPr>
          <p:nvPr/>
        </p:nvCxnSpPr>
        <p:spPr>
          <a:xfrm>
            <a:off x="9369873" y="974570"/>
            <a:ext cx="419100" cy="221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D064F06-7E7B-4CD3-BBF7-ACDEAF9EB02E}"/>
                  </a:ext>
                </a:extLst>
              </p:cNvPr>
              <p:cNvSpPr txBox="1"/>
              <p:nvPr/>
            </p:nvSpPr>
            <p:spPr>
              <a:xfrm rot="17689578">
                <a:off x="8802826" y="919859"/>
                <a:ext cx="84649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1000" dirty="0"/>
                  <a:t>rays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D064F06-7E7B-4CD3-BBF7-ACDEAF9EB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689578">
                <a:off x="8802826" y="919859"/>
                <a:ext cx="846494" cy="2462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Date Placeholder 27">
            <a:extLst>
              <a:ext uri="{FF2B5EF4-FFF2-40B4-BE49-F238E27FC236}">
                <a16:creationId xmlns:a16="http://schemas.microsoft.com/office/drawing/2014/main" id="{5142A65F-7740-48BE-8F73-778BE764E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38F026F3-EC2F-49A9-9019-E15159D4D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3904D2F-A92A-42B1-9AF1-50A1ECD7C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5B8E-8486-45E6-9188-EA9D3EFA8FA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17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510868-D3A8-49E6-B197-C946239F9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85921" indent="-285921" defTabSz="913759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</a:rPr>
              <a:t>SENSITIVITY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better than 2 </a:t>
            </a:r>
            <a:r>
              <a:rPr lang="en-US" sz="1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/cm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/s</a:t>
            </a:r>
          </a:p>
          <a:p>
            <a:pPr marL="285921" indent="-285921" defTabSz="913759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 AREA 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≥  50 cm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marL="285921" indent="-285921" defTabSz="913759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BAND 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1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800" baseline="-25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≤ 5 keV &amp; </a:t>
            </a:r>
            <a:r>
              <a:rPr lang="en-US" sz="1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800" baseline="-25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≥ 2 MeV</a:t>
            </a:r>
          </a:p>
          <a:p>
            <a:pPr marL="285921" indent="-285921" defTabSz="913759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RESOLUTION 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1 keV (soft X) and 5 keV (</a:t>
            </a:r>
            <a:r>
              <a:rPr lang="it-IT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hard X) EOL</a:t>
            </a:r>
          </a:p>
          <a:p>
            <a:pPr marL="285921" indent="-285921" defTabSz="913759"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RESOLUTION</a:t>
            </a:r>
            <a:r>
              <a:rPr lang="it-IT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≤ 400 ns</a:t>
            </a:r>
          </a:p>
          <a:p>
            <a:pPr marL="285921" indent="-285921" defTabSz="913759"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ACCURACY 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≤ 200 ns</a:t>
            </a:r>
          </a:p>
          <a:p>
            <a:pPr marL="285921" indent="-285921" defTabSz="913759"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FOV</a:t>
            </a:r>
            <a:r>
              <a:rPr lang="it-IT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≥ 3 </a:t>
            </a:r>
            <a:r>
              <a:rPr lang="en-US" sz="1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FHWM</a:t>
            </a:r>
          </a:p>
          <a:p>
            <a:pPr marL="285921" indent="-285921" defTabSz="913759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→ lower than 25 counts/cm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/s for E&lt;20 keV</a:t>
            </a:r>
          </a:p>
          <a:p>
            <a:pPr marL="285921" indent="-285921" defTabSz="913759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</a:rPr>
              <a:t>VOLUME 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1U</a:t>
            </a:r>
          </a:p>
          <a:p>
            <a:pPr marL="285921" indent="-285921" defTabSz="913759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 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lower than 1.8 kg</a:t>
            </a:r>
            <a:endParaRPr lang="en-US" sz="1800" baseline="30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921" indent="-285921" defTabSz="913759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lower than 5 W</a:t>
            </a:r>
          </a:p>
          <a:p>
            <a:pPr marL="285921" indent="-285921" defTabSz="913759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RADIATIVE ENV 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LEO (EQ or SSO)</a:t>
            </a:r>
            <a:endParaRPr lang="it-IT" sz="1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921" indent="-285921" defTabSz="913759"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THERMAL CONTROL</a:t>
            </a:r>
            <a:r>
              <a:rPr lang="it-IT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passive (EQ), active (SSO)</a:t>
            </a:r>
          </a:p>
          <a:p>
            <a:pPr marL="285921" indent="-285921" defTabSz="913759"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COMPONENTS 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COTS (mainly)</a:t>
            </a:r>
          </a:p>
          <a:p>
            <a:pPr marL="285921" indent="-285921" defTabSz="913759"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RELIABILITY</a:t>
            </a:r>
            <a:r>
              <a:rPr lang="it-IT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higher than standard CubeSats</a:t>
            </a:r>
          </a:p>
          <a:p>
            <a:pPr marL="285921" indent="-285921" defTabSz="913759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REDUNDANCY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→ segmented detector</a:t>
            </a:r>
          </a:p>
          <a:p>
            <a:pPr marL="285921" indent="-285921" defTabSz="913759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→ “mass” production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0D4143-669C-4957-9086-84C9616235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A86F16-27C6-4A11-919F-0078F43FC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HERMES</a:t>
            </a: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0CC9CC3B-2D06-47DB-BBB0-6E4E71C41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351" y="2941295"/>
            <a:ext cx="6119074" cy="3509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A picture containing electronics, computer&#10;&#10;Description automatically generated">
            <a:extLst>
              <a:ext uri="{FF2B5EF4-FFF2-40B4-BE49-F238E27FC236}">
                <a16:creationId xmlns:a16="http://schemas.microsoft.com/office/drawing/2014/main" id="{102C64EB-724B-4A80-8567-4A63F07FC5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59" b="16549"/>
          <a:stretch/>
        </p:blipFill>
        <p:spPr>
          <a:xfrm>
            <a:off x="9121546" y="681038"/>
            <a:ext cx="1871878" cy="2080312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B3D82E-8173-4D94-BB0D-F9C6AC3C3C5B}"/>
              </a:ext>
            </a:extLst>
          </p:cNvPr>
          <p:cNvSpPr/>
          <p:nvPr/>
        </p:nvSpPr>
        <p:spPr>
          <a:xfrm>
            <a:off x="8234720" y="3052788"/>
            <a:ext cx="1420130" cy="63102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59"/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246033-2C7B-4263-A2FE-4A0120B5C084}"/>
              </a:ext>
            </a:extLst>
          </p:cNvPr>
          <p:cNvCxnSpPr>
            <a:cxnSpLocks/>
          </p:cNvCxnSpPr>
          <p:nvPr/>
        </p:nvCxnSpPr>
        <p:spPr>
          <a:xfrm flipH="1">
            <a:off x="8234720" y="681037"/>
            <a:ext cx="886826" cy="2371751"/>
          </a:xfrm>
          <a:prstGeom prst="lin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FDC766-F65C-49F3-B656-22CCFCEF2345}"/>
              </a:ext>
            </a:extLst>
          </p:cNvPr>
          <p:cNvCxnSpPr>
            <a:cxnSpLocks/>
          </p:cNvCxnSpPr>
          <p:nvPr/>
        </p:nvCxnSpPr>
        <p:spPr>
          <a:xfrm flipH="1">
            <a:off x="9654850" y="2761350"/>
            <a:ext cx="1338574" cy="922458"/>
          </a:xfrm>
          <a:prstGeom prst="lin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B31F8A9-92C4-40E6-BF8C-F35BCB6422CF}"/>
              </a:ext>
            </a:extLst>
          </p:cNvPr>
          <p:cNvSpPr/>
          <p:nvPr/>
        </p:nvSpPr>
        <p:spPr>
          <a:xfrm rot="10800000">
            <a:off x="5298389" y="1629675"/>
            <a:ext cx="895350" cy="19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1C345AF4-07E7-4629-803F-92F61FF5A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34C6F1F-C90D-4290-B7F7-71D5AFAC8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8C964A5-8CC2-4F10-A366-43E8532F6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5B8E-8486-45E6-9188-EA9D3EFA8FA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917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E0F0C1-B784-414C-9522-DE6EA4048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7274"/>
            <a:ext cx="6519333" cy="5119689"/>
          </a:xfrm>
        </p:spPr>
        <p:txBody>
          <a:bodyPr/>
          <a:lstStyle/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Open questions of modern physics: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How does matter behave in strong gravitational fields?</a:t>
            </a:r>
          </a:p>
          <a:p>
            <a:pPr lvl="1"/>
            <a:r>
              <a:rPr lang="en-US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What are the properties of matter at higher density than the nucleus?</a:t>
            </a:r>
            <a:endParaRPr lang="it-IT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Those conditions do not occur on Earth but are typical of Neutron Stars and Black Holes</a:t>
            </a: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Spectral-timing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Spectral evolution of radiation from compact objects gives information on Equation of State of NS, Strong-field General Relativity…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E5BBF3-C2FC-4CA5-96CE-9304805E3E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Open questions in astrophysics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A61BDD-09E2-4979-8B26-71E0CECCA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E78F3A-F246-4FB7-8678-A087CD6DA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71" y="4097227"/>
            <a:ext cx="2912534" cy="21707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560B67-C227-4E4A-A61E-74B4041F6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176" y="3931282"/>
            <a:ext cx="3629828" cy="25026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76F490-3C50-4527-AD3E-26F1E19A0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2475" y="814452"/>
            <a:ext cx="4320000" cy="24257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F7239A-A13B-4177-92CC-91FBB642D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2475" y="3697803"/>
            <a:ext cx="4320000" cy="2409231"/>
          </a:xfrm>
          <a:prstGeom prst="rect">
            <a:avLst/>
          </a:prstGeom>
        </p:spPr>
      </p:pic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3D04D6DB-038F-4FCA-BBC2-41C874015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C1945D78-11D1-4D77-A23C-F436E5EB2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3409B0EF-C5A7-4ABC-A2DE-C9ABFA661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5B8E-8486-45E6-9188-EA9D3EFA8F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1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AE63C5-16AE-4F25-962C-D29B4B5E2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Siswich</a:t>
            </a:r>
            <a:r>
              <a:rPr lang="en-US" dirty="0"/>
              <a:t> concept</a:t>
            </a:r>
          </a:p>
          <a:p>
            <a:pPr lvl="1"/>
            <a:r>
              <a:rPr lang="en-US" dirty="0"/>
              <a:t>Silicon Drift Detector and </a:t>
            </a:r>
            <a:r>
              <a:rPr lang="en-US" dirty="0" err="1"/>
              <a:t>Ce:GAGG</a:t>
            </a:r>
            <a:r>
              <a:rPr lang="en-US" dirty="0"/>
              <a:t> scintillator crystals </a:t>
            </a:r>
            <a:r>
              <a:rPr lang="en-US" i="1" dirty="0"/>
              <a:t>sandwich</a:t>
            </a:r>
          </a:p>
          <a:p>
            <a:pPr lvl="2"/>
            <a:r>
              <a:rPr lang="en-US" dirty="0"/>
              <a:t>Two SDDs per GAGG crystal</a:t>
            </a:r>
          </a:p>
          <a:p>
            <a:pPr lvl="1"/>
            <a:r>
              <a:rPr lang="en-US" dirty="0"/>
              <a:t>X-mode: Direct detection of X-rays via SDDs (single events)</a:t>
            </a:r>
          </a:p>
          <a:p>
            <a:pPr lvl="1"/>
            <a:r>
              <a:rPr lang="en-US" dirty="0"/>
              <a:t>S-mode: Indirect detection of Gamma-rays via scintillators and SDDs (double events in SDD pairs)</a:t>
            </a:r>
          </a:p>
          <a:p>
            <a:r>
              <a:rPr lang="en-US" dirty="0"/>
              <a:t>Broad-band energy response</a:t>
            </a:r>
          </a:p>
          <a:p>
            <a:r>
              <a:rPr lang="en-US" dirty="0"/>
              <a:t>Very compact (96×96×30 mm</a:t>
            </a:r>
            <a:r>
              <a:rPr lang="en-US" baseline="30000" dirty="0"/>
              <a:t>3</a:t>
            </a:r>
            <a:r>
              <a:rPr lang="en-US" dirty="0"/>
              <a:t>) and light-weight instrument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FCB43F-0F71-417D-B8CF-7E00B8CD35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Detector principle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63AACC-FFC7-4A8B-9B4E-E7E79C030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HERMES</a:t>
            </a:r>
          </a:p>
        </p:txBody>
      </p:sp>
      <p:grpSp>
        <p:nvGrpSpPr>
          <p:cNvPr id="5" name="Gruppo 9">
            <a:extLst>
              <a:ext uri="{FF2B5EF4-FFF2-40B4-BE49-F238E27FC236}">
                <a16:creationId xmlns:a16="http://schemas.microsoft.com/office/drawing/2014/main" id="{506D12C1-986E-41DA-9CC5-35759BBE35D4}"/>
              </a:ext>
            </a:extLst>
          </p:cNvPr>
          <p:cNvGrpSpPr/>
          <p:nvPr/>
        </p:nvGrpSpPr>
        <p:grpSpPr>
          <a:xfrm>
            <a:off x="838199" y="2593876"/>
            <a:ext cx="4371975" cy="3805835"/>
            <a:chOff x="8528002" y="2634859"/>
            <a:chExt cx="7907943" cy="6883921"/>
          </a:xfrm>
        </p:grpSpPr>
        <p:pic>
          <p:nvPicPr>
            <p:cNvPr id="6" name="Immagine 6">
              <a:extLst>
                <a:ext uri="{FF2B5EF4-FFF2-40B4-BE49-F238E27FC236}">
                  <a16:creationId xmlns:a16="http://schemas.microsoft.com/office/drawing/2014/main" id="{F323D700-49E7-4E37-86D7-F01BCF4C9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068" b="1"/>
            <a:stretch/>
          </p:blipFill>
          <p:spPr>
            <a:xfrm>
              <a:off x="8528002" y="2634859"/>
              <a:ext cx="7907943" cy="6883921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2A81AC71-BB8A-406B-BECC-5E75204091FC}"/>
                </a:ext>
              </a:extLst>
            </p:cNvPr>
            <p:cNvSpPr txBox="1"/>
            <p:nvPr/>
          </p:nvSpPr>
          <p:spPr>
            <a:xfrm>
              <a:off x="12747813" y="3916035"/>
              <a:ext cx="1398493" cy="6154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3759"/>
              <a:r>
                <a:rPr lang="en-US" sz="1401" dirty="0">
                  <a:solidFill>
                    <a:prstClr val="black"/>
                  </a:solidFill>
                  <a:latin typeface="Calibri" panose="020F0502020204030204"/>
                </a:rPr>
                <a:t>GAGG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745C4DA0-FFCE-47EE-92ED-2772C260A05E}"/>
                </a:ext>
              </a:extLst>
            </p:cNvPr>
            <p:cNvSpPr txBox="1"/>
            <p:nvPr/>
          </p:nvSpPr>
          <p:spPr>
            <a:xfrm>
              <a:off x="10131634" y="3926344"/>
              <a:ext cx="1398493" cy="6154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3759"/>
              <a:r>
                <a:rPr lang="en-US" sz="1401" dirty="0">
                  <a:solidFill>
                    <a:prstClr val="black"/>
                  </a:solidFill>
                  <a:latin typeface="Calibri" panose="020F0502020204030204"/>
                </a:rPr>
                <a:t>SDD</a:t>
              </a:r>
            </a:p>
          </p:txBody>
        </p:sp>
      </p:grpSp>
      <p:pic>
        <p:nvPicPr>
          <p:cNvPr id="10" name="Immagine 10">
            <a:extLst>
              <a:ext uri="{FF2B5EF4-FFF2-40B4-BE49-F238E27FC236}">
                <a16:creationId xmlns:a16="http://schemas.microsoft.com/office/drawing/2014/main" id="{C3B6A795-DC93-435B-B54B-499E23DA6EF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389" y="3302185"/>
            <a:ext cx="3923824" cy="3097526"/>
          </a:xfrm>
          <a:prstGeom prst="rect">
            <a:avLst/>
          </a:prstGeom>
          <a:ln w="38100">
            <a:noFill/>
          </a:ln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3A27B76-BC14-4F52-BBA7-56FD4E578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4EA3835-3844-4469-9C9E-F86BF5822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DA1A2B3-A56F-462E-8993-54ABF44B6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5B8E-8486-45E6-9188-EA9D3EFA8FA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329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4F225-3A51-4269-AE2D-145783DE31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Core components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454962-5859-4A94-AEFC-887FC0A19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HERMES</a:t>
            </a:r>
          </a:p>
        </p:txBody>
      </p:sp>
      <p:cxnSp>
        <p:nvCxnSpPr>
          <p:cNvPr id="5" name="Connettore diritto 46">
            <a:extLst>
              <a:ext uri="{FF2B5EF4-FFF2-40B4-BE49-F238E27FC236}">
                <a16:creationId xmlns:a16="http://schemas.microsoft.com/office/drawing/2014/main" id="{DAB8DD08-A684-47AD-94EE-A1B596F1BA8A}"/>
              </a:ext>
            </a:extLst>
          </p:cNvPr>
          <p:cNvCxnSpPr/>
          <p:nvPr/>
        </p:nvCxnSpPr>
        <p:spPr>
          <a:xfrm flipV="1">
            <a:off x="7632340" y="3646674"/>
            <a:ext cx="4322715" cy="56624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43">
            <a:extLst>
              <a:ext uri="{FF2B5EF4-FFF2-40B4-BE49-F238E27FC236}">
                <a16:creationId xmlns:a16="http://schemas.microsoft.com/office/drawing/2014/main" id="{4456CABA-AA12-4627-BEC5-E808940580EC}"/>
              </a:ext>
            </a:extLst>
          </p:cNvPr>
          <p:cNvCxnSpPr/>
          <p:nvPr/>
        </p:nvCxnSpPr>
        <p:spPr>
          <a:xfrm>
            <a:off x="7607080" y="676123"/>
            <a:ext cx="4347975" cy="1176414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8">
            <a:extLst>
              <a:ext uri="{FF2B5EF4-FFF2-40B4-BE49-F238E27FC236}">
                <a16:creationId xmlns:a16="http://schemas.microsoft.com/office/drawing/2014/main" id="{34FD64AD-AC25-4E53-903E-16B3C9ADF5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6" t="22822" b="13797"/>
          <a:stretch/>
        </p:blipFill>
        <p:spPr>
          <a:xfrm>
            <a:off x="4365392" y="2526482"/>
            <a:ext cx="3235395" cy="1686439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8" name="CasellaDiTesto 2">
            <a:extLst>
              <a:ext uri="{FF2B5EF4-FFF2-40B4-BE49-F238E27FC236}">
                <a16:creationId xmlns:a16="http://schemas.microsoft.com/office/drawing/2014/main" id="{A1B77301-E054-40E1-A7F7-13A76763F780}"/>
              </a:ext>
            </a:extLst>
          </p:cNvPr>
          <p:cNvSpPr txBox="1"/>
          <p:nvPr/>
        </p:nvSpPr>
        <p:spPr>
          <a:xfrm>
            <a:off x="7213225" y="4586045"/>
            <a:ext cx="4856133" cy="1343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13" tIns="25413" rIns="25413" bIns="25413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just">
              <a:defRPr sz="4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3759"/>
            <a:r>
              <a:rPr lang="en-US" sz="1400" dirty="0">
                <a:solidFill>
                  <a:prstClr val="black"/>
                </a:solidFill>
              </a:rPr>
              <a:t>LYRA-FE &amp; LYRA-BE (</a:t>
            </a:r>
            <a:r>
              <a:rPr lang="en-US" sz="1400" dirty="0" err="1">
                <a:solidFill>
                  <a:prstClr val="black"/>
                </a:solidFill>
              </a:rPr>
              <a:t>PoliMi</a:t>
            </a:r>
            <a:r>
              <a:rPr lang="en-US" sz="1400" dirty="0">
                <a:solidFill>
                  <a:prstClr val="black"/>
                </a:solidFill>
              </a:rPr>
              <a:t> &amp; </a:t>
            </a:r>
            <a:r>
              <a:rPr lang="en-US" sz="1400" dirty="0" err="1">
                <a:solidFill>
                  <a:prstClr val="black"/>
                </a:solidFill>
              </a:rPr>
              <a:t>UniPavia</a:t>
            </a:r>
            <a:r>
              <a:rPr lang="en-US" sz="1400" dirty="0">
                <a:solidFill>
                  <a:prstClr val="black"/>
                </a:solidFill>
              </a:rPr>
              <a:t>) ASIC designed for:</a:t>
            </a:r>
          </a:p>
          <a:p>
            <a:pPr marL="285921" indent="-285921" defTabSz="913759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Noise performance (also leakage &amp; C matching)</a:t>
            </a:r>
          </a:p>
          <a:p>
            <a:pPr marL="285921" indent="-285921" defTabSz="913759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E range: 0-33000 e</a:t>
            </a:r>
            <a:r>
              <a:rPr lang="en-US" sz="1400" baseline="30000" dirty="0">
                <a:solidFill>
                  <a:prstClr val="black"/>
                </a:solidFill>
              </a:rPr>
              <a:t>-</a:t>
            </a:r>
            <a:r>
              <a:rPr lang="en-US" sz="1400" dirty="0">
                <a:solidFill>
                  <a:prstClr val="black"/>
                </a:solidFill>
              </a:rPr>
              <a:t> (0÷120 </a:t>
            </a:r>
            <a:r>
              <a:rPr lang="en-US" sz="1400" dirty="0" err="1">
                <a:solidFill>
                  <a:prstClr val="black"/>
                </a:solidFill>
              </a:rPr>
              <a:t>keV</a:t>
            </a:r>
            <a:r>
              <a:rPr lang="en-US" sz="1400" dirty="0">
                <a:solidFill>
                  <a:prstClr val="black"/>
                </a:solidFill>
              </a:rPr>
              <a:t> Si, 0÷2.5 MeV GAGG)</a:t>
            </a:r>
          </a:p>
          <a:p>
            <a:pPr marL="285921" indent="-285921" defTabSz="913759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Low power: &lt; 1mW/channel</a:t>
            </a:r>
          </a:p>
          <a:p>
            <a:pPr marL="285921" indent="-285921" defTabSz="913759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Signal routing and low cross-talk (I-based el. IFs, separation in LYRA-FE and LYRA-BE)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1BAF93C8-977E-4775-A03D-265BFE91B7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0" r="524"/>
          <a:stretch/>
        </p:blipFill>
        <p:spPr bwMode="auto">
          <a:xfrm rot="16200000">
            <a:off x="5529595" y="4532104"/>
            <a:ext cx="1260657" cy="1273101"/>
          </a:xfrm>
          <a:prstGeom prst="rect">
            <a:avLst/>
          </a:prstGeom>
          <a:ln w="28575">
            <a:solidFill>
              <a:srgbClr val="77A0E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12" descr="Description: Schermata 2020-04-20 alle 11">
            <a:extLst>
              <a:ext uri="{FF2B5EF4-FFF2-40B4-BE49-F238E27FC236}">
                <a16:creationId xmlns:a16="http://schemas.microsoft.com/office/drawing/2014/main" id="{DE8E126B-69DE-4FBC-9AD2-0726EE8A9B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5392" y="676123"/>
            <a:ext cx="3241688" cy="178382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11" name="Rettangolo 7">
            <a:extLst>
              <a:ext uri="{FF2B5EF4-FFF2-40B4-BE49-F238E27FC236}">
                <a16:creationId xmlns:a16="http://schemas.microsoft.com/office/drawing/2014/main" id="{EE51E212-26C0-4C4C-9FFE-9951CE9036D0}"/>
              </a:ext>
            </a:extLst>
          </p:cNvPr>
          <p:cNvSpPr/>
          <p:nvPr/>
        </p:nvSpPr>
        <p:spPr>
          <a:xfrm>
            <a:off x="6922902" y="3364796"/>
            <a:ext cx="466968" cy="419318"/>
          </a:xfrm>
          <a:prstGeom prst="rect">
            <a:avLst/>
          </a:prstGeom>
          <a:noFill/>
          <a:ln w="38100">
            <a:solidFill>
              <a:srgbClr val="77A0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59"/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ttangolo 15">
            <a:extLst>
              <a:ext uri="{FF2B5EF4-FFF2-40B4-BE49-F238E27FC236}">
                <a16:creationId xmlns:a16="http://schemas.microsoft.com/office/drawing/2014/main" id="{3FF81274-728B-46D3-8D32-49C8A97B4D8D}"/>
              </a:ext>
            </a:extLst>
          </p:cNvPr>
          <p:cNvSpPr/>
          <p:nvPr/>
        </p:nvSpPr>
        <p:spPr>
          <a:xfrm>
            <a:off x="6276300" y="1391634"/>
            <a:ext cx="258747" cy="2703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59"/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3" name="Connettore diritto 16">
            <a:extLst>
              <a:ext uri="{FF2B5EF4-FFF2-40B4-BE49-F238E27FC236}">
                <a16:creationId xmlns:a16="http://schemas.microsoft.com/office/drawing/2014/main" id="{F8BD6CCF-96B4-4CA5-98FE-71462B552709}"/>
              </a:ext>
            </a:extLst>
          </p:cNvPr>
          <p:cNvCxnSpPr/>
          <p:nvPr/>
        </p:nvCxnSpPr>
        <p:spPr>
          <a:xfrm>
            <a:off x="6405673" y="1391635"/>
            <a:ext cx="1431038" cy="177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8">
            <a:extLst>
              <a:ext uri="{FF2B5EF4-FFF2-40B4-BE49-F238E27FC236}">
                <a16:creationId xmlns:a16="http://schemas.microsoft.com/office/drawing/2014/main" id="{8F40106C-DEBD-4B0F-B17C-8C5DA67C6F62}"/>
              </a:ext>
            </a:extLst>
          </p:cNvPr>
          <p:cNvCxnSpPr>
            <a:cxnSpLocks/>
          </p:cNvCxnSpPr>
          <p:nvPr/>
        </p:nvCxnSpPr>
        <p:spPr>
          <a:xfrm>
            <a:off x="6405673" y="1645613"/>
            <a:ext cx="1431038" cy="8546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23">
            <a:extLst>
              <a:ext uri="{FF2B5EF4-FFF2-40B4-BE49-F238E27FC236}">
                <a16:creationId xmlns:a16="http://schemas.microsoft.com/office/drawing/2014/main" id="{27863148-91C1-4AFF-87D0-CFA3D78AB987}"/>
              </a:ext>
            </a:extLst>
          </p:cNvPr>
          <p:cNvCxnSpPr>
            <a:cxnSpLocks/>
          </p:cNvCxnSpPr>
          <p:nvPr/>
        </p:nvCxnSpPr>
        <p:spPr>
          <a:xfrm flipH="1">
            <a:off x="5523373" y="3364796"/>
            <a:ext cx="1374398" cy="1173530"/>
          </a:xfrm>
          <a:prstGeom prst="line">
            <a:avLst/>
          </a:prstGeom>
          <a:ln>
            <a:solidFill>
              <a:srgbClr val="77A0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25">
            <a:extLst>
              <a:ext uri="{FF2B5EF4-FFF2-40B4-BE49-F238E27FC236}">
                <a16:creationId xmlns:a16="http://schemas.microsoft.com/office/drawing/2014/main" id="{5EA45AD5-B548-4086-913C-F5A991F31C47}"/>
              </a:ext>
            </a:extLst>
          </p:cNvPr>
          <p:cNvCxnSpPr>
            <a:cxnSpLocks/>
          </p:cNvCxnSpPr>
          <p:nvPr/>
        </p:nvCxnSpPr>
        <p:spPr>
          <a:xfrm flipH="1">
            <a:off x="6796474" y="3784114"/>
            <a:ext cx="593396" cy="2014869"/>
          </a:xfrm>
          <a:prstGeom prst="line">
            <a:avLst/>
          </a:prstGeom>
          <a:ln>
            <a:solidFill>
              <a:srgbClr val="77A0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2.jpg">
            <a:extLst>
              <a:ext uri="{FF2B5EF4-FFF2-40B4-BE49-F238E27FC236}">
                <a16:creationId xmlns:a16="http://schemas.microsoft.com/office/drawing/2014/main" id="{384BE725-A15B-4B59-B567-9F5187208FD9}"/>
              </a:ext>
            </a:extLst>
          </p:cNvPr>
          <p:cNvPicPr/>
          <p:nvPr/>
        </p:nvPicPr>
        <p:blipFill rotWithShape="1">
          <a:blip r:embed="rId5"/>
          <a:srcRect l="13569" t="22739" r="12477" b="20370"/>
          <a:stretch/>
        </p:blipFill>
        <p:spPr>
          <a:xfrm>
            <a:off x="7836711" y="1409353"/>
            <a:ext cx="1747741" cy="1078736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ADCF2E5E-0BCB-484D-BBCB-E123EE066A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02" y="3619777"/>
            <a:ext cx="2624107" cy="953504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19" name="CasellaDiTesto 22">
            <a:extLst>
              <a:ext uri="{FF2B5EF4-FFF2-40B4-BE49-F238E27FC236}">
                <a16:creationId xmlns:a16="http://schemas.microsoft.com/office/drawing/2014/main" id="{86520034-00D2-4E1F-8A94-FC4183E06A09}"/>
              </a:ext>
            </a:extLst>
          </p:cNvPr>
          <p:cNvSpPr txBox="1"/>
          <p:nvPr/>
        </p:nvSpPr>
        <p:spPr>
          <a:xfrm>
            <a:off x="392305" y="4955507"/>
            <a:ext cx="4844556" cy="1343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13" tIns="25413" rIns="25413" bIns="25413" numCol="1" spcCol="38100" rtlCol="0" anchor="ctr">
            <a:spAutoFit/>
          </a:bodyPr>
          <a:lstStyle/>
          <a:p>
            <a:pPr algn="just" defTabSz="913759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2×5 SDD (INFN &amp; FBK) with design/process optimized for:</a:t>
            </a:r>
          </a:p>
          <a:p>
            <a:pPr marL="285921" indent="-285921" algn="just" defTabSz="913759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resolution and noise (threshold), optical QE</a:t>
            </a:r>
          </a:p>
          <a:p>
            <a:pPr marL="285921" indent="-285921" algn="just" defTabSz="913759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Modularity (</a:t>
            </a:r>
            <a:r>
              <a:rPr lang="en-US" sz="1400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redundancy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921" indent="-285921" algn="just" defTabSz="913759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 PCB complexity and integration</a:t>
            </a:r>
          </a:p>
          <a:p>
            <a:pPr marL="285921" indent="-285921" algn="just" defTabSz="913759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resolution</a:t>
            </a:r>
          </a:p>
          <a:p>
            <a:pPr marL="285921" indent="-285921" algn="just" defTabSz="913759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X/gamma discrimination (via multiplicity)</a:t>
            </a:r>
          </a:p>
        </p:txBody>
      </p:sp>
      <p:sp>
        <p:nvSpPr>
          <p:cNvPr id="20" name="Rettangolo 1">
            <a:extLst>
              <a:ext uri="{FF2B5EF4-FFF2-40B4-BE49-F238E27FC236}">
                <a16:creationId xmlns:a16="http://schemas.microsoft.com/office/drawing/2014/main" id="{5E68A85B-5834-448A-8EFA-592EC6EDA993}"/>
              </a:ext>
            </a:extLst>
          </p:cNvPr>
          <p:cNvSpPr/>
          <p:nvPr/>
        </p:nvSpPr>
        <p:spPr>
          <a:xfrm>
            <a:off x="5236861" y="3253680"/>
            <a:ext cx="713445" cy="36609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59"/>
            <a:endParaRPr lang="it-IT" sz="1799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1" name="Connettore diritto 5">
            <a:extLst>
              <a:ext uri="{FF2B5EF4-FFF2-40B4-BE49-F238E27FC236}">
                <a16:creationId xmlns:a16="http://schemas.microsoft.com/office/drawing/2014/main" id="{F4B0B282-5439-4554-B0ED-DD329CB782CE}"/>
              </a:ext>
            </a:extLst>
          </p:cNvPr>
          <p:cNvCxnSpPr/>
          <p:nvPr/>
        </p:nvCxnSpPr>
        <p:spPr>
          <a:xfrm flipV="1">
            <a:off x="922902" y="3253680"/>
            <a:ext cx="4313959" cy="35746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4">
            <a:extLst>
              <a:ext uri="{FF2B5EF4-FFF2-40B4-BE49-F238E27FC236}">
                <a16:creationId xmlns:a16="http://schemas.microsoft.com/office/drawing/2014/main" id="{87060750-9167-4A32-ACBE-ADF18F67FDE0}"/>
              </a:ext>
            </a:extLst>
          </p:cNvPr>
          <p:cNvCxnSpPr/>
          <p:nvPr/>
        </p:nvCxnSpPr>
        <p:spPr>
          <a:xfrm flipV="1">
            <a:off x="3547009" y="3611142"/>
            <a:ext cx="2403297" cy="962139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magine 29" descr="Description: Schermata 2020-04-20 alle 11">
            <a:extLst>
              <a:ext uri="{FF2B5EF4-FFF2-40B4-BE49-F238E27FC236}">
                <a16:creationId xmlns:a16="http://schemas.microsoft.com/office/drawing/2014/main" id="{39462BC1-8DD6-4490-AE9F-C91C66CCCC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8" t="8753" r="73763" b="11420"/>
          <a:stretch/>
        </p:blipFill>
        <p:spPr bwMode="auto">
          <a:xfrm rot="16200000">
            <a:off x="1684811" y="243211"/>
            <a:ext cx="1082471" cy="2150761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24" name="CasellaDiTesto 31">
            <a:extLst>
              <a:ext uri="{FF2B5EF4-FFF2-40B4-BE49-F238E27FC236}">
                <a16:creationId xmlns:a16="http://schemas.microsoft.com/office/drawing/2014/main" id="{F37292CC-8ADE-437D-BB41-CED749E11918}"/>
              </a:ext>
            </a:extLst>
          </p:cNvPr>
          <p:cNvSpPr txBox="1"/>
          <p:nvPr/>
        </p:nvSpPr>
        <p:spPr>
          <a:xfrm>
            <a:off x="392305" y="2003656"/>
            <a:ext cx="3403630" cy="1128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13" tIns="25413" rIns="25413" bIns="25413" numCol="1" spcCol="38100" rtlCol="0" anchor="ctr">
            <a:spAutoFit/>
          </a:bodyPr>
          <a:lstStyle/>
          <a:p>
            <a:pPr algn="just" defTabSz="913759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 (IASF-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designed to provide:</a:t>
            </a:r>
          </a:p>
          <a:p>
            <a:pPr marL="228737" indent="-228737" algn="just" defTabSz="913759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noise/cross-talk</a:t>
            </a:r>
          </a:p>
          <a:p>
            <a:pPr marL="228737" indent="-228737" algn="just" defTabSz="913759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detector density</a:t>
            </a:r>
          </a:p>
          <a:p>
            <a:pPr marL="228737" indent="-228737" algn="just" defTabSz="913759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thermal I/Fs</a:t>
            </a:r>
          </a:p>
          <a:p>
            <a:pPr marL="228737" indent="-228737" algn="just" defTabSz="913759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Compact design</a:t>
            </a:r>
          </a:p>
        </p:txBody>
      </p:sp>
      <p:cxnSp>
        <p:nvCxnSpPr>
          <p:cNvPr id="25" name="Connettore diritto 32">
            <a:extLst>
              <a:ext uri="{FF2B5EF4-FFF2-40B4-BE49-F238E27FC236}">
                <a16:creationId xmlns:a16="http://schemas.microsoft.com/office/drawing/2014/main" id="{DECD70CA-1695-4495-A709-AD4DA44CD52D}"/>
              </a:ext>
            </a:extLst>
          </p:cNvPr>
          <p:cNvCxnSpPr/>
          <p:nvPr/>
        </p:nvCxnSpPr>
        <p:spPr>
          <a:xfrm flipV="1">
            <a:off x="3301427" y="676122"/>
            <a:ext cx="1038706" cy="10123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33">
            <a:extLst>
              <a:ext uri="{FF2B5EF4-FFF2-40B4-BE49-F238E27FC236}">
                <a16:creationId xmlns:a16="http://schemas.microsoft.com/office/drawing/2014/main" id="{3D48615D-113A-4CA3-97A4-331B1D16A40F}"/>
              </a:ext>
            </a:extLst>
          </p:cNvPr>
          <p:cNvCxnSpPr/>
          <p:nvPr/>
        </p:nvCxnSpPr>
        <p:spPr>
          <a:xfrm>
            <a:off x="3301427" y="1869666"/>
            <a:ext cx="1063965" cy="61043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https://lh6.googleusercontent.com/7S9a9RUsddpzkH43aPG0B14w6gYvOmMZ0GUItyOQ0dpRJz4qlAvKwL4ic5OuPT0PdQW_Md-Fymp-HdmQ0D4cbfzx7JEB067dyAcc_B4Sr7EAY4GJXF6Ny9fMLMl2c8IxVeMrKuvXY94BYwAxvJPBiLQt3SPi6KBQKgCXtM6ry7NsC8tYTygz8QPgoA">
            <a:extLst>
              <a:ext uri="{FF2B5EF4-FFF2-40B4-BE49-F238E27FC236}">
                <a16:creationId xmlns:a16="http://schemas.microsoft.com/office/drawing/2014/main" id="{1E9D2C2E-48C5-4FDE-B262-9176430B20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3" t="13826" b="10849"/>
          <a:stretch/>
        </p:blipFill>
        <p:spPr bwMode="auto">
          <a:xfrm>
            <a:off x="9847908" y="1856986"/>
            <a:ext cx="2107147" cy="1785240"/>
          </a:xfrm>
          <a:prstGeom prst="rect">
            <a:avLst/>
          </a:prstGeom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Date Placeholder 27">
            <a:extLst>
              <a:ext uri="{FF2B5EF4-FFF2-40B4-BE49-F238E27FC236}">
                <a16:creationId xmlns:a16="http://schemas.microsoft.com/office/drawing/2014/main" id="{BE503E76-6BCD-463A-93E2-1B43A90EE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BCB48DD5-4E74-4860-8A9E-6B2A06A3C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36B60AE0-7118-4DAA-9EF9-F21226BB1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5B8E-8486-45E6-9188-EA9D3EFA8FA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45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DBEE0F3-3D45-4009-B139-41AB7205A2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P/L calibration performed at INAF/IAPS</a:t>
                </a:r>
              </a:p>
              <a:p>
                <a:pPr lvl="1"/>
                <a:r>
                  <a:rPr lang="en-US" dirty="0"/>
                  <a:t>X-ray sources: </a:t>
                </a:r>
                <a:r>
                  <a:rPr lang="en-US" baseline="30000" dirty="0"/>
                  <a:t>55</a:t>
                </a:r>
                <a:r>
                  <a:rPr lang="en-US" dirty="0"/>
                  <a:t>Fe (X), </a:t>
                </a:r>
                <a:r>
                  <a:rPr lang="en-US" baseline="30000" dirty="0"/>
                  <a:t>109</a:t>
                </a:r>
                <a:r>
                  <a:rPr lang="en-US" dirty="0"/>
                  <a:t>Cd (X) and </a:t>
                </a:r>
                <a:r>
                  <a:rPr lang="en-US" baseline="30000" dirty="0"/>
                  <a:t>137</a:t>
                </a:r>
                <a:r>
                  <a:rPr lang="en-US" dirty="0"/>
                  <a:t>Cs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Typical pixel resolution at 5.9 keV: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≈300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en-US" dirty="0"/>
                  <a:t>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Typical pixel resolution at 662 keV: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≈80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en-US" dirty="0"/>
                  <a:t>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DBEE0F3-3D45-4009-B139-41AB7205A2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06" t="-1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51DAC-5887-4D3E-B097-8ABE5DF969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On-ground calibration campaign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A55A4A-B826-4A90-8234-144CE96E8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HERMES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22A81C7-C566-4D0B-BAF1-5E94F5013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385" y="3284986"/>
            <a:ext cx="4480000" cy="2520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20FA134-00A0-4E4D-917D-E461A4CFE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385" y="764986"/>
            <a:ext cx="4480000" cy="2520000"/>
          </a:xfrm>
          <a:prstGeom prst="rect">
            <a:avLst/>
          </a:prstGeom>
        </p:spPr>
      </p:pic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FBED1593-BC63-4DD7-A87B-988F9FA2E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33D1A4A5-5BA2-49EF-BFB1-122208390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8D942933-05AF-4248-A590-0CB023CC1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5B8E-8486-45E6-9188-EA9D3EFA8FA5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F5CBE4-698F-4498-B5E3-38D101A50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615" y="3429000"/>
            <a:ext cx="3398317" cy="25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E0829D-1C99-4359-B23E-699078E04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1933" y="3429000"/>
            <a:ext cx="3398317" cy="252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F8EE57E-1BF2-453D-9932-55055B8F8B33}"/>
              </a:ext>
            </a:extLst>
          </p:cNvPr>
          <p:cNvSpPr txBox="1"/>
          <p:nvPr/>
        </p:nvSpPr>
        <p:spPr>
          <a:xfrm>
            <a:off x="5074126" y="6161347"/>
            <a:ext cx="6817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i="0" u="none" strike="noStrike" baseline="0" dirty="0">
                <a:solidFill>
                  <a:srgbClr val="3E3A38"/>
                </a:solidFill>
                <a:latin typeface="NimbusSanL-Bold"/>
              </a:rPr>
              <a:t>Ref:</a:t>
            </a:r>
            <a:r>
              <a:rPr lang="en-US" sz="1000" i="0" u="none" strike="noStrike" baseline="0" dirty="0">
                <a:solidFill>
                  <a:srgbClr val="3E3A38"/>
                </a:solidFill>
                <a:latin typeface="NimbusSanL-Bold"/>
              </a:rPr>
              <a:t> R. Campana </a:t>
            </a:r>
            <a:r>
              <a:rPr lang="en-US" sz="1000" b="0" i="0" u="none" strike="noStrike" baseline="0" dirty="0">
                <a:solidFill>
                  <a:srgbClr val="3E3A38"/>
                </a:solidFill>
                <a:latin typeface="NimbusSanL-Regu"/>
              </a:rPr>
              <a:t>et al. </a:t>
            </a:r>
            <a:r>
              <a:rPr lang="en-US" sz="1000" b="0" i="1" u="none" strike="noStrike" baseline="0" dirty="0">
                <a:solidFill>
                  <a:srgbClr val="3E3A38"/>
                </a:solidFill>
                <a:latin typeface="NimbusSanL-Regu"/>
              </a:rPr>
              <a:t>Calibration of the first detector flight models for the HERMES constellation and the </a:t>
            </a:r>
            <a:r>
              <a:rPr lang="en-US" sz="1000" b="0" i="1" u="none" strike="noStrike" baseline="0" dirty="0" err="1">
                <a:solidFill>
                  <a:srgbClr val="3E3A38"/>
                </a:solidFill>
                <a:latin typeface="NimbusSanL-Regu"/>
              </a:rPr>
              <a:t>SpIRIT</a:t>
            </a:r>
            <a:r>
              <a:rPr lang="en-US" sz="1000" b="0" i="1" u="none" strike="noStrike" baseline="0" dirty="0">
                <a:solidFill>
                  <a:srgbClr val="3E3A38"/>
                </a:solidFill>
                <a:latin typeface="NimbusSanL-Regu"/>
              </a:rPr>
              <a:t> mission</a:t>
            </a:r>
            <a:r>
              <a:rPr lang="en-US" sz="1000" b="0" i="0" u="none" strike="noStrike" baseline="0" dirty="0">
                <a:solidFill>
                  <a:srgbClr val="3E3A38"/>
                </a:solidFill>
                <a:latin typeface="NimbusSanL-Regu"/>
              </a:rPr>
              <a:t>, </a:t>
            </a:r>
            <a:r>
              <a:rPr lang="en-US" sz="1000" b="0" i="0" u="none" strike="noStrike" baseline="0" dirty="0" err="1">
                <a:solidFill>
                  <a:srgbClr val="3E3A38"/>
                </a:solidFill>
                <a:latin typeface="NimbusSanL-Regu"/>
              </a:rPr>
              <a:t>ProcSPIE</a:t>
            </a:r>
            <a:r>
              <a:rPr lang="en-US" sz="1000" b="0" i="0" u="none" strike="noStrike" baseline="0" dirty="0">
                <a:solidFill>
                  <a:srgbClr val="3E3A38"/>
                </a:solidFill>
                <a:latin typeface="NimbusSanL-Regu"/>
              </a:rPr>
              <a:t>, 2022, 121815K. DOI: </a:t>
            </a:r>
            <a:r>
              <a:rPr lang="en-US" sz="1000" b="0" i="0" u="none" strike="noStrike" baseline="0" dirty="0">
                <a:solidFill>
                  <a:srgbClr val="3E3A38"/>
                </a:solidFill>
                <a:latin typeface="SFTT1000"/>
              </a:rPr>
              <a:t>10.1117/12.2629031</a:t>
            </a:r>
            <a:r>
              <a:rPr lang="en-US" sz="1000" b="0" i="0" u="none" strike="noStrike" baseline="0" dirty="0">
                <a:solidFill>
                  <a:srgbClr val="3E3A38"/>
                </a:solidFill>
                <a:latin typeface="NimbusSanL-Regu"/>
              </a:rPr>
              <a:t>.</a:t>
            </a:r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B8FB7D1-A6F2-40E8-A8E4-9C13CA178286}"/>
                  </a:ext>
                </a:extLst>
              </p:cNvPr>
              <p:cNvSpPr txBox="1"/>
              <p:nvPr/>
            </p:nvSpPr>
            <p:spPr>
              <a:xfrm>
                <a:off x="10613877" y="827990"/>
                <a:ext cx="85677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e>
                        <m:sup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1000" b="0" i="0" smtClean="0"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B8FB7D1-A6F2-40E8-A8E4-9C13CA178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3877" y="827990"/>
                <a:ext cx="856777" cy="2462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F7E6832-52F0-4AB1-B7F9-A68902C19E3A}"/>
                  </a:ext>
                </a:extLst>
              </p:cNvPr>
              <p:cNvSpPr txBox="1"/>
              <p:nvPr/>
            </p:nvSpPr>
            <p:spPr>
              <a:xfrm>
                <a:off x="10611090" y="3347771"/>
                <a:ext cx="85677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e>
                        <m:sup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1000" b="0" i="0" smtClean="0"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F7E6832-52F0-4AB1-B7F9-A68902C19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1090" y="3347771"/>
                <a:ext cx="856777" cy="2462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6766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A80A2A-6025-40B9-98E8-65FF7BDF9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7274"/>
            <a:ext cx="10515600" cy="839259"/>
          </a:xfrm>
        </p:spPr>
        <p:txBody>
          <a:bodyPr numCol="2"/>
          <a:lstStyle/>
          <a:p>
            <a:r>
              <a:rPr lang="en-US" dirty="0"/>
              <a:t>All 6 HERMES P/L have been fully characterized</a:t>
            </a:r>
          </a:p>
          <a:p>
            <a:pPr lvl="1"/>
            <a:r>
              <a:rPr lang="en-US" dirty="0"/>
              <a:t>S/C integration is about to take place</a:t>
            </a:r>
          </a:p>
          <a:p>
            <a:r>
              <a:rPr lang="en-US" dirty="0" err="1"/>
              <a:t>SpIRIT</a:t>
            </a:r>
            <a:r>
              <a:rPr lang="en-US" dirty="0"/>
              <a:t> P/L delivered in in 2022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3D41EA-58D0-4DFA-AD80-27F4C4B56B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Current status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5FA5D6-AC93-414F-9D25-5AA529C5B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F3DC10-BBC3-4CE7-A2E2-B72443248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844" y="1896533"/>
            <a:ext cx="6058312" cy="45437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D82503-76A1-467A-AD5C-7CA328CAE7CE}"/>
              </a:ext>
            </a:extLst>
          </p:cNvPr>
          <p:cNvSpPr txBox="1"/>
          <p:nvPr/>
        </p:nvSpPr>
        <p:spPr>
          <a:xfrm>
            <a:off x="9125156" y="5886269"/>
            <a:ext cx="9990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PFM and FM6 not shown in the photo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0F44F-2005-48E2-AEEF-CC172C487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AF87CB-D022-43F4-A94D-054571481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DC48CC-F09F-4389-8116-6E525B9D9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5B8E-8486-45E6-9188-EA9D3EFA8FA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66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94254-23D2-41F4-9CDF-97EDD2735E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55FC54-D636-493D-8FD8-4EF65017C3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B5343-7E81-45C8-B65B-70BD99C42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7FA24-C1A2-43BE-95AA-F7329914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E0526-0CA4-4FFE-8ADC-DCEBEF8C4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5B8E-8486-45E6-9188-EA9D3EFA8FA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00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20FE9C0-1C91-48F1-85D8-944EDE02DA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SDDs make excellent sensors for spectral-timing X-ray astronomy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Large Area Detector onboard </a:t>
                </a:r>
                <a:r>
                  <a:rPr lang="en-US" dirty="0" err="1"/>
                  <a:t>eXTP</a:t>
                </a:r>
                <a:endParaRPr lang="en-US" dirty="0"/>
              </a:p>
              <a:p>
                <a:pPr lvl="1"/>
                <a:r>
                  <a:rPr lang="en-US" dirty="0"/>
                  <a:t>Collimated instrument based on linear SDD</a:t>
                </a:r>
              </a:p>
              <a:p>
                <a:pPr lvl="1"/>
                <a:r>
                  <a:rPr lang="en-US" dirty="0"/>
                  <a:t>Huge effective area: </a:t>
                </a:r>
                <a:r>
                  <a:rPr lang="en-GB" sz="1600" dirty="0"/>
                  <a:t>≥</a:t>
                </a:r>
                <a:r>
                  <a:rPr lang="en-GB" sz="16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3 m</a:t>
                </a:r>
                <a:r>
                  <a:rPr lang="en-GB" sz="1600" kern="1200" baseline="300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2</a:t>
                </a:r>
                <a:r>
                  <a:rPr lang="en-GB" sz="16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@ 8 keV</a:t>
                </a:r>
              </a:p>
              <a:p>
                <a:pPr lvl="1"/>
                <a:r>
                  <a:rPr lang="en-US" dirty="0"/>
                  <a:t>Spectral performance of the prototype sensor: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FWHM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5.9 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keV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≈183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en-US" dirty="0"/>
                  <a:t>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−20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&gt; 97% single events</a:t>
                </a:r>
              </a:p>
              <a:p>
                <a:endParaRPr lang="en-US" dirty="0"/>
              </a:p>
              <a:p>
                <a:r>
                  <a:rPr lang="en-US" dirty="0"/>
                  <a:t>Pixelated Silicon Drift Detector</a:t>
                </a:r>
              </a:p>
              <a:p>
                <a:pPr lvl="1"/>
                <a:r>
                  <a:rPr lang="en-US" dirty="0"/>
                  <a:t>Pixelated SDD to be placed at focal plane of X-ray optics</a:t>
                </a:r>
              </a:p>
              <a:p>
                <a:pPr lvl="1"/>
                <a:r>
                  <a:rPr lang="en-US" dirty="0"/>
                  <a:t>First spectral characterization of 256-pixel detector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FWHM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5.9 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keV</m:t>
                        </m:r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≈150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en-US" sz="1400" dirty="0"/>
                  <a:t> at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dirty="0"/>
                  <a:t> (single pixel)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FWHM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5.9 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keV</m:t>
                        </m:r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≈160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en-US" sz="1400" dirty="0"/>
                  <a:t> at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dirty="0"/>
                  <a:t> (pixel sum)</a:t>
                </a:r>
              </a:p>
              <a:p>
                <a:pPr lvl="2"/>
                <a:endParaRPr lang="en-US" dirty="0"/>
              </a:p>
              <a:p>
                <a:r>
                  <a:rPr lang="en-US" dirty="0"/>
                  <a:t>HERMES constellation</a:t>
                </a:r>
              </a:p>
              <a:p>
                <a:pPr lvl="1"/>
                <a:r>
                  <a:rPr lang="en-US" dirty="0"/>
                  <a:t>CubeSat constellation based on </a:t>
                </a:r>
                <a:r>
                  <a:rPr lang="en-US" dirty="0" err="1"/>
                  <a:t>SDD+scintillators</a:t>
                </a:r>
                <a:r>
                  <a:rPr lang="en-US" dirty="0"/>
                  <a:t> for the localization of transients</a:t>
                </a:r>
              </a:p>
              <a:p>
                <a:pPr lvl="1"/>
                <a:r>
                  <a:rPr lang="en-US" dirty="0"/>
                  <a:t>Large energy range: 5 keV – 2 MeV</a:t>
                </a:r>
              </a:p>
              <a:p>
                <a:pPr lvl="1"/>
                <a:r>
                  <a:rPr lang="en-US" dirty="0"/>
                  <a:t>On-ground calibrations completed for all P/L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20FE9C0-1C91-48F1-85D8-944EDE02DA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06" t="-1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FEFA35-9485-4D6D-8679-5F82215D08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24C62C-DCF2-4BA3-A82D-A89CCE5C5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CFFBD0-7F31-436A-9C22-4B2BF5C3E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E3B4084-7069-42FC-8C07-2AFC41394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34299D0-6943-485C-927D-9CAFB870C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5B8E-8486-45E6-9188-EA9D3EFA8FA5}" type="slidenum">
              <a:rPr lang="en-US" smtClean="0"/>
              <a:t>25</a:t>
            </a:fld>
            <a:endParaRPr lang="en-US"/>
          </a:p>
        </p:txBody>
      </p:sp>
      <p:pic>
        <p:nvPicPr>
          <p:cNvPr id="9" name="Picture 8" descr="A picture containing electronics, computer&#10;&#10;Description automatically generated">
            <a:extLst>
              <a:ext uri="{FF2B5EF4-FFF2-40B4-BE49-F238E27FC236}">
                <a16:creationId xmlns:a16="http://schemas.microsoft.com/office/drawing/2014/main" id="{B52835CB-F418-42EB-87A6-91E160CE55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59" b="16549"/>
          <a:stretch/>
        </p:blipFill>
        <p:spPr>
          <a:xfrm>
            <a:off x="9780949" y="4858846"/>
            <a:ext cx="1185145" cy="1317111"/>
          </a:xfrm>
          <a:prstGeom prst="rect">
            <a:avLst/>
          </a:prstGeom>
          <a:ln w="38100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B10F03-E3B1-4E06-84AC-D066601A38B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5" t="9736" r="8043" b="7419"/>
          <a:stretch/>
        </p:blipFill>
        <p:spPr bwMode="auto">
          <a:xfrm rot="10800000">
            <a:off x="7955327" y="3388198"/>
            <a:ext cx="1264400" cy="1353461"/>
          </a:xfrm>
          <a:prstGeom prst="rect">
            <a:avLst/>
          </a:prstGeom>
          <a:noFill/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96665B2-8349-4129-B129-94C8B746C674}"/>
              </a:ext>
            </a:extLst>
          </p:cNvPr>
          <p:cNvGrpSpPr/>
          <p:nvPr/>
        </p:nvGrpSpPr>
        <p:grpSpPr>
          <a:xfrm>
            <a:off x="7471083" y="1272587"/>
            <a:ext cx="3565715" cy="1592098"/>
            <a:chOff x="1509411" y="3709217"/>
            <a:chExt cx="6371940" cy="284508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3E35DC3-D16F-4659-8776-86ABD7E90697}"/>
                </a:ext>
              </a:extLst>
            </p:cNvPr>
            <p:cNvGrpSpPr/>
            <p:nvPr/>
          </p:nvGrpSpPr>
          <p:grpSpPr>
            <a:xfrm>
              <a:off x="1509411" y="4101983"/>
              <a:ext cx="6249661" cy="2452316"/>
              <a:chOff x="1242711" y="4177561"/>
              <a:chExt cx="5434313" cy="2132380"/>
            </a:xfrm>
          </p:grpSpPr>
          <p:pic>
            <p:nvPicPr>
              <p:cNvPr id="25" name="Immagine 3">
                <a:extLst>
                  <a:ext uri="{FF2B5EF4-FFF2-40B4-BE49-F238E27FC236}">
                    <a16:creationId xmlns:a16="http://schemas.microsoft.com/office/drawing/2014/main" id="{A8AB9817-8D75-4169-8BF9-23C8A4B2D2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939"/>
              <a:stretch/>
            </p:blipFill>
            <p:spPr>
              <a:xfrm>
                <a:off x="1242711" y="4177561"/>
                <a:ext cx="5434313" cy="2132380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7830F975-2443-4478-A222-81824DAF54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3347" t="29611" r="2291" b="8791"/>
              <a:stretch/>
            </p:blipFill>
            <p:spPr>
              <a:xfrm>
                <a:off x="4572000" y="4279524"/>
                <a:ext cx="2028824" cy="1387646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F20BCD1-3651-4337-89BF-7933B4CE64C1}"/>
                </a:ext>
              </a:extLst>
            </p:cNvPr>
            <p:cNvSpPr txBox="1"/>
            <p:nvPr/>
          </p:nvSpPr>
          <p:spPr>
            <a:xfrm>
              <a:off x="5385847" y="4218612"/>
              <a:ext cx="1415704" cy="494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Drifting charge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cloud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91C575B-B468-4DD0-A4E3-7C51242B0BA3}"/>
                </a:ext>
              </a:extLst>
            </p:cNvPr>
            <p:cNvGrpSpPr/>
            <p:nvPr/>
          </p:nvGrpSpPr>
          <p:grpSpPr>
            <a:xfrm>
              <a:off x="5902633" y="4692065"/>
              <a:ext cx="386734" cy="655597"/>
              <a:chOff x="5848052" y="4574028"/>
              <a:chExt cx="501863" cy="850764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49D467CE-FE19-490E-823C-3EF3A573FB7C}"/>
                  </a:ext>
                </a:extLst>
              </p:cNvPr>
              <p:cNvCxnSpPr>
                <a:cxnSpLocks/>
                <a:stCxn id="13" idx="2"/>
              </p:cNvCxnSpPr>
              <p:nvPr/>
            </p:nvCxnSpPr>
            <p:spPr>
              <a:xfrm>
                <a:off x="6096000" y="4601988"/>
                <a:ext cx="0" cy="82280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3C8D8974-4240-4C5E-8B61-A1CC4F292C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48053" y="4985307"/>
                <a:ext cx="247948" cy="24794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EC109377-06B9-4E76-AA08-72A2E6401F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96001" y="4979340"/>
                <a:ext cx="253913" cy="253913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2FA1769E-C24B-476F-9B9E-4F2C99C6F8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48052" y="4579992"/>
                <a:ext cx="247947" cy="247946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17BBD80C-A07D-4D1D-B6D6-584373E11F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96001" y="4574028"/>
                <a:ext cx="253914" cy="253913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4586C31-3837-4C6E-AD7C-FC8EA12E449F}"/>
                </a:ext>
              </a:extLst>
            </p:cNvPr>
            <p:cNvSpPr txBox="1"/>
            <p:nvPr/>
          </p:nvSpPr>
          <p:spPr>
            <a:xfrm>
              <a:off x="5998165" y="6093008"/>
              <a:ext cx="1223235" cy="329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/>
                <a:t>Small anodes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2B2B627-E3CC-4EF9-9F47-EB01FF1DF81F}"/>
                </a:ext>
              </a:extLst>
            </p:cNvPr>
            <p:cNvSpPr txBox="1"/>
            <p:nvPr/>
          </p:nvSpPr>
          <p:spPr>
            <a:xfrm>
              <a:off x="6658116" y="3709217"/>
              <a:ext cx="1223235" cy="494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/>
                <a:t>Confining cathodes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AF316B0-5F91-40BA-AAC5-3BB747465D5A}"/>
                </a:ext>
              </a:extLst>
            </p:cNvPr>
            <p:cNvCxnSpPr>
              <a:stCxn id="15" idx="0"/>
            </p:cNvCxnSpPr>
            <p:nvPr/>
          </p:nvCxnSpPr>
          <p:spPr>
            <a:xfrm flipV="1">
              <a:off x="6609783" y="5524502"/>
              <a:ext cx="86293" cy="56850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941D7BF-B503-4F80-9B95-3EF0373A4D3E}"/>
                </a:ext>
              </a:extLst>
            </p:cNvPr>
            <p:cNvCxnSpPr>
              <a:cxnSpLocks/>
              <a:stCxn id="15" idx="0"/>
            </p:cNvCxnSpPr>
            <p:nvPr/>
          </p:nvCxnSpPr>
          <p:spPr>
            <a:xfrm flipH="1" flipV="1">
              <a:off x="6093704" y="5514977"/>
              <a:ext cx="516079" cy="57803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8B769F4-519D-47BB-B279-BA29DF3AFBBE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6522445" y="4204215"/>
              <a:ext cx="747289" cy="51640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60476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3A57E0-6DB6-4648-A4DC-D4E796128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S. Zhang et al. </a:t>
            </a:r>
            <a:r>
              <a:rPr lang="en-US" sz="1400" i="1" dirty="0"/>
              <a:t>The enhanced X-ray Timing and Polarimetry mission — </a:t>
            </a:r>
            <a:r>
              <a:rPr lang="en-US" sz="1400" i="1" dirty="0" err="1"/>
              <a:t>eXTP</a:t>
            </a:r>
            <a:r>
              <a:rPr lang="en-US" sz="1400" dirty="0"/>
              <a:t>. In: Science China Physics, Mechanics, and Astronomy 62.2, 29502 (</a:t>
            </a:r>
            <a:r>
              <a:rPr lang="en-US" sz="1400" dirty="0" err="1"/>
              <a:t>feb.</a:t>
            </a:r>
            <a:r>
              <a:rPr lang="en-US" sz="1400" dirty="0"/>
              <a:t> 2019), p. 29502. DOI: 10.1007/s11433-018-9309-2. </a:t>
            </a:r>
            <a:r>
              <a:rPr lang="en-US" sz="1400" dirty="0" err="1"/>
              <a:t>arXiv</a:t>
            </a:r>
            <a:r>
              <a:rPr lang="en-US" sz="1400" dirty="0"/>
              <a:t>: 1812.04020 [astro-ph.IM].</a:t>
            </a:r>
          </a:p>
          <a:p>
            <a:pPr algn="l"/>
            <a:r>
              <a:rPr lang="en-US" sz="1400" b="0" i="0" u="none" strike="noStrike" baseline="0" dirty="0"/>
              <a:t>R. Campana et al. </a:t>
            </a:r>
            <a:r>
              <a:rPr lang="en-US" sz="1400" b="0" i="1" u="none" strike="noStrike" baseline="0" dirty="0"/>
              <a:t>Calibration of the first detector flight models for the HERMES constellation and the </a:t>
            </a:r>
            <a:r>
              <a:rPr lang="en-US" sz="1400" b="0" i="1" u="none" strike="noStrike" baseline="0" dirty="0" err="1"/>
              <a:t>SpIRIT</a:t>
            </a:r>
            <a:r>
              <a:rPr lang="en-US" sz="1400" b="0" i="1" u="none" strike="noStrike" baseline="0" dirty="0"/>
              <a:t> mission</a:t>
            </a:r>
            <a:r>
              <a:rPr lang="en-US" sz="1400" b="0" i="0" u="none" strike="noStrike" baseline="0" dirty="0"/>
              <a:t>. In: Space Telescopes and Instrumentation 2022: Ultraviolet to Gamma Ray. Vol. 12181. Society of Photo-Optical Instrumentation Engineers (SPIE) Conference Series. Ago. 2022, 121815K, 121815K. </a:t>
            </a:r>
            <a:r>
              <a:rPr lang="pt-BR" sz="1400" b="0" i="0" u="none" strike="noStrike" baseline="0" dirty="0"/>
              <a:t>DOI: 10.1117/12.2629031. arXiv: 2210.13860 [astro-ph.IM].</a:t>
            </a:r>
          </a:p>
          <a:p>
            <a:pPr algn="l"/>
            <a:r>
              <a:rPr lang="en-US" sz="1400" i="0" u="none" strike="noStrike" baseline="0" dirty="0"/>
              <a:t>F. Ceraudo </a:t>
            </a:r>
            <a:r>
              <a:rPr lang="en-US" sz="1400" b="0" i="0" u="none" strike="noStrike" baseline="0" dirty="0"/>
              <a:t>et al. </a:t>
            </a:r>
            <a:r>
              <a:rPr lang="en-US" sz="1400" b="0" i="1" u="none" strike="noStrike" baseline="0" dirty="0" err="1"/>
              <a:t>PixDD</a:t>
            </a:r>
            <a:r>
              <a:rPr lang="en-US" sz="1400" b="0" i="1" u="none" strike="noStrike" baseline="0" dirty="0"/>
              <a:t>: a multi-pixel silicon drift detector for high-throughput spectral-timing studies</a:t>
            </a:r>
            <a:r>
              <a:rPr lang="en-US" sz="1400" b="0" i="0" u="none" strike="noStrike" baseline="0" dirty="0"/>
              <a:t>. In: X-Ray, Optical, and Infrared Detectors for Astronomy X. Vol. 12191. Society of Photo-Optical Instrumentation Engineers (SPIE) Conference Series. Ago. 2022, 1219116, p. 1219116. DOI: 10.1117/12.2630450.</a:t>
            </a:r>
          </a:p>
          <a:p>
            <a:pPr algn="l"/>
            <a:r>
              <a:rPr lang="en-US" sz="1400" b="0" i="0" u="none" strike="noStrike" baseline="0" dirty="0"/>
              <a:t>Y. Evangelista et al. </a:t>
            </a:r>
            <a:r>
              <a:rPr lang="en-US" sz="1400" b="0" i="1" u="none" strike="noStrike" baseline="0" dirty="0"/>
              <a:t>Design, integration, and test of the scientific payloads on-board the HERMES constellation and the </a:t>
            </a:r>
            <a:r>
              <a:rPr lang="en-US" sz="1400" b="0" i="1" u="none" strike="noStrike" baseline="0" dirty="0" err="1"/>
              <a:t>SpIRIT</a:t>
            </a:r>
            <a:r>
              <a:rPr lang="en-US" sz="1400" b="0" i="1" u="none" strike="noStrike" baseline="0" dirty="0"/>
              <a:t> mission</a:t>
            </a:r>
            <a:r>
              <a:rPr lang="en-US" sz="1400" b="0" i="0" u="none" strike="noStrike" baseline="0" dirty="0"/>
              <a:t>. In: Space Telescopes and Instrumentation 2022: Ultraviolet to </a:t>
            </a:r>
            <a:r>
              <a:rPr lang="nl-NL" sz="1400" b="0" i="0" u="none" strike="noStrike" baseline="0" dirty="0"/>
              <a:t>Gamma Ray. Vol. 12181. </a:t>
            </a:r>
            <a:r>
              <a:rPr lang="en-US" sz="1400" b="0" i="0" u="none" strike="noStrike" baseline="0" dirty="0"/>
              <a:t>Society of Photo-Optical Instrumentation Engineers (SPIE) Conference Series. Ago. 2022, 121811G, </a:t>
            </a:r>
            <a:r>
              <a:rPr lang="pt-BR" sz="1400" b="0" i="0" u="none" strike="noStrike" baseline="0" dirty="0"/>
              <a:t>121811G. DOI: 10.1117/12.2628978. arXiv: 2210.13866 [astro-ph.IM].</a:t>
            </a:r>
          </a:p>
          <a:p>
            <a:pPr algn="l"/>
            <a:r>
              <a:rPr lang="en-US" sz="1400" b="0" i="0" u="none" strike="noStrike" baseline="0" dirty="0"/>
              <a:t>M. </a:t>
            </a:r>
            <a:r>
              <a:rPr lang="en-US" sz="1400" b="0" i="0" u="none" strike="noStrike" baseline="0" dirty="0" err="1"/>
              <a:t>Feroci</a:t>
            </a:r>
            <a:r>
              <a:rPr lang="en-US" sz="1400" b="0" i="0" u="none" strike="noStrike" baseline="0" dirty="0"/>
              <a:t> et al. </a:t>
            </a:r>
            <a:r>
              <a:rPr lang="en-US" sz="1400" b="0" i="1" u="none" strike="noStrike" baseline="0" dirty="0"/>
              <a:t>The large area detector onboard the </a:t>
            </a:r>
            <a:r>
              <a:rPr lang="en-US" sz="1400" b="0" i="1" u="none" strike="noStrike" baseline="0" dirty="0" err="1"/>
              <a:t>eXTP</a:t>
            </a:r>
            <a:r>
              <a:rPr lang="en-US" sz="1400" b="0" i="1" u="none" strike="noStrike" baseline="0" dirty="0"/>
              <a:t> mission</a:t>
            </a:r>
            <a:r>
              <a:rPr lang="en-US" sz="1400" b="0" i="0" u="none" strike="noStrike" baseline="0" dirty="0"/>
              <a:t>. In: Society of Photo-Optical Instrumentation Engineers (SPIE) Conference Series. Vol. 12181. Society of Photo-Optical Instrumentation Engineers (SPIE) Conference Series. Ago. 2022, 121811X, p. 121811X. DOI: 10.1117/12.2628814.</a:t>
            </a:r>
            <a:endParaRPr lang="en-US" sz="1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222F49-8DD3-4B60-94B1-80DC7BB51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C9BA98-7ACE-46F9-AD69-4F7E4A51F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3047A0-E5F9-433E-BAC5-D0758DD50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5B8E-8486-45E6-9188-EA9D3EFA8FA5}" type="slidenum">
              <a:rPr lang="en-US" smtClean="0"/>
              <a:t>26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140FBD-D2EC-42BF-915E-DE646AE81B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A50C686-99BF-4571-8313-0440F543E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396491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D4BC583-D17D-44C4-8CA5-D90E950478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Instrument requirements</a:t>
                </a:r>
              </a:p>
              <a:p>
                <a:pPr lvl="1"/>
                <a:r>
                  <a:rPr lang="en-US" dirty="0"/>
                  <a:t>High efficiency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&lt;10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en-US" dirty="0"/>
                  <a:t> (especially at low energy)</a:t>
                </a:r>
              </a:p>
              <a:p>
                <a:pPr lvl="1"/>
                <a:r>
                  <a:rPr lang="en-US" dirty="0"/>
                  <a:t>Good spectral resolution (e.g.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∼150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en-US" dirty="0"/>
                  <a:t>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6 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High temporal resolution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dirty="0"/>
                  <a:t> typical time scale, from </a:t>
                </a:r>
                <a:r>
                  <a:rPr lang="en-US" dirty="0" err="1"/>
                  <a:t>ms</a:t>
                </a:r>
                <a:r>
                  <a:rPr lang="en-US" dirty="0"/>
                  <a:t> to min)</a:t>
                </a:r>
              </a:p>
              <a:p>
                <a:pPr lvl="1"/>
                <a:r>
                  <a:rPr lang="en-US" dirty="0"/>
                  <a:t>Single-photon sensitivity</a:t>
                </a:r>
              </a:p>
              <a:p>
                <a:pPr lvl="1"/>
                <a:r>
                  <a:rPr lang="en-US" dirty="0"/>
                  <a:t>High-throughput (for bright sources)</a:t>
                </a:r>
              </a:p>
              <a:p>
                <a:pPr lvl="1"/>
                <a:r>
                  <a:rPr lang="en-US" dirty="0"/>
                  <a:t>High Signal-to-Noise Ratio (SNR) in short amount of time</a:t>
                </a:r>
              </a:p>
              <a:p>
                <a:endParaRPr lang="en-US" dirty="0"/>
              </a:p>
              <a:p>
                <a:r>
                  <a:rPr lang="en-US" dirty="0"/>
                  <a:t>Advantages of Silicon Drift Detectors (SDD)</a:t>
                </a:r>
              </a:p>
              <a:p>
                <a:pPr lvl="1"/>
                <a:r>
                  <a:rPr lang="en-US" dirty="0"/>
                  <a:t>Geometry can vary (linear vs central SDDs)</a:t>
                </a:r>
              </a:p>
              <a:p>
                <a:pPr lvl="1"/>
                <a:r>
                  <a:rPr lang="en-US" dirty="0"/>
                  <a:t>Sensitivity to single photon</a:t>
                </a:r>
              </a:p>
              <a:p>
                <a:pPr lvl="1"/>
                <a:r>
                  <a:rPr lang="en-US" dirty="0"/>
                  <a:t>Good energy range</a:t>
                </a:r>
              </a:p>
              <a:p>
                <a:pPr lvl="2"/>
                <a:r>
                  <a:rPr lang="en-US" dirty="0"/>
                  <a:t>Entrance window can be made thin for low-energy photons</a:t>
                </a:r>
              </a:p>
              <a:p>
                <a:pPr lvl="2"/>
                <a:r>
                  <a:rPr lang="en-US" dirty="0"/>
                  <a:t>Enhancement in hybrid sensors</a:t>
                </a:r>
              </a:p>
              <a:p>
                <a:pPr lvl="1"/>
                <a:r>
                  <a:rPr lang="en-US" dirty="0"/>
                  <a:t>Large ratio between active area and (anode) capacitance</a:t>
                </a:r>
              </a:p>
              <a:p>
                <a:pPr lvl="2"/>
                <a:r>
                  <a:rPr lang="en-US" dirty="0"/>
                  <a:t>Large sensitive area</a:t>
                </a:r>
              </a:p>
              <a:p>
                <a:pPr lvl="2"/>
                <a:r>
                  <a:rPr lang="en-US" dirty="0"/>
                  <a:t>Can achieve good spectral performances at low shaping time (high throughput)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D4BC583-D17D-44C4-8CA5-D90E950478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06" t="-1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8E649-15FE-48A8-A0D6-134E84637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Instrument requirements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F20172-C259-40C1-AFA7-E362D7F0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8322A6-06CE-42B7-9755-4266CC70E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448" y="778254"/>
            <a:ext cx="3600000" cy="2650746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233E885-2A64-4315-A7EA-EB6024141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A2B4D80-5BA0-49D7-A772-C22EA82C7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BCF3385-10C3-473B-90EA-FC3BE9340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5B8E-8486-45E6-9188-EA9D3EFA8FA5}" type="slidenum">
              <a:rPr lang="en-US" smtClean="0"/>
              <a:t>3</a:t>
            </a:fld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591F319-E562-403D-9BFB-E9ECF88F0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555" y="3892708"/>
            <a:ext cx="4000319" cy="238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18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36D47F-DE6D-467A-B826-D2488E61F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Astrophysical applications of SDDs</a:t>
            </a:r>
          </a:p>
          <a:p>
            <a:endParaRPr lang="en-US" dirty="0"/>
          </a:p>
          <a:p>
            <a:pPr lvl="1"/>
            <a:r>
              <a:rPr lang="en-US" dirty="0"/>
              <a:t>Large sensor area, non-focusing optics</a:t>
            </a:r>
          </a:p>
          <a:p>
            <a:pPr lvl="2"/>
            <a:r>
              <a:rPr lang="en-US" dirty="0"/>
              <a:t>Large collecting area from replicating detectors</a:t>
            </a:r>
          </a:p>
          <a:p>
            <a:pPr lvl="2"/>
            <a:r>
              <a:rPr lang="en-US" dirty="0"/>
              <a:t>Large FOV, high background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pPr lvl="1"/>
            <a:r>
              <a:rPr lang="en-US" dirty="0"/>
              <a:t>Small sensor area, small-focal length telescopes</a:t>
            </a:r>
          </a:p>
          <a:p>
            <a:pPr lvl="2"/>
            <a:r>
              <a:rPr lang="en-US" dirty="0"/>
              <a:t>Increase collecting area by replicating full telescopes</a:t>
            </a:r>
          </a:p>
          <a:p>
            <a:pPr lvl="2"/>
            <a:r>
              <a:rPr lang="en-US" dirty="0"/>
              <a:t>Small FOV, low background (but high complexity)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Lobster-eye optics (micro-channel optics)</a:t>
            </a:r>
          </a:p>
          <a:p>
            <a:pPr lvl="2"/>
            <a:r>
              <a:rPr lang="en-US" dirty="0"/>
              <a:t>Large FOV, large detector area</a:t>
            </a:r>
          </a:p>
          <a:p>
            <a:pPr lvl="2"/>
            <a:r>
              <a:rPr lang="en-US" dirty="0"/>
              <a:t>Low background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pPr lvl="1"/>
            <a:r>
              <a:rPr lang="en-US" dirty="0"/>
              <a:t>Broad-band detectors</a:t>
            </a:r>
          </a:p>
          <a:p>
            <a:pPr lvl="2"/>
            <a:r>
              <a:rPr lang="en-US" dirty="0"/>
              <a:t>Hybrid architecture to extend energy range</a:t>
            </a:r>
          </a:p>
          <a:p>
            <a:pPr lvl="2"/>
            <a:r>
              <a:rPr lang="en-US" dirty="0"/>
              <a:t>Compact instrument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504289-4D50-4765-9410-C8EBAC9BE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BA1AD7-0562-4E55-97D4-9E92000E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6FB98-C9F4-474E-B62E-99306ECAD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5B8E-8486-45E6-9188-EA9D3EFA8FA5}" type="slidenum">
              <a:rPr lang="en-US" smtClean="0"/>
              <a:t>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073F39-A0D7-42F3-AFC2-A201BA98F8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Sample applications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23AA4F1-06DB-4D2F-8419-A7A9F17EE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BFF6B8-E002-491B-91A3-BF271BDEE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484" y="1030188"/>
            <a:ext cx="2553916" cy="1472566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CD8E9C3E-AB72-4ABE-A6F0-F241E62BA1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t="14897" r="5461"/>
          <a:stretch/>
        </p:blipFill>
        <p:spPr>
          <a:xfrm>
            <a:off x="6604683" y="2700931"/>
            <a:ext cx="1498600" cy="1237540"/>
          </a:xfrm>
          <a:prstGeom prst="rect">
            <a:avLst/>
          </a:prstGeom>
        </p:spPr>
      </p:pic>
      <p:pic>
        <p:nvPicPr>
          <p:cNvPr id="10" name="Immagine 1">
            <a:extLst>
              <a:ext uri="{FF2B5EF4-FFF2-40B4-BE49-F238E27FC236}">
                <a16:creationId xmlns:a16="http://schemas.microsoft.com/office/drawing/2014/main" id="{7A912707-BAB5-4B47-AF77-CC652CAC65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08" b="14275"/>
          <a:stretch/>
        </p:blipFill>
        <p:spPr>
          <a:xfrm>
            <a:off x="6843283" y="5057894"/>
            <a:ext cx="1230645" cy="1472566"/>
          </a:xfrm>
          <a:prstGeom prst="rect">
            <a:avLst/>
          </a:prstGeom>
          <a:ln w="3810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D3068E-97FC-4FCF-9075-569A037FE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9021" y="3939104"/>
            <a:ext cx="1594262" cy="8400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5FFF89-493F-437B-BA53-6D27FA247312}"/>
              </a:ext>
            </a:extLst>
          </p:cNvPr>
          <p:cNvSpPr txBox="1"/>
          <p:nvPr/>
        </p:nvSpPr>
        <p:spPr>
          <a:xfrm>
            <a:off x="9621520" y="1754942"/>
            <a:ext cx="186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eXTP</a:t>
            </a:r>
            <a:r>
              <a:rPr lang="en-US" sz="2400" dirty="0"/>
              <a:t>/LAD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51CD50-0E9F-43EA-9DD8-4B97FC330C62}"/>
              </a:ext>
            </a:extLst>
          </p:cNvPr>
          <p:cNvSpPr txBox="1"/>
          <p:nvPr/>
        </p:nvSpPr>
        <p:spPr>
          <a:xfrm>
            <a:off x="9622560" y="3504287"/>
            <a:ext cx="186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PixDD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669500-6AB2-4C37-8A90-3FF522697665}"/>
              </a:ext>
            </a:extLst>
          </p:cNvPr>
          <p:cNvSpPr txBox="1"/>
          <p:nvPr/>
        </p:nvSpPr>
        <p:spPr>
          <a:xfrm>
            <a:off x="9621520" y="5444847"/>
            <a:ext cx="186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HERMES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051FE3F-BED0-479D-9468-4C6813F73D6E}"/>
              </a:ext>
            </a:extLst>
          </p:cNvPr>
          <p:cNvCxnSpPr>
            <a:cxnSpLocks/>
          </p:cNvCxnSpPr>
          <p:nvPr/>
        </p:nvCxnSpPr>
        <p:spPr>
          <a:xfrm>
            <a:off x="8803320" y="1990348"/>
            <a:ext cx="589280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B336861-017C-4E22-A4E8-0C7ACC754038}"/>
              </a:ext>
            </a:extLst>
          </p:cNvPr>
          <p:cNvCxnSpPr>
            <a:cxnSpLocks/>
          </p:cNvCxnSpPr>
          <p:nvPr/>
        </p:nvCxnSpPr>
        <p:spPr>
          <a:xfrm>
            <a:off x="8803320" y="5670092"/>
            <a:ext cx="589280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999E6A0-9B0B-4BF6-AD5F-F7B99C0A37A7}"/>
              </a:ext>
            </a:extLst>
          </p:cNvPr>
          <p:cNvCxnSpPr>
            <a:cxnSpLocks/>
          </p:cNvCxnSpPr>
          <p:nvPr/>
        </p:nvCxnSpPr>
        <p:spPr>
          <a:xfrm>
            <a:off x="8803320" y="3735119"/>
            <a:ext cx="589280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Brace 19">
            <a:extLst>
              <a:ext uri="{FF2B5EF4-FFF2-40B4-BE49-F238E27FC236}">
                <a16:creationId xmlns:a16="http://schemas.microsoft.com/office/drawing/2014/main" id="{7BD92F6D-D1E8-4113-B2D5-0EB2298F99EC}"/>
              </a:ext>
            </a:extLst>
          </p:cNvPr>
          <p:cNvSpPr/>
          <p:nvPr/>
        </p:nvSpPr>
        <p:spPr>
          <a:xfrm>
            <a:off x="8186351" y="2672181"/>
            <a:ext cx="589280" cy="2117090"/>
          </a:xfrm>
          <a:prstGeom prst="rightBrac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81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79474-FCB8-405E-A854-1D4E09816D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500" dirty="0"/>
              <a:t>Large Area Detector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7767EA-8B74-4844-8762-822D4D2C1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53" y="6000059"/>
            <a:ext cx="793853" cy="406235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ACE8F9F-049E-44FD-8ACC-FCB4AE0B4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784E22B-F689-4C70-BE8A-BD92B64B3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64E232D-EE26-4D6B-8D92-C76F8A28F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5B8E-8486-45E6-9188-EA9D3EFA8FA5}" type="slidenum">
              <a:rPr lang="en-US" smtClean="0"/>
              <a:t>5</a:t>
            </a:fld>
            <a:endParaRPr lang="en-US"/>
          </a:p>
        </p:txBody>
      </p:sp>
      <p:pic>
        <p:nvPicPr>
          <p:cNvPr id="15" name="Immagine 11">
            <a:extLst>
              <a:ext uri="{FF2B5EF4-FFF2-40B4-BE49-F238E27FC236}">
                <a16:creationId xmlns:a16="http://schemas.microsoft.com/office/drawing/2014/main" id="{5D2F4E59-95B7-40D5-9C84-8822789C1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0772" y="2934824"/>
            <a:ext cx="1229429" cy="679800"/>
          </a:xfrm>
          <a:prstGeom prst="rect">
            <a:avLst/>
          </a:prstGeom>
        </p:spPr>
      </p:pic>
      <p:pic>
        <p:nvPicPr>
          <p:cNvPr id="16" name="Immagine 13">
            <a:extLst>
              <a:ext uri="{FF2B5EF4-FFF2-40B4-BE49-F238E27FC236}">
                <a16:creationId xmlns:a16="http://schemas.microsoft.com/office/drawing/2014/main" id="{2B885E5A-5C00-4F01-850F-77020EC029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996" y="2998456"/>
            <a:ext cx="1676670" cy="529799"/>
          </a:xfrm>
          <a:prstGeom prst="rect">
            <a:avLst/>
          </a:prstGeom>
        </p:spPr>
      </p:pic>
      <p:pic>
        <p:nvPicPr>
          <p:cNvPr id="17" name="Immagine 12">
            <a:extLst>
              <a:ext uri="{FF2B5EF4-FFF2-40B4-BE49-F238E27FC236}">
                <a16:creationId xmlns:a16="http://schemas.microsoft.com/office/drawing/2014/main" id="{44C76D20-F710-4348-B293-079BFAED50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138" y="2941005"/>
            <a:ext cx="654944" cy="654944"/>
          </a:xfrm>
          <a:prstGeom prst="rect">
            <a:avLst/>
          </a:prstGeom>
        </p:spPr>
      </p:pic>
      <p:pic>
        <p:nvPicPr>
          <p:cNvPr id="18" name="Immagine 14">
            <a:extLst>
              <a:ext uri="{FF2B5EF4-FFF2-40B4-BE49-F238E27FC236}">
                <a16:creationId xmlns:a16="http://schemas.microsoft.com/office/drawing/2014/main" id="{43B60F0A-0F94-49CC-BE0B-82A2ABA0CB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3" t="14419" r="12377" b="20846"/>
          <a:stretch/>
        </p:blipFill>
        <p:spPr>
          <a:xfrm>
            <a:off x="2418641" y="2840466"/>
            <a:ext cx="1904009" cy="882745"/>
          </a:xfrm>
          <a:prstGeom prst="rect">
            <a:avLst/>
          </a:prstGeom>
        </p:spPr>
      </p:pic>
      <p:pic>
        <p:nvPicPr>
          <p:cNvPr id="19" name="Immagine 15">
            <a:extLst>
              <a:ext uri="{FF2B5EF4-FFF2-40B4-BE49-F238E27FC236}">
                <a16:creationId xmlns:a16="http://schemas.microsoft.com/office/drawing/2014/main" id="{8A3157C7-8D04-4671-A4C2-D9CE081741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123" y="2794067"/>
            <a:ext cx="1123467" cy="983482"/>
          </a:xfrm>
          <a:prstGeom prst="rect">
            <a:avLst/>
          </a:prstGeom>
        </p:spPr>
      </p:pic>
      <p:pic>
        <p:nvPicPr>
          <p:cNvPr id="20" name="Immagine 15">
            <a:extLst>
              <a:ext uri="{FF2B5EF4-FFF2-40B4-BE49-F238E27FC236}">
                <a16:creationId xmlns:a16="http://schemas.microsoft.com/office/drawing/2014/main" id="{D43D5167-70CC-467F-83D5-F489176280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47" y="4284405"/>
            <a:ext cx="1558138" cy="477255"/>
          </a:xfrm>
          <a:prstGeom prst="rect">
            <a:avLst/>
          </a:prstGeom>
        </p:spPr>
      </p:pic>
      <p:pic>
        <p:nvPicPr>
          <p:cNvPr id="21" name="Immagine 17">
            <a:extLst>
              <a:ext uri="{FF2B5EF4-FFF2-40B4-BE49-F238E27FC236}">
                <a16:creationId xmlns:a16="http://schemas.microsoft.com/office/drawing/2014/main" id="{E0E8546B-0629-4430-96EC-F4CC70D266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188" y="4219091"/>
            <a:ext cx="958027" cy="607882"/>
          </a:xfrm>
          <a:prstGeom prst="rect">
            <a:avLst/>
          </a:prstGeom>
        </p:spPr>
      </p:pic>
      <p:pic>
        <p:nvPicPr>
          <p:cNvPr id="22" name="Immagine 48">
            <a:extLst>
              <a:ext uri="{FF2B5EF4-FFF2-40B4-BE49-F238E27FC236}">
                <a16:creationId xmlns:a16="http://schemas.microsoft.com/office/drawing/2014/main" id="{2EEA11EC-90DA-427C-820F-6D6999F27B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742" y="2989991"/>
            <a:ext cx="1499154" cy="646827"/>
          </a:xfrm>
          <a:prstGeom prst="rect">
            <a:avLst/>
          </a:prstGeom>
        </p:spPr>
      </p:pic>
      <p:pic>
        <p:nvPicPr>
          <p:cNvPr id="23" name="Immagine 8">
            <a:extLst>
              <a:ext uri="{FF2B5EF4-FFF2-40B4-BE49-F238E27FC236}">
                <a16:creationId xmlns:a16="http://schemas.microsoft.com/office/drawing/2014/main" id="{C9DB8D56-1633-41D4-B98E-362FA2EF45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920" y="4267481"/>
            <a:ext cx="1686775" cy="586463"/>
          </a:xfrm>
          <a:prstGeom prst="rect">
            <a:avLst/>
          </a:prstGeom>
        </p:spPr>
      </p:pic>
      <p:pic>
        <p:nvPicPr>
          <p:cNvPr id="24" name="Picture 40">
            <a:extLst>
              <a:ext uri="{FF2B5EF4-FFF2-40B4-BE49-F238E27FC236}">
                <a16:creationId xmlns:a16="http://schemas.microsoft.com/office/drawing/2014/main" id="{E411E3FA-48EB-43C6-8E2D-3D02C7F669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53304" y="3924662"/>
            <a:ext cx="695384" cy="968032"/>
          </a:xfrm>
          <a:prstGeom prst="rect">
            <a:avLst/>
          </a:prstGeom>
        </p:spPr>
      </p:pic>
      <p:pic>
        <p:nvPicPr>
          <p:cNvPr id="25" name="Immagine 11">
            <a:extLst>
              <a:ext uri="{FF2B5EF4-FFF2-40B4-BE49-F238E27FC236}">
                <a16:creationId xmlns:a16="http://schemas.microsoft.com/office/drawing/2014/main" id="{B15502D7-D8E3-4AE8-A1F0-39154300B83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2" b="22648"/>
          <a:stretch/>
        </p:blipFill>
        <p:spPr>
          <a:xfrm>
            <a:off x="8480474" y="4106749"/>
            <a:ext cx="2171335" cy="603857"/>
          </a:xfrm>
          <a:prstGeom prst="rect">
            <a:avLst/>
          </a:prstGeom>
        </p:spPr>
      </p:pic>
      <p:pic>
        <p:nvPicPr>
          <p:cNvPr id="26" name="Immagine 13">
            <a:extLst>
              <a:ext uri="{FF2B5EF4-FFF2-40B4-BE49-F238E27FC236}">
                <a16:creationId xmlns:a16="http://schemas.microsoft.com/office/drawing/2014/main" id="{70431091-FC0C-4282-A82B-CD34FE85E25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972" y="3022356"/>
            <a:ext cx="611980" cy="603857"/>
          </a:xfrm>
          <a:prstGeom prst="rect">
            <a:avLst/>
          </a:prstGeom>
        </p:spPr>
      </p:pic>
      <p:pic>
        <p:nvPicPr>
          <p:cNvPr id="27" name="Immagine 18">
            <a:extLst>
              <a:ext uri="{FF2B5EF4-FFF2-40B4-BE49-F238E27FC236}">
                <a16:creationId xmlns:a16="http://schemas.microsoft.com/office/drawing/2014/main" id="{F3E7633C-FC2A-49CE-B32E-20D58FCAE86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770" y="4067951"/>
            <a:ext cx="695384" cy="681455"/>
          </a:xfrm>
          <a:prstGeom prst="rect">
            <a:avLst/>
          </a:prstGeom>
        </p:spPr>
      </p:pic>
      <p:pic>
        <p:nvPicPr>
          <p:cNvPr id="28" name="图片 11">
            <a:extLst>
              <a:ext uri="{FF2B5EF4-FFF2-40B4-BE49-F238E27FC236}">
                <a16:creationId xmlns:a16="http://schemas.microsoft.com/office/drawing/2014/main" id="{30E92F52-60CF-4F08-983E-30B53A249AC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55" y="5203100"/>
            <a:ext cx="1308202" cy="586464"/>
          </a:xfrm>
          <a:prstGeom prst="rect">
            <a:avLst/>
          </a:prstGeom>
        </p:spPr>
      </p:pic>
      <p:pic>
        <p:nvPicPr>
          <p:cNvPr id="29" name="Immagine 16">
            <a:extLst>
              <a:ext uri="{FF2B5EF4-FFF2-40B4-BE49-F238E27FC236}">
                <a16:creationId xmlns:a16="http://schemas.microsoft.com/office/drawing/2014/main" id="{8208B268-4FCB-4399-B29E-A526FE73221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205" y="5368713"/>
            <a:ext cx="1992032" cy="467825"/>
          </a:xfrm>
          <a:prstGeom prst="rect">
            <a:avLst/>
          </a:prstGeom>
        </p:spPr>
      </p:pic>
      <p:pic>
        <p:nvPicPr>
          <p:cNvPr id="30" name="Immagine 19">
            <a:extLst>
              <a:ext uri="{FF2B5EF4-FFF2-40B4-BE49-F238E27FC236}">
                <a16:creationId xmlns:a16="http://schemas.microsoft.com/office/drawing/2014/main" id="{802CB225-3C0B-4B02-A152-6A06EB32A0C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151" y="5337725"/>
            <a:ext cx="3344358" cy="5298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B88ACF4-D2AB-47FF-B40D-A16F56AC158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877" y="5290793"/>
            <a:ext cx="1027224" cy="67796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042735D-942D-4FA5-9FD8-92834AE84A0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608" y="5270330"/>
            <a:ext cx="89108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26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F87C67-5934-4EEC-9AF2-D2B3C0486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057274"/>
            <a:ext cx="4314825" cy="5119689"/>
          </a:xfrm>
        </p:spPr>
        <p:txBody>
          <a:bodyPr/>
          <a:lstStyle/>
          <a:p>
            <a:r>
              <a:rPr lang="en-US" b="1" dirty="0"/>
              <a:t>L</a:t>
            </a:r>
            <a:r>
              <a:rPr lang="en-US" dirty="0"/>
              <a:t>arge </a:t>
            </a:r>
            <a:r>
              <a:rPr lang="en-US" b="1" dirty="0"/>
              <a:t>A</a:t>
            </a:r>
            <a:r>
              <a:rPr lang="en-US" dirty="0"/>
              <a:t>rea </a:t>
            </a:r>
            <a:r>
              <a:rPr lang="en-US" b="1" dirty="0"/>
              <a:t>D</a:t>
            </a:r>
            <a:r>
              <a:rPr lang="en-US" dirty="0"/>
              <a:t>etector</a:t>
            </a:r>
          </a:p>
          <a:p>
            <a:pPr lvl="1"/>
            <a:r>
              <a:rPr lang="en-US" dirty="0"/>
              <a:t>Onboard the Chinese-European </a:t>
            </a:r>
            <a:r>
              <a:rPr lang="en-US" i="1" dirty="0"/>
              <a:t>enhanced X-ray Timing and Polarimetry </a:t>
            </a:r>
            <a:r>
              <a:rPr lang="en-US" dirty="0"/>
              <a:t>(</a:t>
            </a:r>
            <a:r>
              <a:rPr lang="en-US" dirty="0" err="1"/>
              <a:t>eXTP</a:t>
            </a:r>
            <a:r>
              <a:rPr lang="en-US" dirty="0"/>
              <a:t>) mission</a:t>
            </a:r>
          </a:p>
          <a:p>
            <a:pPr lvl="1"/>
            <a:r>
              <a:rPr lang="en-US" dirty="0"/>
              <a:t>Large-area instrument for high-throughput photon-by-photon time-resolved spectroscopy of astrophysical X-ray sources</a:t>
            </a:r>
          </a:p>
          <a:p>
            <a:pPr lvl="1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74236F-9255-40AF-B58E-70CF6472CB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AB07BC-4700-4EC6-8EBE-CF694F329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Area Detector</a:t>
            </a:r>
          </a:p>
        </p:txBody>
      </p:sp>
      <p:graphicFrame>
        <p:nvGraphicFramePr>
          <p:cNvPr id="5" name="Tabella 20">
            <a:extLst>
              <a:ext uri="{FF2B5EF4-FFF2-40B4-BE49-F238E27FC236}">
                <a16:creationId xmlns:a16="http://schemas.microsoft.com/office/drawing/2014/main" id="{FECA84EF-12F2-4610-A3D9-61C6F8532C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947135"/>
              </p:ext>
            </p:extLst>
          </p:nvPr>
        </p:nvGraphicFramePr>
        <p:xfrm>
          <a:off x="5595980" y="1284860"/>
          <a:ext cx="5900400" cy="5018324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2627383">
                  <a:extLst>
                    <a:ext uri="{9D8B030D-6E8A-4147-A177-3AD203B41FA5}">
                      <a16:colId xmlns:a16="http://schemas.microsoft.com/office/drawing/2014/main" val="2195908069"/>
                    </a:ext>
                  </a:extLst>
                </a:gridCol>
                <a:gridCol w="3273017">
                  <a:extLst>
                    <a:ext uri="{9D8B030D-6E8A-4147-A177-3AD203B41FA5}">
                      <a16:colId xmlns:a16="http://schemas.microsoft.com/office/drawing/2014/main" val="3569305004"/>
                    </a:ext>
                  </a:extLst>
                </a:gridCol>
              </a:tblGrid>
              <a:tr h="294876">
                <a:tc>
                  <a:txBody>
                    <a:bodyPr/>
                    <a:lstStyle/>
                    <a:p>
                      <a:r>
                        <a:rPr lang="en-GB" sz="1500" dirty="0"/>
                        <a:t>Parameter</a:t>
                      </a:r>
                    </a:p>
                  </a:txBody>
                  <a:tcPr marL="80866" marR="80866" marT="40433" marB="40433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Value</a:t>
                      </a:r>
                    </a:p>
                  </a:txBody>
                  <a:tcPr marL="80866" marR="80866" marT="40433" marB="40433"/>
                </a:tc>
                <a:extLst>
                  <a:ext uri="{0D108BD9-81ED-4DB2-BD59-A6C34878D82A}">
                    <a16:rowId xmlns:a16="http://schemas.microsoft.com/office/drawing/2014/main" val="1577617410"/>
                  </a:ext>
                </a:extLst>
              </a:tr>
              <a:tr h="524033">
                <a:tc>
                  <a:txBody>
                    <a:bodyPr/>
                    <a:lstStyle/>
                    <a:p>
                      <a:r>
                        <a:rPr lang="en-GB" sz="1500" dirty="0"/>
                        <a:t>Energy Range</a:t>
                      </a:r>
                    </a:p>
                  </a:txBody>
                  <a:tcPr marL="80866" marR="80866" marT="40433" marB="40433"/>
                </a:tc>
                <a:tc>
                  <a:txBody>
                    <a:bodyPr/>
                    <a:lstStyle/>
                    <a:p>
                      <a:r>
                        <a:rPr lang="en-GB" sz="15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2-30 keV nominal</a:t>
                      </a:r>
                    </a:p>
                    <a:p>
                      <a:r>
                        <a:rPr lang="en-GB" sz="1500" dirty="0"/>
                        <a:t>2-80 keV extended</a:t>
                      </a:r>
                    </a:p>
                  </a:txBody>
                  <a:tcPr marL="80866" marR="80866" marT="40433" marB="40433"/>
                </a:tc>
                <a:extLst>
                  <a:ext uri="{0D108BD9-81ED-4DB2-BD59-A6C34878D82A}">
                    <a16:rowId xmlns:a16="http://schemas.microsoft.com/office/drawing/2014/main" val="65928207"/>
                  </a:ext>
                </a:extLst>
              </a:tr>
              <a:tr h="745618">
                <a:tc>
                  <a:txBody>
                    <a:bodyPr/>
                    <a:lstStyle/>
                    <a:p>
                      <a:r>
                        <a:rPr lang="en-GB" sz="1500" dirty="0"/>
                        <a:t>Effective Area</a:t>
                      </a:r>
                    </a:p>
                  </a:txBody>
                  <a:tcPr marL="80866" marR="80866" marT="40433" marB="4043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≥1.3 m</a:t>
                      </a:r>
                      <a:r>
                        <a:rPr lang="en-GB" sz="1500" baseline="30000" dirty="0"/>
                        <a:t>2</a:t>
                      </a:r>
                      <a:r>
                        <a:rPr lang="en-GB" sz="1500" dirty="0"/>
                        <a:t> @ 2 keV</a:t>
                      </a:r>
                    </a:p>
                    <a:p>
                      <a:r>
                        <a:rPr lang="en-GB" sz="1500" dirty="0"/>
                        <a:t>≥</a:t>
                      </a:r>
                      <a:r>
                        <a:rPr lang="en-GB" sz="15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 m</a:t>
                      </a:r>
                      <a:r>
                        <a:rPr lang="en-GB" sz="15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GB" sz="15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@ 8 keV</a:t>
                      </a:r>
                    </a:p>
                    <a:p>
                      <a:r>
                        <a:rPr lang="en-GB" sz="1500" dirty="0"/>
                        <a:t>≥1.5 m</a:t>
                      </a:r>
                      <a:r>
                        <a:rPr lang="en-GB" sz="1500" baseline="30000" dirty="0"/>
                        <a:t>2</a:t>
                      </a:r>
                      <a:r>
                        <a:rPr lang="en-GB" sz="1500" dirty="0"/>
                        <a:t> @ 30 keV</a:t>
                      </a:r>
                    </a:p>
                  </a:txBody>
                  <a:tcPr marL="80866" marR="80866" marT="40433" marB="40433"/>
                </a:tc>
                <a:extLst>
                  <a:ext uri="{0D108BD9-81ED-4DB2-BD59-A6C34878D82A}">
                    <a16:rowId xmlns:a16="http://schemas.microsoft.com/office/drawing/2014/main" val="2056039590"/>
                  </a:ext>
                </a:extLst>
              </a:tr>
              <a:tr h="302449">
                <a:tc>
                  <a:txBody>
                    <a:bodyPr/>
                    <a:lstStyle/>
                    <a:p>
                      <a:r>
                        <a:rPr lang="en-GB" sz="15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Energy Resolution</a:t>
                      </a:r>
                    </a:p>
                  </a:txBody>
                  <a:tcPr marL="80866" marR="80866" marT="40433" marB="40433"/>
                </a:tc>
                <a:tc>
                  <a:txBody>
                    <a:bodyPr/>
                    <a:lstStyle/>
                    <a:p>
                      <a:r>
                        <a:rPr lang="en-GB" sz="15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≤260 eV FWHM @ 6 keV (all events)</a:t>
                      </a:r>
                    </a:p>
                  </a:txBody>
                  <a:tcPr marL="80866" marR="80866" marT="40433" marB="40433"/>
                </a:tc>
                <a:extLst>
                  <a:ext uri="{0D108BD9-81ED-4DB2-BD59-A6C34878D82A}">
                    <a16:rowId xmlns:a16="http://schemas.microsoft.com/office/drawing/2014/main" val="620678375"/>
                  </a:ext>
                </a:extLst>
              </a:tr>
              <a:tr h="302449">
                <a:tc>
                  <a:txBody>
                    <a:bodyPr/>
                    <a:lstStyle/>
                    <a:p>
                      <a:r>
                        <a:rPr lang="en-GB" sz="15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Field of View</a:t>
                      </a:r>
                    </a:p>
                  </a:txBody>
                  <a:tcPr marL="80866" marR="80866" marT="40433" marB="40433"/>
                </a:tc>
                <a:tc>
                  <a:txBody>
                    <a:bodyPr/>
                    <a:lstStyle/>
                    <a:p>
                      <a:r>
                        <a:rPr lang="en-GB" sz="15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&lt;65 arcmin FWHM</a:t>
                      </a:r>
                    </a:p>
                  </a:txBody>
                  <a:tcPr marL="80866" marR="80866" marT="40433" marB="40433"/>
                </a:tc>
                <a:extLst>
                  <a:ext uri="{0D108BD9-81ED-4DB2-BD59-A6C34878D82A}">
                    <a16:rowId xmlns:a16="http://schemas.microsoft.com/office/drawing/2014/main" val="2788158081"/>
                  </a:ext>
                </a:extLst>
              </a:tr>
              <a:tr h="302449">
                <a:tc>
                  <a:txBody>
                    <a:bodyPr/>
                    <a:lstStyle/>
                    <a:p>
                      <a:r>
                        <a:rPr lang="en-GB" sz="1500" dirty="0"/>
                        <a:t>Time Resolution</a:t>
                      </a:r>
                    </a:p>
                  </a:txBody>
                  <a:tcPr marL="80866" marR="80866" marT="40433" marB="40433"/>
                </a:tc>
                <a:tc>
                  <a:txBody>
                    <a:bodyPr/>
                    <a:lstStyle/>
                    <a:p>
                      <a:r>
                        <a:rPr lang="en-GB" sz="15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 µs</a:t>
                      </a:r>
                    </a:p>
                  </a:txBody>
                  <a:tcPr marL="80866" marR="80866" marT="40433" marB="40433"/>
                </a:tc>
                <a:extLst>
                  <a:ext uri="{0D108BD9-81ED-4DB2-BD59-A6C34878D82A}">
                    <a16:rowId xmlns:a16="http://schemas.microsoft.com/office/drawing/2014/main" val="2879465705"/>
                  </a:ext>
                </a:extLst>
              </a:tr>
              <a:tr h="302449">
                <a:tc>
                  <a:txBody>
                    <a:bodyPr/>
                    <a:lstStyle/>
                    <a:p>
                      <a:r>
                        <a:rPr lang="en-GB" sz="1500" dirty="0"/>
                        <a:t>Absolute Time Accuracy</a:t>
                      </a:r>
                    </a:p>
                  </a:txBody>
                  <a:tcPr marL="80866" marR="80866" marT="40433" marB="40433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2 µs</a:t>
                      </a:r>
                    </a:p>
                  </a:txBody>
                  <a:tcPr marL="80866" marR="80866" marT="40433" marB="40433"/>
                </a:tc>
                <a:extLst>
                  <a:ext uri="{0D108BD9-81ED-4DB2-BD59-A6C34878D82A}">
                    <a16:rowId xmlns:a16="http://schemas.microsoft.com/office/drawing/2014/main" val="880047619"/>
                  </a:ext>
                </a:extLst>
              </a:tr>
              <a:tr h="302449">
                <a:tc>
                  <a:txBody>
                    <a:bodyPr/>
                    <a:lstStyle/>
                    <a:p>
                      <a:r>
                        <a:rPr lang="en-GB" sz="1500" dirty="0"/>
                        <a:t>Dead Time</a:t>
                      </a:r>
                    </a:p>
                  </a:txBody>
                  <a:tcPr marL="80866" marR="80866" marT="40433" marB="40433"/>
                </a:tc>
                <a:tc>
                  <a:txBody>
                    <a:bodyPr/>
                    <a:lstStyle/>
                    <a:p>
                      <a:r>
                        <a:rPr lang="en-GB" sz="15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≤1% @1Crab</a:t>
                      </a:r>
                    </a:p>
                  </a:txBody>
                  <a:tcPr marL="80866" marR="80866" marT="40433" marB="40433"/>
                </a:tc>
                <a:extLst>
                  <a:ext uri="{0D108BD9-81ED-4DB2-BD59-A6C34878D82A}">
                    <a16:rowId xmlns:a16="http://schemas.microsoft.com/office/drawing/2014/main" val="2638731858"/>
                  </a:ext>
                </a:extLst>
              </a:tr>
              <a:tr h="302449">
                <a:tc>
                  <a:txBody>
                    <a:bodyPr/>
                    <a:lstStyle/>
                    <a:p>
                      <a:r>
                        <a:rPr lang="en-GB" sz="1500" dirty="0"/>
                        <a:t>Maximum Flux (sustained)</a:t>
                      </a:r>
                    </a:p>
                  </a:txBody>
                  <a:tcPr marL="80866" marR="80866" marT="40433" marB="40433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≥1 Crab</a:t>
                      </a:r>
                    </a:p>
                  </a:txBody>
                  <a:tcPr marL="80866" marR="80866" marT="40433" marB="40433"/>
                </a:tc>
                <a:extLst>
                  <a:ext uri="{0D108BD9-81ED-4DB2-BD59-A6C34878D82A}">
                    <a16:rowId xmlns:a16="http://schemas.microsoft.com/office/drawing/2014/main" val="3528362099"/>
                  </a:ext>
                </a:extLst>
              </a:tr>
              <a:tr h="302449">
                <a:tc>
                  <a:txBody>
                    <a:bodyPr/>
                    <a:lstStyle/>
                    <a:p>
                      <a:r>
                        <a:rPr lang="en-GB" sz="1500" dirty="0"/>
                        <a:t>Maximum Flux (time-limited)</a:t>
                      </a:r>
                    </a:p>
                  </a:txBody>
                  <a:tcPr marL="80866" marR="80866" marT="40433" marB="40433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&gt;15 Crab (300 minutes)</a:t>
                      </a:r>
                    </a:p>
                  </a:txBody>
                  <a:tcPr marL="80866" marR="80866" marT="40433" marB="40433"/>
                </a:tc>
                <a:extLst>
                  <a:ext uri="{0D108BD9-81ED-4DB2-BD59-A6C34878D82A}">
                    <a16:rowId xmlns:a16="http://schemas.microsoft.com/office/drawing/2014/main" val="662612260"/>
                  </a:ext>
                </a:extLst>
              </a:tr>
              <a:tr h="302449">
                <a:tc>
                  <a:txBody>
                    <a:bodyPr/>
                    <a:lstStyle/>
                    <a:p>
                      <a:r>
                        <a:rPr lang="en-GB" sz="1500" dirty="0"/>
                        <a:t>Total Mass</a:t>
                      </a:r>
                    </a:p>
                  </a:txBody>
                  <a:tcPr marL="80866" marR="80866" marT="40433" marB="40433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579 kg CBE+DMM</a:t>
                      </a:r>
                    </a:p>
                  </a:txBody>
                  <a:tcPr marL="80866" marR="80866" marT="40433" marB="40433"/>
                </a:tc>
                <a:extLst>
                  <a:ext uri="{0D108BD9-81ED-4DB2-BD59-A6C34878D82A}">
                    <a16:rowId xmlns:a16="http://schemas.microsoft.com/office/drawing/2014/main" val="604350416"/>
                  </a:ext>
                </a:extLst>
              </a:tr>
              <a:tr h="302449">
                <a:tc>
                  <a:txBody>
                    <a:bodyPr/>
                    <a:lstStyle/>
                    <a:p>
                      <a:r>
                        <a:rPr lang="en-GB" sz="1500" dirty="0"/>
                        <a:t>Total Power</a:t>
                      </a:r>
                    </a:p>
                  </a:txBody>
                  <a:tcPr marL="80866" marR="80866" marT="40433" marB="40433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769 W CBE+DMM</a:t>
                      </a:r>
                    </a:p>
                  </a:txBody>
                  <a:tcPr marL="80866" marR="80866" marT="40433" marB="40433"/>
                </a:tc>
                <a:extLst>
                  <a:ext uri="{0D108BD9-81ED-4DB2-BD59-A6C34878D82A}">
                    <a16:rowId xmlns:a16="http://schemas.microsoft.com/office/drawing/2014/main" val="2549555648"/>
                  </a:ext>
                </a:extLst>
              </a:tr>
              <a:tr h="302449">
                <a:tc>
                  <a:txBody>
                    <a:bodyPr/>
                    <a:lstStyle/>
                    <a:p>
                      <a:r>
                        <a:rPr lang="en-GB" sz="1500" dirty="0"/>
                        <a:t>Telemetry</a:t>
                      </a:r>
                    </a:p>
                  </a:txBody>
                  <a:tcPr marL="80866" marR="80866" marT="40433" marB="40433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0.2 Mbps (typical, for a 1 Crab source)</a:t>
                      </a:r>
                    </a:p>
                  </a:txBody>
                  <a:tcPr marL="80866" marR="80866" marT="40433" marB="40433"/>
                </a:tc>
                <a:extLst>
                  <a:ext uri="{0D108BD9-81ED-4DB2-BD59-A6C34878D82A}">
                    <a16:rowId xmlns:a16="http://schemas.microsoft.com/office/drawing/2014/main" val="3017523821"/>
                  </a:ext>
                </a:extLst>
              </a:tr>
              <a:tr h="302449">
                <a:tc>
                  <a:txBody>
                    <a:bodyPr/>
                    <a:lstStyle/>
                    <a:p>
                      <a:r>
                        <a:rPr lang="en-GB" sz="1500" dirty="0"/>
                        <a:t>Number of modules</a:t>
                      </a:r>
                    </a:p>
                  </a:txBody>
                  <a:tcPr marL="80866" marR="80866" marT="40433" marB="40433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40</a:t>
                      </a:r>
                    </a:p>
                  </a:txBody>
                  <a:tcPr marL="80866" marR="80866" marT="40433" marB="40433"/>
                </a:tc>
                <a:extLst>
                  <a:ext uri="{0D108BD9-81ED-4DB2-BD59-A6C34878D82A}">
                    <a16:rowId xmlns:a16="http://schemas.microsoft.com/office/drawing/2014/main" val="2038931758"/>
                  </a:ext>
                </a:extLst>
              </a:tr>
            </a:tbl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ED4B8C29-39A5-4344-825D-9AD3210D1127}"/>
              </a:ext>
            </a:extLst>
          </p:cNvPr>
          <p:cNvSpPr/>
          <p:nvPr/>
        </p:nvSpPr>
        <p:spPr>
          <a:xfrm rot="10800000">
            <a:off x="9955374" y="2366167"/>
            <a:ext cx="895350" cy="19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CF866D3-39A0-478E-BDF6-42CB81350B32}"/>
              </a:ext>
            </a:extLst>
          </p:cNvPr>
          <p:cNvSpPr/>
          <p:nvPr/>
        </p:nvSpPr>
        <p:spPr>
          <a:xfrm rot="10800000">
            <a:off x="9955374" y="3246381"/>
            <a:ext cx="895350" cy="19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D6A0C5F-2D3A-479A-8429-85B60BA76796}"/>
              </a:ext>
            </a:extLst>
          </p:cNvPr>
          <p:cNvGrpSpPr/>
          <p:nvPr/>
        </p:nvGrpSpPr>
        <p:grpSpPr>
          <a:xfrm>
            <a:off x="914613" y="2764914"/>
            <a:ext cx="2800043" cy="4077965"/>
            <a:chOff x="790788" y="1696241"/>
            <a:chExt cx="3401191" cy="4953474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88A9F6BD-33DA-44EB-AA2D-893CD0D4A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217216">
              <a:off x="-169062" y="3048551"/>
              <a:ext cx="4953474" cy="224885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10703B-5A2A-4FDE-BCCE-0D89C41B551D}"/>
                </a:ext>
              </a:extLst>
            </p:cNvPr>
            <p:cNvSpPr txBox="1"/>
            <p:nvPr/>
          </p:nvSpPr>
          <p:spPr>
            <a:xfrm>
              <a:off x="790788" y="3736312"/>
              <a:ext cx="7196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LAD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F36266-15D7-414E-AFE5-CC990131929B}"/>
                </a:ext>
              </a:extLst>
            </p:cNvPr>
            <p:cNvSpPr txBox="1"/>
            <p:nvPr/>
          </p:nvSpPr>
          <p:spPr>
            <a:xfrm>
              <a:off x="3284480" y="4580124"/>
              <a:ext cx="7196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WFM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762998-423E-48ED-B3DB-942D6C59FB43}"/>
                </a:ext>
              </a:extLst>
            </p:cNvPr>
            <p:cNvSpPr txBox="1"/>
            <p:nvPr/>
          </p:nvSpPr>
          <p:spPr>
            <a:xfrm>
              <a:off x="3096605" y="2345469"/>
              <a:ext cx="10953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SFA &amp; PFA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3FE3D02-F26F-41C2-BBD2-DE1B904B562F}"/>
                </a:ext>
              </a:extLst>
            </p:cNvPr>
            <p:cNvCxnSpPr>
              <a:stCxn id="12" idx="2"/>
            </p:cNvCxnSpPr>
            <p:nvPr/>
          </p:nvCxnSpPr>
          <p:spPr>
            <a:xfrm flipH="1">
              <a:off x="3096604" y="2684023"/>
              <a:ext cx="547688" cy="4233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>
              <a:outerShdw blurRad="50800" dist="38100" dir="5400000" algn="t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3DE411F-287B-42BC-847F-9E58A49515E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86150" y="4007110"/>
              <a:ext cx="158141" cy="57301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>
              <a:outerShdw blurRad="50800" dist="38100" dir="5400000" algn="t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9FFA3CE-1DA6-4835-A49F-5E21F46B68E9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flipH="1" flipV="1">
              <a:off x="2695576" y="3899088"/>
              <a:ext cx="948716" cy="68103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>
              <a:outerShdw blurRad="50800" dist="38100" dir="5400000" algn="t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BB4776A-CEDB-4546-873A-FC28F791FA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0256" y="3429000"/>
              <a:ext cx="1198010" cy="47462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>
              <a:outerShdw blurRad="50800" dist="38100" dir="5400000" algn="t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B58BCA6-412E-48C6-AE85-FB1AEF3EBF01}"/>
              </a:ext>
            </a:extLst>
          </p:cNvPr>
          <p:cNvSpPr txBox="1"/>
          <p:nvPr/>
        </p:nvSpPr>
        <p:spPr>
          <a:xfrm>
            <a:off x="6288755" y="931166"/>
            <a:ext cx="451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LAD main design and performance parameters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CE6CD27-52EF-439B-A718-F8274F399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437" y="3343274"/>
            <a:ext cx="269789" cy="1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3E7436A-9508-494B-88D8-3DECB90167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362" y="5188439"/>
            <a:ext cx="269789" cy="180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691395D-9EB7-4689-9F3B-1806437E9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69" y="4485417"/>
            <a:ext cx="269789" cy="180000"/>
          </a:xfrm>
          <a:prstGeom prst="rect">
            <a:avLst/>
          </a:prstGeom>
        </p:spPr>
      </p:pic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8A9554F2-A17E-46C3-94ED-AC0AB06DD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863E1BBC-E7AF-4857-9E49-74FFE77B8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1D743037-34E5-41DE-A8A6-638DEDA39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5B8E-8486-45E6-9188-EA9D3EFA8F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18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88D2B9-512C-4A0C-9677-76A31D9CF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363" y="465087"/>
            <a:ext cx="3454892" cy="300425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70140-AE61-463B-8839-AF33AE5E22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Core components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71309B-46E3-450B-B561-6A1F1C3FD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Area Detector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87B21F-196A-42C0-9364-3782934B21E2}"/>
              </a:ext>
            </a:extLst>
          </p:cNvPr>
          <p:cNvGrpSpPr/>
          <p:nvPr/>
        </p:nvGrpSpPr>
        <p:grpSpPr>
          <a:xfrm>
            <a:off x="5600174" y="808610"/>
            <a:ext cx="2981126" cy="1999176"/>
            <a:chOff x="280657" y="945582"/>
            <a:chExt cx="5294520" cy="3550564"/>
          </a:xfrm>
        </p:grpSpPr>
        <p:pic>
          <p:nvPicPr>
            <p:cNvPr id="9" name="Picture 18" descr="A picture containing monitor&#10;&#10;Description automatically generated">
              <a:extLst>
                <a:ext uri="{FF2B5EF4-FFF2-40B4-BE49-F238E27FC236}">
                  <a16:creationId xmlns:a16="http://schemas.microsoft.com/office/drawing/2014/main" id="{135FE804-15E1-4EAB-82F6-9DBC469747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97" t="7724" r="19579" b="7031"/>
            <a:stretch/>
          </p:blipFill>
          <p:spPr bwMode="auto">
            <a:xfrm rot="5400000">
              <a:off x="-75400" y="1301640"/>
              <a:ext cx="3550563" cy="283844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Picture 9" descr="Background pattern&#10;&#10;Description automatically generated">
              <a:extLst>
                <a:ext uri="{FF2B5EF4-FFF2-40B4-BE49-F238E27FC236}">
                  <a16:creationId xmlns:a16="http://schemas.microsoft.com/office/drawing/2014/main" id="{B938543B-4B88-4BA0-8332-DE76CF6C3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56290" y="1577258"/>
              <a:ext cx="3550564" cy="2287211"/>
            </a:xfrm>
            <a:prstGeom prst="rect">
              <a:avLst/>
            </a:prstGeom>
            <a:ln>
              <a:solidFill>
                <a:srgbClr val="425F7E"/>
              </a:solidFill>
            </a:ln>
          </p:spPr>
        </p:pic>
        <p:sp>
          <p:nvSpPr>
            <p:cNvPr id="11" name="Rettangolo 12">
              <a:extLst>
                <a:ext uri="{FF2B5EF4-FFF2-40B4-BE49-F238E27FC236}">
                  <a16:creationId xmlns:a16="http://schemas.microsoft.com/office/drawing/2014/main" id="{050DD101-2F63-4B0D-A810-E4487E3830B9}"/>
                </a:ext>
              </a:extLst>
            </p:cNvPr>
            <p:cNvSpPr/>
            <p:nvPr/>
          </p:nvSpPr>
          <p:spPr>
            <a:xfrm>
              <a:off x="1677880" y="2521258"/>
              <a:ext cx="363984" cy="541538"/>
            </a:xfrm>
            <a:prstGeom prst="rect">
              <a:avLst/>
            </a:prstGeom>
            <a:noFill/>
            <a:ln>
              <a:solidFill>
                <a:srgbClr val="354C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Connettore diritto 14">
              <a:extLst>
                <a:ext uri="{FF2B5EF4-FFF2-40B4-BE49-F238E27FC236}">
                  <a16:creationId xmlns:a16="http://schemas.microsoft.com/office/drawing/2014/main" id="{2810DC90-86AF-4C22-8548-515B43D630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77880" y="945582"/>
              <a:ext cx="1610086" cy="1575676"/>
            </a:xfrm>
            <a:prstGeom prst="line">
              <a:avLst/>
            </a:prstGeom>
            <a:ln>
              <a:solidFill>
                <a:srgbClr val="354C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diritto 16">
              <a:extLst>
                <a:ext uri="{FF2B5EF4-FFF2-40B4-BE49-F238E27FC236}">
                  <a16:creationId xmlns:a16="http://schemas.microsoft.com/office/drawing/2014/main" id="{D6F30397-63ED-4D50-8BA0-E02EBEDBB66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77880" y="3062265"/>
              <a:ext cx="1610086" cy="1433881"/>
            </a:xfrm>
            <a:prstGeom prst="line">
              <a:avLst/>
            </a:prstGeom>
            <a:ln>
              <a:solidFill>
                <a:srgbClr val="354C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F4B3516-A773-4929-BEA0-252E8D891C90}"/>
              </a:ext>
            </a:extLst>
          </p:cNvPr>
          <p:cNvGrpSpPr/>
          <p:nvPr/>
        </p:nvGrpSpPr>
        <p:grpSpPr>
          <a:xfrm>
            <a:off x="556912" y="3867150"/>
            <a:ext cx="6051864" cy="2620474"/>
            <a:chOff x="1509411" y="3838996"/>
            <a:chExt cx="6270867" cy="27153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A025D52-2E52-4D11-AFD9-48B4C70BBE57}"/>
                </a:ext>
              </a:extLst>
            </p:cNvPr>
            <p:cNvGrpSpPr/>
            <p:nvPr/>
          </p:nvGrpSpPr>
          <p:grpSpPr>
            <a:xfrm>
              <a:off x="1509411" y="4101983"/>
              <a:ext cx="6249661" cy="2452316"/>
              <a:chOff x="1242711" y="4177561"/>
              <a:chExt cx="5434313" cy="2132380"/>
            </a:xfrm>
          </p:grpSpPr>
          <p:pic>
            <p:nvPicPr>
              <p:cNvPr id="14" name="Immagine 3">
                <a:extLst>
                  <a:ext uri="{FF2B5EF4-FFF2-40B4-BE49-F238E27FC236}">
                    <a16:creationId xmlns:a16="http://schemas.microsoft.com/office/drawing/2014/main" id="{2C470642-E031-4EBA-B109-8C2608BBF8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939"/>
              <a:stretch/>
            </p:blipFill>
            <p:spPr>
              <a:xfrm>
                <a:off x="1242711" y="4177561"/>
                <a:ext cx="5434313" cy="2132380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85EEB20-9040-412C-A5FC-5346BE1D97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3347" t="29611" r="2291" b="8791"/>
              <a:stretch/>
            </p:blipFill>
            <p:spPr>
              <a:xfrm>
                <a:off x="4572000" y="4279524"/>
                <a:ext cx="2028824" cy="1387646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5ACCCA2-F1E3-440B-833D-E7ACB295E9D4}"/>
                </a:ext>
              </a:extLst>
            </p:cNvPr>
            <p:cNvSpPr txBox="1"/>
            <p:nvPr/>
          </p:nvSpPr>
          <p:spPr>
            <a:xfrm>
              <a:off x="5385848" y="4218612"/>
              <a:ext cx="141570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Drifting charge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cloud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08BA734-F877-4CAF-8818-8FCC73495B17}"/>
                </a:ext>
              </a:extLst>
            </p:cNvPr>
            <p:cNvGrpSpPr/>
            <p:nvPr/>
          </p:nvGrpSpPr>
          <p:grpSpPr>
            <a:xfrm>
              <a:off x="5902633" y="4618725"/>
              <a:ext cx="386734" cy="728938"/>
              <a:chOff x="5848052" y="4478854"/>
              <a:chExt cx="501863" cy="945938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B7000ED6-9560-45D5-B09A-76F79F19CA63}"/>
                  </a:ext>
                </a:extLst>
              </p:cNvPr>
              <p:cNvCxnSpPr>
                <a:cxnSpLocks/>
                <a:stCxn id="22" idx="2"/>
              </p:cNvCxnSpPr>
              <p:nvPr/>
            </p:nvCxnSpPr>
            <p:spPr>
              <a:xfrm>
                <a:off x="6095999" y="4478854"/>
                <a:ext cx="1" cy="94593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CC381F20-B25E-4B5F-B346-DF7D383254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48053" y="4985307"/>
                <a:ext cx="247948" cy="24794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73D20445-8582-41F5-BACB-2F0FB4B18FE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96001" y="4979340"/>
                <a:ext cx="253913" cy="253913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BF7F00AC-6E1A-427D-8041-1C007D92AF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48052" y="4579992"/>
                <a:ext cx="247947" cy="247946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0381D8CD-0506-43C2-AEDB-4460D9BE10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96001" y="4574028"/>
                <a:ext cx="253914" cy="253913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66AA3E6-011F-4C2A-B418-DBA5203B4363}"/>
                </a:ext>
              </a:extLst>
            </p:cNvPr>
            <p:cNvSpPr txBox="1"/>
            <p:nvPr/>
          </p:nvSpPr>
          <p:spPr>
            <a:xfrm>
              <a:off x="5998166" y="6093007"/>
              <a:ext cx="1223235" cy="255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Small anodes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6EC41CC-9B46-4F57-9C53-9EE22C9D8DF8}"/>
                </a:ext>
              </a:extLst>
            </p:cNvPr>
            <p:cNvSpPr txBox="1"/>
            <p:nvPr/>
          </p:nvSpPr>
          <p:spPr>
            <a:xfrm>
              <a:off x="6557043" y="3838996"/>
              <a:ext cx="122323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Confining cathodes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BE348D0-C6D0-4719-BDCD-B544DF676675}"/>
                </a:ext>
              </a:extLst>
            </p:cNvPr>
            <p:cNvCxnSpPr>
              <a:stCxn id="32" idx="0"/>
            </p:cNvCxnSpPr>
            <p:nvPr/>
          </p:nvCxnSpPr>
          <p:spPr>
            <a:xfrm flipV="1">
              <a:off x="6609784" y="5524501"/>
              <a:ext cx="86291" cy="56850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491364B-9834-4511-BF09-DDEF3D61E83F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H="1" flipV="1">
              <a:off x="6093702" y="5514976"/>
              <a:ext cx="516082" cy="57803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C3744DA-D0D2-4C01-840F-1D7193A83A2A}"/>
                </a:ext>
              </a:extLst>
            </p:cNvPr>
            <p:cNvCxnSpPr>
              <a:cxnSpLocks/>
              <a:stCxn id="33" idx="2"/>
            </p:cNvCxnSpPr>
            <p:nvPr/>
          </p:nvCxnSpPr>
          <p:spPr>
            <a:xfrm flipH="1">
              <a:off x="6421371" y="4085217"/>
              <a:ext cx="747290" cy="76517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1938410-F75F-4583-9A48-C6F545ACCD68}"/>
                  </a:ext>
                </a:extLst>
              </p:cNvPr>
              <p:cNvSpPr txBox="1"/>
              <p:nvPr/>
            </p:nvSpPr>
            <p:spPr>
              <a:xfrm>
                <a:off x="6998105" y="4233508"/>
                <a:ext cx="419296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Large-area linear SDD (INFN-Ts &amp; FBK)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Two symmetrical halves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112 anodes each 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970 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US" sz="1400" dirty="0"/>
                  <a:t>-pitch)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Shape of field cathodes limits the cloud diffusion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95% charge is collected by a single anode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Limited parasitic capacitance thanks to small anode</a:t>
                </a: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1938410-F75F-4583-9A48-C6F545ACC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8105" y="4233508"/>
                <a:ext cx="4192965" cy="1384995"/>
              </a:xfrm>
              <a:prstGeom prst="rect">
                <a:avLst/>
              </a:prstGeom>
              <a:blipFill>
                <a:blip r:embed="rId7"/>
                <a:stretch>
                  <a:fillRect l="-436" t="-439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B656D98-EBE3-48BC-AA3C-35A3ED09A9DA}"/>
                  </a:ext>
                </a:extLst>
              </p:cNvPr>
              <p:cNvSpPr txBox="1"/>
              <p:nvPr/>
            </p:nvSpPr>
            <p:spPr>
              <a:xfrm>
                <a:off x="8741281" y="1063215"/>
                <a:ext cx="3198477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Lead-glass micro-pore collimator (NNVT)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Derived from MCP technology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Round-pore CP in hexagonal pattern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FOV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≤65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arcmin</m:t>
                    </m:r>
                  </m:oMath>
                </a14:m>
                <a:endParaRPr lang="en-US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Compact and light design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4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B656D98-EBE3-48BC-AA3C-35A3ED09A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1281" y="1063215"/>
                <a:ext cx="3198477" cy="1384995"/>
              </a:xfrm>
              <a:prstGeom prst="rect">
                <a:avLst/>
              </a:prstGeom>
              <a:blipFill>
                <a:blip r:embed="rId8"/>
                <a:stretch>
                  <a:fillRect l="-571" t="-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27ECEF2D-216A-4F75-B093-F0DDD23A15F0}"/>
              </a:ext>
            </a:extLst>
          </p:cNvPr>
          <p:cNvSpPr/>
          <p:nvPr/>
        </p:nvSpPr>
        <p:spPr>
          <a:xfrm>
            <a:off x="5428262" y="689497"/>
            <a:ext cx="3291014" cy="224665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1657EB0-E752-4A65-AC11-A7DD842E9CD4}"/>
              </a:ext>
            </a:extLst>
          </p:cNvPr>
          <p:cNvCxnSpPr>
            <a:cxnSpLocks/>
          </p:cNvCxnSpPr>
          <p:nvPr/>
        </p:nvCxnSpPr>
        <p:spPr>
          <a:xfrm flipH="1">
            <a:off x="2842402" y="3308973"/>
            <a:ext cx="2046500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90655F30-9B6C-4DAE-97BF-CB46B151BEBE}"/>
              </a:ext>
            </a:extLst>
          </p:cNvPr>
          <p:cNvSpPr/>
          <p:nvPr/>
        </p:nvSpPr>
        <p:spPr>
          <a:xfrm>
            <a:off x="491067" y="3776869"/>
            <a:ext cx="6206066" cy="25825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9D8019D-9A18-4B51-8176-BD6F02DE7C39}"/>
              </a:ext>
            </a:extLst>
          </p:cNvPr>
          <p:cNvCxnSpPr>
            <a:cxnSpLocks/>
          </p:cNvCxnSpPr>
          <p:nvPr/>
        </p:nvCxnSpPr>
        <p:spPr>
          <a:xfrm flipV="1">
            <a:off x="2330823" y="2196353"/>
            <a:ext cx="0" cy="15805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Date Placeholder 49">
            <a:extLst>
              <a:ext uri="{FF2B5EF4-FFF2-40B4-BE49-F238E27FC236}">
                <a16:creationId xmlns:a16="http://schemas.microsoft.com/office/drawing/2014/main" id="{9EC18A25-8573-4DA1-B8E1-76F88C8D0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F51EA9C7-9529-4D5A-AEA4-C03627674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52" name="Slide Number Placeholder 51">
            <a:extLst>
              <a:ext uri="{FF2B5EF4-FFF2-40B4-BE49-F238E27FC236}">
                <a16:creationId xmlns:a16="http://schemas.microsoft.com/office/drawing/2014/main" id="{B03EC178-6663-4B05-8AD9-D2669B0A4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5B8E-8486-45E6-9188-EA9D3EFA8FA5}" type="slidenum">
              <a:rPr lang="en-US" smtClean="0"/>
              <a:t>7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E5E4F0-CA17-4B3C-A1D6-135F58EA9008}"/>
              </a:ext>
            </a:extLst>
          </p:cNvPr>
          <p:cNvCxnSpPr>
            <a:stCxn id="44" idx="1"/>
          </p:cNvCxnSpPr>
          <p:nvPr/>
        </p:nvCxnSpPr>
        <p:spPr>
          <a:xfrm flipH="1" flipV="1">
            <a:off x="4888902" y="1801906"/>
            <a:ext cx="539360" cy="1091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743BFC1-1A78-4295-95C3-7E991520051F}"/>
              </a:ext>
            </a:extLst>
          </p:cNvPr>
          <p:cNvCxnSpPr/>
          <p:nvPr/>
        </p:nvCxnSpPr>
        <p:spPr>
          <a:xfrm>
            <a:off x="4888902" y="1801906"/>
            <a:ext cx="0" cy="150706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1AC68A13-C431-4E1B-BCC8-680BDA0DD910}"/>
              </a:ext>
            </a:extLst>
          </p:cNvPr>
          <p:cNvSpPr txBox="1"/>
          <p:nvPr/>
        </p:nvSpPr>
        <p:spPr>
          <a:xfrm>
            <a:off x="7084464" y="6161347"/>
            <a:ext cx="4807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i="0" u="none" strike="noStrike" baseline="0" dirty="0">
                <a:solidFill>
                  <a:srgbClr val="3E3A38"/>
                </a:solidFill>
                <a:latin typeface="NimbusSanL-Bold"/>
              </a:rPr>
              <a:t>Ref:</a:t>
            </a:r>
            <a:r>
              <a:rPr lang="en-US" sz="1000" i="0" u="none" strike="noStrike" baseline="0" dirty="0">
                <a:solidFill>
                  <a:srgbClr val="3E3A38"/>
                </a:solidFill>
                <a:latin typeface="NimbusSanL-Bold"/>
              </a:rPr>
              <a:t> M. </a:t>
            </a:r>
            <a:r>
              <a:rPr lang="en-US" sz="1000" i="0" u="none" strike="noStrike" baseline="0" dirty="0" err="1">
                <a:solidFill>
                  <a:srgbClr val="3E3A38"/>
                </a:solidFill>
                <a:latin typeface="NimbusSanL-Bold"/>
              </a:rPr>
              <a:t>Feroci</a:t>
            </a:r>
            <a:r>
              <a:rPr lang="en-US" sz="1000" i="0" u="none" strike="noStrike" baseline="0" dirty="0">
                <a:solidFill>
                  <a:srgbClr val="3E3A38"/>
                </a:solidFill>
                <a:latin typeface="NimbusSanL-Bold"/>
              </a:rPr>
              <a:t> </a:t>
            </a:r>
            <a:r>
              <a:rPr lang="en-US" sz="1000" b="0" i="0" u="none" strike="noStrike" baseline="0" dirty="0">
                <a:solidFill>
                  <a:srgbClr val="3E3A38"/>
                </a:solidFill>
                <a:latin typeface="NimbusSanL-Regu"/>
              </a:rPr>
              <a:t>et al. </a:t>
            </a:r>
            <a:r>
              <a:rPr lang="en-US" sz="1000" b="0" i="1" u="none" strike="noStrike" baseline="0" dirty="0">
                <a:solidFill>
                  <a:srgbClr val="3E3A38"/>
                </a:solidFill>
                <a:latin typeface="NimbusSanL-Regu"/>
              </a:rPr>
              <a:t>The large area detector onboard the </a:t>
            </a:r>
            <a:r>
              <a:rPr lang="en-US" sz="1000" b="0" i="1" u="none" strike="noStrike" baseline="0" dirty="0" err="1">
                <a:solidFill>
                  <a:srgbClr val="3E3A38"/>
                </a:solidFill>
                <a:latin typeface="NimbusSanL-Regu"/>
              </a:rPr>
              <a:t>eXTP</a:t>
            </a:r>
            <a:r>
              <a:rPr lang="en-US" sz="1000" b="0" i="1" u="none" strike="noStrike" baseline="0" dirty="0">
                <a:solidFill>
                  <a:srgbClr val="3E3A38"/>
                </a:solidFill>
                <a:latin typeface="NimbusSanL-Regu"/>
              </a:rPr>
              <a:t> mission</a:t>
            </a:r>
            <a:r>
              <a:rPr lang="en-US" sz="1000" b="0" i="0" u="none" strike="noStrike" baseline="0" dirty="0">
                <a:solidFill>
                  <a:srgbClr val="3E3A38"/>
                </a:solidFill>
                <a:latin typeface="NimbusSanL-Regu"/>
              </a:rPr>
              <a:t>, </a:t>
            </a:r>
            <a:r>
              <a:rPr lang="en-US" sz="1000" b="0" i="0" u="none" strike="noStrike" baseline="0" dirty="0" err="1">
                <a:solidFill>
                  <a:srgbClr val="3E3A38"/>
                </a:solidFill>
                <a:latin typeface="NimbusSanL-Regu"/>
              </a:rPr>
              <a:t>ProcSPIE</a:t>
            </a:r>
            <a:r>
              <a:rPr lang="en-US" sz="1000" b="0" i="0" u="none" strike="noStrike" baseline="0" dirty="0">
                <a:solidFill>
                  <a:srgbClr val="3E3A38"/>
                </a:solidFill>
                <a:latin typeface="NimbusSanL-Regu"/>
              </a:rPr>
              <a:t>, 2022, 121811X. DOI: </a:t>
            </a:r>
            <a:r>
              <a:rPr lang="en-US" sz="1000" b="0" i="0" u="none" strike="noStrike" baseline="0" dirty="0">
                <a:solidFill>
                  <a:srgbClr val="3E3A38"/>
                </a:solidFill>
                <a:latin typeface="SFTT1000"/>
              </a:rPr>
              <a:t>10.1117/12.2628814.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00143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F6F6AA0-8F4A-47D6-B2BD-771E0A989D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Spectral performance tested at INAF/IAPS</a:t>
                </a:r>
              </a:p>
              <a:p>
                <a:pPr lvl="1"/>
                <a:r>
                  <a:rPr lang="en-US" dirty="0"/>
                  <a:t>Small-scale prototype (same drift length but 10 anodes)</a:t>
                </a:r>
              </a:p>
              <a:p>
                <a:pPr lvl="1"/>
                <a:r>
                  <a:rPr lang="en-US" dirty="0"/>
                  <a:t>Readout by VEGA ASIC</a:t>
                </a:r>
              </a:p>
              <a:p>
                <a:endParaRPr lang="en-US" dirty="0"/>
              </a:p>
              <a:p>
                <a:r>
                  <a:rPr lang="en-US" dirty="0"/>
                  <a:t>Charge confinement verified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≥97%</m:t>
                    </m:r>
                  </m:oMath>
                </a14:m>
                <a:r>
                  <a:rPr lang="en-US" dirty="0"/>
                  <a:t> singles,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≤3%</m:t>
                    </m:r>
                  </m:oMath>
                </a14:m>
                <a:r>
                  <a:rPr lang="en-US" dirty="0"/>
                  <a:t> doubles, no events with multiplicity &gt; 2</a:t>
                </a:r>
              </a:p>
              <a:p>
                <a:r>
                  <a:rPr lang="en-US" dirty="0"/>
                  <a:t>Achieved resolution (one channel, single events)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FWHM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5.9 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keV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≈183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en-US" sz="1600" dirty="0"/>
                  <a:t> at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−20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F6F6AA0-8F4A-47D6-B2BD-771E0A989D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06" t="-1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2D0E0-3428-4B52-850C-3A21DC64AE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Performance of prototype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D5B0DA-BCF0-4FC3-904E-C92D1D6C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Area Detector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6C6BA3-2E36-4689-82CA-319713026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676" y="2498046"/>
            <a:ext cx="2644480" cy="19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2F0AF0-D2E2-4451-86FA-A8C5EEF35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919" y="2499906"/>
            <a:ext cx="2644480" cy="19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A5512E-746E-4EF9-ABE9-E5186724ED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820" y="4520266"/>
            <a:ext cx="2316804" cy="19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D7956F-01E0-4CC4-A870-6262386224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656" y="3511775"/>
            <a:ext cx="3863624" cy="286158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A36EE65-1AB2-4665-8C39-F7E2CACF8F6D}"/>
              </a:ext>
            </a:extLst>
          </p:cNvPr>
          <p:cNvGrpSpPr/>
          <p:nvPr/>
        </p:nvGrpSpPr>
        <p:grpSpPr>
          <a:xfrm>
            <a:off x="7374467" y="681037"/>
            <a:ext cx="4507822" cy="1514367"/>
            <a:chOff x="6526768" y="703443"/>
            <a:chExt cx="5386802" cy="180965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8B1DA80-22A1-45C4-9A66-2584861380C7}"/>
                </a:ext>
              </a:extLst>
            </p:cNvPr>
            <p:cNvGrpSpPr/>
            <p:nvPr/>
          </p:nvGrpSpPr>
          <p:grpSpPr>
            <a:xfrm>
              <a:off x="6526768" y="703443"/>
              <a:ext cx="5386802" cy="1809653"/>
              <a:chOff x="6526768" y="703443"/>
              <a:chExt cx="5386802" cy="1809653"/>
            </a:xfrm>
          </p:grpSpPr>
          <p:pic>
            <p:nvPicPr>
              <p:cNvPr id="20" name="Content Placeholder 5" descr="A close-up of a computer&#10;&#10;Description automatically generated with low confidence">
                <a:extLst>
                  <a:ext uri="{FF2B5EF4-FFF2-40B4-BE49-F238E27FC236}">
                    <a16:creationId xmlns:a16="http://schemas.microsoft.com/office/drawing/2014/main" id="{E6D00303-64A0-4676-A26F-02020B1E2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7482016" y="703443"/>
                <a:ext cx="3136558" cy="1809653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757E890-859B-45CB-A7EF-ADBCA81B7778}"/>
                  </a:ext>
                </a:extLst>
              </p:cNvPr>
              <p:cNvSpPr txBox="1"/>
              <p:nvPr/>
            </p:nvSpPr>
            <p:spPr>
              <a:xfrm>
                <a:off x="10883699" y="1339939"/>
                <a:ext cx="1029871" cy="331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VEGA ASIC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916030D-2AD6-4F8E-9FD8-768685C72727}"/>
                  </a:ext>
                </a:extLst>
              </p:cNvPr>
              <p:cNvSpPr txBox="1"/>
              <p:nvPr/>
            </p:nvSpPr>
            <p:spPr>
              <a:xfrm>
                <a:off x="6526768" y="1398216"/>
                <a:ext cx="631539" cy="331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SDD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F598F00-E412-4129-8D5C-CB28921A61C4}"/>
                  </a:ext>
                </a:extLst>
              </p:cNvPr>
              <p:cNvSpPr/>
              <p:nvPr/>
            </p:nvSpPr>
            <p:spPr>
              <a:xfrm rot="10800000">
                <a:off x="9742938" y="1343240"/>
                <a:ext cx="148424" cy="298665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3ABDD89-ADAA-4F40-B1F6-9C33BB1CB1A1}"/>
                  </a:ext>
                </a:extLst>
              </p:cNvPr>
              <p:cNvSpPr/>
              <p:nvPr/>
            </p:nvSpPr>
            <p:spPr>
              <a:xfrm rot="10800000">
                <a:off x="7885520" y="1220508"/>
                <a:ext cx="1909335" cy="686427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70E8DF0-42D1-4371-8844-B86FD209DAB8}"/>
                </a:ext>
              </a:extLst>
            </p:cNvPr>
            <p:cNvCxnSpPr>
              <a:cxnSpLocks/>
              <a:stCxn id="22" idx="3"/>
              <a:endCxn id="24" idx="3"/>
            </p:cNvCxnSpPr>
            <p:nvPr/>
          </p:nvCxnSpPr>
          <p:spPr>
            <a:xfrm flipV="1">
              <a:off x="7158307" y="1563721"/>
              <a:ext cx="727212" cy="1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9AD9B40-CE37-490C-8576-3D9883249B62}"/>
                </a:ext>
              </a:extLst>
            </p:cNvPr>
            <p:cNvCxnSpPr>
              <a:cxnSpLocks/>
              <a:stCxn id="21" idx="1"/>
              <a:endCxn id="23" idx="1"/>
            </p:cNvCxnSpPr>
            <p:nvPr/>
          </p:nvCxnSpPr>
          <p:spPr>
            <a:xfrm flipH="1" flipV="1">
              <a:off x="9891361" y="1492572"/>
              <a:ext cx="992338" cy="12872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E3C5062B-A51C-46FC-891B-DAD93F999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41" name="Footer Placeholder 40">
            <a:extLst>
              <a:ext uri="{FF2B5EF4-FFF2-40B4-BE49-F238E27FC236}">
                <a16:creationId xmlns:a16="http://schemas.microsoft.com/office/drawing/2014/main" id="{93EBC252-2213-4F6C-A423-83FC541DC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42" name="Slide Number Placeholder 41">
            <a:extLst>
              <a:ext uri="{FF2B5EF4-FFF2-40B4-BE49-F238E27FC236}">
                <a16:creationId xmlns:a16="http://schemas.microsoft.com/office/drawing/2014/main" id="{E4604FA6-4E18-4B25-AA28-C1CE227A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5B8E-8486-45E6-9188-EA9D3EFA8F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93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51A4B-BAF2-4CB6-B348-494A76ADE4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PixDD</a:t>
            </a:r>
            <a:r>
              <a:rPr lang="en-US" dirty="0"/>
              <a:t> project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E403AEFA-DFEB-4139-BA78-A5ED142E4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828" y="3434614"/>
            <a:ext cx="840220" cy="7200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FB61C31-06CA-4BF0-AB1B-8014A698C1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245" b="28245"/>
          <a:stretch/>
        </p:blipFill>
        <p:spPr>
          <a:xfrm>
            <a:off x="2272475" y="3434614"/>
            <a:ext cx="1896341" cy="720000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C344F9F-7EE7-4A66-8AA1-02A8B66AE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655" y="3427693"/>
            <a:ext cx="1297297" cy="720000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40712E-6165-4446-AC8F-A3E8E57822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0151"/>
          <a:stretch/>
        </p:blipFill>
        <p:spPr>
          <a:xfrm>
            <a:off x="8845073" y="3434614"/>
            <a:ext cx="729024" cy="72000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288E9DF3-EE97-4757-9A18-C778D46FE6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5924" y="3434614"/>
            <a:ext cx="727273" cy="7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1EC005-585F-41BB-A77C-95852929DB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205" y="3419337"/>
            <a:ext cx="915326" cy="801529"/>
          </a:xfrm>
          <a:prstGeom prst="rect">
            <a:avLst/>
          </a:prstGeom>
        </p:spPr>
      </p:pic>
      <p:pic>
        <p:nvPicPr>
          <p:cNvPr id="10" name="Picture 9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716419AD-00A4-40DD-9A50-F550B75305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104" y="3557831"/>
            <a:ext cx="1282310" cy="589862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5692678-61E5-44DC-80BA-46BFA990B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2023-06-20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92DD996-F1E8-4E22-9B46-64EE7A756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Precision X-Ray Measurements 2023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0844978-DA7F-475D-9E14-39D3F783B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5B8E-8486-45E6-9188-EA9D3EFA8FA5}" type="slidenum">
              <a:rPr lang="en-US" smtClean="0"/>
              <a:t>9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E8D1F1-DFED-41D1-9F7F-D7807D5FC3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53" y="6000059"/>
            <a:ext cx="793853" cy="40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23555"/>
      </p:ext>
    </p:extLst>
  </p:cSld>
  <p:clrMapOvr>
    <a:masterClrMapping/>
  </p:clrMapOvr>
</p:sld>
</file>

<file path=ppt/theme/theme1.xml><?xml version="1.0" encoding="utf-8"?>
<a:theme xmlns:a="http://schemas.openxmlformats.org/drawingml/2006/main" name="Theme_eXTP_FC_ne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_eXTP_FC_new" id="{B4CA15D1-B741-40FE-84D6-B0FE8CBC42B9}" vid="{939E98D6-05C9-48E9-A5E8-F4E775B19F79}"/>
    </a:ext>
  </a:extLst>
</a:theme>
</file>

<file path=ppt/theme/theme2.xml><?xml version="1.0" encoding="utf-8"?>
<a:theme xmlns:a="http://schemas.openxmlformats.org/drawingml/2006/main" name="1_Personalizza struttur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Theme_eXTP_FC_new</Template>
  <TotalTime>0</TotalTime>
  <Words>2432</Words>
  <Application>Microsoft Office PowerPoint</Application>
  <PresentationFormat>Widescreen</PresentationFormat>
  <Paragraphs>451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NimbusSanL-Bold</vt:lpstr>
      <vt:lpstr>NimbusSanL-Regu</vt:lpstr>
      <vt:lpstr>SFTT1000</vt:lpstr>
      <vt:lpstr>Theme_eXTP_FC_new</vt:lpstr>
      <vt:lpstr>1_Personalizza struttura</vt:lpstr>
      <vt:lpstr>Silicon Drift Detector technologies for high-throughput spectral-timing X-ray space astronomy</vt:lpstr>
      <vt:lpstr>INTRODUCTION</vt:lpstr>
      <vt:lpstr>Introduction</vt:lpstr>
      <vt:lpstr>Introduction</vt:lpstr>
      <vt:lpstr>Large Area Detector</vt:lpstr>
      <vt:lpstr>Large Area Detector</vt:lpstr>
      <vt:lpstr>Large Area Detector</vt:lpstr>
      <vt:lpstr>Large Area Detector</vt:lpstr>
      <vt:lpstr>The PixDD project</vt:lpstr>
      <vt:lpstr>Pixelated Silicon Drift Detector</vt:lpstr>
      <vt:lpstr>Pixelated Silicon Drift Detector</vt:lpstr>
      <vt:lpstr>Pixelated Silicon Drift Detector</vt:lpstr>
      <vt:lpstr>Pixelated Silicon Drift Detector</vt:lpstr>
      <vt:lpstr>Pixelated Silicon Drift Detector</vt:lpstr>
      <vt:lpstr>Pixelated Silicon Drift Detector</vt:lpstr>
      <vt:lpstr>Pixelated Silicon Drift Detector</vt:lpstr>
      <vt:lpstr>The HERMES constellation</vt:lpstr>
      <vt:lpstr>HERMES</vt:lpstr>
      <vt:lpstr>HERMES</vt:lpstr>
      <vt:lpstr>HERMES</vt:lpstr>
      <vt:lpstr>HERMES</vt:lpstr>
      <vt:lpstr>HERMES</vt:lpstr>
      <vt:lpstr>HERMES</vt:lpstr>
      <vt:lpstr>Conclusions</vt:lpstr>
      <vt:lpstr>Conclusions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francesco.ceraudo@inaf.it</dc:creator>
  <cp:lastModifiedBy>francesco.ceraudo@inaf.it</cp:lastModifiedBy>
  <cp:revision>116</cp:revision>
  <dcterms:created xsi:type="dcterms:W3CDTF">2023-06-18T10:58:44Z</dcterms:created>
  <dcterms:modified xsi:type="dcterms:W3CDTF">2023-06-20T08:37:37Z</dcterms:modified>
</cp:coreProperties>
</file>