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Noto Sans Symbols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58">
          <p15:clr>
            <a:srgbClr val="000000"/>
          </p15:clr>
        </p15:guide>
        <p15:guide id="2" pos="2194">
          <p15:clr>
            <a:srgbClr val="000000"/>
          </p15:clr>
        </p15:guide>
        <p15:guide id="3" orient="horz" pos="2518">
          <p15:clr>
            <a:srgbClr val="000000"/>
          </p15:clr>
        </p15:guide>
        <p15:guide id="4" pos="5000">
          <p15:clr>
            <a:srgbClr val="000000"/>
          </p15:clr>
        </p15:guide>
      </p15:sldGuideLst>
    </p:ext>
    <p:ext uri="GoogleSlidesCustomDataVersion2">
      <go:slidesCustomData xmlns:go="http://customooxmlschemas.google.com/" r:id="rId28" roundtripDataSignature="AMtx7mj028tiwxcsH/cnmLI8enx/bZN0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58" orient="horz"/>
        <p:guide pos="2194"/>
        <p:guide pos="2518" orient="horz"/>
        <p:guide pos="50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otoSansSymbols-regular.fntdata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font" Target="fonts/NotoSansSymbol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-Title 32 Text 22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Relationship Id="rId5" Type="http://schemas.openxmlformats.org/officeDocument/2006/relationships/image" Target="../media/image5.png"/><Relationship Id="rId6" Type="http://schemas.openxmlformats.org/officeDocument/2006/relationships/image" Target="../media/image15.png"/><Relationship Id="rId7" Type="http://schemas.openxmlformats.org/officeDocument/2006/relationships/image" Target="../media/image3.png"/><Relationship Id="rId8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22.png"/><Relationship Id="rId8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49.png"/><Relationship Id="rId5" Type="http://schemas.openxmlformats.org/officeDocument/2006/relationships/image" Target="../media/image44.png"/><Relationship Id="rId6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6.png"/><Relationship Id="rId4" Type="http://schemas.openxmlformats.org/officeDocument/2006/relationships/image" Target="../media/image25.png"/><Relationship Id="rId5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Relationship Id="rId4" Type="http://schemas.openxmlformats.org/officeDocument/2006/relationships/image" Target="../media/image36.png"/><Relationship Id="rId5" Type="http://schemas.openxmlformats.org/officeDocument/2006/relationships/image" Target="../media/image35.png"/><Relationship Id="rId6" Type="http://schemas.openxmlformats.org/officeDocument/2006/relationships/image" Target="../media/image5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8.png"/><Relationship Id="rId4" Type="http://schemas.openxmlformats.org/officeDocument/2006/relationships/image" Target="../media/image42.png"/><Relationship Id="rId5" Type="http://schemas.openxmlformats.org/officeDocument/2006/relationships/image" Target="../media/image41.png"/><Relationship Id="rId6" Type="http://schemas.openxmlformats.org/officeDocument/2006/relationships/image" Target="../media/image33.png"/><Relationship Id="rId7" Type="http://schemas.openxmlformats.org/officeDocument/2006/relationships/image" Target="../media/image51.png"/><Relationship Id="rId8" Type="http://schemas.openxmlformats.org/officeDocument/2006/relationships/image" Target="../media/image4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7.png"/><Relationship Id="rId4" Type="http://schemas.openxmlformats.org/officeDocument/2006/relationships/image" Target="../media/image43.png"/><Relationship Id="rId5" Type="http://schemas.openxmlformats.org/officeDocument/2006/relationships/image" Target="../media/image50.png"/><Relationship Id="rId6" Type="http://schemas.openxmlformats.org/officeDocument/2006/relationships/image" Target="../media/image4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3.png"/><Relationship Id="rId4" Type="http://schemas.openxmlformats.org/officeDocument/2006/relationships/image" Target="../media/image27.png"/><Relationship Id="rId5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idx="11" type="ftr"/>
          </p:nvPr>
        </p:nvSpPr>
        <p:spPr>
          <a:xfrm>
            <a:off x="8890" y="6568382"/>
            <a:ext cx="12174220" cy="288000"/>
          </a:xfrm>
          <a:prstGeom prst="rect">
            <a:avLst/>
          </a:prstGeom>
          <a:solidFill>
            <a:srgbClr val="002A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Simone Manti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>
            <p:ph idx="10" type="dt"/>
          </p:nvPr>
        </p:nvSpPr>
        <p:spPr>
          <a:xfrm>
            <a:off x="8382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23rd June 2023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>
            <p:ph idx="12" type="sldNum"/>
          </p:nvPr>
        </p:nvSpPr>
        <p:spPr>
          <a:xfrm>
            <a:off x="86106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0" y="1653016"/>
            <a:ext cx="12176125" cy="166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Investigating Metals’ Content and Oxidation States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Edible Liquids using XRF Analysis 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VOXES X-ray Spectrometer 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0" y="3750421"/>
            <a:ext cx="12176125" cy="676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Simone Manti</a:t>
            </a:r>
            <a:r>
              <a:rPr b="0" i="0" lang="it-IT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Marco Miliucci, Alessandro Scordo, Roberto Bedogni, Alberto Clozza, Gabriel Moskal, Kristian Piscicchia, Alessio Porcelli, Diana Sirghi and Catalina Curceanu 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-mitiqo-1" id="94" name="Google Shape;9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350" y="4723765"/>
            <a:ext cx="7080538" cy="164592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8112125" y="4943475"/>
            <a:ext cx="3857625" cy="1107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situ </a:t>
            </a:r>
            <a:r>
              <a:rPr b="1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onitoring of </a:t>
            </a:r>
            <a:r>
              <a:rPr b="1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oxicity, geographical </a:t>
            </a:r>
            <a:r>
              <a:rPr b="1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ndication, and </a:t>
            </a:r>
            <a:r>
              <a:rPr b="1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uality of </a:t>
            </a:r>
            <a:r>
              <a:rPr b="1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live oil, wine, and other edible liquids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-5080" y="270510"/>
            <a:ext cx="12192000" cy="55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Precision X-Ray Measurements 2023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June 19–23, 2023 - Laboratori Nazionali di Frascati INFN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825" y="327660"/>
            <a:ext cx="1800000" cy="9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04875" y="283775"/>
            <a:ext cx="2214200" cy="7342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9433250" y="-2100"/>
            <a:ext cx="26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/>
              <a:t>MITIQO project n. A0375-2020-36647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/>
          <p:nvPr>
            <p:ph idx="11" type="ftr"/>
          </p:nvPr>
        </p:nvSpPr>
        <p:spPr>
          <a:xfrm>
            <a:off x="8890" y="6568382"/>
            <a:ext cx="12174220" cy="288000"/>
          </a:xfrm>
          <a:prstGeom prst="rect">
            <a:avLst/>
          </a:prstGeom>
          <a:solidFill>
            <a:srgbClr val="002A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Simone Manti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0"/>
          <p:cNvSpPr txBox="1"/>
          <p:nvPr>
            <p:ph idx="10" type="dt"/>
          </p:nvPr>
        </p:nvSpPr>
        <p:spPr>
          <a:xfrm>
            <a:off x="8382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23rd June 2023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9" name="Google Shape;209;p10"/>
          <p:cNvSpPr txBox="1"/>
          <p:nvPr>
            <p:ph idx="12" type="sldNum"/>
          </p:nvPr>
        </p:nvSpPr>
        <p:spPr>
          <a:xfrm>
            <a:off x="86106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6985" y="281416"/>
            <a:ext cx="12176125" cy="55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X-ray Emission Spectroscopy (XES) with VOXES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10"/>
          <p:cNvPicPr preferRelativeResize="0"/>
          <p:nvPr/>
        </p:nvPicPr>
        <p:blipFill rotWithShape="1">
          <a:blip r:embed="rId3">
            <a:alphaModFix/>
          </a:blip>
          <a:srcRect b="0" l="2571" r="1986" t="0"/>
          <a:stretch/>
        </p:blipFill>
        <p:spPr>
          <a:xfrm>
            <a:off x="346075" y="1629000"/>
            <a:ext cx="654876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0905" y="1989000"/>
            <a:ext cx="460562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"/>
          <p:cNvSpPr txBox="1"/>
          <p:nvPr/>
        </p:nvSpPr>
        <p:spPr>
          <a:xfrm>
            <a:off x="200025" y="5664835"/>
            <a:ext cx="11477625" cy="58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Nicole Lee, Taras Petrenko, Uwe Bergmann, Frank Neese, and Serena DeBeer, Journal of the American Chemical Society 2010 132 (28), 9715-9727 DOI: 10.1021/ja101281e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/>
          <p:nvPr>
            <p:ph idx="11" type="ftr"/>
          </p:nvPr>
        </p:nvSpPr>
        <p:spPr>
          <a:xfrm>
            <a:off x="8890" y="6568382"/>
            <a:ext cx="12174220" cy="288000"/>
          </a:xfrm>
          <a:prstGeom prst="rect">
            <a:avLst/>
          </a:prstGeom>
          <a:solidFill>
            <a:srgbClr val="002A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Simone Manti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1"/>
          <p:cNvSpPr txBox="1"/>
          <p:nvPr>
            <p:ph idx="10" type="dt"/>
          </p:nvPr>
        </p:nvSpPr>
        <p:spPr>
          <a:xfrm>
            <a:off x="8382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23rd June 2023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21" name="Google Shape;221;p11"/>
          <p:cNvSpPr txBox="1"/>
          <p:nvPr>
            <p:ph idx="12" type="sldNum"/>
          </p:nvPr>
        </p:nvSpPr>
        <p:spPr>
          <a:xfrm>
            <a:off x="86106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"/>
          <p:cNvSpPr txBox="1"/>
          <p:nvPr/>
        </p:nvSpPr>
        <p:spPr>
          <a:xfrm>
            <a:off x="6985" y="281416"/>
            <a:ext cx="12176125" cy="522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is the correct shape to be used for peak fitting?</a:t>
            </a:r>
            <a:endParaRPr b="1" sz="3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1"/>
          <p:cNvSpPr txBox="1"/>
          <p:nvPr/>
        </p:nvSpPr>
        <p:spPr>
          <a:xfrm>
            <a:off x="-10160" y="888365"/>
            <a:ext cx="1221168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25" spcFirstLastPara="1" rIns="3600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Natural linewidths are Lorentzian but….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7645" y="3889005"/>
            <a:ext cx="3512160" cy="216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525" y="3889005"/>
            <a:ext cx="3501360" cy="216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15365" y="1790790"/>
            <a:ext cx="3421080" cy="211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9565" y="1790790"/>
            <a:ext cx="3309480" cy="204912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1"/>
          <p:cNvSpPr txBox="1"/>
          <p:nvPr/>
        </p:nvSpPr>
        <p:spPr>
          <a:xfrm>
            <a:off x="2369820" y="1920240"/>
            <a:ext cx="1267460" cy="58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Lorentzian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fit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1"/>
          <p:cNvSpPr txBox="1"/>
          <p:nvPr/>
        </p:nvSpPr>
        <p:spPr>
          <a:xfrm>
            <a:off x="6021705" y="1813560"/>
            <a:ext cx="1267460" cy="3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Voigt fit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2491740" y="4011295"/>
            <a:ext cx="1267460" cy="58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Gauss 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fit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1"/>
          <p:cNvSpPr txBox="1"/>
          <p:nvPr/>
        </p:nvSpPr>
        <p:spPr>
          <a:xfrm>
            <a:off x="6143625" y="4011295"/>
            <a:ext cx="1267460" cy="58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σ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Gauss fit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1"/>
          <p:cNvSpPr/>
          <p:nvPr/>
        </p:nvSpPr>
        <p:spPr>
          <a:xfrm>
            <a:off x="8837780" y="1339905"/>
            <a:ext cx="2547620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Voigt really better?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8492023" y="1880585"/>
            <a:ext cx="3507105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Akaike Information Criteria:</a:t>
            </a:r>
            <a:endParaRPr b="1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1"/>
          <p:cNvSpPr/>
          <p:nvPr/>
        </p:nvSpPr>
        <p:spPr>
          <a:xfrm>
            <a:off x="8608545" y="3447265"/>
            <a:ext cx="3006090" cy="704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= num of fitted points</a:t>
            </a:r>
            <a:endParaRPr b="0" sz="20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 = num of fit parameters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1"/>
          <p:cNvSpPr/>
          <p:nvPr/>
        </p:nvSpPr>
        <p:spPr>
          <a:xfrm>
            <a:off x="9271168" y="5104730"/>
            <a:ext cx="1680845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(for N/p &lt; 40)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1"/>
          <p:cNvSpPr/>
          <p:nvPr/>
        </p:nvSpPr>
        <p:spPr>
          <a:xfrm>
            <a:off x="8434070" y="5668645"/>
            <a:ext cx="3355340" cy="704215"/>
          </a:xfrm>
          <a:prstGeom prst="rect">
            <a:avLst/>
          </a:prstGeom>
          <a:noFill/>
          <a:ln cap="flat" cmpd="sng" w="255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much information loss using gaussian shape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pp" id="238" name="Google Shape;238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43644" y="2633345"/>
            <a:ext cx="2335893" cy="4582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pp" id="239" name="Google Shape;239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05519" y="4308475"/>
            <a:ext cx="2812143" cy="52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5" y="1036425"/>
            <a:ext cx="4573080" cy="561744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2"/>
          <p:cNvSpPr txBox="1"/>
          <p:nvPr>
            <p:ph idx="11" type="ftr"/>
          </p:nvPr>
        </p:nvSpPr>
        <p:spPr>
          <a:xfrm>
            <a:off x="8890" y="6568382"/>
            <a:ext cx="12174220" cy="288000"/>
          </a:xfrm>
          <a:prstGeom prst="rect">
            <a:avLst/>
          </a:prstGeom>
          <a:solidFill>
            <a:srgbClr val="002A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Simone Manti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2"/>
          <p:cNvSpPr txBox="1"/>
          <p:nvPr>
            <p:ph idx="10" type="dt"/>
          </p:nvPr>
        </p:nvSpPr>
        <p:spPr>
          <a:xfrm>
            <a:off x="8382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23rd June 2023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47" name="Google Shape;247;p12"/>
          <p:cNvSpPr txBox="1"/>
          <p:nvPr>
            <p:ph idx="12" type="sldNum"/>
          </p:nvPr>
        </p:nvSpPr>
        <p:spPr>
          <a:xfrm>
            <a:off x="86106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2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2"/>
          <p:cNvSpPr txBox="1"/>
          <p:nvPr/>
        </p:nvSpPr>
        <p:spPr>
          <a:xfrm>
            <a:off x="6985" y="281416"/>
            <a:ext cx="12176125" cy="55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calibration with Bragg spectroscopy</a:t>
            </a:r>
            <a:endParaRPr b="1" sz="3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4300" y="1105005"/>
            <a:ext cx="5068800" cy="251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6485" y="874175"/>
            <a:ext cx="2117160" cy="21816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2"/>
          <p:cNvSpPr/>
          <p:nvPr/>
        </p:nvSpPr>
        <p:spPr>
          <a:xfrm>
            <a:off x="5090745" y="3680790"/>
            <a:ext cx="290957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 VH calibration: </a:t>
            </a:r>
            <a:endParaRPr b="1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5087505" y="4222017"/>
            <a:ext cx="246507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 VH calibration: </a:t>
            </a:r>
            <a:endParaRPr b="1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2"/>
          <p:cNvSpPr/>
          <p:nvPr/>
        </p:nvSpPr>
        <p:spPr>
          <a:xfrm>
            <a:off x="5106225" y="4862085"/>
            <a:ext cx="200787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Parametric form:</a:t>
            </a:r>
            <a:endParaRPr b="1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4725670" y="5506720"/>
            <a:ext cx="3731260" cy="919480"/>
          </a:xfrm>
          <a:prstGeom prst="rect">
            <a:avLst/>
          </a:prstGeom>
          <a:noFill/>
          <a:ln cap="flat" cmpd="sng" w="190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the small q values (sinq ≈ q), is it also possible to calibrate with a polynomial?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2"/>
          <p:cNvSpPr/>
          <p:nvPr/>
        </p:nvSpPr>
        <p:spPr>
          <a:xfrm>
            <a:off x="9095105" y="5674360"/>
            <a:ext cx="2642870" cy="427355"/>
          </a:xfrm>
          <a:prstGeom prst="rect">
            <a:avLst/>
          </a:prstGeom>
          <a:noFill/>
          <a:ln cap="flat" cmpd="sng" w="223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Information loss???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pp" id="257" name="Google Shape;257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55330" y="3751553"/>
            <a:ext cx="2562679" cy="2242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/Users/45276/AppData/Local/Temp/wpp.RVmjGiwpp" id="258" name="Google Shape;258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55330" y="4120515"/>
            <a:ext cx="3458482" cy="5669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/Users/45276/AppData/Local/Temp/wpp.dqKwvtwpp" id="259" name="Google Shape;259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55330" y="4771879"/>
            <a:ext cx="2902629" cy="544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/>
          <p:nvPr>
            <p:ph idx="11" type="ftr"/>
          </p:nvPr>
        </p:nvSpPr>
        <p:spPr>
          <a:xfrm>
            <a:off x="8890" y="6568382"/>
            <a:ext cx="12174220" cy="288000"/>
          </a:xfrm>
          <a:prstGeom prst="rect">
            <a:avLst/>
          </a:prstGeom>
          <a:solidFill>
            <a:srgbClr val="002A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Simone Manti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3"/>
          <p:cNvSpPr txBox="1"/>
          <p:nvPr>
            <p:ph idx="10" type="dt"/>
          </p:nvPr>
        </p:nvSpPr>
        <p:spPr>
          <a:xfrm>
            <a:off x="8382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23rd June 2023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6" name="Google Shape;266;p13"/>
          <p:cNvSpPr txBox="1"/>
          <p:nvPr>
            <p:ph idx="12" type="sldNum"/>
          </p:nvPr>
        </p:nvSpPr>
        <p:spPr>
          <a:xfrm>
            <a:off x="86106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3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3"/>
          <p:cNvSpPr txBox="1"/>
          <p:nvPr/>
        </p:nvSpPr>
        <p:spPr>
          <a:xfrm>
            <a:off x="6985" y="281416"/>
            <a:ext cx="12176125" cy="55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calibration with Bragg spectroscopy</a:t>
            </a:r>
            <a:endParaRPr b="1" sz="3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765" y="1591945"/>
            <a:ext cx="5363466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4740" y="1591945"/>
            <a:ext cx="5611732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3"/>
          <p:cNvSpPr/>
          <p:nvPr/>
        </p:nvSpPr>
        <p:spPr>
          <a:xfrm>
            <a:off x="0" y="1064895"/>
            <a:ext cx="12181840" cy="427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360025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(small) information loss is not influencing the peak positions</a:t>
            </a:r>
            <a:endParaRPr b="0" sz="2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3"/>
          <p:cNvSpPr/>
          <p:nvPr/>
        </p:nvSpPr>
        <p:spPr>
          <a:xfrm>
            <a:off x="768033" y="5819140"/>
            <a:ext cx="10655935" cy="427355"/>
          </a:xfrm>
          <a:prstGeom prst="rect">
            <a:avLst/>
          </a:prstGeom>
          <a:noFill/>
          <a:ln cap="flat" cmpd="sng" w="255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360025" spcFirstLastPara="1" rIns="360025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Also valid for higher and wider energy ranges (and higher </a:t>
            </a:r>
            <a:r>
              <a:rPr lang="it-IT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θ</a:t>
            </a:r>
            <a:r>
              <a:rPr b="0" lang="it-IT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Δθ</a:t>
            </a:r>
            <a:r>
              <a:rPr b="0" lang="it-IT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values)</a:t>
            </a:r>
            <a:endParaRPr b="0" sz="2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"/>
          <p:cNvSpPr txBox="1"/>
          <p:nvPr>
            <p:ph idx="11" type="ftr"/>
          </p:nvPr>
        </p:nvSpPr>
        <p:spPr>
          <a:xfrm>
            <a:off x="8890" y="6568382"/>
            <a:ext cx="12174220" cy="288000"/>
          </a:xfrm>
          <a:prstGeom prst="rect">
            <a:avLst/>
          </a:prstGeom>
          <a:solidFill>
            <a:srgbClr val="002A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Simone Manti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4"/>
          <p:cNvSpPr txBox="1"/>
          <p:nvPr>
            <p:ph idx="10" type="dt"/>
          </p:nvPr>
        </p:nvSpPr>
        <p:spPr>
          <a:xfrm>
            <a:off x="8382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23rd June 2023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79" name="Google Shape;279;p14"/>
          <p:cNvSpPr txBox="1"/>
          <p:nvPr>
            <p:ph idx="12" type="sldNum"/>
          </p:nvPr>
        </p:nvSpPr>
        <p:spPr>
          <a:xfrm>
            <a:off x="86106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4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4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Finding the best S</a:t>
            </a:r>
            <a:r>
              <a:rPr b="1" baseline="-25000" lang="it-IT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1" lang="it-IT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 and Δθ’ for XES spectra</a:t>
            </a:r>
            <a:endParaRPr b="1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/Users/45276/AppData/Local/Temp/wpp.bcGebkwpp" id="282" name="Google Shape;2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7450" y="2913380"/>
            <a:ext cx="1512002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4"/>
          <p:cNvPicPr preferRelativeResize="0"/>
          <p:nvPr/>
        </p:nvPicPr>
        <p:blipFill rotWithShape="1">
          <a:blip r:embed="rId4">
            <a:alphaModFix/>
          </a:blip>
          <a:srcRect b="67933" l="0" r="0" t="0"/>
          <a:stretch/>
        </p:blipFill>
        <p:spPr>
          <a:xfrm>
            <a:off x="211975" y="1118870"/>
            <a:ext cx="3240000" cy="2438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71165" y="3911730"/>
            <a:ext cx="3971880" cy="24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21485" y="977730"/>
            <a:ext cx="4073760" cy="245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4"/>
          <p:cNvSpPr/>
          <p:nvPr/>
        </p:nvSpPr>
        <p:spPr>
          <a:xfrm>
            <a:off x="3593465" y="4050030"/>
            <a:ext cx="4190365" cy="1319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the energy and r</a:t>
            </a:r>
            <a:r>
              <a:rPr b="0" baseline="-25000" lang="it-IT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lang="it-IT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 is alwasy possible to find the optimal configuration to obtain the best peak position precision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4"/>
          <p:cNvSpPr/>
          <p:nvPr/>
        </p:nvSpPr>
        <p:spPr>
          <a:xfrm>
            <a:off x="3582035" y="5611495"/>
            <a:ext cx="4193540" cy="704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Valid for all energies 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(tested for 6-20 keV)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4"/>
          <p:cNvSpPr/>
          <p:nvPr/>
        </p:nvSpPr>
        <p:spPr>
          <a:xfrm>
            <a:off x="3597910" y="1419225"/>
            <a:ext cx="4177665" cy="1112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limit of a background free pure gaussian peak, the precision is related to the resolution via: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4"/>
          <p:cNvPicPr preferRelativeResize="0"/>
          <p:nvPr/>
        </p:nvPicPr>
        <p:blipFill rotWithShape="1">
          <a:blip r:embed="rId4">
            <a:alphaModFix/>
          </a:blip>
          <a:srcRect b="0" l="0" r="0" t="64099"/>
          <a:stretch/>
        </p:blipFill>
        <p:spPr>
          <a:xfrm>
            <a:off x="211975" y="3728085"/>
            <a:ext cx="3240000" cy="2730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"/>
          <p:cNvSpPr txBox="1"/>
          <p:nvPr>
            <p:ph idx="11" type="ftr"/>
          </p:nvPr>
        </p:nvSpPr>
        <p:spPr>
          <a:xfrm>
            <a:off x="8890" y="6568382"/>
            <a:ext cx="12174220" cy="288000"/>
          </a:xfrm>
          <a:prstGeom prst="rect">
            <a:avLst/>
          </a:prstGeom>
          <a:solidFill>
            <a:srgbClr val="002A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Simone Manti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5"/>
          <p:cNvSpPr txBox="1"/>
          <p:nvPr>
            <p:ph idx="10" type="dt"/>
          </p:nvPr>
        </p:nvSpPr>
        <p:spPr>
          <a:xfrm>
            <a:off x="8382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23rd June 2023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96" name="Google Shape;296;p15"/>
          <p:cNvSpPr txBox="1"/>
          <p:nvPr>
            <p:ph idx="12" type="sldNum"/>
          </p:nvPr>
        </p:nvSpPr>
        <p:spPr>
          <a:xfrm>
            <a:off x="86106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5"/>
          <p:cNvSpPr txBox="1"/>
          <p:nvPr/>
        </p:nvSpPr>
        <p:spPr>
          <a:xfrm>
            <a:off x="6985" y="281416"/>
            <a:ext cx="12176125" cy="55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  <a:endParaRPr b="1" sz="3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 txBox="1"/>
          <p:nvPr/>
        </p:nvSpPr>
        <p:spPr>
          <a:xfrm>
            <a:off x="6985" y="551291"/>
            <a:ext cx="12176125" cy="5170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-514350" lvl="0" marL="514350" marR="0" rtl="0" algn="l">
              <a:lnSpc>
                <a:spcPct val="3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1" lang="it-IT" sz="3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VOXES X-ray Spectrometer</a:t>
            </a:r>
            <a:endParaRPr b="1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3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1" lang="it-IT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XES spectra with </a:t>
            </a:r>
            <a:r>
              <a:rPr b="1" lang="it-IT" sz="3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VOXES</a:t>
            </a:r>
            <a:endParaRPr b="1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3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1" lang="it-IT" sz="3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Applications: content and oxidation states of metal</a:t>
            </a:r>
            <a:endParaRPr b="1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224790" y="1189990"/>
            <a:ext cx="11386185" cy="307213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/>
          <p:nvPr>
            <p:ph idx="11" type="ftr"/>
          </p:nvPr>
        </p:nvSpPr>
        <p:spPr>
          <a:xfrm>
            <a:off x="8890" y="6568382"/>
            <a:ext cx="12174220" cy="288000"/>
          </a:xfrm>
          <a:prstGeom prst="rect">
            <a:avLst/>
          </a:prstGeom>
          <a:solidFill>
            <a:srgbClr val="002A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Simone Manti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6"/>
          <p:cNvSpPr txBox="1"/>
          <p:nvPr>
            <p:ph idx="10" type="dt"/>
          </p:nvPr>
        </p:nvSpPr>
        <p:spPr>
          <a:xfrm>
            <a:off x="8382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23rd June 2023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6"/>
          <p:cNvSpPr txBox="1"/>
          <p:nvPr>
            <p:ph idx="12" type="sldNum"/>
          </p:nvPr>
        </p:nvSpPr>
        <p:spPr>
          <a:xfrm>
            <a:off x="86106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6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6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metals are present in wine?</a:t>
            </a:r>
            <a:endParaRPr b="1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6-metals-table" id="310" name="Google Shape;310;p16"/>
          <p:cNvPicPr preferRelativeResize="0"/>
          <p:nvPr/>
        </p:nvPicPr>
        <p:blipFill rotWithShape="1">
          <a:blip r:embed="rId3">
            <a:alphaModFix/>
          </a:blip>
          <a:srcRect b="28770" l="0" r="0" t="8598"/>
          <a:stretch/>
        </p:blipFill>
        <p:spPr>
          <a:xfrm>
            <a:off x="1524000" y="736600"/>
            <a:ext cx="9144000" cy="2863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6"/>
          <p:cNvPicPr preferRelativeResize="0"/>
          <p:nvPr/>
        </p:nvPicPr>
        <p:blipFill rotWithShape="1">
          <a:blip r:embed="rId4">
            <a:alphaModFix/>
          </a:blip>
          <a:srcRect b="2298" l="0" r="0" t="11821"/>
          <a:stretch/>
        </p:blipFill>
        <p:spPr>
          <a:xfrm>
            <a:off x="400050" y="3626485"/>
            <a:ext cx="11139170" cy="249110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6"/>
          <p:cNvSpPr txBox="1"/>
          <p:nvPr/>
        </p:nvSpPr>
        <p:spPr>
          <a:xfrm>
            <a:off x="247968" y="6117590"/>
            <a:ext cx="11696065" cy="3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Tariba, B. Metals in Wine—Impact on Wine Quality and Health Outcomes. Biol Trace Elem Res 144, 143–156 (2011)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-mitiqo-1" id="313" name="Google Shape;31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14320" y="1057910"/>
            <a:ext cx="4645259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"/>
          <p:cNvSpPr txBox="1"/>
          <p:nvPr>
            <p:ph idx="11" type="ftr"/>
          </p:nvPr>
        </p:nvSpPr>
        <p:spPr>
          <a:xfrm>
            <a:off x="8890" y="6568382"/>
            <a:ext cx="12174220" cy="288000"/>
          </a:xfrm>
          <a:prstGeom prst="rect">
            <a:avLst/>
          </a:prstGeom>
          <a:solidFill>
            <a:srgbClr val="002A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Simone Manti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7"/>
          <p:cNvSpPr txBox="1"/>
          <p:nvPr>
            <p:ph idx="10" type="dt"/>
          </p:nvPr>
        </p:nvSpPr>
        <p:spPr>
          <a:xfrm>
            <a:off x="8382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23rd June 2023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"/>
          <p:cNvSpPr txBox="1"/>
          <p:nvPr>
            <p:ph idx="12" type="sldNum"/>
          </p:nvPr>
        </p:nvSpPr>
        <p:spPr>
          <a:xfrm>
            <a:off x="86106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7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7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Metals as a fingerprint for geographical origin of wine</a:t>
            </a:r>
            <a:endParaRPr b="1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17"/>
          <p:cNvPicPr preferRelativeResize="0"/>
          <p:nvPr/>
        </p:nvPicPr>
        <p:blipFill rotWithShape="1">
          <a:blip r:embed="rId3">
            <a:alphaModFix/>
          </a:blip>
          <a:srcRect b="18456" l="0" r="0" t="0"/>
          <a:stretch/>
        </p:blipFill>
        <p:spPr>
          <a:xfrm>
            <a:off x="4041775" y="2288540"/>
            <a:ext cx="4064000" cy="32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7"/>
          <p:cNvPicPr preferRelativeResize="0"/>
          <p:nvPr/>
        </p:nvPicPr>
        <p:blipFill rotWithShape="1">
          <a:blip r:embed="rId4">
            <a:alphaModFix/>
          </a:blip>
          <a:srcRect b="50420" l="51622" r="0" t="0"/>
          <a:stretch/>
        </p:blipFill>
        <p:spPr>
          <a:xfrm>
            <a:off x="8212455" y="2275840"/>
            <a:ext cx="3844290" cy="332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8460" y="940435"/>
            <a:ext cx="3383915" cy="1705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1805" y="3659505"/>
            <a:ext cx="3475990" cy="285178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7"/>
          <p:cNvSpPr/>
          <p:nvPr/>
        </p:nvSpPr>
        <p:spPr>
          <a:xfrm rot="5400000">
            <a:off x="1586230" y="2953385"/>
            <a:ext cx="694055" cy="39941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17"/>
          <p:cNvPicPr preferRelativeResize="0"/>
          <p:nvPr/>
        </p:nvPicPr>
        <p:blipFill rotWithShape="1">
          <a:blip r:embed="rId3">
            <a:alphaModFix/>
          </a:blip>
          <a:srcRect b="0" l="0" r="0" t="81256"/>
          <a:stretch/>
        </p:blipFill>
        <p:spPr>
          <a:xfrm>
            <a:off x="6108700" y="1361440"/>
            <a:ext cx="4064000" cy="74485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7"/>
          <p:cNvSpPr txBox="1"/>
          <p:nvPr/>
        </p:nvSpPr>
        <p:spPr>
          <a:xfrm>
            <a:off x="4100195" y="5796915"/>
            <a:ext cx="8041005" cy="3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Huang, Xian-Yong &amp; Jiang, Zi-Tao &amp; Tan, Jin &amp; Li,. 2017. 1-7. 10.1155/2017/2038073.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8"/>
          <p:cNvSpPr txBox="1"/>
          <p:nvPr>
            <p:ph idx="11" type="ftr"/>
          </p:nvPr>
        </p:nvSpPr>
        <p:spPr>
          <a:xfrm>
            <a:off x="8890" y="6568382"/>
            <a:ext cx="12174220" cy="288000"/>
          </a:xfrm>
          <a:prstGeom prst="rect">
            <a:avLst/>
          </a:prstGeom>
          <a:solidFill>
            <a:srgbClr val="002A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Simone Manti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8"/>
          <p:cNvSpPr txBox="1"/>
          <p:nvPr>
            <p:ph idx="10" type="dt"/>
          </p:nvPr>
        </p:nvSpPr>
        <p:spPr>
          <a:xfrm>
            <a:off x="8382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23rd June 2023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8"/>
          <p:cNvSpPr txBox="1"/>
          <p:nvPr>
            <p:ph idx="12" type="sldNum"/>
          </p:nvPr>
        </p:nvSpPr>
        <p:spPr>
          <a:xfrm>
            <a:off x="86106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8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8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Metal content with the pindiode: dry and liquid samples</a:t>
            </a:r>
            <a:endParaRPr b="1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500505" y="944245"/>
            <a:ext cx="1417955" cy="26396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3-Ka-fit-calibration-line" id="340" name="Google Shape;340;p18"/>
          <p:cNvPicPr preferRelativeResize="0"/>
          <p:nvPr/>
        </p:nvPicPr>
        <p:blipFill rotWithShape="1">
          <a:blip r:embed="rId4">
            <a:alphaModFix/>
          </a:blip>
          <a:srcRect b="0" l="50864" r="0" t="0"/>
          <a:stretch/>
        </p:blipFill>
        <p:spPr>
          <a:xfrm>
            <a:off x="8284845" y="3145790"/>
            <a:ext cx="384048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8"/>
          <p:cNvPicPr preferRelativeResize="0"/>
          <p:nvPr/>
        </p:nvPicPr>
        <p:blipFill rotWithShape="1">
          <a:blip r:embed="rId5">
            <a:alphaModFix/>
          </a:blip>
          <a:srcRect b="22036" l="12292" r="1874" t="11295"/>
          <a:stretch/>
        </p:blipFill>
        <p:spPr>
          <a:xfrm>
            <a:off x="4257675" y="4437380"/>
            <a:ext cx="3657600" cy="15985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2" name="Google Shape;342;p18"/>
          <p:cNvGrpSpPr/>
          <p:nvPr/>
        </p:nvGrpSpPr>
        <p:grpSpPr>
          <a:xfrm>
            <a:off x="88900" y="3552190"/>
            <a:ext cx="3629025" cy="2151380"/>
            <a:chOff x="140" y="5594"/>
            <a:chExt cx="5715" cy="3388"/>
          </a:xfrm>
        </p:grpSpPr>
        <p:pic>
          <p:nvPicPr>
            <p:cNvPr descr="2vino_I300_V20_T300" id="343" name="Google Shape;343;p18"/>
            <p:cNvPicPr preferRelativeResize="0"/>
            <p:nvPr/>
          </p:nvPicPr>
          <p:blipFill rotWithShape="1">
            <a:blip r:embed="rId6">
              <a:alphaModFix/>
            </a:blip>
            <a:srcRect b="0" l="0" r="28665" t="9754"/>
            <a:stretch/>
          </p:blipFill>
          <p:spPr>
            <a:xfrm>
              <a:off x="140" y="5594"/>
              <a:ext cx="5715" cy="338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4" name="Google Shape;344;p18"/>
            <p:cNvCxnSpPr/>
            <p:nvPr/>
          </p:nvCxnSpPr>
          <p:spPr>
            <a:xfrm>
              <a:off x="5845" y="5924"/>
              <a:ext cx="9" cy="238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345" name="Google Shape;345;p18"/>
          <p:cNvPicPr preferRelativeResize="0"/>
          <p:nvPr/>
        </p:nvPicPr>
        <p:blipFill rotWithShape="1">
          <a:blip r:embed="rId7">
            <a:alphaModFix/>
          </a:blip>
          <a:srcRect b="20758" l="12628" r="2211" t="12346"/>
          <a:stretch/>
        </p:blipFill>
        <p:spPr>
          <a:xfrm>
            <a:off x="4257675" y="2704465"/>
            <a:ext cx="3657600" cy="1616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8"/>
          <p:cNvPicPr preferRelativeResize="0"/>
          <p:nvPr/>
        </p:nvPicPr>
        <p:blipFill rotWithShape="1">
          <a:blip r:embed="rId8">
            <a:alphaModFix/>
          </a:blip>
          <a:srcRect b="32997" l="12524" r="19988" t="32990"/>
          <a:stretch/>
        </p:blipFill>
        <p:spPr>
          <a:xfrm>
            <a:off x="8942070" y="1707515"/>
            <a:ext cx="3000375" cy="113601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8"/>
          <p:cNvSpPr txBox="1"/>
          <p:nvPr/>
        </p:nvSpPr>
        <p:spPr>
          <a:xfrm>
            <a:off x="4798060" y="1296670"/>
            <a:ext cx="2595880" cy="645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FerroFolin diluition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2666 mg/L of Fe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9"/>
          <p:cNvSpPr txBox="1"/>
          <p:nvPr>
            <p:ph idx="11" type="ftr"/>
          </p:nvPr>
        </p:nvSpPr>
        <p:spPr>
          <a:xfrm>
            <a:off x="8890" y="6568382"/>
            <a:ext cx="12174220" cy="288000"/>
          </a:xfrm>
          <a:prstGeom prst="rect">
            <a:avLst/>
          </a:prstGeom>
          <a:solidFill>
            <a:srgbClr val="002A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Simone Manti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9"/>
          <p:cNvSpPr txBox="1"/>
          <p:nvPr>
            <p:ph idx="10" type="dt"/>
          </p:nvPr>
        </p:nvSpPr>
        <p:spPr>
          <a:xfrm>
            <a:off x="8382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23rd June 2023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 txBox="1"/>
          <p:nvPr>
            <p:ph idx="12" type="sldNum"/>
          </p:nvPr>
        </p:nvSpPr>
        <p:spPr>
          <a:xfrm>
            <a:off x="86106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9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9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Detecting Iron oxidation state in solids and liquids</a:t>
            </a:r>
            <a:endParaRPr b="1" baseline="30000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_calibration_Fe0r" id="357" name="Google Shape;35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331" y="820226"/>
            <a:ext cx="6508297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_oxidated_Fer" id="358" name="Google Shape;35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598" y="3627913"/>
            <a:ext cx="6517763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_delta_ratio" id="359" name="Google Shape;359;p19"/>
          <p:cNvPicPr preferRelativeResize="0"/>
          <p:nvPr/>
        </p:nvPicPr>
        <p:blipFill rotWithShape="1">
          <a:blip r:embed="rId5">
            <a:alphaModFix/>
          </a:blip>
          <a:srcRect b="1037" l="4654" r="50076" t="0"/>
          <a:stretch/>
        </p:blipFill>
        <p:spPr>
          <a:xfrm>
            <a:off x="7899400" y="1640523"/>
            <a:ext cx="4169410" cy="35769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pp" id="360" name="Google Shape;36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30623" y="1183005"/>
            <a:ext cx="3106964" cy="245968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9"/>
          <p:cNvSpPr txBox="1"/>
          <p:nvPr/>
        </p:nvSpPr>
        <p:spPr>
          <a:xfrm>
            <a:off x="2428875" y="1428750"/>
            <a:ext cx="80962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1" baseline="30000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1" baseline="3000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9"/>
          <p:cNvSpPr txBox="1"/>
          <p:nvPr/>
        </p:nvSpPr>
        <p:spPr>
          <a:xfrm>
            <a:off x="2428875" y="4190365"/>
            <a:ext cx="80962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1" baseline="30000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+2</a:t>
            </a:r>
            <a:endParaRPr b="1" baseline="3000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9"/>
          <p:cNvSpPr txBox="1"/>
          <p:nvPr/>
        </p:nvSpPr>
        <p:spPr>
          <a:xfrm>
            <a:off x="5705475" y="1428750"/>
            <a:ext cx="80962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1" baseline="30000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1" baseline="3000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9"/>
          <p:cNvSpPr txBox="1"/>
          <p:nvPr/>
        </p:nvSpPr>
        <p:spPr>
          <a:xfrm>
            <a:off x="5705475" y="4190365"/>
            <a:ext cx="80962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</a:t>
            </a:r>
            <a:r>
              <a:rPr b="1" baseline="30000"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</a:t>
            </a:r>
            <a:endParaRPr b="1" baseline="3000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idx="11" type="ftr"/>
          </p:nvPr>
        </p:nvSpPr>
        <p:spPr>
          <a:xfrm>
            <a:off x="8890" y="6568382"/>
            <a:ext cx="12174220" cy="288000"/>
          </a:xfrm>
          <a:prstGeom prst="rect">
            <a:avLst/>
          </a:prstGeom>
          <a:solidFill>
            <a:srgbClr val="002A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Simone Manti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>
            <p:ph idx="10" type="dt"/>
          </p:nvPr>
        </p:nvSpPr>
        <p:spPr>
          <a:xfrm>
            <a:off x="8382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23rd June 2023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06" name="Google Shape;106;p2"/>
          <p:cNvSpPr txBox="1"/>
          <p:nvPr>
            <p:ph idx="12" type="sldNum"/>
          </p:nvPr>
        </p:nvSpPr>
        <p:spPr>
          <a:xfrm>
            <a:off x="86106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6985" y="281416"/>
            <a:ext cx="12176125" cy="55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6985" y="551291"/>
            <a:ext cx="12176125" cy="5170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-514350" lvl="0" marL="514350" marR="0" rtl="0" algn="l">
              <a:lnSpc>
                <a:spcPct val="3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1" i="0" lang="it-IT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VOXES X-ray Spectrometer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3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1" i="0" lang="it-IT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XES spectra with VOXES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3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1" i="0" lang="it-IT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Applications: content and oxidation states of metal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224790" y="2458720"/>
            <a:ext cx="11386185" cy="367665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0"/>
          <p:cNvSpPr txBox="1"/>
          <p:nvPr>
            <p:ph idx="11" type="ftr"/>
          </p:nvPr>
        </p:nvSpPr>
        <p:spPr>
          <a:xfrm>
            <a:off x="8890" y="6568382"/>
            <a:ext cx="12174220" cy="288000"/>
          </a:xfrm>
          <a:prstGeom prst="rect">
            <a:avLst/>
          </a:prstGeom>
          <a:solidFill>
            <a:srgbClr val="002A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Simone Manti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0"/>
          <p:cNvSpPr txBox="1"/>
          <p:nvPr>
            <p:ph idx="10" type="dt"/>
          </p:nvPr>
        </p:nvSpPr>
        <p:spPr>
          <a:xfrm>
            <a:off x="8382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23rd June 2023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71" name="Google Shape;371;p20"/>
          <p:cNvSpPr txBox="1"/>
          <p:nvPr>
            <p:ph idx="12" type="sldNum"/>
          </p:nvPr>
        </p:nvSpPr>
        <p:spPr>
          <a:xfrm>
            <a:off x="86106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0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0"/>
          <p:cNvSpPr txBox="1"/>
          <p:nvPr/>
        </p:nvSpPr>
        <p:spPr>
          <a:xfrm>
            <a:off x="6985" y="281416"/>
            <a:ext cx="12176125" cy="55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6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 b="1" sz="36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0"/>
          <p:cNvSpPr txBox="1"/>
          <p:nvPr/>
        </p:nvSpPr>
        <p:spPr>
          <a:xfrm>
            <a:off x="6985" y="551291"/>
            <a:ext cx="12176125" cy="5170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-514350" lvl="0" marL="514350" marR="0" rtl="0" algn="l">
              <a:lnSpc>
                <a:spcPct val="3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1" lang="it-IT" sz="3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VOXES X-ray Spectrometer</a:t>
            </a:r>
            <a:endParaRPr b="1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3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1" lang="it-IT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XES spectra with </a:t>
            </a:r>
            <a:r>
              <a:rPr b="1" lang="it-IT" sz="3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VOXES</a:t>
            </a:r>
            <a:endParaRPr b="1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3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1" lang="it-IT" sz="320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Applications: content and oxidation states of metal</a:t>
            </a:r>
            <a:endParaRPr b="1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0"/>
          <p:cNvSpPr txBox="1"/>
          <p:nvPr/>
        </p:nvSpPr>
        <p:spPr>
          <a:xfrm>
            <a:off x="2481580" y="5893435"/>
            <a:ext cx="7228840" cy="537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2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Thanks for your attention!</a:t>
            </a:r>
            <a:endParaRPr i="1"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idx="11" type="ftr"/>
          </p:nvPr>
        </p:nvSpPr>
        <p:spPr>
          <a:xfrm>
            <a:off x="8890" y="6568382"/>
            <a:ext cx="12174220" cy="288000"/>
          </a:xfrm>
          <a:prstGeom prst="rect">
            <a:avLst/>
          </a:prstGeom>
          <a:solidFill>
            <a:srgbClr val="002A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Simone Manti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 txBox="1"/>
          <p:nvPr>
            <p:ph idx="10" type="dt"/>
          </p:nvPr>
        </p:nvSpPr>
        <p:spPr>
          <a:xfrm>
            <a:off x="8382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23rd June 2023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7" name="Google Shape;117;p3"/>
          <p:cNvSpPr txBox="1"/>
          <p:nvPr>
            <p:ph idx="12" type="sldNum"/>
          </p:nvPr>
        </p:nvSpPr>
        <p:spPr>
          <a:xfrm>
            <a:off x="86106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6985" y="281416"/>
            <a:ext cx="12176125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resolution </a:t>
            </a:r>
            <a:r>
              <a:rPr b="1" i="0" lang="it-IT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</a:t>
            </a:r>
            <a:r>
              <a:rPr b="1" i="0" lang="it-IT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n-Hamos </a:t>
            </a:r>
            <a:r>
              <a:rPr b="1" i="0" lang="it-IT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1" i="0" lang="it-IT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-Ray spectrometer using 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HAPG for </a:t>
            </a:r>
            <a:r>
              <a:rPr b="1" i="0" lang="it-IT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i="0" lang="it-IT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xtended </a:t>
            </a:r>
            <a:r>
              <a:rPr b="1" i="0" lang="it-IT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i="0" lang="it-IT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ources in a broad energy range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125" y="3076893"/>
            <a:ext cx="2842260" cy="256794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/>
        </p:nvSpPr>
        <p:spPr>
          <a:xfrm>
            <a:off x="-12700" y="1432560"/>
            <a:ext cx="12195810" cy="11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25" spcFirstLastPara="1" rIns="3600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VOXES is an high resolution and high efficiency  X-ray spectrometer in the range of energies 2 - 20 keV using Highly Annealed Pyrolytic Graphite (HAPG) bent crystals able to work with ‘extended’ sources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3483610" y="2708275"/>
            <a:ext cx="4453890" cy="330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be used in (for example):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it-I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Kaonic atoms experiments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t-I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(kaon mass, isotopic shift, etc..)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it-I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Elemental mapping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it-I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XRF of trace metals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it-I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Food control 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it-I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Medical applications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it-I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Others.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 b="19444" l="36684" r="29478" t="30548"/>
          <a:stretch/>
        </p:blipFill>
        <p:spPr>
          <a:xfrm>
            <a:off x="8276590" y="2901950"/>
            <a:ext cx="3509645" cy="291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/>
          <p:nvPr/>
        </p:nvSpPr>
        <p:spPr>
          <a:xfrm>
            <a:off x="11136630" y="4558030"/>
            <a:ext cx="217170" cy="2171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8486140" y="3031490"/>
            <a:ext cx="280035" cy="647700"/>
          </a:xfrm>
          <a:prstGeom prst="downArrow">
            <a:avLst>
              <a:gd fmla="val 43521" name="adj1"/>
              <a:gd fmla="val 88538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/>
          <p:nvPr>
            <p:ph idx="11" type="ftr"/>
          </p:nvPr>
        </p:nvSpPr>
        <p:spPr>
          <a:xfrm>
            <a:off x="8890" y="6568382"/>
            <a:ext cx="12174220" cy="288000"/>
          </a:xfrm>
          <a:prstGeom prst="rect">
            <a:avLst/>
          </a:prstGeom>
          <a:solidFill>
            <a:srgbClr val="002A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Simone Manti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>
            <p:ph idx="10" type="dt"/>
          </p:nvPr>
        </p:nvSpPr>
        <p:spPr>
          <a:xfrm>
            <a:off x="8382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23rd June 2023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32" name="Google Shape;132;p4"/>
          <p:cNvSpPr txBox="1"/>
          <p:nvPr>
            <p:ph idx="12" type="sldNum"/>
          </p:nvPr>
        </p:nvSpPr>
        <p:spPr>
          <a:xfrm>
            <a:off x="86106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X-Ray Emission Spectroscopy (XES) with crystals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273685" y="4817110"/>
            <a:ext cx="5685155" cy="1014730"/>
          </a:xfrm>
          <a:prstGeom prst="rect">
            <a:avLst/>
          </a:prstGeom>
          <a:noFill/>
          <a:ln cap="flat" cmpd="sng" w="2857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0025" spcFirstLastPara="1" rIns="3600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FWHM ~ 1-10 eV can be achieved depending on the quality of the crystal and the dimensions of the detectors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3805" y="1901825"/>
            <a:ext cx="3608070" cy="188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1890" y="1010285"/>
            <a:ext cx="5225415" cy="30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/>
          <p:nvPr/>
        </p:nvSpPr>
        <p:spPr>
          <a:xfrm>
            <a:off x="6232525" y="4355465"/>
            <a:ext cx="5685155" cy="193802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360025" spcFirstLastPara="1" rIns="3600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But….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Small solid angles can be covered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Typical efficiencies : 10</a:t>
            </a:r>
            <a:r>
              <a:rPr b="0" baseline="30000" i="0" lang="it-I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r>
              <a:rPr b="0" i="0" lang="it-I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10</a:t>
            </a:r>
            <a:r>
              <a:rPr b="0" baseline="30000" i="0" lang="it-I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-8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Typical d (Si) ≈ 5.5 Å (good for E &lt; 6 keV)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Typical source size 10-100 mm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pp" id="139" name="Google Shape;13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4820" y="1343660"/>
            <a:ext cx="2605352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/>
          <p:nvPr>
            <p:ph idx="11" type="ftr"/>
          </p:nvPr>
        </p:nvSpPr>
        <p:spPr>
          <a:xfrm>
            <a:off x="8890" y="6568382"/>
            <a:ext cx="12174220" cy="288000"/>
          </a:xfrm>
          <a:prstGeom prst="rect">
            <a:avLst/>
          </a:prstGeom>
          <a:solidFill>
            <a:srgbClr val="002A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Simone Manti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 txBox="1"/>
          <p:nvPr>
            <p:ph idx="10" type="dt"/>
          </p:nvPr>
        </p:nvSpPr>
        <p:spPr>
          <a:xfrm>
            <a:off x="8382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23rd June 2023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46" name="Google Shape;146;p5"/>
          <p:cNvSpPr txBox="1"/>
          <p:nvPr>
            <p:ph idx="12" type="sldNum"/>
          </p:nvPr>
        </p:nvSpPr>
        <p:spPr>
          <a:xfrm>
            <a:off x="86106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HAPG mosaic crystals improve the efficiency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0" y="987425"/>
            <a:ext cx="12211685" cy="156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25" spcFirstLastPara="1" rIns="3600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Mosaic crystal consist in a large number of nearly perfect small crystallites.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Mosaicity makes it possible that even for a fixed incidence angle on the crystal surface, an energetic distribution of photons can be reflected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285" y="2832100"/>
            <a:ext cx="5611495" cy="330771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/>
          <p:nvPr/>
        </p:nvSpPr>
        <p:spPr>
          <a:xfrm>
            <a:off x="6800268" y="5713170"/>
            <a:ext cx="2557145" cy="70802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cap="sq" cmpd="sng" w="19075">
            <a:solidFill>
              <a:srgbClr val="00B05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of efficiency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(focusing) ~ 50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9773920" y="5713170"/>
            <a:ext cx="1959610" cy="70802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cap="sq" cmpd="sng" w="1907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in resolution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6196965" y="2708275"/>
            <a:ext cx="5650865" cy="2880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32105" lvl="0" marL="33464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Pyrolitic Graphite mosaic crystals (d = 3.354 Å):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2105" lvl="0" marL="333375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it-I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Bending does not influence resolution and intensity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2105" lvl="0" marL="334645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2105" lvl="0" marL="333375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it-I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Mosaic spread down to 0.05 degree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2105" lvl="0" marL="333375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2105" lvl="0" marL="333375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it-I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Integral reflectivity ~ 10</a:t>
            </a:r>
            <a:r>
              <a:rPr b="0" baseline="30000" i="0" lang="it-I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it-I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higher than for other crystals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2105" lvl="0" marL="334645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2105" lvl="0" marL="333375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it-I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Variable thickness (efficiency)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2105" lvl="0" marL="334645" marR="0" rtl="0" algn="l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2105" lvl="0" marL="333375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it-I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Excellent thermal and radiation stability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2105" lvl="0" marL="334645" marR="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/>
          <p:nvPr>
            <p:ph idx="11" type="ftr"/>
          </p:nvPr>
        </p:nvSpPr>
        <p:spPr>
          <a:xfrm>
            <a:off x="8890" y="6568382"/>
            <a:ext cx="12174220" cy="288000"/>
          </a:xfrm>
          <a:prstGeom prst="rect">
            <a:avLst/>
          </a:prstGeom>
          <a:solidFill>
            <a:srgbClr val="002A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Simone Manti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 txBox="1"/>
          <p:nvPr>
            <p:ph idx="10" type="dt"/>
          </p:nvPr>
        </p:nvSpPr>
        <p:spPr>
          <a:xfrm>
            <a:off x="8382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23rd June 2023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60" name="Google Shape;160;p6"/>
          <p:cNvSpPr txBox="1"/>
          <p:nvPr>
            <p:ph idx="12" type="sldNum"/>
          </p:nvPr>
        </p:nvSpPr>
        <p:spPr>
          <a:xfrm>
            <a:off x="86106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Improving the solid angle with Von Hamos configuration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3940" y="2790190"/>
            <a:ext cx="5598160" cy="3303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"/>
          <p:cNvSpPr/>
          <p:nvPr/>
        </p:nvSpPr>
        <p:spPr>
          <a:xfrm>
            <a:off x="0" y="1145540"/>
            <a:ext cx="12183110" cy="1155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360025" spcFirstLastPara="1" rIns="360025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Von Hamos configuration can further improve the signal collection efficiency.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this configuration, also the vertical dimension of the X-ray source can be exploited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630" y="2417763"/>
            <a:ext cx="5186680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/>
          <p:nvPr>
            <p:ph idx="11" type="ftr"/>
          </p:nvPr>
        </p:nvSpPr>
        <p:spPr>
          <a:xfrm>
            <a:off x="8890" y="6568382"/>
            <a:ext cx="12174220" cy="288000"/>
          </a:xfrm>
          <a:prstGeom prst="rect">
            <a:avLst/>
          </a:prstGeom>
          <a:solidFill>
            <a:srgbClr val="002A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Simone Manti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7"/>
          <p:cNvSpPr txBox="1"/>
          <p:nvPr>
            <p:ph idx="10" type="dt"/>
          </p:nvPr>
        </p:nvSpPr>
        <p:spPr>
          <a:xfrm>
            <a:off x="8382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23rd June 2023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72" name="Google Shape;172;p7"/>
          <p:cNvSpPr txBox="1"/>
          <p:nvPr>
            <p:ph idx="12" type="sldNum"/>
          </p:nvPr>
        </p:nvSpPr>
        <p:spPr>
          <a:xfrm>
            <a:off x="86106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VOXES: enlarging the source size with two slits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5545" y="1155075"/>
            <a:ext cx="5419440" cy="360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60695" y="1106640"/>
            <a:ext cx="4242600" cy="472464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/>
          <p:nvPr/>
        </p:nvSpPr>
        <p:spPr>
          <a:xfrm>
            <a:off x="276860" y="5003800"/>
            <a:ext cx="3698240" cy="1016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cap="sq" cmpd="sng" w="19075">
            <a:solidFill>
              <a:srgbClr val="00B05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shape of the “signal” beam can be optimized to increase the effective source size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4450715" y="5003800"/>
            <a:ext cx="3397250" cy="1016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cap="sq" cmpd="sng" w="1907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other hand, this may lead to a worsening of the resolution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/>
          <p:nvPr>
            <p:ph idx="11" type="ftr"/>
          </p:nvPr>
        </p:nvSpPr>
        <p:spPr>
          <a:xfrm>
            <a:off x="8890" y="6568382"/>
            <a:ext cx="12174220" cy="288000"/>
          </a:xfrm>
          <a:prstGeom prst="rect">
            <a:avLst/>
          </a:prstGeom>
          <a:solidFill>
            <a:srgbClr val="002A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Simone Manti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8"/>
          <p:cNvSpPr txBox="1"/>
          <p:nvPr>
            <p:ph idx="10" type="dt"/>
          </p:nvPr>
        </p:nvSpPr>
        <p:spPr>
          <a:xfrm>
            <a:off x="8382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23rd June 2023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85" name="Google Shape;185;p8"/>
          <p:cNvSpPr txBox="1"/>
          <p:nvPr>
            <p:ph idx="12" type="sldNum"/>
          </p:nvPr>
        </p:nvSpPr>
        <p:spPr>
          <a:xfrm>
            <a:off x="86106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6985" y="281416"/>
            <a:ext cx="12176125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VOXES setup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968" y="954370"/>
            <a:ext cx="11126064" cy="5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/>
          <p:nvPr/>
        </p:nvSpPr>
        <p:spPr>
          <a:xfrm>
            <a:off x="7485840" y="1063635"/>
            <a:ext cx="2435225" cy="827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 x 8 mm surface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640 channels, 50 </a:t>
            </a:r>
            <a:r>
              <a:rPr b="1" i="0" lang="it-IT" sz="12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b="1" i="0" lang="it-I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 resolution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4-40 keV range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Working @ room temperature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8"/>
          <p:cNvSpPr/>
          <p:nvPr/>
        </p:nvSpPr>
        <p:spPr>
          <a:xfrm>
            <a:off x="4677985" y="1424460"/>
            <a:ext cx="2318400" cy="827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0-10 mm opening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 mm circular frame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 1 </a:t>
            </a:r>
            <a:r>
              <a:rPr b="1" i="0" lang="it-IT" sz="12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b="1" i="0" lang="it-I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 sensitivity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Slits (STANDA 10MAOS10-1)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/>
          <p:nvPr>
            <p:ph idx="11" type="ftr"/>
          </p:nvPr>
        </p:nvSpPr>
        <p:spPr>
          <a:xfrm>
            <a:off x="8890" y="6568382"/>
            <a:ext cx="12174220" cy="288000"/>
          </a:xfrm>
          <a:prstGeom prst="rect">
            <a:avLst/>
          </a:prstGeom>
          <a:solidFill>
            <a:srgbClr val="002A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Simone Manti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9"/>
          <p:cNvSpPr txBox="1"/>
          <p:nvPr>
            <p:ph idx="10" type="dt"/>
          </p:nvPr>
        </p:nvSpPr>
        <p:spPr>
          <a:xfrm>
            <a:off x="8382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23rd June 2023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97" name="Google Shape;197;p9"/>
          <p:cNvSpPr txBox="1"/>
          <p:nvPr>
            <p:ph idx="12" type="sldNum"/>
          </p:nvPr>
        </p:nvSpPr>
        <p:spPr>
          <a:xfrm>
            <a:off x="8610600" y="6568382"/>
            <a:ext cx="2743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0" y="-4762"/>
            <a:ext cx="12192000" cy="72000"/>
          </a:xfrm>
          <a:prstGeom prst="rect">
            <a:avLst/>
          </a:prstGeom>
          <a:solidFill>
            <a:srgbClr val="4196B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6985" y="281416"/>
            <a:ext cx="12176125" cy="553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6985" y="551291"/>
            <a:ext cx="12176125" cy="5170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25" spcFirstLastPara="1" rIns="0" wrap="square" tIns="0">
            <a:spAutoFit/>
          </a:bodyPr>
          <a:lstStyle/>
          <a:p>
            <a:pPr indent="-514350" lvl="0" marL="514350" marR="0" rtl="0" algn="l">
              <a:lnSpc>
                <a:spcPct val="3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1" i="0" lang="it-IT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VOXES X-ray Spectrometer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3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1" i="0" lang="it-IT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XES spectra with VOXES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3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1" i="0" lang="it-IT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Applications: content and oxidation states of metal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224790" y="1189990"/>
            <a:ext cx="11386185" cy="170307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8890" y="4334510"/>
            <a:ext cx="11386185" cy="170307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2023-05-12T07:39:00Z</dcterms:created>
  <dc:creator>simone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1033-11.2.0.11537</vt:lpwstr>
  </property>
  <property fmtid="{D5CDD505-2E9C-101B-9397-08002B2CF9AE}" pid="3" name="ICV">
    <vt:lpwstr/>
  </property>
</Properties>
</file>