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6"/>
  </p:notesMasterIdLst>
  <p:handoutMasterIdLst>
    <p:handoutMasterId r:id="rId27"/>
  </p:handoutMasterIdLst>
  <p:sldIdLst>
    <p:sldId id="1677" r:id="rId3"/>
    <p:sldId id="1665" r:id="rId4"/>
    <p:sldId id="1651" r:id="rId5"/>
    <p:sldId id="1667" r:id="rId6"/>
    <p:sldId id="1666" r:id="rId7"/>
    <p:sldId id="1683" r:id="rId8"/>
    <p:sldId id="1673" r:id="rId9"/>
    <p:sldId id="1674" r:id="rId10"/>
    <p:sldId id="295" r:id="rId11"/>
    <p:sldId id="1675" r:id="rId12"/>
    <p:sldId id="1687" r:id="rId13"/>
    <p:sldId id="1682" r:id="rId14"/>
    <p:sldId id="1679" r:id="rId15"/>
    <p:sldId id="1678" r:id="rId16"/>
    <p:sldId id="1680" r:id="rId17"/>
    <p:sldId id="1681" r:id="rId18"/>
    <p:sldId id="1684" r:id="rId19"/>
    <p:sldId id="1686" r:id="rId20"/>
    <p:sldId id="1685" r:id="rId21"/>
    <p:sldId id="1668" r:id="rId22"/>
    <p:sldId id="1671" r:id="rId23"/>
    <p:sldId id="1672" r:id="rId24"/>
    <p:sldId id="55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ppe, Frank" initials="FP" lastIdx="1" clrIdx="0"/>
  <p:cmAuthor id="1" name="Oxley, Caroline" initials="OC" lastIdx="2" clrIdx="1">
    <p:extLst>
      <p:ext uri="{19B8F6BF-5375-455C-9EA6-DF929625EA0E}">
        <p15:presenceInfo xmlns:p15="http://schemas.microsoft.com/office/powerpoint/2012/main" userId="S-1-5-21-3018955115-4118484798-3177128962-90424" providerId="AD"/>
      </p:ext>
    </p:extLst>
  </p:cmAuthor>
  <p:cmAuthor id="2" name="Ebeling, Bernd" initials="EB" lastIdx="2" clrIdx="2">
    <p:extLst>
      <p:ext uri="{19B8F6BF-5375-455C-9EA6-DF929625EA0E}">
        <p15:presenceInfo xmlns:p15="http://schemas.microsoft.com/office/powerpoint/2012/main" userId="S-1-5-21-3018955115-4118484798-3177128962-395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1546"/>
    <a:srgbClr val="B2B2B2"/>
    <a:srgbClr val="559DBB"/>
    <a:srgbClr val="F39200"/>
    <a:srgbClr val="4A6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7097" autoAdjust="0"/>
  </p:normalViewPr>
  <p:slideViewPr>
    <p:cSldViewPr snapToGrid="0" showGuides="1">
      <p:cViewPr varScale="1">
        <p:scale>
          <a:sx n="74" d="100"/>
          <a:sy n="74" d="100"/>
        </p:scale>
        <p:origin x="96" y="60"/>
      </p:cViewPr>
      <p:guideLst>
        <p:guide orient="horz" pos="1275"/>
        <p:guide pos="3727"/>
        <p:guide pos="3953"/>
        <p:guide pos="7287"/>
        <p:guide pos="393"/>
        <p:guide orient="horz" pos="372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42941-D235-44F7-98C2-1522DB107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8752CB-0884-4258-A651-8EF78CAD26B1}">
      <dgm:prSet phldrT="[Text]" custT="1"/>
      <dgm:spPr/>
      <dgm:t>
        <a:bodyPr/>
        <a:lstStyle/>
        <a:p>
          <a:r>
            <a:rPr lang="en-US" sz="1400" b="1" u="none" dirty="0">
              <a:solidFill>
                <a:schemeClr val="bg2"/>
              </a:solidFill>
            </a:rPr>
            <a:t>Beamtime preparation</a:t>
          </a:r>
          <a:endParaRPr lang="en-150" sz="1400" b="1" u="none" dirty="0">
            <a:solidFill>
              <a:schemeClr val="bg2"/>
            </a:solidFill>
          </a:endParaRPr>
        </a:p>
      </dgm:t>
    </dgm:pt>
    <dgm:pt modelId="{A30AD9B2-9267-4B70-B57D-48D47F1F4D3C}" type="parTrans" cxnId="{69FD0B6F-2906-4E0E-B009-27B88DC3A8C5}">
      <dgm:prSet/>
      <dgm:spPr/>
      <dgm:t>
        <a:bodyPr/>
        <a:lstStyle/>
        <a:p>
          <a:endParaRPr lang="en-150"/>
        </a:p>
      </dgm:t>
    </dgm:pt>
    <dgm:pt modelId="{945DF548-0A46-468C-9374-AE2CEF9434F0}" type="sibTrans" cxnId="{69FD0B6F-2906-4E0E-B009-27B88DC3A8C5}">
      <dgm:prSet/>
      <dgm:spPr/>
      <dgm:t>
        <a:bodyPr/>
        <a:lstStyle/>
        <a:p>
          <a:endParaRPr lang="en-150"/>
        </a:p>
      </dgm:t>
    </dgm:pt>
    <dgm:pt modelId="{FC0D71E2-6266-4366-A5CF-FBB94FDACB0C}">
      <dgm:prSet phldrT="[Text]" custT="1"/>
      <dgm:spPr/>
      <dgm:t>
        <a:bodyPr/>
        <a:lstStyle/>
        <a:p>
          <a:r>
            <a:rPr lang="en-US" sz="1400" b="1" u="none" dirty="0"/>
            <a:t>Support during experiment</a:t>
          </a:r>
          <a:endParaRPr lang="en-150" sz="1400" b="1" u="none" dirty="0"/>
        </a:p>
      </dgm:t>
    </dgm:pt>
    <dgm:pt modelId="{7627A164-9B3B-4E1F-8CD1-F5212BEC84BF}" type="parTrans" cxnId="{16B4563F-06BB-4864-A7F5-2187CD762F87}">
      <dgm:prSet/>
      <dgm:spPr/>
      <dgm:t>
        <a:bodyPr/>
        <a:lstStyle/>
        <a:p>
          <a:endParaRPr lang="en-150"/>
        </a:p>
      </dgm:t>
    </dgm:pt>
    <dgm:pt modelId="{0644D972-6118-4216-9CD3-315AD294570B}" type="sibTrans" cxnId="{16B4563F-06BB-4864-A7F5-2187CD762F87}">
      <dgm:prSet/>
      <dgm:spPr/>
      <dgm:t>
        <a:bodyPr/>
        <a:lstStyle/>
        <a:p>
          <a:endParaRPr lang="en-150"/>
        </a:p>
      </dgm:t>
    </dgm:pt>
    <dgm:pt modelId="{1A35A755-FCB5-4F73-A35E-B8DD59000D24}">
      <dgm:prSet phldrT="[Text]" custT="1"/>
      <dgm:spPr/>
      <dgm:t>
        <a:bodyPr/>
        <a:lstStyle/>
        <a:p>
          <a:r>
            <a:rPr lang="en-US" sz="1400" b="1" u="none" dirty="0">
              <a:solidFill>
                <a:srgbClr val="FFFFFF"/>
              </a:solidFill>
            </a:rPr>
            <a:t>Optimization  based on users feedback</a:t>
          </a:r>
          <a:endParaRPr lang="en-150" sz="1400" b="1" u="none" dirty="0">
            <a:solidFill>
              <a:srgbClr val="FFFFFF"/>
            </a:solidFill>
          </a:endParaRPr>
        </a:p>
      </dgm:t>
    </dgm:pt>
    <dgm:pt modelId="{AB54DB33-3BD2-4F48-8ACD-FC3B9C35E5A4}" type="parTrans" cxnId="{B560FFE7-8BDB-4782-93B8-4D50263486F8}">
      <dgm:prSet/>
      <dgm:spPr/>
      <dgm:t>
        <a:bodyPr/>
        <a:lstStyle/>
        <a:p>
          <a:endParaRPr lang="en-150"/>
        </a:p>
      </dgm:t>
    </dgm:pt>
    <dgm:pt modelId="{38511D73-E332-4636-934C-4CECB8461247}" type="sibTrans" cxnId="{B560FFE7-8BDB-4782-93B8-4D50263486F8}">
      <dgm:prSet/>
      <dgm:spPr/>
      <dgm:t>
        <a:bodyPr/>
        <a:lstStyle/>
        <a:p>
          <a:endParaRPr lang="en-150"/>
        </a:p>
      </dgm:t>
    </dgm:pt>
    <dgm:pt modelId="{CB4272DB-3A67-47A0-B604-C627DA8DADB7}" type="pres">
      <dgm:prSet presAssocID="{C1542941-D235-44F7-98C2-1522DB107A45}" presName="Name0" presStyleCnt="0">
        <dgm:presLayoutVars>
          <dgm:dir/>
          <dgm:animLvl val="lvl"/>
          <dgm:resizeHandles val="exact"/>
        </dgm:presLayoutVars>
      </dgm:prSet>
      <dgm:spPr/>
    </dgm:pt>
    <dgm:pt modelId="{BA96B8D2-D2FA-4AB4-8129-B6FB290EFFF1}" type="pres">
      <dgm:prSet presAssocID="{7B8752CB-0884-4258-A651-8EF78CAD26B1}" presName="parTxOnly" presStyleLbl="node1" presStyleIdx="0" presStyleCnt="3" custLinFactNeighborX="3463" custLinFactNeighborY="1576">
        <dgm:presLayoutVars>
          <dgm:chMax val="0"/>
          <dgm:chPref val="0"/>
          <dgm:bulletEnabled val="1"/>
        </dgm:presLayoutVars>
      </dgm:prSet>
      <dgm:spPr/>
    </dgm:pt>
    <dgm:pt modelId="{16E42757-58AD-45AC-9E82-C95586EF9AED}" type="pres">
      <dgm:prSet presAssocID="{945DF548-0A46-468C-9374-AE2CEF9434F0}" presName="parTxOnlySpace" presStyleCnt="0"/>
      <dgm:spPr/>
    </dgm:pt>
    <dgm:pt modelId="{B307E43A-8994-4348-803F-C2B275563A97}" type="pres">
      <dgm:prSet presAssocID="{FC0D71E2-6266-4366-A5CF-FBB94FDACB0C}" presName="parTxOnly" presStyleLbl="node1" presStyleIdx="1" presStyleCnt="3" custScaleX="86304" custLinFactNeighborX="-2449" custLinFactNeighborY="-1040">
        <dgm:presLayoutVars>
          <dgm:chMax val="0"/>
          <dgm:chPref val="0"/>
          <dgm:bulletEnabled val="1"/>
        </dgm:presLayoutVars>
      </dgm:prSet>
      <dgm:spPr/>
    </dgm:pt>
    <dgm:pt modelId="{5BBE78CF-839F-412E-A623-A059DA01344D}" type="pres">
      <dgm:prSet presAssocID="{0644D972-6118-4216-9CD3-315AD294570B}" presName="parTxOnlySpace" presStyleCnt="0"/>
      <dgm:spPr/>
    </dgm:pt>
    <dgm:pt modelId="{7D37FEDA-BCBE-4852-B393-461734CD6E13}" type="pres">
      <dgm:prSet presAssocID="{1A35A755-FCB5-4F73-A35E-B8DD59000D24}" presName="parTxOnly" presStyleLbl="node1" presStyleIdx="2" presStyleCnt="3" custScaleX="81832" custLinFactNeighborX="10126" custLinFactNeighborY="2296">
        <dgm:presLayoutVars>
          <dgm:chMax val="0"/>
          <dgm:chPref val="0"/>
          <dgm:bulletEnabled val="1"/>
        </dgm:presLayoutVars>
      </dgm:prSet>
      <dgm:spPr/>
    </dgm:pt>
  </dgm:ptLst>
  <dgm:cxnLst>
    <dgm:cxn modelId="{5058050D-F9F5-4F63-8089-A78A146792DD}" type="presOf" srcId="{FC0D71E2-6266-4366-A5CF-FBB94FDACB0C}" destId="{B307E43A-8994-4348-803F-C2B275563A97}" srcOrd="0" destOrd="0" presId="urn:microsoft.com/office/officeart/2005/8/layout/chevron1"/>
    <dgm:cxn modelId="{63CF2111-4681-4FA1-ACA3-A17BA143E72C}" type="presOf" srcId="{1A35A755-FCB5-4F73-A35E-B8DD59000D24}" destId="{7D37FEDA-BCBE-4852-B393-461734CD6E13}" srcOrd="0" destOrd="0" presId="urn:microsoft.com/office/officeart/2005/8/layout/chevron1"/>
    <dgm:cxn modelId="{16B4563F-06BB-4864-A7F5-2187CD762F87}" srcId="{C1542941-D235-44F7-98C2-1522DB107A45}" destId="{FC0D71E2-6266-4366-A5CF-FBB94FDACB0C}" srcOrd="1" destOrd="0" parTransId="{7627A164-9B3B-4E1F-8CD1-F5212BEC84BF}" sibTransId="{0644D972-6118-4216-9CD3-315AD294570B}"/>
    <dgm:cxn modelId="{6A496948-8D5C-4AC5-9FC4-5DF725A725BD}" type="presOf" srcId="{C1542941-D235-44F7-98C2-1522DB107A45}" destId="{CB4272DB-3A67-47A0-B604-C627DA8DADB7}" srcOrd="0" destOrd="0" presId="urn:microsoft.com/office/officeart/2005/8/layout/chevron1"/>
    <dgm:cxn modelId="{69FD0B6F-2906-4E0E-B009-27B88DC3A8C5}" srcId="{C1542941-D235-44F7-98C2-1522DB107A45}" destId="{7B8752CB-0884-4258-A651-8EF78CAD26B1}" srcOrd="0" destOrd="0" parTransId="{A30AD9B2-9267-4B70-B57D-48D47F1F4D3C}" sibTransId="{945DF548-0A46-468C-9374-AE2CEF9434F0}"/>
    <dgm:cxn modelId="{C4A134D3-A960-4561-9922-FFFEFAC734A5}" type="presOf" srcId="{7B8752CB-0884-4258-A651-8EF78CAD26B1}" destId="{BA96B8D2-D2FA-4AB4-8129-B6FB290EFFF1}" srcOrd="0" destOrd="0" presId="urn:microsoft.com/office/officeart/2005/8/layout/chevron1"/>
    <dgm:cxn modelId="{B560FFE7-8BDB-4782-93B8-4D50263486F8}" srcId="{C1542941-D235-44F7-98C2-1522DB107A45}" destId="{1A35A755-FCB5-4F73-A35E-B8DD59000D24}" srcOrd="2" destOrd="0" parTransId="{AB54DB33-3BD2-4F48-8ACD-FC3B9C35E5A4}" sibTransId="{38511D73-E332-4636-934C-4CECB8461247}"/>
    <dgm:cxn modelId="{71567A82-71B9-43AF-A9F9-B04C3AB70433}" type="presParOf" srcId="{CB4272DB-3A67-47A0-B604-C627DA8DADB7}" destId="{BA96B8D2-D2FA-4AB4-8129-B6FB290EFFF1}" srcOrd="0" destOrd="0" presId="urn:microsoft.com/office/officeart/2005/8/layout/chevron1"/>
    <dgm:cxn modelId="{3E601648-DE15-4FDC-806F-23D43313A824}" type="presParOf" srcId="{CB4272DB-3A67-47A0-B604-C627DA8DADB7}" destId="{16E42757-58AD-45AC-9E82-C95586EF9AED}" srcOrd="1" destOrd="0" presId="urn:microsoft.com/office/officeart/2005/8/layout/chevron1"/>
    <dgm:cxn modelId="{B6D2DF7A-E954-4B42-803D-2197A5F772A0}" type="presParOf" srcId="{CB4272DB-3A67-47A0-B604-C627DA8DADB7}" destId="{B307E43A-8994-4348-803F-C2B275563A97}" srcOrd="2" destOrd="0" presId="urn:microsoft.com/office/officeart/2005/8/layout/chevron1"/>
    <dgm:cxn modelId="{FCDC752B-C48C-4C67-BD02-0B86C73D55A2}" type="presParOf" srcId="{CB4272DB-3A67-47A0-B604-C627DA8DADB7}" destId="{5BBE78CF-839F-412E-A623-A059DA01344D}" srcOrd="3" destOrd="0" presId="urn:microsoft.com/office/officeart/2005/8/layout/chevron1"/>
    <dgm:cxn modelId="{44F8FE39-F3B8-43D8-81AC-1CAFECC8C43E}" type="presParOf" srcId="{CB4272DB-3A67-47A0-B604-C627DA8DADB7}" destId="{7D37FEDA-BCBE-4852-B393-461734CD6E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542941-D235-44F7-98C2-1522DB107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8752CB-0884-4258-A651-8EF78CAD26B1}">
      <dgm:prSet phldrT="[Text]" custT="1"/>
      <dgm:spPr/>
      <dgm:t>
        <a:bodyPr/>
        <a:lstStyle/>
        <a:p>
          <a:r>
            <a:rPr lang="en-US" sz="1400" b="1" u="none" dirty="0">
              <a:solidFill>
                <a:schemeClr val="bg2"/>
              </a:solidFill>
            </a:rPr>
            <a:t>Beamtime preparation</a:t>
          </a:r>
          <a:endParaRPr lang="en-150" sz="1400" b="1" u="none" dirty="0">
            <a:solidFill>
              <a:schemeClr val="bg2"/>
            </a:solidFill>
          </a:endParaRPr>
        </a:p>
      </dgm:t>
    </dgm:pt>
    <dgm:pt modelId="{A30AD9B2-9267-4B70-B57D-48D47F1F4D3C}" type="parTrans" cxnId="{69FD0B6F-2906-4E0E-B009-27B88DC3A8C5}">
      <dgm:prSet/>
      <dgm:spPr/>
      <dgm:t>
        <a:bodyPr/>
        <a:lstStyle/>
        <a:p>
          <a:endParaRPr lang="en-150"/>
        </a:p>
      </dgm:t>
    </dgm:pt>
    <dgm:pt modelId="{945DF548-0A46-468C-9374-AE2CEF9434F0}" type="sibTrans" cxnId="{69FD0B6F-2906-4E0E-B009-27B88DC3A8C5}">
      <dgm:prSet/>
      <dgm:spPr/>
      <dgm:t>
        <a:bodyPr/>
        <a:lstStyle/>
        <a:p>
          <a:endParaRPr lang="en-150"/>
        </a:p>
      </dgm:t>
    </dgm:pt>
    <dgm:pt modelId="{FC0D71E2-6266-4366-A5CF-FBB94FDACB0C}">
      <dgm:prSet phldrT="[Text]" custT="1"/>
      <dgm:spPr/>
      <dgm:t>
        <a:bodyPr/>
        <a:lstStyle/>
        <a:p>
          <a:r>
            <a:rPr lang="en-US" sz="1400" b="1" u="none" dirty="0"/>
            <a:t>Support during experiment</a:t>
          </a:r>
          <a:endParaRPr lang="en-150" sz="1400" b="1" u="none" dirty="0"/>
        </a:p>
      </dgm:t>
    </dgm:pt>
    <dgm:pt modelId="{7627A164-9B3B-4E1F-8CD1-F5212BEC84BF}" type="parTrans" cxnId="{16B4563F-06BB-4864-A7F5-2187CD762F87}">
      <dgm:prSet/>
      <dgm:spPr/>
      <dgm:t>
        <a:bodyPr/>
        <a:lstStyle/>
        <a:p>
          <a:endParaRPr lang="en-150"/>
        </a:p>
      </dgm:t>
    </dgm:pt>
    <dgm:pt modelId="{0644D972-6118-4216-9CD3-315AD294570B}" type="sibTrans" cxnId="{16B4563F-06BB-4864-A7F5-2187CD762F87}">
      <dgm:prSet/>
      <dgm:spPr/>
      <dgm:t>
        <a:bodyPr/>
        <a:lstStyle/>
        <a:p>
          <a:endParaRPr lang="en-150"/>
        </a:p>
      </dgm:t>
    </dgm:pt>
    <dgm:pt modelId="{1A35A755-FCB5-4F73-A35E-B8DD59000D24}">
      <dgm:prSet phldrT="[Text]" custT="1"/>
      <dgm:spPr/>
      <dgm:t>
        <a:bodyPr/>
        <a:lstStyle/>
        <a:p>
          <a:r>
            <a:rPr lang="en-US" sz="1400" b="1" u="none" dirty="0">
              <a:solidFill>
                <a:srgbClr val="FFFFFF"/>
              </a:solidFill>
            </a:rPr>
            <a:t>Optimization  based on users feedback</a:t>
          </a:r>
          <a:endParaRPr lang="en-150" sz="1400" b="1" u="none" dirty="0">
            <a:solidFill>
              <a:srgbClr val="FFFFFF"/>
            </a:solidFill>
          </a:endParaRPr>
        </a:p>
      </dgm:t>
    </dgm:pt>
    <dgm:pt modelId="{AB54DB33-3BD2-4F48-8ACD-FC3B9C35E5A4}" type="parTrans" cxnId="{B560FFE7-8BDB-4782-93B8-4D50263486F8}">
      <dgm:prSet/>
      <dgm:spPr/>
      <dgm:t>
        <a:bodyPr/>
        <a:lstStyle/>
        <a:p>
          <a:endParaRPr lang="en-150"/>
        </a:p>
      </dgm:t>
    </dgm:pt>
    <dgm:pt modelId="{38511D73-E332-4636-934C-4CECB8461247}" type="sibTrans" cxnId="{B560FFE7-8BDB-4782-93B8-4D50263486F8}">
      <dgm:prSet/>
      <dgm:spPr/>
      <dgm:t>
        <a:bodyPr/>
        <a:lstStyle/>
        <a:p>
          <a:endParaRPr lang="en-150"/>
        </a:p>
      </dgm:t>
    </dgm:pt>
    <dgm:pt modelId="{CB4272DB-3A67-47A0-B604-C627DA8DADB7}" type="pres">
      <dgm:prSet presAssocID="{C1542941-D235-44F7-98C2-1522DB107A45}" presName="Name0" presStyleCnt="0">
        <dgm:presLayoutVars>
          <dgm:dir/>
          <dgm:animLvl val="lvl"/>
          <dgm:resizeHandles val="exact"/>
        </dgm:presLayoutVars>
      </dgm:prSet>
      <dgm:spPr/>
    </dgm:pt>
    <dgm:pt modelId="{BA96B8D2-D2FA-4AB4-8129-B6FB290EFFF1}" type="pres">
      <dgm:prSet presAssocID="{7B8752CB-0884-4258-A651-8EF78CAD26B1}" presName="parTxOnly" presStyleLbl="node1" presStyleIdx="0" presStyleCnt="3" custLinFactNeighborX="3463" custLinFactNeighborY="1576">
        <dgm:presLayoutVars>
          <dgm:chMax val="0"/>
          <dgm:chPref val="0"/>
          <dgm:bulletEnabled val="1"/>
        </dgm:presLayoutVars>
      </dgm:prSet>
      <dgm:spPr/>
    </dgm:pt>
    <dgm:pt modelId="{16E42757-58AD-45AC-9E82-C95586EF9AED}" type="pres">
      <dgm:prSet presAssocID="{945DF548-0A46-468C-9374-AE2CEF9434F0}" presName="parTxOnlySpace" presStyleCnt="0"/>
      <dgm:spPr/>
    </dgm:pt>
    <dgm:pt modelId="{B307E43A-8994-4348-803F-C2B275563A97}" type="pres">
      <dgm:prSet presAssocID="{FC0D71E2-6266-4366-A5CF-FBB94FDACB0C}" presName="parTxOnly" presStyleLbl="node1" presStyleIdx="1" presStyleCnt="3" custScaleX="86304" custLinFactNeighborX="-2449" custLinFactNeighborY="-1040">
        <dgm:presLayoutVars>
          <dgm:chMax val="0"/>
          <dgm:chPref val="0"/>
          <dgm:bulletEnabled val="1"/>
        </dgm:presLayoutVars>
      </dgm:prSet>
      <dgm:spPr/>
    </dgm:pt>
    <dgm:pt modelId="{5BBE78CF-839F-412E-A623-A059DA01344D}" type="pres">
      <dgm:prSet presAssocID="{0644D972-6118-4216-9CD3-315AD294570B}" presName="parTxOnlySpace" presStyleCnt="0"/>
      <dgm:spPr/>
    </dgm:pt>
    <dgm:pt modelId="{7D37FEDA-BCBE-4852-B393-461734CD6E13}" type="pres">
      <dgm:prSet presAssocID="{1A35A755-FCB5-4F73-A35E-B8DD59000D24}" presName="parTxOnly" presStyleLbl="node1" presStyleIdx="2" presStyleCnt="3" custScaleX="81832" custLinFactNeighborX="10126" custLinFactNeighborY="2296">
        <dgm:presLayoutVars>
          <dgm:chMax val="0"/>
          <dgm:chPref val="0"/>
          <dgm:bulletEnabled val="1"/>
        </dgm:presLayoutVars>
      </dgm:prSet>
      <dgm:spPr/>
    </dgm:pt>
  </dgm:ptLst>
  <dgm:cxnLst>
    <dgm:cxn modelId="{5058050D-F9F5-4F63-8089-A78A146792DD}" type="presOf" srcId="{FC0D71E2-6266-4366-A5CF-FBB94FDACB0C}" destId="{B307E43A-8994-4348-803F-C2B275563A97}" srcOrd="0" destOrd="0" presId="urn:microsoft.com/office/officeart/2005/8/layout/chevron1"/>
    <dgm:cxn modelId="{63CF2111-4681-4FA1-ACA3-A17BA143E72C}" type="presOf" srcId="{1A35A755-FCB5-4F73-A35E-B8DD59000D24}" destId="{7D37FEDA-BCBE-4852-B393-461734CD6E13}" srcOrd="0" destOrd="0" presId="urn:microsoft.com/office/officeart/2005/8/layout/chevron1"/>
    <dgm:cxn modelId="{16B4563F-06BB-4864-A7F5-2187CD762F87}" srcId="{C1542941-D235-44F7-98C2-1522DB107A45}" destId="{FC0D71E2-6266-4366-A5CF-FBB94FDACB0C}" srcOrd="1" destOrd="0" parTransId="{7627A164-9B3B-4E1F-8CD1-F5212BEC84BF}" sibTransId="{0644D972-6118-4216-9CD3-315AD294570B}"/>
    <dgm:cxn modelId="{6A496948-8D5C-4AC5-9FC4-5DF725A725BD}" type="presOf" srcId="{C1542941-D235-44F7-98C2-1522DB107A45}" destId="{CB4272DB-3A67-47A0-B604-C627DA8DADB7}" srcOrd="0" destOrd="0" presId="urn:microsoft.com/office/officeart/2005/8/layout/chevron1"/>
    <dgm:cxn modelId="{69FD0B6F-2906-4E0E-B009-27B88DC3A8C5}" srcId="{C1542941-D235-44F7-98C2-1522DB107A45}" destId="{7B8752CB-0884-4258-A651-8EF78CAD26B1}" srcOrd="0" destOrd="0" parTransId="{A30AD9B2-9267-4B70-B57D-48D47F1F4D3C}" sibTransId="{945DF548-0A46-468C-9374-AE2CEF9434F0}"/>
    <dgm:cxn modelId="{C4A134D3-A960-4561-9922-FFFEFAC734A5}" type="presOf" srcId="{7B8752CB-0884-4258-A651-8EF78CAD26B1}" destId="{BA96B8D2-D2FA-4AB4-8129-B6FB290EFFF1}" srcOrd="0" destOrd="0" presId="urn:microsoft.com/office/officeart/2005/8/layout/chevron1"/>
    <dgm:cxn modelId="{B560FFE7-8BDB-4782-93B8-4D50263486F8}" srcId="{C1542941-D235-44F7-98C2-1522DB107A45}" destId="{1A35A755-FCB5-4F73-A35E-B8DD59000D24}" srcOrd="2" destOrd="0" parTransId="{AB54DB33-3BD2-4F48-8ACD-FC3B9C35E5A4}" sibTransId="{38511D73-E332-4636-934C-4CECB8461247}"/>
    <dgm:cxn modelId="{71567A82-71B9-43AF-A9F9-B04C3AB70433}" type="presParOf" srcId="{CB4272DB-3A67-47A0-B604-C627DA8DADB7}" destId="{BA96B8D2-D2FA-4AB4-8129-B6FB290EFFF1}" srcOrd="0" destOrd="0" presId="urn:microsoft.com/office/officeart/2005/8/layout/chevron1"/>
    <dgm:cxn modelId="{3E601648-DE15-4FDC-806F-23D43313A824}" type="presParOf" srcId="{CB4272DB-3A67-47A0-B604-C627DA8DADB7}" destId="{16E42757-58AD-45AC-9E82-C95586EF9AED}" srcOrd="1" destOrd="0" presId="urn:microsoft.com/office/officeart/2005/8/layout/chevron1"/>
    <dgm:cxn modelId="{B6D2DF7A-E954-4B42-803D-2197A5F772A0}" type="presParOf" srcId="{CB4272DB-3A67-47A0-B604-C627DA8DADB7}" destId="{B307E43A-8994-4348-803F-C2B275563A97}" srcOrd="2" destOrd="0" presId="urn:microsoft.com/office/officeart/2005/8/layout/chevron1"/>
    <dgm:cxn modelId="{FCDC752B-C48C-4C67-BD02-0B86C73D55A2}" type="presParOf" srcId="{CB4272DB-3A67-47A0-B604-C627DA8DADB7}" destId="{5BBE78CF-839F-412E-A623-A059DA01344D}" srcOrd="3" destOrd="0" presId="urn:microsoft.com/office/officeart/2005/8/layout/chevron1"/>
    <dgm:cxn modelId="{44F8FE39-F3B8-43D8-81AC-1CAFECC8C43E}" type="presParOf" srcId="{CB4272DB-3A67-47A0-B604-C627DA8DADB7}" destId="{7D37FEDA-BCBE-4852-B393-461734CD6E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542941-D235-44F7-98C2-1522DB107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8752CB-0884-4258-A651-8EF78CAD26B1}">
      <dgm:prSet phldrT="[Text]" custT="1"/>
      <dgm:spPr/>
      <dgm:t>
        <a:bodyPr/>
        <a:lstStyle/>
        <a:p>
          <a:r>
            <a:rPr lang="en-US" sz="1400" b="1" u="none" dirty="0">
              <a:solidFill>
                <a:schemeClr val="bg2"/>
              </a:solidFill>
            </a:rPr>
            <a:t>Beamtime preparation</a:t>
          </a:r>
          <a:endParaRPr lang="en-150" sz="1400" b="1" u="none" dirty="0">
            <a:solidFill>
              <a:schemeClr val="bg2"/>
            </a:solidFill>
          </a:endParaRPr>
        </a:p>
      </dgm:t>
    </dgm:pt>
    <dgm:pt modelId="{A30AD9B2-9267-4B70-B57D-48D47F1F4D3C}" type="parTrans" cxnId="{69FD0B6F-2906-4E0E-B009-27B88DC3A8C5}">
      <dgm:prSet/>
      <dgm:spPr/>
      <dgm:t>
        <a:bodyPr/>
        <a:lstStyle/>
        <a:p>
          <a:endParaRPr lang="en-150"/>
        </a:p>
      </dgm:t>
    </dgm:pt>
    <dgm:pt modelId="{945DF548-0A46-468C-9374-AE2CEF9434F0}" type="sibTrans" cxnId="{69FD0B6F-2906-4E0E-B009-27B88DC3A8C5}">
      <dgm:prSet/>
      <dgm:spPr/>
      <dgm:t>
        <a:bodyPr/>
        <a:lstStyle/>
        <a:p>
          <a:endParaRPr lang="en-150"/>
        </a:p>
      </dgm:t>
    </dgm:pt>
    <dgm:pt modelId="{FC0D71E2-6266-4366-A5CF-FBB94FDACB0C}">
      <dgm:prSet phldrT="[Text]" custT="1"/>
      <dgm:spPr/>
      <dgm:t>
        <a:bodyPr/>
        <a:lstStyle/>
        <a:p>
          <a:r>
            <a:rPr lang="en-US" sz="1400" b="1" u="none" dirty="0"/>
            <a:t>Support during experiment</a:t>
          </a:r>
          <a:endParaRPr lang="en-150" sz="1400" b="1" u="none" dirty="0"/>
        </a:p>
      </dgm:t>
    </dgm:pt>
    <dgm:pt modelId="{7627A164-9B3B-4E1F-8CD1-F5212BEC84BF}" type="parTrans" cxnId="{16B4563F-06BB-4864-A7F5-2187CD762F87}">
      <dgm:prSet/>
      <dgm:spPr/>
      <dgm:t>
        <a:bodyPr/>
        <a:lstStyle/>
        <a:p>
          <a:endParaRPr lang="en-150"/>
        </a:p>
      </dgm:t>
    </dgm:pt>
    <dgm:pt modelId="{0644D972-6118-4216-9CD3-315AD294570B}" type="sibTrans" cxnId="{16B4563F-06BB-4864-A7F5-2187CD762F87}">
      <dgm:prSet/>
      <dgm:spPr/>
      <dgm:t>
        <a:bodyPr/>
        <a:lstStyle/>
        <a:p>
          <a:endParaRPr lang="en-150"/>
        </a:p>
      </dgm:t>
    </dgm:pt>
    <dgm:pt modelId="{1A35A755-FCB5-4F73-A35E-B8DD59000D24}">
      <dgm:prSet phldrT="[Text]" custT="1"/>
      <dgm:spPr/>
      <dgm:t>
        <a:bodyPr/>
        <a:lstStyle/>
        <a:p>
          <a:r>
            <a:rPr lang="en-US" sz="1400" b="1" u="none" dirty="0">
              <a:solidFill>
                <a:srgbClr val="FFFFFF"/>
              </a:solidFill>
            </a:rPr>
            <a:t>Optimization  based on users feedback</a:t>
          </a:r>
          <a:endParaRPr lang="en-150" sz="1400" b="1" u="none" dirty="0">
            <a:solidFill>
              <a:srgbClr val="FFFFFF"/>
            </a:solidFill>
          </a:endParaRPr>
        </a:p>
      </dgm:t>
    </dgm:pt>
    <dgm:pt modelId="{AB54DB33-3BD2-4F48-8ACD-FC3B9C35E5A4}" type="parTrans" cxnId="{B560FFE7-8BDB-4782-93B8-4D50263486F8}">
      <dgm:prSet/>
      <dgm:spPr/>
      <dgm:t>
        <a:bodyPr/>
        <a:lstStyle/>
        <a:p>
          <a:endParaRPr lang="en-150"/>
        </a:p>
      </dgm:t>
    </dgm:pt>
    <dgm:pt modelId="{38511D73-E332-4636-934C-4CECB8461247}" type="sibTrans" cxnId="{B560FFE7-8BDB-4782-93B8-4D50263486F8}">
      <dgm:prSet/>
      <dgm:spPr/>
      <dgm:t>
        <a:bodyPr/>
        <a:lstStyle/>
        <a:p>
          <a:endParaRPr lang="en-150"/>
        </a:p>
      </dgm:t>
    </dgm:pt>
    <dgm:pt modelId="{CB4272DB-3A67-47A0-B604-C627DA8DADB7}" type="pres">
      <dgm:prSet presAssocID="{C1542941-D235-44F7-98C2-1522DB107A45}" presName="Name0" presStyleCnt="0">
        <dgm:presLayoutVars>
          <dgm:dir/>
          <dgm:animLvl val="lvl"/>
          <dgm:resizeHandles val="exact"/>
        </dgm:presLayoutVars>
      </dgm:prSet>
      <dgm:spPr/>
    </dgm:pt>
    <dgm:pt modelId="{BA96B8D2-D2FA-4AB4-8129-B6FB290EFFF1}" type="pres">
      <dgm:prSet presAssocID="{7B8752CB-0884-4258-A651-8EF78CAD26B1}" presName="parTxOnly" presStyleLbl="node1" presStyleIdx="0" presStyleCnt="3" custLinFactNeighborX="3463" custLinFactNeighborY="1576">
        <dgm:presLayoutVars>
          <dgm:chMax val="0"/>
          <dgm:chPref val="0"/>
          <dgm:bulletEnabled val="1"/>
        </dgm:presLayoutVars>
      </dgm:prSet>
      <dgm:spPr/>
    </dgm:pt>
    <dgm:pt modelId="{16E42757-58AD-45AC-9E82-C95586EF9AED}" type="pres">
      <dgm:prSet presAssocID="{945DF548-0A46-468C-9374-AE2CEF9434F0}" presName="parTxOnlySpace" presStyleCnt="0"/>
      <dgm:spPr/>
    </dgm:pt>
    <dgm:pt modelId="{B307E43A-8994-4348-803F-C2B275563A97}" type="pres">
      <dgm:prSet presAssocID="{FC0D71E2-6266-4366-A5CF-FBB94FDACB0C}" presName="parTxOnly" presStyleLbl="node1" presStyleIdx="1" presStyleCnt="3" custScaleX="86304" custLinFactNeighborX="-2449" custLinFactNeighborY="-1040">
        <dgm:presLayoutVars>
          <dgm:chMax val="0"/>
          <dgm:chPref val="0"/>
          <dgm:bulletEnabled val="1"/>
        </dgm:presLayoutVars>
      </dgm:prSet>
      <dgm:spPr/>
    </dgm:pt>
    <dgm:pt modelId="{5BBE78CF-839F-412E-A623-A059DA01344D}" type="pres">
      <dgm:prSet presAssocID="{0644D972-6118-4216-9CD3-315AD294570B}" presName="parTxOnlySpace" presStyleCnt="0"/>
      <dgm:spPr/>
    </dgm:pt>
    <dgm:pt modelId="{7D37FEDA-BCBE-4852-B393-461734CD6E13}" type="pres">
      <dgm:prSet presAssocID="{1A35A755-FCB5-4F73-A35E-B8DD59000D24}" presName="parTxOnly" presStyleLbl="node1" presStyleIdx="2" presStyleCnt="3" custScaleX="81832" custLinFactNeighborX="10126" custLinFactNeighborY="2296">
        <dgm:presLayoutVars>
          <dgm:chMax val="0"/>
          <dgm:chPref val="0"/>
          <dgm:bulletEnabled val="1"/>
        </dgm:presLayoutVars>
      </dgm:prSet>
      <dgm:spPr/>
    </dgm:pt>
  </dgm:ptLst>
  <dgm:cxnLst>
    <dgm:cxn modelId="{5058050D-F9F5-4F63-8089-A78A146792DD}" type="presOf" srcId="{FC0D71E2-6266-4366-A5CF-FBB94FDACB0C}" destId="{B307E43A-8994-4348-803F-C2B275563A97}" srcOrd="0" destOrd="0" presId="urn:microsoft.com/office/officeart/2005/8/layout/chevron1"/>
    <dgm:cxn modelId="{63CF2111-4681-4FA1-ACA3-A17BA143E72C}" type="presOf" srcId="{1A35A755-FCB5-4F73-A35E-B8DD59000D24}" destId="{7D37FEDA-BCBE-4852-B393-461734CD6E13}" srcOrd="0" destOrd="0" presId="urn:microsoft.com/office/officeart/2005/8/layout/chevron1"/>
    <dgm:cxn modelId="{16B4563F-06BB-4864-A7F5-2187CD762F87}" srcId="{C1542941-D235-44F7-98C2-1522DB107A45}" destId="{FC0D71E2-6266-4366-A5CF-FBB94FDACB0C}" srcOrd="1" destOrd="0" parTransId="{7627A164-9B3B-4E1F-8CD1-F5212BEC84BF}" sibTransId="{0644D972-6118-4216-9CD3-315AD294570B}"/>
    <dgm:cxn modelId="{6A496948-8D5C-4AC5-9FC4-5DF725A725BD}" type="presOf" srcId="{C1542941-D235-44F7-98C2-1522DB107A45}" destId="{CB4272DB-3A67-47A0-B604-C627DA8DADB7}" srcOrd="0" destOrd="0" presId="urn:microsoft.com/office/officeart/2005/8/layout/chevron1"/>
    <dgm:cxn modelId="{69FD0B6F-2906-4E0E-B009-27B88DC3A8C5}" srcId="{C1542941-D235-44F7-98C2-1522DB107A45}" destId="{7B8752CB-0884-4258-A651-8EF78CAD26B1}" srcOrd="0" destOrd="0" parTransId="{A30AD9B2-9267-4B70-B57D-48D47F1F4D3C}" sibTransId="{945DF548-0A46-468C-9374-AE2CEF9434F0}"/>
    <dgm:cxn modelId="{C4A134D3-A960-4561-9922-FFFEFAC734A5}" type="presOf" srcId="{7B8752CB-0884-4258-A651-8EF78CAD26B1}" destId="{BA96B8D2-D2FA-4AB4-8129-B6FB290EFFF1}" srcOrd="0" destOrd="0" presId="urn:microsoft.com/office/officeart/2005/8/layout/chevron1"/>
    <dgm:cxn modelId="{B560FFE7-8BDB-4782-93B8-4D50263486F8}" srcId="{C1542941-D235-44F7-98C2-1522DB107A45}" destId="{1A35A755-FCB5-4F73-A35E-B8DD59000D24}" srcOrd="2" destOrd="0" parTransId="{AB54DB33-3BD2-4F48-8ACD-FC3B9C35E5A4}" sibTransId="{38511D73-E332-4636-934C-4CECB8461247}"/>
    <dgm:cxn modelId="{71567A82-71B9-43AF-A9F9-B04C3AB70433}" type="presParOf" srcId="{CB4272DB-3A67-47A0-B604-C627DA8DADB7}" destId="{BA96B8D2-D2FA-4AB4-8129-B6FB290EFFF1}" srcOrd="0" destOrd="0" presId="urn:microsoft.com/office/officeart/2005/8/layout/chevron1"/>
    <dgm:cxn modelId="{3E601648-DE15-4FDC-806F-23D43313A824}" type="presParOf" srcId="{CB4272DB-3A67-47A0-B604-C627DA8DADB7}" destId="{16E42757-58AD-45AC-9E82-C95586EF9AED}" srcOrd="1" destOrd="0" presId="urn:microsoft.com/office/officeart/2005/8/layout/chevron1"/>
    <dgm:cxn modelId="{B6D2DF7A-E954-4B42-803D-2197A5F772A0}" type="presParOf" srcId="{CB4272DB-3A67-47A0-B604-C627DA8DADB7}" destId="{B307E43A-8994-4348-803F-C2B275563A97}" srcOrd="2" destOrd="0" presId="urn:microsoft.com/office/officeart/2005/8/layout/chevron1"/>
    <dgm:cxn modelId="{FCDC752B-C48C-4C67-BD02-0B86C73D55A2}" type="presParOf" srcId="{CB4272DB-3A67-47A0-B604-C627DA8DADB7}" destId="{5BBE78CF-839F-412E-A623-A059DA01344D}" srcOrd="3" destOrd="0" presId="urn:microsoft.com/office/officeart/2005/8/layout/chevron1"/>
    <dgm:cxn modelId="{44F8FE39-F3B8-43D8-81AC-1CAFECC8C43E}" type="presParOf" srcId="{CB4272DB-3A67-47A0-B604-C627DA8DADB7}" destId="{7D37FEDA-BCBE-4852-B393-461734CD6E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542941-D235-44F7-98C2-1522DB107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8752CB-0884-4258-A651-8EF78CAD26B1}">
      <dgm:prSet phldrT="[Text]" custT="1"/>
      <dgm:spPr/>
      <dgm:t>
        <a:bodyPr/>
        <a:lstStyle/>
        <a:p>
          <a:r>
            <a:rPr lang="en-US" sz="1400" b="1" u="none" dirty="0">
              <a:solidFill>
                <a:schemeClr val="bg1"/>
              </a:solidFill>
            </a:rPr>
            <a:t>Beamtime preparation</a:t>
          </a:r>
          <a:endParaRPr lang="en-150" sz="1400" b="1" u="none" dirty="0">
            <a:solidFill>
              <a:schemeClr val="bg1"/>
            </a:solidFill>
          </a:endParaRPr>
        </a:p>
      </dgm:t>
    </dgm:pt>
    <dgm:pt modelId="{A30AD9B2-9267-4B70-B57D-48D47F1F4D3C}" type="parTrans" cxnId="{69FD0B6F-2906-4E0E-B009-27B88DC3A8C5}">
      <dgm:prSet/>
      <dgm:spPr/>
      <dgm:t>
        <a:bodyPr/>
        <a:lstStyle/>
        <a:p>
          <a:endParaRPr lang="en-150"/>
        </a:p>
      </dgm:t>
    </dgm:pt>
    <dgm:pt modelId="{945DF548-0A46-468C-9374-AE2CEF9434F0}" type="sibTrans" cxnId="{69FD0B6F-2906-4E0E-B009-27B88DC3A8C5}">
      <dgm:prSet/>
      <dgm:spPr/>
      <dgm:t>
        <a:bodyPr/>
        <a:lstStyle/>
        <a:p>
          <a:endParaRPr lang="en-150"/>
        </a:p>
      </dgm:t>
    </dgm:pt>
    <dgm:pt modelId="{FC0D71E2-6266-4366-A5CF-FBB94FDACB0C}">
      <dgm:prSet phldrT="[Text]" custT="1"/>
      <dgm:spPr/>
      <dgm:t>
        <a:bodyPr/>
        <a:lstStyle/>
        <a:p>
          <a:r>
            <a:rPr lang="en-US" sz="1400" b="1" u="none" dirty="0">
              <a:solidFill>
                <a:schemeClr val="bg2"/>
              </a:solidFill>
            </a:rPr>
            <a:t>Support during experiment</a:t>
          </a:r>
          <a:endParaRPr lang="en-150" sz="1400" b="1" u="none" dirty="0">
            <a:solidFill>
              <a:schemeClr val="bg2"/>
            </a:solidFill>
          </a:endParaRPr>
        </a:p>
      </dgm:t>
    </dgm:pt>
    <dgm:pt modelId="{7627A164-9B3B-4E1F-8CD1-F5212BEC84BF}" type="parTrans" cxnId="{16B4563F-06BB-4864-A7F5-2187CD762F87}">
      <dgm:prSet/>
      <dgm:spPr/>
      <dgm:t>
        <a:bodyPr/>
        <a:lstStyle/>
        <a:p>
          <a:endParaRPr lang="en-150"/>
        </a:p>
      </dgm:t>
    </dgm:pt>
    <dgm:pt modelId="{0644D972-6118-4216-9CD3-315AD294570B}" type="sibTrans" cxnId="{16B4563F-06BB-4864-A7F5-2187CD762F87}">
      <dgm:prSet/>
      <dgm:spPr/>
      <dgm:t>
        <a:bodyPr/>
        <a:lstStyle/>
        <a:p>
          <a:endParaRPr lang="en-150"/>
        </a:p>
      </dgm:t>
    </dgm:pt>
    <dgm:pt modelId="{1A35A755-FCB5-4F73-A35E-B8DD59000D24}">
      <dgm:prSet phldrT="[Text]" custT="1"/>
      <dgm:spPr/>
      <dgm:t>
        <a:bodyPr/>
        <a:lstStyle/>
        <a:p>
          <a:r>
            <a:rPr lang="en-US" sz="1400" b="1" u="none" dirty="0">
              <a:solidFill>
                <a:srgbClr val="FFFFFF"/>
              </a:solidFill>
            </a:rPr>
            <a:t>Optimization  based on users feedback</a:t>
          </a:r>
          <a:endParaRPr lang="en-150" sz="1400" b="1" u="none" dirty="0">
            <a:solidFill>
              <a:srgbClr val="FFFFFF"/>
            </a:solidFill>
          </a:endParaRPr>
        </a:p>
      </dgm:t>
    </dgm:pt>
    <dgm:pt modelId="{AB54DB33-3BD2-4F48-8ACD-FC3B9C35E5A4}" type="parTrans" cxnId="{B560FFE7-8BDB-4782-93B8-4D50263486F8}">
      <dgm:prSet/>
      <dgm:spPr/>
      <dgm:t>
        <a:bodyPr/>
        <a:lstStyle/>
        <a:p>
          <a:endParaRPr lang="en-150"/>
        </a:p>
      </dgm:t>
    </dgm:pt>
    <dgm:pt modelId="{38511D73-E332-4636-934C-4CECB8461247}" type="sibTrans" cxnId="{B560FFE7-8BDB-4782-93B8-4D50263486F8}">
      <dgm:prSet/>
      <dgm:spPr/>
      <dgm:t>
        <a:bodyPr/>
        <a:lstStyle/>
        <a:p>
          <a:endParaRPr lang="en-150"/>
        </a:p>
      </dgm:t>
    </dgm:pt>
    <dgm:pt modelId="{CB4272DB-3A67-47A0-B604-C627DA8DADB7}" type="pres">
      <dgm:prSet presAssocID="{C1542941-D235-44F7-98C2-1522DB107A45}" presName="Name0" presStyleCnt="0">
        <dgm:presLayoutVars>
          <dgm:dir/>
          <dgm:animLvl val="lvl"/>
          <dgm:resizeHandles val="exact"/>
        </dgm:presLayoutVars>
      </dgm:prSet>
      <dgm:spPr/>
    </dgm:pt>
    <dgm:pt modelId="{BA96B8D2-D2FA-4AB4-8129-B6FB290EFFF1}" type="pres">
      <dgm:prSet presAssocID="{7B8752CB-0884-4258-A651-8EF78CAD26B1}" presName="parTxOnly" presStyleLbl="node1" presStyleIdx="0" presStyleCnt="3" custLinFactNeighborX="3463" custLinFactNeighborY="1576">
        <dgm:presLayoutVars>
          <dgm:chMax val="0"/>
          <dgm:chPref val="0"/>
          <dgm:bulletEnabled val="1"/>
        </dgm:presLayoutVars>
      </dgm:prSet>
      <dgm:spPr/>
    </dgm:pt>
    <dgm:pt modelId="{16E42757-58AD-45AC-9E82-C95586EF9AED}" type="pres">
      <dgm:prSet presAssocID="{945DF548-0A46-468C-9374-AE2CEF9434F0}" presName="parTxOnlySpace" presStyleCnt="0"/>
      <dgm:spPr/>
    </dgm:pt>
    <dgm:pt modelId="{B307E43A-8994-4348-803F-C2B275563A97}" type="pres">
      <dgm:prSet presAssocID="{FC0D71E2-6266-4366-A5CF-FBB94FDACB0C}" presName="parTxOnly" presStyleLbl="node1" presStyleIdx="1" presStyleCnt="3" custScaleX="86304" custLinFactNeighborX="-2449" custLinFactNeighborY="-1040">
        <dgm:presLayoutVars>
          <dgm:chMax val="0"/>
          <dgm:chPref val="0"/>
          <dgm:bulletEnabled val="1"/>
        </dgm:presLayoutVars>
      </dgm:prSet>
      <dgm:spPr/>
    </dgm:pt>
    <dgm:pt modelId="{5BBE78CF-839F-412E-A623-A059DA01344D}" type="pres">
      <dgm:prSet presAssocID="{0644D972-6118-4216-9CD3-315AD294570B}" presName="parTxOnlySpace" presStyleCnt="0"/>
      <dgm:spPr/>
    </dgm:pt>
    <dgm:pt modelId="{7D37FEDA-BCBE-4852-B393-461734CD6E13}" type="pres">
      <dgm:prSet presAssocID="{1A35A755-FCB5-4F73-A35E-B8DD59000D24}" presName="parTxOnly" presStyleLbl="node1" presStyleIdx="2" presStyleCnt="3" custScaleX="81832" custLinFactNeighborX="10126" custLinFactNeighborY="2296">
        <dgm:presLayoutVars>
          <dgm:chMax val="0"/>
          <dgm:chPref val="0"/>
          <dgm:bulletEnabled val="1"/>
        </dgm:presLayoutVars>
      </dgm:prSet>
      <dgm:spPr/>
    </dgm:pt>
  </dgm:ptLst>
  <dgm:cxnLst>
    <dgm:cxn modelId="{5058050D-F9F5-4F63-8089-A78A146792DD}" type="presOf" srcId="{FC0D71E2-6266-4366-A5CF-FBB94FDACB0C}" destId="{B307E43A-8994-4348-803F-C2B275563A97}" srcOrd="0" destOrd="0" presId="urn:microsoft.com/office/officeart/2005/8/layout/chevron1"/>
    <dgm:cxn modelId="{63CF2111-4681-4FA1-ACA3-A17BA143E72C}" type="presOf" srcId="{1A35A755-FCB5-4F73-A35E-B8DD59000D24}" destId="{7D37FEDA-BCBE-4852-B393-461734CD6E13}" srcOrd="0" destOrd="0" presId="urn:microsoft.com/office/officeart/2005/8/layout/chevron1"/>
    <dgm:cxn modelId="{16B4563F-06BB-4864-A7F5-2187CD762F87}" srcId="{C1542941-D235-44F7-98C2-1522DB107A45}" destId="{FC0D71E2-6266-4366-A5CF-FBB94FDACB0C}" srcOrd="1" destOrd="0" parTransId="{7627A164-9B3B-4E1F-8CD1-F5212BEC84BF}" sibTransId="{0644D972-6118-4216-9CD3-315AD294570B}"/>
    <dgm:cxn modelId="{6A496948-8D5C-4AC5-9FC4-5DF725A725BD}" type="presOf" srcId="{C1542941-D235-44F7-98C2-1522DB107A45}" destId="{CB4272DB-3A67-47A0-B604-C627DA8DADB7}" srcOrd="0" destOrd="0" presId="urn:microsoft.com/office/officeart/2005/8/layout/chevron1"/>
    <dgm:cxn modelId="{69FD0B6F-2906-4E0E-B009-27B88DC3A8C5}" srcId="{C1542941-D235-44F7-98C2-1522DB107A45}" destId="{7B8752CB-0884-4258-A651-8EF78CAD26B1}" srcOrd="0" destOrd="0" parTransId="{A30AD9B2-9267-4B70-B57D-48D47F1F4D3C}" sibTransId="{945DF548-0A46-468C-9374-AE2CEF9434F0}"/>
    <dgm:cxn modelId="{C4A134D3-A960-4561-9922-FFFEFAC734A5}" type="presOf" srcId="{7B8752CB-0884-4258-A651-8EF78CAD26B1}" destId="{BA96B8D2-D2FA-4AB4-8129-B6FB290EFFF1}" srcOrd="0" destOrd="0" presId="urn:microsoft.com/office/officeart/2005/8/layout/chevron1"/>
    <dgm:cxn modelId="{B560FFE7-8BDB-4782-93B8-4D50263486F8}" srcId="{C1542941-D235-44F7-98C2-1522DB107A45}" destId="{1A35A755-FCB5-4F73-A35E-B8DD59000D24}" srcOrd="2" destOrd="0" parTransId="{AB54DB33-3BD2-4F48-8ACD-FC3B9C35E5A4}" sibTransId="{38511D73-E332-4636-934C-4CECB8461247}"/>
    <dgm:cxn modelId="{71567A82-71B9-43AF-A9F9-B04C3AB70433}" type="presParOf" srcId="{CB4272DB-3A67-47A0-B604-C627DA8DADB7}" destId="{BA96B8D2-D2FA-4AB4-8129-B6FB290EFFF1}" srcOrd="0" destOrd="0" presId="urn:microsoft.com/office/officeart/2005/8/layout/chevron1"/>
    <dgm:cxn modelId="{3E601648-DE15-4FDC-806F-23D43313A824}" type="presParOf" srcId="{CB4272DB-3A67-47A0-B604-C627DA8DADB7}" destId="{16E42757-58AD-45AC-9E82-C95586EF9AED}" srcOrd="1" destOrd="0" presId="urn:microsoft.com/office/officeart/2005/8/layout/chevron1"/>
    <dgm:cxn modelId="{B6D2DF7A-E954-4B42-803D-2197A5F772A0}" type="presParOf" srcId="{CB4272DB-3A67-47A0-B604-C627DA8DADB7}" destId="{B307E43A-8994-4348-803F-C2B275563A97}" srcOrd="2" destOrd="0" presId="urn:microsoft.com/office/officeart/2005/8/layout/chevron1"/>
    <dgm:cxn modelId="{FCDC752B-C48C-4C67-BD02-0B86C73D55A2}" type="presParOf" srcId="{CB4272DB-3A67-47A0-B604-C627DA8DADB7}" destId="{5BBE78CF-839F-412E-A623-A059DA01344D}" srcOrd="3" destOrd="0" presId="urn:microsoft.com/office/officeart/2005/8/layout/chevron1"/>
    <dgm:cxn modelId="{44F8FE39-F3B8-43D8-81AC-1CAFECC8C43E}" type="presParOf" srcId="{CB4272DB-3A67-47A0-B604-C627DA8DADB7}" destId="{7D37FEDA-BCBE-4852-B393-461734CD6E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542941-D235-44F7-98C2-1522DB107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B8752CB-0884-4258-A651-8EF78CAD26B1}">
      <dgm:prSet phldrT="[Text]" custT="1"/>
      <dgm:spPr/>
      <dgm:t>
        <a:bodyPr/>
        <a:lstStyle/>
        <a:p>
          <a:r>
            <a:rPr lang="en-US" sz="1400" b="1" u="none" dirty="0"/>
            <a:t>Beamtime preparation</a:t>
          </a:r>
          <a:endParaRPr lang="en-150" sz="1400" b="1" u="none" dirty="0"/>
        </a:p>
      </dgm:t>
    </dgm:pt>
    <dgm:pt modelId="{A30AD9B2-9267-4B70-B57D-48D47F1F4D3C}" type="parTrans" cxnId="{69FD0B6F-2906-4E0E-B009-27B88DC3A8C5}">
      <dgm:prSet/>
      <dgm:spPr/>
      <dgm:t>
        <a:bodyPr/>
        <a:lstStyle/>
        <a:p>
          <a:endParaRPr lang="en-150"/>
        </a:p>
      </dgm:t>
    </dgm:pt>
    <dgm:pt modelId="{945DF548-0A46-468C-9374-AE2CEF9434F0}" type="sibTrans" cxnId="{69FD0B6F-2906-4E0E-B009-27B88DC3A8C5}">
      <dgm:prSet/>
      <dgm:spPr/>
      <dgm:t>
        <a:bodyPr/>
        <a:lstStyle/>
        <a:p>
          <a:endParaRPr lang="en-150"/>
        </a:p>
      </dgm:t>
    </dgm:pt>
    <dgm:pt modelId="{FC0D71E2-6266-4366-A5CF-FBB94FDACB0C}">
      <dgm:prSet phldrT="[Text]" custT="1"/>
      <dgm:spPr/>
      <dgm:t>
        <a:bodyPr/>
        <a:lstStyle/>
        <a:p>
          <a:r>
            <a:rPr lang="en-US" sz="1400" b="1" u="none" dirty="0"/>
            <a:t>Support during experiment</a:t>
          </a:r>
          <a:endParaRPr lang="en-150" sz="1400" b="1" u="none" dirty="0"/>
        </a:p>
      </dgm:t>
    </dgm:pt>
    <dgm:pt modelId="{7627A164-9B3B-4E1F-8CD1-F5212BEC84BF}" type="parTrans" cxnId="{16B4563F-06BB-4864-A7F5-2187CD762F87}">
      <dgm:prSet/>
      <dgm:spPr/>
      <dgm:t>
        <a:bodyPr/>
        <a:lstStyle/>
        <a:p>
          <a:endParaRPr lang="en-150"/>
        </a:p>
      </dgm:t>
    </dgm:pt>
    <dgm:pt modelId="{0644D972-6118-4216-9CD3-315AD294570B}" type="sibTrans" cxnId="{16B4563F-06BB-4864-A7F5-2187CD762F87}">
      <dgm:prSet/>
      <dgm:spPr/>
      <dgm:t>
        <a:bodyPr/>
        <a:lstStyle/>
        <a:p>
          <a:endParaRPr lang="en-150"/>
        </a:p>
      </dgm:t>
    </dgm:pt>
    <dgm:pt modelId="{1A35A755-FCB5-4F73-A35E-B8DD59000D24}">
      <dgm:prSet phldrT="[Text]" custT="1"/>
      <dgm:spPr/>
      <dgm:t>
        <a:bodyPr/>
        <a:lstStyle/>
        <a:p>
          <a:r>
            <a:rPr lang="en-US" sz="1400" b="1" u="none" dirty="0">
              <a:solidFill>
                <a:schemeClr val="bg2"/>
              </a:solidFill>
            </a:rPr>
            <a:t>Optimization  based on users feedback</a:t>
          </a:r>
          <a:endParaRPr lang="en-150" sz="1400" b="1" u="none" dirty="0">
            <a:solidFill>
              <a:schemeClr val="bg2"/>
            </a:solidFill>
          </a:endParaRPr>
        </a:p>
      </dgm:t>
    </dgm:pt>
    <dgm:pt modelId="{AB54DB33-3BD2-4F48-8ACD-FC3B9C35E5A4}" type="parTrans" cxnId="{B560FFE7-8BDB-4782-93B8-4D50263486F8}">
      <dgm:prSet/>
      <dgm:spPr/>
      <dgm:t>
        <a:bodyPr/>
        <a:lstStyle/>
        <a:p>
          <a:endParaRPr lang="en-150"/>
        </a:p>
      </dgm:t>
    </dgm:pt>
    <dgm:pt modelId="{38511D73-E332-4636-934C-4CECB8461247}" type="sibTrans" cxnId="{B560FFE7-8BDB-4782-93B8-4D50263486F8}">
      <dgm:prSet/>
      <dgm:spPr/>
      <dgm:t>
        <a:bodyPr/>
        <a:lstStyle/>
        <a:p>
          <a:endParaRPr lang="en-150"/>
        </a:p>
      </dgm:t>
    </dgm:pt>
    <dgm:pt modelId="{CB4272DB-3A67-47A0-B604-C627DA8DADB7}" type="pres">
      <dgm:prSet presAssocID="{C1542941-D235-44F7-98C2-1522DB107A45}" presName="Name0" presStyleCnt="0">
        <dgm:presLayoutVars>
          <dgm:dir/>
          <dgm:animLvl val="lvl"/>
          <dgm:resizeHandles val="exact"/>
        </dgm:presLayoutVars>
      </dgm:prSet>
      <dgm:spPr/>
    </dgm:pt>
    <dgm:pt modelId="{BA96B8D2-D2FA-4AB4-8129-B6FB290EFFF1}" type="pres">
      <dgm:prSet presAssocID="{7B8752CB-0884-4258-A651-8EF78CAD26B1}" presName="parTxOnly" presStyleLbl="node1" presStyleIdx="0" presStyleCnt="3" custLinFactNeighborX="3463" custLinFactNeighborY="1576">
        <dgm:presLayoutVars>
          <dgm:chMax val="0"/>
          <dgm:chPref val="0"/>
          <dgm:bulletEnabled val="1"/>
        </dgm:presLayoutVars>
      </dgm:prSet>
      <dgm:spPr/>
    </dgm:pt>
    <dgm:pt modelId="{16E42757-58AD-45AC-9E82-C95586EF9AED}" type="pres">
      <dgm:prSet presAssocID="{945DF548-0A46-468C-9374-AE2CEF9434F0}" presName="parTxOnlySpace" presStyleCnt="0"/>
      <dgm:spPr/>
    </dgm:pt>
    <dgm:pt modelId="{B307E43A-8994-4348-803F-C2B275563A97}" type="pres">
      <dgm:prSet presAssocID="{FC0D71E2-6266-4366-A5CF-FBB94FDACB0C}" presName="parTxOnly" presStyleLbl="node1" presStyleIdx="1" presStyleCnt="3" custScaleX="86304" custLinFactNeighborX="-2449" custLinFactNeighborY="-1040">
        <dgm:presLayoutVars>
          <dgm:chMax val="0"/>
          <dgm:chPref val="0"/>
          <dgm:bulletEnabled val="1"/>
        </dgm:presLayoutVars>
      </dgm:prSet>
      <dgm:spPr/>
    </dgm:pt>
    <dgm:pt modelId="{5BBE78CF-839F-412E-A623-A059DA01344D}" type="pres">
      <dgm:prSet presAssocID="{0644D972-6118-4216-9CD3-315AD294570B}" presName="parTxOnlySpace" presStyleCnt="0"/>
      <dgm:spPr/>
    </dgm:pt>
    <dgm:pt modelId="{7D37FEDA-BCBE-4852-B393-461734CD6E13}" type="pres">
      <dgm:prSet presAssocID="{1A35A755-FCB5-4F73-A35E-B8DD59000D24}" presName="parTxOnly" presStyleLbl="node1" presStyleIdx="2" presStyleCnt="3" custScaleX="81832" custLinFactNeighborX="10126" custLinFactNeighborY="2296">
        <dgm:presLayoutVars>
          <dgm:chMax val="0"/>
          <dgm:chPref val="0"/>
          <dgm:bulletEnabled val="1"/>
        </dgm:presLayoutVars>
      </dgm:prSet>
      <dgm:spPr/>
    </dgm:pt>
  </dgm:ptLst>
  <dgm:cxnLst>
    <dgm:cxn modelId="{5058050D-F9F5-4F63-8089-A78A146792DD}" type="presOf" srcId="{FC0D71E2-6266-4366-A5CF-FBB94FDACB0C}" destId="{B307E43A-8994-4348-803F-C2B275563A97}" srcOrd="0" destOrd="0" presId="urn:microsoft.com/office/officeart/2005/8/layout/chevron1"/>
    <dgm:cxn modelId="{63CF2111-4681-4FA1-ACA3-A17BA143E72C}" type="presOf" srcId="{1A35A755-FCB5-4F73-A35E-B8DD59000D24}" destId="{7D37FEDA-BCBE-4852-B393-461734CD6E13}" srcOrd="0" destOrd="0" presId="urn:microsoft.com/office/officeart/2005/8/layout/chevron1"/>
    <dgm:cxn modelId="{16B4563F-06BB-4864-A7F5-2187CD762F87}" srcId="{C1542941-D235-44F7-98C2-1522DB107A45}" destId="{FC0D71E2-6266-4366-A5CF-FBB94FDACB0C}" srcOrd="1" destOrd="0" parTransId="{7627A164-9B3B-4E1F-8CD1-F5212BEC84BF}" sibTransId="{0644D972-6118-4216-9CD3-315AD294570B}"/>
    <dgm:cxn modelId="{6A496948-8D5C-4AC5-9FC4-5DF725A725BD}" type="presOf" srcId="{C1542941-D235-44F7-98C2-1522DB107A45}" destId="{CB4272DB-3A67-47A0-B604-C627DA8DADB7}" srcOrd="0" destOrd="0" presId="urn:microsoft.com/office/officeart/2005/8/layout/chevron1"/>
    <dgm:cxn modelId="{69FD0B6F-2906-4E0E-B009-27B88DC3A8C5}" srcId="{C1542941-D235-44F7-98C2-1522DB107A45}" destId="{7B8752CB-0884-4258-A651-8EF78CAD26B1}" srcOrd="0" destOrd="0" parTransId="{A30AD9B2-9267-4B70-B57D-48D47F1F4D3C}" sibTransId="{945DF548-0A46-468C-9374-AE2CEF9434F0}"/>
    <dgm:cxn modelId="{C4A134D3-A960-4561-9922-FFFEFAC734A5}" type="presOf" srcId="{7B8752CB-0884-4258-A651-8EF78CAD26B1}" destId="{BA96B8D2-D2FA-4AB4-8129-B6FB290EFFF1}" srcOrd="0" destOrd="0" presId="urn:microsoft.com/office/officeart/2005/8/layout/chevron1"/>
    <dgm:cxn modelId="{B560FFE7-8BDB-4782-93B8-4D50263486F8}" srcId="{C1542941-D235-44F7-98C2-1522DB107A45}" destId="{1A35A755-FCB5-4F73-A35E-B8DD59000D24}" srcOrd="2" destOrd="0" parTransId="{AB54DB33-3BD2-4F48-8ACD-FC3B9C35E5A4}" sibTransId="{38511D73-E332-4636-934C-4CECB8461247}"/>
    <dgm:cxn modelId="{71567A82-71B9-43AF-A9F9-B04C3AB70433}" type="presParOf" srcId="{CB4272DB-3A67-47A0-B604-C627DA8DADB7}" destId="{BA96B8D2-D2FA-4AB4-8129-B6FB290EFFF1}" srcOrd="0" destOrd="0" presId="urn:microsoft.com/office/officeart/2005/8/layout/chevron1"/>
    <dgm:cxn modelId="{3E601648-DE15-4FDC-806F-23D43313A824}" type="presParOf" srcId="{CB4272DB-3A67-47A0-B604-C627DA8DADB7}" destId="{16E42757-58AD-45AC-9E82-C95586EF9AED}" srcOrd="1" destOrd="0" presId="urn:microsoft.com/office/officeart/2005/8/layout/chevron1"/>
    <dgm:cxn modelId="{B6D2DF7A-E954-4B42-803D-2197A5F772A0}" type="presParOf" srcId="{CB4272DB-3A67-47A0-B604-C627DA8DADB7}" destId="{B307E43A-8994-4348-803F-C2B275563A97}" srcOrd="2" destOrd="0" presId="urn:microsoft.com/office/officeart/2005/8/layout/chevron1"/>
    <dgm:cxn modelId="{FCDC752B-C48C-4C67-BD02-0B86C73D55A2}" type="presParOf" srcId="{CB4272DB-3A67-47A0-B604-C627DA8DADB7}" destId="{5BBE78CF-839F-412E-A623-A059DA01344D}" srcOrd="3" destOrd="0" presId="urn:microsoft.com/office/officeart/2005/8/layout/chevron1"/>
    <dgm:cxn modelId="{44F8FE39-F3B8-43D8-81AC-1CAFECC8C43E}" type="presParOf" srcId="{CB4272DB-3A67-47A0-B604-C627DA8DADB7}" destId="{7D37FEDA-BCBE-4852-B393-461734CD6E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B8D2-D2FA-4AB4-8129-B6FB290EFFF1}">
      <dsp:nvSpPr>
        <dsp:cNvPr id="0" name=""/>
        <dsp:cNvSpPr/>
      </dsp:nvSpPr>
      <dsp:spPr>
        <a:xfrm>
          <a:off x="11455" y="0"/>
          <a:ext cx="2867370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chemeClr val="bg2"/>
              </a:solidFill>
            </a:rPr>
            <a:t>Beamtime preparation</a:t>
          </a:r>
          <a:endParaRPr lang="en-150" sz="1400" b="1" u="none" kern="1200" dirty="0">
            <a:solidFill>
              <a:schemeClr val="bg2"/>
            </a:solidFill>
          </a:endParaRPr>
        </a:p>
      </dsp:txBody>
      <dsp:txXfrm>
        <a:off x="258847" y="0"/>
        <a:ext cx="2372586" cy="494784"/>
      </dsp:txXfrm>
    </dsp:sp>
    <dsp:sp modelId="{B307E43A-8994-4348-803F-C2B275563A97}">
      <dsp:nvSpPr>
        <dsp:cNvPr id="0" name=""/>
        <dsp:cNvSpPr/>
      </dsp:nvSpPr>
      <dsp:spPr>
        <a:xfrm>
          <a:off x="2575137" y="0"/>
          <a:ext cx="2474655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Support during experiment</a:t>
          </a:r>
          <a:endParaRPr lang="en-150" sz="1400" b="1" u="none" kern="1200" dirty="0"/>
        </a:p>
      </dsp:txBody>
      <dsp:txXfrm>
        <a:off x="2822529" y="0"/>
        <a:ext cx="1979871" cy="494784"/>
      </dsp:txXfrm>
    </dsp:sp>
    <dsp:sp modelId="{7D37FEDA-BCBE-4852-B393-461734CD6E13}">
      <dsp:nvSpPr>
        <dsp:cNvPr id="0" name=""/>
        <dsp:cNvSpPr/>
      </dsp:nvSpPr>
      <dsp:spPr>
        <a:xfrm>
          <a:off x="4771604" y="0"/>
          <a:ext cx="2346426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rgbClr val="FFFFFF"/>
              </a:solidFill>
            </a:rPr>
            <a:t>Optimization  based on users feedback</a:t>
          </a:r>
          <a:endParaRPr lang="en-150" sz="1400" b="1" u="none" kern="1200" dirty="0">
            <a:solidFill>
              <a:srgbClr val="FFFFFF"/>
            </a:solidFill>
          </a:endParaRPr>
        </a:p>
      </dsp:txBody>
      <dsp:txXfrm>
        <a:off x="5018996" y="0"/>
        <a:ext cx="1851642" cy="494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B8D2-D2FA-4AB4-8129-B6FB290EFFF1}">
      <dsp:nvSpPr>
        <dsp:cNvPr id="0" name=""/>
        <dsp:cNvSpPr/>
      </dsp:nvSpPr>
      <dsp:spPr>
        <a:xfrm>
          <a:off x="11455" y="0"/>
          <a:ext cx="2867370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chemeClr val="bg2"/>
              </a:solidFill>
            </a:rPr>
            <a:t>Beamtime preparation</a:t>
          </a:r>
          <a:endParaRPr lang="en-150" sz="1400" b="1" u="none" kern="1200" dirty="0">
            <a:solidFill>
              <a:schemeClr val="bg2"/>
            </a:solidFill>
          </a:endParaRPr>
        </a:p>
      </dsp:txBody>
      <dsp:txXfrm>
        <a:off x="258847" y="0"/>
        <a:ext cx="2372586" cy="494784"/>
      </dsp:txXfrm>
    </dsp:sp>
    <dsp:sp modelId="{B307E43A-8994-4348-803F-C2B275563A97}">
      <dsp:nvSpPr>
        <dsp:cNvPr id="0" name=""/>
        <dsp:cNvSpPr/>
      </dsp:nvSpPr>
      <dsp:spPr>
        <a:xfrm>
          <a:off x="2575137" y="0"/>
          <a:ext cx="2474655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Support during experiment</a:t>
          </a:r>
          <a:endParaRPr lang="en-150" sz="1400" b="1" u="none" kern="1200" dirty="0"/>
        </a:p>
      </dsp:txBody>
      <dsp:txXfrm>
        <a:off x="2822529" y="0"/>
        <a:ext cx="1979871" cy="494784"/>
      </dsp:txXfrm>
    </dsp:sp>
    <dsp:sp modelId="{7D37FEDA-BCBE-4852-B393-461734CD6E13}">
      <dsp:nvSpPr>
        <dsp:cNvPr id="0" name=""/>
        <dsp:cNvSpPr/>
      </dsp:nvSpPr>
      <dsp:spPr>
        <a:xfrm>
          <a:off x="4771604" y="0"/>
          <a:ext cx="2346426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rgbClr val="FFFFFF"/>
              </a:solidFill>
            </a:rPr>
            <a:t>Optimization  based on users feedback</a:t>
          </a:r>
          <a:endParaRPr lang="en-150" sz="1400" b="1" u="none" kern="1200" dirty="0">
            <a:solidFill>
              <a:srgbClr val="FFFFFF"/>
            </a:solidFill>
          </a:endParaRPr>
        </a:p>
      </dsp:txBody>
      <dsp:txXfrm>
        <a:off x="5018996" y="0"/>
        <a:ext cx="1851642" cy="4947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B8D2-D2FA-4AB4-8129-B6FB290EFFF1}">
      <dsp:nvSpPr>
        <dsp:cNvPr id="0" name=""/>
        <dsp:cNvSpPr/>
      </dsp:nvSpPr>
      <dsp:spPr>
        <a:xfrm>
          <a:off x="11455" y="0"/>
          <a:ext cx="2867370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chemeClr val="bg2"/>
              </a:solidFill>
            </a:rPr>
            <a:t>Beamtime preparation</a:t>
          </a:r>
          <a:endParaRPr lang="en-150" sz="1400" b="1" u="none" kern="1200" dirty="0">
            <a:solidFill>
              <a:schemeClr val="bg2"/>
            </a:solidFill>
          </a:endParaRPr>
        </a:p>
      </dsp:txBody>
      <dsp:txXfrm>
        <a:off x="258847" y="0"/>
        <a:ext cx="2372586" cy="494784"/>
      </dsp:txXfrm>
    </dsp:sp>
    <dsp:sp modelId="{B307E43A-8994-4348-803F-C2B275563A97}">
      <dsp:nvSpPr>
        <dsp:cNvPr id="0" name=""/>
        <dsp:cNvSpPr/>
      </dsp:nvSpPr>
      <dsp:spPr>
        <a:xfrm>
          <a:off x="2575137" y="0"/>
          <a:ext cx="2474655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Support during experiment</a:t>
          </a:r>
          <a:endParaRPr lang="en-150" sz="1400" b="1" u="none" kern="1200" dirty="0"/>
        </a:p>
      </dsp:txBody>
      <dsp:txXfrm>
        <a:off x="2822529" y="0"/>
        <a:ext cx="1979871" cy="494784"/>
      </dsp:txXfrm>
    </dsp:sp>
    <dsp:sp modelId="{7D37FEDA-BCBE-4852-B393-461734CD6E13}">
      <dsp:nvSpPr>
        <dsp:cNvPr id="0" name=""/>
        <dsp:cNvSpPr/>
      </dsp:nvSpPr>
      <dsp:spPr>
        <a:xfrm>
          <a:off x="4771604" y="0"/>
          <a:ext cx="2346426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rgbClr val="FFFFFF"/>
              </a:solidFill>
            </a:rPr>
            <a:t>Optimization  based on users feedback</a:t>
          </a:r>
          <a:endParaRPr lang="en-150" sz="1400" b="1" u="none" kern="1200" dirty="0">
            <a:solidFill>
              <a:srgbClr val="FFFFFF"/>
            </a:solidFill>
          </a:endParaRPr>
        </a:p>
      </dsp:txBody>
      <dsp:txXfrm>
        <a:off x="5018996" y="0"/>
        <a:ext cx="1851642" cy="494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B8D2-D2FA-4AB4-8129-B6FB290EFFF1}">
      <dsp:nvSpPr>
        <dsp:cNvPr id="0" name=""/>
        <dsp:cNvSpPr/>
      </dsp:nvSpPr>
      <dsp:spPr>
        <a:xfrm>
          <a:off x="11455" y="0"/>
          <a:ext cx="2867370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chemeClr val="bg1"/>
              </a:solidFill>
            </a:rPr>
            <a:t>Beamtime preparation</a:t>
          </a:r>
          <a:endParaRPr lang="en-150" sz="1400" b="1" u="none" kern="1200" dirty="0">
            <a:solidFill>
              <a:schemeClr val="bg1"/>
            </a:solidFill>
          </a:endParaRPr>
        </a:p>
      </dsp:txBody>
      <dsp:txXfrm>
        <a:off x="258847" y="0"/>
        <a:ext cx="2372586" cy="494784"/>
      </dsp:txXfrm>
    </dsp:sp>
    <dsp:sp modelId="{B307E43A-8994-4348-803F-C2B275563A97}">
      <dsp:nvSpPr>
        <dsp:cNvPr id="0" name=""/>
        <dsp:cNvSpPr/>
      </dsp:nvSpPr>
      <dsp:spPr>
        <a:xfrm>
          <a:off x="2575137" y="0"/>
          <a:ext cx="2474655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chemeClr val="bg2"/>
              </a:solidFill>
            </a:rPr>
            <a:t>Support during experiment</a:t>
          </a:r>
          <a:endParaRPr lang="en-150" sz="1400" b="1" u="none" kern="1200" dirty="0">
            <a:solidFill>
              <a:schemeClr val="bg2"/>
            </a:solidFill>
          </a:endParaRPr>
        </a:p>
      </dsp:txBody>
      <dsp:txXfrm>
        <a:off x="2822529" y="0"/>
        <a:ext cx="1979871" cy="494784"/>
      </dsp:txXfrm>
    </dsp:sp>
    <dsp:sp modelId="{7D37FEDA-BCBE-4852-B393-461734CD6E13}">
      <dsp:nvSpPr>
        <dsp:cNvPr id="0" name=""/>
        <dsp:cNvSpPr/>
      </dsp:nvSpPr>
      <dsp:spPr>
        <a:xfrm>
          <a:off x="4771604" y="0"/>
          <a:ext cx="2346426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rgbClr val="FFFFFF"/>
              </a:solidFill>
            </a:rPr>
            <a:t>Optimization  based on users feedback</a:t>
          </a:r>
          <a:endParaRPr lang="en-150" sz="1400" b="1" u="none" kern="1200" dirty="0">
            <a:solidFill>
              <a:srgbClr val="FFFFFF"/>
            </a:solidFill>
          </a:endParaRPr>
        </a:p>
      </dsp:txBody>
      <dsp:txXfrm>
        <a:off x="5018996" y="0"/>
        <a:ext cx="1851642" cy="4947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B8D2-D2FA-4AB4-8129-B6FB290EFFF1}">
      <dsp:nvSpPr>
        <dsp:cNvPr id="0" name=""/>
        <dsp:cNvSpPr/>
      </dsp:nvSpPr>
      <dsp:spPr>
        <a:xfrm>
          <a:off x="11455" y="0"/>
          <a:ext cx="2867370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Beamtime preparation</a:t>
          </a:r>
          <a:endParaRPr lang="en-150" sz="1400" b="1" u="none" kern="1200" dirty="0"/>
        </a:p>
      </dsp:txBody>
      <dsp:txXfrm>
        <a:off x="258847" y="0"/>
        <a:ext cx="2372586" cy="494784"/>
      </dsp:txXfrm>
    </dsp:sp>
    <dsp:sp modelId="{B307E43A-8994-4348-803F-C2B275563A97}">
      <dsp:nvSpPr>
        <dsp:cNvPr id="0" name=""/>
        <dsp:cNvSpPr/>
      </dsp:nvSpPr>
      <dsp:spPr>
        <a:xfrm>
          <a:off x="2575137" y="0"/>
          <a:ext cx="2474655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Support during experiment</a:t>
          </a:r>
          <a:endParaRPr lang="en-150" sz="1400" b="1" u="none" kern="1200" dirty="0"/>
        </a:p>
      </dsp:txBody>
      <dsp:txXfrm>
        <a:off x="2822529" y="0"/>
        <a:ext cx="1979871" cy="494784"/>
      </dsp:txXfrm>
    </dsp:sp>
    <dsp:sp modelId="{7D37FEDA-BCBE-4852-B393-461734CD6E13}">
      <dsp:nvSpPr>
        <dsp:cNvPr id="0" name=""/>
        <dsp:cNvSpPr/>
      </dsp:nvSpPr>
      <dsp:spPr>
        <a:xfrm>
          <a:off x="4771604" y="0"/>
          <a:ext cx="2346426" cy="494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chemeClr val="bg2"/>
              </a:solidFill>
            </a:rPr>
            <a:t>Optimization  based on users feedback</a:t>
          </a:r>
          <a:endParaRPr lang="en-150" sz="1400" b="1" u="none" kern="1200" dirty="0">
            <a:solidFill>
              <a:schemeClr val="bg2"/>
            </a:solidFill>
          </a:endParaRPr>
        </a:p>
      </dsp:txBody>
      <dsp:txXfrm>
        <a:off x="5018996" y="0"/>
        <a:ext cx="1851642" cy="494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21.06.2023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21.06.2023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091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39C8-6D5D-40E8-8D83-C1E41A39F5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0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39C8-6D5D-40E8-8D83-C1E41A39F5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9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39C8-6D5D-40E8-8D83-C1E41A39F5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77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39C8-6D5D-40E8-8D83-C1E41A39F5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1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B39C8-6D5D-40E8-8D83-C1E41A39F5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660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99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91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Tunnel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6 and </a:t>
            </a:r>
            <a:r>
              <a:rPr lang="de-DE" dirty="0" err="1"/>
              <a:t>almost</a:t>
            </a:r>
            <a:r>
              <a:rPr lang="de-DE" dirty="0"/>
              <a:t> 40 </a:t>
            </a:r>
            <a:r>
              <a:rPr lang="de-DE" dirty="0" err="1"/>
              <a:t>metres</a:t>
            </a:r>
            <a:r>
              <a:rPr lang="de-DE" dirty="0"/>
              <a:t> 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underground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56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29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89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53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86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22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631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03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4733" y="6534150"/>
            <a:ext cx="7603067" cy="266700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dirty="0"/>
              <a:t>September 08, 2016</a:t>
            </a:r>
          </a:p>
          <a:p>
            <a:pPr fontAlgn="base">
              <a:spcAft>
                <a:spcPct val="0"/>
              </a:spcAft>
              <a:defRPr/>
            </a:pPr>
            <a:r>
              <a:rPr lang="en-GB" dirty="0"/>
              <a:t>Jan Grünert, WP74, European XFEL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256434" y="114301"/>
            <a:ext cx="768351" cy="911225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fld id="{C00874EE-3E1B-4AF5-879A-7973D6C0A804}" type="slidenum">
              <a:rPr lang="en-GB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3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922" y="1120780"/>
            <a:ext cx="7836705" cy="1050925"/>
          </a:xfrm>
        </p:spPr>
        <p:txBody>
          <a:bodyPr anchor="b"/>
          <a:lstStyle>
            <a:lvl1pPr algn="l">
              <a:defRPr sz="2933"/>
            </a:lvl1pPr>
          </a:lstStyle>
          <a:p>
            <a:r>
              <a:rPr lang="de-DE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917" y="2583181"/>
            <a:ext cx="7848595" cy="333025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 noProof="0"/>
              <a:t>Click to edit Master subtitle style</a:t>
            </a:r>
            <a:endParaRPr lang="en-US" noProof="0" dirty="0"/>
          </a:p>
        </p:txBody>
      </p:sp>
      <p:grpSp>
        <p:nvGrpSpPr>
          <p:cNvPr id="25" name="Group 25"/>
          <p:cNvGrpSpPr>
            <a:grpSpLocks/>
          </p:cNvGrpSpPr>
          <p:nvPr userDrawn="1"/>
        </p:nvGrpSpPr>
        <p:grpSpPr bwMode="auto">
          <a:xfrm>
            <a:off x="9478433" y="774939"/>
            <a:ext cx="1872000" cy="1404000"/>
            <a:chOff x="4574" y="582"/>
            <a:chExt cx="897" cy="896"/>
          </a:xfrm>
          <a:solidFill>
            <a:schemeClr val="bg1"/>
          </a:solidFill>
        </p:grpSpPr>
        <p:sp>
          <p:nvSpPr>
            <p:cNvPr id="27" name="AutoShape 24"/>
            <p:cNvSpPr>
              <a:spLocks noChangeAspect="1" noChangeArrowheads="1" noTextEdit="1"/>
            </p:cNvSpPr>
            <p:nvPr userDrawn="1"/>
          </p:nvSpPr>
          <p:spPr bwMode="auto">
            <a:xfrm>
              <a:off x="4574" y="582"/>
              <a:ext cx="897" cy="8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634" y="1030"/>
              <a:ext cx="82" cy="108"/>
            </a:xfrm>
            <a:custGeom>
              <a:avLst/>
              <a:gdLst>
                <a:gd name="T0" fmla="*/ 0 w 82"/>
                <a:gd name="T1" fmla="*/ 0 h 108"/>
                <a:gd name="T2" fmla="*/ 81 w 82"/>
                <a:gd name="T3" fmla="*/ 0 h 108"/>
                <a:gd name="T4" fmla="*/ 81 w 82"/>
                <a:gd name="T5" fmla="*/ 20 h 108"/>
                <a:gd name="T6" fmla="*/ 24 w 82"/>
                <a:gd name="T7" fmla="*/ 20 h 108"/>
                <a:gd name="T8" fmla="*/ 24 w 82"/>
                <a:gd name="T9" fmla="*/ 43 h 108"/>
                <a:gd name="T10" fmla="*/ 76 w 82"/>
                <a:gd name="T11" fmla="*/ 43 h 108"/>
                <a:gd name="T12" fmla="*/ 76 w 82"/>
                <a:gd name="T13" fmla="*/ 61 h 108"/>
                <a:gd name="T14" fmla="*/ 24 w 82"/>
                <a:gd name="T15" fmla="*/ 61 h 108"/>
                <a:gd name="T16" fmla="*/ 24 w 82"/>
                <a:gd name="T17" fmla="*/ 88 h 108"/>
                <a:gd name="T18" fmla="*/ 82 w 82"/>
                <a:gd name="T19" fmla="*/ 88 h 108"/>
                <a:gd name="T20" fmla="*/ 82 w 82"/>
                <a:gd name="T21" fmla="*/ 108 h 108"/>
                <a:gd name="T22" fmla="*/ 0 w 82"/>
                <a:gd name="T23" fmla="*/ 108 h 108"/>
                <a:gd name="T24" fmla="*/ 0 w 82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08">
                  <a:moveTo>
                    <a:pt x="0" y="0"/>
                  </a:moveTo>
                  <a:lnTo>
                    <a:pt x="81" y="0"/>
                  </a:lnTo>
                  <a:lnTo>
                    <a:pt x="81" y="20"/>
                  </a:lnTo>
                  <a:lnTo>
                    <a:pt x="24" y="20"/>
                  </a:lnTo>
                  <a:lnTo>
                    <a:pt x="24" y="43"/>
                  </a:lnTo>
                  <a:lnTo>
                    <a:pt x="76" y="43"/>
                  </a:lnTo>
                  <a:lnTo>
                    <a:pt x="76" y="61"/>
                  </a:lnTo>
                  <a:lnTo>
                    <a:pt x="24" y="61"/>
                  </a:lnTo>
                  <a:lnTo>
                    <a:pt x="24" y="88"/>
                  </a:lnTo>
                  <a:lnTo>
                    <a:pt x="82" y="88"/>
                  </a:lnTo>
                  <a:lnTo>
                    <a:pt x="82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4729" y="1060"/>
              <a:ext cx="73" cy="80"/>
            </a:xfrm>
            <a:custGeom>
              <a:avLst/>
              <a:gdLst>
                <a:gd name="T0" fmla="*/ 371 w 371"/>
                <a:gd name="T1" fmla="*/ 395 h 406"/>
                <a:gd name="T2" fmla="*/ 268 w 371"/>
                <a:gd name="T3" fmla="*/ 395 h 406"/>
                <a:gd name="T4" fmla="*/ 268 w 371"/>
                <a:gd name="T5" fmla="*/ 340 h 406"/>
                <a:gd name="T6" fmla="*/ 266 w 371"/>
                <a:gd name="T7" fmla="*/ 340 h 406"/>
                <a:gd name="T8" fmla="*/ 145 w 371"/>
                <a:gd name="T9" fmla="*/ 406 h 406"/>
                <a:gd name="T10" fmla="*/ 0 w 371"/>
                <a:gd name="T11" fmla="*/ 243 h 406"/>
                <a:gd name="T12" fmla="*/ 0 w 371"/>
                <a:gd name="T13" fmla="*/ 0 h 406"/>
                <a:gd name="T14" fmla="*/ 109 w 371"/>
                <a:gd name="T15" fmla="*/ 0 h 406"/>
                <a:gd name="T16" fmla="*/ 109 w 371"/>
                <a:gd name="T17" fmla="*/ 223 h 406"/>
                <a:gd name="T18" fmla="*/ 179 w 371"/>
                <a:gd name="T19" fmla="*/ 320 h 406"/>
                <a:gd name="T20" fmla="*/ 263 w 371"/>
                <a:gd name="T21" fmla="*/ 207 h 406"/>
                <a:gd name="T22" fmla="*/ 263 w 371"/>
                <a:gd name="T23" fmla="*/ 0 h 406"/>
                <a:gd name="T24" fmla="*/ 371 w 371"/>
                <a:gd name="T25" fmla="*/ 0 h 406"/>
                <a:gd name="T26" fmla="*/ 371 w 371"/>
                <a:gd name="T27" fmla="*/ 39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1" h="406">
                  <a:moveTo>
                    <a:pt x="371" y="395"/>
                  </a:moveTo>
                  <a:cubicBezTo>
                    <a:pt x="268" y="395"/>
                    <a:pt x="268" y="395"/>
                    <a:pt x="268" y="395"/>
                  </a:cubicBezTo>
                  <a:cubicBezTo>
                    <a:pt x="268" y="340"/>
                    <a:pt x="268" y="340"/>
                    <a:pt x="268" y="340"/>
                  </a:cubicBezTo>
                  <a:cubicBezTo>
                    <a:pt x="266" y="340"/>
                    <a:pt x="266" y="340"/>
                    <a:pt x="266" y="340"/>
                  </a:cubicBezTo>
                  <a:cubicBezTo>
                    <a:pt x="238" y="384"/>
                    <a:pt x="191" y="406"/>
                    <a:pt x="145" y="406"/>
                  </a:cubicBezTo>
                  <a:cubicBezTo>
                    <a:pt x="29" y="406"/>
                    <a:pt x="0" y="341"/>
                    <a:pt x="0" y="2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09" y="288"/>
                    <a:pt x="128" y="320"/>
                    <a:pt x="179" y="320"/>
                  </a:cubicBezTo>
                  <a:cubicBezTo>
                    <a:pt x="237" y="320"/>
                    <a:pt x="263" y="287"/>
                    <a:pt x="263" y="207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371" y="0"/>
                    <a:pt x="371" y="0"/>
                    <a:pt x="371" y="0"/>
                  </a:cubicBezTo>
                  <a:lnTo>
                    <a:pt x="371" y="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4821" y="1057"/>
              <a:ext cx="50" cy="81"/>
            </a:xfrm>
            <a:custGeom>
              <a:avLst/>
              <a:gdLst>
                <a:gd name="T0" fmla="*/ 0 w 255"/>
                <a:gd name="T1" fmla="*/ 11 h 406"/>
                <a:gd name="T2" fmla="*/ 104 w 255"/>
                <a:gd name="T3" fmla="*/ 11 h 406"/>
                <a:gd name="T4" fmla="*/ 104 w 255"/>
                <a:gd name="T5" fmla="*/ 84 h 406"/>
                <a:gd name="T6" fmla="*/ 105 w 255"/>
                <a:gd name="T7" fmla="*/ 84 h 406"/>
                <a:gd name="T8" fmla="*/ 231 w 255"/>
                <a:gd name="T9" fmla="*/ 0 h 406"/>
                <a:gd name="T10" fmla="*/ 255 w 255"/>
                <a:gd name="T11" fmla="*/ 4 h 406"/>
                <a:gd name="T12" fmla="*/ 255 w 255"/>
                <a:gd name="T13" fmla="*/ 105 h 406"/>
                <a:gd name="T14" fmla="*/ 216 w 255"/>
                <a:gd name="T15" fmla="*/ 101 h 406"/>
                <a:gd name="T16" fmla="*/ 109 w 255"/>
                <a:gd name="T17" fmla="*/ 228 h 406"/>
                <a:gd name="T18" fmla="*/ 109 w 255"/>
                <a:gd name="T19" fmla="*/ 406 h 406"/>
                <a:gd name="T20" fmla="*/ 0 w 255"/>
                <a:gd name="T21" fmla="*/ 406 h 406"/>
                <a:gd name="T22" fmla="*/ 0 w 255"/>
                <a:gd name="T23" fmla="*/ 1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" h="406">
                  <a:moveTo>
                    <a:pt x="0" y="11"/>
                  </a:moveTo>
                  <a:cubicBezTo>
                    <a:pt x="104" y="11"/>
                    <a:pt x="104" y="11"/>
                    <a:pt x="104" y="11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105" y="84"/>
                    <a:pt x="105" y="84"/>
                    <a:pt x="105" y="84"/>
                  </a:cubicBezTo>
                  <a:cubicBezTo>
                    <a:pt x="125" y="34"/>
                    <a:pt x="179" y="0"/>
                    <a:pt x="231" y="0"/>
                  </a:cubicBezTo>
                  <a:cubicBezTo>
                    <a:pt x="239" y="0"/>
                    <a:pt x="248" y="1"/>
                    <a:pt x="255" y="4"/>
                  </a:cubicBezTo>
                  <a:cubicBezTo>
                    <a:pt x="255" y="105"/>
                    <a:pt x="255" y="105"/>
                    <a:pt x="255" y="105"/>
                  </a:cubicBezTo>
                  <a:cubicBezTo>
                    <a:pt x="245" y="102"/>
                    <a:pt x="229" y="101"/>
                    <a:pt x="216" y="101"/>
                  </a:cubicBezTo>
                  <a:cubicBezTo>
                    <a:pt x="136" y="101"/>
                    <a:pt x="109" y="158"/>
                    <a:pt x="109" y="228"/>
                  </a:cubicBezTo>
                  <a:cubicBezTo>
                    <a:pt x="109" y="406"/>
                    <a:pt x="109" y="406"/>
                    <a:pt x="109" y="406"/>
                  </a:cubicBezTo>
                  <a:cubicBezTo>
                    <a:pt x="0" y="406"/>
                    <a:pt x="0" y="406"/>
                    <a:pt x="0" y="406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9"/>
            <p:cNvSpPr>
              <a:spLocks noEditPoints="1"/>
            </p:cNvSpPr>
            <p:nvPr userDrawn="1"/>
          </p:nvSpPr>
          <p:spPr bwMode="auto">
            <a:xfrm>
              <a:off x="4873" y="1057"/>
              <a:ext cx="81" cy="83"/>
            </a:xfrm>
            <a:custGeom>
              <a:avLst/>
              <a:gdLst>
                <a:gd name="T0" fmla="*/ 204 w 409"/>
                <a:gd name="T1" fmla="*/ 0 h 417"/>
                <a:gd name="T2" fmla="*/ 409 w 409"/>
                <a:gd name="T3" fmla="*/ 209 h 417"/>
                <a:gd name="T4" fmla="*/ 204 w 409"/>
                <a:gd name="T5" fmla="*/ 417 h 417"/>
                <a:gd name="T6" fmla="*/ 0 w 409"/>
                <a:gd name="T7" fmla="*/ 209 h 417"/>
                <a:gd name="T8" fmla="*/ 204 w 409"/>
                <a:gd name="T9" fmla="*/ 0 h 417"/>
                <a:gd name="T10" fmla="*/ 204 w 409"/>
                <a:gd name="T11" fmla="*/ 335 h 417"/>
                <a:gd name="T12" fmla="*/ 301 w 409"/>
                <a:gd name="T13" fmla="*/ 209 h 417"/>
                <a:gd name="T14" fmla="*/ 204 w 409"/>
                <a:gd name="T15" fmla="*/ 82 h 417"/>
                <a:gd name="T16" fmla="*/ 109 w 409"/>
                <a:gd name="T17" fmla="*/ 209 h 417"/>
                <a:gd name="T18" fmla="*/ 204 w 409"/>
                <a:gd name="T19" fmla="*/ 33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9" h="417">
                  <a:moveTo>
                    <a:pt x="204" y="0"/>
                  </a:moveTo>
                  <a:cubicBezTo>
                    <a:pt x="329" y="0"/>
                    <a:pt x="409" y="83"/>
                    <a:pt x="409" y="209"/>
                  </a:cubicBezTo>
                  <a:cubicBezTo>
                    <a:pt x="409" y="334"/>
                    <a:pt x="329" y="417"/>
                    <a:pt x="204" y="417"/>
                  </a:cubicBezTo>
                  <a:cubicBezTo>
                    <a:pt x="80" y="417"/>
                    <a:pt x="0" y="334"/>
                    <a:pt x="0" y="209"/>
                  </a:cubicBezTo>
                  <a:cubicBezTo>
                    <a:pt x="0" y="83"/>
                    <a:pt x="80" y="0"/>
                    <a:pt x="204" y="0"/>
                  </a:cubicBezTo>
                  <a:close/>
                  <a:moveTo>
                    <a:pt x="204" y="335"/>
                  </a:moveTo>
                  <a:cubicBezTo>
                    <a:pt x="279" y="335"/>
                    <a:pt x="301" y="271"/>
                    <a:pt x="301" y="209"/>
                  </a:cubicBezTo>
                  <a:cubicBezTo>
                    <a:pt x="301" y="145"/>
                    <a:pt x="279" y="82"/>
                    <a:pt x="204" y="82"/>
                  </a:cubicBezTo>
                  <a:cubicBezTo>
                    <a:pt x="131" y="82"/>
                    <a:pt x="109" y="145"/>
                    <a:pt x="109" y="209"/>
                  </a:cubicBezTo>
                  <a:cubicBezTo>
                    <a:pt x="109" y="271"/>
                    <a:pt x="131" y="335"/>
                    <a:pt x="204" y="3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0" name="Freeform 30"/>
            <p:cNvSpPr>
              <a:spLocks noEditPoints="1"/>
            </p:cNvSpPr>
            <p:nvPr userDrawn="1"/>
          </p:nvSpPr>
          <p:spPr bwMode="auto">
            <a:xfrm>
              <a:off x="4964" y="1057"/>
              <a:ext cx="80" cy="108"/>
            </a:xfrm>
            <a:custGeom>
              <a:avLst/>
              <a:gdLst>
                <a:gd name="T0" fmla="*/ 0 w 402"/>
                <a:gd name="T1" fmla="*/ 11 h 545"/>
                <a:gd name="T2" fmla="*/ 103 w 402"/>
                <a:gd name="T3" fmla="*/ 11 h 545"/>
                <a:gd name="T4" fmla="*/ 103 w 402"/>
                <a:gd name="T5" fmla="*/ 61 h 545"/>
                <a:gd name="T6" fmla="*/ 104 w 402"/>
                <a:gd name="T7" fmla="*/ 61 h 545"/>
                <a:gd name="T8" fmla="*/ 222 w 402"/>
                <a:gd name="T9" fmla="*/ 0 h 545"/>
                <a:gd name="T10" fmla="*/ 402 w 402"/>
                <a:gd name="T11" fmla="*/ 213 h 545"/>
                <a:gd name="T12" fmla="*/ 228 w 402"/>
                <a:gd name="T13" fmla="*/ 417 h 545"/>
                <a:gd name="T14" fmla="*/ 110 w 402"/>
                <a:gd name="T15" fmla="*/ 357 h 545"/>
                <a:gd name="T16" fmla="*/ 108 w 402"/>
                <a:gd name="T17" fmla="*/ 357 h 545"/>
                <a:gd name="T18" fmla="*/ 108 w 402"/>
                <a:gd name="T19" fmla="*/ 545 h 545"/>
                <a:gd name="T20" fmla="*/ 0 w 402"/>
                <a:gd name="T21" fmla="*/ 545 h 545"/>
                <a:gd name="T22" fmla="*/ 0 w 402"/>
                <a:gd name="T23" fmla="*/ 11 h 545"/>
                <a:gd name="T24" fmla="*/ 293 w 402"/>
                <a:gd name="T25" fmla="*/ 209 h 545"/>
                <a:gd name="T26" fmla="*/ 198 w 402"/>
                <a:gd name="T27" fmla="*/ 82 h 545"/>
                <a:gd name="T28" fmla="*/ 104 w 402"/>
                <a:gd name="T29" fmla="*/ 209 h 545"/>
                <a:gd name="T30" fmla="*/ 199 w 402"/>
                <a:gd name="T31" fmla="*/ 335 h 545"/>
                <a:gd name="T32" fmla="*/ 293 w 402"/>
                <a:gd name="T33" fmla="*/ 209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545">
                  <a:moveTo>
                    <a:pt x="0" y="11"/>
                  </a:moveTo>
                  <a:cubicBezTo>
                    <a:pt x="103" y="11"/>
                    <a:pt x="103" y="11"/>
                    <a:pt x="103" y="1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30" y="19"/>
                    <a:pt x="173" y="0"/>
                    <a:pt x="222" y="0"/>
                  </a:cubicBezTo>
                  <a:cubicBezTo>
                    <a:pt x="346" y="0"/>
                    <a:pt x="402" y="100"/>
                    <a:pt x="402" y="213"/>
                  </a:cubicBezTo>
                  <a:cubicBezTo>
                    <a:pt x="402" y="318"/>
                    <a:pt x="344" y="417"/>
                    <a:pt x="228" y="417"/>
                  </a:cubicBezTo>
                  <a:cubicBezTo>
                    <a:pt x="181" y="417"/>
                    <a:pt x="136" y="396"/>
                    <a:pt x="110" y="357"/>
                  </a:cubicBezTo>
                  <a:cubicBezTo>
                    <a:pt x="108" y="357"/>
                    <a:pt x="108" y="357"/>
                    <a:pt x="108" y="357"/>
                  </a:cubicBezTo>
                  <a:cubicBezTo>
                    <a:pt x="108" y="545"/>
                    <a:pt x="108" y="545"/>
                    <a:pt x="108" y="545"/>
                  </a:cubicBezTo>
                  <a:cubicBezTo>
                    <a:pt x="0" y="545"/>
                    <a:pt x="0" y="545"/>
                    <a:pt x="0" y="545"/>
                  </a:cubicBezTo>
                  <a:lnTo>
                    <a:pt x="0" y="11"/>
                  </a:lnTo>
                  <a:close/>
                  <a:moveTo>
                    <a:pt x="293" y="209"/>
                  </a:moveTo>
                  <a:cubicBezTo>
                    <a:pt x="293" y="147"/>
                    <a:pt x="268" y="82"/>
                    <a:pt x="198" y="82"/>
                  </a:cubicBezTo>
                  <a:cubicBezTo>
                    <a:pt x="127" y="82"/>
                    <a:pt x="104" y="145"/>
                    <a:pt x="104" y="209"/>
                  </a:cubicBezTo>
                  <a:cubicBezTo>
                    <a:pt x="104" y="274"/>
                    <a:pt x="129" y="335"/>
                    <a:pt x="199" y="335"/>
                  </a:cubicBezTo>
                  <a:cubicBezTo>
                    <a:pt x="270" y="335"/>
                    <a:pt x="293" y="274"/>
                    <a:pt x="29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1" name="Freeform 31"/>
            <p:cNvSpPr>
              <a:spLocks noEditPoints="1"/>
            </p:cNvSpPr>
            <p:nvPr userDrawn="1"/>
          </p:nvSpPr>
          <p:spPr bwMode="auto">
            <a:xfrm>
              <a:off x="5051" y="1057"/>
              <a:ext cx="79" cy="83"/>
            </a:xfrm>
            <a:custGeom>
              <a:avLst/>
              <a:gdLst>
                <a:gd name="T0" fmla="*/ 109 w 401"/>
                <a:gd name="T1" fmla="*/ 235 h 417"/>
                <a:gd name="T2" fmla="*/ 206 w 401"/>
                <a:gd name="T3" fmla="*/ 335 h 417"/>
                <a:gd name="T4" fmla="*/ 291 w 401"/>
                <a:gd name="T5" fmla="*/ 284 h 417"/>
                <a:gd name="T6" fmla="*/ 387 w 401"/>
                <a:gd name="T7" fmla="*/ 284 h 417"/>
                <a:gd name="T8" fmla="*/ 202 w 401"/>
                <a:gd name="T9" fmla="*/ 417 h 417"/>
                <a:gd name="T10" fmla="*/ 0 w 401"/>
                <a:gd name="T11" fmla="*/ 209 h 417"/>
                <a:gd name="T12" fmla="*/ 202 w 401"/>
                <a:gd name="T13" fmla="*/ 0 h 417"/>
                <a:gd name="T14" fmla="*/ 394 w 401"/>
                <a:gd name="T15" fmla="*/ 235 h 417"/>
                <a:gd name="T16" fmla="*/ 109 w 401"/>
                <a:gd name="T17" fmla="*/ 235 h 417"/>
                <a:gd name="T18" fmla="*/ 285 w 401"/>
                <a:gd name="T19" fmla="*/ 166 h 417"/>
                <a:gd name="T20" fmla="*/ 199 w 401"/>
                <a:gd name="T21" fmla="*/ 82 h 417"/>
                <a:gd name="T22" fmla="*/ 109 w 401"/>
                <a:gd name="T23" fmla="*/ 166 h 417"/>
                <a:gd name="T24" fmla="*/ 285 w 401"/>
                <a:gd name="T25" fmla="*/ 16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1" h="417">
                  <a:moveTo>
                    <a:pt x="109" y="235"/>
                  </a:moveTo>
                  <a:cubicBezTo>
                    <a:pt x="112" y="304"/>
                    <a:pt x="145" y="335"/>
                    <a:pt x="206" y="335"/>
                  </a:cubicBezTo>
                  <a:cubicBezTo>
                    <a:pt x="249" y="335"/>
                    <a:pt x="284" y="308"/>
                    <a:pt x="291" y="284"/>
                  </a:cubicBezTo>
                  <a:cubicBezTo>
                    <a:pt x="387" y="284"/>
                    <a:pt x="387" y="284"/>
                    <a:pt x="387" y="284"/>
                  </a:cubicBezTo>
                  <a:cubicBezTo>
                    <a:pt x="356" y="377"/>
                    <a:pt x="291" y="417"/>
                    <a:pt x="202" y="417"/>
                  </a:cubicBezTo>
                  <a:cubicBezTo>
                    <a:pt x="77" y="417"/>
                    <a:pt x="0" y="331"/>
                    <a:pt x="0" y="209"/>
                  </a:cubicBezTo>
                  <a:cubicBezTo>
                    <a:pt x="0" y="90"/>
                    <a:pt x="82" y="0"/>
                    <a:pt x="202" y="0"/>
                  </a:cubicBezTo>
                  <a:cubicBezTo>
                    <a:pt x="336" y="0"/>
                    <a:pt x="401" y="113"/>
                    <a:pt x="394" y="235"/>
                  </a:cubicBezTo>
                  <a:lnTo>
                    <a:pt x="109" y="235"/>
                  </a:lnTo>
                  <a:close/>
                  <a:moveTo>
                    <a:pt x="285" y="166"/>
                  </a:moveTo>
                  <a:cubicBezTo>
                    <a:pt x="275" y="111"/>
                    <a:pt x="252" y="82"/>
                    <a:pt x="199" y="82"/>
                  </a:cubicBezTo>
                  <a:cubicBezTo>
                    <a:pt x="130" y="82"/>
                    <a:pt x="110" y="135"/>
                    <a:pt x="109" y="166"/>
                  </a:cubicBezTo>
                  <a:lnTo>
                    <a:pt x="285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3" name="Freeform 32"/>
            <p:cNvSpPr>
              <a:spLocks noEditPoints="1"/>
            </p:cNvSpPr>
            <p:nvPr userDrawn="1"/>
          </p:nvSpPr>
          <p:spPr bwMode="auto">
            <a:xfrm>
              <a:off x="5136" y="1057"/>
              <a:ext cx="76" cy="83"/>
            </a:xfrm>
            <a:custGeom>
              <a:avLst/>
              <a:gdLst>
                <a:gd name="T0" fmla="*/ 12 w 385"/>
                <a:gd name="T1" fmla="*/ 132 h 417"/>
                <a:gd name="T2" fmla="*/ 198 w 385"/>
                <a:gd name="T3" fmla="*/ 0 h 417"/>
                <a:gd name="T4" fmla="*/ 371 w 385"/>
                <a:gd name="T5" fmla="*/ 112 h 417"/>
                <a:gd name="T6" fmla="*/ 371 w 385"/>
                <a:gd name="T7" fmla="*/ 318 h 417"/>
                <a:gd name="T8" fmla="*/ 385 w 385"/>
                <a:gd name="T9" fmla="*/ 406 h 417"/>
                <a:gd name="T10" fmla="*/ 275 w 385"/>
                <a:gd name="T11" fmla="*/ 406 h 417"/>
                <a:gd name="T12" fmla="*/ 267 w 385"/>
                <a:gd name="T13" fmla="*/ 368 h 417"/>
                <a:gd name="T14" fmla="*/ 134 w 385"/>
                <a:gd name="T15" fmla="*/ 417 h 417"/>
                <a:gd name="T16" fmla="*/ 0 w 385"/>
                <a:gd name="T17" fmla="*/ 298 h 417"/>
                <a:gd name="T18" fmla="*/ 134 w 385"/>
                <a:gd name="T19" fmla="*/ 178 h 417"/>
                <a:gd name="T20" fmla="*/ 263 w 385"/>
                <a:gd name="T21" fmla="*/ 126 h 417"/>
                <a:gd name="T22" fmla="*/ 192 w 385"/>
                <a:gd name="T23" fmla="*/ 73 h 417"/>
                <a:gd name="T24" fmla="*/ 121 w 385"/>
                <a:gd name="T25" fmla="*/ 132 h 417"/>
                <a:gd name="T26" fmla="*/ 12 w 385"/>
                <a:gd name="T27" fmla="*/ 132 h 417"/>
                <a:gd name="T28" fmla="*/ 263 w 385"/>
                <a:gd name="T29" fmla="*/ 213 h 417"/>
                <a:gd name="T30" fmla="*/ 173 w 385"/>
                <a:gd name="T31" fmla="*/ 235 h 417"/>
                <a:gd name="T32" fmla="*/ 108 w 385"/>
                <a:gd name="T33" fmla="*/ 294 h 417"/>
                <a:gd name="T34" fmla="*/ 175 w 385"/>
                <a:gd name="T35" fmla="*/ 344 h 417"/>
                <a:gd name="T36" fmla="*/ 263 w 385"/>
                <a:gd name="T37" fmla="*/ 253 h 417"/>
                <a:gd name="T38" fmla="*/ 263 w 385"/>
                <a:gd name="T39" fmla="*/ 2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5" h="417">
                  <a:moveTo>
                    <a:pt x="12" y="132"/>
                  </a:moveTo>
                  <a:cubicBezTo>
                    <a:pt x="18" y="31"/>
                    <a:pt x="109" y="0"/>
                    <a:pt x="198" y="0"/>
                  </a:cubicBezTo>
                  <a:cubicBezTo>
                    <a:pt x="277" y="0"/>
                    <a:pt x="371" y="18"/>
                    <a:pt x="371" y="112"/>
                  </a:cubicBezTo>
                  <a:cubicBezTo>
                    <a:pt x="371" y="318"/>
                    <a:pt x="371" y="318"/>
                    <a:pt x="371" y="318"/>
                  </a:cubicBezTo>
                  <a:cubicBezTo>
                    <a:pt x="371" y="354"/>
                    <a:pt x="375" y="390"/>
                    <a:pt x="385" y="406"/>
                  </a:cubicBezTo>
                  <a:cubicBezTo>
                    <a:pt x="275" y="406"/>
                    <a:pt x="275" y="406"/>
                    <a:pt x="275" y="406"/>
                  </a:cubicBezTo>
                  <a:cubicBezTo>
                    <a:pt x="271" y="394"/>
                    <a:pt x="268" y="381"/>
                    <a:pt x="267" y="368"/>
                  </a:cubicBezTo>
                  <a:cubicBezTo>
                    <a:pt x="233" y="404"/>
                    <a:pt x="182" y="417"/>
                    <a:pt x="134" y="417"/>
                  </a:cubicBezTo>
                  <a:cubicBezTo>
                    <a:pt x="59" y="417"/>
                    <a:pt x="0" y="379"/>
                    <a:pt x="0" y="298"/>
                  </a:cubicBezTo>
                  <a:cubicBezTo>
                    <a:pt x="0" y="209"/>
                    <a:pt x="67" y="187"/>
                    <a:pt x="134" y="178"/>
                  </a:cubicBezTo>
                  <a:cubicBezTo>
                    <a:pt x="201" y="168"/>
                    <a:pt x="263" y="170"/>
                    <a:pt x="263" y="126"/>
                  </a:cubicBezTo>
                  <a:cubicBezTo>
                    <a:pt x="263" y="79"/>
                    <a:pt x="231" y="73"/>
                    <a:pt x="192" y="73"/>
                  </a:cubicBezTo>
                  <a:cubicBezTo>
                    <a:pt x="151" y="73"/>
                    <a:pt x="124" y="89"/>
                    <a:pt x="121" y="132"/>
                  </a:cubicBezTo>
                  <a:lnTo>
                    <a:pt x="12" y="132"/>
                  </a:lnTo>
                  <a:close/>
                  <a:moveTo>
                    <a:pt x="263" y="213"/>
                  </a:moveTo>
                  <a:cubicBezTo>
                    <a:pt x="244" y="229"/>
                    <a:pt x="206" y="229"/>
                    <a:pt x="173" y="235"/>
                  </a:cubicBezTo>
                  <a:cubicBezTo>
                    <a:pt x="139" y="242"/>
                    <a:pt x="108" y="254"/>
                    <a:pt x="108" y="294"/>
                  </a:cubicBezTo>
                  <a:cubicBezTo>
                    <a:pt x="108" y="334"/>
                    <a:pt x="140" y="344"/>
                    <a:pt x="175" y="344"/>
                  </a:cubicBezTo>
                  <a:cubicBezTo>
                    <a:pt x="260" y="344"/>
                    <a:pt x="263" y="277"/>
                    <a:pt x="263" y="253"/>
                  </a:cubicBezTo>
                  <a:lnTo>
                    <a:pt x="263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4" name="Freeform 33"/>
            <p:cNvSpPr>
              <a:spLocks/>
            </p:cNvSpPr>
            <p:nvPr userDrawn="1"/>
          </p:nvSpPr>
          <p:spPr bwMode="auto">
            <a:xfrm>
              <a:off x="5226" y="1057"/>
              <a:ext cx="74" cy="81"/>
            </a:xfrm>
            <a:custGeom>
              <a:avLst/>
              <a:gdLst>
                <a:gd name="T0" fmla="*/ 0 w 371"/>
                <a:gd name="T1" fmla="*/ 11 h 406"/>
                <a:gd name="T2" fmla="*/ 104 w 371"/>
                <a:gd name="T3" fmla="*/ 11 h 406"/>
                <a:gd name="T4" fmla="*/ 104 w 371"/>
                <a:gd name="T5" fmla="*/ 66 h 406"/>
                <a:gd name="T6" fmla="*/ 106 w 371"/>
                <a:gd name="T7" fmla="*/ 66 h 406"/>
                <a:gd name="T8" fmla="*/ 227 w 371"/>
                <a:gd name="T9" fmla="*/ 0 h 406"/>
                <a:gd name="T10" fmla="*/ 371 w 371"/>
                <a:gd name="T11" fmla="*/ 163 h 406"/>
                <a:gd name="T12" fmla="*/ 371 w 371"/>
                <a:gd name="T13" fmla="*/ 406 h 406"/>
                <a:gd name="T14" fmla="*/ 263 w 371"/>
                <a:gd name="T15" fmla="*/ 406 h 406"/>
                <a:gd name="T16" fmla="*/ 263 w 371"/>
                <a:gd name="T17" fmla="*/ 183 h 406"/>
                <a:gd name="T18" fmla="*/ 193 w 371"/>
                <a:gd name="T19" fmla="*/ 86 h 406"/>
                <a:gd name="T20" fmla="*/ 109 w 371"/>
                <a:gd name="T21" fmla="*/ 199 h 406"/>
                <a:gd name="T22" fmla="*/ 109 w 371"/>
                <a:gd name="T23" fmla="*/ 406 h 406"/>
                <a:gd name="T24" fmla="*/ 0 w 371"/>
                <a:gd name="T25" fmla="*/ 406 h 406"/>
                <a:gd name="T26" fmla="*/ 0 w 371"/>
                <a:gd name="T27" fmla="*/ 1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1" h="406">
                  <a:moveTo>
                    <a:pt x="0" y="11"/>
                  </a:moveTo>
                  <a:cubicBezTo>
                    <a:pt x="104" y="11"/>
                    <a:pt x="104" y="11"/>
                    <a:pt x="104" y="11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34" y="21"/>
                    <a:pt x="181" y="0"/>
                    <a:pt x="227" y="0"/>
                  </a:cubicBezTo>
                  <a:cubicBezTo>
                    <a:pt x="342" y="0"/>
                    <a:pt x="371" y="65"/>
                    <a:pt x="371" y="163"/>
                  </a:cubicBezTo>
                  <a:cubicBezTo>
                    <a:pt x="371" y="406"/>
                    <a:pt x="371" y="406"/>
                    <a:pt x="371" y="406"/>
                  </a:cubicBezTo>
                  <a:cubicBezTo>
                    <a:pt x="263" y="406"/>
                    <a:pt x="263" y="406"/>
                    <a:pt x="263" y="406"/>
                  </a:cubicBezTo>
                  <a:cubicBezTo>
                    <a:pt x="263" y="183"/>
                    <a:pt x="263" y="183"/>
                    <a:pt x="263" y="183"/>
                  </a:cubicBezTo>
                  <a:cubicBezTo>
                    <a:pt x="263" y="118"/>
                    <a:pt x="244" y="86"/>
                    <a:pt x="193" y="86"/>
                  </a:cubicBezTo>
                  <a:cubicBezTo>
                    <a:pt x="134" y="86"/>
                    <a:pt x="109" y="118"/>
                    <a:pt x="109" y="199"/>
                  </a:cubicBezTo>
                  <a:cubicBezTo>
                    <a:pt x="109" y="406"/>
                    <a:pt x="109" y="406"/>
                    <a:pt x="109" y="406"/>
                  </a:cubicBezTo>
                  <a:cubicBezTo>
                    <a:pt x="0" y="406"/>
                    <a:pt x="0" y="406"/>
                    <a:pt x="0" y="406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5" name="Freeform 34"/>
            <p:cNvSpPr>
              <a:spLocks noEditPoints="1"/>
            </p:cNvSpPr>
            <p:nvPr userDrawn="1"/>
          </p:nvSpPr>
          <p:spPr bwMode="auto">
            <a:xfrm>
              <a:off x="4574" y="582"/>
              <a:ext cx="897" cy="896"/>
            </a:xfrm>
            <a:custGeom>
              <a:avLst/>
              <a:gdLst>
                <a:gd name="T0" fmla="*/ 886 w 897"/>
                <a:gd name="T1" fmla="*/ 11 h 896"/>
                <a:gd name="T2" fmla="*/ 886 w 897"/>
                <a:gd name="T3" fmla="*/ 886 h 896"/>
                <a:gd name="T4" fmla="*/ 11 w 897"/>
                <a:gd name="T5" fmla="*/ 886 h 896"/>
                <a:gd name="T6" fmla="*/ 11 w 897"/>
                <a:gd name="T7" fmla="*/ 11 h 896"/>
                <a:gd name="T8" fmla="*/ 886 w 897"/>
                <a:gd name="T9" fmla="*/ 11 h 896"/>
                <a:gd name="T10" fmla="*/ 897 w 897"/>
                <a:gd name="T11" fmla="*/ 0 h 896"/>
                <a:gd name="T12" fmla="*/ 0 w 897"/>
                <a:gd name="T13" fmla="*/ 0 h 896"/>
                <a:gd name="T14" fmla="*/ 0 w 897"/>
                <a:gd name="T15" fmla="*/ 896 h 896"/>
                <a:gd name="T16" fmla="*/ 897 w 897"/>
                <a:gd name="T17" fmla="*/ 896 h 896"/>
                <a:gd name="T18" fmla="*/ 897 w 897"/>
                <a:gd name="T19" fmla="*/ 0 h 896"/>
                <a:gd name="T20" fmla="*/ 897 w 897"/>
                <a:gd name="T21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7" h="896">
                  <a:moveTo>
                    <a:pt x="886" y="11"/>
                  </a:moveTo>
                  <a:lnTo>
                    <a:pt x="886" y="886"/>
                  </a:lnTo>
                  <a:lnTo>
                    <a:pt x="11" y="886"/>
                  </a:lnTo>
                  <a:lnTo>
                    <a:pt x="11" y="11"/>
                  </a:lnTo>
                  <a:lnTo>
                    <a:pt x="886" y="11"/>
                  </a:lnTo>
                  <a:close/>
                  <a:moveTo>
                    <a:pt x="897" y="0"/>
                  </a:moveTo>
                  <a:lnTo>
                    <a:pt x="0" y="0"/>
                  </a:lnTo>
                  <a:lnTo>
                    <a:pt x="0" y="896"/>
                  </a:lnTo>
                  <a:lnTo>
                    <a:pt x="897" y="896"/>
                  </a:lnTo>
                  <a:lnTo>
                    <a:pt x="897" y="0"/>
                  </a:lnTo>
                  <a:lnTo>
                    <a:pt x="89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6" name="Freeform 35"/>
            <p:cNvSpPr>
              <a:spLocks noEditPoints="1"/>
            </p:cNvSpPr>
            <p:nvPr userDrawn="1"/>
          </p:nvSpPr>
          <p:spPr bwMode="auto">
            <a:xfrm>
              <a:off x="4574" y="582"/>
              <a:ext cx="897" cy="896"/>
            </a:xfrm>
            <a:custGeom>
              <a:avLst/>
              <a:gdLst>
                <a:gd name="T0" fmla="*/ 886 w 897"/>
                <a:gd name="T1" fmla="*/ 11 h 896"/>
                <a:gd name="T2" fmla="*/ 886 w 897"/>
                <a:gd name="T3" fmla="*/ 886 h 896"/>
                <a:gd name="T4" fmla="*/ 11 w 897"/>
                <a:gd name="T5" fmla="*/ 886 h 896"/>
                <a:gd name="T6" fmla="*/ 11 w 897"/>
                <a:gd name="T7" fmla="*/ 11 h 896"/>
                <a:gd name="T8" fmla="*/ 886 w 897"/>
                <a:gd name="T9" fmla="*/ 11 h 896"/>
                <a:gd name="T10" fmla="*/ 897 w 897"/>
                <a:gd name="T11" fmla="*/ 0 h 896"/>
                <a:gd name="T12" fmla="*/ 0 w 897"/>
                <a:gd name="T13" fmla="*/ 0 h 896"/>
                <a:gd name="T14" fmla="*/ 0 w 897"/>
                <a:gd name="T15" fmla="*/ 896 h 896"/>
                <a:gd name="T16" fmla="*/ 897 w 897"/>
                <a:gd name="T17" fmla="*/ 896 h 896"/>
                <a:gd name="T18" fmla="*/ 897 w 897"/>
                <a:gd name="T19" fmla="*/ 0 h 896"/>
                <a:gd name="T20" fmla="*/ 897 w 897"/>
                <a:gd name="T21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7" h="896">
                  <a:moveTo>
                    <a:pt x="886" y="11"/>
                  </a:moveTo>
                  <a:lnTo>
                    <a:pt x="886" y="886"/>
                  </a:lnTo>
                  <a:lnTo>
                    <a:pt x="11" y="886"/>
                  </a:lnTo>
                  <a:lnTo>
                    <a:pt x="11" y="11"/>
                  </a:lnTo>
                  <a:lnTo>
                    <a:pt x="886" y="11"/>
                  </a:lnTo>
                  <a:moveTo>
                    <a:pt x="897" y="0"/>
                  </a:moveTo>
                  <a:lnTo>
                    <a:pt x="0" y="0"/>
                  </a:lnTo>
                  <a:lnTo>
                    <a:pt x="0" y="896"/>
                  </a:lnTo>
                  <a:lnTo>
                    <a:pt x="897" y="896"/>
                  </a:lnTo>
                  <a:lnTo>
                    <a:pt x="897" y="0"/>
                  </a:lnTo>
                  <a:lnTo>
                    <a:pt x="89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7" name="Freeform 36"/>
            <p:cNvSpPr>
              <a:spLocks/>
            </p:cNvSpPr>
            <p:nvPr userDrawn="1"/>
          </p:nvSpPr>
          <p:spPr bwMode="auto">
            <a:xfrm>
              <a:off x="4627" y="1187"/>
              <a:ext cx="220" cy="231"/>
            </a:xfrm>
            <a:custGeom>
              <a:avLst/>
              <a:gdLst>
                <a:gd name="T0" fmla="*/ 81 w 220"/>
                <a:gd name="T1" fmla="*/ 110 h 231"/>
                <a:gd name="T2" fmla="*/ 6 w 220"/>
                <a:gd name="T3" fmla="*/ 0 h 231"/>
                <a:gd name="T4" fmla="*/ 65 w 220"/>
                <a:gd name="T5" fmla="*/ 0 h 231"/>
                <a:gd name="T6" fmla="*/ 111 w 220"/>
                <a:gd name="T7" fmla="*/ 74 h 231"/>
                <a:gd name="T8" fmla="*/ 158 w 220"/>
                <a:gd name="T9" fmla="*/ 0 h 231"/>
                <a:gd name="T10" fmla="*/ 213 w 220"/>
                <a:gd name="T11" fmla="*/ 0 h 231"/>
                <a:gd name="T12" fmla="*/ 139 w 220"/>
                <a:gd name="T13" fmla="*/ 111 h 231"/>
                <a:gd name="T14" fmla="*/ 220 w 220"/>
                <a:gd name="T15" fmla="*/ 231 h 231"/>
                <a:gd name="T16" fmla="*/ 159 w 220"/>
                <a:gd name="T17" fmla="*/ 231 h 231"/>
                <a:gd name="T18" fmla="*/ 109 w 220"/>
                <a:gd name="T19" fmla="*/ 151 h 231"/>
                <a:gd name="T20" fmla="*/ 57 w 220"/>
                <a:gd name="T21" fmla="*/ 231 h 231"/>
                <a:gd name="T22" fmla="*/ 0 w 220"/>
                <a:gd name="T23" fmla="*/ 231 h 231"/>
                <a:gd name="T24" fmla="*/ 81 w 220"/>
                <a:gd name="T25" fmla="*/ 11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31">
                  <a:moveTo>
                    <a:pt x="81" y="110"/>
                  </a:moveTo>
                  <a:lnTo>
                    <a:pt x="6" y="0"/>
                  </a:lnTo>
                  <a:lnTo>
                    <a:pt x="65" y="0"/>
                  </a:lnTo>
                  <a:lnTo>
                    <a:pt x="111" y="74"/>
                  </a:lnTo>
                  <a:lnTo>
                    <a:pt x="158" y="0"/>
                  </a:lnTo>
                  <a:lnTo>
                    <a:pt x="213" y="0"/>
                  </a:lnTo>
                  <a:lnTo>
                    <a:pt x="139" y="111"/>
                  </a:lnTo>
                  <a:lnTo>
                    <a:pt x="220" y="231"/>
                  </a:lnTo>
                  <a:lnTo>
                    <a:pt x="159" y="231"/>
                  </a:lnTo>
                  <a:lnTo>
                    <a:pt x="109" y="151"/>
                  </a:lnTo>
                  <a:lnTo>
                    <a:pt x="57" y="231"/>
                  </a:lnTo>
                  <a:lnTo>
                    <a:pt x="0" y="231"/>
                  </a:lnTo>
                  <a:lnTo>
                    <a:pt x="81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8" name="Freeform 37"/>
            <p:cNvSpPr>
              <a:spLocks/>
            </p:cNvSpPr>
            <p:nvPr userDrawn="1"/>
          </p:nvSpPr>
          <p:spPr bwMode="auto">
            <a:xfrm>
              <a:off x="4859" y="1187"/>
              <a:ext cx="163" cy="231"/>
            </a:xfrm>
            <a:custGeom>
              <a:avLst/>
              <a:gdLst>
                <a:gd name="T0" fmla="*/ 0 w 163"/>
                <a:gd name="T1" fmla="*/ 0 h 231"/>
                <a:gd name="T2" fmla="*/ 163 w 163"/>
                <a:gd name="T3" fmla="*/ 0 h 231"/>
                <a:gd name="T4" fmla="*/ 163 w 163"/>
                <a:gd name="T5" fmla="*/ 43 h 231"/>
                <a:gd name="T6" fmla="*/ 51 w 163"/>
                <a:gd name="T7" fmla="*/ 43 h 231"/>
                <a:gd name="T8" fmla="*/ 51 w 163"/>
                <a:gd name="T9" fmla="*/ 96 h 231"/>
                <a:gd name="T10" fmla="*/ 148 w 163"/>
                <a:gd name="T11" fmla="*/ 96 h 231"/>
                <a:gd name="T12" fmla="*/ 148 w 163"/>
                <a:gd name="T13" fmla="*/ 136 h 231"/>
                <a:gd name="T14" fmla="*/ 51 w 163"/>
                <a:gd name="T15" fmla="*/ 136 h 231"/>
                <a:gd name="T16" fmla="*/ 51 w 163"/>
                <a:gd name="T17" fmla="*/ 231 h 231"/>
                <a:gd name="T18" fmla="*/ 0 w 163"/>
                <a:gd name="T19" fmla="*/ 231 h 231"/>
                <a:gd name="T20" fmla="*/ 0 w 163"/>
                <a:gd name="T2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231">
                  <a:moveTo>
                    <a:pt x="0" y="0"/>
                  </a:moveTo>
                  <a:lnTo>
                    <a:pt x="163" y="0"/>
                  </a:lnTo>
                  <a:lnTo>
                    <a:pt x="163" y="43"/>
                  </a:lnTo>
                  <a:lnTo>
                    <a:pt x="51" y="43"/>
                  </a:lnTo>
                  <a:lnTo>
                    <a:pt x="51" y="96"/>
                  </a:lnTo>
                  <a:lnTo>
                    <a:pt x="148" y="96"/>
                  </a:lnTo>
                  <a:lnTo>
                    <a:pt x="148" y="136"/>
                  </a:lnTo>
                  <a:lnTo>
                    <a:pt x="51" y="136"/>
                  </a:lnTo>
                  <a:lnTo>
                    <a:pt x="51" y="231"/>
                  </a:lnTo>
                  <a:lnTo>
                    <a:pt x="0" y="2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49" name="Freeform 38"/>
            <p:cNvSpPr>
              <a:spLocks/>
            </p:cNvSpPr>
            <p:nvPr userDrawn="1"/>
          </p:nvSpPr>
          <p:spPr bwMode="auto">
            <a:xfrm>
              <a:off x="5043" y="1187"/>
              <a:ext cx="176" cy="231"/>
            </a:xfrm>
            <a:custGeom>
              <a:avLst/>
              <a:gdLst>
                <a:gd name="T0" fmla="*/ 0 w 176"/>
                <a:gd name="T1" fmla="*/ 0 h 231"/>
                <a:gd name="T2" fmla="*/ 173 w 176"/>
                <a:gd name="T3" fmla="*/ 0 h 231"/>
                <a:gd name="T4" fmla="*/ 173 w 176"/>
                <a:gd name="T5" fmla="*/ 43 h 231"/>
                <a:gd name="T6" fmla="*/ 51 w 176"/>
                <a:gd name="T7" fmla="*/ 43 h 231"/>
                <a:gd name="T8" fmla="*/ 51 w 176"/>
                <a:gd name="T9" fmla="*/ 92 h 231"/>
                <a:gd name="T10" fmla="*/ 163 w 176"/>
                <a:gd name="T11" fmla="*/ 92 h 231"/>
                <a:gd name="T12" fmla="*/ 163 w 176"/>
                <a:gd name="T13" fmla="*/ 132 h 231"/>
                <a:gd name="T14" fmla="*/ 51 w 176"/>
                <a:gd name="T15" fmla="*/ 132 h 231"/>
                <a:gd name="T16" fmla="*/ 51 w 176"/>
                <a:gd name="T17" fmla="*/ 189 h 231"/>
                <a:gd name="T18" fmla="*/ 176 w 176"/>
                <a:gd name="T19" fmla="*/ 189 h 231"/>
                <a:gd name="T20" fmla="*/ 176 w 176"/>
                <a:gd name="T21" fmla="*/ 231 h 231"/>
                <a:gd name="T22" fmla="*/ 0 w 176"/>
                <a:gd name="T23" fmla="*/ 231 h 231"/>
                <a:gd name="T24" fmla="*/ 0 w 176"/>
                <a:gd name="T2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" h="231">
                  <a:moveTo>
                    <a:pt x="0" y="0"/>
                  </a:moveTo>
                  <a:lnTo>
                    <a:pt x="173" y="0"/>
                  </a:lnTo>
                  <a:lnTo>
                    <a:pt x="173" y="43"/>
                  </a:lnTo>
                  <a:lnTo>
                    <a:pt x="51" y="43"/>
                  </a:lnTo>
                  <a:lnTo>
                    <a:pt x="51" y="92"/>
                  </a:lnTo>
                  <a:lnTo>
                    <a:pt x="163" y="92"/>
                  </a:lnTo>
                  <a:lnTo>
                    <a:pt x="163" y="132"/>
                  </a:lnTo>
                  <a:lnTo>
                    <a:pt x="51" y="132"/>
                  </a:lnTo>
                  <a:lnTo>
                    <a:pt x="51" y="189"/>
                  </a:lnTo>
                  <a:lnTo>
                    <a:pt x="176" y="189"/>
                  </a:lnTo>
                  <a:lnTo>
                    <a:pt x="176" y="231"/>
                  </a:lnTo>
                  <a:lnTo>
                    <a:pt x="0" y="2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50" name="Freeform 39"/>
            <p:cNvSpPr>
              <a:spLocks/>
            </p:cNvSpPr>
            <p:nvPr userDrawn="1"/>
          </p:nvSpPr>
          <p:spPr bwMode="auto">
            <a:xfrm>
              <a:off x="5248" y="1187"/>
              <a:ext cx="163" cy="231"/>
            </a:xfrm>
            <a:custGeom>
              <a:avLst/>
              <a:gdLst>
                <a:gd name="T0" fmla="*/ 0 w 163"/>
                <a:gd name="T1" fmla="*/ 0 h 231"/>
                <a:gd name="T2" fmla="*/ 51 w 163"/>
                <a:gd name="T3" fmla="*/ 0 h 231"/>
                <a:gd name="T4" fmla="*/ 51 w 163"/>
                <a:gd name="T5" fmla="*/ 189 h 231"/>
                <a:gd name="T6" fmla="*/ 163 w 163"/>
                <a:gd name="T7" fmla="*/ 189 h 231"/>
                <a:gd name="T8" fmla="*/ 163 w 163"/>
                <a:gd name="T9" fmla="*/ 231 h 231"/>
                <a:gd name="T10" fmla="*/ 0 w 163"/>
                <a:gd name="T11" fmla="*/ 231 h 231"/>
                <a:gd name="T12" fmla="*/ 0 w 163"/>
                <a:gd name="T1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31">
                  <a:moveTo>
                    <a:pt x="0" y="0"/>
                  </a:moveTo>
                  <a:lnTo>
                    <a:pt x="51" y="0"/>
                  </a:lnTo>
                  <a:lnTo>
                    <a:pt x="51" y="189"/>
                  </a:lnTo>
                  <a:lnTo>
                    <a:pt x="163" y="189"/>
                  </a:lnTo>
                  <a:lnTo>
                    <a:pt x="163" y="231"/>
                  </a:lnTo>
                  <a:lnTo>
                    <a:pt x="0" y="2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51" name="Rectangle 40"/>
            <p:cNvSpPr>
              <a:spLocks noChangeArrowheads="1"/>
            </p:cNvSpPr>
            <p:nvPr userDrawn="1"/>
          </p:nvSpPr>
          <p:spPr bwMode="auto">
            <a:xfrm>
              <a:off x="5113" y="642"/>
              <a:ext cx="174" cy="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52" name="Rectangle 41"/>
            <p:cNvSpPr>
              <a:spLocks noChangeArrowheads="1"/>
            </p:cNvSpPr>
            <p:nvPr userDrawn="1"/>
          </p:nvSpPr>
          <p:spPr bwMode="auto">
            <a:xfrm>
              <a:off x="4634" y="642"/>
              <a:ext cx="454" cy="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253" name="Rectangle 42"/>
            <p:cNvSpPr>
              <a:spLocks noChangeArrowheads="1"/>
            </p:cNvSpPr>
            <p:nvPr userDrawn="1"/>
          </p:nvSpPr>
          <p:spPr bwMode="auto">
            <a:xfrm>
              <a:off x="5312" y="642"/>
              <a:ext cx="99" cy="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6" name="Grafik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99" y="6413957"/>
            <a:ext cx="3033600" cy="120448"/>
          </a:xfrm>
          <a:prstGeom prst="rect">
            <a:avLst/>
          </a:prstGeom>
        </p:spPr>
      </p:pic>
      <p:pic>
        <p:nvPicPr>
          <p:cNvPr id="26" name="Picture 2" descr="https://media.xfel.eu/XFELmediabank/ConvertAssets/150929_XFEL_Schenefeld_XHQ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 trans="38000" brushSize="1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888"/>
          <a:stretch/>
        </p:blipFill>
        <p:spPr bwMode="auto">
          <a:xfrm>
            <a:off x="0" y="0"/>
            <a:ext cx="12230099" cy="68580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</p:pic>
      <p:pic>
        <p:nvPicPr>
          <p:cNvPr id="32" name="Grafik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460" y="326205"/>
            <a:ext cx="1499561" cy="1497827"/>
          </a:xfrm>
          <a:prstGeom prst="rect">
            <a:avLst/>
          </a:prstGeom>
        </p:spPr>
      </p:pic>
      <p:pic>
        <p:nvPicPr>
          <p:cNvPr id="33" name="Grafik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65" y="6601451"/>
            <a:ext cx="3033600" cy="1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8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922" y="1120780"/>
            <a:ext cx="7836705" cy="1050925"/>
          </a:xfrm>
        </p:spPr>
        <p:txBody>
          <a:bodyPr anchor="b"/>
          <a:lstStyle>
            <a:lvl1pPr algn="l">
              <a:defRPr sz="2933"/>
            </a:lvl1pPr>
          </a:lstStyle>
          <a:p>
            <a:r>
              <a:rPr lang="de-DE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917" y="2583181"/>
            <a:ext cx="7848595" cy="333025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67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de-DE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707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79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0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17" y="1552579"/>
            <a:ext cx="10562168" cy="3814764"/>
          </a:xfrm>
        </p:spPr>
        <p:txBody>
          <a:bodyPr anchor="ctr"/>
          <a:lstStyle>
            <a:lvl1pPr>
              <a:defRPr sz="84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923" y="5448303"/>
            <a:ext cx="10562167" cy="574676"/>
          </a:xfrm>
        </p:spPr>
        <p:txBody>
          <a:bodyPr anchor="b"/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68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076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177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14923" y="2024068"/>
            <a:ext cx="1056216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Drag picture to placeholder or click icon to add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57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59151B-4EFF-8A02-7152-2DAC6ACE94E4}"/>
              </a:ext>
            </a:extLst>
          </p:cNvPr>
          <p:cNvSpPr txBox="1"/>
          <p:nvPr userDrawn="1"/>
        </p:nvSpPr>
        <p:spPr>
          <a:xfrm>
            <a:off x="6663193" y="40551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EF5E80-EA27-4BF2-C7D7-451D82157B80}"/>
              </a:ext>
            </a:extLst>
          </p:cNvPr>
          <p:cNvSpPr txBox="1"/>
          <p:nvPr userDrawn="1"/>
        </p:nvSpPr>
        <p:spPr>
          <a:xfrm>
            <a:off x="6408751" y="43732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14923" y="828681"/>
            <a:ext cx="10562167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Drag picture to placeholder or click icon to add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920" y="5913441"/>
            <a:ext cx="10562168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46815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14926" y="1196985"/>
            <a:ext cx="5041900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Drag picture to placeholder or click icon to add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335184" y="1196985"/>
            <a:ext cx="5041901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Drag picture to placeholder or click icon to add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4917" y="5913441"/>
            <a:ext cx="5041904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35193" y="5913441"/>
            <a:ext cx="504190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480286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14926" y="2024064"/>
            <a:ext cx="5041900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Drag picture to placeholder or click icon to add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335194" y="2024064"/>
            <a:ext cx="5041900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Drag picture to placeholder or click icon to add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4920" y="5086357"/>
            <a:ext cx="5041901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35190" y="5086357"/>
            <a:ext cx="504190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51994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14922" y="2024073"/>
            <a:ext cx="790998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/>
              <a:t>Drag picture to placeholder or click icon to add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4922" y="5913441"/>
            <a:ext cx="790998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9004299" y="2033597"/>
            <a:ext cx="2372787" cy="3879847"/>
          </a:xfrm>
        </p:spPr>
        <p:txBody>
          <a:bodyPr/>
          <a:lstStyle>
            <a:lvl1pPr marL="266687" indent="-266687">
              <a:defRPr sz="1400"/>
            </a:lvl1pPr>
            <a:lvl2pPr marL="542898" indent="-276212">
              <a:defRPr sz="1400"/>
            </a:lvl2pPr>
            <a:lvl3pPr marL="809585" indent="-266687">
              <a:defRPr sz="1400"/>
            </a:lvl3pPr>
            <a:lvl4pPr marL="990550" indent="-180966">
              <a:defRPr sz="1400"/>
            </a:lvl4pPr>
            <a:lvl5pPr marL="1161994" indent="-171442">
              <a:defRPr sz="1400"/>
            </a:lvl5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26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80EF25-D6E8-BBC4-3FB9-64AED916FBC1}"/>
              </a:ext>
            </a:extLst>
          </p:cNvPr>
          <p:cNvSpPr txBox="1"/>
          <p:nvPr userDrawn="1"/>
        </p:nvSpPr>
        <p:spPr>
          <a:xfrm>
            <a:off x="6758609" y="50888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122AEE-425C-2945-587D-6D07B4DBAA52}"/>
              </a:ext>
            </a:extLst>
          </p:cNvPr>
          <p:cNvSpPr txBox="1"/>
          <p:nvPr userDrawn="1"/>
        </p:nvSpPr>
        <p:spPr>
          <a:xfrm>
            <a:off x="7225748" y="457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8F1283A-E11D-0741-7752-46613D6CDD96}"/>
              </a:ext>
            </a:extLst>
          </p:cNvPr>
          <p:cNvSpPr txBox="1"/>
          <p:nvPr userDrawn="1"/>
        </p:nvSpPr>
        <p:spPr>
          <a:xfrm>
            <a:off x="6648773" y="41845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/>
              <a:t>HPXM2023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noProof="0" dirty="0"/>
              <a:t>X-ray detectors at the European XFEL: user operation and optimization</a:t>
            </a:r>
            <a:endParaRPr lang="de-DE" sz="900" noProof="0" dirty="0"/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algn="r"/>
            <a:r>
              <a:rPr lang="en-US" sz="900" dirty="0"/>
              <a:t>Olivier Meyer, </a:t>
            </a:r>
            <a:r>
              <a:rPr lang="en-US" sz="900" baseline="0" dirty="0"/>
              <a:t>HPXM2023</a:t>
            </a:r>
            <a:r>
              <a:rPr lang="en-US" sz="900" dirty="0"/>
              <a:t>, Frascati</a:t>
            </a:r>
          </a:p>
        </p:txBody>
      </p:sp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4923" y="712235"/>
            <a:ext cx="10562167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923" y="2024073"/>
            <a:ext cx="10562167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95" y="293581"/>
            <a:ext cx="514351" cy="2937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2133" noProof="0" smtClean="0"/>
              <a:pPr algn="r"/>
              <a:t>‹#›</a:t>
            </a:fld>
            <a:endParaRPr lang="en-US" sz="2133" noProof="0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814916" y="339297"/>
            <a:ext cx="504190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6335184" y="339297"/>
            <a:ext cx="504190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 userDrawn="1"/>
        </p:nvSpPr>
        <p:spPr>
          <a:xfrm>
            <a:off x="814926" y="381001"/>
            <a:ext cx="50419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1200" dirty="0"/>
              <a:t>DET support group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6335194" y="381001"/>
            <a:ext cx="50419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1200" dirty="0"/>
              <a:t>Olivier Meyer, XFEL Detector</a:t>
            </a:r>
            <a:r>
              <a:rPr lang="en-US" sz="1200" baseline="0" dirty="0"/>
              <a:t> Group</a:t>
            </a:r>
            <a:r>
              <a:rPr lang="en-US" sz="1200" dirty="0"/>
              <a:t> </a:t>
            </a:r>
          </a:p>
        </p:txBody>
      </p:sp>
      <p:pic>
        <p:nvPicPr>
          <p:cNvPr id="12" name="Grafik 9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25" y="6113543"/>
            <a:ext cx="3033600" cy="1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70" indent="-357170" algn="l" defTabSz="914354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5"/>
        </a:buBlip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714339" indent="-357170" algn="l" defTabSz="914354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6"/>
        </a:buBlip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2614" indent="-268275" algn="l" defTabSz="914354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1994" indent="-173030" algn="l" defTabSz="914354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347721" indent="-180966" algn="l" defTabSz="914354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2767">
          <p15:clr>
            <a:srgbClr val="F26B43"/>
          </p15:clr>
        </p15:guide>
        <p15:guide id="3" pos="2993">
          <p15:clr>
            <a:srgbClr val="F26B43"/>
          </p15:clr>
        </p15:guide>
        <p15:guide id="4" pos="385">
          <p15:clr>
            <a:srgbClr val="F26B43"/>
          </p15:clr>
        </p15:guide>
        <p15:guide id="5" pos="5375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4.emf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1.emf"/><Relationship Id="rId10" Type="http://schemas.openxmlformats.org/officeDocument/2006/relationships/image" Target="../media/image50.png"/><Relationship Id="rId4" Type="http://schemas.openxmlformats.org/officeDocument/2006/relationships/image" Target="../media/image45.emf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5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.emf"/><Relationship Id="rId7" Type="http://schemas.openxmlformats.org/officeDocument/2006/relationships/image" Target="../media/image58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56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9.png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0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7.svg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1.emf"/><Relationship Id="rId7" Type="http://schemas.openxmlformats.org/officeDocument/2006/relationships/image" Target="../media/image64.svg"/><Relationship Id="rId12" Type="http://schemas.openxmlformats.org/officeDocument/2006/relationships/image" Target="../media/image46.png"/><Relationship Id="rId17" Type="http://schemas.openxmlformats.org/officeDocument/2006/relationships/diagramLayout" Target="../diagrams/layout4.xml"/><Relationship Id="rId2" Type="http://schemas.openxmlformats.org/officeDocument/2006/relationships/notesSlide" Target="../notesSlides/notesSlide11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19" Type="http://schemas.openxmlformats.org/officeDocument/2006/relationships/diagramColors" Target="../diagrams/colors4.xml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72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.emf"/><Relationship Id="rId4" Type="http://schemas.openxmlformats.org/officeDocument/2006/relationships/diagramLayout" Target="../diagrams/layout5.xml"/><Relationship Id="rId9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png"/><Relationship Id="rId3" Type="http://schemas.openxmlformats.org/officeDocument/2006/relationships/hyperlink" Target="https://www.xfel.eu/" TargetMode="External"/><Relationship Id="rId7" Type="http://schemas.openxmlformats.org/officeDocument/2006/relationships/image" Target="../media/image78.emf"/><Relationship Id="rId12" Type="http://schemas.openxmlformats.org/officeDocument/2006/relationships/image" Target="../media/image83.emf"/><Relationship Id="rId2" Type="http://schemas.openxmlformats.org/officeDocument/2006/relationships/hyperlink" Target="mailto:olivier.meyer@xfel.e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png"/><Relationship Id="rId9" Type="http://schemas.openxmlformats.org/officeDocument/2006/relationships/image" Target="../media/image8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4.em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3.emf"/><Relationship Id="rId4" Type="http://schemas.openxmlformats.org/officeDocument/2006/relationships/image" Target="../media/image20.jpg"/><Relationship Id="rId9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1.emf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964DEE48-6634-445D-9797-3A0C751A0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308" y="1155183"/>
            <a:ext cx="5983010" cy="1581963"/>
          </a:xfrm>
        </p:spPr>
        <p:txBody>
          <a:bodyPr anchor="ctr"/>
          <a:lstStyle/>
          <a:p>
            <a:r>
              <a:rPr lang="en-US" sz="2400" dirty="0"/>
              <a:t>X-ray detectors at the European XFEL: </a:t>
            </a:r>
            <a:br>
              <a:rPr lang="en-US" sz="2400" dirty="0"/>
            </a:br>
            <a:r>
              <a:rPr lang="en-US" sz="2400" dirty="0"/>
              <a:t>user operation and optimization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de-DE" sz="1200" b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5AACD3A-DC12-4E67-BBB0-E56E9FA68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308" y="2342729"/>
            <a:ext cx="7848595" cy="4440345"/>
          </a:xfrm>
        </p:spPr>
        <p:txBody>
          <a:bodyPr/>
          <a:lstStyle/>
          <a:p>
            <a:r>
              <a:rPr lang="en-GB" sz="1800" dirty="0"/>
              <a:t>Olivier Meyer for the European XFEL Detector Group</a:t>
            </a:r>
          </a:p>
          <a:p>
            <a:r>
              <a:rPr lang="en-GB" sz="1800" dirty="0"/>
              <a:t>Detector Support Coordinator</a:t>
            </a:r>
          </a:p>
          <a:p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885BE3B-9B51-4355-BE8A-F6FE49B9CE22}"/>
              </a:ext>
            </a:extLst>
          </p:cNvPr>
          <p:cNvSpPr txBox="1">
            <a:spLocks/>
          </p:cNvSpPr>
          <p:nvPr/>
        </p:nvSpPr>
        <p:spPr>
          <a:xfrm>
            <a:off x="4414498" y="5911123"/>
            <a:ext cx="10357306" cy="44403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5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bg2"/>
              </a:buClr>
              <a:buFontTx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High Precision X-Ray Measurements 2023</a:t>
            </a:r>
          </a:p>
          <a:p>
            <a:r>
              <a:rPr lang="en-US" sz="2000" dirty="0" err="1"/>
              <a:t>Laboratori</a:t>
            </a:r>
            <a:r>
              <a:rPr lang="en-US" sz="2000" dirty="0"/>
              <a:t> </a:t>
            </a:r>
            <a:r>
              <a:rPr lang="en-US" sz="2000" dirty="0" err="1"/>
              <a:t>Nazionali</a:t>
            </a:r>
            <a:r>
              <a:rPr lang="en-US" sz="2000" dirty="0"/>
              <a:t> di Frascati, 19-23 June 2023 @ Frascati, Italy</a:t>
            </a:r>
          </a:p>
        </p:txBody>
      </p:sp>
    </p:spTree>
    <p:extLst>
      <p:ext uri="{BB962C8B-B14F-4D97-AF65-F5344CB8AC3E}">
        <p14:creationId xmlns:p14="http://schemas.microsoft.com/office/powerpoint/2010/main" val="256817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19274"/>
            <a:ext cx="10956924" cy="477297"/>
          </a:xfrm>
        </p:spPr>
        <p:txBody>
          <a:bodyPr/>
          <a:lstStyle/>
          <a:p>
            <a:r>
              <a:rPr lang="en-US" dirty="0"/>
              <a:t>Detectors setups: data correction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9111A-3F95-4D1E-9597-244052E54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107233"/>
            <a:ext cx="10559225" cy="477297"/>
          </a:xfrm>
        </p:spPr>
        <p:txBody>
          <a:bodyPr/>
          <a:lstStyle/>
          <a:p>
            <a:r>
              <a:rPr lang="en-US" dirty="0"/>
              <a:t>Corrected data proposed for each detector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57187" lvl="1" indent="0">
              <a:buNone/>
            </a:pPr>
            <a:endParaRPr lang="en-US" dirty="0"/>
          </a:p>
          <a:p>
            <a:pPr marL="357187" lvl="1" indent="0">
              <a:buNone/>
            </a:pPr>
            <a:endParaRPr lang="en-US" dirty="0"/>
          </a:p>
          <a:p>
            <a:pPr marL="357187" lvl="1" indent="0">
              <a:buNone/>
            </a:pPr>
            <a:endParaRPr lang="en-US" dirty="0"/>
          </a:p>
          <a:p>
            <a:pPr marL="357187" lvl="1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7E720E-53FA-4CD9-9348-CF1CEB441DD5}"/>
              </a:ext>
            </a:extLst>
          </p:cNvPr>
          <p:cNvGrpSpPr/>
          <p:nvPr/>
        </p:nvGrpSpPr>
        <p:grpSpPr>
          <a:xfrm>
            <a:off x="364695" y="1385475"/>
            <a:ext cx="7899025" cy="1994203"/>
            <a:chOff x="1317848" y="1385475"/>
            <a:chExt cx="7899025" cy="19942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770334-3EEE-4374-B9CD-150C716FE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7848" y="1481768"/>
              <a:ext cx="1647381" cy="16971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4BB8E2-AC4A-412D-A047-F86B6F41A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8437" y="1385475"/>
              <a:ext cx="1728436" cy="18337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8D2907-2358-4E71-B95E-E5138381B4BB}"/>
                </a:ext>
              </a:extLst>
            </p:cNvPr>
            <p:cNvSpPr txBox="1"/>
            <p:nvPr/>
          </p:nvSpPr>
          <p:spPr>
            <a:xfrm>
              <a:off x="4142446" y="1863527"/>
              <a:ext cx="2066544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269875" indent="-269875">
                <a:lnSpc>
                  <a:spcPct val="112000"/>
                </a:lnSpc>
                <a:buBlip>
                  <a:blip r:embed="rId5"/>
                </a:buBlip>
              </a:pPr>
              <a:r>
                <a:rPr lang="en-US" sz="1600" dirty="0"/>
                <a:t>Offset Correction </a:t>
              </a:r>
            </a:p>
            <a:p>
              <a:pPr marL="269875" indent="-269875">
                <a:lnSpc>
                  <a:spcPct val="112000"/>
                </a:lnSpc>
                <a:buBlip>
                  <a:blip r:embed="rId5"/>
                </a:buBlip>
              </a:pPr>
              <a:r>
                <a:rPr lang="en-US" sz="1600" dirty="0"/>
                <a:t>Gain corrections</a:t>
              </a:r>
            </a:p>
            <a:p>
              <a:pPr marL="269875" indent="-269875">
                <a:lnSpc>
                  <a:spcPct val="112000"/>
                </a:lnSpc>
                <a:buBlip>
                  <a:blip r:embed="rId5"/>
                </a:buBlip>
              </a:pPr>
              <a:r>
                <a:rPr lang="en-US" sz="1600" dirty="0"/>
                <a:t>Bad Pixel Maps</a:t>
              </a:r>
            </a:p>
            <a:p>
              <a:pPr marL="269875" indent="-269875">
                <a:lnSpc>
                  <a:spcPct val="112000"/>
                </a:lnSpc>
                <a:buBlip>
                  <a:blip r:embed="rId5"/>
                </a:buBlip>
              </a:pPr>
              <a:r>
                <a:rPr lang="en-US" sz="1600" dirty="0"/>
                <a:t>….</a:t>
              </a:r>
            </a:p>
            <a:p>
              <a:pPr>
                <a:lnSpc>
                  <a:spcPct val="112000"/>
                </a:lnSpc>
              </a:pPr>
              <a:endParaRPr lang="en-150" sz="1400" dirty="0" err="1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2C7689D4-9850-4D32-BF52-B60703A407AA}"/>
                </a:ext>
              </a:extLst>
            </p:cNvPr>
            <p:cNvSpPr/>
            <p:nvPr/>
          </p:nvSpPr>
          <p:spPr>
            <a:xfrm>
              <a:off x="3081215" y="2124268"/>
              <a:ext cx="847596" cy="394046"/>
            </a:xfrm>
            <a:prstGeom prst="rightArrow">
              <a:avLst>
                <a:gd name="adj1" fmla="val 16038"/>
                <a:gd name="adj2" fmla="val 44773"/>
              </a:avLst>
            </a:prstGeom>
            <a:solidFill>
              <a:schemeClr val="accent4">
                <a:lumMod val="75000"/>
              </a:schemeClr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150" sz="1400" dirty="0" err="1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3E1A1F-4C6F-4FF6-AFD8-9DC4787D80B4}"/>
                </a:ext>
              </a:extLst>
            </p:cNvPr>
            <p:cNvSpPr txBox="1"/>
            <p:nvPr/>
          </p:nvSpPr>
          <p:spPr>
            <a:xfrm>
              <a:off x="1684338" y="3059769"/>
              <a:ext cx="914400" cy="3081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/>
                <a:t>Raw data</a:t>
              </a:r>
              <a:endParaRPr lang="en-150" sz="1400" dirty="0" err="1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0DC012-D9A9-4185-B10E-453C638148F8}"/>
                </a:ext>
              </a:extLst>
            </p:cNvPr>
            <p:cNvSpPr txBox="1"/>
            <p:nvPr/>
          </p:nvSpPr>
          <p:spPr>
            <a:xfrm>
              <a:off x="7674927" y="3071501"/>
              <a:ext cx="914400" cy="3081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/>
                <a:t>Corrected data</a:t>
              </a:r>
              <a:endParaRPr lang="en-150" sz="1400" dirty="0" err="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7A506C-C724-4135-B060-01A5858A0DF7}"/>
              </a:ext>
            </a:extLst>
          </p:cNvPr>
          <p:cNvGrpSpPr/>
          <p:nvPr/>
        </p:nvGrpSpPr>
        <p:grpSpPr>
          <a:xfrm>
            <a:off x="480731" y="3375416"/>
            <a:ext cx="11487026" cy="3362332"/>
            <a:chOff x="480731" y="3375416"/>
            <a:chExt cx="11487026" cy="33623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180688-D73A-49E6-846F-55084BB560D5}"/>
                </a:ext>
              </a:extLst>
            </p:cNvPr>
            <p:cNvGrpSpPr/>
            <p:nvPr/>
          </p:nvGrpSpPr>
          <p:grpSpPr>
            <a:xfrm>
              <a:off x="480731" y="3375416"/>
              <a:ext cx="11487026" cy="3362332"/>
              <a:chOff x="480731" y="3375416"/>
              <a:chExt cx="11487026" cy="3362332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0B36118-2F05-4BB7-A5E9-82290BA68DFF}"/>
                  </a:ext>
                </a:extLst>
              </p:cNvPr>
              <p:cNvGrpSpPr/>
              <p:nvPr/>
            </p:nvGrpSpPr>
            <p:grpSpPr>
              <a:xfrm>
                <a:off x="480731" y="3375416"/>
                <a:ext cx="11487026" cy="3362332"/>
                <a:chOff x="480731" y="3375416"/>
                <a:chExt cx="11487026" cy="3362332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D258D31-479A-4863-BB8C-96783AA1FBE3}"/>
                    </a:ext>
                  </a:extLst>
                </p:cNvPr>
                <p:cNvSpPr txBox="1"/>
                <p:nvPr/>
              </p:nvSpPr>
              <p:spPr>
                <a:xfrm>
                  <a:off x="3301648" y="4123552"/>
                  <a:ext cx="1589458" cy="365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>
                    <a:lnSpc>
                      <a:spcPct val="112000"/>
                    </a:lnSpc>
                  </a:pPr>
                  <a:r>
                    <a:rPr lang="en-US" sz="1400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1 trains/ 5 (2 Hz) </a:t>
                  </a:r>
                  <a:endParaRPr lang="en-150" sz="1400" dirty="0" err="1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2CE4C47D-3493-4538-8EF5-DA0FDDAE83F5}"/>
                    </a:ext>
                  </a:extLst>
                </p:cNvPr>
                <p:cNvGrpSpPr/>
                <p:nvPr/>
              </p:nvGrpSpPr>
              <p:grpSpPr>
                <a:xfrm>
                  <a:off x="480731" y="3375416"/>
                  <a:ext cx="11487026" cy="3362332"/>
                  <a:chOff x="480731" y="3375416"/>
                  <a:chExt cx="11487026" cy="3362332"/>
                </a:xfrm>
              </p:grpSpPr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456287A8-5CEF-48CB-8113-DAD14BA49184}"/>
                      </a:ext>
                    </a:extLst>
                  </p:cNvPr>
                  <p:cNvSpPr txBox="1"/>
                  <p:nvPr/>
                </p:nvSpPr>
                <p:spPr>
                  <a:xfrm>
                    <a:off x="6077112" y="4732115"/>
                    <a:ext cx="1589458" cy="3659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>
                      <a:lnSpc>
                        <a:spcPct val="112000"/>
                      </a:lnSpc>
                    </a:pPr>
                    <a:r>
                      <a: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Cal. constants</a:t>
                    </a:r>
                    <a:endParaRPr lang="en-150" sz="1400" dirty="0" err="1">
                      <a:solidFill>
                        <a:schemeClr val="accent3">
                          <a:lumMod val="50000"/>
                        </a:schemeClr>
                      </a:solidFill>
                    </a:endParaRPr>
                  </a:p>
                </p:txBody>
              </p: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6ED45973-45A4-4500-8913-37222D6A385F}"/>
                      </a:ext>
                    </a:extLst>
                  </p:cNvPr>
                  <p:cNvGrpSpPr/>
                  <p:nvPr/>
                </p:nvGrpSpPr>
                <p:grpSpPr>
                  <a:xfrm>
                    <a:off x="480731" y="3375416"/>
                    <a:ext cx="11487026" cy="3362332"/>
                    <a:chOff x="480731" y="3375416"/>
                    <a:chExt cx="11487026" cy="3362332"/>
                  </a:xfrm>
                </p:grpSpPr>
                <p:grpSp>
                  <p:nvGrpSpPr>
                    <p:cNvPr id="63" name="Group 62">
                      <a:extLst>
                        <a:ext uri="{FF2B5EF4-FFF2-40B4-BE49-F238E27FC236}">
                          <a16:creationId xmlns:a16="http://schemas.microsoft.com/office/drawing/2014/main" id="{E6A7253C-95E0-45C2-B5DB-100131FC62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0731" y="3375416"/>
                      <a:ext cx="11487026" cy="3362332"/>
                      <a:chOff x="480731" y="3375416"/>
                      <a:chExt cx="11487026" cy="3362332"/>
                    </a:xfrm>
                  </p:grpSpPr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27BD57C1-91FA-4376-97F1-2DFB4732DD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3517" y="3375416"/>
                        <a:ext cx="3962705" cy="9144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noAutofit/>
                      </a:bodyPr>
                      <a:lstStyle/>
                      <a:p>
                        <a:pPr marL="269875" indent="-269875">
                          <a:lnSpc>
                            <a:spcPct val="112000"/>
                          </a:lnSpc>
                          <a:buBlip>
                            <a:blip r:embed="rId5"/>
                          </a:buBlip>
                        </a:pPr>
                        <a:r>
                          <a:rPr lang="en-US" dirty="0"/>
                          <a:t> Online/ off line correction process</a:t>
                        </a:r>
                      </a:p>
                    </p:txBody>
                  </p:sp>
                  <p:grpSp>
                    <p:nvGrpSpPr>
                      <p:cNvPr id="62" name="Group 61">
                        <a:extLst>
                          <a:ext uri="{FF2B5EF4-FFF2-40B4-BE49-F238E27FC236}">
                            <a16:creationId xmlns:a16="http://schemas.microsoft.com/office/drawing/2014/main" id="{908E8A53-09F8-4E28-A68A-47D89D4806B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0731" y="3602016"/>
                        <a:ext cx="11487026" cy="3135732"/>
                        <a:chOff x="480731" y="3602016"/>
                        <a:chExt cx="11487026" cy="3135732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B105F298-0E27-431D-9D52-585F72E4404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709804" y="3602016"/>
                          <a:ext cx="1935480" cy="1073378"/>
                          <a:chOff x="8389764" y="3602016"/>
                          <a:chExt cx="1935480" cy="1073378"/>
                        </a:xfrm>
                      </p:grpSpPr>
                      <p:grpSp>
                        <p:nvGrpSpPr>
                          <p:cNvPr id="35" name="Group 34">
                            <a:extLst>
                              <a:ext uri="{FF2B5EF4-FFF2-40B4-BE49-F238E27FC236}">
                                <a16:creationId xmlns:a16="http://schemas.microsoft.com/office/drawing/2014/main" id="{E09AB236-A780-4DDA-9BCE-A4A314364ED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8389764" y="3602016"/>
                            <a:ext cx="1935480" cy="1073378"/>
                            <a:chOff x="8807280" y="3636350"/>
                            <a:chExt cx="1935480" cy="1073378"/>
                          </a:xfrm>
                        </p:grpSpPr>
                        <p:pic>
                          <p:nvPicPr>
                            <p:cNvPr id="14" name="Graphic 13" descr="Monitor">
                              <a:extLst>
                                <a:ext uri="{FF2B5EF4-FFF2-40B4-BE49-F238E27FC236}">
                                  <a16:creationId xmlns:a16="http://schemas.microsoft.com/office/drawing/2014/main" id="{B31B67FF-D642-49C4-A35A-393AF394EF6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7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37048" y="3636350"/>
                              <a:ext cx="914400" cy="9144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18" name="TextBox 17">
                              <a:extLst>
                                <a:ext uri="{FF2B5EF4-FFF2-40B4-BE49-F238E27FC236}">
                                  <a16:creationId xmlns:a16="http://schemas.microsoft.com/office/drawing/2014/main" id="{A6DBB323-E8B1-41B1-B74C-DDA0DE7C636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807280" y="4380104"/>
                              <a:ext cx="1935480" cy="32962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r>
                                <a:rPr lang="en-US" sz="1400" dirty="0"/>
                                <a:t>Users on line display</a:t>
                              </a:r>
                            </a:p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</p:grpSp>
                      <p:pic>
                        <p:nvPicPr>
                          <p:cNvPr id="52" name="Picture 51">
                            <a:extLst>
                              <a:ext uri="{FF2B5EF4-FFF2-40B4-BE49-F238E27FC236}">
                                <a16:creationId xmlns:a16="http://schemas.microsoft.com/office/drawing/2014/main" id="{D5475A93-81D7-4CC3-8261-837A28F288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4"/>
                          <a:srcRect l="1593" t="4439" r="4690" b="7449"/>
                          <a:stretch/>
                        </p:blipFill>
                        <p:spPr>
                          <a:xfrm>
                            <a:off x="9104339" y="3822606"/>
                            <a:ext cx="357091" cy="356193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61" name="Group 60">
                          <a:extLst>
                            <a:ext uri="{FF2B5EF4-FFF2-40B4-BE49-F238E27FC236}">
                              <a16:creationId xmlns:a16="http://schemas.microsoft.com/office/drawing/2014/main" id="{63FA904B-F733-4642-8803-CBF6FF0360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0731" y="3636350"/>
                          <a:ext cx="11487026" cy="3101398"/>
                          <a:chOff x="480731" y="3636350"/>
                          <a:chExt cx="11487026" cy="3101398"/>
                        </a:xfrm>
                      </p:grpSpPr>
                      <p:grpSp>
                        <p:nvGrpSpPr>
                          <p:cNvPr id="25" name="Group 24">
                            <a:extLst>
                              <a:ext uri="{FF2B5EF4-FFF2-40B4-BE49-F238E27FC236}">
                                <a16:creationId xmlns:a16="http://schemas.microsoft.com/office/drawing/2014/main" id="{289E997C-27FD-41B3-888B-7EB23F4B20E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173267" y="3636350"/>
                            <a:ext cx="1353285" cy="1144536"/>
                            <a:chOff x="6146326" y="4396795"/>
                            <a:chExt cx="1353285" cy="1144536"/>
                          </a:xfrm>
                        </p:grpSpPr>
                        <p:sp>
                          <p:nvSpPr>
                            <p:cNvPr id="20" name="TextBox 19">
                              <a:extLst>
                                <a:ext uri="{FF2B5EF4-FFF2-40B4-BE49-F238E27FC236}">
                                  <a16:creationId xmlns:a16="http://schemas.microsoft.com/office/drawing/2014/main" id="{863CD7FE-5E71-49AB-B0F7-1ABD90F662B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146326" y="5211707"/>
                              <a:ext cx="1353285" cy="32962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r>
                                <a:rPr lang="en-US" sz="1400" dirty="0"/>
                                <a:t>Online cluster</a:t>
                              </a:r>
                              <a:endParaRPr lang="en-150" sz="1400" dirty="0" err="1"/>
                            </a:p>
                          </p:txBody>
                        </p:sp>
                        <p:pic>
                          <p:nvPicPr>
                            <p:cNvPr id="23" name="Graphic 22" descr="Server">
                              <a:extLst>
                                <a:ext uri="{FF2B5EF4-FFF2-40B4-BE49-F238E27FC236}">
                                  <a16:creationId xmlns:a16="http://schemas.microsoft.com/office/drawing/2014/main" id="{2D0D66C0-22C6-4420-9EFD-4A4462504E2B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371864" y="4396795"/>
                              <a:ext cx="914400" cy="914400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60" name="Group 59">
                            <a:extLst>
                              <a:ext uri="{FF2B5EF4-FFF2-40B4-BE49-F238E27FC236}">
                                <a16:creationId xmlns:a16="http://schemas.microsoft.com/office/drawing/2014/main" id="{2D9D5CA7-E36D-47BB-80DE-E4F3959A28A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80731" y="3835380"/>
                            <a:ext cx="11487026" cy="2902368"/>
                            <a:chOff x="480731" y="3835380"/>
                            <a:chExt cx="11487026" cy="2902368"/>
                          </a:xfrm>
                        </p:grpSpPr>
                        <p:grpSp>
                          <p:nvGrpSpPr>
                            <p:cNvPr id="24" name="Group 23">
                              <a:extLst>
                                <a:ext uri="{FF2B5EF4-FFF2-40B4-BE49-F238E27FC236}">
                                  <a16:creationId xmlns:a16="http://schemas.microsoft.com/office/drawing/2014/main" id="{174D6363-98F9-49F3-8647-59A4D03DFF9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012389" y="4605463"/>
                              <a:ext cx="914400" cy="1136765"/>
                              <a:chOff x="1587942" y="4549774"/>
                              <a:chExt cx="914400" cy="1136765"/>
                            </a:xfrm>
                          </p:grpSpPr>
                          <p:pic>
                            <p:nvPicPr>
                              <p:cNvPr id="12" name="Graphic 11" descr="Server">
                                <a:extLst>
                                  <a:ext uri="{FF2B5EF4-FFF2-40B4-BE49-F238E27FC236}">
                                    <a16:creationId xmlns:a16="http://schemas.microsoft.com/office/drawing/2014/main" id="{F93E3F1A-1F6D-4600-8683-FD705D439940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9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587942" y="4549774"/>
                                <a:ext cx="914400" cy="9144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19" name="TextBox 18">
                                <a:extLst>
                                  <a:ext uri="{FF2B5EF4-FFF2-40B4-BE49-F238E27FC236}">
                                    <a16:creationId xmlns:a16="http://schemas.microsoft.com/office/drawing/2014/main" id="{51010DF6-9E52-4936-896E-5404F637BBD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587942" y="5356915"/>
                                <a:ext cx="914400" cy="32962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noAutofit/>
                              </a:bodyPr>
                              <a:lstStyle/>
                              <a:p>
                                <a:pPr>
                                  <a:lnSpc>
                                    <a:spcPct val="112000"/>
                                  </a:lnSpc>
                                </a:pPr>
                                <a:r>
                                  <a:rPr lang="en-US" sz="1400" dirty="0"/>
                                  <a:t>PC-layer</a:t>
                                </a:r>
                                <a:endParaRPr lang="en-150" sz="1400" dirty="0" err="1"/>
                              </a:p>
                            </p:txBody>
                          </p:sp>
                        </p:grpSp>
                        <p:grpSp>
                          <p:nvGrpSpPr>
                            <p:cNvPr id="26" name="Group 25">
                              <a:extLst>
                                <a:ext uri="{FF2B5EF4-FFF2-40B4-BE49-F238E27FC236}">
                                  <a16:creationId xmlns:a16="http://schemas.microsoft.com/office/drawing/2014/main" id="{3E316FCE-82A4-47F1-94D7-BD95C505EE3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217438" y="5378714"/>
                              <a:ext cx="1353285" cy="1113319"/>
                              <a:chOff x="4617733" y="5211271"/>
                              <a:chExt cx="1353285" cy="1113319"/>
                            </a:xfrm>
                          </p:grpSpPr>
                          <p:sp>
                            <p:nvSpPr>
                              <p:cNvPr id="21" name="TextBox 20">
                                <a:extLst>
                                  <a:ext uri="{FF2B5EF4-FFF2-40B4-BE49-F238E27FC236}">
                                    <a16:creationId xmlns:a16="http://schemas.microsoft.com/office/drawing/2014/main" id="{37C31A5B-4A4D-485D-81CC-90085CF77EF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617733" y="5994966"/>
                                <a:ext cx="1353285" cy="32962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noAutofit/>
                              </a:bodyPr>
                              <a:lstStyle/>
                              <a:p>
                                <a:pPr>
                                  <a:lnSpc>
                                    <a:spcPct val="112000"/>
                                  </a:lnSpc>
                                </a:pPr>
                                <a:r>
                                  <a:rPr lang="en-US" sz="1400" dirty="0"/>
                                  <a:t>Offline cluster</a:t>
                                </a:r>
                                <a:endParaRPr lang="en-150" sz="1400" dirty="0" err="1"/>
                              </a:p>
                            </p:txBody>
                          </p:sp>
                          <p:pic>
                            <p:nvPicPr>
                              <p:cNvPr id="22" name="Graphic 21" descr="Server">
                                <a:extLst>
                                  <a:ext uri="{FF2B5EF4-FFF2-40B4-BE49-F238E27FC236}">
                                    <a16:creationId xmlns:a16="http://schemas.microsoft.com/office/drawing/2014/main" id="{9926CC6C-89E9-4E23-A912-3AB0196D8C8C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9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824998" y="5211271"/>
                                <a:ext cx="914400" cy="9144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grpSp>
                          <p:nvGrpSpPr>
                            <p:cNvPr id="29" name="Group 28">
                              <a:extLst>
                                <a:ext uri="{FF2B5EF4-FFF2-40B4-BE49-F238E27FC236}">
                                  <a16:creationId xmlns:a16="http://schemas.microsoft.com/office/drawing/2014/main" id="{4CE02790-03AF-4C04-80AF-67CAD47AD51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060779" y="4562073"/>
                              <a:ext cx="1935480" cy="1155709"/>
                              <a:chOff x="7225306" y="5006974"/>
                              <a:chExt cx="1935480" cy="1155709"/>
                            </a:xfrm>
                          </p:grpSpPr>
                          <p:sp>
                            <p:nvSpPr>
                              <p:cNvPr id="17" name="TextBox 16">
                                <a:extLst>
                                  <a:ext uri="{FF2B5EF4-FFF2-40B4-BE49-F238E27FC236}">
                                    <a16:creationId xmlns:a16="http://schemas.microsoft.com/office/drawing/2014/main" id="{AF209425-692F-4DFC-A0C7-359B8541E32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225306" y="5833059"/>
                                <a:ext cx="1935480" cy="32962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noAutofit/>
                              </a:bodyPr>
                              <a:lstStyle/>
                              <a:p>
                                <a:pPr>
                                  <a:lnSpc>
                                    <a:spcPct val="112000"/>
                                  </a:lnSpc>
                                </a:pPr>
                                <a:r>
                                  <a:rPr lang="en-US" sz="1400" dirty="0"/>
                                  <a:t>Calibration database</a:t>
                                </a:r>
                                <a:endParaRPr lang="en-150" sz="1400" dirty="0" err="1"/>
                              </a:p>
                            </p:txBody>
                          </p:sp>
                          <p:pic>
                            <p:nvPicPr>
                              <p:cNvPr id="27" name="Graphic 26" descr="Database">
                                <a:extLst>
                                  <a:ext uri="{FF2B5EF4-FFF2-40B4-BE49-F238E27FC236}">
                                    <a16:creationId xmlns:a16="http://schemas.microsoft.com/office/drawing/2014/main" id="{90408627-02EE-4B45-900E-5F891BF7BBD3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11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641377" y="5006974"/>
                                <a:ext cx="914400" cy="9144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grpSp>
                          <p:nvGrpSpPr>
                            <p:cNvPr id="33" name="Group 32">
                              <a:extLst>
                                <a:ext uri="{FF2B5EF4-FFF2-40B4-BE49-F238E27FC236}">
                                  <a16:creationId xmlns:a16="http://schemas.microsoft.com/office/drawing/2014/main" id="{FF88A4A0-121E-4608-B7E1-54958F0548A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975657" y="4475315"/>
                              <a:ext cx="1935480" cy="1094226"/>
                              <a:chOff x="9369645" y="2677228"/>
                              <a:chExt cx="1935480" cy="1094226"/>
                            </a:xfrm>
                          </p:grpSpPr>
                          <p:pic>
                            <p:nvPicPr>
                              <p:cNvPr id="16" name="Graphic 15" descr="Database">
                                <a:extLst>
                                  <a:ext uri="{FF2B5EF4-FFF2-40B4-BE49-F238E27FC236}">
                                    <a16:creationId xmlns:a16="http://schemas.microsoft.com/office/drawing/2014/main" id="{6ADB0E05-C242-4F94-B867-CD91274BB301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11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9854189" y="2677228"/>
                                <a:ext cx="914400" cy="9144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30" name="TextBox 29">
                                <a:extLst>
                                  <a:ext uri="{FF2B5EF4-FFF2-40B4-BE49-F238E27FC236}">
                                    <a16:creationId xmlns:a16="http://schemas.microsoft.com/office/drawing/2014/main" id="{0B2E03C7-746A-4953-9B80-944513AB123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9369645" y="3441830"/>
                                <a:ext cx="1935480" cy="32962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noAutofit/>
                              </a:bodyPr>
                              <a:lstStyle/>
                              <a:p>
                                <a:pPr algn="ctr">
                                  <a:lnSpc>
                                    <a:spcPct val="112000"/>
                                  </a:lnSpc>
                                </a:pPr>
                                <a:r>
                                  <a:rPr lang="en-US" sz="1400" dirty="0"/>
                                  <a:t>Raw data</a:t>
                                </a:r>
                                <a:endParaRPr lang="en-150" sz="1400" dirty="0" err="1"/>
                              </a:p>
                            </p:txBody>
                          </p:sp>
                        </p:grpSp>
                        <p:grpSp>
                          <p:nvGrpSpPr>
                            <p:cNvPr id="32" name="Group 31">
                              <a:extLst>
                                <a:ext uri="{FF2B5EF4-FFF2-40B4-BE49-F238E27FC236}">
                                  <a16:creationId xmlns:a16="http://schemas.microsoft.com/office/drawing/2014/main" id="{FE8796F6-3FF5-4D1F-9191-14F032444E9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8566491" y="5285028"/>
                              <a:ext cx="1935480" cy="1148714"/>
                              <a:chOff x="9668349" y="4648990"/>
                              <a:chExt cx="1935480" cy="1148714"/>
                            </a:xfrm>
                          </p:grpSpPr>
                          <p:pic>
                            <p:nvPicPr>
                              <p:cNvPr id="28" name="Graphic 27" descr="Database">
                                <a:extLst>
                                  <a:ext uri="{FF2B5EF4-FFF2-40B4-BE49-F238E27FC236}">
                                    <a16:creationId xmlns:a16="http://schemas.microsoft.com/office/drawing/2014/main" id="{84CD7B5C-8009-4E97-9ECE-F32247B6CCFD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11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0156017" y="4648990"/>
                                <a:ext cx="914400" cy="9144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31" name="TextBox 30">
                                <a:extLst>
                                  <a:ext uri="{FF2B5EF4-FFF2-40B4-BE49-F238E27FC236}">
                                    <a16:creationId xmlns:a16="http://schemas.microsoft.com/office/drawing/2014/main" id="{6B735F50-247E-48CF-87AE-8376EFED319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9668349" y="5468080"/>
                                <a:ext cx="1935480" cy="32962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rtlCol="0">
                                <a:noAutofit/>
                              </a:bodyPr>
                              <a:lstStyle/>
                              <a:p>
                                <a:pPr algn="ctr">
                                  <a:lnSpc>
                                    <a:spcPct val="112000"/>
                                  </a:lnSpc>
                                </a:pPr>
                                <a:r>
                                  <a:rPr lang="en-US" sz="1400" dirty="0"/>
                                  <a:t>User data</a:t>
                                </a:r>
                                <a:endParaRPr lang="en-150" sz="1400" dirty="0" err="1"/>
                              </a:p>
                            </p:txBody>
                          </p:sp>
                        </p:grpSp>
                        <p:sp>
                          <p:nvSpPr>
                            <p:cNvPr id="36" name="Arrow: Bent 35">
                              <a:extLst>
                                <a:ext uri="{FF2B5EF4-FFF2-40B4-BE49-F238E27FC236}">
                                  <a16:creationId xmlns:a16="http://schemas.microsoft.com/office/drawing/2014/main" id="{5968849B-8919-4D0D-B925-376F2C47C1E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410530" y="3942198"/>
                              <a:ext cx="3062407" cy="662283"/>
                            </a:xfrm>
                            <a:prstGeom prst="bentArrow">
                              <a:avLst>
                                <a:gd name="adj1" fmla="val 12640"/>
                                <a:gd name="adj2" fmla="val 21158"/>
                                <a:gd name="adj3" fmla="val 26124"/>
                                <a:gd name="adj4" fmla="val 43750"/>
                              </a:avLst>
                            </a:prstGeom>
                            <a:solidFill>
                              <a:schemeClr val="accent3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37" name="Arrow: Bent 36">
                              <a:extLst>
                                <a:ext uri="{FF2B5EF4-FFF2-40B4-BE49-F238E27FC236}">
                                  <a16:creationId xmlns:a16="http://schemas.microsoft.com/office/drawing/2014/main" id="{EC5A8DE6-BE48-4F38-9A2A-74E58669B0B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>
                              <a:off x="6509850" y="4044743"/>
                              <a:ext cx="329623" cy="1728753"/>
                            </a:xfrm>
                            <a:prstGeom prst="bentArrow">
                              <a:avLst>
                                <a:gd name="adj1" fmla="val 18188"/>
                                <a:gd name="adj2" fmla="val 17135"/>
                                <a:gd name="adj3" fmla="val 26124"/>
                                <a:gd name="adj4" fmla="val 43750"/>
                              </a:avLst>
                            </a:prstGeom>
                            <a:solidFill>
                              <a:schemeClr val="accent3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38" name="Arrow: Bent 37">
                              <a:extLst>
                                <a:ext uri="{FF2B5EF4-FFF2-40B4-BE49-F238E27FC236}">
                                  <a16:creationId xmlns:a16="http://schemas.microsoft.com/office/drawing/2014/main" id="{B3AC55BA-4A03-4FF5-8CF5-42C62B16725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 flipH="1">
                              <a:off x="6509850" y="4416182"/>
                              <a:ext cx="329626" cy="1728753"/>
                            </a:xfrm>
                            <a:prstGeom prst="bentArrow">
                              <a:avLst>
                                <a:gd name="adj1" fmla="val 18188"/>
                                <a:gd name="adj2" fmla="val 17135"/>
                                <a:gd name="adj3" fmla="val 26124"/>
                                <a:gd name="adj4" fmla="val 43750"/>
                              </a:avLst>
                            </a:prstGeom>
                            <a:solidFill>
                              <a:schemeClr val="accent3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39" name="Arrow: Right 38">
                              <a:extLst>
                                <a:ext uri="{FF2B5EF4-FFF2-40B4-BE49-F238E27FC236}">
                                  <a16:creationId xmlns:a16="http://schemas.microsoft.com/office/drawing/2014/main" id="{8AF30FD6-3DAD-4E1D-9C4F-413BA6270F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284724" y="3835380"/>
                              <a:ext cx="2856666" cy="394046"/>
                            </a:xfrm>
                            <a:prstGeom prst="rightArrow">
                              <a:avLst>
                                <a:gd name="adj1" fmla="val 16038"/>
                                <a:gd name="adj2" fmla="val 44773"/>
                              </a:avLst>
                            </a:prstGeom>
                            <a:solidFill>
                              <a:schemeClr val="accent4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41" name="Arrow: Right 40">
                              <a:extLst>
                                <a:ext uri="{FF2B5EF4-FFF2-40B4-BE49-F238E27FC236}">
                                  <a16:creationId xmlns:a16="http://schemas.microsoft.com/office/drawing/2014/main" id="{987D4D22-8595-426D-A3C2-CF35277DDB0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374563" y="5615418"/>
                              <a:ext cx="2766828" cy="427437"/>
                            </a:xfrm>
                            <a:prstGeom prst="rightArrow">
                              <a:avLst>
                                <a:gd name="adj1" fmla="val 34603"/>
                                <a:gd name="adj2" fmla="val 44773"/>
                              </a:avLst>
                            </a:prstGeom>
                            <a:solidFill>
                              <a:schemeClr val="accent4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42" name="Arrow: Bent 41">
                              <a:extLst>
                                <a:ext uri="{FF2B5EF4-FFF2-40B4-BE49-F238E27FC236}">
                                  <a16:creationId xmlns:a16="http://schemas.microsoft.com/office/drawing/2014/main" id="{BFBE53C9-0CBE-4D2C-88A5-881B31948C6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V="1">
                              <a:off x="3864634" y="5546293"/>
                              <a:ext cx="1595994" cy="454596"/>
                            </a:xfrm>
                            <a:prstGeom prst="bentArrow">
                              <a:avLst>
                                <a:gd name="adj1" fmla="val 28732"/>
                                <a:gd name="adj2" fmla="val 39261"/>
                                <a:gd name="adj3" fmla="val 26124"/>
                                <a:gd name="adj4" fmla="val 43750"/>
                              </a:avLst>
                            </a:prstGeom>
                            <a:solidFill>
                              <a:schemeClr val="accent3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43" name="TextBox 42">
                              <a:extLst>
                                <a:ext uri="{FF2B5EF4-FFF2-40B4-BE49-F238E27FC236}">
                                  <a16:creationId xmlns:a16="http://schemas.microsoft.com/office/drawing/2014/main" id="{666D0A0D-20E3-4340-AA34-D98F41DC3E9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178875" y="5907083"/>
                              <a:ext cx="1589458" cy="36598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r>
                                <a:rPr lang="en-US" sz="1400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</a:rPr>
                                <a:t>All trains</a:t>
                              </a:r>
                              <a:endParaRPr lang="en-150" sz="1400" dirty="0" err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44" name="TextBox 43">
                              <a:extLst>
                                <a:ext uri="{FF2B5EF4-FFF2-40B4-BE49-F238E27FC236}">
                                  <a16:creationId xmlns:a16="http://schemas.microsoft.com/office/drawing/2014/main" id="{38C083C0-44EA-4D2F-B592-190F3FB1E874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566491" y="4598179"/>
                              <a:ext cx="1589458" cy="36598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r>
                                <a:rPr lang="en-US" sz="1400" dirty="0"/>
                                <a:t>Sample of corrected data</a:t>
                              </a:r>
                            </a:p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endParaRPr lang="en-US" sz="1400" dirty="0"/>
                            </a:p>
                          </p:txBody>
                        </p:sp>
                        <p:sp>
                          <p:nvSpPr>
                            <p:cNvPr id="48" name="Arrow: Right 47">
                              <a:extLst>
                                <a:ext uri="{FF2B5EF4-FFF2-40B4-BE49-F238E27FC236}">
                                  <a16:creationId xmlns:a16="http://schemas.microsoft.com/office/drawing/2014/main" id="{746F672C-162B-44BF-A9A5-DB4D7F88C16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914521" y="4792140"/>
                              <a:ext cx="594422" cy="394046"/>
                            </a:xfrm>
                            <a:prstGeom prst="rightArrow">
                              <a:avLst>
                                <a:gd name="adj1" fmla="val 48526"/>
                                <a:gd name="adj2" fmla="val 44773"/>
                              </a:avLst>
                            </a:prstGeom>
                            <a:solidFill>
                              <a:schemeClr val="accent4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49" name="TextBox 48">
                              <a:extLst>
                                <a:ext uri="{FF2B5EF4-FFF2-40B4-BE49-F238E27FC236}">
                                  <a16:creationId xmlns:a16="http://schemas.microsoft.com/office/drawing/2014/main" id="{C4FB7149-3A43-4640-BBEF-EE292A1FC70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604688" y="6371764"/>
                              <a:ext cx="1589458" cy="36598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r>
                                <a:rPr lang="en-US" sz="1400" dirty="0"/>
                                <a:t>Full corrected data set</a:t>
                              </a:r>
                            </a:p>
                          </p:txBody>
                        </p:sp>
                        <p:pic>
                          <p:nvPicPr>
                            <p:cNvPr id="54" name="Graphic 53" descr="Video camera">
                              <a:extLst>
                                <a:ext uri="{FF2B5EF4-FFF2-40B4-BE49-F238E27FC236}">
                                  <a16:creationId xmlns:a16="http://schemas.microsoft.com/office/drawing/2014/main" id="{8EE2EC0C-2CCA-4E72-A240-80E119790008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13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0731" y="4415832"/>
                              <a:ext cx="914400" cy="9144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56" name="Arrow: Right 55">
                              <a:extLst>
                                <a:ext uri="{FF2B5EF4-FFF2-40B4-BE49-F238E27FC236}">
                                  <a16:creationId xmlns:a16="http://schemas.microsoft.com/office/drawing/2014/main" id="{5F16D3C8-56A0-4ED9-B082-61813E4B3EA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476237" y="4808884"/>
                              <a:ext cx="594422" cy="394046"/>
                            </a:xfrm>
                            <a:prstGeom prst="rightArrow">
                              <a:avLst>
                                <a:gd name="adj1" fmla="val 48526"/>
                                <a:gd name="adj2" fmla="val 44773"/>
                              </a:avLst>
                            </a:prstGeom>
                            <a:solidFill>
                              <a:schemeClr val="accent4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  <p:sp>
                          <p:nvSpPr>
                            <p:cNvPr id="57" name="TextBox 56">
                              <a:extLst>
                                <a:ext uri="{FF2B5EF4-FFF2-40B4-BE49-F238E27FC236}">
                                  <a16:creationId xmlns:a16="http://schemas.microsoft.com/office/drawing/2014/main" id="{11EA89BA-7D5C-4E8D-8364-9E2C2255A62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0123914" y="3848812"/>
                              <a:ext cx="1843843" cy="3253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rgbClr val="C00000"/>
                              </a:solidFill>
                            </a:ln>
                          </p:spPr>
                          <p:txBody>
                            <a:bodyPr wrap="none" rtlCol="0"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112000"/>
                                </a:lnSpc>
                              </a:pPr>
                              <a:r>
                                <a:rPr lang="en-US" sz="1400" b="1" dirty="0">
                                  <a:solidFill>
                                    <a:srgbClr val="C00000"/>
                                  </a:solidFill>
                                </a:rPr>
                                <a:t>Experiment tuning !!</a:t>
                              </a:r>
                            </a:p>
                          </p:txBody>
                        </p:sp>
                        <p:sp>
                          <p:nvSpPr>
                            <p:cNvPr id="59" name="Arrow: Bent 58">
                              <a:extLst>
                                <a:ext uri="{FF2B5EF4-FFF2-40B4-BE49-F238E27FC236}">
                                  <a16:creationId xmlns:a16="http://schemas.microsoft.com/office/drawing/2014/main" id="{D325866C-5CAD-4B14-A319-8E77C4F9C5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5400000" flipH="1">
                              <a:off x="10632381" y="4381757"/>
                              <a:ext cx="605106" cy="253961"/>
                            </a:xfrm>
                            <a:prstGeom prst="bentArrow">
                              <a:avLst>
                                <a:gd name="adj1" fmla="val 18188"/>
                                <a:gd name="adj2" fmla="val 31537"/>
                                <a:gd name="adj3" fmla="val 26124"/>
                                <a:gd name="adj4" fmla="val 43750"/>
                              </a:avLst>
                            </a:prstGeom>
                            <a:solidFill>
                              <a:schemeClr val="accent3">
                                <a:lumMod val="75000"/>
                              </a:schemeClr>
                            </a:solidFill>
                          </p:spPr>
                          <p:txBody>
                            <a:bodyPr rtlCol="0" anchor="ctr">
                              <a:noAutofit/>
                            </a:bodyPr>
                            <a:lstStyle/>
                            <a:p>
                              <a:pPr algn="ctr">
                                <a:lnSpc>
                                  <a:spcPct val="113000"/>
                                </a:lnSpc>
                              </a:pPr>
                              <a:endParaRPr lang="en-150" sz="1400" dirty="0" err="1"/>
                            </a:p>
                          </p:txBody>
                        </p:sp>
                      </p:grpSp>
                    </p:grpSp>
                  </p:grpSp>
                </p:grp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F9010C4A-6EC0-4E07-A829-BAC1DA6161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21822" y="5905473"/>
                      <a:ext cx="1589458" cy="36598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noAutofit/>
                    </a:bodyPr>
                    <a:lstStyle/>
                    <a:p>
                      <a:pPr>
                        <a:lnSpc>
                          <a:spcPct val="112000"/>
                        </a:lnSpc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Corrected data</a:t>
                      </a:r>
                      <a:endParaRPr lang="en-150" sz="1400" dirty="0" err="1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B32243-6550-48FF-B112-A91A83199B43}"/>
                  </a:ext>
                </a:extLst>
              </p:cNvPr>
              <p:cNvSpPr txBox="1"/>
              <p:nvPr/>
            </p:nvSpPr>
            <p:spPr>
              <a:xfrm>
                <a:off x="845151" y="5192367"/>
                <a:ext cx="1464361" cy="353926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dirty="0"/>
                  <a:t>Train gap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400" dirty="0"/>
                  <a:t>data transfer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C1E0360-2EE3-4B4B-AD72-79EA4CA4343D}"/>
                  </a:ext>
                </a:extLst>
              </p:cNvPr>
              <p:cNvSpPr txBox="1"/>
              <p:nvPr/>
            </p:nvSpPr>
            <p:spPr>
              <a:xfrm>
                <a:off x="6932375" y="4076072"/>
                <a:ext cx="1589458" cy="36598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dirty="0">
                    <a:solidFill>
                      <a:schemeClr val="accent3">
                        <a:lumMod val="50000"/>
                      </a:schemeClr>
                    </a:solidFill>
                  </a:rPr>
                  <a:t>Corrected data</a:t>
                </a:r>
                <a:endParaRPr lang="en-150" sz="1400" dirty="0" err="1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48596E5-D688-46A7-BA7C-9DC4878962B4}"/>
                </a:ext>
              </a:extLst>
            </p:cNvPr>
            <p:cNvSpPr txBox="1"/>
            <p:nvPr/>
          </p:nvSpPr>
          <p:spPr>
            <a:xfrm>
              <a:off x="2260757" y="5127141"/>
              <a:ext cx="1848630" cy="3296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1400" dirty="0"/>
                <a:t>Files</a:t>
              </a:r>
              <a:endParaRPr lang="en-150" sz="1400" dirty="0" err="1"/>
            </a:p>
          </p:txBody>
        </p:sp>
      </p:grp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332C5087-C65A-486B-944B-5C25E768289F}"/>
              </a:ext>
            </a:extLst>
          </p:cNvPr>
          <p:cNvSpPr/>
          <p:nvPr/>
        </p:nvSpPr>
        <p:spPr>
          <a:xfrm>
            <a:off x="5340858" y="2123163"/>
            <a:ext cx="891229" cy="394046"/>
          </a:xfrm>
          <a:prstGeom prst="rightArrow">
            <a:avLst>
              <a:gd name="adj1" fmla="val 16038"/>
              <a:gd name="adj2" fmla="val 44773"/>
            </a:avLst>
          </a:prstGeom>
          <a:solidFill>
            <a:schemeClr val="accent4">
              <a:lumMod val="75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150" sz="1400" dirty="0" err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F3978A-CD38-4A59-B662-1E7067590918}"/>
              </a:ext>
            </a:extLst>
          </p:cNvPr>
          <p:cNvGrpSpPr/>
          <p:nvPr/>
        </p:nvGrpSpPr>
        <p:grpSpPr>
          <a:xfrm>
            <a:off x="8566491" y="883103"/>
            <a:ext cx="3235791" cy="2690342"/>
            <a:chOff x="8566491" y="883103"/>
            <a:chExt cx="3235791" cy="2690342"/>
          </a:xfrm>
        </p:grpSpPr>
        <p:pic>
          <p:nvPicPr>
            <p:cNvPr id="70" name="Google Shape;62;p13">
              <a:extLst>
                <a:ext uri="{FF2B5EF4-FFF2-40B4-BE49-F238E27FC236}">
                  <a16:creationId xmlns:a16="http://schemas.microsoft.com/office/drawing/2014/main" id="{393FBD94-B0DF-42E9-828E-569F673DEED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4">
              <a:alphaModFix/>
            </a:blip>
            <a:srcRect b="10222"/>
            <a:stretch/>
          </p:blipFill>
          <p:spPr>
            <a:xfrm>
              <a:off x="8594628" y="883103"/>
              <a:ext cx="2973485" cy="2466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09A6AA-72C0-42FF-B870-FDB3068D0337}"/>
                </a:ext>
              </a:extLst>
            </p:cNvPr>
            <p:cNvSpPr txBox="1"/>
            <p:nvPr/>
          </p:nvSpPr>
          <p:spPr>
            <a:xfrm>
              <a:off x="8566491" y="3310293"/>
              <a:ext cx="619170" cy="2508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00" dirty="0"/>
                <a:t>07/2017</a:t>
              </a:r>
              <a:endParaRPr lang="en-150" sz="1000" dirty="0" err="1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F52D4FF-AAC7-43FC-A810-4D7676AC017F}"/>
                </a:ext>
              </a:extLst>
            </p:cNvPr>
            <p:cNvSpPr txBox="1"/>
            <p:nvPr/>
          </p:nvSpPr>
          <p:spPr>
            <a:xfrm>
              <a:off x="11183112" y="3322604"/>
              <a:ext cx="619170" cy="2508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000" dirty="0"/>
                <a:t>07/2023</a:t>
              </a:r>
              <a:endParaRPr lang="en-150" sz="1000" dirty="0" err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9D0AEF-EB65-40F0-AC93-F78DED375553}"/>
                </a:ext>
              </a:extLst>
            </p:cNvPr>
            <p:cNvSpPr txBox="1"/>
            <p:nvPr/>
          </p:nvSpPr>
          <p:spPr>
            <a:xfrm>
              <a:off x="10577927" y="1177823"/>
              <a:ext cx="864377" cy="33611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/>
                <a:t>100 PB</a:t>
              </a:r>
              <a:endParaRPr lang="en-150" sz="1400" dirty="0" err="1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86DCF64-A933-4F54-B161-37F62FAA475A}"/>
                </a:ext>
              </a:extLst>
            </p:cNvPr>
            <p:cNvSpPr txBox="1"/>
            <p:nvPr/>
          </p:nvSpPr>
          <p:spPr>
            <a:xfrm>
              <a:off x="8894895" y="1586518"/>
              <a:ext cx="2027266" cy="33611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/>
                <a:t>Data storage constraint</a:t>
              </a:r>
              <a:endParaRPr lang="en-150" sz="1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4448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19274"/>
            <a:ext cx="10956924" cy="477297"/>
          </a:xfrm>
        </p:spPr>
        <p:txBody>
          <a:bodyPr/>
          <a:lstStyle/>
          <a:p>
            <a:r>
              <a:rPr lang="en-US" dirty="0"/>
              <a:t>Support to User experiments</a:t>
            </a:r>
            <a:endParaRPr lang="en-15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39492C-E92E-4B15-A22F-8A44066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60" y="1255292"/>
            <a:ext cx="10944224" cy="693225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Maintenance periods (2x6 weeks per year)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Detector firmware/ software updates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Modules replacement (damages/ failure)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Overall tests at each instruments (end of maintenance periods)</a:t>
            </a:r>
          </a:p>
          <a:p>
            <a:r>
              <a:rPr lang="en-US" dirty="0">
                <a:sym typeface="Wingdings" panose="05000000000000000000" pitchFamily="2" charset="2"/>
              </a:rPr>
              <a:t>Operation modes are defined with the instrument scientists</a:t>
            </a:r>
          </a:p>
          <a:p>
            <a:r>
              <a:rPr lang="en-US" dirty="0">
                <a:sym typeface="Wingdings" panose="05000000000000000000" pitchFamily="2" charset="2"/>
              </a:rPr>
              <a:t>Detector calibration: 2 examples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AGIPD1M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DSSC-</a:t>
            </a:r>
            <a:r>
              <a:rPr lang="en-US" dirty="0" err="1">
                <a:sym typeface="Wingdings" panose="05000000000000000000" pitchFamily="2" charset="2"/>
              </a:rPr>
              <a:t>miniSDD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150" dirty="0"/>
          </a:p>
        </p:txBody>
      </p:sp>
      <p:sp>
        <p:nvSpPr>
          <p:cNvPr id="94" name="AutoShape 2" descr="blob:https://mail.desy.de/ad171103-ead3-4c0c-b698-c96653f31e89">
            <a:extLst>
              <a:ext uri="{FF2B5EF4-FFF2-40B4-BE49-F238E27FC236}">
                <a16:creationId xmlns:a16="http://schemas.microsoft.com/office/drawing/2014/main" id="{ACA30923-594C-48A5-9E44-6D9D27A3CE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5613" y="1709738"/>
            <a:ext cx="620077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1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5CDFF2-0E34-4FB2-BD42-822B73CB2893}"/>
              </a:ext>
            </a:extLst>
          </p:cNvPr>
          <p:cNvGrpSpPr/>
          <p:nvPr/>
        </p:nvGrpSpPr>
        <p:grpSpPr>
          <a:xfrm>
            <a:off x="7513420" y="1967616"/>
            <a:ext cx="4420869" cy="2988967"/>
            <a:chOff x="7513420" y="1290604"/>
            <a:chExt cx="4420869" cy="298896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26EF5A1-4021-40AF-BC38-41D61C5592EC}"/>
                </a:ext>
              </a:extLst>
            </p:cNvPr>
            <p:cNvSpPr txBox="1"/>
            <p:nvPr/>
          </p:nvSpPr>
          <p:spPr>
            <a:xfrm>
              <a:off x="7513420" y="2093211"/>
              <a:ext cx="1083131" cy="1687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69875" indent="-269875">
                <a:lnSpc>
                  <a:spcPct val="112000"/>
                </a:lnSpc>
                <a:buBlip>
                  <a:blip r:embed="rId3"/>
                </a:buBlip>
              </a:pPr>
              <a:endParaRPr lang="de-DE" sz="1400" dirty="0" err="1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043FCFC-5E9D-4084-82AA-EC21E995EAD5}"/>
                </a:ext>
              </a:extLst>
            </p:cNvPr>
            <p:cNvSpPr/>
            <p:nvPr/>
          </p:nvSpPr>
          <p:spPr>
            <a:xfrm>
              <a:off x="8281120" y="1290604"/>
              <a:ext cx="3444273" cy="461665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2060"/>
                  </a:solidFill>
                </a:rPr>
                <a:t>AGIPD1M@MID</a:t>
              </a:r>
            </a:p>
            <a:p>
              <a:pPr algn="ctr"/>
              <a:r>
                <a:rPr lang="en-US" sz="1200" b="1" dirty="0">
                  <a:solidFill>
                    <a:srgbClr val="002060"/>
                  </a:solidFill>
                </a:rPr>
                <a:t> - dead pixels from the most affected module 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6FF973C-5A5C-4EB4-8B20-C627897F910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9" t="25515" r="-34" b="49917"/>
            <a:stretch/>
          </p:blipFill>
          <p:spPr bwMode="auto">
            <a:xfrm>
              <a:off x="8072226" y="1872991"/>
              <a:ext cx="3862063" cy="2090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E15362B-1508-4847-8DD5-BB7B9A29C4CA}"/>
                </a:ext>
              </a:extLst>
            </p:cNvPr>
            <p:cNvSpPr txBox="1"/>
            <p:nvPr/>
          </p:nvSpPr>
          <p:spPr>
            <a:xfrm>
              <a:off x="8291532" y="1956764"/>
              <a:ext cx="1488030" cy="4202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b="1" dirty="0">
                  <a:solidFill>
                    <a:schemeClr val="accent1">
                      <a:lumMod val="10000"/>
                      <a:lumOff val="90000"/>
                    </a:schemeClr>
                  </a:solidFill>
                </a:rPr>
                <a:t>Before incident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579D5CF-641F-414D-98E7-5D852BED0E01}"/>
                </a:ext>
              </a:extLst>
            </p:cNvPr>
            <p:cNvSpPr txBox="1"/>
            <p:nvPr/>
          </p:nvSpPr>
          <p:spPr>
            <a:xfrm>
              <a:off x="8336021" y="2998489"/>
              <a:ext cx="1488030" cy="4202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b="1" dirty="0">
                  <a:solidFill>
                    <a:schemeClr val="accent1">
                      <a:lumMod val="10000"/>
                      <a:lumOff val="90000"/>
                    </a:schemeClr>
                  </a:solidFill>
                </a:rPr>
                <a:t>After incident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AB0A56-9632-42FD-8C65-71D4BADF15B6}"/>
                </a:ext>
              </a:extLst>
            </p:cNvPr>
            <p:cNvSpPr txBox="1"/>
            <p:nvPr/>
          </p:nvSpPr>
          <p:spPr>
            <a:xfrm>
              <a:off x="7989749" y="3963048"/>
              <a:ext cx="3668604" cy="3165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285750" indent="-285750">
                <a:lnSpc>
                  <a:spcPct val="112000"/>
                </a:lnSpc>
                <a:buFont typeface="Wingdings" panose="05000000000000000000" pitchFamily="2" charset="2"/>
                <a:buChar char="à"/>
              </a:pPr>
              <a:r>
                <a:rPr lang="en-US" sz="1400" dirty="0">
                  <a:sym typeface="Wingdings" panose="05000000000000000000" pitchFamily="2" charset="2"/>
                </a:rPr>
                <a:t>Main beam scattering on the Al sample holder</a:t>
              </a:r>
            </a:p>
            <a:p>
              <a:pPr>
                <a:lnSpc>
                  <a:spcPct val="112000"/>
                </a:lnSpc>
              </a:pPr>
              <a:r>
                <a:rPr lang="en-US" sz="1400" dirty="0"/>
                <a:t>      &lt; 0.1% pixels damaged</a:t>
              </a:r>
              <a:endParaRPr lang="en-150" sz="1400" dirty="0" err="1"/>
            </a:p>
          </p:txBody>
        </p:sp>
      </p:grpSp>
      <p:graphicFrame>
        <p:nvGraphicFramePr>
          <p:cNvPr id="102" name="Diagram 101">
            <a:extLst>
              <a:ext uri="{FF2B5EF4-FFF2-40B4-BE49-F238E27FC236}">
                <a16:creationId xmlns:a16="http://schemas.microsoft.com/office/drawing/2014/main" id="{38A86354-EA60-43CF-A0A1-0132B5C12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3388171"/>
              </p:ext>
            </p:extLst>
          </p:nvPr>
        </p:nvGraphicFramePr>
        <p:xfrm>
          <a:off x="4593323" y="603180"/>
          <a:ext cx="7118031" cy="49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577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19274"/>
            <a:ext cx="10956924" cy="477297"/>
          </a:xfrm>
        </p:spPr>
        <p:txBody>
          <a:bodyPr/>
          <a:lstStyle/>
          <a:p>
            <a:r>
              <a:rPr lang="en-US" dirty="0"/>
              <a:t>Support to User experiments</a:t>
            </a:r>
            <a:endParaRPr lang="en-15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39492C-E92E-4B15-A22F-8A44066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37" y="1298260"/>
            <a:ext cx="10944224" cy="693225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(1) AGIPD gain calibration (per pixel, per mem cells, per acquisition rates (4.5, 2.2, … MHz)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2 steps process, once per year (if no major changes)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15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6EF5A1-4021-40AF-BC38-41D61C5592EC}"/>
              </a:ext>
            </a:extLst>
          </p:cNvPr>
          <p:cNvSpPr txBox="1"/>
          <p:nvPr/>
        </p:nvSpPr>
        <p:spPr>
          <a:xfrm>
            <a:off x="7513420" y="2093211"/>
            <a:ext cx="1083131" cy="168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de-DE" sz="1400" dirty="0" err="1"/>
          </a:p>
        </p:txBody>
      </p:sp>
      <p:sp>
        <p:nvSpPr>
          <p:cNvPr id="94" name="AutoShape 2" descr="blob:https://mail.desy.de/ad171103-ead3-4c0c-b698-c96653f31e89">
            <a:extLst>
              <a:ext uri="{FF2B5EF4-FFF2-40B4-BE49-F238E27FC236}">
                <a16:creationId xmlns:a16="http://schemas.microsoft.com/office/drawing/2014/main" id="{ACA30923-594C-48A5-9E44-6D9D27A3CE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5613" y="1709738"/>
            <a:ext cx="620077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1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401A0-E331-4397-8EF3-F23BAAE0A853}"/>
              </a:ext>
            </a:extLst>
          </p:cNvPr>
          <p:cNvGrpSpPr/>
          <p:nvPr/>
        </p:nvGrpSpPr>
        <p:grpSpPr>
          <a:xfrm>
            <a:off x="147759" y="2554598"/>
            <a:ext cx="8108117" cy="3354285"/>
            <a:chOff x="147759" y="2554598"/>
            <a:chExt cx="8108117" cy="3354285"/>
          </a:xfrm>
        </p:grpSpPr>
        <p:cxnSp>
          <p:nvCxnSpPr>
            <p:cNvPr id="63" name="Elbow Connector 20">
              <a:extLst>
                <a:ext uri="{FF2B5EF4-FFF2-40B4-BE49-F238E27FC236}">
                  <a16:creationId xmlns:a16="http://schemas.microsoft.com/office/drawing/2014/main" id="{85BEC1C7-3AF8-4D88-BB50-3B18151BC9B2}"/>
                </a:ext>
              </a:extLst>
            </p:cNvPr>
            <p:cNvCxnSpPr/>
            <p:nvPr/>
          </p:nvCxnSpPr>
          <p:spPr>
            <a:xfrm flipV="1">
              <a:off x="1805327" y="4965783"/>
              <a:ext cx="5717722" cy="315686"/>
            </a:xfrm>
            <a:prstGeom prst="bentConnector3">
              <a:avLst>
                <a:gd name="adj1" fmla="val 39529"/>
              </a:avLst>
            </a:prstGeom>
            <a:ln w="38100">
              <a:solidFill>
                <a:schemeClr val="accent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B4D2993-A5D2-4BC9-BFCF-5371F8636379}"/>
                </a:ext>
              </a:extLst>
            </p:cNvPr>
            <p:cNvCxnSpPr/>
            <p:nvPr/>
          </p:nvCxnSpPr>
          <p:spPr>
            <a:xfrm flipV="1">
              <a:off x="553471" y="3641904"/>
              <a:ext cx="1162048" cy="2058664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4DD95D1-688A-4AE5-87EE-03CBE881190B}"/>
                </a:ext>
              </a:extLst>
            </p:cNvPr>
            <p:cNvCxnSpPr/>
            <p:nvPr/>
          </p:nvCxnSpPr>
          <p:spPr>
            <a:xfrm flipV="1">
              <a:off x="1782196" y="3486526"/>
              <a:ext cx="2284637" cy="1679257"/>
            </a:xfrm>
            <a:prstGeom prst="line">
              <a:avLst/>
            </a:prstGeom>
            <a:ln w="28575">
              <a:solidFill>
                <a:srgbClr val="F15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B73E90A-ED12-4477-8165-FD12AACF0CEA}"/>
                </a:ext>
              </a:extLst>
            </p:cNvPr>
            <p:cNvCxnSpPr/>
            <p:nvPr/>
          </p:nvCxnSpPr>
          <p:spPr>
            <a:xfrm>
              <a:off x="6051519" y="5219638"/>
              <a:ext cx="555170" cy="0"/>
            </a:xfrm>
            <a:prstGeom prst="line">
              <a:avLst/>
            </a:prstGeom>
            <a:ln w="28575">
              <a:solidFill>
                <a:schemeClr val="accent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A5B5499-8EA1-491D-ACD4-AB59A0FCF51D}"/>
                </a:ext>
              </a:extLst>
            </p:cNvPr>
            <p:cNvCxnSpPr/>
            <p:nvPr/>
          </p:nvCxnSpPr>
          <p:spPr>
            <a:xfrm>
              <a:off x="6060814" y="5474653"/>
              <a:ext cx="555170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8D18A01-C347-4979-9628-B558F20F27A8}"/>
                </a:ext>
              </a:extLst>
            </p:cNvPr>
            <p:cNvSpPr txBox="1"/>
            <p:nvPr/>
          </p:nvSpPr>
          <p:spPr>
            <a:xfrm>
              <a:off x="6818961" y="5060434"/>
              <a:ext cx="1045027" cy="3184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/>
                <a:t>Gain stage</a:t>
              </a:r>
              <a:endParaRPr lang="de-DE" sz="1400" dirty="0" err="1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CB92886-D785-4EED-88DB-C6CBAAF8D387}"/>
                </a:ext>
              </a:extLst>
            </p:cNvPr>
            <p:cNvSpPr txBox="1"/>
            <p:nvPr/>
          </p:nvSpPr>
          <p:spPr>
            <a:xfrm>
              <a:off x="6818961" y="5298559"/>
              <a:ext cx="1436915" cy="3184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/>
                <a:t>Image data</a:t>
              </a:r>
              <a:endParaRPr lang="de-DE" sz="1400" dirty="0" err="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1B2873-BA61-4A66-97B9-480C1868FF3F}"/>
                </a:ext>
              </a:extLst>
            </p:cNvPr>
            <p:cNvGrpSpPr/>
            <p:nvPr/>
          </p:nvGrpSpPr>
          <p:grpSpPr>
            <a:xfrm>
              <a:off x="147759" y="2554598"/>
              <a:ext cx="7952233" cy="3354285"/>
              <a:chOff x="147759" y="2554598"/>
              <a:chExt cx="7952233" cy="3354285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CF7A6277-CD07-4F0B-95CA-9508E239E9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420" y="2554598"/>
                <a:ext cx="19051" cy="315685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C9273CC-F98D-4D20-B24A-5A4280D9083D}"/>
                  </a:ext>
                </a:extLst>
              </p:cNvPr>
              <p:cNvCxnSpPr/>
              <p:nvPr/>
            </p:nvCxnSpPr>
            <p:spPr>
              <a:xfrm flipV="1">
                <a:off x="534420" y="5711454"/>
                <a:ext cx="7565572" cy="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C7FE10D-DEDA-48B8-93A5-860B8045148F}"/>
                  </a:ext>
                </a:extLst>
              </p:cNvPr>
              <p:cNvSpPr txBox="1"/>
              <p:nvPr/>
            </p:nvSpPr>
            <p:spPr>
              <a:xfrm rot="16200000">
                <a:off x="-91726" y="3900047"/>
                <a:ext cx="664028" cy="18505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/>
                  <a:t>ADU</a:t>
                </a:r>
                <a:endParaRPr lang="de-DE" sz="1400" b="1" dirty="0" err="1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74CD454-2F53-4FD4-AAFD-6711FD9AA0B7}"/>
                  </a:ext>
                </a:extLst>
              </p:cNvPr>
              <p:cNvSpPr txBox="1"/>
              <p:nvPr/>
            </p:nvSpPr>
            <p:spPr>
              <a:xfrm>
                <a:off x="3478789" y="5723826"/>
                <a:ext cx="2155372" cy="18505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/>
                  <a:t>N of photons (Energy)</a:t>
                </a:r>
                <a:endParaRPr lang="de-DE" sz="1400" b="1" dirty="0" err="1"/>
              </a:p>
            </p:txBody>
          </p:sp>
          <p:cxnSp>
            <p:nvCxnSpPr>
              <p:cNvPr id="62" name="Elbow Connector 18">
                <a:extLst>
                  <a:ext uri="{FF2B5EF4-FFF2-40B4-BE49-F238E27FC236}">
                    <a16:creationId xmlns:a16="http://schemas.microsoft.com/office/drawing/2014/main" id="{372C1083-9ED2-4573-9904-ED247CCF71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420" y="5281469"/>
                <a:ext cx="2541814" cy="305018"/>
              </a:xfrm>
              <a:prstGeom prst="bentConnector3">
                <a:avLst/>
              </a:prstGeom>
              <a:ln w="38100">
                <a:solidFill>
                  <a:schemeClr val="accent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6AC54FD-96C3-4780-83CE-7026B36C0778}"/>
                  </a:ext>
                </a:extLst>
              </p:cNvPr>
              <p:cNvCxnSpPr/>
              <p:nvPr/>
            </p:nvCxnSpPr>
            <p:spPr>
              <a:xfrm flipV="1">
                <a:off x="4066833" y="3136984"/>
                <a:ext cx="3907973" cy="1638298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D0D7D9E-5EBD-4392-B3AF-5460AB6A8E4E}"/>
                  </a:ext>
                </a:extLst>
              </p:cNvPr>
              <p:cNvSpPr txBox="1"/>
              <p:nvPr/>
            </p:nvSpPr>
            <p:spPr>
              <a:xfrm>
                <a:off x="650080" y="5299921"/>
                <a:ext cx="1110343" cy="15784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chemeClr val="accent1">
                        <a:lumMod val="25000"/>
                        <a:lumOff val="75000"/>
                      </a:schemeClr>
                    </a:solidFill>
                  </a:rPr>
                  <a:t>High Gain</a:t>
                </a:r>
                <a:endParaRPr lang="de-DE" sz="1400" b="1" dirty="0" err="1">
                  <a:solidFill>
                    <a:schemeClr val="accent1">
                      <a:lumMod val="25000"/>
                      <a:lumOff val="75000"/>
                    </a:schemeClr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3CD7AE9-0D95-4B70-B2AD-B7899CDEF907}"/>
                  </a:ext>
                </a:extLst>
              </p:cNvPr>
              <p:cNvSpPr txBox="1"/>
              <p:nvPr/>
            </p:nvSpPr>
            <p:spPr>
              <a:xfrm>
                <a:off x="2181905" y="5315186"/>
                <a:ext cx="1627416" cy="23676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chemeClr val="accent1">
                        <a:lumMod val="50000"/>
                        <a:lumOff val="50000"/>
                      </a:schemeClr>
                    </a:solidFill>
                  </a:rPr>
                  <a:t>Medium Gain</a:t>
                </a:r>
                <a:endParaRPr lang="de-DE" sz="1400" b="1" dirty="0" err="1">
                  <a:solidFill>
                    <a:schemeClr val="accent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59CB786-7C0A-4DCB-9683-53249EA25BF3}"/>
                  </a:ext>
                </a:extLst>
              </p:cNvPr>
              <p:cNvSpPr txBox="1"/>
              <p:nvPr/>
            </p:nvSpPr>
            <p:spPr>
              <a:xfrm>
                <a:off x="4393403" y="5259697"/>
                <a:ext cx="1627416" cy="23676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chemeClr val="accent1">
                        <a:lumMod val="90000"/>
                        <a:lumOff val="10000"/>
                      </a:schemeClr>
                    </a:solidFill>
                  </a:rPr>
                  <a:t>Low Gain</a:t>
                </a:r>
                <a:endParaRPr lang="de-DE" sz="1400" b="1" dirty="0" err="1">
                  <a:solidFill>
                    <a:schemeClr val="accent1">
                      <a:lumMod val="90000"/>
                      <a:lumOff val="10000"/>
                    </a:schemeClr>
                  </a:solidFill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EC48207-1EC4-4210-B81D-B9553CF646D6}"/>
                  </a:ext>
                </a:extLst>
              </p:cNvPr>
              <p:cNvCxnSpPr/>
              <p:nvPr/>
            </p:nvCxnSpPr>
            <p:spPr>
              <a:xfrm>
                <a:off x="550746" y="2980447"/>
                <a:ext cx="7494816" cy="0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4003A7C-460A-4BA5-8F5A-5D0FA3525EFA}"/>
                  </a:ext>
                </a:extLst>
              </p:cNvPr>
              <p:cNvSpPr txBox="1"/>
              <p:nvPr/>
            </p:nvSpPr>
            <p:spPr>
              <a:xfrm>
                <a:off x="799237" y="2641957"/>
                <a:ext cx="1627416" cy="23676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chemeClr val="bg2"/>
                    </a:solidFill>
                  </a:rPr>
                  <a:t>Saturation </a:t>
                </a:r>
                <a:endParaRPr lang="de-DE" sz="1400" b="1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984990E-85F6-4C25-9312-FDCA429C36ED}"/>
                  </a:ext>
                </a:extLst>
              </p:cNvPr>
              <p:cNvSpPr txBox="1"/>
              <p:nvPr/>
            </p:nvSpPr>
            <p:spPr>
              <a:xfrm>
                <a:off x="683268" y="3564022"/>
                <a:ext cx="1098928" cy="5654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rgbClr val="C00000"/>
                    </a:solidFill>
                  </a:rPr>
                  <a:t>High gain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rgbClr val="C00000"/>
                    </a:solidFill>
                  </a:rPr>
                  <a:t>HG</a:t>
                </a:r>
                <a:endParaRPr lang="de-DE" sz="1400" b="1" dirty="0" err="1">
                  <a:solidFill>
                    <a:srgbClr val="C00000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89862DC-557F-43FF-B553-F7AAD9F00936}"/>
                  </a:ext>
                </a:extLst>
              </p:cNvPr>
              <p:cNvSpPr txBox="1"/>
              <p:nvPr/>
            </p:nvSpPr>
            <p:spPr>
              <a:xfrm>
                <a:off x="2672419" y="3291355"/>
                <a:ext cx="1328485" cy="5654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rgbClr val="F1550F"/>
                    </a:solidFill>
                  </a:rPr>
                  <a:t>Medium gain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400" b="1" dirty="0">
                    <a:solidFill>
                      <a:srgbClr val="F1550F"/>
                    </a:solidFill>
                  </a:rPr>
                  <a:t>MG</a:t>
                </a:r>
                <a:endParaRPr lang="de-DE" sz="1400" b="1" dirty="0" err="1">
                  <a:solidFill>
                    <a:srgbClr val="F1550F"/>
                  </a:solidFill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08C2060-B1C6-48CA-BD53-B5D33F5BD5ED}"/>
                </a:ext>
              </a:extLst>
            </p:cNvPr>
            <p:cNvSpPr txBox="1"/>
            <p:nvPr/>
          </p:nvSpPr>
          <p:spPr>
            <a:xfrm>
              <a:off x="5114561" y="3281318"/>
              <a:ext cx="1328485" cy="5654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b="1" dirty="0">
                  <a:solidFill>
                    <a:srgbClr val="FFC000"/>
                  </a:solidFill>
                </a:rPr>
                <a:t>Low gain</a:t>
              </a:r>
            </a:p>
            <a:p>
              <a:pPr>
                <a:lnSpc>
                  <a:spcPct val="112000"/>
                </a:lnSpc>
              </a:pPr>
              <a:r>
                <a:rPr lang="en-US" sz="1400" b="1" dirty="0">
                  <a:solidFill>
                    <a:srgbClr val="FFC000"/>
                  </a:solidFill>
                </a:rPr>
                <a:t>LG</a:t>
              </a:r>
              <a:endParaRPr lang="de-DE" sz="1400" b="1" dirty="0" err="1">
                <a:solidFill>
                  <a:srgbClr val="FFC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60156D-1DF8-4AD6-8A62-F57CBB51FC60}"/>
              </a:ext>
            </a:extLst>
          </p:cNvPr>
          <p:cNvGrpSpPr/>
          <p:nvPr/>
        </p:nvGrpSpPr>
        <p:grpSpPr>
          <a:xfrm>
            <a:off x="1637430" y="4053159"/>
            <a:ext cx="10089049" cy="2396322"/>
            <a:chOff x="1637430" y="4158663"/>
            <a:chExt cx="10089049" cy="2396322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A74723D-326C-410A-B6AC-F4BAB9379727}"/>
                </a:ext>
              </a:extLst>
            </p:cNvPr>
            <p:cNvGrpSpPr/>
            <p:nvPr/>
          </p:nvGrpSpPr>
          <p:grpSpPr>
            <a:xfrm>
              <a:off x="1637430" y="4158663"/>
              <a:ext cx="10089049" cy="2396322"/>
              <a:chOff x="1637430" y="4158663"/>
              <a:chExt cx="10089049" cy="2396322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50A0A7AC-3D66-48D0-9CD0-B733922B69A9}"/>
                  </a:ext>
                </a:extLst>
              </p:cNvPr>
              <p:cNvGrpSpPr/>
              <p:nvPr/>
            </p:nvGrpSpPr>
            <p:grpSpPr>
              <a:xfrm>
                <a:off x="5808282" y="4787850"/>
                <a:ext cx="5918197" cy="1767135"/>
                <a:chOff x="5808282" y="4787850"/>
                <a:chExt cx="5918197" cy="1767135"/>
              </a:xfrm>
            </p:grpSpPr>
            <p:pic>
              <p:nvPicPr>
                <p:cNvPr id="123" name="Picture 122" descr="AGIPD-Gain-Switching-Concept.png">
                  <a:extLst>
                    <a:ext uri="{FF2B5EF4-FFF2-40B4-BE49-F238E27FC236}">
                      <a16:creationId xmlns:a16="http://schemas.microsoft.com/office/drawing/2014/main" id="{CCE2F156-3235-4A33-83F9-36C13E2FD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8282" y="4787850"/>
                  <a:ext cx="1618488" cy="1445849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899346BB-7185-4A73-921E-207F64DFC478}"/>
                    </a:ext>
                  </a:extLst>
                </p:cNvPr>
                <p:cNvSpPr/>
                <p:nvPr/>
              </p:nvSpPr>
              <p:spPr>
                <a:xfrm>
                  <a:off x="6080088" y="5681087"/>
                  <a:ext cx="303708" cy="574194"/>
                </a:xfrm>
                <a:prstGeom prst="ellipse">
                  <a:avLst/>
                </a:prstGeom>
                <a:noFill/>
                <a:ln w="22225">
                  <a:solidFill>
                    <a:srgbClr val="C00000"/>
                  </a:solidFill>
                </a:ln>
              </p:spPr>
              <p:txBody>
                <a:bodyPr rtlCol="0" anchor="ctr">
                  <a:noAutofit/>
                </a:bodyPr>
                <a:lstStyle/>
                <a:p>
                  <a:pPr algn="ctr">
                    <a:lnSpc>
                      <a:spcPct val="113000"/>
                    </a:lnSpc>
                  </a:pPr>
                  <a:endParaRPr lang="en-150" sz="1400" dirty="0" err="1"/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71FA77D3-14A0-4C35-AADC-D1E157D5D238}"/>
                    </a:ext>
                  </a:extLst>
                </p:cNvPr>
                <p:cNvSpPr txBox="1"/>
                <p:nvPr/>
              </p:nvSpPr>
              <p:spPr>
                <a:xfrm>
                  <a:off x="8045562" y="6341186"/>
                  <a:ext cx="3680917" cy="2137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>
                    <a:lnSpc>
                      <a:spcPct val="112000"/>
                    </a:lnSpc>
                  </a:pPr>
                  <a:r>
                    <a:rPr lang="en-US" dirty="0">
                      <a:sym typeface="Wingdings" panose="05000000000000000000" pitchFamily="2" charset="2"/>
                    </a:rPr>
                    <a:t> </a:t>
                  </a:r>
                  <a:r>
                    <a:rPr lang="en-US" dirty="0"/>
                    <a:t>Relative Gain factor (HG/ MG)</a:t>
                  </a:r>
                  <a:endParaRPr lang="en-150" dirty="0" err="1"/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22037AB-4755-449B-AC45-8A89041991A6}"/>
                    </a:ext>
                  </a:extLst>
                </p:cNvPr>
                <p:cNvSpPr txBox="1"/>
                <p:nvPr/>
              </p:nvSpPr>
              <p:spPr>
                <a:xfrm>
                  <a:off x="9412510" y="6133677"/>
                  <a:ext cx="558323" cy="3386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noAutofit/>
                </a:bodyPr>
                <a:lstStyle/>
                <a:p>
                  <a:pPr>
                    <a:lnSpc>
                      <a:spcPct val="112000"/>
                    </a:lnSpc>
                  </a:pPr>
                  <a:r>
                    <a:rPr lang="en-US" sz="1200" dirty="0"/>
                    <a:t>Charges (AU)</a:t>
                  </a:r>
                  <a:endParaRPr lang="en-150" sz="1200" dirty="0" err="1"/>
                </a:p>
              </p:txBody>
            </p:sp>
          </p:grpSp>
          <p:sp>
            <p:nvSpPr>
              <p:cNvPr id="112" name="Arrow: Notched Right 111">
                <a:extLst>
                  <a:ext uri="{FF2B5EF4-FFF2-40B4-BE49-F238E27FC236}">
                    <a16:creationId xmlns:a16="http://schemas.microsoft.com/office/drawing/2014/main" id="{1F64A996-3216-47C1-890E-3467E0BD7EF6}"/>
                  </a:ext>
                </a:extLst>
              </p:cNvPr>
              <p:cNvSpPr/>
              <p:nvPr/>
            </p:nvSpPr>
            <p:spPr>
              <a:xfrm>
                <a:off x="1637430" y="4163207"/>
                <a:ext cx="1032251" cy="159808"/>
              </a:xfrm>
              <a:prstGeom prst="notchedRightArrow">
                <a:avLst/>
              </a:prstGeom>
              <a:solidFill>
                <a:schemeClr val="accent6">
                  <a:lumMod val="25000"/>
                </a:schemeClr>
              </a:solidFill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lang="en-150" sz="1400" dirty="0" err="1"/>
              </a:p>
            </p:txBody>
          </p:sp>
          <p:sp>
            <p:nvSpPr>
              <p:cNvPr id="113" name="Arrow: Notched Right 112">
                <a:extLst>
                  <a:ext uri="{FF2B5EF4-FFF2-40B4-BE49-F238E27FC236}">
                    <a16:creationId xmlns:a16="http://schemas.microsoft.com/office/drawing/2014/main" id="{599E62EB-B777-4622-B58B-62A7E65D6003}"/>
                  </a:ext>
                </a:extLst>
              </p:cNvPr>
              <p:cNvSpPr/>
              <p:nvPr/>
            </p:nvSpPr>
            <p:spPr>
              <a:xfrm>
                <a:off x="3578573" y="4158663"/>
                <a:ext cx="1032251" cy="159808"/>
              </a:xfrm>
              <a:prstGeom prst="notchedRightArrow">
                <a:avLst/>
              </a:prstGeom>
              <a:solidFill>
                <a:schemeClr val="accent6">
                  <a:lumMod val="25000"/>
                </a:schemeClr>
              </a:solidFill>
            </p:spPr>
            <p:txBody>
              <a:bodyPr rtlCol="0" anchor="ctr">
                <a:noAutofit/>
              </a:bodyPr>
              <a:lstStyle/>
              <a:p>
                <a:pPr algn="ctr">
                  <a:lnSpc>
                    <a:spcPct val="113000"/>
                  </a:lnSpc>
                </a:pPr>
                <a:endParaRPr lang="en-150" sz="1400" dirty="0" err="1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F1736C-8D85-4B51-A6AA-3F21018BE15B}"/>
                </a:ext>
              </a:extLst>
            </p:cNvPr>
            <p:cNvGrpSpPr/>
            <p:nvPr/>
          </p:nvGrpSpPr>
          <p:grpSpPr>
            <a:xfrm>
              <a:off x="5711570" y="4253160"/>
              <a:ext cx="5877132" cy="1956483"/>
              <a:chOff x="5711570" y="4253160"/>
              <a:chExt cx="5877132" cy="195648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35040F0-201B-4709-A020-C51FFF722FB4}"/>
                  </a:ext>
                </a:extLst>
              </p:cNvPr>
              <p:cNvGrpSpPr/>
              <p:nvPr/>
            </p:nvGrpSpPr>
            <p:grpSpPr>
              <a:xfrm>
                <a:off x="7356434" y="4253160"/>
                <a:ext cx="4232268" cy="1956483"/>
                <a:chOff x="-257347" y="4513228"/>
                <a:chExt cx="4232268" cy="1956483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42ED3269-614B-41B6-9EFC-87A46C5FC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-13790" r="1" b="5181"/>
                <a:stretch/>
              </p:blipFill>
              <p:spPr>
                <a:xfrm>
                  <a:off x="-257347" y="4513228"/>
                  <a:ext cx="4232268" cy="1956483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9A30DC7-45EF-42F8-ACCD-0A582C1B4699}"/>
                    </a:ext>
                  </a:extLst>
                </p:cNvPr>
                <p:cNvSpPr txBox="1"/>
                <p:nvPr/>
              </p:nvSpPr>
              <p:spPr>
                <a:xfrm>
                  <a:off x="959392" y="4582102"/>
                  <a:ext cx="946297" cy="5847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12000"/>
                    </a:lnSpc>
                  </a:pPr>
                  <a:r>
                    <a:rPr lang="en-US" sz="1400" dirty="0">
                      <a:solidFill>
                        <a:srgbClr val="002060"/>
                      </a:solidFill>
                    </a:rPr>
                    <a:t>High Gain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C58E082C-1232-4EF8-B1E0-8D1180EF2EBD}"/>
                    </a:ext>
                  </a:extLst>
                </p:cNvPr>
                <p:cNvSpPr txBox="1"/>
                <p:nvPr/>
              </p:nvSpPr>
              <p:spPr>
                <a:xfrm>
                  <a:off x="1668324" y="5260264"/>
                  <a:ext cx="993998" cy="4995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12000"/>
                    </a:lnSpc>
                  </a:pPr>
                  <a:r>
                    <a:rPr lang="en-US" sz="1400" dirty="0">
                      <a:solidFill>
                        <a:srgbClr val="FF0000"/>
                      </a:solidFill>
                    </a:rPr>
                    <a:t>Transition</a:t>
                  </a:r>
                </a:p>
                <a:p>
                  <a:pPr>
                    <a:lnSpc>
                      <a:spcPct val="112000"/>
                    </a:lnSpc>
                  </a:pPr>
                  <a:r>
                    <a:rPr lang="en-US" sz="1400" dirty="0">
                      <a:solidFill>
                        <a:srgbClr val="FF0000"/>
                      </a:solidFill>
                    </a:rPr>
                    <a:t>region</a:t>
                  </a: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ADFF3C9F-4BCA-402F-9DF2-6C77FA06283A}"/>
                    </a:ext>
                  </a:extLst>
                </p:cNvPr>
                <p:cNvSpPr txBox="1"/>
                <p:nvPr/>
              </p:nvSpPr>
              <p:spPr>
                <a:xfrm>
                  <a:off x="2547123" y="5742467"/>
                  <a:ext cx="1368056" cy="2923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12000"/>
                    </a:lnSpc>
                  </a:pPr>
                  <a:r>
                    <a:rPr lang="en-US" sz="1400" dirty="0">
                      <a:solidFill>
                        <a:srgbClr val="00B050"/>
                      </a:solidFill>
                    </a:rPr>
                    <a:t>Medium gain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91A11E-B9EA-49E9-B0DA-49A3BE9A8FB1}"/>
                  </a:ext>
                </a:extLst>
              </p:cNvPr>
              <p:cNvSpPr txBox="1"/>
              <p:nvPr/>
            </p:nvSpPr>
            <p:spPr>
              <a:xfrm>
                <a:off x="5711570" y="4285386"/>
                <a:ext cx="2443009" cy="33867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dirty="0"/>
                  <a:t>(2) Internal charge injection</a:t>
                </a:r>
                <a:endParaRPr lang="en-150" sz="1400" dirty="0"/>
              </a:p>
              <a:p>
                <a:pPr>
                  <a:lnSpc>
                    <a:spcPct val="112000"/>
                  </a:lnSpc>
                </a:pPr>
                <a:endParaRPr lang="en-150" sz="1400" dirty="0" err="1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2127A3-4C4E-4A0F-BC19-1AAEB93628EC}"/>
              </a:ext>
            </a:extLst>
          </p:cNvPr>
          <p:cNvGrpSpPr/>
          <p:nvPr/>
        </p:nvGrpSpPr>
        <p:grpSpPr>
          <a:xfrm>
            <a:off x="614128" y="1789636"/>
            <a:ext cx="11356545" cy="3561927"/>
            <a:chOff x="614128" y="1789636"/>
            <a:chExt cx="11356545" cy="356192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9230C7-7F26-4771-BBEE-44C95ED9A313}"/>
                </a:ext>
              </a:extLst>
            </p:cNvPr>
            <p:cNvGrpSpPr/>
            <p:nvPr/>
          </p:nvGrpSpPr>
          <p:grpSpPr>
            <a:xfrm>
              <a:off x="614128" y="2068301"/>
              <a:ext cx="11356545" cy="3283262"/>
              <a:chOff x="614128" y="2068301"/>
              <a:chExt cx="11356545" cy="328326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4189E8E4-8646-487D-A82D-A4015861E2F3}"/>
                  </a:ext>
                </a:extLst>
              </p:cNvPr>
              <p:cNvGrpSpPr/>
              <p:nvPr/>
            </p:nvGrpSpPr>
            <p:grpSpPr>
              <a:xfrm>
                <a:off x="614128" y="2068301"/>
                <a:ext cx="11356545" cy="3283262"/>
                <a:chOff x="158533" y="2248221"/>
                <a:chExt cx="11356545" cy="3283262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98F534B9-A65F-4BE6-81E4-929411F24016}"/>
                    </a:ext>
                  </a:extLst>
                </p:cNvPr>
                <p:cNvGrpSpPr/>
                <p:nvPr/>
              </p:nvGrpSpPr>
              <p:grpSpPr>
                <a:xfrm>
                  <a:off x="158533" y="2248221"/>
                  <a:ext cx="11356545" cy="3283262"/>
                  <a:chOff x="420293" y="2814279"/>
                  <a:chExt cx="11356545" cy="3283262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55D727EA-D130-4D82-864C-D3E908E076FA}"/>
                      </a:ext>
                    </a:extLst>
                  </p:cNvPr>
                  <p:cNvGrpSpPr/>
                  <p:nvPr/>
                </p:nvGrpSpPr>
                <p:grpSpPr>
                  <a:xfrm>
                    <a:off x="420293" y="2814279"/>
                    <a:ext cx="7921260" cy="3283262"/>
                    <a:chOff x="420293" y="2814279"/>
                    <a:chExt cx="7921260" cy="3283262"/>
                  </a:xfrm>
                </p:grpSpPr>
                <p:sp>
                  <p:nvSpPr>
                    <p:cNvPr id="85" name="Star: 4 Points 84">
                      <a:extLst>
                        <a:ext uri="{FF2B5EF4-FFF2-40B4-BE49-F238E27FC236}">
                          <a16:creationId xmlns:a16="http://schemas.microsoft.com/office/drawing/2014/main" id="{9862C6B7-43C3-4FAE-8AD3-B8D4BB5D28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020" y="5181664"/>
                      <a:ext cx="525074" cy="459268"/>
                    </a:xfrm>
                    <a:prstGeom prst="star4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lang="en-150" sz="1400" dirty="0" err="1"/>
                    </a:p>
                  </p:txBody>
                </p:sp>
                <p:sp>
                  <p:nvSpPr>
                    <p:cNvPr id="86" name="Star: 4 Points 85">
                      <a:extLst>
                        <a:ext uri="{FF2B5EF4-FFF2-40B4-BE49-F238E27FC236}">
                          <a16:creationId xmlns:a16="http://schemas.microsoft.com/office/drawing/2014/main" id="{A64CC85E-7759-44DD-86EB-0D4D2F207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93" y="5638273"/>
                      <a:ext cx="525074" cy="459268"/>
                    </a:xfrm>
                    <a:prstGeom prst="star4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</p:spPr>
                  <p:txBody>
                    <a:bodyPr rtlCol="0" anchor="ctr">
                      <a:noAutofit/>
                    </a:bodyPr>
                    <a:lstStyle/>
                    <a:p>
                      <a:pPr algn="ctr">
                        <a:lnSpc>
                          <a:spcPct val="113000"/>
                        </a:lnSpc>
                      </a:pPr>
                      <a:endParaRPr lang="en-150" sz="1400" dirty="0" err="1"/>
                    </a:p>
                  </p:txBody>
                </p:sp>
                <p:pic>
                  <p:nvPicPr>
                    <p:cNvPr id="92" name="Picture 91">
                      <a:extLst>
                        <a:ext uri="{FF2B5EF4-FFF2-40B4-BE49-F238E27FC236}">
                          <a16:creationId xmlns:a16="http://schemas.microsoft.com/office/drawing/2014/main" id="{48E0E121-C160-4233-A7A6-00F28AC22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-1" t="5361" r="50039" b="16988"/>
                    <a:stretch/>
                  </p:blipFill>
                  <p:spPr>
                    <a:xfrm>
                      <a:off x="5007672" y="2814279"/>
                      <a:ext cx="3333881" cy="1532483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A23C7F7B-61EE-49E1-93A4-31B0688B7A9B}"/>
                      </a:ext>
                    </a:extLst>
                  </p:cNvPr>
                  <p:cNvSpPr txBox="1"/>
                  <p:nvPr/>
                </p:nvSpPr>
                <p:spPr>
                  <a:xfrm>
                    <a:off x="8095921" y="4440567"/>
                    <a:ext cx="3680917" cy="2137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>
                      <a:lnSpc>
                        <a:spcPct val="112000"/>
                      </a:lnSpc>
                    </a:pPr>
                    <a:r>
                      <a:rPr lang="en-US" dirty="0">
                        <a:sym typeface="Wingdings" panose="05000000000000000000" pitchFamily="2" charset="2"/>
                      </a:rPr>
                      <a:t> </a:t>
                    </a:r>
                    <a:r>
                      <a:rPr lang="en-US" dirty="0"/>
                      <a:t>Conversion Gain [ADU/keV]</a:t>
                    </a:r>
                    <a:endParaRPr lang="en-150" dirty="0" err="1"/>
                  </a:p>
                </p:txBody>
              </p:sp>
            </p:grp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0E2E65E-980F-4BD8-9562-6723B597A20D}"/>
                    </a:ext>
                  </a:extLst>
                </p:cNvPr>
                <p:cNvSpPr txBox="1"/>
                <p:nvPr/>
              </p:nvSpPr>
              <p:spPr>
                <a:xfrm>
                  <a:off x="9293079" y="3720650"/>
                  <a:ext cx="558323" cy="3386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noAutofit/>
                </a:bodyPr>
                <a:lstStyle/>
                <a:p>
                  <a:pPr>
                    <a:lnSpc>
                      <a:spcPct val="112000"/>
                    </a:lnSpc>
                  </a:pPr>
                  <a:r>
                    <a:rPr lang="en-US" sz="1200" dirty="0"/>
                    <a:t>ADU</a:t>
                  </a:r>
                  <a:endParaRPr lang="en-150" sz="1200" dirty="0" err="1"/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40AD552-53F1-447F-B464-2E83BE30EBC9}"/>
                  </a:ext>
                </a:extLst>
              </p:cNvPr>
              <p:cNvSpPr txBox="1"/>
              <p:nvPr/>
            </p:nvSpPr>
            <p:spPr>
              <a:xfrm>
                <a:off x="5438959" y="2068365"/>
                <a:ext cx="2513770" cy="3386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400" dirty="0"/>
                  <a:t>(1) Flat Field with Cu foil (8.05 keV)</a:t>
                </a:r>
                <a:endParaRPr lang="en-150" sz="1400" dirty="0" err="1"/>
              </a:p>
            </p:txBody>
          </p:sp>
        </p:grp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E73AECA-97DF-475B-8AEB-716FB9943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1353"/>
            <a:stretch/>
          </p:blipFill>
          <p:spPr>
            <a:xfrm>
              <a:off x="8624611" y="1789636"/>
              <a:ext cx="3013919" cy="181158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0544FC3-0087-40F2-A4D8-08633058F637}"/>
                </a:ext>
              </a:extLst>
            </p:cNvPr>
            <p:cNvSpPr txBox="1"/>
            <p:nvPr/>
          </p:nvSpPr>
          <p:spPr>
            <a:xfrm>
              <a:off x="9531979" y="2603509"/>
              <a:ext cx="720806" cy="3386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8.05 keV</a:t>
              </a:r>
              <a:endParaRPr lang="en-150" sz="1200" dirty="0" err="1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650B9D-E4A0-4733-8002-2BE9542CA27E}"/>
                </a:ext>
              </a:extLst>
            </p:cNvPr>
            <p:cNvCxnSpPr/>
            <p:nvPr/>
          </p:nvCxnSpPr>
          <p:spPr>
            <a:xfrm>
              <a:off x="9472568" y="2878721"/>
              <a:ext cx="8344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0" name="Diagram 109">
            <a:extLst>
              <a:ext uri="{FF2B5EF4-FFF2-40B4-BE49-F238E27FC236}">
                <a16:creationId xmlns:a16="http://schemas.microsoft.com/office/drawing/2014/main" id="{E9DD98B2-3D7A-467A-9134-86AEAE6567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440432"/>
              </p:ext>
            </p:extLst>
          </p:nvPr>
        </p:nvGraphicFramePr>
        <p:xfrm>
          <a:off x="4593323" y="603180"/>
          <a:ext cx="7118031" cy="49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4882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19274"/>
            <a:ext cx="10956924" cy="477297"/>
          </a:xfrm>
        </p:spPr>
        <p:txBody>
          <a:bodyPr/>
          <a:lstStyle/>
          <a:p>
            <a:r>
              <a:rPr lang="en-US" dirty="0"/>
              <a:t>Support to User experiments</a:t>
            </a:r>
            <a:endParaRPr lang="en-15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39492C-E92E-4B15-A22F-8A44066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87" y="1344221"/>
            <a:ext cx="10944224" cy="684289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(2) DSSC-</a:t>
            </a:r>
            <a:r>
              <a:rPr lang="en-US" dirty="0" err="1">
                <a:sym typeface="Wingdings" panose="05000000000000000000" pitchFamily="2" charset="2"/>
              </a:rPr>
              <a:t>MiniSSD</a:t>
            </a:r>
            <a:r>
              <a:rPr lang="en-US" dirty="0">
                <a:sym typeface="Wingdings" panose="05000000000000000000" pitchFamily="2" charset="2"/>
              </a:rPr>
              <a:t> calibration and gain setting </a:t>
            </a:r>
          </a:p>
          <a:p>
            <a:pPr marL="357187" lvl="1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 Gain setting optimization for each experiment (compensate the low dynamics range) </a:t>
            </a:r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4DBE5-CCB1-4488-B4A3-36BF74E99839}"/>
              </a:ext>
            </a:extLst>
          </p:cNvPr>
          <p:cNvSpPr txBox="1"/>
          <p:nvPr/>
        </p:nvSpPr>
        <p:spPr>
          <a:xfrm>
            <a:off x="337115" y="3780682"/>
            <a:ext cx="8990492" cy="18628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/>
              <a:t>Calibrations process: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1 Calibration with X-rays (1 energy) </a:t>
            </a:r>
            <a:r>
              <a:rPr lang="en-US" sz="1400" dirty="0">
                <a:sym typeface="Wingdings" panose="05000000000000000000" pitchFamily="2" charset="2"/>
              </a:rPr>
              <a:t> conversion gain + </a:t>
            </a:r>
            <a:r>
              <a:rPr lang="en-US" sz="1400" dirty="0"/>
              <a:t>the internal injection circuit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2 Gain setting (eV/ADU value) for each pixel: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  - Identification of the closest coarse gain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  - Iteration of the fine gain using the calibrated injection circuit to set the target eV/ADU value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3 Based on this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a lookup table (LUT) lists the gain values corresponding to all settings combinations</a:t>
            </a:r>
          </a:p>
          <a:p>
            <a:pPr>
              <a:lnSpc>
                <a:spcPct val="112000"/>
              </a:lnSpc>
            </a:pPr>
            <a:r>
              <a:rPr lang="en-US" sz="1400" b="1" dirty="0"/>
              <a:t>Gain setting process: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The LUT is used to finely set up the eV/ADU value for each experiment</a:t>
            </a:r>
          </a:p>
          <a:p>
            <a:pPr>
              <a:lnSpc>
                <a:spcPct val="112000"/>
              </a:lnSpc>
            </a:pP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b="1" dirty="0">
                <a:sym typeface="Wingdings" panose="05000000000000000000" pitchFamily="2" charset="2"/>
              </a:rPr>
              <a:t>For any arbitrary energy (from 0.5 to10 keV)  0.5 to 10 Ph/ ADU can be set</a:t>
            </a:r>
            <a:endParaRPr lang="en-150" sz="1400" b="1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AF4916-7516-4FD1-ADC7-0F3AD154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746" y="2164494"/>
            <a:ext cx="3518916" cy="313741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48B7C6-1A65-42C5-8B54-4777DAE4D8DD}"/>
              </a:ext>
            </a:extLst>
          </p:cNvPr>
          <p:cNvGrpSpPr/>
          <p:nvPr/>
        </p:nvGrpSpPr>
        <p:grpSpPr>
          <a:xfrm>
            <a:off x="3433069" y="2158771"/>
            <a:ext cx="4880179" cy="1862853"/>
            <a:chOff x="3627968" y="1871412"/>
            <a:chExt cx="4880179" cy="186285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98CB4C-09D9-4E0E-BDB0-1E48C179D32A}"/>
                </a:ext>
              </a:extLst>
            </p:cNvPr>
            <p:cNvGrpSpPr/>
            <p:nvPr/>
          </p:nvGrpSpPr>
          <p:grpSpPr>
            <a:xfrm>
              <a:off x="3627968" y="1871412"/>
              <a:ext cx="4880179" cy="1862853"/>
              <a:chOff x="3627968" y="1871412"/>
              <a:chExt cx="4880179" cy="186285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C2F6F83-20AF-4D50-BC43-787E8AD13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4505" y="1871412"/>
                <a:ext cx="4833642" cy="1862853"/>
              </a:xfrm>
              <a:prstGeom prst="rect">
                <a:avLst/>
              </a:prstGeom>
            </p:spPr>
          </p:pic>
          <p:sp>
            <p:nvSpPr>
              <p:cNvPr id="27" name="Left Bracket 26">
                <a:extLst>
                  <a:ext uri="{FF2B5EF4-FFF2-40B4-BE49-F238E27FC236}">
                    <a16:creationId xmlns:a16="http://schemas.microsoft.com/office/drawing/2014/main" id="{C1CB133D-30D2-4071-8B08-17F3C158E473}"/>
                  </a:ext>
                </a:extLst>
              </p:cNvPr>
              <p:cNvSpPr/>
              <p:nvPr/>
            </p:nvSpPr>
            <p:spPr>
              <a:xfrm rot="16200000">
                <a:off x="6283670" y="2013593"/>
                <a:ext cx="87616" cy="1613138"/>
              </a:xfrm>
              <a:prstGeom prst="leftBracket">
                <a:avLst/>
              </a:prstGeom>
              <a:ln w="25400">
                <a:solidFill>
                  <a:schemeClr val="accent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65" name="Left Bracket 64">
                <a:extLst>
                  <a:ext uri="{FF2B5EF4-FFF2-40B4-BE49-F238E27FC236}">
                    <a16:creationId xmlns:a16="http://schemas.microsoft.com/office/drawing/2014/main" id="{E13192D3-F89A-4440-BAB2-AE3A41D808D3}"/>
                  </a:ext>
                </a:extLst>
              </p:cNvPr>
              <p:cNvSpPr/>
              <p:nvPr/>
            </p:nvSpPr>
            <p:spPr>
              <a:xfrm rot="16200000">
                <a:off x="7485612" y="2525428"/>
                <a:ext cx="87616" cy="583722"/>
              </a:xfrm>
              <a:prstGeom prst="leftBracket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70" name="Left Bracket 69">
                <a:extLst>
                  <a:ext uri="{FF2B5EF4-FFF2-40B4-BE49-F238E27FC236}">
                    <a16:creationId xmlns:a16="http://schemas.microsoft.com/office/drawing/2014/main" id="{255B7B8F-EEFE-48FE-9548-2A0CAEA43B36}"/>
                  </a:ext>
                </a:extLst>
              </p:cNvPr>
              <p:cNvSpPr/>
              <p:nvPr/>
            </p:nvSpPr>
            <p:spPr>
              <a:xfrm>
                <a:off x="3627968" y="2947330"/>
                <a:ext cx="72760" cy="676525"/>
              </a:xfrm>
              <a:prstGeom prst="leftBracket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78819A0-C6DF-458A-89A2-E721BB570F6C}"/>
                </a:ext>
              </a:extLst>
            </p:cNvPr>
            <p:cNvSpPr txBox="1"/>
            <p:nvPr/>
          </p:nvSpPr>
          <p:spPr>
            <a:xfrm>
              <a:off x="5870278" y="2840676"/>
              <a:ext cx="914400" cy="5883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12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Several combinations </a:t>
              </a:r>
            </a:p>
            <a:p>
              <a:pPr algn="ctr">
                <a:lnSpc>
                  <a:spcPct val="112000"/>
                </a:lnSpc>
              </a:pPr>
              <a:r>
                <a:rPr lang="en-US" sz="12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(C</a:t>
              </a:r>
              <a:r>
                <a:rPr lang="en-US" sz="1200" baseline="-250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csa</a:t>
              </a:r>
              <a:r>
                <a:rPr lang="en-US" sz="12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, R</a:t>
              </a:r>
              <a:r>
                <a:rPr lang="en-US" sz="1200" baseline="-250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v21</a:t>
              </a:r>
              <a:r>
                <a:rPr lang="en-US" sz="12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, C</a:t>
              </a:r>
              <a:r>
                <a:rPr lang="en-US" sz="1200" baseline="-250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fcf</a:t>
              </a:r>
              <a:r>
                <a:rPr lang="en-US" sz="1200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)</a:t>
              </a:r>
              <a:endParaRPr lang="en-150" sz="1200" dirty="0" err="1">
                <a:solidFill>
                  <a:schemeClr val="accent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BBE6B42-C38B-4DE7-B3A8-53FF8FE5F029}"/>
                </a:ext>
              </a:extLst>
            </p:cNvPr>
            <p:cNvSpPr txBox="1"/>
            <p:nvPr/>
          </p:nvSpPr>
          <p:spPr>
            <a:xfrm>
              <a:off x="7249190" y="2880096"/>
              <a:ext cx="572091" cy="52990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1200" dirty="0">
                  <a:solidFill>
                    <a:srgbClr val="00B050"/>
                  </a:solidFill>
                </a:rPr>
                <a:t>Offset</a:t>
              </a:r>
            </a:p>
            <a:p>
              <a:pPr algn="ctr">
                <a:lnSpc>
                  <a:spcPct val="112000"/>
                </a:lnSpc>
              </a:pPr>
              <a:r>
                <a:rPr lang="en-US" sz="1200" dirty="0">
                  <a:solidFill>
                    <a:srgbClr val="00B050"/>
                  </a:solidFill>
                </a:rPr>
                <a:t>V/ADU</a:t>
              </a:r>
              <a:endParaRPr lang="en-150" sz="1200" dirty="0" err="1">
                <a:solidFill>
                  <a:srgbClr val="00B05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12B53B6-A55D-4758-8606-15366398DE09}"/>
              </a:ext>
            </a:extLst>
          </p:cNvPr>
          <p:cNvSpPr txBox="1"/>
          <p:nvPr/>
        </p:nvSpPr>
        <p:spPr>
          <a:xfrm>
            <a:off x="337115" y="2158771"/>
            <a:ext cx="4075118" cy="1092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>
                <a:sym typeface="Wingdings" panose="05000000000000000000" pitchFamily="2" charset="2"/>
              </a:rPr>
              <a:t> </a:t>
            </a:r>
            <a:r>
              <a:rPr lang="en-US" sz="1400" b="1" dirty="0"/>
              <a:t>Gain tuning feature of the readout channel 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- </a:t>
            </a:r>
            <a:r>
              <a:rPr lang="en-US" sz="1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Coarse gain tuning from the analog part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- </a:t>
            </a:r>
            <a:r>
              <a:rPr lang="en-US" sz="1400" dirty="0">
                <a:solidFill>
                  <a:srgbClr val="00B050"/>
                </a:solidFill>
              </a:rPr>
              <a:t>Fine gain tuning from the ADC settings</a:t>
            </a:r>
          </a:p>
          <a:p>
            <a:pPr>
              <a:lnSpc>
                <a:spcPct val="112000"/>
              </a:lnSpc>
            </a:pPr>
            <a:r>
              <a:rPr lang="en-US" sz="1400" dirty="0"/>
              <a:t>-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Internal </a:t>
            </a:r>
            <a:r>
              <a:rPr lang="en-US" sz="1400" u="sng" dirty="0">
                <a:solidFill>
                  <a:schemeClr val="bg2">
                    <a:lumMod val="75000"/>
                  </a:schemeClr>
                </a:solidFill>
              </a:rPr>
              <a:t>calibrated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 injection circuit</a:t>
            </a:r>
            <a:endParaRPr lang="en-150" sz="1400" dirty="0" err="1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CB38BCE6-63E1-4238-B26F-425F29EFD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440432"/>
              </p:ext>
            </p:extLst>
          </p:nvPr>
        </p:nvGraphicFramePr>
        <p:xfrm>
          <a:off x="4593323" y="603180"/>
          <a:ext cx="7118031" cy="49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878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19274"/>
            <a:ext cx="10956924" cy="477297"/>
          </a:xfrm>
        </p:spPr>
        <p:txBody>
          <a:bodyPr/>
          <a:lstStyle/>
          <a:p>
            <a:r>
              <a:rPr lang="en-US" dirty="0"/>
              <a:t>Support to User experiments</a:t>
            </a:r>
            <a:endParaRPr lang="en-15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39492C-E92E-4B15-A22F-8A44066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51" y="1539948"/>
            <a:ext cx="10944224" cy="4026024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Each week: 3 instruments run Tuesday-Sunday 24h/day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Operation Center (DOC): </a:t>
            </a:r>
            <a:r>
              <a:rPr lang="en-US" u="sng" dirty="0">
                <a:sym typeface="Wingdings" panose="05000000000000000000" pitchFamily="2" charset="2"/>
              </a:rPr>
              <a:t>single contact point</a:t>
            </a:r>
            <a:r>
              <a:rPr lang="en-US" dirty="0">
                <a:sym typeface="Wingdings" panose="05000000000000000000" pitchFamily="2" charset="2"/>
              </a:rPr>
              <a:t> for support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15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6EF5A1-4021-40AF-BC38-41D61C5592EC}"/>
              </a:ext>
            </a:extLst>
          </p:cNvPr>
          <p:cNvSpPr txBox="1"/>
          <p:nvPr/>
        </p:nvSpPr>
        <p:spPr>
          <a:xfrm>
            <a:off x="7513420" y="2093211"/>
            <a:ext cx="1083131" cy="168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marR="0" lvl="0" indent="-269875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AutoShape 2" descr="blob:https://mail.desy.de/ad171103-ead3-4c0c-b698-c96653f31e89">
            <a:extLst>
              <a:ext uri="{FF2B5EF4-FFF2-40B4-BE49-F238E27FC236}">
                <a16:creationId xmlns:a16="http://schemas.microsoft.com/office/drawing/2014/main" id="{ACA30923-594C-48A5-9E44-6D9D27A3CE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65254" y="2651843"/>
            <a:ext cx="620077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993D783-E9DA-4D93-BB43-BA8697347F21}"/>
              </a:ext>
            </a:extLst>
          </p:cNvPr>
          <p:cNvSpPr/>
          <p:nvPr/>
        </p:nvSpPr>
        <p:spPr>
          <a:xfrm>
            <a:off x="3477723" y="3106415"/>
            <a:ext cx="4491351" cy="1611361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>
              <a:lnSpc>
                <a:spcPct val="113000"/>
              </a:lnSpc>
            </a:pPr>
            <a:r>
              <a:rPr lang="en-US" sz="1600" b="1" dirty="0"/>
              <a:t>DOC crew</a:t>
            </a:r>
          </a:p>
          <a:p>
            <a:pPr>
              <a:lnSpc>
                <a:spcPct val="113000"/>
              </a:lnSpc>
            </a:pPr>
            <a:r>
              <a:rPr lang="en-US" sz="1600" dirty="0"/>
              <a:t>- 2 Colleagues on shifts (7h00 – 23h00)</a:t>
            </a:r>
          </a:p>
          <a:p>
            <a:pPr>
              <a:lnSpc>
                <a:spcPct val="113000"/>
              </a:lnSpc>
            </a:pPr>
            <a:r>
              <a:rPr lang="en-US" sz="1600" dirty="0"/>
              <a:t>- 1 Data Run Coordinator (24/7 On Call Duty)</a:t>
            </a:r>
          </a:p>
        </p:txBody>
      </p:sp>
      <p:pic>
        <p:nvPicPr>
          <p:cNvPr id="10" name="Graphic 9" descr="Programmer">
            <a:extLst>
              <a:ext uri="{FF2B5EF4-FFF2-40B4-BE49-F238E27FC236}">
                <a16:creationId xmlns:a16="http://schemas.microsoft.com/office/drawing/2014/main" id="{639C2D6F-2515-41BD-872E-AD7428ACE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283" y="2439717"/>
            <a:ext cx="914400" cy="914400"/>
          </a:xfrm>
          <a:prstGeom prst="rect">
            <a:avLst/>
          </a:prstGeom>
        </p:spPr>
      </p:pic>
      <p:pic>
        <p:nvPicPr>
          <p:cNvPr id="84" name="Graphic 83" descr="Programmer">
            <a:extLst>
              <a:ext uri="{FF2B5EF4-FFF2-40B4-BE49-F238E27FC236}">
                <a16:creationId xmlns:a16="http://schemas.microsoft.com/office/drawing/2014/main" id="{4D3A9FCF-7F73-43AE-A794-4E041136A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5530" y="2426287"/>
            <a:ext cx="914400" cy="914400"/>
          </a:xfrm>
          <a:prstGeom prst="rect">
            <a:avLst/>
          </a:prstGeom>
        </p:spPr>
      </p:pic>
      <p:pic>
        <p:nvPicPr>
          <p:cNvPr id="7" name="Graphic 6" descr="Office worker">
            <a:extLst>
              <a:ext uri="{FF2B5EF4-FFF2-40B4-BE49-F238E27FC236}">
                <a16:creationId xmlns:a16="http://schemas.microsoft.com/office/drawing/2014/main" id="{6ABDD40E-6F7D-4646-94ED-A4B5B9865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1709" y="2440186"/>
            <a:ext cx="914400" cy="9144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BC11EC8-0736-4F79-B84F-32F77C91898E}"/>
              </a:ext>
            </a:extLst>
          </p:cNvPr>
          <p:cNvGrpSpPr/>
          <p:nvPr/>
        </p:nvGrpSpPr>
        <p:grpSpPr>
          <a:xfrm>
            <a:off x="111317" y="2546925"/>
            <a:ext cx="1968031" cy="1222217"/>
            <a:chOff x="614881" y="2307304"/>
            <a:chExt cx="1968031" cy="122221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4CE7564-8F2E-4238-AE75-6484E5B8B5F8}"/>
                </a:ext>
              </a:extLst>
            </p:cNvPr>
            <p:cNvSpPr/>
            <p:nvPr/>
          </p:nvSpPr>
          <p:spPr>
            <a:xfrm>
              <a:off x="614881" y="2307304"/>
              <a:ext cx="1761559" cy="1008134"/>
            </a:xfrm>
            <a:prstGeom prst="round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>
                <a:lnSpc>
                  <a:spcPct val="113000"/>
                </a:lnSpc>
              </a:pPr>
              <a:r>
                <a:rPr lang="en-US" sz="1400" dirty="0"/>
                <a:t>7 Instruments </a:t>
              </a:r>
              <a:endParaRPr lang="en-150" sz="1400" dirty="0" err="1"/>
            </a:p>
          </p:txBody>
        </p:sp>
        <p:pic>
          <p:nvPicPr>
            <p:cNvPr id="14" name="Graphic 13" descr="Scientist">
              <a:extLst>
                <a:ext uri="{FF2B5EF4-FFF2-40B4-BE49-F238E27FC236}">
                  <a16:creationId xmlns:a16="http://schemas.microsoft.com/office/drawing/2014/main" id="{F433668F-1AD4-4DA5-91D4-17856AF65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68512" y="2615121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C4E584-9A1D-455E-9464-D68ACCCF955A}"/>
              </a:ext>
            </a:extLst>
          </p:cNvPr>
          <p:cNvGrpSpPr/>
          <p:nvPr/>
        </p:nvGrpSpPr>
        <p:grpSpPr>
          <a:xfrm>
            <a:off x="10289864" y="4727489"/>
            <a:ext cx="1244611" cy="1072895"/>
            <a:chOff x="9702780" y="4685844"/>
            <a:chExt cx="1244611" cy="1072895"/>
          </a:xfrm>
        </p:grpSpPr>
        <p:pic>
          <p:nvPicPr>
            <p:cNvPr id="86" name="Graphic 85" descr="Construction worker">
              <a:extLst>
                <a:ext uri="{FF2B5EF4-FFF2-40B4-BE49-F238E27FC236}">
                  <a16:creationId xmlns:a16="http://schemas.microsoft.com/office/drawing/2014/main" id="{A48A6856-AADA-409D-909C-3993C049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7886" y="4685844"/>
              <a:ext cx="914400" cy="9144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BF6C647-FD6C-4E15-BBC6-01D229FED9F6}"/>
                </a:ext>
              </a:extLst>
            </p:cNvPr>
            <p:cNvSpPr txBox="1"/>
            <p:nvPr/>
          </p:nvSpPr>
          <p:spPr>
            <a:xfrm>
              <a:off x="9702780" y="5441755"/>
              <a:ext cx="1244611" cy="31698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Controls Expert</a:t>
              </a:r>
              <a:endParaRPr lang="en-150" sz="1200" dirty="0" err="1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068D57-6893-46E2-A589-0142E4EA53A5}"/>
              </a:ext>
            </a:extLst>
          </p:cNvPr>
          <p:cNvGrpSpPr/>
          <p:nvPr/>
        </p:nvGrpSpPr>
        <p:grpSpPr>
          <a:xfrm>
            <a:off x="9185419" y="5486648"/>
            <a:ext cx="1244611" cy="1051261"/>
            <a:chOff x="8557011" y="5574433"/>
            <a:chExt cx="1244611" cy="1051261"/>
          </a:xfrm>
        </p:grpSpPr>
        <p:pic>
          <p:nvPicPr>
            <p:cNvPr id="12" name="Graphic 11" descr="Construction worker">
              <a:extLst>
                <a:ext uri="{FF2B5EF4-FFF2-40B4-BE49-F238E27FC236}">
                  <a16:creationId xmlns:a16="http://schemas.microsoft.com/office/drawing/2014/main" id="{C434FC15-7E10-4604-958E-7D9632FA1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52558" y="5574433"/>
              <a:ext cx="914400" cy="91440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2B732AF-AB82-43B7-80C8-5272BB2E94AA}"/>
                </a:ext>
              </a:extLst>
            </p:cNvPr>
            <p:cNvSpPr txBox="1"/>
            <p:nvPr/>
          </p:nvSpPr>
          <p:spPr>
            <a:xfrm>
              <a:off x="8557011" y="6308710"/>
              <a:ext cx="1244611" cy="31698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Data Analysis Expert</a:t>
              </a:r>
              <a:endParaRPr lang="en-150" sz="1200" dirty="0" err="1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676D76-8307-445C-A8A6-FB6C23185EBA}"/>
              </a:ext>
            </a:extLst>
          </p:cNvPr>
          <p:cNvGrpSpPr/>
          <p:nvPr/>
        </p:nvGrpSpPr>
        <p:grpSpPr>
          <a:xfrm>
            <a:off x="10231300" y="2603937"/>
            <a:ext cx="1244611" cy="1065808"/>
            <a:chOff x="9896912" y="2719140"/>
            <a:chExt cx="1244611" cy="1065808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4552C23-B5AD-4C4D-AD1F-F39659961A44}"/>
                </a:ext>
              </a:extLst>
            </p:cNvPr>
            <p:cNvSpPr txBox="1"/>
            <p:nvPr/>
          </p:nvSpPr>
          <p:spPr>
            <a:xfrm>
              <a:off x="9896912" y="3467964"/>
              <a:ext cx="1244611" cy="31698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Timing Expert</a:t>
              </a:r>
              <a:endParaRPr lang="en-150" sz="1200" dirty="0" err="1"/>
            </a:p>
          </p:txBody>
        </p:sp>
        <p:pic>
          <p:nvPicPr>
            <p:cNvPr id="101" name="Graphic 100" descr="Construction worker">
              <a:extLst>
                <a:ext uri="{FF2B5EF4-FFF2-40B4-BE49-F238E27FC236}">
                  <a16:creationId xmlns:a16="http://schemas.microsoft.com/office/drawing/2014/main" id="{E9904AAF-6AE4-4C7E-B563-040DDBD5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02561" y="2719140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FB1303-5590-41F5-ADAA-2AB4D2D909E0}"/>
              </a:ext>
            </a:extLst>
          </p:cNvPr>
          <p:cNvGrpSpPr/>
          <p:nvPr/>
        </p:nvGrpSpPr>
        <p:grpSpPr>
          <a:xfrm>
            <a:off x="10508813" y="3639539"/>
            <a:ext cx="1244611" cy="1072892"/>
            <a:chOff x="10207015" y="3681600"/>
            <a:chExt cx="1244611" cy="1072892"/>
          </a:xfrm>
        </p:grpSpPr>
        <p:pic>
          <p:nvPicPr>
            <p:cNvPr id="85" name="Graphic 84" descr="Construction worker">
              <a:extLst>
                <a:ext uri="{FF2B5EF4-FFF2-40B4-BE49-F238E27FC236}">
                  <a16:creationId xmlns:a16="http://schemas.microsoft.com/office/drawing/2014/main" id="{329CB8B4-7A72-48F4-9F25-ED646652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75941" y="3681600"/>
              <a:ext cx="914400" cy="914400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F39F774-9642-4989-A06C-536C98739CA4}"/>
                </a:ext>
              </a:extLst>
            </p:cNvPr>
            <p:cNvSpPr txBox="1"/>
            <p:nvPr/>
          </p:nvSpPr>
          <p:spPr>
            <a:xfrm>
              <a:off x="10207015" y="4437508"/>
              <a:ext cx="1244611" cy="31698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b="1" dirty="0"/>
                <a:t>Detector Expert</a:t>
              </a:r>
              <a:endParaRPr lang="en-150" sz="1200" b="1" dirty="0" err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826C5A-355E-4F19-BCDD-D64ED55F6FBC}"/>
              </a:ext>
            </a:extLst>
          </p:cNvPr>
          <p:cNvGrpSpPr/>
          <p:nvPr/>
        </p:nvGrpSpPr>
        <p:grpSpPr>
          <a:xfrm>
            <a:off x="9489589" y="1929608"/>
            <a:ext cx="1294938" cy="1094093"/>
            <a:chOff x="9110489" y="1938767"/>
            <a:chExt cx="1294938" cy="109409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26EAAE5-2BF0-4780-9DB3-6DAB8EFEC99B}"/>
                </a:ext>
              </a:extLst>
            </p:cNvPr>
            <p:cNvSpPr txBox="1"/>
            <p:nvPr/>
          </p:nvSpPr>
          <p:spPr>
            <a:xfrm>
              <a:off x="9160816" y="2715876"/>
              <a:ext cx="1244611" cy="31698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IT Expert</a:t>
              </a:r>
              <a:endParaRPr lang="en-150" sz="1200" dirty="0" err="1"/>
            </a:p>
          </p:txBody>
        </p:sp>
        <p:pic>
          <p:nvPicPr>
            <p:cNvPr id="113" name="Graphic 112" descr="Construction worker">
              <a:extLst>
                <a:ext uri="{FF2B5EF4-FFF2-40B4-BE49-F238E27FC236}">
                  <a16:creationId xmlns:a16="http://schemas.microsoft.com/office/drawing/2014/main" id="{CCC78704-CB19-48EF-8A01-C77386CED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10489" y="1938767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E3D37E-9ABC-4A09-869F-46FEA06C8C06}"/>
              </a:ext>
            </a:extLst>
          </p:cNvPr>
          <p:cNvGrpSpPr/>
          <p:nvPr/>
        </p:nvGrpSpPr>
        <p:grpSpPr>
          <a:xfrm>
            <a:off x="323319" y="3890033"/>
            <a:ext cx="1293069" cy="1438583"/>
            <a:chOff x="1024627" y="3935041"/>
            <a:chExt cx="1293069" cy="14385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D12A74-1896-4194-9529-558C34268FD0}"/>
                </a:ext>
              </a:extLst>
            </p:cNvPr>
            <p:cNvGrpSpPr/>
            <p:nvPr/>
          </p:nvGrpSpPr>
          <p:grpSpPr>
            <a:xfrm>
              <a:off x="1044214" y="3935041"/>
              <a:ext cx="1273482" cy="1158654"/>
              <a:chOff x="1647187" y="4280687"/>
              <a:chExt cx="1273482" cy="1158654"/>
            </a:xfrm>
          </p:grpSpPr>
          <p:pic>
            <p:nvPicPr>
              <p:cNvPr id="79" name="Graphic 78" descr="Monitor">
                <a:extLst>
                  <a:ext uri="{FF2B5EF4-FFF2-40B4-BE49-F238E27FC236}">
                    <a16:creationId xmlns:a16="http://schemas.microsoft.com/office/drawing/2014/main" id="{9BDE9361-4567-48C8-8536-DCF8BDF9A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47187" y="4280687"/>
                <a:ext cx="643550" cy="643550"/>
              </a:xfrm>
              <a:prstGeom prst="rect">
                <a:avLst/>
              </a:prstGeom>
            </p:spPr>
          </p:pic>
          <p:pic>
            <p:nvPicPr>
              <p:cNvPr id="80" name="Graphic 79" descr="Monitor">
                <a:extLst>
                  <a:ext uri="{FF2B5EF4-FFF2-40B4-BE49-F238E27FC236}">
                    <a16:creationId xmlns:a16="http://schemas.microsoft.com/office/drawing/2014/main" id="{CF4D7C17-0F10-4387-AA8A-838600A83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277119" y="4280687"/>
                <a:ext cx="643550" cy="643550"/>
              </a:xfrm>
              <a:prstGeom prst="rect">
                <a:avLst/>
              </a:prstGeom>
            </p:spPr>
          </p:pic>
          <p:pic>
            <p:nvPicPr>
              <p:cNvPr id="81" name="Graphic 80" descr="Monitor">
                <a:extLst>
                  <a:ext uri="{FF2B5EF4-FFF2-40B4-BE49-F238E27FC236}">
                    <a16:creationId xmlns:a16="http://schemas.microsoft.com/office/drawing/2014/main" id="{E2EA7B24-667A-4CBA-A797-C13F976C1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6133" y="4795791"/>
                <a:ext cx="643550" cy="643550"/>
              </a:xfrm>
              <a:prstGeom prst="rect">
                <a:avLst/>
              </a:prstGeom>
            </p:spPr>
          </p:pic>
          <p:pic>
            <p:nvPicPr>
              <p:cNvPr id="82" name="Graphic 81" descr="Monitor">
                <a:extLst>
                  <a:ext uri="{FF2B5EF4-FFF2-40B4-BE49-F238E27FC236}">
                    <a16:creationId xmlns:a16="http://schemas.microsoft.com/office/drawing/2014/main" id="{BB61D88D-BCFC-4ED4-A005-683A5E5D1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269649" y="4795791"/>
                <a:ext cx="643550" cy="643550"/>
              </a:xfrm>
              <a:prstGeom prst="rect">
                <a:avLst/>
              </a:prstGeom>
            </p:spPr>
          </p:pic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638A198-069F-4FC9-B464-641CD03688E1}"/>
                </a:ext>
              </a:extLst>
            </p:cNvPr>
            <p:cNvSpPr txBox="1"/>
            <p:nvPr/>
          </p:nvSpPr>
          <p:spPr>
            <a:xfrm>
              <a:off x="1024627" y="5025853"/>
              <a:ext cx="1211027" cy="34777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Monitoring tools</a:t>
              </a:r>
              <a:endParaRPr lang="en-150" sz="1200" dirty="0" err="1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B4A1F2-5F7A-4AE0-A2B8-9444416292F2}"/>
              </a:ext>
            </a:extLst>
          </p:cNvPr>
          <p:cNvGrpSpPr/>
          <p:nvPr/>
        </p:nvGrpSpPr>
        <p:grpSpPr>
          <a:xfrm>
            <a:off x="6200026" y="5574455"/>
            <a:ext cx="1244611" cy="1150342"/>
            <a:chOff x="5838053" y="5430774"/>
            <a:chExt cx="1244611" cy="1150342"/>
          </a:xfrm>
        </p:grpSpPr>
        <p:pic>
          <p:nvPicPr>
            <p:cNvPr id="25" name="Graphic 24" descr="Checklist">
              <a:extLst>
                <a:ext uri="{FF2B5EF4-FFF2-40B4-BE49-F238E27FC236}">
                  <a16:creationId xmlns:a16="http://schemas.microsoft.com/office/drawing/2014/main" id="{20F4E552-9ADB-46F9-83CA-AC4E29DAE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03159" y="5430774"/>
              <a:ext cx="914400" cy="914400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CB42BEF-6C96-489B-9E43-2EFF78D7E02F}"/>
                </a:ext>
              </a:extLst>
            </p:cNvPr>
            <p:cNvSpPr txBox="1"/>
            <p:nvPr/>
          </p:nvSpPr>
          <p:spPr>
            <a:xfrm>
              <a:off x="5838053" y="6264132"/>
              <a:ext cx="1244611" cy="31698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Documentation</a:t>
              </a:r>
              <a:endParaRPr lang="en-150" sz="1200" dirty="0" err="1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1765D6-0CBD-445A-AAA4-EF02DEC95483}"/>
              </a:ext>
            </a:extLst>
          </p:cNvPr>
          <p:cNvCxnSpPr>
            <a:cxnSpLocks/>
          </p:cNvCxnSpPr>
          <p:nvPr/>
        </p:nvCxnSpPr>
        <p:spPr>
          <a:xfrm flipV="1">
            <a:off x="2041418" y="4013045"/>
            <a:ext cx="1363433" cy="464064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17CC32F-582E-4C94-95E5-1B5AB984009B}"/>
              </a:ext>
            </a:extLst>
          </p:cNvPr>
          <p:cNvCxnSpPr>
            <a:cxnSpLocks/>
          </p:cNvCxnSpPr>
          <p:nvPr/>
        </p:nvCxnSpPr>
        <p:spPr>
          <a:xfrm flipV="1">
            <a:off x="8038797" y="2648352"/>
            <a:ext cx="1362577" cy="1286689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47843DB-E532-404F-9FAD-8969392B38BD}"/>
              </a:ext>
            </a:extLst>
          </p:cNvPr>
          <p:cNvCxnSpPr>
            <a:cxnSpLocks/>
          </p:cNvCxnSpPr>
          <p:nvPr/>
        </p:nvCxnSpPr>
        <p:spPr>
          <a:xfrm flipV="1">
            <a:off x="8054985" y="3289240"/>
            <a:ext cx="2190254" cy="645801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9EE67408-4805-4ACC-BC32-AC2F5CBAF944}"/>
              </a:ext>
            </a:extLst>
          </p:cNvPr>
          <p:cNvCxnSpPr>
            <a:cxnSpLocks/>
          </p:cNvCxnSpPr>
          <p:nvPr/>
        </p:nvCxnSpPr>
        <p:spPr>
          <a:xfrm>
            <a:off x="8014929" y="3935041"/>
            <a:ext cx="2557822" cy="367486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67F7D883-ACE0-446C-A3A8-45A96FA7DF0F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8054985" y="3935041"/>
            <a:ext cx="2399985" cy="1249648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9E91B071-F957-45D4-B26D-05C439C79CD7}"/>
              </a:ext>
            </a:extLst>
          </p:cNvPr>
          <p:cNvCxnSpPr>
            <a:cxnSpLocks/>
          </p:cNvCxnSpPr>
          <p:nvPr/>
        </p:nvCxnSpPr>
        <p:spPr>
          <a:xfrm>
            <a:off x="8038797" y="3935041"/>
            <a:ext cx="1581929" cy="1588789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5D76A4FB-98EE-4A1E-800D-D671B7EAC6F3}"/>
              </a:ext>
            </a:extLst>
          </p:cNvPr>
          <p:cNvSpPr txBox="1"/>
          <p:nvPr/>
        </p:nvSpPr>
        <p:spPr>
          <a:xfrm>
            <a:off x="8623922" y="3681431"/>
            <a:ext cx="1244611" cy="31698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b="1" dirty="0"/>
              <a:t>24/7 OCD Support</a:t>
            </a:r>
            <a:endParaRPr lang="en-150" b="1" dirty="0" err="1"/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9D226931-BAF1-4DBD-A0BF-C1F488DD8D00}"/>
              </a:ext>
            </a:extLst>
          </p:cNvPr>
          <p:cNvCxnSpPr>
            <a:cxnSpLocks/>
          </p:cNvCxnSpPr>
          <p:nvPr/>
        </p:nvCxnSpPr>
        <p:spPr>
          <a:xfrm>
            <a:off x="2006313" y="3176340"/>
            <a:ext cx="1398538" cy="271921"/>
          </a:xfrm>
          <a:prstGeom prst="straightConnector1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56152DB3-4E3C-48CE-B00E-DB976273FFE3}"/>
              </a:ext>
            </a:extLst>
          </p:cNvPr>
          <p:cNvSpPr txBox="1"/>
          <p:nvPr/>
        </p:nvSpPr>
        <p:spPr>
          <a:xfrm>
            <a:off x="26901" y="5314307"/>
            <a:ext cx="2014517" cy="31698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b="1" dirty="0"/>
              <a:t>Incident sources</a:t>
            </a:r>
            <a:endParaRPr lang="en-150" sz="1600" b="1" dirty="0" err="1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A6F21EE-50F2-4F03-BA65-DF6F53C05E49}"/>
              </a:ext>
            </a:extLst>
          </p:cNvPr>
          <p:cNvCxnSpPr>
            <a:cxnSpLocks/>
          </p:cNvCxnSpPr>
          <p:nvPr/>
        </p:nvCxnSpPr>
        <p:spPr>
          <a:xfrm>
            <a:off x="6565641" y="4876499"/>
            <a:ext cx="299702" cy="680989"/>
          </a:xfrm>
          <a:prstGeom prst="straightConnector1">
            <a:avLst/>
          </a:prstGeom>
          <a:ln w="635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53A7FFF0-AA74-4DAE-A85D-260DA42CE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172779"/>
              </p:ext>
            </p:extLst>
          </p:nvPr>
        </p:nvGraphicFramePr>
        <p:xfrm>
          <a:off x="4593323" y="603180"/>
          <a:ext cx="7118031" cy="49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4554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19274"/>
            <a:ext cx="10956924" cy="477297"/>
          </a:xfrm>
        </p:spPr>
        <p:txBody>
          <a:bodyPr/>
          <a:lstStyle/>
          <a:p>
            <a:r>
              <a:rPr lang="en-US" dirty="0"/>
              <a:t>Support to User experiments</a:t>
            </a:r>
            <a:endParaRPr lang="en-15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6CE7840-DDA9-46B8-9D86-7A92A34F5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0213437"/>
              </p:ext>
            </p:extLst>
          </p:nvPr>
        </p:nvGraphicFramePr>
        <p:xfrm>
          <a:off x="4593323" y="603180"/>
          <a:ext cx="7118031" cy="49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39492C-E92E-4B15-A22F-8A44066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50" y="1214181"/>
            <a:ext cx="10944224" cy="365237"/>
          </a:xfrm>
        </p:spPr>
        <p:txBody>
          <a:bodyPr/>
          <a:lstStyle/>
          <a:p>
            <a:r>
              <a:rPr lang="en-US" sz="1600" dirty="0">
                <a:sym typeface="Wingdings" panose="05000000000000000000" pitchFamily="2" charset="2"/>
              </a:rPr>
              <a:t>(1) AGIPD: elimination of the “snowy pixels”</a:t>
            </a:r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30F3484-9DCA-41F7-B225-4E96586F36D6}"/>
              </a:ext>
            </a:extLst>
          </p:cNvPr>
          <p:cNvPicPr/>
          <p:nvPr/>
        </p:nvPicPr>
        <p:blipFill rotWithShape="1">
          <a:blip r:embed="rId8"/>
          <a:srcRect l="19751" t="46971" r="16249" b="2744"/>
          <a:stretch/>
        </p:blipFill>
        <p:spPr>
          <a:xfrm>
            <a:off x="623888" y="1544720"/>
            <a:ext cx="3969436" cy="1458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30B33D-DB06-4EC5-80BA-7A9D1760A249}"/>
              </a:ext>
            </a:extLst>
          </p:cNvPr>
          <p:cNvSpPr txBox="1"/>
          <p:nvPr/>
        </p:nvSpPr>
        <p:spPr>
          <a:xfrm>
            <a:off x="4236758" y="1565383"/>
            <a:ext cx="7598392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714375" lvl="1" indent="-357188" defTabSz="914400">
              <a:lnSpc>
                <a:spcPct val="114000"/>
              </a:lnSpc>
              <a:buClr>
                <a:srgbClr val="559DBB"/>
              </a:buClr>
              <a:buBlip>
                <a:blip r:embed="rId9"/>
              </a:buBlip>
            </a:pP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The “Snowy pixels” effect is a HG-MG transition region artefact</a:t>
            </a:r>
          </a:p>
          <a:p>
            <a:pPr marL="714375" lvl="1" indent="-357188" defTabSz="914400">
              <a:lnSpc>
                <a:spcPct val="114000"/>
              </a:lnSpc>
              <a:buClr>
                <a:srgbClr val="559DBB"/>
              </a:buClr>
              <a:buBlip>
                <a:blip r:embed="rId9"/>
              </a:buBlip>
            </a:pP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The problem: </a:t>
            </a:r>
            <a:r>
              <a:rPr lang="en-US" sz="1600" dirty="0">
                <a:solidFill>
                  <a:srgbClr val="000000"/>
                </a:solidFill>
              </a:rPr>
              <a:t>those snowy pixels wrongly detected as Bragg peak events</a:t>
            </a:r>
            <a:endParaRPr lang="en-US" sz="16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714375" lvl="1" indent="-357188" defTabSz="914400">
              <a:lnSpc>
                <a:spcPct val="114000"/>
              </a:lnSpc>
              <a:buClr>
                <a:srgbClr val="559DBB"/>
              </a:buClr>
              <a:buBlip>
                <a:blip r:embed="rId9"/>
              </a:buBlip>
            </a:pPr>
            <a:r>
              <a:rPr lang="en-US" sz="1600" dirty="0">
                <a:solidFill>
                  <a:srgbClr val="000000"/>
                </a:solidFill>
                <a:sym typeface="Wingdings" panose="05000000000000000000" pitchFamily="2" charset="2"/>
              </a:rPr>
              <a:t>The cause: late switching gain at the preamplifier stage level</a:t>
            </a:r>
          </a:p>
          <a:p>
            <a:pPr marL="357187" lvl="1" defTabSz="914400">
              <a:lnSpc>
                <a:spcPct val="114000"/>
              </a:lnSpc>
              <a:buClr>
                <a:srgbClr val="559DBB"/>
              </a:buClr>
            </a:pPr>
            <a:endParaRPr lang="en-US" sz="1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285750" indent="-285750">
              <a:lnSpc>
                <a:spcPct val="112000"/>
              </a:lnSpc>
              <a:buFont typeface="Wingdings" panose="05000000000000000000" pitchFamily="2" charset="2"/>
              <a:buChar char="à"/>
            </a:pPr>
            <a:endParaRPr lang="en-US" sz="1400" dirty="0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B141D04A-A129-4334-B2D5-0C4CCFA22314}"/>
              </a:ext>
            </a:extLst>
          </p:cNvPr>
          <p:cNvSpPr txBox="1">
            <a:spLocks/>
          </p:cNvSpPr>
          <p:nvPr/>
        </p:nvSpPr>
        <p:spPr>
          <a:xfrm>
            <a:off x="356850" y="3097834"/>
            <a:ext cx="10944224" cy="684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9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>
                <a:sym typeface="Wingdings" panose="05000000000000000000" pitchFamily="2" charset="2"/>
              </a:rPr>
              <a:t>Solutions proposed</a:t>
            </a:r>
          </a:p>
          <a:p>
            <a:pPr lvl="2"/>
            <a:r>
              <a:rPr lang="en-US" sz="1400" b="1" dirty="0">
                <a:sym typeface="Wingdings" panose="05000000000000000000" pitchFamily="2" charset="2"/>
              </a:rPr>
              <a:t>Fixed Medium Gain Operation mode</a:t>
            </a:r>
            <a:r>
              <a:rPr lang="en-US" sz="1400" dirty="0">
                <a:sym typeface="Wingdings" panose="05000000000000000000" pitchFamily="2" charset="2"/>
              </a:rPr>
              <a:t> was first proposed to user</a:t>
            </a:r>
          </a:p>
          <a:p>
            <a:pPr lvl="3"/>
            <a:r>
              <a:rPr lang="en-US" sz="1400" dirty="0">
                <a:sym typeface="Wingdings" panose="05000000000000000000" pitchFamily="2" charset="2"/>
              </a:rPr>
              <a:t>Some experiments were successfully conducted</a:t>
            </a:r>
          </a:p>
          <a:p>
            <a:pPr lvl="2"/>
            <a:r>
              <a:rPr lang="en-US" sz="1400" b="1" dirty="0">
                <a:sym typeface="Wingdings" panose="05000000000000000000" pitchFamily="2" charset="2"/>
              </a:rPr>
              <a:t>Longer Integration time (I</a:t>
            </a:r>
            <a:r>
              <a:rPr lang="en-US" sz="1400" b="1" baseline="-25000" dirty="0">
                <a:sym typeface="Wingdings" panose="05000000000000000000" pitchFamily="2" charset="2"/>
              </a:rPr>
              <a:t>t</a:t>
            </a:r>
            <a:r>
              <a:rPr lang="en-US" sz="1400" b="1" dirty="0">
                <a:sym typeface="Wingdings" panose="05000000000000000000" pitchFamily="2" charset="2"/>
              </a:rPr>
              <a:t>) is the most efficient solution</a:t>
            </a:r>
          </a:p>
          <a:p>
            <a:pPr lvl="3"/>
            <a:r>
              <a:rPr lang="en-US" sz="1400" dirty="0">
                <a:sym typeface="Wingdings" panose="05000000000000000000" pitchFamily="2" charset="2"/>
              </a:rPr>
              <a:t>I</a:t>
            </a:r>
            <a:r>
              <a:rPr lang="en-US" sz="1400" baseline="-25000" dirty="0">
                <a:sym typeface="Wingdings" panose="05000000000000000000" pitchFamily="2" charset="2"/>
              </a:rPr>
              <a:t>t</a:t>
            </a:r>
            <a:r>
              <a:rPr lang="en-US" sz="1400" dirty="0">
                <a:sym typeface="Wingdings" panose="05000000000000000000" pitchFamily="2" charset="2"/>
              </a:rPr>
              <a:t> increased from </a:t>
            </a:r>
            <a:r>
              <a:rPr lang="en-US" sz="1400" b="1" dirty="0">
                <a:sym typeface="Wingdings" panose="05000000000000000000" pitchFamily="2" charset="2"/>
              </a:rPr>
              <a:t>120 ns to 200 ns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</a:p>
          <a:p>
            <a:pPr marL="989012" lvl="3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    </a:t>
            </a:r>
            <a:r>
              <a:rPr lang="en-US" sz="1400" b="1" dirty="0">
                <a:sym typeface="Wingdings" panose="05000000000000000000" pitchFamily="2" charset="2"/>
              </a:rPr>
              <a:t>snowy pixels decreased by 3 order of Magnitude </a:t>
            </a:r>
          </a:p>
          <a:p>
            <a:pPr lvl="4"/>
            <a:r>
              <a:rPr lang="en-US" sz="1400" dirty="0">
                <a:sym typeface="Wingdings" panose="05000000000000000000" pitchFamily="2" charset="2"/>
              </a:rPr>
              <a:t>Rates &lt; 4.5 MHz only</a:t>
            </a:r>
          </a:p>
          <a:p>
            <a:pPr lvl="4"/>
            <a:r>
              <a:rPr lang="en-US" sz="1400" dirty="0">
                <a:sym typeface="Wingdings" panose="05000000000000000000" pitchFamily="2" charset="2"/>
              </a:rPr>
              <a:t>Not recommended for low intensity data (higher noise)</a:t>
            </a:r>
          </a:p>
          <a:p>
            <a:pPr marL="357187" lvl="1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A96078-6620-456E-891D-80D8C653B9F0}"/>
              </a:ext>
            </a:extLst>
          </p:cNvPr>
          <p:cNvGrpSpPr>
            <a:grpSpLocks noChangeAspect="1"/>
          </p:cNvGrpSpPr>
          <p:nvPr/>
        </p:nvGrpSpPr>
        <p:grpSpPr>
          <a:xfrm>
            <a:off x="6953344" y="3003279"/>
            <a:ext cx="4881806" cy="2394482"/>
            <a:chOff x="6821586" y="3940823"/>
            <a:chExt cx="5087193" cy="249522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673E6F0-572D-4EAE-A661-C8EAEB8A2E83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6821586" y="3965099"/>
              <a:ext cx="2576813" cy="22971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1B60A7C-89BF-45FD-927C-552D8B58B61B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9354181" y="3940823"/>
              <a:ext cx="2554598" cy="226033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C927C4-8899-4600-BA99-455AF01DBC43}"/>
                </a:ext>
              </a:extLst>
            </p:cNvPr>
            <p:cNvSpPr/>
            <p:nvPr/>
          </p:nvSpPr>
          <p:spPr>
            <a:xfrm>
              <a:off x="7793504" y="6159044"/>
              <a:ext cx="32097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Lysozyme data taken in August 2021 at SPB</a:t>
              </a:r>
              <a:endParaRPr lang="en-150" sz="12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B5A3AA-6347-4CA9-8896-03DAE9893595}"/>
                </a:ext>
              </a:extLst>
            </p:cNvPr>
            <p:cNvSpPr/>
            <p:nvPr/>
          </p:nvSpPr>
          <p:spPr>
            <a:xfrm>
              <a:off x="7064098" y="4035011"/>
              <a:ext cx="6447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120 ns</a:t>
              </a:r>
              <a:endParaRPr lang="en-150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019937-BAD0-4D1E-95F9-904F474F4414}"/>
                </a:ext>
              </a:extLst>
            </p:cNvPr>
            <p:cNvSpPr/>
            <p:nvPr/>
          </p:nvSpPr>
          <p:spPr>
            <a:xfrm>
              <a:off x="9605709" y="4019335"/>
              <a:ext cx="6447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200 ns</a:t>
              </a:r>
              <a:endParaRPr lang="en-150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22B207C-9B0D-4F8E-8948-A945AC525882}"/>
              </a:ext>
            </a:extLst>
          </p:cNvPr>
          <p:cNvSpPr txBox="1">
            <a:spLocks/>
          </p:cNvSpPr>
          <p:nvPr/>
        </p:nvSpPr>
        <p:spPr>
          <a:xfrm>
            <a:off x="356850" y="5452753"/>
            <a:ext cx="11223961" cy="177194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9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(2) DSSC-</a:t>
            </a:r>
            <a:r>
              <a:rPr lang="en-US" sz="1600" dirty="0" err="1"/>
              <a:t>miniSDD</a:t>
            </a:r>
            <a:r>
              <a:rPr lang="en-US" sz="1600" dirty="0"/>
              <a:t>: Higher performance proposed for </a:t>
            </a:r>
            <a:r>
              <a:rPr lang="en-US" sz="1600" dirty="0" err="1"/>
              <a:t>acq</a:t>
            </a:r>
            <a:r>
              <a:rPr lang="en-US" sz="1600" dirty="0"/>
              <a:t>. rate &lt; 4.5 MHz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9 bits ADC conversion available (8 bits)</a:t>
            </a:r>
          </a:p>
          <a:p>
            <a:pPr lvl="1"/>
            <a:r>
              <a:rPr lang="en-US" sz="1400" dirty="0"/>
              <a:t>Dynamics range increased by a factor 2: 511 Ph achieved instead of 255 (1 Ph/ ADU sensitivity)</a:t>
            </a:r>
          </a:p>
          <a:p>
            <a:pPr lvl="1"/>
            <a:r>
              <a:rPr lang="en-US" sz="1400" dirty="0"/>
              <a:t>Readout noise decreased by 33 %: 40 ENC RMS achieved instead of 60 ENC</a:t>
            </a:r>
          </a:p>
          <a:p>
            <a:pPr marL="714375" lvl="2" indent="0">
              <a:lnSpc>
                <a:spcPct val="100000"/>
              </a:lnSpc>
              <a:buNone/>
            </a:pPr>
            <a:endParaRPr lang="en-US" sz="1400" dirty="0"/>
          </a:p>
          <a:p>
            <a:pPr lvl="2">
              <a:lnSpc>
                <a:spcPct val="100000"/>
              </a:lnSpc>
            </a:pPr>
            <a:endParaRPr lang="en-US" sz="1400" dirty="0"/>
          </a:p>
          <a:p>
            <a:pPr lvl="1">
              <a:lnSpc>
                <a:spcPct val="100000"/>
              </a:lnSpc>
            </a:pPr>
            <a:endParaRPr lang="en-US" sz="1400" dirty="0"/>
          </a:p>
          <a:p>
            <a:pPr lvl="1">
              <a:lnSpc>
                <a:spcPct val="100000"/>
              </a:lnSpc>
            </a:pPr>
            <a:endParaRPr lang="en-US" sz="1400" dirty="0"/>
          </a:p>
          <a:p>
            <a:pPr marL="357187" lvl="1" indent="0">
              <a:lnSpc>
                <a:spcPct val="100000"/>
              </a:lnSpc>
              <a:buNone/>
            </a:pPr>
            <a:endParaRPr lang="en-GB" dirty="0"/>
          </a:p>
          <a:p>
            <a:pPr marL="357187" lvl="1" indent="0">
              <a:lnSpc>
                <a:spcPct val="100000"/>
              </a:lnSpc>
              <a:buNone/>
            </a:pPr>
            <a:endParaRPr lang="en-GB" dirty="0"/>
          </a:p>
          <a:p>
            <a:pPr marL="357187" lvl="1" indent="0">
              <a:lnSpc>
                <a:spcPct val="100000"/>
              </a:lnSpc>
              <a:buNone/>
            </a:pPr>
            <a:endParaRPr lang="en-GB" sz="2000" dirty="0">
              <a:sym typeface="Wingdings" panose="05000000000000000000" pitchFamily="2" charset="2"/>
            </a:endParaRPr>
          </a:p>
          <a:p>
            <a:pPr marL="357187" lvl="1" indent="0">
              <a:lnSpc>
                <a:spcPct val="100000"/>
              </a:lnSpc>
              <a:buNone/>
            </a:pPr>
            <a:endParaRPr lang="en-GB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03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19274"/>
            <a:ext cx="10956924" cy="477297"/>
          </a:xfrm>
        </p:spPr>
        <p:txBody>
          <a:bodyPr/>
          <a:lstStyle/>
          <a:p>
            <a:r>
              <a:rPr lang="en-US" dirty="0"/>
              <a:t>Next developments: on going work</a:t>
            </a:r>
            <a:endParaRPr lang="en-15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39492C-E92E-4B15-A22F-8A44066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74001"/>
            <a:ext cx="10944224" cy="1184291"/>
          </a:xfrm>
        </p:spPr>
        <p:txBody>
          <a:bodyPr/>
          <a:lstStyle/>
          <a:p>
            <a:r>
              <a:rPr lang="en-US" sz="1600" dirty="0">
                <a:sym typeface="Wingdings" panose="05000000000000000000" pitchFamily="2" charset="2"/>
              </a:rPr>
              <a:t>New detectors expected for 2030+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To move to the new technologies (current technologies will be obsolete soon)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To meet users’ expectations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Take opportunity 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to standardize the detector setups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to reduce the number of technologies supported</a:t>
            </a:r>
          </a:p>
          <a:p>
            <a:pPr marL="714375" lvl="2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5C327-D413-454F-9B58-D628C6FD5382}"/>
              </a:ext>
            </a:extLst>
          </p:cNvPr>
          <p:cNvGrpSpPr/>
          <p:nvPr/>
        </p:nvGrpSpPr>
        <p:grpSpPr>
          <a:xfrm>
            <a:off x="8643265" y="3283449"/>
            <a:ext cx="3658459" cy="2572615"/>
            <a:chOff x="1804523" y="3555088"/>
            <a:chExt cx="3658459" cy="2572615"/>
          </a:xfrm>
        </p:grpSpPr>
        <p:pic>
          <p:nvPicPr>
            <p:cNvPr id="14" name="Picture 1" descr="page30image35710928">
              <a:extLst>
                <a:ext uri="{FF2B5EF4-FFF2-40B4-BE49-F238E27FC236}">
                  <a16:creationId xmlns:a16="http://schemas.microsoft.com/office/drawing/2014/main" id="{326624C8-FEB7-4539-9DCC-8E3031937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523" y="3555088"/>
              <a:ext cx="3658459" cy="257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832106-835A-49BF-BA70-8DF9DD559D6A}"/>
                </a:ext>
              </a:extLst>
            </p:cNvPr>
            <p:cNvCxnSpPr>
              <a:cxnSpLocks/>
            </p:cNvCxnSpPr>
            <p:nvPr/>
          </p:nvCxnSpPr>
          <p:spPr>
            <a:xfrm>
              <a:off x="2767476" y="3948913"/>
              <a:ext cx="0" cy="1755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27487B9D-056C-421D-ACD0-AD98709B5D45}"/>
              </a:ext>
            </a:extLst>
          </p:cNvPr>
          <p:cNvSpPr txBox="1">
            <a:spLocks/>
          </p:cNvSpPr>
          <p:nvPr/>
        </p:nvSpPr>
        <p:spPr>
          <a:xfrm>
            <a:off x="630237" y="3217612"/>
            <a:ext cx="10944224" cy="11842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anose="05000000000000000000" pitchFamily="2" charset="2"/>
              </a:rPr>
              <a:t>Constraints &amp; requests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Feedback from instruments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All instruments: smaller pixel size ~100 𝜇m pitch (200 – 500 𝜇m)</a:t>
            </a:r>
          </a:p>
          <a:p>
            <a:pPr marL="714375" lvl="2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  </a:t>
            </a:r>
            <a:r>
              <a:rPr lang="en-US" sz="1600" u="sng" dirty="0">
                <a:sym typeface="Wingdings" panose="05000000000000000000" pitchFamily="2" charset="2"/>
              </a:rPr>
              <a:t>front electronics space constraint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For some instruments: move to higher Energies (23 keV already conducted) </a:t>
            </a:r>
          </a:p>
          <a:p>
            <a:pPr lvl="3"/>
            <a:r>
              <a:rPr lang="en-US" sz="1600" dirty="0">
                <a:sym typeface="Wingdings" panose="05000000000000000000" pitchFamily="2" charset="2"/>
              </a:rPr>
              <a:t>Poor absorption of Si  </a:t>
            </a:r>
            <a:r>
              <a:rPr lang="en-US" sz="1600" u="sng" dirty="0">
                <a:sym typeface="Wingdings" panose="05000000000000000000" pitchFamily="2" charset="2"/>
              </a:rPr>
              <a:t>less statistics for data but also damages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Higher duty cycle of the accelerator  more pulses per train 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More images storing capabilities  new challenges  </a:t>
            </a:r>
          </a:p>
          <a:p>
            <a:pPr lvl="2"/>
            <a:r>
              <a:rPr lang="en-US" sz="1600" u="sng" dirty="0">
                <a:sym typeface="Wingdings" panose="05000000000000000000" pitchFamily="2" charset="2"/>
              </a:rPr>
              <a:t>Larger data output  data reduction become mandatory </a:t>
            </a:r>
          </a:p>
          <a:p>
            <a:pPr marL="357187" lvl="1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marL="714375" lvl="2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8052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97328"/>
            <a:ext cx="10956924" cy="477297"/>
          </a:xfrm>
        </p:spPr>
        <p:txBody>
          <a:bodyPr/>
          <a:lstStyle/>
          <a:p>
            <a:r>
              <a:rPr lang="en-US" dirty="0"/>
              <a:t>Conclusion</a:t>
            </a:r>
            <a:endParaRPr lang="en-15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39492C-E92E-4B15-A22F-8A440664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38" y="1031343"/>
            <a:ext cx="10944224" cy="1184291"/>
          </a:xfrm>
        </p:spPr>
        <p:txBody>
          <a:bodyPr/>
          <a:lstStyle/>
          <a:p>
            <a:r>
              <a:rPr lang="en-US" sz="1600" dirty="0">
                <a:sym typeface="Wingdings" panose="05000000000000000000" pitchFamily="2" charset="2"/>
              </a:rPr>
              <a:t>European XFEL propose unique X-ray FEL beam delivery since 2017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Many outcomes of experiments from the six instruments already published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3 development projects were conducted with consortiums: 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AGIPD and LPD  successfully in operation since 2017 (Hard X rays)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DSSC - </a:t>
            </a:r>
            <a:r>
              <a:rPr lang="en-US" sz="1600" dirty="0" err="1">
                <a:sym typeface="Wingdings" panose="05000000000000000000" pitchFamily="2" charset="2"/>
              </a:rPr>
              <a:t>MiniSDD</a:t>
            </a:r>
            <a:r>
              <a:rPr lang="en-US" sz="1600" dirty="0">
                <a:sym typeface="Wingdings" panose="05000000000000000000" pitchFamily="2" charset="2"/>
              </a:rPr>
              <a:t>  successfully in operation since 2019 (soft  X rays)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DSSC - DEPFET is in the commissioning phase and will be operated in 2024</a:t>
            </a:r>
          </a:p>
          <a:p>
            <a:r>
              <a:rPr lang="en-US" sz="1600" dirty="0">
                <a:sym typeface="Wingdings" panose="05000000000000000000" pitchFamily="2" charset="2"/>
              </a:rPr>
              <a:t>The support to the user experiments is a constant and demanding effort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Detector calibration and maintenance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24/7 support during the experiment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Optimization of the detector based on the users feedback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Important role of our detector experts</a:t>
            </a:r>
          </a:p>
          <a:p>
            <a:r>
              <a:rPr lang="en-US" sz="1600" dirty="0">
                <a:sym typeface="Wingdings" panose="05000000000000000000" pitchFamily="2" charset="2"/>
              </a:rPr>
              <a:t>Work in progress on the next generation of detectors (2030 +)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Smaller pixels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Higher energies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More images storing capabilities</a:t>
            </a:r>
          </a:p>
          <a:p>
            <a:pPr marL="357187" lvl="1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714375" lvl="2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lvl="2"/>
            <a:endParaRPr lang="en-US" sz="1600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357187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96102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964DEE48-6634-445D-9797-3A0C751A0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3616" y="1186151"/>
            <a:ext cx="7164302" cy="1581963"/>
          </a:xfrm>
        </p:spPr>
        <p:txBody>
          <a:bodyPr anchor="ctr"/>
          <a:lstStyle/>
          <a:p>
            <a:r>
              <a:rPr lang="en-US" sz="3200" dirty="0"/>
              <a:t>Thank You for listening !</a:t>
            </a:r>
            <a:br>
              <a:rPr lang="en-US" sz="3200" dirty="0"/>
            </a:br>
            <a:br>
              <a:rPr lang="en-US" sz="3200" dirty="0"/>
            </a:br>
            <a:r>
              <a:rPr lang="en-US" sz="2400" dirty="0">
                <a:hlinkClick r:id="rId2"/>
              </a:rPr>
              <a:t>olivier.meyer@xfel.eu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https://www.xfel.eu/</a:t>
            </a:r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endParaRPr lang="de-DE" sz="12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3C768-7B04-42A5-8D42-3804A73C0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1" y="5477934"/>
            <a:ext cx="7413895" cy="89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8ACF14-9B9E-49CC-AA68-F6D7B83B6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68" y="4684461"/>
            <a:ext cx="918801" cy="677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1C23B8-8F60-4DD5-A2A6-F90F054E6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623" y="4776165"/>
            <a:ext cx="586281" cy="586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F6EA4-C7C4-412F-92B1-3265CF4BF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624" y="4729474"/>
            <a:ext cx="719330" cy="722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58FDAC-D3EF-48D0-9623-D9F2FF5C55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4863" y="4924994"/>
            <a:ext cx="1452197" cy="338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1C9774-ABB3-47CC-9F89-9B494879BC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2758" y="4756878"/>
            <a:ext cx="661012" cy="677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C633D-020A-454F-A907-504F03B91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7887" y="4773403"/>
            <a:ext cx="881349" cy="661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B6A0B2-EA46-4A96-B85D-A370622999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9523" y="4712037"/>
            <a:ext cx="735901" cy="739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5F99EE-10E8-4F27-8153-BA78754189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5846" y="4924994"/>
            <a:ext cx="1388125" cy="4131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1A3A7-649F-48FD-A04B-44C380A6BC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8" y="3858509"/>
            <a:ext cx="2350175" cy="6007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9F960-A843-4784-A584-565E541AB217}"/>
              </a:ext>
            </a:extLst>
          </p:cNvPr>
          <p:cNvSpPr/>
          <p:nvPr/>
        </p:nvSpPr>
        <p:spPr>
          <a:xfrm>
            <a:off x="205574" y="3048579"/>
            <a:ext cx="4014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Acknowledgment</a:t>
            </a:r>
            <a:endParaRPr lang="en-150" sz="3200" dirty="0"/>
          </a:p>
        </p:txBody>
      </p:sp>
    </p:spTree>
    <p:extLst>
      <p:ext uri="{BB962C8B-B14F-4D97-AF65-F5344CB8AC3E}">
        <p14:creationId xmlns:p14="http://schemas.microsoft.com/office/powerpoint/2010/main" val="22787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964DEE48-6634-445D-9797-3A0C751A0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119" y="2449974"/>
            <a:ext cx="5983010" cy="1581963"/>
          </a:xfrm>
        </p:spPr>
        <p:txBody>
          <a:bodyPr anchor="ctr"/>
          <a:lstStyle/>
          <a:p>
            <a:r>
              <a:rPr lang="en-US" sz="2400" dirty="0"/>
              <a:t>Additional slides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226179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0AEB-10EE-4515-90A9-233418FB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28" y="631219"/>
            <a:ext cx="10956924" cy="477297"/>
          </a:xfrm>
        </p:spPr>
        <p:txBody>
          <a:bodyPr/>
          <a:lstStyle/>
          <a:p>
            <a:r>
              <a:rPr lang="en-US" dirty="0"/>
              <a:t>Outline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9111A-3F95-4D1E-9597-244052E54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011" y="1108516"/>
            <a:ext cx="6205789" cy="3889375"/>
          </a:xfrm>
        </p:spPr>
        <p:txBody>
          <a:bodyPr/>
          <a:lstStyle/>
          <a:p>
            <a:r>
              <a:rPr lang="en-US" dirty="0"/>
              <a:t>Overview of the European XFEL user facility</a:t>
            </a:r>
          </a:p>
          <a:p>
            <a:pPr lvl="1"/>
            <a:r>
              <a:rPr lang="en-US" dirty="0"/>
              <a:t>The company</a:t>
            </a:r>
          </a:p>
          <a:p>
            <a:pPr lvl="1"/>
            <a:r>
              <a:rPr lang="en-US" dirty="0"/>
              <a:t>Beam</a:t>
            </a:r>
          </a:p>
          <a:p>
            <a:pPr lvl="1"/>
            <a:r>
              <a:rPr lang="en-US" dirty="0"/>
              <a:t>Science</a:t>
            </a:r>
          </a:p>
          <a:p>
            <a:r>
              <a:rPr lang="en-US" dirty="0"/>
              <a:t>Detectors setups</a:t>
            </a:r>
          </a:p>
          <a:p>
            <a:pPr lvl="1"/>
            <a:r>
              <a:rPr lang="en-US" dirty="0"/>
              <a:t>Challenges</a:t>
            </a:r>
          </a:p>
          <a:p>
            <a:pPr lvl="1"/>
            <a:r>
              <a:rPr lang="en-US" dirty="0"/>
              <a:t>Technologies (existing and specific developments)</a:t>
            </a:r>
          </a:p>
          <a:p>
            <a:pPr lvl="1"/>
            <a:r>
              <a:rPr lang="en-US" dirty="0"/>
              <a:t>Data correction</a:t>
            </a:r>
          </a:p>
          <a:p>
            <a:r>
              <a:rPr lang="en-US" dirty="0"/>
              <a:t>Support to user experiments</a:t>
            </a:r>
          </a:p>
          <a:p>
            <a:pPr lvl="1"/>
            <a:r>
              <a:rPr lang="en-US" dirty="0"/>
              <a:t>Preparation to the beamtime</a:t>
            </a:r>
          </a:p>
          <a:p>
            <a:pPr lvl="1"/>
            <a:r>
              <a:rPr lang="en-US" dirty="0"/>
              <a:t>Support during the beamtime</a:t>
            </a:r>
          </a:p>
          <a:p>
            <a:pPr lvl="1"/>
            <a:r>
              <a:rPr lang="en-US" dirty="0"/>
              <a:t>Optimization following user feedback</a:t>
            </a:r>
          </a:p>
          <a:p>
            <a:r>
              <a:rPr lang="en-US" dirty="0"/>
              <a:t>Next developments, conclusion</a:t>
            </a:r>
          </a:p>
          <a:p>
            <a:pPr marL="35718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3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0C83-3A09-47F5-A35C-CAEC4E8C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46" y="225083"/>
            <a:ext cx="10956924" cy="780540"/>
          </a:xfrm>
        </p:spPr>
        <p:txBody>
          <a:bodyPr/>
          <a:lstStyle/>
          <a:p>
            <a:r>
              <a:rPr lang="en-US" dirty="0"/>
              <a:t>XFEL Scientific instrument: SASE 1</a:t>
            </a:r>
            <a:endParaRPr lang="en-150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B00BA4E-4117-43BE-9A7A-8E5BC2DD0C5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29238" y="3322651"/>
            <a:ext cx="554312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None/>
            </a:pPr>
            <a:r>
              <a:rPr lang="en-US" altLang="de-DE" sz="1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Hard X-Rays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E634DA0-DF1A-4550-BEAF-B6E95AB26F16}"/>
              </a:ext>
            </a:extLst>
          </p:cNvPr>
          <p:cNvSpPr txBox="1">
            <a:spLocks/>
          </p:cNvSpPr>
          <p:nvPr/>
        </p:nvSpPr>
        <p:spPr>
          <a:xfrm>
            <a:off x="822858" y="747126"/>
            <a:ext cx="5215285" cy="560458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marL="0" indent="0">
              <a:lnSpc>
                <a:spcPct val="112000"/>
              </a:lnSpc>
              <a:buNone/>
            </a:pPr>
            <a:r>
              <a:rPr lang="en-US" b="1" u="sng" dirty="0"/>
              <a:t>FXE</a:t>
            </a:r>
            <a:r>
              <a:rPr lang="en-US" u="sng" dirty="0"/>
              <a:t> (Femtosecond X-Ray Experiments</a:t>
            </a:r>
            <a:r>
              <a:rPr lang="en-US" dirty="0"/>
              <a:t>: </a:t>
            </a:r>
            <a:r>
              <a:rPr lang="en-US" b="1" dirty="0"/>
              <a:t>investigate chemical reactions at the atomic scale in short time scales molecular movies)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Main technics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X-ray scattering (XRS)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X-ray spectroscopies (XES/ XAS)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Detectors: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High dynamics, MHz, large detectors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 high resolution small area detectors for spectroscopy</a:t>
            </a:r>
          </a:p>
          <a:p>
            <a:pPr marL="714375" lvl="2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93053D-BB1F-4A60-B8DC-3CC33E3CF41F}"/>
              </a:ext>
            </a:extLst>
          </p:cNvPr>
          <p:cNvSpPr txBox="1">
            <a:spLocks/>
          </p:cNvSpPr>
          <p:nvPr/>
        </p:nvSpPr>
        <p:spPr>
          <a:xfrm>
            <a:off x="6334011" y="771402"/>
            <a:ext cx="5295559" cy="560458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u="sng" dirty="0"/>
              <a:t>SPB/ SFX</a:t>
            </a:r>
            <a:r>
              <a:rPr lang="en-US" u="sng" dirty="0"/>
              <a:t> (Single Particles, Clusters and Biomolecules and Serial Femtosecond Crystallography)</a:t>
            </a:r>
            <a:r>
              <a:rPr lang="en-US" dirty="0"/>
              <a:t>: </a:t>
            </a:r>
            <a:r>
              <a:rPr lang="en-US" b="1" dirty="0"/>
              <a:t>determine the structure of single particles, such as atomic clusters, viruses and biomolecules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Main Technics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Coherent Single Particle Imaging (SPI)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Time Resolved Serial Femtosecond crystallography (TR-SFX)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Detectors: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High dynamics, MHz, large detectors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4FC46-C21F-4B7C-B540-45EA50A5F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61" y="4047113"/>
            <a:ext cx="3347651" cy="2231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93D8E-D0DA-42C9-AACD-3683E6B6F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73" y="4242487"/>
            <a:ext cx="3339675" cy="22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9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0C83-3A09-47F5-A35C-CAEC4E8C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91" y="225806"/>
            <a:ext cx="10956924" cy="780540"/>
          </a:xfrm>
        </p:spPr>
        <p:txBody>
          <a:bodyPr/>
          <a:lstStyle/>
          <a:p>
            <a:r>
              <a:rPr lang="en-US" dirty="0"/>
              <a:t>XFEL Scientific instrument: SASE 2</a:t>
            </a:r>
            <a:endParaRPr lang="en-150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B00BA4E-4117-43BE-9A7A-8E5BC2DD0C5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29238" y="3322651"/>
            <a:ext cx="554312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None/>
            </a:pPr>
            <a:r>
              <a:rPr lang="en-US" altLang="de-DE" sz="1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Hard X-Rays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E634DA0-DF1A-4550-BEAF-B6E95AB26F16}"/>
              </a:ext>
            </a:extLst>
          </p:cNvPr>
          <p:cNvSpPr txBox="1">
            <a:spLocks/>
          </p:cNvSpPr>
          <p:nvPr/>
        </p:nvSpPr>
        <p:spPr>
          <a:xfrm>
            <a:off x="836106" y="741426"/>
            <a:ext cx="5230336" cy="27547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marL="0" indent="0">
              <a:lnSpc>
                <a:spcPct val="112000"/>
              </a:lnSpc>
              <a:buNone/>
            </a:pPr>
            <a:r>
              <a:rPr lang="en-US" u="sng" dirty="0"/>
              <a:t>MID Materials Imaging &amp; Dynamics</a:t>
            </a:r>
            <a:r>
              <a:rPr lang="en-US" dirty="0"/>
              <a:t>: </a:t>
            </a:r>
            <a:r>
              <a:rPr lang="en-US" b="1" dirty="0"/>
              <a:t>image and </a:t>
            </a:r>
            <a:r>
              <a:rPr lang="en-US" b="1" dirty="0" err="1"/>
              <a:t>analyse</a:t>
            </a:r>
            <a:r>
              <a:rPr lang="en-US" b="1" dirty="0"/>
              <a:t> </a:t>
            </a:r>
            <a:r>
              <a:rPr lang="en-US" b="1" dirty="0" err="1"/>
              <a:t>nano</a:t>
            </a:r>
            <a:r>
              <a:rPr lang="en-US" b="1" dirty="0"/>
              <a:t>-sized devices and materials used in engineering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Main Technics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Time resolved X-ray scattering (WAXS/ SAXS)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Coherent Diffraction Imaging (CDI)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X-ray photon correlation Spectroscopy (XPCS)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Detectors: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noise, MHz, large detectors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 high resolution small area detectors for spectroscopy</a:t>
            </a:r>
          </a:p>
          <a:p>
            <a:pPr marL="457200" lvl="1" indent="0">
              <a:lnSpc>
                <a:spcPct val="112000"/>
              </a:lnSpc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178977-301E-4A8A-B411-D86A9FDEA1E0}"/>
              </a:ext>
            </a:extLst>
          </p:cNvPr>
          <p:cNvSpPr txBox="1">
            <a:spLocks/>
          </p:cNvSpPr>
          <p:nvPr/>
        </p:nvSpPr>
        <p:spPr>
          <a:xfrm>
            <a:off x="6375557" y="749518"/>
            <a:ext cx="5087579" cy="448464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HED High Energy Density Matter:</a:t>
            </a:r>
            <a:r>
              <a:rPr lang="en-US" dirty="0"/>
              <a:t> </a:t>
            </a:r>
            <a:r>
              <a:rPr lang="en-US" b="1" dirty="0"/>
              <a:t>look into some of the most extreme states of matter in the universe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Main Technics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X-ray diffraction (XRD)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X-ray scattering (SAXS, IXS)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X-ray self emission (XES)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Detectors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High dynamics, MHz, large detectors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 high resolution small area detectors</a:t>
            </a:r>
          </a:p>
          <a:p>
            <a:pPr lvl="2"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457200" lvl="1" indent="0">
              <a:lnSpc>
                <a:spcPct val="112000"/>
              </a:lnSpc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34772-1A30-4E3E-BE3C-BE9CF3169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64" y="4161949"/>
            <a:ext cx="3300480" cy="2144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17789-C769-453A-B816-AE20AB56E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21" y="4161949"/>
            <a:ext cx="3199371" cy="213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6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0C83-3A09-47F5-A35C-CAEC4E8C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91" y="258174"/>
            <a:ext cx="10956924" cy="780540"/>
          </a:xfrm>
        </p:spPr>
        <p:txBody>
          <a:bodyPr/>
          <a:lstStyle/>
          <a:p>
            <a:r>
              <a:rPr lang="en-US" dirty="0"/>
              <a:t>XFEL Scientific instrument: SASE 3</a:t>
            </a:r>
            <a:endParaRPr lang="en-15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E634DA0-DF1A-4550-BEAF-B6E95AB26F16}"/>
              </a:ext>
            </a:extLst>
          </p:cNvPr>
          <p:cNvSpPr txBox="1">
            <a:spLocks/>
          </p:cNvSpPr>
          <p:nvPr/>
        </p:nvSpPr>
        <p:spPr>
          <a:xfrm>
            <a:off x="806323" y="674298"/>
            <a:ext cx="10684367" cy="27547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lvl="2">
              <a:lnSpc>
                <a:spcPct val="100000"/>
              </a:lnSpc>
            </a:pPr>
            <a:endParaRPr lang="en-US" dirty="0"/>
          </a:p>
          <a:p>
            <a:pPr marL="714375" lvl="2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727075" lvl="1" indent="-269875">
              <a:lnSpc>
                <a:spcPct val="112000"/>
              </a:lnSpc>
              <a:buBlip>
                <a:blip r:embed="rId2"/>
              </a:buBlip>
            </a:pPr>
            <a:endParaRPr lang="en-US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468A79-A9CC-4A7C-B502-C9544704FE2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102538" y="674296"/>
            <a:ext cx="461665" cy="56941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/>
        </p:spPr>
        <p:txBody>
          <a:bodyPr vert="eaVert" wrap="square">
            <a:spAutoFit/>
          </a:bodyPr>
          <a:lstStyle>
            <a:lvl1pPr marL="342900" indent="-342900"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eaLnBrk="1" hangingPunct="1">
              <a:buClr>
                <a:srgbClr val="F8B323"/>
              </a:buClr>
              <a:buSzTx/>
              <a:buNone/>
            </a:pPr>
            <a:r>
              <a:rPr lang="en-GB" altLang="de-DE" sz="1800" b="1" dirty="0">
                <a:solidFill>
                  <a:srgbClr val="14206A"/>
                </a:solidFill>
              </a:rPr>
              <a:t>Soft X-Rays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B0D3C2-F7DC-44CF-AFDE-CB1B30AE3F97}"/>
              </a:ext>
            </a:extLst>
          </p:cNvPr>
          <p:cNvSpPr txBox="1">
            <a:spLocks/>
          </p:cNvSpPr>
          <p:nvPr/>
        </p:nvSpPr>
        <p:spPr>
          <a:xfrm>
            <a:off x="836106" y="741426"/>
            <a:ext cx="5230336" cy="395414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marL="0" indent="0">
              <a:lnSpc>
                <a:spcPct val="112000"/>
              </a:lnSpc>
              <a:buNone/>
            </a:pPr>
            <a:r>
              <a:rPr lang="en-US" u="sng" dirty="0"/>
              <a:t>SCS (Soft X-Ray Coherent Scattering /Spectroscopy)</a:t>
            </a:r>
            <a:r>
              <a:rPr lang="en-US" dirty="0"/>
              <a:t>: determine the structure and properties of large, complex molecules and </a:t>
            </a:r>
            <a:r>
              <a:rPr lang="en-US" dirty="0" err="1"/>
              <a:t>nano</a:t>
            </a:r>
            <a:r>
              <a:rPr lang="en-US" dirty="0"/>
              <a:t>-sized structures</a:t>
            </a: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sz="1600" dirty="0"/>
              <a:t>Main Technics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Coherent X-ray diffraction (XRD)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Resonant Inelastic X-ray Scattering (RIXS)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X-ray spectroscopies (XAS/ XES)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Detectors: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noise, MHz, large detectors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 high resolution small area detectors for spectroscopy</a:t>
            </a:r>
          </a:p>
          <a:p>
            <a:pPr lvl="2">
              <a:lnSpc>
                <a:spcPct val="100000"/>
              </a:lnSpc>
            </a:pPr>
            <a:endParaRPr lang="en-US" sz="1600" dirty="0"/>
          </a:p>
          <a:p>
            <a:pPr marL="714375" lvl="2" indent="0">
              <a:lnSpc>
                <a:spcPct val="100000"/>
              </a:lnSpc>
              <a:buNone/>
            </a:pPr>
            <a:endParaRPr lang="en-US" sz="1600" dirty="0"/>
          </a:p>
          <a:p>
            <a:pPr marL="457200" lvl="1" indent="0">
              <a:lnSpc>
                <a:spcPct val="112000"/>
              </a:lnSpc>
              <a:buNone/>
            </a:pP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D6C5DD-EA2B-45FB-89FE-802E200BBBB8}"/>
              </a:ext>
            </a:extLst>
          </p:cNvPr>
          <p:cNvSpPr txBox="1">
            <a:spLocks/>
          </p:cNvSpPr>
          <p:nvPr/>
        </p:nvSpPr>
        <p:spPr>
          <a:xfrm>
            <a:off x="6375557" y="749519"/>
            <a:ext cx="5087579" cy="394605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SQS Small Quantum Systems</a:t>
            </a:r>
            <a:r>
              <a:rPr lang="en-US" dirty="0"/>
              <a:t>: examine the quantum mechanical properties of atoms and molecules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Main Technics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Electron Time-Of-Flight (</a:t>
            </a:r>
            <a:r>
              <a:rPr lang="en-US" sz="1600" dirty="0" err="1"/>
              <a:t>eTOF</a:t>
            </a:r>
            <a:r>
              <a:rPr lang="en-US" sz="1600" dirty="0"/>
              <a:t>)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Velocity Map Imaging (VMI)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Resonant Inelastic X-ray Scattering (RIXS)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Coherent Single Particle Imaging (SPI)</a:t>
            </a:r>
          </a:p>
          <a:p>
            <a:pPr lvl="2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Detectors: 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noise, MHz, large detectors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Low noise high resolution small area detectors for spectroscopy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endParaRPr lang="en-GB" sz="1600" dirty="0">
              <a:solidFill>
                <a:srgbClr val="14206A"/>
              </a:solidFill>
            </a:endParaRPr>
          </a:p>
          <a:p>
            <a:pPr lvl="2">
              <a:lnSpc>
                <a:spcPct val="100000"/>
              </a:lnSpc>
            </a:pPr>
            <a:endParaRPr lang="en-US" sz="1600" dirty="0"/>
          </a:p>
          <a:p>
            <a:pPr lvl="2"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457200" lvl="1" indent="0">
              <a:lnSpc>
                <a:spcPct val="112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60062-41DD-436C-AD11-222ABC5A5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74" y="4282939"/>
            <a:ext cx="3026821" cy="2019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8F089-9BE8-4AB3-A784-E8CAECBD5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35" y="4536551"/>
            <a:ext cx="2879159" cy="20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87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A8D03-AF0D-43E3-8114-63B7CB3E8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57" y="984481"/>
            <a:ext cx="10605016" cy="1203988"/>
          </a:xfrm>
        </p:spPr>
        <p:txBody>
          <a:bodyPr/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AGIPDs user operation with photon energy above 20 keV – radiation damage</a:t>
            </a:r>
          </a:p>
          <a:p>
            <a:pPr lvl="1"/>
            <a:r>
              <a:rPr lang="en-US" sz="1200" b="1" dirty="0"/>
              <a:t>1M AGIPD at MID: </a:t>
            </a:r>
            <a:r>
              <a:rPr lang="en-US" sz="1200" dirty="0"/>
              <a:t>radiation damage due to the detector’s exposure to the signal created by the scattering of the primary beam on the Al sample holder ( several modules were affected, &lt; 0.1% pixels damaged )</a:t>
            </a:r>
          </a:p>
          <a:p>
            <a:pPr lvl="1"/>
            <a:r>
              <a:rPr lang="en-US" sz="1200" b="1" dirty="0"/>
              <a:t>AGIPD500K at HED</a:t>
            </a:r>
            <a:r>
              <a:rPr lang="en-US" sz="1200" dirty="0"/>
              <a:t>: one module was lost as a result of the detector being exposed to the signal created by diffraction of the primary beam on the diamond cell </a:t>
            </a:r>
            <a:endParaRPr lang="en-US" sz="1200" b="1" dirty="0"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91B1A-9550-420F-9A39-4049910D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57" y="464429"/>
            <a:ext cx="7921625" cy="434826"/>
          </a:xfrm>
        </p:spPr>
        <p:txBody>
          <a:bodyPr/>
          <a:lstStyle/>
          <a:p>
            <a:r>
              <a:rPr lang="en-US" sz="2000" dirty="0"/>
              <a:t>DET Highlights of the last month(s)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8E804-9A3F-4FA0-A0AF-FAABA4B16BFE}"/>
              </a:ext>
            </a:extLst>
          </p:cNvPr>
          <p:cNvSpPr/>
          <p:nvPr/>
        </p:nvSpPr>
        <p:spPr>
          <a:xfrm>
            <a:off x="1671460" y="2320246"/>
            <a:ext cx="3444273" cy="461665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AGIPD1M@MID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 - dead pixels from the most affected module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F6D65B-E355-4B69-8E23-7FD87E33D42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25515" r="-34" b="49917"/>
          <a:stretch/>
        </p:blipFill>
        <p:spPr bwMode="auto">
          <a:xfrm>
            <a:off x="1407665" y="2901694"/>
            <a:ext cx="3862063" cy="20900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FA064E-B613-4D55-918E-2A3AA6CB9380}"/>
              </a:ext>
            </a:extLst>
          </p:cNvPr>
          <p:cNvSpPr txBox="1"/>
          <p:nvPr/>
        </p:nvSpPr>
        <p:spPr>
          <a:xfrm>
            <a:off x="1626971" y="2985467"/>
            <a:ext cx="1488030" cy="420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>
                <a:solidFill>
                  <a:schemeClr val="accent1">
                    <a:lumMod val="10000"/>
                    <a:lumOff val="90000"/>
                  </a:schemeClr>
                </a:solidFill>
              </a:rPr>
              <a:t>Before incident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DB770-E5C5-456E-BDD1-35D5293BD691}"/>
              </a:ext>
            </a:extLst>
          </p:cNvPr>
          <p:cNvSpPr txBox="1"/>
          <p:nvPr/>
        </p:nvSpPr>
        <p:spPr>
          <a:xfrm>
            <a:off x="1671460" y="4027192"/>
            <a:ext cx="1488030" cy="420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>
                <a:solidFill>
                  <a:schemeClr val="accent1">
                    <a:lumMod val="10000"/>
                    <a:lumOff val="90000"/>
                  </a:schemeClr>
                </a:solidFill>
              </a:rPr>
              <a:t>After incident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92ECA3-042D-4DC1-ADDF-F858E65CE64D}"/>
              </a:ext>
            </a:extLst>
          </p:cNvPr>
          <p:cNvSpPr/>
          <p:nvPr/>
        </p:nvSpPr>
        <p:spPr>
          <a:xfrm>
            <a:off x="6560048" y="2303767"/>
            <a:ext cx="3554075" cy="461665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AGIPD500K@HED</a:t>
            </a:r>
          </a:p>
          <a:p>
            <a:pPr algn="ctr"/>
            <a:r>
              <a:rPr lang="de-DE" sz="1200" b="1" dirty="0">
                <a:solidFill>
                  <a:srgbClr val="002060"/>
                </a:solidFill>
              </a:rPr>
              <a:t> - „</a:t>
            </a:r>
            <a:r>
              <a:rPr lang="en-US" sz="1200" b="1" dirty="0">
                <a:solidFill>
                  <a:srgbClr val="002060"/>
                </a:solidFill>
              </a:rPr>
              <a:t>deadly signal“ on the detector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22264-31D9-4DEC-9CED-838D2E2D0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047" y="2909446"/>
            <a:ext cx="3744968" cy="334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5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538" y="608665"/>
            <a:ext cx="10956924" cy="7805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The European XFEL User facility</a:t>
            </a:r>
            <a:br>
              <a:rPr lang="en-GB" dirty="0"/>
            </a:br>
            <a:endParaRPr lang="en-GB" sz="1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7538" y="1302677"/>
            <a:ext cx="9968587" cy="4127111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International company, 12 shareholders countries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	 </a:t>
            </a:r>
          </a:p>
          <a:p>
            <a:pPr>
              <a:lnSpc>
                <a:spcPct val="100000"/>
              </a:lnSpc>
            </a:pPr>
            <a:r>
              <a:rPr lang="en-GB" dirty="0"/>
              <a:t>Missions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Design, construction, commissioning</a:t>
            </a:r>
            <a:endParaRPr lang="en-GB" dirty="0"/>
          </a:p>
          <a:p>
            <a:pPr lvl="1">
              <a:lnSpc>
                <a:spcPct val="100000"/>
              </a:lnSpc>
            </a:pPr>
            <a:r>
              <a:rPr lang="en-US" dirty="0"/>
              <a:t>Offer optimal research opportunities to academic and </a:t>
            </a: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industrial users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dirty="0"/>
              <a:t>Support user access and operation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Build &amp; maintain state-of-the-art instrumentation and run necessary R&amp;D program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Training and educational role in Free Electron Laser (FEL) science</a:t>
            </a:r>
          </a:p>
          <a:p>
            <a:pPr marL="357187" lvl="1" indent="0">
              <a:lnSpc>
                <a:spcPct val="100000"/>
              </a:lnSpc>
              <a:buNone/>
            </a:pPr>
            <a:endParaRPr lang="en-GB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/>
              <a:t>Key dates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Start of construction in 2009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Start of user operation in September 2017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357187" lvl="1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BA2DD-E95B-48B7-932B-72AD370F0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58" y="1841142"/>
            <a:ext cx="5791702" cy="3109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897F75-3BFB-491B-86E5-6A54555A7BBF}"/>
              </a:ext>
            </a:extLst>
          </p:cNvPr>
          <p:cNvGrpSpPr/>
          <p:nvPr/>
        </p:nvGrpSpPr>
        <p:grpSpPr>
          <a:xfrm>
            <a:off x="9226777" y="746368"/>
            <a:ext cx="2236306" cy="1857635"/>
            <a:chOff x="1957820" y="2451867"/>
            <a:chExt cx="4148081" cy="32447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6CFBF6-1E3F-45E1-8D98-37CBE05BF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7820" y="2451867"/>
              <a:ext cx="4148081" cy="32447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BBE37A-7D08-4ADB-9F71-6579E3D90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0781" y="3950250"/>
              <a:ext cx="384457" cy="256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3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4768340-5103-4D81-99A7-2529A7160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r="5246"/>
          <a:stretch>
            <a:fillRect/>
          </a:stretch>
        </p:blipFill>
        <p:spPr>
          <a:xfrm>
            <a:off x="617539" y="2284890"/>
            <a:ext cx="10944224" cy="3889375"/>
          </a:xfrm>
        </p:spPr>
      </p:pic>
      <p:pic>
        <p:nvPicPr>
          <p:cNvPr id="20" name="Picture 2" descr="D:\00 - MAIN\IMAGES\Presentation\european-xfel_2014_1_de_cmy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848" y="1179335"/>
            <a:ext cx="10872151" cy="5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700579" y="1989098"/>
            <a:ext cx="108442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05754" y="1979573"/>
            <a:ext cx="450532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de-DE" sz="1400" dirty="0"/>
              <a:t>Total </a:t>
            </a:r>
            <a:r>
              <a:rPr lang="en-US" sz="1400" dirty="0"/>
              <a:t>length</a:t>
            </a:r>
            <a:r>
              <a:rPr lang="de-DE" sz="1400" dirty="0"/>
              <a:t>: 3.4 km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5A6C9F17-1E7C-4255-8CBA-C05E7BDBA99E}"/>
              </a:ext>
            </a:extLst>
          </p:cNvPr>
          <p:cNvGrpSpPr/>
          <p:nvPr/>
        </p:nvGrpSpPr>
        <p:grpSpPr>
          <a:xfrm>
            <a:off x="9274588" y="4630774"/>
            <a:ext cx="1876425" cy="1382845"/>
            <a:chOff x="9550178" y="4647311"/>
            <a:chExt cx="1876425" cy="1382845"/>
          </a:xfrm>
          <a:solidFill>
            <a:srgbClr val="7030A0"/>
          </a:solidFill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FB17AD92-815B-4FE6-8E76-CA9CC0B8F10C}"/>
                </a:ext>
              </a:extLst>
            </p:cNvPr>
            <p:cNvSpPr txBox="1"/>
            <p:nvPr/>
          </p:nvSpPr>
          <p:spPr>
            <a:xfrm>
              <a:off x="9550178" y="4647311"/>
              <a:ext cx="1876425" cy="13828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>
                  <a:lumMod val="90000"/>
                  <a:lumOff val="1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de-DE" sz="1400" b="1" dirty="0" err="1">
                  <a:solidFill>
                    <a:srgbClr val="002060"/>
                  </a:solidFill>
                </a:rPr>
                <a:t>Electron</a:t>
              </a:r>
              <a:r>
                <a:rPr lang="de-DE" sz="1400" b="1" dirty="0">
                  <a:solidFill>
                    <a:srgbClr val="002060"/>
                  </a:solidFill>
                </a:rPr>
                <a:t> </a:t>
              </a:r>
              <a:r>
                <a:rPr lang="de-DE" sz="1400" b="1" dirty="0" err="1">
                  <a:solidFill>
                    <a:srgbClr val="002060"/>
                  </a:solidFill>
                </a:rPr>
                <a:t>injector</a:t>
              </a:r>
              <a:br>
                <a:rPr lang="de-DE" sz="1400" b="1" dirty="0">
                  <a:solidFill>
                    <a:srgbClr val="002060"/>
                  </a:solidFill>
                </a:rPr>
              </a:br>
              <a:r>
                <a:rPr lang="de-DE" sz="1400" b="1" dirty="0">
                  <a:solidFill>
                    <a:srgbClr val="002060"/>
                  </a:solidFill>
                </a:rPr>
                <a:t>DESY </a:t>
              </a:r>
              <a:r>
                <a:rPr lang="de-DE" sz="1400" b="1" dirty="0" err="1">
                  <a:solidFill>
                    <a:srgbClr val="002060"/>
                  </a:solidFill>
                </a:rPr>
                <a:t>campus</a:t>
              </a:r>
              <a:endParaRPr lang="de-DE" sz="1400" b="1" dirty="0">
                <a:solidFill>
                  <a:srgbClr val="002060"/>
                </a:solidFill>
              </a:endParaRP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47BA5165-8F6C-4E6C-89BB-A8D7186F39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03" b="15124"/>
            <a:stretch/>
          </p:blipFill>
          <p:spPr bwMode="auto">
            <a:xfrm>
              <a:off x="9648419" y="5109654"/>
              <a:ext cx="1679944" cy="81870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05CC83-EFAD-4384-9271-25769BC9A75A}"/>
              </a:ext>
            </a:extLst>
          </p:cNvPr>
          <p:cNvGrpSpPr/>
          <p:nvPr/>
        </p:nvGrpSpPr>
        <p:grpSpPr>
          <a:xfrm>
            <a:off x="6344976" y="2699643"/>
            <a:ext cx="1983223" cy="1529934"/>
            <a:chOff x="6527856" y="2902358"/>
            <a:chExt cx="1983223" cy="152993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23CE77-7CF7-4519-9701-346C7E8423D2}"/>
                </a:ext>
              </a:extLst>
            </p:cNvPr>
            <p:cNvSpPr txBox="1"/>
            <p:nvPr/>
          </p:nvSpPr>
          <p:spPr>
            <a:xfrm>
              <a:off x="6527856" y="2902358"/>
              <a:ext cx="1983223" cy="1529934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de-DE" sz="1400" b="1" dirty="0" err="1">
                  <a:solidFill>
                    <a:srgbClr val="002060"/>
                  </a:solidFill>
                </a:rPr>
                <a:t>Superconducting</a:t>
              </a:r>
              <a:r>
                <a:rPr lang="de-DE" sz="1400" b="1" dirty="0">
                  <a:solidFill>
                    <a:srgbClr val="002060"/>
                  </a:solidFill>
                </a:rPr>
                <a:t> linear </a:t>
              </a:r>
              <a:r>
                <a:rPr lang="de-DE" sz="1400" b="1" dirty="0" err="1">
                  <a:solidFill>
                    <a:srgbClr val="002060"/>
                  </a:solidFill>
                </a:rPr>
                <a:t>accelerator</a:t>
              </a:r>
              <a:endParaRPr lang="de-DE" sz="1400" b="1" dirty="0">
                <a:solidFill>
                  <a:srgbClr val="002060"/>
                </a:solidFill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042586ED-5644-4383-A189-E3EDCB3F3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7"/>
            <a:stretch/>
          </p:blipFill>
          <p:spPr bwMode="auto">
            <a:xfrm>
              <a:off x="6607857" y="3491180"/>
              <a:ext cx="1823220" cy="8399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F8E9ED7-C289-465A-B45D-D6E7196F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666512"/>
            <a:ext cx="10956924" cy="448329"/>
          </a:xfrm>
        </p:spPr>
        <p:txBody>
          <a:bodyPr/>
          <a:lstStyle/>
          <a:p>
            <a:r>
              <a:rPr lang="en-US" dirty="0"/>
              <a:t>XFEL Beam: 3.4 km of underground facility</a:t>
            </a:r>
            <a:endParaRPr lang="en-15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04223B4-83B2-462B-8F71-9294E272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663" y="2909447"/>
            <a:ext cx="976654" cy="97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816A2C-D744-452D-B70D-300780F516F2}"/>
              </a:ext>
            </a:extLst>
          </p:cNvPr>
          <p:cNvGrpSpPr/>
          <p:nvPr/>
        </p:nvGrpSpPr>
        <p:grpSpPr>
          <a:xfrm>
            <a:off x="2638972" y="2830214"/>
            <a:ext cx="2047328" cy="1324387"/>
            <a:chOff x="5266804" y="5378254"/>
            <a:chExt cx="1983223" cy="132438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65A3A9-0962-4B05-B1A1-8808B932E483}"/>
                </a:ext>
              </a:extLst>
            </p:cNvPr>
            <p:cNvSpPr txBox="1"/>
            <p:nvPr/>
          </p:nvSpPr>
          <p:spPr>
            <a:xfrm>
              <a:off x="5266804" y="5378254"/>
              <a:ext cx="1983223" cy="1324387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de-DE" sz="1400" b="1" dirty="0" err="1">
                  <a:solidFill>
                    <a:srgbClr val="002060"/>
                  </a:solidFill>
                </a:rPr>
                <a:t>Undulator</a:t>
              </a:r>
              <a:r>
                <a:rPr lang="de-DE" sz="1400" b="1" dirty="0">
                  <a:solidFill>
                    <a:srgbClr val="002060"/>
                  </a:solidFill>
                </a:rPr>
                <a:t> </a:t>
              </a:r>
              <a:r>
                <a:rPr lang="de-DE" sz="1400" b="1" dirty="0" err="1">
                  <a:solidFill>
                    <a:srgbClr val="002060"/>
                  </a:solidFill>
                </a:rPr>
                <a:t>systems</a:t>
              </a:r>
              <a:endParaRPr lang="de-DE" sz="1400" b="1" dirty="0">
                <a:solidFill>
                  <a:srgbClr val="002060"/>
                </a:solidFill>
              </a:endParaRPr>
            </a:p>
          </p:txBody>
        </p:sp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7385F47F-28E8-417C-8A28-CCB2D1F6A7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12"/>
            <a:stretch/>
          </p:blipFill>
          <p:spPr bwMode="auto">
            <a:xfrm>
              <a:off x="5374053" y="5741923"/>
              <a:ext cx="1679944" cy="85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2E719-38E6-4535-84BB-6F6EC07AA777}"/>
              </a:ext>
            </a:extLst>
          </p:cNvPr>
          <p:cNvGrpSpPr/>
          <p:nvPr/>
        </p:nvGrpSpPr>
        <p:grpSpPr>
          <a:xfrm>
            <a:off x="611189" y="4829191"/>
            <a:ext cx="2187865" cy="1346557"/>
            <a:chOff x="803320" y="2699643"/>
            <a:chExt cx="2187865" cy="13465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660C6-51D2-42BD-A410-2FE2A8380F2E}"/>
                </a:ext>
              </a:extLst>
            </p:cNvPr>
            <p:cNvSpPr txBox="1"/>
            <p:nvPr/>
          </p:nvSpPr>
          <p:spPr>
            <a:xfrm>
              <a:off x="803320" y="2699643"/>
              <a:ext cx="2187865" cy="1346557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12000"/>
                </a:lnSpc>
              </a:pPr>
              <a:r>
                <a:rPr lang="de-DE" sz="1400" b="1" dirty="0">
                  <a:solidFill>
                    <a:srgbClr val="002060"/>
                  </a:solidFill>
                </a:rPr>
                <a:t>Scientific </a:t>
              </a:r>
              <a:r>
                <a:rPr lang="de-DE" sz="1400" b="1" dirty="0" err="1">
                  <a:solidFill>
                    <a:srgbClr val="002060"/>
                  </a:solidFill>
                </a:rPr>
                <a:t>instrument</a:t>
              </a:r>
              <a:endParaRPr lang="de-DE" sz="1400" b="1" dirty="0">
                <a:solidFill>
                  <a:srgbClr val="002060"/>
                </a:solidFill>
              </a:endParaRPr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C29214B1-653B-45C9-B321-1FCB0AAB61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0" b="14104"/>
            <a:stretch/>
          </p:blipFill>
          <p:spPr bwMode="auto">
            <a:xfrm>
              <a:off x="869317" y="3000644"/>
              <a:ext cx="2055872" cy="980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Grafik 2">
            <a:extLst>
              <a:ext uri="{FF2B5EF4-FFF2-40B4-BE49-F238E27FC236}">
                <a16:creationId xmlns:a16="http://schemas.microsoft.com/office/drawing/2014/main" id="{F0D97703-9E99-477A-8715-68538E7145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946" y="2918770"/>
            <a:ext cx="981474" cy="9803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028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B78A-212E-4EFD-A1A6-B03FB010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176064"/>
            <a:ext cx="10956924" cy="780540"/>
          </a:xfrm>
        </p:spPr>
        <p:txBody>
          <a:bodyPr/>
          <a:lstStyle/>
          <a:p>
            <a:r>
              <a:rPr lang="en-US" dirty="0"/>
              <a:t>XFEL Beam: 3 beamlines, 7 Instruments</a:t>
            </a:r>
            <a:endParaRPr lang="en-1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9862A0-C603-483D-BFA1-01A164454D82}"/>
              </a:ext>
            </a:extLst>
          </p:cNvPr>
          <p:cNvSpPr txBox="1"/>
          <p:nvPr/>
        </p:nvSpPr>
        <p:spPr>
          <a:xfrm>
            <a:off x="170759" y="4773733"/>
            <a:ext cx="6766784" cy="14932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600" dirty="0"/>
              <a:t>Key points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600" dirty="0"/>
              <a:t>FEL radiation: coherence, short pulse duration, high intensity </a:t>
            </a:r>
          </a:p>
          <a:p>
            <a:pPr marL="1184275" lvl="2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600" dirty="0"/>
              <a:t>High peak intensity up to </a:t>
            </a:r>
            <a:r>
              <a:rPr lang="en-GB" sz="1600" dirty="0">
                <a:latin typeface="Arial" charset="0"/>
                <a:ea typeface="ＭＳ Ｐゴシック" charset="0"/>
                <a:sym typeface="Wingdings" panose="05000000000000000000" pitchFamily="2" charset="2"/>
              </a:rPr>
              <a:t>10</a:t>
            </a:r>
            <a:r>
              <a:rPr lang="en-GB" sz="1600" baseline="30000" dirty="0">
                <a:latin typeface="Arial" charset="0"/>
                <a:ea typeface="ＭＳ Ｐゴシック" charset="0"/>
                <a:sym typeface="Wingdings" panose="05000000000000000000" pitchFamily="2" charset="2"/>
              </a:rPr>
              <a:t>12</a:t>
            </a:r>
            <a:r>
              <a:rPr lang="en-GB" sz="1600" dirty="0">
                <a:latin typeface="Arial" charset="0"/>
                <a:ea typeface="ＭＳ Ｐゴシック" charset="0"/>
                <a:sym typeface="Wingdings" panose="05000000000000000000" pitchFamily="2" charset="2"/>
              </a:rPr>
              <a:t> photons/pulse</a:t>
            </a:r>
            <a:endParaRPr lang="en-US" sz="1600" dirty="0"/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GB" sz="1600" dirty="0">
                <a:latin typeface="Arial" charset="0"/>
                <a:ea typeface="ＭＳ Ｐゴシック" charset="0"/>
                <a:sym typeface="Wingdings" panose="05000000000000000000" pitchFamily="2" charset="2"/>
              </a:rPr>
              <a:t>Repetition rate up to 4.5 MHz (lower rate also available)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GB" sz="1600" dirty="0">
                <a:latin typeface="Arial" charset="0"/>
                <a:ea typeface="ＭＳ Ｐゴシック" charset="0"/>
                <a:sym typeface="Wingdings" panose="05000000000000000000" pitchFamily="2" charset="2"/>
              </a:rPr>
              <a:t>Pulse pattern flexible: 1 to n pulses per train (up to 2700)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7AE989-DF59-4EBD-9527-D9F5E8BF891D}"/>
              </a:ext>
            </a:extLst>
          </p:cNvPr>
          <p:cNvGrpSpPr/>
          <p:nvPr/>
        </p:nvGrpSpPr>
        <p:grpSpPr>
          <a:xfrm>
            <a:off x="263123" y="1064198"/>
            <a:ext cx="6881209" cy="3612735"/>
            <a:chOff x="263123" y="1056578"/>
            <a:chExt cx="6881209" cy="361273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8D8289-4662-4DD8-8DB9-B626D5E91870}"/>
                </a:ext>
              </a:extLst>
            </p:cNvPr>
            <p:cNvGrpSpPr/>
            <p:nvPr/>
          </p:nvGrpSpPr>
          <p:grpSpPr>
            <a:xfrm>
              <a:off x="263123" y="1336695"/>
              <a:ext cx="6881209" cy="3332618"/>
              <a:chOff x="563532" y="1170713"/>
              <a:chExt cx="6881209" cy="333261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41FA841-EF0B-497F-A685-852F660A70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90"/>
              <a:stretch/>
            </p:blipFill>
            <p:spPr>
              <a:xfrm>
                <a:off x="617538" y="1170713"/>
                <a:ext cx="5692775" cy="3054359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1A7550-DB1E-4E40-8997-386607B2D0DB}"/>
                  </a:ext>
                </a:extLst>
              </p:cNvPr>
              <p:cNvSpPr txBox="1"/>
              <p:nvPr/>
            </p:nvSpPr>
            <p:spPr>
              <a:xfrm>
                <a:off x="2021574" y="3838410"/>
                <a:ext cx="1140978" cy="661717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SASE* 2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Hard X-Rays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6 – 25 keV</a:t>
                </a:r>
              </a:p>
              <a:p>
                <a:pPr>
                  <a:lnSpc>
                    <a:spcPct val="112000"/>
                  </a:lnSpc>
                </a:pPr>
                <a:endParaRPr lang="en-150" sz="1200" dirty="0" err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0ADECF-C0F3-4062-ABDE-9049B2F52C8E}"/>
                  </a:ext>
                </a:extLst>
              </p:cNvPr>
              <p:cNvSpPr txBox="1"/>
              <p:nvPr/>
            </p:nvSpPr>
            <p:spPr>
              <a:xfrm>
                <a:off x="3188261" y="3838411"/>
                <a:ext cx="1850463" cy="66492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SASE 1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Hard X-Rays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6 – 25 keV</a:t>
                </a:r>
              </a:p>
              <a:p>
                <a:pPr>
                  <a:lnSpc>
                    <a:spcPct val="112000"/>
                  </a:lnSpc>
                </a:pPr>
                <a:endParaRPr lang="en-150" sz="1200" dirty="0" err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CC71FC-BCF3-409B-ACAA-DF27432E60EB}"/>
                  </a:ext>
                </a:extLst>
              </p:cNvPr>
              <p:cNvSpPr txBox="1"/>
              <p:nvPr/>
            </p:nvSpPr>
            <p:spPr>
              <a:xfrm>
                <a:off x="5069196" y="3838410"/>
                <a:ext cx="1241117" cy="66171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SASE 3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Soft X-Rays</a:t>
                </a:r>
                <a:endParaRPr lang="en-150" sz="12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0.2 – 3 keV</a:t>
                </a:r>
              </a:p>
              <a:p>
                <a:pPr>
                  <a:lnSpc>
                    <a:spcPct val="112000"/>
                  </a:lnSpc>
                </a:pPr>
                <a:endParaRPr lang="en-150" sz="1200" dirty="0" err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EEE7DB-1C9E-4A9C-940F-0BF31B373CD3}"/>
                  </a:ext>
                </a:extLst>
              </p:cNvPr>
              <p:cNvSpPr txBox="1"/>
              <p:nvPr/>
            </p:nvSpPr>
            <p:spPr>
              <a:xfrm>
                <a:off x="563532" y="3838410"/>
                <a:ext cx="1427569" cy="661717"/>
              </a:xfrm>
              <a:prstGeom prst="rect">
                <a:avLst/>
              </a:prstGeom>
              <a:solidFill>
                <a:srgbClr val="0D1546"/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Linear accelerator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10.5,14,17.5 GeV</a:t>
                </a:r>
                <a:endParaRPr lang="en-150" sz="12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46E545-D2BF-4A73-8D4C-3CD7DA552252}"/>
                  </a:ext>
                </a:extLst>
              </p:cNvPr>
              <p:cNvSpPr txBox="1"/>
              <p:nvPr/>
            </p:nvSpPr>
            <p:spPr>
              <a:xfrm>
                <a:off x="6311931" y="1204785"/>
                <a:ext cx="1132809" cy="452601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HED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MID</a:t>
                </a:r>
                <a:endParaRPr lang="en-150" sz="1200" dirty="0" err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D89F4F-32CB-49A9-82C7-A0E500934B42}"/>
                  </a:ext>
                </a:extLst>
              </p:cNvPr>
              <p:cNvSpPr txBox="1"/>
              <p:nvPr/>
            </p:nvSpPr>
            <p:spPr>
              <a:xfrm>
                <a:off x="6311931" y="1745805"/>
                <a:ext cx="1132810" cy="723075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Future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Beamlines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F70B15-2033-4FEA-9575-1226B49118C4}"/>
                  </a:ext>
                </a:extLst>
              </p:cNvPr>
              <p:cNvSpPr txBox="1"/>
              <p:nvPr/>
            </p:nvSpPr>
            <p:spPr>
              <a:xfrm>
                <a:off x="6311931" y="2550504"/>
                <a:ext cx="1132810" cy="482255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FXE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SPB/ SFX</a:t>
                </a:r>
              </a:p>
              <a:p>
                <a:pPr>
                  <a:lnSpc>
                    <a:spcPct val="112000"/>
                  </a:lnSpc>
                </a:pPr>
                <a:endParaRPr lang="en-US" sz="12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AE0111-F3CB-41E4-BA8C-1C4A19B778A1}"/>
                  </a:ext>
                </a:extLst>
              </p:cNvPr>
              <p:cNvSpPr txBox="1"/>
              <p:nvPr/>
            </p:nvSpPr>
            <p:spPr>
              <a:xfrm>
                <a:off x="6311931" y="3138069"/>
                <a:ext cx="1132808" cy="68717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SXP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SQS</a:t>
                </a:r>
              </a:p>
              <a:p>
                <a:pPr>
                  <a:lnSpc>
                    <a:spcPct val="112000"/>
                  </a:lnSpc>
                </a:pPr>
                <a:r>
                  <a:rPr lang="en-US" sz="1200" dirty="0">
                    <a:solidFill>
                      <a:schemeClr val="accent1"/>
                    </a:solidFill>
                  </a:rPr>
                  <a:t>SCS</a:t>
                </a:r>
              </a:p>
              <a:p>
                <a:pPr>
                  <a:lnSpc>
                    <a:spcPct val="112000"/>
                  </a:lnSpc>
                </a:pPr>
                <a:endParaRPr lang="en-US" sz="12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087689-3ABC-433E-B28F-30B28D3359E7}"/>
                </a:ext>
              </a:extLst>
            </p:cNvPr>
            <p:cNvSpPr txBox="1"/>
            <p:nvPr/>
          </p:nvSpPr>
          <p:spPr>
            <a:xfrm>
              <a:off x="263960" y="1056578"/>
              <a:ext cx="6880370" cy="31418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1400" dirty="0"/>
                <a:t>XFEL beam facility</a:t>
              </a:r>
              <a:endParaRPr lang="de-DE" sz="1400" dirty="0">
                <a:solidFill>
                  <a:srgbClr val="261748"/>
                </a:solidFill>
                <a:latin typeface="Arial" charset="0"/>
                <a:ea typeface="ＭＳ Ｐゴシック" pitchFamily="112" charset="-128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BCEEA94-79D1-4C17-AE5C-95CA8FC69A01}"/>
              </a:ext>
            </a:extLst>
          </p:cNvPr>
          <p:cNvSpPr txBox="1"/>
          <p:nvPr/>
        </p:nvSpPr>
        <p:spPr>
          <a:xfrm>
            <a:off x="7279880" y="5024029"/>
            <a:ext cx="4055388" cy="15191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dirty="0">
                <a:sym typeface="Wingdings" panose="05000000000000000000" pitchFamily="2" charset="2"/>
              </a:rPr>
              <a:t> Main </a:t>
            </a:r>
            <a:r>
              <a:rPr lang="en-US" sz="1600" dirty="0"/>
              <a:t>challenges for detectors: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600" dirty="0"/>
              <a:t> Burst mode operation at 4.5 MHz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r>
              <a:rPr lang="en-US" sz="1600" dirty="0"/>
              <a:t> High dynamic range</a:t>
            </a:r>
          </a:p>
          <a:p>
            <a:pPr marL="727075" lvl="1" indent="-269875">
              <a:lnSpc>
                <a:spcPct val="112000"/>
              </a:lnSpc>
              <a:buBlip>
                <a:blip r:embed="rId3"/>
              </a:buBlip>
            </a:pP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A1D78A-F0B5-4F61-817A-4011F0831E3D}"/>
              </a:ext>
            </a:extLst>
          </p:cNvPr>
          <p:cNvSpPr/>
          <p:nvPr/>
        </p:nvSpPr>
        <p:spPr>
          <a:xfrm>
            <a:off x="3787916" y="4697346"/>
            <a:ext cx="2361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*Self-Amplified Spontaneous Emission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E94B85-99A5-47DC-8B89-DA41970418B5}"/>
              </a:ext>
            </a:extLst>
          </p:cNvPr>
          <p:cNvGrpSpPr/>
          <p:nvPr/>
        </p:nvGrpSpPr>
        <p:grpSpPr>
          <a:xfrm>
            <a:off x="7621015" y="1074394"/>
            <a:ext cx="4060127" cy="3304315"/>
            <a:chOff x="7621015" y="1074394"/>
            <a:chExt cx="4060127" cy="330431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43A831-E048-424E-9422-B28EA42FE0CD}"/>
                </a:ext>
              </a:extLst>
            </p:cNvPr>
            <p:cNvGrpSpPr/>
            <p:nvPr/>
          </p:nvGrpSpPr>
          <p:grpSpPr>
            <a:xfrm>
              <a:off x="7621015" y="1074394"/>
              <a:ext cx="4060127" cy="3130306"/>
              <a:chOff x="7621015" y="1104874"/>
              <a:chExt cx="4060127" cy="3130306"/>
            </a:xfrm>
          </p:grpSpPr>
          <p:pic>
            <p:nvPicPr>
              <p:cNvPr id="19" name="Picture 18" descr="XFEL-timestructure.png">
                <a:extLst>
                  <a:ext uri="{FF2B5EF4-FFF2-40B4-BE49-F238E27FC236}">
                    <a16:creationId xmlns:a16="http://schemas.microsoft.com/office/drawing/2014/main" id="{075F339F-B3A9-4E5A-9632-CACC555FB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1015" y="1568767"/>
                <a:ext cx="3953447" cy="2666413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E27F57-52CD-4E82-BF4A-96272D0581ED}"/>
                  </a:ext>
                </a:extLst>
              </p:cNvPr>
              <p:cNvSpPr txBox="1"/>
              <p:nvPr/>
            </p:nvSpPr>
            <p:spPr>
              <a:xfrm>
                <a:off x="7625754" y="1104874"/>
                <a:ext cx="4055388" cy="314189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12000"/>
                  </a:lnSpc>
                </a:pPr>
                <a:r>
                  <a:rPr lang="en-US" sz="1400" dirty="0"/>
                  <a:t>XFEL time structure: Burst Mode</a:t>
                </a:r>
                <a:endParaRPr lang="de-DE" sz="1400" dirty="0">
                  <a:solidFill>
                    <a:srgbClr val="261748"/>
                  </a:solidFill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9F0C62-6E88-4885-9CBE-931952F357C0}"/>
                </a:ext>
              </a:extLst>
            </p:cNvPr>
            <p:cNvSpPr txBox="1"/>
            <p:nvPr/>
          </p:nvSpPr>
          <p:spPr>
            <a:xfrm>
              <a:off x="9540937" y="2041959"/>
              <a:ext cx="590719" cy="32772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10 Hz</a:t>
              </a:r>
              <a:endParaRPr lang="en-150" sz="1200" dirty="0" err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F5B7DB-4029-48DC-A146-E3A01200DC38}"/>
                </a:ext>
              </a:extLst>
            </p:cNvPr>
            <p:cNvSpPr txBox="1"/>
            <p:nvPr/>
          </p:nvSpPr>
          <p:spPr>
            <a:xfrm>
              <a:off x="7875697" y="4050982"/>
              <a:ext cx="590719" cy="32772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200" dirty="0"/>
                <a:t>4.5 MHz</a:t>
              </a:r>
              <a:endParaRPr lang="en-150" sz="12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25714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D4AA181-8548-471B-B83F-D07E379F7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979" y="4157460"/>
            <a:ext cx="2670697" cy="19181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AD3DCD3-EA13-4726-860B-A3FB3B0CC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4" y="4164176"/>
            <a:ext cx="2682000" cy="1789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695BD1-8869-48D3-AC03-EF8492DC928A}"/>
              </a:ext>
            </a:extLst>
          </p:cNvPr>
          <p:cNvGrpSpPr/>
          <p:nvPr/>
        </p:nvGrpSpPr>
        <p:grpSpPr>
          <a:xfrm>
            <a:off x="3467117" y="1453075"/>
            <a:ext cx="2730037" cy="2014336"/>
            <a:chOff x="575851" y="2007759"/>
            <a:chExt cx="2730037" cy="201433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8960D4D-CAAD-4FE4-8B3B-869057C1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" t="150" r="3978"/>
            <a:stretch/>
          </p:blipFill>
          <p:spPr>
            <a:xfrm>
              <a:off x="623888" y="2007759"/>
              <a:ext cx="2682000" cy="1921011"/>
            </a:xfrm>
            <a:prstGeom prst="rect">
              <a:avLst/>
            </a:prstGeom>
          </p:spPr>
        </p:pic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0A04562-979F-4DD6-A01A-B15BEB54271E}"/>
                </a:ext>
              </a:extLst>
            </p:cNvPr>
            <p:cNvSpPr/>
            <p:nvPr/>
          </p:nvSpPr>
          <p:spPr>
            <a:xfrm>
              <a:off x="623888" y="3731046"/>
              <a:ext cx="2682000" cy="213788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8F8CCC6-BC38-466B-8D0F-248C83109C9D}"/>
                </a:ext>
              </a:extLst>
            </p:cNvPr>
            <p:cNvSpPr txBox="1"/>
            <p:nvPr/>
          </p:nvSpPr>
          <p:spPr>
            <a:xfrm>
              <a:off x="575851" y="3666915"/>
              <a:ext cx="2289778" cy="3551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b="1" dirty="0">
                  <a:ln w="6350">
                    <a:noFill/>
                  </a:ln>
                </a:rPr>
                <a:t>FXE </a:t>
              </a:r>
              <a:r>
                <a:rPr lang="de-DE" sz="1400" dirty="0">
                  <a:ln w="6350">
                    <a:noFill/>
                  </a:ln>
                </a:rPr>
                <a:t>(</a:t>
              </a:r>
              <a:r>
                <a:rPr lang="de-DE" sz="1400" dirty="0" err="1">
                  <a:ln w="6350">
                    <a:noFill/>
                  </a:ln>
                </a:rPr>
                <a:t>start</a:t>
              </a:r>
              <a:r>
                <a:rPr lang="de-DE" sz="1400" dirty="0">
                  <a:ln w="6350">
                    <a:noFill/>
                  </a:ln>
                </a:rPr>
                <a:t> Sep 2017)</a:t>
              </a:r>
            </a:p>
            <a:p>
              <a:pPr>
                <a:lnSpc>
                  <a:spcPct val="112000"/>
                </a:lnSpc>
              </a:pPr>
              <a:r>
                <a:rPr lang="de-DE" sz="1200" dirty="0" err="1">
                  <a:ln w="6350">
                    <a:noFill/>
                  </a:ln>
                </a:rPr>
                <a:t>Femtosecond</a:t>
              </a:r>
              <a:r>
                <a:rPr lang="de-DE" sz="1200" dirty="0">
                  <a:ln w="6350">
                    <a:noFill/>
                  </a:ln>
                </a:rPr>
                <a:t> X-Ray Experiment</a:t>
              </a:r>
              <a:endParaRPr lang="de-DE" sz="1400" dirty="0">
                <a:ln w="6350">
                  <a:noFill/>
                </a:ln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4D1A25-EABC-483F-BA97-8961DF78B6A2}"/>
              </a:ext>
            </a:extLst>
          </p:cNvPr>
          <p:cNvGrpSpPr/>
          <p:nvPr/>
        </p:nvGrpSpPr>
        <p:grpSpPr>
          <a:xfrm>
            <a:off x="707042" y="1453075"/>
            <a:ext cx="2727045" cy="2022308"/>
            <a:chOff x="3338918" y="2024063"/>
            <a:chExt cx="2727045" cy="202230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3F2ED50-DA92-4EB8-A4E6-C3C4C24E4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" r="4886" b="156"/>
            <a:stretch/>
          </p:blipFill>
          <p:spPr>
            <a:xfrm>
              <a:off x="3383963" y="2024063"/>
              <a:ext cx="2682000" cy="1920891"/>
            </a:xfrm>
            <a:prstGeom prst="rect">
              <a:avLst/>
            </a:prstGeom>
          </p:spPr>
        </p:pic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24E9E74-F95D-4C34-982A-780BC52B2EAD}"/>
                </a:ext>
              </a:extLst>
            </p:cNvPr>
            <p:cNvSpPr/>
            <p:nvPr/>
          </p:nvSpPr>
          <p:spPr>
            <a:xfrm>
              <a:off x="3383960" y="3755322"/>
              <a:ext cx="2682000" cy="213788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8DE3133-4A52-484B-92DF-3C01047555B6}"/>
                </a:ext>
              </a:extLst>
            </p:cNvPr>
            <p:cNvSpPr txBox="1"/>
            <p:nvPr/>
          </p:nvSpPr>
          <p:spPr>
            <a:xfrm>
              <a:off x="3338918" y="3691191"/>
              <a:ext cx="2289778" cy="3551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b="1" dirty="0">
                  <a:ln w="6350">
                    <a:noFill/>
                  </a:ln>
                </a:rPr>
                <a:t>SPB/SFX </a:t>
              </a:r>
              <a:r>
                <a:rPr lang="de-DE" sz="1400" dirty="0">
                  <a:ln w="6350">
                    <a:noFill/>
                  </a:ln>
                </a:rPr>
                <a:t>(</a:t>
              </a:r>
              <a:r>
                <a:rPr lang="de-DE" sz="1400" dirty="0" err="1">
                  <a:ln w="6350">
                    <a:noFill/>
                  </a:ln>
                </a:rPr>
                <a:t>start</a:t>
              </a:r>
              <a:r>
                <a:rPr lang="de-DE" sz="1400" dirty="0">
                  <a:ln w="6350">
                    <a:noFill/>
                  </a:ln>
                </a:rPr>
                <a:t> Sep 2017)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Single Particles, Clusters and 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Biomolecules /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Serial Femtosecond Crystallography</a:t>
              </a:r>
              <a:endParaRPr lang="en-150" sz="1200" dirty="0"/>
            </a:p>
            <a:p>
              <a:pPr>
                <a:lnSpc>
                  <a:spcPct val="112000"/>
                </a:lnSpc>
              </a:pPr>
              <a:endParaRPr lang="de-DE" sz="1400" dirty="0">
                <a:ln w="6350">
                  <a:noFill/>
                </a:ln>
              </a:endParaRPr>
            </a:p>
            <a:p>
              <a:pPr>
                <a:lnSpc>
                  <a:spcPct val="112000"/>
                </a:lnSpc>
              </a:pPr>
              <a:endParaRPr lang="de-DE" sz="1400" dirty="0">
                <a:ln w="6350">
                  <a:noFill/>
                </a:ln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C8A469-5710-4A5B-9D45-1BDC86D280CE}"/>
              </a:ext>
            </a:extLst>
          </p:cNvPr>
          <p:cNvGrpSpPr/>
          <p:nvPr/>
        </p:nvGrpSpPr>
        <p:grpSpPr>
          <a:xfrm>
            <a:off x="6245191" y="1453075"/>
            <a:ext cx="5472107" cy="1991708"/>
            <a:chOff x="590858" y="3992426"/>
            <a:chExt cx="5472107" cy="199170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0895E63-6765-4153-978B-5D2123590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8"/>
            <a:stretch/>
          </p:blipFill>
          <p:spPr>
            <a:xfrm>
              <a:off x="3380965" y="3992426"/>
              <a:ext cx="2682000" cy="192089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407A11F-BE39-47C0-984D-B6F751538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" t="4159" r="12252"/>
            <a:stretch/>
          </p:blipFill>
          <p:spPr>
            <a:xfrm>
              <a:off x="623888" y="3992547"/>
              <a:ext cx="2682000" cy="1920771"/>
            </a:xfrm>
            <a:prstGeom prst="rect">
              <a:avLst/>
            </a:prstGeom>
          </p:spPr>
        </p:pic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EDB6734E-639B-44AC-A270-00BD36E96B23}"/>
                </a:ext>
              </a:extLst>
            </p:cNvPr>
            <p:cNvSpPr/>
            <p:nvPr/>
          </p:nvSpPr>
          <p:spPr>
            <a:xfrm>
              <a:off x="3380965" y="5699650"/>
              <a:ext cx="2682000" cy="213788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DB6FC3D5-20C3-4B04-82A3-C25020C2678E}"/>
                </a:ext>
              </a:extLst>
            </p:cNvPr>
            <p:cNvSpPr txBox="1"/>
            <p:nvPr/>
          </p:nvSpPr>
          <p:spPr>
            <a:xfrm>
              <a:off x="3347935" y="5628954"/>
              <a:ext cx="1932817" cy="3551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b="1" dirty="0">
                  <a:ln w="6350">
                    <a:noFill/>
                  </a:ln>
                </a:rPr>
                <a:t>HED </a:t>
              </a:r>
              <a:r>
                <a:rPr lang="de-DE" sz="1400" dirty="0">
                  <a:ln w="6350">
                    <a:noFill/>
                  </a:ln>
                </a:rPr>
                <a:t>(</a:t>
              </a:r>
              <a:r>
                <a:rPr lang="de-DE" sz="1400" dirty="0" err="1">
                  <a:ln w="6350">
                    <a:noFill/>
                  </a:ln>
                </a:rPr>
                <a:t>start</a:t>
              </a:r>
              <a:r>
                <a:rPr lang="de-DE" sz="1400" dirty="0">
                  <a:ln w="6350">
                    <a:noFill/>
                  </a:ln>
                </a:rPr>
                <a:t> May 2019)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High Energy Density Matter</a:t>
              </a:r>
              <a:endParaRPr lang="de-DE" sz="1200" dirty="0">
                <a:ln w="6350">
                  <a:noFill/>
                </a:ln>
              </a:endParaRPr>
            </a:p>
            <a:p>
              <a:pPr>
                <a:lnSpc>
                  <a:spcPct val="112000"/>
                </a:lnSpc>
              </a:pPr>
              <a:endParaRPr lang="de-DE" sz="1400" dirty="0">
                <a:ln w="6350">
                  <a:noFill/>
                </a:ln>
              </a:endParaRPr>
            </a:p>
            <a:p>
              <a:pPr>
                <a:lnSpc>
                  <a:spcPct val="112000"/>
                </a:lnSpc>
              </a:pPr>
              <a:endParaRPr lang="de-DE" sz="1400" dirty="0">
                <a:ln w="6350">
                  <a:noFill/>
                </a:ln>
              </a:endParaRPr>
            </a:p>
            <a:p>
              <a:pPr>
                <a:lnSpc>
                  <a:spcPct val="112000"/>
                </a:lnSpc>
              </a:pPr>
              <a:endParaRPr lang="de-DE" sz="1400" dirty="0">
                <a:ln w="6350">
                  <a:noFill/>
                </a:ln>
              </a:endParaRPr>
            </a:p>
            <a:p>
              <a:pPr>
                <a:lnSpc>
                  <a:spcPct val="112000"/>
                </a:lnSpc>
              </a:pPr>
              <a:endParaRPr lang="de-DE" sz="1400" dirty="0">
                <a:ln w="6350">
                  <a:noFill/>
                </a:ln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737848D-A1A6-46B8-B877-1EB5C8A0CEBB}"/>
                </a:ext>
              </a:extLst>
            </p:cNvPr>
            <p:cNvSpPr/>
            <p:nvPr/>
          </p:nvSpPr>
          <p:spPr>
            <a:xfrm>
              <a:off x="623888" y="5699530"/>
              <a:ext cx="2682000" cy="213788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6645A80-D6C4-42CC-A013-DB62CA1BAD9D}"/>
                </a:ext>
              </a:extLst>
            </p:cNvPr>
            <p:cNvSpPr txBox="1"/>
            <p:nvPr/>
          </p:nvSpPr>
          <p:spPr>
            <a:xfrm>
              <a:off x="590858" y="5628954"/>
              <a:ext cx="1867518" cy="3551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b="1" dirty="0">
                  <a:ln w="6350">
                    <a:noFill/>
                  </a:ln>
                </a:rPr>
                <a:t>MID </a:t>
              </a:r>
              <a:r>
                <a:rPr lang="de-DE" sz="1400" dirty="0">
                  <a:ln w="6350">
                    <a:noFill/>
                  </a:ln>
                </a:rPr>
                <a:t>(</a:t>
              </a:r>
              <a:r>
                <a:rPr lang="de-DE" sz="1400" dirty="0" err="1">
                  <a:ln w="6350">
                    <a:noFill/>
                  </a:ln>
                </a:rPr>
                <a:t>start</a:t>
              </a:r>
              <a:r>
                <a:rPr lang="de-DE" sz="1400" dirty="0">
                  <a:ln w="6350">
                    <a:noFill/>
                  </a:ln>
                </a:rPr>
                <a:t> Apr 2019)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Materials Imaging &amp; Dynamics</a:t>
              </a:r>
              <a:endParaRPr lang="de-DE" sz="1200" dirty="0">
                <a:ln w="6350">
                  <a:noFill/>
                </a:ln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F2E768-969E-482E-A8B0-7FF1A073602B}"/>
              </a:ext>
            </a:extLst>
          </p:cNvPr>
          <p:cNvGrpSpPr/>
          <p:nvPr/>
        </p:nvGrpSpPr>
        <p:grpSpPr>
          <a:xfrm>
            <a:off x="6250071" y="5797690"/>
            <a:ext cx="5472161" cy="355180"/>
            <a:chOff x="6113949" y="3666915"/>
            <a:chExt cx="5472161" cy="355180"/>
          </a:xfrm>
        </p:grpSpPr>
        <p:sp>
          <p:nvSpPr>
            <p:cNvPr id="37" name="Rechteck 30">
              <a:extLst>
                <a:ext uri="{FF2B5EF4-FFF2-40B4-BE49-F238E27FC236}">
                  <a16:creationId xmlns:a16="http://schemas.microsoft.com/office/drawing/2014/main" id="{C62FE58A-592E-447C-8CB3-9D996A23252B}"/>
                </a:ext>
              </a:extLst>
            </p:cNvPr>
            <p:cNvSpPr/>
            <p:nvPr/>
          </p:nvSpPr>
          <p:spPr>
            <a:xfrm>
              <a:off x="6144032" y="3731046"/>
              <a:ext cx="2682000" cy="213788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38" name="Textfeld 23">
              <a:extLst>
                <a:ext uri="{FF2B5EF4-FFF2-40B4-BE49-F238E27FC236}">
                  <a16:creationId xmlns:a16="http://schemas.microsoft.com/office/drawing/2014/main" id="{5C7AB690-60CD-45F9-B5E0-71A6B4C2528E}"/>
                </a:ext>
              </a:extLst>
            </p:cNvPr>
            <p:cNvSpPr txBox="1"/>
            <p:nvPr/>
          </p:nvSpPr>
          <p:spPr>
            <a:xfrm>
              <a:off x="6113949" y="3666915"/>
              <a:ext cx="1921020" cy="3551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b="1" dirty="0">
                  <a:ln w="6350">
                    <a:noFill/>
                  </a:ln>
                </a:rPr>
                <a:t>SCS </a:t>
              </a:r>
              <a:r>
                <a:rPr lang="de-DE" sz="1400" dirty="0">
                  <a:ln w="6350">
                    <a:noFill/>
                  </a:ln>
                </a:rPr>
                <a:t>(</a:t>
              </a:r>
              <a:r>
                <a:rPr lang="de-DE" sz="1400" dirty="0" err="1">
                  <a:ln w="6350">
                    <a:noFill/>
                  </a:ln>
                </a:rPr>
                <a:t>start</a:t>
              </a:r>
              <a:r>
                <a:rPr lang="de-DE" sz="1400" dirty="0">
                  <a:ln w="6350">
                    <a:noFill/>
                  </a:ln>
                </a:rPr>
                <a:t> Nov 2018) 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Soft X-Ray Coherent Scattering /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Spectroscopy</a:t>
              </a:r>
              <a:endParaRPr lang="de-DE" sz="1200" dirty="0">
                <a:ln w="6350">
                  <a:noFill/>
                </a:ln>
              </a:endParaRPr>
            </a:p>
          </p:txBody>
        </p:sp>
        <p:sp>
          <p:nvSpPr>
            <p:cNvPr id="39" name="Rechteck 31">
              <a:extLst>
                <a:ext uri="{FF2B5EF4-FFF2-40B4-BE49-F238E27FC236}">
                  <a16:creationId xmlns:a16="http://schemas.microsoft.com/office/drawing/2014/main" id="{A144A3DB-6296-4FB7-926B-3100148DBD7B}"/>
                </a:ext>
              </a:extLst>
            </p:cNvPr>
            <p:cNvSpPr/>
            <p:nvPr/>
          </p:nvSpPr>
          <p:spPr>
            <a:xfrm>
              <a:off x="8904110" y="3731046"/>
              <a:ext cx="2682000" cy="213788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40" name="Textfeld 25">
              <a:extLst>
                <a:ext uri="{FF2B5EF4-FFF2-40B4-BE49-F238E27FC236}">
                  <a16:creationId xmlns:a16="http://schemas.microsoft.com/office/drawing/2014/main" id="{E7CF36D7-AE1A-4B46-83ED-4C9B4EF7F0A3}"/>
                </a:ext>
              </a:extLst>
            </p:cNvPr>
            <p:cNvSpPr txBox="1"/>
            <p:nvPr/>
          </p:nvSpPr>
          <p:spPr>
            <a:xfrm>
              <a:off x="8873223" y="3666915"/>
              <a:ext cx="2706973" cy="3551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b="1" dirty="0">
                  <a:ln w="6350">
                    <a:noFill/>
                  </a:ln>
                </a:rPr>
                <a:t>SQS </a:t>
              </a:r>
              <a:r>
                <a:rPr lang="de-DE" sz="1400" dirty="0">
                  <a:ln w="6350">
                    <a:noFill/>
                  </a:ln>
                </a:rPr>
                <a:t>(</a:t>
              </a:r>
              <a:r>
                <a:rPr lang="de-DE" sz="1400" dirty="0" err="1">
                  <a:ln w="6350">
                    <a:noFill/>
                  </a:ln>
                </a:rPr>
                <a:t>start</a:t>
              </a:r>
              <a:r>
                <a:rPr lang="de-DE" sz="1400" dirty="0">
                  <a:ln w="6350">
                    <a:noFill/>
                  </a:ln>
                </a:rPr>
                <a:t> Nov 2018)</a:t>
              </a:r>
            </a:p>
            <a:p>
              <a:pPr>
                <a:lnSpc>
                  <a:spcPct val="112000"/>
                </a:lnSpc>
              </a:pPr>
              <a:r>
                <a:rPr lang="en-US" sz="1200" dirty="0"/>
                <a:t>Small Quantum Systems</a:t>
              </a:r>
              <a:r>
                <a:rPr lang="de-DE" sz="1200" dirty="0">
                  <a:ln w="6350">
                    <a:noFill/>
                  </a:ln>
                </a:rPr>
                <a:t>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753AFCA-429A-4A81-84CB-CE47180834C0}"/>
              </a:ext>
            </a:extLst>
          </p:cNvPr>
          <p:cNvGrpSpPr/>
          <p:nvPr/>
        </p:nvGrpSpPr>
        <p:grpSpPr>
          <a:xfrm>
            <a:off x="3474427" y="4161162"/>
            <a:ext cx="2720271" cy="1991708"/>
            <a:chOff x="6111007" y="3992426"/>
            <a:chExt cx="2720271" cy="1991708"/>
          </a:xfrm>
        </p:grpSpPr>
        <p:sp>
          <p:nvSpPr>
            <p:cNvPr id="42" name="Rechteck 32">
              <a:extLst>
                <a:ext uri="{FF2B5EF4-FFF2-40B4-BE49-F238E27FC236}">
                  <a16:creationId xmlns:a16="http://schemas.microsoft.com/office/drawing/2014/main" id="{06C74CB3-F0C1-4F52-A85E-2178117E8D64}"/>
                </a:ext>
              </a:extLst>
            </p:cNvPr>
            <p:cNvSpPr/>
            <p:nvPr/>
          </p:nvSpPr>
          <p:spPr>
            <a:xfrm>
              <a:off x="6144032" y="5699650"/>
              <a:ext cx="2682000" cy="213788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de-DE" sz="1400" dirty="0" err="1"/>
            </a:p>
          </p:txBody>
        </p:sp>
        <p:sp>
          <p:nvSpPr>
            <p:cNvPr id="43" name="Textfeld 26">
              <a:extLst>
                <a:ext uri="{FF2B5EF4-FFF2-40B4-BE49-F238E27FC236}">
                  <a16:creationId xmlns:a16="http://schemas.microsoft.com/office/drawing/2014/main" id="{E7F20DF8-8316-4E00-99BD-CE8C91F9B16B}"/>
                </a:ext>
              </a:extLst>
            </p:cNvPr>
            <p:cNvSpPr txBox="1"/>
            <p:nvPr/>
          </p:nvSpPr>
          <p:spPr>
            <a:xfrm>
              <a:off x="6111007" y="5628954"/>
              <a:ext cx="2201719" cy="3551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b="1" dirty="0">
                  <a:ln w="6350">
                    <a:noFill/>
                  </a:ln>
                </a:rPr>
                <a:t>SXP </a:t>
              </a:r>
              <a:r>
                <a:rPr lang="de-DE" sz="1400" dirty="0">
                  <a:ln w="6350">
                    <a:noFill/>
                  </a:ln>
                </a:rPr>
                <a:t>(</a:t>
              </a:r>
              <a:r>
                <a:rPr lang="de-DE" sz="1400" dirty="0" err="1">
                  <a:ln w="6350">
                    <a:noFill/>
                  </a:ln>
                </a:rPr>
                <a:t>start</a:t>
              </a:r>
              <a:r>
                <a:rPr lang="de-DE" sz="1400" dirty="0">
                  <a:ln w="6350">
                    <a:noFill/>
                  </a:ln>
                </a:rPr>
                <a:t> </a:t>
              </a:r>
              <a:r>
                <a:rPr lang="de-DE" sz="1400" dirty="0" err="1">
                  <a:ln w="6350">
                    <a:noFill/>
                  </a:ln>
                </a:rPr>
                <a:t>summer</a:t>
              </a:r>
              <a:r>
                <a:rPr lang="de-DE" sz="1400" dirty="0">
                  <a:ln w="6350">
                    <a:noFill/>
                  </a:ln>
                </a:rPr>
                <a:t> 2023)</a:t>
              </a:r>
            </a:p>
            <a:p>
              <a:pPr>
                <a:lnSpc>
                  <a:spcPct val="112000"/>
                </a:lnSpc>
              </a:pPr>
              <a:r>
                <a:rPr lang="de-DE" sz="1200" dirty="0">
                  <a:ln w="6350">
                    <a:noFill/>
                  </a:ln>
                </a:rPr>
                <a:t>Soft </a:t>
              </a:r>
              <a:r>
                <a:rPr lang="de-DE" sz="1200" dirty="0" err="1">
                  <a:ln w="6350">
                    <a:noFill/>
                  </a:ln>
                </a:rPr>
                <a:t>Xray</a:t>
              </a:r>
              <a:r>
                <a:rPr lang="de-DE" sz="1200" dirty="0">
                  <a:ln w="6350">
                    <a:noFill/>
                  </a:ln>
                </a:rPr>
                <a:t> Port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866D6C4-12FF-41FF-A4F4-61EEB0B7A36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54" b="1696"/>
            <a:stretch/>
          </p:blipFill>
          <p:spPr>
            <a:xfrm>
              <a:off x="6149278" y="3992426"/>
              <a:ext cx="2682000" cy="1694577"/>
            </a:xfrm>
            <a:prstGeom prst="rect">
              <a:avLst/>
            </a:prstGeom>
          </p:spPr>
        </p:pic>
      </p:grpSp>
      <p:sp>
        <p:nvSpPr>
          <p:cNvPr id="31" name="TextBox 1">
            <a:extLst>
              <a:ext uri="{FF2B5EF4-FFF2-40B4-BE49-F238E27FC236}">
                <a16:creationId xmlns:a16="http://schemas.microsoft.com/office/drawing/2014/main" id="{A687F801-520C-4894-A544-AF7007E9F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84" y="1070112"/>
            <a:ext cx="5445070" cy="338554"/>
          </a:xfrm>
          <a:prstGeom prst="rect">
            <a:avLst/>
          </a:prstGeom>
          <a:solidFill>
            <a:schemeClr val="accent6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None/>
            </a:pPr>
            <a:r>
              <a:rPr lang="en-US" altLang="de-DE" sz="16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SASE 1 (Hard X-Rays)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91A9BFFD-C431-4A3B-850B-7692943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844" y="1056482"/>
            <a:ext cx="544507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None/>
            </a:pPr>
            <a:r>
              <a:rPr lang="en-US" altLang="de-DE" sz="16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SASE 2 (Hard X-Rays) </a:t>
            </a: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B146F198-1A69-42AA-AF8A-5ECAF0E1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452" y="3763626"/>
            <a:ext cx="820886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None/>
            </a:pPr>
            <a:r>
              <a:rPr lang="en-US" altLang="de-DE" sz="1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SASE 3 (Soft X-Rays) 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E02F588E-FC2E-4FD0-81B4-B9DA8285EDC2}"/>
              </a:ext>
            </a:extLst>
          </p:cNvPr>
          <p:cNvSpPr txBox="1">
            <a:spLocks/>
          </p:cNvSpPr>
          <p:nvPr/>
        </p:nvSpPr>
        <p:spPr>
          <a:xfrm>
            <a:off x="-234411" y="3948292"/>
            <a:ext cx="5230336" cy="275470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9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pPr marL="357187" lvl="1" indent="0">
              <a:lnSpc>
                <a:spcPct val="100000"/>
              </a:lnSpc>
              <a:buNone/>
            </a:pPr>
            <a:r>
              <a:rPr lang="en-US" sz="1400" b="1" dirty="0"/>
              <a:t>Main Technics: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Single Particle Imaging (SPI)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X-ray scattering (WAXS/ SAXS)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Serial Femtosecond Crystallography (SFX)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X-ray Spectroscopies (XES/ XAS)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Resonant Inelastic X-ray Scattering (RIXS)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….</a:t>
            </a:r>
          </a:p>
          <a:p>
            <a:pPr lvl="1">
              <a:lnSpc>
                <a:spcPct val="100000"/>
              </a:lnSpc>
            </a:pPr>
            <a:endParaRPr lang="en-US" sz="1200" dirty="0"/>
          </a:p>
          <a:p>
            <a:pPr marL="357187" lvl="1" indent="0">
              <a:lnSpc>
                <a:spcPct val="100000"/>
              </a:lnSpc>
              <a:buNone/>
            </a:pPr>
            <a:endParaRPr lang="en-US" sz="1200" dirty="0"/>
          </a:p>
          <a:p>
            <a:pPr marL="357187" lvl="1" indent="0">
              <a:lnSpc>
                <a:spcPct val="100000"/>
              </a:lnSpc>
              <a:buNone/>
            </a:pPr>
            <a:r>
              <a:rPr lang="en-US" sz="1400" b="1" dirty="0">
                <a:sym typeface="Wingdings" panose="05000000000000000000" pitchFamily="2" charset="2"/>
              </a:rPr>
              <a:t> </a:t>
            </a:r>
            <a:r>
              <a:rPr lang="en-US" sz="1400" b="1" dirty="0"/>
              <a:t>More constraints on detectors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D7C4EE4-D075-483B-84AF-627D7F95B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176064"/>
            <a:ext cx="10956924" cy="780540"/>
          </a:xfrm>
        </p:spPr>
        <p:txBody>
          <a:bodyPr/>
          <a:lstStyle/>
          <a:p>
            <a:r>
              <a:rPr lang="en-US" dirty="0"/>
              <a:t>XFEL Science: 7 Instruments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2313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538" y="615919"/>
            <a:ext cx="10956924" cy="4522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Detector setups: challenge 1, matching the specific </a:t>
            </a:r>
            <a:r>
              <a:rPr lang="en-GB" dirty="0" err="1"/>
              <a:t>EuXFEL</a:t>
            </a:r>
            <a:r>
              <a:rPr lang="en-GB" dirty="0"/>
              <a:t> time structure</a:t>
            </a:r>
            <a:endParaRPr lang="en-GB" sz="1800" dirty="0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B8D98353-31A2-4FF9-A4A4-77C9895EA988}"/>
              </a:ext>
            </a:extLst>
          </p:cNvPr>
          <p:cNvGrpSpPr>
            <a:grpSpLocks/>
          </p:cNvGrpSpPr>
          <p:nvPr/>
        </p:nvGrpSpPr>
        <p:grpSpPr bwMode="auto">
          <a:xfrm>
            <a:off x="263442" y="1730999"/>
            <a:ext cx="5508625" cy="4043362"/>
            <a:chOff x="102239" y="1395721"/>
            <a:chExt cx="5507275" cy="4043156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FFC7345-44D6-4081-A87F-B1FF3D31C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39" y="1623599"/>
              <a:ext cx="5507275" cy="381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308B488-F2B7-47C5-9374-F7E6ED72C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157" y="2198162"/>
              <a:ext cx="791641" cy="28547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4" tIns="46798" rIns="90004" bIns="46798" anchorCtr="1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313"/>
                </a:spcBef>
              </a:pPr>
              <a:r>
                <a:rPr lang="de-DE" altLang="en-150" sz="900" b="1">
                  <a:solidFill>
                    <a:srgbClr val="261748"/>
                  </a:solidFill>
                  <a:latin typeface="Times" pitchFamily="18" charset="0"/>
                  <a:ea typeface="ＭＳ Ｐゴシック" panose="020B0600070205080204" pitchFamily="34" charset="-128"/>
                </a:rPr>
                <a:t>99.3 ms</a:t>
              </a: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0B148E6-50D7-4FE4-8A5A-4D7205A8C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284" y="3913915"/>
              <a:ext cx="832323" cy="193679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Ctr="1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313"/>
                </a:spcBef>
              </a:pPr>
              <a:r>
                <a:rPr lang="de-DE" altLang="en-150" sz="900" b="1">
                  <a:solidFill>
                    <a:srgbClr val="261748"/>
                  </a:solidFill>
                  <a:latin typeface="Times" pitchFamily="18" charset="0"/>
                  <a:ea typeface="ＭＳ Ｐゴシック" panose="020B0600070205080204" pitchFamily="34" charset="-128"/>
                </a:rPr>
                <a:t>222 ns</a:t>
              </a: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9AFC71D-575A-41C0-8EFF-B8EB00250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63" y="1680840"/>
              <a:ext cx="1487884" cy="170636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Ctr="1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313"/>
                </a:spcBef>
              </a:pPr>
              <a:r>
                <a:rPr lang="de-DE" altLang="en-150" sz="900" b="1">
                  <a:solidFill>
                    <a:srgbClr val="261748"/>
                  </a:solidFill>
                  <a:latin typeface="Times" pitchFamily="18" charset="0"/>
                  <a:ea typeface="ＭＳ Ｐゴシック" panose="020B0600070205080204" pitchFamily="34" charset="-128"/>
                </a:rPr>
                <a:t>3000 Pulses/666 </a:t>
              </a:r>
              <a:r>
                <a:rPr lang="el-GR" altLang="en-150" sz="900" b="1">
                  <a:solidFill>
                    <a:srgbClr val="261748"/>
                  </a:solidFill>
                  <a:latin typeface="Times" pitchFamily="18" charset="0"/>
                  <a:ea typeface="ＭＳ Ｐゴシック" panose="020B0600070205080204" pitchFamily="34" charset="-128"/>
                </a:rPr>
                <a:t>μ</a:t>
              </a:r>
              <a:r>
                <a:rPr lang="de-DE" altLang="en-150" sz="900" b="1">
                  <a:solidFill>
                    <a:srgbClr val="261748"/>
                  </a:solidFill>
                  <a:latin typeface="Times" pitchFamily="18" charset="0"/>
                  <a:ea typeface="ＭＳ Ｐゴシック" panose="020B0600070205080204" pitchFamily="34" charset="-128"/>
                </a:rPr>
                <a:t>s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B91DD09-1BE4-41CF-B053-D7724B00F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319" y="1395721"/>
              <a:ext cx="181341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Ctr="1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150" sz="1400" dirty="0">
                  <a:solidFill>
                    <a:srgbClr val="261748"/>
                  </a:solidFill>
                  <a:ea typeface="ＭＳ Ｐゴシック" panose="020B0600070205080204" pitchFamily="34" charset="-128"/>
                </a:rPr>
                <a:t>Electron Bunch Train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3EB8B0-A8EC-49D1-89EA-1F39360D826C}"/>
                </a:ext>
              </a:extLst>
            </p:cNvPr>
            <p:cNvSpPr txBox="1"/>
            <p:nvPr/>
          </p:nvSpPr>
          <p:spPr>
            <a:xfrm>
              <a:off x="476797" y="1654470"/>
              <a:ext cx="1393483" cy="1698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kern="0" dirty="0">
                  <a:solidFill>
                    <a:srgbClr val="261748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2700 bunches 600 </a:t>
              </a:r>
              <a:r>
                <a:rPr lang="en-US" sz="1100" kern="0" dirty="0">
                  <a:solidFill>
                    <a:srgbClr val="261748"/>
                  </a:solidFill>
                  <a:latin typeface="Arial" pitchFamily="34"/>
                  <a:ea typeface="Arial" pitchFamily="34"/>
                  <a:cs typeface="Arial" pitchFamily="34"/>
                </a:rPr>
                <a:t>µ</a:t>
              </a:r>
              <a:r>
                <a:rPr lang="en-US" sz="1100" kern="0" dirty="0">
                  <a:solidFill>
                    <a:srgbClr val="261748"/>
                  </a:solidFill>
                  <a:latin typeface="Arial" pitchFamily="18"/>
                  <a:ea typeface="Arial" pitchFamily="34"/>
                  <a:cs typeface="Arial" pitchFamily="34"/>
                </a:rPr>
                <a:t>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D037D-A8D7-4E7B-883B-00203ECF4792}"/>
              </a:ext>
            </a:extLst>
          </p:cNvPr>
          <p:cNvGrpSpPr/>
          <p:nvPr/>
        </p:nvGrpSpPr>
        <p:grpSpPr>
          <a:xfrm>
            <a:off x="1776431" y="3589988"/>
            <a:ext cx="2237153" cy="938038"/>
            <a:chOff x="1897811" y="3185388"/>
            <a:chExt cx="2237153" cy="9380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6967C9-F5B1-4BEA-BB8D-B33323FDF620}"/>
                </a:ext>
              </a:extLst>
            </p:cNvPr>
            <p:cNvSpPr txBox="1"/>
            <p:nvPr/>
          </p:nvSpPr>
          <p:spPr>
            <a:xfrm>
              <a:off x="2352906" y="3185388"/>
              <a:ext cx="1782058" cy="8045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Charge collection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Amplification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Image storage</a:t>
              </a:r>
              <a:endParaRPr lang="en-150" sz="1600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650F1BF-EE57-4EC2-8F33-8C0FAB155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7811" y="3610552"/>
              <a:ext cx="393963" cy="51287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321AB1-C11C-4C54-90B3-6E907B57700C}"/>
              </a:ext>
            </a:extLst>
          </p:cNvPr>
          <p:cNvGrpSpPr/>
          <p:nvPr/>
        </p:nvGrpSpPr>
        <p:grpSpPr>
          <a:xfrm>
            <a:off x="3017754" y="1892839"/>
            <a:ext cx="2166110" cy="966191"/>
            <a:chOff x="-1429990" y="3249054"/>
            <a:chExt cx="2166110" cy="96619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0B6FE6-9CD8-4295-9BE6-31C3298E5AB2}"/>
                </a:ext>
              </a:extLst>
            </p:cNvPr>
            <p:cNvSpPr txBox="1"/>
            <p:nvPr/>
          </p:nvSpPr>
          <p:spPr>
            <a:xfrm>
              <a:off x="-726725" y="3249054"/>
              <a:ext cx="1462845" cy="8045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1600" dirty="0"/>
                <a:t>Data transfer</a:t>
              </a:r>
            </a:p>
            <a:p>
              <a:r>
                <a:rPr lang="en-US" sz="1600" dirty="0"/>
                <a:t>Processing</a:t>
              </a:r>
            </a:p>
            <a:p>
              <a:r>
                <a:rPr lang="en-US" sz="1600" dirty="0"/>
                <a:t>Data Storage</a:t>
              </a:r>
              <a:endParaRPr lang="en-150" sz="1600" dirty="0" err="1">
                <a:solidFill>
                  <a:schemeClr val="accent1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3E0276C-3DD2-47C3-998D-2DD83A5B5C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429990" y="3645901"/>
              <a:ext cx="646160" cy="569344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A14B0AC-EC01-4424-9F75-D02CD371C088}"/>
              </a:ext>
            </a:extLst>
          </p:cNvPr>
          <p:cNvSpPr txBox="1">
            <a:spLocks/>
          </p:cNvSpPr>
          <p:nvPr/>
        </p:nvSpPr>
        <p:spPr>
          <a:xfrm>
            <a:off x="5895748" y="1185439"/>
            <a:ext cx="6032810" cy="177194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dirty="0"/>
              <a:t>	 </a:t>
            </a:r>
          </a:p>
          <a:p>
            <a:r>
              <a:rPr lang="en-US" dirty="0"/>
              <a:t>Challenges for detectors design</a:t>
            </a:r>
          </a:p>
          <a:p>
            <a:pPr lvl="1"/>
            <a:r>
              <a:rPr lang="en-US" dirty="0"/>
              <a:t>Data readout and on chip image storage &lt; 220 ns</a:t>
            </a:r>
          </a:p>
          <a:p>
            <a:pPr lvl="1"/>
            <a:r>
              <a:rPr lang="en-US" dirty="0"/>
              <a:t>Data transfer during bunch train gap of 99.3 </a:t>
            </a:r>
            <a:r>
              <a:rPr lang="en-US" dirty="0" err="1"/>
              <a:t>ms</a:t>
            </a:r>
            <a:endParaRPr lang="en-US" dirty="0"/>
          </a:p>
          <a:p>
            <a:pPr lvl="1"/>
            <a:r>
              <a:rPr lang="en-US" u="sng" dirty="0">
                <a:sym typeface="Wingdings" panose="05000000000000000000" pitchFamily="2" charset="2"/>
              </a:rPr>
              <a:t> </a:t>
            </a:r>
            <a:r>
              <a:rPr lang="en-US" u="sng" dirty="0"/>
              <a:t>On sensor image storage capability 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lvl="2">
              <a:lnSpc>
                <a:spcPct val="100000"/>
              </a:lnSpc>
            </a:pPr>
            <a:endParaRPr lang="en-US" dirty="0"/>
          </a:p>
          <a:p>
            <a:pPr lvl="2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357187" lvl="1" indent="0">
              <a:lnSpc>
                <a:spcPct val="100000"/>
              </a:lnSpc>
              <a:buNone/>
            </a:pPr>
            <a:endParaRPr lang="en-GB" dirty="0"/>
          </a:p>
          <a:p>
            <a:pPr marL="357187" lvl="1" indent="0">
              <a:lnSpc>
                <a:spcPct val="100000"/>
              </a:lnSpc>
              <a:buNone/>
            </a:pPr>
            <a:endParaRPr lang="en-GB" dirty="0"/>
          </a:p>
          <a:p>
            <a:pPr marL="357187" lvl="1" indent="0">
              <a:lnSpc>
                <a:spcPct val="100000"/>
              </a:lnSpc>
              <a:buNone/>
            </a:pPr>
            <a:endParaRPr lang="en-GB" sz="2000" dirty="0">
              <a:sym typeface="Wingdings" panose="05000000000000000000" pitchFamily="2" charset="2"/>
            </a:endParaRPr>
          </a:p>
          <a:p>
            <a:pPr marL="357187" lvl="1" indent="0">
              <a:lnSpc>
                <a:spcPct val="100000"/>
              </a:lnSpc>
              <a:buNone/>
            </a:pPr>
            <a:endParaRPr lang="en-GB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CE6B9D-3A5E-4218-AB26-78CFCE88DD09}"/>
              </a:ext>
            </a:extLst>
          </p:cNvPr>
          <p:cNvGrpSpPr/>
          <p:nvPr/>
        </p:nvGrpSpPr>
        <p:grpSpPr>
          <a:xfrm>
            <a:off x="6798679" y="3034265"/>
            <a:ext cx="4116586" cy="2414928"/>
            <a:chOff x="6798679" y="3034265"/>
            <a:chExt cx="4116586" cy="24149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C543940-EB44-4855-924C-B04BF0D79D3D}"/>
                </a:ext>
              </a:extLst>
            </p:cNvPr>
            <p:cNvSpPr txBox="1"/>
            <p:nvPr/>
          </p:nvSpPr>
          <p:spPr>
            <a:xfrm>
              <a:off x="7666545" y="4996039"/>
              <a:ext cx="2678464" cy="453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/>
                <a:t>LPD mem cells matrix (RAL) </a:t>
              </a:r>
              <a:endParaRPr lang="en-150" sz="1400" dirty="0" err="1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80C6124-5E3D-47E1-9744-E74679BE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71" r="27697"/>
            <a:stretch/>
          </p:blipFill>
          <p:spPr>
            <a:xfrm>
              <a:off x="6798679" y="3034265"/>
              <a:ext cx="4116586" cy="196177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1AF818-7318-4D93-8D89-BD421C2DAE1C}"/>
              </a:ext>
            </a:extLst>
          </p:cNvPr>
          <p:cNvSpPr txBox="1"/>
          <p:nvPr/>
        </p:nvSpPr>
        <p:spPr>
          <a:xfrm>
            <a:off x="6229980" y="5788927"/>
            <a:ext cx="4348423" cy="4531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dirty="0">
                <a:sym typeface="Wingdings" panose="05000000000000000000" pitchFamily="2" charset="2"/>
              </a:rPr>
              <a:t> Dedicated development was needed to cope with</a:t>
            </a:r>
          </a:p>
          <a:p>
            <a:pPr>
              <a:lnSpc>
                <a:spcPct val="112000"/>
              </a:lnSpc>
            </a:pPr>
            <a:r>
              <a:rPr lang="en-US" dirty="0">
                <a:sym typeface="Wingdings" panose="05000000000000000000" pitchFamily="2" charset="2"/>
              </a:rPr>
              <a:t>     the unique time structure</a:t>
            </a:r>
            <a:endParaRPr lang="en-150" dirty="0" err="1"/>
          </a:p>
        </p:txBody>
      </p:sp>
    </p:spTree>
    <p:extLst>
      <p:ext uri="{BB962C8B-B14F-4D97-AF65-F5344CB8AC3E}">
        <p14:creationId xmlns:p14="http://schemas.microsoft.com/office/powerpoint/2010/main" val="41886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538" y="443280"/>
            <a:ext cx="10956924" cy="4522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Detector setups: challenge 2, matching the high dynamics range </a:t>
            </a:r>
            <a:r>
              <a:rPr lang="en-GB" dirty="0">
                <a:sym typeface="Wingdings" panose="05000000000000000000" pitchFamily="2" charset="2"/>
              </a:rPr>
              <a:t> 3 projects</a:t>
            </a:r>
            <a:endParaRPr lang="en-GB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9FD2BB-8468-4849-A4DA-DEED94EB2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413"/>
          <a:stretch/>
        </p:blipFill>
        <p:spPr>
          <a:xfrm>
            <a:off x="106764" y="1046848"/>
            <a:ext cx="3759798" cy="1679997"/>
          </a:xfrm>
          <a:prstGeom prst="rect">
            <a:avLst/>
          </a:prstGeom>
        </p:spPr>
      </p:pic>
      <p:sp>
        <p:nvSpPr>
          <p:cNvPr id="56" name="Rectangle 15">
            <a:extLst>
              <a:ext uri="{FF2B5EF4-FFF2-40B4-BE49-F238E27FC236}">
                <a16:creationId xmlns:a16="http://schemas.microsoft.com/office/drawing/2014/main" id="{92458250-9909-40BD-BC2B-FDBDA0EFEA9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92582" y="1272784"/>
            <a:ext cx="5407414" cy="151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LPD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operated at FXE (2017)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- 3 images generated in parallel, </a:t>
            </a:r>
            <a:r>
              <a:rPr lang="en-GB" sz="1600" dirty="0">
                <a:solidFill>
                  <a:srgbClr val="00B050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all data available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~ 30 Gb/sec 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 1 gain stage selected per pixel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- 10</a:t>
            </a:r>
            <a:r>
              <a:rPr lang="en-GB" sz="1600" baseline="30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5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dynamic range (12 keV), 512 images on pixel</a:t>
            </a:r>
            <a:endParaRPr lang="en-GB" sz="20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US" sz="2000" b="1" dirty="0">
              <a:solidFill>
                <a:srgbClr val="FD930A"/>
              </a:solidFill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de-DE" sz="2000" b="1" dirty="0">
              <a:solidFill>
                <a:srgbClr val="FD930A"/>
              </a:solidFill>
            </a:endParaRPr>
          </a:p>
          <a:p>
            <a:pPr marL="0" lvl="1" indent="0" algn="ctr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rgbClr val="00009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 algn="ctr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rgbClr val="00009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</p:txBody>
      </p:sp>
      <p:pic>
        <p:nvPicPr>
          <p:cNvPr id="58" name="Picture 57" descr="Parallel-Gain-Schematics.png">
            <a:extLst>
              <a:ext uri="{FF2B5EF4-FFF2-40B4-BE49-F238E27FC236}">
                <a16:creationId xmlns:a16="http://schemas.microsoft.com/office/drawing/2014/main" id="{44D3C98E-DE8E-4E70-8E70-056D29520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56" y="1185384"/>
            <a:ext cx="1804079" cy="1535732"/>
          </a:xfrm>
          <a:prstGeom prst="rect">
            <a:avLst/>
          </a:prstGeom>
        </p:spPr>
      </p:pic>
      <p:pic>
        <p:nvPicPr>
          <p:cNvPr id="61" name="Picture 60" descr="AGIPD-Gain-Switching-Concept.png">
            <a:extLst>
              <a:ext uri="{FF2B5EF4-FFF2-40B4-BE49-F238E27FC236}">
                <a16:creationId xmlns:a16="http://schemas.microsoft.com/office/drawing/2014/main" id="{0C7534FE-0D9E-4FF1-8558-396F885AB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14" y="2819808"/>
            <a:ext cx="1618488" cy="1445849"/>
          </a:xfrm>
          <a:prstGeom prst="rect">
            <a:avLst/>
          </a:prstGeom>
        </p:spPr>
      </p:pic>
      <p:pic>
        <p:nvPicPr>
          <p:cNvPr id="62" name="Picture 61" descr="DSSC-DePFET-Cross-Section.png">
            <a:extLst>
              <a:ext uri="{FF2B5EF4-FFF2-40B4-BE49-F238E27FC236}">
                <a16:creationId xmlns:a16="http://schemas.microsoft.com/office/drawing/2014/main" id="{419ECC6F-7BC6-4A7B-BDDA-31A3E45BD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06" y="5027889"/>
            <a:ext cx="2333393" cy="861512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C55F6DAE-67D8-406D-B96B-59F4EBBFE87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5591" y="2811572"/>
            <a:ext cx="5523218" cy="52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AGIPD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 operated at SPB, MID (2017) &amp; HED (2020)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Gain switched at the preamplifier level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</a:t>
            </a:r>
            <a:r>
              <a:rPr lang="en-GB" sz="1600" dirty="0">
                <a:solidFill>
                  <a:srgbClr val="00B050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Automatic switching gain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Gain switching region needed specific attention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559DBB"/>
              </a:buClr>
              <a:buSzPct val="150000"/>
              <a:buNone/>
            </a:pPr>
            <a:r>
              <a:rPr lang="en-GB" sz="16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10</a:t>
            </a:r>
            <a:r>
              <a:rPr lang="en-GB" sz="1600" baseline="30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4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dynamic range (12 keV), 352 images on pixel					</a:t>
            </a:r>
            <a:endParaRPr lang="en-GB" sz="12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US" sz="2000" b="1" dirty="0">
              <a:solidFill>
                <a:srgbClr val="FD930A"/>
              </a:solidFill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de-DE" sz="2000" b="1" dirty="0">
              <a:solidFill>
                <a:srgbClr val="FD930A"/>
              </a:solidFill>
            </a:endParaRPr>
          </a:p>
          <a:p>
            <a:pPr marL="0" lvl="1" indent="0" algn="ctr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rgbClr val="00009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 algn="ctr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rgbClr val="00009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DE17782-DD84-48FE-BC1E-B755321CC38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11887" y="4429694"/>
            <a:ext cx="5599418" cy="151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DSSC-DEPFET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GB" sz="16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commissioning on going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Signal compression at the sensor level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</a:t>
            </a:r>
            <a:r>
              <a:rPr lang="en-GB" sz="1600" dirty="0">
                <a:solidFill>
                  <a:srgbClr val="00B050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One amplification circuit for he whole range 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Non linear response requires accurate calibration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DSSC-</a:t>
            </a:r>
            <a:r>
              <a:rPr lang="en-GB" sz="16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miniSDD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operated SQS/ SCS (2019)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Lower dynamics range 8 bits (linear detector response)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</a:t>
            </a:r>
            <a:r>
              <a:rPr lang="en-GB" sz="1600" dirty="0">
                <a:solidFill>
                  <a:srgbClr val="00B050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Fine gain tuning capability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600" dirty="0">
                <a:solidFill>
                  <a:schemeClr val="tx1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- 800 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images on pixel (digital)	</a:t>
            </a:r>
            <a:endParaRPr lang="en-GB" sz="1600" dirty="0">
              <a:solidFill>
                <a:schemeClr val="tx1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285750" lvl="1" indent="-285750">
              <a:buClr>
                <a:schemeClr val="accent2"/>
              </a:buClr>
              <a:buSzPct val="150000"/>
              <a:buFontTx/>
              <a:buChar char="-"/>
            </a:pPr>
            <a:endParaRPr lang="en-GB" sz="1600" dirty="0">
              <a:solidFill>
                <a:schemeClr val="tx1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285750" lvl="1" indent="-285750">
              <a:buClr>
                <a:schemeClr val="accent2"/>
              </a:buClr>
              <a:buSzPct val="150000"/>
              <a:buFont typeface="Wingdings" panose="05000000000000000000" pitchFamily="2" charset="2"/>
              <a:buChar char="à"/>
            </a:pPr>
            <a:endParaRPr lang="en-GB" sz="16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US" sz="2000" b="1" dirty="0">
              <a:solidFill>
                <a:srgbClr val="FD930A"/>
              </a:solidFill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de-DE" sz="2000" b="1" dirty="0">
              <a:solidFill>
                <a:srgbClr val="FD930A"/>
              </a:solidFill>
            </a:endParaRPr>
          </a:p>
          <a:p>
            <a:pPr marL="0" lvl="1" indent="0" algn="ctr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rgbClr val="00009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 algn="ctr">
              <a:buClr>
                <a:schemeClr val="accent2"/>
              </a:buClr>
              <a:buSzPct val="150000"/>
              <a:buNone/>
            </a:pPr>
            <a:endParaRPr lang="en-GB" sz="2000" dirty="0">
              <a:solidFill>
                <a:srgbClr val="000090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9CEC6D-AF25-4A50-8172-680D81D0C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86"/>
          <a:stretch/>
        </p:blipFill>
        <p:spPr>
          <a:xfrm>
            <a:off x="123384" y="4625288"/>
            <a:ext cx="3759798" cy="1666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D7CC3-B282-4C42-8EEA-1F8E6258F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24" y="2714530"/>
            <a:ext cx="3622558" cy="18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158" y="150855"/>
            <a:ext cx="8012096" cy="780540"/>
          </a:xfrm>
        </p:spPr>
        <p:txBody>
          <a:bodyPr/>
          <a:lstStyle/>
          <a:p>
            <a:r>
              <a:rPr lang="en-GB" dirty="0"/>
              <a:t>2D Detectors operated at </a:t>
            </a:r>
            <a:r>
              <a:rPr lang="en-GB" dirty="0" err="1"/>
              <a:t>EuXFEL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BAFA0-DF75-F54E-A320-905CB7344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67518" y="1168733"/>
            <a:ext cx="1847467" cy="162510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E7D4B8-5C7F-9649-95D7-C6441635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381" y="1701800"/>
            <a:ext cx="2131657" cy="148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872798-4A72-7D45-AF3A-1EBC5AB0A5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897" y="1490362"/>
            <a:ext cx="2727672" cy="169408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4B5FCE-7FAB-524D-831E-5A18B08845D5}"/>
              </a:ext>
            </a:extLst>
          </p:cNvPr>
          <p:cNvCxnSpPr>
            <a:cxnSpLocks/>
          </p:cNvCxnSpPr>
          <p:nvPr/>
        </p:nvCxnSpPr>
        <p:spPr>
          <a:xfrm>
            <a:off x="863806" y="5974882"/>
            <a:ext cx="10235994" cy="0"/>
          </a:xfrm>
          <a:prstGeom prst="straightConnector1">
            <a:avLst/>
          </a:prstGeom>
          <a:ln w="317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4512BB7-90F2-DD43-9C97-4CC166892F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08" y="4323080"/>
            <a:ext cx="2660922" cy="1498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C16F71-1A89-D640-B01A-8A97D3564CF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132" y="3950904"/>
            <a:ext cx="2074640" cy="1866566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094D65-E55A-5C4D-A1AC-DD4E5B57C048}"/>
              </a:ext>
            </a:extLst>
          </p:cNvPr>
          <p:cNvSpPr txBox="1"/>
          <p:nvPr/>
        </p:nvSpPr>
        <p:spPr>
          <a:xfrm>
            <a:off x="10399652" y="5964688"/>
            <a:ext cx="1013747" cy="3821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b="1" i="1" dirty="0">
                <a:solidFill>
                  <a:schemeClr val="bg2"/>
                </a:solidFill>
              </a:rPr>
              <a:t>Rate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4B3B75-34B4-A346-8691-6E159973C25E}"/>
              </a:ext>
            </a:extLst>
          </p:cNvPr>
          <p:cNvSpPr txBox="1"/>
          <p:nvPr/>
        </p:nvSpPr>
        <p:spPr>
          <a:xfrm>
            <a:off x="1584080" y="5981385"/>
            <a:ext cx="863389" cy="2895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b="1" dirty="0"/>
              <a:t>10 Hz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6739A0-BE05-4E46-AFD6-72ADF3228BF8}"/>
              </a:ext>
            </a:extLst>
          </p:cNvPr>
          <p:cNvSpPr txBox="1"/>
          <p:nvPr/>
        </p:nvSpPr>
        <p:spPr>
          <a:xfrm>
            <a:off x="9000537" y="6010949"/>
            <a:ext cx="863389" cy="2895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600" b="1" dirty="0"/>
              <a:t>4.5 MHz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7F1423-F900-C24F-8BA4-546971F2E6CD}"/>
              </a:ext>
            </a:extLst>
          </p:cNvPr>
          <p:cNvSpPr txBox="1"/>
          <p:nvPr/>
        </p:nvSpPr>
        <p:spPr>
          <a:xfrm>
            <a:off x="1297785" y="1495657"/>
            <a:ext cx="1835103" cy="2972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ePix100 (MID, HED)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649153-C607-104B-B61D-796852601995}"/>
              </a:ext>
            </a:extLst>
          </p:cNvPr>
          <p:cNvSpPr txBox="1"/>
          <p:nvPr/>
        </p:nvSpPr>
        <p:spPr>
          <a:xfrm>
            <a:off x="3355514" y="1166069"/>
            <a:ext cx="2714558" cy="34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Jungfrau (all </a:t>
            </a:r>
            <a:r>
              <a:rPr lang="de-DE" sz="1400" b="1" dirty="0" err="1"/>
              <a:t>hard</a:t>
            </a:r>
            <a:r>
              <a:rPr lang="de-DE" sz="1400" b="1" dirty="0"/>
              <a:t> X-</a:t>
            </a:r>
            <a:r>
              <a:rPr lang="de-DE" sz="1400" b="1" dirty="0" err="1"/>
              <a:t>ray</a:t>
            </a:r>
            <a:r>
              <a:rPr lang="de-DE" sz="1400" b="1" dirty="0"/>
              <a:t> </a:t>
            </a:r>
            <a:r>
              <a:rPr lang="de-DE" sz="1400" b="1" dirty="0" err="1"/>
              <a:t>inst</a:t>
            </a:r>
            <a:r>
              <a:rPr lang="de-DE" sz="1400" b="1" dirty="0"/>
              <a:t>.)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260DD1-3804-2E4F-A7D8-AB382C4C8D95}"/>
              </a:ext>
            </a:extLst>
          </p:cNvPr>
          <p:cNvSpPr txBox="1"/>
          <p:nvPr/>
        </p:nvSpPr>
        <p:spPr>
          <a:xfrm>
            <a:off x="8274362" y="3655227"/>
            <a:ext cx="930462" cy="34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DSSC (SCS, SQS)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11B7F9-8489-C94E-B809-CD09501316BE}"/>
              </a:ext>
            </a:extLst>
          </p:cNvPr>
          <p:cNvSpPr txBox="1"/>
          <p:nvPr/>
        </p:nvSpPr>
        <p:spPr>
          <a:xfrm>
            <a:off x="1819289" y="3970026"/>
            <a:ext cx="930462" cy="34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 err="1"/>
              <a:t>pnCCD</a:t>
            </a:r>
            <a:r>
              <a:rPr lang="de-DE" sz="1400" b="1" dirty="0"/>
              <a:t> (SQS)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E0AC09-D743-8643-9B5C-BF83DF280E08}"/>
              </a:ext>
            </a:extLst>
          </p:cNvPr>
          <p:cNvSpPr txBox="1"/>
          <p:nvPr/>
        </p:nvSpPr>
        <p:spPr>
          <a:xfrm>
            <a:off x="6827436" y="757416"/>
            <a:ext cx="930462" cy="34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AGIPD (SPB/SFX, MID, HED)</a:t>
            </a:r>
          </a:p>
          <a:p>
            <a:pPr>
              <a:lnSpc>
                <a:spcPct val="112000"/>
              </a:lnSpc>
            </a:pPr>
            <a:endParaRPr lang="de-DE" sz="1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8978C-4110-054A-AF53-BF96DC27C411}"/>
              </a:ext>
            </a:extLst>
          </p:cNvPr>
          <p:cNvSpPr txBox="1"/>
          <p:nvPr/>
        </p:nvSpPr>
        <p:spPr>
          <a:xfrm>
            <a:off x="9497439" y="765953"/>
            <a:ext cx="930462" cy="34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LPD (FXE)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ED1DE26B-E1BD-E042-B68C-3B6F6A23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869" y="1071256"/>
            <a:ext cx="1841782" cy="179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DBEDC48-FDE1-7C4A-844E-FAEA69AFE034}"/>
              </a:ext>
            </a:extLst>
          </p:cNvPr>
          <p:cNvGrpSpPr/>
          <p:nvPr/>
        </p:nvGrpSpPr>
        <p:grpSpPr>
          <a:xfrm>
            <a:off x="413736" y="931414"/>
            <a:ext cx="1013747" cy="5043468"/>
            <a:chOff x="11400539" y="963491"/>
            <a:chExt cx="1013747" cy="5043468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FCCB1D1-B5D5-1D4D-A925-E5F494A111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0609" y="1621980"/>
              <a:ext cx="0" cy="4384979"/>
            </a:xfrm>
            <a:prstGeom prst="straightConnector1">
              <a:avLst/>
            </a:prstGeom>
            <a:ln w="317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240A1E0-ABDE-9249-AA62-D17B422BDF5B}"/>
                </a:ext>
              </a:extLst>
            </p:cNvPr>
            <p:cNvSpPr txBox="1"/>
            <p:nvPr/>
          </p:nvSpPr>
          <p:spPr>
            <a:xfrm>
              <a:off x="11400539" y="963491"/>
              <a:ext cx="1013747" cy="38211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b="1" i="1" dirty="0">
                  <a:solidFill>
                    <a:schemeClr val="bg2"/>
                  </a:solidFill>
                </a:rPr>
                <a:t>X-</a:t>
              </a:r>
              <a:r>
                <a:rPr lang="de-DE" b="1" i="1" dirty="0" err="1">
                  <a:solidFill>
                    <a:schemeClr val="bg2"/>
                  </a:solidFill>
                </a:rPr>
                <a:t>ray</a:t>
              </a:r>
              <a:endParaRPr lang="de-DE" b="1" i="1" dirty="0">
                <a:solidFill>
                  <a:schemeClr val="bg2"/>
                </a:solidFill>
              </a:endParaRPr>
            </a:p>
            <a:p>
              <a:pPr>
                <a:lnSpc>
                  <a:spcPct val="112000"/>
                </a:lnSpc>
              </a:pPr>
              <a:r>
                <a:rPr lang="de-DE" b="1" i="1" dirty="0" err="1">
                  <a:solidFill>
                    <a:schemeClr val="bg2"/>
                  </a:solidFill>
                </a:rPr>
                <a:t>energy</a:t>
              </a:r>
              <a:endParaRPr lang="de-DE" b="1" i="1" dirty="0">
                <a:solidFill>
                  <a:schemeClr val="bg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A44BA25-CBBD-FA41-9444-07518AE9A33A}"/>
              </a:ext>
            </a:extLst>
          </p:cNvPr>
          <p:cNvSpPr txBox="1"/>
          <p:nvPr/>
        </p:nvSpPr>
        <p:spPr>
          <a:xfrm>
            <a:off x="-18849" y="1658846"/>
            <a:ext cx="863389" cy="2895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Hard</a:t>
            </a:r>
          </a:p>
          <a:p>
            <a:pPr>
              <a:lnSpc>
                <a:spcPct val="112000"/>
              </a:lnSpc>
            </a:pPr>
            <a:r>
              <a:rPr lang="de-DE" sz="1400" b="1" dirty="0"/>
              <a:t>X-</a:t>
            </a:r>
            <a:r>
              <a:rPr lang="de-DE" sz="1400" b="1" dirty="0" err="1"/>
              <a:t>rays</a:t>
            </a:r>
            <a:endParaRPr lang="de-DE" sz="1400" b="1" dirty="0"/>
          </a:p>
          <a:p>
            <a:pPr>
              <a:lnSpc>
                <a:spcPct val="112000"/>
              </a:lnSpc>
            </a:pPr>
            <a:r>
              <a:rPr lang="de-DE" sz="1400" b="1" dirty="0"/>
              <a:t>6-25 </a:t>
            </a:r>
            <a:r>
              <a:rPr lang="de-DE" sz="1400" b="1" dirty="0" err="1"/>
              <a:t>keV</a:t>
            </a:r>
            <a:endParaRPr lang="de-DE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4ABF0-ABDB-454F-95EF-B9ADAC7B8153}"/>
              </a:ext>
            </a:extLst>
          </p:cNvPr>
          <p:cNvSpPr txBox="1"/>
          <p:nvPr/>
        </p:nvSpPr>
        <p:spPr>
          <a:xfrm>
            <a:off x="-49320" y="4756024"/>
            <a:ext cx="863389" cy="2895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b="1" dirty="0"/>
              <a:t>Soft </a:t>
            </a:r>
          </a:p>
          <a:p>
            <a:pPr>
              <a:lnSpc>
                <a:spcPct val="112000"/>
              </a:lnSpc>
            </a:pPr>
            <a:r>
              <a:rPr lang="de-DE" sz="1400" b="1" dirty="0"/>
              <a:t>X-</a:t>
            </a:r>
            <a:r>
              <a:rPr lang="de-DE" sz="1400" b="1" dirty="0" err="1"/>
              <a:t>rays</a:t>
            </a:r>
            <a:endParaRPr lang="de-DE" sz="1400" b="1" dirty="0"/>
          </a:p>
          <a:p>
            <a:pPr>
              <a:lnSpc>
                <a:spcPct val="112000"/>
              </a:lnSpc>
            </a:pPr>
            <a:r>
              <a:rPr lang="de-DE" sz="1400" b="1" dirty="0"/>
              <a:t>0.5-3 </a:t>
            </a:r>
            <a:r>
              <a:rPr lang="de-DE" sz="1400" b="1" dirty="0" err="1"/>
              <a:t>keV</a:t>
            </a:r>
            <a:endParaRPr lang="de-DE" sz="1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E84F0-F45B-C541-8B79-86CF89F1E988}"/>
              </a:ext>
            </a:extLst>
          </p:cNvPr>
          <p:cNvSpPr/>
          <p:nvPr/>
        </p:nvSpPr>
        <p:spPr>
          <a:xfrm>
            <a:off x="7292326" y="2871693"/>
            <a:ext cx="2417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Noise: 350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- (HG)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Dyn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range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: 10</a:t>
            </a:r>
            <a:r>
              <a:rPr lang="de-DE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12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defTabSz="914400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1M 200 x 200 </a:t>
            </a:r>
            <a:r>
              <a:rPr lang="el-GR" sz="1200" dirty="0">
                <a:solidFill>
                  <a:schemeClr val="bg2">
                    <a:lumMod val="50000"/>
                  </a:schemeClr>
                </a:solidFill>
              </a:rPr>
              <a:t>μ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 pix</a:t>
            </a:r>
            <a:endParaRPr lang="de-DE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B5DB63A-EEB2-CE4E-88DF-81D687DC6EC3}"/>
              </a:ext>
            </a:extLst>
          </p:cNvPr>
          <p:cNvSpPr/>
          <p:nvPr/>
        </p:nvSpPr>
        <p:spPr>
          <a:xfrm>
            <a:off x="10258704" y="4261640"/>
            <a:ext cx="1933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Noise: 60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Dyn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range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 x 256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@ 4.5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Mhz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 x 512 @ f≤2.2 MHz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 ≤ 1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single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sens</a:t>
            </a:r>
          </a:p>
          <a:p>
            <a:pPr defTabSz="914400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1M 204 x 236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μm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hex pix</a:t>
            </a:r>
            <a:endParaRPr lang="de-DE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1110D43-1801-1F47-85AF-9F543E1522DE}"/>
              </a:ext>
            </a:extLst>
          </p:cNvPr>
          <p:cNvSpPr/>
          <p:nvPr/>
        </p:nvSpPr>
        <p:spPr>
          <a:xfrm>
            <a:off x="9086342" y="2871693"/>
            <a:ext cx="2417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Noise: 2010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- (HG)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Dyn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range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: 10</a:t>
            </a:r>
            <a:r>
              <a:rPr lang="de-DE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12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defTabSz="914400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1M, </a:t>
            </a:r>
            <a:r>
              <a:rPr lang="el-GR" sz="1200" dirty="0">
                <a:solidFill>
                  <a:schemeClr val="bg2">
                    <a:lumMod val="50000"/>
                  </a:schemeClr>
                </a:solidFill>
              </a:rPr>
              <a:t>50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0 x 500 </a:t>
            </a:r>
            <a:r>
              <a:rPr lang="el-GR" sz="1200" dirty="0">
                <a:solidFill>
                  <a:schemeClr val="bg2">
                    <a:lumMod val="50000"/>
                  </a:schemeClr>
                </a:solidFill>
              </a:rPr>
              <a:t>μ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 </a:t>
            </a:r>
            <a:endParaRPr lang="de-DE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0747C7E-977A-EC40-B459-189FBD28DA81}"/>
              </a:ext>
            </a:extLst>
          </p:cNvPr>
          <p:cNvSpPr/>
          <p:nvPr/>
        </p:nvSpPr>
        <p:spPr>
          <a:xfrm>
            <a:off x="3763443" y="5145628"/>
            <a:ext cx="2417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Noise: 3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Dyn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range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: 1500-3000 1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defTabSz="914400"/>
            <a:r>
              <a:rPr lang="en-US" sz="1200" spc="-1" dirty="0">
                <a:solidFill>
                  <a:schemeClr val="bg2">
                    <a:lumMod val="50000"/>
                  </a:schemeClr>
                </a:solidFill>
              </a:rPr>
              <a:t>75 x 75 </a:t>
            </a:r>
            <a:r>
              <a:rPr lang="el-GR" sz="1200" dirty="0">
                <a:solidFill>
                  <a:schemeClr val="bg2">
                    <a:lumMod val="50000"/>
                  </a:schemeClr>
                </a:solidFill>
              </a:rPr>
              <a:t>μ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 pix</a:t>
            </a:r>
            <a:endParaRPr lang="en-US" sz="1200" spc="-1" dirty="0">
              <a:solidFill>
                <a:schemeClr val="bg2">
                  <a:lumMod val="50000"/>
                </a:schemeClr>
              </a:solidFill>
            </a:endParaRPr>
          </a:p>
          <a:p>
            <a:pPr defTabSz="914400"/>
            <a:endParaRPr 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42F1BD-D6CC-2348-9625-CE1BCCCB1C42}"/>
              </a:ext>
            </a:extLst>
          </p:cNvPr>
          <p:cNvSpPr/>
          <p:nvPr/>
        </p:nvSpPr>
        <p:spPr>
          <a:xfrm>
            <a:off x="3323462" y="3184884"/>
            <a:ext cx="26609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Noise: 80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- (HG)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Dyn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range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: 10</a:t>
            </a:r>
            <a:r>
              <a:rPr lang="de-DE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4 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12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defTabSz="914400"/>
            <a:r>
              <a:rPr lang="de-DE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16 </a:t>
            </a:r>
            <a:r>
              <a:rPr lang="de-DE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memcells</a:t>
            </a:r>
            <a:r>
              <a:rPr lang="de-DE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/ 150 kHz (</a:t>
            </a:r>
            <a:r>
              <a:rPr lang="de-DE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fixed</a:t>
            </a:r>
            <a:r>
              <a:rPr lang="de-DE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gain</a:t>
            </a:r>
            <a:r>
              <a:rPr lang="de-DE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defTabSz="914400"/>
            <a:r>
              <a:rPr lang="en-US" sz="1200" spc="-1" dirty="0">
                <a:solidFill>
                  <a:schemeClr val="bg2">
                    <a:lumMod val="50000"/>
                  </a:schemeClr>
                </a:solidFill>
              </a:rPr>
              <a:t>0.5 M, 75 x 75 </a:t>
            </a:r>
            <a:r>
              <a:rPr lang="el-GR" sz="1200" dirty="0">
                <a:solidFill>
                  <a:schemeClr val="bg2">
                    <a:lumMod val="50000"/>
                  </a:schemeClr>
                </a:solidFill>
              </a:rPr>
              <a:t>μ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 pix</a:t>
            </a:r>
            <a:endParaRPr lang="en-US" sz="1200" spc="-1" dirty="0">
              <a:solidFill>
                <a:schemeClr val="bg2">
                  <a:lumMod val="50000"/>
                </a:schemeClr>
              </a:solidFill>
            </a:endParaRPr>
          </a:p>
          <a:p>
            <a:pPr defTabSz="914400"/>
            <a:endParaRPr 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72E86F3-EE77-F345-B351-A648D8EB7DD8}"/>
              </a:ext>
            </a:extLst>
          </p:cNvPr>
          <p:cNvSpPr/>
          <p:nvPr/>
        </p:nvSpPr>
        <p:spPr>
          <a:xfrm>
            <a:off x="1144896" y="3153517"/>
            <a:ext cx="2417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Noise: 50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- (HG)</a:t>
            </a:r>
          </a:p>
          <a:p>
            <a:pPr defTabSz="914400"/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Dyn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range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: 100</a:t>
            </a:r>
            <a:r>
              <a:rPr lang="de-DE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8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defTabSz="914400"/>
            <a:r>
              <a:rPr lang="en-US" sz="1200" spc="-1" dirty="0">
                <a:solidFill>
                  <a:schemeClr val="bg2">
                    <a:lumMod val="50000"/>
                  </a:schemeClr>
                </a:solidFill>
              </a:rPr>
              <a:t>0.5 M, 50 x 50 </a:t>
            </a:r>
            <a:r>
              <a:rPr lang="el-GR" sz="1200" dirty="0">
                <a:solidFill>
                  <a:schemeClr val="bg2">
                    <a:lumMod val="50000"/>
                  </a:schemeClr>
                </a:solidFill>
              </a:rPr>
              <a:t>μ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 pix</a:t>
            </a:r>
            <a:endParaRPr lang="en-US" sz="1200" spc="-1" dirty="0">
              <a:solidFill>
                <a:schemeClr val="bg2">
                  <a:lumMod val="50000"/>
                </a:schemeClr>
              </a:solidFill>
            </a:endParaRPr>
          </a:p>
          <a:p>
            <a:pPr defTabSz="914400"/>
            <a:endParaRPr lang="de-DE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B1D37-2F04-CF4C-95A9-53348A520353}"/>
              </a:ext>
            </a:extLst>
          </p:cNvPr>
          <p:cNvSpPr txBox="1"/>
          <p:nvPr/>
        </p:nvSpPr>
        <p:spPr>
          <a:xfrm>
            <a:off x="-609600" y="541949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9"/>
              </a:buBlip>
            </a:pPr>
            <a:endParaRPr lang="de-DE" sz="1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A6C32-90C5-4B9F-BEE1-53CEC5F01D59}"/>
              </a:ext>
            </a:extLst>
          </p:cNvPr>
          <p:cNvSpPr txBox="1"/>
          <p:nvPr/>
        </p:nvSpPr>
        <p:spPr>
          <a:xfrm>
            <a:off x="10547882" y="1186274"/>
            <a:ext cx="781477" cy="51144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dirty="0" err="1"/>
              <a:t>EuXFEL</a:t>
            </a: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200" dirty="0"/>
              <a:t>bespoke</a:t>
            </a:r>
            <a:endParaRPr lang="en-150" sz="1200" dirty="0" err="1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247004-93C5-439E-8DC6-639D7B5717C3}"/>
              </a:ext>
            </a:extLst>
          </p:cNvPr>
          <p:cNvSpPr txBox="1"/>
          <p:nvPr/>
        </p:nvSpPr>
        <p:spPr>
          <a:xfrm>
            <a:off x="7171346" y="1137775"/>
            <a:ext cx="781477" cy="51144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dirty="0" err="1"/>
              <a:t>EuXFEL</a:t>
            </a: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200" dirty="0"/>
              <a:t>bespoke</a:t>
            </a:r>
            <a:endParaRPr lang="en-150" sz="1200" dirty="0" err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E327B0-3261-4B28-BB7C-28113ADAEF12}"/>
              </a:ext>
            </a:extLst>
          </p:cNvPr>
          <p:cNvSpPr txBox="1"/>
          <p:nvPr/>
        </p:nvSpPr>
        <p:spPr>
          <a:xfrm>
            <a:off x="7832262" y="4067571"/>
            <a:ext cx="781477" cy="51144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dirty="0" err="1"/>
              <a:t>EuXFEL</a:t>
            </a:r>
            <a:endParaRPr lang="en-US" sz="1200" dirty="0"/>
          </a:p>
          <a:p>
            <a:pPr>
              <a:lnSpc>
                <a:spcPct val="112000"/>
              </a:lnSpc>
            </a:pPr>
            <a:r>
              <a:rPr lang="en-US" sz="1200" dirty="0"/>
              <a:t>bespoke</a:t>
            </a:r>
            <a:endParaRPr lang="en-150" sz="1200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BDA70-ED71-4E5E-9069-1150BA6431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2517" y="2651532"/>
            <a:ext cx="1938187" cy="232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1D7A6-1A91-4413-8344-0FCE0BCDE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2629" y="5508456"/>
            <a:ext cx="3016150" cy="2562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F6123-CA96-4E27-A4EE-66698F0E6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7507" y="4430750"/>
            <a:ext cx="941785" cy="217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70434-F58F-423F-87C5-6A61C406B2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9652" y="2529262"/>
            <a:ext cx="1330449" cy="340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AFD57C-8355-4F88-B3BC-44406471AA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334" y="2699606"/>
            <a:ext cx="677572" cy="425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6633C5-F0BB-446E-8CED-10D264950F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07036" y="2797573"/>
            <a:ext cx="646804" cy="2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03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European_XFEL_Template_16x9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XFEL_PowerPoint_4x3-M. Kuster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4x3.potx" id="{BC191F8A-93AC-4D54-B0A3-61F02C6C23C2}" vid="{3786C33C-45D4-4C30-B0CA-267E7E457705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2514</Words>
  <Application>Microsoft Office PowerPoint</Application>
  <PresentationFormat>Widescreen</PresentationFormat>
  <Paragraphs>598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Calibri</vt:lpstr>
      <vt:lpstr>Times</vt:lpstr>
      <vt:lpstr>Times New Roman</vt:lpstr>
      <vt:lpstr>Wingdings</vt:lpstr>
      <vt:lpstr>European_XFEL_Template_16x9</vt:lpstr>
      <vt:lpstr>XFEL_PowerPoint_4x3-M. Kuster</vt:lpstr>
      <vt:lpstr>X-ray detectors at the European XFEL:  user operation and optimization   </vt:lpstr>
      <vt:lpstr>Outline</vt:lpstr>
      <vt:lpstr>The European XFEL User facility </vt:lpstr>
      <vt:lpstr>XFEL Beam: 3.4 km of underground facility</vt:lpstr>
      <vt:lpstr>XFEL Beam: 3 beamlines, 7 Instruments</vt:lpstr>
      <vt:lpstr>XFEL Science: 7 Instruments</vt:lpstr>
      <vt:lpstr>Detector setups: challenge 1, matching the specific EuXFEL time structure</vt:lpstr>
      <vt:lpstr>Detector setups: challenge 2, matching the high dynamics range  3 projects</vt:lpstr>
      <vt:lpstr>2D Detectors operated at EuXFEL</vt:lpstr>
      <vt:lpstr>Detectors setups: data correction</vt:lpstr>
      <vt:lpstr>Support to User experiments</vt:lpstr>
      <vt:lpstr>Support to User experiments</vt:lpstr>
      <vt:lpstr>Support to User experiments</vt:lpstr>
      <vt:lpstr>Support to User experiments</vt:lpstr>
      <vt:lpstr>Support to User experiments</vt:lpstr>
      <vt:lpstr>Next developments: on going work</vt:lpstr>
      <vt:lpstr>Conclusion</vt:lpstr>
      <vt:lpstr>Thank You for listening !  olivier.meyer@xfel.eu  https://www.xfel.eu/   </vt:lpstr>
      <vt:lpstr>Additional slides    </vt:lpstr>
      <vt:lpstr>XFEL Scientific instrument: SASE 1</vt:lpstr>
      <vt:lpstr>XFEL Scientific instrument: SASE 2</vt:lpstr>
      <vt:lpstr>XFEL Scientific instrument: SASE 3</vt:lpstr>
      <vt:lpstr>DET Highlights of the last month(s)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Faszination Technik: European XFEL</dc:title>
  <dc:creator>Schulz, Joachim</dc:creator>
  <cp:lastModifiedBy>Meyer, Olivier</cp:lastModifiedBy>
  <cp:revision>791</cp:revision>
  <dcterms:created xsi:type="dcterms:W3CDTF">2018-10-05T14:40:32Z</dcterms:created>
  <dcterms:modified xsi:type="dcterms:W3CDTF">2023-06-21T20:45:45Z</dcterms:modified>
</cp:coreProperties>
</file>