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4">
  <p:sldMasterIdLst>
    <p:sldMasterId id="2147483762" r:id="rId1"/>
    <p:sldMasterId id="2147484386" r:id="rId2"/>
    <p:sldMasterId id="2147484398" r:id="rId3"/>
  </p:sldMasterIdLst>
  <p:notesMasterIdLst>
    <p:notesMasterId r:id="rId16"/>
  </p:notesMasterIdLst>
  <p:handoutMasterIdLst>
    <p:handoutMasterId r:id="rId17"/>
  </p:handoutMasterIdLst>
  <p:sldIdLst>
    <p:sldId id="976" r:id="rId4"/>
    <p:sldId id="996" r:id="rId5"/>
    <p:sldId id="1001" r:id="rId6"/>
    <p:sldId id="999" r:id="rId7"/>
    <p:sldId id="1002" r:id="rId8"/>
    <p:sldId id="1008" r:id="rId9"/>
    <p:sldId id="1011" r:id="rId10"/>
    <p:sldId id="1004" r:id="rId11"/>
    <p:sldId id="1005" r:id="rId12"/>
    <p:sldId id="1007" r:id="rId13"/>
    <p:sldId id="979" r:id="rId14"/>
    <p:sldId id="1010" r:id="rId15"/>
  </p:sldIdLst>
  <p:sldSz cx="9906000" cy="6858000" type="A4"/>
  <p:notesSz cx="6735763" cy="9869488"/>
  <p:defaultTextStyle>
    <a:defPPr>
      <a:defRPr lang="en-US"/>
    </a:defPPr>
    <a:lvl1pPr algn="l" rtl="0" fontAlgn="base">
      <a:spcBef>
        <a:spcPct val="0"/>
      </a:spcBef>
      <a:spcAft>
        <a:spcPct val="0"/>
      </a:spcAft>
      <a:defRPr sz="2000" kern="1200">
        <a:solidFill>
          <a:schemeClr val="bg2"/>
        </a:solidFill>
        <a:latin typeface="Times New Roman" charset="0"/>
        <a:ea typeface="MS PGothic" charset="0"/>
        <a:cs typeface="MS PGothic" charset="0"/>
      </a:defRPr>
    </a:lvl1pPr>
    <a:lvl2pPr marL="457200" algn="l" rtl="0" fontAlgn="base">
      <a:spcBef>
        <a:spcPct val="0"/>
      </a:spcBef>
      <a:spcAft>
        <a:spcPct val="0"/>
      </a:spcAft>
      <a:defRPr sz="2000" kern="1200">
        <a:solidFill>
          <a:schemeClr val="bg2"/>
        </a:solidFill>
        <a:latin typeface="Times New Roman" charset="0"/>
        <a:ea typeface="MS PGothic" charset="0"/>
        <a:cs typeface="MS PGothic" charset="0"/>
      </a:defRPr>
    </a:lvl2pPr>
    <a:lvl3pPr marL="914400" algn="l" rtl="0" fontAlgn="base">
      <a:spcBef>
        <a:spcPct val="0"/>
      </a:spcBef>
      <a:spcAft>
        <a:spcPct val="0"/>
      </a:spcAft>
      <a:defRPr sz="2000" kern="1200">
        <a:solidFill>
          <a:schemeClr val="bg2"/>
        </a:solidFill>
        <a:latin typeface="Times New Roman" charset="0"/>
        <a:ea typeface="MS PGothic" charset="0"/>
        <a:cs typeface="MS PGothic" charset="0"/>
      </a:defRPr>
    </a:lvl3pPr>
    <a:lvl4pPr marL="1371600" algn="l" rtl="0" fontAlgn="base">
      <a:spcBef>
        <a:spcPct val="0"/>
      </a:spcBef>
      <a:spcAft>
        <a:spcPct val="0"/>
      </a:spcAft>
      <a:defRPr sz="2000" kern="1200">
        <a:solidFill>
          <a:schemeClr val="bg2"/>
        </a:solidFill>
        <a:latin typeface="Times New Roman" charset="0"/>
        <a:ea typeface="MS PGothic" charset="0"/>
        <a:cs typeface="MS PGothic" charset="0"/>
      </a:defRPr>
    </a:lvl4pPr>
    <a:lvl5pPr marL="1828800" algn="l" rtl="0" fontAlgn="base">
      <a:spcBef>
        <a:spcPct val="0"/>
      </a:spcBef>
      <a:spcAft>
        <a:spcPct val="0"/>
      </a:spcAft>
      <a:defRPr sz="2000" kern="1200">
        <a:solidFill>
          <a:schemeClr val="bg2"/>
        </a:solidFill>
        <a:latin typeface="Times New Roman" charset="0"/>
        <a:ea typeface="MS PGothic" charset="0"/>
        <a:cs typeface="MS PGothic" charset="0"/>
      </a:defRPr>
    </a:lvl5pPr>
    <a:lvl6pPr marL="2286000" algn="l" defTabSz="457200" rtl="0" eaLnBrk="1" latinLnBrk="0" hangingPunct="1">
      <a:defRPr sz="2000" kern="1200">
        <a:solidFill>
          <a:schemeClr val="bg2"/>
        </a:solidFill>
        <a:latin typeface="Times New Roman" charset="0"/>
        <a:ea typeface="MS PGothic" charset="0"/>
        <a:cs typeface="MS PGothic" charset="0"/>
      </a:defRPr>
    </a:lvl6pPr>
    <a:lvl7pPr marL="2743200" algn="l" defTabSz="457200" rtl="0" eaLnBrk="1" latinLnBrk="0" hangingPunct="1">
      <a:defRPr sz="2000" kern="1200">
        <a:solidFill>
          <a:schemeClr val="bg2"/>
        </a:solidFill>
        <a:latin typeface="Times New Roman" charset="0"/>
        <a:ea typeface="MS PGothic" charset="0"/>
        <a:cs typeface="MS PGothic" charset="0"/>
      </a:defRPr>
    </a:lvl7pPr>
    <a:lvl8pPr marL="3200400" algn="l" defTabSz="457200" rtl="0" eaLnBrk="1" latinLnBrk="0" hangingPunct="1">
      <a:defRPr sz="2000" kern="1200">
        <a:solidFill>
          <a:schemeClr val="bg2"/>
        </a:solidFill>
        <a:latin typeface="Times New Roman" charset="0"/>
        <a:ea typeface="MS PGothic" charset="0"/>
        <a:cs typeface="MS PGothic" charset="0"/>
      </a:defRPr>
    </a:lvl8pPr>
    <a:lvl9pPr marL="3657600" algn="l" defTabSz="457200" rtl="0" eaLnBrk="1" latinLnBrk="0" hangingPunct="1">
      <a:defRPr sz="2000" kern="1200">
        <a:solidFill>
          <a:schemeClr val="bg2"/>
        </a:solidFill>
        <a:latin typeface="Times New Roman"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09">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738D3"/>
    <a:srgbClr val="FFFF99"/>
    <a:srgbClr val="FFFF00"/>
    <a:srgbClr val="008000"/>
    <a:srgbClr val="009900"/>
    <a:srgbClr val="FF33CC"/>
    <a:srgbClr val="FF0000"/>
    <a:srgbClr val="33CC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3676" autoAdjust="0"/>
  </p:normalViewPr>
  <p:slideViewPr>
    <p:cSldViewPr snapToObjects="1">
      <p:cViewPr varScale="1">
        <p:scale>
          <a:sx n="123" d="100"/>
          <a:sy n="123" d="100"/>
        </p:scale>
        <p:origin x="955" y="86"/>
      </p:cViewPr>
      <p:guideLst>
        <p:guide orient="horz" pos="2160"/>
        <p:guide pos="3120"/>
      </p:guideLst>
    </p:cSldViewPr>
  </p:slideViewPr>
  <p:outlineViewPr>
    <p:cViewPr>
      <p:scale>
        <a:sx n="33" d="100"/>
        <a:sy n="33" d="100"/>
      </p:scale>
      <p:origin x="0" y="2664"/>
    </p:cViewPr>
  </p:outlineViewPr>
  <p:notesTextViewPr>
    <p:cViewPr>
      <p:scale>
        <a:sx n="100" d="100"/>
        <a:sy n="100" d="100"/>
      </p:scale>
      <p:origin x="0" y="0"/>
    </p:cViewPr>
  </p:notesTextViewPr>
  <p:sorterViewPr>
    <p:cViewPr>
      <p:scale>
        <a:sx n="85" d="100"/>
        <a:sy n="85" d="100"/>
      </p:scale>
      <p:origin x="0" y="0"/>
    </p:cViewPr>
  </p:sorterViewPr>
  <p:notesViewPr>
    <p:cSldViewPr snapToObjects="1">
      <p:cViewPr varScale="1">
        <p:scale>
          <a:sx n="79" d="100"/>
          <a:sy n="79" d="100"/>
        </p:scale>
        <p:origin x="-2394" y="-96"/>
      </p:cViewPr>
      <p:guideLst>
        <p:guide orient="horz" pos="3109"/>
        <p:guide pos="2122"/>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0064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idx="2"/>
          </p:nvPr>
        </p:nvSpPr>
        <p:spPr bwMode="auto">
          <a:xfrm>
            <a:off x="873125" y="863600"/>
            <a:ext cx="4989513" cy="3454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1" name="Rectangle 3"/>
          <p:cNvSpPr>
            <a:spLocks noGrp="1" noChangeArrowheads="1"/>
          </p:cNvSpPr>
          <p:nvPr>
            <p:ph type="body" sz="quarter" idx="3"/>
          </p:nvPr>
        </p:nvSpPr>
        <p:spPr bwMode="auto">
          <a:xfrm>
            <a:off x="896938" y="4686300"/>
            <a:ext cx="4941887" cy="4441825"/>
          </a:xfrm>
          <a:prstGeom prst="rect">
            <a:avLst/>
          </a:prstGeom>
          <a:noFill/>
          <a:ln w="12700">
            <a:noFill/>
            <a:miter lim="800000"/>
            <a:headEnd/>
            <a:tailEnd/>
          </a:ln>
          <a:effectLst/>
        </p:spPr>
        <p:txBody>
          <a:bodyPr vert="horz" wrap="square" lIns="95271" tIns="46801" rIns="95271" bIns="4680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8123158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a:ln/>
        </p:spPr>
      </p:sp>
      <p:sp>
        <p:nvSpPr>
          <p:cNvPr id="3891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Gill Sans"/>
            </a:endParaRPr>
          </a:p>
        </p:txBody>
      </p:sp>
    </p:spTree>
    <p:extLst>
      <p:ext uri="{BB962C8B-B14F-4D97-AF65-F5344CB8AC3E}">
        <p14:creationId xmlns:p14="http://schemas.microsoft.com/office/powerpoint/2010/main" val="1461500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83"/>
            <a:ext cx="8420100" cy="1470025"/>
          </a:xfrm>
        </p:spPr>
        <p:txBody>
          <a:bodyPr/>
          <a:lstStyle/>
          <a:p>
            <a:r>
              <a:rPr lang="it-IT"/>
              <a:t>Fare clic per modificare stile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5" name="Footer Placeholder 4"/>
          <p:cNvSpPr>
            <a:spLocks noGrp="1"/>
          </p:cNvSpPr>
          <p:nvPr>
            <p:ph type="ftr" sz="quarter" idx="14"/>
          </p:nvPr>
        </p:nvSpPr>
        <p:spPr/>
        <p:txBody>
          <a:bodyPr/>
          <a:lstStyle>
            <a:lvl1pPr>
              <a:defRPr/>
            </a:lvl1pPr>
          </a:lstStyle>
          <a:p>
            <a:pPr>
              <a:defRPr/>
            </a:pPr>
            <a:endParaRPr lang="en-GB" dirty="0"/>
          </a:p>
        </p:txBody>
      </p:sp>
    </p:spTree>
    <p:extLst>
      <p:ext uri="{BB962C8B-B14F-4D97-AF65-F5344CB8AC3E}">
        <p14:creationId xmlns:p14="http://schemas.microsoft.com/office/powerpoint/2010/main" val="1328475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lvl1pPr>
              <a:defRPr/>
            </a:lvl1pPr>
          </a:lstStyle>
          <a:p>
            <a:pPr>
              <a:defRPr/>
            </a:pPr>
            <a:fld id="{5853D080-D44C-454B-9FBE-6334A6BBC017}" type="datetime1">
              <a:rPr lang="en-US"/>
              <a:pPr>
                <a:defRPr/>
              </a:pPr>
              <a:t>6/22/2023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993297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96"/>
            <a:ext cx="2228850" cy="5851525"/>
          </a:xfrm>
        </p:spPr>
        <p:txBody>
          <a:bodyPr vert="eaVert"/>
          <a:lstStyle/>
          <a:p>
            <a:r>
              <a:rPr lang="it-IT"/>
              <a:t>Fare clic per modificare stile</a:t>
            </a:r>
            <a:endParaRPr lang="en-US"/>
          </a:p>
        </p:txBody>
      </p:sp>
      <p:sp>
        <p:nvSpPr>
          <p:cNvPr id="3" name="Vertical Text Placeholder 2"/>
          <p:cNvSpPr>
            <a:spLocks noGrp="1"/>
          </p:cNvSpPr>
          <p:nvPr>
            <p:ph type="body" orient="vert" idx="1"/>
          </p:nvPr>
        </p:nvSpPr>
        <p:spPr>
          <a:xfrm>
            <a:off x="495308" y="274696"/>
            <a:ext cx="653415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lvl1pPr>
              <a:defRPr/>
            </a:lvl1pPr>
          </a:lstStyle>
          <a:p>
            <a:pPr>
              <a:defRPr/>
            </a:pPr>
            <a:fld id="{AFB8F00B-9D43-E544-854C-86F97EC5B800}" type="datetime1">
              <a:rPr lang="en-US"/>
              <a:pPr>
                <a:defRPr/>
              </a:pPr>
              <a:t>6/22/2023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828847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41"/>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solidFill>
              </a:defRPr>
            </a:lvl1pPr>
            <a:lvl2pPr marL="457170" indent="0" algn="ctr">
              <a:buNone/>
              <a:defRPr>
                <a:solidFill>
                  <a:schemeClr val="tx1">
                    <a:tint val="75000"/>
                  </a:schemeClr>
                </a:solidFill>
              </a:defRPr>
            </a:lvl2pPr>
            <a:lvl3pPr marL="914340" indent="0" algn="ctr">
              <a:buNone/>
              <a:defRPr>
                <a:solidFill>
                  <a:schemeClr val="tx1">
                    <a:tint val="75000"/>
                  </a:schemeClr>
                </a:solidFill>
              </a:defRPr>
            </a:lvl3pPr>
            <a:lvl4pPr marL="1371510" indent="0" algn="ctr">
              <a:buNone/>
              <a:defRPr>
                <a:solidFill>
                  <a:schemeClr val="tx1">
                    <a:tint val="75000"/>
                  </a:schemeClr>
                </a:solidFill>
              </a:defRPr>
            </a:lvl4pPr>
            <a:lvl5pPr marL="1828680" indent="0" algn="ctr">
              <a:buNone/>
              <a:defRPr>
                <a:solidFill>
                  <a:schemeClr val="tx1">
                    <a:tint val="75000"/>
                  </a:schemeClr>
                </a:solidFill>
              </a:defRPr>
            </a:lvl5pPr>
            <a:lvl6pPr marL="2285850" indent="0" algn="ctr">
              <a:buNone/>
              <a:defRPr>
                <a:solidFill>
                  <a:schemeClr val="tx1">
                    <a:tint val="75000"/>
                  </a:schemeClr>
                </a:solidFill>
              </a:defRPr>
            </a:lvl6pPr>
            <a:lvl7pPr marL="2743020" indent="0" algn="ctr">
              <a:buNone/>
              <a:defRPr>
                <a:solidFill>
                  <a:schemeClr val="tx1">
                    <a:tint val="75000"/>
                  </a:schemeClr>
                </a:solidFill>
              </a:defRPr>
            </a:lvl7pPr>
            <a:lvl8pPr marL="3200190" indent="0" algn="ctr">
              <a:buNone/>
              <a:defRPr>
                <a:solidFill>
                  <a:schemeClr val="tx1">
                    <a:tint val="75000"/>
                  </a:schemeClr>
                </a:solidFill>
              </a:defRPr>
            </a:lvl8pPr>
            <a:lvl9pPr marL="365736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65151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6258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7"/>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4"/>
            <a:ext cx="8420100" cy="1500187"/>
          </a:xfrm>
        </p:spPr>
        <p:txBody>
          <a:bodyPr anchor="b"/>
          <a:lstStyle>
            <a:lvl1pPr marL="0" indent="0">
              <a:buNone/>
              <a:defRPr sz="20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0" indent="0">
              <a:buNone/>
              <a:defRPr sz="1400">
                <a:solidFill>
                  <a:schemeClr val="tx1">
                    <a:tint val="75000"/>
                  </a:schemeClr>
                </a:solidFill>
              </a:defRPr>
            </a:lvl6pPr>
            <a:lvl7pPr marL="2743020" indent="0">
              <a:buNone/>
              <a:defRPr sz="1400">
                <a:solidFill>
                  <a:schemeClr val="tx1">
                    <a:tint val="75000"/>
                  </a:schemeClr>
                </a:solidFill>
              </a:defRPr>
            </a:lvl7pPr>
            <a:lvl8pPr marL="3200190" indent="0">
              <a:buNone/>
              <a:defRPr sz="1400">
                <a:solidFill>
                  <a:schemeClr val="tx1">
                    <a:tint val="75000"/>
                  </a:schemeClr>
                </a:solidFill>
              </a:defRPr>
            </a:lvl8pPr>
            <a:lvl9pPr marL="365736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167467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4" y="1600207"/>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199" y="1600207"/>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7625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170" indent="0">
              <a:buNone/>
              <a:defRPr sz="2000" b="1"/>
            </a:lvl2pPr>
            <a:lvl3pPr marL="914340" indent="0">
              <a:buNone/>
              <a:defRPr sz="1800" b="1"/>
            </a:lvl3pPr>
            <a:lvl4pPr marL="1371510" indent="0">
              <a:buNone/>
              <a:defRPr sz="1600" b="1"/>
            </a:lvl4pPr>
            <a:lvl5pPr marL="1828680" indent="0">
              <a:buNone/>
              <a:defRPr sz="1600" b="1"/>
            </a:lvl5pPr>
            <a:lvl6pPr marL="2285850" indent="0">
              <a:buNone/>
              <a:defRPr sz="1600" b="1"/>
            </a:lvl6pPr>
            <a:lvl7pPr marL="2743020" indent="0">
              <a:buNone/>
              <a:defRPr sz="1600" b="1"/>
            </a:lvl7pPr>
            <a:lvl8pPr marL="3200190" indent="0">
              <a:buNone/>
              <a:defRPr sz="1600" b="1"/>
            </a:lvl8pPr>
            <a:lvl9pPr marL="365736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85" y="1535113"/>
            <a:ext cx="4378325" cy="639762"/>
          </a:xfrm>
        </p:spPr>
        <p:txBody>
          <a:bodyPr anchor="b"/>
          <a:lstStyle>
            <a:lvl1pPr marL="0" indent="0">
              <a:buNone/>
              <a:defRPr sz="2400" b="1"/>
            </a:lvl1pPr>
            <a:lvl2pPr marL="457170" indent="0">
              <a:buNone/>
              <a:defRPr sz="2000" b="1"/>
            </a:lvl2pPr>
            <a:lvl3pPr marL="914340" indent="0">
              <a:buNone/>
              <a:defRPr sz="1800" b="1"/>
            </a:lvl3pPr>
            <a:lvl4pPr marL="1371510" indent="0">
              <a:buNone/>
              <a:defRPr sz="1600" b="1"/>
            </a:lvl4pPr>
            <a:lvl5pPr marL="1828680" indent="0">
              <a:buNone/>
              <a:defRPr sz="1600" b="1"/>
            </a:lvl5pPr>
            <a:lvl6pPr marL="2285850" indent="0">
              <a:buNone/>
              <a:defRPr sz="1600" b="1"/>
            </a:lvl6pPr>
            <a:lvl7pPr marL="2743020" indent="0">
              <a:buNone/>
              <a:defRPr sz="1600" b="1"/>
            </a:lvl7pPr>
            <a:lvl8pPr marL="3200190" indent="0">
              <a:buNone/>
              <a:defRPr sz="1600" b="1"/>
            </a:lvl8pPr>
            <a:lvl9pPr marL="36573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8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1129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8217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561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67"/>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9" y="1435103"/>
            <a:ext cx="3259138" cy="4691063"/>
          </a:xfrm>
        </p:spPr>
        <p:txBody>
          <a:bodyPr/>
          <a:lstStyle>
            <a:lvl1pPr marL="0" indent="0">
              <a:buNone/>
              <a:defRPr sz="1400"/>
            </a:lvl1pPr>
            <a:lvl2pPr marL="457170" indent="0">
              <a:buNone/>
              <a:defRPr sz="1200"/>
            </a:lvl2pPr>
            <a:lvl3pPr marL="914340" indent="0">
              <a:buNone/>
              <a:defRPr sz="1000"/>
            </a:lvl3pPr>
            <a:lvl4pPr marL="1371510" indent="0">
              <a:buNone/>
              <a:defRPr sz="900"/>
            </a:lvl4pPr>
            <a:lvl5pPr marL="1828680" indent="0">
              <a:buNone/>
              <a:defRPr sz="900"/>
            </a:lvl5pPr>
            <a:lvl6pPr marL="2285850" indent="0">
              <a:buNone/>
              <a:defRPr sz="900"/>
            </a:lvl6pPr>
            <a:lvl7pPr marL="2743020" indent="0">
              <a:buNone/>
              <a:defRPr sz="900"/>
            </a:lvl7pPr>
            <a:lvl8pPr marL="3200190" indent="0">
              <a:buNone/>
              <a:defRPr sz="900"/>
            </a:lvl8pPr>
            <a:lvl9pPr marL="3657360" indent="0">
              <a:buNone/>
              <a:defRPr sz="900"/>
            </a:lvl9pPr>
          </a:lstStyle>
          <a:p>
            <a:pPr lvl="0"/>
            <a:r>
              <a:rPr lang="en-US"/>
              <a:t>Click to edit Master text styles</a:t>
            </a:r>
          </a:p>
        </p:txBody>
      </p:sp>
    </p:spTree>
    <p:extLst>
      <p:ext uri="{BB962C8B-B14F-4D97-AF65-F5344CB8AC3E}">
        <p14:creationId xmlns:p14="http://schemas.microsoft.com/office/powerpoint/2010/main" val="2523708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lvl1pPr>
              <a:defRPr/>
            </a:lvl1pPr>
          </a:lstStyle>
          <a:p>
            <a:pPr>
              <a:defRPr/>
            </a:pPr>
            <a:fld id="{74FE765D-6C65-D944-B6E8-5A528CA1369D}" type="datetime1">
              <a:rPr lang="en-US"/>
              <a:pPr>
                <a:defRPr/>
              </a:pPr>
              <a:t>6/22/2023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934708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rtlCol="0">
            <a:normAutofit/>
          </a:bodyPr>
          <a:lstStyle>
            <a:lvl1pPr marL="0" indent="0">
              <a:buNone/>
              <a:defRPr sz="3200"/>
            </a:lvl1pPr>
            <a:lvl2pPr marL="457170" indent="0">
              <a:buNone/>
              <a:defRPr sz="2800"/>
            </a:lvl2pPr>
            <a:lvl3pPr marL="914340" indent="0">
              <a:buNone/>
              <a:defRPr sz="2400"/>
            </a:lvl3pPr>
            <a:lvl4pPr marL="1371510" indent="0">
              <a:buNone/>
              <a:defRPr sz="2000"/>
            </a:lvl4pPr>
            <a:lvl5pPr marL="1828680" indent="0">
              <a:buNone/>
              <a:defRPr sz="2000"/>
            </a:lvl5pPr>
            <a:lvl6pPr marL="2285850" indent="0">
              <a:buNone/>
              <a:defRPr sz="2000"/>
            </a:lvl6pPr>
            <a:lvl7pPr marL="2743020" indent="0">
              <a:buNone/>
              <a:defRPr sz="2000"/>
            </a:lvl7pPr>
            <a:lvl8pPr marL="3200190" indent="0">
              <a:buNone/>
              <a:defRPr sz="2000"/>
            </a:lvl8pPr>
            <a:lvl9pPr marL="365736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170" indent="0">
              <a:buNone/>
              <a:defRPr sz="1200"/>
            </a:lvl2pPr>
            <a:lvl3pPr marL="914340" indent="0">
              <a:buNone/>
              <a:defRPr sz="1000"/>
            </a:lvl3pPr>
            <a:lvl4pPr marL="1371510" indent="0">
              <a:buNone/>
              <a:defRPr sz="900"/>
            </a:lvl4pPr>
            <a:lvl5pPr marL="1828680" indent="0">
              <a:buNone/>
              <a:defRPr sz="900"/>
            </a:lvl5pPr>
            <a:lvl6pPr marL="2285850" indent="0">
              <a:buNone/>
              <a:defRPr sz="900"/>
            </a:lvl6pPr>
            <a:lvl7pPr marL="2743020" indent="0">
              <a:buNone/>
              <a:defRPr sz="900"/>
            </a:lvl7pPr>
            <a:lvl8pPr marL="3200190" indent="0">
              <a:buNone/>
              <a:defRPr sz="900"/>
            </a:lvl8pPr>
            <a:lvl9pPr marL="3657360" indent="0">
              <a:buNone/>
              <a:defRPr sz="900"/>
            </a:lvl9pPr>
          </a:lstStyle>
          <a:p>
            <a:pPr lvl="0"/>
            <a:r>
              <a:rPr lang="en-US"/>
              <a:t>Click to edit Master text styles</a:t>
            </a:r>
          </a:p>
        </p:txBody>
      </p:sp>
    </p:spTree>
    <p:extLst>
      <p:ext uri="{BB962C8B-B14F-4D97-AF65-F5344CB8AC3E}">
        <p14:creationId xmlns:p14="http://schemas.microsoft.com/office/powerpoint/2010/main" val="3226433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3206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55"/>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8" y="274655"/>
            <a:ext cx="6534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152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41"/>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solidFill>
              </a:defRPr>
            </a:lvl1pPr>
            <a:lvl2pPr marL="457170" indent="0" algn="ctr">
              <a:buNone/>
              <a:defRPr>
                <a:solidFill>
                  <a:schemeClr val="tx1">
                    <a:tint val="75000"/>
                  </a:schemeClr>
                </a:solidFill>
              </a:defRPr>
            </a:lvl2pPr>
            <a:lvl3pPr marL="914340" indent="0" algn="ctr">
              <a:buNone/>
              <a:defRPr>
                <a:solidFill>
                  <a:schemeClr val="tx1">
                    <a:tint val="75000"/>
                  </a:schemeClr>
                </a:solidFill>
              </a:defRPr>
            </a:lvl3pPr>
            <a:lvl4pPr marL="1371510" indent="0" algn="ctr">
              <a:buNone/>
              <a:defRPr>
                <a:solidFill>
                  <a:schemeClr val="tx1">
                    <a:tint val="75000"/>
                  </a:schemeClr>
                </a:solidFill>
              </a:defRPr>
            </a:lvl4pPr>
            <a:lvl5pPr marL="1828680" indent="0" algn="ctr">
              <a:buNone/>
              <a:defRPr>
                <a:solidFill>
                  <a:schemeClr val="tx1">
                    <a:tint val="75000"/>
                  </a:schemeClr>
                </a:solidFill>
              </a:defRPr>
            </a:lvl5pPr>
            <a:lvl6pPr marL="2285850" indent="0" algn="ctr">
              <a:buNone/>
              <a:defRPr>
                <a:solidFill>
                  <a:schemeClr val="tx1">
                    <a:tint val="75000"/>
                  </a:schemeClr>
                </a:solidFill>
              </a:defRPr>
            </a:lvl6pPr>
            <a:lvl7pPr marL="2743020" indent="0" algn="ctr">
              <a:buNone/>
              <a:defRPr>
                <a:solidFill>
                  <a:schemeClr val="tx1">
                    <a:tint val="75000"/>
                  </a:schemeClr>
                </a:solidFill>
              </a:defRPr>
            </a:lvl7pPr>
            <a:lvl8pPr marL="3200190" indent="0" algn="ctr">
              <a:buNone/>
              <a:defRPr>
                <a:solidFill>
                  <a:schemeClr val="tx1">
                    <a:tint val="75000"/>
                  </a:schemeClr>
                </a:solidFill>
              </a:defRPr>
            </a:lvl8pPr>
            <a:lvl9pPr marL="365736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43366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4863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7"/>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4"/>
            <a:ext cx="8420100" cy="1500187"/>
          </a:xfrm>
        </p:spPr>
        <p:txBody>
          <a:bodyPr anchor="b"/>
          <a:lstStyle>
            <a:lvl1pPr marL="0" indent="0">
              <a:buNone/>
              <a:defRPr sz="20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0" indent="0">
              <a:buNone/>
              <a:defRPr sz="1400">
                <a:solidFill>
                  <a:schemeClr val="tx1">
                    <a:tint val="75000"/>
                  </a:schemeClr>
                </a:solidFill>
              </a:defRPr>
            </a:lvl6pPr>
            <a:lvl7pPr marL="2743020" indent="0">
              <a:buNone/>
              <a:defRPr sz="1400">
                <a:solidFill>
                  <a:schemeClr val="tx1">
                    <a:tint val="75000"/>
                  </a:schemeClr>
                </a:solidFill>
              </a:defRPr>
            </a:lvl7pPr>
            <a:lvl8pPr marL="3200190" indent="0">
              <a:buNone/>
              <a:defRPr sz="1400">
                <a:solidFill>
                  <a:schemeClr val="tx1">
                    <a:tint val="75000"/>
                  </a:schemeClr>
                </a:solidFill>
              </a:defRPr>
            </a:lvl8pPr>
            <a:lvl9pPr marL="365736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87146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4" y="1600207"/>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199" y="1600207"/>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748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170" indent="0">
              <a:buNone/>
              <a:defRPr sz="2000" b="1"/>
            </a:lvl2pPr>
            <a:lvl3pPr marL="914340" indent="0">
              <a:buNone/>
              <a:defRPr sz="1800" b="1"/>
            </a:lvl3pPr>
            <a:lvl4pPr marL="1371510" indent="0">
              <a:buNone/>
              <a:defRPr sz="1600" b="1"/>
            </a:lvl4pPr>
            <a:lvl5pPr marL="1828680" indent="0">
              <a:buNone/>
              <a:defRPr sz="1600" b="1"/>
            </a:lvl5pPr>
            <a:lvl6pPr marL="2285850" indent="0">
              <a:buNone/>
              <a:defRPr sz="1600" b="1"/>
            </a:lvl6pPr>
            <a:lvl7pPr marL="2743020" indent="0">
              <a:buNone/>
              <a:defRPr sz="1600" b="1"/>
            </a:lvl7pPr>
            <a:lvl8pPr marL="3200190" indent="0">
              <a:buNone/>
              <a:defRPr sz="1600" b="1"/>
            </a:lvl8pPr>
            <a:lvl9pPr marL="365736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85" y="1535113"/>
            <a:ext cx="4378325" cy="639762"/>
          </a:xfrm>
        </p:spPr>
        <p:txBody>
          <a:bodyPr anchor="b"/>
          <a:lstStyle>
            <a:lvl1pPr marL="0" indent="0">
              <a:buNone/>
              <a:defRPr sz="2400" b="1"/>
            </a:lvl1pPr>
            <a:lvl2pPr marL="457170" indent="0">
              <a:buNone/>
              <a:defRPr sz="2000" b="1"/>
            </a:lvl2pPr>
            <a:lvl3pPr marL="914340" indent="0">
              <a:buNone/>
              <a:defRPr sz="1800" b="1"/>
            </a:lvl3pPr>
            <a:lvl4pPr marL="1371510" indent="0">
              <a:buNone/>
              <a:defRPr sz="1600" b="1"/>
            </a:lvl4pPr>
            <a:lvl5pPr marL="1828680" indent="0">
              <a:buNone/>
              <a:defRPr sz="1600" b="1"/>
            </a:lvl5pPr>
            <a:lvl6pPr marL="2285850" indent="0">
              <a:buNone/>
              <a:defRPr sz="1600" b="1"/>
            </a:lvl6pPr>
            <a:lvl7pPr marL="2743020" indent="0">
              <a:buNone/>
              <a:defRPr sz="1600" b="1"/>
            </a:lvl7pPr>
            <a:lvl8pPr marL="3200190" indent="0">
              <a:buNone/>
              <a:defRPr sz="1600" b="1"/>
            </a:lvl8pPr>
            <a:lvl9pPr marL="36573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8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333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3086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7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58"/>
            <a:ext cx="8420100" cy="1362075"/>
          </a:xfrm>
        </p:spPr>
        <p:txBody>
          <a:bodyPr anchor="t"/>
          <a:lstStyle>
            <a:lvl1pPr algn="l">
              <a:defRPr sz="4000" b="1" cap="all"/>
            </a:lvl1pPr>
          </a:lstStyle>
          <a:p>
            <a:r>
              <a:rPr lang="it-IT"/>
              <a:t>Fare clic per modificare stile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lvl1pPr>
              <a:defRPr/>
            </a:lvl1pPr>
          </a:lstStyle>
          <a:p>
            <a:pPr>
              <a:defRPr/>
            </a:pPr>
            <a:fld id="{29286617-A602-144B-8E74-6C700CCBD8D2}" type="datetime1">
              <a:rPr lang="en-US"/>
              <a:pPr>
                <a:defRPr/>
              </a:pPr>
              <a:t>6/22/2023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242092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67"/>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9" y="1435103"/>
            <a:ext cx="3259138" cy="4691063"/>
          </a:xfrm>
        </p:spPr>
        <p:txBody>
          <a:bodyPr/>
          <a:lstStyle>
            <a:lvl1pPr marL="0" indent="0">
              <a:buNone/>
              <a:defRPr sz="1400"/>
            </a:lvl1pPr>
            <a:lvl2pPr marL="457170" indent="0">
              <a:buNone/>
              <a:defRPr sz="1200"/>
            </a:lvl2pPr>
            <a:lvl3pPr marL="914340" indent="0">
              <a:buNone/>
              <a:defRPr sz="1000"/>
            </a:lvl3pPr>
            <a:lvl4pPr marL="1371510" indent="0">
              <a:buNone/>
              <a:defRPr sz="900"/>
            </a:lvl4pPr>
            <a:lvl5pPr marL="1828680" indent="0">
              <a:buNone/>
              <a:defRPr sz="900"/>
            </a:lvl5pPr>
            <a:lvl6pPr marL="2285850" indent="0">
              <a:buNone/>
              <a:defRPr sz="900"/>
            </a:lvl6pPr>
            <a:lvl7pPr marL="2743020" indent="0">
              <a:buNone/>
              <a:defRPr sz="900"/>
            </a:lvl7pPr>
            <a:lvl8pPr marL="3200190" indent="0">
              <a:buNone/>
              <a:defRPr sz="900"/>
            </a:lvl8pPr>
            <a:lvl9pPr marL="3657360" indent="0">
              <a:buNone/>
              <a:defRPr sz="900"/>
            </a:lvl9pPr>
          </a:lstStyle>
          <a:p>
            <a:pPr lvl="0"/>
            <a:r>
              <a:rPr lang="en-US"/>
              <a:t>Click to edit Master text styles</a:t>
            </a:r>
          </a:p>
        </p:txBody>
      </p:sp>
    </p:spTree>
    <p:extLst>
      <p:ext uri="{BB962C8B-B14F-4D97-AF65-F5344CB8AC3E}">
        <p14:creationId xmlns:p14="http://schemas.microsoft.com/office/powerpoint/2010/main" val="4271554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rtlCol="0">
            <a:normAutofit/>
          </a:bodyPr>
          <a:lstStyle>
            <a:lvl1pPr marL="0" indent="0">
              <a:buNone/>
              <a:defRPr sz="3200"/>
            </a:lvl1pPr>
            <a:lvl2pPr marL="457170" indent="0">
              <a:buNone/>
              <a:defRPr sz="2800"/>
            </a:lvl2pPr>
            <a:lvl3pPr marL="914340" indent="0">
              <a:buNone/>
              <a:defRPr sz="2400"/>
            </a:lvl3pPr>
            <a:lvl4pPr marL="1371510" indent="0">
              <a:buNone/>
              <a:defRPr sz="2000"/>
            </a:lvl4pPr>
            <a:lvl5pPr marL="1828680" indent="0">
              <a:buNone/>
              <a:defRPr sz="2000"/>
            </a:lvl5pPr>
            <a:lvl6pPr marL="2285850" indent="0">
              <a:buNone/>
              <a:defRPr sz="2000"/>
            </a:lvl6pPr>
            <a:lvl7pPr marL="2743020" indent="0">
              <a:buNone/>
              <a:defRPr sz="2000"/>
            </a:lvl7pPr>
            <a:lvl8pPr marL="3200190" indent="0">
              <a:buNone/>
              <a:defRPr sz="2000"/>
            </a:lvl8pPr>
            <a:lvl9pPr marL="365736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170" indent="0">
              <a:buNone/>
              <a:defRPr sz="1200"/>
            </a:lvl2pPr>
            <a:lvl3pPr marL="914340" indent="0">
              <a:buNone/>
              <a:defRPr sz="1000"/>
            </a:lvl3pPr>
            <a:lvl4pPr marL="1371510" indent="0">
              <a:buNone/>
              <a:defRPr sz="900"/>
            </a:lvl4pPr>
            <a:lvl5pPr marL="1828680" indent="0">
              <a:buNone/>
              <a:defRPr sz="900"/>
            </a:lvl5pPr>
            <a:lvl6pPr marL="2285850" indent="0">
              <a:buNone/>
              <a:defRPr sz="900"/>
            </a:lvl6pPr>
            <a:lvl7pPr marL="2743020" indent="0">
              <a:buNone/>
              <a:defRPr sz="900"/>
            </a:lvl7pPr>
            <a:lvl8pPr marL="3200190" indent="0">
              <a:buNone/>
              <a:defRPr sz="900"/>
            </a:lvl8pPr>
            <a:lvl9pPr marL="3657360" indent="0">
              <a:buNone/>
              <a:defRPr sz="900"/>
            </a:lvl9pPr>
          </a:lstStyle>
          <a:p>
            <a:pPr lvl="0"/>
            <a:r>
              <a:rPr lang="en-US"/>
              <a:t>Click to edit Master text styles</a:t>
            </a:r>
          </a:p>
        </p:txBody>
      </p:sp>
    </p:spTree>
    <p:extLst>
      <p:ext uri="{BB962C8B-B14F-4D97-AF65-F5344CB8AC3E}">
        <p14:creationId xmlns:p14="http://schemas.microsoft.com/office/powerpoint/2010/main" val="26859124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917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55"/>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8" y="274655"/>
            <a:ext cx="6534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806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Content Placeholder 2"/>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3"/>
          <p:cNvSpPr>
            <a:spLocks noGrp="1"/>
          </p:cNvSpPr>
          <p:nvPr>
            <p:ph type="dt" sz="half" idx="10"/>
          </p:nvPr>
        </p:nvSpPr>
        <p:spPr/>
        <p:txBody>
          <a:bodyPr/>
          <a:lstStyle>
            <a:lvl1pPr>
              <a:defRPr/>
            </a:lvl1pPr>
          </a:lstStyle>
          <a:p>
            <a:pPr>
              <a:defRPr/>
            </a:pPr>
            <a:fld id="{EC9F9D72-34EC-9442-828C-8A1BAFFD9A8E}" type="datetime1">
              <a:rPr lang="en-US"/>
              <a:pPr>
                <a:defRPr/>
              </a:pPr>
              <a:t>6/22/2023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160027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stile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5032407"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03240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3"/>
          <p:cNvSpPr>
            <a:spLocks noGrp="1"/>
          </p:cNvSpPr>
          <p:nvPr>
            <p:ph type="dt" sz="half" idx="10"/>
          </p:nvPr>
        </p:nvSpPr>
        <p:spPr/>
        <p:txBody>
          <a:bodyPr/>
          <a:lstStyle>
            <a:lvl1pPr>
              <a:defRPr/>
            </a:lvl1pPr>
          </a:lstStyle>
          <a:p>
            <a:pPr>
              <a:defRPr/>
            </a:pPr>
            <a:fld id="{506EC0AD-5750-8E47-B45D-56E91D466764}" type="datetime1">
              <a:rPr lang="en-US"/>
              <a:pPr>
                <a:defRPr/>
              </a:pPr>
              <a:t>6/22/2023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235208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Date Placeholder 3"/>
          <p:cNvSpPr>
            <a:spLocks noGrp="1"/>
          </p:cNvSpPr>
          <p:nvPr>
            <p:ph type="dt" sz="half" idx="10"/>
          </p:nvPr>
        </p:nvSpPr>
        <p:spPr/>
        <p:txBody>
          <a:bodyPr/>
          <a:lstStyle>
            <a:lvl1pPr>
              <a:defRPr/>
            </a:lvl1pPr>
          </a:lstStyle>
          <a:p>
            <a:pPr>
              <a:defRPr/>
            </a:pPr>
            <a:fld id="{E066D624-904F-D146-A5AB-4E47CDF0B21D}" type="datetime1">
              <a:rPr lang="en-US"/>
              <a:pPr>
                <a:defRPr/>
              </a:pPr>
              <a:t>6/22/2023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326204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42D5EB-EC53-FF4F-9D26-FE2079028C31}" type="datetime1">
              <a:rPr lang="en-US"/>
              <a:pPr>
                <a:defRPr/>
              </a:pPr>
              <a:t>6/22/2023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916663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it-IT"/>
              <a:t>Fare clic per modificare stile</a:t>
            </a:r>
            <a:endParaRPr lang="en-US"/>
          </a:p>
        </p:txBody>
      </p:sp>
      <p:sp>
        <p:nvSpPr>
          <p:cNvPr id="3" name="Content Placeholder 2"/>
          <p:cNvSpPr>
            <a:spLocks noGrp="1"/>
          </p:cNvSpPr>
          <p:nvPr>
            <p:ph idx="1"/>
          </p:nvPr>
        </p:nvSpPr>
        <p:spPr>
          <a:xfrm>
            <a:off x="3873499" y="273108"/>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p:cNvSpPr>
            <a:spLocks noGrp="1"/>
          </p:cNvSpPr>
          <p:nvPr>
            <p:ph type="dt" sz="half" idx="10"/>
          </p:nvPr>
        </p:nvSpPr>
        <p:spPr/>
        <p:txBody>
          <a:bodyPr/>
          <a:lstStyle>
            <a:lvl1pPr>
              <a:defRPr/>
            </a:lvl1pPr>
          </a:lstStyle>
          <a:p>
            <a:pPr>
              <a:defRPr/>
            </a:pPr>
            <a:fld id="{1DE328BC-8FD5-584F-84A9-95D265D3030A}" type="datetime1">
              <a:rPr lang="en-US"/>
              <a:pPr>
                <a:defRPr/>
              </a:pPr>
              <a:t>6/22/2023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108196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it-IT"/>
              <a:t>Fare clic per modificare stile</a:t>
            </a:r>
            <a:endParaRPr lang="en-US"/>
          </a:p>
        </p:txBody>
      </p:sp>
      <p:sp>
        <p:nvSpPr>
          <p:cNvPr id="3" name="Picture Placeholder 2"/>
          <p:cNvSpPr>
            <a:spLocks noGrp="1"/>
          </p:cNvSpPr>
          <p:nvPr>
            <p:ph type="pic" idx="1"/>
          </p:nvPr>
        </p:nvSpPr>
        <p:spPr>
          <a:xfrm>
            <a:off x="1941513"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Trascinare l'immagine su un segnaposto o fare clic sull'icona per aggiungerla</a:t>
            </a:r>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p:cNvSpPr>
            <a:spLocks noGrp="1"/>
          </p:cNvSpPr>
          <p:nvPr>
            <p:ph type="dt" sz="half" idx="10"/>
          </p:nvPr>
        </p:nvSpPr>
        <p:spPr/>
        <p:txBody>
          <a:bodyPr/>
          <a:lstStyle>
            <a:lvl1pPr>
              <a:defRPr/>
            </a:lvl1pPr>
          </a:lstStyle>
          <a:p>
            <a:pPr>
              <a:defRPr/>
            </a:pPr>
            <a:fld id="{8BAB14BA-8CC6-3C4C-A958-1B3952C8B1A5}" type="datetime1">
              <a:rPr lang="en-US"/>
              <a:pPr>
                <a:defRPr/>
              </a:pPr>
              <a:t>6/22/2023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627599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jpeg"/><Relationship Id="rId26" Type="http://schemas.openxmlformats.org/officeDocument/2006/relationships/image" Target="../media/image14.png"/><Relationship Id="rId3" Type="http://schemas.openxmlformats.org/officeDocument/2006/relationships/slideLayout" Target="../slideLayouts/slideLayout3.xml"/><Relationship Id="rId21" Type="http://schemas.openxmlformats.org/officeDocument/2006/relationships/image" Target="../media/image9.jpe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5" Type="http://schemas.openxmlformats.org/officeDocument/2006/relationships/image" Target="../media/image13.jpe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2.png"/><Relationship Id="rId5" Type="http://schemas.openxmlformats.org/officeDocument/2006/relationships/slideLayout" Target="../slideLayouts/slideLayout5.xml"/><Relationship Id="rId15" Type="http://schemas.openxmlformats.org/officeDocument/2006/relationships/image" Target="../media/image3.png"/><Relationship Id="rId23" Type="http://schemas.openxmlformats.org/officeDocument/2006/relationships/image" Target="../media/image11.jpe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 Id="rId22" Type="http://schemas.openxmlformats.org/officeDocument/2006/relationships/image" Target="../media/image10.jpeg"/><Relationship Id="rId27" Type="http://schemas.openxmlformats.org/officeDocument/2006/relationships/image" Target="../media/image1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18" Type="http://schemas.openxmlformats.org/officeDocument/2006/relationships/image" Target="../media/image18.jpeg"/><Relationship Id="rId26" Type="http://schemas.openxmlformats.org/officeDocument/2006/relationships/image" Target="../media/image25.png"/><Relationship Id="rId3" Type="http://schemas.openxmlformats.org/officeDocument/2006/relationships/slideLayout" Target="../slideLayouts/slideLayout14.xml"/><Relationship Id="rId21" Type="http://schemas.openxmlformats.org/officeDocument/2006/relationships/image" Target="../media/image21.jpeg"/><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5" Type="http://schemas.openxmlformats.org/officeDocument/2006/relationships/image" Target="../media/image24.jpeg"/><Relationship Id="rId2" Type="http://schemas.openxmlformats.org/officeDocument/2006/relationships/slideLayout" Target="../slideLayouts/slideLayout13.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2.png"/><Relationship Id="rId5" Type="http://schemas.openxmlformats.org/officeDocument/2006/relationships/slideLayout" Target="../slideLayouts/slideLayout16.xml"/><Relationship Id="rId15" Type="http://schemas.openxmlformats.org/officeDocument/2006/relationships/image" Target="../media/image16.png"/><Relationship Id="rId23" Type="http://schemas.openxmlformats.org/officeDocument/2006/relationships/image" Target="../media/image23.jpeg"/><Relationship Id="rId10" Type="http://schemas.openxmlformats.org/officeDocument/2006/relationships/slideLayout" Target="../slideLayouts/slideLayout21.xml"/><Relationship Id="rId19" Type="http://schemas.openxmlformats.org/officeDocument/2006/relationships/image" Target="../media/image19.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 Id="rId22" Type="http://schemas.openxmlformats.org/officeDocument/2006/relationships/image" Target="../media/image22.jpeg"/><Relationship Id="rId27" Type="http://schemas.openxmlformats.org/officeDocument/2006/relationships/image" Target="../media/image2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18" Type="http://schemas.openxmlformats.org/officeDocument/2006/relationships/image" Target="../media/image18.jpeg"/><Relationship Id="rId26" Type="http://schemas.openxmlformats.org/officeDocument/2006/relationships/image" Target="../media/image25.png"/><Relationship Id="rId3" Type="http://schemas.openxmlformats.org/officeDocument/2006/relationships/slideLayout" Target="../slideLayouts/slideLayout25.xml"/><Relationship Id="rId21" Type="http://schemas.openxmlformats.org/officeDocument/2006/relationships/image" Target="../media/image21.jpeg"/><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png"/><Relationship Id="rId25" Type="http://schemas.openxmlformats.org/officeDocument/2006/relationships/image" Target="../media/image24.jpeg"/><Relationship Id="rId2" Type="http://schemas.openxmlformats.org/officeDocument/2006/relationships/slideLayout" Target="../slideLayouts/slideLayout24.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2.png"/><Relationship Id="rId5" Type="http://schemas.openxmlformats.org/officeDocument/2006/relationships/slideLayout" Target="../slideLayouts/slideLayout27.xml"/><Relationship Id="rId15" Type="http://schemas.openxmlformats.org/officeDocument/2006/relationships/image" Target="../media/image16.png"/><Relationship Id="rId23" Type="http://schemas.openxmlformats.org/officeDocument/2006/relationships/image" Target="../media/image23.jpeg"/><Relationship Id="rId10" Type="http://schemas.openxmlformats.org/officeDocument/2006/relationships/slideLayout" Target="../slideLayouts/slideLayout32.xml"/><Relationship Id="rId19" Type="http://schemas.openxmlformats.org/officeDocument/2006/relationships/image" Target="../media/image19.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 Id="rId22" Type="http://schemas.openxmlformats.org/officeDocument/2006/relationships/image" Target="../media/image22.jpeg"/><Relationship Id="rId27" Type="http://schemas.openxmlformats.org/officeDocument/2006/relationships/image" Target="../media/image2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ixoPPTBannerWPinline"/>
          <p:cNvPicPr>
            <a:picLocks noChangeAspect="1" noChangeArrowheads="1"/>
          </p:cNvPicPr>
          <p:nvPr/>
        </p:nvPicPr>
        <p:blipFill>
          <a:blip r:embed="rId13">
            <a:extLst>
              <a:ext uri="{28A0092B-C50C-407E-A947-70E740481C1C}">
                <a14:useLocalDpi xmlns:a14="http://schemas.microsoft.com/office/drawing/2010/main" val="0"/>
              </a:ext>
            </a:extLst>
          </a:blip>
          <a:srcRect r="47649" b="4460"/>
          <a:stretch>
            <a:fillRect/>
          </a:stretch>
        </p:blipFill>
        <p:spPr bwMode="auto">
          <a:xfrm>
            <a:off x="0" y="0"/>
            <a:ext cx="99060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endParaRPr lang="en-US"/>
          </a:p>
        </p:txBody>
      </p:sp>
      <p:sp>
        <p:nvSpPr>
          <p:cNvPr id="1029" name="Text Placeholder 2"/>
          <p:cNvSpPr>
            <a:spLocks noGrp="1"/>
          </p:cNvSpPr>
          <p:nvPr>
            <p:ph type="body" idx="1"/>
          </p:nvPr>
        </p:nvSpPr>
        <p:spPr bwMode="auto">
          <a:xfrm>
            <a:off x="495300"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495300" y="6356356"/>
            <a:ext cx="2311400" cy="365125"/>
          </a:xfrm>
          <a:prstGeom prst="rect">
            <a:avLst/>
          </a:prstGeom>
        </p:spPr>
        <p:txBody>
          <a:bodyPr vert="horz" wrap="square" lIns="91440" tIns="45720" rIns="91440" bIns="45720" numCol="1" anchor="ctr" anchorCtr="0" compatLnSpc="1">
            <a:prstTxWarp prst="textNoShape">
              <a:avLst/>
            </a:prstTxWarp>
          </a:bodyPr>
          <a:lstStyle>
            <a:lvl1pPr eaLnBrk="0" hangingPunct="0">
              <a:defRPr sz="1200">
                <a:solidFill>
                  <a:srgbClr val="898989"/>
                </a:solidFill>
              </a:defRPr>
            </a:lvl1pPr>
          </a:lstStyle>
          <a:p>
            <a:pPr>
              <a:defRPr/>
            </a:pPr>
            <a:fld id="{33B40FB0-793B-234D-B16D-D0ACCB52D54D}" type="datetime1">
              <a:rPr lang="en-US"/>
              <a:pPr>
                <a:defRPr/>
              </a:pPr>
              <a:t>6/22/2023</a:t>
            </a:fld>
            <a:endParaRPr lang="en-US"/>
          </a:p>
        </p:txBody>
      </p:sp>
      <p:sp>
        <p:nvSpPr>
          <p:cNvPr id="5" name="Footer Placeholder 4"/>
          <p:cNvSpPr>
            <a:spLocks noGrp="1"/>
          </p:cNvSpPr>
          <p:nvPr>
            <p:ph type="ftr" sz="quarter" idx="3"/>
          </p:nvPr>
        </p:nvSpPr>
        <p:spPr>
          <a:xfrm>
            <a:off x="3384550" y="6356356"/>
            <a:ext cx="3136900" cy="365125"/>
          </a:xfrm>
          <a:prstGeom prst="rect">
            <a:avLst/>
          </a:prstGeom>
        </p:spPr>
        <p:txBody>
          <a:bodyPr vert="horz" wrap="square" lIns="91440" tIns="45720" rIns="91440" bIns="45720" numCol="1" anchor="ctr" anchorCtr="0" compatLnSpc="1">
            <a:prstTxWarp prst="textNoShape">
              <a:avLst/>
            </a:prstTxWarp>
          </a:bodyPr>
          <a:lstStyle>
            <a:lvl1pPr algn="ctr" eaLnBrk="0" hangingPunct="0">
              <a:defRPr sz="1200">
                <a:solidFill>
                  <a:srgbClr val="898989"/>
                </a:solidFill>
                <a:latin typeface="Times New Roman" charset="0"/>
                <a:ea typeface="ＭＳ Ｐゴシック" charset="-128"/>
                <a:cs typeface="ＭＳ Ｐゴシック" charset="-128"/>
              </a:defRPr>
            </a:lvl1pPr>
          </a:lstStyle>
          <a:p>
            <a:pPr>
              <a:defRPr/>
            </a:pPr>
            <a:endParaRPr lang="en-GB"/>
          </a:p>
        </p:txBody>
      </p:sp>
      <p:sp>
        <p:nvSpPr>
          <p:cNvPr id="6" name="Slide Number Placeholder 5"/>
          <p:cNvSpPr>
            <a:spLocks noGrp="1"/>
          </p:cNvSpPr>
          <p:nvPr>
            <p:ph type="sldNum" sz="quarter" idx="4"/>
          </p:nvPr>
        </p:nvSpPr>
        <p:spPr>
          <a:xfrm>
            <a:off x="9309100" y="6634169"/>
            <a:ext cx="496888" cy="1746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chemeClr val="bg1"/>
                </a:solidFill>
              </a:defRPr>
            </a:lvl1pPr>
          </a:lstStyle>
          <a:p>
            <a:pPr>
              <a:defRPr/>
            </a:pPr>
            <a:fld id="{DE2CE8AB-D384-A44F-BA58-C39B0DB3A503}" type="slidenum">
              <a:rPr lang="en-US"/>
              <a:pPr>
                <a:defRPr/>
              </a:pPr>
              <a:t>‹N›</a:t>
            </a:fld>
            <a:endParaRPr lang="en-US"/>
          </a:p>
        </p:txBody>
      </p:sp>
      <p:pic>
        <p:nvPicPr>
          <p:cNvPr id="1033" name="Picture 152" descr="ixoPPTFooterWPinline"/>
          <p:cNvPicPr>
            <a:picLocks noChangeAspect="1" noChangeArrowheads="1"/>
          </p:cNvPicPr>
          <p:nvPr/>
        </p:nvPicPr>
        <p:blipFill>
          <a:blip r:embed="rId14">
            <a:extLst>
              <a:ext uri="{28A0092B-C50C-407E-A947-70E740481C1C}">
                <a14:useLocalDpi xmlns:a14="http://schemas.microsoft.com/office/drawing/2010/main" val="0"/>
              </a:ext>
            </a:extLst>
          </a:blip>
          <a:srcRect t="10194" r="18269" b="2"/>
          <a:stretch>
            <a:fillRect/>
          </a:stretch>
        </p:blipFill>
        <p:spPr bwMode="auto">
          <a:xfrm>
            <a:off x="0" y="6584950"/>
            <a:ext cx="9906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53"/>
          <p:cNvSpPr>
            <a:spLocks noChangeArrowheads="1"/>
          </p:cNvSpPr>
          <p:nvPr/>
        </p:nvSpPr>
        <p:spPr bwMode="auto">
          <a:xfrm>
            <a:off x="3985539" y="6584950"/>
            <a:ext cx="4531857" cy="274434"/>
          </a:xfrm>
          <a:prstGeom prst="rect">
            <a:avLst/>
          </a:prstGeom>
          <a:noFill/>
          <a:ln>
            <a:noFill/>
          </a:ln>
        </p:spPr>
        <p:txBody>
          <a:bodyPr wrap="square" lIns="90487" tIns="44450" rIns="90487" bIns="44450">
            <a:spAutoFit/>
          </a:bodyPr>
          <a:lstStyle>
            <a:lvl1pPr eaLnBrk="0" hangingPunct="0">
              <a:defRPr sz="2000">
                <a:solidFill>
                  <a:schemeClr val="bg2"/>
                </a:solidFill>
                <a:latin typeface="Times New Roman" pitchFamily="18" charset="0"/>
                <a:ea typeface="ＭＳ Ｐゴシック" pitchFamily="34" charset="-128"/>
              </a:defRPr>
            </a:lvl1pPr>
            <a:lvl2pPr marL="742950" indent="-285750" eaLnBrk="0" hangingPunct="0">
              <a:defRPr sz="2000">
                <a:solidFill>
                  <a:schemeClr val="bg2"/>
                </a:solidFill>
                <a:latin typeface="Times New Roman" pitchFamily="18" charset="0"/>
                <a:ea typeface="ＭＳ Ｐゴシック" pitchFamily="34" charset="-128"/>
              </a:defRPr>
            </a:lvl2pPr>
            <a:lvl3pPr marL="1143000" indent="-228600" eaLnBrk="0" hangingPunct="0">
              <a:defRPr sz="2000">
                <a:solidFill>
                  <a:schemeClr val="bg2"/>
                </a:solidFill>
                <a:latin typeface="Times New Roman" pitchFamily="18" charset="0"/>
                <a:ea typeface="ＭＳ Ｐゴシック" pitchFamily="34" charset="-128"/>
              </a:defRPr>
            </a:lvl3pPr>
            <a:lvl4pPr marL="1600200" indent="-228600" eaLnBrk="0" hangingPunct="0">
              <a:defRPr sz="2000">
                <a:solidFill>
                  <a:schemeClr val="bg2"/>
                </a:solidFill>
                <a:latin typeface="Times New Roman" pitchFamily="18" charset="0"/>
                <a:ea typeface="ＭＳ Ｐゴシック" pitchFamily="34" charset="-128"/>
              </a:defRPr>
            </a:lvl4pPr>
            <a:lvl5pPr marL="2057400" indent="-228600" eaLnBrk="0" hangingPunct="0">
              <a:defRPr sz="2000">
                <a:solidFill>
                  <a:schemeClr val="bg2"/>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000">
                <a:solidFill>
                  <a:schemeClr val="bg2"/>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000">
                <a:solidFill>
                  <a:schemeClr val="bg2"/>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000">
                <a:solidFill>
                  <a:schemeClr val="bg2"/>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000">
                <a:solidFill>
                  <a:schemeClr val="bg2"/>
                </a:solidFill>
                <a:latin typeface="Times New Roman" pitchFamily="18" charset="0"/>
                <a:ea typeface="ＭＳ Ｐゴシック" pitchFamily="34" charset="-128"/>
              </a:defRPr>
            </a:lvl9pPr>
          </a:lstStyle>
          <a:p>
            <a:pPr algn="ctr">
              <a:defRPr/>
            </a:pPr>
            <a:r>
              <a:rPr lang="en-US" altLang="en-US" sz="1200" b="0" kern="1200" dirty="0" smtClean="0">
                <a:solidFill>
                  <a:srgbClr val="FFFFFF"/>
                </a:solidFill>
                <a:latin typeface="Calibri" pitchFamily="34" charset="0"/>
                <a:ea typeface="ＭＳ Ｐゴシック" pitchFamily="34" charset="-128"/>
                <a:cs typeface="MS PGothic" charset="0"/>
              </a:rPr>
              <a:t>HPXM2023, </a:t>
            </a:r>
            <a:r>
              <a:rPr lang="en-US" altLang="en-US" sz="1200" b="0" kern="1200" dirty="0" err="1" smtClean="0">
                <a:solidFill>
                  <a:srgbClr val="FFFFFF"/>
                </a:solidFill>
                <a:latin typeface="Calibri" pitchFamily="34" charset="0"/>
                <a:ea typeface="ＭＳ Ｐゴシック" pitchFamily="34" charset="-128"/>
                <a:cs typeface="MS PGothic" charset="0"/>
              </a:rPr>
              <a:t>Laboratori</a:t>
            </a:r>
            <a:r>
              <a:rPr lang="en-US" altLang="en-US" sz="1200" b="0" kern="1200" dirty="0" smtClean="0">
                <a:solidFill>
                  <a:srgbClr val="FFFFFF"/>
                </a:solidFill>
                <a:latin typeface="Calibri" pitchFamily="34" charset="0"/>
                <a:ea typeface="ＭＳ Ｐゴシック" pitchFamily="34" charset="-128"/>
                <a:cs typeface="MS PGothic" charset="0"/>
              </a:rPr>
              <a:t> </a:t>
            </a:r>
            <a:r>
              <a:rPr lang="en-US" altLang="en-US" sz="1200" b="0" kern="1200" dirty="0" err="1" smtClean="0">
                <a:solidFill>
                  <a:srgbClr val="FFFFFF"/>
                </a:solidFill>
                <a:latin typeface="Calibri" pitchFamily="34" charset="0"/>
                <a:ea typeface="ＭＳ Ｐゴシック" pitchFamily="34" charset="-128"/>
                <a:cs typeface="MS PGothic" charset="0"/>
              </a:rPr>
              <a:t>Nazionali</a:t>
            </a:r>
            <a:r>
              <a:rPr lang="en-US" altLang="en-US" sz="1200" b="0" kern="1200" dirty="0" smtClean="0">
                <a:solidFill>
                  <a:srgbClr val="FFFFFF"/>
                </a:solidFill>
                <a:latin typeface="Calibri" pitchFamily="34" charset="0"/>
                <a:ea typeface="ＭＳ Ｐゴシック" pitchFamily="34" charset="-128"/>
                <a:cs typeface="MS PGothic" charset="0"/>
              </a:rPr>
              <a:t> di </a:t>
            </a:r>
            <a:r>
              <a:rPr lang="en-US" altLang="en-US" sz="1200" b="0" kern="1200" dirty="0" err="1" smtClean="0">
                <a:solidFill>
                  <a:srgbClr val="FFFFFF"/>
                </a:solidFill>
                <a:latin typeface="Calibri" pitchFamily="34" charset="0"/>
                <a:ea typeface="ＭＳ Ｐゴシック" pitchFamily="34" charset="-128"/>
                <a:cs typeface="MS PGothic" charset="0"/>
              </a:rPr>
              <a:t>Frascati</a:t>
            </a:r>
            <a:r>
              <a:rPr lang="en-US" altLang="en-US" sz="1200" b="0" kern="1200" dirty="0" smtClean="0">
                <a:solidFill>
                  <a:srgbClr val="FFFFFF"/>
                </a:solidFill>
                <a:latin typeface="Calibri" pitchFamily="34" charset="0"/>
                <a:ea typeface="ＭＳ Ｐゴシック" pitchFamily="34" charset="-128"/>
                <a:cs typeface="MS PGothic" charset="0"/>
              </a:rPr>
              <a:t>, 19-23 June 2023</a:t>
            </a:r>
          </a:p>
        </p:txBody>
      </p:sp>
      <p:sp>
        <p:nvSpPr>
          <p:cNvPr id="3" name="Rectangle 153"/>
          <p:cNvSpPr>
            <a:spLocks noChangeArrowheads="1"/>
          </p:cNvSpPr>
          <p:nvPr/>
        </p:nvSpPr>
        <p:spPr bwMode="auto">
          <a:xfrm>
            <a:off x="2289175" y="44450"/>
            <a:ext cx="4895850" cy="274638"/>
          </a:xfrm>
          <a:prstGeom prst="rect">
            <a:avLst/>
          </a:prstGeom>
          <a:noFill/>
          <a:ln>
            <a:noFill/>
          </a:ln>
        </p:spPr>
        <p:txBody>
          <a:bodyPr lIns="90487" tIns="44450" rIns="90487" bIns="44450">
            <a:spAutoFit/>
          </a:bodyPr>
          <a:lstStyle>
            <a:lvl1pPr eaLnBrk="0" hangingPunct="0">
              <a:defRPr sz="2000">
                <a:solidFill>
                  <a:schemeClr val="bg2"/>
                </a:solidFill>
                <a:latin typeface="Times New Roman" pitchFamily="18" charset="0"/>
                <a:ea typeface="ＭＳ Ｐゴシック" pitchFamily="34" charset="-128"/>
              </a:defRPr>
            </a:lvl1pPr>
            <a:lvl2pPr marL="742950" indent="-285750" eaLnBrk="0" hangingPunct="0">
              <a:defRPr sz="2000">
                <a:solidFill>
                  <a:schemeClr val="bg2"/>
                </a:solidFill>
                <a:latin typeface="Times New Roman" pitchFamily="18" charset="0"/>
                <a:ea typeface="ＭＳ Ｐゴシック" pitchFamily="34" charset="-128"/>
              </a:defRPr>
            </a:lvl2pPr>
            <a:lvl3pPr marL="1143000" indent="-228600" eaLnBrk="0" hangingPunct="0">
              <a:defRPr sz="2000">
                <a:solidFill>
                  <a:schemeClr val="bg2"/>
                </a:solidFill>
                <a:latin typeface="Times New Roman" pitchFamily="18" charset="0"/>
                <a:ea typeface="ＭＳ Ｐゴシック" pitchFamily="34" charset="-128"/>
              </a:defRPr>
            </a:lvl3pPr>
            <a:lvl4pPr marL="1600200" indent="-228600" eaLnBrk="0" hangingPunct="0">
              <a:defRPr sz="2000">
                <a:solidFill>
                  <a:schemeClr val="bg2"/>
                </a:solidFill>
                <a:latin typeface="Times New Roman" pitchFamily="18" charset="0"/>
                <a:ea typeface="ＭＳ Ｐゴシック" pitchFamily="34" charset="-128"/>
              </a:defRPr>
            </a:lvl4pPr>
            <a:lvl5pPr marL="2057400" indent="-228600" eaLnBrk="0" hangingPunct="0">
              <a:defRPr sz="2000">
                <a:solidFill>
                  <a:schemeClr val="bg2"/>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000">
                <a:solidFill>
                  <a:schemeClr val="bg2"/>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000">
                <a:solidFill>
                  <a:schemeClr val="bg2"/>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000">
                <a:solidFill>
                  <a:schemeClr val="bg2"/>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000">
                <a:solidFill>
                  <a:schemeClr val="bg2"/>
                </a:solidFill>
                <a:latin typeface="Times New Roman" pitchFamily="18" charset="0"/>
                <a:ea typeface="ＭＳ Ｐゴシック" pitchFamily="34" charset="-128"/>
              </a:defRPr>
            </a:lvl9pPr>
          </a:lstStyle>
          <a:p>
            <a:pPr algn="ctr">
              <a:defRPr/>
            </a:pPr>
            <a:r>
              <a:rPr lang="en-US" altLang="en-US" sz="1200">
                <a:solidFill>
                  <a:srgbClr val="FFFFFF"/>
                </a:solidFill>
                <a:latin typeface="Calibri" pitchFamily="34" charset="0"/>
                <a:cs typeface="+mn-cs"/>
              </a:rPr>
              <a:t>Advanced Telescope for High ENergy Astrophysics</a:t>
            </a:r>
          </a:p>
        </p:txBody>
      </p:sp>
      <p:pic>
        <p:nvPicPr>
          <p:cNvPr id="103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025" y="6589713"/>
            <a:ext cx="4492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 name="Rectangle 153"/>
          <p:cNvSpPr>
            <a:spLocks noChangeArrowheads="1"/>
          </p:cNvSpPr>
          <p:nvPr/>
        </p:nvSpPr>
        <p:spPr bwMode="auto">
          <a:xfrm>
            <a:off x="573092" y="6583369"/>
            <a:ext cx="3527425" cy="274637"/>
          </a:xfrm>
          <a:prstGeom prst="rect">
            <a:avLst/>
          </a:prstGeom>
          <a:noFill/>
          <a:ln>
            <a:noFill/>
          </a:ln>
        </p:spPr>
        <p:txBody>
          <a:bodyPr lIns="90487" tIns="44450" rIns="90487" bIns="44450">
            <a:spAutoFit/>
          </a:bodyPr>
          <a:lstStyle>
            <a:lvl1pPr eaLnBrk="0" hangingPunct="0">
              <a:defRPr sz="2000">
                <a:solidFill>
                  <a:schemeClr val="bg2"/>
                </a:solidFill>
                <a:latin typeface="Times New Roman" pitchFamily="18" charset="0"/>
                <a:ea typeface="ＭＳ Ｐゴシック" pitchFamily="34" charset="-128"/>
              </a:defRPr>
            </a:lvl1pPr>
            <a:lvl2pPr marL="742950" indent="-285750" eaLnBrk="0" hangingPunct="0">
              <a:defRPr sz="2000">
                <a:solidFill>
                  <a:schemeClr val="bg2"/>
                </a:solidFill>
                <a:latin typeface="Times New Roman" pitchFamily="18" charset="0"/>
                <a:ea typeface="ＭＳ Ｐゴシック" pitchFamily="34" charset="-128"/>
              </a:defRPr>
            </a:lvl2pPr>
            <a:lvl3pPr marL="1143000" indent="-228600" eaLnBrk="0" hangingPunct="0">
              <a:defRPr sz="2000">
                <a:solidFill>
                  <a:schemeClr val="bg2"/>
                </a:solidFill>
                <a:latin typeface="Times New Roman" pitchFamily="18" charset="0"/>
                <a:ea typeface="ＭＳ Ｐゴシック" pitchFamily="34" charset="-128"/>
              </a:defRPr>
            </a:lvl3pPr>
            <a:lvl4pPr marL="1600200" indent="-228600" eaLnBrk="0" hangingPunct="0">
              <a:defRPr sz="2000">
                <a:solidFill>
                  <a:schemeClr val="bg2"/>
                </a:solidFill>
                <a:latin typeface="Times New Roman" pitchFamily="18" charset="0"/>
                <a:ea typeface="ＭＳ Ｐゴシック" pitchFamily="34" charset="-128"/>
              </a:defRPr>
            </a:lvl4pPr>
            <a:lvl5pPr marL="2057400" indent="-228600" eaLnBrk="0" hangingPunct="0">
              <a:defRPr sz="2000">
                <a:solidFill>
                  <a:schemeClr val="bg2"/>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000">
                <a:solidFill>
                  <a:schemeClr val="bg2"/>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000">
                <a:solidFill>
                  <a:schemeClr val="bg2"/>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000">
                <a:solidFill>
                  <a:schemeClr val="bg2"/>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000">
                <a:solidFill>
                  <a:schemeClr val="bg2"/>
                </a:solidFill>
                <a:latin typeface="Times New Roman" pitchFamily="18" charset="0"/>
                <a:ea typeface="ＭＳ Ｐゴシック" pitchFamily="34" charset="-128"/>
              </a:defRPr>
            </a:lvl9pPr>
          </a:lstStyle>
          <a:p>
            <a:pPr>
              <a:defRPr/>
            </a:pPr>
            <a:r>
              <a:rPr lang="en-US" altLang="en-US" sz="1200">
                <a:solidFill>
                  <a:srgbClr val="FFFFFF"/>
                </a:solidFill>
                <a:latin typeface="Calibri" pitchFamily="34" charset="0"/>
                <a:cs typeface="+mn-cs"/>
              </a:rPr>
              <a:t> </a:t>
            </a:r>
          </a:p>
        </p:txBody>
      </p:sp>
      <p:pic>
        <p:nvPicPr>
          <p:cNvPr id="7"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74175" y="6607181"/>
            <a:ext cx="3873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lide Number Placeholder 5"/>
          <p:cNvSpPr txBox="1">
            <a:spLocks/>
          </p:cNvSpPr>
          <p:nvPr/>
        </p:nvSpPr>
        <p:spPr>
          <a:xfrm>
            <a:off x="8440741" y="6561144"/>
            <a:ext cx="496887" cy="174625"/>
          </a:xfrm>
          <a:prstGeom prst="rect">
            <a:avLst/>
          </a:prstGeom>
        </p:spPr>
        <p:txBody>
          <a:bodyPr/>
          <a:lstStyle>
            <a:lvl1pPr eaLnBrk="0" hangingPunct="0">
              <a:defRPr sz="2000">
                <a:solidFill>
                  <a:schemeClr val="bg2"/>
                </a:solidFill>
                <a:latin typeface="Times New Roman" charset="0"/>
                <a:ea typeface="MS PGothic" charset="0"/>
                <a:cs typeface="MS PGothic" charset="0"/>
              </a:defRPr>
            </a:lvl1pPr>
            <a:lvl2pPr marL="742950" indent="-285750" eaLnBrk="0" hangingPunct="0">
              <a:defRPr sz="2000">
                <a:solidFill>
                  <a:schemeClr val="bg2"/>
                </a:solidFill>
                <a:latin typeface="Times New Roman" charset="0"/>
                <a:ea typeface="MS PGothic" charset="0"/>
                <a:cs typeface="MS PGothic" charset="0"/>
              </a:defRPr>
            </a:lvl2pPr>
            <a:lvl3pPr marL="1143000" indent="-228600" eaLnBrk="0" hangingPunct="0">
              <a:defRPr sz="2000">
                <a:solidFill>
                  <a:schemeClr val="bg2"/>
                </a:solidFill>
                <a:latin typeface="Times New Roman" charset="0"/>
                <a:ea typeface="MS PGothic" charset="0"/>
                <a:cs typeface="MS PGothic" charset="0"/>
              </a:defRPr>
            </a:lvl3pPr>
            <a:lvl4pPr marL="1600200" indent="-228600" eaLnBrk="0" hangingPunct="0">
              <a:defRPr sz="2000">
                <a:solidFill>
                  <a:schemeClr val="bg2"/>
                </a:solidFill>
                <a:latin typeface="Times New Roman" charset="0"/>
                <a:ea typeface="MS PGothic" charset="0"/>
                <a:cs typeface="MS PGothic" charset="0"/>
              </a:defRPr>
            </a:lvl4pPr>
            <a:lvl5pPr marL="2057400" indent="-228600" eaLnBrk="0" hangingPunct="0">
              <a:defRPr sz="2000">
                <a:solidFill>
                  <a:schemeClr val="bg2"/>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bg2"/>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bg2"/>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bg2"/>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bg2"/>
                </a:solidFill>
                <a:latin typeface="Times New Roman" charset="0"/>
                <a:ea typeface="MS PGothic" charset="0"/>
                <a:cs typeface="MS PGothic" charset="0"/>
              </a:defRPr>
            </a:lvl9pPr>
          </a:lstStyle>
          <a:p>
            <a:pPr>
              <a:defRPr/>
            </a:pPr>
            <a:fld id="{CF7B5874-7CC2-E646-8BA1-8E89D75487A1}" type="slidenum">
              <a:rPr lang="en-US" sz="1200" smtClean="0">
                <a:latin typeface="Calibri" charset="0"/>
              </a:rPr>
              <a:pPr>
                <a:defRPr/>
              </a:pPr>
              <a:t>‹N›</a:t>
            </a:fld>
            <a:endParaRPr lang="en-US" sz="1200">
              <a:latin typeface="Calibri" charset="0"/>
            </a:endParaRPr>
          </a:p>
        </p:txBody>
      </p:sp>
      <p:pic>
        <p:nvPicPr>
          <p:cNvPr id="1041" name="Picture 2" descr="http://www.infn.it/logo/weblogo1.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1978" y="6610350"/>
            <a:ext cx="339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23" descr="https://encrypted-tbn2.gstatic.com/images?q=tbn:ANd9GcSzc7nS6WN7kKfWMserC5wmNR3gQ6-aN_a5MCghqhIS4oMwj2y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1388" y="6604000"/>
            <a:ext cx="184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25" descr="http://www1.mat.uniroma1.it/people/mprocesi/la_sapienza.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65225" y="6596069"/>
            <a:ext cx="20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31" descr="http://www.guidamaster.it/wp-content/uploads/2014/06/Universita_Tor_Vergata.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09700" y="6596069"/>
            <a:ext cx="201613"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35" descr="http://r3sport.uniroma3.it/foto/f2b0e992-617d-4b6c-a26c-eba36c7021db.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51003" y="6596063"/>
            <a:ext cx="4524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39" descr="http://umi2011.dm.unibo.it/imgs/bologna_universita.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44713" y="6596063"/>
            <a:ext cx="2476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41" descr="http://www.feedback.it/blog/wp-content/uploads/2009/12/logo-unipa.jpg"/>
          <p:cNvPicPr>
            <a:picLocks noChangeAspect="1" noChangeArrowheads="1"/>
          </p:cNvPicPr>
          <p:nvPr/>
        </p:nvPicPr>
        <p:blipFill>
          <a:blip r:embed="rId23">
            <a:extLst>
              <a:ext uri="{28A0092B-C50C-407E-A947-70E740481C1C}">
                <a14:useLocalDpi xmlns:a14="http://schemas.microsoft.com/office/drawing/2010/main" val="0"/>
              </a:ext>
            </a:extLst>
          </a:blip>
          <a:srcRect l="26651" r="26935"/>
          <a:stretch>
            <a:fillRect/>
          </a:stretch>
        </p:blipFill>
        <p:spPr bwMode="auto">
          <a:xfrm>
            <a:off x="2432050" y="6596063"/>
            <a:ext cx="2492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45" descr="http://aoim.pd.ifn.cnr.it/_/rsrc/1402989524075/home/Logo-CNR-IFN-1.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05141" y="6596063"/>
            <a:ext cx="8890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49" descr="http://www2.fisica.unimi.it/lazzaroni/LogoUNIMI.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722566" y="6596063"/>
            <a:ext cx="2428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magine 28" descr="X-IFU-Logos.png"/>
          <p:cNvPicPr>
            <a:picLocks noChangeAspect="1"/>
          </p:cNvPicPr>
          <p:nvPr/>
        </p:nvPicPr>
        <p:blipFill>
          <a:blip r:embed="rId26"/>
          <a:srcRect l="34167" t="41968" r="23104" b="24667"/>
          <a:stretch>
            <a:fillRect/>
          </a:stretch>
        </p:blipFill>
        <p:spPr>
          <a:xfrm>
            <a:off x="9109727" y="10801"/>
            <a:ext cx="785223" cy="360674"/>
          </a:xfrm>
          <a:prstGeom prst="rect">
            <a:avLst/>
          </a:prstGeom>
          <a:solidFill>
            <a:schemeClr val="accent1"/>
          </a:solidFill>
        </p:spPr>
      </p:pic>
      <p:pic>
        <p:nvPicPr>
          <p:cNvPr id="30" name="Picture 18"/>
          <p:cNvPicPr>
            <a:picLocks noChangeAspect="1" noChangeArrowheads="1"/>
          </p:cNvPicPr>
          <p:nvPr/>
        </p:nvPicPr>
        <p:blipFill>
          <a:blip r:embed="rId27">
            <a:extLst>
              <a:ext uri="{28A0092B-C50C-407E-A947-70E740481C1C}">
                <a14:useLocalDpi xmlns:a14="http://schemas.microsoft.com/office/drawing/2010/main" val="0"/>
              </a:ext>
            </a:extLst>
          </a:blip>
          <a:srcRect r="38602" b="18745"/>
          <a:stretch>
            <a:fillRect/>
          </a:stretch>
        </p:blipFill>
        <p:spPr bwMode="auto">
          <a:xfrm>
            <a:off x="20452" y="17469"/>
            <a:ext cx="1071562"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Lst>
  <p:hf sldNum="0" hdr="0" ftr="0" dt="0"/>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pitchFamily="-108"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pitchFamily="-108"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pitchFamily="-108"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pitchFamily="-108"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it-IT"/>
              <a:t>Click to edit Master title style</a:t>
            </a:r>
          </a:p>
        </p:txBody>
      </p:sp>
      <p:sp>
        <p:nvSpPr>
          <p:cNvPr id="1027" name="Text Placeholder 2"/>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6" name="Slide Number Placeholder 5"/>
          <p:cNvSpPr>
            <a:spLocks noGrp="1"/>
          </p:cNvSpPr>
          <p:nvPr>
            <p:ph type="sldNum" sz="quarter" idx="4"/>
          </p:nvPr>
        </p:nvSpPr>
        <p:spPr>
          <a:xfrm>
            <a:off x="9309100" y="6634163"/>
            <a:ext cx="496888" cy="174625"/>
          </a:xfrm>
          <a:prstGeom prst="rect">
            <a:avLst/>
          </a:prstGeom>
        </p:spPr>
        <p:txBody>
          <a:bodyPr vert="horz" wrap="square" lIns="91434" tIns="45717" rIns="91434" bIns="45717" numCol="1" anchor="ctr" anchorCtr="0" compatLnSpc="1">
            <a:prstTxWarp prst="textNoShape">
              <a:avLst/>
            </a:prstTxWarp>
          </a:bodyPr>
          <a:lstStyle>
            <a:lvl1pPr algn="r" eaLnBrk="0" hangingPunct="0">
              <a:defRPr sz="1200">
                <a:solidFill>
                  <a:prstClr val="white"/>
                </a:solidFill>
                <a:latin typeface="Times New Roman" charset="0"/>
                <a:ea typeface="ＭＳ Ｐゴシック" charset="-128"/>
                <a:cs typeface="ＭＳ Ｐゴシック" charset="-128"/>
                <a:sym typeface="Gill Sans" charset="0"/>
              </a:defRPr>
            </a:lvl1pPr>
          </a:lstStyle>
          <a:p>
            <a:pPr>
              <a:defRPr/>
            </a:pPr>
            <a:fld id="{10B865D4-AF8F-4D56-8213-E5DAF986D45F}" type="slidenum">
              <a:rPr lang="en-US"/>
              <a:pPr>
                <a:defRPr/>
              </a:pPr>
              <a:t>‹N›</a:t>
            </a:fld>
            <a:endParaRPr lang="en-US"/>
          </a:p>
        </p:txBody>
      </p:sp>
      <p:pic>
        <p:nvPicPr>
          <p:cNvPr id="1029" name="Picture 6" descr="ixoPPTBannerWPinline"/>
          <p:cNvPicPr>
            <a:picLocks noChangeAspect="1" noChangeArrowheads="1"/>
          </p:cNvPicPr>
          <p:nvPr/>
        </p:nvPicPr>
        <p:blipFill>
          <a:blip r:embed="rId13">
            <a:extLst>
              <a:ext uri="{28A0092B-C50C-407E-A947-70E740481C1C}">
                <a14:useLocalDpi xmlns:a14="http://schemas.microsoft.com/office/drawing/2010/main" val="0"/>
              </a:ext>
            </a:extLst>
          </a:blip>
          <a:srcRect r="47649" b="4460"/>
          <a:stretch>
            <a:fillRect/>
          </a:stretch>
        </p:blipFill>
        <p:spPr bwMode="auto">
          <a:xfrm>
            <a:off x="0" y="0"/>
            <a:ext cx="99060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52" descr="ixoPPTFooterWPinline"/>
          <p:cNvPicPr>
            <a:picLocks noChangeAspect="1" noChangeArrowheads="1"/>
          </p:cNvPicPr>
          <p:nvPr/>
        </p:nvPicPr>
        <p:blipFill>
          <a:blip r:embed="rId14">
            <a:extLst>
              <a:ext uri="{28A0092B-C50C-407E-A947-70E740481C1C}">
                <a14:useLocalDpi xmlns:a14="http://schemas.microsoft.com/office/drawing/2010/main" val="0"/>
              </a:ext>
            </a:extLst>
          </a:blip>
          <a:srcRect t="10194" r="18269" b="2"/>
          <a:stretch>
            <a:fillRect/>
          </a:stretch>
        </p:blipFill>
        <p:spPr bwMode="auto">
          <a:xfrm>
            <a:off x="0" y="6491288"/>
            <a:ext cx="990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53"/>
          <p:cNvSpPr>
            <a:spLocks noChangeArrowheads="1"/>
          </p:cNvSpPr>
          <p:nvPr/>
        </p:nvSpPr>
        <p:spPr bwMode="auto">
          <a:xfrm>
            <a:off x="573088" y="6513513"/>
            <a:ext cx="3527425" cy="274637"/>
          </a:xfrm>
          <a:prstGeom prst="rect">
            <a:avLst/>
          </a:prstGeom>
          <a:noFill/>
          <a:ln>
            <a:noFill/>
          </a:ln>
        </p:spPr>
        <p:txBody>
          <a:bodyPr lIns="90481" tIns="44447" rIns="90481" bIns="44447">
            <a:spAutoFit/>
          </a:bodyPr>
          <a:lstStyle>
            <a:lvl1pPr eaLnBrk="0" hangingPunct="0">
              <a:defRPr sz="4200">
                <a:solidFill>
                  <a:srgbClr val="000000"/>
                </a:solidFill>
                <a:latin typeface="Gill Sans"/>
                <a:ea typeface="ヒラギノ角ゴ ProN W3"/>
                <a:cs typeface="ヒラギノ角ゴ ProN W3"/>
                <a:sym typeface="Gill Sans"/>
              </a:defRPr>
            </a:lvl1pPr>
            <a:lvl2pPr marL="742950" indent="-285750" eaLnBrk="0" hangingPunct="0">
              <a:defRPr sz="4200">
                <a:solidFill>
                  <a:srgbClr val="000000"/>
                </a:solidFill>
                <a:latin typeface="Gill Sans"/>
                <a:ea typeface="ヒラギノ角ゴ ProN W3"/>
                <a:cs typeface="ヒラギノ角ゴ ProN W3"/>
                <a:sym typeface="Gill Sans"/>
              </a:defRPr>
            </a:lvl2pPr>
            <a:lvl3pPr marL="1143000" indent="-228600" eaLnBrk="0" hangingPunct="0">
              <a:defRPr sz="4200">
                <a:solidFill>
                  <a:srgbClr val="000000"/>
                </a:solidFill>
                <a:latin typeface="Gill Sans"/>
                <a:ea typeface="ヒラギノ角ゴ ProN W3"/>
                <a:cs typeface="ヒラギノ角ゴ ProN W3"/>
                <a:sym typeface="Gill Sans"/>
              </a:defRPr>
            </a:lvl3pPr>
            <a:lvl4pPr marL="1600200" indent="-228600" eaLnBrk="0" hangingPunct="0">
              <a:defRPr sz="4200">
                <a:solidFill>
                  <a:srgbClr val="000000"/>
                </a:solidFill>
                <a:latin typeface="Gill Sans"/>
                <a:ea typeface="ヒラギノ角ゴ ProN W3"/>
                <a:cs typeface="ヒラギノ角ゴ ProN W3"/>
                <a:sym typeface="Gill Sans"/>
              </a:defRPr>
            </a:lvl4pPr>
            <a:lvl5pPr marL="2057400" indent="-228600" eaLnBrk="0" hangingPunct="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defRPr/>
            </a:pPr>
            <a:r>
              <a:rPr lang="en-US" altLang="it-IT" sz="1200" dirty="0">
                <a:solidFill>
                  <a:srgbClr val="FFFFFF"/>
                </a:solidFill>
                <a:latin typeface="Calibri" pitchFamily="34" charset="0"/>
              </a:rPr>
              <a:t> </a:t>
            </a:r>
          </a:p>
        </p:txBody>
      </p:sp>
      <p:sp>
        <p:nvSpPr>
          <p:cNvPr id="1034" name="Rectangle 6"/>
          <p:cNvSpPr>
            <a:spLocks/>
          </p:cNvSpPr>
          <p:nvPr/>
        </p:nvSpPr>
        <p:spPr bwMode="auto">
          <a:xfrm>
            <a:off x="2576513" y="44450"/>
            <a:ext cx="4752975" cy="292100"/>
          </a:xfrm>
          <a:prstGeom prst="rect">
            <a:avLst/>
          </a:prstGeom>
          <a:noFill/>
          <a:ln>
            <a:noFill/>
          </a:ln>
        </p:spPr>
        <p:txBody>
          <a:bodyPr lIns="38098" tIns="38098" rIns="38098" bIns="38098"/>
          <a:lstStyle>
            <a:lvl1pPr eaLnBrk="0" hangingPunct="0">
              <a:defRPr sz="4200">
                <a:solidFill>
                  <a:srgbClr val="000000"/>
                </a:solidFill>
                <a:latin typeface="Gill Sans"/>
                <a:ea typeface="ヒラギノ角ゴ ProN W3"/>
                <a:cs typeface="ヒラギノ角ゴ ProN W3"/>
                <a:sym typeface="Gill Sans"/>
              </a:defRPr>
            </a:lvl1pPr>
            <a:lvl2pPr marL="742950" indent="-285750" eaLnBrk="0" hangingPunct="0">
              <a:defRPr sz="4200">
                <a:solidFill>
                  <a:srgbClr val="000000"/>
                </a:solidFill>
                <a:latin typeface="Gill Sans"/>
                <a:ea typeface="ヒラギノ角ゴ ProN W3"/>
                <a:cs typeface="ヒラギノ角ゴ ProN W3"/>
                <a:sym typeface="Gill Sans"/>
              </a:defRPr>
            </a:lvl2pPr>
            <a:lvl3pPr marL="1143000" indent="-228600" eaLnBrk="0" hangingPunct="0">
              <a:defRPr sz="4200">
                <a:solidFill>
                  <a:srgbClr val="000000"/>
                </a:solidFill>
                <a:latin typeface="Gill Sans"/>
                <a:ea typeface="ヒラギノ角ゴ ProN W3"/>
                <a:cs typeface="ヒラギノ角ゴ ProN W3"/>
                <a:sym typeface="Gill Sans"/>
              </a:defRPr>
            </a:lvl3pPr>
            <a:lvl4pPr marL="1600200" indent="-228600" eaLnBrk="0" hangingPunct="0">
              <a:defRPr sz="4200">
                <a:solidFill>
                  <a:srgbClr val="000000"/>
                </a:solidFill>
                <a:latin typeface="Gill Sans"/>
                <a:ea typeface="ヒラギノ角ゴ ProN W3"/>
                <a:cs typeface="ヒラギノ角ゴ ProN W3"/>
                <a:sym typeface="Gill Sans"/>
              </a:defRPr>
            </a:lvl4pPr>
            <a:lvl5pPr marL="2057400" indent="-228600" eaLnBrk="0" hangingPunct="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eaLnBrk="1" hangingPunct="1">
              <a:defRPr/>
            </a:pPr>
            <a:r>
              <a:rPr lang="en-US" altLang="it-IT" sz="1400" dirty="0">
                <a:solidFill>
                  <a:srgbClr val="FFFFFF"/>
                </a:solidFill>
                <a:latin typeface="Calibri" pitchFamily="34" charset="0"/>
                <a:sym typeface="Calibri" pitchFamily="34" charset="0"/>
              </a:rPr>
              <a:t>ATHENA : the </a:t>
            </a:r>
            <a:r>
              <a:rPr lang="en-US" altLang="it-IT" sz="1400" b="1" dirty="0">
                <a:solidFill>
                  <a:srgbClr val="FFFFFF"/>
                </a:solidFill>
                <a:latin typeface="Calibri" pitchFamily="34" charset="0"/>
                <a:sym typeface="Calibri" pitchFamily="34" charset="0"/>
              </a:rPr>
              <a:t>A</a:t>
            </a:r>
            <a:r>
              <a:rPr lang="en-US" altLang="it-IT" sz="1400" dirty="0">
                <a:solidFill>
                  <a:srgbClr val="FFFFFF"/>
                </a:solidFill>
                <a:latin typeface="Calibri" pitchFamily="34" charset="0"/>
                <a:sym typeface="Calibri" pitchFamily="34" charset="0"/>
              </a:rPr>
              <a:t>dvanced </a:t>
            </a:r>
            <a:r>
              <a:rPr lang="en-US" altLang="it-IT" sz="1400" b="1" dirty="0">
                <a:solidFill>
                  <a:srgbClr val="FFFFFF"/>
                </a:solidFill>
                <a:latin typeface="Calibri" pitchFamily="34" charset="0"/>
                <a:sym typeface="Calibri" pitchFamily="34" charset="0"/>
              </a:rPr>
              <a:t>T</a:t>
            </a:r>
            <a:r>
              <a:rPr lang="en-US" altLang="it-IT" sz="1400" dirty="0">
                <a:solidFill>
                  <a:srgbClr val="FFFFFF"/>
                </a:solidFill>
                <a:latin typeface="Calibri" pitchFamily="34" charset="0"/>
                <a:sym typeface="Calibri" pitchFamily="34" charset="0"/>
              </a:rPr>
              <a:t>elescope for </a:t>
            </a:r>
            <a:r>
              <a:rPr lang="en-US" altLang="it-IT" sz="1400" b="1" dirty="0">
                <a:solidFill>
                  <a:srgbClr val="FFFFFF"/>
                </a:solidFill>
                <a:latin typeface="Calibri" pitchFamily="34" charset="0"/>
                <a:sym typeface="Calibri" pitchFamily="34" charset="0"/>
              </a:rPr>
              <a:t>H</a:t>
            </a:r>
            <a:r>
              <a:rPr lang="en-US" altLang="it-IT" sz="1400" dirty="0">
                <a:solidFill>
                  <a:srgbClr val="FFFFFF"/>
                </a:solidFill>
                <a:latin typeface="Calibri" pitchFamily="34" charset="0"/>
                <a:sym typeface="Calibri" pitchFamily="34" charset="0"/>
              </a:rPr>
              <a:t>igh </a:t>
            </a:r>
            <a:r>
              <a:rPr lang="en-US" altLang="it-IT" sz="1400" b="1" dirty="0" err="1">
                <a:solidFill>
                  <a:srgbClr val="FFFFFF"/>
                </a:solidFill>
                <a:latin typeface="Calibri" pitchFamily="34" charset="0"/>
                <a:sym typeface="Calibri" pitchFamily="34" charset="0"/>
              </a:rPr>
              <a:t>EN</a:t>
            </a:r>
            <a:r>
              <a:rPr lang="en-US" altLang="it-IT" sz="1400" dirty="0" err="1">
                <a:solidFill>
                  <a:srgbClr val="FFFFFF"/>
                </a:solidFill>
                <a:latin typeface="Calibri" pitchFamily="34" charset="0"/>
                <a:sym typeface="Calibri" pitchFamily="34" charset="0"/>
              </a:rPr>
              <a:t>ergy</a:t>
            </a:r>
            <a:r>
              <a:rPr lang="en-US" altLang="it-IT" sz="1400" dirty="0">
                <a:solidFill>
                  <a:srgbClr val="FFFFFF"/>
                </a:solidFill>
                <a:latin typeface="Calibri" pitchFamily="34" charset="0"/>
                <a:sym typeface="Calibri" pitchFamily="34" charset="0"/>
              </a:rPr>
              <a:t> </a:t>
            </a:r>
            <a:r>
              <a:rPr lang="en-US" altLang="it-IT" sz="1400" b="1" dirty="0">
                <a:solidFill>
                  <a:srgbClr val="FFFFFF"/>
                </a:solidFill>
                <a:latin typeface="Calibri" pitchFamily="34" charset="0"/>
                <a:sym typeface="Calibri" pitchFamily="34" charset="0"/>
              </a:rPr>
              <a:t>A</a:t>
            </a:r>
            <a:r>
              <a:rPr lang="en-US" altLang="it-IT" sz="1400" dirty="0">
                <a:solidFill>
                  <a:srgbClr val="FFFFFF"/>
                </a:solidFill>
                <a:latin typeface="Calibri" pitchFamily="34" charset="0"/>
                <a:sym typeface="Calibri" pitchFamily="34" charset="0"/>
              </a:rPr>
              <a:t>strophysics</a:t>
            </a:r>
          </a:p>
        </p:txBody>
      </p:sp>
      <p:sp>
        <p:nvSpPr>
          <p:cNvPr id="1035" name="Text Box 11"/>
          <p:cNvSpPr txBox="1">
            <a:spLocks noChangeArrowheads="1"/>
          </p:cNvSpPr>
          <p:nvPr/>
        </p:nvSpPr>
        <p:spPr bwMode="auto">
          <a:xfrm>
            <a:off x="9607550" y="6502400"/>
            <a:ext cx="241300" cy="254000"/>
          </a:xfrm>
          <a:prstGeom prst="rect">
            <a:avLst/>
          </a:prstGeom>
          <a:noFill/>
          <a:ln>
            <a:noFill/>
          </a:ln>
        </p:spPr>
        <p:txBody>
          <a:bodyPr wrap="none" lIns="91434" tIns="45717" rIns="91434" bIns="45717" anchor="ctr"/>
          <a:lstStyle>
            <a:lvl1pPr eaLnBrk="0" hangingPunct="0">
              <a:defRPr sz="4200">
                <a:solidFill>
                  <a:srgbClr val="000000"/>
                </a:solidFill>
                <a:latin typeface="Gill Sans"/>
                <a:ea typeface="ヒラギノ角ゴ ProN W3"/>
                <a:cs typeface="ヒラギノ角ゴ ProN W3"/>
                <a:sym typeface="Gill Sans"/>
              </a:defRPr>
            </a:lvl1pPr>
            <a:lvl2pPr marL="742950" indent="-285750" eaLnBrk="0" hangingPunct="0">
              <a:defRPr sz="4200">
                <a:solidFill>
                  <a:srgbClr val="000000"/>
                </a:solidFill>
                <a:latin typeface="Gill Sans"/>
                <a:ea typeface="ヒラギノ角ゴ ProN W3"/>
                <a:cs typeface="ヒラギノ角ゴ ProN W3"/>
                <a:sym typeface="Gill Sans"/>
              </a:defRPr>
            </a:lvl2pPr>
            <a:lvl3pPr marL="1143000" indent="-228600" eaLnBrk="0" hangingPunct="0">
              <a:defRPr sz="4200">
                <a:solidFill>
                  <a:srgbClr val="000000"/>
                </a:solidFill>
                <a:latin typeface="Gill Sans"/>
                <a:ea typeface="ヒラギノ角ゴ ProN W3"/>
                <a:cs typeface="ヒラギノ角ゴ ProN W3"/>
                <a:sym typeface="Gill Sans"/>
              </a:defRPr>
            </a:lvl3pPr>
            <a:lvl4pPr marL="1600200" indent="-228600" eaLnBrk="0" hangingPunct="0">
              <a:defRPr sz="4200">
                <a:solidFill>
                  <a:srgbClr val="000000"/>
                </a:solidFill>
                <a:latin typeface="Gill Sans"/>
                <a:ea typeface="ヒラギノ角ゴ ProN W3"/>
                <a:cs typeface="ヒラギノ角ゴ ProN W3"/>
                <a:sym typeface="Gill Sans"/>
              </a:defRPr>
            </a:lvl4pPr>
            <a:lvl5pPr marL="2057400" indent="-228600" eaLnBrk="0" hangingPunct="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r" eaLnBrk="1" hangingPunct="1">
              <a:defRPr/>
            </a:pPr>
            <a:fld id="{6EFB1FEC-465C-461A-8F1C-9E407BDC0A5C}" type="slidenum">
              <a:rPr lang="en-US" altLang="it-IT" sz="1200" smtClean="0">
                <a:solidFill>
                  <a:srgbClr val="FFFFFF"/>
                </a:solidFill>
                <a:latin typeface="Times New Roman" pitchFamily="18" charset="0"/>
                <a:cs typeface="Times New Roman" pitchFamily="18" charset="0"/>
                <a:sym typeface="Times New Roman" pitchFamily="18" charset="0"/>
              </a:rPr>
              <a:pPr algn="r" eaLnBrk="1" hangingPunct="1">
                <a:defRPr/>
              </a:pPr>
              <a:t>‹N›</a:t>
            </a:fld>
            <a:endParaRPr lang="en-US" altLang="it-IT" sz="1200" dirty="0">
              <a:solidFill>
                <a:srgbClr val="FFFFFF"/>
              </a:solidFill>
              <a:latin typeface="Times New Roman" pitchFamily="18" charset="0"/>
              <a:cs typeface="Times New Roman" pitchFamily="18" charset="0"/>
              <a:sym typeface="Times New Roman" pitchFamily="18" charset="0"/>
            </a:endParaRPr>
          </a:p>
        </p:txBody>
      </p:sp>
      <p:sp>
        <p:nvSpPr>
          <p:cNvPr id="3" name="Rettangolo 2"/>
          <p:cNvSpPr/>
          <p:nvPr/>
        </p:nvSpPr>
        <p:spPr>
          <a:xfrm>
            <a:off x="2144713" y="22225"/>
            <a:ext cx="287337" cy="287338"/>
          </a:xfrm>
          <a:prstGeom prst="rect">
            <a:avLst/>
          </a:prstGeom>
          <a:solidFill>
            <a:schemeClr val="tx1"/>
          </a:solidFill>
          <a:ln>
            <a:noFill/>
          </a:ln>
        </p:spPr>
        <p:style>
          <a:lnRef idx="1">
            <a:schemeClr val="dk1"/>
          </a:lnRef>
          <a:fillRef idx="3">
            <a:schemeClr val="dk1"/>
          </a:fillRef>
          <a:effectRef idx="2">
            <a:schemeClr val="dk1"/>
          </a:effectRef>
          <a:fontRef idx="minor">
            <a:schemeClr val="lt1"/>
          </a:fontRef>
        </p:style>
        <p:txBody>
          <a:bodyPr lIns="91434" tIns="45717" rIns="91434" bIns="45717" anchor="ctr"/>
          <a:lstStyle/>
          <a:p>
            <a:pPr algn="ctr">
              <a:defRPr/>
            </a:pPr>
            <a:endParaRPr lang="it-IT" sz="4200">
              <a:solidFill>
                <a:prstClr val="white"/>
              </a:solidFill>
              <a:sym typeface="Gill Sans" charset="0"/>
            </a:endParaRPr>
          </a:p>
        </p:txBody>
      </p:sp>
      <p:pic>
        <p:nvPicPr>
          <p:cNvPr id="2" name="Immagine 14" descr="XIFU_Logo_red.tif"/>
          <p:cNvPicPr>
            <a:picLocks noChangeAspect="1"/>
          </p:cNvPicPr>
          <p:nvPr/>
        </p:nvPicPr>
        <p:blipFill>
          <a:blip r:embed="rId15">
            <a:extLst>
              <a:ext uri="{28A0092B-C50C-407E-A947-70E740481C1C}">
                <a14:useLocalDpi xmlns:a14="http://schemas.microsoft.com/office/drawing/2010/main" val="0"/>
              </a:ext>
            </a:extLst>
          </a:blip>
          <a:srcRect l="3864" t="19356" r="5721" b="21088"/>
          <a:stretch>
            <a:fillRect/>
          </a:stretch>
        </p:blipFill>
        <p:spPr bwMode="auto">
          <a:xfrm>
            <a:off x="9012238" y="17463"/>
            <a:ext cx="83661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sellaDiTesto 1"/>
          <p:cNvSpPr txBox="1">
            <a:spLocks noChangeArrowheads="1"/>
          </p:cNvSpPr>
          <p:nvPr/>
        </p:nvSpPr>
        <p:spPr bwMode="auto">
          <a:xfrm>
            <a:off x="5026025" y="6551613"/>
            <a:ext cx="4373563" cy="246062"/>
          </a:xfrm>
          <a:prstGeom prst="rect">
            <a:avLst/>
          </a:prstGeom>
          <a:noFill/>
          <a:ln>
            <a:noFill/>
          </a:ln>
        </p:spPr>
        <p:txBody>
          <a:bodyPr wrap="none" lIns="91434" tIns="45717" rIns="91434" bIns="45717">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defRPr/>
            </a:pPr>
            <a:r>
              <a:rPr lang="it-IT" sz="1000" dirty="0">
                <a:solidFill>
                  <a:prstClr val="white"/>
                </a:solidFill>
              </a:rPr>
              <a:t>ATHENA Italian Team, X-IFU </a:t>
            </a:r>
            <a:r>
              <a:rPr lang="it-IT" sz="1000" dirty="0" err="1">
                <a:solidFill>
                  <a:prstClr val="white"/>
                </a:solidFill>
              </a:rPr>
              <a:t>Cons</a:t>
            </a:r>
            <a:r>
              <a:rPr lang="it-IT" sz="1000" dirty="0">
                <a:solidFill>
                  <a:prstClr val="white"/>
                </a:solidFill>
              </a:rPr>
              <a:t>. Meeting #3, IRAP – Oct., 26-28, 2015</a:t>
            </a:r>
          </a:p>
        </p:txBody>
      </p:sp>
      <p:pic>
        <p:nvPicPr>
          <p:cNvPr id="1037"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5" y="6513513"/>
            <a:ext cx="5619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2" descr="http://www.infn.it/logo/weblogo1.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0388" y="6513513"/>
            <a:ext cx="4540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23" descr="https://encrypted-tbn2.gstatic.com/images?q=tbn:ANd9GcSzc7nS6WN7kKfWMserC5wmNR3gQ6-aN_a5MCghqhIS4oMwj2y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7275" y="6513513"/>
            <a:ext cx="2206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25" descr="http://www1.mat.uniroma1.it/people/mprocesi/la_sapienza.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22388" y="6513513"/>
            <a:ext cx="2381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31" descr="http://www.guidamaster.it/wp-content/uploads/2014/06/Universita_Tor_Vergata.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04963" y="6513513"/>
            <a:ext cx="2397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35" descr="http://r3sport.uniroma3.it/foto/f2b0e992-617d-4b6c-a26c-eba36c7021db.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87538" y="6513513"/>
            <a:ext cx="5302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39" descr="http://umi2011.dm.unibo.it/imgs/bologna_universita.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462213" y="651351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41" descr="http://www.feedback.it/blog/wp-content/uploads/2009/12/logo-unipa.jpg"/>
          <p:cNvPicPr>
            <a:picLocks noChangeAspect="1" noChangeArrowheads="1"/>
          </p:cNvPicPr>
          <p:nvPr/>
        </p:nvPicPr>
        <p:blipFill>
          <a:blip r:embed="rId23">
            <a:extLst>
              <a:ext uri="{28A0092B-C50C-407E-A947-70E740481C1C}">
                <a14:useLocalDpi xmlns:a14="http://schemas.microsoft.com/office/drawing/2010/main" val="0"/>
              </a:ext>
            </a:extLst>
          </a:blip>
          <a:srcRect l="26651" r="26935"/>
          <a:stretch>
            <a:fillRect/>
          </a:stretch>
        </p:blipFill>
        <p:spPr bwMode="auto">
          <a:xfrm>
            <a:off x="2794000" y="6513513"/>
            <a:ext cx="2921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45" descr="http://aoim.pd.ifn.cnr.it/_/rsrc/1402989524075/home/Logo-CNR-IFN-1.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463925" y="6513513"/>
            <a:ext cx="10890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49" descr="http://www2.fisica.unimi.it/lazzaroni/LogoUNIMI.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128963" y="6513513"/>
            <a:ext cx="2905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18"/>
          <p:cNvPicPr>
            <a:picLocks noChangeAspect="1" noChangeArrowheads="1"/>
          </p:cNvPicPr>
          <p:nvPr/>
        </p:nvPicPr>
        <p:blipFill>
          <a:blip r:embed="rId26">
            <a:extLst>
              <a:ext uri="{28A0092B-C50C-407E-A947-70E740481C1C}">
                <a14:useLocalDpi xmlns:a14="http://schemas.microsoft.com/office/drawing/2010/main" val="0"/>
              </a:ext>
            </a:extLst>
          </a:blip>
          <a:srcRect r="38602" b="18745"/>
          <a:stretch>
            <a:fillRect/>
          </a:stretch>
        </p:blipFill>
        <p:spPr bwMode="auto">
          <a:xfrm>
            <a:off x="22225" y="17463"/>
            <a:ext cx="1071563"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592638" y="6524625"/>
            <a:ext cx="476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671722"/>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p:hf sldNum="0" hdr="0" ftr="0" dt="0"/>
  <p:txStyles>
    <p:titleStyle>
      <a:lvl1pPr algn="ctr" defTabSz="455613" rtl="0" eaLnBrk="0" fontAlgn="base" hangingPunct="0">
        <a:spcBef>
          <a:spcPct val="0"/>
        </a:spcBef>
        <a:spcAft>
          <a:spcPct val="0"/>
        </a:spcAft>
        <a:defRPr sz="4400" kern="1200">
          <a:solidFill>
            <a:schemeClr val="tx1"/>
          </a:solidFill>
          <a:latin typeface="+mj-lt"/>
          <a:ea typeface="MS PGothic" pitchFamily="34" charset="-128"/>
          <a:cs typeface="MS PGothic"/>
        </a:defRPr>
      </a:lvl1pPr>
      <a:lvl2pPr algn="ctr" defTabSz="455613" rtl="0" eaLnBrk="0" fontAlgn="base" hangingPunct="0">
        <a:spcBef>
          <a:spcPct val="0"/>
        </a:spcBef>
        <a:spcAft>
          <a:spcPct val="0"/>
        </a:spcAft>
        <a:defRPr sz="4400">
          <a:solidFill>
            <a:schemeClr val="tx1"/>
          </a:solidFill>
          <a:latin typeface="Calibri" pitchFamily="-108" charset="0"/>
          <a:ea typeface="MS PGothic" pitchFamily="34" charset="-128"/>
          <a:cs typeface="MS PGothic"/>
        </a:defRPr>
      </a:lvl2pPr>
      <a:lvl3pPr algn="ctr" defTabSz="455613" rtl="0" eaLnBrk="0" fontAlgn="base" hangingPunct="0">
        <a:spcBef>
          <a:spcPct val="0"/>
        </a:spcBef>
        <a:spcAft>
          <a:spcPct val="0"/>
        </a:spcAft>
        <a:defRPr sz="4400">
          <a:solidFill>
            <a:schemeClr val="tx1"/>
          </a:solidFill>
          <a:latin typeface="Calibri" pitchFamily="-108" charset="0"/>
          <a:ea typeface="MS PGothic" pitchFamily="34" charset="-128"/>
          <a:cs typeface="MS PGothic"/>
        </a:defRPr>
      </a:lvl3pPr>
      <a:lvl4pPr algn="ctr" defTabSz="455613" rtl="0" eaLnBrk="0" fontAlgn="base" hangingPunct="0">
        <a:spcBef>
          <a:spcPct val="0"/>
        </a:spcBef>
        <a:spcAft>
          <a:spcPct val="0"/>
        </a:spcAft>
        <a:defRPr sz="4400">
          <a:solidFill>
            <a:schemeClr val="tx1"/>
          </a:solidFill>
          <a:latin typeface="Calibri" pitchFamily="-108" charset="0"/>
          <a:ea typeface="MS PGothic" pitchFamily="34" charset="-128"/>
          <a:cs typeface="MS PGothic"/>
        </a:defRPr>
      </a:lvl4pPr>
      <a:lvl5pPr algn="ctr" defTabSz="455613" rtl="0" eaLnBrk="0" fontAlgn="base" hangingPunct="0">
        <a:spcBef>
          <a:spcPct val="0"/>
        </a:spcBef>
        <a:spcAft>
          <a:spcPct val="0"/>
        </a:spcAft>
        <a:defRPr sz="4400">
          <a:solidFill>
            <a:schemeClr val="tx1"/>
          </a:solidFill>
          <a:latin typeface="Calibri" pitchFamily="-108" charset="0"/>
          <a:ea typeface="MS PGothic" pitchFamily="34" charset="-128"/>
          <a:cs typeface="MS PGothic"/>
        </a:defRPr>
      </a:lvl5pPr>
      <a:lvl6pPr marL="457170" algn="ctr" defTabSz="45717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340" algn="ctr" defTabSz="45717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510" algn="ctr" defTabSz="45717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680" algn="ctr" defTabSz="45717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a:defRPr>
      </a:lvl5pPr>
      <a:lvl6pPr marL="2514436" indent="-228585" algn="l" defTabSz="457170" rtl="0" eaLnBrk="1" latinLnBrk="0" hangingPunct="1">
        <a:spcBef>
          <a:spcPct val="20000"/>
        </a:spcBef>
        <a:buFont typeface="Arial"/>
        <a:buChar char="•"/>
        <a:defRPr sz="2000" kern="1200">
          <a:solidFill>
            <a:schemeClr val="tx1"/>
          </a:solidFill>
          <a:latin typeface="+mn-lt"/>
          <a:ea typeface="+mn-ea"/>
          <a:cs typeface="+mn-cs"/>
        </a:defRPr>
      </a:lvl6pPr>
      <a:lvl7pPr marL="2971606" indent="-228585" algn="l" defTabSz="457170" rtl="0" eaLnBrk="1" latinLnBrk="0" hangingPunct="1">
        <a:spcBef>
          <a:spcPct val="20000"/>
        </a:spcBef>
        <a:buFont typeface="Arial"/>
        <a:buChar char="•"/>
        <a:defRPr sz="2000" kern="1200">
          <a:solidFill>
            <a:schemeClr val="tx1"/>
          </a:solidFill>
          <a:latin typeface="+mn-lt"/>
          <a:ea typeface="+mn-ea"/>
          <a:cs typeface="+mn-cs"/>
        </a:defRPr>
      </a:lvl7pPr>
      <a:lvl8pPr marL="3428776" indent="-228585" algn="l" defTabSz="457170" rtl="0" eaLnBrk="1" latinLnBrk="0" hangingPunct="1">
        <a:spcBef>
          <a:spcPct val="20000"/>
        </a:spcBef>
        <a:buFont typeface="Arial"/>
        <a:buChar char="•"/>
        <a:defRPr sz="2000" kern="1200">
          <a:solidFill>
            <a:schemeClr val="tx1"/>
          </a:solidFill>
          <a:latin typeface="+mn-lt"/>
          <a:ea typeface="+mn-ea"/>
          <a:cs typeface="+mn-cs"/>
        </a:defRPr>
      </a:lvl8pPr>
      <a:lvl9pPr marL="3885946" indent="-228585" algn="l" defTabSz="4571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0"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20" algn="l" defTabSz="457170" rtl="0" eaLnBrk="1" latinLnBrk="0" hangingPunct="1">
        <a:defRPr sz="1800" kern="1200">
          <a:solidFill>
            <a:schemeClr val="tx1"/>
          </a:solidFill>
          <a:latin typeface="+mn-lt"/>
          <a:ea typeface="+mn-ea"/>
          <a:cs typeface="+mn-cs"/>
        </a:defRPr>
      </a:lvl7pPr>
      <a:lvl8pPr marL="3200190" algn="l" defTabSz="457170" rtl="0" eaLnBrk="1" latinLnBrk="0" hangingPunct="1">
        <a:defRPr sz="1800" kern="1200">
          <a:solidFill>
            <a:schemeClr val="tx1"/>
          </a:solidFill>
          <a:latin typeface="+mn-lt"/>
          <a:ea typeface="+mn-ea"/>
          <a:cs typeface="+mn-cs"/>
        </a:defRPr>
      </a:lvl8pPr>
      <a:lvl9pPr marL="3657360" algn="l" defTabSz="45717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it-IT"/>
              <a:t>Click to edit Master title style</a:t>
            </a:r>
          </a:p>
        </p:txBody>
      </p:sp>
      <p:sp>
        <p:nvSpPr>
          <p:cNvPr id="1027" name="Text Placeholder 2"/>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6" name="Slide Number Placeholder 5"/>
          <p:cNvSpPr>
            <a:spLocks noGrp="1"/>
          </p:cNvSpPr>
          <p:nvPr>
            <p:ph type="sldNum" sz="quarter" idx="4"/>
          </p:nvPr>
        </p:nvSpPr>
        <p:spPr>
          <a:xfrm>
            <a:off x="9309100" y="6634163"/>
            <a:ext cx="496888" cy="174625"/>
          </a:xfrm>
          <a:prstGeom prst="rect">
            <a:avLst/>
          </a:prstGeom>
        </p:spPr>
        <p:txBody>
          <a:bodyPr vert="horz" wrap="square" lIns="91434" tIns="45717" rIns="91434" bIns="45717" numCol="1" anchor="ctr" anchorCtr="0" compatLnSpc="1">
            <a:prstTxWarp prst="textNoShape">
              <a:avLst/>
            </a:prstTxWarp>
          </a:bodyPr>
          <a:lstStyle>
            <a:lvl1pPr algn="r" eaLnBrk="0" hangingPunct="0">
              <a:defRPr sz="1200">
                <a:solidFill>
                  <a:prstClr val="white"/>
                </a:solidFill>
                <a:latin typeface="Times New Roman" charset="0"/>
                <a:ea typeface="ＭＳ Ｐゴシック" charset="-128"/>
                <a:cs typeface="ＭＳ Ｐゴシック" charset="-128"/>
                <a:sym typeface="Gill Sans" charset="0"/>
              </a:defRPr>
            </a:lvl1pPr>
          </a:lstStyle>
          <a:p>
            <a:pPr>
              <a:defRPr/>
            </a:pPr>
            <a:fld id="{10B865D4-AF8F-4D56-8213-E5DAF986D45F}" type="slidenum">
              <a:rPr lang="en-US"/>
              <a:pPr>
                <a:defRPr/>
              </a:pPr>
              <a:t>‹N›</a:t>
            </a:fld>
            <a:endParaRPr lang="en-US"/>
          </a:p>
        </p:txBody>
      </p:sp>
      <p:pic>
        <p:nvPicPr>
          <p:cNvPr id="1029" name="Picture 6" descr="ixoPPTBannerWPinline"/>
          <p:cNvPicPr>
            <a:picLocks noChangeAspect="1" noChangeArrowheads="1"/>
          </p:cNvPicPr>
          <p:nvPr/>
        </p:nvPicPr>
        <p:blipFill>
          <a:blip r:embed="rId13">
            <a:extLst>
              <a:ext uri="{28A0092B-C50C-407E-A947-70E740481C1C}">
                <a14:useLocalDpi xmlns:a14="http://schemas.microsoft.com/office/drawing/2010/main" val="0"/>
              </a:ext>
            </a:extLst>
          </a:blip>
          <a:srcRect r="47649" b="4460"/>
          <a:stretch>
            <a:fillRect/>
          </a:stretch>
        </p:blipFill>
        <p:spPr bwMode="auto">
          <a:xfrm>
            <a:off x="0" y="0"/>
            <a:ext cx="99060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52" descr="ixoPPTFooterWPinline"/>
          <p:cNvPicPr>
            <a:picLocks noChangeAspect="1" noChangeArrowheads="1"/>
          </p:cNvPicPr>
          <p:nvPr/>
        </p:nvPicPr>
        <p:blipFill>
          <a:blip r:embed="rId14">
            <a:extLst>
              <a:ext uri="{28A0092B-C50C-407E-A947-70E740481C1C}">
                <a14:useLocalDpi xmlns:a14="http://schemas.microsoft.com/office/drawing/2010/main" val="0"/>
              </a:ext>
            </a:extLst>
          </a:blip>
          <a:srcRect t="10194" r="18269" b="2"/>
          <a:stretch>
            <a:fillRect/>
          </a:stretch>
        </p:blipFill>
        <p:spPr bwMode="auto">
          <a:xfrm>
            <a:off x="0" y="6491288"/>
            <a:ext cx="990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53"/>
          <p:cNvSpPr>
            <a:spLocks noChangeArrowheads="1"/>
          </p:cNvSpPr>
          <p:nvPr/>
        </p:nvSpPr>
        <p:spPr bwMode="auto">
          <a:xfrm>
            <a:off x="573088" y="6513513"/>
            <a:ext cx="3527425" cy="274637"/>
          </a:xfrm>
          <a:prstGeom prst="rect">
            <a:avLst/>
          </a:prstGeom>
          <a:noFill/>
          <a:ln>
            <a:noFill/>
          </a:ln>
        </p:spPr>
        <p:txBody>
          <a:bodyPr lIns="90481" tIns="44447" rIns="90481" bIns="44447">
            <a:spAutoFit/>
          </a:bodyPr>
          <a:lstStyle>
            <a:lvl1pPr eaLnBrk="0" hangingPunct="0">
              <a:defRPr sz="4200">
                <a:solidFill>
                  <a:srgbClr val="000000"/>
                </a:solidFill>
                <a:latin typeface="Gill Sans"/>
                <a:ea typeface="ヒラギノ角ゴ ProN W3"/>
                <a:cs typeface="ヒラギノ角ゴ ProN W3"/>
                <a:sym typeface="Gill Sans"/>
              </a:defRPr>
            </a:lvl1pPr>
            <a:lvl2pPr marL="742950" indent="-285750" eaLnBrk="0" hangingPunct="0">
              <a:defRPr sz="4200">
                <a:solidFill>
                  <a:srgbClr val="000000"/>
                </a:solidFill>
                <a:latin typeface="Gill Sans"/>
                <a:ea typeface="ヒラギノ角ゴ ProN W3"/>
                <a:cs typeface="ヒラギノ角ゴ ProN W3"/>
                <a:sym typeface="Gill Sans"/>
              </a:defRPr>
            </a:lvl2pPr>
            <a:lvl3pPr marL="1143000" indent="-228600" eaLnBrk="0" hangingPunct="0">
              <a:defRPr sz="4200">
                <a:solidFill>
                  <a:srgbClr val="000000"/>
                </a:solidFill>
                <a:latin typeface="Gill Sans"/>
                <a:ea typeface="ヒラギノ角ゴ ProN W3"/>
                <a:cs typeface="ヒラギノ角ゴ ProN W3"/>
                <a:sym typeface="Gill Sans"/>
              </a:defRPr>
            </a:lvl3pPr>
            <a:lvl4pPr marL="1600200" indent="-228600" eaLnBrk="0" hangingPunct="0">
              <a:defRPr sz="4200">
                <a:solidFill>
                  <a:srgbClr val="000000"/>
                </a:solidFill>
                <a:latin typeface="Gill Sans"/>
                <a:ea typeface="ヒラギノ角ゴ ProN W3"/>
                <a:cs typeface="ヒラギノ角ゴ ProN W3"/>
                <a:sym typeface="Gill Sans"/>
              </a:defRPr>
            </a:lvl4pPr>
            <a:lvl5pPr marL="2057400" indent="-228600" eaLnBrk="0" hangingPunct="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defRPr/>
            </a:pPr>
            <a:r>
              <a:rPr lang="en-US" altLang="it-IT" sz="1200" dirty="0">
                <a:solidFill>
                  <a:srgbClr val="FFFFFF"/>
                </a:solidFill>
                <a:latin typeface="Calibri" pitchFamily="34" charset="0"/>
              </a:rPr>
              <a:t> </a:t>
            </a:r>
          </a:p>
        </p:txBody>
      </p:sp>
      <p:sp>
        <p:nvSpPr>
          <p:cNvPr id="1034" name="Rectangle 6"/>
          <p:cNvSpPr>
            <a:spLocks/>
          </p:cNvSpPr>
          <p:nvPr/>
        </p:nvSpPr>
        <p:spPr bwMode="auto">
          <a:xfrm>
            <a:off x="2576513" y="44450"/>
            <a:ext cx="4752975" cy="292100"/>
          </a:xfrm>
          <a:prstGeom prst="rect">
            <a:avLst/>
          </a:prstGeom>
          <a:noFill/>
          <a:ln>
            <a:noFill/>
          </a:ln>
        </p:spPr>
        <p:txBody>
          <a:bodyPr lIns="38098" tIns="38098" rIns="38098" bIns="38098"/>
          <a:lstStyle>
            <a:lvl1pPr eaLnBrk="0" hangingPunct="0">
              <a:defRPr sz="4200">
                <a:solidFill>
                  <a:srgbClr val="000000"/>
                </a:solidFill>
                <a:latin typeface="Gill Sans"/>
                <a:ea typeface="ヒラギノ角ゴ ProN W3"/>
                <a:cs typeface="ヒラギノ角ゴ ProN W3"/>
                <a:sym typeface="Gill Sans"/>
              </a:defRPr>
            </a:lvl1pPr>
            <a:lvl2pPr marL="742950" indent="-285750" eaLnBrk="0" hangingPunct="0">
              <a:defRPr sz="4200">
                <a:solidFill>
                  <a:srgbClr val="000000"/>
                </a:solidFill>
                <a:latin typeface="Gill Sans"/>
                <a:ea typeface="ヒラギノ角ゴ ProN W3"/>
                <a:cs typeface="ヒラギノ角ゴ ProN W3"/>
                <a:sym typeface="Gill Sans"/>
              </a:defRPr>
            </a:lvl2pPr>
            <a:lvl3pPr marL="1143000" indent="-228600" eaLnBrk="0" hangingPunct="0">
              <a:defRPr sz="4200">
                <a:solidFill>
                  <a:srgbClr val="000000"/>
                </a:solidFill>
                <a:latin typeface="Gill Sans"/>
                <a:ea typeface="ヒラギノ角ゴ ProN W3"/>
                <a:cs typeface="ヒラギノ角ゴ ProN W3"/>
                <a:sym typeface="Gill Sans"/>
              </a:defRPr>
            </a:lvl3pPr>
            <a:lvl4pPr marL="1600200" indent="-228600" eaLnBrk="0" hangingPunct="0">
              <a:defRPr sz="4200">
                <a:solidFill>
                  <a:srgbClr val="000000"/>
                </a:solidFill>
                <a:latin typeface="Gill Sans"/>
                <a:ea typeface="ヒラギノ角ゴ ProN W3"/>
                <a:cs typeface="ヒラギノ角ゴ ProN W3"/>
                <a:sym typeface="Gill Sans"/>
              </a:defRPr>
            </a:lvl4pPr>
            <a:lvl5pPr marL="2057400" indent="-228600" eaLnBrk="0" hangingPunct="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eaLnBrk="1" hangingPunct="1">
              <a:defRPr/>
            </a:pPr>
            <a:r>
              <a:rPr lang="en-US" altLang="it-IT" sz="1400" dirty="0">
                <a:solidFill>
                  <a:srgbClr val="FFFFFF"/>
                </a:solidFill>
                <a:latin typeface="Calibri" pitchFamily="34" charset="0"/>
                <a:sym typeface="Calibri" pitchFamily="34" charset="0"/>
              </a:rPr>
              <a:t>ATHENA : the </a:t>
            </a:r>
            <a:r>
              <a:rPr lang="en-US" altLang="it-IT" sz="1400" b="1" dirty="0">
                <a:solidFill>
                  <a:srgbClr val="FFFFFF"/>
                </a:solidFill>
                <a:latin typeface="Calibri" pitchFamily="34" charset="0"/>
                <a:sym typeface="Calibri" pitchFamily="34" charset="0"/>
              </a:rPr>
              <a:t>A</a:t>
            </a:r>
            <a:r>
              <a:rPr lang="en-US" altLang="it-IT" sz="1400" dirty="0">
                <a:solidFill>
                  <a:srgbClr val="FFFFFF"/>
                </a:solidFill>
                <a:latin typeface="Calibri" pitchFamily="34" charset="0"/>
                <a:sym typeface="Calibri" pitchFamily="34" charset="0"/>
              </a:rPr>
              <a:t>dvanced </a:t>
            </a:r>
            <a:r>
              <a:rPr lang="en-US" altLang="it-IT" sz="1400" b="1" dirty="0">
                <a:solidFill>
                  <a:srgbClr val="FFFFFF"/>
                </a:solidFill>
                <a:latin typeface="Calibri" pitchFamily="34" charset="0"/>
                <a:sym typeface="Calibri" pitchFamily="34" charset="0"/>
              </a:rPr>
              <a:t>T</a:t>
            </a:r>
            <a:r>
              <a:rPr lang="en-US" altLang="it-IT" sz="1400" dirty="0">
                <a:solidFill>
                  <a:srgbClr val="FFFFFF"/>
                </a:solidFill>
                <a:latin typeface="Calibri" pitchFamily="34" charset="0"/>
                <a:sym typeface="Calibri" pitchFamily="34" charset="0"/>
              </a:rPr>
              <a:t>elescope for </a:t>
            </a:r>
            <a:r>
              <a:rPr lang="en-US" altLang="it-IT" sz="1400" b="1" dirty="0">
                <a:solidFill>
                  <a:srgbClr val="FFFFFF"/>
                </a:solidFill>
                <a:latin typeface="Calibri" pitchFamily="34" charset="0"/>
                <a:sym typeface="Calibri" pitchFamily="34" charset="0"/>
              </a:rPr>
              <a:t>H</a:t>
            </a:r>
            <a:r>
              <a:rPr lang="en-US" altLang="it-IT" sz="1400" dirty="0">
                <a:solidFill>
                  <a:srgbClr val="FFFFFF"/>
                </a:solidFill>
                <a:latin typeface="Calibri" pitchFamily="34" charset="0"/>
                <a:sym typeface="Calibri" pitchFamily="34" charset="0"/>
              </a:rPr>
              <a:t>igh </a:t>
            </a:r>
            <a:r>
              <a:rPr lang="en-US" altLang="it-IT" sz="1400" b="1" dirty="0" err="1">
                <a:solidFill>
                  <a:srgbClr val="FFFFFF"/>
                </a:solidFill>
                <a:latin typeface="Calibri" pitchFamily="34" charset="0"/>
                <a:sym typeface="Calibri" pitchFamily="34" charset="0"/>
              </a:rPr>
              <a:t>EN</a:t>
            </a:r>
            <a:r>
              <a:rPr lang="en-US" altLang="it-IT" sz="1400" dirty="0" err="1">
                <a:solidFill>
                  <a:srgbClr val="FFFFFF"/>
                </a:solidFill>
                <a:latin typeface="Calibri" pitchFamily="34" charset="0"/>
                <a:sym typeface="Calibri" pitchFamily="34" charset="0"/>
              </a:rPr>
              <a:t>ergy</a:t>
            </a:r>
            <a:r>
              <a:rPr lang="en-US" altLang="it-IT" sz="1400" dirty="0">
                <a:solidFill>
                  <a:srgbClr val="FFFFFF"/>
                </a:solidFill>
                <a:latin typeface="Calibri" pitchFamily="34" charset="0"/>
                <a:sym typeface="Calibri" pitchFamily="34" charset="0"/>
              </a:rPr>
              <a:t> </a:t>
            </a:r>
            <a:r>
              <a:rPr lang="en-US" altLang="it-IT" sz="1400" b="1" dirty="0">
                <a:solidFill>
                  <a:srgbClr val="FFFFFF"/>
                </a:solidFill>
                <a:latin typeface="Calibri" pitchFamily="34" charset="0"/>
                <a:sym typeface="Calibri" pitchFamily="34" charset="0"/>
              </a:rPr>
              <a:t>A</a:t>
            </a:r>
            <a:r>
              <a:rPr lang="en-US" altLang="it-IT" sz="1400" dirty="0">
                <a:solidFill>
                  <a:srgbClr val="FFFFFF"/>
                </a:solidFill>
                <a:latin typeface="Calibri" pitchFamily="34" charset="0"/>
                <a:sym typeface="Calibri" pitchFamily="34" charset="0"/>
              </a:rPr>
              <a:t>strophysics</a:t>
            </a:r>
          </a:p>
        </p:txBody>
      </p:sp>
      <p:sp>
        <p:nvSpPr>
          <p:cNvPr id="1035" name="Text Box 11"/>
          <p:cNvSpPr txBox="1">
            <a:spLocks noChangeArrowheads="1"/>
          </p:cNvSpPr>
          <p:nvPr/>
        </p:nvSpPr>
        <p:spPr bwMode="auto">
          <a:xfrm>
            <a:off x="9607550" y="6502400"/>
            <a:ext cx="241300" cy="254000"/>
          </a:xfrm>
          <a:prstGeom prst="rect">
            <a:avLst/>
          </a:prstGeom>
          <a:noFill/>
          <a:ln>
            <a:noFill/>
          </a:ln>
        </p:spPr>
        <p:txBody>
          <a:bodyPr wrap="none" lIns="91434" tIns="45717" rIns="91434" bIns="45717" anchor="ctr"/>
          <a:lstStyle>
            <a:lvl1pPr eaLnBrk="0" hangingPunct="0">
              <a:defRPr sz="4200">
                <a:solidFill>
                  <a:srgbClr val="000000"/>
                </a:solidFill>
                <a:latin typeface="Gill Sans"/>
                <a:ea typeface="ヒラギノ角ゴ ProN W3"/>
                <a:cs typeface="ヒラギノ角ゴ ProN W3"/>
                <a:sym typeface="Gill Sans"/>
              </a:defRPr>
            </a:lvl1pPr>
            <a:lvl2pPr marL="742950" indent="-285750" eaLnBrk="0" hangingPunct="0">
              <a:defRPr sz="4200">
                <a:solidFill>
                  <a:srgbClr val="000000"/>
                </a:solidFill>
                <a:latin typeface="Gill Sans"/>
                <a:ea typeface="ヒラギノ角ゴ ProN W3"/>
                <a:cs typeface="ヒラギノ角ゴ ProN W3"/>
                <a:sym typeface="Gill Sans"/>
              </a:defRPr>
            </a:lvl2pPr>
            <a:lvl3pPr marL="1143000" indent="-228600" eaLnBrk="0" hangingPunct="0">
              <a:defRPr sz="4200">
                <a:solidFill>
                  <a:srgbClr val="000000"/>
                </a:solidFill>
                <a:latin typeface="Gill Sans"/>
                <a:ea typeface="ヒラギノ角ゴ ProN W3"/>
                <a:cs typeface="ヒラギノ角ゴ ProN W3"/>
                <a:sym typeface="Gill Sans"/>
              </a:defRPr>
            </a:lvl3pPr>
            <a:lvl4pPr marL="1600200" indent="-228600" eaLnBrk="0" hangingPunct="0">
              <a:defRPr sz="4200">
                <a:solidFill>
                  <a:srgbClr val="000000"/>
                </a:solidFill>
                <a:latin typeface="Gill Sans"/>
                <a:ea typeface="ヒラギノ角ゴ ProN W3"/>
                <a:cs typeface="ヒラギノ角ゴ ProN W3"/>
                <a:sym typeface="Gill Sans"/>
              </a:defRPr>
            </a:lvl4pPr>
            <a:lvl5pPr marL="2057400" indent="-228600" eaLnBrk="0" hangingPunct="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r" eaLnBrk="1" hangingPunct="1">
              <a:defRPr/>
            </a:pPr>
            <a:fld id="{6EFB1FEC-465C-461A-8F1C-9E407BDC0A5C}" type="slidenum">
              <a:rPr lang="en-US" altLang="it-IT" sz="1200" smtClean="0">
                <a:solidFill>
                  <a:srgbClr val="FFFFFF"/>
                </a:solidFill>
                <a:latin typeface="Times New Roman" pitchFamily="18" charset="0"/>
                <a:cs typeface="Times New Roman" pitchFamily="18" charset="0"/>
                <a:sym typeface="Times New Roman" pitchFamily="18" charset="0"/>
              </a:rPr>
              <a:pPr algn="r" eaLnBrk="1" hangingPunct="1">
                <a:defRPr/>
              </a:pPr>
              <a:t>‹N›</a:t>
            </a:fld>
            <a:endParaRPr lang="en-US" altLang="it-IT" sz="1200" dirty="0">
              <a:solidFill>
                <a:srgbClr val="FFFFFF"/>
              </a:solidFill>
              <a:latin typeface="Times New Roman" pitchFamily="18" charset="0"/>
              <a:cs typeface="Times New Roman" pitchFamily="18" charset="0"/>
              <a:sym typeface="Times New Roman" pitchFamily="18" charset="0"/>
            </a:endParaRPr>
          </a:p>
        </p:txBody>
      </p:sp>
      <p:sp>
        <p:nvSpPr>
          <p:cNvPr id="3" name="Rettangolo 2"/>
          <p:cNvSpPr/>
          <p:nvPr/>
        </p:nvSpPr>
        <p:spPr>
          <a:xfrm>
            <a:off x="2144713" y="22225"/>
            <a:ext cx="287337" cy="287338"/>
          </a:xfrm>
          <a:prstGeom prst="rect">
            <a:avLst/>
          </a:prstGeom>
          <a:solidFill>
            <a:schemeClr val="tx1"/>
          </a:solidFill>
          <a:ln>
            <a:noFill/>
          </a:ln>
        </p:spPr>
        <p:style>
          <a:lnRef idx="1">
            <a:schemeClr val="dk1"/>
          </a:lnRef>
          <a:fillRef idx="3">
            <a:schemeClr val="dk1"/>
          </a:fillRef>
          <a:effectRef idx="2">
            <a:schemeClr val="dk1"/>
          </a:effectRef>
          <a:fontRef idx="minor">
            <a:schemeClr val="lt1"/>
          </a:fontRef>
        </p:style>
        <p:txBody>
          <a:bodyPr lIns="91434" tIns="45717" rIns="91434" bIns="45717" anchor="ctr"/>
          <a:lstStyle/>
          <a:p>
            <a:pPr algn="ctr">
              <a:defRPr/>
            </a:pPr>
            <a:endParaRPr lang="it-IT" sz="4200">
              <a:solidFill>
                <a:prstClr val="white"/>
              </a:solidFill>
              <a:sym typeface="Gill Sans" charset="0"/>
            </a:endParaRPr>
          </a:p>
        </p:txBody>
      </p:sp>
      <p:pic>
        <p:nvPicPr>
          <p:cNvPr id="2" name="Immagine 14" descr="XIFU_Logo_red.tif"/>
          <p:cNvPicPr>
            <a:picLocks noChangeAspect="1"/>
          </p:cNvPicPr>
          <p:nvPr/>
        </p:nvPicPr>
        <p:blipFill>
          <a:blip r:embed="rId15">
            <a:extLst>
              <a:ext uri="{28A0092B-C50C-407E-A947-70E740481C1C}">
                <a14:useLocalDpi xmlns:a14="http://schemas.microsoft.com/office/drawing/2010/main" val="0"/>
              </a:ext>
            </a:extLst>
          </a:blip>
          <a:srcRect l="3864" t="19356" r="5721" b="21088"/>
          <a:stretch>
            <a:fillRect/>
          </a:stretch>
        </p:blipFill>
        <p:spPr bwMode="auto">
          <a:xfrm>
            <a:off x="9012238" y="17463"/>
            <a:ext cx="83661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sellaDiTesto 1"/>
          <p:cNvSpPr txBox="1">
            <a:spLocks noChangeArrowheads="1"/>
          </p:cNvSpPr>
          <p:nvPr/>
        </p:nvSpPr>
        <p:spPr bwMode="auto">
          <a:xfrm>
            <a:off x="5026025" y="6551613"/>
            <a:ext cx="4373563" cy="246062"/>
          </a:xfrm>
          <a:prstGeom prst="rect">
            <a:avLst/>
          </a:prstGeom>
          <a:noFill/>
          <a:ln>
            <a:noFill/>
          </a:ln>
        </p:spPr>
        <p:txBody>
          <a:bodyPr wrap="none" lIns="91434" tIns="45717" rIns="91434" bIns="45717">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defRPr/>
            </a:pPr>
            <a:r>
              <a:rPr lang="it-IT" sz="1000" dirty="0">
                <a:solidFill>
                  <a:prstClr val="white"/>
                </a:solidFill>
              </a:rPr>
              <a:t>ATHENA Italian Team, X-IFU </a:t>
            </a:r>
            <a:r>
              <a:rPr lang="it-IT" sz="1000" dirty="0" err="1">
                <a:solidFill>
                  <a:prstClr val="white"/>
                </a:solidFill>
              </a:rPr>
              <a:t>Cons</a:t>
            </a:r>
            <a:r>
              <a:rPr lang="it-IT" sz="1000" dirty="0">
                <a:solidFill>
                  <a:prstClr val="white"/>
                </a:solidFill>
              </a:rPr>
              <a:t>. Meeting #3, IRAP – Oct., 26-28, 2015</a:t>
            </a:r>
          </a:p>
        </p:txBody>
      </p:sp>
      <p:pic>
        <p:nvPicPr>
          <p:cNvPr id="1037"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5" y="6513513"/>
            <a:ext cx="5619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2" descr="http://www.infn.it/logo/weblogo1.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0388" y="6513513"/>
            <a:ext cx="4540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23" descr="https://encrypted-tbn2.gstatic.com/images?q=tbn:ANd9GcSzc7nS6WN7kKfWMserC5wmNR3gQ6-aN_a5MCghqhIS4oMwj2y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7275" y="6513513"/>
            <a:ext cx="2206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25" descr="http://www1.mat.uniroma1.it/people/mprocesi/la_sapienza.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22388" y="6513513"/>
            <a:ext cx="2381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31" descr="http://www.guidamaster.it/wp-content/uploads/2014/06/Universita_Tor_Vergata.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04963" y="6513513"/>
            <a:ext cx="2397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35" descr="http://r3sport.uniroma3.it/foto/f2b0e992-617d-4b6c-a26c-eba36c7021db.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87538" y="6513513"/>
            <a:ext cx="5302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39" descr="http://umi2011.dm.unibo.it/imgs/bologna_universita.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462213" y="651351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41" descr="http://www.feedback.it/blog/wp-content/uploads/2009/12/logo-unipa.jpg"/>
          <p:cNvPicPr>
            <a:picLocks noChangeAspect="1" noChangeArrowheads="1"/>
          </p:cNvPicPr>
          <p:nvPr/>
        </p:nvPicPr>
        <p:blipFill>
          <a:blip r:embed="rId23">
            <a:extLst>
              <a:ext uri="{28A0092B-C50C-407E-A947-70E740481C1C}">
                <a14:useLocalDpi xmlns:a14="http://schemas.microsoft.com/office/drawing/2010/main" val="0"/>
              </a:ext>
            </a:extLst>
          </a:blip>
          <a:srcRect l="26651" r="26935"/>
          <a:stretch>
            <a:fillRect/>
          </a:stretch>
        </p:blipFill>
        <p:spPr bwMode="auto">
          <a:xfrm>
            <a:off x="2794000" y="6513513"/>
            <a:ext cx="2921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45" descr="http://aoim.pd.ifn.cnr.it/_/rsrc/1402989524075/home/Logo-CNR-IFN-1.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463925" y="6513513"/>
            <a:ext cx="10890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49" descr="http://www2.fisica.unimi.it/lazzaroni/LogoUNIMI.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128963" y="6513513"/>
            <a:ext cx="2905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18"/>
          <p:cNvPicPr>
            <a:picLocks noChangeAspect="1" noChangeArrowheads="1"/>
          </p:cNvPicPr>
          <p:nvPr/>
        </p:nvPicPr>
        <p:blipFill>
          <a:blip r:embed="rId26">
            <a:extLst>
              <a:ext uri="{28A0092B-C50C-407E-A947-70E740481C1C}">
                <a14:useLocalDpi xmlns:a14="http://schemas.microsoft.com/office/drawing/2010/main" val="0"/>
              </a:ext>
            </a:extLst>
          </a:blip>
          <a:srcRect r="38602" b="18745"/>
          <a:stretch>
            <a:fillRect/>
          </a:stretch>
        </p:blipFill>
        <p:spPr bwMode="auto">
          <a:xfrm>
            <a:off x="22225" y="17463"/>
            <a:ext cx="1071563"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592638" y="6524625"/>
            <a:ext cx="476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65877"/>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hf sldNum="0" hdr="0" ftr="0" dt="0"/>
  <p:txStyles>
    <p:titleStyle>
      <a:lvl1pPr algn="ctr" defTabSz="455613" rtl="0" eaLnBrk="0" fontAlgn="base" hangingPunct="0">
        <a:spcBef>
          <a:spcPct val="0"/>
        </a:spcBef>
        <a:spcAft>
          <a:spcPct val="0"/>
        </a:spcAft>
        <a:defRPr sz="4400" kern="1200">
          <a:solidFill>
            <a:schemeClr val="tx1"/>
          </a:solidFill>
          <a:latin typeface="+mj-lt"/>
          <a:ea typeface="MS PGothic" pitchFamily="34" charset="-128"/>
          <a:cs typeface="MS PGothic"/>
        </a:defRPr>
      </a:lvl1pPr>
      <a:lvl2pPr algn="ctr" defTabSz="455613" rtl="0" eaLnBrk="0" fontAlgn="base" hangingPunct="0">
        <a:spcBef>
          <a:spcPct val="0"/>
        </a:spcBef>
        <a:spcAft>
          <a:spcPct val="0"/>
        </a:spcAft>
        <a:defRPr sz="4400">
          <a:solidFill>
            <a:schemeClr val="tx1"/>
          </a:solidFill>
          <a:latin typeface="Calibri" pitchFamily="-108" charset="0"/>
          <a:ea typeface="MS PGothic" pitchFamily="34" charset="-128"/>
          <a:cs typeface="MS PGothic"/>
        </a:defRPr>
      </a:lvl2pPr>
      <a:lvl3pPr algn="ctr" defTabSz="455613" rtl="0" eaLnBrk="0" fontAlgn="base" hangingPunct="0">
        <a:spcBef>
          <a:spcPct val="0"/>
        </a:spcBef>
        <a:spcAft>
          <a:spcPct val="0"/>
        </a:spcAft>
        <a:defRPr sz="4400">
          <a:solidFill>
            <a:schemeClr val="tx1"/>
          </a:solidFill>
          <a:latin typeface="Calibri" pitchFamily="-108" charset="0"/>
          <a:ea typeface="MS PGothic" pitchFamily="34" charset="-128"/>
          <a:cs typeface="MS PGothic"/>
        </a:defRPr>
      </a:lvl3pPr>
      <a:lvl4pPr algn="ctr" defTabSz="455613" rtl="0" eaLnBrk="0" fontAlgn="base" hangingPunct="0">
        <a:spcBef>
          <a:spcPct val="0"/>
        </a:spcBef>
        <a:spcAft>
          <a:spcPct val="0"/>
        </a:spcAft>
        <a:defRPr sz="4400">
          <a:solidFill>
            <a:schemeClr val="tx1"/>
          </a:solidFill>
          <a:latin typeface="Calibri" pitchFamily="-108" charset="0"/>
          <a:ea typeface="MS PGothic" pitchFamily="34" charset="-128"/>
          <a:cs typeface="MS PGothic"/>
        </a:defRPr>
      </a:lvl4pPr>
      <a:lvl5pPr algn="ctr" defTabSz="455613" rtl="0" eaLnBrk="0" fontAlgn="base" hangingPunct="0">
        <a:spcBef>
          <a:spcPct val="0"/>
        </a:spcBef>
        <a:spcAft>
          <a:spcPct val="0"/>
        </a:spcAft>
        <a:defRPr sz="4400">
          <a:solidFill>
            <a:schemeClr val="tx1"/>
          </a:solidFill>
          <a:latin typeface="Calibri" pitchFamily="-108" charset="0"/>
          <a:ea typeface="MS PGothic" pitchFamily="34" charset="-128"/>
          <a:cs typeface="MS PGothic"/>
        </a:defRPr>
      </a:lvl5pPr>
      <a:lvl6pPr marL="457170" algn="ctr" defTabSz="45717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340" algn="ctr" defTabSz="45717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510" algn="ctr" defTabSz="45717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680" algn="ctr" defTabSz="45717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a:defRPr>
      </a:lvl5pPr>
      <a:lvl6pPr marL="2514436" indent="-228585" algn="l" defTabSz="457170" rtl="0" eaLnBrk="1" latinLnBrk="0" hangingPunct="1">
        <a:spcBef>
          <a:spcPct val="20000"/>
        </a:spcBef>
        <a:buFont typeface="Arial"/>
        <a:buChar char="•"/>
        <a:defRPr sz="2000" kern="1200">
          <a:solidFill>
            <a:schemeClr val="tx1"/>
          </a:solidFill>
          <a:latin typeface="+mn-lt"/>
          <a:ea typeface="+mn-ea"/>
          <a:cs typeface="+mn-cs"/>
        </a:defRPr>
      </a:lvl6pPr>
      <a:lvl7pPr marL="2971606" indent="-228585" algn="l" defTabSz="457170" rtl="0" eaLnBrk="1" latinLnBrk="0" hangingPunct="1">
        <a:spcBef>
          <a:spcPct val="20000"/>
        </a:spcBef>
        <a:buFont typeface="Arial"/>
        <a:buChar char="•"/>
        <a:defRPr sz="2000" kern="1200">
          <a:solidFill>
            <a:schemeClr val="tx1"/>
          </a:solidFill>
          <a:latin typeface="+mn-lt"/>
          <a:ea typeface="+mn-ea"/>
          <a:cs typeface="+mn-cs"/>
        </a:defRPr>
      </a:lvl7pPr>
      <a:lvl8pPr marL="3428776" indent="-228585" algn="l" defTabSz="457170" rtl="0" eaLnBrk="1" latinLnBrk="0" hangingPunct="1">
        <a:spcBef>
          <a:spcPct val="20000"/>
        </a:spcBef>
        <a:buFont typeface="Arial"/>
        <a:buChar char="•"/>
        <a:defRPr sz="2000" kern="1200">
          <a:solidFill>
            <a:schemeClr val="tx1"/>
          </a:solidFill>
          <a:latin typeface="+mn-lt"/>
          <a:ea typeface="+mn-ea"/>
          <a:cs typeface="+mn-cs"/>
        </a:defRPr>
      </a:lvl8pPr>
      <a:lvl9pPr marL="3885946" indent="-228585" algn="l" defTabSz="4571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0"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20" algn="l" defTabSz="457170" rtl="0" eaLnBrk="1" latinLnBrk="0" hangingPunct="1">
        <a:defRPr sz="1800" kern="1200">
          <a:solidFill>
            <a:schemeClr val="tx1"/>
          </a:solidFill>
          <a:latin typeface="+mn-lt"/>
          <a:ea typeface="+mn-ea"/>
          <a:cs typeface="+mn-cs"/>
        </a:defRPr>
      </a:lvl7pPr>
      <a:lvl8pPr marL="3200190" algn="l" defTabSz="457170" rtl="0" eaLnBrk="1" latinLnBrk="0" hangingPunct="1">
        <a:defRPr sz="1800" kern="1200">
          <a:solidFill>
            <a:schemeClr val="tx1"/>
          </a:solidFill>
          <a:latin typeface="+mn-lt"/>
          <a:ea typeface="+mn-ea"/>
          <a:cs typeface="+mn-cs"/>
        </a:defRPr>
      </a:lvl8pPr>
      <a:lvl9pPr marL="3657360" algn="l" defTabSz="4571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emf"/><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gi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emf"/><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4"/>
          <p:cNvSpPr>
            <a:spLocks noChangeArrowheads="1"/>
          </p:cNvSpPr>
          <p:nvPr/>
        </p:nvSpPr>
        <p:spPr bwMode="auto">
          <a:xfrm>
            <a:off x="168478" y="476672"/>
            <a:ext cx="9573054" cy="1988237"/>
          </a:xfrm>
          <a:prstGeom prst="rect">
            <a:avLst/>
          </a:prstGeom>
          <a:noFill/>
          <a:ln>
            <a:noFill/>
          </a:ln>
        </p:spPr>
        <p:txBody>
          <a:bodyPr wrap="square">
            <a:spAutoFit/>
          </a:bodyPr>
          <a:lstStyle>
            <a:lvl1pPr marL="342900" indent="-342900" defTabSz="457200"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fontAlgn="auto">
              <a:spcAft>
                <a:spcPts val="0"/>
              </a:spcAft>
              <a:buFontTx/>
              <a:buNone/>
              <a:defRPr/>
            </a:pPr>
            <a:r>
              <a:rPr lang="en-US" sz="2800" b="1" dirty="0"/>
              <a:t>High Precision X-Ray Measurements 2023</a:t>
            </a:r>
            <a:endParaRPr lang="en-US" sz="2800" b="1" dirty="0" smtClean="0"/>
          </a:p>
          <a:p>
            <a:pPr algn="ctr" fontAlgn="auto">
              <a:spcAft>
                <a:spcPts val="0"/>
              </a:spcAft>
              <a:buFontTx/>
              <a:buNone/>
              <a:defRPr/>
            </a:pPr>
            <a:r>
              <a:rPr lang="en-US" altLang="it-IT" sz="2800" b="1" dirty="0" err="1">
                <a:latin typeface="+mj-lt"/>
                <a:ea typeface="ヒラギノ角ゴ ProN W3"/>
              </a:rPr>
              <a:t>Laboratori</a:t>
            </a:r>
            <a:r>
              <a:rPr lang="en-US" altLang="it-IT" sz="2800" b="1" dirty="0">
                <a:latin typeface="+mj-lt"/>
                <a:ea typeface="ヒラギノ角ゴ ProN W3"/>
              </a:rPr>
              <a:t> </a:t>
            </a:r>
            <a:r>
              <a:rPr lang="en-US" altLang="it-IT" sz="2800" b="1" dirty="0" err="1">
                <a:latin typeface="+mj-lt"/>
                <a:ea typeface="ヒラギノ角ゴ ProN W3"/>
              </a:rPr>
              <a:t>Nazionali</a:t>
            </a:r>
            <a:r>
              <a:rPr lang="en-US" altLang="it-IT" sz="2800" b="1" dirty="0">
                <a:latin typeface="+mj-lt"/>
                <a:ea typeface="ヒラギノ角ゴ ProN W3"/>
              </a:rPr>
              <a:t> </a:t>
            </a:r>
            <a:r>
              <a:rPr lang="en-US" altLang="it-IT" sz="2800" b="1" dirty="0" smtClean="0">
                <a:latin typeface="+mj-lt"/>
                <a:ea typeface="ヒラギノ角ゴ ProN W3"/>
              </a:rPr>
              <a:t>di </a:t>
            </a:r>
            <a:r>
              <a:rPr lang="en-US" altLang="it-IT" sz="2800" b="1" dirty="0" err="1" smtClean="0">
                <a:latin typeface="+mj-lt"/>
                <a:ea typeface="ヒラギノ角ゴ ProN W3"/>
              </a:rPr>
              <a:t>Frascati</a:t>
            </a:r>
            <a:r>
              <a:rPr lang="en-US" altLang="it-IT" sz="2800" b="1" dirty="0" smtClean="0">
                <a:latin typeface="+mj-lt"/>
                <a:ea typeface="ヒラギノ角ゴ ProN W3"/>
              </a:rPr>
              <a:t>, 19-23 June 2023</a:t>
            </a:r>
          </a:p>
          <a:p>
            <a:pPr algn="ctr" fontAlgn="auto">
              <a:spcAft>
                <a:spcPts val="0"/>
              </a:spcAft>
              <a:buFontTx/>
              <a:buNone/>
              <a:defRPr/>
            </a:pPr>
            <a:r>
              <a:rPr lang="en-US" altLang="it-IT" sz="2800" b="1" dirty="0">
                <a:solidFill>
                  <a:srgbClr val="FF0000"/>
                </a:solidFill>
                <a:latin typeface="+mj-lt"/>
                <a:ea typeface="ヒラギノ角ゴ ProN W3"/>
              </a:rPr>
              <a:t>The Cryogenic Anticoincidence detector for the </a:t>
            </a:r>
            <a:r>
              <a:rPr lang="en-US" altLang="it-IT" sz="2800" b="1" dirty="0" err="1" smtClean="0">
                <a:solidFill>
                  <a:srgbClr val="FF0000"/>
                </a:solidFill>
                <a:latin typeface="+mj-lt"/>
                <a:ea typeface="ヒラギノ角ゴ ProN W3"/>
              </a:rPr>
              <a:t>newAthena</a:t>
            </a:r>
            <a:r>
              <a:rPr lang="en-US" altLang="it-IT" sz="2800" b="1" dirty="0" smtClean="0">
                <a:solidFill>
                  <a:srgbClr val="FF0000"/>
                </a:solidFill>
                <a:latin typeface="+mj-lt"/>
                <a:ea typeface="ヒラギノ角ゴ ProN W3"/>
              </a:rPr>
              <a:t/>
            </a:r>
            <a:br>
              <a:rPr lang="en-US" altLang="it-IT" sz="2800" b="1" dirty="0" smtClean="0">
                <a:solidFill>
                  <a:srgbClr val="FF0000"/>
                </a:solidFill>
                <a:latin typeface="+mj-lt"/>
                <a:ea typeface="ヒラギノ角ゴ ProN W3"/>
              </a:rPr>
            </a:br>
            <a:r>
              <a:rPr lang="en-US" altLang="it-IT" sz="2800" b="1" dirty="0" smtClean="0">
                <a:solidFill>
                  <a:srgbClr val="FF0000"/>
                </a:solidFill>
                <a:latin typeface="+mj-lt"/>
                <a:ea typeface="ヒラギノ角ゴ ProN W3"/>
              </a:rPr>
              <a:t>X-IFU </a:t>
            </a:r>
            <a:r>
              <a:rPr lang="en-US" altLang="it-IT" sz="2800" b="1" dirty="0">
                <a:solidFill>
                  <a:srgbClr val="FF0000"/>
                </a:solidFill>
                <a:latin typeface="+mj-lt"/>
                <a:ea typeface="ヒラギノ角ゴ ProN W3"/>
              </a:rPr>
              <a:t>instrument: a program overview.</a:t>
            </a:r>
          </a:p>
        </p:txBody>
      </p:sp>
      <p:sp>
        <p:nvSpPr>
          <p:cNvPr id="8" name="Subtitle 2"/>
          <p:cNvSpPr txBox="1">
            <a:spLocks/>
          </p:cNvSpPr>
          <p:nvPr/>
        </p:nvSpPr>
        <p:spPr bwMode="auto">
          <a:xfrm>
            <a:off x="168477" y="2474284"/>
            <a:ext cx="9505055" cy="58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defTabSz="457200" rtl="0" eaLnBrk="1" fontAlgn="base" hangingPunct="1">
              <a:spcBef>
                <a:spcPct val="20000"/>
              </a:spcBef>
              <a:spcAft>
                <a:spcPct val="0"/>
              </a:spcAft>
              <a:buFont typeface="Arial" charset="0"/>
              <a:buNone/>
              <a:defRPr sz="3200" kern="1200">
                <a:solidFill>
                  <a:schemeClr val="tx1">
                    <a:tint val="75000"/>
                  </a:schemeClr>
                </a:solidFill>
                <a:latin typeface="+mn-lt"/>
                <a:ea typeface="MS PGothic" pitchFamily="34" charset="-128"/>
                <a:cs typeface="MS PGothic" charset="0"/>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MS PGothic" pitchFamily="34" charset="-128"/>
                <a:cs typeface="MS PGothic"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MS PGothic" pitchFamily="34" charset="-128"/>
                <a:cs typeface="MS PGothic"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MS PGothic" pitchFamily="34" charset="-128"/>
                <a:cs typeface="MS PGothic"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MS PGothic"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dirty="0">
                <a:solidFill>
                  <a:schemeClr val="tx1"/>
                </a:solidFill>
              </a:rPr>
              <a:t> C. Macculi</a:t>
            </a:r>
            <a:endParaRPr lang="en-US" sz="2400" b="1" baseline="30000" dirty="0">
              <a:solidFill>
                <a:schemeClr val="tx1"/>
              </a:solidFill>
            </a:endParaRPr>
          </a:p>
        </p:txBody>
      </p:sp>
      <p:sp>
        <p:nvSpPr>
          <p:cNvPr id="30" name="Subtitle 2"/>
          <p:cNvSpPr txBox="1">
            <a:spLocks/>
          </p:cNvSpPr>
          <p:nvPr/>
        </p:nvSpPr>
        <p:spPr bwMode="auto">
          <a:xfrm>
            <a:off x="158472" y="4833156"/>
            <a:ext cx="9505055" cy="5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defTabSz="457200" rtl="0" eaLnBrk="1" fontAlgn="base" hangingPunct="1">
              <a:spcBef>
                <a:spcPct val="20000"/>
              </a:spcBef>
              <a:spcAft>
                <a:spcPct val="0"/>
              </a:spcAft>
              <a:buFont typeface="Arial" charset="0"/>
              <a:buNone/>
              <a:defRPr sz="3200" kern="1200">
                <a:solidFill>
                  <a:schemeClr val="tx1">
                    <a:tint val="75000"/>
                  </a:schemeClr>
                </a:solidFill>
                <a:latin typeface="+mn-lt"/>
                <a:ea typeface="MS PGothic" pitchFamily="34" charset="-128"/>
                <a:cs typeface="MS PGothic" charset="0"/>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MS PGothic" pitchFamily="34" charset="-128"/>
                <a:cs typeface="MS PGothic"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MS PGothic" pitchFamily="34" charset="-128"/>
                <a:cs typeface="MS PGothic"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MS PGothic" pitchFamily="34" charset="-128"/>
                <a:cs typeface="MS PGothic"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MS PGothic"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dirty="0">
                <a:solidFill>
                  <a:schemeClr val="tx1"/>
                </a:solidFill>
              </a:rPr>
              <a:t>on behalf of the X-IFU CryoAC </a:t>
            </a:r>
            <a:r>
              <a:rPr lang="en-US" sz="2400" b="1" dirty="0" smtClean="0">
                <a:solidFill>
                  <a:schemeClr val="tx1"/>
                </a:solidFill>
              </a:rPr>
              <a:t>team</a:t>
            </a:r>
            <a:endParaRPr lang="en-US" sz="2400" b="1" dirty="0">
              <a:solidFill>
                <a:schemeClr val="tx1"/>
              </a:solidFill>
            </a:endParaRPr>
          </a:p>
        </p:txBody>
      </p:sp>
      <p:sp>
        <p:nvSpPr>
          <p:cNvPr id="10" name="Subtitle 2"/>
          <p:cNvSpPr txBox="1">
            <a:spLocks/>
          </p:cNvSpPr>
          <p:nvPr/>
        </p:nvSpPr>
        <p:spPr bwMode="auto">
          <a:xfrm>
            <a:off x="20452" y="5445224"/>
            <a:ext cx="9820234"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defTabSz="457200" rtl="0" eaLnBrk="1" fontAlgn="base" hangingPunct="1">
              <a:spcBef>
                <a:spcPct val="20000"/>
              </a:spcBef>
              <a:spcAft>
                <a:spcPct val="0"/>
              </a:spcAft>
              <a:buFont typeface="Arial" charset="0"/>
              <a:buNone/>
              <a:defRPr sz="3200" kern="1200">
                <a:solidFill>
                  <a:schemeClr val="tx1">
                    <a:tint val="75000"/>
                  </a:schemeClr>
                </a:solidFill>
                <a:latin typeface="+mn-lt"/>
                <a:ea typeface="MS PGothic" pitchFamily="34" charset="-128"/>
                <a:cs typeface="MS PGothic" charset="0"/>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MS PGothic" pitchFamily="34" charset="-128"/>
                <a:cs typeface="MS PGothic"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MS PGothic" pitchFamily="34" charset="-128"/>
                <a:cs typeface="MS PGothic"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MS PGothic" pitchFamily="34" charset="-128"/>
                <a:cs typeface="MS PGothic"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MS PGothic"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it-IT" sz="2000" dirty="0">
                <a:solidFill>
                  <a:schemeClr val="tx1"/>
                </a:solidFill>
              </a:rPr>
              <a:t>L. Piro, A. </a:t>
            </a:r>
            <a:r>
              <a:rPr lang="it-IT" sz="2000" dirty="0" smtClean="0">
                <a:solidFill>
                  <a:schemeClr val="tx1"/>
                </a:solidFill>
              </a:rPr>
              <a:t>Argan, </a:t>
            </a:r>
            <a:r>
              <a:rPr lang="it-IT" sz="2000" dirty="0">
                <a:solidFill>
                  <a:schemeClr val="tx1"/>
                </a:solidFill>
              </a:rPr>
              <a:t>M. D’Andrea, S. </a:t>
            </a:r>
            <a:r>
              <a:rPr lang="it-IT" sz="2000" dirty="0" smtClean="0">
                <a:solidFill>
                  <a:schemeClr val="tx1"/>
                </a:solidFill>
              </a:rPr>
              <a:t>Lotti, </a:t>
            </a:r>
            <a:r>
              <a:rPr lang="it-IT" sz="2000" dirty="0">
                <a:solidFill>
                  <a:schemeClr val="tx1"/>
                </a:solidFill>
              </a:rPr>
              <a:t>G. Minervini, F. Gatti, C. </a:t>
            </a:r>
            <a:r>
              <a:rPr lang="it-IT" sz="2000" dirty="0" err="1" smtClean="0">
                <a:solidFill>
                  <a:schemeClr val="tx1"/>
                </a:solidFill>
              </a:rPr>
              <a:t>Boragno</a:t>
            </a:r>
            <a:r>
              <a:rPr lang="it-IT" sz="2000" dirty="0" smtClean="0">
                <a:solidFill>
                  <a:schemeClr val="tx1"/>
                </a:solidFill>
              </a:rPr>
              <a:t>, E. </a:t>
            </a:r>
            <a:r>
              <a:rPr lang="it-IT" sz="2000" dirty="0" err="1" smtClean="0">
                <a:solidFill>
                  <a:schemeClr val="tx1"/>
                </a:solidFill>
              </a:rPr>
              <a:t>Celasco</a:t>
            </a:r>
            <a:r>
              <a:rPr lang="it-IT" sz="2000" dirty="0" smtClean="0">
                <a:solidFill>
                  <a:schemeClr val="tx1"/>
                </a:solidFill>
              </a:rPr>
              <a:t>,</a:t>
            </a:r>
            <a:br>
              <a:rPr lang="it-IT" sz="2000" dirty="0" smtClean="0">
                <a:solidFill>
                  <a:schemeClr val="tx1"/>
                </a:solidFill>
              </a:rPr>
            </a:br>
            <a:r>
              <a:rPr lang="it-IT" sz="2000" dirty="0" smtClean="0">
                <a:solidFill>
                  <a:schemeClr val="tx1"/>
                </a:solidFill>
              </a:rPr>
              <a:t>L</a:t>
            </a:r>
            <a:r>
              <a:rPr lang="it-IT" sz="2000" dirty="0">
                <a:solidFill>
                  <a:schemeClr val="tx1"/>
                </a:solidFill>
              </a:rPr>
              <a:t>. Ferrari </a:t>
            </a:r>
            <a:r>
              <a:rPr lang="it-IT" sz="2000" dirty="0" err="1" smtClean="0">
                <a:solidFill>
                  <a:schemeClr val="tx1"/>
                </a:solidFill>
              </a:rPr>
              <a:t>Barusso</a:t>
            </a:r>
            <a:r>
              <a:rPr lang="it-IT" sz="2000" dirty="0" smtClean="0">
                <a:solidFill>
                  <a:schemeClr val="tx1"/>
                </a:solidFill>
              </a:rPr>
              <a:t>, G</a:t>
            </a:r>
            <a:r>
              <a:rPr lang="it-IT" sz="2000" dirty="0">
                <a:solidFill>
                  <a:schemeClr val="tx1"/>
                </a:solidFill>
              </a:rPr>
              <a:t>. </a:t>
            </a:r>
            <a:r>
              <a:rPr lang="it-IT" sz="2000" dirty="0" smtClean="0">
                <a:solidFill>
                  <a:schemeClr val="tx1"/>
                </a:solidFill>
              </a:rPr>
              <a:t>Gallucci</a:t>
            </a:r>
            <a:r>
              <a:rPr lang="it-IT" sz="2000" dirty="0">
                <a:solidFill>
                  <a:schemeClr val="tx1"/>
                </a:solidFill>
              </a:rPr>
              <a:t>, D. Grosso</a:t>
            </a:r>
            <a:r>
              <a:rPr lang="it-IT" sz="2000" dirty="0" smtClean="0">
                <a:solidFill>
                  <a:schemeClr val="tx1"/>
                </a:solidFill>
              </a:rPr>
              <a:t>, M. Rigano,</a:t>
            </a:r>
            <a:r>
              <a:rPr lang="it-IT" sz="2000" dirty="0">
                <a:solidFill>
                  <a:schemeClr val="tx1"/>
                </a:solidFill>
              </a:rPr>
              <a:t> </a:t>
            </a:r>
            <a:r>
              <a:rPr lang="it-IT" sz="2000" dirty="0" smtClean="0">
                <a:solidFill>
                  <a:schemeClr val="tx1"/>
                </a:solidFill>
              </a:rPr>
              <a:t>M</a:t>
            </a:r>
            <a:r>
              <a:rPr lang="it-IT" sz="2000" dirty="0">
                <a:solidFill>
                  <a:schemeClr val="tx1"/>
                </a:solidFill>
              </a:rPr>
              <a:t>. </a:t>
            </a:r>
            <a:r>
              <a:rPr lang="it-IT" sz="2000" dirty="0" smtClean="0">
                <a:solidFill>
                  <a:schemeClr val="tx1"/>
                </a:solidFill>
              </a:rPr>
              <a:t>Fiorini, M</a:t>
            </a:r>
            <a:r>
              <a:rPr lang="it-IT" sz="2000" dirty="0">
                <a:solidFill>
                  <a:schemeClr val="tx1"/>
                </a:solidFill>
              </a:rPr>
              <a:t>. </a:t>
            </a:r>
            <a:r>
              <a:rPr lang="it-IT" sz="2000" dirty="0" err="1" smtClean="0">
                <a:solidFill>
                  <a:schemeClr val="tx1"/>
                </a:solidFill>
              </a:rPr>
              <a:t>Uslenghi</a:t>
            </a:r>
            <a:r>
              <a:rPr lang="it-IT" sz="2000" dirty="0" smtClean="0">
                <a:solidFill>
                  <a:schemeClr val="tx1"/>
                </a:solidFill>
              </a:rPr>
              <a:t>,</a:t>
            </a:r>
            <a:br>
              <a:rPr lang="it-IT" sz="2000" dirty="0" smtClean="0">
                <a:solidFill>
                  <a:schemeClr val="tx1"/>
                </a:solidFill>
              </a:rPr>
            </a:br>
            <a:r>
              <a:rPr lang="it-IT" sz="2000" dirty="0" smtClean="0">
                <a:solidFill>
                  <a:schemeClr val="tx1"/>
                </a:solidFill>
              </a:rPr>
              <a:t>G. </a:t>
            </a:r>
            <a:r>
              <a:rPr lang="it-IT" sz="2000" dirty="0" err="1" smtClean="0">
                <a:solidFill>
                  <a:schemeClr val="tx1"/>
                </a:solidFill>
              </a:rPr>
              <a:t>Torrioli</a:t>
            </a:r>
            <a:r>
              <a:rPr lang="it-IT" sz="2000" dirty="0" smtClean="0">
                <a:solidFill>
                  <a:schemeClr val="tx1"/>
                </a:solidFill>
              </a:rPr>
              <a:t>, F</a:t>
            </a:r>
            <a:r>
              <a:rPr lang="it-IT" sz="2000" dirty="0">
                <a:solidFill>
                  <a:schemeClr val="tx1"/>
                </a:solidFill>
              </a:rPr>
              <a:t>. </a:t>
            </a:r>
            <a:r>
              <a:rPr lang="it-IT" sz="2000" dirty="0" smtClean="0">
                <a:solidFill>
                  <a:schemeClr val="tx1"/>
                </a:solidFill>
              </a:rPr>
              <a:t>Chiarello, D. Brienza, E. Cavazzuti, S. </a:t>
            </a:r>
            <a:r>
              <a:rPr lang="it-IT" sz="2000" dirty="0" err="1" smtClean="0">
                <a:solidFill>
                  <a:schemeClr val="tx1"/>
                </a:solidFill>
              </a:rPr>
              <a:t>Puccetti</a:t>
            </a:r>
            <a:r>
              <a:rPr lang="it-IT" sz="2000" dirty="0" smtClean="0">
                <a:solidFill>
                  <a:schemeClr val="tx1"/>
                </a:solidFill>
              </a:rPr>
              <a:t>, A</a:t>
            </a:r>
            <a:r>
              <a:rPr lang="it-IT" sz="2000" dirty="0">
                <a:solidFill>
                  <a:schemeClr val="tx1"/>
                </a:solidFill>
              </a:rPr>
              <a:t>. Volpe</a:t>
            </a:r>
            <a:endParaRPr lang="en-US" sz="2000" dirty="0">
              <a:solidFill>
                <a:schemeClr val="tx1"/>
              </a:solidFill>
            </a:endParaRPr>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10651" t="16049" r="11594" b="18148"/>
          <a:stretch/>
        </p:blipFill>
        <p:spPr>
          <a:xfrm>
            <a:off x="3606857" y="3176971"/>
            <a:ext cx="2628293" cy="1476165"/>
          </a:xfrm>
          <a:prstGeom prst="rect">
            <a:avLst/>
          </a:prstGeom>
        </p:spPr>
      </p:pic>
    </p:spTree>
    <p:extLst>
      <p:ext uri="{BB962C8B-B14F-4D97-AF65-F5344CB8AC3E}">
        <p14:creationId xmlns:p14="http://schemas.microsoft.com/office/powerpoint/2010/main" val="697360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6">
            <a:extLst>
              <a:ext uri="{FF2B5EF4-FFF2-40B4-BE49-F238E27FC236}">
                <a16:creationId xmlns:a16="http://schemas.microsoft.com/office/drawing/2014/main" id="{20F2CE15-0489-D9B9-0BEC-C65CB3B65A10}"/>
              </a:ext>
            </a:extLst>
          </p:cNvPr>
          <p:cNvSpPr txBox="1"/>
          <p:nvPr/>
        </p:nvSpPr>
        <p:spPr>
          <a:xfrm>
            <a:off x="20452" y="4994012"/>
            <a:ext cx="9885548" cy="523220"/>
          </a:xfrm>
          <a:prstGeom prst="rect">
            <a:avLst/>
          </a:prstGeom>
          <a:noFill/>
        </p:spPr>
        <p:txBody>
          <a:bodyPr wrap="square">
            <a:spAutoFit/>
          </a:bodyPr>
          <a:lstStyle/>
          <a:p>
            <a:pPr marL="180975" indent="-180975">
              <a:buFont typeface="Arial" panose="020B0604020202020204" pitchFamily="34" charset="0"/>
              <a:buChar char="•"/>
              <a:defRPr/>
            </a:pPr>
            <a:r>
              <a:rPr lang="it-IT" sz="1400" dirty="0">
                <a:solidFill>
                  <a:schemeClr val="tx1"/>
                </a:solidFill>
                <a:latin typeface="+mn-lt"/>
              </a:rPr>
              <a:t>The </a:t>
            </a:r>
            <a:r>
              <a:rPr lang="it-IT" sz="1400" dirty="0" smtClean="0">
                <a:solidFill>
                  <a:schemeClr val="tx1"/>
                </a:solidFill>
                <a:latin typeface="+mn-lt"/>
              </a:rPr>
              <a:t>athermal </a:t>
            </a:r>
            <a:r>
              <a:rPr lang="it-IT" sz="1400" dirty="0">
                <a:solidFill>
                  <a:schemeClr val="tx1"/>
                </a:solidFill>
                <a:latin typeface="+mn-lt"/>
              </a:rPr>
              <a:t>phonon simulation gives us as result that after 10 </a:t>
            </a:r>
            <a:r>
              <a:rPr lang="el-GR" sz="1400" dirty="0">
                <a:solidFill>
                  <a:schemeClr val="tx1"/>
                </a:solidFill>
                <a:latin typeface="+mn-lt"/>
              </a:rPr>
              <a:t>μ</a:t>
            </a:r>
            <a:r>
              <a:rPr lang="it-IT" sz="1400" dirty="0">
                <a:solidFill>
                  <a:schemeClr val="tx1"/>
                </a:solidFill>
                <a:latin typeface="+mn-lt"/>
              </a:rPr>
              <a:t>s the phonon distribution is uniform with energy equivalent to a Planckian at 10 K (</a:t>
            </a:r>
            <a:r>
              <a:rPr lang="it-IT" sz="1400" dirty="0" err="1">
                <a:solidFill>
                  <a:schemeClr val="tx1"/>
                </a:solidFill>
                <a:latin typeface="+mn-lt"/>
              </a:rPr>
              <a:t>still</a:t>
            </a:r>
            <a:r>
              <a:rPr lang="it-IT" sz="1400" dirty="0">
                <a:solidFill>
                  <a:schemeClr val="tx1"/>
                </a:solidFill>
                <a:latin typeface="+mn-lt"/>
              </a:rPr>
              <a:t> </a:t>
            </a:r>
            <a:r>
              <a:rPr lang="it-IT" sz="1400" dirty="0" smtClean="0">
                <a:solidFill>
                  <a:schemeClr val="tx1"/>
                </a:solidFill>
                <a:latin typeface="+mn-lt"/>
              </a:rPr>
              <a:t>athermal</a:t>
            </a:r>
            <a:r>
              <a:rPr lang="it-IT" sz="1400" dirty="0">
                <a:solidFill>
                  <a:schemeClr val="tx1"/>
                </a:solidFill>
                <a:latin typeface="+mn-lt"/>
              </a:rPr>
              <a:t>, but </a:t>
            </a:r>
            <a:r>
              <a:rPr lang="it-IT" sz="1400" dirty="0" err="1">
                <a:solidFill>
                  <a:schemeClr val="tx1"/>
                </a:solidFill>
                <a:latin typeface="+mn-lt"/>
              </a:rPr>
              <a:t>uniformly</a:t>
            </a:r>
            <a:r>
              <a:rPr lang="it-IT" sz="1400" dirty="0">
                <a:solidFill>
                  <a:schemeClr val="tx1"/>
                </a:solidFill>
                <a:latin typeface="+mn-lt"/>
              </a:rPr>
              <a:t> distributed in the </a:t>
            </a:r>
            <a:r>
              <a:rPr lang="it-IT" sz="1400" dirty="0" err="1">
                <a:solidFill>
                  <a:schemeClr val="tx1"/>
                </a:solidFill>
                <a:latin typeface="+mn-lt"/>
              </a:rPr>
              <a:t>absorber</a:t>
            </a:r>
            <a:r>
              <a:rPr lang="it-IT" sz="1400" dirty="0">
                <a:solidFill>
                  <a:schemeClr val="tx1"/>
                </a:solidFill>
                <a:latin typeface="+mn-lt"/>
              </a:rPr>
              <a:t> volume  </a:t>
            </a:r>
            <a:r>
              <a:rPr lang="it-IT" sz="1400" dirty="0">
                <a:solidFill>
                  <a:schemeClr val="tx1"/>
                </a:solidFill>
                <a:latin typeface="+mn-lt"/>
                <a:sym typeface="Wingdings" panose="05000000000000000000" pitchFamily="2" charset="2"/>
              </a:rPr>
              <a:t></a:t>
            </a:r>
            <a:r>
              <a:rPr lang="en-US" sz="1400" dirty="0">
                <a:solidFill>
                  <a:schemeClr val="tx1"/>
                </a:solidFill>
                <a:latin typeface="+mn-lt"/>
                <a:sym typeface="Wingdings" panose="05000000000000000000" pitchFamily="2" charset="2"/>
              </a:rPr>
              <a:t> </a:t>
            </a:r>
            <a:r>
              <a:rPr lang="it-IT" sz="1400" dirty="0">
                <a:solidFill>
                  <a:srgbClr val="FF0000"/>
                </a:solidFill>
                <a:latin typeface="+mn-lt"/>
                <a:sym typeface="Wingdings" panose="05000000000000000000" pitchFamily="2" charset="2"/>
              </a:rPr>
              <a:t>less TES </a:t>
            </a:r>
            <a:r>
              <a:rPr lang="it-IT" sz="1400" dirty="0" smtClean="0">
                <a:solidFill>
                  <a:srgbClr val="FF0000"/>
                </a:solidFill>
                <a:latin typeface="+mn-lt"/>
                <a:sym typeface="Wingdings" panose="05000000000000000000" pitchFamily="2" charset="2"/>
              </a:rPr>
              <a:t>needed, </a:t>
            </a:r>
            <a:r>
              <a:rPr lang="it-IT" sz="1400" dirty="0" err="1" smtClean="0">
                <a:solidFill>
                  <a:srgbClr val="FF0000"/>
                </a:solidFill>
                <a:latin typeface="+mn-lt"/>
                <a:sym typeface="Wingdings" panose="05000000000000000000" pitchFamily="2" charset="2"/>
              </a:rPr>
              <a:t>not</a:t>
            </a:r>
            <a:r>
              <a:rPr lang="it-IT" sz="1400" dirty="0" smtClean="0">
                <a:solidFill>
                  <a:srgbClr val="FF0000"/>
                </a:solidFill>
                <a:latin typeface="+mn-lt"/>
                <a:sym typeface="Wingdings" panose="05000000000000000000" pitchFamily="2" charset="2"/>
              </a:rPr>
              <a:t> </a:t>
            </a:r>
            <a:r>
              <a:rPr lang="it-IT" sz="1400" dirty="0" err="1" smtClean="0">
                <a:solidFill>
                  <a:srgbClr val="FF0000"/>
                </a:solidFill>
                <a:latin typeface="+mn-lt"/>
                <a:sym typeface="Wingdings" panose="05000000000000000000" pitchFamily="2" charset="2"/>
              </a:rPr>
              <a:t>necessary</a:t>
            </a:r>
            <a:r>
              <a:rPr lang="it-IT" sz="1400" dirty="0" smtClean="0">
                <a:solidFill>
                  <a:srgbClr val="FF0000"/>
                </a:solidFill>
                <a:latin typeface="+mn-lt"/>
                <a:sym typeface="Wingdings" panose="05000000000000000000" pitchFamily="2" charset="2"/>
              </a:rPr>
              <a:t> to wallpaper</a:t>
            </a:r>
            <a:r>
              <a:rPr lang="it-IT" sz="1400" dirty="0" smtClean="0">
                <a:solidFill>
                  <a:schemeClr val="tx1"/>
                </a:solidFill>
                <a:latin typeface="+mn-lt"/>
              </a:rPr>
              <a:t>)</a:t>
            </a:r>
            <a:endParaRPr lang="it-IT" sz="1400" dirty="0">
              <a:solidFill>
                <a:schemeClr val="tx1"/>
              </a:solidFill>
              <a:latin typeface="+mn-lt"/>
            </a:endParaRPr>
          </a:p>
        </p:txBody>
      </p:sp>
      <p:sp>
        <p:nvSpPr>
          <p:cNvPr id="16" name="TextBox 15">
            <a:extLst>
              <a:ext uri="{FF2B5EF4-FFF2-40B4-BE49-F238E27FC236}">
                <a16:creationId xmlns:a16="http://schemas.microsoft.com/office/drawing/2014/main" id="{601A7A20-018B-CCE3-4F2D-7818EC414FA4}"/>
              </a:ext>
            </a:extLst>
          </p:cNvPr>
          <p:cNvSpPr txBox="1"/>
          <p:nvPr/>
        </p:nvSpPr>
        <p:spPr>
          <a:xfrm>
            <a:off x="36570" y="467467"/>
            <a:ext cx="4852780" cy="646331"/>
          </a:xfrm>
          <a:prstGeom prst="rect">
            <a:avLst/>
          </a:prstGeom>
          <a:noFill/>
        </p:spPr>
        <p:txBody>
          <a:bodyPr wrap="square" rtlCol="0">
            <a:spAutoFit/>
          </a:bodyPr>
          <a:lstStyle/>
          <a:p>
            <a:pPr algn="ctr"/>
            <a:r>
              <a:rPr lang="it-IT" sz="1800" b="1" dirty="0" err="1" smtClean="0">
                <a:solidFill>
                  <a:srgbClr val="FF0000"/>
                </a:solidFill>
                <a:latin typeface="+mn-lt"/>
              </a:rPr>
              <a:t>Phonon</a:t>
            </a:r>
            <a:r>
              <a:rPr lang="it-IT" sz="1800" b="1" dirty="0" smtClean="0">
                <a:solidFill>
                  <a:srgbClr val="FF0000"/>
                </a:solidFill>
                <a:latin typeface="+mn-lt"/>
              </a:rPr>
              <a:t> </a:t>
            </a:r>
            <a:r>
              <a:rPr lang="it-IT" sz="1800" b="1" dirty="0">
                <a:solidFill>
                  <a:srgbClr val="FF0000"/>
                </a:solidFill>
                <a:latin typeface="+mn-lt"/>
              </a:rPr>
              <a:t>physics investigation: Genova simulation of </a:t>
            </a:r>
            <a:r>
              <a:rPr lang="it-IT" sz="1800" b="1" dirty="0" smtClean="0">
                <a:solidFill>
                  <a:srgbClr val="FF0000"/>
                </a:solidFill>
                <a:latin typeface="+mn-lt"/>
              </a:rPr>
              <a:t>athermal </a:t>
            </a:r>
            <a:r>
              <a:rPr lang="it-IT" sz="1800" b="1" dirty="0" err="1">
                <a:solidFill>
                  <a:srgbClr val="FF0000"/>
                </a:solidFill>
                <a:latin typeface="+mn-lt"/>
              </a:rPr>
              <a:t>phonons</a:t>
            </a:r>
            <a:r>
              <a:rPr lang="it-IT" sz="1800" b="1" dirty="0">
                <a:solidFill>
                  <a:srgbClr val="FF0000"/>
                </a:solidFill>
                <a:latin typeface="+mn-lt"/>
              </a:rPr>
              <a:t> (Si </a:t>
            </a:r>
            <a:r>
              <a:rPr lang="it-IT" sz="1800" b="1" dirty="0" err="1">
                <a:solidFill>
                  <a:srgbClr val="FF0000"/>
                </a:solidFill>
                <a:latin typeface="+mn-lt"/>
              </a:rPr>
              <a:t>slab</a:t>
            </a:r>
            <a:r>
              <a:rPr lang="it-IT" sz="1800" b="1" dirty="0">
                <a:solidFill>
                  <a:srgbClr val="FF0000"/>
                </a:solidFill>
                <a:latin typeface="+mn-lt"/>
              </a:rPr>
              <a:t> 1 cm</a:t>
            </a:r>
            <a:r>
              <a:rPr lang="it-IT" sz="1800" b="1" baseline="30000" dirty="0">
                <a:solidFill>
                  <a:srgbClr val="FF0000"/>
                </a:solidFill>
                <a:latin typeface="+mn-lt"/>
              </a:rPr>
              <a:t>2</a:t>
            </a:r>
            <a:r>
              <a:rPr lang="it-IT" sz="1800" b="1" dirty="0">
                <a:solidFill>
                  <a:srgbClr val="FF0000"/>
                </a:solidFill>
                <a:latin typeface="+mn-lt"/>
              </a:rPr>
              <a:t> x 500 µm)</a:t>
            </a:r>
          </a:p>
        </p:txBody>
      </p:sp>
      <p:sp>
        <p:nvSpPr>
          <p:cNvPr id="30" name="CasellaDiTesto 6">
            <a:extLst>
              <a:ext uri="{FF2B5EF4-FFF2-40B4-BE49-F238E27FC236}">
                <a16:creationId xmlns:a16="http://schemas.microsoft.com/office/drawing/2014/main" id="{0FD36AE4-807F-4619-B23E-A0ECD2CCF126}"/>
              </a:ext>
            </a:extLst>
          </p:cNvPr>
          <p:cNvSpPr txBox="1"/>
          <p:nvPr/>
        </p:nvSpPr>
        <p:spPr>
          <a:xfrm>
            <a:off x="0" y="5408348"/>
            <a:ext cx="9777535" cy="523220"/>
          </a:xfrm>
          <a:prstGeom prst="rect">
            <a:avLst/>
          </a:prstGeom>
          <a:noFill/>
        </p:spPr>
        <p:txBody>
          <a:bodyPr wrap="square">
            <a:spAutoFit/>
          </a:bodyPr>
          <a:lstStyle/>
          <a:p>
            <a:pPr marL="180975" indent="-180975">
              <a:buFont typeface="Arial" panose="020B0604020202020204" pitchFamily="34" charset="0"/>
              <a:buChar char="•"/>
              <a:defRPr/>
            </a:pPr>
            <a:r>
              <a:rPr lang="it-IT" sz="1400" dirty="0" err="1">
                <a:solidFill>
                  <a:schemeClr val="tx1"/>
                </a:solidFill>
                <a:latin typeface="+mn-lt"/>
              </a:rPr>
              <a:t>Semilog</a:t>
            </a:r>
            <a:r>
              <a:rPr lang="it-IT" sz="1400" dirty="0">
                <a:solidFill>
                  <a:schemeClr val="tx1"/>
                </a:solidFill>
                <a:latin typeface="+mn-lt"/>
              </a:rPr>
              <a:t> scale of </a:t>
            </a:r>
            <a:r>
              <a:rPr lang="it-IT" sz="1400" b="1" dirty="0">
                <a:solidFill>
                  <a:schemeClr val="tx1"/>
                </a:solidFill>
                <a:latin typeface="+mn-lt"/>
              </a:rPr>
              <a:t>measured signals with DM#127 show a thermal decay preceded by a peak formed by the combination of the thermal and a-thermal part of the signal</a:t>
            </a:r>
            <a:r>
              <a:rPr lang="it-IT" sz="1400" dirty="0">
                <a:solidFill>
                  <a:schemeClr val="tx1"/>
                </a:solidFill>
                <a:latin typeface="+mn-lt"/>
              </a:rPr>
              <a:t>. (This is more evident when the signal source is near to the </a:t>
            </a:r>
            <a:r>
              <a:rPr lang="it-IT" sz="1400" dirty="0" smtClean="0">
                <a:solidFill>
                  <a:schemeClr val="tx1"/>
                </a:solidFill>
                <a:latin typeface="+mn-lt"/>
              </a:rPr>
              <a:t>TES)</a:t>
            </a:r>
            <a:endParaRPr lang="it-IT" sz="1400" dirty="0">
              <a:solidFill>
                <a:schemeClr val="tx1"/>
              </a:solidFill>
              <a:latin typeface="+mn-lt"/>
            </a:endParaRPr>
          </a:p>
        </p:txBody>
      </p:sp>
      <p:sp>
        <p:nvSpPr>
          <p:cNvPr id="32" name="CasellaDiTesto 6">
            <a:extLst>
              <a:ext uri="{FF2B5EF4-FFF2-40B4-BE49-F238E27FC236}">
                <a16:creationId xmlns:a16="http://schemas.microsoft.com/office/drawing/2014/main" id="{6275655E-C60B-48C1-B274-57D36FC1B3C7}"/>
              </a:ext>
            </a:extLst>
          </p:cNvPr>
          <p:cNvSpPr txBox="1"/>
          <p:nvPr/>
        </p:nvSpPr>
        <p:spPr>
          <a:xfrm>
            <a:off x="20452" y="5822684"/>
            <a:ext cx="9849544" cy="738664"/>
          </a:xfrm>
          <a:prstGeom prst="rect">
            <a:avLst/>
          </a:prstGeom>
          <a:noFill/>
        </p:spPr>
        <p:txBody>
          <a:bodyPr wrap="square">
            <a:spAutoFit/>
          </a:bodyPr>
          <a:lstStyle/>
          <a:p>
            <a:pPr>
              <a:defRPr/>
            </a:pPr>
            <a:r>
              <a:rPr lang="it-IT" sz="1400" dirty="0" err="1">
                <a:solidFill>
                  <a:schemeClr val="tx1"/>
                </a:solidFill>
                <a:latin typeface="+mn-lt"/>
              </a:rPr>
              <a:t>These</a:t>
            </a:r>
            <a:r>
              <a:rPr lang="it-IT" sz="1400" dirty="0">
                <a:solidFill>
                  <a:schemeClr val="tx1"/>
                </a:solidFill>
                <a:latin typeface="+mn-lt"/>
              </a:rPr>
              <a:t> evidences plus the detector performances summarized in the </a:t>
            </a:r>
            <a:r>
              <a:rPr lang="it-IT" sz="1400" dirty="0" err="1">
                <a:solidFill>
                  <a:schemeClr val="tx1"/>
                </a:solidFill>
                <a:latin typeface="+mn-lt"/>
              </a:rPr>
              <a:t>previous</a:t>
            </a:r>
            <a:r>
              <a:rPr lang="it-IT" sz="1400" dirty="0">
                <a:solidFill>
                  <a:schemeClr val="tx1"/>
                </a:solidFill>
                <a:latin typeface="+mn-lt"/>
              </a:rPr>
              <a:t> </a:t>
            </a:r>
            <a:r>
              <a:rPr lang="it-IT" sz="1400" dirty="0" err="1">
                <a:solidFill>
                  <a:schemeClr val="tx1"/>
                </a:solidFill>
                <a:latin typeface="+mn-lt"/>
              </a:rPr>
              <a:t>Table</a:t>
            </a:r>
            <a:r>
              <a:rPr lang="it-IT" sz="1400" dirty="0">
                <a:solidFill>
                  <a:schemeClr val="tx1"/>
                </a:solidFill>
                <a:latin typeface="+mn-lt"/>
              </a:rPr>
              <a:t> allow us a fine tuning of the thermal and </a:t>
            </a:r>
            <a:r>
              <a:rPr lang="it-IT" sz="1400" dirty="0" smtClean="0">
                <a:solidFill>
                  <a:schemeClr val="tx1"/>
                </a:solidFill>
                <a:latin typeface="+mn-lt"/>
              </a:rPr>
              <a:t>a-thermal </a:t>
            </a:r>
            <a:r>
              <a:rPr lang="it-IT" sz="1400" dirty="0">
                <a:solidFill>
                  <a:schemeClr val="tx1"/>
                </a:solidFill>
                <a:latin typeface="+mn-lt"/>
              </a:rPr>
              <a:t>signal parts exploitation to make the CryoAC with few TES per cm</a:t>
            </a:r>
            <a:r>
              <a:rPr lang="it-IT" sz="1400" baseline="30000" dirty="0">
                <a:solidFill>
                  <a:schemeClr val="tx1"/>
                </a:solidFill>
                <a:latin typeface="+mn-lt"/>
              </a:rPr>
              <a:t>2</a:t>
            </a:r>
            <a:r>
              <a:rPr lang="it-IT" sz="1400" dirty="0">
                <a:solidFill>
                  <a:schemeClr val="tx1"/>
                </a:solidFill>
                <a:latin typeface="+mn-lt"/>
              </a:rPr>
              <a:t> without affecting the anticoincidence capability and gaining in spectroscopic capability. From the production point of view </a:t>
            </a:r>
            <a:r>
              <a:rPr lang="it-IT" sz="1400" dirty="0" err="1">
                <a:solidFill>
                  <a:schemeClr val="tx1"/>
                </a:solidFill>
                <a:latin typeface="+mn-lt"/>
              </a:rPr>
              <a:t>few</a:t>
            </a:r>
            <a:r>
              <a:rPr lang="it-IT" sz="1400" dirty="0">
                <a:solidFill>
                  <a:schemeClr val="tx1"/>
                </a:solidFill>
                <a:latin typeface="+mn-lt"/>
              </a:rPr>
              <a:t> </a:t>
            </a:r>
            <a:r>
              <a:rPr lang="it-IT" sz="1400" dirty="0" err="1">
                <a:solidFill>
                  <a:schemeClr val="tx1"/>
                </a:solidFill>
                <a:latin typeface="+mn-lt"/>
              </a:rPr>
              <a:t>TESes</a:t>
            </a:r>
            <a:r>
              <a:rPr lang="it-IT" sz="1400" dirty="0">
                <a:solidFill>
                  <a:schemeClr val="tx1"/>
                </a:solidFill>
                <a:latin typeface="+mn-lt"/>
              </a:rPr>
              <a:t> </a:t>
            </a:r>
            <a:r>
              <a:rPr lang="it-IT" sz="1400" dirty="0" err="1">
                <a:solidFill>
                  <a:schemeClr val="tx1"/>
                </a:solidFill>
                <a:latin typeface="+mn-lt"/>
              </a:rPr>
              <a:t>simplify</a:t>
            </a:r>
            <a:r>
              <a:rPr lang="it-IT" sz="1400" dirty="0">
                <a:solidFill>
                  <a:schemeClr val="tx1"/>
                </a:solidFill>
                <a:latin typeface="+mn-lt"/>
              </a:rPr>
              <a:t> a </a:t>
            </a:r>
            <a:r>
              <a:rPr lang="it-IT" sz="1400" dirty="0" err="1">
                <a:solidFill>
                  <a:schemeClr val="tx1"/>
                </a:solidFill>
                <a:latin typeface="+mn-lt"/>
              </a:rPr>
              <a:t>lot</a:t>
            </a:r>
            <a:r>
              <a:rPr lang="it-IT" sz="1400" dirty="0">
                <a:solidFill>
                  <a:schemeClr val="tx1"/>
                </a:solidFill>
                <a:latin typeface="+mn-lt"/>
              </a:rPr>
              <a:t> the design (</a:t>
            </a:r>
            <a:r>
              <a:rPr lang="it-IT" sz="1400" dirty="0" err="1">
                <a:solidFill>
                  <a:schemeClr val="tx1"/>
                </a:solidFill>
                <a:latin typeface="+mn-lt"/>
              </a:rPr>
              <a:t>wiring</a:t>
            </a:r>
            <a:r>
              <a:rPr lang="it-IT" sz="1400" dirty="0">
                <a:solidFill>
                  <a:schemeClr val="tx1"/>
                </a:solidFill>
                <a:latin typeface="+mn-lt"/>
              </a:rPr>
              <a:t>, …)</a:t>
            </a:r>
          </a:p>
        </p:txBody>
      </p:sp>
      <p:grpSp>
        <p:nvGrpSpPr>
          <p:cNvPr id="13" name="Gruppo 12"/>
          <p:cNvGrpSpPr/>
          <p:nvPr/>
        </p:nvGrpSpPr>
        <p:grpSpPr>
          <a:xfrm>
            <a:off x="5336296" y="1288047"/>
            <a:ext cx="4467632" cy="3761133"/>
            <a:chOff x="5336296" y="711983"/>
            <a:chExt cx="4467632" cy="3761133"/>
          </a:xfrm>
        </p:grpSpPr>
        <p:grpSp>
          <p:nvGrpSpPr>
            <p:cNvPr id="35" name="Gruppo 34">
              <a:extLst>
                <a:ext uri="{FF2B5EF4-FFF2-40B4-BE49-F238E27FC236}">
                  <a16:creationId xmlns:a16="http://schemas.microsoft.com/office/drawing/2014/main" id="{CA7F9EFF-83A7-4180-A61A-B7003F965574}"/>
                </a:ext>
              </a:extLst>
            </p:cNvPr>
            <p:cNvGrpSpPr/>
            <p:nvPr/>
          </p:nvGrpSpPr>
          <p:grpSpPr>
            <a:xfrm>
              <a:off x="5336296" y="711983"/>
              <a:ext cx="4467632" cy="3761133"/>
              <a:chOff x="5336296" y="711983"/>
              <a:chExt cx="4467632" cy="3761133"/>
            </a:xfrm>
          </p:grpSpPr>
          <p:grpSp>
            <p:nvGrpSpPr>
              <p:cNvPr id="33" name="Gruppo 32">
                <a:extLst>
                  <a:ext uri="{FF2B5EF4-FFF2-40B4-BE49-F238E27FC236}">
                    <a16:creationId xmlns:a16="http://schemas.microsoft.com/office/drawing/2014/main" id="{389B1B9D-DF3C-4AE6-B0D1-728A863301D1}"/>
                  </a:ext>
                </a:extLst>
              </p:cNvPr>
              <p:cNvGrpSpPr/>
              <p:nvPr/>
            </p:nvGrpSpPr>
            <p:grpSpPr>
              <a:xfrm>
                <a:off x="5336296" y="711983"/>
                <a:ext cx="4467632" cy="3761133"/>
                <a:chOff x="5336296" y="711983"/>
                <a:chExt cx="4467632" cy="3761133"/>
              </a:xfrm>
            </p:grpSpPr>
            <p:sp>
              <p:nvSpPr>
                <p:cNvPr id="17" name="TextBox 16">
                  <a:extLst>
                    <a:ext uri="{FF2B5EF4-FFF2-40B4-BE49-F238E27FC236}">
                      <a16:creationId xmlns:a16="http://schemas.microsoft.com/office/drawing/2014/main" id="{28F3A175-C9C1-67CE-2C87-9DC2D2BA2B51}"/>
                    </a:ext>
                  </a:extLst>
                </p:cNvPr>
                <p:cNvSpPr txBox="1"/>
                <p:nvPr/>
              </p:nvSpPr>
              <p:spPr>
                <a:xfrm>
                  <a:off x="6959463" y="711983"/>
                  <a:ext cx="1800200" cy="338554"/>
                </a:xfrm>
                <a:prstGeom prst="rect">
                  <a:avLst/>
                </a:prstGeom>
                <a:noFill/>
              </p:spPr>
              <p:txBody>
                <a:bodyPr wrap="square" rtlCol="0">
                  <a:spAutoFit/>
                </a:bodyPr>
                <a:lstStyle/>
                <a:p>
                  <a:r>
                    <a:rPr lang="it-IT" sz="1600" dirty="0">
                      <a:solidFill>
                        <a:schemeClr val="tx1"/>
                      </a:solidFill>
                      <a:latin typeface="+mn-lt"/>
                    </a:rPr>
                    <a:t>Signals on DM#127 </a:t>
                  </a:r>
                </a:p>
              </p:txBody>
            </p:sp>
            <p:grpSp>
              <p:nvGrpSpPr>
                <p:cNvPr id="29" name="Gruppo 28">
                  <a:extLst>
                    <a:ext uri="{FF2B5EF4-FFF2-40B4-BE49-F238E27FC236}">
                      <a16:creationId xmlns:a16="http://schemas.microsoft.com/office/drawing/2014/main" id="{BF006278-966F-4576-8ECA-CC6B854F7907}"/>
                    </a:ext>
                  </a:extLst>
                </p:cNvPr>
                <p:cNvGrpSpPr/>
                <p:nvPr/>
              </p:nvGrpSpPr>
              <p:grpSpPr>
                <a:xfrm>
                  <a:off x="5336296" y="1061280"/>
                  <a:ext cx="4467632" cy="3411836"/>
                  <a:chOff x="5336296" y="944724"/>
                  <a:chExt cx="4467632" cy="3411836"/>
                </a:xfrm>
              </p:grpSpPr>
              <p:pic>
                <p:nvPicPr>
                  <p:cNvPr id="7" name="Picture 6" descr="A picture containing text, plot, screenshot, line&#10;&#10;Description automatically generated">
                    <a:extLst>
                      <a:ext uri="{FF2B5EF4-FFF2-40B4-BE49-F238E27FC236}">
                        <a16:creationId xmlns:a16="http://schemas.microsoft.com/office/drawing/2014/main" id="{7CA3D77E-3305-973D-7E9D-C72FD9B73319}"/>
                      </a:ext>
                    </a:extLst>
                  </p:cNvPr>
                  <p:cNvPicPr>
                    <a:picLocks noChangeAspect="1"/>
                  </p:cNvPicPr>
                  <p:nvPr/>
                </p:nvPicPr>
                <p:blipFill>
                  <a:blip r:embed="rId2"/>
                  <a:stretch>
                    <a:fillRect/>
                  </a:stretch>
                </p:blipFill>
                <p:spPr>
                  <a:xfrm>
                    <a:off x="5336296" y="944724"/>
                    <a:ext cx="4467632" cy="3411836"/>
                  </a:xfrm>
                  <a:prstGeom prst="rect">
                    <a:avLst/>
                  </a:prstGeom>
                </p:spPr>
              </p:pic>
              <p:cxnSp>
                <p:nvCxnSpPr>
                  <p:cNvPr id="3" name="Connettore 2 2">
                    <a:extLst>
                      <a:ext uri="{FF2B5EF4-FFF2-40B4-BE49-F238E27FC236}">
                        <a16:creationId xmlns:a16="http://schemas.microsoft.com/office/drawing/2014/main" id="{7C81D01E-895A-401F-9C72-92D3C12D08FF}"/>
                      </a:ext>
                    </a:extLst>
                  </p:cNvPr>
                  <p:cNvCxnSpPr/>
                  <p:nvPr/>
                </p:nvCxnSpPr>
                <p:spPr>
                  <a:xfrm flipH="1">
                    <a:off x="8085348" y="2088308"/>
                    <a:ext cx="252028" cy="3960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CasellaDiTesto 3">
                    <a:extLst>
                      <a:ext uri="{FF2B5EF4-FFF2-40B4-BE49-F238E27FC236}">
                        <a16:creationId xmlns:a16="http://schemas.microsoft.com/office/drawing/2014/main" id="{0F5F486D-B446-4E3D-9216-24EA6618D958}"/>
                      </a:ext>
                    </a:extLst>
                  </p:cNvPr>
                  <p:cNvSpPr txBox="1"/>
                  <p:nvPr/>
                </p:nvSpPr>
                <p:spPr>
                  <a:xfrm>
                    <a:off x="8013340" y="1842667"/>
                    <a:ext cx="1399614" cy="461665"/>
                  </a:xfrm>
                  <a:prstGeom prst="rect">
                    <a:avLst/>
                  </a:prstGeom>
                  <a:noFill/>
                </p:spPr>
                <p:txBody>
                  <a:bodyPr wrap="none" rtlCol="0">
                    <a:spAutoFit/>
                  </a:bodyPr>
                  <a:lstStyle/>
                  <a:p>
                    <a:pPr algn="ctr"/>
                    <a:r>
                      <a:rPr lang="it-IT" sz="1200" b="1" dirty="0">
                        <a:solidFill>
                          <a:schemeClr val="tx1"/>
                        </a:solidFill>
                        <a:latin typeface="+mj-lt"/>
                      </a:rPr>
                      <a:t>Pure thermal </a:t>
                    </a:r>
                    <a:r>
                      <a:rPr lang="it-IT" sz="1200" b="1" dirty="0" err="1">
                        <a:solidFill>
                          <a:schemeClr val="tx1"/>
                        </a:solidFill>
                        <a:latin typeface="+mj-lt"/>
                      </a:rPr>
                      <a:t>pulse</a:t>
                    </a:r>
                    <a:endParaRPr lang="it-IT" sz="1200" b="1" dirty="0">
                      <a:solidFill>
                        <a:schemeClr val="tx1"/>
                      </a:solidFill>
                      <a:latin typeface="+mj-lt"/>
                    </a:endParaRPr>
                  </a:p>
                  <a:p>
                    <a:pPr algn="ctr"/>
                    <a:r>
                      <a:rPr lang="it-IT" sz="1200" b="1" dirty="0">
                        <a:solidFill>
                          <a:schemeClr val="tx1"/>
                        </a:solidFill>
                        <a:latin typeface="+mj-lt"/>
                      </a:rPr>
                      <a:t>(by </a:t>
                    </a:r>
                    <a:r>
                      <a:rPr lang="it-IT" sz="1200" b="1" dirty="0" err="1">
                        <a:solidFill>
                          <a:schemeClr val="tx1"/>
                        </a:solidFill>
                        <a:latin typeface="+mj-lt"/>
                      </a:rPr>
                      <a:t>heater</a:t>
                    </a:r>
                    <a:r>
                      <a:rPr lang="it-IT" sz="1200" b="1" dirty="0">
                        <a:solidFill>
                          <a:schemeClr val="tx1"/>
                        </a:solidFill>
                        <a:latin typeface="+mj-lt"/>
                      </a:rPr>
                      <a:t>)</a:t>
                    </a:r>
                  </a:p>
                </p:txBody>
              </p:sp>
            </p:grpSp>
          </p:grpSp>
          <p:sp>
            <p:nvSpPr>
              <p:cNvPr id="34" name="Ovale 33">
                <a:extLst>
                  <a:ext uri="{FF2B5EF4-FFF2-40B4-BE49-F238E27FC236}">
                    <a16:creationId xmlns:a16="http://schemas.microsoft.com/office/drawing/2014/main" id="{0D59F72F-9D02-4D47-B49A-05FD87A9C8BD}"/>
                  </a:ext>
                </a:extLst>
              </p:cNvPr>
              <p:cNvSpPr/>
              <p:nvPr/>
            </p:nvSpPr>
            <p:spPr>
              <a:xfrm>
                <a:off x="5853100" y="1050537"/>
                <a:ext cx="1152000" cy="1152000"/>
              </a:xfrm>
              <a:prstGeom prst="ellipse">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467" y="2728605"/>
              <a:ext cx="1762071" cy="1328118"/>
            </a:xfrm>
            <a:prstGeom prst="rect">
              <a:avLst/>
            </a:prstGeom>
          </p:spPr>
        </p:pic>
      </p:grpSp>
      <p:grpSp>
        <p:nvGrpSpPr>
          <p:cNvPr id="2" name="Gruppo 1"/>
          <p:cNvGrpSpPr/>
          <p:nvPr/>
        </p:nvGrpSpPr>
        <p:grpSpPr>
          <a:xfrm>
            <a:off x="20452" y="1049610"/>
            <a:ext cx="5401218" cy="3927562"/>
            <a:chOff x="20452" y="725574"/>
            <a:chExt cx="5401218" cy="3927562"/>
          </a:xfrm>
        </p:grpSpPr>
        <p:pic>
          <p:nvPicPr>
            <p:cNvPr id="10" name="Immagine 22">
              <a:extLst>
                <a:ext uri="{FF2B5EF4-FFF2-40B4-BE49-F238E27FC236}">
                  <a16:creationId xmlns:a16="http://schemas.microsoft.com/office/drawing/2014/main" id="{9377D1A2-3CCF-89CE-AF38-35E59C7BB989}"/>
                </a:ext>
              </a:extLst>
            </p:cNvPr>
            <p:cNvPicPr>
              <a:picLocks noChangeAspect="1"/>
            </p:cNvPicPr>
            <p:nvPr/>
          </p:nvPicPr>
          <p:blipFill rotWithShape="1">
            <a:blip r:embed="rId4"/>
            <a:srcRect l="5067" t="3840" b="4179"/>
            <a:stretch/>
          </p:blipFill>
          <p:spPr>
            <a:xfrm>
              <a:off x="36570" y="767369"/>
              <a:ext cx="1778713" cy="3705747"/>
            </a:xfrm>
            <a:prstGeom prst="rect">
              <a:avLst/>
            </a:prstGeom>
          </p:spPr>
        </p:pic>
        <p:pic>
          <p:nvPicPr>
            <p:cNvPr id="11" name="Immagine 18">
              <a:extLst>
                <a:ext uri="{FF2B5EF4-FFF2-40B4-BE49-F238E27FC236}">
                  <a16:creationId xmlns:a16="http://schemas.microsoft.com/office/drawing/2014/main" id="{C9B45B38-D22D-87EA-422B-4200024A0EF0}"/>
                </a:ext>
              </a:extLst>
            </p:cNvPr>
            <p:cNvPicPr>
              <a:picLocks noChangeAspect="1"/>
            </p:cNvPicPr>
            <p:nvPr/>
          </p:nvPicPr>
          <p:blipFill rotWithShape="1">
            <a:blip r:embed="rId5"/>
            <a:srcRect t="4277" b="5033"/>
            <a:stretch/>
          </p:blipFill>
          <p:spPr>
            <a:xfrm>
              <a:off x="1712640" y="806322"/>
              <a:ext cx="1862449" cy="3631898"/>
            </a:xfrm>
            <a:prstGeom prst="rect">
              <a:avLst/>
            </a:prstGeom>
          </p:spPr>
        </p:pic>
        <p:pic>
          <p:nvPicPr>
            <p:cNvPr id="8" name="Immagine 21">
              <a:extLst>
                <a:ext uri="{FF2B5EF4-FFF2-40B4-BE49-F238E27FC236}">
                  <a16:creationId xmlns:a16="http://schemas.microsoft.com/office/drawing/2014/main" id="{865E21A7-2821-B997-CF0B-1B7898AC0B4B}"/>
                </a:ext>
              </a:extLst>
            </p:cNvPr>
            <p:cNvPicPr>
              <a:picLocks noChangeAspect="1"/>
            </p:cNvPicPr>
            <p:nvPr/>
          </p:nvPicPr>
          <p:blipFill rotWithShape="1">
            <a:blip r:embed="rId6"/>
            <a:srcRect t="1928"/>
            <a:stretch/>
          </p:blipFill>
          <p:spPr>
            <a:xfrm>
              <a:off x="3476834" y="725574"/>
              <a:ext cx="1862449" cy="3927562"/>
            </a:xfrm>
            <a:prstGeom prst="rect">
              <a:avLst/>
            </a:prstGeom>
          </p:spPr>
        </p:pic>
        <p:grpSp>
          <p:nvGrpSpPr>
            <p:cNvPr id="22" name="Gruppo 21">
              <a:extLst>
                <a:ext uri="{FF2B5EF4-FFF2-40B4-BE49-F238E27FC236}">
                  <a16:creationId xmlns:a16="http://schemas.microsoft.com/office/drawing/2014/main" id="{106B1513-EEDA-414B-B1BD-4BD3AD889610}"/>
                </a:ext>
              </a:extLst>
            </p:cNvPr>
            <p:cNvGrpSpPr/>
            <p:nvPr/>
          </p:nvGrpSpPr>
          <p:grpSpPr>
            <a:xfrm>
              <a:off x="20452" y="1844824"/>
              <a:ext cx="5315844" cy="1440160"/>
              <a:chOff x="20452" y="1844824"/>
              <a:chExt cx="5315844" cy="1440160"/>
            </a:xfrm>
          </p:grpSpPr>
          <p:cxnSp>
            <p:nvCxnSpPr>
              <p:cNvPr id="5" name="Connettore 2 4">
                <a:extLst>
                  <a:ext uri="{FF2B5EF4-FFF2-40B4-BE49-F238E27FC236}">
                    <a16:creationId xmlns:a16="http://schemas.microsoft.com/office/drawing/2014/main" id="{91081834-678A-446D-B632-21F5FEFE8F8A}"/>
                  </a:ext>
                </a:extLst>
              </p:cNvPr>
              <p:cNvCxnSpPr>
                <a:cxnSpLocks/>
              </p:cNvCxnSpPr>
              <p:nvPr/>
            </p:nvCxnSpPr>
            <p:spPr>
              <a:xfrm>
                <a:off x="20452" y="3212976"/>
                <a:ext cx="5315844" cy="36004"/>
              </a:xfrm>
              <a:prstGeom prst="straightConnector1">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Connettore 2 13">
                <a:extLst>
                  <a:ext uri="{FF2B5EF4-FFF2-40B4-BE49-F238E27FC236}">
                    <a16:creationId xmlns:a16="http://schemas.microsoft.com/office/drawing/2014/main" id="{B91DE447-BCFE-4390-BC13-6F4BD7710152}"/>
                  </a:ext>
                </a:extLst>
              </p:cNvPr>
              <p:cNvCxnSpPr>
                <a:cxnSpLocks/>
              </p:cNvCxnSpPr>
              <p:nvPr/>
            </p:nvCxnSpPr>
            <p:spPr>
              <a:xfrm flipV="1">
                <a:off x="92460" y="1952836"/>
                <a:ext cx="0" cy="1332148"/>
              </a:xfrm>
              <a:prstGeom prst="straightConnector1">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CasellaDiTesto 14">
                <a:extLst>
                  <a:ext uri="{FF2B5EF4-FFF2-40B4-BE49-F238E27FC236}">
                    <a16:creationId xmlns:a16="http://schemas.microsoft.com/office/drawing/2014/main" id="{82698885-C7B3-4A41-BC5B-5E2C59463B5D}"/>
                  </a:ext>
                </a:extLst>
              </p:cNvPr>
              <p:cNvSpPr txBox="1"/>
              <p:nvPr/>
            </p:nvSpPr>
            <p:spPr>
              <a:xfrm>
                <a:off x="56456" y="1844824"/>
                <a:ext cx="216016" cy="261610"/>
              </a:xfrm>
              <a:prstGeom prst="rect">
                <a:avLst/>
              </a:prstGeom>
              <a:noFill/>
            </p:spPr>
            <p:txBody>
              <a:bodyPr wrap="square" rtlCol="0">
                <a:spAutoFit/>
              </a:bodyPr>
              <a:lstStyle/>
              <a:p>
                <a:r>
                  <a:rPr lang="it-IT" sz="1100" b="1" dirty="0">
                    <a:solidFill>
                      <a:schemeClr val="tx1"/>
                    </a:solidFill>
                    <a:latin typeface="+mj-lt"/>
                  </a:rPr>
                  <a:t>z</a:t>
                </a:r>
              </a:p>
            </p:txBody>
          </p:sp>
          <p:sp>
            <p:nvSpPr>
              <p:cNvPr id="18" name="CasellaDiTesto 17">
                <a:extLst>
                  <a:ext uri="{FF2B5EF4-FFF2-40B4-BE49-F238E27FC236}">
                    <a16:creationId xmlns:a16="http://schemas.microsoft.com/office/drawing/2014/main" id="{99DD0637-C053-4BF0-A6CD-0DC51EB3EE2F}"/>
                  </a:ext>
                </a:extLst>
              </p:cNvPr>
              <p:cNvSpPr txBox="1"/>
              <p:nvPr/>
            </p:nvSpPr>
            <p:spPr>
              <a:xfrm>
                <a:off x="5097016" y="2996952"/>
                <a:ext cx="216016" cy="261610"/>
              </a:xfrm>
              <a:prstGeom prst="rect">
                <a:avLst/>
              </a:prstGeom>
              <a:noFill/>
            </p:spPr>
            <p:txBody>
              <a:bodyPr wrap="square" rtlCol="0">
                <a:spAutoFit/>
              </a:bodyPr>
              <a:lstStyle/>
              <a:p>
                <a:r>
                  <a:rPr lang="it-IT" sz="1100" b="1" dirty="0">
                    <a:solidFill>
                      <a:schemeClr val="tx1"/>
                    </a:solidFill>
                    <a:latin typeface="+mj-lt"/>
                  </a:rPr>
                  <a:t>x</a:t>
                </a:r>
              </a:p>
            </p:txBody>
          </p:sp>
        </p:grpSp>
        <p:grpSp>
          <p:nvGrpSpPr>
            <p:cNvPr id="23" name="Gruppo 22">
              <a:extLst>
                <a:ext uri="{FF2B5EF4-FFF2-40B4-BE49-F238E27FC236}">
                  <a16:creationId xmlns:a16="http://schemas.microsoft.com/office/drawing/2014/main" id="{D31867D9-8D4D-4502-B645-6854B3241FC2}"/>
                </a:ext>
              </a:extLst>
            </p:cNvPr>
            <p:cNvGrpSpPr/>
            <p:nvPr/>
          </p:nvGrpSpPr>
          <p:grpSpPr>
            <a:xfrm>
              <a:off x="20452" y="2996952"/>
              <a:ext cx="5315844" cy="1548172"/>
              <a:chOff x="20452" y="1772816"/>
              <a:chExt cx="5315844" cy="1548172"/>
            </a:xfrm>
          </p:grpSpPr>
          <p:cxnSp>
            <p:nvCxnSpPr>
              <p:cNvPr id="24" name="Connettore 2 23">
                <a:extLst>
                  <a:ext uri="{FF2B5EF4-FFF2-40B4-BE49-F238E27FC236}">
                    <a16:creationId xmlns:a16="http://schemas.microsoft.com/office/drawing/2014/main" id="{0A1E98BB-EF12-4D3A-87D7-BD0E45385173}"/>
                  </a:ext>
                </a:extLst>
              </p:cNvPr>
              <p:cNvCxnSpPr>
                <a:cxnSpLocks/>
              </p:cNvCxnSpPr>
              <p:nvPr/>
            </p:nvCxnSpPr>
            <p:spPr>
              <a:xfrm>
                <a:off x="20452" y="3212976"/>
                <a:ext cx="5315844" cy="36004"/>
              </a:xfrm>
              <a:prstGeom prst="straightConnector1">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Connettore 2 24">
                <a:extLst>
                  <a:ext uri="{FF2B5EF4-FFF2-40B4-BE49-F238E27FC236}">
                    <a16:creationId xmlns:a16="http://schemas.microsoft.com/office/drawing/2014/main" id="{1184F0AA-C87C-4D3E-86F7-AF3EFF65936B}"/>
                  </a:ext>
                </a:extLst>
              </p:cNvPr>
              <p:cNvCxnSpPr>
                <a:cxnSpLocks/>
              </p:cNvCxnSpPr>
              <p:nvPr/>
            </p:nvCxnSpPr>
            <p:spPr>
              <a:xfrm flipV="1">
                <a:off x="92460" y="1988840"/>
                <a:ext cx="0" cy="1332148"/>
              </a:xfrm>
              <a:prstGeom prst="straightConnector1">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CasellaDiTesto 25">
                <a:extLst>
                  <a:ext uri="{FF2B5EF4-FFF2-40B4-BE49-F238E27FC236}">
                    <a16:creationId xmlns:a16="http://schemas.microsoft.com/office/drawing/2014/main" id="{4ED942A8-67D0-47AC-840F-058611A36E55}"/>
                  </a:ext>
                </a:extLst>
              </p:cNvPr>
              <p:cNvSpPr txBox="1"/>
              <p:nvPr/>
            </p:nvSpPr>
            <p:spPr>
              <a:xfrm>
                <a:off x="56456" y="1772816"/>
                <a:ext cx="216016" cy="261610"/>
              </a:xfrm>
              <a:prstGeom prst="rect">
                <a:avLst/>
              </a:prstGeom>
              <a:noFill/>
            </p:spPr>
            <p:txBody>
              <a:bodyPr wrap="square" rtlCol="0">
                <a:spAutoFit/>
              </a:bodyPr>
              <a:lstStyle/>
              <a:p>
                <a:r>
                  <a:rPr lang="it-IT" sz="1100" b="1" dirty="0">
                    <a:solidFill>
                      <a:schemeClr val="tx1"/>
                    </a:solidFill>
                    <a:latin typeface="+mj-lt"/>
                  </a:rPr>
                  <a:t>z</a:t>
                </a:r>
              </a:p>
            </p:txBody>
          </p:sp>
          <p:sp>
            <p:nvSpPr>
              <p:cNvPr id="27" name="CasellaDiTesto 26">
                <a:extLst>
                  <a:ext uri="{FF2B5EF4-FFF2-40B4-BE49-F238E27FC236}">
                    <a16:creationId xmlns:a16="http://schemas.microsoft.com/office/drawing/2014/main" id="{D7119FF5-2F05-46AE-A4E7-0F1CB1D27B6E}"/>
                  </a:ext>
                </a:extLst>
              </p:cNvPr>
              <p:cNvSpPr txBox="1"/>
              <p:nvPr/>
            </p:nvSpPr>
            <p:spPr>
              <a:xfrm>
                <a:off x="5097016" y="2996952"/>
                <a:ext cx="216016" cy="261610"/>
              </a:xfrm>
              <a:prstGeom prst="rect">
                <a:avLst/>
              </a:prstGeom>
              <a:noFill/>
            </p:spPr>
            <p:txBody>
              <a:bodyPr wrap="square" rtlCol="0">
                <a:spAutoFit/>
              </a:bodyPr>
              <a:lstStyle/>
              <a:p>
                <a:r>
                  <a:rPr lang="it-IT" sz="1100" b="1" dirty="0">
                    <a:solidFill>
                      <a:schemeClr val="tx1"/>
                    </a:solidFill>
                    <a:latin typeface="+mj-lt"/>
                  </a:rPr>
                  <a:t>y</a:t>
                </a:r>
              </a:p>
            </p:txBody>
          </p:sp>
        </p:grpSp>
        <p:sp>
          <p:nvSpPr>
            <p:cNvPr id="31" name="CasellaDiTesto 30">
              <a:extLst>
                <a:ext uri="{FF2B5EF4-FFF2-40B4-BE49-F238E27FC236}">
                  <a16:creationId xmlns:a16="http://schemas.microsoft.com/office/drawing/2014/main" id="{82698885-C7B3-4A41-BC5B-5E2C59463B5D}"/>
                </a:ext>
              </a:extLst>
            </p:cNvPr>
            <p:cNvSpPr txBox="1"/>
            <p:nvPr/>
          </p:nvSpPr>
          <p:spPr>
            <a:xfrm>
              <a:off x="1587641" y="1813693"/>
              <a:ext cx="341023" cy="261610"/>
            </a:xfrm>
            <a:prstGeom prst="rect">
              <a:avLst/>
            </a:prstGeom>
            <a:noFill/>
          </p:spPr>
          <p:txBody>
            <a:bodyPr wrap="square" rtlCol="0">
              <a:spAutoFit/>
            </a:bodyPr>
            <a:lstStyle/>
            <a:p>
              <a:r>
                <a:rPr lang="it-IT" sz="1100" b="1" dirty="0" smtClean="0">
                  <a:solidFill>
                    <a:schemeClr val="tx1"/>
                  </a:solidFill>
                  <a:latin typeface="+mj-lt"/>
                </a:rPr>
                <a:t>Hz</a:t>
              </a:r>
              <a:endParaRPr lang="it-IT" sz="1100" b="1" dirty="0">
                <a:solidFill>
                  <a:schemeClr val="tx1"/>
                </a:solidFill>
                <a:latin typeface="+mj-lt"/>
              </a:endParaRPr>
            </a:p>
          </p:txBody>
        </p:sp>
        <p:sp>
          <p:nvSpPr>
            <p:cNvPr id="36" name="CasellaDiTesto 35">
              <a:extLst>
                <a:ext uri="{FF2B5EF4-FFF2-40B4-BE49-F238E27FC236}">
                  <a16:creationId xmlns:a16="http://schemas.microsoft.com/office/drawing/2014/main" id="{82698885-C7B3-4A41-BC5B-5E2C59463B5D}"/>
                </a:ext>
              </a:extLst>
            </p:cNvPr>
            <p:cNvSpPr txBox="1"/>
            <p:nvPr/>
          </p:nvSpPr>
          <p:spPr>
            <a:xfrm>
              <a:off x="3315822" y="1828418"/>
              <a:ext cx="341023" cy="261610"/>
            </a:xfrm>
            <a:prstGeom prst="rect">
              <a:avLst/>
            </a:prstGeom>
            <a:noFill/>
          </p:spPr>
          <p:txBody>
            <a:bodyPr wrap="square" rtlCol="0">
              <a:spAutoFit/>
            </a:bodyPr>
            <a:lstStyle/>
            <a:p>
              <a:r>
                <a:rPr lang="it-IT" sz="1100" b="1" dirty="0" smtClean="0">
                  <a:solidFill>
                    <a:schemeClr val="tx1"/>
                  </a:solidFill>
                  <a:latin typeface="+mj-lt"/>
                </a:rPr>
                <a:t>Hz</a:t>
              </a:r>
              <a:endParaRPr lang="it-IT" sz="1100" b="1" dirty="0">
                <a:solidFill>
                  <a:schemeClr val="tx1"/>
                </a:solidFill>
                <a:latin typeface="+mj-lt"/>
              </a:endParaRPr>
            </a:p>
          </p:txBody>
        </p:sp>
        <p:sp>
          <p:nvSpPr>
            <p:cNvPr id="37" name="CasellaDiTesto 36">
              <a:extLst>
                <a:ext uri="{FF2B5EF4-FFF2-40B4-BE49-F238E27FC236}">
                  <a16:creationId xmlns:a16="http://schemas.microsoft.com/office/drawing/2014/main" id="{82698885-C7B3-4A41-BC5B-5E2C59463B5D}"/>
                </a:ext>
              </a:extLst>
            </p:cNvPr>
            <p:cNvSpPr txBox="1"/>
            <p:nvPr/>
          </p:nvSpPr>
          <p:spPr>
            <a:xfrm>
              <a:off x="5080647" y="1844824"/>
              <a:ext cx="341023" cy="261610"/>
            </a:xfrm>
            <a:prstGeom prst="rect">
              <a:avLst/>
            </a:prstGeom>
            <a:noFill/>
          </p:spPr>
          <p:txBody>
            <a:bodyPr wrap="square" rtlCol="0">
              <a:spAutoFit/>
            </a:bodyPr>
            <a:lstStyle/>
            <a:p>
              <a:r>
                <a:rPr lang="it-IT" sz="1100" b="1" dirty="0" smtClean="0">
                  <a:solidFill>
                    <a:schemeClr val="tx1"/>
                  </a:solidFill>
                  <a:latin typeface="+mj-lt"/>
                </a:rPr>
                <a:t>Hz</a:t>
              </a:r>
              <a:endParaRPr lang="it-IT" sz="1100" b="1" dirty="0">
                <a:solidFill>
                  <a:schemeClr val="tx1"/>
                </a:solidFill>
                <a:latin typeface="+mj-lt"/>
              </a:endParaRPr>
            </a:p>
          </p:txBody>
        </p:sp>
      </p:grpSp>
      <p:grpSp>
        <p:nvGrpSpPr>
          <p:cNvPr id="38" name="Gruppo 37"/>
          <p:cNvGrpSpPr>
            <a:grpSpLocks noChangeAspect="1"/>
          </p:cNvGrpSpPr>
          <p:nvPr/>
        </p:nvGrpSpPr>
        <p:grpSpPr>
          <a:xfrm>
            <a:off x="5565070" y="382260"/>
            <a:ext cx="1259883" cy="1145911"/>
            <a:chOff x="7710494" y="862312"/>
            <a:chExt cx="2162268" cy="1966665"/>
          </a:xfrm>
        </p:grpSpPr>
        <p:grpSp>
          <p:nvGrpSpPr>
            <p:cNvPr id="39" name="Gruppo 38"/>
            <p:cNvGrpSpPr>
              <a:grpSpLocks noChangeAspect="1"/>
            </p:cNvGrpSpPr>
            <p:nvPr/>
          </p:nvGrpSpPr>
          <p:grpSpPr>
            <a:xfrm>
              <a:off x="8126609" y="1448918"/>
              <a:ext cx="1746153" cy="957857"/>
              <a:chOff x="1568624" y="1520788"/>
              <a:chExt cx="5119498" cy="2808312"/>
            </a:xfrm>
          </p:grpSpPr>
          <p:sp>
            <p:nvSpPr>
              <p:cNvPr id="48" name="Rettangolo 47"/>
              <p:cNvSpPr/>
              <p:nvPr/>
            </p:nvSpPr>
            <p:spPr>
              <a:xfrm>
                <a:off x="1568624" y="3176972"/>
                <a:ext cx="3240360" cy="1152128"/>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200"/>
              </a:p>
            </p:txBody>
          </p:sp>
          <p:cxnSp>
            <p:nvCxnSpPr>
              <p:cNvPr id="49" name="Connettore diritto 48"/>
              <p:cNvCxnSpPr/>
              <p:nvPr/>
            </p:nvCxnSpPr>
            <p:spPr>
              <a:xfrm flipH="1">
                <a:off x="1568624" y="1520788"/>
                <a:ext cx="1872208" cy="16561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 name="Connettore diritto 49"/>
              <p:cNvCxnSpPr/>
              <p:nvPr/>
            </p:nvCxnSpPr>
            <p:spPr>
              <a:xfrm flipH="1">
                <a:off x="4808984" y="2672916"/>
                <a:ext cx="1872208" cy="16561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 name="Connettore diritto 50"/>
              <p:cNvCxnSpPr/>
              <p:nvPr/>
            </p:nvCxnSpPr>
            <p:spPr>
              <a:xfrm flipH="1">
                <a:off x="4808984" y="1520788"/>
                <a:ext cx="1872208" cy="16561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 name="Connettore diritto 51"/>
              <p:cNvCxnSpPr/>
              <p:nvPr/>
            </p:nvCxnSpPr>
            <p:spPr>
              <a:xfrm>
                <a:off x="3440832" y="1520788"/>
                <a:ext cx="324036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 name="Connettore diritto 52"/>
              <p:cNvCxnSpPr/>
              <p:nvPr/>
            </p:nvCxnSpPr>
            <p:spPr>
              <a:xfrm>
                <a:off x="6681192" y="1520788"/>
                <a:ext cx="0" cy="115212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 name="Connettore diritto 53"/>
              <p:cNvCxnSpPr/>
              <p:nvPr/>
            </p:nvCxnSpPr>
            <p:spPr>
              <a:xfrm>
                <a:off x="3447762" y="2672916"/>
                <a:ext cx="3240360" cy="0"/>
              </a:xfrm>
              <a:prstGeom prst="line">
                <a:avLst/>
              </a:prstGeom>
              <a:ln w="12700">
                <a:prstDash val="dash"/>
              </a:ln>
              <a:effectLst/>
            </p:spPr>
            <p:style>
              <a:lnRef idx="2">
                <a:schemeClr val="accent1"/>
              </a:lnRef>
              <a:fillRef idx="0">
                <a:schemeClr val="accent1"/>
              </a:fillRef>
              <a:effectRef idx="1">
                <a:schemeClr val="accent1"/>
              </a:effectRef>
              <a:fontRef idx="minor">
                <a:schemeClr val="tx1"/>
              </a:fontRef>
            </p:style>
          </p:cxnSp>
          <p:cxnSp>
            <p:nvCxnSpPr>
              <p:cNvPr id="55" name="Connettore diritto 54"/>
              <p:cNvCxnSpPr/>
              <p:nvPr/>
            </p:nvCxnSpPr>
            <p:spPr>
              <a:xfrm>
                <a:off x="3447762" y="1520788"/>
                <a:ext cx="0" cy="1152128"/>
              </a:xfrm>
              <a:prstGeom prst="line">
                <a:avLst/>
              </a:prstGeom>
              <a:ln w="12700">
                <a:prstDash val="dash"/>
              </a:ln>
              <a:effectLst/>
            </p:spPr>
            <p:style>
              <a:lnRef idx="2">
                <a:schemeClr val="accent1"/>
              </a:lnRef>
              <a:fillRef idx="0">
                <a:schemeClr val="accent1"/>
              </a:fillRef>
              <a:effectRef idx="1">
                <a:schemeClr val="accent1"/>
              </a:effectRef>
              <a:fontRef idx="minor">
                <a:schemeClr val="tx1"/>
              </a:fontRef>
            </p:style>
          </p:cxnSp>
          <p:cxnSp>
            <p:nvCxnSpPr>
              <p:cNvPr id="56" name="Connettore diritto 55"/>
              <p:cNvCxnSpPr/>
              <p:nvPr/>
            </p:nvCxnSpPr>
            <p:spPr>
              <a:xfrm flipV="1">
                <a:off x="1568624" y="2672916"/>
                <a:ext cx="1872208" cy="1656184"/>
              </a:xfrm>
              <a:prstGeom prst="line">
                <a:avLst/>
              </a:prstGeom>
              <a:ln w="12700">
                <a:prstDash val="dash"/>
              </a:ln>
              <a:effectLst/>
            </p:spPr>
            <p:style>
              <a:lnRef idx="2">
                <a:schemeClr val="accent1"/>
              </a:lnRef>
              <a:fillRef idx="0">
                <a:schemeClr val="accent1"/>
              </a:fillRef>
              <a:effectRef idx="1">
                <a:schemeClr val="accent1"/>
              </a:effectRef>
              <a:fontRef idx="minor">
                <a:schemeClr val="tx1"/>
              </a:fontRef>
            </p:style>
          </p:cxnSp>
        </p:grpSp>
        <p:sp>
          <p:nvSpPr>
            <p:cNvPr id="40" name="Figura a mano libera 39"/>
            <p:cNvSpPr/>
            <p:nvPr/>
          </p:nvSpPr>
          <p:spPr>
            <a:xfrm rot="16008958">
              <a:off x="8644893" y="2472397"/>
              <a:ext cx="617364" cy="95795"/>
            </a:xfrm>
            <a:custGeom>
              <a:avLst/>
              <a:gdLst>
                <a:gd name="connsiteX0" fmla="*/ 0 w 2239347"/>
                <a:gd name="connsiteY0" fmla="*/ 323503 h 323584"/>
                <a:gd name="connsiteX1" fmla="*/ 248816 w 2239347"/>
                <a:gd name="connsiteY1" fmla="*/ 42 h 323584"/>
                <a:gd name="connsiteX2" fmla="*/ 472751 w 2239347"/>
                <a:gd name="connsiteY2" fmla="*/ 298622 h 323584"/>
                <a:gd name="connsiteX3" fmla="*/ 765110 w 2239347"/>
                <a:gd name="connsiteY3" fmla="*/ 6262 h 323584"/>
                <a:gd name="connsiteX4" fmla="*/ 1001485 w 2239347"/>
                <a:gd name="connsiteY4" fmla="*/ 279960 h 323584"/>
                <a:gd name="connsiteX5" fmla="*/ 1225420 w 2239347"/>
                <a:gd name="connsiteY5" fmla="*/ 49805 h 323584"/>
                <a:gd name="connsiteX6" fmla="*/ 1449355 w 2239347"/>
                <a:gd name="connsiteY6" fmla="*/ 323503 h 323584"/>
                <a:gd name="connsiteX7" fmla="*/ 1673290 w 2239347"/>
                <a:gd name="connsiteY7" fmla="*/ 80907 h 323584"/>
                <a:gd name="connsiteX8" fmla="*/ 1822579 w 2239347"/>
                <a:gd name="connsiteY8" fmla="*/ 292401 h 323584"/>
                <a:gd name="connsiteX9" fmla="*/ 1996751 w 2239347"/>
                <a:gd name="connsiteY9" fmla="*/ 180434 h 323584"/>
                <a:gd name="connsiteX10" fmla="*/ 1996751 w 2239347"/>
                <a:gd name="connsiteY10" fmla="*/ 180434 h 323584"/>
                <a:gd name="connsiteX11" fmla="*/ 2239347 w 2239347"/>
                <a:gd name="connsiteY11" fmla="*/ 186654 h 323584"/>
                <a:gd name="connsiteX12" fmla="*/ 2239347 w 2239347"/>
                <a:gd name="connsiteY12" fmla="*/ 186654 h 323584"/>
                <a:gd name="connsiteX13" fmla="*/ 2239347 w 2239347"/>
                <a:gd name="connsiteY13" fmla="*/ 186654 h 32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9347" h="323584">
                  <a:moveTo>
                    <a:pt x="0" y="323503"/>
                  </a:moveTo>
                  <a:cubicBezTo>
                    <a:pt x="85012" y="163846"/>
                    <a:pt x="170024" y="4189"/>
                    <a:pt x="248816" y="42"/>
                  </a:cubicBezTo>
                  <a:cubicBezTo>
                    <a:pt x="327608" y="-4105"/>
                    <a:pt x="386702" y="297585"/>
                    <a:pt x="472751" y="298622"/>
                  </a:cubicBezTo>
                  <a:cubicBezTo>
                    <a:pt x="558800" y="299659"/>
                    <a:pt x="676988" y="9372"/>
                    <a:pt x="765110" y="6262"/>
                  </a:cubicBezTo>
                  <a:cubicBezTo>
                    <a:pt x="853232" y="3152"/>
                    <a:pt x="924767" y="272703"/>
                    <a:pt x="1001485" y="279960"/>
                  </a:cubicBezTo>
                  <a:cubicBezTo>
                    <a:pt x="1078203" y="287217"/>
                    <a:pt x="1150775" y="42548"/>
                    <a:pt x="1225420" y="49805"/>
                  </a:cubicBezTo>
                  <a:cubicBezTo>
                    <a:pt x="1300065" y="57062"/>
                    <a:pt x="1374710" y="318319"/>
                    <a:pt x="1449355" y="323503"/>
                  </a:cubicBezTo>
                  <a:cubicBezTo>
                    <a:pt x="1524000" y="328687"/>
                    <a:pt x="1611086" y="86091"/>
                    <a:pt x="1673290" y="80907"/>
                  </a:cubicBezTo>
                  <a:cubicBezTo>
                    <a:pt x="1735494" y="75723"/>
                    <a:pt x="1768669" y="275813"/>
                    <a:pt x="1822579" y="292401"/>
                  </a:cubicBezTo>
                  <a:cubicBezTo>
                    <a:pt x="1876489" y="308989"/>
                    <a:pt x="1996751" y="180434"/>
                    <a:pt x="1996751" y="180434"/>
                  </a:cubicBezTo>
                  <a:lnTo>
                    <a:pt x="1996751" y="180434"/>
                  </a:lnTo>
                  <a:lnTo>
                    <a:pt x="2239347" y="186654"/>
                  </a:lnTo>
                  <a:lnTo>
                    <a:pt x="2239347" y="186654"/>
                  </a:lnTo>
                  <a:lnTo>
                    <a:pt x="2239347" y="186654"/>
                  </a:lnTo>
                </a:path>
              </a:pathLst>
            </a:custGeom>
            <a:noFill/>
            <a:ln>
              <a:solidFill>
                <a:schemeClr val="tx1"/>
              </a:solidFill>
              <a:tailEnd type="stealt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200"/>
            </a:p>
          </p:txBody>
        </p:sp>
        <p:grpSp>
          <p:nvGrpSpPr>
            <p:cNvPr id="41" name="Gruppo 40"/>
            <p:cNvGrpSpPr>
              <a:grpSpLocks noChangeAspect="1"/>
            </p:cNvGrpSpPr>
            <p:nvPr/>
          </p:nvGrpSpPr>
          <p:grpSpPr>
            <a:xfrm>
              <a:off x="7710494" y="862312"/>
              <a:ext cx="1020159" cy="822080"/>
              <a:chOff x="1428188" y="327113"/>
              <a:chExt cx="2012811" cy="1621995"/>
            </a:xfrm>
          </p:grpSpPr>
          <p:cxnSp>
            <p:nvCxnSpPr>
              <p:cNvPr id="42" name="Connettore diritto 41"/>
              <p:cNvCxnSpPr/>
              <p:nvPr/>
            </p:nvCxnSpPr>
            <p:spPr>
              <a:xfrm>
                <a:off x="2333813" y="1318612"/>
                <a:ext cx="747776" cy="0"/>
              </a:xfrm>
              <a:prstGeom prst="line">
                <a:avLst/>
              </a:prstGeom>
              <a:ln w="25400">
                <a:prstDash val="dash"/>
                <a:headEnd type="none"/>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43" name="Connettore diritto 42"/>
              <p:cNvCxnSpPr/>
              <p:nvPr/>
            </p:nvCxnSpPr>
            <p:spPr>
              <a:xfrm flipH="1">
                <a:off x="2333813" y="721567"/>
                <a:ext cx="5060" cy="597045"/>
              </a:xfrm>
              <a:prstGeom prst="line">
                <a:avLst/>
              </a:prstGeom>
              <a:ln w="25400">
                <a:prstDash val="dash"/>
                <a:headEnd type="stealth"/>
                <a:tailEnd w="med" len="lg"/>
              </a:ln>
              <a:effectLst/>
            </p:spPr>
            <p:style>
              <a:lnRef idx="2">
                <a:schemeClr val="accent1"/>
              </a:lnRef>
              <a:fillRef idx="0">
                <a:schemeClr val="accent1"/>
              </a:fillRef>
              <a:effectRef idx="1">
                <a:schemeClr val="accent1"/>
              </a:effectRef>
              <a:fontRef idx="minor">
                <a:schemeClr val="tx1"/>
              </a:fontRef>
            </p:style>
          </p:cxnSp>
          <p:cxnSp>
            <p:nvCxnSpPr>
              <p:cNvPr id="44" name="Connettore diritto 43"/>
              <p:cNvCxnSpPr/>
              <p:nvPr/>
            </p:nvCxnSpPr>
            <p:spPr>
              <a:xfrm flipV="1">
                <a:off x="1900166" y="1318612"/>
                <a:ext cx="432048" cy="382196"/>
              </a:xfrm>
              <a:prstGeom prst="line">
                <a:avLst/>
              </a:prstGeom>
              <a:ln w="25400">
                <a:prstDash val="dash"/>
                <a:headEnd type="stealth"/>
                <a:tailEnd w="med" len="lg"/>
              </a:ln>
              <a:effectLst/>
            </p:spPr>
            <p:style>
              <a:lnRef idx="2">
                <a:schemeClr val="accent1"/>
              </a:lnRef>
              <a:fillRef idx="0">
                <a:schemeClr val="accent1"/>
              </a:fillRef>
              <a:effectRef idx="1">
                <a:schemeClr val="accent1"/>
              </a:effectRef>
              <a:fontRef idx="minor">
                <a:schemeClr val="tx1"/>
              </a:fontRef>
            </p:style>
          </p:cxnSp>
          <p:sp>
            <p:nvSpPr>
              <p:cNvPr id="45" name="CasellaDiTesto 44"/>
              <p:cNvSpPr txBox="1"/>
              <p:nvPr/>
            </p:nvSpPr>
            <p:spPr>
              <a:xfrm>
                <a:off x="1428188" y="1378317"/>
                <a:ext cx="542811" cy="570791"/>
              </a:xfrm>
              <a:prstGeom prst="rect">
                <a:avLst/>
              </a:prstGeom>
              <a:noFill/>
            </p:spPr>
            <p:txBody>
              <a:bodyPr wrap="none" rtlCol="0">
                <a:spAutoFit/>
              </a:bodyPr>
              <a:lstStyle/>
              <a:p>
                <a:r>
                  <a:rPr lang="it-IT" sz="1100" b="1" dirty="0" smtClean="0">
                    <a:solidFill>
                      <a:schemeClr val="tx1"/>
                    </a:solidFill>
                    <a:latin typeface="+mj-lt"/>
                  </a:rPr>
                  <a:t>x</a:t>
                </a:r>
                <a:endParaRPr lang="it-IT" sz="1100" b="1" dirty="0">
                  <a:solidFill>
                    <a:schemeClr val="tx1"/>
                  </a:solidFill>
                  <a:latin typeface="+mj-lt"/>
                </a:endParaRPr>
              </a:p>
            </p:txBody>
          </p:sp>
          <p:sp>
            <p:nvSpPr>
              <p:cNvPr id="46" name="CasellaDiTesto 45"/>
              <p:cNvSpPr txBox="1"/>
              <p:nvPr/>
            </p:nvSpPr>
            <p:spPr>
              <a:xfrm>
                <a:off x="2891196" y="768730"/>
                <a:ext cx="549803" cy="570791"/>
              </a:xfrm>
              <a:prstGeom prst="rect">
                <a:avLst/>
              </a:prstGeom>
              <a:noFill/>
            </p:spPr>
            <p:txBody>
              <a:bodyPr wrap="none" rtlCol="0">
                <a:spAutoFit/>
              </a:bodyPr>
              <a:lstStyle/>
              <a:p>
                <a:r>
                  <a:rPr lang="it-IT" sz="1100" b="1" dirty="0" smtClean="0">
                    <a:solidFill>
                      <a:schemeClr val="tx1"/>
                    </a:solidFill>
                    <a:latin typeface="+mj-lt"/>
                  </a:rPr>
                  <a:t>y</a:t>
                </a:r>
                <a:endParaRPr lang="it-IT" sz="1100" b="1" dirty="0">
                  <a:solidFill>
                    <a:schemeClr val="tx1"/>
                  </a:solidFill>
                  <a:latin typeface="+mj-lt"/>
                </a:endParaRPr>
              </a:p>
            </p:txBody>
          </p:sp>
          <p:sp>
            <p:nvSpPr>
              <p:cNvPr id="47" name="CasellaDiTesto 46"/>
              <p:cNvSpPr txBox="1"/>
              <p:nvPr/>
            </p:nvSpPr>
            <p:spPr>
              <a:xfrm>
                <a:off x="2183255" y="327113"/>
                <a:ext cx="525326" cy="570791"/>
              </a:xfrm>
              <a:prstGeom prst="rect">
                <a:avLst/>
              </a:prstGeom>
              <a:noFill/>
            </p:spPr>
            <p:txBody>
              <a:bodyPr wrap="none" rtlCol="0">
                <a:spAutoFit/>
              </a:bodyPr>
              <a:lstStyle/>
              <a:p>
                <a:r>
                  <a:rPr lang="it-IT" sz="1100" b="1" dirty="0" smtClean="0">
                    <a:solidFill>
                      <a:schemeClr val="tx1"/>
                    </a:solidFill>
                    <a:latin typeface="+mj-lt"/>
                  </a:rPr>
                  <a:t>z</a:t>
                </a:r>
                <a:endParaRPr lang="it-IT" sz="1100" b="1" dirty="0">
                  <a:solidFill>
                    <a:schemeClr val="tx1"/>
                  </a:solidFill>
                  <a:latin typeface="+mj-lt"/>
                </a:endParaRPr>
              </a:p>
            </p:txBody>
          </p:sp>
        </p:grpSp>
      </p:grpSp>
    </p:spTree>
    <p:extLst>
      <p:ext uri="{BB962C8B-B14F-4D97-AF65-F5344CB8AC3E}">
        <p14:creationId xmlns:p14="http://schemas.microsoft.com/office/powerpoint/2010/main" val="298336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2360712" y="3692793"/>
            <a:ext cx="5816641" cy="2844316"/>
            <a:chOff x="2228505" y="3692793"/>
            <a:chExt cx="5816641" cy="2844316"/>
          </a:xfrm>
        </p:grpSpPr>
        <p:pic>
          <p:nvPicPr>
            <p:cNvPr id="3" name="Immagine 2"/>
            <p:cNvPicPr>
              <a:picLocks noChangeAspect="1"/>
            </p:cNvPicPr>
            <p:nvPr/>
          </p:nvPicPr>
          <p:blipFill rotWithShape="1">
            <a:blip r:embed="rId2"/>
            <a:srcRect l="3954" t="52922" r="907" b="1"/>
            <a:stretch/>
          </p:blipFill>
          <p:spPr>
            <a:xfrm>
              <a:off x="2228505" y="3692793"/>
              <a:ext cx="5816641" cy="2844316"/>
            </a:xfrm>
            <a:prstGeom prst="rect">
              <a:avLst/>
            </a:prstGeom>
          </p:spPr>
        </p:pic>
        <p:sp>
          <p:nvSpPr>
            <p:cNvPr id="6" name="CasellaDiTesto 5"/>
            <p:cNvSpPr txBox="1"/>
            <p:nvPr/>
          </p:nvSpPr>
          <p:spPr>
            <a:xfrm>
              <a:off x="6584990" y="5348977"/>
              <a:ext cx="615874" cy="261610"/>
            </a:xfrm>
            <a:prstGeom prst="rect">
              <a:avLst/>
            </a:prstGeom>
            <a:noFill/>
          </p:spPr>
          <p:txBody>
            <a:bodyPr wrap="none" rtlCol="0">
              <a:spAutoFit/>
            </a:bodyPr>
            <a:lstStyle/>
            <a:p>
              <a:r>
                <a:rPr lang="it-IT" sz="1100" dirty="0">
                  <a:solidFill>
                    <a:schemeClr val="tx1"/>
                  </a:solidFill>
                  <a:latin typeface="+mj-lt"/>
                </a:rPr>
                <a:t>15 m^2</a:t>
              </a:r>
            </a:p>
          </p:txBody>
        </p:sp>
        <p:sp>
          <p:nvSpPr>
            <p:cNvPr id="7" name="CasellaDiTesto 6"/>
            <p:cNvSpPr txBox="1"/>
            <p:nvPr/>
          </p:nvSpPr>
          <p:spPr>
            <a:xfrm>
              <a:off x="2795021" y="3764801"/>
              <a:ext cx="615874" cy="261610"/>
            </a:xfrm>
            <a:prstGeom prst="rect">
              <a:avLst/>
            </a:prstGeom>
            <a:noFill/>
          </p:spPr>
          <p:txBody>
            <a:bodyPr wrap="none" rtlCol="0">
              <a:spAutoFit/>
            </a:bodyPr>
            <a:lstStyle/>
            <a:p>
              <a:r>
                <a:rPr lang="it-IT" sz="1100" dirty="0" smtClean="0">
                  <a:solidFill>
                    <a:schemeClr val="tx1"/>
                  </a:solidFill>
                  <a:latin typeface="+mj-lt"/>
                </a:rPr>
                <a:t>30 </a:t>
              </a:r>
              <a:r>
                <a:rPr lang="it-IT" sz="1100" dirty="0">
                  <a:solidFill>
                    <a:schemeClr val="tx1"/>
                  </a:solidFill>
                  <a:latin typeface="+mj-lt"/>
                </a:rPr>
                <a:t>m^2</a:t>
              </a:r>
            </a:p>
          </p:txBody>
        </p:sp>
      </p:grpSp>
      <p:pic>
        <p:nvPicPr>
          <p:cNvPr id="17" name="Picture 10" descr="A picture containing machine, engineering, steel, metal&#10;&#10;Description automatically generated">
            <a:extLst>
              <a:ext uri="{FF2B5EF4-FFF2-40B4-BE49-F238E27FC236}">
                <a16:creationId xmlns:a16="http://schemas.microsoft.com/office/drawing/2014/main" id="{5345ECD4-D84A-1245-A9B1-E5DFB81CB9B7}"/>
              </a:ext>
            </a:extLst>
          </p:cNvPr>
          <p:cNvPicPr>
            <a:picLocks noChangeAspect="1"/>
          </p:cNvPicPr>
          <p:nvPr/>
        </p:nvPicPr>
        <p:blipFill>
          <a:blip r:embed="rId3"/>
          <a:stretch>
            <a:fillRect/>
          </a:stretch>
        </p:blipFill>
        <p:spPr>
          <a:xfrm>
            <a:off x="6399405" y="1772816"/>
            <a:ext cx="3420115" cy="2565086"/>
          </a:xfrm>
          <a:prstGeom prst="rect">
            <a:avLst/>
          </a:prstGeom>
        </p:spPr>
      </p:pic>
      <p:cxnSp>
        <p:nvCxnSpPr>
          <p:cNvPr id="14" name="Connettore 2 13"/>
          <p:cNvCxnSpPr/>
          <p:nvPr/>
        </p:nvCxnSpPr>
        <p:spPr>
          <a:xfrm flipV="1">
            <a:off x="4797175" y="3990408"/>
            <a:ext cx="1728192" cy="79792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2" name="Picture 60" descr="A picture containing indoor, furniture, computer, wall&#10;&#10;Description automatically generated">
            <a:extLst>
              <a:ext uri="{FF2B5EF4-FFF2-40B4-BE49-F238E27FC236}">
                <a16:creationId xmlns:a16="http://schemas.microsoft.com/office/drawing/2014/main" id="{36CF2898-1CF8-764A-AA62-7E607997D8F9}"/>
              </a:ext>
            </a:extLst>
          </p:cNvPr>
          <p:cNvPicPr>
            <a:picLocks noChangeAspect="1"/>
          </p:cNvPicPr>
          <p:nvPr/>
        </p:nvPicPr>
        <p:blipFill>
          <a:blip r:embed="rId4"/>
          <a:stretch>
            <a:fillRect/>
          </a:stretch>
        </p:blipFill>
        <p:spPr>
          <a:xfrm>
            <a:off x="7869324" y="4832704"/>
            <a:ext cx="1999562" cy="1499672"/>
          </a:xfrm>
          <a:prstGeom prst="rect">
            <a:avLst/>
          </a:prstGeom>
        </p:spPr>
      </p:pic>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7170" y="1030352"/>
            <a:ext cx="2940010" cy="2205008"/>
          </a:xfrm>
          <a:prstGeom prst="rect">
            <a:avLst/>
          </a:prstGeom>
        </p:spPr>
      </p:pic>
      <p:cxnSp>
        <p:nvCxnSpPr>
          <p:cNvPr id="19" name="Connettore 2 18"/>
          <p:cNvCxnSpPr/>
          <p:nvPr/>
        </p:nvCxnSpPr>
        <p:spPr>
          <a:xfrm flipV="1">
            <a:off x="4700319" y="2780928"/>
            <a:ext cx="568713" cy="118747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itolo 1"/>
          <p:cNvSpPr txBox="1">
            <a:spLocks/>
          </p:cNvSpPr>
          <p:nvPr/>
        </p:nvSpPr>
        <p:spPr bwMode="auto">
          <a:xfrm>
            <a:off x="0" y="440668"/>
            <a:ext cx="9781798" cy="48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pitchFamily="-108"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pitchFamily="-108"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pitchFamily="-108"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pitchFamily="-108"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it-IT" sz="2000" b="1" dirty="0">
                <a:solidFill>
                  <a:srgbClr val="FF0000"/>
                </a:solidFill>
              </a:rPr>
              <a:t>Critical </a:t>
            </a:r>
            <a:r>
              <a:rPr lang="it-IT" sz="2000" b="1" dirty="0" err="1">
                <a:solidFill>
                  <a:srgbClr val="FF0000"/>
                </a:solidFill>
              </a:rPr>
              <a:t>technologies</a:t>
            </a:r>
            <a:r>
              <a:rPr lang="it-IT" sz="2000" b="1" dirty="0">
                <a:solidFill>
                  <a:srgbClr val="FF0000"/>
                </a:solidFill>
              </a:rPr>
              <a:t>: the </a:t>
            </a:r>
            <a:r>
              <a:rPr lang="it-IT" sz="2000" b="1" dirty="0" err="1">
                <a:solidFill>
                  <a:srgbClr val="FF0000"/>
                </a:solidFill>
              </a:rPr>
              <a:t>steps</a:t>
            </a:r>
            <a:r>
              <a:rPr lang="it-IT" sz="2000" b="1" dirty="0">
                <a:solidFill>
                  <a:srgbClr val="FF0000"/>
                </a:solidFill>
              </a:rPr>
              <a:t> to </a:t>
            </a:r>
            <a:r>
              <a:rPr lang="it-IT" sz="2000" b="1" dirty="0" err="1">
                <a:solidFill>
                  <a:srgbClr val="FF0000"/>
                </a:solidFill>
              </a:rPr>
              <a:t>enable</a:t>
            </a:r>
            <a:r>
              <a:rPr lang="it-IT" sz="2000" b="1" dirty="0">
                <a:solidFill>
                  <a:srgbClr val="FF0000"/>
                </a:solidFill>
              </a:rPr>
              <a:t> CryoAC production</a:t>
            </a:r>
          </a:p>
          <a:p>
            <a:r>
              <a:rPr lang="it-IT" sz="2000" b="1" dirty="0">
                <a:solidFill>
                  <a:srgbClr val="FF0000"/>
                </a:solidFill>
                <a:sym typeface="Wingdings" panose="05000000000000000000" pitchFamily="2" charset="2"/>
              </a:rPr>
              <a:t> </a:t>
            </a:r>
            <a:r>
              <a:rPr lang="en-US" sz="2000" b="1" dirty="0">
                <a:solidFill>
                  <a:srgbClr val="FF0000"/>
                </a:solidFill>
                <a:sym typeface="Wingdings" panose="05000000000000000000" pitchFamily="2" charset="2"/>
              </a:rPr>
              <a:t>Production and Genova Lab/facility status</a:t>
            </a:r>
            <a:r>
              <a:rPr lang="it-IT" sz="2000" b="1" dirty="0" smtClean="0">
                <a:solidFill>
                  <a:srgbClr val="FF0000"/>
                </a:solidFill>
                <a:sym typeface="Wingdings" panose="05000000000000000000" pitchFamily="2" charset="2"/>
              </a:rPr>
              <a:t> </a:t>
            </a:r>
            <a:r>
              <a:rPr lang="it-IT" sz="2000" b="1" dirty="0">
                <a:solidFill>
                  <a:srgbClr val="FF0000"/>
                </a:solidFill>
                <a:sym typeface="Wingdings" panose="05000000000000000000" pitchFamily="2" charset="2"/>
              </a:rPr>
              <a:t> </a:t>
            </a:r>
          </a:p>
        </p:txBody>
      </p:sp>
      <p:sp>
        <p:nvSpPr>
          <p:cNvPr id="20" name="CasellaDiTesto 19"/>
          <p:cNvSpPr txBox="1"/>
          <p:nvPr/>
        </p:nvSpPr>
        <p:spPr>
          <a:xfrm>
            <a:off x="0" y="1196753"/>
            <a:ext cx="3327170" cy="2492990"/>
          </a:xfrm>
          <a:prstGeom prst="rect">
            <a:avLst/>
          </a:prstGeom>
          <a:noFill/>
        </p:spPr>
        <p:txBody>
          <a:bodyPr wrap="square" rtlCol="0">
            <a:spAutoFit/>
          </a:bodyPr>
          <a:lstStyle/>
          <a:p>
            <a:pPr marL="180975" indent="-180975">
              <a:buFont typeface="Arial" panose="020B0604020202020204" pitchFamily="34" charset="0"/>
              <a:buChar char="•"/>
            </a:pPr>
            <a:r>
              <a:rPr lang="en-US" sz="1200" dirty="0">
                <a:solidFill>
                  <a:schemeClr val="tx1"/>
                </a:solidFill>
                <a:latin typeface="+mj-lt"/>
              </a:rPr>
              <a:t>The several produced samples and relative </a:t>
            </a:r>
            <a:r>
              <a:rPr lang="en-US" sz="1200" dirty="0" smtClean="0">
                <a:solidFill>
                  <a:schemeClr val="tx1"/>
                </a:solidFill>
                <a:latin typeface="+mj-lt"/>
              </a:rPr>
              <a:t>studies against the CryoAC requirements </a:t>
            </a:r>
            <a:r>
              <a:rPr lang="en-US" sz="1200" dirty="0">
                <a:solidFill>
                  <a:schemeClr val="tx1"/>
                </a:solidFill>
                <a:latin typeface="+mj-lt"/>
              </a:rPr>
              <a:t>have highlighted the necessity of major upgrades of </a:t>
            </a:r>
            <a:r>
              <a:rPr lang="en-US" sz="1200" dirty="0" smtClean="0">
                <a:solidFill>
                  <a:schemeClr val="tx1"/>
                </a:solidFill>
                <a:latin typeface="+mj-lt"/>
              </a:rPr>
              <a:t>laboratory in terms of production instrumentation </a:t>
            </a:r>
            <a:r>
              <a:rPr lang="en-US" sz="1200" dirty="0">
                <a:solidFill>
                  <a:schemeClr val="tx1"/>
                </a:solidFill>
                <a:latin typeface="+mj-lt"/>
              </a:rPr>
              <a:t>(</a:t>
            </a:r>
            <a:r>
              <a:rPr lang="en-US" sz="1200" dirty="0" smtClean="0">
                <a:solidFill>
                  <a:schemeClr val="tx1"/>
                </a:solidFill>
                <a:latin typeface="+mj-lt"/>
              </a:rPr>
              <a:t>cannot </a:t>
            </a:r>
            <a:r>
              <a:rPr lang="en-US" sz="1200" dirty="0">
                <a:solidFill>
                  <a:schemeClr val="tx1"/>
                </a:solidFill>
                <a:latin typeface="+mj-lt"/>
              </a:rPr>
              <a:t>be overcome by temporary </a:t>
            </a:r>
            <a:r>
              <a:rPr lang="en-US" sz="1200" dirty="0" smtClean="0">
                <a:solidFill>
                  <a:schemeClr val="tx1"/>
                </a:solidFill>
                <a:latin typeface="+mj-lt"/>
              </a:rPr>
              <a:t>actions), and because we faced instability in the sample results linked </a:t>
            </a:r>
            <a:r>
              <a:rPr lang="en-US" sz="1200" dirty="0">
                <a:solidFill>
                  <a:schemeClr val="tx1"/>
                </a:solidFill>
                <a:latin typeface="+mj-lt"/>
              </a:rPr>
              <a:t>to lack of or limitations in monitoring</a:t>
            </a:r>
            <a:endParaRPr lang="en-US" sz="1200" dirty="0" smtClean="0">
              <a:solidFill>
                <a:schemeClr val="tx1"/>
              </a:solidFill>
              <a:latin typeface="+mj-lt"/>
            </a:endParaRPr>
          </a:p>
          <a:p>
            <a:pPr marL="180975" indent="-180975">
              <a:buFont typeface="Arial" panose="020B0604020202020204" pitchFamily="34" charset="0"/>
              <a:buChar char="•"/>
            </a:pPr>
            <a:r>
              <a:rPr lang="en-US" sz="1200" b="1" dirty="0" smtClean="0">
                <a:solidFill>
                  <a:schemeClr val="tx1"/>
                </a:solidFill>
                <a:latin typeface="+mj-lt"/>
              </a:rPr>
              <a:t>Solution</a:t>
            </a:r>
            <a:r>
              <a:rPr lang="en-US" sz="1200" dirty="0">
                <a:solidFill>
                  <a:schemeClr val="tx1"/>
                </a:solidFill>
                <a:latin typeface="+mj-lt"/>
              </a:rPr>
              <a:t>: </a:t>
            </a:r>
            <a:r>
              <a:rPr lang="en-US" sz="1200" dirty="0" smtClean="0">
                <a:solidFill>
                  <a:schemeClr val="tx1"/>
                </a:solidFill>
                <a:latin typeface="+mj-lt"/>
              </a:rPr>
              <a:t>lab </a:t>
            </a:r>
            <a:r>
              <a:rPr lang="en-US" sz="1200" dirty="0">
                <a:solidFill>
                  <a:schemeClr val="tx1"/>
                </a:solidFill>
                <a:latin typeface="+mj-lt"/>
              </a:rPr>
              <a:t>facilities </a:t>
            </a:r>
            <a:r>
              <a:rPr lang="en-US" sz="1200" dirty="0" smtClean="0">
                <a:solidFill>
                  <a:schemeClr val="tx1"/>
                </a:solidFill>
                <a:latin typeface="+mj-lt"/>
              </a:rPr>
              <a:t>upgrade </a:t>
            </a:r>
            <a:r>
              <a:rPr lang="en-US" sz="1200" dirty="0" smtClean="0">
                <a:solidFill>
                  <a:schemeClr val="tx1"/>
                </a:solidFill>
                <a:latin typeface="+mj-lt"/>
                <a:sym typeface="Wingdings" panose="05000000000000000000" pitchFamily="2" charset="2"/>
              </a:rPr>
              <a:t> instrumentations and </a:t>
            </a:r>
            <a:r>
              <a:rPr lang="en-US" sz="1200" dirty="0" err="1" smtClean="0">
                <a:solidFill>
                  <a:schemeClr val="tx1"/>
                </a:solidFill>
                <a:latin typeface="+mj-lt"/>
                <a:sym typeface="Wingdings" panose="05000000000000000000" pitchFamily="2" charset="2"/>
              </a:rPr>
              <a:t>CleanRoom</a:t>
            </a:r>
            <a:endParaRPr lang="en-US" sz="1200" dirty="0" smtClean="0">
              <a:solidFill>
                <a:schemeClr val="tx1"/>
              </a:solidFill>
              <a:latin typeface="+mj-lt"/>
              <a:sym typeface="Wingdings" panose="05000000000000000000" pitchFamily="2" charset="2"/>
            </a:endParaRPr>
          </a:p>
          <a:p>
            <a:pPr marL="180975" indent="-180975">
              <a:buFont typeface="Arial" panose="020B0604020202020204" pitchFamily="34" charset="0"/>
              <a:buChar char="•"/>
            </a:pPr>
            <a:r>
              <a:rPr lang="en-US" sz="1200" b="1" dirty="0" smtClean="0">
                <a:solidFill>
                  <a:schemeClr val="tx1"/>
                </a:solidFill>
                <a:latin typeface="+mj-lt"/>
                <a:sym typeface="Wingdings" panose="05000000000000000000" pitchFamily="2" charset="2"/>
              </a:rPr>
              <a:t>Main lines for fabrication facility upgrade</a:t>
            </a:r>
          </a:p>
          <a:p>
            <a:pPr marL="447675" lvl="1" indent="-180975">
              <a:buFont typeface="Arial" panose="020B0604020202020204" pitchFamily="34" charset="0"/>
              <a:buChar char="•"/>
            </a:pPr>
            <a:r>
              <a:rPr lang="en-US" sz="1200" dirty="0" smtClean="0">
                <a:solidFill>
                  <a:schemeClr val="tx1"/>
                </a:solidFill>
                <a:latin typeface="+mj-lt"/>
                <a:sym typeface="Wingdings" panose="05000000000000000000" pitchFamily="2" charset="2"/>
              </a:rPr>
              <a:t>Chip/Film Processes (Etching, Ir/Au TES, Nb/SiO2/Nb </a:t>
            </a:r>
            <a:r>
              <a:rPr lang="en-US" sz="1200" dirty="0" err="1" smtClean="0">
                <a:solidFill>
                  <a:schemeClr val="tx1"/>
                </a:solidFill>
                <a:latin typeface="+mj-lt"/>
                <a:sym typeface="Wingdings" panose="05000000000000000000" pitchFamily="2" charset="2"/>
              </a:rPr>
              <a:t>stripline</a:t>
            </a:r>
            <a:r>
              <a:rPr lang="en-US" sz="1200" dirty="0" smtClean="0">
                <a:solidFill>
                  <a:schemeClr val="tx1"/>
                </a:solidFill>
                <a:latin typeface="+mj-lt"/>
                <a:sym typeface="Wingdings" panose="05000000000000000000" pitchFamily="2" charset="2"/>
              </a:rPr>
              <a:t>)</a:t>
            </a:r>
          </a:p>
        </p:txBody>
      </p:sp>
      <p:sp>
        <p:nvSpPr>
          <p:cNvPr id="23" name="CasellaDiTesto 22"/>
          <p:cNvSpPr txBox="1"/>
          <p:nvPr/>
        </p:nvSpPr>
        <p:spPr>
          <a:xfrm>
            <a:off x="0" y="3595660"/>
            <a:ext cx="2413518" cy="2492990"/>
          </a:xfrm>
          <a:prstGeom prst="rect">
            <a:avLst/>
          </a:prstGeom>
          <a:noFill/>
        </p:spPr>
        <p:txBody>
          <a:bodyPr wrap="square" rtlCol="0">
            <a:spAutoFit/>
          </a:bodyPr>
          <a:lstStyle/>
          <a:p>
            <a:pPr marL="447675" lvl="1" indent="-180975">
              <a:buFont typeface="Arial" panose="020B0604020202020204" pitchFamily="34" charset="0"/>
              <a:buChar char="•"/>
            </a:pPr>
            <a:r>
              <a:rPr lang="en-US" sz="1200" dirty="0" smtClean="0">
                <a:solidFill>
                  <a:schemeClr val="tx1"/>
                </a:solidFill>
                <a:latin typeface="+mj-lt"/>
                <a:sym typeface="Wingdings" panose="05000000000000000000" pitchFamily="2" charset="2"/>
              </a:rPr>
              <a:t>Film growth (Ir uniformity and on site quality monitoring, Nb and Au cross interference, SiO</a:t>
            </a:r>
            <a:r>
              <a:rPr lang="en-US" sz="1200" baseline="-25000" dirty="0" smtClean="0">
                <a:solidFill>
                  <a:schemeClr val="tx1"/>
                </a:solidFill>
                <a:latin typeface="+mj-lt"/>
                <a:sym typeface="Wingdings" panose="05000000000000000000" pitchFamily="2" charset="2"/>
              </a:rPr>
              <a:t>2</a:t>
            </a:r>
            <a:r>
              <a:rPr lang="en-US" sz="1200" dirty="0" smtClean="0">
                <a:solidFill>
                  <a:schemeClr val="tx1"/>
                </a:solidFill>
                <a:latin typeface="+mj-lt"/>
                <a:sym typeface="Wingdings" panose="05000000000000000000" pitchFamily="2" charset="2"/>
              </a:rPr>
              <a:t> isolation</a:t>
            </a:r>
          </a:p>
          <a:p>
            <a:pPr marL="447675" lvl="1" indent="-180975">
              <a:buFont typeface="Arial" panose="020B0604020202020204" pitchFamily="34" charset="0"/>
              <a:buChar char="•"/>
            </a:pPr>
            <a:r>
              <a:rPr lang="en-US" sz="1200" dirty="0" smtClean="0">
                <a:solidFill>
                  <a:schemeClr val="tx1"/>
                </a:solidFill>
                <a:latin typeface="+mj-lt"/>
                <a:sym typeface="Wingdings" panose="05000000000000000000" pitchFamily="2" charset="2"/>
              </a:rPr>
              <a:t>Environmental particulate contamination (CR over the film growth &amp; test area, Connection to Lithography CR)</a:t>
            </a:r>
          </a:p>
          <a:p>
            <a:pPr marL="180975" indent="-180975">
              <a:buFont typeface="Arial" panose="020B0604020202020204" pitchFamily="34" charset="0"/>
              <a:buChar char="•"/>
            </a:pPr>
            <a:r>
              <a:rPr lang="en-US" sz="1200" b="1" dirty="0" smtClean="0">
                <a:solidFill>
                  <a:schemeClr val="tx1"/>
                </a:solidFill>
                <a:latin typeface="+mj-lt"/>
              </a:rPr>
              <a:t>At present our goal is to restart the production process by September having the full facility in working configuration</a:t>
            </a:r>
            <a:endParaRPr lang="it-IT" sz="1200" b="1" dirty="0">
              <a:solidFill>
                <a:schemeClr val="tx1"/>
              </a:solidFill>
              <a:latin typeface="+mj-lt"/>
            </a:endParaRPr>
          </a:p>
        </p:txBody>
      </p:sp>
    </p:spTree>
    <p:extLst>
      <p:ext uri="{BB962C8B-B14F-4D97-AF65-F5344CB8AC3E}">
        <p14:creationId xmlns:p14="http://schemas.microsoft.com/office/powerpoint/2010/main" val="37253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5300" y="512676"/>
            <a:ext cx="8915400" cy="396044"/>
          </a:xfrm>
        </p:spPr>
        <p:txBody>
          <a:bodyPr/>
          <a:lstStyle/>
          <a:p>
            <a:r>
              <a:rPr lang="it-IT" sz="2400" b="1" dirty="0" err="1" smtClean="0">
                <a:solidFill>
                  <a:srgbClr val="FF0000"/>
                </a:solidFill>
              </a:rPr>
              <a:t>Conclusion</a:t>
            </a:r>
            <a:endParaRPr lang="it-IT" sz="2400" b="1" dirty="0">
              <a:solidFill>
                <a:srgbClr val="FF0000"/>
              </a:solidFill>
            </a:endParaRPr>
          </a:p>
        </p:txBody>
      </p:sp>
      <p:sp>
        <p:nvSpPr>
          <p:cNvPr id="3" name="Segnaposto contenuto 2"/>
          <p:cNvSpPr>
            <a:spLocks noGrp="1"/>
          </p:cNvSpPr>
          <p:nvPr>
            <p:ph idx="1"/>
          </p:nvPr>
        </p:nvSpPr>
        <p:spPr>
          <a:xfrm>
            <a:off x="85725" y="980728"/>
            <a:ext cx="9727815" cy="4860540"/>
          </a:xfrm>
        </p:spPr>
        <p:txBody>
          <a:bodyPr/>
          <a:lstStyle/>
          <a:p>
            <a:pPr marL="185738" indent="-185738"/>
            <a:r>
              <a:rPr lang="it-IT" sz="1800" b="1" dirty="0" err="1" smtClean="0"/>
              <a:t>our</a:t>
            </a:r>
            <a:r>
              <a:rPr lang="it-IT" sz="1800" b="1" dirty="0" smtClean="0"/>
              <a:t> </a:t>
            </a:r>
            <a:r>
              <a:rPr lang="it-IT" sz="1800" b="1" dirty="0" err="1"/>
              <a:t>effort</a:t>
            </a:r>
            <a:r>
              <a:rPr lang="it-IT" sz="1800" b="1" dirty="0"/>
              <a:t> </a:t>
            </a:r>
            <a:r>
              <a:rPr lang="it-IT" sz="1800" b="1" dirty="0" smtClean="0"/>
              <a:t>by 2024 will be </a:t>
            </a:r>
            <a:r>
              <a:rPr lang="it-IT" sz="1800" b="1" dirty="0" err="1"/>
              <a:t>focused</a:t>
            </a:r>
            <a:r>
              <a:rPr lang="it-IT" sz="1800" b="1" dirty="0"/>
              <a:t> on </a:t>
            </a:r>
            <a:r>
              <a:rPr lang="it-IT" sz="1800" b="1" dirty="0" smtClean="0"/>
              <a:t>the </a:t>
            </a:r>
            <a:r>
              <a:rPr lang="it-IT" sz="1800" b="1" dirty="0" err="1" smtClean="0"/>
              <a:t>fabrication</a:t>
            </a:r>
            <a:r>
              <a:rPr lang="it-IT" sz="1800" b="1" dirty="0" smtClean="0"/>
              <a:t> </a:t>
            </a:r>
            <a:r>
              <a:rPr lang="it-IT" sz="1800" b="1" dirty="0"/>
              <a:t>process procedure </a:t>
            </a:r>
            <a:r>
              <a:rPr lang="it-IT" sz="1800" b="1" dirty="0" err="1"/>
              <a:t>validation</a:t>
            </a:r>
            <a:r>
              <a:rPr lang="it-IT" sz="1800" b="1" dirty="0"/>
              <a:t> and sample test</a:t>
            </a:r>
          </a:p>
          <a:p>
            <a:pPr marL="185738" indent="-185738"/>
            <a:r>
              <a:rPr lang="it-IT" sz="1800" dirty="0" smtClean="0"/>
              <a:t>Lab and </a:t>
            </a:r>
            <a:r>
              <a:rPr lang="it-IT" sz="1800" dirty="0" err="1" smtClean="0"/>
              <a:t>fab</a:t>
            </a:r>
            <a:r>
              <a:rPr lang="it-IT" sz="1800" dirty="0" smtClean="0"/>
              <a:t> </a:t>
            </a:r>
            <a:r>
              <a:rPr lang="it-IT" sz="1800" dirty="0" err="1" smtClean="0"/>
              <a:t>facilities</a:t>
            </a:r>
            <a:r>
              <a:rPr lang="it-IT" sz="1800" dirty="0" smtClean="0"/>
              <a:t> upgrade </a:t>
            </a:r>
            <a:r>
              <a:rPr lang="it-IT" sz="1800" dirty="0" err="1" smtClean="0"/>
              <a:t>at</a:t>
            </a:r>
            <a:r>
              <a:rPr lang="it-IT" sz="1800" dirty="0" smtClean="0"/>
              <a:t> Genova to be </a:t>
            </a:r>
            <a:r>
              <a:rPr lang="it-IT" sz="1800" dirty="0" err="1" smtClean="0"/>
              <a:t>closed</a:t>
            </a:r>
            <a:r>
              <a:rPr lang="it-IT" sz="1800" dirty="0" smtClean="0"/>
              <a:t> in </a:t>
            </a:r>
            <a:r>
              <a:rPr lang="it-IT" sz="1800" dirty="0" err="1" smtClean="0"/>
              <a:t>September</a:t>
            </a:r>
            <a:endParaRPr lang="it-IT" sz="1800" dirty="0" smtClean="0"/>
          </a:p>
          <a:p>
            <a:pPr marL="185738" indent="-185738"/>
            <a:r>
              <a:rPr lang="en-US" sz="1800" dirty="0"/>
              <a:t>Present DM-like detector (thermal sample) nearly compliant with CryoAC requirements </a:t>
            </a:r>
            <a:r>
              <a:rPr lang="en-US" sz="1800" dirty="0" smtClean="0">
                <a:sym typeface="Wingdings" panose="05000000000000000000" pitchFamily="2" charset="2"/>
              </a:rPr>
              <a:t></a:t>
            </a:r>
            <a:r>
              <a:rPr lang="en-US" sz="1800" dirty="0" smtClean="0"/>
              <a:t> </a:t>
            </a:r>
            <a:r>
              <a:rPr lang="en-US" sz="1800" dirty="0"/>
              <a:t>Just a scaling of the Si-legs aspect ratio to be fully </a:t>
            </a:r>
            <a:r>
              <a:rPr lang="en-US" sz="1800" dirty="0" smtClean="0"/>
              <a:t>compliant, but </a:t>
            </a:r>
            <a:r>
              <a:rPr lang="en-US" sz="1800" dirty="0" err="1" smtClean="0"/>
              <a:t>weend</a:t>
            </a:r>
            <a:r>
              <a:rPr lang="en-US" sz="1800" dirty="0" smtClean="0"/>
              <a:t> of a new chip to be tested to confirm our view</a:t>
            </a:r>
          </a:p>
          <a:p>
            <a:pPr marL="185738" indent="-185738"/>
            <a:r>
              <a:rPr lang="en-US" sz="1800" dirty="0"/>
              <a:t>How many TES to deposit per pixel? We have to produce chip to better understand the </a:t>
            </a:r>
            <a:r>
              <a:rPr lang="en-US" sz="1800" dirty="0" err="1"/>
              <a:t>behaviour</a:t>
            </a:r>
            <a:r>
              <a:rPr lang="en-US" sz="1800" dirty="0"/>
              <a:t> but from Genova simulation on phonon physics we have a </a:t>
            </a:r>
            <a:r>
              <a:rPr lang="en-US" sz="1800" dirty="0" smtClean="0"/>
              <a:t>guide</a:t>
            </a:r>
            <a:endParaRPr lang="en-US" sz="1800" dirty="0"/>
          </a:p>
          <a:p>
            <a:pPr marL="185738" indent="-185738"/>
            <a:r>
              <a:rPr lang="en-US" sz="1800" dirty="0"/>
              <a:t>All in all, at present our CryoAC concept is a segmented device having full active area reduced to ~ 4’ </a:t>
            </a:r>
            <a:r>
              <a:rPr lang="en-US" sz="1800" dirty="0" err="1"/>
              <a:t>FoV</a:t>
            </a:r>
            <a:r>
              <a:rPr lang="en-US" sz="1800" dirty="0"/>
              <a:t> (from ~ 5 to ~ 3 cm^2 active area) based on 4 pixels and 4 readout chain as the old baseline, but each pixel having on-board 1 or few TES (probably with bias line not superimposed deposited but in parallel on the absorber plane: </a:t>
            </a:r>
            <a:r>
              <a:rPr lang="en-US" sz="1800" dirty="0" err="1"/>
              <a:t>Ibias</a:t>
            </a:r>
            <a:r>
              <a:rPr lang="en-US" sz="1800" dirty="0"/>
              <a:t> ~ 1/</a:t>
            </a:r>
            <a:r>
              <a:rPr lang="en-US" sz="1800" dirty="0" err="1"/>
              <a:t>Ntes</a:t>
            </a:r>
            <a:r>
              <a:rPr lang="en-US" sz="1800" dirty="0" smtClean="0"/>
              <a:t>)</a:t>
            </a:r>
            <a:endParaRPr lang="it-IT" sz="1800" dirty="0"/>
          </a:p>
          <a:p>
            <a:pPr marL="185738" indent="-185738"/>
            <a:r>
              <a:rPr lang="it-IT" sz="1800" dirty="0" smtClean="0"/>
              <a:t>2023 </a:t>
            </a:r>
            <a:r>
              <a:rPr lang="it-IT" sz="1800" b="1" dirty="0" err="1" smtClean="0"/>
              <a:t>tentative</a:t>
            </a:r>
            <a:r>
              <a:rPr lang="it-IT" sz="1800" dirty="0" smtClean="0"/>
              <a:t> planning:</a:t>
            </a:r>
            <a:endParaRPr lang="it-IT" sz="1800" dirty="0"/>
          </a:p>
          <a:p>
            <a:pPr marL="585788" lvl="1" indent="-185738"/>
            <a:r>
              <a:rPr lang="it-IT" sz="1600" dirty="0"/>
              <a:t>Single process procedure </a:t>
            </a:r>
            <a:r>
              <a:rPr lang="it-IT" sz="1600" b="1" dirty="0" smtClean="0"/>
              <a:t>consolidation</a:t>
            </a:r>
            <a:r>
              <a:rPr lang="it-IT" sz="1600" dirty="0" smtClean="0"/>
              <a:t> </a:t>
            </a:r>
            <a:r>
              <a:rPr lang="it-IT" sz="1600" dirty="0"/>
              <a:t>(bi-</a:t>
            </a:r>
            <a:r>
              <a:rPr lang="it-IT" sz="1600" dirty="0" err="1"/>
              <a:t>layer</a:t>
            </a:r>
            <a:r>
              <a:rPr lang="it-IT" sz="1600" dirty="0"/>
              <a:t> </a:t>
            </a:r>
            <a:r>
              <a:rPr lang="it-IT" sz="1600" dirty="0" err="1"/>
              <a:t>deposition</a:t>
            </a:r>
            <a:r>
              <a:rPr lang="it-IT" sz="1600" dirty="0"/>
              <a:t>, TES RIE, Si DRIE) </a:t>
            </a:r>
            <a:r>
              <a:rPr lang="it-IT" sz="1600" dirty="0" err="1" smtClean="0"/>
              <a:t>Jan</a:t>
            </a:r>
            <a:r>
              <a:rPr lang="it-IT" sz="1600" dirty="0" smtClean="0"/>
              <a:t>/2024 </a:t>
            </a:r>
            <a:r>
              <a:rPr lang="it-IT" sz="1600" dirty="0" smtClean="0">
                <a:sym typeface="Wingdings" panose="05000000000000000000" pitchFamily="2" charset="2"/>
              </a:rPr>
              <a:t> </a:t>
            </a:r>
            <a:r>
              <a:rPr lang="it-IT" sz="1600" dirty="0" err="1" smtClean="0">
                <a:sym typeface="Wingdings" panose="05000000000000000000" pitchFamily="2" charset="2"/>
              </a:rPr>
              <a:t>validation</a:t>
            </a:r>
            <a:r>
              <a:rPr lang="it-IT" sz="1600" dirty="0" smtClean="0">
                <a:sym typeface="Wingdings" panose="05000000000000000000" pitchFamily="2" charset="2"/>
              </a:rPr>
              <a:t> by 2024</a:t>
            </a:r>
            <a:endParaRPr lang="it-IT" sz="1600" dirty="0"/>
          </a:p>
          <a:p>
            <a:pPr marL="585788" lvl="1" indent="-185738"/>
            <a:r>
              <a:rPr lang="it-IT" sz="1600" dirty="0" err="1"/>
              <a:t>Closure</a:t>
            </a:r>
            <a:r>
              <a:rPr lang="it-IT" sz="1600" dirty="0"/>
              <a:t> of the thermal and athermal </a:t>
            </a:r>
            <a:r>
              <a:rPr lang="it-IT" sz="1600" dirty="0" err="1" smtClean="0"/>
              <a:t>validation</a:t>
            </a:r>
            <a:r>
              <a:rPr lang="it-IT" sz="1600" dirty="0" smtClean="0"/>
              <a:t> </a:t>
            </a:r>
            <a:r>
              <a:rPr lang="it-IT" sz="1600" dirty="0" err="1"/>
              <a:t>Dec</a:t>
            </a:r>
            <a:r>
              <a:rPr lang="it-IT" sz="1600" dirty="0"/>
              <a:t>/2023</a:t>
            </a:r>
          </a:p>
          <a:p>
            <a:pPr marL="585788" lvl="1" indent="-185738"/>
            <a:r>
              <a:rPr lang="it-IT" sz="1600" dirty="0"/>
              <a:t>CryoAC </a:t>
            </a:r>
            <a:r>
              <a:rPr lang="it-IT" sz="1600" dirty="0" err="1"/>
              <a:t>rejection</a:t>
            </a:r>
            <a:r>
              <a:rPr lang="it-IT" sz="1600" dirty="0"/>
              <a:t> efficiency </a:t>
            </a:r>
            <a:r>
              <a:rPr lang="it-IT" sz="1600" dirty="0" err="1"/>
              <a:t>measurement</a:t>
            </a:r>
            <a:r>
              <a:rPr lang="it-IT" sz="1600" dirty="0"/>
              <a:t> </a:t>
            </a:r>
            <a:r>
              <a:rPr lang="it-IT" sz="1600" dirty="0" err="1"/>
              <a:t>at</a:t>
            </a:r>
            <a:r>
              <a:rPr lang="it-IT" sz="1600" dirty="0"/>
              <a:t> a </a:t>
            </a:r>
            <a:r>
              <a:rPr lang="it-IT" sz="1600" dirty="0" err="1"/>
              <a:t>beam</a:t>
            </a:r>
            <a:r>
              <a:rPr lang="it-IT" sz="1600" dirty="0"/>
              <a:t> test </a:t>
            </a:r>
            <a:r>
              <a:rPr lang="it-IT" sz="1600" dirty="0" err="1"/>
              <a:t>facility</a:t>
            </a:r>
            <a:r>
              <a:rPr lang="it-IT" sz="1600" dirty="0"/>
              <a:t> (</a:t>
            </a:r>
            <a:r>
              <a:rPr lang="it-IT" sz="1600" b="1" dirty="0"/>
              <a:t>in </a:t>
            </a:r>
            <a:r>
              <a:rPr lang="it-IT" sz="1600" b="1" dirty="0" err="1"/>
              <a:t>touch</a:t>
            </a:r>
            <a:r>
              <a:rPr lang="it-IT" sz="1600" b="1" dirty="0"/>
              <a:t> with </a:t>
            </a:r>
            <a:r>
              <a:rPr lang="it-IT" sz="1600" b="1" dirty="0" err="1"/>
              <a:t>BTF@Frascati</a:t>
            </a:r>
            <a:r>
              <a:rPr lang="it-IT" sz="1600" dirty="0"/>
              <a:t>) by </a:t>
            </a:r>
            <a:r>
              <a:rPr lang="it-IT" sz="1600" dirty="0" err="1" smtClean="0"/>
              <a:t>Dec</a:t>
            </a:r>
            <a:r>
              <a:rPr lang="it-IT" sz="1600" dirty="0" smtClean="0"/>
              <a:t>/2023</a:t>
            </a:r>
          </a:p>
          <a:p>
            <a:pPr marL="585788" lvl="1" indent="-185738"/>
            <a:r>
              <a:rPr lang="en-US" sz="1600" dirty="0"/>
              <a:t>SM1 activity (vibration of </a:t>
            </a:r>
            <a:r>
              <a:rPr lang="en-US" sz="1600" dirty="0" err="1"/>
              <a:t>exhagonal</a:t>
            </a:r>
            <a:r>
              <a:rPr lang="en-US" sz="1600" dirty="0"/>
              <a:t> assembly having not representative I/F, already done SM0 chip</a:t>
            </a:r>
            <a:r>
              <a:rPr lang="en-US" sz="1600" dirty="0" smtClean="0"/>
              <a:t>)</a:t>
            </a:r>
            <a:endParaRPr lang="it-IT" sz="1400" dirty="0"/>
          </a:p>
        </p:txBody>
      </p:sp>
    </p:spTree>
    <p:extLst>
      <p:ext uri="{BB962C8B-B14F-4D97-AF65-F5344CB8AC3E}">
        <p14:creationId xmlns:p14="http://schemas.microsoft.com/office/powerpoint/2010/main" val="414614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srcRect l="1682" t="3248" r="2093" b="4082"/>
          <a:stretch/>
        </p:blipFill>
        <p:spPr>
          <a:xfrm>
            <a:off x="4444078" y="3969060"/>
            <a:ext cx="5441470" cy="2592288"/>
          </a:xfrm>
          <a:prstGeom prst="rect">
            <a:avLst/>
          </a:prstGeom>
        </p:spPr>
      </p:pic>
      <p:sp>
        <p:nvSpPr>
          <p:cNvPr id="4" name="Titolo 1"/>
          <p:cNvSpPr>
            <a:spLocks noGrp="1"/>
          </p:cNvSpPr>
          <p:nvPr>
            <p:ph type="title"/>
          </p:nvPr>
        </p:nvSpPr>
        <p:spPr>
          <a:xfrm>
            <a:off x="495300" y="368660"/>
            <a:ext cx="8915400" cy="648072"/>
          </a:xfrm>
        </p:spPr>
        <p:txBody>
          <a:bodyPr/>
          <a:lstStyle/>
          <a:p>
            <a:r>
              <a:rPr lang="it-IT" sz="3200" b="1" dirty="0" err="1" smtClean="0">
                <a:solidFill>
                  <a:srgbClr val="FF0000"/>
                </a:solidFill>
              </a:rPr>
              <a:t>Outline</a:t>
            </a:r>
            <a:endParaRPr lang="it-IT" sz="3200" b="1" dirty="0">
              <a:solidFill>
                <a:srgbClr val="FF0000"/>
              </a:solidFill>
            </a:endParaRPr>
          </a:p>
        </p:txBody>
      </p:sp>
      <p:sp>
        <p:nvSpPr>
          <p:cNvPr id="8" name="Segnaposto contenuto 2"/>
          <p:cNvSpPr>
            <a:spLocks noGrp="1"/>
          </p:cNvSpPr>
          <p:nvPr>
            <p:ph idx="1"/>
          </p:nvPr>
        </p:nvSpPr>
        <p:spPr>
          <a:xfrm>
            <a:off x="123397" y="944724"/>
            <a:ext cx="9654139" cy="2628292"/>
          </a:xfrm>
        </p:spPr>
        <p:txBody>
          <a:bodyPr/>
          <a:lstStyle/>
          <a:p>
            <a:r>
              <a:rPr lang="en-US" sz="2400" b="1" dirty="0" smtClean="0"/>
              <a:t>NXB </a:t>
            </a:r>
            <a:r>
              <a:rPr lang="en-US" sz="2400" b="1" dirty="0"/>
              <a:t>a</a:t>
            </a:r>
            <a:r>
              <a:rPr lang="en-US" sz="2400" b="1" dirty="0" smtClean="0"/>
              <a:t>ssessment at the X-IFU FPA and its impact on the CryoAC design</a:t>
            </a:r>
          </a:p>
          <a:p>
            <a:r>
              <a:rPr lang="it-IT" sz="2400" b="1" dirty="0"/>
              <a:t>CryoAC Design </a:t>
            </a:r>
            <a:r>
              <a:rPr lang="it-IT" sz="2400" b="1" dirty="0" err="1"/>
              <a:t>concept</a:t>
            </a:r>
            <a:endParaRPr lang="it-IT" sz="2400" b="1" dirty="0" smtClean="0"/>
          </a:p>
          <a:p>
            <a:r>
              <a:rPr lang="it-IT" sz="2400" b="1" dirty="0"/>
              <a:t>CryoAC </a:t>
            </a:r>
            <a:r>
              <a:rPr lang="it-IT" sz="2400" b="1" dirty="0" err="1"/>
              <a:t>functional</a:t>
            </a:r>
            <a:r>
              <a:rPr lang="it-IT" sz="2400" b="1" dirty="0"/>
              <a:t> </a:t>
            </a:r>
            <a:r>
              <a:rPr lang="it-IT" sz="2400" b="1" dirty="0" err="1"/>
              <a:t>block</a:t>
            </a:r>
            <a:r>
              <a:rPr lang="it-IT" sz="2400" b="1" dirty="0"/>
              <a:t> </a:t>
            </a:r>
            <a:r>
              <a:rPr lang="it-IT" sz="2400" b="1" dirty="0" err="1" smtClean="0"/>
              <a:t>diagram</a:t>
            </a:r>
            <a:endParaRPr lang="it-IT" sz="2400" b="1" dirty="0" smtClean="0"/>
          </a:p>
          <a:p>
            <a:r>
              <a:rPr lang="it-IT" sz="2400" b="1" dirty="0" smtClean="0"/>
              <a:t>From the DM to a new </a:t>
            </a:r>
            <a:r>
              <a:rPr lang="it-IT" sz="2400" b="1" dirty="0" err="1" smtClean="0"/>
              <a:t>prototype</a:t>
            </a:r>
            <a:r>
              <a:rPr lang="it-IT" sz="2400" b="1" dirty="0" smtClean="0"/>
              <a:t> </a:t>
            </a:r>
            <a:r>
              <a:rPr lang="it-IT" sz="2400" b="1" dirty="0" err="1" smtClean="0"/>
              <a:t>concept</a:t>
            </a:r>
            <a:endParaRPr lang="it-IT" sz="2400" b="1" dirty="0" smtClean="0"/>
          </a:p>
          <a:p>
            <a:r>
              <a:rPr lang="en-US" sz="2400" b="1" dirty="0"/>
              <a:t>Production and Genova Lab/facility </a:t>
            </a:r>
            <a:r>
              <a:rPr lang="en-US" sz="2400" b="1" dirty="0" smtClean="0"/>
              <a:t>status</a:t>
            </a:r>
          </a:p>
          <a:p>
            <a:r>
              <a:rPr lang="en-US" sz="2400" b="1" dirty="0" smtClean="0"/>
              <a:t>Conclusions</a:t>
            </a:r>
            <a:endParaRPr lang="it-IT" sz="2400" b="1" dirty="0" smtClean="0"/>
          </a:p>
        </p:txBody>
      </p:sp>
      <p:sp>
        <p:nvSpPr>
          <p:cNvPr id="3" name="Rettangolo 2"/>
          <p:cNvSpPr/>
          <p:nvPr/>
        </p:nvSpPr>
        <p:spPr>
          <a:xfrm>
            <a:off x="56456" y="4329100"/>
            <a:ext cx="4320479" cy="2308324"/>
          </a:xfrm>
          <a:prstGeom prst="rect">
            <a:avLst/>
          </a:prstGeom>
        </p:spPr>
        <p:txBody>
          <a:bodyPr wrap="square">
            <a:spAutoFit/>
          </a:bodyPr>
          <a:lstStyle/>
          <a:p>
            <a:r>
              <a:rPr lang="it-IT" sz="1800" b="1" dirty="0" smtClean="0">
                <a:solidFill>
                  <a:schemeClr val="tx1"/>
                </a:solidFill>
                <a:latin typeface="+mj-lt"/>
              </a:rPr>
              <a:t>For info:</a:t>
            </a:r>
          </a:p>
          <a:p>
            <a:r>
              <a:rPr lang="it-IT" sz="1800" dirty="0" smtClean="0">
                <a:solidFill>
                  <a:schemeClr val="tx1"/>
                </a:solidFill>
                <a:latin typeface="+mj-lt"/>
              </a:rPr>
              <a:t>https</a:t>
            </a:r>
            <a:r>
              <a:rPr lang="it-IT" sz="1800" dirty="0">
                <a:solidFill>
                  <a:schemeClr val="tx1"/>
                </a:solidFill>
                <a:latin typeface="+mj-lt"/>
              </a:rPr>
              <a:t>://</a:t>
            </a:r>
            <a:r>
              <a:rPr lang="it-IT" sz="1800" dirty="0" smtClean="0">
                <a:solidFill>
                  <a:schemeClr val="tx1"/>
                </a:solidFill>
                <a:latin typeface="+mj-lt"/>
              </a:rPr>
              <a:t>www.the-athena-x-ray-observatory.eu/</a:t>
            </a:r>
          </a:p>
          <a:p>
            <a:r>
              <a:rPr lang="it-IT" sz="1800" dirty="0">
                <a:solidFill>
                  <a:schemeClr val="tx1"/>
                </a:solidFill>
                <a:latin typeface="+mj-lt"/>
              </a:rPr>
              <a:t>http://x-ifu.irap.omp.eu</a:t>
            </a:r>
            <a:r>
              <a:rPr lang="it-IT" sz="1800" dirty="0" smtClean="0">
                <a:solidFill>
                  <a:schemeClr val="tx1"/>
                </a:solidFill>
                <a:latin typeface="+mj-lt"/>
              </a:rPr>
              <a:t>/</a:t>
            </a:r>
          </a:p>
          <a:p>
            <a:endParaRPr lang="it-IT" sz="1800" dirty="0">
              <a:solidFill>
                <a:schemeClr val="tx1"/>
              </a:solidFill>
              <a:latin typeface="+mj-lt"/>
            </a:endParaRPr>
          </a:p>
          <a:p>
            <a:r>
              <a:rPr lang="it-IT" sz="1800" b="1" dirty="0" smtClean="0">
                <a:solidFill>
                  <a:schemeClr val="tx1"/>
                </a:solidFill>
                <a:latin typeface="+mj-lt"/>
              </a:rPr>
              <a:t>X-IFU movie:</a:t>
            </a:r>
          </a:p>
          <a:p>
            <a:r>
              <a:rPr lang="it-IT" sz="1800" dirty="0">
                <a:solidFill>
                  <a:schemeClr val="tx1"/>
                </a:solidFill>
                <a:latin typeface="+mj-lt"/>
              </a:rPr>
              <a:t>https://www.youtube.com/watch?v=mOf6WIDmi30</a:t>
            </a:r>
          </a:p>
        </p:txBody>
      </p:sp>
    </p:spTree>
    <p:extLst>
      <p:ext uri="{BB962C8B-B14F-4D97-AF65-F5344CB8AC3E}">
        <p14:creationId xmlns:p14="http://schemas.microsoft.com/office/powerpoint/2010/main" val="241875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C2BEAE-BDF9-47B5-A594-2FB9DED0A3B8}"/>
              </a:ext>
            </a:extLst>
          </p:cNvPr>
          <p:cNvSpPr>
            <a:spLocks noGrp="1"/>
          </p:cNvSpPr>
          <p:nvPr>
            <p:ph type="title"/>
          </p:nvPr>
        </p:nvSpPr>
        <p:spPr>
          <a:xfrm>
            <a:off x="250235" y="515487"/>
            <a:ext cx="5463641" cy="412841"/>
          </a:xfrm>
        </p:spPr>
        <p:txBody>
          <a:bodyPr/>
          <a:lstStyle/>
          <a:p>
            <a:r>
              <a:rPr lang="en-US" sz="2800" b="1" dirty="0">
                <a:solidFill>
                  <a:srgbClr val="FF0000"/>
                </a:solidFill>
              </a:rPr>
              <a:t>Geant4 simulations for X-IFU</a:t>
            </a:r>
            <a:endParaRPr lang="en-US" sz="2800" dirty="0">
              <a:solidFill>
                <a:srgbClr val="FF0000"/>
              </a:solidFill>
            </a:endParaRPr>
          </a:p>
        </p:txBody>
      </p:sp>
      <p:pic>
        <p:nvPicPr>
          <p:cNvPr id="4" name="Immagine 3">
            <a:extLst>
              <a:ext uri="{FF2B5EF4-FFF2-40B4-BE49-F238E27FC236}">
                <a16:creationId xmlns:a16="http://schemas.microsoft.com/office/drawing/2014/main" id="{1C807C2F-7330-4D48-B749-01A48506A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4149" y="642938"/>
            <a:ext cx="3921851" cy="2818831"/>
          </a:xfrm>
          <a:prstGeom prst="rect">
            <a:avLst/>
          </a:prstGeom>
        </p:spPr>
      </p:pic>
      <p:pic>
        <p:nvPicPr>
          <p:cNvPr id="5" name="Segnaposto contenuto 4">
            <a:extLst>
              <a:ext uri="{FF2B5EF4-FFF2-40B4-BE49-F238E27FC236}">
                <a16:creationId xmlns:a16="http://schemas.microsoft.com/office/drawing/2014/main" id="{A0ED1933-21C9-48BF-9513-E53D0893F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654" y="642938"/>
            <a:ext cx="3919945" cy="2939959"/>
          </a:xfrm>
          <a:prstGeom prst="rect">
            <a:avLst/>
          </a:prstGeom>
        </p:spPr>
      </p:pic>
      <p:sp>
        <p:nvSpPr>
          <p:cNvPr id="6" name="CasellaDiTesto 5">
            <a:extLst>
              <a:ext uri="{FF2B5EF4-FFF2-40B4-BE49-F238E27FC236}">
                <a16:creationId xmlns:a16="http://schemas.microsoft.com/office/drawing/2014/main" id="{D8DD69B6-8D78-4443-835E-E3E771D78CE3}"/>
              </a:ext>
            </a:extLst>
          </p:cNvPr>
          <p:cNvSpPr txBox="1"/>
          <p:nvPr/>
        </p:nvSpPr>
        <p:spPr>
          <a:xfrm>
            <a:off x="92459" y="1052736"/>
            <a:ext cx="6012669" cy="5170646"/>
          </a:xfrm>
          <a:prstGeom prst="rect">
            <a:avLst/>
          </a:prstGeom>
          <a:noFill/>
        </p:spPr>
        <p:txBody>
          <a:bodyPr wrap="square">
            <a:spAutoFit/>
          </a:bodyPr>
          <a:lstStyle/>
          <a:p>
            <a:r>
              <a:rPr lang="it-IT" sz="1800" dirty="0">
                <a:solidFill>
                  <a:schemeClr val="tx1"/>
                </a:solidFill>
                <a:latin typeface="+mj-lt"/>
              </a:rPr>
              <a:t>Geant4 </a:t>
            </a:r>
            <a:r>
              <a:rPr lang="en-US" sz="1800" dirty="0">
                <a:solidFill>
                  <a:schemeClr val="tx1"/>
                </a:solidFill>
                <a:latin typeface="+mj-lt"/>
              </a:rPr>
              <a:t>has</a:t>
            </a:r>
            <a:r>
              <a:rPr lang="it-IT" sz="1800" dirty="0">
                <a:solidFill>
                  <a:schemeClr val="tx1"/>
                </a:solidFill>
                <a:latin typeface="+mj-lt"/>
              </a:rPr>
              <a:t> </a:t>
            </a:r>
            <a:r>
              <a:rPr lang="en-US" sz="1800" dirty="0">
                <a:solidFill>
                  <a:schemeClr val="tx1"/>
                </a:solidFill>
                <a:latin typeface="+mj-lt"/>
              </a:rPr>
              <a:t>been extensively used for background estimates for X-IFU</a:t>
            </a:r>
          </a:p>
          <a:p>
            <a:endParaRPr lang="en-US" sz="1000" dirty="0">
              <a:solidFill>
                <a:schemeClr val="tx1"/>
              </a:solidFill>
              <a:latin typeface="+mj-lt"/>
            </a:endParaRPr>
          </a:p>
          <a:p>
            <a:pPr marL="266700" lvl="1" indent="-179388">
              <a:buFont typeface="Arial" panose="020B0604020202020204" pitchFamily="34" charset="0"/>
              <a:buChar char="•"/>
            </a:pPr>
            <a:r>
              <a:rPr lang="en-US" sz="1400" dirty="0">
                <a:solidFill>
                  <a:schemeClr val="tx1"/>
                </a:solidFill>
                <a:latin typeface="+mj-lt"/>
              </a:rPr>
              <a:t>Geant4 10.4</a:t>
            </a:r>
          </a:p>
          <a:p>
            <a:pPr marL="266700" lvl="1" indent="-179388">
              <a:buFont typeface="Arial" panose="020B0604020202020204" pitchFamily="34" charset="0"/>
              <a:buChar char="•"/>
            </a:pPr>
            <a:r>
              <a:rPr lang="en-US" sz="1400" dirty="0">
                <a:solidFill>
                  <a:schemeClr val="tx1"/>
                </a:solidFill>
                <a:latin typeface="+mj-lt"/>
              </a:rPr>
              <a:t>Current mass model (2017), new one under </a:t>
            </a:r>
            <a:r>
              <a:rPr lang="en-US" sz="1400" dirty="0" smtClean="0">
                <a:solidFill>
                  <a:schemeClr val="tx1"/>
                </a:solidFill>
                <a:latin typeface="+mj-lt"/>
              </a:rPr>
              <a:t>construction due to </a:t>
            </a:r>
            <a:r>
              <a:rPr lang="en-US" sz="1400" dirty="0" err="1" smtClean="0">
                <a:solidFill>
                  <a:schemeClr val="tx1"/>
                </a:solidFill>
                <a:latin typeface="+mj-lt"/>
              </a:rPr>
              <a:t>newAthena</a:t>
            </a:r>
            <a:endParaRPr lang="en-US" sz="1400" dirty="0">
              <a:solidFill>
                <a:schemeClr val="tx1"/>
              </a:solidFill>
              <a:latin typeface="+mj-lt"/>
            </a:endParaRPr>
          </a:p>
          <a:p>
            <a:pPr marL="266700" lvl="1" indent="-179388">
              <a:buFont typeface="Arial" panose="020B0604020202020204" pitchFamily="34" charset="0"/>
              <a:buChar char="•"/>
            </a:pPr>
            <a:r>
              <a:rPr lang="it-IT" sz="1400" dirty="0" err="1">
                <a:solidFill>
                  <a:schemeClr val="tx1"/>
                </a:solidFill>
                <a:latin typeface="+mj-lt"/>
              </a:rPr>
              <a:t>Worst</a:t>
            </a:r>
            <a:r>
              <a:rPr lang="it-IT" sz="1400" dirty="0">
                <a:solidFill>
                  <a:schemeClr val="tx1"/>
                </a:solidFill>
                <a:latin typeface="+mj-lt"/>
              </a:rPr>
              <a:t>-case input </a:t>
            </a:r>
            <a:r>
              <a:rPr lang="it-IT" sz="1400" dirty="0" err="1">
                <a:solidFill>
                  <a:schemeClr val="tx1"/>
                </a:solidFill>
                <a:latin typeface="+mj-lt"/>
              </a:rPr>
              <a:t>spectra</a:t>
            </a:r>
            <a:r>
              <a:rPr lang="it-IT" sz="1400" dirty="0">
                <a:solidFill>
                  <a:schemeClr val="tx1"/>
                </a:solidFill>
                <a:latin typeface="+mj-lt"/>
              </a:rPr>
              <a:t> for GCR </a:t>
            </a:r>
            <a:r>
              <a:rPr lang="it-IT" sz="1400" dirty="0" err="1">
                <a:solidFill>
                  <a:schemeClr val="tx1"/>
                </a:solidFill>
                <a:latin typeface="+mj-lt"/>
              </a:rPr>
              <a:t>protons</a:t>
            </a:r>
            <a:r>
              <a:rPr lang="it-IT" sz="1400" dirty="0">
                <a:solidFill>
                  <a:schemeClr val="tx1"/>
                </a:solidFill>
                <a:latin typeface="+mj-lt"/>
              </a:rPr>
              <a:t>, </a:t>
            </a:r>
            <a:r>
              <a:rPr lang="el-GR" sz="1400" dirty="0">
                <a:solidFill>
                  <a:schemeClr val="tx1"/>
                </a:solidFill>
                <a:latin typeface="+mj-lt"/>
              </a:rPr>
              <a:t>α</a:t>
            </a:r>
            <a:r>
              <a:rPr lang="it-IT" sz="1400" dirty="0">
                <a:solidFill>
                  <a:schemeClr val="tx1"/>
                </a:solidFill>
                <a:latin typeface="+mj-lt"/>
              </a:rPr>
              <a:t> </a:t>
            </a:r>
            <a:r>
              <a:rPr lang="it-IT" sz="1400" dirty="0" err="1">
                <a:solidFill>
                  <a:schemeClr val="tx1"/>
                </a:solidFill>
                <a:latin typeface="+mj-lt"/>
              </a:rPr>
              <a:t>particles</a:t>
            </a:r>
            <a:r>
              <a:rPr lang="it-IT" sz="1400" dirty="0">
                <a:solidFill>
                  <a:schemeClr val="tx1"/>
                </a:solidFill>
                <a:latin typeface="+mj-lt"/>
              </a:rPr>
              <a:t>, e</a:t>
            </a:r>
            <a:r>
              <a:rPr lang="it-IT" sz="1400" baseline="30000" dirty="0">
                <a:solidFill>
                  <a:schemeClr val="tx1"/>
                </a:solidFill>
                <a:latin typeface="+mj-lt"/>
              </a:rPr>
              <a:t>-</a:t>
            </a:r>
            <a:endParaRPr lang="en-US" sz="1400" baseline="30000" dirty="0">
              <a:solidFill>
                <a:schemeClr val="tx1"/>
              </a:solidFill>
              <a:latin typeface="+mj-lt"/>
            </a:endParaRPr>
          </a:p>
          <a:p>
            <a:pPr marL="266700" lvl="1" indent="-179388">
              <a:buFont typeface="Arial" panose="020B0604020202020204" pitchFamily="34" charset="0"/>
              <a:buChar char="•"/>
            </a:pPr>
            <a:r>
              <a:rPr lang="en-US" sz="1400" dirty="0">
                <a:solidFill>
                  <a:schemeClr val="tx1"/>
                </a:solidFill>
                <a:latin typeface="+mj-lt"/>
              </a:rPr>
              <a:t>Dedicated physics list developed (Space Physics List)</a:t>
            </a:r>
          </a:p>
          <a:p>
            <a:pPr marL="541338" lvl="2" indent="-180975">
              <a:buFont typeface="Arial" panose="020B0604020202020204" pitchFamily="34" charset="0"/>
              <a:buChar char="•"/>
            </a:pPr>
            <a:r>
              <a:rPr lang="it-IT" sz="1400" dirty="0" err="1">
                <a:solidFill>
                  <a:schemeClr val="tx1"/>
                </a:solidFill>
                <a:latin typeface="+mj-lt"/>
              </a:rPr>
              <a:t>Created</a:t>
            </a:r>
            <a:r>
              <a:rPr lang="it-IT" sz="1400" dirty="0">
                <a:solidFill>
                  <a:schemeClr val="tx1"/>
                </a:solidFill>
                <a:latin typeface="+mj-lt"/>
              </a:rPr>
              <a:t> and </a:t>
            </a:r>
            <a:r>
              <a:rPr lang="it-IT" sz="1400" dirty="0" err="1">
                <a:solidFill>
                  <a:schemeClr val="tx1"/>
                </a:solidFill>
                <a:latin typeface="+mj-lt"/>
              </a:rPr>
              <a:t>validated</a:t>
            </a:r>
            <a:r>
              <a:rPr lang="it-IT" sz="1400" dirty="0">
                <a:solidFill>
                  <a:schemeClr val="tx1"/>
                </a:solidFill>
                <a:latin typeface="+mj-lt"/>
              </a:rPr>
              <a:t> </a:t>
            </a:r>
            <a:r>
              <a:rPr lang="it-IT" sz="1400" dirty="0" err="1">
                <a:solidFill>
                  <a:schemeClr val="tx1"/>
                </a:solidFill>
                <a:latin typeface="+mj-lt"/>
              </a:rPr>
              <a:t>against</a:t>
            </a:r>
            <a:r>
              <a:rPr lang="it-IT" sz="1400" dirty="0">
                <a:solidFill>
                  <a:schemeClr val="tx1"/>
                </a:solidFill>
                <a:latin typeface="+mj-lt"/>
              </a:rPr>
              <a:t> </a:t>
            </a:r>
            <a:r>
              <a:rPr lang="it-IT" sz="1400" dirty="0" err="1">
                <a:solidFill>
                  <a:schemeClr val="tx1"/>
                </a:solidFill>
                <a:latin typeface="+mj-lt"/>
              </a:rPr>
              <a:t>experimental</a:t>
            </a:r>
            <a:r>
              <a:rPr lang="it-IT" sz="1400" dirty="0">
                <a:solidFill>
                  <a:schemeClr val="tx1"/>
                </a:solidFill>
                <a:latin typeface="+mj-lt"/>
              </a:rPr>
              <a:t> results (</a:t>
            </a:r>
            <a:r>
              <a:rPr lang="it-IT" sz="1400" dirty="0" smtClean="0">
                <a:solidFill>
                  <a:schemeClr val="tx1"/>
                </a:solidFill>
                <a:latin typeface="+mj-lt"/>
              </a:rPr>
              <a:t>AREMBES, ESA CTP)</a:t>
            </a:r>
            <a:endParaRPr lang="it-IT" sz="1400" dirty="0">
              <a:solidFill>
                <a:schemeClr val="tx1"/>
              </a:solidFill>
              <a:latin typeface="+mj-lt"/>
            </a:endParaRPr>
          </a:p>
          <a:p>
            <a:pPr marL="541338" lvl="2" indent="-180975">
              <a:buFont typeface="Arial" panose="020B0604020202020204" pitchFamily="34" charset="0"/>
              <a:buChar char="•"/>
            </a:pPr>
            <a:r>
              <a:rPr lang="it-IT" sz="1400" dirty="0" err="1">
                <a:solidFill>
                  <a:schemeClr val="tx1"/>
                </a:solidFill>
                <a:latin typeface="+mj-lt"/>
              </a:rPr>
              <a:t>Validated</a:t>
            </a:r>
            <a:r>
              <a:rPr lang="it-IT" sz="1400" dirty="0">
                <a:solidFill>
                  <a:schemeClr val="tx1"/>
                </a:solidFill>
                <a:latin typeface="+mj-lt"/>
              </a:rPr>
              <a:t> with new </a:t>
            </a:r>
            <a:r>
              <a:rPr lang="it-IT" sz="1400" dirty="0" err="1">
                <a:solidFill>
                  <a:schemeClr val="tx1"/>
                </a:solidFill>
                <a:latin typeface="+mj-lt"/>
              </a:rPr>
              <a:t>experimental</a:t>
            </a:r>
            <a:r>
              <a:rPr lang="it-IT" sz="1400" dirty="0">
                <a:solidFill>
                  <a:schemeClr val="tx1"/>
                </a:solidFill>
                <a:latin typeface="+mj-lt"/>
              </a:rPr>
              <a:t> data (</a:t>
            </a:r>
            <a:r>
              <a:rPr lang="it-IT" sz="1400" dirty="0" smtClean="0">
                <a:solidFill>
                  <a:schemeClr val="tx1"/>
                </a:solidFill>
                <a:latin typeface="+mj-lt"/>
              </a:rPr>
              <a:t>EXACRAD ESA CTP, AHEAD2020 EU-H2020)</a:t>
            </a:r>
            <a:endParaRPr lang="it-IT" sz="1400" dirty="0">
              <a:solidFill>
                <a:schemeClr val="tx1"/>
              </a:solidFill>
              <a:latin typeface="+mj-lt"/>
            </a:endParaRPr>
          </a:p>
          <a:p>
            <a:pPr marL="541338" lvl="2" indent="-180975">
              <a:buFont typeface="Arial" panose="020B0604020202020204" pitchFamily="34" charset="0"/>
              <a:buChar char="•"/>
            </a:pPr>
            <a:r>
              <a:rPr lang="en-US" sz="1400" dirty="0">
                <a:solidFill>
                  <a:schemeClr val="tx1"/>
                </a:solidFill>
                <a:latin typeface="+mj-lt"/>
              </a:rPr>
              <a:t>Included in the next Geant4 release</a:t>
            </a:r>
          </a:p>
          <a:p>
            <a:pPr marL="266700" lvl="1" indent="-179388">
              <a:buFont typeface="Arial" panose="020B0604020202020204" pitchFamily="34" charset="0"/>
              <a:buChar char="•"/>
            </a:pPr>
            <a:r>
              <a:rPr lang="it-IT" sz="1400" dirty="0" err="1">
                <a:solidFill>
                  <a:schemeClr val="tx1"/>
                </a:solidFill>
                <a:latin typeface="+mj-lt"/>
              </a:rPr>
              <a:t>Dedicated</a:t>
            </a:r>
            <a:r>
              <a:rPr lang="it-IT" sz="1400" dirty="0">
                <a:solidFill>
                  <a:schemeClr val="tx1"/>
                </a:solidFill>
                <a:latin typeface="+mj-lt"/>
              </a:rPr>
              <a:t> </a:t>
            </a:r>
            <a:r>
              <a:rPr lang="it-IT" sz="1400" dirty="0" err="1">
                <a:solidFill>
                  <a:schemeClr val="tx1"/>
                </a:solidFill>
                <a:latin typeface="+mj-lt"/>
              </a:rPr>
              <a:t>analysis</a:t>
            </a:r>
            <a:r>
              <a:rPr lang="it-IT" sz="1400" dirty="0">
                <a:solidFill>
                  <a:schemeClr val="tx1"/>
                </a:solidFill>
                <a:latin typeface="+mj-lt"/>
              </a:rPr>
              <a:t> </a:t>
            </a:r>
            <a:r>
              <a:rPr lang="it-IT" sz="1400" dirty="0" err="1">
                <a:solidFill>
                  <a:schemeClr val="tx1"/>
                </a:solidFill>
                <a:latin typeface="+mj-lt"/>
              </a:rPr>
              <a:t>framework</a:t>
            </a:r>
            <a:r>
              <a:rPr lang="it-IT" sz="1400" dirty="0">
                <a:solidFill>
                  <a:schemeClr val="tx1"/>
                </a:solidFill>
                <a:latin typeface="+mj-lt"/>
              </a:rPr>
              <a:t> </a:t>
            </a:r>
            <a:r>
              <a:rPr lang="it-IT" sz="1400" dirty="0" err="1" smtClean="0">
                <a:solidFill>
                  <a:schemeClr val="tx1"/>
                </a:solidFill>
                <a:latin typeface="+mj-lt"/>
              </a:rPr>
              <a:t>developed</a:t>
            </a:r>
            <a:endParaRPr lang="it-IT" sz="1400" dirty="0">
              <a:solidFill>
                <a:schemeClr val="tx1"/>
              </a:solidFill>
              <a:latin typeface="+mj-lt"/>
            </a:endParaRPr>
          </a:p>
          <a:p>
            <a:pPr marL="266700" lvl="1" indent="-179388">
              <a:buFont typeface="Arial" panose="020B0604020202020204" pitchFamily="34" charset="0"/>
              <a:buChar char="•"/>
            </a:pPr>
            <a:r>
              <a:rPr lang="it-IT" sz="1400" b="1" dirty="0" smtClean="0">
                <a:solidFill>
                  <a:schemeClr val="tx1"/>
                </a:solidFill>
                <a:latin typeface="+mj-lt"/>
              </a:rPr>
              <a:t>Requirements (2-10 keV energy </a:t>
            </a:r>
            <a:r>
              <a:rPr lang="it-IT" sz="1400" b="1" dirty="0" err="1" smtClean="0">
                <a:solidFill>
                  <a:schemeClr val="tx1"/>
                </a:solidFill>
                <a:latin typeface="+mj-lt"/>
              </a:rPr>
              <a:t>bandwidth</a:t>
            </a:r>
            <a:r>
              <a:rPr lang="it-IT" sz="1400" b="1" dirty="0" smtClean="0">
                <a:solidFill>
                  <a:schemeClr val="tx1"/>
                </a:solidFill>
                <a:latin typeface="+mj-lt"/>
              </a:rPr>
              <a:t>): 5</a:t>
            </a:r>
            <a:r>
              <a:rPr lang="en-US" sz="1400" b="1" dirty="0">
                <a:solidFill>
                  <a:schemeClr val="tx1"/>
                </a:solidFill>
              </a:rPr>
              <a:t>× 10</a:t>
            </a:r>
            <a:r>
              <a:rPr lang="en-US" sz="1400" b="1" baseline="30000" dirty="0">
                <a:solidFill>
                  <a:schemeClr val="tx1"/>
                </a:solidFill>
              </a:rPr>
              <a:t>−3</a:t>
            </a:r>
            <a:r>
              <a:rPr lang="en-US" sz="1400" b="1" dirty="0">
                <a:solidFill>
                  <a:schemeClr val="tx1"/>
                </a:solidFill>
              </a:rPr>
              <a:t> 𝑐𝑡𝑠 𝑐𝑚</a:t>
            </a:r>
            <a:r>
              <a:rPr lang="en-US" sz="1400" b="1" baseline="30000" dirty="0">
                <a:solidFill>
                  <a:schemeClr val="tx1"/>
                </a:solidFill>
              </a:rPr>
              <a:t>−2 </a:t>
            </a:r>
            <a:r>
              <a:rPr lang="en-US" sz="1400" b="1" dirty="0">
                <a:solidFill>
                  <a:schemeClr val="tx1"/>
                </a:solidFill>
              </a:rPr>
              <a:t>𝑠</a:t>
            </a:r>
            <a:r>
              <a:rPr lang="en-US" sz="1400" b="1" baseline="30000" dirty="0">
                <a:solidFill>
                  <a:schemeClr val="tx1"/>
                </a:solidFill>
              </a:rPr>
              <a:t>−1 </a:t>
            </a:r>
            <a:r>
              <a:rPr lang="en-US" sz="1400" b="1" dirty="0">
                <a:solidFill>
                  <a:schemeClr val="tx1"/>
                </a:solidFill>
              </a:rPr>
              <a:t>𝑘𝑒𝑉</a:t>
            </a:r>
            <a:r>
              <a:rPr lang="en-US" sz="1400" b="1" baseline="30000" dirty="0">
                <a:solidFill>
                  <a:schemeClr val="tx1"/>
                </a:solidFill>
              </a:rPr>
              <a:t>−</a:t>
            </a:r>
            <a:r>
              <a:rPr lang="en-US" sz="1400" b="1" baseline="30000" dirty="0" smtClean="0">
                <a:solidFill>
                  <a:schemeClr val="tx1"/>
                </a:solidFill>
              </a:rPr>
              <a:t>1</a:t>
            </a:r>
            <a:endParaRPr lang="en-US" sz="1400" b="1" dirty="0">
              <a:solidFill>
                <a:schemeClr val="tx1"/>
              </a:solidFill>
              <a:latin typeface="+mj-lt"/>
            </a:endParaRPr>
          </a:p>
          <a:p>
            <a:pPr marL="266700" lvl="1" indent="-179388">
              <a:buFont typeface="Arial" panose="020B0604020202020204" pitchFamily="34" charset="0"/>
              <a:buChar char="•"/>
            </a:pPr>
            <a:r>
              <a:rPr lang="en-US" sz="1400" b="1" dirty="0" smtClean="0">
                <a:solidFill>
                  <a:schemeClr val="tx1"/>
                </a:solidFill>
                <a:latin typeface="+mj-lt"/>
              </a:rPr>
              <a:t>Without any reduction techniques the NXB is ~ 30x req.</a:t>
            </a:r>
          </a:p>
          <a:p>
            <a:pPr marL="266700" lvl="1" indent="-179388">
              <a:buFont typeface="Arial" panose="020B0604020202020204" pitchFamily="34" charset="0"/>
              <a:buChar char="•"/>
            </a:pPr>
            <a:r>
              <a:rPr lang="en-US" sz="1400" b="1" dirty="0" smtClean="0">
                <a:solidFill>
                  <a:schemeClr val="tx1"/>
                </a:solidFill>
                <a:latin typeface="+mj-lt"/>
              </a:rPr>
              <a:t>Expected </a:t>
            </a:r>
            <a:r>
              <a:rPr lang="en-US" sz="1400" b="1" dirty="0">
                <a:solidFill>
                  <a:schemeClr val="tx1"/>
                </a:solidFill>
                <a:latin typeface="+mj-lt"/>
              </a:rPr>
              <a:t>background level (5.7 ± 0.05) × 10</a:t>
            </a:r>
            <a:r>
              <a:rPr lang="en-US" sz="1400" b="1" baseline="30000" dirty="0">
                <a:solidFill>
                  <a:schemeClr val="tx1"/>
                </a:solidFill>
                <a:latin typeface="+mj-lt"/>
              </a:rPr>
              <a:t>−3</a:t>
            </a:r>
            <a:r>
              <a:rPr lang="en-US" sz="1400" b="1" dirty="0">
                <a:solidFill>
                  <a:schemeClr val="tx1"/>
                </a:solidFill>
                <a:latin typeface="+mj-lt"/>
              </a:rPr>
              <a:t> 𝑐𝑡𝑠 𝑐𝑚</a:t>
            </a:r>
            <a:r>
              <a:rPr lang="en-US" sz="1400" b="1" baseline="30000" dirty="0">
                <a:solidFill>
                  <a:schemeClr val="tx1"/>
                </a:solidFill>
                <a:latin typeface="+mj-lt"/>
              </a:rPr>
              <a:t>−2 </a:t>
            </a:r>
            <a:r>
              <a:rPr lang="en-US" sz="1400" b="1" dirty="0">
                <a:solidFill>
                  <a:schemeClr val="tx1"/>
                </a:solidFill>
                <a:latin typeface="+mj-lt"/>
              </a:rPr>
              <a:t>𝑠</a:t>
            </a:r>
            <a:r>
              <a:rPr lang="en-US" sz="1400" b="1" baseline="30000" dirty="0">
                <a:solidFill>
                  <a:schemeClr val="tx1"/>
                </a:solidFill>
                <a:latin typeface="+mj-lt"/>
              </a:rPr>
              <a:t>−1 </a:t>
            </a:r>
            <a:r>
              <a:rPr lang="en-US" sz="1400" b="1" dirty="0">
                <a:solidFill>
                  <a:schemeClr val="tx1"/>
                </a:solidFill>
                <a:latin typeface="+mj-lt"/>
              </a:rPr>
              <a:t>𝑘𝑒𝑉</a:t>
            </a:r>
            <a:r>
              <a:rPr lang="en-US" sz="1400" b="1" baseline="30000" dirty="0">
                <a:solidFill>
                  <a:schemeClr val="tx1"/>
                </a:solidFill>
                <a:latin typeface="+mj-lt"/>
              </a:rPr>
              <a:t>−</a:t>
            </a:r>
            <a:r>
              <a:rPr lang="en-US" sz="1400" b="1" baseline="30000" dirty="0" smtClean="0">
                <a:solidFill>
                  <a:schemeClr val="tx1"/>
                </a:solidFill>
                <a:latin typeface="+mj-lt"/>
              </a:rPr>
              <a:t>1</a:t>
            </a:r>
            <a:endParaRPr lang="it-IT" b="1" dirty="0">
              <a:solidFill>
                <a:schemeClr val="tx1"/>
              </a:solidFill>
              <a:latin typeface="+mj-lt"/>
            </a:endParaRPr>
          </a:p>
          <a:p>
            <a:endParaRPr lang="it-IT" dirty="0">
              <a:solidFill>
                <a:schemeClr val="tx1"/>
              </a:solidFill>
              <a:latin typeface="+mj-lt"/>
            </a:endParaRPr>
          </a:p>
          <a:p>
            <a:r>
              <a:rPr lang="it-IT" dirty="0">
                <a:solidFill>
                  <a:schemeClr val="tx1"/>
                </a:solidFill>
                <a:latin typeface="+mj-lt"/>
              </a:rPr>
              <a:t>S</a:t>
            </a:r>
            <a:r>
              <a:rPr lang="en-US" dirty="0" err="1">
                <a:solidFill>
                  <a:schemeClr val="tx1"/>
                </a:solidFill>
                <a:latin typeface="+mj-lt"/>
              </a:rPr>
              <a:t>everal</a:t>
            </a:r>
            <a:r>
              <a:rPr lang="en-US" dirty="0">
                <a:solidFill>
                  <a:schemeClr val="tx1"/>
                </a:solidFill>
                <a:latin typeface="+mj-lt"/>
              </a:rPr>
              <a:t> modifications tested for:</a:t>
            </a:r>
          </a:p>
          <a:p>
            <a:endParaRPr lang="en-US" dirty="0">
              <a:solidFill>
                <a:schemeClr val="tx1"/>
              </a:solidFill>
              <a:latin typeface="+mj-lt"/>
            </a:endParaRPr>
          </a:p>
          <a:p>
            <a:pPr marL="266700" lvl="1" indent="-179388">
              <a:buFont typeface="Arial" panose="020B0604020202020204" pitchFamily="34" charset="0"/>
              <a:buChar char="•"/>
            </a:pPr>
            <a:r>
              <a:rPr lang="it-IT" sz="1400" dirty="0" err="1">
                <a:solidFill>
                  <a:schemeClr val="tx1"/>
                </a:solidFill>
                <a:latin typeface="+mj-lt"/>
              </a:rPr>
              <a:t>CryoAC</a:t>
            </a:r>
            <a:r>
              <a:rPr lang="it-IT" sz="1400" dirty="0">
                <a:solidFill>
                  <a:schemeClr val="tx1"/>
                </a:solidFill>
                <a:latin typeface="+mj-lt"/>
              </a:rPr>
              <a:t> design guidance and performance improvement</a:t>
            </a:r>
          </a:p>
          <a:p>
            <a:pPr marL="266700" lvl="1" indent="-179388">
              <a:buFont typeface="Arial" panose="020B0604020202020204" pitchFamily="34" charset="0"/>
              <a:buChar char="•"/>
            </a:pPr>
            <a:r>
              <a:rPr lang="it-IT" sz="1400" dirty="0">
                <a:solidFill>
                  <a:schemeClr val="tx1"/>
                </a:solidFill>
                <a:latin typeface="+mj-lt"/>
              </a:rPr>
              <a:t>Design and optimization of passive </a:t>
            </a:r>
            <a:r>
              <a:rPr lang="it-IT" sz="1400" dirty="0" err="1">
                <a:solidFill>
                  <a:schemeClr val="tx1"/>
                </a:solidFill>
                <a:latin typeface="+mj-lt"/>
              </a:rPr>
              <a:t>shielding</a:t>
            </a:r>
            <a:endParaRPr lang="it-IT" sz="1400" dirty="0">
              <a:solidFill>
                <a:schemeClr val="tx1"/>
              </a:solidFill>
              <a:latin typeface="+mj-lt"/>
            </a:endParaRPr>
          </a:p>
          <a:p>
            <a:pPr marL="266700" lvl="1" indent="-179388">
              <a:buFont typeface="Arial" panose="020B0604020202020204" pitchFamily="34" charset="0"/>
              <a:buChar char="•"/>
            </a:pPr>
            <a:r>
              <a:rPr lang="it-IT" sz="1400" dirty="0">
                <a:solidFill>
                  <a:schemeClr val="tx1"/>
                </a:solidFill>
                <a:latin typeface="+mj-lt"/>
              </a:rPr>
              <a:t>FPA optimization</a:t>
            </a:r>
          </a:p>
          <a:p>
            <a:pPr marL="266700" lvl="1" indent="-179388">
              <a:buFont typeface="Arial" panose="020B0604020202020204" pitchFamily="34" charset="0"/>
              <a:buChar char="•"/>
            </a:pPr>
            <a:r>
              <a:rPr lang="it-IT" sz="1400" dirty="0" err="1">
                <a:solidFill>
                  <a:schemeClr val="tx1"/>
                </a:solidFill>
                <a:latin typeface="+mj-lt"/>
              </a:rPr>
              <a:t>Main</a:t>
            </a:r>
            <a:r>
              <a:rPr lang="it-IT" sz="1400" dirty="0">
                <a:solidFill>
                  <a:schemeClr val="tx1"/>
                </a:solidFill>
                <a:latin typeface="+mj-lt"/>
              </a:rPr>
              <a:t> array </a:t>
            </a:r>
            <a:r>
              <a:rPr lang="it-IT" sz="1400" dirty="0" err="1">
                <a:solidFill>
                  <a:schemeClr val="tx1"/>
                </a:solidFill>
                <a:latin typeface="+mj-lt"/>
              </a:rPr>
              <a:t>absorbers</a:t>
            </a:r>
            <a:r>
              <a:rPr lang="it-IT" sz="1400" dirty="0">
                <a:solidFill>
                  <a:schemeClr val="tx1"/>
                </a:solidFill>
                <a:latin typeface="+mj-lt"/>
              </a:rPr>
              <a:t> layout and </a:t>
            </a:r>
            <a:r>
              <a:rPr lang="it-IT" sz="1400" dirty="0" err="1">
                <a:solidFill>
                  <a:schemeClr val="tx1"/>
                </a:solidFill>
                <a:latin typeface="+mj-lt"/>
              </a:rPr>
              <a:t>materials</a:t>
            </a:r>
            <a:endParaRPr lang="en-US" sz="1400" dirty="0">
              <a:solidFill>
                <a:schemeClr val="tx1"/>
              </a:solidFill>
              <a:latin typeface="+mj-lt"/>
            </a:endParaRPr>
          </a:p>
        </p:txBody>
      </p:sp>
      <p:pic>
        <p:nvPicPr>
          <p:cNvPr id="7" name="Immagine 6">
            <a:extLst>
              <a:ext uri="{FF2B5EF4-FFF2-40B4-BE49-F238E27FC236}">
                <a16:creationId xmlns:a16="http://schemas.microsoft.com/office/drawing/2014/main" id="{CA7BC8CA-7479-4A2E-8E01-A7E1E1F5C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4462" y="3419709"/>
            <a:ext cx="3727138" cy="2795353"/>
          </a:xfrm>
          <a:prstGeom prst="rect">
            <a:avLst/>
          </a:prstGeom>
        </p:spPr>
      </p:pic>
      <p:pic>
        <p:nvPicPr>
          <p:cNvPr id="8" name="Immagine 7">
            <a:extLst>
              <a:ext uri="{FF2B5EF4-FFF2-40B4-BE49-F238E27FC236}">
                <a16:creationId xmlns:a16="http://schemas.microsoft.com/office/drawing/2014/main" id="{030319B8-3475-4F5F-8A7B-70E8AF7769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0061" y="3385824"/>
            <a:ext cx="3727138" cy="2795353"/>
          </a:xfrm>
          <a:prstGeom prst="rect">
            <a:avLst/>
          </a:prstGeom>
        </p:spPr>
      </p:pic>
      <p:pic>
        <p:nvPicPr>
          <p:cNvPr id="9" name="Immagine 8">
            <a:extLst>
              <a:ext uri="{FF2B5EF4-FFF2-40B4-BE49-F238E27FC236}">
                <a16:creationId xmlns:a16="http://schemas.microsoft.com/office/drawing/2014/main" id="{207A07C4-DC25-4274-BB4D-5A92AC4861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2020" y="3423797"/>
            <a:ext cx="3727138" cy="2795353"/>
          </a:xfrm>
          <a:prstGeom prst="rect">
            <a:avLst/>
          </a:prstGeom>
        </p:spPr>
      </p:pic>
      <p:pic>
        <p:nvPicPr>
          <p:cNvPr id="10" name="Immagine 9">
            <a:extLst>
              <a:ext uri="{FF2B5EF4-FFF2-40B4-BE49-F238E27FC236}">
                <a16:creationId xmlns:a16="http://schemas.microsoft.com/office/drawing/2014/main" id="{CC215C39-3BEB-445A-8BA7-CF2FB9D0D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8241" y="3440739"/>
            <a:ext cx="3727138" cy="2795353"/>
          </a:xfrm>
          <a:prstGeom prst="rect">
            <a:avLst/>
          </a:prstGeom>
        </p:spPr>
      </p:pic>
      <p:pic>
        <p:nvPicPr>
          <p:cNvPr id="11" name="Immagine 10">
            <a:extLst>
              <a:ext uri="{FF2B5EF4-FFF2-40B4-BE49-F238E27FC236}">
                <a16:creationId xmlns:a16="http://schemas.microsoft.com/office/drawing/2014/main" id="{C49948E0-0F36-48B7-852A-9E99B11F89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5128" y="3477963"/>
            <a:ext cx="3727138" cy="2795353"/>
          </a:xfrm>
          <a:prstGeom prst="rect">
            <a:avLst/>
          </a:prstGeom>
        </p:spPr>
      </p:pic>
    </p:spTree>
    <p:extLst>
      <p:ext uri="{BB962C8B-B14F-4D97-AF65-F5344CB8AC3E}">
        <p14:creationId xmlns:p14="http://schemas.microsoft.com/office/powerpoint/2010/main" val="106192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magine 2"/>
          <p:cNvPicPr>
            <a:picLocks noChangeAspect="1"/>
          </p:cNvPicPr>
          <p:nvPr/>
        </p:nvPicPr>
        <p:blipFill>
          <a:blip r:embed="rId3">
            <a:extLst>
              <a:ext uri="{28A0092B-C50C-407E-A947-70E740481C1C}">
                <a14:useLocalDpi xmlns:a14="http://schemas.microsoft.com/office/drawing/2010/main" val="0"/>
              </a:ext>
            </a:extLst>
          </a:blip>
          <a:srcRect l="2696" t="1578" r="2679" b="1965"/>
          <a:stretch>
            <a:fillRect/>
          </a:stretch>
        </p:blipFill>
        <p:spPr bwMode="auto">
          <a:xfrm>
            <a:off x="1892659" y="3861186"/>
            <a:ext cx="2500613" cy="172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itolo 1"/>
          <p:cNvSpPr>
            <a:spLocks noGrp="1"/>
          </p:cNvSpPr>
          <p:nvPr>
            <p:ph type="title"/>
          </p:nvPr>
        </p:nvSpPr>
        <p:spPr>
          <a:xfrm>
            <a:off x="20452" y="366713"/>
            <a:ext cx="9865096" cy="469900"/>
          </a:xfrm>
        </p:spPr>
        <p:txBody>
          <a:bodyPr/>
          <a:lstStyle/>
          <a:p>
            <a:r>
              <a:rPr lang="it-IT" altLang="it-IT" sz="2600" b="1" dirty="0" smtClean="0">
                <a:solidFill>
                  <a:srgbClr val="FF0000"/>
                </a:solidFill>
              </a:rPr>
              <a:t>CryoAC Design </a:t>
            </a:r>
            <a:r>
              <a:rPr lang="it-IT" altLang="it-IT" sz="2600" b="1" dirty="0" err="1" smtClean="0">
                <a:solidFill>
                  <a:srgbClr val="FF0000"/>
                </a:solidFill>
              </a:rPr>
              <a:t>concept</a:t>
            </a:r>
            <a:r>
              <a:rPr lang="it-IT" altLang="it-IT" sz="2600" b="1" dirty="0" smtClean="0">
                <a:solidFill>
                  <a:srgbClr val="FF0000"/>
                </a:solidFill>
              </a:rPr>
              <a:t>: a detector </a:t>
            </a:r>
            <a:r>
              <a:rPr lang="it-IT" altLang="it-IT" sz="2600" b="1" dirty="0" err="1" smtClean="0">
                <a:solidFill>
                  <a:srgbClr val="FF0000"/>
                </a:solidFill>
              </a:rPr>
              <a:t>aimed</a:t>
            </a:r>
            <a:r>
              <a:rPr lang="it-IT" altLang="it-IT" sz="2600" b="1" dirty="0" smtClean="0">
                <a:solidFill>
                  <a:srgbClr val="FF0000"/>
                </a:solidFill>
              </a:rPr>
              <a:t> </a:t>
            </a:r>
            <a:r>
              <a:rPr lang="it-IT" altLang="it-IT" sz="2600" b="1" dirty="0" err="1" smtClean="0">
                <a:solidFill>
                  <a:srgbClr val="FF0000"/>
                </a:solidFill>
              </a:rPr>
              <a:t>at</a:t>
            </a:r>
            <a:r>
              <a:rPr lang="it-IT" altLang="it-IT" sz="2600" b="1" dirty="0" smtClean="0">
                <a:solidFill>
                  <a:srgbClr val="FF0000"/>
                </a:solidFill>
              </a:rPr>
              <a:t> </a:t>
            </a:r>
            <a:r>
              <a:rPr lang="it-IT" altLang="it-IT" sz="2600" b="1" dirty="0" err="1" smtClean="0">
                <a:solidFill>
                  <a:srgbClr val="FF0000"/>
                </a:solidFill>
              </a:rPr>
              <a:t>reducing</a:t>
            </a:r>
            <a:r>
              <a:rPr lang="it-IT" altLang="it-IT" sz="2600" b="1" dirty="0" smtClean="0">
                <a:solidFill>
                  <a:srgbClr val="FF0000"/>
                </a:solidFill>
              </a:rPr>
              <a:t> the particle </a:t>
            </a:r>
            <a:r>
              <a:rPr lang="it-IT" altLang="it-IT" sz="2600" b="1" dirty="0" err="1" smtClean="0">
                <a:solidFill>
                  <a:srgbClr val="FF0000"/>
                </a:solidFill>
              </a:rPr>
              <a:t>bkg</a:t>
            </a:r>
            <a:endParaRPr lang="it-IT" altLang="it-IT" sz="2600" b="1" dirty="0" smtClean="0">
              <a:solidFill>
                <a:srgbClr val="FF0000"/>
              </a:solidFill>
            </a:endParaRPr>
          </a:p>
        </p:txBody>
      </p:sp>
      <p:sp>
        <p:nvSpPr>
          <p:cNvPr id="9" name="CasellaDiTesto 8"/>
          <p:cNvSpPr txBox="1">
            <a:spLocks noChangeArrowheads="1"/>
          </p:cNvSpPr>
          <p:nvPr/>
        </p:nvSpPr>
        <p:spPr bwMode="auto">
          <a:xfrm>
            <a:off x="5330656" y="2564904"/>
            <a:ext cx="4554892"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628650" indent="-1714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a:spcBef>
                <a:spcPct val="0"/>
              </a:spcBef>
              <a:defRPr/>
            </a:pPr>
            <a:r>
              <a:rPr lang="en-GB" altLang="it-IT" sz="1300" b="1" dirty="0" smtClean="0">
                <a:solidFill>
                  <a:srgbClr val="2D32EF"/>
                </a:solidFill>
                <a:ea typeface="ヒラギノ角ゴ ProN W3" charset="-128"/>
                <a:cs typeface="+mn-cs"/>
                <a:sym typeface="Gill Sans" charset="0"/>
              </a:rPr>
              <a:t>4 bridged-suspended Si absorbers to have a well controlled G</a:t>
            </a:r>
          </a:p>
          <a:p>
            <a:pPr algn="just">
              <a:spcBef>
                <a:spcPct val="0"/>
              </a:spcBef>
              <a:defRPr/>
            </a:pPr>
            <a:r>
              <a:rPr lang="en-GB" altLang="it-IT" sz="1300" b="1" dirty="0" smtClean="0">
                <a:solidFill>
                  <a:srgbClr val="2D32EF"/>
                </a:solidFill>
                <a:ea typeface="ヒラギノ角ゴ ProN W3" charset="-128"/>
                <a:cs typeface="+mn-cs"/>
                <a:sym typeface="Gill Sans" charset="0"/>
              </a:rPr>
              <a:t>Ir/Au </a:t>
            </a:r>
            <a:r>
              <a:rPr lang="en-GB" altLang="it-IT" sz="1300" b="1" dirty="0" err="1" smtClean="0">
                <a:solidFill>
                  <a:srgbClr val="2D32EF"/>
                </a:solidFill>
                <a:ea typeface="ヒラギノ角ゴ ProN W3" charset="-128"/>
                <a:cs typeface="+mn-cs"/>
                <a:sym typeface="Gill Sans" charset="0"/>
              </a:rPr>
              <a:t>TESes</a:t>
            </a:r>
            <a:r>
              <a:rPr lang="en-GB" altLang="it-IT" sz="1300" b="1" dirty="0" smtClean="0">
                <a:solidFill>
                  <a:srgbClr val="2D32EF"/>
                </a:solidFill>
                <a:ea typeface="ヒラギノ角ゴ ProN W3" charset="-128"/>
                <a:cs typeface="+mn-cs"/>
                <a:sym typeface="Gill Sans" charset="0"/>
              </a:rPr>
              <a:t> on each absorber surface</a:t>
            </a:r>
          </a:p>
          <a:p>
            <a:pPr algn="just">
              <a:spcBef>
                <a:spcPct val="0"/>
              </a:spcBef>
              <a:defRPr/>
            </a:pPr>
            <a:r>
              <a:rPr lang="en-GB" altLang="it-IT" sz="1300" dirty="0" smtClean="0">
                <a:solidFill>
                  <a:srgbClr val="000000"/>
                </a:solidFill>
                <a:ea typeface="ヒラギノ角ゴ ProN W3" charset="-128"/>
                <a:cs typeface="+mn-cs"/>
                <a:sym typeface="Gill Sans" charset="0"/>
              </a:rPr>
              <a:t>Distance from TES array &lt; 1 mm</a:t>
            </a:r>
          </a:p>
          <a:p>
            <a:pPr algn="just">
              <a:spcBef>
                <a:spcPct val="0"/>
              </a:spcBef>
              <a:defRPr/>
            </a:pPr>
            <a:r>
              <a:rPr lang="en-GB" altLang="it-IT" sz="1300" b="1" dirty="0" smtClean="0">
                <a:solidFill>
                  <a:srgbClr val="2D32EF"/>
                </a:solidFill>
                <a:ea typeface="ヒラギノ角ゴ ProN W3" charset="-128"/>
                <a:cs typeface="+mn-cs"/>
                <a:sym typeface="Gill Sans" charset="0"/>
              </a:rPr>
              <a:t>Pt Heaters deposited onto the absorber to increase its temperature</a:t>
            </a:r>
          </a:p>
          <a:p>
            <a:pPr lvl="1" algn="just">
              <a:spcBef>
                <a:spcPct val="0"/>
              </a:spcBef>
              <a:buFont typeface="Calibri" panose="020F0502020204030204" pitchFamily="34" charset="0"/>
              <a:buChar char="-"/>
              <a:defRPr/>
            </a:pPr>
            <a:r>
              <a:rPr lang="en-GB" altLang="it-IT" sz="1300" dirty="0" smtClean="0">
                <a:solidFill>
                  <a:srgbClr val="2D32EF"/>
                </a:solidFill>
                <a:ea typeface="ヒラギノ角ゴ ProN W3" charset="-128"/>
                <a:cs typeface="+mn-cs"/>
                <a:sym typeface="Wingdings" panose="05000000000000000000" pitchFamily="2" charset="2"/>
              </a:rPr>
              <a:t>to decrease </a:t>
            </a:r>
            <a:r>
              <a:rPr lang="en-US" altLang="it-IT" sz="1300" dirty="0" smtClean="0">
                <a:solidFill>
                  <a:srgbClr val="2D32EF"/>
                </a:solidFill>
                <a:ea typeface="ヒラギノ角ゴ ProN W3" charset="-128"/>
                <a:cs typeface="+mn-cs"/>
                <a:sym typeface="Wingdings" panose="05000000000000000000" pitchFamily="2" charset="2"/>
              </a:rPr>
              <a:t>bias currents thus limiting both power dissipation, and magnetic coupling effects to the TES main detector array (trade-off </a:t>
            </a:r>
            <a:r>
              <a:rPr lang="en-US" altLang="it-IT" sz="1300" dirty="0" err="1" smtClean="0">
                <a:solidFill>
                  <a:srgbClr val="2D32EF"/>
                </a:solidFill>
                <a:ea typeface="ヒラギノ角ゴ ProN W3" charset="-128"/>
                <a:cs typeface="+mn-cs"/>
                <a:sym typeface="Wingdings" panose="05000000000000000000" pitchFamily="2" charset="2"/>
              </a:rPr>
              <a:t>wrt</a:t>
            </a:r>
            <a:r>
              <a:rPr lang="en-US" altLang="it-IT" sz="1300" dirty="0" smtClean="0">
                <a:solidFill>
                  <a:srgbClr val="2D32EF"/>
                </a:solidFill>
                <a:ea typeface="ヒラギノ角ゴ ProN W3" charset="-128"/>
                <a:cs typeface="+mn-cs"/>
                <a:sym typeface="Wingdings" panose="05000000000000000000" pitchFamily="2" charset="2"/>
              </a:rPr>
              <a:t> </a:t>
            </a:r>
            <a:r>
              <a:rPr lang="en-US" altLang="it-IT" sz="1300" dirty="0" err="1" smtClean="0">
                <a:solidFill>
                  <a:srgbClr val="2D32EF"/>
                </a:solidFill>
                <a:ea typeface="ヒラギノ角ゴ ProN W3" charset="-128"/>
                <a:cs typeface="+mn-cs"/>
                <a:sym typeface="Wingdings" panose="05000000000000000000" pitchFamily="2" charset="2"/>
              </a:rPr>
              <a:t>Rshunt</a:t>
            </a:r>
            <a:r>
              <a:rPr lang="en-US" altLang="it-IT" sz="1300" dirty="0" smtClean="0">
                <a:solidFill>
                  <a:srgbClr val="2D32EF"/>
                </a:solidFill>
                <a:ea typeface="ヒラギノ角ゴ ProN W3" charset="-128"/>
                <a:cs typeface="+mn-cs"/>
                <a:sym typeface="Wingdings" panose="05000000000000000000" pitchFamily="2" charset="2"/>
              </a:rPr>
              <a:t>)</a:t>
            </a:r>
          </a:p>
          <a:p>
            <a:pPr lvl="1" algn="just">
              <a:spcBef>
                <a:spcPct val="0"/>
              </a:spcBef>
              <a:buFont typeface="Calibri" panose="020F0502020204030204" pitchFamily="34" charset="0"/>
              <a:buChar char="-"/>
              <a:defRPr/>
            </a:pPr>
            <a:r>
              <a:rPr lang="en-US" altLang="it-IT" sz="1300" dirty="0" smtClean="0">
                <a:solidFill>
                  <a:srgbClr val="2D32EF"/>
                </a:solidFill>
                <a:ea typeface="ヒラギノ角ゴ ProN W3" charset="-128"/>
                <a:cs typeface="+mn-cs"/>
                <a:sym typeface="Wingdings" panose="05000000000000000000" pitchFamily="2" charset="2"/>
              </a:rPr>
              <a:t>Detector diagnostics; energy calibration</a:t>
            </a:r>
          </a:p>
        </p:txBody>
      </p:sp>
      <p:pic>
        <p:nvPicPr>
          <p:cNvPr id="32775" name="Immagine 3"/>
          <p:cNvPicPr>
            <a:picLocks noChangeAspect="1"/>
          </p:cNvPicPr>
          <p:nvPr/>
        </p:nvPicPr>
        <p:blipFill>
          <a:blip r:embed="rId4">
            <a:extLst>
              <a:ext uri="{28A0092B-C50C-407E-A947-70E740481C1C}">
                <a14:useLocalDpi xmlns:a14="http://schemas.microsoft.com/office/drawing/2010/main" val="0"/>
              </a:ext>
            </a:extLst>
          </a:blip>
          <a:srcRect l="1270" t="10468" r="2388" b="5592"/>
          <a:stretch>
            <a:fillRect/>
          </a:stretch>
        </p:blipFill>
        <p:spPr bwMode="auto">
          <a:xfrm>
            <a:off x="2053821" y="3262276"/>
            <a:ext cx="2238261" cy="60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a:spLocks noChangeArrowheads="1"/>
          </p:cNvSpPr>
          <p:nvPr/>
        </p:nvSpPr>
        <p:spPr bwMode="auto">
          <a:xfrm>
            <a:off x="20452" y="836712"/>
            <a:ext cx="5400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a:spcBef>
                <a:spcPct val="0"/>
              </a:spcBef>
              <a:buFontTx/>
              <a:buNone/>
            </a:pPr>
            <a:r>
              <a:rPr lang="en-US" altLang="it-IT" sz="1400" dirty="0">
                <a:solidFill>
                  <a:srgbClr val="000000"/>
                </a:solidFill>
                <a:ea typeface="ヒラギノ角ゴ ProN W3"/>
              </a:rPr>
              <a:t>The athermal signal is the first phonon-bunch produced in silicon crystal at sub-K temperature </a:t>
            </a:r>
            <a:r>
              <a:rPr lang="en-US" altLang="it-IT" sz="1400" dirty="0" smtClean="0">
                <a:solidFill>
                  <a:srgbClr val="000000"/>
                </a:solidFill>
                <a:ea typeface="ヒラギノ角ゴ ProN W3"/>
              </a:rPr>
              <a:t>as </a:t>
            </a:r>
            <a:r>
              <a:rPr lang="en-US" altLang="it-IT" sz="1400" dirty="0" err="1" smtClean="0">
                <a:solidFill>
                  <a:srgbClr val="000000"/>
                </a:solidFill>
                <a:ea typeface="ヒラギノ角ゴ ProN W3"/>
              </a:rPr>
              <a:t>sson</a:t>
            </a:r>
            <a:r>
              <a:rPr lang="en-US" altLang="it-IT" sz="1400" dirty="0" smtClean="0">
                <a:solidFill>
                  <a:srgbClr val="000000"/>
                </a:solidFill>
                <a:ea typeface="ヒラギノ角ゴ ProN W3"/>
              </a:rPr>
              <a:t> as energy is </a:t>
            </a:r>
            <a:r>
              <a:rPr lang="en-US" altLang="it-IT" sz="1400" dirty="0">
                <a:solidFill>
                  <a:srgbClr val="000000"/>
                </a:solidFill>
                <a:ea typeface="ヒラギノ角ゴ ProN W3"/>
              </a:rPr>
              <a:t>deposited by the </a:t>
            </a:r>
            <a:r>
              <a:rPr lang="en-US" altLang="it-IT" sz="1400" dirty="0" smtClean="0">
                <a:solidFill>
                  <a:srgbClr val="000000"/>
                </a:solidFill>
                <a:ea typeface="ヒラギノ角ゴ ProN W3"/>
              </a:rPr>
              <a:t>particle. </a:t>
            </a:r>
            <a:r>
              <a:rPr lang="en-US" altLang="it-IT" sz="1400" dirty="0">
                <a:solidFill>
                  <a:srgbClr val="000000"/>
                </a:solidFill>
                <a:ea typeface="ヒラギノ角ゴ ProN W3"/>
              </a:rPr>
              <a:t>The thermal signal rises once the athermal one decay.</a:t>
            </a:r>
          </a:p>
          <a:p>
            <a:pPr algn="just">
              <a:spcBef>
                <a:spcPct val="0"/>
              </a:spcBef>
              <a:buFontTx/>
              <a:buNone/>
            </a:pPr>
            <a:r>
              <a:rPr lang="en-US" altLang="it-IT" sz="1400" dirty="0">
                <a:solidFill>
                  <a:srgbClr val="000000"/>
                </a:solidFill>
                <a:ea typeface="ヒラギノ角ゴ ProN W3"/>
              </a:rPr>
              <a:t>If the mean-free path of the athermal is higher than the distance between the hitting point and the TES, then the athermal can release energy into the TES quickly heating its electron gas thus generating the electric pulse.</a:t>
            </a:r>
          </a:p>
          <a:p>
            <a:pPr algn="just">
              <a:spcBef>
                <a:spcPct val="0"/>
              </a:spcBef>
              <a:buFontTx/>
              <a:buNone/>
            </a:pPr>
            <a:r>
              <a:rPr lang="en-US" altLang="it-IT" sz="1400" dirty="0">
                <a:solidFill>
                  <a:srgbClr val="000000"/>
                </a:solidFill>
                <a:ea typeface="ヒラギノ角ゴ ProN W3"/>
              </a:rPr>
              <a:t>Our idea has been so far to use the athermal, producing a fast signal, as trigger to veto the particles hitting the TES array.</a:t>
            </a:r>
          </a:p>
          <a:p>
            <a:pPr algn="just">
              <a:spcBef>
                <a:spcPct val="0"/>
              </a:spcBef>
              <a:buFontTx/>
              <a:buNone/>
            </a:pPr>
            <a:r>
              <a:rPr lang="en-US" altLang="it-IT" sz="1400" b="1" dirty="0">
                <a:solidFill>
                  <a:srgbClr val="000000"/>
                </a:solidFill>
                <a:ea typeface="ヒラギノ角ゴ ProN W3"/>
              </a:rPr>
              <a:t>The challenge has been up to now to wallpaper one absorber surface of </a:t>
            </a:r>
            <a:r>
              <a:rPr lang="en-US" altLang="it-IT" sz="1400" b="1" dirty="0" err="1">
                <a:solidFill>
                  <a:srgbClr val="000000"/>
                </a:solidFill>
                <a:ea typeface="ヒラギノ角ゴ ProN W3"/>
              </a:rPr>
              <a:t>TESes</a:t>
            </a:r>
            <a:r>
              <a:rPr lang="en-US" altLang="it-IT" sz="1400" b="1" dirty="0">
                <a:solidFill>
                  <a:srgbClr val="000000"/>
                </a:solidFill>
                <a:ea typeface="ヒラギノ角ゴ ProN W3"/>
              </a:rPr>
              <a:t> to efficiently collect such athermal bunches thus shaping well the produced pulse</a:t>
            </a:r>
            <a:r>
              <a:rPr lang="en-US" altLang="it-IT" sz="1400" b="1" dirty="0" smtClean="0">
                <a:solidFill>
                  <a:srgbClr val="000000"/>
                </a:solidFill>
                <a:ea typeface="ヒラギノ角ゴ ProN W3"/>
              </a:rPr>
              <a:t>.</a:t>
            </a:r>
          </a:p>
        </p:txBody>
      </p:sp>
      <p:graphicFrame>
        <p:nvGraphicFramePr>
          <p:cNvPr id="11" name="Tabella 10"/>
          <p:cNvGraphicFramePr>
            <a:graphicFrameLocks noGrp="1"/>
          </p:cNvGraphicFramePr>
          <p:nvPr>
            <p:extLst>
              <p:ext uri="{D42A27DB-BD31-4B8C-83A1-F6EECF244321}">
                <p14:modId xmlns:p14="http://schemas.microsoft.com/office/powerpoint/2010/main" val="4070467942"/>
              </p:ext>
            </p:extLst>
          </p:nvPr>
        </p:nvGraphicFramePr>
        <p:xfrm>
          <a:off x="5505844" y="880589"/>
          <a:ext cx="4343700" cy="1667948"/>
        </p:xfrm>
        <a:graphic>
          <a:graphicData uri="http://schemas.openxmlformats.org/drawingml/2006/table">
            <a:tbl>
              <a:tblPr firstRow="1" firstCol="1" bandRow="1" bandCol="1">
                <a:tableStyleId>{5C22544A-7EE6-4342-B048-85BDC9FD1C3A}</a:tableStyleId>
              </a:tblPr>
              <a:tblGrid>
                <a:gridCol w="2632393">
                  <a:extLst>
                    <a:ext uri="{9D8B030D-6E8A-4147-A177-3AD203B41FA5}">
                      <a16:colId xmlns:a16="http://schemas.microsoft.com/office/drawing/2014/main" val="20000"/>
                    </a:ext>
                  </a:extLst>
                </a:gridCol>
                <a:gridCol w="1711307">
                  <a:extLst>
                    <a:ext uri="{9D8B030D-6E8A-4147-A177-3AD203B41FA5}">
                      <a16:colId xmlns:a16="http://schemas.microsoft.com/office/drawing/2014/main" val="20001"/>
                    </a:ext>
                  </a:extLst>
                </a:gridCol>
              </a:tblGrid>
              <a:tr h="214433">
                <a:tc>
                  <a:txBody>
                    <a:bodyPr/>
                    <a:lstStyle/>
                    <a:p>
                      <a:pPr algn="ctr">
                        <a:spcAft>
                          <a:spcPts val="0"/>
                        </a:spcAft>
                      </a:pPr>
                      <a:r>
                        <a:rPr lang="en-US" sz="1300" kern="1200" dirty="0" smtClean="0">
                          <a:effectLst/>
                        </a:rPr>
                        <a:t>Requirement and</a:t>
                      </a:r>
                      <a:r>
                        <a:rPr lang="en-US" sz="1300" kern="1200" baseline="0" dirty="0" smtClean="0">
                          <a:effectLst/>
                        </a:rPr>
                        <a:t> System constraint</a:t>
                      </a:r>
                      <a:endParaRPr lang="it-IT" sz="1300" dirty="0">
                        <a:effectLst/>
                        <a:latin typeface="Times New Roman"/>
                        <a:ea typeface="Times New Roman"/>
                      </a:endParaRPr>
                    </a:p>
                  </a:txBody>
                  <a:tcPr marL="57150" marR="57150" marT="9525"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spcAft>
                          <a:spcPts val="0"/>
                        </a:spcAft>
                      </a:pPr>
                      <a:r>
                        <a:rPr lang="en-US" sz="1300" kern="1200" dirty="0">
                          <a:effectLst/>
                        </a:rPr>
                        <a:t>Value</a:t>
                      </a:r>
                      <a:endParaRPr lang="it-IT" sz="1300" dirty="0">
                        <a:effectLst/>
                        <a:latin typeface="Times New Roman"/>
                        <a:ea typeface="Times New Roman"/>
                      </a:endParaRPr>
                    </a:p>
                  </a:txBody>
                  <a:tcPr marL="57150" marR="57150" marT="9525"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95987">
                <a:tc>
                  <a:txBody>
                    <a:bodyPr/>
                    <a:lstStyle/>
                    <a:p>
                      <a:pPr>
                        <a:spcAft>
                          <a:spcPts val="0"/>
                        </a:spcAft>
                      </a:pPr>
                      <a:r>
                        <a:rPr lang="en-US" sz="1300" b="1" kern="1200" dirty="0">
                          <a:solidFill>
                            <a:schemeClr val="lt1"/>
                          </a:solidFill>
                          <a:effectLst/>
                          <a:latin typeface="+mn-lt"/>
                          <a:ea typeface="+mn-ea"/>
                          <a:cs typeface="+mn-cs"/>
                        </a:rPr>
                        <a:t>Geometrical rejection </a:t>
                      </a:r>
                      <a:r>
                        <a:rPr lang="en-US" sz="1300" b="1" kern="1200" dirty="0" smtClean="0">
                          <a:solidFill>
                            <a:schemeClr val="lt1"/>
                          </a:solidFill>
                          <a:effectLst/>
                          <a:latin typeface="+mn-lt"/>
                          <a:ea typeface="+mn-ea"/>
                          <a:cs typeface="+mn-cs"/>
                        </a:rPr>
                        <a:t>efficiency</a:t>
                      </a:r>
                      <a:endParaRPr lang="it-IT" sz="1300" b="1" kern="1200" dirty="0">
                        <a:solidFill>
                          <a:schemeClr val="lt1"/>
                        </a:solidFill>
                        <a:effectLst/>
                        <a:latin typeface="+mn-lt"/>
                        <a:ea typeface="+mn-ea"/>
                        <a:cs typeface="+mn-cs"/>
                      </a:endParaRPr>
                    </a:p>
                  </a:txBody>
                  <a:tcPr marL="57150" marR="57150" marT="9525" marB="0">
                    <a:lnL w="12700" cap="flat" cmpd="sng" algn="ctr">
                      <a:solidFill>
                        <a:schemeClr val="tx1"/>
                      </a:solidFill>
                      <a:prstDash val="solid"/>
                      <a:round/>
                      <a:headEnd type="none" w="med" len="med"/>
                      <a:tailEnd type="none" w="med" len="med"/>
                    </a:lnL>
                  </a:tcPr>
                </a:tc>
                <a:tc>
                  <a:txBody>
                    <a:bodyPr/>
                    <a:lstStyle/>
                    <a:p>
                      <a:pPr algn="just">
                        <a:spcAft>
                          <a:spcPts val="0"/>
                        </a:spcAft>
                      </a:pPr>
                      <a:r>
                        <a:rPr lang="en-US" sz="1300" kern="1200" dirty="0">
                          <a:effectLst/>
                          <a:latin typeface="+mj-lt"/>
                        </a:rPr>
                        <a:t>98.5</a:t>
                      </a:r>
                      <a:r>
                        <a:rPr lang="en-US" sz="1300" kern="1200" dirty="0" smtClean="0">
                          <a:effectLst/>
                          <a:latin typeface="+mj-lt"/>
                        </a:rPr>
                        <a:t>%</a:t>
                      </a:r>
                      <a:endParaRPr lang="it-IT" sz="1300" dirty="0">
                        <a:effectLst/>
                        <a:latin typeface="+mj-lt"/>
                        <a:ea typeface="Times New Roman"/>
                      </a:endParaRPr>
                    </a:p>
                  </a:txBody>
                  <a:tcPr marL="57150" marR="57150" marT="952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555">
                <a:tc>
                  <a:txBody>
                    <a:bodyPr/>
                    <a:lstStyle/>
                    <a:p>
                      <a:pPr>
                        <a:spcAft>
                          <a:spcPts val="0"/>
                        </a:spcAft>
                      </a:pPr>
                      <a:r>
                        <a:rPr lang="it-IT" sz="1300" b="1" kern="1200" dirty="0" err="1" smtClean="0">
                          <a:solidFill>
                            <a:schemeClr val="lt1"/>
                          </a:solidFill>
                          <a:effectLst/>
                          <a:latin typeface="+mn-lt"/>
                          <a:ea typeface="+mn-ea"/>
                          <a:cs typeface="+mn-cs"/>
                        </a:rPr>
                        <a:t>Detection</a:t>
                      </a:r>
                      <a:r>
                        <a:rPr lang="it-IT" sz="1300" b="1" kern="1200" dirty="0" smtClean="0">
                          <a:solidFill>
                            <a:schemeClr val="lt1"/>
                          </a:solidFill>
                          <a:effectLst/>
                          <a:latin typeface="+mn-lt"/>
                          <a:ea typeface="+mn-ea"/>
                          <a:cs typeface="+mn-cs"/>
                        </a:rPr>
                        <a:t> efficiency</a:t>
                      </a:r>
                      <a:endParaRPr lang="it-IT" sz="1300" b="1" kern="1200" dirty="0">
                        <a:solidFill>
                          <a:schemeClr val="lt1"/>
                        </a:solidFill>
                        <a:effectLst/>
                        <a:latin typeface="+mn-lt"/>
                        <a:ea typeface="+mn-ea"/>
                        <a:cs typeface="+mn-cs"/>
                      </a:endParaRPr>
                    </a:p>
                  </a:txBody>
                  <a:tcPr marL="57150" marR="57150" marT="9525" marB="0">
                    <a:lnL w="12700" cap="flat" cmpd="sng" algn="ctr">
                      <a:solidFill>
                        <a:schemeClr val="tx1"/>
                      </a:solidFill>
                      <a:prstDash val="solid"/>
                      <a:round/>
                      <a:headEnd type="none" w="med" len="med"/>
                      <a:tailEnd type="none" w="med" len="med"/>
                    </a:lnL>
                  </a:tcPr>
                </a:tc>
                <a:tc>
                  <a:txBody>
                    <a:bodyPr/>
                    <a:lstStyle/>
                    <a:p>
                      <a:pPr algn="just">
                        <a:spcAft>
                          <a:spcPts val="0"/>
                        </a:spcAft>
                      </a:pPr>
                      <a:r>
                        <a:rPr lang="it-IT" sz="1300" dirty="0" smtClean="0">
                          <a:effectLst/>
                          <a:latin typeface="+mj-lt"/>
                          <a:ea typeface="Times New Roman"/>
                        </a:rPr>
                        <a:t>99.98%</a:t>
                      </a:r>
                      <a:endParaRPr lang="it-IT" sz="1300" dirty="0">
                        <a:effectLst/>
                        <a:latin typeface="+mj-lt"/>
                        <a:ea typeface="Times New Roman"/>
                      </a:endParaRPr>
                    </a:p>
                  </a:txBody>
                  <a:tcPr marL="57150" marR="57150" marT="952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8244518"/>
                  </a:ext>
                </a:extLst>
              </a:tr>
              <a:tr h="37555">
                <a:tc>
                  <a:txBody>
                    <a:bodyPr/>
                    <a:lstStyle/>
                    <a:p>
                      <a:pPr>
                        <a:spcAft>
                          <a:spcPts val="0"/>
                        </a:spcAft>
                      </a:pPr>
                      <a:r>
                        <a:rPr lang="it-IT" sz="1300" b="1" kern="1200" dirty="0" smtClean="0">
                          <a:solidFill>
                            <a:schemeClr val="lt1"/>
                          </a:solidFill>
                          <a:effectLst/>
                          <a:latin typeface="+mn-lt"/>
                          <a:ea typeface="+mn-ea"/>
                          <a:cs typeface="+mn-cs"/>
                        </a:rPr>
                        <a:t>Trigger efficiency</a:t>
                      </a:r>
                      <a:endParaRPr lang="it-IT" sz="1300" b="1" kern="1200" dirty="0">
                        <a:solidFill>
                          <a:schemeClr val="lt1"/>
                        </a:solidFill>
                        <a:effectLst/>
                        <a:latin typeface="+mn-lt"/>
                        <a:ea typeface="+mn-ea"/>
                        <a:cs typeface="+mn-cs"/>
                      </a:endParaRPr>
                    </a:p>
                  </a:txBody>
                  <a:tcPr marL="57150" marR="57150" marT="9525" marB="0">
                    <a:lnL w="12700" cap="flat" cmpd="sng" algn="ctr">
                      <a:solidFill>
                        <a:schemeClr val="tx1"/>
                      </a:solidFill>
                      <a:prstDash val="solid"/>
                      <a:round/>
                      <a:headEnd type="none" w="med" len="med"/>
                      <a:tailEnd type="none" w="med" len="med"/>
                    </a:lnL>
                  </a:tcPr>
                </a:tc>
                <a:tc>
                  <a:txBody>
                    <a:bodyPr/>
                    <a:lstStyle/>
                    <a:p>
                      <a:pPr algn="just">
                        <a:spcAft>
                          <a:spcPts val="0"/>
                        </a:spcAft>
                      </a:pPr>
                      <a:r>
                        <a:rPr lang="it-IT" sz="1300" dirty="0" smtClean="0">
                          <a:effectLst/>
                          <a:latin typeface="+mj-lt"/>
                          <a:ea typeface="Times New Roman"/>
                        </a:rPr>
                        <a:t>99.999%</a:t>
                      </a:r>
                      <a:endParaRPr lang="it-IT" sz="1300" dirty="0">
                        <a:effectLst/>
                        <a:latin typeface="+mj-lt"/>
                        <a:ea typeface="Times New Roman"/>
                      </a:endParaRPr>
                    </a:p>
                  </a:txBody>
                  <a:tcPr marL="57150" marR="57150" marT="952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85541071"/>
                  </a:ext>
                </a:extLst>
              </a:tr>
              <a:tr h="195987">
                <a:tc>
                  <a:txBody>
                    <a:bodyPr/>
                    <a:lstStyle/>
                    <a:p>
                      <a:pPr>
                        <a:spcAft>
                          <a:spcPts val="0"/>
                        </a:spcAft>
                      </a:pPr>
                      <a:r>
                        <a:rPr lang="it-IT" sz="1300" b="1" kern="1200" dirty="0" smtClean="0">
                          <a:solidFill>
                            <a:schemeClr val="lt1"/>
                          </a:solidFill>
                          <a:effectLst/>
                          <a:latin typeface="+mn-lt"/>
                          <a:ea typeface="+mn-ea"/>
                          <a:cs typeface="+mn-cs"/>
                        </a:rPr>
                        <a:t>Allocated </a:t>
                      </a:r>
                      <a:r>
                        <a:rPr lang="it-IT" sz="1300" b="1" kern="1200" dirty="0" err="1" smtClean="0">
                          <a:solidFill>
                            <a:schemeClr val="lt1"/>
                          </a:solidFill>
                          <a:effectLst/>
                          <a:latin typeface="+mn-lt"/>
                          <a:ea typeface="+mn-ea"/>
                          <a:cs typeface="+mn-cs"/>
                        </a:rPr>
                        <a:t>power</a:t>
                      </a:r>
                      <a:r>
                        <a:rPr lang="it-IT" sz="1300" b="1" kern="1200" dirty="0" smtClean="0">
                          <a:solidFill>
                            <a:schemeClr val="lt1"/>
                          </a:solidFill>
                          <a:effectLst/>
                          <a:latin typeface="+mn-lt"/>
                          <a:ea typeface="+mn-ea"/>
                          <a:cs typeface="+mn-cs"/>
                        </a:rPr>
                        <a:t> </a:t>
                      </a:r>
                      <a:r>
                        <a:rPr lang="it-IT" sz="1300" b="1" kern="1200" dirty="0" err="1" smtClean="0">
                          <a:solidFill>
                            <a:schemeClr val="lt1"/>
                          </a:solidFill>
                          <a:effectLst/>
                          <a:latin typeface="+mn-lt"/>
                          <a:ea typeface="+mn-ea"/>
                          <a:cs typeface="+mn-cs"/>
                        </a:rPr>
                        <a:t>dissipation</a:t>
                      </a:r>
                      <a:r>
                        <a:rPr lang="it-IT" sz="1300" b="1" kern="1200" dirty="0" smtClean="0">
                          <a:solidFill>
                            <a:schemeClr val="lt1"/>
                          </a:solidFill>
                          <a:effectLst/>
                          <a:latin typeface="+mn-lt"/>
                          <a:ea typeface="+mn-ea"/>
                          <a:cs typeface="+mn-cs"/>
                        </a:rPr>
                        <a:t> (50 mK)</a:t>
                      </a:r>
                      <a:endParaRPr lang="it-IT" sz="1300" b="1" kern="1200" dirty="0">
                        <a:solidFill>
                          <a:schemeClr val="lt1"/>
                        </a:solidFill>
                        <a:effectLst/>
                        <a:latin typeface="+mn-lt"/>
                        <a:ea typeface="+mn-ea"/>
                        <a:cs typeface="+mn-cs"/>
                      </a:endParaRPr>
                    </a:p>
                  </a:txBody>
                  <a:tcPr marL="57150" marR="57150" marT="9525" marB="0">
                    <a:lnL w="12700" cap="flat" cmpd="sng" algn="ctr">
                      <a:solidFill>
                        <a:schemeClr val="tx1"/>
                      </a:solidFill>
                      <a:prstDash val="solid"/>
                      <a:round/>
                      <a:headEnd type="none" w="med" len="med"/>
                      <a:tailEnd type="none" w="med" len="med"/>
                    </a:lnL>
                  </a:tcPr>
                </a:tc>
                <a:tc>
                  <a:txBody>
                    <a:bodyPr/>
                    <a:lstStyle/>
                    <a:p>
                      <a:pPr algn="just">
                        <a:spcAft>
                          <a:spcPts val="0"/>
                        </a:spcAft>
                      </a:pPr>
                      <a:r>
                        <a:rPr lang="it-IT" sz="1300" dirty="0" smtClean="0">
                          <a:effectLst/>
                          <a:latin typeface="+mj-lt"/>
                          <a:ea typeface="Times New Roman"/>
                        </a:rPr>
                        <a:t>&lt; 40 </a:t>
                      </a:r>
                      <a:r>
                        <a:rPr lang="it-IT" sz="1300" dirty="0" err="1" smtClean="0">
                          <a:effectLst/>
                          <a:latin typeface="+mj-lt"/>
                          <a:ea typeface="Times New Roman"/>
                        </a:rPr>
                        <a:t>nW</a:t>
                      </a:r>
                      <a:r>
                        <a:rPr lang="it-IT" sz="1300" dirty="0" smtClean="0">
                          <a:effectLst/>
                          <a:latin typeface="+mj-lt"/>
                          <a:ea typeface="Times New Roman"/>
                        </a:rPr>
                        <a:t> (CBE)</a:t>
                      </a:r>
                      <a:endParaRPr lang="it-IT" sz="1300" dirty="0">
                        <a:effectLst/>
                        <a:latin typeface="+mj-lt"/>
                        <a:ea typeface="Times New Roman"/>
                      </a:endParaRPr>
                    </a:p>
                  </a:txBody>
                  <a:tcPr marL="57150" marR="57150" marT="952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95987">
                <a:tc>
                  <a:txBody>
                    <a:bodyPr/>
                    <a:lstStyle/>
                    <a:p>
                      <a:pPr>
                        <a:spcAft>
                          <a:spcPts val="0"/>
                        </a:spcAft>
                      </a:pPr>
                      <a:r>
                        <a:rPr lang="en-US" sz="1300" b="1" kern="1200" dirty="0">
                          <a:solidFill>
                            <a:schemeClr val="lt1"/>
                          </a:solidFill>
                          <a:effectLst/>
                          <a:latin typeface="+mn-lt"/>
                          <a:ea typeface="+mn-ea"/>
                          <a:cs typeface="+mn-cs"/>
                        </a:rPr>
                        <a:t>Time tagging accuracy</a:t>
                      </a:r>
                      <a:endParaRPr lang="it-IT" sz="1300" b="1" kern="1200" dirty="0">
                        <a:solidFill>
                          <a:schemeClr val="lt1"/>
                        </a:solidFill>
                        <a:effectLst/>
                        <a:latin typeface="+mn-lt"/>
                        <a:ea typeface="+mn-ea"/>
                        <a:cs typeface="+mn-cs"/>
                      </a:endParaRPr>
                    </a:p>
                  </a:txBody>
                  <a:tcPr marL="57150" marR="57150" marT="9525" marB="0">
                    <a:lnL w="12700" cap="flat" cmpd="sng" algn="ctr">
                      <a:solidFill>
                        <a:schemeClr val="tx1"/>
                      </a:solidFill>
                      <a:prstDash val="solid"/>
                      <a:round/>
                      <a:headEnd type="none" w="med" len="med"/>
                      <a:tailEnd type="none" w="med" len="med"/>
                    </a:lnL>
                  </a:tcPr>
                </a:tc>
                <a:tc>
                  <a:txBody>
                    <a:bodyPr/>
                    <a:lstStyle/>
                    <a:p>
                      <a:pPr algn="just">
                        <a:spcAft>
                          <a:spcPts val="0"/>
                        </a:spcAft>
                      </a:pPr>
                      <a:r>
                        <a:rPr lang="en-US" sz="1300" kern="1200" dirty="0" smtClean="0">
                          <a:effectLst/>
                          <a:latin typeface="+mj-lt"/>
                          <a:sym typeface="Symbol" panose="05050102010706020507" pitchFamily="18" charset="2"/>
                        </a:rPr>
                        <a:t> </a:t>
                      </a:r>
                      <a:r>
                        <a:rPr lang="en-US" sz="1300" kern="1200" dirty="0" smtClean="0">
                          <a:effectLst/>
                          <a:latin typeface="+mj-lt"/>
                        </a:rPr>
                        <a:t>10 µs (at 3 sigma)</a:t>
                      </a:r>
                      <a:endParaRPr lang="it-IT" sz="1300" dirty="0">
                        <a:effectLst/>
                        <a:latin typeface="+mj-lt"/>
                        <a:ea typeface="Times New Roman"/>
                      </a:endParaRPr>
                    </a:p>
                  </a:txBody>
                  <a:tcPr marL="57150" marR="57150" marT="952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195987">
                <a:tc>
                  <a:txBody>
                    <a:bodyPr/>
                    <a:lstStyle/>
                    <a:p>
                      <a:pPr>
                        <a:spcAft>
                          <a:spcPts val="0"/>
                        </a:spcAft>
                      </a:pPr>
                      <a:r>
                        <a:rPr lang="en-US" sz="1300" b="1" kern="1200" dirty="0">
                          <a:solidFill>
                            <a:schemeClr val="lt1"/>
                          </a:solidFill>
                          <a:effectLst/>
                          <a:latin typeface="+mn-lt"/>
                          <a:ea typeface="+mn-ea"/>
                          <a:cs typeface="+mn-cs"/>
                        </a:rPr>
                        <a:t>Intrinsic </a:t>
                      </a:r>
                      <a:r>
                        <a:rPr lang="en-US" sz="1300" b="1" kern="1200" dirty="0" err="1">
                          <a:solidFill>
                            <a:schemeClr val="lt1"/>
                          </a:solidFill>
                          <a:effectLst/>
                          <a:latin typeface="+mn-lt"/>
                          <a:ea typeface="+mn-ea"/>
                          <a:cs typeface="+mn-cs"/>
                        </a:rPr>
                        <a:t>Deadtime</a:t>
                      </a:r>
                      <a:endParaRPr lang="it-IT" sz="1300" b="1" kern="1200" dirty="0">
                        <a:solidFill>
                          <a:schemeClr val="lt1"/>
                        </a:solidFill>
                        <a:effectLst/>
                        <a:latin typeface="+mn-lt"/>
                        <a:ea typeface="+mn-ea"/>
                        <a:cs typeface="+mn-cs"/>
                      </a:endParaRPr>
                    </a:p>
                  </a:txBody>
                  <a:tcPr marL="57150" marR="57150" marT="9525" marB="0">
                    <a:lnL w="12700" cap="flat" cmpd="sng" algn="ctr">
                      <a:solidFill>
                        <a:schemeClr val="tx1"/>
                      </a:solidFill>
                      <a:prstDash val="solid"/>
                      <a:round/>
                      <a:headEnd type="none" w="med" len="med"/>
                      <a:tailEnd type="none" w="med" len="med"/>
                    </a:lnL>
                  </a:tcPr>
                </a:tc>
                <a:tc>
                  <a:txBody>
                    <a:bodyPr/>
                    <a:lstStyle/>
                    <a:p>
                      <a:pPr algn="just">
                        <a:spcAft>
                          <a:spcPts val="0"/>
                        </a:spcAft>
                      </a:pPr>
                      <a:r>
                        <a:rPr lang="en-US" sz="1300" kern="1200" dirty="0" smtClean="0">
                          <a:effectLst/>
                          <a:latin typeface="+mj-lt"/>
                        </a:rPr>
                        <a:t>1%</a:t>
                      </a:r>
                      <a:endParaRPr lang="it-IT" sz="1300" dirty="0">
                        <a:effectLst/>
                        <a:latin typeface="+mj-lt"/>
                        <a:ea typeface="Times New Roman"/>
                      </a:endParaRPr>
                    </a:p>
                  </a:txBody>
                  <a:tcPr marL="57150" marR="57150" marT="952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195987">
                <a:tc>
                  <a:txBody>
                    <a:bodyPr/>
                    <a:lstStyle/>
                    <a:p>
                      <a:pPr>
                        <a:spcAft>
                          <a:spcPts val="0"/>
                        </a:spcAft>
                      </a:pPr>
                      <a:r>
                        <a:rPr lang="it-IT" sz="1300" b="1" kern="1200" dirty="0" smtClean="0">
                          <a:solidFill>
                            <a:schemeClr val="lt1"/>
                          </a:solidFill>
                          <a:effectLst/>
                          <a:latin typeface="+mn-lt"/>
                          <a:ea typeface="+mn-ea"/>
                          <a:cs typeface="+mn-cs"/>
                        </a:rPr>
                        <a:t>Thermal </a:t>
                      </a:r>
                      <a:r>
                        <a:rPr lang="it-IT" sz="1300" b="1" kern="1200" dirty="0" err="1" smtClean="0">
                          <a:solidFill>
                            <a:schemeClr val="lt1"/>
                          </a:solidFill>
                          <a:effectLst/>
                          <a:latin typeface="+mn-lt"/>
                          <a:ea typeface="+mn-ea"/>
                          <a:cs typeface="+mn-cs"/>
                        </a:rPr>
                        <a:t>bath</a:t>
                      </a:r>
                      <a:endParaRPr lang="it-IT" sz="1300" b="1" kern="1200" dirty="0">
                        <a:solidFill>
                          <a:schemeClr val="lt1"/>
                        </a:solidFill>
                        <a:effectLst/>
                        <a:latin typeface="+mn-lt"/>
                        <a:ea typeface="+mn-ea"/>
                        <a:cs typeface="+mn-cs"/>
                      </a:endParaRPr>
                    </a:p>
                  </a:txBody>
                  <a:tcPr marL="57150" marR="57150" marT="9525" marB="0">
                    <a:lnL w="12700" cap="flat" cmpd="sng" algn="ctr">
                      <a:solidFill>
                        <a:schemeClr val="tx1"/>
                      </a:solidFill>
                      <a:prstDash val="solid"/>
                      <a:round/>
                      <a:headEnd type="none" w="med" len="med"/>
                      <a:tailEnd type="none" w="med" len="med"/>
                    </a:lnL>
                  </a:tcPr>
                </a:tc>
                <a:tc>
                  <a:txBody>
                    <a:bodyPr/>
                    <a:lstStyle/>
                    <a:p>
                      <a:pPr algn="just">
                        <a:spcAft>
                          <a:spcPts val="0"/>
                        </a:spcAft>
                      </a:pPr>
                      <a:r>
                        <a:rPr lang="it-IT" sz="1300" dirty="0" smtClean="0">
                          <a:effectLst/>
                          <a:latin typeface="+mj-lt"/>
                          <a:ea typeface="Times New Roman"/>
                        </a:rPr>
                        <a:t>50 mK</a:t>
                      </a:r>
                      <a:endParaRPr lang="it-IT" sz="1300" dirty="0">
                        <a:effectLst/>
                        <a:latin typeface="+mj-lt"/>
                        <a:ea typeface="Times New Roman"/>
                      </a:endParaRPr>
                    </a:p>
                  </a:txBody>
                  <a:tcPr marL="57150" marR="57150" marT="952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8864007"/>
                  </a:ext>
                </a:extLst>
              </a:tr>
            </a:tbl>
          </a:graphicData>
        </a:graphic>
      </p:graphicFrame>
      <p:graphicFrame>
        <p:nvGraphicFramePr>
          <p:cNvPr id="12" name="Tabella 11"/>
          <p:cNvGraphicFramePr>
            <a:graphicFrameLocks noGrp="1"/>
          </p:cNvGraphicFramePr>
          <p:nvPr>
            <p:extLst>
              <p:ext uri="{D42A27DB-BD31-4B8C-83A1-F6EECF244321}">
                <p14:modId xmlns:p14="http://schemas.microsoft.com/office/powerpoint/2010/main" val="1676205482"/>
              </p:ext>
            </p:extLst>
          </p:nvPr>
        </p:nvGraphicFramePr>
        <p:xfrm>
          <a:off x="5421052" y="4481088"/>
          <a:ext cx="4407551" cy="2080260"/>
        </p:xfrm>
        <a:graphic>
          <a:graphicData uri="http://schemas.openxmlformats.org/drawingml/2006/table">
            <a:tbl>
              <a:tblPr firstRow="1" firstCol="1" bandRow="1">
                <a:tableStyleId>{5C22544A-7EE6-4342-B048-85BDC9FD1C3A}</a:tableStyleId>
              </a:tblPr>
              <a:tblGrid>
                <a:gridCol w="1964690">
                  <a:extLst>
                    <a:ext uri="{9D8B030D-6E8A-4147-A177-3AD203B41FA5}">
                      <a16:colId xmlns:a16="http://schemas.microsoft.com/office/drawing/2014/main" val="20000"/>
                    </a:ext>
                  </a:extLst>
                </a:gridCol>
                <a:gridCol w="2442861">
                  <a:extLst>
                    <a:ext uri="{9D8B030D-6E8A-4147-A177-3AD203B41FA5}">
                      <a16:colId xmlns:a16="http://schemas.microsoft.com/office/drawing/2014/main" val="20001"/>
                    </a:ext>
                  </a:extLst>
                </a:gridCol>
              </a:tblGrid>
              <a:tr h="0">
                <a:tc>
                  <a:txBody>
                    <a:bodyPr/>
                    <a:lstStyle/>
                    <a:p>
                      <a:pPr algn="ctr">
                        <a:spcAft>
                          <a:spcPts val="0"/>
                        </a:spcAft>
                      </a:pPr>
                      <a:r>
                        <a:rPr lang="en-US" sz="1100" dirty="0">
                          <a:effectLst/>
                        </a:rPr>
                        <a:t>Parameter</a:t>
                      </a:r>
                      <a:endParaRPr lang="it-IT" sz="1100" dirty="0">
                        <a:effectLst/>
                        <a:latin typeface="Times New Roman"/>
                        <a:ea typeface="Times New Roman"/>
                      </a:endParaRPr>
                    </a:p>
                  </a:txBody>
                  <a:tcPr marL="48895" marR="48895" marT="5715"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spcAft>
                          <a:spcPts val="0"/>
                        </a:spcAft>
                      </a:pPr>
                      <a:r>
                        <a:rPr lang="en-US" sz="1100" dirty="0">
                          <a:effectLst/>
                        </a:rPr>
                        <a:t>Value</a:t>
                      </a:r>
                      <a:endParaRPr lang="it-IT" sz="1100" dirty="0">
                        <a:effectLst/>
                        <a:latin typeface="Times New Roman"/>
                        <a:ea typeface="Times New Roman"/>
                      </a:endParaRPr>
                    </a:p>
                  </a:txBody>
                  <a:tcPr marL="48895" marR="48895" marT="571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45969">
                <a:tc>
                  <a:txBody>
                    <a:bodyPr/>
                    <a:lstStyle/>
                    <a:p>
                      <a:pPr algn="l">
                        <a:spcAft>
                          <a:spcPts val="0"/>
                        </a:spcAft>
                      </a:pPr>
                      <a:r>
                        <a:rPr lang="en-US" sz="1100" dirty="0">
                          <a:effectLst/>
                        </a:rPr>
                        <a:t>Number of Pixels </a:t>
                      </a:r>
                      <a:endParaRPr lang="it-IT" sz="1100" dirty="0">
                        <a:effectLst/>
                        <a:latin typeface="Times New Roman"/>
                        <a:ea typeface="Times New Roman"/>
                      </a:endParaRPr>
                    </a:p>
                  </a:txBody>
                  <a:tcPr marL="48895" marR="48895" marT="5715" marB="0">
                    <a:lnL w="12700" cap="flat" cmpd="sng" algn="ctr">
                      <a:solidFill>
                        <a:schemeClr val="tx1"/>
                      </a:solidFill>
                      <a:prstDash val="solid"/>
                      <a:round/>
                      <a:headEnd type="none" w="med" len="med"/>
                      <a:tailEnd type="none" w="med" len="med"/>
                    </a:lnL>
                  </a:tcPr>
                </a:tc>
                <a:tc>
                  <a:txBody>
                    <a:bodyPr/>
                    <a:lstStyle/>
                    <a:p>
                      <a:pPr algn="just">
                        <a:spcAft>
                          <a:spcPts val="0"/>
                        </a:spcAft>
                      </a:pPr>
                      <a:r>
                        <a:rPr lang="en-US" sz="1100">
                          <a:effectLst/>
                        </a:rPr>
                        <a:t>4</a:t>
                      </a:r>
                      <a:endParaRPr lang="it-IT" sz="1100">
                        <a:effectLst/>
                        <a:latin typeface="Times New Roman"/>
                        <a:ea typeface="Times New Roman"/>
                      </a:endParaRPr>
                    </a:p>
                  </a:txBody>
                  <a:tcPr marL="48895" marR="48895" marT="571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1870">
                <a:tc>
                  <a:txBody>
                    <a:bodyPr/>
                    <a:lstStyle/>
                    <a:p>
                      <a:pPr algn="l">
                        <a:spcAft>
                          <a:spcPts val="0"/>
                        </a:spcAft>
                      </a:pPr>
                      <a:r>
                        <a:rPr lang="en-US" sz="1100" dirty="0">
                          <a:effectLst/>
                        </a:rPr>
                        <a:t>Pixel size </a:t>
                      </a:r>
                      <a:endParaRPr lang="it-IT" sz="1100" dirty="0">
                        <a:effectLst/>
                        <a:latin typeface="Times New Roman"/>
                        <a:ea typeface="Times New Roman"/>
                      </a:endParaRPr>
                    </a:p>
                  </a:txBody>
                  <a:tcPr marL="48895" marR="48895" marT="5715" marB="0">
                    <a:lnL w="12700" cap="flat" cmpd="sng" algn="ctr">
                      <a:solidFill>
                        <a:schemeClr val="tx1"/>
                      </a:solidFill>
                      <a:prstDash val="solid"/>
                      <a:round/>
                      <a:headEnd type="none" w="med" len="med"/>
                      <a:tailEnd type="none" w="med" len="med"/>
                    </a:lnL>
                  </a:tcPr>
                </a:tc>
                <a:tc>
                  <a:txBody>
                    <a:bodyPr/>
                    <a:lstStyle/>
                    <a:p>
                      <a:pPr algn="just">
                        <a:spcAft>
                          <a:spcPts val="0"/>
                        </a:spcAft>
                      </a:pPr>
                      <a:r>
                        <a:rPr lang="en-US" sz="1100" dirty="0" smtClean="0">
                          <a:effectLst/>
                        </a:rPr>
                        <a:t>1.23 cm</a:t>
                      </a:r>
                      <a:r>
                        <a:rPr lang="en-US" sz="1100" baseline="30000" dirty="0" smtClean="0">
                          <a:effectLst/>
                        </a:rPr>
                        <a:t>2</a:t>
                      </a:r>
                      <a:r>
                        <a:rPr lang="en-US" sz="1100" baseline="0" dirty="0" smtClean="0">
                          <a:effectLst/>
                        </a:rPr>
                        <a:t> (TBC due to </a:t>
                      </a:r>
                      <a:r>
                        <a:rPr lang="en-US" sz="1100" baseline="0" dirty="0" err="1" smtClean="0">
                          <a:effectLst/>
                        </a:rPr>
                        <a:t>newAthena</a:t>
                      </a:r>
                      <a:r>
                        <a:rPr lang="en-US" sz="1100" baseline="0" dirty="0" smtClean="0">
                          <a:effectLst/>
                        </a:rPr>
                        <a:t>)</a:t>
                      </a:r>
                      <a:endParaRPr lang="it-IT" sz="1100" dirty="0">
                        <a:effectLst/>
                        <a:latin typeface="Times New Roman"/>
                        <a:ea typeface="Times New Roman"/>
                      </a:endParaRPr>
                    </a:p>
                  </a:txBody>
                  <a:tcPr marL="48895" marR="48895" marT="571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0">
                <a:tc>
                  <a:txBody>
                    <a:bodyPr/>
                    <a:lstStyle/>
                    <a:p>
                      <a:pPr algn="l">
                        <a:spcAft>
                          <a:spcPts val="0"/>
                        </a:spcAft>
                      </a:pPr>
                      <a:r>
                        <a:rPr lang="en-US" sz="1100" dirty="0" smtClean="0">
                          <a:effectLst/>
                        </a:rPr>
                        <a:t>Absorber thickness </a:t>
                      </a:r>
                      <a:endParaRPr lang="it-IT" sz="1100" dirty="0">
                        <a:effectLst/>
                        <a:latin typeface="Times New Roman"/>
                        <a:ea typeface="Times New Roman"/>
                      </a:endParaRPr>
                    </a:p>
                  </a:txBody>
                  <a:tcPr marL="48895" marR="48895" marT="5715" marB="0">
                    <a:lnL w="12700" cap="flat" cmpd="sng" algn="ctr">
                      <a:solidFill>
                        <a:schemeClr val="tx1"/>
                      </a:solidFill>
                      <a:prstDash val="solid"/>
                      <a:round/>
                      <a:headEnd type="none" w="med" len="med"/>
                      <a:tailEnd type="none" w="med" len="med"/>
                    </a:lnL>
                  </a:tcPr>
                </a:tc>
                <a:tc>
                  <a:txBody>
                    <a:bodyPr/>
                    <a:lstStyle/>
                    <a:p>
                      <a:pPr algn="just">
                        <a:spcAft>
                          <a:spcPts val="0"/>
                        </a:spcAft>
                      </a:pPr>
                      <a:r>
                        <a:rPr lang="en-US" sz="1100">
                          <a:effectLst/>
                        </a:rPr>
                        <a:t>500 μm</a:t>
                      </a:r>
                      <a:endParaRPr lang="it-IT" sz="1100">
                        <a:effectLst/>
                        <a:latin typeface="Times New Roman"/>
                        <a:ea typeface="Times New Roman"/>
                      </a:endParaRPr>
                    </a:p>
                  </a:txBody>
                  <a:tcPr marL="48895" marR="48895" marT="571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9676">
                <a:tc>
                  <a:txBody>
                    <a:bodyPr/>
                    <a:lstStyle/>
                    <a:p>
                      <a:pPr algn="l">
                        <a:spcAft>
                          <a:spcPts val="0"/>
                        </a:spcAft>
                      </a:pPr>
                      <a:r>
                        <a:rPr lang="en-US" sz="1100" dirty="0">
                          <a:effectLst/>
                        </a:rPr>
                        <a:t>Distance from X-IFU </a:t>
                      </a:r>
                      <a:endParaRPr lang="it-IT" sz="1100" dirty="0">
                        <a:effectLst/>
                        <a:latin typeface="Times New Roman"/>
                        <a:ea typeface="Times New Roman"/>
                      </a:endParaRPr>
                    </a:p>
                  </a:txBody>
                  <a:tcPr marL="48895" marR="48895" marT="5715" marB="0">
                    <a:lnL w="12700" cap="flat" cmpd="sng" algn="ctr">
                      <a:solidFill>
                        <a:schemeClr val="tx1"/>
                      </a:solidFill>
                      <a:prstDash val="solid"/>
                      <a:round/>
                      <a:headEnd type="none" w="med" len="med"/>
                      <a:tailEnd type="none" w="med" len="med"/>
                    </a:lnL>
                  </a:tcPr>
                </a:tc>
                <a:tc>
                  <a:txBody>
                    <a:bodyPr/>
                    <a:lstStyle/>
                    <a:p>
                      <a:pPr algn="just">
                        <a:spcAft>
                          <a:spcPts val="0"/>
                        </a:spcAft>
                      </a:pPr>
                      <a:r>
                        <a:rPr lang="en-US" sz="1100">
                          <a:effectLst/>
                        </a:rPr>
                        <a:t>&lt; 1 mm</a:t>
                      </a:r>
                      <a:endParaRPr lang="it-IT" sz="1100">
                        <a:effectLst/>
                        <a:latin typeface="Times New Roman"/>
                        <a:ea typeface="Times New Roman"/>
                      </a:endParaRPr>
                    </a:p>
                  </a:txBody>
                  <a:tcPr marL="48895" marR="48895" marT="571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0">
                <a:tc>
                  <a:txBody>
                    <a:bodyPr/>
                    <a:lstStyle/>
                    <a:p>
                      <a:pPr algn="l">
                        <a:spcAft>
                          <a:spcPts val="0"/>
                        </a:spcAft>
                      </a:pPr>
                      <a:r>
                        <a:rPr lang="it-IT" sz="1100" dirty="0">
                          <a:effectLst/>
                        </a:rPr>
                        <a:t>Detector </a:t>
                      </a:r>
                      <a:r>
                        <a:rPr lang="it-IT" sz="1100" dirty="0" err="1">
                          <a:effectLst/>
                        </a:rPr>
                        <a:t>Dynamic</a:t>
                      </a:r>
                      <a:r>
                        <a:rPr lang="it-IT" sz="1100" dirty="0">
                          <a:effectLst/>
                        </a:rPr>
                        <a:t> Energy </a:t>
                      </a:r>
                      <a:r>
                        <a:rPr lang="it-IT" sz="1100" dirty="0" err="1">
                          <a:effectLst/>
                        </a:rPr>
                        <a:t>range</a:t>
                      </a:r>
                      <a:endParaRPr lang="it-IT" sz="1100" dirty="0">
                        <a:effectLst/>
                        <a:latin typeface="Times New Roman"/>
                        <a:ea typeface="Times New Roman"/>
                      </a:endParaRPr>
                    </a:p>
                  </a:txBody>
                  <a:tcPr marL="48895" marR="48895" marT="5715" marB="0">
                    <a:lnL w="12700" cap="flat" cmpd="sng" algn="ctr">
                      <a:solidFill>
                        <a:schemeClr val="tx1"/>
                      </a:solidFill>
                      <a:prstDash val="solid"/>
                      <a:round/>
                      <a:headEnd type="none" w="med" len="med"/>
                      <a:tailEnd type="none" w="med" len="med"/>
                    </a:lnL>
                  </a:tcPr>
                </a:tc>
                <a:tc>
                  <a:txBody>
                    <a:bodyPr/>
                    <a:lstStyle/>
                    <a:p>
                      <a:pPr algn="just">
                        <a:spcAft>
                          <a:spcPts val="0"/>
                        </a:spcAft>
                      </a:pPr>
                      <a:r>
                        <a:rPr lang="it-IT" sz="1100" dirty="0" smtClean="0">
                          <a:effectLst/>
                        </a:rPr>
                        <a:t>6 </a:t>
                      </a:r>
                      <a:r>
                        <a:rPr lang="it-IT" sz="1100" dirty="0">
                          <a:effectLst/>
                        </a:rPr>
                        <a:t>keV – </a:t>
                      </a:r>
                      <a:r>
                        <a:rPr lang="it-IT" sz="1100" dirty="0" smtClean="0">
                          <a:effectLst/>
                        </a:rPr>
                        <a:t>950 </a:t>
                      </a:r>
                      <a:r>
                        <a:rPr lang="it-IT" sz="1100" dirty="0">
                          <a:effectLst/>
                        </a:rPr>
                        <a:t>keV (TBC)</a:t>
                      </a:r>
                      <a:endParaRPr lang="it-IT" sz="1100" dirty="0">
                        <a:effectLst/>
                        <a:latin typeface="Times New Roman"/>
                        <a:ea typeface="Times New Roman"/>
                      </a:endParaRPr>
                    </a:p>
                  </a:txBody>
                  <a:tcPr marL="48895" marR="48895" marT="571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7482">
                <a:tc>
                  <a:txBody>
                    <a:bodyPr/>
                    <a:lstStyle/>
                    <a:p>
                      <a:pPr algn="l">
                        <a:spcAft>
                          <a:spcPts val="0"/>
                        </a:spcAft>
                      </a:pPr>
                      <a:r>
                        <a:rPr lang="en-US" sz="1100" dirty="0">
                          <a:effectLst/>
                        </a:rPr>
                        <a:t>Rise Time</a:t>
                      </a:r>
                      <a:r>
                        <a:rPr lang="nl-NL" sz="1100" dirty="0">
                          <a:effectLst/>
                        </a:rPr>
                        <a:t>  </a:t>
                      </a:r>
                      <a:endParaRPr lang="it-IT" sz="1100" dirty="0">
                        <a:effectLst/>
                        <a:latin typeface="Times New Roman"/>
                        <a:ea typeface="Times New Roman"/>
                      </a:endParaRPr>
                    </a:p>
                  </a:txBody>
                  <a:tcPr marL="48895" marR="48895" marT="5715" marB="0">
                    <a:lnL w="12700" cap="flat" cmpd="sng" algn="ctr">
                      <a:solidFill>
                        <a:schemeClr val="tx1"/>
                      </a:solidFill>
                      <a:prstDash val="solid"/>
                      <a:round/>
                      <a:headEnd type="none" w="med" len="med"/>
                      <a:tailEnd type="none" w="med" len="med"/>
                    </a:lnL>
                  </a:tcPr>
                </a:tc>
                <a:tc>
                  <a:txBody>
                    <a:bodyPr/>
                    <a:lstStyle/>
                    <a:p>
                      <a:pPr algn="just">
                        <a:spcAft>
                          <a:spcPts val="0"/>
                        </a:spcAft>
                      </a:pPr>
                      <a:r>
                        <a:rPr lang="en-US" sz="1100" dirty="0">
                          <a:effectLst/>
                        </a:rPr>
                        <a:t>&lt; </a:t>
                      </a:r>
                      <a:r>
                        <a:rPr lang="en-US" sz="1100" dirty="0" smtClean="0">
                          <a:effectLst/>
                        </a:rPr>
                        <a:t>15 </a:t>
                      </a:r>
                      <a:r>
                        <a:rPr lang="en-US" sz="1100" dirty="0" err="1">
                          <a:effectLst/>
                        </a:rPr>
                        <a:t>μs</a:t>
                      </a:r>
                      <a:r>
                        <a:rPr lang="en-US" sz="1100" dirty="0">
                          <a:effectLst/>
                        </a:rPr>
                        <a:t> (TBC)</a:t>
                      </a:r>
                      <a:endParaRPr lang="it-IT" sz="1100" dirty="0">
                        <a:effectLst/>
                        <a:latin typeface="Times New Roman"/>
                        <a:ea typeface="Times New Roman"/>
                      </a:endParaRPr>
                    </a:p>
                  </a:txBody>
                  <a:tcPr marL="48895" marR="48895" marT="571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3383">
                <a:tc>
                  <a:txBody>
                    <a:bodyPr/>
                    <a:lstStyle/>
                    <a:p>
                      <a:pPr algn="l">
                        <a:spcAft>
                          <a:spcPts val="0"/>
                        </a:spcAft>
                      </a:pPr>
                      <a:r>
                        <a:rPr lang="en-US" sz="1100" dirty="0">
                          <a:effectLst/>
                        </a:rPr>
                        <a:t>Effective Fall time constant </a:t>
                      </a:r>
                      <a:endParaRPr lang="it-IT" sz="1100" dirty="0">
                        <a:effectLst/>
                        <a:latin typeface="Times New Roman"/>
                        <a:ea typeface="Times New Roman"/>
                      </a:endParaRPr>
                    </a:p>
                  </a:txBody>
                  <a:tcPr marL="48895" marR="48895" marT="5715" marB="0">
                    <a:lnL w="12700" cap="flat" cmpd="sng" algn="ctr">
                      <a:solidFill>
                        <a:schemeClr val="tx1"/>
                      </a:solidFill>
                      <a:prstDash val="solid"/>
                      <a:round/>
                      <a:headEnd type="none" w="med" len="med"/>
                      <a:tailEnd type="none" w="med" len="med"/>
                    </a:lnL>
                  </a:tcPr>
                </a:tc>
                <a:tc>
                  <a:txBody>
                    <a:bodyPr/>
                    <a:lstStyle/>
                    <a:p>
                      <a:pPr algn="just">
                        <a:spcAft>
                          <a:spcPts val="0"/>
                        </a:spcAft>
                      </a:pPr>
                      <a:r>
                        <a:rPr lang="en-US" sz="1100" dirty="0">
                          <a:effectLst/>
                        </a:rPr>
                        <a:t> </a:t>
                      </a:r>
                      <a:r>
                        <a:rPr lang="en-US" sz="1100" dirty="0" smtClean="0">
                          <a:effectLst/>
                        </a:rPr>
                        <a:t>250 </a:t>
                      </a:r>
                      <a:r>
                        <a:rPr lang="en-US" sz="1100" dirty="0" err="1">
                          <a:effectLst/>
                        </a:rPr>
                        <a:t>μs</a:t>
                      </a:r>
                      <a:r>
                        <a:rPr lang="en-US" sz="1100" dirty="0">
                          <a:effectLst/>
                        </a:rPr>
                        <a:t> </a:t>
                      </a:r>
                      <a:r>
                        <a:rPr lang="it-IT" sz="1100" dirty="0">
                          <a:effectLst/>
                        </a:rPr>
                        <a:t>(TBC)</a:t>
                      </a:r>
                      <a:endParaRPr lang="it-IT" sz="1100" dirty="0">
                        <a:effectLst/>
                        <a:latin typeface="Times New Roman"/>
                        <a:ea typeface="Times New Roman"/>
                      </a:endParaRPr>
                    </a:p>
                  </a:txBody>
                  <a:tcPr marL="48895" marR="48895" marT="571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0">
                <a:tc>
                  <a:txBody>
                    <a:bodyPr/>
                    <a:lstStyle/>
                    <a:p>
                      <a:pPr algn="l">
                        <a:spcAft>
                          <a:spcPts val="0"/>
                        </a:spcAft>
                      </a:pPr>
                      <a:r>
                        <a:rPr lang="en-US" sz="1100">
                          <a:effectLst/>
                        </a:rPr>
                        <a:t>Thermal time constant </a:t>
                      </a:r>
                      <a:endParaRPr lang="it-IT" sz="1100">
                        <a:effectLst/>
                        <a:latin typeface="Times New Roman"/>
                        <a:ea typeface="Times New Roman"/>
                      </a:endParaRPr>
                    </a:p>
                  </a:txBody>
                  <a:tcPr marL="48895" marR="48895" marT="5715" marB="0">
                    <a:lnL w="12700" cap="flat" cmpd="sng" algn="ctr">
                      <a:solidFill>
                        <a:schemeClr val="tx1"/>
                      </a:solidFill>
                      <a:prstDash val="solid"/>
                      <a:round/>
                      <a:headEnd type="none" w="med" len="med"/>
                      <a:tailEnd type="none" w="med" len="med"/>
                    </a:lnL>
                  </a:tcPr>
                </a:tc>
                <a:tc>
                  <a:txBody>
                    <a:bodyPr/>
                    <a:lstStyle/>
                    <a:p>
                      <a:pPr algn="just">
                        <a:spcAft>
                          <a:spcPts val="0"/>
                        </a:spcAft>
                      </a:pPr>
                      <a:r>
                        <a:rPr lang="en-US" sz="1100" dirty="0" smtClean="0">
                          <a:effectLst/>
                        </a:rPr>
                        <a:t>2.5 </a:t>
                      </a:r>
                      <a:r>
                        <a:rPr lang="en-US" sz="1100" dirty="0" err="1" smtClean="0">
                          <a:effectLst/>
                        </a:rPr>
                        <a:t>ms</a:t>
                      </a:r>
                      <a:r>
                        <a:rPr lang="en-US" sz="1100" dirty="0" smtClean="0">
                          <a:effectLst/>
                        </a:rPr>
                        <a:t> (TBC)</a:t>
                      </a:r>
                      <a:endParaRPr lang="it-IT" sz="1100" dirty="0">
                        <a:effectLst/>
                        <a:latin typeface="Times New Roman"/>
                        <a:ea typeface="Times New Roman"/>
                      </a:endParaRPr>
                    </a:p>
                  </a:txBody>
                  <a:tcPr marL="48895" marR="48895" marT="571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41189">
                <a:tc>
                  <a:txBody>
                    <a:bodyPr/>
                    <a:lstStyle/>
                    <a:p>
                      <a:pPr algn="l">
                        <a:spcAft>
                          <a:spcPts val="0"/>
                        </a:spcAft>
                      </a:pPr>
                      <a:r>
                        <a:rPr lang="en-US" sz="1100">
                          <a:effectLst/>
                        </a:rPr>
                        <a:t>TES Material </a:t>
                      </a:r>
                      <a:endParaRPr lang="it-IT" sz="1100">
                        <a:effectLst/>
                        <a:latin typeface="Times New Roman"/>
                        <a:ea typeface="Times New Roman"/>
                      </a:endParaRPr>
                    </a:p>
                  </a:txBody>
                  <a:tcPr marL="48895" marR="48895" marT="5715" marB="0">
                    <a:lnL w="12700" cap="flat" cmpd="sng" algn="ctr">
                      <a:solidFill>
                        <a:schemeClr val="tx1"/>
                      </a:solidFill>
                      <a:prstDash val="solid"/>
                      <a:round/>
                      <a:headEnd type="none" w="med" len="med"/>
                      <a:tailEnd type="none" w="med" len="med"/>
                    </a:lnL>
                  </a:tcPr>
                </a:tc>
                <a:tc>
                  <a:txBody>
                    <a:bodyPr/>
                    <a:lstStyle/>
                    <a:p>
                      <a:pPr algn="just">
                        <a:spcAft>
                          <a:spcPts val="0"/>
                        </a:spcAft>
                      </a:pPr>
                      <a:r>
                        <a:rPr lang="en-US" sz="1100" dirty="0" err="1" smtClean="0">
                          <a:effectLst/>
                        </a:rPr>
                        <a:t>Ir</a:t>
                      </a:r>
                      <a:r>
                        <a:rPr lang="en-US" sz="1100" dirty="0" smtClean="0">
                          <a:effectLst/>
                        </a:rPr>
                        <a:t>/Au</a:t>
                      </a:r>
                      <a:endParaRPr lang="it-IT" sz="1100" dirty="0">
                        <a:effectLst/>
                        <a:latin typeface="Times New Roman"/>
                        <a:ea typeface="Times New Roman"/>
                      </a:endParaRPr>
                    </a:p>
                  </a:txBody>
                  <a:tcPr marL="48895" marR="48895" marT="571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0">
                <a:tc>
                  <a:txBody>
                    <a:bodyPr/>
                    <a:lstStyle/>
                    <a:p>
                      <a:pPr algn="l">
                        <a:spcAft>
                          <a:spcPts val="0"/>
                        </a:spcAft>
                      </a:pPr>
                      <a:r>
                        <a:rPr lang="en-US" sz="1100" dirty="0">
                          <a:effectLst/>
                        </a:rPr>
                        <a:t>Absorber Material </a:t>
                      </a:r>
                      <a:endParaRPr lang="it-IT" sz="1100" dirty="0">
                        <a:effectLst/>
                        <a:latin typeface="Times New Roman"/>
                        <a:ea typeface="Times New Roman"/>
                      </a:endParaRPr>
                    </a:p>
                  </a:txBody>
                  <a:tcPr marL="48895" marR="48895" marT="5715" marB="0">
                    <a:lnL w="12700" cap="flat" cmpd="sng" algn="ctr">
                      <a:solidFill>
                        <a:schemeClr val="tx1"/>
                      </a:solidFill>
                      <a:prstDash val="solid"/>
                      <a:round/>
                      <a:headEnd type="none" w="med" len="med"/>
                      <a:tailEnd type="none" w="med" len="med"/>
                    </a:lnL>
                  </a:tcPr>
                </a:tc>
                <a:tc>
                  <a:txBody>
                    <a:bodyPr/>
                    <a:lstStyle/>
                    <a:p>
                      <a:pPr algn="just">
                        <a:spcAft>
                          <a:spcPts val="0"/>
                        </a:spcAft>
                      </a:pPr>
                      <a:r>
                        <a:rPr lang="en-US" sz="1100" dirty="0">
                          <a:effectLst/>
                        </a:rPr>
                        <a:t>Silicon</a:t>
                      </a:r>
                      <a:endParaRPr lang="it-IT" sz="1100" dirty="0">
                        <a:effectLst/>
                        <a:latin typeface="Times New Roman"/>
                        <a:ea typeface="Times New Roman"/>
                      </a:endParaRPr>
                    </a:p>
                  </a:txBody>
                  <a:tcPr marL="48895" marR="48895" marT="571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48995">
                <a:tc>
                  <a:txBody>
                    <a:bodyPr/>
                    <a:lstStyle/>
                    <a:p>
                      <a:pPr algn="l">
                        <a:spcAft>
                          <a:spcPts val="0"/>
                        </a:spcAft>
                      </a:pPr>
                      <a:r>
                        <a:rPr lang="en-US" sz="1100" dirty="0">
                          <a:effectLst/>
                        </a:rPr>
                        <a:t>Transition temperature </a:t>
                      </a:r>
                      <a:endParaRPr lang="it-IT" sz="1100" dirty="0">
                        <a:effectLst/>
                        <a:latin typeface="Times New Roman"/>
                        <a:ea typeface="Times New Roman"/>
                      </a:endParaRPr>
                    </a:p>
                  </a:txBody>
                  <a:tcPr marL="48895" marR="48895" marT="5715" marB="0">
                    <a:lnL w="12700" cap="flat" cmpd="sng" algn="ctr">
                      <a:solidFill>
                        <a:schemeClr val="tx1"/>
                      </a:solidFill>
                      <a:prstDash val="solid"/>
                      <a:round/>
                      <a:headEnd type="none" w="med" len="med"/>
                      <a:tailEnd type="none" w="med" len="med"/>
                    </a:lnL>
                  </a:tcPr>
                </a:tc>
                <a:tc>
                  <a:txBody>
                    <a:bodyPr/>
                    <a:lstStyle/>
                    <a:p>
                      <a:pPr algn="just">
                        <a:spcAft>
                          <a:spcPts val="0"/>
                        </a:spcAft>
                      </a:pPr>
                      <a:r>
                        <a:rPr lang="en-US" sz="1100" dirty="0" smtClean="0">
                          <a:effectLst/>
                        </a:rPr>
                        <a:t>100 </a:t>
                      </a:r>
                      <a:r>
                        <a:rPr lang="en-US" sz="1100" dirty="0">
                          <a:effectLst/>
                        </a:rPr>
                        <a:t>mK</a:t>
                      </a:r>
                      <a:r>
                        <a:rPr lang="nl-NL" sz="1100" dirty="0">
                          <a:effectLst/>
                        </a:rPr>
                        <a:t> (TBC) </a:t>
                      </a:r>
                      <a:endParaRPr lang="it-IT" sz="1100" dirty="0">
                        <a:effectLst/>
                        <a:latin typeface="Times New Roman"/>
                        <a:ea typeface="Times New Roman"/>
                      </a:endParaRPr>
                    </a:p>
                  </a:txBody>
                  <a:tcPr marL="48895" marR="48895" marT="571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bl>
          </a:graphicData>
        </a:graphic>
      </p:graphicFrame>
      <p:sp>
        <p:nvSpPr>
          <p:cNvPr id="10" name="Rettangolo 9"/>
          <p:cNvSpPr>
            <a:spLocks noChangeArrowheads="1"/>
          </p:cNvSpPr>
          <p:nvPr/>
        </p:nvSpPr>
        <p:spPr bwMode="auto">
          <a:xfrm>
            <a:off x="20452" y="5385588"/>
            <a:ext cx="54006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a:spcBef>
                <a:spcPct val="0"/>
              </a:spcBef>
              <a:buFontTx/>
              <a:buNone/>
            </a:pPr>
            <a:r>
              <a:rPr lang="en-US" altLang="it-IT" sz="1400" b="1" dirty="0" smtClean="0">
                <a:solidFill>
                  <a:srgbClr val="000000"/>
                </a:solidFill>
                <a:ea typeface="ヒラギノ角ゴ ProN W3"/>
              </a:rPr>
              <a:t>But</a:t>
            </a:r>
            <a:r>
              <a:rPr lang="en-US" altLang="it-IT" sz="1400" b="1" dirty="0">
                <a:solidFill>
                  <a:srgbClr val="000000"/>
                </a:solidFill>
                <a:ea typeface="ヒラギノ角ゴ ProN W3"/>
              </a:rPr>
              <a:t>…</a:t>
            </a:r>
          </a:p>
          <a:p>
            <a:pPr algn="just">
              <a:spcBef>
                <a:spcPct val="0"/>
              </a:spcBef>
              <a:buFontTx/>
              <a:buNone/>
            </a:pPr>
            <a:r>
              <a:rPr lang="en-US" altLang="it-IT" sz="1400" dirty="0">
                <a:solidFill>
                  <a:srgbClr val="000000"/>
                </a:solidFill>
                <a:ea typeface="ヒラギノ角ゴ ProN W3"/>
              </a:rPr>
              <a:t>Few months ago we have produced a prototype having 1 only </a:t>
            </a:r>
            <a:r>
              <a:rPr lang="en-US" altLang="it-IT" sz="1400" dirty="0" err="1">
                <a:solidFill>
                  <a:srgbClr val="000000"/>
                </a:solidFill>
                <a:ea typeface="ヒラギノ角ゴ ProN W3"/>
              </a:rPr>
              <a:t>wideTES</a:t>
            </a:r>
            <a:r>
              <a:rPr lang="en-US" altLang="it-IT" sz="1400" dirty="0">
                <a:solidFill>
                  <a:srgbClr val="000000"/>
                </a:solidFill>
                <a:ea typeface="ヒラギノ角ゴ ProN W3"/>
              </a:rPr>
              <a:t>, instead of our usual network, deposited on 1 cm^2 Si and hit it by photons </a:t>
            </a:r>
            <a:r>
              <a:rPr lang="en-US" altLang="it-IT" sz="1400" b="1" dirty="0">
                <a:solidFill>
                  <a:srgbClr val="000000"/>
                </a:solidFill>
                <a:ea typeface="ヒラギノ角ゴ ProN W3"/>
              </a:rPr>
              <a:t>very far and very close to the TES thus probing the detector response in quite opposite working condition</a:t>
            </a:r>
            <a:r>
              <a:rPr lang="en-US" altLang="it-IT" sz="1400" dirty="0" smtClean="0">
                <a:solidFill>
                  <a:srgbClr val="000000"/>
                </a:solidFill>
                <a:ea typeface="ヒラギノ角ゴ ProN W3"/>
              </a:rPr>
              <a:t>.</a:t>
            </a:r>
            <a:endParaRPr lang="en-US" altLang="it-IT" sz="1400" dirty="0">
              <a:solidFill>
                <a:srgbClr val="000000"/>
              </a:solidFill>
              <a:ea typeface="ヒラギノ角ゴ ProN W3"/>
            </a:endParaRPr>
          </a:p>
        </p:txBody>
      </p:sp>
    </p:spTree>
    <p:extLst>
      <p:ext uri="{BB962C8B-B14F-4D97-AF65-F5344CB8AC3E}">
        <p14:creationId xmlns:p14="http://schemas.microsoft.com/office/powerpoint/2010/main" val="2861473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2770"/>
                                        </p:tgtEl>
                                        <p:attrNameLst>
                                          <p:attrName>style.visibility</p:attrName>
                                        </p:attrNameLst>
                                      </p:cBhvr>
                                      <p:to>
                                        <p:strVal val="visible"/>
                                      </p:to>
                                    </p:set>
                                    <p:animEffect transition="in" filter="fade">
                                      <p:cBhvr>
                                        <p:cTn id="13" dur="500"/>
                                        <p:tgtEl>
                                          <p:spTgt spid="32770"/>
                                        </p:tgtEl>
                                      </p:cBhvr>
                                    </p:animEffect>
                                  </p:childTnLst>
                                </p:cTn>
                              </p:par>
                              <p:par>
                                <p:cTn id="14" presetID="10" presetClass="entr" presetSubtype="0" fill="hold" nodeType="withEffect">
                                  <p:stCondLst>
                                    <p:cond delay="0"/>
                                  </p:stCondLst>
                                  <p:childTnLst>
                                    <p:set>
                                      <p:cBhvr>
                                        <p:cTn id="15" dur="1" fill="hold">
                                          <p:stCondLst>
                                            <p:cond delay="0"/>
                                          </p:stCondLst>
                                        </p:cTn>
                                        <p:tgtEl>
                                          <p:spTgt spid="32775"/>
                                        </p:tgtEl>
                                        <p:attrNameLst>
                                          <p:attrName>style.visibility</p:attrName>
                                        </p:attrNameLst>
                                      </p:cBhvr>
                                      <p:to>
                                        <p:strVal val="visible"/>
                                      </p:to>
                                    </p:set>
                                    <p:animEffect transition="in" filter="fade">
                                      <p:cBhvr>
                                        <p:cTn id="16" dur="500"/>
                                        <p:tgtEl>
                                          <p:spTgt spid="327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500"/>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fade">
                                      <p:cBhvr>
                                        <p:cTn id="34" dur="500"/>
                                        <p:tgtEl>
                                          <p:spTgt spid="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Effect transition="in" filter="fade">
                                      <p:cBhvr>
                                        <p:cTn id="39" dur="500"/>
                                        <p:tgtEl>
                                          <p:spTgt spid="9">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500"/>
                                        <p:tgtEl>
                                          <p:spTgt spid="9">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animEffect transition="in" filter="fade">
                                      <p:cBhvr>
                                        <p:cTn id="45" dur="500"/>
                                        <p:tgtEl>
                                          <p:spTgt spid="9">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6456" y="440668"/>
            <a:ext cx="9757602" cy="830997"/>
          </a:xfrm>
          <a:prstGeom prst="rect">
            <a:avLst/>
          </a:prstGeom>
        </p:spPr>
        <p:txBody>
          <a:bodyPr wrap="square">
            <a:spAutoFit/>
          </a:bodyPr>
          <a:lstStyle/>
          <a:p>
            <a:pPr algn="just"/>
            <a:r>
              <a:rPr lang="en-US" sz="1600" dirty="0" smtClean="0">
                <a:solidFill>
                  <a:schemeClr val="tx1"/>
                </a:solidFill>
                <a:latin typeface="+mj-lt"/>
              </a:rPr>
              <a:t>The CryoAC will have an hexagonal shape, and given the above requirements </a:t>
            </a:r>
            <a:r>
              <a:rPr lang="en-US" sz="1600" dirty="0">
                <a:solidFill>
                  <a:schemeClr val="tx1"/>
                </a:solidFill>
                <a:latin typeface="+mj-lt"/>
              </a:rPr>
              <a:t>and specifications, the present design assumes that the CryoAC detector assembly is built as 4 identical trapezoidal </a:t>
            </a:r>
            <a:r>
              <a:rPr lang="en-US" sz="1600" dirty="0" smtClean="0">
                <a:solidFill>
                  <a:schemeClr val="tx1"/>
                </a:solidFill>
                <a:latin typeface="+mj-lt"/>
              </a:rPr>
              <a:t>pixels, </a:t>
            </a:r>
            <a:r>
              <a:rPr lang="en-US" sz="1600" dirty="0" smtClean="0">
                <a:solidFill>
                  <a:srgbClr val="FF0000"/>
                </a:solidFill>
                <a:latin typeface="+mj-lt"/>
              </a:rPr>
              <a:t>each one </a:t>
            </a:r>
            <a:r>
              <a:rPr lang="en-US" sz="1600" dirty="0">
                <a:solidFill>
                  <a:srgbClr val="FF0000"/>
                </a:solidFill>
                <a:latin typeface="+mj-lt"/>
              </a:rPr>
              <a:t>connected to </a:t>
            </a:r>
            <a:r>
              <a:rPr lang="en-US" sz="1600" dirty="0" smtClean="0">
                <a:solidFill>
                  <a:srgbClr val="FF0000"/>
                </a:solidFill>
                <a:latin typeface="+mj-lt"/>
              </a:rPr>
              <a:t>the </a:t>
            </a:r>
            <a:r>
              <a:rPr lang="en-US" sz="1600" dirty="0">
                <a:solidFill>
                  <a:srgbClr val="FF0000"/>
                </a:solidFill>
                <a:latin typeface="+mj-lt"/>
              </a:rPr>
              <a:t>silicon rim by 4 bridges per pixel</a:t>
            </a:r>
            <a:r>
              <a:rPr lang="en-US" sz="1600" dirty="0">
                <a:solidFill>
                  <a:schemeClr val="tx1"/>
                </a:solidFill>
                <a:latin typeface="+mj-lt"/>
              </a:rPr>
              <a:t> in order to realize the thermal conductance to the thermal bath</a:t>
            </a:r>
            <a:r>
              <a:rPr lang="en-US" sz="1600" dirty="0" smtClean="0">
                <a:solidFill>
                  <a:schemeClr val="tx1"/>
                </a:solidFill>
                <a:latin typeface="+mj-lt"/>
              </a:rPr>
              <a:t>,</a:t>
            </a:r>
            <a:endParaRPr lang="it-IT" sz="1600" b="1" dirty="0">
              <a:solidFill>
                <a:schemeClr val="tx1"/>
              </a:solidFill>
              <a:latin typeface="+mj-lt"/>
            </a:endParaRPr>
          </a:p>
        </p:txBody>
      </p:sp>
      <p:sp>
        <p:nvSpPr>
          <p:cNvPr id="14" name="Rettangolo arrotondato 13"/>
          <p:cNvSpPr/>
          <p:nvPr/>
        </p:nvSpPr>
        <p:spPr>
          <a:xfrm>
            <a:off x="51991" y="2019308"/>
            <a:ext cx="6558129" cy="4502678"/>
          </a:xfrm>
          <a:prstGeom prst="roundRect">
            <a:avLst>
              <a:gd name="adj" fmla="val 5656"/>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5122" name="Immagine 7"/>
          <p:cNvPicPr>
            <a:picLocks noChangeAspect="1" noChangeArrowheads="1"/>
          </p:cNvPicPr>
          <p:nvPr/>
        </p:nvPicPr>
        <p:blipFill>
          <a:blip r:embed="rId2">
            <a:extLst>
              <a:ext uri="{28A0092B-C50C-407E-A947-70E740481C1C}">
                <a14:useLocalDpi xmlns:a14="http://schemas.microsoft.com/office/drawing/2010/main" val="0"/>
              </a:ext>
            </a:extLst>
          </a:blip>
          <a:srcRect l="2171" t="4939" r="3860" b="4514"/>
          <a:stretch>
            <a:fillRect/>
          </a:stretch>
        </p:blipFill>
        <p:spPr bwMode="auto">
          <a:xfrm>
            <a:off x="77066" y="2312876"/>
            <a:ext cx="3339000" cy="19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Immagine 1"/>
          <p:cNvPicPr>
            <a:picLocks noChangeAspect="1" noChangeArrowheads="1"/>
          </p:cNvPicPr>
          <p:nvPr/>
        </p:nvPicPr>
        <p:blipFill>
          <a:blip r:embed="rId3">
            <a:extLst>
              <a:ext uri="{28A0092B-C50C-407E-A947-70E740481C1C}">
                <a14:useLocalDpi xmlns:a14="http://schemas.microsoft.com/office/drawing/2010/main" val="0"/>
              </a:ext>
            </a:extLst>
          </a:blip>
          <a:srcRect l="19188" t="57329" r="63354" b="24564"/>
          <a:stretch>
            <a:fillRect/>
          </a:stretch>
        </p:blipFill>
        <p:spPr bwMode="auto">
          <a:xfrm>
            <a:off x="167547" y="4522320"/>
            <a:ext cx="3219750" cy="19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asellaDiTesto 16"/>
          <p:cNvSpPr txBox="1"/>
          <p:nvPr/>
        </p:nvSpPr>
        <p:spPr>
          <a:xfrm>
            <a:off x="200473" y="2096852"/>
            <a:ext cx="6208012" cy="369332"/>
          </a:xfrm>
          <a:prstGeom prst="rect">
            <a:avLst/>
          </a:prstGeom>
          <a:noFill/>
        </p:spPr>
        <p:txBody>
          <a:bodyPr wrap="square" rtlCol="0">
            <a:spAutoFit/>
          </a:bodyPr>
          <a:lstStyle/>
          <a:p>
            <a:pPr algn="ctr"/>
            <a:r>
              <a:rPr lang="it-IT" sz="1800" b="1" dirty="0" smtClean="0">
                <a:solidFill>
                  <a:schemeClr val="tx1"/>
                </a:solidFill>
                <a:latin typeface="+mj-lt"/>
              </a:rPr>
              <a:t>Baseline: </a:t>
            </a:r>
            <a:r>
              <a:rPr lang="it-IT" sz="1800" b="1" dirty="0" err="1" smtClean="0">
                <a:solidFill>
                  <a:schemeClr val="tx1"/>
                </a:solidFill>
                <a:latin typeface="+mj-lt"/>
              </a:rPr>
              <a:t>segmented</a:t>
            </a:r>
            <a:r>
              <a:rPr lang="it-IT" sz="1800" b="1" dirty="0" smtClean="0">
                <a:solidFill>
                  <a:schemeClr val="tx1"/>
                </a:solidFill>
                <a:latin typeface="+mj-lt"/>
              </a:rPr>
              <a:t> to </a:t>
            </a:r>
            <a:r>
              <a:rPr lang="it-IT" sz="1800" b="1" dirty="0">
                <a:solidFill>
                  <a:schemeClr val="tx1"/>
                </a:solidFill>
                <a:latin typeface="+mj-lt"/>
              </a:rPr>
              <a:t>be </a:t>
            </a:r>
            <a:r>
              <a:rPr lang="it-IT" sz="1800" b="1" dirty="0" err="1" smtClean="0">
                <a:solidFill>
                  <a:schemeClr val="tx1"/>
                </a:solidFill>
                <a:latin typeface="+mj-lt"/>
              </a:rPr>
              <a:t>trade</a:t>
            </a:r>
            <a:r>
              <a:rPr lang="it-IT" sz="1800" b="1" dirty="0" smtClean="0">
                <a:solidFill>
                  <a:schemeClr val="tx1"/>
                </a:solidFill>
                <a:latin typeface="+mj-lt"/>
              </a:rPr>
              <a:t>-off with </a:t>
            </a:r>
            <a:r>
              <a:rPr lang="it-IT" sz="1800" b="1" dirty="0" err="1">
                <a:solidFill>
                  <a:schemeClr val="tx1"/>
                </a:solidFill>
                <a:latin typeface="+mj-lt"/>
              </a:rPr>
              <a:t>monolithic</a:t>
            </a:r>
            <a:endParaRPr lang="it-IT" sz="1800" b="1" dirty="0">
              <a:solidFill>
                <a:schemeClr val="tx1"/>
              </a:solidFill>
              <a:latin typeface="+mj-lt"/>
            </a:endParaRPr>
          </a:p>
        </p:txBody>
      </p:sp>
      <p:pic>
        <p:nvPicPr>
          <p:cNvPr id="18" name="Immagine 6"/>
          <p:cNvPicPr>
            <a:picLocks noChangeAspect="1"/>
          </p:cNvPicPr>
          <p:nvPr/>
        </p:nvPicPr>
        <p:blipFill>
          <a:blip r:embed="rId4">
            <a:extLst>
              <a:ext uri="{28A0092B-C50C-407E-A947-70E740481C1C}">
                <a14:useLocalDpi xmlns:a14="http://schemas.microsoft.com/office/drawing/2010/main" val="0"/>
              </a:ext>
            </a:extLst>
          </a:blip>
          <a:srcRect l="20941" t="18645" r="22461" b="23094"/>
          <a:stretch>
            <a:fillRect/>
          </a:stretch>
        </p:blipFill>
        <p:spPr bwMode="auto">
          <a:xfrm>
            <a:off x="3417389" y="2393864"/>
            <a:ext cx="2991096" cy="177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 name="CasellaDiTesto 272"/>
          <p:cNvSpPr txBox="1"/>
          <p:nvPr/>
        </p:nvSpPr>
        <p:spPr>
          <a:xfrm>
            <a:off x="77065" y="4221088"/>
            <a:ext cx="6460111" cy="369332"/>
          </a:xfrm>
          <a:prstGeom prst="rect">
            <a:avLst/>
          </a:prstGeom>
          <a:noFill/>
        </p:spPr>
        <p:txBody>
          <a:bodyPr wrap="square" rtlCol="0">
            <a:spAutoFit/>
          </a:bodyPr>
          <a:lstStyle/>
          <a:p>
            <a:pPr algn="ctr"/>
            <a:r>
              <a:rPr lang="it-IT" sz="1800" b="1" dirty="0" err="1" smtClean="0">
                <a:solidFill>
                  <a:schemeClr val="tx1"/>
                </a:solidFill>
                <a:latin typeface="+mj-lt"/>
              </a:rPr>
              <a:t>Previous</a:t>
            </a:r>
            <a:r>
              <a:rPr lang="it-IT" sz="1800" b="1" dirty="0" smtClean="0">
                <a:solidFill>
                  <a:schemeClr val="tx1"/>
                </a:solidFill>
                <a:latin typeface="+mj-lt"/>
              </a:rPr>
              <a:t> TES </a:t>
            </a:r>
            <a:r>
              <a:rPr lang="it-IT" sz="1800" b="1" dirty="0" err="1" smtClean="0">
                <a:solidFill>
                  <a:schemeClr val="tx1"/>
                </a:solidFill>
                <a:latin typeface="+mj-lt"/>
              </a:rPr>
              <a:t>distribution</a:t>
            </a:r>
            <a:r>
              <a:rPr lang="it-IT" sz="1800" b="1" dirty="0" smtClean="0">
                <a:solidFill>
                  <a:schemeClr val="tx1"/>
                </a:solidFill>
                <a:latin typeface="+mj-lt"/>
              </a:rPr>
              <a:t> vs new one to be </a:t>
            </a:r>
            <a:r>
              <a:rPr lang="it-IT" sz="1800" b="1" dirty="0" err="1" smtClean="0">
                <a:solidFill>
                  <a:schemeClr val="tx1"/>
                </a:solidFill>
                <a:latin typeface="+mj-lt"/>
              </a:rPr>
              <a:t>studied</a:t>
            </a:r>
            <a:r>
              <a:rPr lang="it-IT" sz="1800" b="1" dirty="0" smtClean="0">
                <a:solidFill>
                  <a:schemeClr val="tx1"/>
                </a:solidFill>
                <a:latin typeface="+mj-lt"/>
              </a:rPr>
              <a:t> (</a:t>
            </a:r>
            <a:r>
              <a:rPr lang="it-IT" sz="1800" b="1" dirty="0" err="1" smtClean="0">
                <a:solidFill>
                  <a:schemeClr val="tx1"/>
                </a:solidFill>
                <a:latin typeface="+mj-lt"/>
              </a:rPr>
              <a:t>few</a:t>
            </a:r>
            <a:r>
              <a:rPr lang="it-IT" sz="1800" b="1" dirty="0" smtClean="0">
                <a:solidFill>
                  <a:schemeClr val="tx1"/>
                </a:solidFill>
                <a:latin typeface="+mj-lt"/>
              </a:rPr>
              <a:t> per pixel)</a:t>
            </a:r>
            <a:endParaRPr lang="it-IT" sz="1800" b="1" dirty="0">
              <a:solidFill>
                <a:schemeClr val="tx1"/>
              </a:solidFill>
              <a:latin typeface="+mj-lt"/>
            </a:endParaRPr>
          </a:p>
        </p:txBody>
      </p:sp>
      <p:sp>
        <p:nvSpPr>
          <p:cNvPr id="279" name="Rettangolo 278"/>
          <p:cNvSpPr/>
          <p:nvPr/>
        </p:nvSpPr>
        <p:spPr>
          <a:xfrm>
            <a:off x="56456" y="1304764"/>
            <a:ext cx="9757602" cy="584775"/>
          </a:xfrm>
          <a:prstGeom prst="rect">
            <a:avLst/>
          </a:prstGeom>
        </p:spPr>
        <p:txBody>
          <a:bodyPr wrap="square">
            <a:spAutoFit/>
          </a:bodyPr>
          <a:lstStyle/>
          <a:p>
            <a:pPr algn="just"/>
            <a:r>
              <a:rPr lang="en-US" sz="1600" b="1" dirty="0" smtClean="0">
                <a:solidFill>
                  <a:schemeClr val="tx1"/>
                </a:solidFill>
                <a:latin typeface="+mj-lt"/>
              </a:rPr>
              <a:t>but </a:t>
            </a:r>
            <a:r>
              <a:rPr lang="en-US" sz="1600" b="1" dirty="0">
                <a:solidFill>
                  <a:schemeClr val="tx1"/>
                </a:solidFill>
                <a:latin typeface="+mj-lt"/>
              </a:rPr>
              <a:t>there is on-going a study to trade-off this baseline </a:t>
            </a:r>
            <a:r>
              <a:rPr lang="en-US" sz="1600" b="1" dirty="0" err="1">
                <a:solidFill>
                  <a:schemeClr val="tx1"/>
                </a:solidFill>
                <a:latin typeface="+mj-lt"/>
              </a:rPr>
              <a:t>wrt</a:t>
            </a:r>
            <a:r>
              <a:rPr lang="en-US" sz="1600" b="1" dirty="0">
                <a:solidFill>
                  <a:schemeClr val="tx1"/>
                </a:solidFill>
                <a:latin typeface="+mj-lt"/>
              </a:rPr>
              <a:t> a monolithic geometry to see pro and cons in terms of detector responsivity, rejection efficiency, </a:t>
            </a:r>
            <a:r>
              <a:rPr lang="en-US" sz="1600" b="1" dirty="0" err="1">
                <a:solidFill>
                  <a:schemeClr val="tx1"/>
                </a:solidFill>
                <a:latin typeface="+mj-lt"/>
              </a:rPr>
              <a:t>deadtime</a:t>
            </a:r>
            <a:r>
              <a:rPr lang="en-US" sz="1600" b="1" dirty="0">
                <a:solidFill>
                  <a:schemeClr val="tx1"/>
                </a:solidFill>
                <a:latin typeface="+mj-lt"/>
              </a:rPr>
              <a:t>, robustness.</a:t>
            </a:r>
            <a:endParaRPr lang="it-IT" sz="1600" b="1" dirty="0">
              <a:solidFill>
                <a:schemeClr val="tx1"/>
              </a:solidFill>
              <a:latin typeface="+mj-lt"/>
            </a:endParaRPr>
          </a:p>
        </p:txBody>
      </p:sp>
      <p:grpSp>
        <p:nvGrpSpPr>
          <p:cNvPr id="5126" name="Gruppo 5125"/>
          <p:cNvGrpSpPr/>
          <p:nvPr/>
        </p:nvGrpSpPr>
        <p:grpSpPr>
          <a:xfrm>
            <a:off x="6734351" y="1994264"/>
            <a:ext cx="2647141" cy="2298832"/>
            <a:chOff x="6734351" y="1994264"/>
            <a:chExt cx="2647141" cy="2298832"/>
          </a:xfrm>
        </p:grpSpPr>
        <p:pic>
          <p:nvPicPr>
            <p:cNvPr id="15" name="Immagine 7"/>
            <p:cNvPicPr>
              <a:picLocks noChangeAspect="1" noChangeArrowheads="1"/>
            </p:cNvPicPr>
            <p:nvPr/>
          </p:nvPicPr>
          <p:blipFill rotWithShape="1">
            <a:blip r:embed="rId2">
              <a:extLst>
                <a:ext uri="{28A0092B-C50C-407E-A947-70E740481C1C}">
                  <a14:useLocalDpi xmlns:a14="http://schemas.microsoft.com/office/drawing/2010/main" val="0"/>
                </a:ext>
              </a:extLst>
            </a:blip>
            <a:srcRect l="46447" t="27007" r="17755" b="20570"/>
            <a:stretch/>
          </p:blipFill>
          <p:spPr bwMode="auto">
            <a:xfrm>
              <a:off x="6734351" y="1994264"/>
              <a:ext cx="2647141" cy="229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Ovale 5124"/>
            <p:cNvSpPr/>
            <p:nvPr/>
          </p:nvSpPr>
          <p:spPr>
            <a:xfrm>
              <a:off x="8337408" y="2060848"/>
              <a:ext cx="288000" cy="288032"/>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81" name="Ovale 280"/>
            <p:cNvSpPr/>
            <p:nvPr/>
          </p:nvSpPr>
          <p:spPr>
            <a:xfrm>
              <a:off x="9029558" y="2581548"/>
              <a:ext cx="288000" cy="288032"/>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82" name="Ovale 281"/>
            <p:cNvSpPr/>
            <p:nvPr/>
          </p:nvSpPr>
          <p:spPr>
            <a:xfrm>
              <a:off x="8629508" y="3203848"/>
              <a:ext cx="288000" cy="288032"/>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83" name="Ovale 282"/>
            <p:cNvSpPr/>
            <p:nvPr/>
          </p:nvSpPr>
          <p:spPr>
            <a:xfrm>
              <a:off x="8178658" y="3876948"/>
              <a:ext cx="288000" cy="288032"/>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271" name="Gruppo 270"/>
          <p:cNvGrpSpPr>
            <a:grpSpLocks noChangeAspect="1"/>
          </p:cNvGrpSpPr>
          <p:nvPr/>
        </p:nvGrpSpPr>
        <p:grpSpPr>
          <a:xfrm>
            <a:off x="3382992" y="4617132"/>
            <a:ext cx="3127485" cy="1787134"/>
            <a:chOff x="2198225" y="1404697"/>
            <a:chExt cx="7850553" cy="4486030"/>
          </a:xfrm>
        </p:grpSpPr>
        <p:pic>
          <p:nvPicPr>
            <p:cNvPr id="272" name="Immagine 7"/>
            <p:cNvPicPr>
              <a:picLocks noChangeAspect="1" noChangeArrowheads="1"/>
            </p:cNvPicPr>
            <p:nvPr/>
          </p:nvPicPr>
          <p:blipFill>
            <a:blip r:embed="rId2">
              <a:extLst>
                <a:ext uri="{28A0092B-C50C-407E-A947-70E740481C1C}">
                  <a14:useLocalDpi xmlns:a14="http://schemas.microsoft.com/office/drawing/2010/main" val="0"/>
                </a:ext>
              </a:extLst>
            </a:blip>
            <a:srcRect l="2171" t="4939" r="3860" b="4514"/>
            <a:stretch>
              <a:fillRect/>
            </a:stretch>
          </p:blipFill>
          <p:spPr bwMode="auto">
            <a:xfrm>
              <a:off x="2198225" y="1404697"/>
              <a:ext cx="7850553" cy="448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 name="Rettangolo 275"/>
            <p:cNvSpPr/>
            <p:nvPr/>
          </p:nvSpPr>
          <p:spPr>
            <a:xfrm rot="2309027">
              <a:off x="6372567" y="2605716"/>
              <a:ext cx="286139" cy="124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7" name="Rettangolo 276"/>
            <p:cNvSpPr/>
            <p:nvPr/>
          </p:nvSpPr>
          <p:spPr>
            <a:xfrm rot="2309027">
              <a:off x="7386668" y="4260413"/>
              <a:ext cx="286139" cy="1244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8" name="Rettangolo 277"/>
            <p:cNvSpPr/>
            <p:nvPr/>
          </p:nvSpPr>
          <p:spPr>
            <a:xfrm rot="2309027">
              <a:off x="7442083" y="3412326"/>
              <a:ext cx="286139" cy="1244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0" name="Rettangolo 279"/>
            <p:cNvSpPr/>
            <p:nvPr/>
          </p:nvSpPr>
          <p:spPr>
            <a:xfrm rot="2309027">
              <a:off x="4705850" y="4535860"/>
              <a:ext cx="286139" cy="1244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4" name="Rettangolo 283"/>
            <p:cNvSpPr/>
            <p:nvPr/>
          </p:nvSpPr>
          <p:spPr>
            <a:xfrm rot="2309027">
              <a:off x="5886845" y="3861775"/>
              <a:ext cx="286139" cy="1244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5" name="Rettangolo 284"/>
            <p:cNvSpPr/>
            <p:nvPr/>
          </p:nvSpPr>
          <p:spPr>
            <a:xfrm rot="2309027">
              <a:off x="6707588" y="4489012"/>
              <a:ext cx="286139" cy="1244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6" name="Rettangolo 285"/>
            <p:cNvSpPr/>
            <p:nvPr/>
          </p:nvSpPr>
          <p:spPr>
            <a:xfrm rot="2309027">
              <a:off x="5417279" y="4329684"/>
              <a:ext cx="286139" cy="1244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 name="Gruppo 3"/>
          <p:cNvGrpSpPr/>
          <p:nvPr/>
        </p:nvGrpSpPr>
        <p:grpSpPr>
          <a:xfrm>
            <a:off x="6676221" y="4373696"/>
            <a:ext cx="3101315" cy="2181340"/>
            <a:chOff x="6676221" y="4373696"/>
            <a:chExt cx="3101315" cy="2181340"/>
          </a:xfrm>
        </p:grpSpPr>
        <p:sp>
          <p:nvSpPr>
            <p:cNvPr id="274" name="CasellaDiTesto 273"/>
            <p:cNvSpPr txBox="1"/>
            <p:nvPr/>
          </p:nvSpPr>
          <p:spPr>
            <a:xfrm>
              <a:off x="6676221" y="4401108"/>
              <a:ext cx="3095739" cy="369332"/>
            </a:xfrm>
            <a:prstGeom prst="rect">
              <a:avLst/>
            </a:prstGeom>
            <a:noFill/>
          </p:spPr>
          <p:txBody>
            <a:bodyPr wrap="square" rtlCol="0">
              <a:spAutoFit/>
            </a:bodyPr>
            <a:lstStyle/>
            <a:p>
              <a:pPr algn="ctr"/>
              <a:r>
                <a:rPr lang="it-IT" sz="1800" b="1" dirty="0" smtClean="0">
                  <a:solidFill>
                    <a:schemeClr val="tx1"/>
                  </a:solidFill>
                  <a:latin typeface="+mj-lt"/>
                </a:rPr>
                <a:t>CryoAC 50 mK </a:t>
              </a:r>
              <a:r>
                <a:rPr lang="it-IT" sz="1800" b="1" dirty="0" err="1" smtClean="0">
                  <a:solidFill>
                    <a:schemeClr val="tx1"/>
                  </a:solidFill>
                  <a:latin typeface="+mj-lt"/>
                </a:rPr>
                <a:t>assembly</a:t>
              </a:r>
              <a:endParaRPr lang="it-IT" sz="1800" b="1" dirty="0">
                <a:solidFill>
                  <a:schemeClr val="tx1"/>
                </a:solidFill>
                <a:latin typeface="+mj-lt"/>
              </a:endParaRPr>
            </a:p>
          </p:txBody>
        </p:sp>
        <p:sp>
          <p:nvSpPr>
            <p:cNvPr id="275" name="Rettangolo arrotondato 274"/>
            <p:cNvSpPr/>
            <p:nvPr/>
          </p:nvSpPr>
          <p:spPr>
            <a:xfrm>
              <a:off x="6676221" y="4373696"/>
              <a:ext cx="3095739" cy="2181340"/>
            </a:xfrm>
            <a:prstGeom prst="roundRect">
              <a:avLst>
                <a:gd name="adj" fmla="val 5656"/>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1" name="Immagine 30"/>
            <p:cNvPicPr>
              <a:picLocks noChangeAspect="1"/>
            </p:cNvPicPr>
            <p:nvPr/>
          </p:nvPicPr>
          <p:blipFill rotWithShape="1">
            <a:blip r:embed="rId5"/>
            <a:srcRect l="753" t="1312" r="879" b="18298"/>
            <a:stretch/>
          </p:blipFill>
          <p:spPr>
            <a:xfrm>
              <a:off x="6705363" y="5012267"/>
              <a:ext cx="3072173" cy="1441069"/>
            </a:xfrm>
            <a:prstGeom prst="rect">
              <a:avLst/>
            </a:prstGeom>
          </p:spPr>
        </p:pic>
      </p:grpSp>
    </p:spTree>
    <p:extLst>
      <p:ext uri="{BB962C8B-B14F-4D97-AF65-F5344CB8AC3E}">
        <p14:creationId xmlns:p14="http://schemas.microsoft.com/office/powerpoint/2010/main" val="265167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9"/>
                                        </p:tgtEl>
                                        <p:attrNameLst>
                                          <p:attrName>style.visibility</p:attrName>
                                        </p:attrNameLst>
                                      </p:cBhvr>
                                      <p:to>
                                        <p:strVal val="visible"/>
                                      </p:to>
                                    </p:set>
                                    <p:animEffect transition="in" filter="fade">
                                      <p:cBhvr>
                                        <p:cTn id="16" dur="500"/>
                                        <p:tgtEl>
                                          <p:spTgt spid="27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3"/>
                                        </p:tgtEl>
                                        <p:attrNameLst>
                                          <p:attrName>style.visibility</p:attrName>
                                        </p:attrNameLst>
                                      </p:cBhvr>
                                      <p:to>
                                        <p:strVal val="visible"/>
                                      </p:to>
                                    </p:set>
                                    <p:animEffect transition="in" filter="fade">
                                      <p:cBhvr>
                                        <p:cTn id="21" dur="500"/>
                                        <p:tgtEl>
                                          <p:spTgt spid="273"/>
                                        </p:tgtEl>
                                      </p:cBhvr>
                                    </p:animEffect>
                                  </p:childTnLst>
                                </p:cTn>
                              </p:par>
                              <p:par>
                                <p:cTn id="22" presetID="10" presetClass="entr" presetSubtype="0" fill="hold" nodeType="withEffect">
                                  <p:stCondLst>
                                    <p:cond delay="0"/>
                                  </p:stCondLst>
                                  <p:childTnLst>
                                    <p:set>
                                      <p:cBhvr>
                                        <p:cTn id="23" dur="1" fill="hold">
                                          <p:stCondLst>
                                            <p:cond delay="0"/>
                                          </p:stCondLst>
                                        </p:cTn>
                                        <p:tgtEl>
                                          <p:spTgt spid="5123"/>
                                        </p:tgtEl>
                                        <p:attrNameLst>
                                          <p:attrName>style.visibility</p:attrName>
                                        </p:attrNameLst>
                                      </p:cBhvr>
                                      <p:to>
                                        <p:strVal val="visible"/>
                                      </p:to>
                                    </p:set>
                                    <p:animEffect transition="in" filter="fade">
                                      <p:cBhvr>
                                        <p:cTn id="24" dur="500"/>
                                        <p:tgtEl>
                                          <p:spTgt spid="5123"/>
                                        </p:tgtEl>
                                      </p:cBhvr>
                                    </p:animEffect>
                                  </p:childTnLst>
                                </p:cTn>
                              </p:par>
                              <p:par>
                                <p:cTn id="25" presetID="10" presetClass="entr" presetSubtype="0" fill="hold" nodeType="withEffect">
                                  <p:stCondLst>
                                    <p:cond delay="0"/>
                                  </p:stCondLst>
                                  <p:childTnLst>
                                    <p:set>
                                      <p:cBhvr>
                                        <p:cTn id="26" dur="1" fill="hold">
                                          <p:stCondLst>
                                            <p:cond delay="0"/>
                                          </p:stCondLst>
                                        </p:cTn>
                                        <p:tgtEl>
                                          <p:spTgt spid="271"/>
                                        </p:tgtEl>
                                        <p:attrNameLst>
                                          <p:attrName>style.visibility</p:attrName>
                                        </p:attrNameLst>
                                      </p:cBhvr>
                                      <p:to>
                                        <p:strVal val="visible"/>
                                      </p:to>
                                    </p:set>
                                    <p:animEffect transition="in" filter="fade">
                                      <p:cBhvr>
                                        <p:cTn id="27" dur="500"/>
                                        <p:tgtEl>
                                          <p:spTgt spid="2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3" grpId="0"/>
      <p:bldP spid="2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28498" y="436893"/>
            <a:ext cx="904900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a:r>
              <a:rPr lang="nl-NL" altLang="it-IT" sz="3000" b="1" dirty="0">
                <a:solidFill>
                  <a:srgbClr val="FF0000"/>
                </a:solidFill>
                <a:latin typeface="+mj-lt"/>
                <a:ea typeface="Times New Roman" pitchFamily="18" charset="0"/>
                <a:cs typeface="Times New Roman" pitchFamily="18" charset="0"/>
              </a:rPr>
              <a:t>CryoAC functional block diagram</a:t>
            </a:r>
            <a:endParaRPr kumimoji="0" lang="it-IT" altLang="it-IT" sz="3000" b="0" i="0" u="none" strike="noStrike" cap="none" normalizeH="0" baseline="0" dirty="0" smtClean="0">
              <a:ln>
                <a:noFill/>
              </a:ln>
              <a:solidFill>
                <a:srgbClr val="FF0000"/>
              </a:solidFill>
              <a:effectLst/>
              <a:latin typeface="+mj-lt"/>
            </a:endParaRPr>
          </a:p>
        </p:txBody>
      </p:sp>
      <p:sp>
        <p:nvSpPr>
          <p:cNvPr id="11" name="CasellaDiTesto 10"/>
          <p:cNvSpPr txBox="1"/>
          <p:nvPr/>
        </p:nvSpPr>
        <p:spPr>
          <a:xfrm>
            <a:off x="92460" y="944724"/>
            <a:ext cx="9757084" cy="1246495"/>
          </a:xfrm>
          <a:prstGeom prst="rect">
            <a:avLst/>
          </a:prstGeom>
          <a:noFill/>
        </p:spPr>
        <p:txBody>
          <a:bodyPr wrap="square">
            <a:spAutoFit/>
          </a:bodyPr>
          <a:lstStyle/>
          <a:p>
            <a:pPr>
              <a:buFont typeface="Arial" pitchFamily="34" charset="0"/>
              <a:buChar char="•"/>
              <a:defRPr/>
            </a:pPr>
            <a:r>
              <a:rPr lang="it-IT" sz="1500" dirty="0" smtClean="0">
                <a:solidFill>
                  <a:schemeClr val="tx1"/>
                </a:solidFill>
                <a:latin typeface="+mj-lt"/>
              </a:rPr>
              <a:t> </a:t>
            </a:r>
            <a:r>
              <a:rPr lang="it-IT" sz="1500" b="1" dirty="0" err="1" smtClean="0">
                <a:solidFill>
                  <a:schemeClr val="tx1"/>
                </a:solidFill>
                <a:latin typeface="+mj-lt"/>
              </a:rPr>
              <a:t>Cold</a:t>
            </a:r>
            <a:r>
              <a:rPr lang="it-IT" sz="1500" b="1" dirty="0" smtClean="0">
                <a:solidFill>
                  <a:schemeClr val="tx1"/>
                </a:solidFill>
                <a:latin typeface="+mj-lt"/>
              </a:rPr>
              <a:t> stage</a:t>
            </a:r>
            <a:r>
              <a:rPr lang="it-IT" sz="1500" dirty="0" smtClean="0">
                <a:solidFill>
                  <a:schemeClr val="tx1"/>
                </a:solidFill>
                <a:latin typeface="+mj-lt"/>
              </a:rPr>
              <a:t>: 4 </a:t>
            </a:r>
            <a:r>
              <a:rPr lang="it-IT" sz="1500" dirty="0" err="1" smtClean="0">
                <a:solidFill>
                  <a:schemeClr val="tx1"/>
                </a:solidFill>
                <a:latin typeface="+mj-lt"/>
              </a:rPr>
              <a:t>TESes</a:t>
            </a:r>
            <a:r>
              <a:rPr lang="it-IT" sz="1500" dirty="0" smtClean="0">
                <a:solidFill>
                  <a:schemeClr val="tx1"/>
                </a:solidFill>
                <a:latin typeface="+mj-lt"/>
              </a:rPr>
              <a:t> </a:t>
            </a:r>
            <a:r>
              <a:rPr lang="it-IT" sz="1500" dirty="0" err="1" smtClean="0">
                <a:solidFill>
                  <a:schemeClr val="tx1"/>
                </a:solidFill>
                <a:latin typeface="+mj-lt"/>
              </a:rPr>
              <a:t>pixels</a:t>
            </a:r>
            <a:r>
              <a:rPr lang="it-IT" sz="1500" dirty="0" smtClean="0">
                <a:solidFill>
                  <a:schemeClr val="tx1"/>
                </a:solidFill>
                <a:latin typeface="+mj-lt"/>
              </a:rPr>
              <a:t> + CFEE </a:t>
            </a:r>
            <a:r>
              <a:rPr lang="it-IT" sz="1500" dirty="0" err="1" smtClean="0">
                <a:solidFill>
                  <a:schemeClr val="tx1"/>
                </a:solidFill>
                <a:latin typeface="+mj-lt"/>
              </a:rPr>
              <a:t>composed</a:t>
            </a:r>
            <a:r>
              <a:rPr lang="it-IT" sz="1500" dirty="0" smtClean="0">
                <a:solidFill>
                  <a:schemeClr val="tx1"/>
                </a:solidFill>
                <a:latin typeface="+mj-lt"/>
              </a:rPr>
              <a:t> by 4 SQUID to readout </a:t>
            </a:r>
            <a:r>
              <a:rPr lang="it-IT" sz="1500" dirty="0" err="1" smtClean="0">
                <a:solidFill>
                  <a:schemeClr val="tx1"/>
                </a:solidFill>
                <a:latin typeface="+mj-lt"/>
              </a:rPr>
              <a:t>each</a:t>
            </a:r>
            <a:r>
              <a:rPr lang="it-IT" sz="1500" dirty="0" smtClean="0">
                <a:solidFill>
                  <a:schemeClr val="tx1"/>
                </a:solidFill>
                <a:latin typeface="+mj-lt"/>
              </a:rPr>
              <a:t> TES</a:t>
            </a:r>
            <a:endParaRPr lang="it-IT" sz="1500" dirty="0">
              <a:solidFill>
                <a:schemeClr val="tx1"/>
              </a:solidFill>
              <a:latin typeface="+mj-lt"/>
            </a:endParaRPr>
          </a:p>
          <a:p>
            <a:pPr>
              <a:buFont typeface="Arial" pitchFamily="34" charset="0"/>
              <a:buChar char="•"/>
              <a:defRPr/>
            </a:pPr>
            <a:r>
              <a:rPr lang="it-IT" sz="1500" dirty="0" smtClean="0">
                <a:solidFill>
                  <a:schemeClr val="tx1"/>
                </a:solidFill>
                <a:latin typeface="+mj-lt"/>
              </a:rPr>
              <a:t> </a:t>
            </a:r>
            <a:r>
              <a:rPr lang="it-IT" sz="1500" b="1" dirty="0" smtClean="0">
                <a:solidFill>
                  <a:schemeClr val="tx1"/>
                </a:solidFill>
                <a:latin typeface="+mj-lt"/>
              </a:rPr>
              <a:t>WFEE </a:t>
            </a:r>
            <a:r>
              <a:rPr lang="it-IT" sz="1500" b="1" dirty="0" err="1" smtClean="0">
                <a:solidFill>
                  <a:schemeClr val="tx1"/>
                </a:solidFill>
                <a:latin typeface="+mj-lt"/>
              </a:rPr>
              <a:t>divided</a:t>
            </a:r>
            <a:r>
              <a:rPr lang="it-IT" sz="1500" b="1" dirty="0" smtClean="0">
                <a:solidFill>
                  <a:schemeClr val="tx1"/>
                </a:solidFill>
                <a:latin typeface="+mj-lt"/>
              </a:rPr>
              <a:t> in 4 </a:t>
            </a:r>
            <a:r>
              <a:rPr lang="it-IT" sz="1500" b="1" dirty="0" err="1" smtClean="0">
                <a:solidFill>
                  <a:schemeClr val="tx1"/>
                </a:solidFill>
                <a:latin typeface="+mj-lt"/>
              </a:rPr>
              <a:t>quadrants</a:t>
            </a:r>
            <a:r>
              <a:rPr lang="it-IT" sz="1500" dirty="0" smtClean="0">
                <a:solidFill>
                  <a:schemeClr val="tx1"/>
                </a:solidFill>
                <a:latin typeface="+mj-lt"/>
              </a:rPr>
              <a:t>: </a:t>
            </a:r>
            <a:r>
              <a:rPr lang="en-US" sz="1500" dirty="0">
                <a:solidFill>
                  <a:schemeClr val="tx1"/>
                </a:solidFill>
                <a:latin typeface="+mj-lt"/>
              </a:rPr>
              <a:t>each one </a:t>
            </a:r>
            <a:r>
              <a:rPr lang="en-US" sz="1500" dirty="0" smtClean="0">
                <a:solidFill>
                  <a:schemeClr val="tx1"/>
                </a:solidFill>
                <a:latin typeface="+mj-lt"/>
              </a:rPr>
              <a:t>provides </a:t>
            </a:r>
            <a:r>
              <a:rPr lang="en-US" sz="1500" dirty="0">
                <a:solidFill>
                  <a:schemeClr val="tx1"/>
                </a:solidFill>
                <a:latin typeface="+mj-lt"/>
              </a:rPr>
              <a:t>bias to TES and SQUID single pixel and </a:t>
            </a:r>
            <a:r>
              <a:rPr lang="en-US" sz="1500" dirty="0" smtClean="0">
                <a:solidFill>
                  <a:schemeClr val="tx1"/>
                </a:solidFill>
                <a:latin typeface="+mj-lt"/>
              </a:rPr>
              <a:t>produces </a:t>
            </a:r>
            <a:r>
              <a:rPr lang="en-US" sz="1500" dirty="0">
                <a:solidFill>
                  <a:schemeClr val="tx1"/>
                </a:solidFill>
                <a:latin typeface="+mj-lt"/>
              </a:rPr>
              <a:t>the analogic scientific signal (AC OUT) and the FLL </a:t>
            </a:r>
            <a:r>
              <a:rPr lang="en-US" sz="1500" dirty="0" err="1" smtClean="0">
                <a:solidFill>
                  <a:schemeClr val="tx1"/>
                </a:solidFill>
                <a:latin typeface="+mj-lt"/>
              </a:rPr>
              <a:t>HouseKeepings</a:t>
            </a:r>
            <a:r>
              <a:rPr lang="en-US" sz="1500" dirty="0" smtClean="0">
                <a:solidFill>
                  <a:schemeClr val="tx1"/>
                </a:solidFill>
                <a:latin typeface="+mj-lt"/>
              </a:rPr>
              <a:t> </a:t>
            </a:r>
            <a:r>
              <a:rPr lang="en-US" sz="1500" dirty="0" smtClean="0">
                <a:solidFill>
                  <a:schemeClr val="tx1"/>
                </a:solidFill>
                <a:latin typeface="+mj-lt"/>
                <a:sym typeface="Wingdings" panose="05000000000000000000" pitchFamily="2" charset="2"/>
              </a:rPr>
              <a:t> </a:t>
            </a:r>
            <a:r>
              <a:rPr lang="it-IT" sz="1500" dirty="0" smtClean="0">
                <a:solidFill>
                  <a:schemeClr val="tx1"/>
                </a:solidFill>
                <a:latin typeface="+mj-lt"/>
              </a:rPr>
              <a:t>Standard </a:t>
            </a:r>
            <a:r>
              <a:rPr lang="it-IT" sz="1500" dirty="0">
                <a:solidFill>
                  <a:schemeClr val="tx1"/>
                </a:solidFill>
                <a:latin typeface="+mj-lt"/>
              </a:rPr>
              <a:t>FLL </a:t>
            </a:r>
            <a:r>
              <a:rPr lang="it-IT" sz="1500" dirty="0" smtClean="0">
                <a:solidFill>
                  <a:schemeClr val="tx1"/>
                </a:solidFill>
                <a:latin typeface="+mj-lt"/>
              </a:rPr>
              <a:t>readout (no multiplexing)</a:t>
            </a:r>
          </a:p>
          <a:p>
            <a:pPr>
              <a:buFont typeface="Arial" pitchFamily="34" charset="0"/>
              <a:buChar char="•"/>
              <a:defRPr/>
            </a:pPr>
            <a:r>
              <a:rPr lang="en-US" sz="1500" dirty="0" smtClean="0">
                <a:solidFill>
                  <a:schemeClr val="tx1"/>
                </a:solidFill>
                <a:latin typeface="+mj-lt"/>
              </a:rPr>
              <a:t> </a:t>
            </a:r>
            <a:r>
              <a:rPr lang="en-US" sz="1500" b="1" dirty="0">
                <a:solidFill>
                  <a:schemeClr val="tx1"/>
                </a:solidFill>
                <a:latin typeface="+mj-lt"/>
              </a:rPr>
              <a:t>WBEE in Nominal and Redundant </a:t>
            </a:r>
            <a:r>
              <a:rPr lang="en-US" sz="1500" b="1" dirty="0" smtClean="0">
                <a:solidFill>
                  <a:schemeClr val="tx1"/>
                </a:solidFill>
                <a:latin typeface="+mj-lt"/>
              </a:rPr>
              <a:t>boards:</a:t>
            </a:r>
            <a:r>
              <a:rPr lang="en-US" sz="1500" dirty="0" smtClean="0">
                <a:solidFill>
                  <a:schemeClr val="tx1"/>
                </a:solidFill>
                <a:latin typeface="+mj-lt"/>
              </a:rPr>
              <a:t> </a:t>
            </a:r>
            <a:r>
              <a:rPr lang="en-US" sz="1500" dirty="0">
                <a:solidFill>
                  <a:schemeClr val="tx1"/>
                </a:solidFill>
                <a:latin typeface="+mj-lt"/>
              </a:rPr>
              <a:t>each one </a:t>
            </a:r>
            <a:r>
              <a:rPr lang="en-US" sz="1500" dirty="0" smtClean="0">
                <a:solidFill>
                  <a:schemeClr val="tx1"/>
                </a:solidFill>
                <a:latin typeface="+mj-lt"/>
              </a:rPr>
              <a:t>processes </a:t>
            </a:r>
            <a:r>
              <a:rPr lang="en-US" sz="1500" dirty="0">
                <a:solidFill>
                  <a:schemeClr val="tx1"/>
                </a:solidFill>
                <a:latin typeface="+mj-lt"/>
              </a:rPr>
              <a:t>and </a:t>
            </a:r>
            <a:r>
              <a:rPr lang="en-US" sz="1500" dirty="0" err="1" smtClean="0">
                <a:solidFill>
                  <a:schemeClr val="tx1"/>
                </a:solidFill>
                <a:latin typeface="+mj-lt"/>
              </a:rPr>
              <a:t>digites</a:t>
            </a:r>
            <a:r>
              <a:rPr lang="en-US" sz="1500" dirty="0" smtClean="0">
                <a:solidFill>
                  <a:schemeClr val="tx1"/>
                </a:solidFill>
                <a:latin typeface="+mj-lt"/>
              </a:rPr>
              <a:t> </a:t>
            </a:r>
            <a:r>
              <a:rPr lang="en-US" sz="1500" dirty="0">
                <a:solidFill>
                  <a:schemeClr val="tx1"/>
                </a:solidFill>
                <a:latin typeface="+mj-lt"/>
              </a:rPr>
              <a:t>the signal from the WFEE, </a:t>
            </a:r>
            <a:r>
              <a:rPr lang="en-US" sz="1500" dirty="0" smtClean="0">
                <a:solidFill>
                  <a:schemeClr val="tx1"/>
                </a:solidFill>
                <a:latin typeface="+mj-lt"/>
              </a:rPr>
              <a:t>packets </a:t>
            </a:r>
            <a:r>
              <a:rPr lang="en-US" sz="1500" dirty="0">
                <a:solidFill>
                  <a:schemeClr val="tx1"/>
                </a:solidFill>
                <a:latin typeface="+mj-lt"/>
              </a:rPr>
              <a:t>the data to be sent to the Instrument Control Unit</a:t>
            </a:r>
            <a:r>
              <a:rPr lang="en-US" sz="1500" dirty="0" smtClean="0">
                <a:solidFill>
                  <a:schemeClr val="tx1"/>
                </a:solidFill>
                <a:latin typeface="+mj-lt"/>
              </a:rPr>
              <a:t>. Veto </a:t>
            </a:r>
            <a:r>
              <a:rPr lang="en-US" sz="1500" dirty="0">
                <a:solidFill>
                  <a:schemeClr val="tx1"/>
                </a:solidFill>
                <a:latin typeface="+mj-lt"/>
              </a:rPr>
              <a:t>operation will be performed on ground, given the </a:t>
            </a:r>
            <a:r>
              <a:rPr lang="en-US" sz="1500" dirty="0" smtClean="0">
                <a:solidFill>
                  <a:schemeClr val="tx1"/>
                </a:solidFill>
                <a:latin typeface="+mj-lt"/>
              </a:rPr>
              <a:t>expected modest TM </a:t>
            </a:r>
            <a:r>
              <a:rPr lang="en-US" sz="1500" dirty="0">
                <a:solidFill>
                  <a:schemeClr val="tx1"/>
                </a:solidFill>
                <a:latin typeface="+mj-lt"/>
              </a:rPr>
              <a:t>rate.</a:t>
            </a:r>
            <a:endParaRPr lang="it-IT" sz="1500" dirty="0">
              <a:solidFill>
                <a:schemeClr val="tx1"/>
              </a:solidFill>
              <a:latin typeface="+mj-lt"/>
            </a:endParaRPr>
          </a:p>
        </p:txBody>
      </p:sp>
      <p:pic>
        <p:nvPicPr>
          <p:cNvPr id="7" name="Immagine 6" descr="cryoac schema schematico diagramma"/>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8584" y="2204864"/>
            <a:ext cx="7560840" cy="4323899"/>
          </a:xfrm>
          <a:prstGeom prst="rect">
            <a:avLst/>
          </a:prstGeom>
          <a:noFill/>
          <a:ln>
            <a:noFill/>
          </a:ln>
        </p:spPr>
      </p:pic>
    </p:spTree>
    <p:extLst>
      <p:ext uri="{BB962C8B-B14F-4D97-AF65-F5344CB8AC3E}">
        <p14:creationId xmlns:p14="http://schemas.microsoft.com/office/powerpoint/2010/main" val="351440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64468" y="473075"/>
            <a:ext cx="9649072" cy="492443"/>
          </a:xfrm>
          <a:prstGeom prst="rect">
            <a:avLst/>
          </a:prstGeom>
          <a:noFill/>
        </p:spPr>
        <p:txBody>
          <a:bodyPr wrap="square">
            <a:spAutoFit/>
          </a:bodyPr>
          <a:lstStyle/>
          <a:p>
            <a:pPr algn="ctr">
              <a:defRPr/>
            </a:pPr>
            <a:r>
              <a:rPr lang="it-IT" sz="2600" b="1" dirty="0" smtClean="0">
                <a:solidFill>
                  <a:srgbClr val="FF0000"/>
                </a:solidFill>
                <a:latin typeface="+mj-lt"/>
              </a:rPr>
              <a:t>DM </a:t>
            </a:r>
            <a:r>
              <a:rPr lang="it-IT" sz="2600" b="1" dirty="0">
                <a:solidFill>
                  <a:srgbClr val="FF0000"/>
                </a:solidFill>
                <a:latin typeface="+mj-lt"/>
              </a:rPr>
              <a:t>(AC-S10) for </a:t>
            </a:r>
            <a:r>
              <a:rPr lang="it-IT" sz="2600" b="1" dirty="0" err="1" smtClean="0">
                <a:solidFill>
                  <a:srgbClr val="FF0000"/>
                </a:solidFill>
                <a:latin typeface="+mj-lt"/>
              </a:rPr>
              <a:t>Concept</a:t>
            </a:r>
            <a:r>
              <a:rPr lang="it-IT" sz="2600" b="1" dirty="0" smtClean="0">
                <a:solidFill>
                  <a:srgbClr val="FF0000"/>
                </a:solidFill>
                <a:latin typeface="+mj-lt"/>
              </a:rPr>
              <a:t> vs </a:t>
            </a:r>
            <a:r>
              <a:rPr lang="da-DK" sz="2600" b="1" dirty="0">
                <a:solidFill>
                  <a:srgbClr val="FF0000"/>
                </a:solidFill>
                <a:latin typeface="+mj-lt"/>
              </a:rPr>
              <a:t>DM #127 for Thermal Validation </a:t>
            </a:r>
            <a:endParaRPr lang="it-IT" sz="2600" b="1" dirty="0">
              <a:solidFill>
                <a:srgbClr val="FF0000"/>
              </a:solidFill>
              <a:latin typeface="+mj-lt"/>
            </a:endParaRPr>
          </a:p>
        </p:txBody>
      </p:sp>
      <p:grpSp>
        <p:nvGrpSpPr>
          <p:cNvPr id="2" name="Gruppo 1"/>
          <p:cNvGrpSpPr>
            <a:grpSpLocks noChangeAspect="1"/>
          </p:cNvGrpSpPr>
          <p:nvPr/>
        </p:nvGrpSpPr>
        <p:grpSpPr>
          <a:xfrm>
            <a:off x="5733930" y="3248980"/>
            <a:ext cx="3376613" cy="3235610"/>
            <a:chOff x="164468" y="1131798"/>
            <a:chExt cx="4864100" cy="4660981"/>
          </a:xfrm>
        </p:grpSpPr>
        <p:grpSp>
          <p:nvGrpSpPr>
            <p:cNvPr id="6" name="Gruppo 5"/>
            <p:cNvGrpSpPr/>
            <p:nvPr/>
          </p:nvGrpSpPr>
          <p:grpSpPr>
            <a:xfrm>
              <a:off x="164468" y="1628775"/>
              <a:ext cx="4864100" cy="4164004"/>
              <a:chOff x="273050" y="1628775"/>
              <a:chExt cx="4864100" cy="4164004"/>
            </a:xfrm>
          </p:grpSpPr>
          <p:sp>
            <p:nvSpPr>
              <p:cNvPr id="12" name="CasellaDiTesto 11">
                <a:extLst/>
              </p:cNvPr>
              <p:cNvSpPr txBox="1"/>
              <p:nvPr/>
            </p:nvSpPr>
            <p:spPr>
              <a:xfrm>
                <a:off x="2886075" y="2895600"/>
                <a:ext cx="2251075" cy="642872"/>
              </a:xfrm>
              <a:prstGeom prst="rect">
                <a:avLst/>
              </a:prstGeom>
              <a:noFill/>
            </p:spPr>
            <p:txBody>
              <a:bodyPr>
                <a:spAutoFit/>
              </a:bodyPr>
              <a:lstStyle/>
              <a:p>
                <a:pPr algn="ctr">
                  <a:defRPr/>
                </a:pPr>
                <a:r>
                  <a:rPr lang="it-IT" sz="1100" dirty="0">
                    <a:solidFill>
                      <a:schemeClr val="tx1"/>
                    </a:solidFill>
                    <a:latin typeface="+mj-lt"/>
                  </a:rPr>
                  <a:t>2 mm x 1 mm</a:t>
                </a:r>
              </a:p>
              <a:p>
                <a:pPr algn="ctr">
                  <a:defRPr/>
                </a:pPr>
                <a:r>
                  <a:rPr lang="it-IT" sz="1100" dirty="0">
                    <a:solidFill>
                      <a:schemeClr val="tx1"/>
                    </a:solidFill>
                    <a:latin typeface="+mj-lt"/>
                  </a:rPr>
                  <a:t>(</a:t>
                </a:r>
                <a:r>
                  <a:rPr lang="it-IT" sz="1100" dirty="0" err="1">
                    <a:solidFill>
                      <a:schemeClr val="tx1"/>
                    </a:solidFill>
                    <a:latin typeface="+mj-lt"/>
                  </a:rPr>
                  <a:t>Ir</a:t>
                </a:r>
                <a:r>
                  <a:rPr lang="it-IT" sz="1100" dirty="0">
                    <a:solidFill>
                      <a:schemeClr val="tx1"/>
                    </a:solidFill>
                    <a:latin typeface="+mj-lt"/>
                  </a:rPr>
                  <a:t>/</a:t>
                </a:r>
                <a:r>
                  <a:rPr lang="it-IT" sz="1100" dirty="0" err="1">
                    <a:solidFill>
                      <a:schemeClr val="tx1"/>
                    </a:solidFill>
                    <a:latin typeface="+mj-lt"/>
                  </a:rPr>
                  <a:t>Au</a:t>
                </a:r>
                <a:r>
                  <a:rPr lang="it-IT" sz="1100" dirty="0">
                    <a:solidFill>
                      <a:schemeClr val="tx1"/>
                    </a:solidFill>
                    <a:latin typeface="+mj-lt"/>
                  </a:rPr>
                  <a:t>: 185/41 nm</a:t>
                </a:r>
                <a:r>
                  <a:rPr lang="it-IT" sz="1200" dirty="0">
                    <a:solidFill>
                      <a:schemeClr val="tx1"/>
                    </a:solidFill>
                    <a:latin typeface="+mj-lt"/>
                  </a:rPr>
                  <a:t>)</a:t>
                </a:r>
              </a:p>
            </p:txBody>
          </p:sp>
          <p:grpSp>
            <p:nvGrpSpPr>
              <p:cNvPr id="5" name="Gruppo 4"/>
              <p:cNvGrpSpPr>
                <a:grpSpLocks noChangeAspect="1"/>
              </p:cNvGrpSpPr>
              <p:nvPr/>
            </p:nvGrpSpPr>
            <p:grpSpPr>
              <a:xfrm>
                <a:off x="273050" y="1628775"/>
                <a:ext cx="4716463" cy="4164004"/>
                <a:chOff x="273050" y="1628775"/>
                <a:chExt cx="4716463" cy="4164004"/>
              </a:xfrm>
            </p:grpSpPr>
            <p:pic>
              <p:nvPicPr>
                <p:cNvPr id="40963" name="Immagine 5"/>
                <p:cNvPicPr>
                  <a:picLocks noChangeAspect="1"/>
                </p:cNvPicPr>
                <p:nvPr/>
              </p:nvPicPr>
              <p:blipFill>
                <a:blip r:embed="rId2">
                  <a:extLst>
                    <a:ext uri="{28A0092B-C50C-407E-A947-70E740481C1C}">
                      <a14:useLocalDpi xmlns:a14="http://schemas.microsoft.com/office/drawing/2010/main" val="0"/>
                    </a:ext>
                  </a:extLst>
                </a:blip>
                <a:srcRect l="8006" t="28877" r="15941" b="6577"/>
                <a:stretch>
                  <a:fillRect/>
                </a:stretch>
              </p:blipFill>
              <p:spPr bwMode="auto">
                <a:xfrm>
                  <a:off x="273050" y="1749425"/>
                  <a:ext cx="2759075" cy="3124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4" name="Immagine 4"/>
                <p:cNvPicPr>
                  <a:picLocks noChangeAspect="1"/>
                </p:cNvPicPr>
                <p:nvPr/>
              </p:nvPicPr>
              <p:blipFill>
                <a:blip r:embed="rId3">
                  <a:extLst>
                    <a:ext uri="{28A0092B-C50C-407E-A947-70E740481C1C}">
                      <a14:useLocalDpi xmlns:a14="http://schemas.microsoft.com/office/drawing/2010/main" val="0"/>
                    </a:ext>
                  </a:extLst>
                </a:blip>
                <a:srcRect l="51611" t="14334" r="18587" b="15474"/>
                <a:stretch>
                  <a:fillRect/>
                </a:stretch>
              </p:blipFill>
              <p:spPr bwMode="auto">
                <a:xfrm>
                  <a:off x="3649663" y="1628775"/>
                  <a:ext cx="635000" cy="8397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5" name="Immagine 6"/>
                <p:cNvPicPr>
                  <a:picLocks noChangeAspect="1"/>
                </p:cNvPicPr>
                <p:nvPr/>
              </p:nvPicPr>
              <p:blipFill>
                <a:blip r:embed="rId4">
                  <a:extLst>
                    <a:ext uri="{28A0092B-C50C-407E-A947-70E740481C1C}">
                      <a14:useLocalDpi xmlns:a14="http://schemas.microsoft.com/office/drawing/2010/main" val="0"/>
                    </a:ext>
                  </a:extLst>
                </a:blip>
                <a:srcRect l="59450" t="29808" r="2750" b="35312"/>
                <a:stretch>
                  <a:fillRect/>
                </a:stretch>
              </p:blipFill>
              <p:spPr bwMode="auto">
                <a:xfrm>
                  <a:off x="3529013" y="3954463"/>
                  <a:ext cx="903287" cy="4667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CasellaDiTesto 8">
                  <a:extLst/>
                </p:cNvPr>
                <p:cNvSpPr txBox="1"/>
                <p:nvPr/>
              </p:nvSpPr>
              <p:spPr>
                <a:xfrm>
                  <a:off x="3462338" y="2578101"/>
                  <a:ext cx="1115513" cy="399024"/>
                </a:xfrm>
                <a:prstGeom prst="rect">
                  <a:avLst/>
                </a:prstGeom>
                <a:noFill/>
              </p:spPr>
              <p:txBody>
                <a:bodyPr wrap="none">
                  <a:spAutoFit/>
                </a:bodyPr>
                <a:lstStyle/>
                <a:p>
                  <a:pPr>
                    <a:defRPr/>
                  </a:pPr>
                  <a:r>
                    <a:rPr lang="it-IT" sz="1200" b="1" dirty="0" err="1">
                      <a:solidFill>
                        <a:schemeClr val="tx1"/>
                      </a:solidFill>
                      <a:latin typeface="+mj-lt"/>
                    </a:rPr>
                    <a:t>Ir</a:t>
                  </a:r>
                  <a:r>
                    <a:rPr lang="it-IT" sz="1200" b="1" dirty="0">
                      <a:solidFill>
                        <a:schemeClr val="tx1"/>
                      </a:solidFill>
                      <a:latin typeface="+mj-lt"/>
                    </a:rPr>
                    <a:t>/</a:t>
                  </a:r>
                  <a:r>
                    <a:rPr lang="it-IT" sz="1200" b="1" dirty="0" err="1">
                      <a:solidFill>
                        <a:schemeClr val="tx1"/>
                      </a:solidFill>
                      <a:latin typeface="+mj-lt"/>
                    </a:rPr>
                    <a:t>Au</a:t>
                  </a:r>
                  <a:r>
                    <a:rPr lang="it-IT" sz="1200" b="1" dirty="0">
                      <a:solidFill>
                        <a:schemeClr val="tx1"/>
                      </a:solidFill>
                      <a:latin typeface="+mj-lt"/>
                    </a:rPr>
                    <a:t> TES</a:t>
                  </a:r>
                </a:p>
              </p:txBody>
            </p:sp>
            <p:sp>
              <p:nvSpPr>
                <p:cNvPr id="10" name="CasellaDiTesto 9">
                  <a:extLst/>
                </p:cNvPr>
                <p:cNvSpPr txBox="1"/>
                <p:nvPr/>
              </p:nvSpPr>
              <p:spPr>
                <a:xfrm>
                  <a:off x="3446463" y="4489450"/>
                  <a:ext cx="1191900" cy="399024"/>
                </a:xfrm>
                <a:prstGeom prst="rect">
                  <a:avLst/>
                </a:prstGeom>
                <a:noFill/>
              </p:spPr>
              <p:txBody>
                <a:bodyPr wrap="none">
                  <a:spAutoFit/>
                </a:bodyPr>
                <a:lstStyle/>
                <a:p>
                  <a:pPr>
                    <a:defRPr/>
                  </a:pPr>
                  <a:r>
                    <a:rPr lang="it-IT" sz="1200" b="1" dirty="0" err="1">
                      <a:solidFill>
                        <a:schemeClr val="tx1"/>
                      </a:solidFill>
                      <a:latin typeface="+mj-lt"/>
                    </a:rPr>
                    <a:t>Au</a:t>
                  </a:r>
                  <a:r>
                    <a:rPr lang="it-IT" sz="1200" b="1" dirty="0">
                      <a:solidFill>
                        <a:schemeClr val="tx1"/>
                      </a:solidFill>
                      <a:latin typeface="+mj-lt"/>
                    </a:rPr>
                    <a:t> </a:t>
                  </a:r>
                  <a:r>
                    <a:rPr lang="it-IT" sz="1200" b="1" dirty="0" err="1">
                      <a:solidFill>
                        <a:schemeClr val="tx1"/>
                      </a:solidFill>
                      <a:latin typeface="+mj-lt"/>
                    </a:rPr>
                    <a:t>Heater</a:t>
                  </a:r>
                  <a:endParaRPr lang="it-IT" sz="1200" b="1" dirty="0">
                    <a:solidFill>
                      <a:schemeClr val="tx1"/>
                    </a:solidFill>
                    <a:latin typeface="+mj-lt"/>
                  </a:endParaRPr>
                </a:p>
              </p:txBody>
            </p:sp>
            <p:sp>
              <p:nvSpPr>
                <p:cNvPr id="11" name="CasellaDiTesto 10">
                  <a:extLst/>
                </p:cNvPr>
                <p:cNvSpPr txBox="1"/>
                <p:nvPr/>
              </p:nvSpPr>
              <p:spPr>
                <a:xfrm>
                  <a:off x="3411538" y="4813301"/>
                  <a:ext cx="1577975" cy="376856"/>
                </a:xfrm>
                <a:prstGeom prst="rect">
                  <a:avLst/>
                </a:prstGeom>
                <a:noFill/>
              </p:spPr>
              <p:txBody>
                <a:bodyPr>
                  <a:spAutoFit/>
                </a:bodyPr>
                <a:lstStyle/>
                <a:p>
                  <a:pPr>
                    <a:defRPr/>
                  </a:pPr>
                  <a:r>
                    <a:rPr lang="it-IT" sz="1100" dirty="0">
                      <a:solidFill>
                        <a:schemeClr val="tx1"/>
                      </a:solidFill>
                      <a:latin typeface="+mj-lt"/>
                    </a:rPr>
                    <a:t>394 </a:t>
                  </a:r>
                  <a:r>
                    <a:rPr lang="el-GR" sz="1100" dirty="0">
                      <a:solidFill>
                        <a:schemeClr val="tx1"/>
                      </a:solidFill>
                      <a:latin typeface="+mj-lt"/>
                    </a:rPr>
                    <a:t>Ω</a:t>
                  </a:r>
                  <a:r>
                    <a:rPr lang="it-IT" sz="1100" dirty="0">
                      <a:solidFill>
                        <a:schemeClr val="tx1"/>
                      </a:solidFill>
                      <a:latin typeface="+mj-lt"/>
                    </a:rPr>
                    <a:t> </a:t>
                  </a:r>
                  <a:r>
                    <a:rPr lang="it-IT" sz="1100" dirty="0" err="1">
                      <a:solidFill>
                        <a:schemeClr val="tx1"/>
                      </a:solidFill>
                      <a:latin typeface="+mj-lt"/>
                    </a:rPr>
                    <a:t>at</a:t>
                  </a:r>
                  <a:r>
                    <a:rPr lang="it-IT" sz="1100" dirty="0">
                      <a:solidFill>
                        <a:schemeClr val="tx1"/>
                      </a:solidFill>
                      <a:latin typeface="+mj-lt"/>
                    </a:rPr>
                    <a:t> </a:t>
                  </a:r>
                  <a:r>
                    <a:rPr lang="it-IT" sz="1100" dirty="0" err="1">
                      <a:solidFill>
                        <a:schemeClr val="tx1"/>
                      </a:solidFill>
                      <a:latin typeface="+mj-lt"/>
                    </a:rPr>
                    <a:t>cold</a:t>
                  </a:r>
                  <a:endParaRPr lang="it-IT" sz="1100" dirty="0">
                    <a:solidFill>
                      <a:schemeClr val="tx1"/>
                    </a:solidFill>
                    <a:latin typeface="+mj-lt"/>
                  </a:endParaRPr>
                </a:p>
              </p:txBody>
            </p:sp>
            <p:sp>
              <p:nvSpPr>
                <p:cNvPr id="14" name="Ovale 13">
                  <a:extLst/>
                </p:cNvPr>
                <p:cNvSpPr/>
                <p:nvPr/>
              </p:nvSpPr>
              <p:spPr>
                <a:xfrm>
                  <a:off x="1406525" y="3246438"/>
                  <a:ext cx="287338" cy="279400"/>
                </a:xfrm>
                <a:prstGeom prst="ellipse">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600">
                    <a:solidFill>
                      <a:schemeClr val="tx1"/>
                    </a:solidFill>
                  </a:endParaRPr>
                </a:p>
              </p:txBody>
            </p:sp>
            <p:cxnSp>
              <p:nvCxnSpPr>
                <p:cNvPr id="15" name="Connettore diritto 4">
                  <a:extLst/>
                </p:cNvPr>
                <p:cNvCxnSpPr>
                  <a:cxnSpLocks/>
                  <a:stCxn id="14" idx="4"/>
                  <a:endCxn id="40965" idx="1"/>
                </p:cNvCxnSpPr>
                <p:nvPr/>
              </p:nvCxnSpPr>
              <p:spPr>
                <a:xfrm>
                  <a:off x="1550988" y="3525838"/>
                  <a:ext cx="1978025" cy="661987"/>
                </a:xfrm>
                <a:prstGeom prst="line">
                  <a:avLst/>
                </a:prstGeom>
                <a:ln w="19050">
                  <a:solidFill>
                    <a:srgbClr val="00B0F0"/>
                  </a:solidFill>
                </a:ln>
              </p:spPr>
              <p:style>
                <a:lnRef idx="2">
                  <a:schemeClr val="accent1"/>
                </a:lnRef>
                <a:fillRef idx="0">
                  <a:schemeClr val="accent1"/>
                </a:fillRef>
                <a:effectRef idx="1">
                  <a:schemeClr val="accent1"/>
                </a:effectRef>
                <a:fontRef idx="minor">
                  <a:schemeClr val="tx1"/>
                </a:fontRef>
              </p:style>
            </p:cxnSp>
            <p:sp>
              <p:nvSpPr>
                <p:cNvPr id="16" name="Ovale 15">
                  <a:extLst/>
                </p:cNvPr>
                <p:cNvSpPr/>
                <p:nvPr/>
              </p:nvSpPr>
              <p:spPr>
                <a:xfrm>
                  <a:off x="1652588" y="3246438"/>
                  <a:ext cx="255587" cy="244475"/>
                </a:xfrm>
                <a:prstGeom prst="ellipse">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600">
                    <a:solidFill>
                      <a:schemeClr val="tx1"/>
                    </a:solidFill>
                  </a:endParaRPr>
                </a:p>
              </p:txBody>
            </p:sp>
            <p:cxnSp>
              <p:nvCxnSpPr>
                <p:cNvPr id="17" name="Connettore diritto 20">
                  <a:extLst/>
                </p:cNvPr>
                <p:cNvCxnSpPr>
                  <a:cxnSpLocks/>
                  <a:stCxn id="16" idx="6"/>
                  <a:endCxn id="40964" idx="1"/>
                </p:cNvCxnSpPr>
                <p:nvPr/>
              </p:nvCxnSpPr>
              <p:spPr>
                <a:xfrm flipV="1">
                  <a:off x="1908175" y="2047875"/>
                  <a:ext cx="1741488" cy="1320800"/>
                </a:xfrm>
                <a:prstGeom prst="line">
                  <a:avLst/>
                </a:prstGeom>
                <a:ln w="19050">
                  <a:solidFill>
                    <a:srgbClr val="00B0F0"/>
                  </a:solidFill>
                </a:ln>
              </p:spPr>
              <p:style>
                <a:lnRef idx="2">
                  <a:schemeClr val="accent1"/>
                </a:lnRef>
                <a:fillRef idx="0">
                  <a:schemeClr val="accent1"/>
                </a:fillRef>
                <a:effectRef idx="1">
                  <a:schemeClr val="accent1"/>
                </a:effectRef>
                <a:fontRef idx="minor">
                  <a:schemeClr val="tx1"/>
                </a:fontRef>
              </p:style>
            </p:cxnSp>
            <p:sp>
              <p:nvSpPr>
                <p:cNvPr id="20" name="CasellaDiTesto 19">
                  <a:extLst/>
                </p:cNvPr>
                <p:cNvSpPr txBox="1"/>
                <p:nvPr/>
              </p:nvSpPr>
              <p:spPr>
                <a:xfrm>
                  <a:off x="527049" y="5172075"/>
                  <a:ext cx="2251074" cy="620704"/>
                </a:xfrm>
                <a:prstGeom prst="rect">
                  <a:avLst/>
                </a:prstGeom>
                <a:noFill/>
              </p:spPr>
              <p:txBody>
                <a:bodyPr>
                  <a:spAutoFit/>
                </a:bodyPr>
                <a:lstStyle/>
                <a:p>
                  <a:pPr algn="ctr">
                    <a:defRPr/>
                  </a:pPr>
                  <a:r>
                    <a:rPr lang="it-IT" sz="1100" b="1" dirty="0" err="1">
                      <a:solidFill>
                        <a:schemeClr val="tx1"/>
                      </a:solidFill>
                      <a:latin typeface="+mj-lt"/>
                    </a:rPr>
                    <a:t>Absorber</a:t>
                  </a:r>
                  <a:endParaRPr lang="it-IT" sz="1100" b="1" dirty="0">
                    <a:solidFill>
                      <a:schemeClr val="tx1"/>
                    </a:solidFill>
                    <a:latin typeface="+mj-lt"/>
                  </a:endParaRPr>
                </a:p>
                <a:p>
                  <a:pPr algn="ctr">
                    <a:defRPr/>
                  </a:pPr>
                  <a:r>
                    <a:rPr lang="it-IT" sz="1100" dirty="0">
                      <a:solidFill>
                        <a:schemeClr val="tx1"/>
                      </a:solidFill>
                      <a:latin typeface="+mj-lt"/>
                    </a:rPr>
                    <a:t>Si 500 </a:t>
                  </a:r>
                  <a:r>
                    <a:rPr lang="it-IT" sz="1100" dirty="0">
                      <a:solidFill>
                        <a:schemeClr val="tx1"/>
                      </a:solidFill>
                      <a:latin typeface="+mj-lt"/>
                      <a:sym typeface="Symbol" panose="05050102010706020507" pitchFamily="18" charset="2"/>
                    </a:rPr>
                    <a:t></a:t>
                  </a:r>
                  <a:r>
                    <a:rPr lang="it-IT" sz="1100" dirty="0">
                      <a:solidFill>
                        <a:schemeClr val="tx1"/>
                      </a:solidFill>
                      <a:latin typeface="+mj-lt"/>
                    </a:rPr>
                    <a:t>m </a:t>
                  </a:r>
                  <a:r>
                    <a:rPr lang="it-IT" sz="1100" dirty="0" err="1">
                      <a:solidFill>
                        <a:schemeClr val="tx1"/>
                      </a:solidFill>
                      <a:latin typeface="+mj-lt"/>
                    </a:rPr>
                    <a:t>thick</a:t>
                  </a:r>
                  <a:endParaRPr lang="it-IT" sz="1200" dirty="0">
                    <a:solidFill>
                      <a:schemeClr val="tx1"/>
                    </a:solidFill>
                    <a:latin typeface="+mj-lt"/>
                  </a:endParaRPr>
                </a:p>
              </p:txBody>
            </p:sp>
          </p:grpSp>
        </p:grpSp>
        <p:sp>
          <p:nvSpPr>
            <p:cNvPr id="13" name="Rettangolo 12"/>
            <p:cNvSpPr/>
            <p:nvPr/>
          </p:nvSpPr>
          <p:spPr>
            <a:xfrm>
              <a:off x="884548" y="1131798"/>
              <a:ext cx="1443691" cy="487696"/>
            </a:xfrm>
            <a:prstGeom prst="rect">
              <a:avLst/>
            </a:prstGeom>
          </p:spPr>
          <p:txBody>
            <a:bodyPr wrap="none">
              <a:spAutoFit/>
            </a:bodyPr>
            <a:lstStyle/>
            <a:p>
              <a:r>
                <a:rPr lang="it-IT" sz="1600" b="1" dirty="0">
                  <a:solidFill>
                    <a:srgbClr val="FF0000"/>
                  </a:solidFill>
                  <a:latin typeface="+mj-lt"/>
                </a:rPr>
                <a:t>DM #127 </a:t>
              </a:r>
              <a:endParaRPr lang="it-IT" sz="1600" dirty="0">
                <a:latin typeface="+mj-lt"/>
              </a:endParaRPr>
            </a:p>
          </p:txBody>
        </p:sp>
      </p:grpSp>
      <p:cxnSp>
        <p:nvCxnSpPr>
          <p:cNvPr id="21" name="Connettore diritto 20"/>
          <p:cNvCxnSpPr/>
          <p:nvPr/>
        </p:nvCxnSpPr>
        <p:spPr>
          <a:xfrm>
            <a:off x="4808414" y="3237054"/>
            <a:ext cx="0" cy="3225900"/>
          </a:xfrm>
          <a:prstGeom prst="line">
            <a:avLst/>
          </a:prstGeom>
        </p:spPr>
        <p:style>
          <a:lnRef idx="3">
            <a:schemeClr val="dk1"/>
          </a:lnRef>
          <a:fillRef idx="0">
            <a:schemeClr val="dk1"/>
          </a:fillRef>
          <a:effectRef idx="2">
            <a:schemeClr val="dk1"/>
          </a:effectRef>
          <a:fontRef idx="minor">
            <a:schemeClr val="tx1"/>
          </a:fontRef>
        </p:style>
      </p:cxnSp>
      <p:grpSp>
        <p:nvGrpSpPr>
          <p:cNvPr id="23" name="Gruppo 22"/>
          <p:cNvGrpSpPr/>
          <p:nvPr/>
        </p:nvGrpSpPr>
        <p:grpSpPr>
          <a:xfrm>
            <a:off x="116429" y="3185174"/>
            <a:ext cx="4382132" cy="3364062"/>
            <a:chOff x="116429" y="3185174"/>
            <a:chExt cx="4382132" cy="3364062"/>
          </a:xfrm>
        </p:grpSpPr>
        <p:pic>
          <p:nvPicPr>
            <p:cNvPr id="7" name="Immagine 6"/>
            <p:cNvPicPr>
              <a:picLocks noChangeAspect="1"/>
            </p:cNvPicPr>
            <p:nvPr/>
          </p:nvPicPr>
          <p:blipFill rotWithShape="1">
            <a:blip r:embed="rId5">
              <a:extLst>
                <a:ext uri="{28A0092B-C50C-407E-A947-70E740481C1C}">
                  <a14:useLocalDpi xmlns:a14="http://schemas.microsoft.com/office/drawing/2010/main" val="0"/>
                </a:ext>
              </a:extLst>
            </a:blip>
            <a:srcRect l="10717" t="21889" r="6134" b="19004"/>
            <a:stretch/>
          </p:blipFill>
          <p:spPr>
            <a:xfrm>
              <a:off x="116429" y="3826899"/>
              <a:ext cx="2154168" cy="2722337"/>
            </a:xfrm>
            <a:prstGeom prst="rect">
              <a:avLst/>
            </a:prstGeom>
          </p:spPr>
        </p:pic>
        <p:pic>
          <p:nvPicPr>
            <p:cNvPr id="8" name="Immagine 7"/>
            <p:cNvPicPr>
              <a:picLocks noChangeAspect="1"/>
            </p:cNvPicPr>
            <p:nvPr/>
          </p:nvPicPr>
          <p:blipFill rotWithShape="1">
            <a:blip r:embed="rId6"/>
            <a:srcRect l="12994" t="20755" r="5216" b="4236"/>
            <a:stretch/>
          </p:blipFill>
          <p:spPr>
            <a:xfrm>
              <a:off x="2422780" y="4550153"/>
              <a:ext cx="2075781" cy="1995944"/>
            </a:xfrm>
            <a:prstGeom prst="rect">
              <a:avLst/>
            </a:prstGeom>
          </p:spPr>
        </p:pic>
        <p:sp>
          <p:nvSpPr>
            <p:cNvPr id="18" name="Rettangolo 17"/>
            <p:cNvSpPr/>
            <p:nvPr/>
          </p:nvSpPr>
          <p:spPr>
            <a:xfrm>
              <a:off x="217474" y="3362958"/>
              <a:ext cx="1171603" cy="307777"/>
            </a:xfrm>
            <a:prstGeom prst="rect">
              <a:avLst/>
            </a:prstGeom>
          </p:spPr>
          <p:txBody>
            <a:bodyPr wrap="none">
              <a:spAutoFit/>
            </a:bodyPr>
            <a:lstStyle/>
            <a:p>
              <a:pPr algn="ctr"/>
              <a:r>
                <a:rPr lang="it-IT" sz="1400" b="1" dirty="0">
                  <a:solidFill>
                    <a:srgbClr val="FF0000"/>
                  </a:solidFill>
                  <a:latin typeface="+mj-lt"/>
                </a:rPr>
                <a:t>DM (AC-S10) </a:t>
              </a:r>
              <a:endParaRPr lang="it-IT" sz="1400" dirty="0">
                <a:latin typeface="+mj-lt"/>
              </a:endParaRPr>
            </a:p>
          </p:txBody>
        </p:sp>
        <p:pic>
          <p:nvPicPr>
            <p:cNvPr id="25" name="Immagine 24"/>
            <p:cNvPicPr>
              <a:picLocks noChangeAspect="1"/>
            </p:cNvPicPr>
            <p:nvPr/>
          </p:nvPicPr>
          <p:blipFill>
            <a:blip r:embed="rId7"/>
            <a:stretch>
              <a:fillRect/>
            </a:stretch>
          </p:blipFill>
          <p:spPr>
            <a:xfrm>
              <a:off x="2290943" y="3185174"/>
              <a:ext cx="2112364" cy="1283073"/>
            </a:xfrm>
            <a:prstGeom prst="rect">
              <a:avLst/>
            </a:prstGeom>
          </p:spPr>
        </p:pic>
      </p:grpSp>
      <p:sp>
        <p:nvSpPr>
          <p:cNvPr id="27" name="CasellaDiTesto 26"/>
          <p:cNvSpPr txBox="1"/>
          <p:nvPr/>
        </p:nvSpPr>
        <p:spPr>
          <a:xfrm>
            <a:off x="55984" y="899425"/>
            <a:ext cx="9850016" cy="2062103"/>
          </a:xfrm>
          <a:prstGeom prst="rect">
            <a:avLst/>
          </a:prstGeom>
          <a:noFill/>
        </p:spPr>
        <p:txBody>
          <a:bodyPr wrap="square" rtlCol="0">
            <a:spAutoFit/>
          </a:bodyPr>
          <a:lstStyle/>
          <a:p>
            <a:r>
              <a:rPr lang="en-US" sz="1600" dirty="0">
                <a:solidFill>
                  <a:schemeClr val="tx1"/>
                </a:solidFill>
                <a:latin typeface="+mj-lt"/>
              </a:rPr>
              <a:t>So far, the CryoAC peculiar features have </a:t>
            </a:r>
            <a:r>
              <a:rPr lang="en-US" sz="1600" dirty="0" smtClean="0">
                <a:solidFill>
                  <a:schemeClr val="tx1"/>
                </a:solidFill>
                <a:latin typeface="+mj-lt"/>
              </a:rPr>
              <a:t>been (DM AC-S10 below just as example):</a:t>
            </a:r>
            <a:endParaRPr lang="en-US" sz="1600" dirty="0">
              <a:solidFill>
                <a:schemeClr val="tx1"/>
              </a:solidFill>
              <a:latin typeface="+mj-lt"/>
            </a:endParaRPr>
          </a:p>
          <a:p>
            <a:pPr marL="360363" indent="-179388">
              <a:buFont typeface="Arial" panose="020B0604020202020204" pitchFamily="34" charset="0"/>
              <a:buChar char="•"/>
            </a:pPr>
            <a:r>
              <a:rPr lang="en-US" sz="1600" dirty="0">
                <a:solidFill>
                  <a:schemeClr val="tx1"/>
                </a:solidFill>
                <a:latin typeface="+mj-lt"/>
              </a:rPr>
              <a:t>Thin Si absorber</a:t>
            </a:r>
          </a:p>
          <a:p>
            <a:pPr marL="360363" indent="-179388">
              <a:buFont typeface="Arial" panose="020B0604020202020204" pitchFamily="34" charset="0"/>
              <a:buChar char="•"/>
            </a:pPr>
            <a:r>
              <a:rPr lang="en-US" sz="1600" dirty="0">
                <a:solidFill>
                  <a:schemeClr val="tx1"/>
                </a:solidFill>
                <a:latin typeface="+mj-lt"/>
              </a:rPr>
              <a:t>~ 100 TES per cm</a:t>
            </a:r>
            <a:r>
              <a:rPr lang="en-US" sz="1600" baseline="30000" dirty="0">
                <a:solidFill>
                  <a:schemeClr val="tx1"/>
                </a:solidFill>
                <a:latin typeface="+mj-lt"/>
              </a:rPr>
              <a:t>2</a:t>
            </a:r>
            <a:r>
              <a:rPr lang="en-US" sz="1600" dirty="0">
                <a:solidFill>
                  <a:schemeClr val="tx1"/>
                </a:solidFill>
                <a:latin typeface="+mj-lt"/>
              </a:rPr>
              <a:t> area</a:t>
            </a:r>
          </a:p>
          <a:p>
            <a:pPr marL="360363" indent="-179388">
              <a:buFont typeface="Arial" panose="020B0604020202020204" pitchFamily="34" charset="0"/>
              <a:buChar char="•"/>
            </a:pPr>
            <a:r>
              <a:rPr lang="en-US" sz="1600" b="1" dirty="0">
                <a:solidFill>
                  <a:srgbClr val="0000FF"/>
                </a:solidFill>
                <a:latin typeface="+mj-lt"/>
              </a:rPr>
              <a:t>On-absorber deposited </a:t>
            </a:r>
            <a:r>
              <a:rPr lang="en-US" sz="1600" b="1" dirty="0" smtClean="0">
                <a:solidFill>
                  <a:srgbClr val="0000FF"/>
                </a:solidFill>
                <a:latin typeface="+mj-lt"/>
              </a:rPr>
              <a:t>heater</a:t>
            </a:r>
            <a:endParaRPr lang="en-US" sz="1600" b="1" dirty="0">
              <a:solidFill>
                <a:srgbClr val="0000FF"/>
              </a:solidFill>
              <a:latin typeface="+mj-lt"/>
            </a:endParaRPr>
          </a:p>
          <a:p>
            <a:r>
              <a:rPr lang="en-US" sz="1600" dirty="0" smtClean="0">
                <a:solidFill>
                  <a:schemeClr val="tx1"/>
                </a:solidFill>
                <a:latin typeface="+mj-lt"/>
              </a:rPr>
              <a:t>Several chips have been designed produced and tested in the last ~ 10 years</a:t>
            </a:r>
          </a:p>
          <a:p>
            <a:endParaRPr lang="en-US" sz="1600" dirty="0">
              <a:solidFill>
                <a:schemeClr val="tx1"/>
              </a:solidFill>
              <a:latin typeface="+mj-lt"/>
            </a:endParaRPr>
          </a:p>
          <a:p>
            <a:pPr algn="ctr"/>
            <a:r>
              <a:rPr lang="en-US" sz="1600" b="1" dirty="0" smtClean="0">
                <a:solidFill>
                  <a:schemeClr val="tx1"/>
                </a:solidFill>
                <a:latin typeface="+mj-lt"/>
              </a:rPr>
              <a:t>What I’ll report later are results </a:t>
            </a:r>
            <a:r>
              <a:rPr lang="en-US" sz="1600" b="1" dirty="0">
                <a:solidFill>
                  <a:schemeClr val="tx1"/>
                </a:solidFill>
                <a:latin typeface="+mj-lt"/>
              </a:rPr>
              <a:t>from last sample DM#127 that are simplifying our view of the CryoAC design concept about the TES number to be </a:t>
            </a:r>
            <a:r>
              <a:rPr lang="en-US" sz="1600" b="1" dirty="0" smtClean="0">
                <a:solidFill>
                  <a:schemeClr val="tx1"/>
                </a:solidFill>
                <a:latin typeface="+mj-lt"/>
              </a:rPr>
              <a:t>deposited.</a:t>
            </a:r>
            <a:endParaRPr lang="en-US" sz="1600" b="1" dirty="0">
              <a:solidFill>
                <a:schemeClr val="tx1"/>
              </a:solidFill>
              <a:latin typeface="+mj-lt"/>
            </a:endParaRPr>
          </a:p>
        </p:txBody>
      </p:sp>
    </p:spTree>
    <p:extLst>
      <p:ext uri="{BB962C8B-B14F-4D97-AF65-F5344CB8AC3E}">
        <p14:creationId xmlns:p14="http://schemas.microsoft.com/office/powerpoint/2010/main" val="4275872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40668"/>
            <a:ext cx="9909109" cy="504056"/>
          </a:xfrm>
        </p:spPr>
        <p:txBody>
          <a:bodyPr/>
          <a:lstStyle/>
          <a:p>
            <a:r>
              <a:rPr lang="it-IT" sz="2500" b="1" dirty="0" err="1">
                <a:solidFill>
                  <a:srgbClr val="FF0000"/>
                </a:solidFill>
              </a:rPr>
              <a:t>Illumination</a:t>
            </a:r>
            <a:r>
              <a:rPr lang="it-IT" sz="2500" b="1" dirty="0">
                <a:solidFill>
                  <a:srgbClr val="FF0000"/>
                </a:solidFill>
              </a:rPr>
              <a:t> by 6 keV </a:t>
            </a:r>
            <a:r>
              <a:rPr lang="it-IT" sz="2500" b="1" dirty="0" err="1">
                <a:solidFill>
                  <a:srgbClr val="FF0000"/>
                </a:solidFill>
              </a:rPr>
              <a:t>photons</a:t>
            </a:r>
            <a:r>
              <a:rPr lang="it-IT" sz="2500" b="1" dirty="0">
                <a:solidFill>
                  <a:srgbClr val="FF0000"/>
                </a:solidFill>
              </a:rPr>
              <a:t> (</a:t>
            </a:r>
            <a:r>
              <a:rPr lang="it-IT" sz="2500" b="1" baseline="30000" dirty="0">
                <a:solidFill>
                  <a:srgbClr val="FF0000"/>
                </a:solidFill>
              </a:rPr>
              <a:t>55</a:t>
            </a:r>
            <a:r>
              <a:rPr lang="it-IT" sz="2500" b="1" dirty="0">
                <a:solidFill>
                  <a:srgbClr val="FF0000"/>
                </a:solidFill>
              </a:rPr>
              <a:t>Fe) and 60 keV </a:t>
            </a:r>
            <a:r>
              <a:rPr lang="it-IT" sz="2500" b="1" dirty="0" err="1">
                <a:solidFill>
                  <a:srgbClr val="FF0000"/>
                </a:solidFill>
              </a:rPr>
              <a:t>photons</a:t>
            </a:r>
            <a:r>
              <a:rPr lang="it-IT" sz="2500" b="1" dirty="0">
                <a:solidFill>
                  <a:srgbClr val="FF0000"/>
                </a:solidFill>
              </a:rPr>
              <a:t> </a:t>
            </a:r>
            <a:r>
              <a:rPr lang="it-IT" sz="2500" b="1" dirty="0" smtClean="0">
                <a:solidFill>
                  <a:srgbClr val="FF0000"/>
                </a:solidFill>
              </a:rPr>
              <a:t>(</a:t>
            </a:r>
            <a:r>
              <a:rPr lang="it-IT" sz="2500" b="1" dirty="0" err="1" smtClean="0">
                <a:solidFill>
                  <a:srgbClr val="FF0000"/>
                </a:solidFill>
              </a:rPr>
              <a:t>shielded</a:t>
            </a:r>
            <a:r>
              <a:rPr lang="it-IT" sz="2500" b="1" dirty="0" smtClean="0">
                <a:solidFill>
                  <a:srgbClr val="FF0000"/>
                </a:solidFill>
              </a:rPr>
              <a:t> </a:t>
            </a:r>
            <a:r>
              <a:rPr lang="it-IT" sz="2500" b="1" baseline="30000" dirty="0" smtClean="0">
                <a:solidFill>
                  <a:srgbClr val="FF0000"/>
                </a:solidFill>
              </a:rPr>
              <a:t>241</a:t>
            </a:r>
            <a:r>
              <a:rPr lang="it-IT" sz="2500" b="1" dirty="0" smtClean="0">
                <a:solidFill>
                  <a:srgbClr val="FF0000"/>
                </a:solidFill>
              </a:rPr>
              <a:t>Am)</a:t>
            </a:r>
            <a:endParaRPr lang="it-IT" sz="2500" b="1" dirty="0">
              <a:solidFill>
                <a:srgbClr val="FF0000"/>
              </a:solidFill>
            </a:endParaRPr>
          </a:p>
        </p:txBody>
      </p:sp>
      <p:grpSp>
        <p:nvGrpSpPr>
          <p:cNvPr id="8" name="Gruppo 7"/>
          <p:cNvGrpSpPr/>
          <p:nvPr/>
        </p:nvGrpSpPr>
        <p:grpSpPr>
          <a:xfrm>
            <a:off x="56456" y="3583924"/>
            <a:ext cx="6012668" cy="2941420"/>
            <a:chOff x="56456" y="3594408"/>
            <a:chExt cx="6012668" cy="2941420"/>
          </a:xfrm>
        </p:grpSpPr>
        <p:pic>
          <p:nvPicPr>
            <p:cNvPr id="26" name="Immagine 2"/>
            <p:cNvPicPr>
              <a:picLocks noChangeAspect="1"/>
            </p:cNvPicPr>
            <p:nvPr/>
          </p:nvPicPr>
          <p:blipFill>
            <a:blip r:embed="rId2">
              <a:extLst>
                <a:ext uri="{28A0092B-C50C-407E-A947-70E740481C1C}">
                  <a14:useLocalDpi xmlns:a14="http://schemas.microsoft.com/office/drawing/2010/main" val="0"/>
                </a:ext>
              </a:extLst>
            </a:blip>
            <a:srcRect l="1561" t="2293" r="1930"/>
            <a:stretch>
              <a:fillRect/>
            </a:stretch>
          </p:blipFill>
          <p:spPr bwMode="auto">
            <a:xfrm>
              <a:off x="56456" y="3594408"/>
              <a:ext cx="3564396" cy="294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3620851" y="3638665"/>
              <a:ext cx="2448273" cy="1384995"/>
            </a:xfrm>
            <a:prstGeom prst="rect">
              <a:avLst/>
            </a:prstGeom>
          </p:spPr>
          <p:txBody>
            <a:bodyPr wrap="square">
              <a:spAutoFit/>
            </a:bodyPr>
            <a:lstStyle/>
            <a:p>
              <a:r>
                <a:rPr lang="en-US" sz="1200" dirty="0">
                  <a:solidFill>
                    <a:schemeClr val="tx1"/>
                  </a:solidFill>
                  <a:latin typeface="+mj-lt"/>
                </a:rPr>
                <a:t>Validation of the energy calibration by </a:t>
              </a:r>
              <a:r>
                <a:rPr lang="en-US" sz="1200" dirty="0" smtClean="0">
                  <a:solidFill>
                    <a:schemeClr val="tx1"/>
                  </a:solidFill>
                  <a:latin typeface="+mj-lt"/>
                </a:rPr>
                <a:t>the on-chip heater (0.5 </a:t>
              </a:r>
              <a:r>
                <a:rPr lang="en-US" sz="1200" dirty="0">
                  <a:solidFill>
                    <a:schemeClr val="tx1"/>
                  </a:solidFill>
                  <a:latin typeface="+mj-lt"/>
                </a:rPr>
                <a:t>keV accuracy up to 60 keV</a:t>
              </a:r>
              <a:r>
                <a:rPr lang="en-US" sz="1200" dirty="0" smtClean="0">
                  <a:solidFill>
                    <a:schemeClr val="tx1"/>
                  </a:solidFill>
                  <a:latin typeface="+mj-lt"/>
                </a:rPr>
                <a:t>) </a:t>
              </a:r>
              <a:r>
                <a:rPr lang="en-US" sz="1200" dirty="0">
                  <a:solidFill>
                    <a:schemeClr val="tx1"/>
                  </a:solidFill>
                  <a:latin typeface="+mj-lt"/>
                </a:rPr>
                <a:t>against 6 keV photons (</a:t>
              </a:r>
              <a:r>
                <a:rPr lang="en-US" sz="1200" baseline="30000" dirty="0">
                  <a:solidFill>
                    <a:schemeClr val="tx1"/>
                  </a:solidFill>
                  <a:latin typeface="+mj-lt"/>
                </a:rPr>
                <a:t>55</a:t>
              </a:r>
              <a:r>
                <a:rPr lang="en-US" sz="1200" dirty="0">
                  <a:solidFill>
                    <a:schemeClr val="tx1"/>
                  </a:solidFill>
                  <a:latin typeface="+mj-lt"/>
                </a:rPr>
                <a:t>Fe) and 60 keV photons (</a:t>
              </a:r>
              <a:r>
                <a:rPr lang="en-US" sz="1200" baseline="30000" dirty="0">
                  <a:solidFill>
                    <a:schemeClr val="tx1"/>
                  </a:solidFill>
                  <a:latin typeface="+mj-lt"/>
                </a:rPr>
                <a:t>241</a:t>
              </a:r>
              <a:r>
                <a:rPr lang="en-US" sz="1200" dirty="0">
                  <a:solidFill>
                    <a:schemeClr val="tx1"/>
                  </a:solidFill>
                  <a:latin typeface="+mj-lt"/>
                </a:rPr>
                <a:t>Am</a:t>
              </a:r>
              <a:r>
                <a:rPr lang="en-US" sz="1200" dirty="0" smtClean="0">
                  <a:solidFill>
                    <a:schemeClr val="tx1"/>
                  </a:solidFill>
                  <a:latin typeface="+mj-lt"/>
                </a:rPr>
                <a:t>)</a:t>
              </a:r>
            </a:p>
            <a:p>
              <a:r>
                <a:rPr lang="en-US" sz="1200" dirty="0">
                  <a:solidFill>
                    <a:schemeClr val="tx1"/>
                  </a:solidFill>
                  <a:latin typeface="+mj-lt"/>
                </a:rPr>
                <a:t> </a:t>
              </a:r>
              <a:r>
                <a:rPr lang="en-US" sz="1200" dirty="0" smtClean="0">
                  <a:solidFill>
                    <a:schemeClr val="tx1"/>
                  </a:solidFill>
                  <a:latin typeface="+mj-lt"/>
                  <a:sym typeface="Wingdings" panose="05000000000000000000" pitchFamily="2" charset="2"/>
                </a:rPr>
                <a:t> we can calibrate the CryoAC by using its heater</a:t>
              </a:r>
              <a:endParaRPr lang="it-IT" sz="1200" dirty="0">
                <a:solidFill>
                  <a:schemeClr val="tx1"/>
                </a:solidFill>
                <a:latin typeface="+mj-lt"/>
              </a:endParaRPr>
            </a:p>
          </p:txBody>
        </p:sp>
      </p:grpSp>
      <p:grpSp>
        <p:nvGrpSpPr>
          <p:cNvPr id="37" name="Gruppo 36"/>
          <p:cNvGrpSpPr/>
          <p:nvPr/>
        </p:nvGrpSpPr>
        <p:grpSpPr>
          <a:xfrm>
            <a:off x="137303" y="900501"/>
            <a:ext cx="9568225" cy="2869200"/>
            <a:chOff x="92460" y="900501"/>
            <a:chExt cx="9568225" cy="2869200"/>
          </a:xfrm>
        </p:grpSpPr>
        <p:pic>
          <p:nvPicPr>
            <p:cNvPr id="25"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1132" y="900501"/>
              <a:ext cx="3519553" cy="286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magine 34"/>
            <p:cNvPicPr>
              <a:picLocks noChangeAspect="1"/>
            </p:cNvPicPr>
            <p:nvPr/>
          </p:nvPicPr>
          <p:blipFill rotWithShape="1">
            <a:blip r:embed="rId4">
              <a:extLst>
                <a:ext uri="{28A0092B-C50C-407E-A947-70E740481C1C}">
                  <a14:useLocalDpi xmlns:a14="http://schemas.microsoft.com/office/drawing/2010/main" val="0"/>
                </a:ext>
              </a:extLst>
            </a:blip>
            <a:srcRect l="1442" t="1815" r="3435" b="1043"/>
            <a:stretch/>
          </p:blipFill>
          <p:spPr>
            <a:xfrm>
              <a:off x="92460" y="930608"/>
              <a:ext cx="3033600" cy="2570400"/>
            </a:xfrm>
            <a:prstGeom prst="rect">
              <a:avLst/>
            </a:prstGeom>
          </p:spPr>
        </p:pic>
        <p:sp>
          <p:nvSpPr>
            <p:cNvPr id="15" name="Rettangolo 14"/>
            <p:cNvSpPr/>
            <p:nvPr/>
          </p:nvSpPr>
          <p:spPr>
            <a:xfrm>
              <a:off x="3138999" y="1884310"/>
              <a:ext cx="2966129" cy="1292662"/>
            </a:xfrm>
            <a:prstGeom prst="rect">
              <a:avLst/>
            </a:prstGeom>
          </p:spPr>
          <p:txBody>
            <a:bodyPr wrap="square">
              <a:spAutoFit/>
            </a:bodyPr>
            <a:lstStyle/>
            <a:p>
              <a:r>
                <a:rPr lang="en-US" sz="1300" dirty="0">
                  <a:solidFill>
                    <a:schemeClr val="tx1"/>
                  </a:solidFill>
                  <a:latin typeface="+mj-lt"/>
                </a:rPr>
                <a:t>With </a:t>
              </a:r>
              <a:r>
                <a:rPr lang="en-US" sz="1300" dirty="0" err="1">
                  <a:solidFill>
                    <a:schemeClr val="tx1"/>
                  </a:solidFill>
                  <a:latin typeface="+mj-lt"/>
                </a:rPr>
                <a:t>athermals</a:t>
              </a:r>
              <a:r>
                <a:rPr lang="en-US" sz="1300" dirty="0">
                  <a:solidFill>
                    <a:schemeClr val="tx1"/>
                  </a:solidFill>
                  <a:latin typeface="+mj-lt"/>
                </a:rPr>
                <a:t> worst energy resolution but faster pulses </a:t>
              </a:r>
              <a:r>
                <a:rPr lang="en-US" sz="1300" dirty="0" smtClean="0">
                  <a:solidFill>
                    <a:schemeClr val="tx1"/>
                  </a:solidFill>
                  <a:latin typeface="+mj-lt"/>
                </a:rPr>
                <a:t>rise.</a:t>
              </a:r>
            </a:p>
            <a:p>
              <a:endParaRPr lang="it-IT" sz="1300" dirty="0">
                <a:solidFill>
                  <a:schemeClr val="tx1"/>
                </a:solidFill>
                <a:latin typeface="+mj-lt"/>
              </a:endParaRPr>
            </a:p>
            <a:p>
              <a:r>
                <a:rPr lang="en-US" sz="1300" dirty="0">
                  <a:solidFill>
                    <a:schemeClr val="tx1"/>
                  </a:solidFill>
                  <a:latin typeface="+mj-lt"/>
                </a:rPr>
                <a:t>Thermal design </a:t>
              </a:r>
              <a:r>
                <a:rPr lang="en-US" sz="1300" dirty="0" smtClean="0">
                  <a:solidFill>
                    <a:schemeClr val="tx1"/>
                  </a:solidFill>
                  <a:latin typeface="+mj-lt"/>
                </a:rPr>
                <a:t>is conservative </a:t>
              </a:r>
              <a:r>
                <a:rPr lang="en-US" sz="1300" dirty="0">
                  <a:solidFill>
                    <a:schemeClr val="tx1"/>
                  </a:solidFill>
                  <a:latin typeface="+mj-lt"/>
                </a:rPr>
                <a:t>for </a:t>
              </a:r>
              <a:r>
                <a:rPr lang="en-US" sz="1300" dirty="0" smtClean="0">
                  <a:solidFill>
                    <a:schemeClr val="tx1"/>
                  </a:solidFill>
                  <a:latin typeface="+mj-lt"/>
                </a:rPr>
                <a:t>both energy </a:t>
              </a:r>
              <a:r>
                <a:rPr lang="en-US" sz="1300" dirty="0">
                  <a:solidFill>
                    <a:schemeClr val="tx1"/>
                  </a:solidFill>
                  <a:latin typeface="+mj-lt"/>
                </a:rPr>
                <a:t>threshold and </a:t>
              </a:r>
              <a:r>
                <a:rPr lang="en-US" sz="1300" dirty="0" smtClean="0">
                  <a:solidFill>
                    <a:schemeClr val="tx1"/>
                  </a:solidFill>
                  <a:latin typeface="+mj-lt"/>
                </a:rPr>
                <a:t>dead-time (both the </a:t>
              </a:r>
              <a:r>
                <a:rPr lang="en-US" sz="1300" baseline="30000" dirty="0" smtClean="0">
                  <a:solidFill>
                    <a:schemeClr val="tx1"/>
                  </a:solidFill>
                  <a:latin typeface="+mj-lt"/>
                </a:rPr>
                <a:t>55</a:t>
              </a:r>
              <a:r>
                <a:rPr lang="en-US" sz="1300" dirty="0" smtClean="0">
                  <a:solidFill>
                    <a:schemeClr val="tx1"/>
                  </a:solidFill>
                  <a:latin typeface="+mj-lt"/>
                </a:rPr>
                <a:t>Fe spectra start at the same point) </a:t>
              </a:r>
              <a:endParaRPr lang="en-US" sz="1300" dirty="0">
                <a:solidFill>
                  <a:schemeClr val="tx1"/>
                </a:solidFill>
                <a:latin typeface="+mj-lt"/>
              </a:endParaRPr>
            </a:p>
          </p:txBody>
        </p:sp>
        <p:cxnSp>
          <p:nvCxnSpPr>
            <p:cNvPr id="17" name="Connettore 2 16"/>
            <p:cNvCxnSpPr/>
            <p:nvPr/>
          </p:nvCxnSpPr>
          <p:spPr>
            <a:xfrm>
              <a:off x="749796" y="2780928"/>
              <a:ext cx="252028" cy="3600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4" name="Gruppo 33"/>
          <p:cNvGrpSpPr/>
          <p:nvPr/>
        </p:nvGrpSpPr>
        <p:grpSpPr>
          <a:xfrm>
            <a:off x="4942594" y="3769702"/>
            <a:ext cx="4834942" cy="2772408"/>
            <a:chOff x="4830950" y="3769702"/>
            <a:chExt cx="4834942" cy="2772408"/>
          </a:xfrm>
        </p:grpSpPr>
        <p:grpSp>
          <p:nvGrpSpPr>
            <p:cNvPr id="32" name="Gruppo 31"/>
            <p:cNvGrpSpPr/>
            <p:nvPr/>
          </p:nvGrpSpPr>
          <p:grpSpPr>
            <a:xfrm>
              <a:off x="4830950" y="3769702"/>
              <a:ext cx="4834942" cy="2772408"/>
              <a:chOff x="4830950" y="3769702"/>
              <a:chExt cx="4834942" cy="2772408"/>
            </a:xfrm>
          </p:grpSpPr>
          <p:pic>
            <p:nvPicPr>
              <p:cNvPr id="27"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7698" y="3769702"/>
                <a:ext cx="3138194" cy="276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magine 4"/>
              <p:cNvPicPr>
                <a:picLocks noChangeAspect="1"/>
              </p:cNvPicPr>
              <p:nvPr/>
            </p:nvPicPr>
            <p:blipFill rotWithShape="1">
              <a:blip r:embed="rId6">
                <a:extLst>
                  <a:ext uri="{28A0092B-C50C-407E-A947-70E740481C1C}">
                    <a14:useLocalDpi xmlns:a14="http://schemas.microsoft.com/office/drawing/2010/main" val="0"/>
                  </a:ext>
                </a:extLst>
              </a:blip>
              <a:srcRect t="5964" r="3219"/>
              <a:stretch/>
            </p:blipFill>
            <p:spPr bwMode="auto">
              <a:xfrm>
                <a:off x="4830950" y="5229200"/>
                <a:ext cx="1742230" cy="1312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CasellaDiTesto 32"/>
            <p:cNvSpPr txBox="1"/>
            <p:nvPr/>
          </p:nvSpPr>
          <p:spPr>
            <a:xfrm>
              <a:off x="4830950" y="4829090"/>
              <a:ext cx="1742230" cy="400110"/>
            </a:xfrm>
            <a:prstGeom prst="rect">
              <a:avLst/>
            </a:prstGeom>
            <a:noFill/>
          </p:spPr>
          <p:txBody>
            <a:bodyPr wrap="square">
              <a:spAutoFit/>
            </a:bodyPr>
            <a:lstStyle/>
            <a:p>
              <a:pPr algn="ctr">
                <a:defRPr/>
              </a:pPr>
              <a:r>
                <a:rPr lang="it-IT" sz="1000" b="1" dirty="0">
                  <a:solidFill>
                    <a:schemeClr val="tx1"/>
                  </a:solidFill>
                  <a:latin typeface="+mj-lt"/>
                </a:rPr>
                <a:t>Geant4 simulation</a:t>
              </a:r>
              <a:br>
                <a:rPr lang="it-IT" sz="1000" b="1" dirty="0">
                  <a:solidFill>
                    <a:schemeClr val="tx1"/>
                  </a:solidFill>
                  <a:latin typeface="+mj-lt"/>
                </a:rPr>
              </a:br>
              <a:r>
                <a:rPr lang="it-IT" sz="1000" b="1" dirty="0">
                  <a:solidFill>
                    <a:schemeClr val="tx1"/>
                  </a:solidFill>
                  <a:latin typeface="+mj-lt"/>
                </a:rPr>
                <a:t>60 keV </a:t>
              </a:r>
              <a:r>
                <a:rPr lang="it-IT" sz="1000" b="1" dirty="0" err="1">
                  <a:solidFill>
                    <a:schemeClr val="tx1"/>
                  </a:solidFill>
                  <a:latin typeface="+mj-lt"/>
                </a:rPr>
                <a:t>photons</a:t>
              </a:r>
              <a:r>
                <a:rPr lang="it-IT" sz="1000" b="1" dirty="0">
                  <a:solidFill>
                    <a:schemeClr val="tx1"/>
                  </a:solidFill>
                  <a:latin typeface="+mj-lt"/>
                </a:rPr>
                <a:t> on 500 </a:t>
              </a:r>
              <a:r>
                <a:rPr lang="it-IT" sz="1000" b="1" dirty="0">
                  <a:solidFill>
                    <a:schemeClr val="tx1"/>
                  </a:solidFill>
                  <a:latin typeface="Calibri" panose="020F0502020204030204" pitchFamily="34" charset="0"/>
                  <a:cs typeface="Calibri" panose="020F0502020204030204" pitchFamily="34" charset="0"/>
                </a:rPr>
                <a:t>µ</a:t>
              </a:r>
              <a:r>
                <a:rPr lang="it-IT" sz="1000" b="1" dirty="0">
                  <a:solidFill>
                    <a:schemeClr val="tx1"/>
                  </a:solidFill>
                  <a:latin typeface="+mj-lt"/>
                </a:rPr>
                <a:t>m Si</a:t>
              </a:r>
            </a:p>
          </p:txBody>
        </p:sp>
      </p:grpSp>
      <p:grpSp>
        <p:nvGrpSpPr>
          <p:cNvPr id="6" name="Gruppo 5"/>
          <p:cNvGrpSpPr/>
          <p:nvPr/>
        </p:nvGrpSpPr>
        <p:grpSpPr>
          <a:xfrm>
            <a:off x="3335924" y="1348831"/>
            <a:ext cx="1980220" cy="459989"/>
            <a:chOff x="3512840" y="1316435"/>
            <a:chExt cx="1980220" cy="459989"/>
          </a:xfrm>
        </p:grpSpPr>
        <p:sp>
          <p:nvSpPr>
            <p:cNvPr id="3" name="Rettangolo 2"/>
            <p:cNvSpPr/>
            <p:nvPr/>
          </p:nvSpPr>
          <p:spPr>
            <a:xfrm>
              <a:off x="3512840" y="1413538"/>
              <a:ext cx="1944216" cy="344771"/>
            </a:xfrm>
            <a:prstGeom prst="rect">
              <a:avLst/>
            </a:prstGeom>
            <a:solidFill>
              <a:srgbClr val="0738D3">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 name="Rettangolo 3"/>
            <p:cNvSpPr/>
            <p:nvPr/>
          </p:nvSpPr>
          <p:spPr>
            <a:xfrm>
              <a:off x="4376936" y="1316435"/>
              <a:ext cx="360040" cy="97104"/>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Stella a 5 punte 4"/>
            <p:cNvSpPr/>
            <p:nvPr/>
          </p:nvSpPr>
          <p:spPr>
            <a:xfrm>
              <a:off x="5349044" y="1632408"/>
              <a:ext cx="144016" cy="144016"/>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Stella a 5 punte 18"/>
            <p:cNvSpPr/>
            <p:nvPr/>
          </p:nvSpPr>
          <p:spPr>
            <a:xfrm>
              <a:off x="4481844" y="1416384"/>
              <a:ext cx="144016" cy="144016"/>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7" name="CasellaDiTesto 6"/>
          <p:cNvSpPr txBox="1"/>
          <p:nvPr/>
        </p:nvSpPr>
        <p:spPr>
          <a:xfrm>
            <a:off x="3736388" y="1029229"/>
            <a:ext cx="902811" cy="261610"/>
          </a:xfrm>
          <a:prstGeom prst="rect">
            <a:avLst/>
          </a:prstGeom>
          <a:noFill/>
        </p:spPr>
        <p:txBody>
          <a:bodyPr wrap="none" rtlCol="0">
            <a:spAutoFit/>
          </a:bodyPr>
          <a:lstStyle/>
          <a:p>
            <a:r>
              <a:rPr lang="it-IT" sz="1100" b="1" dirty="0" smtClean="0">
                <a:solidFill>
                  <a:schemeClr val="tx1"/>
                </a:solidFill>
                <a:latin typeface="+mj-lt"/>
              </a:rPr>
              <a:t>Center front</a:t>
            </a:r>
            <a:endParaRPr lang="it-IT" sz="1100" b="1" dirty="0">
              <a:solidFill>
                <a:schemeClr val="tx1"/>
              </a:solidFill>
              <a:latin typeface="+mj-lt"/>
            </a:endParaRPr>
          </a:p>
        </p:txBody>
      </p:sp>
      <p:sp>
        <p:nvSpPr>
          <p:cNvPr id="22" name="CasellaDiTesto 21"/>
          <p:cNvSpPr txBox="1"/>
          <p:nvPr/>
        </p:nvSpPr>
        <p:spPr>
          <a:xfrm>
            <a:off x="5259822" y="1560263"/>
            <a:ext cx="851515" cy="261610"/>
          </a:xfrm>
          <a:prstGeom prst="rect">
            <a:avLst/>
          </a:prstGeom>
          <a:noFill/>
        </p:spPr>
        <p:txBody>
          <a:bodyPr wrap="none" rtlCol="0">
            <a:spAutoFit/>
          </a:bodyPr>
          <a:lstStyle/>
          <a:p>
            <a:r>
              <a:rPr lang="it-IT" sz="1100" b="1" dirty="0" smtClean="0">
                <a:solidFill>
                  <a:schemeClr val="tx1"/>
                </a:solidFill>
                <a:latin typeface="+mj-lt"/>
              </a:rPr>
              <a:t>Corner </a:t>
            </a:r>
            <a:r>
              <a:rPr lang="it-IT" sz="1100" b="1" dirty="0" err="1" smtClean="0">
                <a:solidFill>
                  <a:schemeClr val="tx1"/>
                </a:solidFill>
                <a:latin typeface="+mj-lt"/>
              </a:rPr>
              <a:t>rear</a:t>
            </a:r>
            <a:endParaRPr lang="it-IT" sz="1100" b="1" dirty="0">
              <a:solidFill>
                <a:schemeClr val="tx1"/>
              </a:solidFill>
              <a:latin typeface="+mj-lt"/>
            </a:endParaRPr>
          </a:p>
        </p:txBody>
      </p:sp>
      <p:sp>
        <p:nvSpPr>
          <p:cNvPr id="23" name="CasellaDiTesto 22"/>
          <p:cNvSpPr txBox="1"/>
          <p:nvPr/>
        </p:nvSpPr>
        <p:spPr>
          <a:xfrm>
            <a:off x="4496891" y="1237582"/>
            <a:ext cx="391454" cy="261610"/>
          </a:xfrm>
          <a:prstGeom prst="rect">
            <a:avLst/>
          </a:prstGeom>
          <a:noFill/>
        </p:spPr>
        <p:txBody>
          <a:bodyPr wrap="none" rtlCol="0">
            <a:spAutoFit/>
          </a:bodyPr>
          <a:lstStyle/>
          <a:p>
            <a:r>
              <a:rPr lang="it-IT" sz="1100" b="1" dirty="0" smtClean="0">
                <a:solidFill>
                  <a:srgbClr val="009900"/>
                </a:solidFill>
                <a:latin typeface="+mj-lt"/>
              </a:rPr>
              <a:t>TES</a:t>
            </a:r>
            <a:endParaRPr lang="it-IT" sz="1100" b="1" dirty="0">
              <a:solidFill>
                <a:srgbClr val="009900"/>
              </a:solidFill>
              <a:latin typeface="+mj-lt"/>
            </a:endParaRPr>
          </a:p>
        </p:txBody>
      </p:sp>
      <p:sp>
        <p:nvSpPr>
          <p:cNvPr id="24" name="CasellaDiTesto 23"/>
          <p:cNvSpPr txBox="1"/>
          <p:nvPr/>
        </p:nvSpPr>
        <p:spPr>
          <a:xfrm>
            <a:off x="3300552" y="1449782"/>
            <a:ext cx="840295" cy="261610"/>
          </a:xfrm>
          <a:prstGeom prst="rect">
            <a:avLst/>
          </a:prstGeom>
          <a:noFill/>
        </p:spPr>
        <p:txBody>
          <a:bodyPr wrap="none" rtlCol="0">
            <a:spAutoFit/>
          </a:bodyPr>
          <a:lstStyle/>
          <a:p>
            <a:r>
              <a:rPr lang="it-IT" sz="1100" b="1" dirty="0" smtClean="0">
                <a:solidFill>
                  <a:srgbClr val="0738D3"/>
                </a:solidFill>
                <a:latin typeface="+mj-lt"/>
              </a:rPr>
              <a:t>Si </a:t>
            </a:r>
            <a:r>
              <a:rPr lang="it-IT" sz="1100" b="1" dirty="0" err="1" smtClean="0">
                <a:solidFill>
                  <a:srgbClr val="0738D3"/>
                </a:solidFill>
                <a:latin typeface="+mj-lt"/>
              </a:rPr>
              <a:t>absorber</a:t>
            </a:r>
            <a:endParaRPr lang="it-IT" sz="1100" b="1" dirty="0">
              <a:solidFill>
                <a:srgbClr val="0738D3"/>
              </a:solidFill>
              <a:latin typeface="+mj-lt"/>
            </a:endParaRPr>
          </a:p>
        </p:txBody>
      </p:sp>
    </p:spTree>
    <p:extLst>
      <p:ext uri="{BB962C8B-B14F-4D97-AF65-F5344CB8AC3E}">
        <p14:creationId xmlns:p14="http://schemas.microsoft.com/office/powerpoint/2010/main" val="6384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extLst>
              <p:ext uri="{D42A27DB-BD31-4B8C-83A1-F6EECF244321}">
                <p14:modId xmlns:p14="http://schemas.microsoft.com/office/powerpoint/2010/main" val="480130785"/>
              </p:ext>
            </p:extLst>
          </p:nvPr>
        </p:nvGraphicFramePr>
        <p:xfrm>
          <a:off x="268288" y="1016732"/>
          <a:ext cx="9511559" cy="3734357"/>
        </p:xfrm>
        <a:graphic>
          <a:graphicData uri="http://schemas.openxmlformats.org/drawingml/2006/table">
            <a:tbl>
              <a:tblPr firstRow="1" bandRow="1">
                <a:tableStyleId>{5940675A-B579-460E-94D1-54222C63F5DA}</a:tableStyleId>
              </a:tblPr>
              <a:tblGrid>
                <a:gridCol w="2058731">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548172">
                  <a:extLst>
                    <a:ext uri="{9D8B030D-6E8A-4147-A177-3AD203B41FA5}">
                      <a16:colId xmlns:a16="http://schemas.microsoft.com/office/drawing/2014/main" val="20002"/>
                    </a:ext>
                  </a:extLst>
                </a:gridCol>
                <a:gridCol w="1437849">
                  <a:extLst>
                    <a:ext uri="{9D8B030D-6E8A-4147-A177-3AD203B41FA5}">
                      <a16:colId xmlns:a16="http://schemas.microsoft.com/office/drawing/2014/main" val="20003"/>
                    </a:ext>
                  </a:extLst>
                </a:gridCol>
                <a:gridCol w="2954639">
                  <a:extLst>
                    <a:ext uri="{9D8B030D-6E8A-4147-A177-3AD203B41FA5}">
                      <a16:colId xmlns:a16="http://schemas.microsoft.com/office/drawing/2014/main" val="20004"/>
                    </a:ext>
                  </a:extLst>
                </a:gridCol>
              </a:tblGrid>
              <a:tr h="518265">
                <a:tc>
                  <a:txBody>
                    <a:bodyPr/>
                    <a:lstStyle/>
                    <a:p>
                      <a:pPr algn="ctr"/>
                      <a:r>
                        <a:rPr lang="it-IT" sz="1400" b="1"/>
                        <a:t>Parameter</a:t>
                      </a:r>
                    </a:p>
                  </a:txBody>
                  <a:tcPr marL="91439" marR="91439" marT="45729" marB="45729" anchor="ctr"/>
                </a:tc>
                <a:tc>
                  <a:txBody>
                    <a:bodyPr/>
                    <a:lstStyle/>
                    <a:p>
                      <a:pPr algn="ctr"/>
                      <a:r>
                        <a:rPr lang="it-IT" sz="1400" b="1"/>
                        <a:t>DM#127</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sz="1400" b="1"/>
                        <a:t>(P</a:t>
                      </a:r>
                      <a:r>
                        <a:rPr lang="it-IT" sz="1400" b="1" baseline="0"/>
                        <a:t> </a:t>
                      </a:r>
                      <a:r>
                        <a:rPr lang="it-IT" sz="1400" b="1"/>
                        <a:t>heater = 0 nW)</a:t>
                      </a:r>
                    </a:p>
                  </a:txBody>
                  <a:tcPr marL="91439" marR="91439" marT="45729" marB="45729" anchor="ctr">
                    <a:solidFill>
                      <a:schemeClr val="accent3">
                        <a:lumMod val="20000"/>
                        <a:lumOff val="80000"/>
                      </a:schemeClr>
                    </a:solidFill>
                  </a:tcPr>
                </a:tc>
                <a:tc>
                  <a:txBody>
                    <a:bodyPr/>
                    <a:lstStyle/>
                    <a:p>
                      <a:pPr algn="ctr"/>
                      <a:r>
                        <a:rPr lang="it-IT" sz="1400" b="1"/>
                        <a:t>CryoAC DM </a:t>
                      </a:r>
                      <a:br>
                        <a:rPr lang="it-IT" sz="1400" b="1"/>
                      </a:br>
                      <a:r>
                        <a:rPr lang="it-IT" sz="1400" b="1"/>
                        <a:t>(P</a:t>
                      </a:r>
                      <a:r>
                        <a:rPr lang="it-IT" sz="1400" b="1" baseline="0"/>
                        <a:t> </a:t>
                      </a:r>
                      <a:r>
                        <a:rPr lang="it-IT" sz="1400" b="1"/>
                        <a:t>heater = 0 nW)</a:t>
                      </a:r>
                    </a:p>
                  </a:txBody>
                  <a:tcPr marL="91439" marR="91439" marT="45729" marB="45729" anchor="ctr"/>
                </a:tc>
                <a:tc>
                  <a:txBody>
                    <a:bodyPr/>
                    <a:lstStyle/>
                    <a:p>
                      <a:pPr algn="ctr"/>
                      <a:r>
                        <a:rPr lang="it-IT" sz="1400" b="1"/>
                        <a:t>CryoAC</a:t>
                      </a:r>
                      <a:r>
                        <a:rPr lang="it-IT" sz="1400" b="1" baseline="0"/>
                        <a:t> requirement</a:t>
                      </a:r>
                      <a:endParaRPr lang="it-IT" sz="1400" b="1"/>
                    </a:p>
                  </a:txBody>
                  <a:tcPr marL="91439" marR="91439" marT="45729" marB="45729" anchor="ctr"/>
                </a:tc>
                <a:tc>
                  <a:txBody>
                    <a:bodyPr/>
                    <a:lstStyle/>
                    <a:p>
                      <a:pPr algn="ctr"/>
                      <a:r>
                        <a:rPr lang="it-IT" sz="1400" b="1"/>
                        <a:t>Note</a:t>
                      </a:r>
                    </a:p>
                  </a:txBody>
                  <a:tcPr marL="91439" marR="91439" marT="45729" marB="45729" anchor="ctr"/>
                </a:tc>
                <a:extLst>
                  <a:ext uri="{0D108BD9-81ED-4DB2-BD59-A6C34878D82A}">
                    <a16:rowId xmlns:a16="http://schemas.microsoft.com/office/drawing/2014/main" val="10000"/>
                  </a:ext>
                </a:extLst>
              </a:tr>
              <a:tr h="289619">
                <a:tc>
                  <a:txBody>
                    <a:bodyPr/>
                    <a:lstStyle/>
                    <a:p>
                      <a:pPr algn="ctr"/>
                      <a:r>
                        <a:rPr lang="it-IT" sz="1300"/>
                        <a:t>Low Energy Threshold</a:t>
                      </a:r>
                    </a:p>
                  </a:txBody>
                  <a:tcPr marL="91439" marR="91439" marT="45729" marB="45729" anchor="ctr"/>
                </a:tc>
                <a:tc>
                  <a:txBody>
                    <a:bodyPr/>
                    <a:lstStyle/>
                    <a:p>
                      <a:pPr algn="ctr"/>
                      <a:r>
                        <a:rPr lang="it-IT" sz="1300"/>
                        <a:t>1.4</a:t>
                      </a:r>
                      <a:r>
                        <a:rPr lang="it-IT" sz="1300" baseline="0"/>
                        <a:t> keV</a:t>
                      </a:r>
                      <a:endParaRPr lang="it-IT" sz="1300"/>
                    </a:p>
                  </a:txBody>
                  <a:tcPr marL="91439" marR="91439" marT="45729" marB="45729" anchor="ctr">
                    <a:solidFill>
                      <a:schemeClr val="accent3">
                        <a:lumMod val="20000"/>
                        <a:lumOff val="80000"/>
                      </a:schemeClr>
                    </a:solidFill>
                  </a:tcPr>
                </a:tc>
                <a:tc>
                  <a:txBody>
                    <a:bodyPr/>
                    <a:lstStyle/>
                    <a:p>
                      <a:pPr algn="ctr"/>
                      <a:r>
                        <a:rPr lang="it-IT" sz="1300"/>
                        <a:t>~ 3 keV</a:t>
                      </a:r>
                    </a:p>
                  </a:txBody>
                  <a:tcPr marL="91439" marR="91439" marT="45729" marB="45729" anchor="ctr"/>
                </a:tc>
                <a:tc>
                  <a:txBody>
                    <a:bodyPr/>
                    <a:lstStyle/>
                    <a:p>
                      <a:pPr algn="ctr"/>
                      <a:r>
                        <a:rPr lang="it-IT" sz="1300"/>
                        <a:t>&lt;</a:t>
                      </a:r>
                      <a:r>
                        <a:rPr lang="it-IT" sz="1300" baseline="0"/>
                        <a:t> 6 keV</a:t>
                      </a:r>
                      <a:endParaRPr lang="it-IT" sz="1300"/>
                    </a:p>
                  </a:txBody>
                  <a:tcPr marL="91439" marR="91439" marT="45729" marB="45729" anchor="ctr"/>
                </a:tc>
                <a:tc>
                  <a:txBody>
                    <a:bodyPr/>
                    <a:lstStyle/>
                    <a:p>
                      <a:pPr algn="ctr"/>
                      <a:endParaRPr lang="it-IT" sz="1300" dirty="0"/>
                    </a:p>
                  </a:txBody>
                  <a:tcPr marL="91439" marR="91439" marT="45729" marB="45729" anchor="ctr"/>
                </a:tc>
                <a:extLst>
                  <a:ext uri="{0D108BD9-81ED-4DB2-BD59-A6C34878D82A}">
                    <a16:rowId xmlns:a16="http://schemas.microsoft.com/office/drawing/2014/main" val="10001"/>
                  </a:ext>
                </a:extLst>
              </a:tr>
              <a:tr h="289619">
                <a:tc>
                  <a:txBody>
                    <a:bodyPr/>
                    <a:lstStyle/>
                    <a:p>
                      <a:pPr algn="ctr"/>
                      <a:r>
                        <a:rPr lang="it-IT" sz="1300" baseline="0"/>
                        <a:t>Bias current</a:t>
                      </a:r>
                    </a:p>
                  </a:txBody>
                  <a:tcPr marL="91439" marR="91439" marT="45729" marB="45729" anchor="ctr"/>
                </a:tc>
                <a:tc>
                  <a:txBody>
                    <a:bodyPr/>
                    <a:lstStyle/>
                    <a:p>
                      <a:pPr algn="ctr"/>
                      <a:r>
                        <a:rPr lang="it-IT" sz="1300"/>
                        <a:t>1 mA</a:t>
                      </a:r>
                    </a:p>
                  </a:txBody>
                  <a:tcPr marL="91439" marR="91439" marT="45729" marB="45729" anchor="ctr">
                    <a:solidFill>
                      <a:schemeClr val="accent3">
                        <a:lumMod val="20000"/>
                        <a:lumOff val="80000"/>
                      </a:schemeClr>
                    </a:solidFill>
                  </a:tcPr>
                </a:tc>
                <a:tc>
                  <a:txBody>
                    <a:bodyPr/>
                    <a:lstStyle/>
                    <a:p>
                      <a:pPr algn="ctr"/>
                      <a:r>
                        <a:rPr lang="it-IT" sz="1300"/>
                        <a:t>8 mA</a:t>
                      </a:r>
                    </a:p>
                  </a:txBody>
                  <a:tcPr marL="91439" marR="91439" marT="45729" marB="45729" anchor="ctr"/>
                </a:tc>
                <a:tc>
                  <a:txBody>
                    <a:bodyPr/>
                    <a:lstStyle/>
                    <a:p>
                      <a:pPr algn="ctr"/>
                      <a:endParaRPr lang="it-IT" sz="1300"/>
                    </a:p>
                  </a:txBody>
                  <a:tcPr marL="91439" marR="91439" marT="45729" marB="45729" anchor="ctr"/>
                </a:tc>
                <a:tc>
                  <a:txBody>
                    <a:bodyPr/>
                    <a:lstStyle/>
                    <a:p>
                      <a:pPr algn="ctr"/>
                      <a:r>
                        <a:rPr lang="it-IT" sz="1300"/>
                        <a:t>&lt; </a:t>
                      </a:r>
                      <a:r>
                        <a:rPr lang="it-IT" sz="1300">
                          <a:latin typeface="Times" panose="02020603050405020304" pitchFamily="18" charset="0"/>
                        </a:rPr>
                        <a:t>~</a:t>
                      </a:r>
                      <a:r>
                        <a:rPr lang="it-IT" sz="1300"/>
                        <a:t> 3mA requested by</a:t>
                      </a:r>
                      <a:r>
                        <a:rPr lang="it-IT" sz="1300" baseline="0"/>
                        <a:t> FPA</a:t>
                      </a:r>
                      <a:endParaRPr lang="it-IT" sz="1300"/>
                    </a:p>
                  </a:txBody>
                  <a:tcPr marL="91439" marR="91439" marT="45729" marB="45729" anchor="ctr"/>
                </a:tc>
                <a:extLst>
                  <a:ext uri="{0D108BD9-81ED-4DB2-BD59-A6C34878D82A}">
                    <a16:rowId xmlns:a16="http://schemas.microsoft.com/office/drawing/2014/main" val="10002"/>
                  </a:ext>
                </a:extLst>
              </a:tr>
              <a:tr h="487779">
                <a:tc>
                  <a:txBody>
                    <a:bodyPr/>
                    <a:lstStyle/>
                    <a:p>
                      <a:pPr algn="ctr"/>
                      <a:r>
                        <a:rPr lang="it-IT" sz="1300" baseline="0"/>
                        <a:t>Power dissipation @ 50 mK</a:t>
                      </a:r>
                    </a:p>
                  </a:txBody>
                  <a:tcPr marL="91439" marR="91439" marT="45729" marB="45729" anchor="ctr"/>
                </a:tc>
                <a:tc>
                  <a:txBody>
                    <a:bodyPr/>
                    <a:lstStyle/>
                    <a:p>
                      <a:pPr algn="ctr"/>
                      <a:r>
                        <a:rPr lang="it-IT" sz="1300" dirty="0"/>
                        <a:t>9 </a:t>
                      </a:r>
                      <a:r>
                        <a:rPr lang="it-IT" sz="1300" dirty="0" err="1"/>
                        <a:t>nW</a:t>
                      </a:r>
                      <a:endParaRPr lang="it-IT" sz="1300" dirty="0"/>
                    </a:p>
                  </a:txBody>
                  <a:tcPr marL="91439" marR="91439" marT="45729" marB="45729" anchor="ctr">
                    <a:solidFill>
                      <a:schemeClr val="accent3">
                        <a:lumMod val="20000"/>
                        <a:lumOff val="80000"/>
                      </a:schemeClr>
                    </a:solidFill>
                  </a:tcPr>
                </a:tc>
                <a:tc>
                  <a:txBody>
                    <a:bodyPr/>
                    <a:lstStyle/>
                    <a:p>
                      <a:pPr algn="ctr"/>
                      <a:r>
                        <a:rPr lang="it-IT" sz="1300"/>
                        <a:t>30 nW</a:t>
                      </a:r>
                    </a:p>
                  </a:txBody>
                  <a:tcPr marL="91439" marR="91439" marT="45729" marB="45729" anchor="ctr"/>
                </a:tc>
                <a:tc>
                  <a:txBody>
                    <a:bodyPr/>
                    <a:lstStyle/>
                    <a:p>
                      <a:pPr algn="ctr"/>
                      <a:r>
                        <a:rPr lang="it-IT" sz="1300"/>
                        <a:t>&lt; 10 nW / pixel</a:t>
                      </a:r>
                    </a:p>
                  </a:txBody>
                  <a:tcPr marL="91439" marR="91439" marT="45729" marB="45729" anchor="ctr"/>
                </a:tc>
                <a:tc>
                  <a:txBody>
                    <a:bodyPr/>
                    <a:lstStyle/>
                    <a:p>
                      <a:pPr algn="ctr"/>
                      <a:r>
                        <a:rPr lang="it-IT" sz="1300"/>
                        <a:t>Possible reduction by using</a:t>
                      </a:r>
                      <a:r>
                        <a:rPr lang="it-IT" sz="1300" baseline="0"/>
                        <a:t> heater and/or different shunt resistor</a:t>
                      </a:r>
                      <a:endParaRPr lang="it-IT" sz="1300"/>
                    </a:p>
                  </a:txBody>
                  <a:tcPr marL="91439" marR="91439" marT="45729" marB="45729" anchor="ctr"/>
                </a:tc>
                <a:extLst>
                  <a:ext uri="{0D108BD9-81ED-4DB2-BD59-A6C34878D82A}">
                    <a16:rowId xmlns:a16="http://schemas.microsoft.com/office/drawing/2014/main" val="10003"/>
                  </a:ext>
                </a:extLst>
              </a:tr>
              <a:tr h="487779">
                <a:tc>
                  <a:txBody>
                    <a:bodyPr/>
                    <a:lstStyle/>
                    <a:p>
                      <a:pPr algn="ctr"/>
                      <a:r>
                        <a:rPr lang="it-IT" sz="1300" baseline="0"/>
                        <a:t>Rise Time</a:t>
                      </a:r>
                    </a:p>
                  </a:txBody>
                  <a:tcPr marL="91439" marR="91439" marT="45729" marB="45729" anchor="ctr"/>
                </a:tc>
                <a:tc>
                  <a:txBody>
                    <a:bodyPr/>
                    <a:lstStyle/>
                    <a:p>
                      <a:pPr algn="ctr"/>
                      <a:r>
                        <a:rPr lang="it-IT" sz="1300" dirty="0"/>
                        <a:t>25 </a:t>
                      </a:r>
                      <a:r>
                        <a:rPr lang="it-IT" sz="1300" dirty="0">
                          <a:latin typeface="Calibri" panose="020F0502020204030204" pitchFamily="34" charset="0"/>
                          <a:cs typeface="Calibri" panose="020F0502020204030204" pitchFamily="34" charset="0"/>
                        </a:rPr>
                        <a:t>µs</a:t>
                      </a:r>
                      <a:endParaRPr lang="it-IT" sz="1300" dirty="0"/>
                    </a:p>
                  </a:txBody>
                  <a:tcPr marL="91439" marR="91439" marT="45729" marB="45729" anchor="ctr">
                    <a:solidFill>
                      <a:schemeClr val="accent3">
                        <a:lumMod val="20000"/>
                        <a:lumOff val="80000"/>
                      </a:schemeClr>
                    </a:solidFill>
                  </a:tcPr>
                </a:tc>
                <a:tc>
                  <a:txBody>
                    <a:bodyPr/>
                    <a:lstStyle/>
                    <a:p>
                      <a:pPr algn="ctr"/>
                      <a:r>
                        <a:rPr lang="it-IT" sz="1300"/>
                        <a:t>15 </a:t>
                      </a:r>
                      <a:r>
                        <a:rPr lang="it-IT" sz="1300">
                          <a:latin typeface="Calibri" panose="020F0502020204030204" pitchFamily="34" charset="0"/>
                          <a:cs typeface="Calibri" panose="020F0502020204030204" pitchFamily="34" charset="0"/>
                        </a:rPr>
                        <a:t>µs</a:t>
                      </a:r>
                      <a:endParaRPr lang="it-IT" sz="1300"/>
                    </a:p>
                  </a:txBody>
                  <a:tcPr marL="91439" marR="91439" marT="45729" marB="45729" anchor="ctr"/>
                </a:tc>
                <a:tc>
                  <a:txBody>
                    <a:bodyPr/>
                    <a:lstStyle/>
                    <a:p>
                      <a:pPr algn="ctr"/>
                      <a:r>
                        <a:rPr lang="it-IT" sz="1300"/>
                        <a:t>&lt; 15 </a:t>
                      </a:r>
                      <a:r>
                        <a:rPr lang="it-IT" sz="1300">
                          <a:latin typeface="Calibri" panose="020F0502020204030204" pitchFamily="34" charset="0"/>
                          <a:cs typeface="Calibri" panose="020F0502020204030204" pitchFamily="34" charset="0"/>
                        </a:rPr>
                        <a:t>µs</a:t>
                      </a:r>
                      <a:endParaRPr lang="it-IT" sz="1300"/>
                    </a:p>
                  </a:txBody>
                  <a:tcPr marL="91439" marR="91439" marT="45729" marB="45729"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300" dirty="0" err="1"/>
                        <a:t>Compliant</a:t>
                      </a:r>
                      <a:r>
                        <a:rPr lang="it-IT" sz="1300" dirty="0"/>
                        <a:t> with time-</a:t>
                      </a:r>
                      <a:r>
                        <a:rPr lang="it-IT" sz="1300" dirty="0" err="1"/>
                        <a:t>tagging</a:t>
                      </a:r>
                      <a:r>
                        <a:rPr lang="it-IT" sz="1300" dirty="0"/>
                        <a:t> </a:t>
                      </a:r>
                      <a:br>
                        <a:rPr lang="it-IT" sz="1300" dirty="0"/>
                      </a:br>
                      <a:r>
                        <a:rPr lang="it-IT" sz="1300" dirty="0" err="1"/>
                        <a:t>accuracy</a:t>
                      </a:r>
                      <a:r>
                        <a:rPr lang="it-IT" sz="1300" dirty="0"/>
                        <a:t> </a:t>
                      </a:r>
                      <a:r>
                        <a:rPr lang="it-IT" sz="1300" dirty="0" err="1"/>
                        <a:t>requirement</a:t>
                      </a:r>
                      <a:r>
                        <a:rPr lang="it-IT" sz="1300" dirty="0"/>
                        <a:t> </a:t>
                      </a:r>
                      <a:r>
                        <a:rPr lang="it-IT" sz="1300" dirty="0" err="1"/>
                        <a:t>if</a:t>
                      </a:r>
                      <a:r>
                        <a:rPr lang="it-IT" sz="1300" baseline="0" dirty="0"/>
                        <a:t> </a:t>
                      </a:r>
                      <a:r>
                        <a:rPr lang="it-IT" sz="1300" dirty="0"/>
                        <a:t>&lt; 30 </a:t>
                      </a:r>
                      <a:r>
                        <a:rPr lang="it-IT" sz="1300" dirty="0" smtClean="0">
                          <a:latin typeface="Calibri" panose="020F0502020204030204" pitchFamily="34" charset="0"/>
                          <a:cs typeface="Calibri" panose="020F0502020204030204" pitchFamily="34" charset="0"/>
                        </a:rPr>
                        <a:t>µs:</a:t>
                      </a:r>
                      <a:endParaRPr lang="it-IT" sz="1300" dirty="0">
                        <a:latin typeface="Calibri" panose="020F0502020204030204" pitchFamily="34" charset="0"/>
                        <a:cs typeface="Calibri" panose="020F0502020204030204" pitchFamily="34" charset="0"/>
                      </a:endParaRPr>
                    </a:p>
                    <a:p>
                      <a:pPr marL="179388" marR="0" lvl="0" indent="-1793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300" dirty="0">
                          <a:latin typeface="Calibri" panose="020F0502020204030204" pitchFamily="34" charset="0"/>
                          <a:cs typeface="Calibri" panose="020F0502020204030204" pitchFamily="34" charset="0"/>
                        </a:rPr>
                        <a:t>First </a:t>
                      </a:r>
                      <a:r>
                        <a:rPr lang="it-IT" sz="1300" dirty="0" err="1">
                          <a:latin typeface="Calibri" panose="020F0502020204030204" pitchFamily="34" charset="0"/>
                          <a:cs typeface="Calibri" panose="020F0502020204030204" pitchFamily="34" charset="0"/>
                        </a:rPr>
                        <a:t>direct</a:t>
                      </a:r>
                      <a:r>
                        <a:rPr lang="it-IT" sz="1300" dirty="0">
                          <a:latin typeface="Calibri" panose="020F0502020204030204" pitchFamily="34" charset="0"/>
                          <a:cs typeface="Calibri" panose="020F0502020204030204" pitchFamily="34" charset="0"/>
                        </a:rPr>
                        <a:t> </a:t>
                      </a:r>
                      <a:r>
                        <a:rPr lang="it-IT" sz="1300" dirty="0" err="1">
                          <a:latin typeface="Calibri" panose="020F0502020204030204" pitchFamily="34" charset="0"/>
                          <a:cs typeface="Calibri" panose="020F0502020204030204" pitchFamily="34" charset="0"/>
                        </a:rPr>
                        <a:t>evidence</a:t>
                      </a:r>
                      <a:r>
                        <a:rPr lang="it-IT" sz="1300" dirty="0">
                          <a:latin typeface="Calibri" panose="020F0502020204030204" pitchFamily="34" charset="0"/>
                          <a:cs typeface="Calibri" panose="020F0502020204030204" pitchFamily="34" charset="0"/>
                        </a:rPr>
                        <a:t> of a fast thermal</a:t>
                      </a:r>
                    </a:p>
                    <a:p>
                      <a:pPr marL="179388" marR="0" lvl="0" indent="-1793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300" dirty="0" err="1">
                          <a:latin typeface="Calibri" panose="020F0502020204030204" pitchFamily="34" charset="0"/>
                          <a:cs typeface="Calibri" panose="020F0502020204030204" pitchFamily="34" charset="0"/>
                        </a:rPr>
                        <a:t>Pulse</a:t>
                      </a:r>
                      <a:r>
                        <a:rPr lang="it-IT" sz="1300" dirty="0">
                          <a:latin typeface="Calibri" panose="020F0502020204030204" pitchFamily="34" charset="0"/>
                          <a:cs typeface="Calibri" panose="020F0502020204030204" pitchFamily="34" charset="0"/>
                        </a:rPr>
                        <a:t> </a:t>
                      </a:r>
                      <a:r>
                        <a:rPr lang="it-IT" sz="1300" dirty="0" err="1">
                          <a:latin typeface="Calibri" panose="020F0502020204030204" pitchFamily="34" charset="0"/>
                          <a:cs typeface="Calibri" panose="020F0502020204030204" pitchFamily="34" charset="0"/>
                        </a:rPr>
                        <a:t>extraction</a:t>
                      </a:r>
                      <a:r>
                        <a:rPr lang="it-IT" sz="1300" baseline="0" dirty="0">
                          <a:latin typeface="Calibri" panose="020F0502020204030204" pitchFamily="34" charset="0"/>
                          <a:cs typeface="Calibri" panose="020F0502020204030204" pitchFamily="34" charset="0"/>
                        </a:rPr>
                        <a:t> </a:t>
                      </a:r>
                      <a:r>
                        <a:rPr lang="it-IT" sz="1300" baseline="0" dirty="0" err="1">
                          <a:latin typeface="Calibri" panose="020F0502020204030204" pitchFamily="34" charset="0"/>
                          <a:cs typeface="Calibri" panose="020F0502020204030204" pitchFamily="34" charset="0"/>
                        </a:rPr>
                        <a:t>performed</a:t>
                      </a:r>
                      <a:r>
                        <a:rPr lang="it-IT" sz="1300" baseline="0" dirty="0">
                          <a:latin typeface="Calibri" panose="020F0502020204030204" pitchFamily="34" charset="0"/>
                          <a:cs typeface="Calibri" panose="020F0502020204030204" pitchFamily="34" charset="0"/>
                        </a:rPr>
                        <a:t> </a:t>
                      </a:r>
                      <a:r>
                        <a:rPr lang="it-IT" sz="1300" baseline="0" dirty="0" err="1">
                          <a:latin typeface="Calibri" panose="020F0502020204030204" pitchFamily="34" charset="0"/>
                          <a:cs typeface="Calibri" panose="020F0502020204030204" pitchFamily="34" charset="0"/>
                        </a:rPr>
                        <a:t>thanx</a:t>
                      </a:r>
                      <a:r>
                        <a:rPr lang="it-IT" sz="1300" baseline="0" dirty="0">
                          <a:latin typeface="Calibri" panose="020F0502020204030204" pitchFamily="34" charset="0"/>
                          <a:cs typeface="Calibri" panose="020F0502020204030204" pitchFamily="34" charset="0"/>
                        </a:rPr>
                        <a:t> to the WBEE trigger </a:t>
                      </a:r>
                      <a:r>
                        <a:rPr lang="it-IT" sz="1300" baseline="0" dirty="0" err="1">
                          <a:latin typeface="Calibri" panose="020F0502020204030204" pitchFamily="34" charset="0"/>
                          <a:cs typeface="Calibri" panose="020F0502020204030204" pitchFamily="34" charset="0"/>
                        </a:rPr>
                        <a:t>logic</a:t>
                      </a:r>
                      <a:r>
                        <a:rPr lang="it-IT" sz="1300" baseline="0" dirty="0">
                          <a:latin typeface="Calibri" panose="020F0502020204030204" pitchFamily="34" charset="0"/>
                          <a:cs typeface="Calibri" panose="020F0502020204030204" pitchFamily="34" charset="0"/>
                        </a:rPr>
                        <a:t> </a:t>
                      </a:r>
                      <a:r>
                        <a:rPr lang="it-IT" sz="1300" baseline="0" dirty="0" err="1">
                          <a:latin typeface="Calibri" panose="020F0502020204030204" pitchFamily="34" charset="0"/>
                          <a:cs typeface="Calibri" panose="020F0502020204030204" pitchFamily="34" charset="0"/>
                        </a:rPr>
                        <a:t>algorithm</a:t>
                      </a:r>
                      <a:endParaRPr lang="it-IT" sz="1300" dirty="0"/>
                    </a:p>
                  </a:txBody>
                  <a:tcPr marL="91439" marR="91439" marT="45729" marB="45729" anchor="ctr"/>
                </a:tc>
                <a:extLst>
                  <a:ext uri="{0D108BD9-81ED-4DB2-BD59-A6C34878D82A}">
                    <a16:rowId xmlns:a16="http://schemas.microsoft.com/office/drawing/2014/main" val="10004"/>
                  </a:ext>
                </a:extLst>
              </a:tr>
              <a:tr h="487779">
                <a:tc>
                  <a:txBody>
                    <a:bodyPr/>
                    <a:lstStyle/>
                    <a:p>
                      <a:pPr algn="ctr"/>
                      <a:r>
                        <a:rPr lang="it-IT" sz="1300" baseline="0"/>
                        <a:t>ETF decay time</a:t>
                      </a:r>
                    </a:p>
                  </a:txBody>
                  <a:tcPr marL="91439" marR="91439" marT="45729" marB="45729" anchor="ctr"/>
                </a:tc>
                <a:tc>
                  <a:txBody>
                    <a:bodyPr/>
                    <a:lstStyle/>
                    <a:p>
                      <a:pPr algn="ctr"/>
                      <a:r>
                        <a:rPr lang="it-IT" sz="1300"/>
                        <a:t>1.3</a:t>
                      </a:r>
                      <a:r>
                        <a:rPr lang="it-IT" sz="1300" baseline="0"/>
                        <a:t> ms</a:t>
                      </a:r>
                      <a:endParaRPr lang="it-IT" sz="1300"/>
                    </a:p>
                  </a:txBody>
                  <a:tcPr marL="91439" marR="91439" marT="45729" marB="45729" anchor="ctr">
                    <a:solidFill>
                      <a:schemeClr val="accent3">
                        <a:lumMod val="20000"/>
                        <a:lumOff val="80000"/>
                      </a:schemeClr>
                    </a:solidFill>
                  </a:tcPr>
                </a:tc>
                <a:tc>
                  <a:txBody>
                    <a:bodyPr/>
                    <a:lstStyle/>
                    <a:p>
                      <a:pPr algn="ctr"/>
                      <a:r>
                        <a:rPr lang="it-IT" sz="1300"/>
                        <a:t>700 </a:t>
                      </a:r>
                      <a:r>
                        <a:rPr lang="it-IT" sz="1300">
                          <a:latin typeface="Calibri" panose="020F0502020204030204" pitchFamily="34" charset="0"/>
                          <a:cs typeface="Calibri" panose="020F0502020204030204" pitchFamily="34" charset="0"/>
                        </a:rPr>
                        <a:t>µs</a:t>
                      </a:r>
                      <a:endParaRPr lang="it-IT" sz="1300"/>
                    </a:p>
                  </a:txBody>
                  <a:tcPr marL="91439" marR="91439" marT="45729" marB="45729" anchor="ctr"/>
                </a:tc>
                <a:tc>
                  <a:txBody>
                    <a:bodyPr/>
                    <a:lstStyle/>
                    <a:p>
                      <a:pPr algn="ctr"/>
                      <a:r>
                        <a:rPr lang="it-IT" sz="1300"/>
                        <a:t>&lt; 250 </a:t>
                      </a:r>
                      <a:r>
                        <a:rPr lang="it-IT" sz="1300">
                          <a:latin typeface="Calibri" panose="020F0502020204030204" pitchFamily="34" charset="0"/>
                          <a:cs typeface="Calibri" panose="020F0502020204030204" pitchFamily="34" charset="0"/>
                        </a:rPr>
                        <a:t>µs</a:t>
                      </a:r>
                      <a:endParaRPr lang="it-IT" sz="1300"/>
                    </a:p>
                  </a:txBody>
                  <a:tcPr marL="91439" marR="91439" marT="45729" marB="45729" anchor="ctr"/>
                </a:tc>
                <a:tc>
                  <a:txBody>
                    <a:bodyPr/>
                    <a:lstStyle/>
                    <a:p>
                      <a:pPr algn="ctr"/>
                      <a:r>
                        <a:rPr lang="it-IT" sz="1300" dirty="0" err="1"/>
                        <a:t>Achievable</a:t>
                      </a:r>
                      <a:r>
                        <a:rPr lang="it-IT" sz="1300" dirty="0"/>
                        <a:t> with </a:t>
                      </a:r>
                      <a:r>
                        <a:rPr lang="it-IT" sz="1300" dirty="0" err="1"/>
                        <a:t>higher</a:t>
                      </a:r>
                      <a:r>
                        <a:rPr lang="it-IT" sz="1300" dirty="0"/>
                        <a:t> </a:t>
                      </a:r>
                      <a:r>
                        <a:rPr lang="el-GR" sz="1300" b="0" i="0" kern="1200" dirty="0">
                          <a:solidFill>
                            <a:schemeClr val="tx1"/>
                          </a:solidFill>
                          <a:effectLst/>
                          <a:latin typeface="+mn-lt"/>
                          <a:ea typeface="+mn-ea"/>
                          <a:cs typeface="+mn-cs"/>
                        </a:rPr>
                        <a:t>α</a:t>
                      </a:r>
                      <a:r>
                        <a:rPr lang="it-IT" sz="1300" b="0" i="0" kern="1200" dirty="0">
                          <a:solidFill>
                            <a:schemeClr val="tx1"/>
                          </a:solidFill>
                          <a:effectLst/>
                          <a:latin typeface="+mn-lt"/>
                          <a:ea typeface="+mn-ea"/>
                          <a:cs typeface="+mn-cs"/>
                        </a:rPr>
                        <a:t> and </a:t>
                      </a:r>
                      <a:br>
                        <a:rPr lang="it-IT" sz="1300" b="0" i="0" kern="1200" dirty="0">
                          <a:solidFill>
                            <a:schemeClr val="tx1"/>
                          </a:solidFill>
                          <a:effectLst/>
                          <a:latin typeface="+mn-lt"/>
                          <a:ea typeface="+mn-ea"/>
                          <a:cs typeface="+mn-cs"/>
                        </a:rPr>
                      </a:br>
                      <a:r>
                        <a:rPr lang="it-IT" sz="1300" b="0" i="0" kern="1200" dirty="0" err="1">
                          <a:solidFill>
                            <a:schemeClr val="tx1"/>
                          </a:solidFill>
                          <a:effectLst/>
                          <a:latin typeface="+mn-lt"/>
                          <a:ea typeface="+mn-ea"/>
                          <a:cs typeface="+mn-cs"/>
                        </a:rPr>
                        <a:t>higher</a:t>
                      </a:r>
                      <a:r>
                        <a:rPr lang="it-IT" sz="1300" b="0" i="0" kern="1200" baseline="0" dirty="0">
                          <a:solidFill>
                            <a:schemeClr val="tx1"/>
                          </a:solidFill>
                          <a:effectLst/>
                          <a:latin typeface="+mn-lt"/>
                          <a:ea typeface="+mn-ea"/>
                          <a:cs typeface="+mn-cs"/>
                        </a:rPr>
                        <a:t> silicon </a:t>
                      </a:r>
                      <a:r>
                        <a:rPr lang="it-IT" sz="1300" b="0" i="0" kern="1200" baseline="0" dirty="0" err="1">
                          <a:solidFill>
                            <a:schemeClr val="tx1"/>
                          </a:solidFill>
                          <a:effectLst/>
                          <a:latin typeface="+mn-lt"/>
                          <a:ea typeface="+mn-ea"/>
                          <a:cs typeface="+mn-cs"/>
                        </a:rPr>
                        <a:t>legs</a:t>
                      </a:r>
                      <a:r>
                        <a:rPr lang="it-IT" sz="1300" b="0" i="0" kern="1200" baseline="0" dirty="0">
                          <a:solidFill>
                            <a:schemeClr val="tx1"/>
                          </a:solidFill>
                          <a:effectLst/>
                          <a:latin typeface="+mn-lt"/>
                          <a:ea typeface="+mn-ea"/>
                          <a:cs typeface="+mn-cs"/>
                        </a:rPr>
                        <a:t> aspect ratio</a:t>
                      </a:r>
                      <a:endParaRPr lang="it-IT" sz="1300" b="0" dirty="0"/>
                    </a:p>
                  </a:txBody>
                  <a:tcPr marL="91439" marR="91439" marT="45729" marB="45729" anchor="ctr">
                    <a:noFill/>
                  </a:tcPr>
                </a:tc>
                <a:extLst>
                  <a:ext uri="{0D108BD9-81ED-4DB2-BD59-A6C34878D82A}">
                    <a16:rowId xmlns:a16="http://schemas.microsoft.com/office/drawing/2014/main" val="10005"/>
                  </a:ext>
                </a:extLst>
              </a:tr>
              <a:tr h="289619">
                <a:tc>
                  <a:txBody>
                    <a:bodyPr/>
                    <a:lstStyle/>
                    <a:p>
                      <a:pPr algn="ctr"/>
                      <a:r>
                        <a:rPr lang="it-IT" sz="1300" baseline="0"/>
                        <a:t>Thermal decay time</a:t>
                      </a:r>
                    </a:p>
                  </a:txBody>
                  <a:tcPr marL="91439" marR="91439" marT="45729" marB="45729" anchor="ctr"/>
                </a:tc>
                <a:tc>
                  <a:txBody>
                    <a:bodyPr/>
                    <a:lstStyle/>
                    <a:p>
                      <a:pPr algn="ctr"/>
                      <a:r>
                        <a:rPr lang="it-IT" sz="1300"/>
                        <a:t>2.4 ms</a:t>
                      </a:r>
                    </a:p>
                  </a:txBody>
                  <a:tcPr marL="91439" marR="91439" marT="45729" marB="45729" anchor="ctr">
                    <a:solidFill>
                      <a:schemeClr val="accent3">
                        <a:lumMod val="20000"/>
                        <a:lumOff val="80000"/>
                      </a:schemeClr>
                    </a:solidFill>
                  </a:tcPr>
                </a:tc>
                <a:tc>
                  <a:txBody>
                    <a:bodyPr/>
                    <a:lstStyle/>
                    <a:p>
                      <a:pPr algn="ctr"/>
                      <a:r>
                        <a:rPr lang="it-IT" sz="1300"/>
                        <a:t>~ 3 ms</a:t>
                      </a:r>
                    </a:p>
                  </a:txBody>
                  <a:tcPr marL="91439" marR="91439" marT="45729" marB="45729" anchor="ctr"/>
                </a:tc>
                <a:tc>
                  <a:txBody>
                    <a:bodyPr/>
                    <a:lstStyle/>
                    <a:p>
                      <a:pPr algn="ctr"/>
                      <a:r>
                        <a:rPr lang="it-IT" sz="1300"/>
                        <a:t>&lt; 2.5 ms</a:t>
                      </a:r>
                    </a:p>
                  </a:txBody>
                  <a:tcPr marL="91439" marR="91439" marT="45729" marB="45729" anchor="ctr"/>
                </a:tc>
                <a:tc>
                  <a:txBody>
                    <a:bodyPr/>
                    <a:lstStyle/>
                    <a:p>
                      <a:pPr algn="ctr"/>
                      <a:endParaRPr lang="it-IT" sz="1300" b="1" dirty="0"/>
                    </a:p>
                  </a:txBody>
                  <a:tcPr marL="91439" marR="91439" marT="45729" marB="45729" anchor="ctr">
                    <a:noFill/>
                  </a:tcPr>
                </a:tc>
                <a:extLst>
                  <a:ext uri="{0D108BD9-81ED-4DB2-BD59-A6C34878D82A}">
                    <a16:rowId xmlns:a16="http://schemas.microsoft.com/office/drawing/2014/main" val="10006"/>
                  </a:ext>
                </a:extLst>
              </a:tr>
              <a:tr h="289619">
                <a:tc>
                  <a:txBody>
                    <a:bodyPr/>
                    <a:lstStyle/>
                    <a:p>
                      <a:pPr algn="ctr"/>
                      <a:r>
                        <a:rPr lang="el-GR" sz="1300"/>
                        <a:t>Δ</a:t>
                      </a:r>
                      <a:r>
                        <a:rPr lang="it-IT" sz="1300"/>
                        <a:t>E</a:t>
                      </a:r>
                      <a:r>
                        <a:rPr lang="it-IT" sz="1300" baseline="-25000"/>
                        <a:t>FWHM </a:t>
                      </a:r>
                      <a:r>
                        <a:rPr lang="it-IT" sz="1300" baseline="0"/>
                        <a:t>@ 6 keV</a:t>
                      </a:r>
                      <a:endParaRPr lang="it-IT" sz="1300" baseline="-25000"/>
                    </a:p>
                  </a:txBody>
                  <a:tcPr marL="91439" marR="91439" marT="45729" marB="45729" anchor="ctr"/>
                </a:tc>
                <a:tc>
                  <a:txBody>
                    <a:bodyPr/>
                    <a:lstStyle/>
                    <a:p>
                      <a:pPr algn="ctr"/>
                      <a:r>
                        <a:rPr lang="it-IT" sz="1300"/>
                        <a:t>170 eV</a:t>
                      </a:r>
                    </a:p>
                  </a:txBody>
                  <a:tcPr marL="91439" marR="91439" marT="45729" marB="45729" anchor="ctr">
                    <a:solidFill>
                      <a:schemeClr val="accent3">
                        <a:lumMod val="20000"/>
                        <a:lumOff val="80000"/>
                      </a:schemeClr>
                    </a:solidFill>
                  </a:tcPr>
                </a:tc>
                <a:tc>
                  <a:txBody>
                    <a:bodyPr/>
                    <a:lstStyle/>
                    <a:p>
                      <a:pPr algn="ctr"/>
                      <a:r>
                        <a:rPr lang="it-IT" sz="1300"/>
                        <a:t>1300</a:t>
                      </a:r>
                      <a:r>
                        <a:rPr lang="it-IT" sz="1300" baseline="0"/>
                        <a:t> eV</a:t>
                      </a:r>
                      <a:endParaRPr lang="it-IT" sz="1300"/>
                    </a:p>
                  </a:txBody>
                  <a:tcPr marL="91439" marR="91439" marT="45729" marB="45729" anchor="ctr"/>
                </a:tc>
                <a:tc>
                  <a:txBody>
                    <a:bodyPr/>
                    <a:lstStyle/>
                    <a:p>
                      <a:pPr algn="ctr"/>
                      <a:r>
                        <a:rPr lang="it-IT" sz="1300"/>
                        <a:t>&lt; 2500 eV</a:t>
                      </a:r>
                    </a:p>
                  </a:txBody>
                  <a:tcPr marL="91439" marR="91439" marT="45729" marB="45729" anchor="ctr"/>
                </a:tc>
                <a:tc>
                  <a:txBody>
                    <a:bodyPr/>
                    <a:lstStyle/>
                    <a:p>
                      <a:pPr algn="ctr"/>
                      <a:endParaRPr lang="it-IT" sz="1300" dirty="0"/>
                    </a:p>
                  </a:txBody>
                  <a:tcPr marL="91439" marR="91439" marT="45729" marB="45729" anchor="ctr"/>
                </a:tc>
                <a:extLst>
                  <a:ext uri="{0D108BD9-81ED-4DB2-BD59-A6C34878D82A}">
                    <a16:rowId xmlns:a16="http://schemas.microsoft.com/office/drawing/2014/main" val="10007"/>
                  </a:ext>
                </a:extLst>
              </a:tr>
            </a:tbl>
          </a:graphicData>
        </a:graphic>
      </p:graphicFrame>
      <p:sp>
        <p:nvSpPr>
          <p:cNvPr id="6" name="CasellaDiTesto 5"/>
          <p:cNvSpPr txBox="1"/>
          <p:nvPr/>
        </p:nvSpPr>
        <p:spPr>
          <a:xfrm>
            <a:off x="3454096" y="453439"/>
            <a:ext cx="2997808" cy="492443"/>
          </a:xfrm>
          <a:prstGeom prst="rect">
            <a:avLst/>
          </a:prstGeom>
          <a:noFill/>
        </p:spPr>
        <p:txBody>
          <a:bodyPr wrap="none">
            <a:spAutoFit/>
          </a:bodyPr>
          <a:lstStyle/>
          <a:p>
            <a:pPr>
              <a:defRPr/>
            </a:pPr>
            <a:r>
              <a:rPr lang="it-IT" sz="2600" b="1" dirty="0">
                <a:solidFill>
                  <a:srgbClr val="FF0000"/>
                </a:solidFill>
                <a:latin typeface="+mj-lt"/>
              </a:rPr>
              <a:t>DM#127 – </a:t>
            </a:r>
            <a:r>
              <a:rPr lang="it-IT" sz="2600" b="1" dirty="0" err="1" smtClean="0">
                <a:solidFill>
                  <a:srgbClr val="FF0000"/>
                </a:solidFill>
                <a:latin typeface="+mj-lt"/>
              </a:rPr>
              <a:t>Summary</a:t>
            </a:r>
            <a:endParaRPr lang="it-IT" sz="2600" b="1" dirty="0">
              <a:solidFill>
                <a:srgbClr val="FF0000"/>
              </a:solidFill>
              <a:latin typeface="+mj-lt"/>
            </a:endParaRPr>
          </a:p>
        </p:txBody>
      </p:sp>
      <p:sp>
        <p:nvSpPr>
          <p:cNvPr id="7" name="CasellaDiTesto 6"/>
          <p:cNvSpPr txBox="1"/>
          <p:nvPr/>
        </p:nvSpPr>
        <p:spPr>
          <a:xfrm>
            <a:off x="92460" y="4976299"/>
            <a:ext cx="9685075" cy="1354217"/>
          </a:xfrm>
          <a:prstGeom prst="rect">
            <a:avLst/>
          </a:prstGeom>
          <a:noFill/>
        </p:spPr>
        <p:txBody>
          <a:bodyPr wrap="square">
            <a:spAutoFit/>
          </a:bodyPr>
          <a:lstStyle/>
          <a:p>
            <a:pPr marL="285750" indent="-285750">
              <a:buFont typeface="Arial" panose="020B0604020202020204" pitchFamily="34" charset="0"/>
              <a:buChar char="•"/>
              <a:defRPr/>
            </a:pPr>
            <a:r>
              <a:rPr lang="it-IT" sz="1600" dirty="0">
                <a:solidFill>
                  <a:schemeClr val="tx1"/>
                </a:solidFill>
                <a:latin typeface="+mj-lt"/>
              </a:rPr>
              <a:t>We are </a:t>
            </a:r>
            <a:r>
              <a:rPr lang="it-IT" sz="1600" dirty="0" err="1" smtClean="0">
                <a:solidFill>
                  <a:schemeClr val="tx1"/>
                </a:solidFill>
                <a:latin typeface="+mj-lt"/>
              </a:rPr>
              <a:t>achieving</a:t>
            </a:r>
            <a:r>
              <a:rPr lang="it-IT" sz="1600" dirty="0" smtClean="0">
                <a:solidFill>
                  <a:schemeClr val="tx1"/>
                </a:solidFill>
                <a:latin typeface="+mj-lt"/>
              </a:rPr>
              <a:t> </a:t>
            </a:r>
            <a:r>
              <a:rPr lang="it-IT" sz="1600" dirty="0" err="1">
                <a:solidFill>
                  <a:schemeClr val="tx1"/>
                </a:solidFill>
                <a:latin typeface="+mj-lt"/>
              </a:rPr>
              <a:t>good</a:t>
            </a:r>
            <a:r>
              <a:rPr lang="it-IT" sz="1600" dirty="0">
                <a:solidFill>
                  <a:schemeClr val="tx1"/>
                </a:solidFill>
                <a:latin typeface="+mj-lt"/>
              </a:rPr>
              <a:t> results by </a:t>
            </a:r>
            <a:r>
              <a:rPr lang="it-IT" sz="1600" dirty="0" err="1">
                <a:solidFill>
                  <a:schemeClr val="tx1"/>
                </a:solidFill>
                <a:latin typeface="+mj-lt"/>
              </a:rPr>
              <a:t>working</a:t>
            </a:r>
            <a:r>
              <a:rPr lang="it-IT" sz="1600" dirty="0">
                <a:solidFill>
                  <a:schemeClr val="tx1"/>
                </a:solidFill>
                <a:latin typeface="+mj-lt"/>
              </a:rPr>
              <a:t> with a </a:t>
            </a:r>
            <a:r>
              <a:rPr lang="it-IT" sz="1600" b="1" dirty="0">
                <a:solidFill>
                  <a:schemeClr val="tx1"/>
                </a:solidFill>
                <a:latin typeface="+mj-lt"/>
              </a:rPr>
              <a:t>pure thermal </a:t>
            </a:r>
            <a:r>
              <a:rPr lang="it-IT" sz="1600" b="1" dirty="0" smtClean="0">
                <a:solidFill>
                  <a:schemeClr val="tx1"/>
                </a:solidFill>
                <a:latin typeface="+mj-lt"/>
              </a:rPr>
              <a:t>detector</a:t>
            </a:r>
            <a:r>
              <a:rPr lang="it-IT" sz="1600" dirty="0" smtClean="0">
                <a:solidFill>
                  <a:schemeClr val="tx1"/>
                </a:solidFill>
                <a:latin typeface="+mj-lt"/>
              </a:rPr>
              <a:t> </a:t>
            </a:r>
            <a:r>
              <a:rPr lang="it-IT" sz="1600" dirty="0" err="1" smtClean="0">
                <a:solidFill>
                  <a:schemeClr val="tx1"/>
                </a:solidFill>
                <a:latin typeface="+mj-lt"/>
              </a:rPr>
              <a:t>which</a:t>
            </a:r>
            <a:r>
              <a:rPr lang="it-IT" sz="1600" dirty="0" smtClean="0">
                <a:solidFill>
                  <a:schemeClr val="tx1"/>
                </a:solidFill>
                <a:latin typeface="+mj-lt"/>
              </a:rPr>
              <a:t> </a:t>
            </a:r>
            <a:r>
              <a:rPr lang="it-IT" sz="1600" dirty="0" err="1" smtClean="0">
                <a:solidFill>
                  <a:schemeClr val="tx1"/>
                </a:solidFill>
                <a:latin typeface="+mj-lt"/>
              </a:rPr>
              <a:t>translate</a:t>
            </a:r>
            <a:r>
              <a:rPr lang="it-IT" sz="1600" dirty="0" smtClean="0">
                <a:solidFill>
                  <a:schemeClr val="tx1"/>
                </a:solidFill>
                <a:latin typeface="+mj-lt"/>
              </a:rPr>
              <a:t> </a:t>
            </a:r>
            <a:r>
              <a:rPr lang="it-IT" sz="1600" dirty="0" err="1" smtClean="0">
                <a:solidFill>
                  <a:schemeClr val="tx1"/>
                </a:solidFill>
                <a:latin typeface="+mj-lt"/>
              </a:rPr>
              <a:t>into</a:t>
            </a:r>
            <a:r>
              <a:rPr lang="it-IT" sz="1600" dirty="0" smtClean="0">
                <a:solidFill>
                  <a:schemeClr val="tx1"/>
                </a:solidFill>
                <a:latin typeface="+mj-lt"/>
              </a:rPr>
              <a:t>:</a:t>
            </a:r>
          </a:p>
          <a:p>
            <a:pPr marL="742950" lvl="1" indent="-285750">
              <a:buFont typeface="Arial" panose="020B0604020202020204" pitchFamily="34" charset="0"/>
              <a:buChar char="•"/>
              <a:defRPr/>
            </a:pPr>
            <a:r>
              <a:rPr lang="it-IT" sz="1400" b="1" dirty="0" err="1" smtClean="0">
                <a:solidFill>
                  <a:schemeClr val="tx1"/>
                </a:solidFill>
                <a:latin typeface="+mj-lt"/>
              </a:rPr>
              <a:t>simplified</a:t>
            </a:r>
            <a:r>
              <a:rPr lang="it-IT" sz="1400" b="1" dirty="0" smtClean="0">
                <a:solidFill>
                  <a:schemeClr val="tx1"/>
                </a:solidFill>
                <a:latin typeface="+mj-lt"/>
              </a:rPr>
              <a:t> </a:t>
            </a:r>
            <a:r>
              <a:rPr lang="it-IT" sz="1400" b="1" dirty="0">
                <a:solidFill>
                  <a:schemeClr val="tx1"/>
                </a:solidFill>
                <a:latin typeface="+mj-lt"/>
              </a:rPr>
              <a:t>TES </a:t>
            </a:r>
            <a:r>
              <a:rPr lang="it-IT" sz="1400" b="1" dirty="0" smtClean="0">
                <a:solidFill>
                  <a:schemeClr val="tx1"/>
                </a:solidFill>
                <a:latin typeface="+mj-lt"/>
              </a:rPr>
              <a:t>network, </a:t>
            </a:r>
            <a:r>
              <a:rPr lang="it-IT" sz="1400" b="1" dirty="0" err="1" smtClean="0">
                <a:solidFill>
                  <a:schemeClr val="tx1"/>
                </a:solidFill>
                <a:latin typeface="+mj-lt"/>
              </a:rPr>
              <a:t>thus</a:t>
            </a:r>
            <a:r>
              <a:rPr lang="it-IT" sz="1400" b="1" dirty="0" smtClean="0">
                <a:solidFill>
                  <a:schemeClr val="tx1"/>
                </a:solidFill>
                <a:latin typeface="+mj-lt"/>
              </a:rPr>
              <a:t> </a:t>
            </a:r>
            <a:r>
              <a:rPr lang="it-IT" sz="1400" b="1" dirty="0" err="1" smtClean="0">
                <a:solidFill>
                  <a:schemeClr val="tx1"/>
                </a:solidFill>
                <a:latin typeface="+mj-lt"/>
              </a:rPr>
              <a:t>also</a:t>
            </a:r>
            <a:r>
              <a:rPr lang="it-IT" sz="1400" b="1" dirty="0" smtClean="0">
                <a:solidFill>
                  <a:schemeClr val="tx1"/>
                </a:solidFill>
                <a:latin typeface="+mj-lt"/>
              </a:rPr>
              <a:t> </a:t>
            </a:r>
            <a:r>
              <a:rPr lang="it-IT" sz="1400" b="1" dirty="0" err="1" smtClean="0">
                <a:solidFill>
                  <a:schemeClr val="tx1"/>
                </a:solidFill>
                <a:latin typeface="+mj-lt"/>
              </a:rPr>
              <a:t>mitigating</a:t>
            </a:r>
            <a:r>
              <a:rPr lang="it-IT" sz="1400" b="1" dirty="0" smtClean="0">
                <a:solidFill>
                  <a:schemeClr val="tx1"/>
                </a:solidFill>
                <a:latin typeface="+mj-lt"/>
              </a:rPr>
              <a:t> </a:t>
            </a:r>
            <a:r>
              <a:rPr lang="it-IT" sz="1400" b="1" dirty="0" err="1" smtClean="0">
                <a:solidFill>
                  <a:schemeClr val="tx1"/>
                </a:solidFill>
                <a:latin typeface="+mj-lt"/>
              </a:rPr>
              <a:t>failure</a:t>
            </a:r>
            <a:r>
              <a:rPr lang="it-IT" sz="1400" b="1" dirty="0" smtClean="0">
                <a:solidFill>
                  <a:schemeClr val="tx1"/>
                </a:solidFill>
                <a:latin typeface="+mj-lt"/>
              </a:rPr>
              <a:t> </a:t>
            </a:r>
            <a:r>
              <a:rPr lang="it-IT" sz="1400" b="1" dirty="0" err="1" smtClean="0">
                <a:solidFill>
                  <a:schemeClr val="tx1"/>
                </a:solidFill>
                <a:latin typeface="+mj-lt"/>
              </a:rPr>
              <a:t>during</a:t>
            </a:r>
            <a:r>
              <a:rPr lang="it-IT" sz="1400" b="1" dirty="0" smtClean="0">
                <a:solidFill>
                  <a:schemeClr val="tx1"/>
                </a:solidFill>
                <a:latin typeface="+mj-lt"/>
              </a:rPr>
              <a:t> production process</a:t>
            </a:r>
          </a:p>
          <a:p>
            <a:pPr marL="742950" lvl="1" indent="-285750">
              <a:buFont typeface="Arial" panose="020B0604020202020204" pitchFamily="34" charset="0"/>
              <a:buChar char="•"/>
              <a:defRPr/>
            </a:pPr>
            <a:r>
              <a:rPr lang="it-IT" sz="1400" b="1" dirty="0" err="1" smtClean="0">
                <a:solidFill>
                  <a:schemeClr val="tx1"/>
                </a:solidFill>
                <a:latin typeface="+mj-lt"/>
              </a:rPr>
              <a:t>lower</a:t>
            </a:r>
            <a:r>
              <a:rPr lang="it-IT" sz="1400" b="1" dirty="0" smtClean="0">
                <a:solidFill>
                  <a:schemeClr val="tx1"/>
                </a:solidFill>
                <a:latin typeface="+mj-lt"/>
              </a:rPr>
              <a:t> </a:t>
            </a:r>
            <a:r>
              <a:rPr lang="it-IT" sz="1400" b="1" dirty="0" err="1">
                <a:solidFill>
                  <a:schemeClr val="tx1"/>
                </a:solidFill>
                <a:latin typeface="+mj-lt"/>
              </a:rPr>
              <a:t>bias</a:t>
            </a:r>
            <a:r>
              <a:rPr lang="it-IT" sz="1400" b="1" dirty="0">
                <a:solidFill>
                  <a:schemeClr val="tx1"/>
                </a:solidFill>
                <a:latin typeface="+mj-lt"/>
              </a:rPr>
              <a:t> </a:t>
            </a:r>
            <a:r>
              <a:rPr lang="it-IT" sz="1400" b="1" dirty="0" err="1">
                <a:solidFill>
                  <a:schemeClr val="tx1"/>
                </a:solidFill>
                <a:latin typeface="+mj-lt"/>
              </a:rPr>
              <a:t>current</a:t>
            </a:r>
            <a:r>
              <a:rPr lang="it-IT" sz="1400" b="1" dirty="0">
                <a:solidFill>
                  <a:schemeClr val="tx1"/>
                </a:solidFill>
                <a:latin typeface="+mj-lt"/>
              </a:rPr>
              <a:t> and thermal </a:t>
            </a:r>
            <a:r>
              <a:rPr lang="it-IT" sz="1400" b="1" dirty="0" err="1" smtClean="0">
                <a:solidFill>
                  <a:schemeClr val="tx1"/>
                </a:solidFill>
                <a:latin typeface="+mj-lt"/>
              </a:rPr>
              <a:t>dissipation</a:t>
            </a:r>
            <a:endParaRPr lang="it-IT" sz="1400" b="1" dirty="0">
              <a:solidFill>
                <a:schemeClr val="tx1"/>
              </a:solidFill>
              <a:latin typeface="+mj-lt"/>
            </a:endParaRPr>
          </a:p>
          <a:p>
            <a:pPr>
              <a:defRPr/>
            </a:pPr>
            <a:endParaRPr lang="it-IT" sz="600" dirty="0">
              <a:solidFill>
                <a:schemeClr val="tx1"/>
              </a:solidFill>
              <a:latin typeface="+mj-lt"/>
            </a:endParaRPr>
          </a:p>
          <a:p>
            <a:pPr marL="285750" indent="-285750">
              <a:spcAft>
                <a:spcPts val="0"/>
              </a:spcAft>
              <a:buFont typeface="Arial" panose="020B0604020202020204" pitchFamily="34" charset="0"/>
              <a:buChar char="•"/>
              <a:defRPr/>
            </a:pPr>
            <a:r>
              <a:rPr lang="it-IT" sz="1600" dirty="0">
                <a:solidFill>
                  <a:schemeClr val="tx1"/>
                </a:solidFill>
                <a:latin typeface="+mj-lt"/>
              </a:rPr>
              <a:t>In the </a:t>
            </a:r>
            <a:r>
              <a:rPr lang="it-IT" sz="1600" b="1" dirty="0" err="1" smtClean="0">
                <a:solidFill>
                  <a:schemeClr val="tx1"/>
                </a:solidFill>
                <a:latin typeface="+mj-lt"/>
              </a:rPr>
              <a:t>newATHENA</a:t>
            </a:r>
            <a:r>
              <a:rPr lang="it-IT" sz="1600" b="1" dirty="0" smtClean="0">
                <a:solidFill>
                  <a:schemeClr val="tx1"/>
                </a:solidFill>
                <a:latin typeface="+mj-lt"/>
              </a:rPr>
              <a:t> </a:t>
            </a:r>
            <a:r>
              <a:rPr lang="it-IT" sz="1600" b="1" dirty="0" err="1">
                <a:solidFill>
                  <a:schemeClr val="tx1"/>
                </a:solidFill>
                <a:latin typeface="+mj-lt"/>
              </a:rPr>
              <a:t>context</a:t>
            </a:r>
            <a:r>
              <a:rPr lang="it-IT" sz="1600" dirty="0">
                <a:solidFill>
                  <a:schemeClr val="tx1"/>
                </a:solidFill>
                <a:latin typeface="+mj-lt"/>
              </a:rPr>
              <a:t>, this detector </a:t>
            </a:r>
            <a:r>
              <a:rPr lang="it-IT" sz="1600" dirty="0" err="1" smtClean="0">
                <a:solidFill>
                  <a:schemeClr val="tx1"/>
                </a:solidFill>
                <a:latin typeface="+mj-lt"/>
              </a:rPr>
              <a:t>simplification</a:t>
            </a:r>
            <a:r>
              <a:rPr lang="it-IT" sz="1600" dirty="0" smtClean="0">
                <a:solidFill>
                  <a:schemeClr val="tx1"/>
                </a:solidFill>
                <a:latin typeface="+mj-lt"/>
              </a:rPr>
              <a:t> </a:t>
            </a:r>
            <a:r>
              <a:rPr lang="it-IT" sz="1600" dirty="0">
                <a:solidFill>
                  <a:schemeClr val="tx1"/>
                </a:solidFill>
                <a:latin typeface="+mj-lt"/>
              </a:rPr>
              <a:t>can </a:t>
            </a:r>
            <a:r>
              <a:rPr lang="it-IT" sz="1600" dirty="0" err="1">
                <a:solidFill>
                  <a:schemeClr val="tx1"/>
                </a:solidFill>
                <a:latin typeface="+mj-lt"/>
              </a:rPr>
              <a:t>provide</a:t>
            </a:r>
            <a:r>
              <a:rPr lang="it-IT" sz="1600" dirty="0">
                <a:solidFill>
                  <a:schemeClr val="tx1"/>
                </a:solidFill>
                <a:latin typeface="+mj-lt"/>
              </a:rPr>
              <a:t> a more </a:t>
            </a:r>
            <a:r>
              <a:rPr lang="it-IT" sz="1600" dirty="0" err="1">
                <a:solidFill>
                  <a:schemeClr val="tx1"/>
                </a:solidFill>
                <a:latin typeface="+mj-lt"/>
              </a:rPr>
              <a:t>robust</a:t>
            </a:r>
            <a:r>
              <a:rPr lang="it-IT" sz="1600" dirty="0">
                <a:solidFill>
                  <a:schemeClr val="tx1"/>
                </a:solidFill>
                <a:latin typeface="+mj-lt"/>
              </a:rPr>
              <a:t> design </a:t>
            </a:r>
            <a:r>
              <a:rPr lang="it-IT" sz="1600" dirty="0" err="1">
                <a:solidFill>
                  <a:schemeClr val="tx1"/>
                </a:solidFill>
                <a:latin typeface="+mj-lt"/>
              </a:rPr>
              <a:t>going</a:t>
            </a:r>
            <a:r>
              <a:rPr lang="it-IT" sz="1600" dirty="0">
                <a:solidFill>
                  <a:schemeClr val="tx1"/>
                </a:solidFill>
                <a:latin typeface="+mj-lt"/>
              </a:rPr>
              <a:t> </a:t>
            </a:r>
            <a:r>
              <a:rPr lang="it-IT" sz="1600" dirty="0" err="1">
                <a:solidFill>
                  <a:schemeClr val="tx1"/>
                </a:solidFill>
                <a:latin typeface="+mj-lt"/>
              </a:rPr>
              <a:t>towards</a:t>
            </a:r>
            <a:r>
              <a:rPr lang="it-IT" sz="1600" dirty="0">
                <a:solidFill>
                  <a:schemeClr val="tx1"/>
                </a:solidFill>
                <a:latin typeface="+mj-lt"/>
              </a:rPr>
              <a:t> the </a:t>
            </a:r>
            <a:r>
              <a:rPr lang="it-IT" sz="1600" dirty="0" err="1">
                <a:solidFill>
                  <a:schemeClr val="tx1"/>
                </a:solidFill>
                <a:latin typeface="+mj-lt"/>
              </a:rPr>
              <a:t>requested</a:t>
            </a:r>
            <a:r>
              <a:rPr lang="it-IT" sz="1600" dirty="0">
                <a:solidFill>
                  <a:schemeClr val="tx1"/>
                </a:solidFill>
                <a:latin typeface="+mj-lt"/>
              </a:rPr>
              <a:t> new thermal </a:t>
            </a:r>
            <a:r>
              <a:rPr lang="it-IT" sz="1600" dirty="0" err="1">
                <a:solidFill>
                  <a:schemeClr val="tx1"/>
                </a:solidFill>
                <a:latin typeface="+mj-lt"/>
              </a:rPr>
              <a:t>dissipation</a:t>
            </a:r>
            <a:r>
              <a:rPr lang="it-IT" sz="1600" dirty="0">
                <a:solidFill>
                  <a:schemeClr val="tx1"/>
                </a:solidFill>
                <a:latin typeface="+mj-lt"/>
              </a:rPr>
              <a:t>, </a:t>
            </a:r>
            <a:r>
              <a:rPr lang="it-IT" sz="1600" dirty="0" err="1">
                <a:solidFill>
                  <a:schemeClr val="tx1"/>
                </a:solidFill>
                <a:latin typeface="+mj-lt"/>
              </a:rPr>
              <a:t>bias</a:t>
            </a:r>
            <a:r>
              <a:rPr lang="it-IT" sz="1600" dirty="0">
                <a:solidFill>
                  <a:schemeClr val="tx1"/>
                </a:solidFill>
                <a:latin typeface="+mj-lt"/>
              </a:rPr>
              <a:t> </a:t>
            </a:r>
            <a:r>
              <a:rPr lang="it-IT" sz="1600" dirty="0" err="1">
                <a:solidFill>
                  <a:schemeClr val="tx1"/>
                </a:solidFill>
                <a:latin typeface="+mj-lt"/>
              </a:rPr>
              <a:t>currents</a:t>
            </a:r>
            <a:r>
              <a:rPr lang="it-IT" sz="1600" dirty="0">
                <a:solidFill>
                  <a:schemeClr val="tx1"/>
                </a:solidFill>
                <a:latin typeface="+mj-lt"/>
              </a:rPr>
              <a:t>, </a:t>
            </a:r>
            <a:r>
              <a:rPr lang="it-IT" sz="1600" dirty="0" err="1">
                <a:solidFill>
                  <a:schemeClr val="tx1"/>
                </a:solidFill>
                <a:latin typeface="+mj-lt"/>
              </a:rPr>
              <a:t>etc</a:t>
            </a:r>
            <a:r>
              <a:rPr lang="it-IT" sz="1600" dirty="0">
                <a:solidFill>
                  <a:schemeClr val="tx1"/>
                </a:solidFill>
                <a:latin typeface="+mj-lt"/>
              </a:rPr>
              <a:t>… </a:t>
            </a:r>
          </a:p>
        </p:txBody>
      </p:sp>
    </p:spTree>
    <p:extLst>
      <p:ext uri="{BB962C8B-B14F-4D97-AF65-F5344CB8AC3E}">
        <p14:creationId xmlns:p14="http://schemas.microsoft.com/office/powerpoint/2010/main" val="3471479047"/>
      </p:ext>
    </p:extLst>
  </p:cSld>
  <p:clrMapOvr>
    <a:masterClrMapping/>
  </p:clrMapOvr>
  <p:timing>
    <p:tnLst>
      <p:par>
        <p:cTn id="1" dur="indefinite" restart="never" nodeType="tmRoot"/>
      </p:par>
    </p:tnLst>
  </p:timing>
</p:sld>
</file>

<file path=ppt/theme/theme1.xml><?xml version="1.0" encoding="utf-8"?>
<a:theme xmlns:a="http://schemas.openxmlformats.org/drawingml/2006/main" name="athena_ASI_Piro_Intro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hena_Iralia_CryoperMarcoT" id="{D30D4612-3055-F64A-BBB9-81C0CB442981}" vid="{4EA93C40-016B-084F-AEBC-CEE807C1E8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hena_Iralia_CryoperMarcoT" id="{D30D4612-3055-F64A-BBB9-81C0CB442981}" vid="{18E9B444-A068-0F48-9D94-B48A5D8795C3}"/>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hena_Iralia_CryoperMarcoT" id="{D30D4612-3055-F64A-BBB9-81C0CB442981}" vid="{B54D3267-2841-2141-AFD1-C53233750703}"/>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102452</TotalTime>
  <Pages>7</Pages>
  <Words>1958</Words>
  <Application>Microsoft Office PowerPoint</Application>
  <PresentationFormat>A4 (21x29,7 cm)</PresentationFormat>
  <Paragraphs>214</Paragraphs>
  <Slides>12</Slides>
  <Notes>1</Notes>
  <HiddenSlides>0</HiddenSlides>
  <MMClips>0</MMClips>
  <ScaleCrop>false</ScaleCrop>
  <HeadingPairs>
    <vt:vector size="6" baseType="variant">
      <vt:variant>
        <vt:lpstr>Caratteri utilizzati</vt:lpstr>
      </vt:variant>
      <vt:variant>
        <vt:i4>10</vt:i4>
      </vt:variant>
      <vt:variant>
        <vt:lpstr>Tema</vt:lpstr>
      </vt:variant>
      <vt:variant>
        <vt:i4>3</vt:i4>
      </vt:variant>
      <vt:variant>
        <vt:lpstr>Titoli diapositive</vt:lpstr>
      </vt:variant>
      <vt:variant>
        <vt:i4>12</vt:i4>
      </vt:variant>
    </vt:vector>
  </HeadingPairs>
  <TitlesOfParts>
    <vt:vector size="25" baseType="lpstr">
      <vt:lpstr>ＭＳ Ｐゴシック</vt:lpstr>
      <vt:lpstr>ＭＳ Ｐゴシック</vt:lpstr>
      <vt:lpstr>Arial</vt:lpstr>
      <vt:lpstr>Calibri</vt:lpstr>
      <vt:lpstr>Gill Sans</vt:lpstr>
      <vt:lpstr>Symbol</vt:lpstr>
      <vt:lpstr>Times</vt:lpstr>
      <vt:lpstr>Times New Roman</vt:lpstr>
      <vt:lpstr>Wingdings</vt:lpstr>
      <vt:lpstr>ヒラギノ角ゴ ProN W3</vt:lpstr>
      <vt:lpstr>athena_ASI_Piro_Intro_v2</vt:lpstr>
      <vt:lpstr>Office Theme</vt:lpstr>
      <vt:lpstr>1_Office Theme</vt:lpstr>
      <vt:lpstr>Presentazione standard di PowerPoint</vt:lpstr>
      <vt:lpstr>Outline</vt:lpstr>
      <vt:lpstr>Geant4 simulations for X-IFU</vt:lpstr>
      <vt:lpstr>CryoAC Design concept: a detector aimed at reducing the particle bkg</vt:lpstr>
      <vt:lpstr>Presentazione standard di PowerPoint</vt:lpstr>
      <vt:lpstr>Presentazione standard di PowerPoint</vt:lpstr>
      <vt:lpstr>Presentazione standard di PowerPoint</vt:lpstr>
      <vt:lpstr>Illumination by 6 keV photons (55Fe) and 60 keV photons (shielded 241Am)</vt:lpstr>
      <vt:lpstr>Presentazione standard di PowerPoint</vt:lpstr>
      <vt:lpstr>Presentazione standard di PowerPoint</vt:lpstr>
      <vt:lpstr>Presentazione standard di PowerPoint</vt:lpstr>
      <vt:lpstr>Conclusion</vt:lpstr>
    </vt:vector>
  </TitlesOfParts>
  <Company>IDC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Integral Extension</dc:title>
  <dc:creator>A.N. Parmar</dc:creator>
  <cp:lastModifiedBy>Claudio</cp:lastModifiedBy>
  <cp:revision>2477</cp:revision>
  <cp:lastPrinted>2011-11-10T17:42:37Z</cp:lastPrinted>
  <dcterms:created xsi:type="dcterms:W3CDTF">2011-02-02T14:45:58Z</dcterms:created>
  <dcterms:modified xsi:type="dcterms:W3CDTF">2023-06-22T16:14:41Z</dcterms:modified>
</cp:coreProperties>
</file>