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  <p:sldMasterId id="2147483671" r:id="rId3"/>
  </p:sldMasterIdLst>
  <p:notesMasterIdLst>
    <p:notesMasterId r:id="rId31"/>
  </p:notesMasterIdLst>
  <p:sldIdLst>
    <p:sldId id="256" r:id="rId4"/>
    <p:sldId id="260" r:id="rId5"/>
    <p:sldId id="261" r:id="rId6"/>
    <p:sldId id="682" r:id="rId7"/>
    <p:sldId id="631" r:id="rId8"/>
    <p:sldId id="681" r:id="rId9"/>
    <p:sldId id="686" r:id="rId10"/>
    <p:sldId id="689" r:id="rId11"/>
    <p:sldId id="562" r:id="rId12"/>
    <p:sldId id="690" r:id="rId13"/>
    <p:sldId id="691" r:id="rId14"/>
    <p:sldId id="692" r:id="rId15"/>
    <p:sldId id="688" r:id="rId16"/>
    <p:sldId id="693" r:id="rId17"/>
    <p:sldId id="708" r:id="rId18"/>
    <p:sldId id="707" r:id="rId19"/>
    <p:sldId id="694" r:id="rId20"/>
    <p:sldId id="697" r:id="rId21"/>
    <p:sldId id="701" r:id="rId22"/>
    <p:sldId id="698" r:id="rId23"/>
    <p:sldId id="702" r:id="rId24"/>
    <p:sldId id="704" r:id="rId25"/>
    <p:sldId id="705" r:id="rId26"/>
    <p:sldId id="706" r:id="rId27"/>
    <p:sldId id="709" r:id="rId28"/>
    <p:sldId id="463" r:id="rId29"/>
    <p:sldId id="486" r:id="rId3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  <a:srgbClr val="66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it-IT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3222FE-3499-45B9-B742-BB48DFD9A7FC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3892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60F3-D22B-4001-957C-FFD289ED9C6E}" type="slidenum">
              <a:rPr lang="it-IT"/>
              <a:pPr/>
              <a:t>1</a:t>
            </a:fld>
            <a:endParaRPr lang="it-IT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12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0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13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1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14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3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60F3-D22B-4001-957C-FFD289ED9C6E}" type="slidenum">
              <a:rPr lang="it-IT"/>
              <a:pPr/>
              <a:t>15</a:t>
            </a:fld>
            <a:endParaRPr lang="it-IT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9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16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1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60F3-D22B-4001-957C-FFD289ED9C6E}" type="slidenum">
              <a:rPr lang="it-IT"/>
              <a:pPr/>
              <a:t>17</a:t>
            </a:fld>
            <a:endParaRPr lang="it-IT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9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18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0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19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20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7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60F3-D22B-4001-957C-FFD289ED9C6E}" type="slidenum">
              <a:rPr lang="it-IT"/>
              <a:pPr/>
              <a:t>21</a:t>
            </a:fld>
            <a:endParaRPr lang="it-IT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0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60F3-D22B-4001-957C-FFD289ED9C6E}" type="slidenum">
              <a:rPr lang="it-IT"/>
              <a:pPr/>
              <a:t>4</a:t>
            </a:fld>
            <a:endParaRPr lang="it-IT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22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52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23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66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24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70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25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3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5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3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6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7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7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4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8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6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C4380E-5DA9-4CD3-87BE-5EB5D9CCEB4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72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360F3-D22B-4001-957C-FFD289ED9C6E}" type="slidenum">
              <a:rPr lang="it-IT"/>
              <a:pPr/>
              <a:t>10</a:t>
            </a:fld>
            <a:endParaRPr lang="it-IT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84F9289-06D0-4240-8A4B-9C244FCF632A}" type="slidenum">
              <a:rPr lang="it-IT" smtClean="0">
                <a:latin typeface="Arial" charset="0"/>
              </a:rPr>
              <a:pPr/>
              <a:t>11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5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47219F-C6E6-4B93-9CFB-AB8508F9F99A}" type="slidenum">
              <a:rPr lang="it-IT"/>
              <a:pPr/>
              <a:t>‹N›</a:t>
            </a:fld>
            <a:endParaRPr lang="it-IT" dirty="0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304800" y="2889251"/>
            <a:ext cx="3826933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4131734" y="2889251"/>
            <a:ext cx="3826933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7958667" y="2889251"/>
            <a:ext cx="3826933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8255E-CC81-4BF6-B49D-99BDB1394C6E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19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E352F-BCAB-4B43-B155-467698B02450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712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C88C6B3-A296-4F02-B169-A2DFBE690C9A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1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r>
              <a:rPr lang="it-IT" dirty="0"/>
              <a:t>Fare clic sull'icona per aggiungere un'immagine online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1450503-8D9C-40B2-BCF6-CFEB02B23CAF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58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CFF4-85CA-47BF-8EBA-C95627942D74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4DE9-7FE6-45D8-9879-F9944961FE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4300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B7C2-1A43-4544-BD5F-E0A775A0F4EE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94E2-882D-45EA-A55E-9C427DA568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0465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5B2A-5558-46A1-8D0B-1628C68C41EC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EB7E-6633-4D7A-9461-34269A880C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973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AE99-97D6-4C67-A479-6D885BC41566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18BB-98E5-4A1C-BCDD-5FE399ACD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5670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7B2F-4EAC-40E2-9654-DDCF2D501A09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3CEE-70B4-4D98-97AA-DE710F395D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2538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CFA-E51D-4283-A175-E12C12244428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6FB4-1AE7-4026-8DDF-5DBC633EFE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0875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717675"/>
            <a:ext cx="10972800" cy="45307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9F4B-EFA9-4D65-9A9A-52D9E80659E1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625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ncou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9691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3397-2B10-4B93-B337-321E4CD037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442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5D22-CE98-44D7-80FC-090C9C94AEEE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5257-1AAE-4045-A86A-02BCD7C997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2623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F9EE-9D3B-4BD3-9684-5235DA747ED2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7B61-65D6-46B9-9A8C-054DBCBBF8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1787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4B29-A4F3-4B0E-A44D-B9A804F2AC22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9086-CF00-4B4A-A81E-28225FBCD2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7948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2CFB-900C-4A4C-A7DB-BA69F7B22038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62EB-B6CA-46FA-BC80-03DDC99637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354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C86BA-8125-49C4-8C94-C9C9DF701753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5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CE22E-F18D-4E3C-926E-284595E6C51D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022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FCBC-2831-4365-B8AA-AE5CF387FF92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33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C522-79C2-4B3F-A4EA-D9C28927F7EC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19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6AE9-28EC-4AD7-8CBA-BDB49C021B4B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876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61E39-F197-4A4F-934B-656DEECFAE05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26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89352-ED33-4A6B-9C53-A64846B7C91D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95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it-IT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it-IT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0CF4546-AE09-4F14-AF51-D4D6420A4BA1}" type="slidenum">
              <a:rPr lang="it-IT"/>
              <a:pPr/>
              <a:t>‹N›</a:t>
            </a:fld>
            <a:endParaRPr lang="it-IT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it-IT" sz="2400" dirty="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09600" y="980728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it-IT" sz="2400" dirty="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it-IT" sz="2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733B4F-FA54-4A5C-B83C-7CF4CD7E576C}" type="datetimeFigureOut">
              <a:rPr lang="it-IT"/>
              <a:pPr>
                <a:defRPr/>
              </a:pPr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DD0CD0C-19F2-419F-8E09-02AD36C739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55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2.png"/><Relationship Id="rId4" Type="http://schemas.openxmlformats.org/officeDocument/2006/relationships/image" Target="../media/image3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9">
            <a:extLst>
              <a:ext uri="{FF2B5EF4-FFF2-40B4-BE49-F238E27FC236}">
                <a16:creationId xmlns:a16="http://schemas.microsoft.com/office/drawing/2014/main" id="{C39BA3D5-A64B-4A86-BAE1-1ABA35D1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41" y="1770416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High Precision X-Ray Measurements 2023</a:t>
            </a:r>
          </a:p>
          <a:p>
            <a:pPr algn="ctr"/>
            <a:r>
              <a:rPr lang="en-GB" b="1" dirty="0">
                <a:latin typeface="Comic Sans MS" pitchFamily="66" charset="0"/>
              </a:rPr>
              <a:t>19 – 23 June 2023, </a:t>
            </a:r>
            <a:r>
              <a:rPr lang="it-IT" b="1" dirty="0">
                <a:latin typeface="Comic Sans MS" pitchFamily="66" charset="0"/>
              </a:rPr>
              <a:t>Laboratori Nazionali di Frascati, </a:t>
            </a:r>
            <a:r>
              <a:rPr lang="it-IT" b="1" dirty="0" err="1">
                <a:latin typeface="Comic Sans MS" pitchFamily="66" charset="0"/>
              </a:rPr>
              <a:t>Italy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" name="Picture 12" descr="http://www.imem.cnr.it/istituto/images/imem_logo_s.png">
            <a:extLst>
              <a:ext uri="{FF2B5EF4-FFF2-40B4-BE49-F238E27FC236}">
                <a16:creationId xmlns:a16="http://schemas.microsoft.com/office/drawing/2014/main" id="{87842DF1-8C31-1757-6E60-36520905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24" y="195766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99" descr="testata">
            <a:extLst>
              <a:ext uri="{FF2B5EF4-FFF2-40B4-BE49-F238E27FC236}">
                <a16:creationId xmlns:a16="http://schemas.microsoft.com/office/drawing/2014/main" id="{C20E4E64-A524-0D30-F6FF-2E1902E41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/>
          <a:stretch/>
        </p:blipFill>
        <p:spPr bwMode="auto">
          <a:xfrm>
            <a:off x="4835980" y="973011"/>
            <a:ext cx="2160000" cy="38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57286E-6671-773F-3A3F-2BE1C0907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552" y="64974"/>
            <a:ext cx="1272856" cy="864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A3B014-5968-DD84-0A72-0C3907DEC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272" y="1192979"/>
            <a:ext cx="1296320" cy="8865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20F3133-0440-0478-DA92-21FA50E64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95" y="1252932"/>
            <a:ext cx="1664575" cy="9583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BCF0702-4248-E00C-22B2-7AD8CB1C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2" t="-3821" r="28232" b="-655"/>
          <a:stretch>
            <a:fillRect/>
          </a:stretch>
        </p:blipFill>
        <p:spPr bwMode="auto">
          <a:xfrm>
            <a:off x="8040506" y="3827"/>
            <a:ext cx="2160000" cy="11277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7D964074-DF0B-5151-303C-CF4318BEA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01256"/>
              </p:ext>
            </p:extLst>
          </p:nvPr>
        </p:nvGraphicFramePr>
        <p:xfrm>
          <a:off x="956400" y="4293096"/>
          <a:ext cx="10279200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Buttacavoli</a:t>
                      </a:r>
                      <a:r>
                        <a:rPr lang="it-IT" sz="1800" b="1" i="0" u="sng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1" i="0" u="sng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F. Principato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Gerardi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D. Cascio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Raso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V. Taormina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M. Bettelli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 Zappettini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S. Zanettini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Bertuccio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F. Mele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 Quercia</a:t>
                      </a:r>
                      <a:r>
                        <a:rPr lang="it-IT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Abbene</a:t>
                      </a:r>
                      <a:r>
                        <a:rPr lang="it-IT" sz="1800" b="0" i="0" u="non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400" b="0" u="none" kern="1200" baseline="30000" dirty="0">
                        <a:solidFill>
                          <a:srgbClr val="863600"/>
                        </a:solidFill>
                        <a:latin typeface="Comic Sans MS" pitchFamily="66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ttangolo 11">
            <a:extLst>
              <a:ext uri="{FF2B5EF4-FFF2-40B4-BE49-F238E27FC236}">
                <a16:creationId xmlns:a16="http://schemas.microsoft.com/office/drawing/2014/main" id="{6D3D006A-0B7A-6D39-FAA4-51074908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772" y="5229200"/>
            <a:ext cx="8262664" cy="100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Department of Physics and Chemistry-E.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Segrè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University of Palermo, Italy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IMEM/CNR, Parma, Italy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due2lab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s.r.l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Reggio Emilia, Italy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4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Politecnico di Milano, Como, </a:t>
            </a:r>
            <a:r>
              <a:rPr lang="it-IT" sz="1200" b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Italy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987B3D19-FD2B-5BD3-E2FF-8AC6305EB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72305"/>
              </p:ext>
            </p:extLst>
          </p:nvPr>
        </p:nvGraphicFramePr>
        <p:xfrm>
          <a:off x="263352" y="3073463"/>
          <a:ext cx="11305256" cy="1090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 Development of energy-resolved X-ray scanners for contaminant detection: results from the AVATAR X project</a:t>
                      </a:r>
                      <a:endParaRPr lang="it-IT" sz="2000" b="1" u="none" kern="1200" baseline="30000" dirty="0">
                        <a:solidFill>
                          <a:srgbClr val="00206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itchFamily="18" charset="0"/>
                      </a:endParaRP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 Box 17">
            <a:extLst>
              <a:ext uri="{FF2B5EF4-FFF2-40B4-BE49-F238E27FC236}">
                <a16:creationId xmlns:a16="http://schemas.microsoft.com/office/drawing/2014/main" id="{686BD744-E91C-A8B7-4274-B52C074B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6445727"/>
            <a:ext cx="8208962" cy="1375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*corresponding author: antonino.buttacavoli@unipa.it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1400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1400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16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26B551E-A6DB-5F13-BC90-9A7AD0A8B33C}"/>
              </a:ext>
            </a:extLst>
          </p:cNvPr>
          <p:cNvCxnSpPr/>
          <p:nvPr/>
        </p:nvCxnSpPr>
        <p:spPr bwMode="auto">
          <a:xfrm>
            <a:off x="287789" y="6309320"/>
            <a:ext cx="1132863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0210103-61D4-ACF3-FBE6-4E80D2BB7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10363200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5400" b="1" dirty="0"/>
              <a:t>SPECTROSCOPIC </a:t>
            </a:r>
            <a:br>
              <a:rPr lang="it-IT" sz="5400" b="1" dirty="0"/>
            </a:br>
            <a:r>
              <a:rPr lang="it-IT" sz="54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79202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1384" y="245801"/>
            <a:ext cx="1036915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 Spectra from Anode Pixels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E3DEB65-BA2F-7F8C-729E-8F78C9814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92682"/>
              </p:ext>
            </p:extLst>
          </p:nvPr>
        </p:nvGraphicFramePr>
        <p:xfrm>
          <a:off x="7392144" y="764704"/>
          <a:ext cx="4569197" cy="349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E3DEB65-BA2F-7F8C-729E-8F78C9814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2144" y="764704"/>
                        <a:ext cx="4569197" cy="3496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6B32BE3-337A-9CC6-D1A9-B4A28CEBF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80254"/>
              </p:ext>
            </p:extLst>
          </p:nvPr>
        </p:nvGraphicFramePr>
        <p:xfrm>
          <a:off x="3811401" y="3566959"/>
          <a:ext cx="4569197" cy="349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6B32BE3-337A-9CC6-D1A9-B4A28CEBF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401" y="3566959"/>
                        <a:ext cx="4569197" cy="3496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6F67487-8490-410E-D2AF-4C10E620D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80" y="1101464"/>
            <a:ext cx="3978924" cy="30521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5ADD4A-31FC-B570-2086-C0F400FD8B86}"/>
              </a:ext>
            </a:extLst>
          </p:cNvPr>
          <p:cNvSpPr txBox="1"/>
          <p:nvPr/>
        </p:nvSpPr>
        <p:spPr>
          <a:xfrm>
            <a:off x="1531296" y="494473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- 700 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04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0C15478-99DB-EBE4-ECA9-35C003CFB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4113" y="1091316"/>
          <a:ext cx="4248472" cy="325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0C15478-99DB-EBE4-ECA9-35C003CFBF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4113" y="1091316"/>
                        <a:ext cx="4248472" cy="3250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E6A9B37-421D-C6A6-ECF4-A47EC46E9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343" y="836712"/>
          <a:ext cx="4204786" cy="321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E6A9B37-421D-C6A6-ECF4-A47EC46E9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343" y="836712"/>
                        <a:ext cx="4204786" cy="3217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53C4F50-9BE1-8E5A-F6C1-9E5C6423D7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1561" y="3521278"/>
          <a:ext cx="4244311" cy="324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53C4F50-9BE1-8E5A-F6C1-9E5C6423D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1561" y="3521278"/>
                        <a:ext cx="4244311" cy="3247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ADB43227-F8C4-C8A5-54F2-C863C226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45801"/>
            <a:ext cx="1036915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 Spectra from internal guard-ring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43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30C95A0-4508-1729-C579-D341F035C5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0518" y="815441"/>
          <a:ext cx="4143771" cy="317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330C95A0-4508-1729-C579-D341F035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0518" y="815441"/>
                        <a:ext cx="4143771" cy="317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E220AC9-3E22-3FF1-D23A-67893B615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392" y="861391"/>
          <a:ext cx="4143771" cy="317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E220AC9-3E22-3FF1-D23A-67893B615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392" y="861391"/>
                        <a:ext cx="4143771" cy="317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AC9269F-B34A-4378-53B6-AD4CADA37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9584" y="3482822"/>
          <a:ext cx="4372831" cy="334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AC9269F-B34A-4378-53B6-AD4CADA37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9584" y="3482822"/>
                        <a:ext cx="4372831" cy="334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0BA3B7D0-CC47-8935-279E-2105AB41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45801"/>
            <a:ext cx="1036915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 Spectra from Cathode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77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2040" y="116992"/>
            <a:ext cx="1211578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Spectroscopic Correction with Cathode/Anode Pulses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A04B7A3-071F-ED84-8B8C-DFE010344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4416" y="878679"/>
          <a:ext cx="6849090" cy="5240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A04B7A3-071F-ED84-8B8C-DFE010344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4416" y="878679"/>
                        <a:ext cx="6849090" cy="5240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0CFF6DEA-AA22-C5B2-F9F7-330F17A837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135" y="3605371"/>
          <a:ext cx="4478967" cy="3427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0CFF6DEA-AA22-C5B2-F9F7-330F17A83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135" y="3605371"/>
                        <a:ext cx="4478967" cy="3427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88BA570-E2FB-C723-876F-B2F6252D6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61394"/>
              </p:ext>
            </p:extLst>
          </p:nvPr>
        </p:nvGraphicFramePr>
        <p:xfrm>
          <a:off x="425944" y="855663"/>
          <a:ext cx="4248472" cy="325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88BA570-E2FB-C723-876F-B2F6252D6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944" y="855663"/>
                        <a:ext cx="4248472" cy="3250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548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0210103-61D4-ACF3-FBE6-4E80D2BB7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10363200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b="1" dirty="0"/>
              <a:t>PRELIMINARY RESULTS WITH A NEW ASIC</a:t>
            </a:r>
          </a:p>
        </p:txBody>
      </p:sp>
    </p:spTree>
    <p:extLst>
      <p:ext uri="{BB962C8B-B14F-4D97-AF65-F5344CB8AC3E}">
        <p14:creationId xmlns:p14="http://schemas.microsoft.com/office/powerpoint/2010/main" val="117759224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8423" y="153789"/>
            <a:ext cx="1092659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Spectroscopic Performance with a new ASIC</a:t>
            </a: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29D7B459-67AB-007B-C228-A36797E7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525" y="575651"/>
            <a:ext cx="537592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SIRIO ASIC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3E5334-FD0B-9CC6-9241-35FA5348690F}"/>
              </a:ext>
            </a:extLst>
          </p:cNvPr>
          <p:cNvSpPr txBox="1"/>
          <p:nvPr/>
        </p:nvSpPr>
        <p:spPr>
          <a:xfrm>
            <a:off x="297642" y="6018246"/>
            <a:ext cx="1019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Ultra-high resolution at room temperature… very close to the Fano Noise (0.4 keV at 60 keV)!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C57072-D14D-C11A-76C5-7B0690CC6699}"/>
              </a:ext>
            </a:extLst>
          </p:cNvPr>
          <p:cNvSpPr txBox="1"/>
          <p:nvPr/>
        </p:nvSpPr>
        <p:spPr>
          <a:xfrm>
            <a:off x="6887352" y="1713439"/>
            <a:ext cx="5159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Preamplifier Stage</a:t>
            </a:r>
          </a:p>
          <a:p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Technology: CMOS 0.35 µm</a:t>
            </a:r>
            <a:endParaRPr lang="en-GB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 gain: 40 mV/</a:t>
            </a:r>
            <a:r>
              <a:rPr lang="en-US" sz="2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endParaRPr lang="en-US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 (without detector) 3.2 el. </a:t>
            </a:r>
            <a:r>
              <a:rPr lang="en-US" sz="2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r.m.s.</a:t>
            </a:r>
            <a:endParaRPr lang="en-GB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Rise-time (without detector): &lt;10 ns</a:t>
            </a:r>
            <a:endParaRPr lang="en-GB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2400" b="1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46ED575-F01F-5BED-70B9-25C83CCD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872" y="5415775"/>
            <a:ext cx="4656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C00000"/>
                </a:solidFill>
                <a:latin typeface="Comic Sans MS" pitchFamily="66" charset="0"/>
              </a:rPr>
              <a:t>F. Mele, </a:t>
            </a:r>
            <a:r>
              <a:rPr lang="da-DK" sz="1400" b="1" dirty="0">
                <a:solidFill>
                  <a:srgbClr val="C00000"/>
                </a:solidFill>
                <a:latin typeface="Comic Sans MS" pitchFamily="66" charset="0"/>
              </a:rPr>
              <a:t>et al</a:t>
            </a:r>
            <a:r>
              <a:rPr lang="en-US" sz="1400" b="1" dirty="0">
                <a:solidFill>
                  <a:srgbClr val="C00000"/>
                </a:solidFill>
                <a:latin typeface="Comic Sans MS" pitchFamily="66" charset="0"/>
              </a:rPr>
              <a:t>.  IEEE TNS</a:t>
            </a:r>
            <a:r>
              <a:rPr lang="sv-SE" sz="1400" b="1" dirty="0">
                <a:solidFill>
                  <a:srgbClr val="C00000"/>
                </a:solidFill>
                <a:latin typeface="Comic Sans MS" pitchFamily="66" charset="0"/>
              </a:rPr>
              <a:t> (2021) 68, 379-383.</a:t>
            </a:r>
            <a:endParaRPr lang="en-U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5B9AC02-12A6-18F1-2A28-AC7E9F278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42" y="1124245"/>
            <a:ext cx="6245920" cy="4835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4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0210103-61D4-ACF3-FBE6-4E80D2BB7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10363200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5400" b="1" dirty="0"/>
              <a:t>CHARGE SHARING  </a:t>
            </a:r>
            <a:br>
              <a:rPr lang="it-IT" sz="5400" b="1" dirty="0"/>
            </a:br>
            <a:r>
              <a:rPr lang="it-IT" sz="5400" b="1" dirty="0"/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240107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7388" y="149485"/>
            <a:ext cx="615696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Charge Sharing Results </a:t>
            </a: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29D7B459-67AB-007B-C228-A36797E7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668" y="2664962"/>
            <a:ext cx="518429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Shared events of 49 % with inter-pixel gap of 25 µm. </a:t>
            </a: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comparison, shared events of 60 % with inter-pixel of 50 µm.</a:t>
            </a: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8A9A18-2CB2-8F19-9CD3-1C5D50CA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88" y="2096374"/>
            <a:ext cx="5368222" cy="42764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54D0A8-605E-D84A-37FB-9E52FEAE78CB}"/>
              </a:ext>
            </a:extLst>
          </p:cNvPr>
          <p:cNvSpPr txBox="1"/>
          <p:nvPr/>
        </p:nvSpPr>
        <p:spPr>
          <a:xfrm>
            <a:off x="607992" y="877100"/>
            <a:ext cx="11449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0" u="none" strike="noStrike" baseline="0" dirty="0">
                <a:latin typeface="Advt93-r"/>
              </a:rPr>
              <a:t>Time coincidence events between a pixel with all adjacent pixels and guard-ring (simulating a pixel layout)</a:t>
            </a:r>
            <a:endParaRPr lang="en-US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209746-D569-2FFE-0216-990D1E0F0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074" y="1830982"/>
            <a:ext cx="1582318" cy="744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74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CA1C38-24B3-2A65-3D6F-BA9B9F92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16" y="2223569"/>
            <a:ext cx="5476779" cy="43836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571DB63-21B9-0968-99BE-C8A24E838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1998938"/>
            <a:ext cx="1697482" cy="7985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9F6B11-CA27-7865-B047-1DF3E73EF035}"/>
              </a:ext>
            </a:extLst>
          </p:cNvPr>
          <p:cNvSpPr txBox="1"/>
          <p:nvPr/>
        </p:nvSpPr>
        <p:spPr>
          <a:xfrm>
            <a:off x="479376" y="1032604"/>
            <a:ext cx="993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0" u="none" strike="noStrike" baseline="0" dirty="0">
                <a:latin typeface="Advt93-r"/>
              </a:rPr>
              <a:t>Time coincidence events between a pixel with the two adjacent pixels           (linear array approach)</a:t>
            </a:r>
            <a:endParaRPr lang="en-US" b="1" dirty="0"/>
          </a:p>
        </p:txBody>
      </p:sp>
      <p:sp>
        <p:nvSpPr>
          <p:cNvPr id="7" name="Rettangolo 2">
            <a:extLst>
              <a:ext uri="{FF2B5EF4-FFF2-40B4-BE49-F238E27FC236}">
                <a16:creationId xmlns:a16="http://schemas.microsoft.com/office/drawing/2014/main" id="{3D3D8BEB-5E83-05BE-66AB-00F7BBB9F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863" y="3080022"/>
            <a:ext cx="518429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Shared events of 36 % with collimator and guard-ring (linear array approach).</a:t>
            </a: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3B9BF4-61A5-C19D-6D1E-A9E9FA8F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8" y="149485"/>
            <a:ext cx="615696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Charge Sharing Results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5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177" y="260648"/>
            <a:ext cx="10972800" cy="707777"/>
          </a:xfrm>
        </p:spPr>
        <p:txBody>
          <a:bodyPr/>
          <a:lstStyle/>
          <a:p>
            <a:r>
              <a:rPr lang="en-US" sz="4000" b="1" dirty="0"/>
              <a:t>Motivations</a:t>
            </a:r>
            <a:endParaRPr lang="en-US" b="1" dirty="0"/>
          </a:p>
        </p:txBody>
      </p:sp>
      <p:sp>
        <p:nvSpPr>
          <p:cNvPr id="5" name="Rettangolo 2">
            <a:extLst>
              <a:ext uri="{FF2B5EF4-FFF2-40B4-BE49-F238E27FC236}">
                <a16:creationId xmlns:a16="http://schemas.microsoft.com/office/drawing/2014/main" id="{DBF40C01-F4C0-7C2A-0094-D8741F67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97" y="1132462"/>
            <a:ext cx="113772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latin typeface="Roboto"/>
                <a:cs typeface="Times New Roman" pitchFamily="18" charset="0"/>
              </a:rPr>
              <a:t>Goal:</a:t>
            </a:r>
            <a:r>
              <a:rPr lang="en-US" dirty="0">
                <a:latin typeface="Roboto"/>
                <a:cs typeface="Times New Roman" pitchFamily="18" charset="0"/>
              </a:rPr>
              <a:t> </a:t>
            </a:r>
            <a:r>
              <a:rPr lang="it-IT" dirty="0">
                <a:latin typeface="Roboto"/>
                <a:cs typeface="Times New Roman" pitchFamily="18" charset="0"/>
              </a:rPr>
              <a:t>Development of </a:t>
            </a:r>
            <a:r>
              <a:rPr lang="en-US" dirty="0">
                <a:latin typeface="Roboto"/>
                <a:cs typeface="Times New Roman" pitchFamily="18" charset="0"/>
              </a:rPr>
              <a:t>room temperature spectroscopic imagers for X-ray imaging up to 150 keV. </a:t>
            </a:r>
            <a:endParaRPr lang="en-GB" dirty="0">
              <a:latin typeface="Roboto"/>
              <a:cs typeface="Times New Roman" pitchFamily="18" charset="0"/>
            </a:endParaRPr>
          </a:p>
          <a:p>
            <a:pPr algn="just"/>
            <a:endParaRPr lang="en-GB" dirty="0">
              <a:latin typeface="Roboto"/>
              <a:cs typeface="Times New Roman" pitchFamily="18" charset="0"/>
            </a:endParaRPr>
          </a:p>
          <a:p>
            <a:pPr algn="just"/>
            <a:endParaRPr lang="en-GB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0E451A9-779C-8FE0-EED1-BD27D5558E22}"/>
              </a:ext>
            </a:extLst>
          </p:cNvPr>
          <p:cNvSpPr/>
          <p:nvPr/>
        </p:nvSpPr>
        <p:spPr>
          <a:xfrm>
            <a:off x="3487408" y="1672718"/>
            <a:ext cx="5217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24200"/>
                </a:solidFill>
                <a:latin typeface="Advt93-r"/>
              </a:rPr>
              <a:t>    </a:t>
            </a:r>
          </a:p>
          <a:p>
            <a:pPr algn="ctr"/>
            <a:r>
              <a:rPr lang="en-US" sz="2800" b="1" dirty="0">
                <a:solidFill>
                  <a:srgbClr val="A24200"/>
                </a:solidFill>
                <a:latin typeface="Advt93-r"/>
              </a:rPr>
              <a:t> AVATAR X Project</a:t>
            </a:r>
            <a:r>
              <a:rPr lang="en-US" sz="2800" dirty="0">
                <a:solidFill>
                  <a:srgbClr val="A24200"/>
                </a:solidFill>
                <a:latin typeface="Advt93-r"/>
              </a:rPr>
              <a:t> (MUR) </a:t>
            </a:r>
          </a:p>
          <a:p>
            <a:pPr algn="ctr"/>
            <a:r>
              <a:rPr lang="en-US" sz="2800" dirty="0">
                <a:solidFill>
                  <a:srgbClr val="A24200"/>
                </a:solidFill>
                <a:latin typeface="Advt93-r"/>
              </a:rPr>
              <a:t>Energy-resolved X-ray scanners</a:t>
            </a:r>
          </a:p>
          <a:p>
            <a:pPr algn="ctr"/>
            <a:r>
              <a:rPr lang="en-US" sz="2800" dirty="0">
                <a:solidFill>
                  <a:srgbClr val="A24200"/>
                </a:solidFill>
                <a:latin typeface="Advt93-r"/>
              </a:rPr>
              <a:t> for food inspections</a:t>
            </a:r>
          </a:p>
          <a:p>
            <a:pPr algn="ctr"/>
            <a:r>
              <a:rPr lang="en-US" sz="2800" dirty="0">
                <a:solidFill>
                  <a:srgbClr val="A24200"/>
                </a:solidFill>
                <a:latin typeface="Advt93-r"/>
              </a:rPr>
              <a:t>                                        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521511-EDDF-C120-47F8-AB06C24C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39" y="2078610"/>
            <a:ext cx="1853992" cy="6713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4ABDFE-FB6B-AC64-725E-5E160B55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47" y="2796103"/>
            <a:ext cx="1921681" cy="8309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E857016-73C8-6192-F866-03CBDADEE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4"/>
          <a:stretch/>
        </p:blipFill>
        <p:spPr>
          <a:xfrm>
            <a:off x="10056439" y="1991076"/>
            <a:ext cx="1577193" cy="2563347"/>
          </a:xfrm>
          <a:prstGeom prst="rect">
            <a:avLst/>
          </a:prstGeom>
        </p:spPr>
      </p:pic>
      <p:sp>
        <p:nvSpPr>
          <p:cNvPr id="10" name="Rettangolo 2">
            <a:extLst>
              <a:ext uri="{FF2B5EF4-FFF2-40B4-BE49-F238E27FC236}">
                <a16:creationId xmlns:a16="http://schemas.microsoft.com/office/drawing/2014/main" id="{4A46BE38-72CA-FA98-6148-8CAFB279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31" y="4180644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Department of Physics and Chemistry (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DiFC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/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University of Palermo (Italy) (L. Abbene)</a:t>
            </a:r>
          </a:p>
          <a:p>
            <a:pPr algn="just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IMEM-CNR, Parma (Italy) (A. Zappettini) </a:t>
            </a:r>
          </a:p>
          <a:p>
            <a:pPr algn="just"/>
            <a:endParaRPr lang="en-US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Politecnico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Milano, (G. Bertuccio)</a:t>
            </a:r>
          </a:p>
          <a:p>
            <a:pPr algn="just"/>
            <a:endParaRPr lang="en-US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Due2lab company, Italy (N. Zambelli) </a:t>
            </a:r>
          </a:p>
        </p:txBody>
      </p:sp>
      <p:sp>
        <p:nvSpPr>
          <p:cNvPr id="11" name="Rettangolo 2">
            <a:extLst>
              <a:ext uri="{FF2B5EF4-FFF2-40B4-BE49-F238E27FC236}">
                <a16:creationId xmlns:a16="http://schemas.microsoft.com/office/drawing/2014/main" id="{B0C6CCF6-1FFB-F0CC-E708-733F2785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281" y="4632310"/>
            <a:ext cx="2255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Collaboration</a:t>
            </a:r>
          </a:p>
          <a:p>
            <a:pPr algn="just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8C013D6-7A22-8279-BB66-CBE5F9FCEFB8}"/>
              </a:ext>
            </a:extLst>
          </p:cNvPr>
          <p:cNvCxnSpPr/>
          <p:nvPr/>
        </p:nvCxnSpPr>
        <p:spPr>
          <a:xfrm>
            <a:off x="3638787" y="5248097"/>
            <a:ext cx="771692" cy="52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71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9F6B11-CA27-7865-B047-1DF3E73EF035}"/>
              </a:ext>
            </a:extLst>
          </p:cNvPr>
          <p:cNvSpPr txBox="1"/>
          <p:nvPr/>
        </p:nvSpPr>
        <p:spPr>
          <a:xfrm>
            <a:off x="479376" y="1032604"/>
            <a:ext cx="993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0" u="none" strike="noStrike" baseline="0" dirty="0">
                <a:latin typeface="Advt93-r"/>
              </a:rPr>
              <a:t>Time coincidence events between a pixel with the two adjacent pixels           (linear array approach)</a:t>
            </a:r>
            <a:endParaRPr lang="en-US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3B9BF4-61A5-C19D-6D1E-A9E9FA8F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8" y="149485"/>
            <a:ext cx="615696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Charge Sharing Results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B9FCDB1-4DA1-5F15-47D3-B7580DBE2C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8507" r="10932" b="4566"/>
          <a:stretch/>
        </p:blipFill>
        <p:spPr bwMode="auto">
          <a:xfrm>
            <a:off x="3791744" y="1596162"/>
            <a:ext cx="6480439" cy="509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571DB63-21B9-0968-99BE-C8A24E838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819" y="2564904"/>
            <a:ext cx="1224521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10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0210103-61D4-ACF3-FBE6-4E80D2BB7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10363200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b="1" dirty="0"/>
              <a:t>RESULTS FROM</a:t>
            </a:r>
            <a:br>
              <a:rPr lang="en-US" sz="5400" b="1" dirty="0"/>
            </a:br>
            <a:r>
              <a:rPr lang="en-US" sz="5400" b="1" dirty="0"/>
              <a:t>ENERGY-RESOLVED IMAGES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68546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0801" y="138899"/>
            <a:ext cx="1092659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Phantom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87E3708-6334-1718-8D1D-5DC3E0A479FC}"/>
              </a:ext>
            </a:extLst>
          </p:cNvPr>
          <p:cNvSpPr txBox="1"/>
          <p:nvPr/>
        </p:nvSpPr>
        <p:spPr>
          <a:xfrm>
            <a:off x="568464" y="1017943"/>
            <a:ext cx="734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X-ray scanning with Ag-target X-ray tube (50 kV)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9AA671-4BC0-5F5A-8900-80642860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626" y="1700808"/>
            <a:ext cx="7988747" cy="3096344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BEDD5D76-AC1A-F49E-ECED-D2D1B24AD00D}"/>
              </a:ext>
            </a:extLst>
          </p:cNvPr>
          <p:cNvGrpSpPr/>
          <p:nvPr/>
        </p:nvGrpSpPr>
        <p:grpSpPr>
          <a:xfrm>
            <a:off x="2129362" y="1700808"/>
            <a:ext cx="7961011" cy="3063890"/>
            <a:chOff x="2129362" y="2204864"/>
            <a:chExt cx="7961011" cy="306389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D9CC37A-DAAA-BC49-077E-2A0DF1BD0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362" y="2204864"/>
              <a:ext cx="7961011" cy="3063890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E7C101-EEA6-5F52-37CD-46E867C81958}"/>
                </a:ext>
              </a:extLst>
            </p:cNvPr>
            <p:cNvSpPr/>
            <p:nvPr/>
          </p:nvSpPr>
          <p:spPr>
            <a:xfrm>
              <a:off x="7176120" y="4077072"/>
              <a:ext cx="252344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Scanned</a:t>
              </a:r>
              <a:r>
                <a:rPr lang="it-IT" sz="2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area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DAD1E84C-7D32-FD01-F53D-850D3D215301}"/>
                </a:ext>
              </a:extLst>
            </p:cNvPr>
            <p:cNvCxnSpPr/>
            <p:nvPr/>
          </p:nvCxnSpPr>
          <p:spPr bwMode="auto">
            <a:xfrm flipH="1" flipV="1">
              <a:off x="8158262" y="3573016"/>
              <a:ext cx="559163" cy="5760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6B2AE015-25DC-F4BB-7821-16FB9851726A}"/>
                  </a:ext>
                </a:extLst>
              </p:cNvPr>
              <p:cNvSpPr txBox="1"/>
              <p:nvPr/>
            </p:nvSpPr>
            <p:spPr>
              <a:xfrm>
                <a:off x="2639325" y="5503398"/>
                <a:ext cx="6094476" cy="86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𝐶𝑁𝑅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it-IT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it-IT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it-IT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6B2AE015-25DC-F4BB-7821-16FB98517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25" y="5503398"/>
                <a:ext cx="6094476" cy="866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19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0801" y="138899"/>
            <a:ext cx="1092659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Photon Counting Images and Charge Sharing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87E3708-6334-1718-8D1D-5DC3E0A479FC}"/>
              </a:ext>
            </a:extLst>
          </p:cNvPr>
          <p:cNvSpPr txBox="1"/>
          <p:nvPr/>
        </p:nvSpPr>
        <p:spPr>
          <a:xfrm>
            <a:off x="568464" y="1017943"/>
            <a:ext cx="734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X-ray scanning with Ag-target X-ray tube (50 kV)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DBA2BB-2028-EFBF-0DA4-5E3AC723C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204864"/>
            <a:ext cx="471263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7624C8D-E8E2-A88A-FF5A-ECF6AE8E8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06" y="2204864"/>
            <a:ext cx="471417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D9D7302-8701-9B7E-6B37-6CF8285355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5" y="4833414"/>
            <a:ext cx="471263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 di testo 13">
            <a:extLst>
              <a:ext uri="{FF2B5EF4-FFF2-40B4-BE49-F238E27FC236}">
                <a16:creationId xmlns:a16="http://schemas.microsoft.com/office/drawing/2014/main" id="{2722A444-5E0A-1915-2E89-CF4813663A3B}"/>
              </a:ext>
            </a:extLst>
          </p:cNvPr>
          <p:cNvSpPr txBox="1"/>
          <p:nvPr/>
        </p:nvSpPr>
        <p:spPr>
          <a:xfrm>
            <a:off x="911424" y="1907489"/>
            <a:ext cx="3960440" cy="2124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en-GB" sz="1800" b="1" u="sng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Raw Image </a:t>
            </a:r>
            <a:r>
              <a:rPr lang="en-GB" sz="1800" u="sng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(with charge sharing)</a:t>
            </a: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en-US" sz="16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CNR</a:t>
            </a:r>
            <a:r>
              <a:rPr lang="en-US" sz="1600" b="1" baseline="-25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steel</a:t>
            </a:r>
            <a:r>
              <a:rPr lang="en-US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= 6              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CNR</a:t>
            </a:r>
            <a:r>
              <a:rPr lang="en-US" sz="1600" b="1" baseline="-25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plastics</a:t>
            </a:r>
            <a:r>
              <a:rPr lang="en-US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= 1</a:t>
            </a:r>
            <a:endParaRPr lang="it-IT" sz="24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Casella di testo 13">
            <a:extLst>
              <a:ext uri="{FF2B5EF4-FFF2-40B4-BE49-F238E27FC236}">
                <a16:creationId xmlns:a16="http://schemas.microsoft.com/office/drawing/2014/main" id="{B366FFDB-BD21-A83E-C4A3-D760F282C1D1}"/>
              </a:ext>
            </a:extLst>
          </p:cNvPr>
          <p:cNvSpPr txBox="1"/>
          <p:nvPr/>
        </p:nvSpPr>
        <p:spPr>
          <a:xfrm>
            <a:off x="6456040" y="1880078"/>
            <a:ext cx="5328592" cy="2124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G-CSD Image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(after CSD with the internal guard-ring)</a:t>
            </a:r>
            <a:endParaRPr lang="en-GB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en-US" sz="16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CNR</a:t>
            </a:r>
            <a:r>
              <a:rPr lang="en-US" sz="1600" b="1" baseline="-25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steel</a:t>
            </a:r>
            <a:r>
              <a:rPr lang="en-US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= 11              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CNR</a:t>
            </a:r>
            <a:r>
              <a:rPr lang="en-US" sz="1600" b="1" baseline="-25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plastics</a:t>
            </a:r>
            <a:r>
              <a:rPr lang="en-US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= 5</a:t>
            </a:r>
            <a:endParaRPr lang="it-IT" sz="24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Casella di testo 13">
            <a:extLst>
              <a:ext uri="{FF2B5EF4-FFF2-40B4-BE49-F238E27FC236}">
                <a16:creationId xmlns:a16="http://schemas.microsoft.com/office/drawing/2014/main" id="{CA454932-29A3-3192-998C-7E115BAA1B4A}"/>
              </a:ext>
            </a:extLst>
          </p:cNvPr>
          <p:cNvSpPr txBox="1"/>
          <p:nvPr/>
        </p:nvSpPr>
        <p:spPr>
          <a:xfrm>
            <a:off x="3379803" y="4370120"/>
            <a:ext cx="5328592" cy="2124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 Image </a:t>
            </a:r>
            <a:r>
              <a:rPr lang="en-US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(after CSD)</a:t>
            </a:r>
            <a:endParaRPr lang="en-GB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GB" sz="18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en-US" sz="16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CNR</a:t>
            </a:r>
            <a:r>
              <a:rPr lang="en-US" sz="1600" b="1" baseline="-25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steel</a:t>
            </a:r>
            <a:r>
              <a:rPr lang="en-US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= 11              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CNR</a:t>
            </a:r>
            <a:r>
              <a:rPr lang="en-US" sz="1600" b="1" baseline="-25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plastics</a:t>
            </a:r>
            <a:r>
              <a:rPr lang="en-US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= 6</a:t>
            </a:r>
            <a:endParaRPr lang="it-IT" sz="24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79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0801" y="138899"/>
            <a:ext cx="1092659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Energy-Resolved X-ray Images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B701C-9725-44F1-10EC-957EF18E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65" b="11717"/>
          <a:stretch/>
        </p:blipFill>
        <p:spPr>
          <a:xfrm>
            <a:off x="1031594" y="1657094"/>
            <a:ext cx="10025009" cy="41106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69E27-88DC-D907-11FC-5E386B418E0D}"/>
              </a:ext>
            </a:extLst>
          </p:cNvPr>
          <p:cNvSpPr txBox="1"/>
          <p:nvPr/>
        </p:nvSpPr>
        <p:spPr>
          <a:xfrm>
            <a:off x="600830" y="1113554"/>
            <a:ext cx="734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New Technique: </a:t>
            </a:r>
            <a:r>
              <a:rPr lang="en-GB" sz="1800" b="1" i="0" u="none" strike="noStrike" baseline="0" dirty="0">
                <a:solidFill>
                  <a:srgbClr val="FF0000"/>
                </a:solidFill>
                <a:latin typeface="PalatinoLinotype,Bold"/>
              </a:rPr>
              <a:t>Window-Based Energy Selecting X-ray Imaging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3D97979-F82C-11D1-0CEA-529F7B7A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19" y="6069203"/>
            <a:ext cx="43924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latin typeface="Comic Sans MS" pitchFamily="66" charset="0"/>
              </a:rPr>
              <a:t>A. Buttacavoli et al., Sensors Vol 23, Issue 6 (2023) 3196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767521B-11A5-F0BE-BFDE-CC4843D7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5767734"/>
            <a:ext cx="2650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Taormina et al.</a:t>
            </a:r>
          </a:p>
          <a:p>
            <a:pPr algn="ctr"/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21 June 2023   5:10 </a:t>
            </a:r>
            <a:r>
              <a:rPr lang="it-IT" sz="12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pm</a:t>
            </a:r>
            <a:endParaRPr lang="it-IT" sz="1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Session: X-ray detectors 3</a:t>
            </a:r>
          </a:p>
          <a:p>
            <a:pPr algn="ctr"/>
            <a:r>
              <a:rPr lang="it-IT" sz="12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24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0801" y="138899"/>
            <a:ext cx="1092659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Energy-Resolved X-ray Images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69E27-88DC-D907-11FC-5E386B418E0D}"/>
              </a:ext>
            </a:extLst>
          </p:cNvPr>
          <p:cNvSpPr txBox="1"/>
          <p:nvPr/>
        </p:nvSpPr>
        <p:spPr>
          <a:xfrm>
            <a:off x="571489" y="1092987"/>
            <a:ext cx="734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New Technique: </a:t>
            </a:r>
            <a:r>
              <a:rPr lang="en-GB" sz="1800" b="1" i="0" u="none" strike="noStrike" baseline="0" dirty="0">
                <a:solidFill>
                  <a:srgbClr val="FF0000"/>
                </a:solidFill>
                <a:latin typeface="PalatinoLinotype,Bold"/>
              </a:rPr>
              <a:t>Window-Based Energy Selecting X-ray Imaging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8358FDA-705B-7829-BF4D-EDC3ED6A5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08" y="2132856"/>
            <a:ext cx="5705432" cy="21212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52314D-8C67-DE45-978E-7718DFCE5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640" y="1988840"/>
            <a:ext cx="5488323" cy="2708122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7AB9888A-5678-5103-97D4-28429BCF9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5196065"/>
            <a:ext cx="43924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latin typeface="Comic Sans MS" pitchFamily="66" charset="0"/>
              </a:rPr>
              <a:t>A. Buttacavoli et al., Sensors Vol 23, Issue 6 (2023) 3196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767FF0C-E555-DF94-2184-A6530CF5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4911371"/>
            <a:ext cx="2650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Taormina et al.</a:t>
            </a:r>
          </a:p>
          <a:p>
            <a:pPr algn="ctr"/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21 June 2023   5:10 </a:t>
            </a:r>
            <a:r>
              <a:rPr lang="it-IT" sz="12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pm</a:t>
            </a:r>
            <a:endParaRPr lang="it-IT" sz="1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Session: X-ray detectors 3</a:t>
            </a:r>
          </a:p>
          <a:p>
            <a:pPr algn="ctr"/>
            <a:r>
              <a:rPr lang="it-IT" sz="12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53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51384" y="188640"/>
            <a:ext cx="1036915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 and Ongoing Activities</a:t>
            </a:r>
          </a:p>
        </p:txBody>
      </p:sp>
      <p:pic>
        <p:nvPicPr>
          <p:cNvPr id="2" name="Picture 7" descr="BD15060_">
            <a:extLst>
              <a:ext uri="{FF2B5EF4-FFF2-40B4-BE49-F238E27FC236}">
                <a16:creationId xmlns:a16="http://schemas.microsoft.com/office/drawing/2014/main" id="{31FC9D10-9CC5-84D7-55BA-39AA1C3E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455167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0CA302D6-F490-8E06-FCC8-5C890B1D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73" y="1388467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B-VB CZT linear array detectors with good room temperature performance                          (FWHM &lt; 3 keV at 60 keV) are developed. 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7A367CF5-5FCE-EAD3-411A-FA300FB51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425862"/>
            <a:ext cx="1108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Inter-pixel gap of 25 µm allows the reduction of charge sharing and charge losses.</a:t>
            </a:r>
          </a:p>
        </p:txBody>
      </p:sp>
      <p:pic>
        <p:nvPicPr>
          <p:cNvPr id="5" name="Picture 7" descr="BD15060_">
            <a:extLst>
              <a:ext uri="{FF2B5EF4-FFF2-40B4-BE49-F238E27FC236}">
                <a16:creationId xmlns:a16="http://schemas.microsoft.com/office/drawing/2014/main" id="{ACCFBB01-B5CE-F0BA-CEEF-511A65C7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4998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D15060_">
            <a:extLst>
              <a:ext uri="{FF2B5EF4-FFF2-40B4-BE49-F238E27FC236}">
                <a16:creationId xmlns:a16="http://schemas.microsoft.com/office/drawing/2014/main" id="{F54399C9-5B22-B3E7-1D98-73E6140B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65313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9F69FE65-0459-980E-207C-5BD2326E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05" y="4603022"/>
            <a:ext cx="10909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A new energy-resolved approach, termed window-based energy selecting, was developed and excellent CNR enhancements in X-ray images were obtained, if compared with photon counting and other energy-resolved techniques;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848467-6E14-2FFE-BD67-2F51377DF189}"/>
              </a:ext>
            </a:extLst>
          </p:cNvPr>
          <p:cNvSpPr txBox="1"/>
          <p:nvPr/>
        </p:nvSpPr>
        <p:spPr>
          <a:xfrm>
            <a:off x="11568608" y="645333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9" name="Picture 7" descr="BD15060_">
            <a:extLst>
              <a:ext uri="{FF2B5EF4-FFF2-40B4-BE49-F238E27FC236}">
                <a16:creationId xmlns:a16="http://schemas.microsoft.com/office/drawing/2014/main" id="{BDEC1EAA-FA9C-745C-4B76-41BD7E8C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50113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26EC4855-B2EE-B81E-347F-4EF760C3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05" y="3410588"/>
            <a:ext cx="10945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Ultra-high energy resolution (0.6 keV FWHM at 60 keV) was obtained with a new ASIC, opening exciting activities for spectroscopic and imaging enhancements.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086272" y="5178817"/>
            <a:ext cx="10019456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FOR YOUR KIND ATTENTION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2321FAD-5A79-FEC1-B90E-22CCAEC16AE7}"/>
              </a:ext>
            </a:extLst>
          </p:cNvPr>
          <p:cNvSpPr/>
          <p:nvPr/>
        </p:nvSpPr>
        <p:spPr bwMode="auto">
          <a:xfrm>
            <a:off x="479376" y="836712"/>
            <a:ext cx="1137726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5058" name="Picture 888" descr="IMG_00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52897"/>
            <a:ext cx="5544616" cy="434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">
            <a:extLst>
              <a:ext uri="{FF2B5EF4-FFF2-40B4-BE49-F238E27FC236}">
                <a16:creationId xmlns:a16="http://schemas.microsoft.com/office/drawing/2014/main" id="{C1289D78-1EA8-466F-2270-A03C2A63A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/>
        </p:blipFill>
        <p:spPr bwMode="auto">
          <a:xfrm>
            <a:off x="1962414" y="1221624"/>
            <a:ext cx="7258993" cy="209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0B70E1E9-FC9A-AE89-4D6A-1C0FE24B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39892"/>
            <a:ext cx="8501063" cy="78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indent="-2057400"/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  <a:r>
              <a:rPr lang="en-US" sz="4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Detection Systems</a:t>
            </a:r>
          </a:p>
        </p:txBody>
      </p:sp>
      <p:sp>
        <p:nvSpPr>
          <p:cNvPr id="18" name="Rettangolo 2">
            <a:extLst>
              <a:ext uri="{FF2B5EF4-FFF2-40B4-BE49-F238E27FC236}">
                <a16:creationId xmlns:a16="http://schemas.microsoft.com/office/drawing/2014/main" id="{706946A5-F238-EC8D-D4E7-E09B77E8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511326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1800" b="1">
              <a:solidFill>
                <a:schemeClr val="bg2"/>
              </a:solidFill>
              <a:latin typeface="Comic Sans MS" pitchFamily="66" charset="0"/>
            </a:endParaRPr>
          </a:p>
          <a:p>
            <a:pPr algn="just"/>
            <a:endParaRPr lang="en-US" sz="18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9" name="Rettangolo 2">
            <a:extLst>
              <a:ext uri="{FF2B5EF4-FFF2-40B4-BE49-F238E27FC236}">
                <a16:creationId xmlns:a16="http://schemas.microsoft.com/office/drawing/2014/main" id="{5B72DDC8-07DE-E840-1D45-1A17CAE7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2" y="3687146"/>
            <a:ext cx="36130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CZT linear array detectors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E4AD082-E659-FCA6-9FB5-5FE2EAEE75D6}"/>
              </a:ext>
            </a:extLst>
          </p:cNvPr>
          <p:cNvCxnSpPr>
            <a:cxnSpLocks/>
          </p:cNvCxnSpPr>
          <p:nvPr/>
        </p:nvCxnSpPr>
        <p:spPr>
          <a:xfrm flipH="1">
            <a:off x="2495600" y="3200083"/>
            <a:ext cx="590186" cy="417247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F66F4EE-EDE2-095B-BE2D-70484D102D7C}"/>
              </a:ext>
            </a:extLst>
          </p:cNvPr>
          <p:cNvCxnSpPr>
            <a:cxnSpLocks/>
          </p:cNvCxnSpPr>
          <p:nvPr/>
        </p:nvCxnSpPr>
        <p:spPr>
          <a:xfrm>
            <a:off x="5159896" y="2987663"/>
            <a:ext cx="216024" cy="350132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">
            <a:extLst>
              <a:ext uri="{FF2B5EF4-FFF2-40B4-BE49-F238E27FC236}">
                <a16:creationId xmlns:a16="http://schemas.microsoft.com/office/drawing/2014/main" id="{0E7EC1E2-84B7-9B35-C8EB-94A70E71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069" y="3260918"/>
            <a:ext cx="4071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Front-end electronics with </a:t>
            </a:r>
          </a:p>
          <a:p>
            <a:pPr algn="ctr"/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the preamplifier (CSP) stage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63EBA68-8D23-E46E-B0F4-6D6B2339FC94}"/>
              </a:ext>
            </a:extLst>
          </p:cNvPr>
          <p:cNvCxnSpPr>
            <a:cxnSpLocks/>
          </p:cNvCxnSpPr>
          <p:nvPr/>
        </p:nvCxnSpPr>
        <p:spPr>
          <a:xfrm>
            <a:off x="8976575" y="2769655"/>
            <a:ext cx="395710" cy="507514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">
            <a:extLst>
              <a:ext uri="{FF2B5EF4-FFF2-40B4-BE49-F238E27FC236}">
                <a16:creationId xmlns:a16="http://schemas.microsoft.com/office/drawing/2014/main" id="{92FFB73A-5B26-E559-851C-B66FC72E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963" y="3260918"/>
            <a:ext cx="38164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Digital Readout Electronics for Pulse Shape and </a:t>
            </a:r>
          </a:p>
          <a:p>
            <a:pPr algn="ctr"/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Height Analysis </a:t>
            </a:r>
          </a:p>
          <a:p>
            <a:pPr algn="ctr"/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(PSHA)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2BDD9D3-500D-C5FD-14B0-550C8FBE9723}"/>
              </a:ext>
            </a:extLst>
          </p:cNvPr>
          <p:cNvSpPr/>
          <p:nvPr/>
        </p:nvSpPr>
        <p:spPr>
          <a:xfrm>
            <a:off x="254350" y="5242402"/>
            <a:ext cx="11683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Room temperature operation</a:t>
            </a:r>
          </a:p>
          <a:p>
            <a:r>
              <a:rPr lang="en-GB" sz="2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resolution &lt; 3 keV at FWHM at 60 keV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Sub-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millimetre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spatial resolution (&lt; 0.5 mm)</a:t>
            </a:r>
            <a:endParaRPr lang="en-GB" sz="2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D9949A5-6265-7426-A582-2E25EECB12D5}"/>
              </a:ext>
            </a:extLst>
          </p:cNvPr>
          <p:cNvSpPr txBox="1"/>
          <p:nvPr/>
        </p:nvSpPr>
        <p:spPr>
          <a:xfrm>
            <a:off x="4486624" y="4446692"/>
            <a:ext cx="32988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n-lt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06365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0210103-61D4-ACF3-FBE6-4E80D2BB7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10363200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5400" b="1" dirty="0"/>
              <a:t>DETECTORS AND ELECTRONICS</a:t>
            </a:r>
          </a:p>
        </p:txBody>
      </p:sp>
    </p:spTree>
    <p:extLst>
      <p:ext uri="{BB962C8B-B14F-4D97-AF65-F5344CB8AC3E}">
        <p14:creationId xmlns:p14="http://schemas.microsoft.com/office/powerpoint/2010/main" val="347363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23392" y="120779"/>
            <a:ext cx="5850334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Detectors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B990FF-B71E-08C9-E435-41AD44B1DE1E}"/>
              </a:ext>
            </a:extLst>
          </p:cNvPr>
          <p:cNvSpPr txBox="1"/>
          <p:nvPr/>
        </p:nvSpPr>
        <p:spPr>
          <a:xfrm>
            <a:off x="7016974" y="1052736"/>
            <a:ext cx="49681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Detectors are fabricated at IMEM-CNR (Parma, Italy) and by due2lab </a:t>
            </a:r>
            <a:r>
              <a:rPr lang="en-US" sz="1800" b="1" kern="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s.r.l</a:t>
            </a:r>
            <a:r>
              <a:rPr lang="en-US" sz="18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(Reggio Emilia, Italy).</a:t>
            </a:r>
          </a:p>
          <a:p>
            <a:pPr algn="just">
              <a:defRPr/>
            </a:pPr>
            <a:endParaRPr lang="en-US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CZT crystals (10.4 x 3 x 1 mm</a:t>
            </a:r>
            <a:r>
              <a:rPr lang="en-US" sz="1800" b="1" kern="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grown by using the Boron Oxide Encapsulated Vertical Bridgman (B-VB) growth technique and gold electroless contacts.</a:t>
            </a:r>
          </a:p>
          <a:p>
            <a:pPr algn="just">
              <a:defRPr/>
            </a:pPr>
            <a:endParaRPr lang="en-US" sz="1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1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8775" indent="-358775" algn="just">
              <a:defRPr/>
            </a:pPr>
            <a:r>
              <a:rPr lang="en-US" sz="1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Linear arrays with pixel pitch of 225 µm.</a:t>
            </a: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Inter-pixel gap of 25 µm.</a:t>
            </a:r>
          </a:p>
          <a:p>
            <a:pPr algn="just">
              <a:defRPr/>
            </a:pPr>
            <a:endParaRPr lang="en-US" sz="1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1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Intermediate guard-ring to minimize charge sharing.</a:t>
            </a:r>
            <a:endParaRPr lang="en-US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Immagine che contiene elettronico, circuito&#10;&#10;Descrizione generata automaticamente">
            <a:extLst>
              <a:ext uri="{FF2B5EF4-FFF2-40B4-BE49-F238E27FC236}">
                <a16:creationId xmlns:a16="http://schemas.microsoft.com/office/drawing/2014/main" id="{9264B072-E862-2A97-43E9-6F1DC8293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26900" r="12762" b="20601"/>
          <a:stretch/>
        </p:blipFill>
        <p:spPr>
          <a:xfrm>
            <a:off x="1136786" y="3426696"/>
            <a:ext cx="4947046" cy="3042939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04D94305-F0C1-08AC-B726-8B61A551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3536510"/>
            <a:ext cx="43924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latin typeface="Comic Sans MS" pitchFamily="66" charset="0"/>
              </a:rPr>
              <a:t>A. Zappettini et al., J. </a:t>
            </a:r>
            <a:r>
              <a:rPr lang="en-US" sz="1100" b="1" dirty="0" err="1">
                <a:latin typeface="Comic Sans MS" pitchFamily="66" charset="0"/>
              </a:rPr>
              <a:t>Cryst</a:t>
            </a:r>
            <a:r>
              <a:rPr lang="en-US" sz="1100" b="1" dirty="0">
                <a:latin typeface="Comic Sans MS" pitchFamily="66" charset="0"/>
              </a:rPr>
              <a:t>. Growth 307 (2007) 283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F27AE5-D0EA-63C5-3C93-311C26E5D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96752"/>
            <a:ext cx="6403925" cy="17281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70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9200" y="232594"/>
            <a:ext cx="1036915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B-VB CZT Detectors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5C020-CD09-6D82-6683-E853BC2B86F6}"/>
              </a:ext>
            </a:extLst>
          </p:cNvPr>
          <p:cNvSpPr txBox="1"/>
          <p:nvPr/>
        </p:nvSpPr>
        <p:spPr>
          <a:xfrm>
            <a:off x="526704" y="1067740"/>
            <a:ext cx="628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0" u="none" strike="noStrike" baseline="0" dirty="0">
                <a:solidFill>
                  <a:schemeClr val="accent5"/>
                </a:solidFill>
                <a:latin typeface="+mj-lt"/>
              </a:rPr>
              <a:t>Physical properties of B-VB CZT detectors</a:t>
            </a:r>
            <a:endParaRPr lang="en-US" sz="2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5A2A09C0-C36F-D380-C8BB-4FC99781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51" y="5715019"/>
            <a:ext cx="547260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leakage currents</a:t>
            </a:r>
          </a:p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bias voltage operation (&gt; 7000 V/cm)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EAF3B8A-3529-64AE-B580-7C69E4EF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684607"/>
            <a:ext cx="5150616" cy="3912678"/>
          </a:xfrm>
          <a:prstGeom prst="rect">
            <a:avLst/>
          </a:prstGeom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E1D98C91-09A0-1451-3DE1-253C7AD8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5753491"/>
            <a:ext cx="52738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Good electron charge transport properties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2BD4FC-404A-B6C7-54B2-99341BEB6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82" y="1582447"/>
            <a:ext cx="4896587" cy="3901782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3426E785-FABE-E439-9224-FF8061AB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6299751"/>
            <a:ext cx="54726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omic Sans MS" pitchFamily="66" charset="0"/>
              </a:rPr>
              <a:t>L. </a:t>
            </a:r>
            <a:r>
              <a:rPr lang="en-US" sz="1400" b="1" dirty="0" err="1">
                <a:latin typeface="Comic Sans MS" pitchFamily="66" charset="0"/>
              </a:rPr>
              <a:t>Abbene</a:t>
            </a:r>
            <a:r>
              <a:rPr lang="en-US" sz="1400" b="1" dirty="0">
                <a:latin typeface="Comic Sans MS" pitchFamily="66" charset="0"/>
              </a:rPr>
              <a:t>, </a:t>
            </a:r>
            <a:r>
              <a:rPr lang="da-DK" sz="1400" b="1" dirty="0">
                <a:latin typeface="Comic Sans MS" pitchFamily="66" charset="0"/>
              </a:rPr>
              <a:t>et al</a:t>
            </a:r>
            <a:r>
              <a:rPr lang="en-US" sz="1400" b="1" dirty="0">
                <a:latin typeface="Comic Sans MS" pitchFamily="66" charset="0"/>
              </a:rPr>
              <a:t>. </a:t>
            </a:r>
            <a:r>
              <a:rPr lang="sv-SE" sz="1400" b="1" dirty="0">
                <a:latin typeface="Comic Sans MS" pitchFamily="66" charset="0"/>
              </a:rPr>
              <a:t>J. Synchrotron Rad. (2020) 27 (2), 319.</a:t>
            </a:r>
            <a:endParaRPr lang="en-US" sz="1400" b="1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2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9200" y="232594"/>
            <a:ext cx="1036915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Front-end Electronics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5C020-CD09-6D82-6683-E853BC2B86F6}"/>
              </a:ext>
            </a:extLst>
          </p:cNvPr>
          <p:cNvSpPr txBox="1"/>
          <p:nvPr/>
        </p:nvSpPr>
        <p:spPr>
          <a:xfrm>
            <a:off x="526704" y="1067740"/>
            <a:ext cx="1003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chemeClr val="accent5"/>
                </a:solidFill>
                <a:latin typeface="+mj-lt"/>
              </a:rPr>
              <a:t>Hybrid charge sensitive preamplifiers developed at University of Palermo</a:t>
            </a:r>
            <a:endParaRPr lang="en-US" sz="24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08CB87-FC4F-789C-B1CE-1BE0C6AA2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8000" r="6688" b="21651"/>
          <a:stretch/>
        </p:blipFill>
        <p:spPr>
          <a:xfrm>
            <a:off x="695400" y="1914243"/>
            <a:ext cx="6048672" cy="413531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03F276-13CA-67FF-8EB3-5A522DC23FCD}"/>
              </a:ext>
            </a:extLst>
          </p:cNvPr>
          <p:cNvSpPr txBox="1"/>
          <p:nvPr/>
        </p:nvSpPr>
        <p:spPr>
          <a:xfrm>
            <a:off x="7464152" y="2004608"/>
            <a:ext cx="38884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20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Front-end electronics </a:t>
            </a: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preamplifier stage (no analog pulse shaping).</a:t>
            </a: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 &lt;  100 electrons.</a:t>
            </a: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Resistive-feedback circuit with a decay time of 20 us.</a:t>
            </a:r>
          </a:p>
          <a:p>
            <a:pPr>
              <a:defRPr/>
            </a:pPr>
            <a:endParaRPr lang="it-IT" sz="2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1384" y="136537"/>
            <a:ext cx="5400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Digital Electronics</a:t>
            </a:r>
          </a:p>
        </p:txBody>
      </p:sp>
      <p:pic>
        <p:nvPicPr>
          <p:cNvPr id="4" name="Picture 2" descr="C:\LEONARDO\Congressi\2015\IEEE_2015\Summary_Digital\2015-05-04 15.20.51.jpg">
            <a:extLst>
              <a:ext uri="{FF2B5EF4-FFF2-40B4-BE49-F238E27FC236}">
                <a16:creationId xmlns:a16="http://schemas.microsoft.com/office/drawing/2014/main" id="{EEA1D724-B363-51F4-F04B-2FF13CBD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19634"/>
          <a:stretch>
            <a:fillRect/>
          </a:stretch>
        </p:blipFill>
        <p:spPr bwMode="auto">
          <a:xfrm>
            <a:off x="407367" y="1620367"/>
            <a:ext cx="3417941" cy="4328913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481F90-B2CD-CA51-0E19-0795CC75BE59}"/>
              </a:ext>
            </a:extLst>
          </p:cNvPr>
          <p:cNvSpPr txBox="1"/>
          <p:nvPr/>
        </p:nvSpPr>
        <p:spPr>
          <a:xfrm>
            <a:off x="4223792" y="1772811"/>
            <a:ext cx="763284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22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Digital Pulse Processing (DPP) electronics.</a:t>
            </a: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digitizers (100 MHz) with 32 channels  </a:t>
            </a:r>
          </a:p>
          <a:p>
            <a:pPr algn="just">
              <a:defRPr/>
            </a:pP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(modified version of CAEN DT5724, CAEN S.p.A.,  Italy).</a:t>
            </a:r>
          </a:p>
          <a:p>
            <a:pPr algn="just"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 Firmware based on a DPP strategy developed at </a:t>
            </a:r>
            <a:r>
              <a:rPr lang="en-US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DiFC</a:t>
            </a: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(University of Palermo).</a:t>
            </a:r>
          </a:p>
          <a:p>
            <a:pPr>
              <a:defRPr/>
            </a:pP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1F39F84-F5BE-E2B5-11FC-ED4D4D1A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216" y="6369758"/>
            <a:ext cx="5833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accent5"/>
                </a:solidFill>
                <a:latin typeface="Comic Sans MS" pitchFamily="66" charset="0"/>
              </a:rPr>
              <a:t>L. </a:t>
            </a:r>
            <a:r>
              <a:rPr lang="en-US" sz="1400" b="1" dirty="0" err="1">
                <a:solidFill>
                  <a:schemeClr val="accent5"/>
                </a:solidFill>
                <a:latin typeface="Comic Sans MS" pitchFamily="66" charset="0"/>
              </a:rPr>
              <a:t>Abbene</a:t>
            </a:r>
            <a:r>
              <a:rPr lang="en-US" sz="1400" b="1" dirty="0">
                <a:solidFill>
                  <a:schemeClr val="accent5"/>
                </a:solidFill>
                <a:latin typeface="Comic Sans MS" pitchFamily="66" charset="0"/>
              </a:rPr>
              <a:t>, </a:t>
            </a:r>
            <a:r>
              <a:rPr lang="da-DK" sz="1400" b="1" dirty="0">
                <a:solidFill>
                  <a:schemeClr val="accent5"/>
                </a:solidFill>
                <a:latin typeface="Comic Sans MS" pitchFamily="66" charset="0"/>
              </a:rPr>
              <a:t>et al</a:t>
            </a:r>
            <a:r>
              <a:rPr lang="en-US" sz="1400" b="1" dirty="0">
                <a:solidFill>
                  <a:schemeClr val="accent5"/>
                </a:solidFill>
                <a:latin typeface="Comic Sans MS" pitchFamily="66" charset="0"/>
              </a:rPr>
              <a:t>. </a:t>
            </a:r>
            <a:r>
              <a:rPr lang="sv-SE" sz="1400" b="1" dirty="0">
                <a:solidFill>
                  <a:schemeClr val="accent5"/>
                </a:solidFill>
                <a:latin typeface="Comic Sans MS" pitchFamily="66" charset="0"/>
              </a:rPr>
              <a:t>J. Synchrotron Rad. (2018) 25 (1), 257.</a:t>
            </a:r>
            <a:endParaRPr lang="en-US" sz="1400" b="1" dirty="0">
              <a:solidFill>
                <a:schemeClr val="accent5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57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2"/>
          <p:cNvSpPr>
            <a:spLocks noChangeArrowheads="1"/>
          </p:cNvSpPr>
          <p:nvPr/>
        </p:nvSpPr>
        <p:spPr bwMode="auto">
          <a:xfrm>
            <a:off x="6407903" y="1826049"/>
            <a:ext cx="53759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ctr"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Outputs </a:t>
            </a:r>
          </a:p>
          <a:p>
            <a:pPr marL="180975" indent="-180975" algn="ctr">
              <a:spcBef>
                <a:spcPct val="50000"/>
              </a:spcBef>
              <a:defRPr/>
            </a:pPr>
            <a:endParaRPr lang="en-US" sz="2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spcBef>
                <a:spcPct val="50000"/>
              </a:spcBef>
              <a:buAutoNum type="romanLcParenBoth"/>
              <a:defRPr/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arrival time</a:t>
            </a: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spcBef>
                <a:spcPct val="50000"/>
              </a:spcBef>
              <a:buAutoNum type="romanLcParenBoth"/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pulse height (energy)</a:t>
            </a:r>
          </a:p>
          <a:p>
            <a:pPr algn="just">
              <a:spcBef>
                <a:spcPct val="50000"/>
              </a:spcBef>
              <a:defRPr/>
            </a:pP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spcBef>
                <a:spcPct val="50000"/>
              </a:spcBef>
              <a:buAutoNum type="romanLcParenBoth"/>
              <a:defRPr/>
            </a:pP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the pulse time width and  the peaking time (shape)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26706" y="1048850"/>
            <a:ext cx="1152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 Real-Time Pulse Shaping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by using the Single Delay Line (SDL) and Trapezoidal filtering.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7408" y="6249026"/>
            <a:ext cx="9721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system also allows the acquisition of the CSP waveforms for quick look or off-line analysis.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1754456"/>
            <a:ext cx="5544616" cy="4321391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8EDF7DE-3DA0-F0FC-864C-C997516B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06" y="185006"/>
            <a:ext cx="5497286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Digital Pulse Processing</a:t>
            </a:r>
          </a:p>
        </p:txBody>
      </p:sp>
    </p:spTree>
    <p:extLst>
      <p:ext uri="{BB962C8B-B14F-4D97-AF65-F5344CB8AC3E}">
        <p14:creationId xmlns:p14="http://schemas.microsoft.com/office/powerpoint/2010/main" val="3257609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Level">
  <a:themeElements>
    <a:clrScheme name="Personalizzato 2">
      <a:dk1>
        <a:sysClr val="windowText" lastClr="000000"/>
      </a:dk1>
      <a:lt1>
        <a:sysClr val="window" lastClr="FFFFFF"/>
      </a:lt1>
      <a:dk2>
        <a:srgbClr val="335B74"/>
      </a:dk2>
      <a:lt2>
        <a:srgbClr val="1CADE4"/>
      </a:lt2>
      <a:accent1>
        <a:srgbClr val="76CDEE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135EFF-344C-4017-860F-84267D8417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1100</Words>
  <Application>Microsoft Office PowerPoint</Application>
  <PresentationFormat>Widescreen</PresentationFormat>
  <Paragraphs>212</Paragraphs>
  <Slides>27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Advt93-r</vt:lpstr>
      <vt:lpstr>Arial</vt:lpstr>
      <vt:lpstr>Calibri</vt:lpstr>
      <vt:lpstr>Cambria Math</vt:lpstr>
      <vt:lpstr>Comic Sans MS</vt:lpstr>
      <vt:lpstr>PalatinoLinotype,Bold</vt:lpstr>
      <vt:lpstr>Roboto</vt:lpstr>
      <vt:lpstr>Segoe UI Black</vt:lpstr>
      <vt:lpstr>Times New Roman</vt:lpstr>
      <vt:lpstr>Wingdings</vt:lpstr>
      <vt:lpstr>Level</vt:lpstr>
      <vt:lpstr>Personalizza struttura</vt:lpstr>
      <vt:lpstr>Graph</vt:lpstr>
      <vt:lpstr>Presentazione standard di PowerPoint</vt:lpstr>
      <vt:lpstr>Motivations</vt:lpstr>
      <vt:lpstr>Presentazione standard di PowerPoint</vt:lpstr>
      <vt:lpstr>DETECTORS AND ELECTRONICS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SPECTROSCOPIC 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PRELIMINARY RESULTS WITH A NEW ASIC</vt:lpstr>
      <vt:lpstr>Presentazione standard di PowerPoint</vt:lpstr>
      <vt:lpstr>CHARGE SHARING   MEASUREMENTS</vt:lpstr>
      <vt:lpstr>Presentazione standard di PowerPoint</vt:lpstr>
      <vt:lpstr>Presentazione standard di PowerPoint</vt:lpstr>
      <vt:lpstr>Presentazione standard di PowerPoint</vt:lpstr>
      <vt:lpstr>RESULTS FROM ENERGY-RESOLVED IMAGES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Antonino</dc:creator>
  <cp:keywords/>
  <dc:description/>
  <cp:lastModifiedBy>ANTONINO BUTTACAVOLI</cp:lastModifiedBy>
  <cp:revision>566</cp:revision>
  <dcterms:created xsi:type="dcterms:W3CDTF">2018-10-25T13:58:58Z</dcterms:created>
  <dcterms:modified xsi:type="dcterms:W3CDTF">2023-06-17T15:01:49Z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TC060874521040</vt:lpwstr>
  </property>
</Properties>
</file>