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74" r:id="rId4"/>
    <p:sldId id="275" r:id="rId5"/>
    <p:sldId id="276" r:id="rId6"/>
    <p:sldId id="277" r:id="rId7"/>
    <p:sldId id="278" r:id="rId8"/>
    <p:sldId id="283" r:id="rId9"/>
    <p:sldId id="279" r:id="rId10"/>
    <p:sldId id="280" r:id="rId11"/>
    <p:sldId id="281" r:id="rId12"/>
    <p:sldId id="282" r:id="rId13"/>
    <p:sldId id="284" r:id="rId14"/>
    <p:sldId id="285" r:id="rId15"/>
    <p:sldId id="311" r:id="rId16"/>
    <p:sldId id="286" r:id="rId17"/>
    <p:sldId id="292" r:id="rId18"/>
    <p:sldId id="293" r:id="rId19"/>
    <p:sldId id="287" r:id="rId20"/>
    <p:sldId id="288" r:id="rId21"/>
    <p:sldId id="289" r:id="rId22"/>
    <p:sldId id="291" r:id="rId23"/>
    <p:sldId id="297" r:id="rId24"/>
    <p:sldId id="294" r:id="rId25"/>
    <p:sldId id="296" r:id="rId26"/>
    <p:sldId id="295" r:id="rId27"/>
    <p:sldId id="310" r:id="rId28"/>
    <p:sldId id="298" r:id="rId29"/>
    <p:sldId id="299" r:id="rId30"/>
    <p:sldId id="305" r:id="rId31"/>
    <p:sldId id="309" r:id="rId32"/>
    <p:sldId id="300" r:id="rId33"/>
    <p:sldId id="301" r:id="rId34"/>
    <p:sldId id="307" r:id="rId35"/>
    <p:sldId id="302" r:id="rId36"/>
    <p:sldId id="303" r:id="rId37"/>
    <p:sldId id="306" r:id="rId38"/>
    <p:sldId id="304" r:id="rId39"/>
    <p:sldId id="308"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9"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517D"/>
    <a:srgbClr val="A5C8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57594" autoAdjust="0"/>
  </p:normalViewPr>
  <p:slideViewPr>
    <p:cSldViewPr snapToGrid="0">
      <p:cViewPr varScale="1">
        <p:scale>
          <a:sx n="47" d="100"/>
          <a:sy n="47" d="100"/>
        </p:scale>
        <p:origin x="451" y="58"/>
      </p:cViewPr>
      <p:guideLst>
        <p:guide orient="horz" pos="7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019FE-329E-40A9-A6CB-191BD7D1B96E}" type="datetimeFigureOut">
              <a:rPr lang="de-DE" smtClean="0"/>
              <a:t>11.05.2023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26C72-EB32-48B8-AD97-570ECD622445}" type="slidenum">
              <a:rPr lang="de-DE" smtClean="0"/>
              <a:t>‹Nr.›</a:t>
            </a:fld>
            <a:endParaRPr lang="de-DE"/>
          </a:p>
        </p:txBody>
      </p:sp>
    </p:spTree>
    <p:extLst>
      <p:ext uri="{BB962C8B-B14F-4D97-AF65-F5344CB8AC3E}">
        <p14:creationId xmlns:p14="http://schemas.microsoft.com/office/powerpoint/2010/main" val="4045700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invitation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special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100th anniversary of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Röntgen's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death on February 10, 1923</a:t>
            </a:r>
            <a:r>
              <a:rPr lang="en-US" sz="1800" dirty="0">
                <a:effectLst/>
                <a:latin typeface="Calibri" panose="020F0502020204030204" pitchFamily="34" charset="0"/>
                <a:ea typeface="Calibri" panose="020F0502020204030204" pitchFamily="34" charset="0"/>
                <a:cs typeface="Times New Roman" panose="02020603050405020304" pitchFamily="18" charset="0"/>
              </a:rPr>
              <a:t>, -a fitting occasion</a:t>
            </a:r>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a:t>
            </a:fld>
            <a:endParaRPr lang="de-DE"/>
          </a:p>
        </p:txBody>
      </p:sp>
    </p:spTree>
    <p:extLst>
      <p:ext uri="{BB962C8B-B14F-4D97-AF65-F5344CB8AC3E}">
        <p14:creationId xmlns:p14="http://schemas.microsoft.com/office/powerpoint/2010/main" val="2362977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world-famous</a:t>
            </a:r>
            <a:r>
              <a:rPr lang="en-US" sz="1200" kern="1200" dirty="0">
                <a:solidFill>
                  <a:schemeClr val="tx1"/>
                </a:solidFill>
                <a:effectLst/>
                <a:latin typeface="Times" pitchFamily="18" charset="0"/>
                <a:ea typeface="ヒラギノ角ゴ Pro W3" pitchFamily="-1" charset="-128"/>
                <a:cs typeface="ヒラギノ角ゴ Pro W3" pitchFamily="-1" charset="-128"/>
              </a:rPr>
              <a:t> became the </a:t>
            </a:r>
            <a:r>
              <a:rPr lang="en-US" sz="1200" b="1" kern="1200" dirty="0">
                <a:solidFill>
                  <a:schemeClr val="tx1"/>
                </a:solidFill>
                <a:effectLst/>
                <a:latin typeface="Times" pitchFamily="18" charset="0"/>
                <a:ea typeface="ヒラギノ角ゴ Pro W3" pitchFamily="-1" charset="-128"/>
                <a:cs typeface="ヒラギノ角ゴ Pro W3" pitchFamily="-1" charset="-128"/>
              </a:rPr>
              <a:t>radiograph of his </a:t>
            </a:r>
            <a:r>
              <a:rPr lang="en-US" sz="1200" b="1" kern="1200" dirty="0" err="1">
                <a:solidFill>
                  <a:schemeClr val="tx1"/>
                </a:solidFill>
                <a:effectLst/>
                <a:latin typeface="Times" pitchFamily="18" charset="0"/>
                <a:ea typeface="ヒラギノ角ゴ Pro W3" pitchFamily="-1" charset="-128"/>
                <a:cs typeface="ヒラギノ角ゴ Pro W3" pitchFamily="-1" charset="-128"/>
              </a:rPr>
              <a:t>wifes</a:t>
            </a:r>
            <a:r>
              <a:rPr lang="en-US" sz="1200" b="1" kern="1200" dirty="0">
                <a:solidFill>
                  <a:schemeClr val="tx1"/>
                </a:solidFill>
                <a:effectLst/>
                <a:latin typeface="Times" pitchFamily="18" charset="0"/>
                <a:ea typeface="ヒラギノ角ゴ Pro W3" pitchFamily="-1" charset="-128"/>
                <a:cs typeface="ヒラギノ角ゴ Pro W3" pitchFamily="-1" charset="-128"/>
              </a:rPr>
              <a:t>’ hand</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US" sz="1200" kern="1200" dirty="0">
                <a:solidFill>
                  <a:schemeClr val="tx1"/>
                </a:solidFill>
                <a:effectLst/>
                <a:latin typeface="Times" pitchFamily="18" charset="0"/>
                <a:ea typeface="ヒラギノ角ゴ Pro W3" pitchFamily="-1" charset="-128"/>
                <a:cs typeface="ヒラギノ角ゴ Pro W3" pitchFamily="-1" charset="-128"/>
              </a:rPr>
              <a:t>made the </a:t>
            </a:r>
            <a:r>
              <a:rPr lang="en-US" sz="1200" b="1" kern="1200" dirty="0">
                <a:solidFill>
                  <a:schemeClr val="tx1"/>
                </a:solidFill>
                <a:effectLst/>
                <a:latin typeface="Times" pitchFamily="18" charset="0"/>
                <a:ea typeface="ヒラギノ角ゴ Pro W3" pitchFamily="-1" charset="-128"/>
                <a:cs typeface="ヒラギノ角ゴ Pro W3" pitchFamily="-1" charset="-128"/>
              </a:rPr>
              <a:t>greatest impression upon the public</a:t>
            </a:r>
            <a:r>
              <a:rPr lang="en-US" sz="1200" kern="1200" dirty="0">
                <a:solidFill>
                  <a:schemeClr val="tx1"/>
                </a:solidFill>
                <a:effectLst/>
                <a:latin typeface="Times" pitchFamily="18" charset="0"/>
                <a:ea typeface="ヒラギノ角ゴ Pro W3" pitchFamily="-1" charset="-128"/>
                <a:cs typeface="ヒラギノ角ゴ Pro W3" pitchFamily="-1" charset="-128"/>
              </a:rPr>
              <a:t>.</a:t>
            </a:r>
            <a:endParaRPr lang="en-GB" altLang="de-DE" dirty="0">
              <a:ea typeface="ヒラギノ角ゴ Pro W3"/>
              <a:cs typeface="Times New Roman" pitchFamily="18" charset="0"/>
            </a:endParaRPr>
          </a:p>
          <a:p>
            <a:pPr eaLnBrk="1" hangingPunct="1"/>
            <a:endParaRPr lang="en-GB" altLang="de-DE" dirty="0">
              <a:ea typeface="ヒラギノ角ゴ Pro W3"/>
              <a:cs typeface="Times New Roman" pitchFamily="18" charset="0"/>
            </a:endParaRPr>
          </a:p>
          <a:p>
            <a:pPr eaLnBrk="1" hangingPunct="1"/>
            <a:r>
              <a:rPr lang="en-GB" altLang="de-DE" dirty="0">
                <a:ea typeface="ヒラギノ角ゴ Pro W3"/>
                <a:cs typeface="Times New Roman" pitchFamily="18" charset="0"/>
              </a:rPr>
              <a:t>On the </a:t>
            </a:r>
            <a:r>
              <a:rPr lang="en-GB" altLang="de-DE" b="1" dirty="0">
                <a:ea typeface="ヒラギノ角ゴ Pro W3"/>
                <a:cs typeface="Times New Roman" pitchFamily="18" charset="0"/>
              </a:rPr>
              <a:t>photographic plate </a:t>
            </a:r>
            <a:r>
              <a:rPr lang="en-GB" altLang="de-DE" dirty="0">
                <a:ea typeface="ヒラギノ角ゴ Pro W3"/>
                <a:cs typeface="Times New Roman" pitchFamily="18" charset="0"/>
              </a:rPr>
              <a:t>the </a:t>
            </a:r>
            <a:r>
              <a:rPr lang="en-GB" altLang="de-DE" b="1" dirty="0">
                <a:ea typeface="ヒラギノ角ゴ Pro W3"/>
                <a:cs typeface="Times New Roman" pitchFamily="18" charset="0"/>
              </a:rPr>
              <a:t>bones of her hand and two rings can be seen distinctively</a:t>
            </a:r>
            <a:r>
              <a:rPr lang="en-GB" altLang="de-DE" dirty="0">
                <a:ea typeface="ヒラギノ角ゴ Pro W3"/>
                <a:cs typeface="Times New Roman" pitchFamily="18" charset="0"/>
              </a:rPr>
              <a:t>. </a:t>
            </a:r>
          </a:p>
          <a:p>
            <a:pPr eaLnBrk="1" hangingPunct="1"/>
            <a:endParaRPr lang="en-GB" altLang="de-DE" dirty="0">
              <a:ea typeface="ヒラギノ角ゴ Pro W3"/>
              <a:cs typeface="Times New Roman" pitchFamily="18" charset="0"/>
            </a:endParaRPr>
          </a:p>
          <a:p>
            <a:pPr eaLnBrk="1" hangingPunct="1"/>
            <a:r>
              <a:rPr lang="en-GB" altLang="de-DE" b="1" dirty="0">
                <a:ea typeface="ヒラギノ角ゴ Pro W3"/>
                <a:cs typeface="Times New Roman" pitchFamily="18" charset="0"/>
              </a:rPr>
              <a:t>historic document </a:t>
            </a:r>
            <a:r>
              <a:rPr lang="en-GB" altLang="de-DE" b="0" dirty="0">
                <a:ea typeface="ヒラギノ角ゴ Pro W3"/>
                <a:cs typeface="Times New Roman" pitchFamily="18" charset="0"/>
              </a:rPr>
              <a:t>and </a:t>
            </a:r>
            <a:r>
              <a:rPr lang="en-GB" altLang="de-DE" b="1" dirty="0">
                <a:ea typeface="ヒラギノ角ゴ Pro W3"/>
                <a:cs typeface="Times New Roman" pitchFamily="18" charset="0"/>
              </a:rPr>
              <a:t>December 22</a:t>
            </a:r>
            <a:r>
              <a:rPr lang="en-GB" altLang="de-DE" b="1" baseline="30000" dirty="0">
                <a:ea typeface="ヒラギノ角ゴ Pro W3"/>
                <a:cs typeface="Times New Roman" pitchFamily="18" charset="0"/>
              </a:rPr>
              <a:t>nd</a:t>
            </a:r>
            <a:r>
              <a:rPr lang="en-GB" altLang="de-DE" b="1" dirty="0">
                <a:ea typeface="ヒラギノ角ゴ Pro W3"/>
                <a:cs typeface="Times New Roman" pitchFamily="18" charset="0"/>
              </a:rPr>
              <a:t>, 1895</a:t>
            </a:r>
            <a:endParaRPr lang="en-GB" altLang="de-DE" b="0" dirty="0">
              <a:ea typeface="ヒラギノ角ゴ Pro W3"/>
              <a:cs typeface="Times New Roman" pitchFamily="18" charset="0"/>
            </a:endParaRPr>
          </a:p>
          <a:p>
            <a:pPr eaLnBrk="1" hangingPunct="1"/>
            <a:r>
              <a:rPr lang="en-GB" altLang="de-DE" b="0" dirty="0">
                <a:ea typeface="ヒラギノ角ゴ Pro W3"/>
                <a:cs typeface="Times New Roman" pitchFamily="18" charset="0"/>
              </a:rPr>
              <a:t>became the </a:t>
            </a:r>
            <a:r>
              <a:rPr lang="en-GB" altLang="de-DE" b="1" dirty="0">
                <a:ea typeface="ヒラギノ角ゴ Pro W3"/>
                <a:cs typeface="Times New Roman" pitchFamily="18" charset="0"/>
              </a:rPr>
              <a:t>true birthday of radiology </a:t>
            </a:r>
            <a:r>
              <a:rPr lang="en-GB" altLang="de-DE" dirty="0">
                <a:ea typeface="ヒラギノ角ゴ Pro W3"/>
                <a:cs typeface="Times New Roman" pitchFamily="18" charset="0"/>
              </a:rPr>
              <a:t>as a </a:t>
            </a:r>
            <a:r>
              <a:rPr lang="en-GB" altLang="de-DE" b="1" dirty="0">
                <a:ea typeface="ヒラギノ角ゴ Pro W3"/>
                <a:cs typeface="Times New Roman" pitchFamily="18" charset="0"/>
              </a:rPr>
              <a:t>medical field of work</a:t>
            </a:r>
            <a:r>
              <a:rPr lang="en-GB" altLang="de-DE" dirty="0">
                <a:ea typeface="ヒラギノ角ゴ Pro W3"/>
                <a:cs typeface="Times New Roman" pitchFamily="18" charset="0"/>
              </a:rPr>
              <a:t>. </a:t>
            </a:r>
          </a:p>
          <a:p>
            <a:pPr eaLnBrk="1" hangingPunct="1"/>
            <a:endParaRPr lang="en-GB" altLang="de-DE" dirty="0">
              <a:ea typeface="ヒラギノ角ゴ Pro W3"/>
              <a:cs typeface="Times New Roman" pitchFamily="18" charset="0"/>
            </a:endParaRPr>
          </a:p>
          <a:p>
            <a:pPr eaLnBrk="1" hangingPunct="1"/>
            <a:r>
              <a:rPr lang="en-GB" altLang="de-DE" dirty="0">
                <a:ea typeface="ヒラギノ角ゴ Pro W3"/>
                <a:cs typeface="Times New Roman" pitchFamily="18" charset="0"/>
              </a:rPr>
              <a:t>Wasn’t quite comfortable, commented the photo with: “</a:t>
            </a:r>
            <a:r>
              <a:rPr lang="en-GB" altLang="de-DE" b="1" dirty="0">
                <a:ea typeface="ヒラギノ角ゴ Pro W3"/>
                <a:cs typeface="Times New Roman" pitchFamily="18" charset="0"/>
              </a:rPr>
              <a:t>I have seen my death</a:t>
            </a:r>
            <a:r>
              <a:rPr lang="en-GB" altLang="de-DE" dirty="0">
                <a:ea typeface="ヒラギノ角ゴ Pro W3"/>
                <a:cs typeface="Times New Roman" pitchFamily="18" charset="0"/>
              </a:rPr>
              <a:t>”</a:t>
            </a:r>
            <a:endParaRPr lang="de-DE" altLang="de-DE" dirty="0">
              <a:ea typeface="ヒラギノ角ゴ Pro W3"/>
              <a:cs typeface="Times New Roman"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10</a:t>
            </a:fld>
            <a:endParaRPr lang="de-DE"/>
          </a:p>
        </p:txBody>
      </p:sp>
    </p:spTree>
    <p:extLst>
      <p:ext uri="{BB962C8B-B14F-4D97-AF65-F5344CB8AC3E}">
        <p14:creationId xmlns:p14="http://schemas.microsoft.com/office/powerpoint/2010/main" val="4095256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ea typeface="ヒラギノ角ゴ Pro W3"/>
                <a:cs typeface="Times New Roman" pitchFamily="18" charset="0"/>
              </a:rPr>
              <a:t>On </a:t>
            </a:r>
            <a:r>
              <a:rPr lang="en-GB" altLang="de-DE" b="1" dirty="0">
                <a:ea typeface="ヒラギノ角ゴ Pro W3"/>
                <a:cs typeface="Times New Roman" pitchFamily="18" charset="0"/>
              </a:rPr>
              <a:t>December 28</a:t>
            </a:r>
            <a:r>
              <a:rPr lang="en-GB" altLang="de-DE" b="1" baseline="30000" dirty="0">
                <a:ea typeface="ヒラギノ角ゴ Pro W3"/>
                <a:cs typeface="Times New Roman" pitchFamily="18" charset="0"/>
              </a:rPr>
              <a:t>th</a:t>
            </a:r>
            <a:r>
              <a:rPr lang="en-GB" altLang="de-DE" b="1" dirty="0">
                <a:ea typeface="ヒラギノ角ゴ Pro W3"/>
                <a:cs typeface="Times New Roman" pitchFamily="18" charset="0"/>
              </a:rPr>
              <a:t>, 1895 Roentgen submitted the manuscript </a:t>
            </a:r>
            <a:r>
              <a:rPr lang="en-GB" altLang="de-DE" dirty="0">
                <a:ea typeface="ヒラギノ角ゴ Pro W3"/>
                <a:cs typeface="Times New Roman" pitchFamily="18" charset="0"/>
              </a:rPr>
              <a:t>of his results “</a:t>
            </a:r>
            <a:r>
              <a:rPr lang="en-GB" altLang="de-DE" dirty="0" err="1">
                <a:ea typeface="ヒラギノ角ゴ Pro W3"/>
                <a:cs typeface="Times New Roman" pitchFamily="18" charset="0"/>
              </a:rPr>
              <a:t>Ueber</a:t>
            </a:r>
            <a:r>
              <a:rPr lang="en-GB" altLang="de-DE" dirty="0">
                <a:ea typeface="ヒラギノ角ゴ Pro W3"/>
                <a:cs typeface="Times New Roman" pitchFamily="18" charset="0"/>
              </a:rPr>
              <a:t> </a:t>
            </a:r>
            <a:r>
              <a:rPr lang="en-GB" altLang="de-DE" dirty="0" err="1">
                <a:ea typeface="ヒラギノ角ゴ Pro W3"/>
                <a:cs typeface="Times New Roman" pitchFamily="18" charset="0"/>
              </a:rPr>
              <a:t>eine</a:t>
            </a:r>
            <a:r>
              <a:rPr lang="en-GB" altLang="de-DE" dirty="0">
                <a:ea typeface="ヒラギノ角ゴ Pro W3"/>
                <a:cs typeface="Times New Roman" pitchFamily="18" charset="0"/>
              </a:rPr>
              <a:t> </a:t>
            </a:r>
            <a:r>
              <a:rPr lang="en-GB" altLang="de-DE" dirty="0" err="1">
                <a:ea typeface="ヒラギノ角ゴ Pro W3"/>
                <a:cs typeface="Times New Roman" pitchFamily="18" charset="0"/>
              </a:rPr>
              <a:t>neue</a:t>
            </a:r>
            <a:r>
              <a:rPr lang="en-GB" altLang="de-DE" dirty="0">
                <a:ea typeface="ヒラギノ角ゴ Pro W3"/>
                <a:cs typeface="Times New Roman" pitchFamily="18" charset="0"/>
              </a:rPr>
              <a:t> Art von </a:t>
            </a:r>
            <a:r>
              <a:rPr lang="en-GB" altLang="de-DE" dirty="0" err="1">
                <a:ea typeface="ヒラギノ角ゴ Pro W3"/>
                <a:cs typeface="Times New Roman" pitchFamily="18" charset="0"/>
              </a:rPr>
              <a:t>Strahlen</a:t>
            </a:r>
            <a:r>
              <a:rPr lang="en-GB" altLang="de-DE" dirty="0">
                <a:ea typeface="ヒラギノ角ゴ Pro W3"/>
                <a:cs typeface="Times New Roman" pitchFamily="18" charset="0"/>
              </a:rPr>
              <a:t> (</a:t>
            </a:r>
            <a:r>
              <a:rPr lang="en-GB" altLang="de-DE" dirty="0" err="1">
                <a:ea typeface="ヒラギノ角ゴ Pro W3"/>
                <a:cs typeface="Times New Roman" pitchFamily="18" charset="0"/>
              </a:rPr>
              <a:t>Vorläufige</a:t>
            </a:r>
            <a:r>
              <a:rPr lang="en-GB" altLang="de-DE" dirty="0">
                <a:ea typeface="ヒラギノ角ゴ Pro W3"/>
                <a:cs typeface="Times New Roman" pitchFamily="18" charset="0"/>
              </a:rPr>
              <a:t> </a:t>
            </a:r>
            <a:r>
              <a:rPr lang="en-GB" altLang="de-DE" dirty="0" err="1">
                <a:ea typeface="ヒラギノ角ゴ Pro W3"/>
                <a:cs typeface="Times New Roman" pitchFamily="18" charset="0"/>
              </a:rPr>
              <a:t>Mittheilung</a:t>
            </a:r>
            <a:r>
              <a:rPr lang="en-GB" altLang="de-DE" dirty="0">
                <a:ea typeface="ヒラギノ角ゴ Pro W3"/>
                <a:cs typeface="Times New Roman" pitchFamily="18" charset="0"/>
              </a:rPr>
              <a:t>) to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b="1" dirty="0">
                <a:ea typeface="ヒラギノ角ゴ Pro W3"/>
                <a:cs typeface="Times New Roman" pitchFamily="18" charset="0"/>
              </a:rPr>
              <a:t>secretary of the Physical-Medical Society of Würzburg</a:t>
            </a:r>
            <a:r>
              <a:rPr lang="en-GB" altLang="de-DE" dirty="0">
                <a:ea typeface="ヒラギノ角ゴ Pro W3"/>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ea typeface="ヒラギノ角ゴ Pro W3"/>
                <a:cs typeface="Times New Roman" pitchFamily="18" charset="0"/>
              </a:rPr>
              <a:t>for publication in the </a:t>
            </a:r>
            <a:r>
              <a:rPr lang="en-GB" altLang="de-DE" b="1" dirty="0">
                <a:ea typeface="ヒラギノ角ゴ Pro W3"/>
                <a:cs typeface="Times New Roman" pitchFamily="18" charset="0"/>
              </a:rPr>
              <a:t>official organ </a:t>
            </a:r>
            <a:r>
              <a:rPr lang="en-GB" altLang="de-DE" dirty="0">
                <a:ea typeface="ヒラギノ角ゴ Pro W3"/>
                <a:cs typeface="Times New Roman" pitchFamily="18" charset="0"/>
              </a:rPr>
              <a:t>of the society</a:t>
            </a:r>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11</a:t>
            </a:fld>
            <a:endParaRPr lang="de-DE"/>
          </a:p>
        </p:txBody>
      </p:sp>
    </p:spTree>
    <p:extLst>
      <p:ext uri="{BB962C8B-B14F-4D97-AF65-F5344CB8AC3E}">
        <p14:creationId xmlns:p14="http://schemas.microsoft.com/office/powerpoint/2010/main" val="3313648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ea typeface="ヒラギノ角ゴ Pro W3"/>
                <a:cs typeface="Times New Roman" pitchFamily="18" charset="0"/>
              </a:rPr>
              <a:t>R. </a:t>
            </a:r>
            <a:r>
              <a:rPr lang="en-GB" altLang="de-DE" b="1" dirty="0">
                <a:ea typeface="ヒラギノ角ゴ Pro W3"/>
                <a:cs typeface="Times New Roman" pitchFamily="18" charset="0"/>
              </a:rPr>
              <a:t>sure of the fundamental significance </a:t>
            </a:r>
            <a:r>
              <a:rPr lang="en-GB" altLang="de-DE" dirty="0">
                <a:ea typeface="ヒラギノ角ゴ Pro W3"/>
                <a:cs typeface="Times New Roman" pitchFamily="18" charset="0"/>
              </a:rPr>
              <a:t>of his paper.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b="1" dirty="0">
                <a:ea typeface="ヒラギノ角ゴ Pro W3"/>
                <a:cs typeface="Times New Roman" pitchFamily="18" charset="0"/>
              </a:rPr>
              <a:t>printed in the first week of 1896 </a:t>
            </a:r>
            <a:r>
              <a:rPr lang="en-GB" altLang="de-DE" dirty="0">
                <a:ea typeface="ヒラギノ角ゴ Pro W3"/>
                <a:cs typeface="Times New Roman" pitchFamily="18" charset="0"/>
              </a:rPr>
              <a:t>and </a:t>
            </a:r>
            <a:r>
              <a:rPr lang="en-GB" altLang="de-DE" b="1" baseline="0" dirty="0">
                <a:ea typeface="ヒラギノ角ゴ Pro W3"/>
                <a:cs typeface="Times New Roman" pitchFamily="18" charset="0"/>
              </a:rPr>
              <a:t>sent with nine pictures </a:t>
            </a:r>
            <a:r>
              <a:rPr lang="en-GB" altLang="de-DE" baseline="0" dirty="0">
                <a:ea typeface="ヒラギノ角ゴ Pro W3"/>
                <a:cs typeface="Times New Roman" pitchFamily="18" charset="0"/>
              </a:rPr>
              <a:t>to </a:t>
            </a:r>
            <a:r>
              <a:rPr lang="en-GB" altLang="de-DE" b="1" baseline="0" dirty="0">
                <a:ea typeface="ヒラギノ角ゴ Pro W3"/>
                <a:cs typeface="Times New Roman" pitchFamily="18" charset="0"/>
              </a:rPr>
              <a:t>important European scientists</a:t>
            </a:r>
            <a:r>
              <a:rPr lang="en-GB" altLang="de-DE" baseline="0" dirty="0">
                <a:ea typeface="ヒラギノ角ゴ Pro W3"/>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e-DE" baseline="0" dirty="0">
              <a:ea typeface="ヒラギノ角ゴ Pro W3"/>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ea typeface="ヒラギノ角ゴ Pro W3"/>
                <a:cs typeface="Times New Roman" pitchFamily="18" charset="0"/>
              </a:rPr>
              <a:t>Among them F. Exner (Vienna), A. </a:t>
            </a:r>
            <a:r>
              <a:rPr lang="en-GB" altLang="de-DE" dirty="0" err="1">
                <a:ea typeface="ヒラギノ角ゴ Pro W3"/>
                <a:cs typeface="Times New Roman" pitchFamily="18" charset="0"/>
              </a:rPr>
              <a:t>Voller</a:t>
            </a:r>
            <a:r>
              <a:rPr lang="en-GB" altLang="de-DE" dirty="0">
                <a:ea typeface="ヒラギノ角ゴ Pro W3"/>
                <a:cs typeface="Times New Roman" pitchFamily="18" charset="0"/>
              </a:rPr>
              <a:t> (Hamburg) E. Warburg (Berlin), O. </a:t>
            </a:r>
            <a:r>
              <a:rPr lang="en-GB" altLang="de-DE" dirty="0" err="1">
                <a:ea typeface="ヒラギノ角ゴ Pro W3"/>
                <a:cs typeface="Times New Roman" pitchFamily="18" charset="0"/>
              </a:rPr>
              <a:t>Lummer</a:t>
            </a:r>
            <a:r>
              <a:rPr lang="en-GB" altLang="de-DE" dirty="0">
                <a:ea typeface="ヒラギノ角ゴ Pro W3"/>
                <a:cs typeface="Times New Roman" pitchFamily="18" charset="0"/>
              </a:rPr>
              <a:t> (Berlin), L. Zehnder (Freiburg), F. Kohlrausch (</a:t>
            </a:r>
            <a:r>
              <a:rPr lang="en-GB" altLang="de-DE" dirty="0" err="1">
                <a:ea typeface="ヒラギノ角ゴ Pro W3"/>
                <a:cs typeface="Times New Roman" pitchFamily="18" charset="0"/>
              </a:rPr>
              <a:t>Strassburg</a:t>
            </a:r>
            <a:r>
              <a:rPr lang="en-GB" altLang="de-DE" dirty="0">
                <a:ea typeface="ヒラギノ角ゴ Pro W3"/>
                <a:cs typeface="Times New Roman" pitchFamily="18" charset="0"/>
              </a:rPr>
              <a:t>), H.A. </a:t>
            </a:r>
            <a:r>
              <a:rPr lang="en-GB" altLang="de-DE" dirty="0" err="1">
                <a:ea typeface="ヒラギノ角ゴ Pro W3"/>
                <a:cs typeface="Times New Roman" pitchFamily="18" charset="0"/>
              </a:rPr>
              <a:t>Loretz</a:t>
            </a:r>
            <a:r>
              <a:rPr lang="en-GB" altLang="de-DE" dirty="0">
                <a:ea typeface="ヒラギノ角ゴ Pro W3"/>
                <a:cs typeface="Times New Roman" pitchFamily="18" charset="0"/>
              </a:rPr>
              <a:t> (Leiden),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b="1" dirty="0">
                <a:ea typeface="ヒラギノ角ゴ Pro W3"/>
                <a:cs typeface="Times New Roman" pitchFamily="18" charset="0"/>
              </a:rPr>
              <a:t>Lord Kelvin (Glasgow), </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de-DE" b="1" dirty="0">
                <a:ea typeface="ヒラギノ角ゴ Pro W3"/>
                <a:cs typeface="Times New Roman" pitchFamily="18" charset="0"/>
              </a:rPr>
              <a:t>Schuster (Manchester), </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de-DE" b="1" dirty="0">
                <a:ea typeface="ヒラギノ角ゴ Pro W3"/>
                <a:cs typeface="Times New Roman" pitchFamily="18" charset="0"/>
              </a:rPr>
              <a:t>H. </a:t>
            </a:r>
            <a:r>
              <a:rPr lang="en-GB" altLang="de-DE" b="1" dirty="0" err="1">
                <a:ea typeface="ヒラギノ角ゴ Pro W3"/>
                <a:cs typeface="Times New Roman" pitchFamily="18" charset="0"/>
              </a:rPr>
              <a:t>Poincaré</a:t>
            </a:r>
            <a:r>
              <a:rPr lang="en-GB" altLang="de-DE" b="1" dirty="0">
                <a:ea typeface="ヒラギノ角ゴ Pro W3"/>
                <a:cs typeface="Times New Roman" pitchFamily="18" charset="0"/>
              </a:rPr>
              <a:t> (Paris)</a:t>
            </a:r>
            <a:r>
              <a:rPr lang="en-GB" altLang="de-DE" dirty="0">
                <a:ea typeface="ヒラギノ角ゴ Pro W3"/>
                <a:cs typeface="Times New Roman" pitchFamily="18" charset="0"/>
              </a:rPr>
              <a:t> and others.</a:t>
            </a: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12</a:t>
            </a:fld>
            <a:endParaRPr lang="de-DE"/>
          </a:p>
        </p:txBody>
      </p:sp>
    </p:spTree>
    <p:extLst>
      <p:ext uri="{BB962C8B-B14F-4D97-AF65-F5344CB8AC3E}">
        <p14:creationId xmlns:p14="http://schemas.microsoft.com/office/powerpoint/2010/main" val="1529022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a:solidFill>
                  <a:schemeClr val="tx1"/>
                </a:solidFill>
                <a:effectLst/>
                <a:latin typeface="Times" pitchFamily="18" charset="0"/>
                <a:ea typeface="ヒラギノ角ゴ Pro W3" pitchFamily="-1" charset="-128"/>
                <a:cs typeface="ヒラギノ角ゴ Pro W3" pitchFamily="-1" charset="-128"/>
              </a:rPr>
              <a:t>news</a:t>
            </a:r>
            <a:r>
              <a:rPr lang="en-GB" sz="1200" kern="1200" dirty="0">
                <a:solidFill>
                  <a:schemeClr val="tx1"/>
                </a:solidFill>
                <a:effectLst/>
                <a:latin typeface="Times" pitchFamily="18" charset="0"/>
                <a:ea typeface="ヒラギノ角ゴ Pro W3" pitchFamily="-1" charset="-128"/>
                <a:cs typeface="ヒラギノ角ゴ Pro W3" pitchFamily="-1" charset="-128"/>
              </a:rPr>
              <a:t> - </a:t>
            </a:r>
            <a:r>
              <a:rPr lang="en-GB" sz="1200" b="1" kern="1200" dirty="0">
                <a:solidFill>
                  <a:schemeClr val="tx1"/>
                </a:solidFill>
                <a:effectLst/>
                <a:latin typeface="Times" pitchFamily="18" charset="0"/>
                <a:ea typeface="ヒラギノ角ゴ Pro W3" pitchFamily="-1" charset="-128"/>
                <a:cs typeface="ヒラギノ角ゴ Pro W3" pitchFamily="-1" charset="-128"/>
              </a:rPr>
              <a:t>with unbelievable rapidity throughout the world</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r>
              <a:rPr lang="en-GB" sz="1200" b="1" kern="1200" dirty="0">
                <a:solidFill>
                  <a:schemeClr val="tx1"/>
                </a:solidFill>
                <a:effectLst/>
                <a:latin typeface="Times" pitchFamily="18" charset="0"/>
                <a:ea typeface="ヒラギノ角ゴ Pro W3" pitchFamily="-1" charset="-128"/>
                <a:cs typeface="ヒラギノ角ゴ Pro W3" pitchFamily="-1" charset="-128"/>
              </a:rPr>
              <a:t>mayor newspapers </a:t>
            </a:r>
            <a:r>
              <a:rPr lang="en-GB" sz="1200" kern="1200" dirty="0">
                <a:solidFill>
                  <a:schemeClr val="tx1"/>
                </a:solidFill>
                <a:effectLst/>
                <a:latin typeface="Times" pitchFamily="18" charset="0"/>
                <a:ea typeface="ヒラギノ角ゴ Pro W3" pitchFamily="-1" charset="-128"/>
                <a:cs typeface="ヒラギノ角ゴ Pro W3" pitchFamily="-1" charset="-128"/>
              </a:rPr>
              <a:t>had </a:t>
            </a:r>
            <a:r>
              <a:rPr lang="en-GB" sz="1200" b="1" kern="1200" dirty="0">
                <a:solidFill>
                  <a:schemeClr val="tx1"/>
                </a:solidFill>
                <a:effectLst/>
                <a:latin typeface="Times" pitchFamily="18" charset="0"/>
                <a:ea typeface="ヒラギノ角ゴ Pro W3" pitchFamily="-1" charset="-128"/>
                <a:cs typeface="ヒラギノ角ゴ Pro W3" pitchFamily="-1" charset="-128"/>
              </a:rPr>
              <a:t>picked up upon the story</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endParaRPr lang="en-GB" sz="1200" kern="1200" dirty="0">
              <a:solidFill>
                <a:schemeClr val="tx1"/>
              </a:solidFill>
              <a:effectLst/>
              <a:latin typeface="Times" pitchFamily="18" charset="0"/>
              <a:ea typeface="ヒラギノ角ゴ Pro W3" pitchFamily="-1" charset="-128"/>
              <a:cs typeface="ヒラギノ角ゴ Pro W3" pitchFamily="-1" charset="-128"/>
            </a:endParaRPr>
          </a:p>
          <a:p>
            <a:r>
              <a:rPr lang="en-GB" sz="1200" b="1" kern="1200" dirty="0">
                <a:solidFill>
                  <a:schemeClr val="tx1"/>
                </a:solidFill>
                <a:effectLst/>
                <a:latin typeface="Times" pitchFamily="18" charset="0"/>
                <a:ea typeface="ヒラギノ角ゴ Pro W3" pitchFamily="-1" charset="-128"/>
                <a:cs typeface="ヒラギノ角ゴ Pro W3" pitchFamily="-1" charset="-128"/>
              </a:rPr>
              <a:t>“Wiener Presse” on January 5</a:t>
            </a:r>
            <a:r>
              <a:rPr lang="en-GB" sz="1200" b="1" kern="1200" baseline="30000" dirty="0">
                <a:solidFill>
                  <a:schemeClr val="tx1"/>
                </a:solidFill>
                <a:effectLst/>
                <a:latin typeface="Times" pitchFamily="18" charset="0"/>
                <a:ea typeface="ヒラギノ角ゴ Pro W3" pitchFamily="-1" charset="-128"/>
                <a:cs typeface="ヒラギノ角ゴ Pro W3" pitchFamily="-1" charset="-128"/>
              </a:rPr>
              <a:t>th</a:t>
            </a:r>
            <a:r>
              <a:rPr lang="en-GB" sz="1200" b="1" kern="1200" dirty="0">
                <a:solidFill>
                  <a:schemeClr val="tx1"/>
                </a:solidFill>
                <a:effectLst/>
                <a:latin typeface="Times" pitchFamily="18" charset="0"/>
                <a:ea typeface="ヒラギノ角ゴ Pro W3" pitchFamily="-1" charset="-128"/>
                <a:cs typeface="ヒラギノ角ゴ Pro W3" pitchFamily="-1" charset="-128"/>
              </a:rPr>
              <a:t>, 1896</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r>
              <a:rPr lang="en-GB" sz="1200" b="1" kern="1200" dirty="0">
                <a:solidFill>
                  <a:schemeClr val="tx1"/>
                </a:solidFill>
                <a:effectLst/>
                <a:latin typeface="Times" pitchFamily="18" charset="0"/>
                <a:ea typeface="ヒラギノ角ゴ Pro W3" pitchFamily="-1" charset="-128"/>
                <a:cs typeface="ヒラギノ角ゴ Pro W3" pitchFamily="-1" charset="-128"/>
              </a:rPr>
              <a:t>as a direct consequence </a:t>
            </a:r>
          </a:p>
          <a:p>
            <a:r>
              <a:rPr lang="en-GB" sz="1200" b="1" kern="1200" dirty="0">
                <a:solidFill>
                  <a:schemeClr val="tx1"/>
                </a:solidFill>
                <a:effectLst/>
                <a:latin typeface="Times" pitchFamily="18" charset="0"/>
                <a:ea typeface="ヒラギノ角ゴ Pro W3" pitchFamily="-1" charset="-128"/>
                <a:cs typeface="ヒラギノ角ゴ Pro W3" pitchFamily="-1" charset="-128"/>
              </a:rPr>
              <a:t>Konrad Zacharias Lecher, the publisher </a:t>
            </a:r>
            <a:r>
              <a:rPr lang="en-GB" sz="1200" kern="1200" dirty="0">
                <a:solidFill>
                  <a:schemeClr val="tx1"/>
                </a:solidFill>
                <a:effectLst/>
                <a:latin typeface="Times" pitchFamily="18" charset="0"/>
                <a:ea typeface="ヒラギノ角ゴ Pro W3" pitchFamily="-1" charset="-128"/>
                <a:cs typeface="ヒラギノ角ゴ Pro W3" pitchFamily="-1" charset="-128"/>
              </a:rPr>
              <a:t>- sensed the importance of </a:t>
            </a:r>
            <a:r>
              <a:rPr lang="en-GB" sz="1200" kern="1200" dirty="0" err="1">
                <a:solidFill>
                  <a:schemeClr val="tx1"/>
                </a:solidFill>
                <a:effectLst/>
                <a:latin typeface="Times" pitchFamily="18" charset="0"/>
                <a:ea typeface="ヒラギノ角ゴ Pro W3" pitchFamily="-1" charset="-128"/>
                <a:cs typeface="ヒラギノ角ゴ Pro W3" pitchFamily="-1" charset="-128"/>
              </a:rPr>
              <a:t>Röntgen’s</a:t>
            </a:r>
            <a:r>
              <a:rPr lang="en-GB" sz="1200" kern="1200" dirty="0">
                <a:solidFill>
                  <a:schemeClr val="tx1"/>
                </a:solidFill>
                <a:effectLst/>
                <a:latin typeface="Times" pitchFamily="18" charset="0"/>
                <a:ea typeface="ヒラギノ角ゴ Pro W3" pitchFamily="-1" charset="-128"/>
                <a:cs typeface="ヒラギノ角ゴ Pro W3" pitchFamily="-1" charset="-128"/>
              </a:rPr>
              <a:t> work </a:t>
            </a:r>
          </a:p>
          <a:p>
            <a:r>
              <a:rPr lang="en-GB" sz="1200" b="1" kern="1200" dirty="0">
                <a:solidFill>
                  <a:schemeClr val="tx1"/>
                </a:solidFill>
                <a:effectLst/>
                <a:latin typeface="Times" pitchFamily="18" charset="0"/>
                <a:ea typeface="ヒラギノ角ゴ Pro W3" pitchFamily="-1" charset="-128"/>
                <a:cs typeface="ヒラギノ角ゴ Pro W3" pitchFamily="-1" charset="-128"/>
              </a:rPr>
              <a:t>wrote an enthusiastic and appreciative article</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endParaRPr lang="en-GB" sz="1200" kern="1200" dirty="0">
              <a:solidFill>
                <a:schemeClr val="tx1"/>
              </a:solidFill>
              <a:effectLst/>
              <a:latin typeface="Times" pitchFamily="18" charset="0"/>
              <a:ea typeface="ヒラギノ角ゴ Pro W3" pitchFamily="-1" charset="-128"/>
              <a:cs typeface="ヒラギノ角ゴ Pro W3" pitchFamily="-1" charset="-128"/>
            </a:endParaRPr>
          </a:p>
          <a:p>
            <a:r>
              <a:rPr lang="en-GB" sz="1200" b="1" kern="1200" dirty="0">
                <a:solidFill>
                  <a:schemeClr val="tx1"/>
                </a:solidFill>
                <a:effectLst/>
                <a:latin typeface="Times" pitchFamily="18" charset="0"/>
                <a:ea typeface="ヒラギノ角ゴ Pro W3" pitchFamily="-1" charset="-128"/>
                <a:cs typeface="ヒラギノ角ゴ Pro W3" pitchFamily="-1" charset="-128"/>
              </a:rPr>
              <a:t>The Frankfurter Zeitung and the London Standard reprinted </a:t>
            </a:r>
            <a:r>
              <a:rPr lang="en-GB" sz="1200" kern="1200" dirty="0">
                <a:solidFill>
                  <a:schemeClr val="tx1"/>
                </a:solidFill>
                <a:effectLst/>
                <a:latin typeface="Times" pitchFamily="18" charset="0"/>
                <a:ea typeface="ヒラギノ角ゴ Pro W3" pitchFamily="-1" charset="-128"/>
                <a:cs typeface="ヒラギノ角ゴ Pro W3" pitchFamily="-1" charset="-128"/>
              </a:rPr>
              <a:t>the news on </a:t>
            </a:r>
            <a:r>
              <a:rPr lang="en-GB" sz="1200" b="1" kern="1200" dirty="0">
                <a:solidFill>
                  <a:schemeClr val="tx1"/>
                </a:solidFill>
                <a:effectLst/>
                <a:latin typeface="Times" pitchFamily="18" charset="0"/>
                <a:ea typeface="ヒラギノ角ゴ Pro W3" pitchFamily="-1" charset="-128"/>
                <a:cs typeface="ヒラギノ角ゴ Pro W3" pitchFamily="-1" charset="-128"/>
              </a:rPr>
              <a:t>January 6</a:t>
            </a:r>
            <a:r>
              <a:rPr lang="en-GB" sz="1200" b="1" kern="1200" baseline="30000" dirty="0">
                <a:solidFill>
                  <a:schemeClr val="tx1"/>
                </a:solidFill>
                <a:effectLst/>
                <a:latin typeface="Times" pitchFamily="18" charset="0"/>
                <a:ea typeface="ヒラギノ角ゴ Pro W3" pitchFamily="-1" charset="-128"/>
                <a:cs typeface="ヒラギノ角ゴ Pro W3" pitchFamily="-1" charset="-128"/>
              </a:rPr>
              <a:t>th</a:t>
            </a:r>
            <a:r>
              <a:rPr lang="en-GB" sz="1200" b="1" kern="1200" dirty="0">
                <a:solidFill>
                  <a:schemeClr val="tx1"/>
                </a:solidFill>
                <a:effectLst/>
                <a:latin typeface="Times" pitchFamily="18" charset="0"/>
                <a:ea typeface="ヒラギノ角ゴ Pro W3" pitchFamily="-1" charset="-128"/>
                <a:cs typeface="ヒラギノ角ゴ Pro W3" pitchFamily="-1" charset="-128"/>
              </a:rPr>
              <a:t> and 7</a:t>
            </a:r>
            <a:r>
              <a:rPr lang="en-GB" sz="1200" b="1" kern="1200" baseline="30000" dirty="0">
                <a:solidFill>
                  <a:schemeClr val="tx1"/>
                </a:solidFill>
                <a:effectLst/>
                <a:latin typeface="Times" pitchFamily="18" charset="0"/>
                <a:ea typeface="ヒラギノ角ゴ Pro W3" pitchFamily="-1" charset="-128"/>
                <a:cs typeface="ヒラギノ角ゴ Pro W3" pitchFamily="-1" charset="-128"/>
              </a:rPr>
              <a:t>th</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r>
              <a:rPr lang="en-GB" sz="1200" kern="1200" dirty="0">
                <a:solidFill>
                  <a:schemeClr val="tx1"/>
                </a:solidFill>
                <a:effectLst/>
                <a:latin typeface="Times" pitchFamily="18" charset="0"/>
                <a:ea typeface="ヒラギノ角ゴ Pro W3" pitchFamily="-1" charset="-128"/>
                <a:cs typeface="ヒラギノ角ゴ Pro W3" pitchFamily="-1" charset="-128"/>
              </a:rPr>
              <a:t>from London, </a:t>
            </a:r>
            <a:r>
              <a:rPr lang="en-GB" sz="1200" b="1" kern="1200" dirty="0">
                <a:solidFill>
                  <a:schemeClr val="tx1"/>
                </a:solidFill>
                <a:effectLst/>
                <a:latin typeface="Times" pitchFamily="18" charset="0"/>
                <a:ea typeface="ヒラギノ角ゴ Pro W3" pitchFamily="-1" charset="-128"/>
                <a:cs typeface="ヒラギノ角ゴ Pro W3" pitchFamily="-1" charset="-128"/>
              </a:rPr>
              <a:t>cabled to all countries all over the world, </a:t>
            </a:r>
            <a:r>
              <a:rPr lang="en-GB" sz="1200" kern="1200" dirty="0">
                <a:solidFill>
                  <a:schemeClr val="tx1"/>
                </a:solidFill>
                <a:effectLst/>
                <a:latin typeface="Times" pitchFamily="18" charset="0"/>
                <a:ea typeface="ヒラギノ角ゴ Pro W3" pitchFamily="-1" charset="-128"/>
                <a:cs typeface="ヒラギノ角ゴ Pro W3" pitchFamily="-1" charset="-128"/>
              </a:rPr>
              <a:t>original paper was </a:t>
            </a:r>
            <a:r>
              <a:rPr lang="en-GB" sz="1200" b="1" kern="1200" dirty="0">
                <a:solidFill>
                  <a:schemeClr val="tx1"/>
                </a:solidFill>
                <a:effectLst/>
                <a:latin typeface="Times" pitchFamily="18" charset="0"/>
                <a:ea typeface="ヒラギノ角ゴ Pro W3" pitchFamily="-1" charset="-128"/>
                <a:cs typeface="ヒラギノ角ゴ Pro W3" pitchFamily="-1" charset="-128"/>
              </a:rPr>
              <a:t>translated into many languages</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endParaRPr lang="de-DE" altLang="de-DE" dirty="0">
              <a:cs typeface="Times New Roman"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13</a:t>
            </a:fld>
            <a:endParaRPr lang="de-DE"/>
          </a:p>
        </p:txBody>
      </p:sp>
    </p:spTree>
    <p:extLst>
      <p:ext uri="{BB962C8B-B14F-4D97-AF65-F5344CB8AC3E}">
        <p14:creationId xmlns:p14="http://schemas.microsoft.com/office/powerpoint/2010/main" val="701019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GB" altLang="de-DE" b="1" dirty="0">
                <a:ea typeface="ヒラギノ角ゴ Pro W3"/>
                <a:cs typeface="Times New Roman" pitchFamily="18" charset="0"/>
              </a:rPr>
              <a:t>Public demonstrations and lectures, widespread throughout 1896</a:t>
            </a:r>
            <a:r>
              <a:rPr lang="en-GB" altLang="de-DE" dirty="0">
                <a:ea typeface="ヒラギノ角ゴ Pro W3"/>
                <a:cs typeface="Times New Roman" pitchFamily="18" charset="0"/>
              </a:rPr>
              <a:t>. </a:t>
            </a:r>
          </a:p>
          <a:p>
            <a:pPr eaLnBrk="1" hangingPunct="1"/>
            <a:endParaRPr lang="en-GB" altLang="de-DE" dirty="0">
              <a:ea typeface="ヒラギノ角ゴ Pro W3"/>
              <a:cs typeface="Times New Roman" pitchFamily="18" charset="0"/>
            </a:endParaRPr>
          </a:p>
          <a:p>
            <a:pPr eaLnBrk="1" hangingPunct="1"/>
            <a:r>
              <a:rPr lang="en-GB" altLang="de-DE" dirty="0">
                <a:ea typeface="ヒラギノ角ゴ Pro W3"/>
                <a:cs typeface="Times New Roman" pitchFamily="18" charset="0"/>
              </a:rPr>
              <a:t>R. himself </a:t>
            </a:r>
            <a:r>
              <a:rPr lang="en-GB" altLang="de-DE" b="1" dirty="0">
                <a:ea typeface="ヒラギノ角ゴ Pro W3"/>
                <a:cs typeface="Times New Roman" pitchFamily="18" charset="0"/>
              </a:rPr>
              <a:t>just gave one public presentation</a:t>
            </a:r>
            <a:r>
              <a:rPr lang="en-GB" altLang="de-DE" dirty="0">
                <a:ea typeface="ヒラギノ角ゴ Pro W3"/>
                <a:cs typeface="Times New Roman" pitchFamily="18" charset="0"/>
              </a:rPr>
              <a:t>: On </a:t>
            </a:r>
            <a:r>
              <a:rPr lang="en-GB" altLang="de-DE" b="1" dirty="0">
                <a:ea typeface="ヒラギノ角ゴ Pro W3"/>
                <a:cs typeface="Times New Roman" pitchFamily="18" charset="0"/>
              </a:rPr>
              <a:t>January 23</a:t>
            </a:r>
            <a:r>
              <a:rPr lang="en-GB" altLang="de-DE" b="1" baseline="30000" dirty="0">
                <a:ea typeface="ヒラギノ角ゴ Pro W3"/>
                <a:cs typeface="Times New Roman" pitchFamily="18" charset="0"/>
              </a:rPr>
              <a:t>rd</a:t>
            </a:r>
            <a:r>
              <a:rPr lang="en-GB" altLang="de-DE" b="1" dirty="0">
                <a:ea typeface="ヒラギノ角ゴ Pro W3"/>
                <a:cs typeface="Times New Roman" pitchFamily="18" charset="0"/>
              </a:rPr>
              <a:t>, 1896</a:t>
            </a:r>
          </a:p>
          <a:p>
            <a:pPr eaLnBrk="1" hangingPunct="1"/>
            <a:r>
              <a:rPr lang="en-GB" altLang="de-DE" b="1" dirty="0">
                <a:ea typeface="ヒラギノ角ゴ Pro W3"/>
                <a:cs typeface="Times New Roman" pitchFamily="18" charset="0"/>
              </a:rPr>
              <a:t>special meeting of the </a:t>
            </a:r>
            <a:r>
              <a:rPr lang="en-GB" altLang="de-DE" b="1" dirty="0" err="1">
                <a:ea typeface="ヒラギノ角ゴ Pro W3"/>
                <a:cs typeface="Times New Roman" pitchFamily="18" charset="0"/>
              </a:rPr>
              <a:t>Physico</a:t>
            </a:r>
            <a:r>
              <a:rPr lang="en-GB" altLang="de-DE" b="1" dirty="0">
                <a:ea typeface="ヒラギノ角ゴ Pro W3"/>
                <a:cs typeface="Times New Roman" pitchFamily="18" charset="0"/>
              </a:rPr>
              <a:t>-Medical Society of Würzburg </a:t>
            </a:r>
            <a:r>
              <a:rPr lang="en-GB" altLang="de-DE" dirty="0">
                <a:ea typeface="ヒラギノ角ゴ Pro W3"/>
                <a:cs typeface="Times New Roman" pitchFamily="18" charset="0"/>
              </a:rPr>
              <a:t>. </a:t>
            </a:r>
          </a:p>
          <a:p>
            <a:pPr eaLnBrk="1" hangingPunct="1"/>
            <a:endParaRPr lang="en-GB" altLang="de-DE" dirty="0">
              <a:ea typeface="ヒラギノ角ゴ Pro W3"/>
              <a:cs typeface="Times New Roman" pitchFamily="18" charset="0"/>
            </a:endParaRPr>
          </a:p>
          <a:p>
            <a:pPr eaLnBrk="1" hangingPunct="1"/>
            <a:r>
              <a:rPr lang="en-GB" altLang="de-DE" b="1" dirty="0">
                <a:ea typeface="ヒラギノ角ゴ Pro W3"/>
                <a:cs typeface="Times New Roman" pitchFamily="18" charset="0"/>
              </a:rPr>
              <a:t>made the radiograph of the hand of the famous German anatomist  </a:t>
            </a:r>
            <a:r>
              <a:rPr lang="de-DE" altLang="de-DE" b="1" dirty="0">
                <a:ea typeface="ヒラギノ角ゴ Pro W3"/>
                <a:cs typeface="Times New Roman" pitchFamily="18" charset="0"/>
              </a:rPr>
              <a:t>Prof. Albrecht </a:t>
            </a:r>
            <a:r>
              <a:rPr lang="de-DE" altLang="de-DE" b="1" dirty="0" err="1">
                <a:ea typeface="ヒラギノ角ゴ Pro W3"/>
                <a:cs typeface="Times New Roman" pitchFamily="18" charset="0"/>
              </a:rPr>
              <a:t>Koelliker</a:t>
            </a:r>
            <a:endParaRPr lang="de-DE" altLang="de-DE" b="1" dirty="0">
              <a:ea typeface="ヒラギノ角ゴ Pro W3"/>
              <a:cs typeface="Times New Roman" pitchFamily="18" charset="0"/>
            </a:endParaRPr>
          </a:p>
          <a:p>
            <a:pPr eaLnBrk="1" hangingPunct="1"/>
            <a:r>
              <a:rPr lang="en-GB" altLang="de-DE" b="1" dirty="0">
                <a:ea typeface="ヒラギノ角ゴ Pro W3"/>
                <a:cs typeface="Times New Roman" pitchFamily="18" charset="0"/>
              </a:rPr>
              <a:t>exposure time 30 minutes</a:t>
            </a:r>
            <a:r>
              <a:rPr lang="en-GB" altLang="de-DE" dirty="0">
                <a:ea typeface="ヒラギノ角ゴ Pro W3"/>
                <a:cs typeface="Times New Roman" pitchFamily="18" charset="0"/>
              </a:rPr>
              <a:t>. </a:t>
            </a:r>
          </a:p>
          <a:p>
            <a:pPr eaLnBrk="1" hangingPunct="1"/>
            <a:endParaRPr lang="en-GB" altLang="de-DE" dirty="0">
              <a:ea typeface="ヒラギノ角ゴ Pro W3"/>
              <a:cs typeface="Times New Roman" pitchFamily="18" charset="0"/>
            </a:endParaRPr>
          </a:p>
          <a:p>
            <a:pPr eaLnBrk="1" hangingPunct="1"/>
            <a:r>
              <a:rPr lang="en-GB" altLang="de-DE" b="1" dirty="0">
                <a:ea typeface="ヒラギノ角ゴ Pro W3"/>
                <a:cs typeface="Times New Roman" pitchFamily="18" charset="0"/>
              </a:rPr>
              <a:t>Audience gave R. standing ovations</a:t>
            </a:r>
            <a:endParaRPr lang="en-GB" altLang="de-DE" dirty="0">
              <a:ea typeface="ヒラギノ角ゴ Pro W3"/>
              <a:cs typeface="Times New Roman" pitchFamily="18" charset="0"/>
            </a:endParaRPr>
          </a:p>
          <a:p>
            <a:pPr eaLnBrk="1" hangingPunct="1"/>
            <a:r>
              <a:rPr lang="en-GB" altLang="de-DE" b="1" dirty="0">
                <a:ea typeface="ヒラギノ角ゴ Pro W3"/>
                <a:cs typeface="Times New Roman" pitchFamily="18" charset="0"/>
              </a:rPr>
              <a:t>von </a:t>
            </a:r>
            <a:r>
              <a:rPr lang="en-GB" altLang="de-DE" b="1" dirty="0" err="1">
                <a:ea typeface="ヒラギノ角ゴ Pro W3"/>
                <a:cs typeface="Times New Roman" pitchFamily="18" charset="0"/>
              </a:rPr>
              <a:t>Kölliker</a:t>
            </a:r>
            <a:r>
              <a:rPr lang="en-GB" altLang="de-DE" b="1" dirty="0">
                <a:ea typeface="ヒラギノ角ゴ Pro W3"/>
                <a:cs typeface="Times New Roman" pitchFamily="18" charset="0"/>
              </a:rPr>
              <a:t> suggested to call the new rays henceforth "</a:t>
            </a:r>
            <a:r>
              <a:rPr lang="en-GB" altLang="de-DE" b="1" dirty="0" err="1">
                <a:ea typeface="ヒラギノ角ゴ Pro W3"/>
                <a:cs typeface="Times New Roman" pitchFamily="18" charset="0"/>
              </a:rPr>
              <a:t>Röntgen</a:t>
            </a:r>
            <a:r>
              <a:rPr lang="en-GB" altLang="de-DE" b="1" dirty="0">
                <a:ea typeface="ヒラギノ角ゴ Pro W3"/>
                <a:cs typeface="Times New Roman" pitchFamily="18" charset="0"/>
              </a:rPr>
              <a:t> rays</a:t>
            </a:r>
            <a:r>
              <a:rPr lang="en-GB" altLang="de-DE" dirty="0">
                <a:ea typeface="ヒラギノ角ゴ Pro W3"/>
                <a:cs typeface="Times New Roman" pitchFamily="18" charset="0"/>
              </a:rPr>
              <a:t>". </a:t>
            </a:r>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14</a:t>
            </a:fld>
            <a:endParaRPr lang="de-DE"/>
          </a:p>
        </p:txBody>
      </p:sp>
    </p:spTree>
    <p:extLst>
      <p:ext uri="{BB962C8B-B14F-4D97-AF65-F5344CB8AC3E}">
        <p14:creationId xmlns:p14="http://schemas.microsoft.com/office/powerpoint/2010/main" val="3626478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very</a:t>
            </a:r>
            <a:r>
              <a:rPr lang="de-DE" b="1" dirty="0"/>
              <a:t> </a:t>
            </a:r>
            <a:r>
              <a:rPr lang="de-DE" b="1" dirty="0" err="1"/>
              <a:t>modest</a:t>
            </a:r>
            <a:r>
              <a:rPr lang="de-DE" b="1" dirty="0"/>
              <a:t> man</a:t>
            </a:r>
            <a:r>
              <a:rPr lang="de-DE" dirty="0"/>
              <a:t>. </a:t>
            </a:r>
          </a:p>
          <a:p>
            <a:r>
              <a:rPr lang="de-DE" b="1" dirty="0" err="1"/>
              <a:t>detested</a:t>
            </a:r>
            <a:r>
              <a:rPr lang="de-DE" b="1" dirty="0"/>
              <a:t> </a:t>
            </a:r>
            <a:r>
              <a:rPr lang="de-DE" b="1" dirty="0" err="1"/>
              <a:t>the</a:t>
            </a:r>
            <a:r>
              <a:rPr lang="de-DE" b="1" dirty="0"/>
              <a:t> </a:t>
            </a:r>
            <a:r>
              <a:rPr lang="de-DE" b="1" dirty="0" err="1"/>
              <a:t>excessive</a:t>
            </a:r>
            <a:r>
              <a:rPr lang="de-DE" b="1" dirty="0"/>
              <a:t> </a:t>
            </a:r>
            <a:r>
              <a:rPr lang="de-DE" b="1" dirty="0" err="1"/>
              <a:t>publicity</a:t>
            </a:r>
            <a:r>
              <a:rPr lang="de-DE" b="1" dirty="0"/>
              <a:t> </a:t>
            </a:r>
            <a:r>
              <a:rPr lang="de-DE" dirty="0"/>
              <a:t>and also </a:t>
            </a:r>
            <a:r>
              <a:rPr lang="de-DE" b="1" dirty="0" err="1"/>
              <a:t>disliked</a:t>
            </a:r>
            <a:r>
              <a:rPr lang="de-DE" b="1" dirty="0"/>
              <a:t> </a:t>
            </a:r>
            <a:r>
              <a:rPr lang="de-DE" b="1" dirty="0" err="1"/>
              <a:t>the</a:t>
            </a:r>
            <a:r>
              <a:rPr lang="de-DE" b="1" dirty="0"/>
              <a:t> </a:t>
            </a:r>
            <a:r>
              <a:rPr lang="de-DE" b="1" dirty="0" err="1"/>
              <a:t>fame</a:t>
            </a:r>
            <a:r>
              <a:rPr lang="de-DE" b="1" dirty="0"/>
              <a:t> and </a:t>
            </a:r>
            <a:r>
              <a:rPr lang="de-DE" b="1" dirty="0" err="1"/>
              <a:t>attention</a:t>
            </a:r>
            <a:r>
              <a:rPr lang="de-DE" b="1" dirty="0"/>
              <a:t> </a:t>
            </a:r>
            <a:r>
              <a:rPr lang="de-DE" dirty="0" err="1"/>
              <a:t>his</a:t>
            </a:r>
            <a:r>
              <a:rPr lang="de-DE" dirty="0"/>
              <a:t> </a:t>
            </a:r>
            <a:r>
              <a:rPr lang="de-DE" dirty="0" err="1"/>
              <a:t>discovery</a:t>
            </a:r>
            <a:r>
              <a:rPr lang="de-DE" dirty="0"/>
              <a:t> </a:t>
            </a:r>
            <a:r>
              <a:rPr lang="de-DE" dirty="0" err="1"/>
              <a:t>brought</a:t>
            </a:r>
            <a:r>
              <a:rPr lang="de-DE" dirty="0"/>
              <a:t> </a:t>
            </a:r>
            <a:r>
              <a:rPr lang="de-DE" dirty="0" err="1"/>
              <a:t>him</a:t>
            </a:r>
            <a:r>
              <a:rPr lang="de-DE" dirty="0"/>
              <a:t> </a:t>
            </a:r>
            <a:r>
              <a:rPr lang="de-DE" dirty="0" err="1"/>
              <a:t>as</a:t>
            </a:r>
            <a:r>
              <a:rPr lang="de-DE" dirty="0"/>
              <a:t> </a:t>
            </a:r>
            <a:r>
              <a:rPr lang="de-DE" dirty="0" err="1"/>
              <a:t>person</a:t>
            </a:r>
            <a:endParaRPr lang="de-DE" dirty="0"/>
          </a:p>
          <a:p>
            <a:r>
              <a:rPr lang="de-DE" dirty="0"/>
              <a:t>.</a:t>
            </a:r>
          </a:p>
          <a:p>
            <a:r>
              <a:rPr lang="de-DE" dirty="0"/>
              <a:t>Röntgen </a:t>
            </a:r>
            <a:r>
              <a:rPr lang="de-DE" b="1" dirty="0" err="1"/>
              <a:t>declined</a:t>
            </a:r>
            <a:r>
              <a:rPr lang="de-DE" b="1" dirty="0"/>
              <a:t> to </a:t>
            </a:r>
            <a:r>
              <a:rPr lang="de-DE" b="1" dirty="0" err="1"/>
              <a:t>take</a:t>
            </a:r>
            <a:r>
              <a:rPr lang="de-DE" b="1" dirty="0"/>
              <a:t> out a patent on </a:t>
            </a:r>
            <a:r>
              <a:rPr lang="de-DE" b="1" dirty="0" err="1"/>
              <a:t>the</a:t>
            </a:r>
            <a:r>
              <a:rPr lang="de-DE" b="1" dirty="0"/>
              <a:t> X-</a:t>
            </a:r>
            <a:r>
              <a:rPr lang="de-DE" b="1" dirty="0" err="1"/>
              <a:t>rays</a:t>
            </a:r>
            <a:r>
              <a:rPr lang="de-DE" b="1" dirty="0"/>
              <a:t> </a:t>
            </a:r>
            <a:endParaRPr lang="de-DE" dirty="0"/>
          </a:p>
          <a:p>
            <a:r>
              <a:rPr lang="de-DE" b="1" dirty="0" err="1"/>
              <a:t>preferring</a:t>
            </a:r>
            <a:r>
              <a:rPr lang="de-DE" b="1" dirty="0"/>
              <a:t> to </a:t>
            </a:r>
            <a:r>
              <a:rPr lang="de-DE" b="1" dirty="0" err="1"/>
              <a:t>make</a:t>
            </a:r>
            <a:r>
              <a:rPr lang="de-DE" b="1" dirty="0"/>
              <a:t> </a:t>
            </a:r>
            <a:r>
              <a:rPr lang="de-DE" b="1" dirty="0" err="1"/>
              <a:t>it</a:t>
            </a:r>
            <a:r>
              <a:rPr lang="de-DE" b="1" dirty="0"/>
              <a:t> </a:t>
            </a:r>
            <a:r>
              <a:rPr lang="de-DE" b="1" dirty="0" err="1"/>
              <a:t>available</a:t>
            </a:r>
            <a:r>
              <a:rPr lang="de-DE" b="1" dirty="0"/>
              <a:t> to </a:t>
            </a:r>
            <a:r>
              <a:rPr lang="de-DE" b="1" dirty="0" err="1"/>
              <a:t>the</a:t>
            </a:r>
            <a:r>
              <a:rPr lang="de-DE" b="1" dirty="0"/>
              <a:t> </a:t>
            </a:r>
            <a:r>
              <a:rPr lang="de-DE" b="1" dirty="0" err="1"/>
              <a:t>medical</a:t>
            </a:r>
            <a:r>
              <a:rPr lang="de-DE" b="1" dirty="0"/>
              <a:t> and </a:t>
            </a:r>
            <a:r>
              <a:rPr lang="de-DE" b="1" dirty="0" err="1"/>
              <a:t>scientific</a:t>
            </a:r>
            <a:r>
              <a:rPr lang="de-DE" b="1" dirty="0"/>
              <a:t> </a:t>
            </a:r>
            <a:r>
              <a:rPr lang="de-DE" b="1" dirty="0" err="1"/>
              <a:t>communities</a:t>
            </a:r>
            <a:r>
              <a:rPr lang="de-DE" b="1" dirty="0"/>
              <a:t> </a:t>
            </a:r>
            <a:r>
              <a:rPr lang="de-DE" dirty="0" err="1"/>
              <a:t>for</a:t>
            </a:r>
            <a:r>
              <a:rPr lang="de-DE" dirty="0"/>
              <a:t> </a:t>
            </a:r>
            <a:r>
              <a:rPr lang="de-DE" dirty="0" err="1"/>
              <a:t>use</a:t>
            </a:r>
            <a:r>
              <a:rPr lang="de-DE" dirty="0"/>
              <a:t> </a:t>
            </a:r>
            <a:r>
              <a:rPr lang="de-DE" dirty="0" err="1"/>
              <a:t>of</a:t>
            </a:r>
            <a:r>
              <a:rPr lang="de-DE" dirty="0"/>
              <a:t> </a:t>
            </a:r>
            <a:r>
              <a:rPr lang="de-DE" dirty="0" err="1"/>
              <a:t>improvement</a:t>
            </a:r>
            <a:r>
              <a:rPr lang="de-DE" dirty="0"/>
              <a:t> and </a:t>
            </a:r>
            <a:r>
              <a:rPr lang="de-DE" dirty="0" err="1"/>
              <a:t>further</a:t>
            </a:r>
            <a:r>
              <a:rPr lang="de-DE" dirty="0"/>
              <a:t> </a:t>
            </a:r>
            <a:r>
              <a:rPr lang="de-DE" dirty="0" err="1"/>
              <a:t>research</a:t>
            </a:r>
            <a:r>
              <a:rPr lang="de-DE" dirty="0"/>
              <a:t>.</a:t>
            </a:r>
          </a:p>
          <a:p>
            <a:endParaRPr lang="de-DE" dirty="0"/>
          </a:p>
          <a:p>
            <a:r>
              <a:rPr lang="de-DE" dirty="0"/>
              <a:t>In </a:t>
            </a:r>
            <a:r>
              <a:rPr lang="de-DE" b="1" dirty="0"/>
              <a:t>1901, he was </a:t>
            </a:r>
            <a:r>
              <a:rPr lang="de-DE" b="1" dirty="0" err="1"/>
              <a:t>given</a:t>
            </a:r>
            <a:r>
              <a:rPr lang="de-DE" b="1" dirty="0"/>
              <a:t> </a:t>
            </a:r>
            <a:r>
              <a:rPr lang="de-DE" b="1" dirty="0" err="1"/>
              <a:t>the</a:t>
            </a:r>
            <a:r>
              <a:rPr lang="de-DE" b="1" dirty="0"/>
              <a:t> </a:t>
            </a:r>
            <a:r>
              <a:rPr lang="de-DE" b="1" dirty="0" err="1"/>
              <a:t>first</a:t>
            </a:r>
            <a:r>
              <a:rPr lang="de-DE" b="1" dirty="0"/>
              <a:t> </a:t>
            </a:r>
            <a:r>
              <a:rPr lang="de-DE" b="1" dirty="0" err="1"/>
              <a:t>ever</a:t>
            </a:r>
            <a:r>
              <a:rPr lang="de-DE" b="1" dirty="0"/>
              <a:t> </a:t>
            </a:r>
            <a:r>
              <a:rPr lang="de-DE" b="1" dirty="0" err="1"/>
              <a:t>awarded</a:t>
            </a:r>
            <a:r>
              <a:rPr lang="de-DE" b="1" dirty="0"/>
              <a:t> Nobel Prize in Physics </a:t>
            </a:r>
            <a:r>
              <a:rPr lang="de-DE" dirty="0"/>
              <a:t>and </a:t>
            </a:r>
          </a:p>
          <a:p>
            <a:r>
              <a:rPr lang="de-DE" b="1" dirty="0" err="1"/>
              <a:t>donated</a:t>
            </a:r>
            <a:r>
              <a:rPr lang="de-DE" b="1" dirty="0"/>
              <a:t> </a:t>
            </a:r>
            <a:r>
              <a:rPr lang="de-DE" b="1" dirty="0" err="1"/>
              <a:t>the</a:t>
            </a:r>
            <a:r>
              <a:rPr lang="de-DE" b="1" dirty="0"/>
              <a:t> Nobel Prize </a:t>
            </a:r>
            <a:r>
              <a:rPr lang="de-DE" b="1" dirty="0" err="1"/>
              <a:t>money</a:t>
            </a:r>
            <a:r>
              <a:rPr lang="de-DE" b="1" dirty="0"/>
              <a:t> </a:t>
            </a:r>
            <a:endParaRPr lang="de-DE" dirty="0"/>
          </a:p>
          <a:p>
            <a:r>
              <a:rPr lang="de-DE" b="1" dirty="0" err="1"/>
              <a:t>refused</a:t>
            </a:r>
            <a:r>
              <a:rPr lang="de-DE" b="1" dirty="0"/>
              <a:t> </a:t>
            </a:r>
            <a:r>
              <a:rPr lang="de-DE" b="1" dirty="0" err="1"/>
              <a:t>the</a:t>
            </a:r>
            <a:r>
              <a:rPr lang="de-DE" b="1" dirty="0"/>
              <a:t> title </a:t>
            </a:r>
            <a:r>
              <a:rPr lang="de-DE" b="1" dirty="0" err="1"/>
              <a:t>of</a:t>
            </a:r>
            <a:r>
              <a:rPr lang="de-DE" b="1" dirty="0"/>
              <a:t> </a:t>
            </a:r>
            <a:r>
              <a:rPr lang="de-DE" b="1" dirty="0" err="1"/>
              <a:t>nobility</a:t>
            </a:r>
            <a:r>
              <a:rPr lang="de-DE" b="1" dirty="0"/>
              <a:t>.</a:t>
            </a:r>
          </a:p>
        </p:txBody>
      </p:sp>
      <p:sp>
        <p:nvSpPr>
          <p:cNvPr id="4" name="Foliennummernplatzhalter 3"/>
          <p:cNvSpPr>
            <a:spLocks noGrp="1"/>
          </p:cNvSpPr>
          <p:nvPr>
            <p:ph type="sldNum" sz="quarter" idx="5"/>
          </p:nvPr>
        </p:nvSpPr>
        <p:spPr/>
        <p:txBody>
          <a:bodyPr/>
          <a:lstStyle/>
          <a:p>
            <a:fld id="{1BA26C72-EB32-48B8-AD97-570ECD622445}" type="slidenum">
              <a:rPr lang="de-DE" smtClean="0"/>
              <a:t>15</a:t>
            </a:fld>
            <a:endParaRPr lang="de-DE"/>
          </a:p>
        </p:txBody>
      </p:sp>
    </p:spTree>
    <p:extLst>
      <p:ext uri="{BB962C8B-B14F-4D97-AF65-F5344CB8AC3E}">
        <p14:creationId xmlns:p14="http://schemas.microsoft.com/office/powerpoint/2010/main" val="4191554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Scientists were thrilled about the new light. </a:t>
            </a:r>
            <a:r>
              <a:rPr lang="de-DE" altLang="de-DE" dirty="0" err="1">
                <a:ea typeface="ヒラギノ角ゴ Pro W3"/>
                <a:cs typeface="ヒラギノ角ゴ Pro W3"/>
              </a:rPr>
              <a:t>No</a:t>
            </a:r>
            <a:r>
              <a:rPr lang="de-DE" altLang="de-DE" dirty="0">
                <a:ea typeface="ヒラギノ角ゴ Pro W3"/>
                <a:cs typeface="ヒラギノ角ゴ Pro W3"/>
              </a:rPr>
              <a:t> </a:t>
            </a:r>
            <a:r>
              <a:rPr lang="de-DE" altLang="de-DE" dirty="0" err="1">
                <a:ea typeface="ヒラギノ角ゴ Pro W3"/>
                <a:cs typeface="ヒラギノ角ゴ Pro W3"/>
              </a:rPr>
              <a:t>one</a:t>
            </a:r>
            <a:r>
              <a:rPr lang="de-DE" altLang="de-DE" dirty="0">
                <a:ea typeface="ヒラギノ角ゴ Pro W3"/>
                <a:cs typeface="ヒラギノ角ゴ Pro W3"/>
              </a:rPr>
              <a:t> </a:t>
            </a:r>
            <a:r>
              <a:rPr lang="de-DE" altLang="de-DE" dirty="0" err="1">
                <a:ea typeface="ヒラギノ角ゴ Pro W3"/>
                <a:cs typeface="ヒラギノ角ゴ Pro W3"/>
              </a:rPr>
              <a:t>could</a:t>
            </a:r>
            <a:r>
              <a:rPr lang="de-DE" altLang="de-DE" dirty="0">
                <a:ea typeface="ヒラギノ角ゴ Pro W3"/>
                <a:cs typeface="ヒラギノ角ゴ Pro W3"/>
              </a:rPr>
              <a:t> </a:t>
            </a:r>
            <a:r>
              <a:rPr lang="de-DE" altLang="de-DE" dirty="0" err="1">
                <a:ea typeface="ヒラギノ角ゴ Pro W3"/>
                <a:cs typeface="ヒラギノ角ゴ Pro W3"/>
              </a:rPr>
              <a:t>escape</a:t>
            </a:r>
            <a:r>
              <a:rPr lang="de-DE" altLang="de-DE" dirty="0">
                <a:ea typeface="ヒラギノ角ゴ Pro W3"/>
                <a:cs typeface="ヒラギノ角ゴ Pro W3"/>
              </a:rPr>
              <a:t> </a:t>
            </a:r>
            <a:r>
              <a:rPr lang="de-DE" altLang="de-DE" dirty="0" err="1">
                <a:ea typeface="ヒラギノ角ゴ Pro W3"/>
                <a:cs typeface="ヒラギノ角ゴ Pro W3"/>
              </a:rPr>
              <a:t>from</a:t>
            </a:r>
            <a:r>
              <a:rPr lang="de-DE" altLang="de-DE" dirty="0">
                <a:ea typeface="ヒラギノ角ゴ Pro W3"/>
                <a:cs typeface="ヒラギノ角ゴ Pro W3"/>
              </a:rPr>
              <a:t> </a:t>
            </a:r>
            <a:r>
              <a:rPr lang="de-DE" altLang="de-DE" dirty="0" err="1">
                <a:ea typeface="ヒラギノ角ゴ Pro W3"/>
                <a:cs typeface="ヒラギノ角ゴ Pro W3"/>
              </a:rPr>
              <a:t>the</a:t>
            </a:r>
            <a:r>
              <a:rPr lang="de-DE" altLang="de-DE" dirty="0">
                <a:ea typeface="ヒラギノ角ゴ Pro W3"/>
                <a:cs typeface="ヒラギノ角ゴ Pro W3"/>
              </a:rPr>
              <a:t> </a:t>
            </a:r>
            <a:r>
              <a:rPr lang="de-DE" altLang="de-DE" dirty="0" err="1">
                <a:ea typeface="ヒラギノ角ゴ Pro W3"/>
                <a:cs typeface="ヒラギノ角ゴ Pro W3"/>
              </a:rPr>
              <a:t>new</a:t>
            </a:r>
            <a:r>
              <a:rPr lang="de-DE" altLang="de-DE" dirty="0">
                <a:ea typeface="ヒラギノ角ゴ Pro W3"/>
                <a:cs typeface="ヒラギノ角ゴ Pro W3"/>
              </a:rPr>
              <a:t> x-</a:t>
            </a:r>
            <a:r>
              <a:rPr lang="de-DE" altLang="de-DE" dirty="0" err="1">
                <a:ea typeface="ヒラギノ角ゴ Pro W3"/>
                <a:cs typeface="ヒラギノ角ゴ Pro W3"/>
              </a:rPr>
              <a:t>rays</a:t>
            </a:r>
            <a:r>
              <a:rPr lang="de-DE" altLang="de-DE" dirty="0">
                <a:ea typeface="ヒラギノ角ゴ Pro W3"/>
                <a:cs typeface="ヒラギノ角ゴ Pro W3"/>
              </a:rPr>
              <a:t>. </a:t>
            </a:r>
          </a:p>
          <a:p>
            <a:pPr eaLnBrk="1" hangingPunct="1"/>
            <a:endParaRPr lang="de-DE" altLang="de-DE" dirty="0">
              <a:ea typeface="ヒラギノ角ゴ Pro W3"/>
              <a:cs typeface="ヒラギノ角ゴ Pro W3"/>
            </a:endParaRPr>
          </a:p>
          <a:p>
            <a:pPr eaLnBrk="1" hangingPunct="1"/>
            <a:r>
              <a:rPr lang="de-DE" altLang="de-DE" b="1" dirty="0">
                <a:ea typeface="ヒラギノ角ゴ Pro W3"/>
                <a:cs typeface="ヒラギノ角ゴ Pro W3"/>
              </a:rPr>
              <a:t>JJ. Thomson in </a:t>
            </a:r>
            <a:r>
              <a:rPr lang="de-DE" altLang="de-DE" b="1" dirty="0" err="1">
                <a:ea typeface="ヒラギノ角ゴ Pro W3"/>
                <a:cs typeface="ヒラギノ角ゴ Pro W3"/>
              </a:rPr>
              <a:t>his</a:t>
            </a:r>
            <a:r>
              <a:rPr lang="de-DE" altLang="de-DE" b="1" dirty="0">
                <a:ea typeface="ヒラギノ角ゴ Pro W3"/>
                <a:cs typeface="ヒラギノ角ゴ Pro W3"/>
              </a:rPr>
              <a:t> lab in </a:t>
            </a:r>
            <a:r>
              <a:rPr lang="de-DE" altLang="de-DE" b="1" dirty="0" err="1">
                <a:ea typeface="ヒラギノ角ゴ Pro W3"/>
                <a:cs typeface="ヒラギノ角ゴ Pro W3"/>
              </a:rPr>
              <a:t>Cambridge,UK</a:t>
            </a:r>
            <a:r>
              <a:rPr lang="de-DE" altLang="de-DE" b="1" dirty="0">
                <a:ea typeface="ヒラギノ角ゴ Pro W3"/>
                <a:cs typeface="ヒラギノ角ゴ Pro W3"/>
              </a:rPr>
              <a:t> </a:t>
            </a:r>
            <a:r>
              <a:rPr lang="de-DE" altLang="de-DE" dirty="0" err="1">
                <a:ea typeface="ヒラギノ角ゴ Pro W3"/>
                <a:cs typeface="ヒラギノ角ゴ Pro W3"/>
              </a:rPr>
              <a:t>with</a:t>
            </a:r>
            <a:r>
              <a:rPr lang="de-DE" altLang="de-DE" dirty="0">
                <a:ea typeface="ヒラギノ角ゴ Pro W3"/>
                <a:cs typeface="ヒラギノ角ゴ Pro W3"/>
              </a:rPr>
              <a:t> </a:t>
            </a:r>
            <a:r>
              <a:rPr lang="de-DE" altLang="de-DE" dirty="0" err="1">
                <a:ea typeface="ヒラギノ角ゴ Pro W3"/>
                <a:cs typeface="ヒラギノ角ゴ Pro W3"/>
              </a:rPr>
              <a:t>radiographs</a:t>
            </a:r>
            <a:r>
              <a:rPr lang="de-DE" altLang="de-DE" dirty="0">
                <a:ea typeface="ヒラギノ角ゴ Pro W3"/>
                <a:cs typeface="ヒラギノ角ゴ Pro W3"/>
              </a:rPr>
              <a:t> </a:t>
            </a:r>
            <a:r>
              <a:rPr lang="de-DE" altLang="de-DE" dirty="0" err="1">
                <a:ea typeface="ヒラギノ角ゴ Pro W3"/>
                <a:cs typeface="ヒラギノ角ゴ Pro W3"/>
              </a:rPr>
              <a:t>hanging</a:t>
            </a:r>
            <a:r>
              <a:rPr lang="de-DE" altLang="de-DE" dirty="0">
                <a:ea typeface="ヒラギノ角ゴ Pro W3"/>
                <a:cs typeface="ヒラギノ角ゴ Pro W3"/>
              </a:rPr>
              <a:t> on </a:t>
            </a:r>
            <a:r>
              <a:rPr lang="de-DE" altLang="de-DE" dirty="0" err="1">
                <a:ea typeface="ヒラギノ角ゴ Pro W3"/>
                <a:cs typeface="ヒラギノ角ゴ Pro W3"/>
              </a:rPr>
              <a:t>the</a:t>
            </a:r>
            <a:r>
              <a:rPr lang="de-DE" altLang="de-DE" dirty="0">
                <a:ea typeface="ヒラギノ角ゴ Pro W3"/>
                <a:cs typeface="ヒラギノ角ゴ Pro W3"/>
              </a:rPr>
              <a:t> wall. </a:t>
            </a:r>
          </a:p>
          <a:p>
            <a:pPr eaLnBrk="1" hangingPunct="1"/>
            <a:r>
              <a:rPr lang="de-DE" altLang="de-DE" dirty="0">
                <a:ea typeface="ヒラギノ角ゴ Pro W3"/>
                <a:cs typeface="ヒラギノ角ゴ Pro W3"/>
              </a:rPr>
              <a:t>Experiments </a:t>
            </a:r>
            <a:r>
              <a:rPr lang="de-DE" altLang="de-DE" dirty="0" err="1">
                <a:ea typeface="ヒラギノ角ゴ Pro W3"/>
                <a:cs typeface="ヒラギノ角ゴ Pro W3"/>
              </a:rPr>
              <a:t>soon</a:t>
            </a:r>
            <a:r>
              <a:rPr lang="de-DE" altLang="de-DE" dirty="0">
                <a:ea typeface="ヒラギノ角ゴ Pro W3"/>
                <a:cs typeface="ヒラギノ角ゴ Pro W3"/>
              </a:rPr>
              <a:t> </a:t>
            </a:r>
            <a:r>
              <a:rPr lang="de-DE" altLang="de-DE" b="1" dirty="0" err="1">
                <a:ea typeface="ヒラギノ角ゴ Pro W3"/>
                <a:cs typeface="ヒラギノ角ゴ Pro W3"/>
              </a:rPr>
              <a:t>were</a:t>
            </a:r>
            <a:r>
              <a:rPr lang="de-DE" altLang="de-DE" b="1" dirty="0">
                <a:ea typeface="ヒラギノ角ゴ Pro W3"/>
                <a:cs typeface="ヒラギノ角ゴ Pro W3"/>
              </a:rPr>
              <a:t> </a:t>
            </a:r>
            <a:r>
              <a:rPr lang="de-DE" altLang="de-DE" b="1" dirty="0" err="1">
                <a:ea typeface="ヒラギノ角ゴ Pro W3"/>
                <a:cs typeface="ヒラギノ角ゴ Pro W3"/>
              </a:rPr>
              <a:t>repeated</a:t>
            </a:r>
            <a:r>
              <a:rPr lang="de-DE" altLang="de-DE" b="1" dirty="0">
                <a:ea typeface="ヒラギノ角ゴ Pro W3"/>
                <a:cs typeface="ヒラギノ角ゴ Pro W3"/>
              </a:rPr>
              <a:t> in </a:t>
            </a:r>
            <a:r>
              <a:rPr lang="de-DE" altLang="de-DE" b="1" dirty="0" err="1">
                <a:ea typeface="ヒラギノ角ゴ Pro W3"/>
                <a:cs typeface="ヒラギノ角ゴ Pro W3"/>
              </a:rPr>
              <a:t>many</a:t>
            </a:r>
            <a:r>
              <a:rPr lang="de-DE" altLang="de-DE" b="1" dirty="0">
                <a:ea typeface="ヒラギノ角ゴ Pro W3"/>
                <a:cs typeface="ヒラギノ角ゴ Pro W3"/>
              </a:rPr>
              <a:t> </a:t>
            </a:r>
            <a:r>
              <a:rPr lang="de-DE" altLang="de-DE" b="1" dirty="0" err="1">
                <a:ea typeface="ヒラギノ角ゴ Pro W3"/>
                <a:cs typeface="ヒラギノ角ゴ Pro W3"/>
              </a:rPr>
              <a:t>laboratories</a:t>
            </a:r>
            <a:r>
              <a:rPr lang="de-DE" altLang="de-DE" b="1" dirty="0">
                <a:ea typeface="ヒラギノ角ゴ Pro W3"/>
                <a:cs typeface="ヒラギノ角ゴ Pro W3"/>
              </a:rPr>
              <a:t> </a:t>
            </a:r>
            <a:r>
              <a:rPr lang="de-DE" altLang="de-DE" b="1" dirty="0" err="1">
                <a:ea typeface="ヒラギノ角ゴ Pro W3"/>
                <a:cs typeface="ヒラギノ角ゴ Pro W3"/>
              </a:rPr>
              <a:t>around</a:t>
            </a:r>
            <a:r>
              <a:rPr lang="de-DE" altLang="de-DE" b="1" dirty="0">
                <a:ea typeface="ヒラギノ角ゴ Pro W3"/>
                <a:cs typeface="ヒラギノ角ゴ Pro W3"/>
              </a:rPr>
              <a:t> </a:t>
            </a:r>
            <a:r>
              <a:rPr lang="de-DE" altLang="de-DE" b="1" dirty="0" err="1">
                <a:ea typeface="ヒラギノ角ゴ Pro W3"/>
                <a:cs typeface="ヒラギノ角ゴ Pro W3"/>
              </a:rPr>
              <a:t>the</a:t>
            </a:r>
            <a:r>
              <a:rPr lang="de-DE" altLang="de-DE" b="1" dirty="0">
                <a:ea typeface="ヒラギノ角ゴ Pro W3"/>
                <a:cs typeface="ヒラギノ角ゴ Pro W3"/>
              </a:rPr>
              <a:t> </a:t>
            </a:r>
            <a:r>
              <a:rPr lang="de-DE" altLang="de-DE" b="1" dirty="0" err="1">
                <a:ea typeface="ヒラギノ角ゴ Pro W3"/>
                <a:cs typeface="ヒラギノ角ゴ Pro W3"/>
              </a:rPr>
              <a:t>world</a:t>
            </a:r>
            <a:r>
              <a:rPr lang="de-DE" altLang="de-DE" dirty="0">
                <a:ea typeface="ヒラギノ角ゴ Pro W3"/>
                <a:cs typeface="ヒラギノ角ゴ Pro W3"/>
              </a:rPr>
              <a:t>, </a:t>
            </a:r>
          </a:p>
          <a:p>
            <a:pPr eaLnBrk="1" hangingPunct="1"/>
            <a:endParaRPr lang="de-DE" altLang="de-DE" dirty="0">
              <a:ea typeface="ヒラギノ角ゴ Pro W3"/>
              <a:cs typeface="ヒラギノ角ゴ Pro W3"/>
            </a:endParaRPr>
          </a:p>
          <a:p>
            <a:pPr eaLnBrk="1" hangingPunct="1"/>
            <a:r>
              <a:rPr lang="de-DE" altLang="de-DE" dirty="0" err="1">
                <a:ea typeface="ヒラギノ角ゴ Pro W3"/>
                <a:cs typeface="ヒラギノ角ゴ Pro W3"/>
              </a:rPr>
              <a:t>Following</a:t>
            </a:r>
            <a:r>
              <a:rPr lang="de-DE" altLang="de-DE" dirty="0">
                <a:ea typeface="ヒラギノ角ゴ Pro W3"/>
                <a:cs typeface="ヒラギノ角ゴ Pro W3"/>
              </a:rPr>
              <a:t> </a:t>
            </a:r>
            <a:r>
              <a:rPr lang="de-DE" altLang="de-DE" dirty="0" err="1">
                <a:ea typeface="ヒラギノ角ゴ Pro W3"/>
                <a:cs typeface="ヒラギノ角ゴ Pro W3"/>
              </a:rPr>
              <a:t>exp</a:t>
            </a:r>
            <a:r>
              <a:rPr lang="de-DE" altLang="de-DE" dirty="0">
                <a:ea typeface="ヒラギノ角ゴ Pro W3"/>
                <a:cs typeface="ヒラギノ角ゴ Pro W3"/>
              </a:rPr>
              <a:t>. By Hittorf and Crookes on </a:t>
            </a:r>
            <a:r>
              <a:rPr lang="de-DE" altLang="de-DE" dirty="0" err="1">
                <a:ea typeface="ヒラギノ角ゴ Pro W3"/>
                <a:cs typeface="ヒラギノ角ゴ Pro W3"/>
              </a:rPr>
              <a:t>cathode</a:t>
            </a:r>
            <a:r>
              <a:rPr lang="de-DE" altLang="de-DE" dirty="0">
                <a:ea typeface="ヒラギノ角ゴ Pro W3"/>
                <a:cs typeface="ヒラギノ角ゴ Pro W3"/>
              </a:rPr>
              <a:t> </a:t>
            </a:r>
            <a:r>
              <a:rPr lang="de-DE" altLang="de-DE" dirty="0" err="1">
                <a:ea typeface="ヒラギノ角ゴ Pro W3"/>
                <a:cs typeface="ヒラギノ角ゴ Pro W3"/>
              </a:rPr>
              <a:t>rays</a:t>
            </a:r>
            <a:r>
              <a:rPr lang="de-DE" altLang="de-DE" dirty="0">
                <a:ea typeface="ヒラギノ角ゴ Pro W3"/>
                <a:cs typeface="ヒラギノ角ゴ Pro W3"/>
              </a:rPr>
              <a:t> </a:t>
            </a:r>
            <a:r>
              <a:rPr lang="de-DE" altLang="de-DE" b="1" dirty="0">
                <a:ea typeface="ヒラギノ角ゴ Pro W3"/>
                <a:cs typeface="ヒラギノ角ゴ Pro W3"/>
              </a:rPr>
              <a:t>- </a:t>
            </a:r>
            <a:r>
              <a:rPr lang="de-DE" altLang="de-DE" b="1" dirty="0" err="1">
                <a:ea typeface="ヒラギノ角ゴ Pro W3"/>
                <a:cs typeface="ヒラギノ角ゴ Pro W3"/>
              </a:rPr>
              <a:t>tubes</a:t>
            </a:r>
            <a:r>
              <a:rPr lang="de-DE" altLang="de-DE" b="1" dirty="0">
                <a:ea typeface="ヒラギノ角ゴ Pro W3"/>
                <a:cs typeface="ヒラギノ角ゴ Pro W3"/>
              </a:rPr>
              <a:t> and high-</a:t>
            </a:r>
            <a:r>
              <a:rPr lang="de-DE" altLang="de-DE" b="1" dirty="0" err="1">
                <a:ea typeface="ヒラギノ角ゴ Pro W3"/>
                <a:cs typeface="ヒラギノ角ゴ Pro W3"/>
              </a:rPr>
              <a:t>voltage</a:t>
            </a:r>
            <a:r>
              <a:rPr lang="de-DE" altLang="de-DE" b="1" dirty="0">
                <a:ea typeface="ヒラギノ角ゴ Pro W3"/>
                <a:cs typeface="ヒラギノ角ゴ Pro W3"/>
              </a:rPr>
              <a:t> </a:t>
            </a:r>
            <a:r>
              <a:rPr lang="de-DE" altLang="de-DE" b="1" dirty="0" err="1">
                <a:ea typeface="ヒラギノ角ゴ Pro W3"/>
                <a:cs typeface="ヒラギノ角ゴ Pro W3"/>
              </a:rPr>
              <a:t>apparatus</a:t>
            </a:r>
            <a:r>
              <a:rPr lang="de-DE" altLang="de-DE" b="1" dirty="0">
                <a:ea typeface="ヒラギノ角ゴ Pro W3"/>
                <a:cs typeface="ヒラギノ角ゴ Pro W3"/>
              </a:rPr>
              <a:t> </a:t>
            </a:r>
            <a:r>
              <a:rPr lang="de-DE" altLang="de-DE" dirty="0" err="1">
                <a:ea typeface="ヒラギノ角ゴ Pro W3"/>
                <a:cs typeface="ヒラギノ角ゴ Pro W3"/>
              </a:rPr>
              <a:t>had</a:t>
            </a:r>
            <a:r>
              <a:rPr lang="de-DE" altLang="de-DE" dirty="0">
                <a:ea typeface="ヒラギノ角ゴ Pro W3"/>
                <a:cs typeface="ヒラギノ角ゴ Pro W3"/>
              </a:rPr>
              <a:t> </a:t>
            </a:r>
            <a:r>
              <a:rPr lang="de-DE" altLang="de-DE" dirty="0" err="1">
                <a:ea typeface="ヒラギノ角ゴ Pro W3"/>
                <a:cs typeface="ヒラギノ角ゴ Pro W3"/>
              </a:rPr>
              <a:t>been</a:t>
            </a:r>
            <a:r>
              <a:rPr lang="de-DE" altLang="de-DE" dirty="0">
                <a:ea typeface="ヒラギノ角ゴ Pro W3"/>
                <a:cs typeface="ヒラギノ角ゴ Pro W3"/>
              </a:rPr>
              <a:t> </a:t>
            </a:r>
            <a:r>
              <a:rPr lang="de-DE" altLang="de-DE" b="1" dirty="0" err="1">
                <a:ea typeface="ヒラギノ角ゴ Pro W3"/>
                <a:cs typeface="ヒラギノ角ゴ Pro W3"/>
              </a:rPr>
              <a:t>installed</a:t>
            </a:r>
            <a:r>
              <a:rPr lang="de-DE" altLang="de-DE" b="1" dirty="0">
                <a:ea typeface="ヒラギノ角ゴ Pro W3"/>
                <a:cs typeface="ヒラギノ角ゴ Pro W3"/>
              </a:rPr>
              <a:t> </a:t>
            </a:r>
            <a:r>
              <a:rPr lang="de-DE" altLang="de-DE" b="1" dirty="0" err="1">
                <a:ea typeface="ヒラギノ角ゴ Pro W3"/>
                <a:cs typeface="ヒラギノ角ゴ Pro W3"/>
              </a:rPr>
              <a:t>practically</a:t>
            </a:r>
            <a:r>
              <a:rPr lang="de-DE" altLang="de-DE" b="1" dirty="0">
                <a:ea typeface="ヒラギノ角ゴ Pro W3"/>
                <a:cs typeface="ヒラギノ角ゴ Pro W3"/>
              </a:rPr>
              <a:t> in all </a:t>
            </a:r>
            <a:r>
              <a:rPr lang="de-DE" altLang="de-DE" b="1" dirty="0" err="1">
                <a:ea typeface="ヒラギノ角ゴ Pro W3"/>
                <a:cs typeface="ヒラギノ角ゴ Pro W3"/>
              </a:rPr>
              <a:t>physical</a:t>
            </a:r>
            <a:r>
              <a:rPr lang="de-DE" altLang="de-DE" b="1" dirty="0">
                <a:ea typeface="ヒラギノ角ゴ Pro W3"/>
                <a:cs typeface="ヒラギノ角ゴ Pro W3"/>
              </a:rPr>
              <a:t> </a:t>
            </a:r>
            <a:r>
              <a:rPr lang="de-DE" altLang="de-DE" b="1" dirty="0" err="1">
                <a:ea typeface="ヒラギノ角ゴ Pro W3"/>
                <a:cs typeface="ヒラギノ角ゴ Pro W3"/>
              </a:rPr>
              <a:t>laboratories</a:t>
            </a:r>
            <a:r>
              <a:rPr lang="de-DE" altLang="de-DE" dirty="0">
                <a:ea typeface="ヒラギノ角ゴ Pro W3"/>
                <a:cs typeface="ヒラギノ角ゴ Pro W3"/>
              </a:rPr>
              <a:t>.</a:t>
            </a:r>
          </a:p>
          <a:p>
            <a:pPr eaLnBrk="1" hangingPunct="1"/>
            <a:endParaRPr lang="de-DE" altLang="de-DE" dirty="0">
              <a:ea typeface="ヒラギノ角ゴ Pro W3"/>
              <a:cs typeface="ヒラギノ角ゴ Pro W3"/>
            </a:endParaRPr>
          </a:p>
          <a:p>
            <a:pPr eaLnBrk="1" hangingPunct="1"/>
            <a:r>
              <a:rPr lang="de-DE" altLang="de-DE" b="1" dirty="0" err="1">
                <a:ea typeface="ヒラギノ角ゴ Pro W3"/>
                <a:cs typeface="ヒラギノ角ゴ Pro W3"/>
              </a:rPr>
              <a:t>whole</a:t>
            </a:r>
            <a:r>
              <a:rPr lang="de-DE" altLang="de-DE" b="1" dirty="0">
                <a:ea typeface="ヒラギノ角ゴ Pro W3"/>
                <a:cs typeface="ヒラギノ角ゴ Pro W3"/>
              </a:rPr>
              <a:t> </a:t>
            </a:r>
            <a:r>
              <a:rPr lang="de-DE" altLang="de-DE" b="1" dirty="0" err="1">
                <a:ea typeface="ヒラギノ角ゴ Pro W3"/>
                <a:cs typeface="ヒラギノ角ゴ Pro W3"/>
              </a:rPr>
              <a:t>generation</a:t>
            </a:r>
            <a:r>
              <a:rPr lang="de-DE" altLang="de-DE" b="1" dirty="0">
                <a:ea typeface="ヒラギノ角ゴ Pro W3"/>
                <a:cs typeface="ヒラギノ角ゴ Pro W3"/>
              </a:rPr>
              <a:t> </a:t>
            </a:r>
            <a:r>
              <a:rPr lang="de-DE" altLang="de-DE" b="1" dirty="0" err="1">
                <a:ea typeface="ヒラギノ角ゴ Pro W3"/>
                <a:cs typeface="ヒラギノ角ゴ Pro W3"/>
              </a:rPr>
              <a:t>of</a:t>
            </a:r>
            <a:r>
              <a:rPr lang="de-DE" altLang="de-DE" b="1" dirty="0">
                <a:ea typeface="ヒラギノ角ゴ Pro W3"/>
                <a:cs typeface="ヒラギノ角ゴ Pro W3"/>
              </a:rPr>
              <a:t> </a:t>
            </a:r>
            <a:r>
              <a:rPr lang="de-DE" altLang="de-DE" b="1" dirty="0" err="1">
                <a:ea typeface="ヒラギノ角ゴ Pro W3"/>
                <a:cs typeface="ヒラギノ角ゴ Pro W3"/>
              </a:rPr>
              <a:t>physicists</a:t>
            </a:r>
            <a:r>
              <a:rPr lang="de-DE" altLang="de-DE" b="1" dirty="0">
                <a:ea typeface="ヒラギノ角ゴ Pro W3"/>
                <a:cs typeface="ヒラギノ角ゴ Pro W3"/>
              </a:rPr>
              <a:t> </a:t>
            </a:r>
            <a:r>
              <a:rPr lang="de-DE" altLang="de-DE" b="1" dirty="0" err="1">
                <a:ea typeface="ヒラギノ角ゴ Pro W3"/>
                <a:cs typeface="ヒラギノ角ゴ Pro W3"/>
              </a:rPr>
              <a:t>started</a:t>
            </a:r>
            <a:r>
              <a:rPr lang="de-DE" altLang="de-DE" b="1" dirty="0">
                <a:ea typeface="ヒラギノ角ゴ Pro W3"/>
                <a:cs typeface="ヒラギノ角ゴ Pro W3"/>
              </a:rPr>
              <a:t> to </a:t>
            </a:r>
            <a:r>
              <a:rPr lang="de-DE" altLang="de-DE" b="1" dirty="0" err="1">
                <a:ea typeface="ヒラギノ角ゴ Pro W3"/>
                <a:cs typeface="ヒラギノ角ゴ Pro W3"/>
              </a:rPr>
              <a:t>analyse</a:t>
            </a:r>
            <a:r>
              <a:rPr lang="de-DE" altLang="de-DE" b="1" dirty="0">
                <a:ea typeface="ヒラギノ角ゴ Pro W3"/>
                <a:cs typeface="ヒラギノ角ゴ Pro W3"/>
              </a:rPr>
              <a:t> </a:t>
            </a:r>
            <a:r>
              <a:rPr lang="de-DE" altLang="de-DE" b="1" dirty="0" err="1">
                <a:ea typeface="ヒラギノ角ゴ Pro W3"/>
                <a:cs typeface="ヒラギノ角ゴ Pro W3"/>
              </a:rPr>
              <a:t>the</a:t>
            </a:r>
            <a:r>
              <a:rPr lang="de-DE" altLang="de-DE" b="1" dirty="0">
                <a:ea typeface="ヒラギノ角ゴ Pro W3"/>
                <a:cs typeface="ヒラギノ角ゴ Pro W3"/>
              </a:rPr>
              <a:t> </a:t>
            </a:r>
            <a:r>
              <a:rPr lang="de-DE" altLang="de-DE" b="1" dirty="0" err="1">
                <a:ea typeface="ヒラギノ角ゴ Pro W3"/>
                <a:cs typeface="ヒラギノ角ゴ Pro W3"/>
              </a:rPr>
              <a:t>nature</a:t>
            </a:r>
            <a:r>
              <a:rPr lang="de-DE" altLang="de-DE" b="1" dirty="0">
                <a:ea typeface="ヒラギノ角ゴ Pro W3"/>
                <a:cs typeface="ヒラギノ角ゴ Pro W3"/>
              </a:rPr>
              <a:t> </a:t>
            </a:r>
            <a:r>
              <a:rPr lang="de-DE" altLang="de-DE" b="1" dirty="0" err="1">
                <a:ea typeface="ヒラギノ角ゴ Pro W3"/>
                <a:cs typeface="ヒラギノ角ゴ Pro W3"/>
              </a:rPr>
              <a:t>of</a:t>
            </a:r>
            <a:r>
              <a:rPr lang="de-DE" altLang="de-DE" b="1" dirty="0">
                <a:ea typeface="ヒラギノ角ゴ Pro W3"/>
                <a:cs typeface="ヒラギノ角ゴ Pro W3"/>
              </a:rPr>
              <a:t> x-</a:t>
            </a:r>
            <a:r>
              <a:rPr lang="de-DE" altLang="de-DE" b="1" dirty="0" err="1">
                <a:ea typeface="ヒラギノ角ゴ Pro W3"/>
                <a:cs typeface="ヒラギノ角ゴ Pro W3"/>
              </a:rPr>
              <a:t>rays</a:t>
            </a:r>
            <a:r>
              <a:rPr lang="de-DE" altLang="de-DE" dirty="0">
                <a:ea typeface="ヒラギノ角ゴ Pro W3"/>
                <a:cs typeface="ヒラギノ角ゴ Pro W3"/>
              </a:rPr>
              <a:t>.</a:t>
            </a: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16</a:t>
            </a:fld>
            <a:endParaRPr lang="de-DE"/>
          </a:p>
        </p:txBody>
      </p:sp>
    </p:spTree>
    <p:extLst>
      <p:ext uri="{BB962C8B-B14F-4D97-AF65-F5344CB8AC3E}">
        <p14:creationId xmlns:p14="http://schemas.microsoft.com/office/powerpoint/2010/main" val="1957221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Discovery</a:t>
            </a:r>
            <a:r>
              <a:rPr lang="en-US" sz="1200" kern="1200" dirty="0">
                <a:solidFill>
                  <a:schemeClr val="tx1"/>
                </a:solidFill>
                <a:effectLst/>
                <a:latin typeface="Times" pitchFamily="18" charset="0"/>
                <a:ea typeface="ヒラギノ角ゴ Pro W3" pitchFamily="-1" charset="-128"/>
                <a:cs typeface="ヒラギノ角ゴ Pro W3" pitchFamily="-1" charset="-128"/>
              </a:rPr>
              <a:t> on the </a:t>
            </a:r>
            <a:r>
              <a:rPr lang="en-US" sz="1200" b="1" kern="1200" dirty="0">
                <a:solidFill>
                  <a:schemeClr val="tx1"/>
                </a:solidFill>
                <a:effectLst/>
                <a:latin typeface="Times" pitchFamily="18" charset="0"/>
                <a:ea typeface="ヒラギノ角ゴ Pro W3" pitchFamily="-1" charset="-128"/>
                <a:cs typeface="ヒラギノ角ゴ Pro W3" pitchFamily="-1" charset="-128"/>
              </a:rPr>
              <a:t>8</a:t>
            </a:r>
            <a:r>
              <a:rPr lang="en-US" sz="1200" b="1" kern="1200" baseline="30000" dirty="0">
                <a:solidFill>
                  <a:schemeClr val="tx1"/>
                </a:solidFill>
                <a:effectLst/>
                <a:latin typeface="Times" pitchFamily="18" charset="0"/>
                <a:ea typeface="ヒラギノ角ゴ Pro W3" pitchFamily="-1" charset="-128"/>
                <a:cs typeface="ヒラギノ角ゴ Pro W3" pitchFamily="-1" charset="-128"/>
              </a:rPr>
              <a:t>th</a:t>
            </a:r>
            <a:r>
              <a:rPr lang="en-US" sz="1200" b="1" kern="1200" dirty="0">
                <a:solidFill>
                  <a:schemeClr val="tx1"/>
                </a:solidFill>
                <a:effectLst/>
                <a:latin typeface="Times" pitchFamily="18" charset="0"/>
                <a:ea typeface="ヒラギノ角ゴ Pro W3" pitchFamily="-1" charset="-128"/>
                <a:cs typeface="ヒラギノ角ゴ Pro W3" pitchFamily="-1" charset="-128"/>
              </a:rPr>
              <a:t> November</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r>
              <a:rPr lang="en-US" sz="1200" b="1" kern="1200" dirty="0">
                <a:solidFill>
                  <a:schemeClr val="tx1"/>
                </a:solidFill>
                <a:effectLst/>
                <a:latin typeface="Times" pitchFamily="18" charset="0"/>
                <a:ea typeface="ヒラギノ角ゴ Pro W3" pitchFamily="-1" charset="-128"/>
                <a:cs typeface="ヒラギノ角ゴ Pro W3" pitchFamily="-1" charset="-128"/>
              </a:rPr>
              <a:t>publication on </a:t>
            </a:r>
            <a:r>
              <a:rPr lang="en-GB" altLang="de-DE" b="1" dirty="0">
                <a:ea typeface="ヒラギノ角ゴ Pro W3"/>
                <a:cs typeface="Times New Roman" pitchFamily="18" charset="0"/>
              </a:rPr>
              <a:t>December 28</a:t>
            </a:r>
            <a:r>
              <a:rPr lang="en-GB" altLang="de-DE" b="1" baseline="30000" dirty="0">
                <a:ea typeface="ヒラギノ角ゴ Pro W3"/>
                <a:cs typeface="Times New Roman" pitchFamily="18" charset="0"/>
              </a:rPr>
              <a:t>th</a:t>
            </a:r>
            <a:r>
              <a:rPr lang="en-GB" altLang="de-DE" dirty="0">
                <a:ea typeface="ヒラギノ角ゴ Pro W3"/>
                <a:cs typeface="Times New Roman" pitchFamily="18" charset="0"/>
              </a:rPr>
              <a:t>, 1895…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pitchFamily="18" charset="0"/>
                <a:ea typeface="ヒラギノ角ゴ Pro W3" pitchFamily="-1" charset="-128"/>
                <a:cs typeface="ヒラギノ角ゴ Pro W3" pitchFamily="-1" charset="-128"/>
              </a:rPr>
              <a:t>As </a:t>
            </a:r>
            <a:r>
              <a:rPr lang="en-US" sz="1200" b="1" kern="1200" dirty="0">
                <a:solidFill>
                  <a:schemeClr val="tx1"/>
                </a:solidFill>
                <a:effectLst/>
                <a:latin typeface="Times" pitchFamily="18" charset="0"/>
                <a:ea typeface="ヒラギノ角ゴ Pro W3" pitchFamily="-1" charset="-128"/>
                <a:cs typeface="ヒラギノ角ゴ Pro W3" pitchFamily="-1" charset="-128"/>
              </a:rPr>
              <a:t>early as January 1896</a:t>
            </a:r>
            <a:r>
              <a:rPr lang="en-US" sz="1200" kern="1200" dirty="0">
                <a:solidFill>
                  <a:schemeClr val="tx1"/>
                </a:solidFill>
                <a:effectLst/>
                <a:latin typeface="Times" pitchFamily="18" charset="0"/>
                <a:ea typeface="ヒラギノ角ゴ Pro W3" pitchFamily="-1" charset="-128"/>
                <a:cs typeface="ヒラギノ角ゴ Pro W3" pitchFamily="-1" charset="-128"/>
              </a:rPr>
              <a:t>, numerous experiments with X-rays began in various countries.</a:t>
            </a:r>
            <a:endParaRPr lang="de-DE" sz="1200" kern="1200" dirty="0">
              <a:solidFill>
                <a:schemeClr val="tx1"/>
              </a:solidFill>
              <a:effectLst/>
              <a:latin typeface="Times" pitchFamily="18" charset="0"/>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17</a:t>
            </a:fld>
            <a:endParaRPr lang="de-DE"/>
          </a:p>
        </p:txBody>
      </p:sp>
    </p:spTree>
    <p:extLst>
      <p:ext uri="{BB962C8B-B14F-4D97-AF65-F5344CB8AC3E}">
        <p14:creationId xmlns:p14="http://schemas.microsoft.com/office/powerpoint/2010/main" val="3781558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some of the pioneers </a:t>
            </a:r>
            <a:r>
              <a:rPr lang="en-US" sz="1200" kern="1200" dirty="0">
                <a:solidFill>
                  <a:schemeClr val="tx1"/>
                </a:solidFill>
                <a:effectLst/>
                <a:latin typeface="Times" pitchFamily="18" charset="0"/>
                <a:ea typeface="ヒラギノ角ゴ Pro W3" pitchFamily="-1" charset="-128"/>
                <a:cs typeface="ヒラギノ角ゴ Pro W3" pitchFamily="-1" charset="-128"/>
              </a:rPr>
              <a:t>and their results.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Mainly radiographs of hands </a:t>
            </a: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18</a:t>
            </a:fld>
            <a:endParaRPr lang="de-DE"/>
          </a:p>
        </p:txBody>
      </p:sp>
    </p:spTree>
    <p:extLst>
      <p:ext uri="{BB962C8B-B14F-4D97-AF65-F5344CB8AC3E}">
        <p14:creationId xmlns:p14="http://schemas.microsoft.com/office/powerpoint/2010/main" val="333244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b="1" dirty="0">
                <a:ea typeface="ヒラギノ角ゴ Pro W3"/>
                <a:cs typeface="ヒラギノ角ゴ Pro W3"/>
              </a:rPr>
              <a:t>enthusiasm</a:t>
            </a:r>
            <a:r>
              <a:rPr lang="en-GB" altLang="de-DE" dirty="0">
                <a:ea typeface="ヒラギノ角ゴ Pro W3"/>
                <a:cs typeface="ヒラギノ角ゴ Pro W3"/>
              </a:rPr>
              <a:t>  - </a:t>
            </a:r>
            <a:r>
              <a:rPr lang="en-GB" altLang="de-DE" b="1" dirty="0">
                <a:ea typeface="ヒラギノ角ゴ Pro W3"/>
                <a:cs typeface="ヒラギノ角ゴ Pro W3"/>
              </a:rPr>
              <a:t>opened the doors to applications</a:t>
            </a:r>
            <a:r>
              <a:rPr lang="en-GB" altLang="de-DE" dirty="0">
                <a:ea typeface="ヒラギノ角ゴ Pro W3"/>
                <a:cs typeface="ヒラギノ角ゴ Pro W3"/>
              </a:rPr>
              <a:t> popular and lucrative. </a:t>
            </a:r>
          </a:p>
          <a:p>
            <a:endParaRPr lang="en-GB" altLang="de-DE" dirty="0">
              <a:ea typeface="ヒラギノ角ゴ Pro W3"/>
              <a:cs typeface="ヒラギノ角ゴ Pro W3"/>
            </a:endParaRPr>
          </a:p>
          <a:p>
            <a:r>
              <a:rPr lang="en-GB" altLang="de-DE" b="1" dirty="0">
                <a:ea typeface="ヒラギノ角ゴ Pro W3"/>
                <a:cs typeface="ヒラギノ角ゴ Pro W3"/>
              </a:rPr>
              <a:t>With fluoroscopy laypersons</a:t>
            </a:r>
            <a:r>
              <a:rPr lang="en-GB" altLang="de-DE" dirty="0">
                <a:ea typeface="ヒラギノ角ゴ Pro W3"/>
                <a:cs typeface="ヒラギノ角ゴ Pro W3"/>
              </a:rPr>
              <a:t> </a:t>
            </a:r>
            <a:r>
              <a:rPr lang="en-GB" altLang="de-DE" b="1" dirty="0">
                <a:ea typeface="ヒラギノ角ゴ Pro W3"/>
                <a:cs typeface="ヒラギノ角ゴ Pro W3"/>
              </a:rPr>
              <a:t>could observe the powers of X-rays</a:t>
            </a:r>
            <a:r>
              <a:rPr lang="en-GB" altLang="de-DE" dirty="0">
                <a:ea typeface="ヒラギノ角ゴ Pro W3"/>
                <a:cs typeface="ヒラギノ角ゴ Pro W3"/>
              </a:rPr>
              <a:t>. </a:t>
            </a:r>
          </a:p>
          <a:p>
            <a:r>
              <a:rPr lang="en-GB" altLang="de-DE" b="1" dirty="0" err="1">
                <a:ea typeface="ヒラギノ角ゴ Pro W3"/>
                <a:cs typeface="ヒラギノ角ゴ Pro W3"/>
              </a:rPr>
              <a:t>Cryptoscopes</a:t>
            </a:r>
            <a:r>
              <a:rPr lang="en-GB" altLang="de-DE" dirty="0">
                <a:ea typeface="ヒラギノ角ゴ Pro W3"/>
                <a:cs typeface="ヒラギノ角ゴ Pro W3"/>
              </a:rPr>
              <a:t>, looking much </a:t>
            </a:r>
            <a:r>
              <a:rPr lang="en-GB" altLang="de-DE" b="1" dirty="0">
                <a:ea typeface="ヒラギノ角ゴ Pro W3"/>
                <a:cs typeface="ヒラギノ角ゴ Pro W3"/>
              </a:rPr>
              <a:t>like field glasses </a:t>
            </a:r>
            <a:r>
              <a:rPr lang="en-GB" altLang="de-DE" dirty="0">
                <a:ea typeface="ヒラギノ角ゴ Pro W3"/>
                <a:cs typeface="ヒラギノ角ゴ Pro W3"/>
              </a:rPr>
              <a:t>from the outside, were </a:t>
            </a:r>
            <a:r>
              <a:rPr lang="en-GB" altLang="de-DE" b="1" dirty="0">
                <a:ea typeface="ヒラギノ角ゴ Pro W3"/>
                <a:cs typeface="ヒラギノ角ゴ Pro W3"/>
              </a:rPr>
              <a:t>light-proof observation devices </a:t>
            </a:r>
            <a:r>
              <a:rPr lang="en-GB" altLang="de-DE" dirty="0">
                <a:ea typeface="ヒラギノ角ゴ Pro W3"/>
                <a:cs typeface="ヒラギノ角ゴ Pro W3"/>
              </a:rPr>
              <a:t>with luminous crystals on the inside. </a:t>
            </a:r>
          </a:p>
          <a:p>
            <a:r>
              <a:rPr lang="en-GB" altLang="de-DE" b="1" dirty="0">
                <a:ea typeface="ヒラギノ角ゴ Pro W3"/>
                <a:cs typeface="ヒラギノ角ゴ Pro W3"/>
              </a:rPr>
              <a:t>possible to observe the X-rays even under daylight conditions</a:t>
            </a:r>
            <a:r>
              <a:rPr lang="en-GB" altLang="de-DE" dirty="0">
                <a:ea typeface="ヒラギノ角ゴ Pro W3"/>
                <a:cs typeface="ヒラギノ角ゴ Pro W3"/>
              </a:rPr>
              <a:t>. </a:t>
            </a:r>
          </a:p>
          <a:p>
            <a:endParaRPr lang="en-GB" altLang="de-DE" dirty="0">
              <a:ea typeface="ヒラギノ角ゴ Pro W3"/>
              <a:cs typeface="ヒラギノ角ゴ Pro W3"/>
            </a:endParaRPr>
          </a:p>
          <a:p>
            <a:r>
              <a:rPr lang="en-GB" altLang="de-DE" b="1" dirty="0">
                <a:ea typeface="ヒラギノ角ゴ Pro W3"/>
                <a:cs typeface="ヒラギノ角ゴ Pro W3"/>
              </a:rPr>
              <a:t>pioneers of fluoroscopy in the U.S.A. was Thomas A. Edison - turned </a:t>
            </a:r>
            <a:r>
              <a:rPr lang="en-GB" altLang="de-DE" b="1" dirty="0" err="1">
                <a:ea typeface="ヒラギノ角ゴ Pro W3"/>
                <a:cs typeface="ヒラギノ角ゴ Pro W3"/>
              </a:rPr>
              <a:t>Röntgen’s</a:t>
            </a:r>
            <a:r>
              <a:rPr lang="en-GB" altLang="de-DE" b="1" dirty="0">
                <a:ea typeface="ヒラギノ角ゴ Pro W3"/>
                <a:cs typeface="ヒラギノ角ゴ Pro W3"/>
              </a:rPr>
              <a:t> scientific findings into a market success</a:t>
            </a:r>
            <a:r>
              <a:rPr lang="en-GB" altLang="de-DE" dirty="0">
                <a:ea typeface="ヒラギノ角ゴ Pro W3"/>
                <a:cs typeface="ヒラギノ角ゴ Pro W3"/>
              </a:rPr>
              <a:t>. </a:t>
            </a:r>
          </a:p>
          <a:p>
            <a:r>
              <a:rPr lang="en-GB" altLang="de-DE" b="1" dirty="0">
                <a:ea typeface="ヒラギノ角ゴ Pro W3"/>
                <a:cs typeface="ヒラギノ角ゴ Pro W3"/>
              </a:rPr>
              <a:t>In May of 1896 Edison </a:t>
            </a:r>
            <a:r>
              <a:rPr lang="en-GB" altLang="de-DE" dirty="0">
                <a:ea typeface="ヒラギノ角ゴ Pro W3"/>
                <a:cs typeface="ヒラギノ角ゴ Pro W3"/>
              </a:rPr>
              <a:t>staged at the </a:t>
            </a:r>
            <a:r>
              <a:rPr lang="en-GB" altLang="de-DE" b="1" dirty="0">
                <a:ea typeface="ヒラギノ角ゴ Pro W3"/>
                <a:cs typeface="ヒラギノ角ゴ Pro W3"/>
              </a:rPr>
              <a:t>Electric Light Exposition in New York City</a:t>
            </a:r>
            <a:r>
              <a:rPr lang="en-GB" altLang="de-DE" dirty="0">
                <a:ea typeface="ヒラギノ角ゴ Pro W3"/>
                <a:cs typeface="ヒラギノ角ゴ Pro W3"/>
              </a:rPr>
              <a:t>, a special show on the </a:t>
            </a:r>
            <a:r>
              <a:rPr lang="en-GB" altLang="de-DE" dirty="0" err="1">
                <a:ea typeface="ヒラギノ角ゴ Pro W3"/>
                <a:cs typeface="ヒラギノ角ゴ Pro W3"/>
              </a:rPr>
              <a:t>Röntgen</a:t>
            </a:r>
            <a:r>
              <a:rPr lang="en-GB" altLang="de-DE" dirty="0">
                <a:ea typeface="ヒラギノ角ゴ Pro W3"/>
                <a:cs typeface="ヒラギノ角ゴ Pro W3"/>
              </a:rPr>
              <a:t> rays. </a:t>
            </a:r>
          </a:p>
          <a:p>
            <a:r>
              <a:rPr lang="en-GB" altLang="de-DE" b="1" dirty="0">
                <a:ea typeface="ヒラギノ角ゴ Pro W3"/>
                <a:cs typeface="ヒラギノ角ゴ Pro W3"/>
              </a:rPr>
              <a:t>generated a wave of interest - </a:t>
            </a:r>
            <a:r>
              <a:rPr lang="en-GB" altLang="de-DE" dirty="0">
                <a:ea typeface="ヒラギノ角ゴ Pro W3"/>
                <a:cs typeface="ヒラギノ角ゴ Pro W3"/>
              </a:rPr>
              <a:t>both at </a:t>
            </a:r>
            <a:r>
              <a:rPr lang="en-GB" altLang="de-DE" b="1" dirty="0">
                <a:ea typeface="ヒラギノ角ゴ Pro W3"/>
                <a:cs typeface="ヒラギノ角ゴ Pro W3"/>
              </a:rPr>
              <a:t>exhibitions and even at carnivals and side shows </a:t>
            </a:r>
            <a:r>
              <a:rPr lang="en-GB" altLang="de-DE" dirty="0">
                <a:ea typeface="ヒラギノ角ゴ Pro W3"/>
                <a:cs typeface="ヒラギノ角ゴ Pro W3"/>
              </a:rPr>
              <a:t>– the </a:t>
            </a:r>
            <a:r>
              <a:rPr lang="en-GB" altLang="de-DE" b="1" dirty="0">
                <a:ea typeface="ヒラギノ角ゴ Pro W3"/>
                <a:cs typeface="ヒラギノ角ゴ Pro W3"/>
              </a:rPr>
              <a:t>X-ray devices sought to attract public attention</a:t>
            </a:r>
            <a:r>
              <a:rPr lang="en-GB" altLang="de-DE" dirty="0">
                <a:ea typeface="ヒラギノ角ゴ Pro W3"/>
                <a:cs typeface="ヒラギノ角ゴ Pro W3"/>
              </a:rPr>
              <a:t>. </a:t>
            </a:r>
          </a:p>
          <a:p>
            <a:endParaRPr lang="en-GB" altLang="de-DE" dirty="0">
              <a:ea typeface="ヒラギノ角ゴ Pro W3"/>
              <a:cs typeface="ヒラギノ角ゴ Pro W3"/>
            </a:endParaRPr>
          </a:p>
          <a:p>
            <a:r>
              <a:rPr lang="en-GB" altLang="de-DE" b="1" dirty="0" err="1">
                <a:ea typeface="ヒラギノ角ゴ Pro W3"/>
                <a:cs typeface="ヒラギノ角ゴ Pro W3"/>
              </a:rPr>
              <a:t>Röntgen</a:t>
            </a:r>
            <a:r>
              <a:rPr lang="en-GB" altLang="de-DE" b="1" dirty="0">
                <a:ea typeface="ヒラギノ角ゴ Pro W3"/>
                <a:cs typeface="ヒラギノ角ゴ Pro W3"/>
              </a:rPr>
              <a:t> fever spread around the world</a:t>
            </a:r>
            <a:r>
              <a:rPr lang="en-GB" altLang="de-DE" dirty="0">
                <a:ea typeface="ヒラギノ角ゴ Pro W3"/>
                <a:cs typeface="ヒラギノ角ゴ Pro W3"/>
              </a:rPr>
              <a:t>. </a:t>
            </a:r>
          </a:p>
          <a:p>
            <a:r>
              <a:rPr lang="en-GB" altLang="de-DE" b="1" dirty="0">
                <a:ea typeface="ヒラギノ角ゴ Pro W3"/>
                <a:cs typeface="ヒラギノ角ゴ Pro W3"/>
              </a:rPr>
              <a:t>commercial use of X-ray technology turned science into something of a show - no sense of any need to deal with the hazardous radiation sensibly</a:t>
            </a:r>
            <a:r>
              <a:rPr lang="en-GB" altLang="de-DE" dirty="0">
                <a:ea typeface="ヒラギノ角ゴ Pro W3"/>
                <a:cs typeface="ヒラギノ角ゴ Pro W3"/>
              </a:rPr>
              <a:t>. </a:t>
            </a:r>
          </a:p>
          <a:p>
            <a:r>
              <a:rPr lang="en-GB" altLang="de-DE" dirty="0">
                <a:ea typeface="ヒラギノ角ゴ Pro W3"/>
                <a:cs typeface="ヒラギノ角ゴ Pro W3"/>
              </a:rPr>
              <a:t>Edison </a:t>
            </a:r>
            <a:r>
              <a:rPr lang="en-GB" altLang="de-DE" b="1" dirty="0">
                <a:ea typeface="ヒラギノ角ゴ Pro W3"/>
                <a:cs typeface="ヒラギノ角ゴ Pro W3"/>
              </a:rPr>
              <a:t>terminated</a:t>
            </a:r>
            <a:r>
              <a:rPr lang="en-GB" altLang="de-DE" dirty="0">
                <a:ea typeface="ヒラギノ角ゴ Pro W3"/>
                <a:cs typeface="ヒラギノ角ゴ Pro W3"/>
              </a:rPr>
              <a:t> his </a:t>
            </a:r>
            <a:r>
              <a:rPr lang="en-GB" altLang="de-DE" dirty="0" err="1">
                <a:ea typeface="ヒラギノ角ゴ Pro W3"/>
                <a:cs typeface="ヒラギノ角ゴ Pro W3"/>
              </a:rPr>
              <a:t>Röntgen</a:t>
            </a:r>
            <a:r>
              <a:rPr lang="en-GB" altLang="de-DE" dirty="0">
                <a:ea typeface="ヒラギノ角ゴ Pro W3"/>
                <a:cs typeface="ヒラギノ角ゴ Pro W3"/>
              </a:rPr>
              <a:t> shows </a:t>
            </a:r>
            <a:r>
              <a:rPr lang="en-GB" altLang="de-DE" b="1" dirty="0">
                <a:ea typeface="ヒラギノ角ゴ Pro W3"/>
                <a:cs typeface="ヒラギノ角ゴ Pro W3"/>
              </a:rPr>
              <a:t>in 1904 </a:t>
            </a:r>
            <a:r>
              <a:rPr lang="en-GB" altLang="de-DE" dirty="0">
                <a:ea typeface="ヒラギノ角ゴ Pro W3"/>
                <a:cs typeface="ヒラギノ角ゴ Pro W3"/>
              </a:rPr>
              <a:t>after his </a:t>
            </a:r>
            <a:r>
              <a:rPr lang="en-GB" altLang="de-DE" b="1" dirty="0">
                <a:ea typeface="ヒラギノ角ゴ Pro W3"/>
                <a:cs typeface="ヒラギノ角ゴ Pro W3"/>
              </a:rPr>
              <a:t>chief assistant, Clarence Dally</a:t>
            </a:r>
            <a:r>
              <a:rPr lang="en-GB" altLang="de-DE" dirty="0">
                <a:ea typeface="ヒラギノ角ゴ Pro W3"/>
                <a:cs typeface="ヒラギノ角ゴ Pro W3"/>
              </a:rPr>
              <a:t>, died of burns caused by X-rays.</a:t>
            </a:r>
            <a:endParaRPr lang="de-DE" altLang="de-DE" dirty="0">
              <a:ea typeface="ヒラギノ角ゴ Pro W3"/>
              <a:cs typeface="Times New Roman"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19</a:t>
            </a:fld>
            <a:endParaRPr lang="de-DE"/>
          </a:p>
        </p:txBody>
      </p:sp>
    </p:spTree>
    <p:extLst>
      <p:ext uri="{BB962C8B-B14F-4D97-AF65-F5344CB8AC3E}">
        <p14:creationId xmlns:p14="http://schemas.microsoft.com/office/powerpoint/2010/main" val="2275034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9375" eaLnBrk="1" hangingPunct="1"/>
            <a:r>
              <a:rPr lang="en-US" altLang="de-DE" b="1" dirty="0">
                <a:solidFill>
                  <a:srgbClr val="000000"/>
                </a:solidFill>
                <a:ea typeface="ヒラギノ角ゴ Pro W3"/>
                <a:cs typeface="ヒラギノ角ゴ Pro W3"/>
                <a:sym typeface="Times" pitchFamily="18" charset="0"/>
              </a:rPr>
              <a:t>Ludwig </a:t>
            </a:r>
            <a:r>
              <a:rPr lang="en-US" altLang="de-DE" b="1" dirty="0" err="1">
                <a:solidFill>
                  <a:srgbClr val="000000"/>
                </a:solidFill>
                <a:ea typeface="ヒラギノ角ゴ Pro W3"/>
                <a:cs typeface="ヒラギノ角ゴ Pro W3"/>
                <a:sym typeface="Times" pitchFamily="18" charset="0"/>
              </a:rPr>
              <a:t>Hopf</a:t>
            </a:r>
            <a:r>
              <a:rPr lang="en-US" altLang="de-DE" b="1" dirty="0">
                <a:solidFill>
                  <a:srgbClr val="000000"/>
                </a:solidFill>
                <a:ea typeface="ヒラギノ角ゴ Pro W3"/>
                <a:cs typeface="ヒラギノ角ゴ Pro W3"/>
                <a:sym typeface="Times" pitchFamily="18" charset="0"/>
              </a:rPr>
              <a:t> </a:t>
            </a:r>
            <a:r>
              <a:rPr lang="en-US" altLang="de-DE" dirty="0">
                <a:solidFill>
                  <a:srgbClr val="000000"/>
                </a:solidFill>
                <a:ea typeface="ヒラギノ角ゴ Pro W3"/>
                <a:cs typeface="ヒラギノ角ゴ Pro W3"/>
                <a:sym typeface="Times" pitchFamily="18" charset="0"/>
              </a:rPr>
              <a:t>,</a:t>
            </a:r>
            <a:r>
              <a:rPr lang="en-US" altLang="de-DE" baseline="0" dirty="0">
                <a:solidFill>
                  <a:srgbClr val="000000"/>
                </a:solidFill>
                <a:ea typeface="ヒラギノ角ゴ Pro W3"/>
                <a:cs typeface="ヒラギノ角ゴ Pro W3"/>
                <a:sym typeface="Times" pitchFamily="18" charset="0"/>
              </a:rPr>
              <a:t> German physician and writer - </a:t>
            </a:r>
            <a:r>
              <a:rPr lang="en-US" altLang="de-DE" b="1" dirty="0">
                <a:solidFill>
                  <a:srgbClr val="000000"/>
                </a:solidFill>
                <a:ea typeface="ヒラギノ角ゴ Pro W3"/>
                <a:cs typeface="ヒラギノ角ゴ Pro W3"/>
                <a:sym typeface="Times" pitchFamily="18" charset="0"/>
              </a:rPr>
              <a:t>Philander</a:t>
            </a:r>
            <a:r>
              <a:rPr lang="en-US" altLang="de-DE" dirty="0">
                <a:solidFill>
                  <a:srgbClr val="000000"/>
                </a:solidFill>
                <a:ea typeface="ヒラギノ角ゴ Pro W3"/>
                <a:cs typeface="ヒラギノ角ゴ Pro W3"/>
                <a:sym typeface="Times" pitchFamily="18" charset="0"/>
              </a:rPr>
              <a:t>. </a:t>
            </a:r>
          </a:p>
          <a:p>
            <a:pPr marL="79375" eaLnBrk="1" hangingPunct="1"/>
            <a:endParaRPr lang="en-US" altLang="de-DE" dirty="0">
              <a:solidFill>
                <a:srgbClr val="000000"/>
              </a:solidFill>
              <a:ea typeface="ヒラギノ角ゴ Pro W3"/>
              <a:cs typeface="ヒラギノ角ゴ Pro W3"/>
              <a:sym typeface="Times" pitchFamily="18" charset="0"/>
            </a:endParaRPr>
          </a:p>
          <a:p>
            <a:pPr marL="79375" eaLnBrk="1" hangingPunct="1"/>
            <a:r>
              <a:rPr lang="en-US" altLang="de-DE" b="1" dirty="0">
                <a:solidFill>
                  <a:srgbClr val="000000"/>
                </a:solidFill>
                <a:ea typeface="ヒラギノ角ゴ Pro W3"/>
                <a:cs typeface="ヒラギノ角ゴ Pro W3"/>
                <a:sym typeface="Times" pitchFamily="18" charset="0"/>
              </a:rPr>
              <a:t>Three years before </a:t>
            </a:r>
            <a:r>
              <a:rPr lang="en-US" altLang="de-DE" dirty="0">
                <a:solidFill>
                  <a:srgbClr val="000000"/>
                </a:solidFill>
                <a:ea typeface="ヒラギノ角ゴ Pro W3"/>
                <a:cs typeface="ヒラギノ角ゴ Pro W3"/>
                <a:sym typeface="Times" pitchFamily="18" charset="0"/>
              </a:rPr>
              <a:t>the discovery </a:t>
            </a:r>
          </a:p>
          <a:p>
            <a:pPr marL="79375" eaLnBrk="1" hangingPunct="1"/>
            <a:r>
              <a:rPr lang="en-US" altLang="de-DE" dirty="0">
                <a:solidFill>
                  <a:srgbClr val="000000"/>
                </a:solidFill>
                <a:ea typeface="ヒラギノ角ゴ Pro W3"/>
                <a:cs typeface="ヒラギノ角ゴ Pro W3"/>
                <a:sym typeface="Times" pitchFamily="18" charset="0"/>
              </a:rPr>
              <a:t>Wrote about a young country doctor in his </a:t>
            </a:r>
            <a:r>
              <a:rPr lang="en-US" altLang="de-DE" b="1" dirty="0">
                <a:solidFill>
                  <a:srgbClr val="000000"/>
                </a:solidFill>
                <a:ea typeface="ヒラギノ角ゴ Pro W3"/>
                <a:cs typeface="ヒラギノ角ゴ Pro W3"/>
                <a:sym typeface="Times" pitchFamily="18" charset="0"/>
              </a:rPr>
              <a:t>fairy tale “Electra” - </a:t>
            </a:r>
            <a:r>
              <a:rPr lang="en-US" altLang="de-DE" dirty="0">
                <a:solidFill>
                  <a:srgbClr val="000000"/>
                </a:solidFill>
                <a:ea typeface="ヒラギノ角ゴ Pro W3"/>
                <a:cs typeface="ヒラギノ角ゴ Pro W3"/>
                <a:sym typeface="Times" pitchFamily="18" charset="0"/>
              </a:rPr>
              <a:t>spirit of the twentieth century</a:t>
            </a:r>
          </a:p>
          <a:p>
            <a:pPr marL="79375" eaLnBrk="1" hangingPunct="1"/>
            <a:r>
              <a:rPr lang="en-US" altLang="de-DE" b="1" dirty="0">
                <a:solidFill>
                  <a:srgbClr val="000000"/>
                </a:solidFill>
                <a:ea typeface="ヒラギノ角ゴ Pro W3"/>
                <a:cs typeface="ヒラギノ角ゴ Pro W3"/>
                <a:sym typeface="Times" pitchFamily="18" charset="0"/>
              </a:rPr>
              <a:t>box with a special light</a:t>
            </a:r>
            <a:endParaRPr lang="en-US" altLang="de-DE" baseline="0" dirty="0">
              <a:solidFill>
                <a:srgbClr val="000000"/>
              </a:solidFill>
              <a:ea typeface="ヒラギノ角ゴ Pro W3"/>
              <a:cs typeface="ヒラギノ角ゴ Pro W3"/>
              <a:sym typeface="Times" pitchFamily="18" charset="0"/>
            </a:endParaRPr>
          </a:p>
          <a:p>
            <a:pPr marL="79375" eaLnBrk="1" hangingPunct="1"/>
            <a:endParaRPr lang="en-US" altLang="de-DE" baseline="0" dirty="0">
              <a:solidFill>
                <a:srgbClr val="000000"/>
              </a:solidFill>
              <a:ea typeface="ヒラギノ角ゴ Pro W3"/>
              <a:cs typeface="ヒラギノ角ゴ Pro W3"/>
              <a:sym typeface="Times" pitchFamily="18" charset="0"/>
            </a:endParaRPr>
          </a:p>
          <a:p>
            <a:pPr marL="79375" eaLnBrk="1" hangingPunct="1"/>
            <a:r>
              <a:rPr lang="en-US" altLang="de-DE" dirty="0">
                <a:solidFill>
                  <a:srgbClr val="000000"/>
                </a:solidFill>
                <a:ea typeface="ヒラギノ角ゴ Pro W3"/>
                <a:cs typeface="ヒラギノ角ゴ Pro W3"/>
                <a:sym typeface="Times" pitchFamily="18" charset="0"/>
              </a:rPr>
              <a:t>became reality. WCR discovered a new kind </a:t>
            </a:r>
            <a:r>
              <a:rPr lang="en-US" altLang="de-DE" baseline="0" dirty="0">
                <a:solidFill>
                  <a:srgbClr val="000000"/>
                </a:solidFill>
                <a:ea typeface="ヒラギノ角ゴ Pro W3"/>
                <a:cs typeface="ヒラギノ角ゴ Pro W3"/>
                <a:sym typeface="Times" pitchFamily="18" charset="0"/>
              </a:rPr>
              <a:t>of </a:t>
            </a:r>
            <a:r>
              <a:rPr lang="en-US" altLang="de-DE" b="1" baseline="0" dirty="0">
                <a:solidFill>
                  <a:srgbClr val="000000"/>
                </a:solidFill>
                <a:ea typeface="ヒラギノ角ゴ Pro W3"/>
                <a:cs typeface="ヒラギノ角ゴ Pro W3"/>
                <a:sym typeface="Times" pitchFamily="18" charset="0"/>
              </a:rPr>
              <a:t>light that was  able to pass through matter</a:t>
            </a:r>
            <a:r>
              <a:rPr lang="en-US" altLang="de-DE" baseline="0" dirty="0">
                <a:solidFill>
                  <a:srgbClr val="000000"/>
                </a:solidFill>
                <a:ea typeface="ヒラギノ角ゴ Pro W3"/>
                <a:cs typeface="ヒラギノ角ゴ Pro W3"/>
                <a:sym typeface="Times" pitchFamily="18" charset="0"/>
              </a:rPr>
              <a:t>. </a:t>
            </a:r>
            <a:endParaRPr lang="en-US" altLang="de-DE" dirty="0">
              <a:solidFill>
                <a:srgbClr val="000000"/>
              </a:solidFill>
              <a:ea typeface="ヒラギノ角ゴ Pro W3"/>
              <a:cs typeface="ヒラギノ角ゴ Pro W3"/>
              <a:sym typeface="Times"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a:t>
            </a:fld>
            <a:endParaRPr lang="de-DE"/>
          </a:p>
        </p:txBody>
      </p:sp>
    </p:spTree>
    <p:extLst>
      <p:ext uri="{BB962C8B-B14F-4D97-AF65-F5344CB8AC3E}">
        <p14:creationId xmlns:p14="http://schemas.microsoft.com/office/powerpoint/2010/main" val="2090606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ea typeface="ヒラギノ角ゴ Pro W3"/>
                <a:cs typeface="Times New Roman" pitchFamily="18" charset="0"/>
              </a:rPr>
              <a:t>Boulevard newspapers and gazettes </a:t>
            </a:r>
            <a:r>
              <a:rPr lang="en-US" altLang="de-DE" dirty="0">
                <a:ea typeface="ヒラギノ角ゴ Pro W3"/>
                <a:cs typeface="Times New Roman" pitchFamily="18" charset="0"/>
              </a:rPr>
              <a:t>were full of ideas  about the new opportunities: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ea typeface="ヒラギノ角ゴ Pro W3"/>
                <a:cs typeface="Times New Roman" pitchFamily="18" charset="0"/>
              </a:rPr>
              <a:t>Unmask thieves,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ea typeface="ヒラギノ角ゴ Pro W3"/>
                <a:cs typeface="Times New Roman" pitchFamily="18" charset="0"/>
              </a:rPr>
              <a:t>the</a:t>
            </a:r>
            <a:r>
              <a:rPr lang="en-US" altLang="de-DE" baseline="0" dirty="0">
                <a:ea typeface="ヒラギノ角ゴ Pro W3"/>
                <a:cs typeface="Times New Roman" pitchFamily="18" charset="0"/>
              </a:rPr>
              <a:t> naked </a:t>
            </a:r>
            <a:r>
              <a:rPr lang="en-US" altLang="de-DE" dirty="0">
                <a:ea typeface="ヒラギノ角ゴ Pro W3"/>
                <a:cs typeface="Times New Roman" pitchFamily="18" charset="0"/>
              </a:rPr>
              <a:t>high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ea typeface="ヒラギノ角ゴ Pro W3"/>
                <a:cs typeface="Times New Roman" pitchFamily="18" charset="0"/>
              </a:rPr>
              <a:t>expose secret listeners at the door.</a:t>
            </a: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20</a:t>
            </a:fld>
            <a:endParaRPr lang="de-DE"/>
          </a:p>
        </p:txBody>
      </p:sp>
    </p:spTree>
    <p:extLst>
      <p:ext uri="{BB962C8B-B14F-4D97-AF65-F5344CB8AC3E}">
        <p14:creationId xmlns:p14="http://schemas.microsoft.com/office/powerpoint/2010/main" val="3776998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physical fundamentals and the biological effects </a:t>
            </a:r>
            <a:r>
              <a:rPr lang="en-US" sz="1200" kern="1200" dirty="0">
                <a:solidFill>
                  <a:schemeClr val="tx1"/>
                </a:solidFill>
                <a:effectLst/>
                <a:latin typeface="Times" pitchFamily="18" charset="0"/>
                <a:ea typeface="ヒラギノ角ゴ Pro W3" pitchFamily="-1" charset="-128"/>
                <a:cs typeface="ヒラギノ角ゴ Pro W3" pitchFamily="-1" charset="-128"/>
              </a:rPr>
              <a:t>were </a:t>
            </a:r>
            <a:r>
              <a:rPr lang="en-US" sz="1200" b="1" kern="1200" dirty="0">
                <a:solidFill>
                  <a:schemeClr val="tx1"/>
                </a:solidFill>
                <a:effectLst/>
                <a:latin typeface="Times" pitchFamily="18" charset="0"/>
                <a:ea typeface="ヒラギノ角ゴ Pro W3" pitchFamily="-1" charset="-128"/>
                <a:cs typeface="ヒラギノ角ゴ Pro W3" pitchFamily="-1" charset="-128"/>
              </a:rPr>
              <a:t>largely unknown </a:t>
            </a:r>
            <a:r>
              <a:rPr lang="en-US" sz="1200" kern="1200" dirty="0">
                <a:solidFill>
                  <a:schemeClr val="tx1"/>
                </a:solidFill>
                <a:effectLst/>
                <a:latin typeface="Times" pitchFamily="18" charset="0"/>
                <a:ea typeface="ヒラギノ角ゴ Pro W3" pitchFamily="-1" charset="-128"/>
                <a:cs typeface="ヒラギノ角ゴ Pro W3" pitchFamily="-1" charset="-128"/>
              </a:rPr>
              <a:t>at the end of the 19th century. </a:t>
            </a:r>
          </a:p>
          <a:p>
            <a:pPr eaLnBrk="1" hangingPunct="1"/>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Different scientific cultures </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r>
              <a:rPr lang="en-US" sz="1200" b="1" kern="1200" dirty="0">
                <a:solidFill>
                  <a:schemeClr val="tx1"/>
                </a:solidFill>
                <a:effectLst/>
                <a:latin typeface="Times" pitchFamily="18" charset="0"/>
                <a:ea typeface="ヒラギノ角ゴ Pro W3" pitchFamily="-1" charset="-128"/>
                <a:cs typeface="ヒラギノ角ゴ Pro W3" pitchFamily="-1" charset="-128"/>
              </a:rPr>
              <a:t>medicine, physics and engineering </a:t>
            </a:r>
            <a:r>
              <a:rPr lang="en-US" sz="1200" kern="1200" dirty="0">
                <a:solidFill>
                  <a:schemeClr val="tx1"/>
                </a:solidFill>
                <a:effectLst/>
                <a:latin typeface="Times" pitchFamily="18" charset="0"/>
                <a:ea typeface="ヒラギノ角ゴ Pro W3" pitchFamily="-1" charset="-128"/>
                <a:cs typeface="ヒラギノ角ゴ Pro W3" pitchFamily="-1" charset="-128"/>
              </a:rPr>
              <a:t>– came together at this </a:t>
            </a:r>
            <a:r>
              <a:rPr lang="en-US" sz="1200" b="1" kern="1200" dirty="0">
                <a:solidFill>
                  <a:schemeClr val="tx1"/>
                </a:solidFill>
                <a:effectLst/>
                <a:latin typeface="Times" pitchFamily="18" charset="0"/>
                <a:ea typeface="ヒラギノ角ゴ Pro W3" pitchFamily="-1" charset="-128"/>
                <a:cs typeface="ヒラギノ角ゴ Pro W3" pitchFamily="-1" charset="-128"/>
              </a:rPr>
              <a:t>new interface</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pioneers, exploring new terrain</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purchased X-ray equipment at their own expense or experimented in university laboratories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pioneering radiologists converted basement rooms and pantries </a:t>
            </a:r>
            <a:r>
              <a:rPr lang="en-US" sz="1200" kern="1200" dirty="0">
                <a:solidFill>
                  <a:schemeClr val="tx1"/>
                </a:solidFill>
                <a:effectLst/>
                <a:latin typeface="Times" pitchFamily="18" charset="0"/>
                <a:ea typeface="ヒラギノ角ゴ Pro W3" pitchFamily="-1" charset="-128"/>
                <a:cs typeface="ヒラギノ角ゴ Pro W3" pitchFamily="-1" charset="-128"/>
              </a:rPr>
              <a:t>in hospitals to </a:t>
            </a:r>
            <a:r>
              <a:rPr lang="en-US" sz="1200" b="1" kern="1200" dirty="0">
                <a:solidFill>
                  <a:schemeClr val="tx1"/>
                </a:solidFill>
                <a:effectLst/>
                <a:latin typeface="Times" pitchFamily="18" charset="0"/>
                <a:ea typeface="ヒラギノ角ゴ Pro W3" pitchFamily="-1" charset="-128"/>
                <a:cs typeface="ヒラギノ角ゴ Pro W3" pitchFamily="-1" charset="-128"/>
              </a:rPr>
              <a:t>create modest X-ray examining rooms or “studios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seeds for the X-ray departments and later entire institutes. </a:t>
            </a:r>
            <a:endParaRPr lang="en-GB" altLang="de-DE" b="1" dirty="0">
              <a:ea typeface="ヒラギノ角ゴ Pro W3"/>
              <a:cs typeface="Times New Roman"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21</a:t>
            </a:fld>
            <a:endParaRPr lang="de-DE"/>
          </a:p>
        </p:txBody>
      </p:sp>
    </p:spTree>
    <p:extLst>
      <p:ext uri="{BB962C8B-B14F-4D97-AF65-F5344CB8AC3E}">
        <p14:creationId xmlns:p14="http://schemas.microsoft.com/office/powerpoint/2010/main" val="872824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X-ray cabinet of the German X-ray</a:t>
            </a:r>
            <a:r>
              <a:rPr lang="en-US" sz="1200" b="1" kern="1200" baseline="0" dirty="0">
                <a:solidFill>
                  <a:schemeClr val="tx1"/>
                </a:solidFill>
                <a:effectLst/>
                <a:latin typeface="Times" pitchFamily="18" charset="0"/>
                <a:ea typeface="ヒラギノ角ゴ Pro W3" pitchFamily="-1" charset="-128"/>
                <a:cs typeface="ヒラギノ角ゴ Pro W3" pitchFamily="-1" charset="-128"/>
              </a:rPr>
              <a:t> pioneer </a:t>
            </a:r>
            <a:r>
              <a:rPr lang="en-US" sz="1200" b="1" kern="1200" dirty="0">
                <a:solidFill>
                  <a:schemeClr val="tx1"/>
                </a:solidFill>
                <a:effectLst/>
                <a:latin typeface="Times" pitchFamily="18" charset="0"/>
                <a:ea typeface="ヒラギノ角ゴ Pro W3" pitchFamily="-1" charset="-128"/>
                <a:cs typeface="ヒラギノ角ゴ Pro W3" pitchFamily="-1" charset="-128"/>
              </a:rPr>
              <a:t>Heinrich Albers-</a:t>
            </a:r>
            <a:r>
              <a:rPr lang="en-US" sz="1200" b="1" kern="1200" dirty="0" err="1">
                <a:solidFill>
                  <a:schemeClr val="tx1"/>
                </a:solidFill>
                <a:effectLst/>
                <a:latin typeface="Times" pitchFamily="18" charset="0"/>
                <a:ea typeface="ヒラギノ角ゴ Pro W3" pitchFamily="-1" charset="-128"/>
                <a:cs typeface="ヒラギノ角ゴ Pro W3" pitchFamily="-1" charset="-128"/>
              </a:rPr>
              <a:t>Schönberg</a:t>
            </a:r>
            <a:r>
              <a:rPr lang="en-US" sz="1200" b="1" kern="1200" baseline="0" dirty="0">
                <a:solidFill>
                  <a:schemeClr val="tx1"/>
                </a:solidFill>
                <a:effectLst/>
                <a:latin typeface="Times" pitchFamily="18" charset="0"/>
                <a:ea typeface="ヒラギノ角ゴ Pro W3" pitchFamily="-1" charset="-128"/>
                <a:cs typeface="ヒラギノ角ゴ Pro W3" pitchFamily="-1" charset="-128"/>
              </a:rPr>
              <a:t> </a:t>
            </a:r>
            <a:r>
              <a:rPr lang="en-US" sz="1200" kern="1200" baseline="0" dirty="0">
                <a:solidFill>
                  <a:schemeClr val="tx1"/>
                </a:solidFill>
                <a:effectLst/>
                <a:latin typeface="Times" pitchFamily="18" charset="0"/>
                <a:ea typeface="ヒラギノ角ゴ Pro W3" pitchFamily="-1" charset="-128"/>
                <a:cs typeface="ヒラギノ角ゴ Pro W3" pitchFamily="-1" charset="-128"/>
              </a:rPr>
              <a:t>in</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r>
              <a:rPr lang="en-US" sz="1200" b="1" kern="1200" dirty="0">
                <a:solidFill>
                  <a:schemeClr val="tx1"/>
                </a:solidFill>
                <a:effectLst/>
                <a:latin typeface="Times" pitchFamily="18" charset="0"/>
                <a:ea typeface="ヒラギノ角ゴ Pro W3" pitchFamily="-1" charset="-128"/>
                <a:cs typeface="ヒラギノ角ゴ Pro W3" pitchFamily="-1" charset="-128"/>
              </a:rPr>
              <a:t>Hamburg 1896</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pitchFamily="18" charset="0"/>
                <a:ea typeface="ヒラギノ角ゴ Pro W3" pitchFamily="-1" charset="-128"/>
                <a:cs typeface="ヒラギノ角ゴ Pro W3" pitchFamily="-1" charset="-128"/>
              </a:rPr>
              <a:t>like a museum with a </a:t>
            </a:r>
            <a:r>
              <a:rPr lang="en-US" sz="1200" b="1" kern="1200" dirty="0">
                <a:solidFill>
                  <a:schemeClr val="tx1"/>
                </a:solidFill>
                <a:effectLst/>
                <a:latin typeface="Times" pitchFamily="18" charset="0"/>
                <a:ea typeface="ヒラギノ角ゴ Pro W3" pitchFamily="-1" charset="-128"/>
                <a:cs typeface="ヒラギノ角ゴ Pro W3" pitchFamily="-1" charset="-128"/>
              </a:rPr>
              <a:t>lot of radiograph on the walls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pitchFamily="18" charset="0"/>
                <a:ea typeface="ヒラギノ角ゴ Pro W3" pitchFamily="-1" charset="-128"/>
                <a:cs typeface="ヒラギノ角ゴ Pro W3" pitchFamily="-1" charset="-128"/>
              </a:rPr>
              <a:t>Albers-</a:t>
            </a:r>
            <a:r>
              <a:rPr lang="en-US" sz="1200" kern="1200" dirty="0" err="1">
                <a:solidFill>
                  <a:schemeClr val="tx1"/>
                </a:solidFill>
                <a:effectLst/>
                <a:latin typeface="Times" pitchFamily="18" charset="0"/>
                <a:ea typeface="ヒラギノ角ゴ Pro W3" pitchFamily="-1" charset="-128"/>
                <a:cs typeface="ヒラギノ角ゴ Pro W3" pitchFamily="-1" charset="-128"/>
              </a:rPr>
              <a:t>Schönberg</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r>
              <a:rPr lang="en-US" sz="1200" b="1" kern="1200" dirty="0">
                <a:solidFill>
                  <a:schemeClr val="tx1"/>
                </a:solidFill>
                <a:effectLst/>
                <a:latin typeface="Times" pitchFamily="18" charset="0"/>
                <a:ea typeface="ヒラギノ角ゴ Pro W3" pitchFamily="-1" charset="-128"/>
                <a:cs typeface="ヒラギノ角ゴ Pro W3" pitchFamily="-1" charset="-128"/>
              </a:rPr>
              <a:t>was appointed the first chair for radiology </a:t>
            </a:r>
            <a:r>
              <a:rPr lang="en-US" sz="1200" kern="1200" dirty="0">
                <a:solidFill>
                  <a:schemeClr val="tx1"/>
                </a:solidFill>
                <a:effectLst/>
                <a:latin typeface="Times" pitchFamily="18" charset="0"/>
                <a:ea typeface="ヒラギノ角ゴ Pro W3" pitchFamily="-1" charset="-128"/>
                <a:cs typeface="ヒラギノ角ゴ Pro W3" pitchFamily="-1" charset="-128"/>
              </a:rPr>
              <a:t>at the university of Hamburg in 1919.</a:t>
            </a:r>
            <a:endParaRPr lang="de-DE" sz="1200" kern="1200" dirty="0">
              <a:solidFill>
                <a:schemeClr val="tx1"/>
              </a:solidFill>
              <a:effectLst/>
              <a:latin typeface="Times" pitchFamily="18" charset="0"/>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22</a:t>
            </a:fld>
            <a:endParaRPr lang="de-DE"/>
          </a:p>
        </p:txBody>
      </p:sp>
    </p:spTree>
    <p:extLst>
      <p:ext uri="{BB962C8B-B14F-4D97-AF65-F5344CB8AC3E}">
        <p14:creationId xmlns:p14="http://schemas.microsoft.com/office/powerpoint/2010/main" val="4043244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ea typeface="ヒラギノ角ゴ Pro W3"/>
                <a:cs typeface="ヒラギノ角ゴ Pro W3"/>
              </a:rPr>
              <a:t>In order to spread the individual experiences</a:t>
            </a:r>
            <a:r>
              <a:rPr lang="en-US" altLang="de-DE" dirty="0">
                <a:ea typeface="ヒラギノ角ゴ Pro W3"/>
                <a:cs typeface="ヒラギノ角ゴ Pro W3"/>
              </a:rPr>
              <a:t> - the first radiological journal </a:t>
            </a:r>
            <a:r>
              <a:rPr lang="en-US" altLang="de-DE" b="1" dirty="0">
                <a:ea typeface="ヒラギノ角ゴ Pro W3"/>
                <a:cs typeface="ヒラギノ角ゴ Pro W3"/>
              </a:rPr>
              <a:t>"Archive of the Clinical Skiagraphy</a:t>
            </a:r>
            <a:r>
              <a:rPr lang="en-US" altLang="de-DE" dirty="0">
                <a:ea typeface="ヒラギノ角ゴ Pro W3"/>
                <a:cs typeface="ヒラギノ角ゴ Pro W3"/>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ea typeface="ヒラギノ角ゴ Pro W3"/>
                <a:cs typeface="ヒラギノ角ゴ Pro W3"/>
              </a:rPr>
              <a:t>by Sidney Rowland, published</a:t>
            </a:r>
            <a:r>
              <a:rPr lang="en-US" altLang="de-DE" b="1" baseline="0" dirty="0">
                <a:ea typeface="ヒラギノ角ゴ Pro W3"/>
                <a:cs typeface="ヒラギノ角ゴ Pro W3"/>
              </a:rPr>
              <a:t> in May </a:t>
            </a:r>
            <a:r>
              <a:rPr lang="en-US" altLang="de-DE" b="1" dirty="0">
                <a:ea typeface="ヒラギノ角ゴ Pro W3"/>
                <a:cs typeface="ヒラギノ角ゴ Pro W3"/>
              </a:rPr>
              <a:t>1896</a:t>
            </a:r>
            <a:r>
              <a:rPr lang="en-US" altLang="de-DE" dirty="0">
                <a:ea typeface="ヒラギノ角ゴ Pro W3"/>
                <a:cs typeface="ヒラギノ角ゴ Pro W3"/>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de-DE" dirty="0">
              <a:ea typeface="ヒラギノ角ゴ Pro W3"/>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ea typeface="ヒラギノ角ゴ Pro W3"/>
                <a:cs typeface="ヒラギノ角ゴ Pro W3"/>
              </a:rPr>
              <a:t>More and more </a:t>
            </a:r>
            <a:r>
              <a:rPr lang="en-US" sz="1200" b="1" kern="1200" dirty="0">
                <a:solidFill>
                  <a:schemeClr val="tx1"/>
                </a:solidFill>
                <a:effectLst/>
                <a:latin typeface="Times" pitchFamily="18" charset="0"/>
                <a:ea typeface="ヒラギノ角ゴ Pro W3" pitchFamily="-1" charset="-128"/>
                <a:cs typeface="ヒラギノ角ゴ Pro W3" pitchFamily="-1" charset="-128"/>
              </a:rPr>
              <a:t>professional societies </a:t>
            </a:r>
            <a:r>
              <a:rPr lang="en-US" sz="1200" kern="1200" dirty="0">
                <a:solidFill>
                  <a:schemeClr val="tx1"/>
                </a:solidFill>
                <a:effectLst/>
                <a:latin typeface="Times" pitchFamily="18" charset="0"/>
                <a:ea typeface="ヒラギノ角ゴ Pro W3" pitchFamily="-1" charset="-128"/>
                <a:cs typeface="ヒラギノ角ゴ Pro W3" pitchFamily="-1" charset="-128"/>
              </a:rPr>
              <a:t>emerged over the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pitchFamily="18" charset="0"/>
                <a:ea typeface="ヒラギノ角ゴ Pro W3" pitchFamily="-1" charset="-128"/>
                <a:cs typeface="ヒラギノ角ゴ Pro W3" pitchFamily="-1" charset="-128"/>
              </a:rPr>
              <a:t>The </a:t>
            </a:r>
            <a:r>
              <a:rPr lang="en-US" sz="1200" b="1" kern="1200" dirty="0">
                <a:solidFill>
                  <a:schemeClr val="tx1"/>
                </a:solidFill>
                <a:effectLst/>
                <a:latin typeface="Times" pitchFamily="18" charset="0"/>
                <a:ea typeface="ヒラギノ角ゴ Pro W3" pitchFamily="-1" charset="-128"/>
                <a:cs typeface="ヒラギノ角ゴ Pro W3" pitchFamily="-1" charset="-128"/>
              </a:rPr>
              <a:t>first such association</a:t>
            </a:r>
            <a:r>
              <a:rPr lang="en-US" sz="1200" kern="1200" dirty="0">
                <a:solidFill>
                  <a:schemeClr val="tx1"/>
                </a:solidFill>
                <a:effectLst/>
                <a:latin typeface="Times" pitchFamily="18" charset="0"/>
                <a:ea typeface="ヒラギノ角ゴ Pro W3" pitchFamily="-1" charset="-128"/>
                <a:cs typeface="ヒラギノ角ゴ Pro W3" pitchFamily="-1" charset="-128"/>
              </a:rPr>
              <a:t> was founded as </a:t>
            </a:r>
            <a:r>
              <a:rPr lang="en-US" sz="1200" b="1" kern="1200" dirty="0">
                <a:solidFill>
                  <a:schemeClr val="tx1"/>
                </a:solidFill>
                <a:effectLst/>
                <a:latin typeface="Times" pitchFamily="18" charset="0"/>
                <a:ea typeface="ヒラギノ角ゴ Pro W3" pitchFamily="-1" charset="-128"/>
                <a:cs typeface="ヒラギノ角ゴ Pro W3" pitchFamily="-1" charset="-128"/>
              </a:rPr>
              <a:t>“The </a:t>
            </a:r>
            <a:r>
              <a:rPr lang="en-US" sz="1200" b="1" kern="1200" dirty="0" err="1">
                <a:solidFill>
                  <a:schemeClr val="tx1"/>
                </a:solidFill>
                <a:effectLst/>
                <a:latin typeface="Times" pitchFamily="18" charset="0"/>
                <a:ea typeface="ヒラギノ角ゴ Pro W3" pitchFamily="-1" charset="-128"/>
                <a:cs typeface="ヒラギノ角ゴ Pro W3" pitchFamily="-1" charset="-128"/>
              </a:rPr>
              <a:t>Röntgen</a:t>
            </a:r>
            <a:r>
              <a:rPr lang="en-US" sz="1200" b="1" kern="1200" dirty="0">
                <a:solidFill>
                  <a:schemeClr val="tx1"/>
                </a:solidFill>
                <a:effectLst/>
                <a:latin typeface="Times" pitchFamily="18" charset="0"/>
                <a:ea typeface="ヒラギノ角ゴ Pro W3" pitchFamily="-1" charset="-128"/>
                <a:cs typeface="ヒラギノ角ゴ Pro W3" pitchFamily="-1" charset="-128"/>
              </a:rPr>
              <a:t> Society” on March 3, 1897, in Great Britain. (DRG 1905)</a:t>
            </a:r>
            <a:endParaRPr lang="de-DE" altLang="de-DE" b="1" dirty="0">
              <a:ea typeface="ヒラギノ角ゴ Pro W3"/>
              <a:cs typeface="ヒラギノ角ゴ Pro W3"/>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23</a:t>
            </a:fld>
            <a:endParaRPr lang="de-DE"/>
          </a:p>
        </p:txBody>
      </p:sp>
    </p:spTree>
    <p:extLst>
      <p:ext uri="{BB962C8B-B14F-4D97-AF65-F5344CB8AC3E}">
        <p14:creationId xmlns:p14="http://schemas.microsoft.com/office/powerpoint/2010/main" val="1769756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Two techniques </a:t>
            </a:r>
            <a:r>
              <a:rPr lang="en-US" sz="1200" kern="1200" dirty="0">
                <a:solidFill>
                  <a:schemeClr val="tx1"/>
                </a:solidFill>
                <a:effectLst/>
                <a:latin typeface="Times" pitchFamily="18" charset="0"/>
                <a:ea typeface="ヒラギノ角ゴ Pro W3" pitchFamily="-1" charset="-128"/>
                <a:cs typeface="ヒラギノ角ゴ Pro W3" pitchFamily="-1" charset="-128"/>
              </a:rPr>
              <a:t>were </a:t>
            </a:r>
            <a:r>
              <a:rPr lang="en-US" sz="1200" b="1" kern="1200" dirty="0">
                <a:solidFill>
                  <a:schemeClr val="tx1"/>
                </a:solidFill>
                <a:effectLst/>
                <a:latin typeface="Times" pitchFamily="18" charset="0"/>
                <a:ea typeface="ヒラギノ角ゴ Pro W3" pitchFamily="-1" charset="-128"/>
                <a:cs typeface="ヒラギノ角ゴ Pro W3" pitchFamily="-1" charset="-128"/>
              </a:rPr>
              <a:t>used in parallel for practical handling</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Fluoroscopy and photographic recording,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Times" pitchFamily="18" charset="0"/>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pitchFamily="18" charset="0"/>
                <a:ea typeface="ヒラギノ角ゴ Pro W3" pitchFamily="-1" charset="-128"/>
                <a:cs typeface="ヒラギノ角ゴ Pro W3" pitchFamily="-1" charset="-128"/>
              </a:rPr>
              <a:t>here </a:t>
            </a:r>
            <a:r>
              <a:rPr lang="en-US" sz="1200" b="1" kern="1200" dirty="0">
                <a:solidFill>
                  <a:schemeClr val="tx1"/>
                </a:solidFill>
                <a:effectLst/>
                <a:latin typeface="Times" pitchFamily="18" charset="0"/>
                <a:ea typeface="ヒラギノ角ゴ Pro W3" pitchFamily="-1" charset="-128"/>
                <a:cs typeface="ヒラギノ角ゴ Pro W3" pitchFamily="-1" charset="-128"/>
              </a:rPr>
              <a:t>demonstrated by Dr. William Morton and Edward Hammer in early 1896 in New York</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pitchFamily="18" charset="0"/>
                <a:ea typeface="ヒラギノ角ゴ Pro W3" pitchFamily="-1" charset="-128"/>
                <a:cs typeface="ヒラギノ角ゴ Pro W3" pitchFamily="-1" charset="-128"/>
              </a:rPr>
              <a:t>Due to the </a:t>
            </a:r>
            <a:r>
              <a:rPr lang="en-US" sz="1200" b="1" kern="1200" dirty="0">
                <a:solidFill>
                  <a:schemeClr val="tx1"/>
                </a:solidFill>
                <a:effectLst/>
                <a:latin typeface="Times" pitchFamily="18" charset="0"/>
                <a:ea typeface="ヒラギノ角ゴ Pro W3" pitchFamily="-1" charset="-128"/>
                <a:cs typeface="ヒラギノ角ゴ Pro W3" pitchFamily="-1" charset="-128"/>
              </a:rPr>
              <a:t>long exposure times of minutes to one hour</a:t>
            </a:r>
            <a:r>
              <a:rPr lang="en-US" sz="1200" kern="1200" dirty="0">
                <a:solidFill>
                  <a:schemeClr val="tx1"/>
                </a:solidFill>
                <a:effectLst/>
                <a:latin typeface="Times" pitchFamily="18" charset="0"/>
                <a:ea typeface="ヒラギノ角ゴ Pro W3" pitchFamily="-1" charset="-128"/>
                <a:cs typeface="ヒラギノ角ゴ Pro W3" pitchFamily="-1" charset="-128"/>
              </a:rPr>
              <a:t>, the </a:t>
            </a:r>
            <a:r>
              <a:rPr lang="en-US" sz="1200" b="1" kern="1200" dirty="0">
                <a:solidFill>
                  <a:schemeClr val="tx1"/>
                </a:solidFill>
                <a:effectLst/>
                <a:latin typeface="Times" pitchFamily="18" charset="0"/>
                <a:ea typeface="ヒラギノ角ゴ Pro W3" pitchFamily="-1" charset="-128"/>
                <a:cs typeface="ヒラギノ角ゴ Pro W3" pitchFamily="-1" charset="-128"/>
              </a:rPr>
              <a:t>focus was on fluoroscopy.</a:t>
            </a:r>
            <a:endParaRPr lang="de-DE" sz="1200" b="1" kern="1200" dirty="0">
              <a:solidFill>
                <a:schemeClr val="tx1"/>
              </a:solidFill>
              <a:effectLst/>
              <a:latin typeface="Times" pitchFamily="18" charset="0"/>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24</a:t>
            </a:fld>
            <a:endParaRPr lang="de-DE"/>
          </a:p>
        </p:txBody>
      </p:sp>
    </p:spTree>
    <p:extLst>
      <p:ext uri="{BB962C8B-B14F-4D97-AF65-F5344CB8AC3E}">
        <p14:creationId xmlns:p14="http://schemas.microsoft.com/office/powerpoint/2010/main" val="270300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degree of hardness of the X-rays </a:t>
            </a:r>
            <a:r>
              <a:rPr lang="en-US" sz="1800" dirty="0">
                <a:effectLst/>
                <a:latin typeface="Calibri" panose="020F0502020204030204" pitchFamily="34" charset="0"/>
                <a:ea typeface="Calibri" panose="020F0502020204030204" pitchFamily="34" charset="0"/>
                <a:cs typeface="Times New Roman" panose="02020603050405020304" pitchFamily="18" charset="0"/>
              </a:rPr>
              <a:t>was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determined by the degree of evacuation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of the tube.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well evacuated tube generated hard X-rays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de-DE" dirty="0">
              <a:ea typeface="ヒラギノ角ゴ Pro W3"/>
              <a:cs typeface="ヒラギノ角ゴ Pro W3"/>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de-DE" b="1" dirty="0">
                <a:ea typeface="ヒラギノ角ゴ Pro W3"/>
                <a:cs typeface="ヒラギノ角ゴ Pro W3"/>
              </a:rPr>
              <a:t>degree of hardness of the tube determines the quality of the X-ray images</a:t>
            </a:r>
            <a:r>
              <a:rPr lang="en-US" altLang="de-DE" dirty="0">
                <a:ea typeface="ヒラギノ角ゴ Pro W3"/>
                <a:cs typeface="ヒラギノ角ゴ Pro W3"/>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altLang="de-DE" dirty="0">
              <a:ea typeface="ヒラギノ角ゴ Pro W3"/>
              <a:cs typeface="ヒラギノ角ゴ Pro W3"/>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de-DE" altLang="de-DE" dirty="0">
                <a:ea typeface="ヒラギノ角ゴ Pro W3"/>
                <a:cs typeface="ヒラギノ角ゴ Pro W3"/>
              </a:rPr>
              <a:t>I </a:t>
            </a:r>
            <a:r>
              <a:rPr lang="en-US" altLang="de-DE" dirty="0">
                <a:ea typeface="ヒラギノ角ゴ Pro W3"/>
                <a:cs typeface="ヒラギノ角ゴ Pro W3"/>
              </a:rPr>
              <a:t>A very </a:t>
            </a:r>
            <a:r>
              <a:rPr lang="en-US" altLang="de-DE" b="1" dirty="0">
                <a:ea typeface="ヒラギノ角ゴ Pro W3"/>
                <a:cs typeface="ヒラギノ角ゴ Pro W3"/>
              </a:rPr>
              <a:t>soft tube </a:t>
            </a:r>
            <a:r>
              <a:rPr lang="en-US" altLang="de-DE" dirty="0">
                <a:ea typeface="ヒラギノ角ゴ Pro W3"/>
                <a:cs typeface="ヒラギノ角ゴ Pro W3"/>
              </a:rPr>
              <a:t>shows the shadow of the hand, but the </a:t>
            </a:r>
            <a:r>
              <a:rPr lang="en-US" altLang="de-DE" b="1" dirty="0">
                <a:ea typeface="ヒラギノ角ゴ Pro W3"/>
                <a:cs typeface="ヒラギノ角ゴ Pro W3"/>
              </a:rPr>
              <a:t>bones are hardly visible</a:t>
            </a:r>
            <a:r>
              <a:rPr lang="en-US" altLang="de-DE" dirty="0">
                <a:ea typeface="ヒラギノ角ゴ Pro W3"/>
                <a:cs typeface="ヒラギノ角ゴ Pro W3"/>
              </a:rPr>
              <a:t>. </a:t>
            </a:r>
          </a:p>
          <a:p>
            <a:pPr eaLnBrk="1" hangingPunct="1"/>
            <a:endParaRPr lang="en-US" altLang="de-DE" dirty="0">
              <a:ea typeface="ヒラギノ角ゴ Pro W3"/>
              <a:cs typeface="ヒラギノ角ゴ Pro W3"/>
            </a:endParaRPr>
          </a:p>
          <a:p>
            <a:pPr eaLnBrk="1" hangingPunct="1"/>
            <a:r>
              <a:rPr lang="en-US" altLang="de-DE" dirty="0">
                <a:ea typeface="ヒラギノ角ゴ Pro W3"/>
                <a:cs typeface="ヒラギノ角ゴ Pro W3"/>
              </a:rPr>
              <a:t>IV </a:t>
            </a:r>
            <a:r>
              <a:rPr lang="en-US" altLang="de-DE" b="1" dirty="0">
                <a:ea typeface="ヒラギノ角ゴ Pro W3"/>
                <a:cs typeface="ヒラギノ角ゴ Pro W3"/>
              </a:rPr>
              <a:t>Flesh and bones </a:t>
            </a:r>
            <a:r>
              <a:rPr lang="en-US" altLang="de-DE" dirty="0">
                <a:ea typeface="ヒラギノ角ゴ Pro W3"/>
                <a:cs typeface="ヒラギノ角ゴ Pro W3"/>
              </a:rPr>
              <a:t>are now </a:t>
            </a:r>
            <a:r>
              <a:rPr lang="en-US" altLang="de-DE" b="1" dirty="0">
                <a:ea typeface="ヒラギノ角ゴ Pro W3"/>
                <a:cs typeface="ヒラギノ角ゴ Pro W3"/>
              </a:rPr>
              <a:t>radiated almost completely</a:t>
            </a:r>
            <a:endParaRPr lang="en-US" altLang="de-DE" dirty="0">
              <a:ea typeface="ヒラギノ角ゴ Pro W3"/>
              <a:cs typeface="ヒラギノ角ゴ Pro W3"/>
            </a:endParaRPr>
          </a:p>
          <a:p>
            <a:pPr eaLnBrk="1" hangingPunct="1"/>
            <a:endParaRPr lang="en-US" altLang="de-DE" dirty="0">
              <a:ea typeface="ヒラギノ角ゴ Pro W3"/>
              <a:cs typeface="ヒラギノ角ゴ Pro W3"/>
            </a:endParaRPr>
          </a:p>
        </p:txBody>
      </p:sp>
      <p:sp>
        <p:nvSpPr>
          <p:cNvPr id="4" name="Foliennummernplatzhalter 3"/>
          <p:cNvSpPr>
            <a:spLocks noGrp="1"/>
          </p:cNvSpPr>
          <p:nvPr>
            <p:ph type="sldNum" sz="quarter" idx="5"/>
          </p:nvPr>
        </p:nvSpPr>
        <p:spPr/>
        <p:txBody>
          <a:bodyPr/>
          <a:lstStyle/>
          <a:p>
            <a:fld id="{1BA26C72-EB32-48B8-AD97-570ECD622445}" type="slidenum">
              <a:rPr lang="de-DE" smtClean="0"/>
              <a:t>25</a:t>
            </a:fld>
            <a:endParaRPr lang="de-DE"/>
          </a:p>
        </p:txBody>
      </p:sp>
    </p:spTree>
    <p:extLst>
      <p:ext uri="{BB962C8B-B14F-4D97-AF65-F5344CB8AC3E}">
        <p14:creationId xmlns:p14="http://schemas.microsoft.com/office/powerpoint/2010/main" val="985099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b="1" dirty="0" err="1">
                <a:ea typeface="ヒラギノ角ゴ Pro W3"/>
                <a:cs typeface="ヒラギノ角ゴ Pro W3"/>
              </a:rPr>
              <a:t>best</a:t>
            </a:r>
            <a:r>
              <a:rPr lang="de-DE" altLang="de-DE" b="1" dirty="0">
                <a:ea typeface="ヒラギノ角ゴ Pro W3"/>
                <a:cs typeface="ヒラギノ角ゴ Pro W3"/>
              </a:rPr>
              <a:t> </a:t>
            </a:r>
            <a:r>
              <a:rPr lang="de-DE" altLang="de-DE" b="1" dirty="0" err="1">
                <a:ea typeface="ヒラギノ角ゴ Pro W3"/>
                <a:cs typeface="ヒラギノ角ゴ Pro W3"/>
              </a:rPr>
              <a:t>result</a:t>
            </a:r>
            <a:r>
              <a:rPr lang="de-DE" altLang="de-DE" b="1" dirty="0">
                <a:ea typeface="ヒラギノ角ゴ Pro W3"/>
                <a:cs typeface="ヒラギノ角ゴ Pro W3"/>
              </a:rPr>
              <a:t> </a:t>
            </a:r>
            <a:r>
              <a:rPr lang="de-DE" altLang="de-DE" b="1" dirty="0" err="1">
                <a:ea typeface="ヒラギノ角ゴ Pro W3"/>
                <a:cs typeface="ヒラギノ角ゴ Pro W3"/>
              </a:rPr>
              <a:t>is</a:t>
            </a:r>
            <a:r>
              <a:rPr lang="de-DE" altLang="de-DE" b="1" dirty="0">
                <a:ea typeface="ヒラギノ角ゴ Pro W3"/>
                <a:cs typeface="ヒラギノ角ゴ Pro W3"/>
              </a:rPr>
              <a:t> </a:t>
            </a:r>
            <a:r>
              <a:rPr lang="de-DE" altLang="de-DE" b="1" dirty="0" err="1">
                <a:ea typeface="ヒラギノ角ゴ Pro W3"/>
                <a:cs typeface="ヒラギノ角ゴ Pro W3"/>
              </a:rPr>
              <a:t>somewhere</a:t>
            </a:r>
            <a:r>
              <a:rPr lang="de-DE" altLang="de-DE" b="1" dirty="0">
                <a:ea typeface="ヒラギノ角ゴ Pro W3"/>
                <a:cs typeface="ヒラギノ角ゴ Pro W3"/>
              </a:rPr>
              <a:t> in </a:t>
            </a:r>
            <a:r>
              <a:rPr lang="de-DE" altLang="de-DE" b="1" dirty="0" err="1">
                <a:ea typeface="ヒラギノ角ゴ Pro W3"/>
                <a:cs typeface="ヒラギノ角ゴ Pro W3"/>
              </a:rPr>
              <a:t>the</a:t>
            </a:r>
            <a:r>
              <a:rPr lang="de-DE" altLang="de-DE" b="1" dirty="0">
                <a:ea typeface="ヒラギノ角ゴ Pro W3"/>
                <a:cs typeface="ヒラギノ角ゴ Pro W3"/>
              </a:rPr>
              <a:t> </a:t>
            </a:r>
            <a:r>
              <a:rPr lang="de-DE" altLang="de-DE" b="1" dirty="0" err="1">
                <a:ea typeface="ヒラギノ角ゴ Pro W3"/>
                <a:cs typeface="ヒラギノ角ゴ Pro W3"/>
              </a:rPr>
              <a:t>middle</a:t>
            </a:r>
            <a:r>
              <a:rPr lang="de-DE" altLang="de-DE" dirty="0">
                <a:ea typeface="ヒラギノ角ゴ Pro W3"/>
                <a:cs typeface="ヒラギノ角ゴ Pro W3"/>
              </a:rPr>
              <a:t>, </a:t>
            </a:r>
          </a:p>
          <a:p>
            <a:pPr eaLnBrk="1" hangingPunct="1"/>
            <a:r>
              <a:rPr lang="de-DE" altLang="de-DE" b="1" dirty="0" err="1">
                <a:ea typeface="ヒラギノ角ゴ Pro W3"/>
                <a:cs typeface="ヒラギノ角ゴ Pro W3"/>
              </a:rPr>
              <a:t>doctors</a:t>
            </a:r>
            <a:r>
              <a:rPr lang="de-DE" altLang="de-DE" b="1" dirty="0">
                <a:ea typeface="ヒラギノ角ゴ Pro W3"/>
                <a:cs typeface="ヒラギノ角ゴ Pro W3"/>
              </a:rPr>
              <a:t> </a:t>
            </a:r>
            <a:r>
              <a:rPr lang="de-DE" altLang="de-DE" b="1" dirty="0" err="1">
                <a:ea typeface="ヒラギノ角ゴ Pro W3"/>
                <a:cs typeface="ヒラギノ角ゴ Pro W3"/>
              </a:rPr>
              <a:t>tried</a:t>
            </a:r>
            <a:r>
              <a:rPr lang="de-DE" altLang="de-DE" b="1" dirty="0">
                <a:ea typeface="ヒラギノ角ゴ Pro W3"/>
                <a:cs typeface="ヒラギノ角ゴ Pro W3"/>
              </a:rPr>
              <a:t> </a:t>
            </a:r>
            <a:r>
              <a:rPr lang="de-DE" altLang="de-DE" b="1" dirty="0" err="1">
                <a:ea typeface="ヒラギノ角ゴ Pro W3"/>
                <a:cs typeface="ヒラギノ角ゴ Pro W3"/>
              </a:rPr>
              <a:t>from</a:t>
            </a:r>
            <a:r>
              <a:rPr lang="de-DE" altLang="de-DE" b="1" dirty="0">
                <a:ea typeface="ヒラギノ角ゴ Pro W3"/>
                <a:cs typeface="ヒラギノ角ゴ Pro W3"/>
              </a:rPr>
              <a:t> </a:t>
            </a:r>
            <a:r>
              <a:rPr lang="de-DE" altLang="de-DE" b="1" dirty="0" err="1">
                <a:ea typeface="ヒラギノ角ゴ Pro W3"/>
                <a:cs typeface="ヒラギノ角ゴ Pro W3"/>
              </a:rPr>
              <a:t>day</a:t>
            </a:r>
            <a:r>
              <a:rPr lang="de-DE" altLang="de-DE" b="1" dirty="0">
                <a:ea typeface="ヒラギノ角ゴ Pro W3"/>
                <a:cs typeface="ヒラギノ角ゴ Pro W3"/>
              </a:rPr>
              <a:t> to </a:t>
            </a:r>
            <a:r>
              <a:rPr lang="de-DE" altLang="de-DE" b="1" dirty="0" err="1">
                <a:ea typeface="ヒラギノ角ゴ Pro W3"/>
                <a:cs typeface="ヒラギノ角ゴ Pro W3"/>
              </a:rPr>
              <a:t>day</a:t>
            </a:r>
            <a:r>
              <a:rPr lang="de-DE" altLang="de-DE" b="1" dirty="0">
                <a:ea typeface="ヒラギノ角ゴ Pro W3"/>
                <a:cs typeface="ヒラギノ角ゴ Pro W3"/>
              </a:rPr>
              <a:t> to </a:t>
            </a:r>
            <a:r>
              <a:rPr lang="de-DE" altLang="de-DE" b="1" dirty="0" err="1">
                <a:ea typeface="ヒラギノ角ゴ Pro W3"/>
                <a:cs typeface="ヒラギノ角ゴ Pro W3"/>
              </a:rPr>
              <a:t>achieve</a:t>
            </a:r>
            <a:r>
              <a:rPr lang="de-DE" altLang="de-DE" b="1" dirty="0">
                <a:ea typeface="ヒラギノ角ゴ Pro W3"/>
                <a:cs typeface="ヒラギノ角ゴ Pro W3"/>
              </a:rPr>
              <a:t> </a:t>
            </a:r>
            <a:r>
              <a:rPr lang="de-DE" altLang="de-DE" b="1" dirty="0" err="1">
                <a:ea typeface="ヒラギノ角ゴ Pro W3"/>
                <a:cs typeface="ヒラギノ角ゴ Pro W3"/>
              </a:rPr>
              <a:t>the</a:t>
            </a:r>
            <a:r>
              <a:rPr lang="de-DE" altLang="de-DE" b="1" dirty="0">
                <a:ea typeface="ヒラギノ角ゴ Pro W3"/>
                <a:cs typeface="ヒラギノ角ゴ Pro W3"/>
              </a:rPr>
              <a:t> optimal </a:t>
            </a:r>
            <a:r>
              <a:rPr lang="de-DE" altLang="de-DE" b="1" dirty="0" err="1">
                <a:ea typeface="ヒラギノ角ゴ Pro W3"/>
                <a:cs typeface="ヒラギノ角ゴ Pro W3"/>
              </a:rPr>
              <a:t>conditions</a:t>
            </a:r>
            <a:r>
              <a:rPr lang="de-DE" altLang="de-DE" b="1" dirty="0">
                <a:ea typeface="ヒラギノ角ゴ Pro W3"/>
                <a:cs typeface="ヒラギノ角ゴ Pro W3"/>
              </a:rPr>
              <a:t> </a:t>
            </a:r>
            <a:r>
              <a:rPr lang="de-DE" altLang="de-DE" dirty="0" err="1">
                <a:ea typeface="ヒラギノ角ゴ Pro W3"/>
                <a:cs typeface="ヒラギノ角ゴ Pro W3"/>
              </a:rPr>
              <a:t>for</a:t>
            </a:r>
            <a:r>
              <a:rPr lang="de-DE" altLang="de-DE" dirty="0">
                <a:ea typeface="ヒラギノ角ゴ Pro W3"/>
                <a:cs typeface="ヒラギノ角ゴ Pro W3"/>
              </a:rPr>
              <a:t> </a:t>
            </a:r>
            <a:r>
              <a:rPr lang="de-DE" altLang="de-DE" dirty="0" err="1">
                <a:ea typeface="ヒラギノ角ゴ Pro W3"/>
                <a:cs typeface="ヒラギノ角ゴ Pro W3"/>
              </a:rPr>
              <a:t>their</a:t>
            </a:r>
            <a:r>
              <a:rPr lang="de-DE" altLang="de-DE" dirty="0">
                <a:ea typeface="ヒラギノ角ゴ Pro W3"/>
                <a:cs typeface="ヒラギノ角ゴ Pro W3"/>
              </a:rPr>
              <a:t> </a:t>
            </a:r>
            <a:r>
              <a:rPr lang="de-DE" altLang="de-DE" dirty="0" err="1">
                <a:ea typeface="ヒラギノ角ゴ Pro W3"/>
                <a:cs typeface="ヒラギノ角ゴ Pro W3"/>
              </a:rPr>
              <a:t>image</a:t>
            </a:r>
            <a:r>
              <a:rPr lang="de-DE" altLang="de-DE" dirty="0">
                <a:ea typeface="ヒラギノ角ゴ Pro W3"/>
                <a:cs typeface="ヒラギノ角ゴ Pro W3"/>
              </a:rPr>
              <a:t> </a:t>
            </a:r>
            <a:r>
              <a:rPr lang="de-DE" altLang="de-DE" b="1" dirty="0" err="1">
                <a:ea typeface="ヒラギノ角ゴ Pro W3"/>
                <a:cs typeface="ヒラギノ角ゴ Pro W3"/>
              </a:rPr>
              <a:t>by</a:t>
            </a:r>
            <a:r>
              <a:rPr lang="de-DE" altLang="de-DE" b="1" dirty="0">
                <a:ea typeface="ヒラギノ角ゴ Pro W3"/>
                <a:cs typeface="ヒラギノ角ゴ Pro W3"/>
              </a:rPr>
              <a:t> </a:t>
            </a:r>
            <a:r>
              <a:rPr lang="de-DE" altLang="de-DE" b="1" dirty="0" err="1">
                <a:ea typeface="ヒラギノ角ゴ Pro W3"/>
                <a:cs typeface="ヒラギノ角ゴ Pro W3"/>
              </a:rPr>
              <a:t>first</a:t>
            </a:r>
            <a:r>
              <a:rPr lang="de-DE" altLang="de-DE" b="1" dirty="0">
                <a:ea typeface="ヒラギノ角ゴ Pro W3"/>
                <a:cs typeface="ヒラギノ角ゴ Pro W3"/>
              </a:rPr>
              <a:t> x-</a:t>
            </a:r>
            <a:r>
              <a:rPr lang="de-DE" altLang="de-DE" b="1" dirty="0" err="1">
                <a:ea typeface="ヒラギノ角ゴ Pro W3"/>
                <a:cs typeface="ヒラギノ角ゴ Pro W3"/>
              </a:rPr>
              <a:t>raying</a:t>
            </a:r>
            <a:r>
              <a:rPr lang="de-DE" altLang="de-DE" b="1" dirty="0">
                <a:ea typeface="ヒラギノ角ゴ Pro W3"/>
                <a:cs typeface="ヒラギノ角ゴ Pro W3"/>
              </a:rPr>
              <a:t> </a:t>
            </a:r>
            <a:r>
              <a:rPr lang="de-DE" altLang="de-DE" b="1" dirty="0" err="1">
                <a:ea typeface="ヒラギノ角ゴ Pro W3"/>
                <a:cs typeface="ヒラギノ角ゴ Pro W3"/>
              </a:rPr>
              <a:t>their</a:t>
            </a:r>
            <a:r>
              <a:rPr lang="de-DE" altLang="de-DE" b="1" dirty="0">
                <a:ea typeface="ヒラギノ角ゴ Pro W3"/>
                <a:cs typeface="ヒラギノ角ゴ Pro W3"/>
              </a:rPr>
              <a:t> own </a:t>
            </a:r>
            <a:r>
              <a:rPr lang="de-DE" altLang="de-DE" b="1" dirty="0" err="1">
                <a:ea typeface="ヒラギノ角ゴ Pro W3"/>
                <a:cs typeface="ヒラギノ角ゴ Pro W3"/>
              </a:rPr>
              <a:t>hand</a:t>
            </a:r>
            <a:r>
              <a:rPr lang="de-DE" altLang="de-DE" dirty="0">
                <a:ea typeface="ヒラギノ角ゴ Pro W3"/>
                <a:cs typeface="ヒラギノ角ゴ Pro W3"/>
              </a:rPr>
              <a:t>…</a:t>
            </a:r>
            <a:r>
              <a:rPr lang="de-DE" altLang="de-DE" dirty="0" err="1">
                <a:ea typeface="ヒラギノ角ゴ Pro W3"/>
                <a:cs typeface="ヒラギノ角ゴ Pro W3"/>
              </a:rPr>
              <a:t>with</a:t>
            </a:r>
            <a:r>
              <a:rPr lang="de-DE" altLang="de-DE" dirty="0">
                <a:ea typeface="ヒラギノ角ゴ Pro W3"/>
                <a:cs typeface="ヒラギノ角ゴ Pro W3"/>
              </a:rPr>
              <a:t> </a:t>
            </a:r>
            <a:r>
              <a:rPr lang="de-DE" altLang="de-DE" b="1" dirty="0" err="1">
                <a:ea typeface="ヒラギノ角ゴ Pro W3"/>
                <a:cs typeface="ヒラギノ角ゴ Pro W3"/>
              </a:rPr>
              <a:t>serious</a:t>
            </a:r>
            <a:r>
              <a:rPr lang="de-DE" altLang="de-DE" b="1" dirty="0">
                <a:ea typeface="ヒラギノ角ゴ Pro W3"/>
                <a:cs typeface="ヒラギノ角ゴ Pro W3"/>
              </a:rPr>
              <a:t> </a:t>
            </a:r>
            <a:r>
              <a:rPr lang="de-DE" altLang="de-DE" b="1" dirty="0" err="1">
                <a:ea typeface="ヒラギノ角ゴ Pro W3"/>
                <a:cs typeface="ヒラギノ角ゴ Pro W3"/>
              </a:rPr>
              <a:t>consequences</a:t>
            </a:r>
            <a:r>
              <a:rPr lang="de-DE" altLang="de-DE" dirty="0">
                <a:ea typeface="ヒラギノ角ゴ Pro W3"/>
                <a:cs typeface="ヒラギノ角ゴ Pro W3"/>
              </a:rPr>
              <a:t>. </a:t>
            </a:r>
          </a:p>
          <a:p>
            <a:pPr eaLnBrk="1" hangingPunct="1"/>
            <a:r>
              <a:rPr lang="de-DE" altLang="de-DE" dirty="0">
                <a:ea typeface="ヒラギノ角ゴ Pro W3"/>
                <a:cs typeface="ヒラギノ角ゴ Pro W3"/>
              </a:rPr>
              <a:t>Early on </a:t>
            </a:r>
            <a:r>
              <a:rPr lang="de-DE" altLang="de-DE" dirty="0" err="1">
                <a:ea typeface="ヒラギノ角ゴ Pro W3"/>
                <a:cs typeface="ヒラギノ角ゴ Pro W3"/>
              </a:rPr>
              <a:t>they</a:t>
            </a:r>
            <a:r>
              <a:rPr lang="de-DE" altLang="de-DE" dirty="0">
                <a:ea typeface="ヒラギノ角ゴ Pro W3"/>
                <a:cs typeface="ヒラギノ角ゴ Pro W3"/>
              </a:rPr>
              <a:t> </a:t>
            </a:r>
            <a:r>
              <a:rPr lang="de-DE" altLang="de-DE" b="1" dirty="0" err="1">
                <a:ea typeface="ヒラギノ角ゴ Pro W3"/>
                <a:cs typeface="ヒラギノ角ゴ Pro W3"/>
              </a:rPr>
              <a:t>noticed</a:t>
            </a:r>
            <a:r>
              <a:rPr lang="de-DE" altLang="de-DE" b="1" dirty="0">
                <a:ea typeface="ヒラギノ角ゴ Pro W3"/>
                <a:cs typeface="ヒラギノ角ゴ Pro W3"/>
              </a:rPr>
              <a:t> </a:t>
            </a:r>
            <a:r>
              <a:rPr lang="de-DE" altLang="de-DE" b="1" dirty="0" err="1">
                <a:ea typeface="ヒラギノ角ゴ Pro W3"/>
                <a:cs typeface="ヒラギノ角ゴ Pro W3"/>
              </a:rPr>
              <a:t>the</a:t>
            </a:r>
            <a:r>
              <a:rPr lang="de-DE" altLang="de-DE" b="1" dirty="0">
                <a:ea typeface="ヒラギノ角ゴ Pro W3"/>
                <a:cs typeface="ヒラギノ角ゴ Pro W3"/>
              </a:rPr>
              <a:t> </a:t>
            </a:r>
            <a:r>
              <a:rPr lang="de-DE" altLang="de-DE" b="1" dirty="0" err="1">
                <a:ea typeface="ヒラギノ角ゴ Pro W3"/>
                <a:cs typeface="ヒラギノ角ゴ Pro W3"/>
              </a:rPr>
              <a:t>harmful</a:t>
            </a:r>
            <a:r>
              <a:rPr lang="de-DE" altLang="de-DE" b="1" dirty="0">
                <a:ea typeface="ヒラギノ角ゴ Pro W3"/>
                <a:cs typeface="ヒラギノ角ゴ Pro W3"/>
              </a:rPr>
              <a:t> </a:t>
            </a:r>
            <a:r>
              <a:rPr lang="de-DE" altLang="de-DE" b="1" dirty="0" err="1">
                <a:ea typeface="ヒラギノ角ゴ Pro W3"/>
                <a:cs typeface="ヒラギノ角ゴ Pro W3"/>
              </a:rPr>
              <a:t>effects</a:t>
            </a:r>
            <a:r>
              <a:rPr lang="de-DE" altLang="de-DE" b="1" dirty="0">
                <a:ea typeface="ヒラギノ角ゴ Pro W3"/>
                <a:cs typeface="ヒラギノ角ゴ Pro W3"/>
              </a:rPr>
              <a:t> </a:t>
            </a:r>
            <a:r>
              <a:rPr lang="de-DE" altLang="de-DE" b="1" dirty="0" err="1">
                <a:ea typeface="ヒラギノ角ゴ Pro W3"/>
                <a:cs typeface="ヒラギノ角ゴ Pro W3"/>
              </a:rPr>
              <a:t>of</a:t>
            </a:r>
            <a:r>
              <a:rPr lang="de-DE" altLang="de-DE" b="1" dirty="0">
                <a:ea typeface="ヒラギノ角ゴ Pro W3"/>
                <a:cs typeface="ヒラギノ角ゴ Pro W3"/>
              </a:rPr>
              <a:t> </a:t>
            </a:r>
            <a:r>
              <a:rPr lang="de-DE" altLang="de-DE" b="1" dirty="0" err="1">
                <a:ea typeface="ヒラギノ角ゴ Pro W3"/>
                <a:cs typeface="ヒラギノ角ゴ Pro W3"/>
              </a:rPr>
              <a:t>the</a:t>
            </a:r>
            <a:r>
              <a:rPr lang="de-DE" altLang="de-DE" b="1" dirty="0">
                <a:ea typeface="ヒラギノ角ゴ Pro W3"/>
                <a:cs typeface="ヒラギノ角ゴ Pro W3"/>
              </a:rPr>
              <a:t> </a:t>
            </a:r>
            <a:r>
              <a:rPr lang="de-DE" altLang="de-DE" b="1" dirty="0" err="1">
                <a:ea typeface="ヒラギノ角ゴ Pro W3"/>
                <a:cs typeface="ヒラギノ角ゴ Pro W3"/>
              </a:rPr>
              <a:t>rays</a:t>
            </a:r>
            <a:r>
              <a:rPr lang="de-DE" altLang="de-DE" dirty="0">
                <a:ea typeface="ヒラギノ角ゴ Pro W3"/>
                <a:cs typeface="ヒラギノ角ゴ Pro W3"/>
              </a:rPr>
              <a:t>,  - </a:t>
            </a:r>
            <a:r>
              <a:rPr lang="de-DE" altLang="de-DE" b="1" dirty="0" err="1">
                <a:ea typeface="ヒラギノ角ゴ Pro W3"/>
                <a:cs typeface="ヒラギノ角ゴ Pro W3"/>
              </a:rPr>
              <a:t>xray</a:t>
            </a:r>
            <a:r>
              <a:rPr lang="de-DE" altLang="de-DE" b="1" dirty="0">
                <a:ea typeface="ヒラギノ角ゴ Pro W3"/>
                <a:cs typeface="ヒラギノ角ゴ Pro W3"/>
              </a:rPr>
              <a:t> </a:t>
            </a:r>
            <a:r>
              <a:rPr lang="de-DE" altLang="de-DE" b="1" dirty="0" err="1">
                <a:ea typeface="ヒラギノ角ゴ Pro W3"/>
                <a:cs typeface="ヒラギノ角ゴ Pro W3"/>
              </a:rPr>
              <a:t>sunburn</a:t>
            </a:r>
            <a:r>
              <a:rPr lang="de-DE" altLang="de-DE" b="1" dirty="0">
                <a:ea typeface="ヒラギノ角ゴ Pro W3"/>
                <a:cs typeface="ヒラギノ角ゴ Pro W3"/>
              </a:rPr>
              <a:t> </a:t>
            </a:r>
            <a:r>
              <a:rPr lang="de-DE" altLang="de-DE" dirty="0" err="1">
                <a:ea typeface="ヒラギノ角ゴ Pro W3"/>
                <a:cs typeface="ヒラギノ角ゴ Pro W3"/>
              </a:rPr>
              <a:t>developed</a:t>
            </a:r>
            <a:r>
              <a:rPr lang="de-DE" altLang="de-DE" dirty="0">
                <a:ea typeface="ヒラギノ角ゴ Pro W3"/>
                <a:cs typeface="ヒラギノ角ゴ Pro W3"/>
              </a:rPr>
              <a:t> on </a:t>
            </a:r>
            <a:r>
              <a:rPr lang="de-DE" altLang="de-DE" dirty="0" err="1">
                <a:ea typeface="ヒラギノ角ゴ Pro W3"/>
                <a:cs typeface="ヒラギノ角ゴ Pro W3"/>
              </a:rPr>
              <a:t>their</a:t>
            </a:r>
            <a:r>
              <a:rPr lang="de-DE" altLang="de-DE" dirty="0">
                <a:ea typeface="ヒラギノ角ゴ Pro W3"/>
                <a:cs typeface="ヒラギノ角ゴ Pro W3"/>
              </a:rPr>
              <a:t> </a:t>
            </a:r>
            <a:r>
              <a:rPr lang="de-DE" altLang="de-DE" dirty="0" err="1">
                <a:ea typeface="ヒラギノ角ゴ Pro W3"/>
                <a:cs typeface="ヒラギノ角ゴ Pro W3"/>
              </a:rPr>
              <a:t>hands</a:t>
            </a:r>
            <a:r>
              <a:rPr lang="de-DE" altLang="de-DE" dirty="0">
                <a:ea typeface="ヒラギノ角ゴ Pro W3"/>
                <a:cs typeface="ヒラギノ角ゴ Pro W3"/>
              </a:rPr>
              <a:t> – </a:t>
            </a:r>
            <a:r>
              <a:rPr lang="de-DE" altLang="de-DE" dirty="0" err="1">
                <a:ea typeface="ヒラギノ角ゴ Pro W3"/>
                <a:cs typeface="ヒラギノ角ゴ Pro W3"/>
              </a:rPr>
              <a:t>initially</a:t>
            </a:r>
            <a:r>
              <a:rPr lang="de-DE" altLang="de-DE" dirty="0">
                <a:ea typeface="ヒラギノ角ゴ Pro W3"/>
                <a:cs typeface="ヒラギノ角ゴ Pro W3"/>
              </a:rPr>
              <a:t> </a:t>
            </a:r>
            <a:r>
              <a:rPr lang="de-DE" altLang="de-DE" dirty="0" err="1">
                <a:ea typeface="ヒラギノ角ゴ Pro W3"/>
                <a:cs typeface="ヒラギノ角ゴ Pro W3"/>
              </a:rPr>
              <a:t>only</a:t>
            </a:r>
            <a:r>
              <a:rPr lang="de-DE" altLang="de-DE" dirty="0">
                <a:ea typeface="ヒラギノ角ゴ Pro W3"/>
                <a:cs typeface="ヒラギノ角ゴ Pro W3"/>
              </a:rPr>
              <a:t> </a:t>
            </a:r>
            <a:r>
              <a:rPr lang="de-DE" altLang="de-DE" dirty="0" err="1">
                <a:ea typeface="ヒラギノ角ゴ Pro W3"/>
                <a:cs typeface="ヒラギノ角ゴ Pro W3"/>
              </a:rPr>
              <a:t>as</a:t>
            </a:r>
            <a:r>
              <a:rPr lang="de-DE" altLang="de-DE" dirty="0">
                <a:ea typeface="ヒラギノ角ゴ Pro W3"/>
                <a:cs typeface="ヒラギノ角ゴ Pro W3"/>
              </a:rPr>
              <a:t> </a:t>
            </a:r>
            <a:r>
              <a:rPr lang="de-DE" altLang="de-DE" b="1" dirty="0" err="1">
                <a:ea typeface="ヒラギノ角ゴ Pro W3"/>
                <a:cs typeface="ヒラギノ角ゴ Pro W3"/>
              </a:rPr>
              <a:t>reddening</a:t>
            </a:r>
            <a:r>
              <a:rPr lang="de-DE" altLang="de-DE" b="1" dirty="0">
                <a:ea typeface="ヒラギノ角ゴ Pro W3"/>
                <a:cs typeface="ヒラギノ角ゴ Pro W3"/>
              </a:rPr>
              <a:t> </a:t>
            </a:r>
            <a:r>
              <a:rPr lang="de-DE" altLang="de-DE" b="1" dirty="0" err="1">
                <a:ea typeface="ヒラギノ角ゴ Pro W3"/>
                <a:cs typeface="ヒラギノ角ゴ Pro W3"/>
              </a:rPr>
              <a:t>of</a:t>
            </a:r>
            <a:r>
              <a:rPr lang="de-DE" altLang="de-DE" b="1" dirty="0">
                <a:ea typeface="ヒラギノ角ゴ Pro W3"/>
                <a:cs typeface="ヒラギノ角ゴ Pro W3"/>
              </a:rPr>
              <a:t> </a:t>
            </a:r>
            <a:r>
              <a:rPr lang="de-DE" altLang="de-DE" b="1" dirty="0" err="1">
                <a:ea typeface="ヒラギノ角ゴ Pro W3"/>
                <a:cs typeface="ヒラギノ角ゴ Pro W3"/>
              </a:rPr>
              <a:t>the</a:t>
            </a:r>
            <a:r>
              <a:rPr lang="de-DE" altLang="de-DE" b="1" dirty="0">
                <a:ea typeface="ヒラギノ角ゴ Pro W3"/>
                <a:cs typeface="ヒラギノ角ゴ Pro W3"/>
              </a:rPr>
              <a:t> </a:t>
            </a:r>
            <a:r>
              <a:rPr lang="de-DE" altLang="de-DE" b="1" dirty="0" err="1">
                <a:ea typeface="ヒラギノ角ゴ Pro W3"/>
                <a:cs typeface="ヒラギノ角ゴ Pro W3"/>
              </a:rPr>
              <a:t>skin</a:t>
            </a:r>
            <a:r>
              <a:rPr lang="de-DE" altLang="de-DE" dirty="0">
                <a:ea typeface="ヒラギノ角ゴ Pro W3"/>
                <a:cs typeface="ヒラギノ角ゴ Pro W3"/>
              </a:rPr>
              <a:t>, </a:t>
            </a:r>
            <a:r>
              <a:rPr lang="de-DE" altLang="de-DE" b="1" dirty="0" err="1">
                <a:ea typeface="ヒラギノ角ゴ Pro W3"/>
                <a:cs typeface="ヒラギノ角ゴ Pro W3"/>
              </a:rPr>
              <a:t>later</a:t>
            </a:r>
            <a:r>
              <a:rPr lang="de-DE" altLang="de-DE" b="1" dirty="0">
                <a:ea typeface="ヒラギノ角ゴ Pro W3"/>
                <a:cs typeface="ヒラギノ角ゴ Pro W3"/>
              </a:rPr>
              <a:t> </a:t>
            </a:r>
            <a:r>
              <a:rPr lang="de-DE" altLang="de-DE" b="1" dirty="0" err="1">
                <a:ea typeface="ヒラギノ角ゴ Pro W3"/>
                <a:cs typeface="ヒラギノ角ゴ Pro W3"/>
              </a:rPr>
              <a:t>with</a:t>
            </a:r>
            <a:r>
              <a:rPr lang="de-DE" altLang="de-DE" b="1" dirty="0">
                <a:ea typeface="ヒラギノ角ゴ Pro W3"/>
                <a:cs typeface="ヒラギノ角ゴ Pro W3"/>
              </a:rPr>
              <a:t> </a:t>
            </a:r>
            <a:r>
              <a:rPr lang="de-DE" altLang="de-DE" b="1" dirty="0" err="1">
                <a:ea typeface="ヒラギノ角ゴ Pro W3"/>
                <a:cs typeface="ヒラギノ角ゴ Pro W3"/>
              </a:rPr>
              <a:t>severe</a:t>
            </a:r>
            <a:r>
              <a:rPr lang="de-DE" altLang="de-DE" b="1" dirty="0">
                <a:ea typeface="ヒラギノ角ゴ Pro W3"/>
                <a:cs typeface="ヒラギノ角ゴ Pro W3"/>
              </a:rPr>
              <a:t> </a:t>
            </a:r>
            <a:r>
              <a:rPr lang="de-DE" altLang="de-DE" b="1" dirty="0" err="1">
                <a:ea typeface="ヒラギノ角ゴ Pro W3"/>
                <a:cs typeface="ヒラギノ角ゴ Pro W3"/>
              </a:rPr>
              <a:t>longterm</a:t>
            </a:r>
            <a:r>
              <a:rPr lang="de-DE" altLang="de-DE" b="1" dirty="0">
                <a:ea typeface="ヒラギノ角ゴ Pro W3"/>
                <a:cs typeface="ヒラギノ角ゴ Pro W3"/>
              </a:rPr>
              <a:t> </a:t>
            </a:r>
            <a:r>
              <a:rPr lang="de-DE" altLang="de-DE" b="1" dirty="0" err="1">
                <a:ea typeface="ヒラギノ角ゴ Pro W3"/>
                <a:cs typeface="ヒラギノ角ゴ Pro W3"/>
              </a:rPr>
              <a:t>damage</a:t>
            </a:r>
            <a:r>
              <a:rPr lang="de-DE" altLang="de-DE" b="1" dirty="0">
                <a:ea typeface="ヒラギノ角ゴ Pro W3"/>
                <a:cs typeface="ヒラギノ角ゴ Pro W3"/>
              </a:rPr>
              <a:t> </a:t>
            </a:r>
            <a:r>
              <a:rPr lang="de-DE" altLang="de-DE" dirty="0">
                <a:ea typeface="ヒラギノ角ゴ Pro W3"/>
                <a:cs typeface="ヒラギノ角ゴ Pro W3"/>
              </a:rPr>
              <a:t>such </a:t>
            </a:r>
            <a:r>
              <a:rPr lang="de-DE" altLang="de-DE" dirty="0" err="1">
                <a:ea typeface="ヒラギノ角ゴ Pro W3"/>
                <a:cs typeface="ヒラギノ角ゴ Pro W3"/>
              </a:rPr>
              <a:t>as</a:t>
            </a:r>
            <a:r>
              <a:rPr lang="de-DE" altLang="de-DE" dirty="0">
                <a:ea typeface="ヒラギノ角ゴ Pro W3"/>
                <a:cs typeface="ヒラギノ角ゴ Pro W3"/>
              </a:rPr>
              <a:t> </a:t>
            </a:r>
            <a:r>
              <a:rPr lang="de-DE" altLang="de-DE" dirty="0" err="1">
                <a:ea typeface="ヒラギノ角ゴ Pro W3"/>
                <a:cs typeface="ヒラギノ角ゴ Pro W3"/>
              </a:rPr>
              <a:t>severe</a:t>
            </a:r>
            <a:r>
              <a:rPr lang="de-DE" altLang="de-DE" dirty="0">
                <a:ea typeface="ヒラギノ角ゴ Pro W3"/>
                <a:cs typeface="ヒラギノ角ゴ Pro W3"/>
              </a:rPr>
              <a:t> </a:t>
            </a:r>
            <a:r>
              <a:rPr lang="de-DE" altLang="de-DE" dirty="0" err="1">
                <a:ea typeface="ヒラギノ角ゴ Pro W3"/>
                <a:cs typeface="ヒラギノ角ゴ Pro W3"/>
              </a:rPr>
              <a:t>pain</a:t>
            </a:r>
            <a:r>
              <a:rPr lang="de-DE" altLang="de-DE" dirty="0">
                <a:ea typeface="ヒラギノ角ゴ Pro W3"/>
                <a:cs typeface="ヒラギノ角ゴ Pro W3"/>
              </a:rPr>
              <a:t> and </a:t>
            </a:r>
            <a:r>
              <a:rPr lang="de-DE" altLang="de-DE" dirty="0" err="1">
                <a:ea typeface="ヒラギノ角ゴ Pro W3"/>
                <a:cs typeface="ヒラギノ角ゴ Pro W3"/>
              </a:rPr>
              <a:t>tumours</a:t>
            </a:r>
            <a:r>
              <a:rPr lang="de-DE" altLang="de-DE" dirty="0">
                <a:ea typeface="ヒラギノ角ゴ Pro W3"/>
                <a:cs typeface="ヒラギノ角ゴ Pro W3"/>
              </a:rPr>
              <a:t>. </a:t>
            </a:r>
          </a:p>
          <a:p>
            <a:pPr eaLnBrk="1" hangingPunct="1"/>
            <a:r>
              <a:rPr lang="de-DE" altLang="de-DE" b="1" dirty="0" err="1">
                <a:ea typeface="ヒラギノ角ゴ Pro W3"/>
                <a:cs typeface="ヒラギノ角ゴ Pro W3"/>
              </a:rPr>
              <a:t>until</a:t>
            </a:r>
            <a:r>
              <a:rPr lang="de-DE" altLang="de-DE" b="1" dirty="0">
                <a:ea typeface="ヒラギノ角ゴ Pro W3"/>
                <a:cs typeface="ヒラギノ角ゴ Pro W3"/>
              </a:rPr>
              <a:t> William David Coolidge 1913</a:t>
            </a:r>
          </a:p>
          <a:p>
            <a:pPr eaLnBrk="1" hangingPunct="1"/>
            <a:endParaRPr lang="en-US" altLang="de-DE" dirty="0">
              <a:ea typeface="ヒラギノ角ゴ Pro W3"/>
              <a:cs typeface="ヒラギノ角ゴ Pro W3"/>
            </a:endParaRPr>
          </a:p>
          <a:p>
            <a:pPr eaLnBrk="1" hangingPunct="1"/>
            <a:r>
              <a:rPr lang="en-US" altLang="de-DE" b="1" dirty="0">
                <a:ea typeface="ヒラギノ角ゴ Pro W3"/>
                <a:cs typeface="ヒラギノ角ゴ Pro W3"/>
              </a:rPr>
              <a:t>special exhibit in our museum</a:t>
            </a:r>
            <a:endParaRPr lang="en-US" altLang="de-DE" dirty="0">
              <a:ea typeface="ヒラギノ角ゴ Pro W3"/>
              <a:cs typeface="ヒラギノ角ゴ Pro W3"/>
            </a:endParaRPr>
          </a:p>
          <a:p>
            <a:pPr eaLnBrk="1" hangingPunct="1"/>
            <a:r>
              <a:rPr lang="en-US" altLang="de-DE" b="1" dirty="0">
                <a:ea typeface="ヒラギノ角ゴ Pro W3"/>
                <a:cs typeface="ヒラギノ角ゴ Pro W3"/>
              </a:rPr>
              <a:t>hand of Dr. Paul Krause</a:t>
            </a:r>
            <a:r>
              <a:rPr lang="en-US" altLang="de-DE" dirty="0">
                <a:ea typeface="ヒラギノ角ゴ Pro W3"/>
                <a:cs typeface="ヒラギノ角ゴ Pro W3"/>
              </a:rPr>
              <a:t>. He was one of the </a:t>
            </a:r>
            <a:r>
              <a:rPr lang="en-US" altLang="de-DE" b="1" dirty="0">
                <a:ea typeface="ヒラギノ角ゴ Pro W3"/>
                <a:cs typeface="ヒラギノ角ゴ Pro W3"/>
              </a:rPr>
              <a:t>foremost radiologists and president of the German Radiological Society</a:t>
            </a:r>
            <a:r>
              <a:rPr lang="en-US" altLang="de-DE" dirty="0">
                <a:ea typeface="ヒラギノ角ゴ Pro W3"/>
                <a:cs typeface="ヒラギノ角ゴ Pro W3"/>
              </a:rPr>
              <a:t>. </a:t>
            </a:r>
          </a:p>
          <a:p>
            <a:pPr eaLnBrk="1" hangingPunct="1"/>
            <a:r>
              <a:rPr lang="en-US" altLang="de-DE" b="1" dirty="0">
                <a:ea typeface="ヒラギノ角ゴ Pro W3"/>
                <a:cs typeface="ヒラギノ角ゴ Pro W3"/>
              </a:rPr>
              <a:t>initiated the founding of the German </a:t>
            </a:r>
            <a:r>
              <a:rPr lang="en-US" altLang="de-DE" b="1" dirty="0" err="1">
                <a:ea typeface="ヒラギノ角ゴ Pro W3"/>
                <a:cs typeface="ヒラギノ角ゴ Pro W3"/>
              </a:rPr>
              <a:t>Röntgen</a:t>
            </a:r>
            <a:r>
              <a:rPr lang="en-US" altLang="de-DE" b="1" dirty="0">
                <a:ea typeface="ヒラギノ角ゴ Pro W3"/>
                <a:cs typeface="ヒラギノ角ゴ Pro W3"/>
              </a:rPr>
              <a:t>-Museum</a:t>
            </a:r>
            <a:r>
              <a:rPr lang="en-US" altLang="de-DE" dirty="0">
                <a:ea typeface="ヒラギノ角ゴ Pro W3"/>
                <a:cs typeface="ヒラギノ角ゴ Pro W3"/>
              </a:rPr>
              <a:t>. </a:t>
            </a:r>
          </a:p>
          <a:p>
            <a:pPr eaLnBrk="1" hangingPunct="1"/>
            <a:endParaRPr lang="en-US" altLang="de-DE" dirty="0">
              <a:ea typeface="ヒラギノ角ゴ Pro W3"/>
              <a:cs typeface="ヒラギノ角ゴ Pro W3"/>
            </a:endParaRPr>
          </a:p>
          <a:p>
            <a:pPr eaLnBrk="1" hangingPunct="1"/>
            <a:r>
              <a:rPr lang="en-US" altLang="de-DE" b="1" dirty="0">
                <a:ea typeface="ヒラギノ角ゴ Pro W3"/>
                <a:cs typeface="ヒラギノ角ゴ Pro W3"/>
              </a:rPr>
              <a:t>After his suicide, he bequeathed his left hand</a:t>
            </a:r>
            <a:r>
              <a:rPr lang="en-US" altLang="de-DE" dirty="0">
                <a:ea typeface="ヒラギノ角ゴ Pro W3"/>
                <a:cs typeface="ヒラギノ角ゴ Pro W3"/>
              </a:rPr>
              <a:t>, which was </a:t>
            </a:r>
            <a:r>
              <a:rPr lang="en-US" altLang="de-DE" b="1" dirty="0">
                <a:ea typeface="ヒラギノ角ゴ Pro W3"/>
                <a:cs typeface="ヒラギノ角ゴ Pro W3"/>
              </a:rPr>
              <a:t>severely damaged by X-ray burns</a:t>
            </a:r>
            <a:r>
              <a:rPr lang="en-US" altLang="de-DE" dirty="0">
                <a:ea typeface="ヒラギノ角ゴ Pro W3"/>
                <a:cs typeface="ヒラギノ角ゴ Pro W3"/>
              </a:rPr>
              <a:t>, to the </a:t>
            </a:r>
            <a:r>
              <a:rPr lang="en-US" altLang="de-DE" dirty="0" err="1">
                <a:ea typeface="ヒラギノ角ゴ Pro W3"/>
                <a:cs typeface="ヒラギノ角ゴ Pro W3"/>
              </a:rPr>
              <a:t>Röntgen</a:t>
            </a:r>
            <a:r>
              <a:rPr lang="en-US" altLang="de-DE" dirty="0">
                <a:ea typeface="ヒラギノ角ゴ Pro W3"/>
                <a:cs typeface="ヒラギノ角ゴ Pro W3"/>
              </a:rPr>
              <a:t> Museum. </a:t>
            </a:r>
          </a:p>
          <a:p>
            <a:pPr eaLnBrk="1" hangingPunct="1"/>
            <a:r>
              <a:rPr lang="en-US" altLang="de-DE" dirty="0">
                <a:ea typeface="ヒラギノ角ゴ Pro W3"/>
                <a:cs typeface="ヒラギノ角ゴ Pro W3"/>
              </a:rPr>
              <a:t>It </a:t>
            </a:r>
            <a:r>
              <a:rPr lang="en-US" altLang="de-DE" b="1" dirty="0">
                <a:ea typeface="ヒラギノ角ゴ Pro W3"/>
                <a:cs typeface="ヒラギノ角ゴ Pro W3"/>
              </a:rPr>
              <a:t>serves as a memorial to the fact that X-rays open up new possibilities in medicine, but also pose severe health risks</a:t>
            </a:r>
            <a:endParaRPr lang="de-DE" b="1" dirty="0"/>
          </a:p>
        </p:txBody>
      </p:sp>
      <p:sp>
        <p:nvSpPr>
          <p:cNvPr id="4" name="Foliennummernplatzhalter 3"/>
          <p:cNvSpPr>
            <a:spLocks noGrp="1"/>
          </p:cNvSpPr>
          <p:nvPr>
            <p:ph type="sldNum" sz="quarter" idx="5"/>
          </p:nvPr>
        </p:nvSpPr>
        <p:spPr/>
        <p:txBody>
          <a:bodyPr/>
          <a:lstStyle/>
          <a:p>
            <a:fld id="{1BA26C72-EB32-48B8-AD97-570ECD622445}" type="slidenum">
              <a:rPr lang="de-DE" smtClean="0"/>
              <a:t>26</a:t>
            </a:fld>
            <a:endParaRPr lang="de-DE"/>
          </a:p>
        </p:txBody>
      </p:sp>
    </p:spTree>
    <p:extLst>
      <p:ext uri="{BB962C8B-B14F-4D97-AF65-F5344CB8AC3E}">
        <p14:creationId xmlns:p14="http://schemas.microsoft.com/office/powerpoint/2010/main" val="3350465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GB" altLang="de-DE" b="1" dirty="0">
                <a:ea typeface="ヒラギノ角ゴ Pro W3"/>
                <a:cs typeface="Times New Roman" pitchFamily="18" charset="0"/>
              </a:rPr>
              <a:t>the year 1896 plays an outstanding role </a:t>
            </a:r>
            <a:r>
              <a:rPr lang="en-GB" altLang="de-DE" dirty="0">
                <a:ea typeface="ヒラギノ角ゴ Pro W3"/>
                <a:cs typeface="Times New Roman" pitchFamily="18" charset="0"/>
              </a:rPr>
              <a:t>in the </a:t>
            </a:r>
            <a:r>
              <a:rPr lang="en-GB" altLang="de-DE" b="1" dirty="0">
                <a:ea typeface="ヒラギノ角ゴ Pro W3"/>
                <a:cs typeface="Times New Roman" pitchFamily="18" charset="0"/>
              </a:rPr>
              <a:t>discoveries and inventions in diagnostic radiology and the first steps of radiotherapy</a:t>
            </a:r>
            <a:r>
              <a:rPr lang="en-GB" altLang="de-DE" dirty="0">
                <a:ea typeface="ヒラギノ角ゴ Pro W3"/>
                <a:cs typeface="Times New Roman" pitchFamily="18" charset="0"/>
              </a:rPr>
              <a:t>. </a:t>
            </a:r>
          </a:p>
          <a:p>
            <a:pPr eaLnBrk="1" hangingPunct="1"/>
            <a:r>
              <a:rPr lang="en-GB" altLang="de-DE" dirty="0">
                <a:ea typeface="ヒラギノ角ゴ Pro W3"/>
                <a:cs typeface="Times New Roman" pitchFamily="18" charset="0"/>
              </a:rPr>
              <a:t>a total of </a:t>
            </a:r>
            <a:r>
              <a:rPr lang="en-GB" altLang="de-DE" b="1" dirty="0">
                <a:ea typeface="ヒラギノ角ゴ Pro W3"/>
                <a:cs typeface="Times New Roman" pitchFamily="18" charset="0"/>
              </a:rPr>
              <a:t>49 books and brochures and almost a thousand essays </a:t>
            </a:r>
            <a:r>
              <a:rPr lang="en-GB" altLang="de-DE" dirty="0">
                <a:ea typeface="ヒラギノ角ゴ Pro W3"/>
                <a:cs typeface="Times New Roman" pitchFamily="18" charset="0"/>
              </a:rPr>
              <a:t>were written </a:t>
            </a:r>
            <a:r>
              <a:rPr lang="en-GB" altLang="de-DE" b="1" dirty="0">
                <a:ea typeface="ヒラギノ角ゴ Pro W3"/>
                <a:cs typeface="Times New Roman" pitchFamily="18" charset="0"/>
              </a:rPr>
              <a:t>on the scientific aspects and possible applications</a:t>
            </a:r>
            <a:endParaRPr lang="en-GB" altLang="de-DE" dirty="0">
              <a:ea typeface="ヒラギノ角ゴ Pro W3"/>
              <a:cs typeface="Times New Roman" pitchFamily="18" charset="0"/>
            </a:endParaRPr>
          </a:p>
          <a:p>
            <a:pPr eaLnBrk="1" hangingPunct="1"/>
            <a:r>
              <a:rPr lang="en-GB" altLang="de-DE" b="1" dirty="0">
                <a:ea typeface="ヒラギノ角ゴ Pro W3"/>
                <a:cs typeface="Times New Roman" pitchFamily="18" charset="0"/>
              </a:rPr>
              <a:t>Mostly dealing with the possible applications in medicine</a:t>
            </a:r>
            <a:r>
              <a:rPr lang="en-GB" altLang="de-DE" dirty="0">
                <a:ea typeface="ヒラギノ角ゴ Pro W3"/>
                <a:cs typeface="Times New Roman" pitchFamily="18" charset="0"/>
              </a:rPr>
              <a:t>. </a:t>
            </a:r>
          </a:p>
          <a:p>
            <a:pPr eaLnBrk="1" hangingPunct="1"/>
            <a:endParaRPr lang="en-GB" altLang="de-DE" dirty="0">
              <a:ea typeface="ヒラギノ角ゴ Pro W3"/>
              <a:cs typeface="Times New Roman" pitchFamily="18" charset="0"/>
            </a:endParaRPr>
          </a:p>
          <a:p>
            <a:pPr eaLnBrk="1" hangingPunct="1"/>
            <a:r>
              <a:rPr lang="en-US" altLang="de-DE" dirty="0">
                <a:ea typeface="ヒラギノ角ゴ Pro W3"/>
                <a:cs typeface="Times New Roman" pitchFamily="18" charset="0"/>
              </a:rPr>
              <a:t>17</a:t>
            </a:r>
            <a:r>
              <a:rPr lang="en-US" altLang="de-DE" baseline="30000" dirty="0">
                <a:ea typeface="ヒラギノ角ゴ Pro W3"/>
                <a:cs typeface="Times New Roman" pitchFamily="18" charset="0"/>
              </a:rPr>
              <a:t>th</a:t>
            </a:r>
            <a:r>
              <a:rPr lang="en-US" altLang="de-DE" dirty="0">
                <a:ea typeface="ヒラギノ角ゴ Pro W3"/>
                <a:cs typeface="Times New Roman" pitchFamily="18" charset="0"/>
              </a:rPr>
              <a:t> of January, the </a:t>
            </a:r>
            <a:r>
              <a:rPr lang="en-US" altLang="de-DE" b="1" dirty="0">
                <a:ea typeface="ヒラギノ角ゴ Pro W3"/>
                <a:cs typeface="Times New Roman" pitchFamily="18" charset="0"/>
              </a:rPr>
              <a:t>anatomist </a:t>
            </a:r>
            <a:r>
              <a:rPr lang="en-US" altLang="de-DE" b="1" dirty="0" err="1">
                <a:ea typeface="ヒラギノ角ゴ Pro W3"/>
                <a:cs typeface="Times New Roman" pitchFamily="18" charset="0"/>
              </a:rPr>
              <a:t>Tandler</a:t>
            </a:r>
            <a:r>
              <a:rPr lang="en-US" altLang="de-DE" b="1" dirty="0">
                <a:ea typeface="ヒラギノ角ゴ Pro W3"/>
                <a:cs typeface="Times New Roman" pitchFamily="18" charset="0"/>
              </a:rPr>
              <a:t> </a:t>
            </a:r>
            <a:r>
              <a:rPr lang="en-US" altLang="de-DE" dirty="0">
                <a:ea typeface="ヒラギノ角ゴ Pro W3"/>
                <a:cs typeface="Times New Roman" pitchFamily="18" charset="0"/>
              </a:rPr>
              <a:t>in </a:t>
            </a:r>
            <a:r>
              <a:rPr lang="en-US" altLang="de-DE" b="1" dirty="0">
                <a:ea typeface="ヒラギノ角ゴ Pro W3"/>
                <a:cs typeface="Times New Roman" pitchFamily="18" charset="0"/>
              </a:rPr>
              <a:t>Vienna</a:t>
            </a:r>
            <a:r>
              <a:rPr lang="en-US" altLang="de-DE" dirty="0">
                <a:ea typeface="ヒラギノ角ゴ Pro W3"/>
                <a:cs typeface="Times New Roman" pitchFamily="18" charset="0"/>
              </a:rPr>
              <a:t> </a:t>
            </a:r>
            <a:r>
              <a:rPr lang="en-US" altLang="de-DE" b="1" dirty="0">
                <a:ea typeface="ヒラギノ角ゴ Pro W3"/>
                <a:cs typeface="Times New Roman" pitchFamily="18" charset="0"/>
              </a:rPr>
              <a:t>provided</a:t>
            </a:r>
            <a:r>
              <a:rPr lang="en-US" altLang="de-DE" dirty="0">
                <a:ea typeface="ヒラギノ角ゴ Pro W3"/>
                <a:cs typeface="Times New Roman" pitchFamily="18" charset="0"/>
              </a:rPr>
              <a:t> the assistants </a:t>
            </a:r>
            <a:r>
              <a:rPr lang="en-US" altLang="de-DE" b="1" dirty="0">
                <a:ea typeface="ヒラギノ角ゴ Pro W3"/>
                <a:cs typeface="Times New Roman" pitchFamily="18" charset="0"/>
              </a:rPr>
              <a:t>Eduard </a:t>
            </a:r>
            <a:r>
              <a:rPr lang="en-US" altLang="de-DE" b="1" dirty="0" err="1">
                <a:ea typeface="ヒラギノ角ゴ Pro W3"/>
                <a:cs typeface="Times New Roman" pitchFamily="18" charset="0"/>
              </a:rPr>
              <a:t>Haschek</a:t>
            </a:r>
            <a:r>
              <a:rPr lang="en-US" altLang="de-DE" b="1" dirty="0">
                <a:ea typeface="ヒラギノ角ゴ Pro W3"/>
                <a:cs typeface="Times New Roman" pitchFamily="18" charset="0"/>
              </a:rPr>
              <a:t> </a:t>
            </a:r>
            <a:r>
              <a:rPr lang="en-US" altLang="de-DE" dirty="0">
                <a:ea typeface="ヒラギノ角ゴ Pro W3"/>
                <a:cs typeface="Times New Roman" pitchFamily="18" charset="0"/>
              </a:rPr>
              <a:t>(1875-1947) and </a:t>
            </a:r>
            <a:r>
              <a:rPr lang="en-US" altLang="de-DE" b="1" dirty="0">
                <a:ea typeface="ヒラギノ角ゴ Pro W3"/>
                <a:cs typeface="Times New Roman" pitchFamily="18" charset="0"/>
              </a:rPr>
              <a:t>Otto </a:t>
            </a:r>
            <a:r>
              <a:rPr lang="en-US" altLang="de-DE" b="1" dirty="0" err="1">
                <a:ea typeface="ヒラギノ角ゴ Pro W3"/>
                <a:cs typeface="Times New Roman" pitchFamily="18" charset="0"/>
              </a:rPr>
              <a:t>Lindenthal</a:t>
            </a:r>
            <a:r>
              <a:rPr lang="en-US" altLang="de-DE" b="1" dirty="0">
                <a:ea typeface="ヒラギノ角ゴ Pro W3"/>
                <a:cs typeface="Times New Roman" pitchFamily="18" charset="0"/>
              </a:rPr>
              <a:t> </a:t>
            </a:r>
            <a:r>
              <a:rPr lang="en-US" altLang="de-DE" dirty="0">
                <a:ea typeface="ヒラギノ角ゴ Pro W3"/>
                <a:cs typeface="Times New Roman" pitchFamily="18" charset="0"/>
              </a:rPr>
              <a:t>(1872-1947) at the </a:t>
            </a:r>
            <a:r>
              <a:rPr lang="en-US" altLang="de-DE" b="1" dirty="0">
                <a:ea typeface="ヒラギノ角ゴ Pro W3"/>
                <a:cs typeface="Times New Roman" pitchFamily="18" charset="0"/>
              </a:rPr>
              <a:t>Institute of Physics </a:t>
            </a:r>
            <a:r>
              <a:rPr lang="en-US" altLang="de-DE" dirty="0">
                <a:ea typeface="ヒラギノ角ゴ Pro W3"/>
                <a:cs typeface="Times New Roman" pitchFamily="18" charset="0"/>
              </a:rPr>
              <a:t>with the </a:t>
            </a:r>
            <a:r>
              <a:rPr lang="en-US" altLang="de-DE" b="1" dirty="0">
                <a:ea typeface="ヒラギノ角ゴ Pro W3"/>
                <a:cs typeface="Times New Roman" pitchFamily="18" charset="0"/>
              </a:rPr>
              <a:t>amputated hand of a corpse. </a:t>
            </a:r>
          </a:p>
          <a:p>
            <a:pPr eaLnBrk="1" hangingPunct="1"/>
            <a:endParaRPr lang="en-GB" altLang="de-DE" dirty="0">
              <a:ea typeface="ヒラギノ角ゴ Pro W3"/>
              <a:cs typeface="Times New Roman" pitchFamily="18" charset="0"/>
            </a:endParaRPr>
          </a:p>
          <a:p>
            <a:pPr eaLnBrk="1" hangingPunct="1"/>
            <a:r>
              <a:rPr lang="en-GB" altLang="de-DE" b="1" dirty="0">
                <a:ea typeface="ヒラギノ角ゴ Pro W3"/>
                <a:cs typeface="Times New Roman" pitchFamily="18" charset="0"/>
              </a:rPr>
              <a:t>arterial vessels were filled in with the </a:t>
            </a:r>
            <a:r>
              <a:rPr lang="en-GB" altLang="de-DE" b="1" i="1" dirty="0" err="1">
                <a:ea typeface="ヒラギノ角ゴ Pro W3"/>
                <a:cs typeface="Times New Roman" pitchFamily="18" charset="0"/>
              </a:rPr>
              <a:t>Teichmann’s</a:t>
            </a:r>
            <a:r>
              <a:rPr lang="en-GB" altLang="de-DE" b="1" i="1" dirty="0">
                <a:ea typeface="ヒラギノ角ゴ Pro W3"/>
                <a:cs typeface="Times New Roman" pitchFamily="18" charset="0"/>
              </a:rPr>
              <a:t> solution</a:t>
            </a:r>
            <a:r>
              <a:rPr lang="en-GB" altLang="de-DE" dirty="0">
                <a:ea typeface="ヒラギノ角ゴ Pro W3"/>
                <a:cs typeface="Times New Roman" pitchFamily="18" charset="0"/>
              </a:rPr>
              <a:t>, a mixture of chalk, cinnabar and paraffin. </a:t>
            </a:r>
          </a:p>
          <a:p>
            <a:pPr eaLnBrk="1" hangingPunct="1"/>
            <a:r>
              <a:rPr lang="en-GB" altLang="de-DE" b="1" dirty="0">
                <a:ea typeface="ヒラギノ角ゴ Pro W3"/>
                <a:cs typeface="Times New Roman" pitchFamily="18" charset="0"/>
              </a:rPr>
              <a:t>exposure time of 57 minutes</a:t>
            </a:r>
            <a:r>
              <a:rPr lang="en-GB" altLang="de-DE" dirty="0">
                <a:ea typeface="ヒラギノ角ゴ Pro W3"/>
                <a:cs typeface="Times New Roman" pitchFamily="18" charset="0"/>
              </a:rPr>
              <a:t>, - </a:t>
            </a:r>
            <a:r>
              <a:rPr lang="en-GB" altLang="de-DE" b="1" dirty="0">
                <a:ea typeface="ヒラギノ角ゴ Pro W3"/>
                <a:cs typeface="Times New Roman" pitchFamily="18" charset="0"/>
              </a:rPr>
              <a:t>first angiogram </a:t>
            </a:r>
            <a:r>
              <a:rPr lang="en-GB" altLang="de-DE" dirty="0">
                <a:ea typeface="ヒラギノ角ゴ Pro W3"/>
                <a:cs typeface="Times New Roman" pitchFamily="18" charset="0"/>
              </a:rPr>
              <a:t>was created.</a:t>
            </a:r>
          </a:p>
          <a:p>
            <a:pPr eaLnBrk="1" hangingPunct="1"/>
            <a:endParaRPr lang="en-GB" altLang="de-DE" dirty="0">
              <a:ea typeface="ヒラギノ角ゴ Pro W3"/>
              <a:cs typeface="Times New Roman"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27</a:t>
            </a:fld>
            <a:endParaRPr lang="de-DE"/>
          </a:p>
        </p:txBody>
      </p:sp>
    </p:spTree>
    <p:extLst>
      <p:ext uri="{BB962C8B-B14F-4D97-AF65-F5344CB8AC3E}">
        <p14:creationId xmlns:p14="http://schemas.microsoft.com/office/powerpoint/2010/main" val="4173699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GB" altLang="de-DE" b="1" dirty="0">
                <a:ea typeface="ヒラギノ角ゴ Pro W3"/>
                <a:cs typeface="Times New Roman" pitchFamily="18" charset="0"/>
              </a:rPr>
              <a:t>first  dental radiograph </a:t>
            </a:r>
            <a:r>
              <a:rPr lang="en-GB" altLang="de-DE" dirty="0">
                <a:ea typeface="ヒラギノ角ゴ Pro W3"/>
                <a:cs typeface="Times New Roman" pitchFamily="18" charset="0"/>
              </a:rPr>
              <a:t>introduced by the attempts of the German </a:t>
            </a:r>
            <a:r>
              <a:rPr lang="en-GB" altLang="de-DE" b="1" dirty="0">
                <a:ea typeface="ヒラギノ角ゴ Pro W3"/>
                <a:cs typeface="Times New Roman" pitchFamily="18" charset="0"/>
              </a:rPr>
              <a:t>dentist Otto </a:t>
            </a:r>
            <a:r>
              <a:rPr lang="en-GB" altLang="de-DE" b="1" dirty="0" err="1">
                <a:ea typeface="ヒラギノ角ゴ Pro W3"/>
                <a:cs typeface="Times New Roman" pitchFamily="18" charset="0"/>
              </a:rPr>
              <a:t>Walkhoff</a:t>
            </a:r>
            <a:r>
              <a:rPr lang="en-GB" altLang="de-DE" b="1" dirty="0">
                <a:ea typeface="ヒラギノ角ゴ Pro W3"/>
                <a:cs typeface="Times New Roman" pitchFamily="18" charset="0"/>
              </a:rPr>
              <a:t> </a:t>
            </a:r>
            <a:r>
              <a:rPr lang="en-GB" altLang="de-DE" dirty="0">
                <a:ea typeface="ヒラギノ角ゴ Pro W3"/>
                <a:cs typeface="Times New Roman" pitchFamily="18" charset="0"/>
              </a:rPr>
              <a:t>(1860-1934). </a:t>
            </a:r>
          </a:p>
          <a:p>
            <a:pPr eaLnBrk="1" hangingPunct="1"/>
            <a:endParaRPr lang="en-GB" altLang="de-DE" dirty="0">
              <a:ea typeface="ヒラギノ角ゴ Pro W3"/>
              <a:cs typeface="Times New Roman" pitchFamily="18" charset="0"/>
            </a:endParaRPr>
          </a:p>
          <a:p>
            <a:pPr eaLnBrk="1" hangingPunct="1"/>
            <a:r>
              <a:rPr lang="en-GB" altLang="de-DE" dirty="0">
                <a:ea typeface="ヒラギノ角ゴ Pro W3"/>
                <a:cs typeface="Times New Roman" pitchFamily="18" charset="0"/>
              </a:rPr>
              <a:t>In the </a:t>
            </a:r>
            <a:r>
              <a:rPr lang="en-GB" altLang="de-DE" b="1" dirty="0">
                <a:ea typeface="ヒラギノ角ゴ Pro W3"/>
                <a:cs typeface="Times New Roman" pitchFamily="18" charset="0"/>
              </a:rPr>
              <a:t>middle of January</a:t>
            </a:r>
            <a:r>
              <a:rPr lang="en-GB" altLang="de-DE" dirty="0">
                <a:ea typeface="ヒラギノ角ゴ Pro W3"/>
                <a:cs typeface="Times New Roman" pitchFamily="18" charset="0"/>
              </a:rPr>
              <a:t>, </a:t>
            </a:r>
          </a:p>
          <a:p>
            <a:pPr eaLnBrk="1" hangingPunct="1"/>
            <a:r>
              <a:rPr lang="en-GB" altLang="de-DE" dirty="0" err="1">
                <a:ea typeface="ヒラギノ角ゴ Pro W3"/>
                <a:cs typeface="Times New Roman" pitchFamily="18" charset="0"/>
              </a:rPr>
              <a:t>Walkhoff</a:t>
            </a:r>
            <a:r>
              <a:rPr lang="en-GB" altLang="de-DE" dirty="0">
                <a:ea typeface="ヒラギノ角ゴ Pro W3"/>
                <a:cs typeface="Times New Roman" pitchFamily="18" charset="0"/>
              </a:rPr>
              <a:t> asked the </a:t>
            </a:r>
            <a:r>
              <a:rPr lang="en-GB" altLang="de-DE" b="1" dirty="0">
                <a:ea typeface="ヒラギノ角ゴ Pro W3"/>
                <a:cs typeface="Times New Roman" pitchFamily="18" charset="0"/>
              </a:rPr>
              <a:t>chemist, Professor </a:t>
            </a:r>
            <a:r>
              <a:rPr lang="en-GB" altLang="de-DE" b="1" dirty="0" err="1">
                <a:ea typeface="ヒラギノ角ゴ Pro W3"/>
                <a:cs typeface="Times New Roman" pitchFamily="18" charset="0"/>
              </a:rPr>
              <a:t>Giesel</a:t>
            </a:r>
            <a:r>
              <a:rPr lang="en-GB" altLang="de-DE" b="1" dirty="0">
                <a:ea typeface="ヒラギノ角ゴ Pro W3"/>
                <a:cs typeface="Times New Roman" pitchFamily="18" charset="0"/>
              </a:rPr>
              <a:t> in Braunschweig</a:t>
            </a:r>
            <a:r>
              <a:rPr lang="en-GB" altLang="de-DE" dirty="0">
                <a:ea typeface="ヒラギノ角ゴ Pro W3"/>
                <a:cs typeface="Times New Roman" pitchFamily="18" charset="0"/>
              </a:rPr>
              <a:t>, to take an </a:t>
            </a:r>
            <a:r>
              <a:rPr lang="en-GB" altLang="de-DE" b="1" dirty="0">
                <a:ea typeface="ヒラギノ角ゴ Pro W3"/>
                <a:cs typeface="Times New Roman" pitchFamily="18" charset="0"/>
              </a:rPr>
              <a:t>X-ray of his back teeth</a:t>
            </a:r>
            <a:r>
              <a:rPr lang="en-GB" altLang="de-DE" dirty="0">
                <a:ea typeface="ヒラギノ角ゴ Pro W3"/>
                <a:cs typeface="Times New Roman" pitchFamily="18" charset="0"/>
              </a:rPr>
              <a:t>. </a:t>
            </a:r>
          </a:p>
          <a:p>
            <a:pPr eaLnBrk="1" hangingPunct="1"/>
            <a:endParaRPr lang="en-GB" altLang="de-DE" dirty="0">
              <a:ea typeface="ヒラギノ角ゴ Pro W3"/>
              <a:cs typeface="Times New Roman" pitchFamily="18" charset="0"/>
            </a:endParaRPr>
          </a:p>
          <a:p>
            <a:pPr eaLnBrk="1" hangingPunct="1"/>
            <a:r>
              <a:rPr lang="en-GB" altLang="de-DE" dirty="0">
                <a:ea typeface="ヒラギノ角ゴ Pro W3"/>
                <a:cs typeface="Times New Roman" pitchFamily="18" charset="0"/>
              </a:rPr>
              <a:t>Small pieces were cut from the </a:t>
            </a:r>
            <a:r>
              <a:rPr lang="en-GB" altLang="de-DE" b="1" dirty="0">
                <a:ea typeface="ヒラギノ角ゴ Pro W3"/>
                <a:cs typeface="Times New Roman" pitchFamily="18" charset="0"/>
              </a:rPr>
              <a:t>commercial plates </a:t>
            </a:r>
            <a:r>
              <a:rPr lang="en-GB" altLang="de-DE" dirty="0">
                <a:ea typeface="ヒラギノ角ゴ Pro W3"/>
                <a:cs typeface="Times New Roman" pitchFamily="18" charset="0"/>
              </a:rPr>
              <a:t>and </a:t>
            </a:r>
            <a:r>
              <a:rPr lang="en-GB" altLang="de-DE" b="1" dirty="0">
                <a:ea typeface="ヒラギノ角ゴ Pro W3"/>
                <a:cs typeface="Times New Roman" pitchFamily="18" charset="0"/>
              </a:rPr>
              <a:t>again wrapped light-proof. </a:t>
            </a:r>
          </a:p>
          <a:p>
            <a:pPr eaLnBrk="1" hangingPunct="1"/>
            <a:endParaRPr lang="en-GB" altLang="de-DE" dirty="0">
              <a:ea typeface="ヒラギノ角ゴ Pro W3"/>
              <a:cs typeface="Times New Roman" pitchFamily="18" charset="0"/>
            </a:endParaRPr>
          </a:p>
          <a:p>
            <a:pPr eaLnBrk="1" hangingPunct="1"/>
            <a:r>
              <a:rPr lang="en-GB" altLang="de-DE" dirty="0">
                <a:ea typeface="ヒラギノ角ゴ Pro W3"/>
                <a:cs typeface="Times New Roman" pitchFamily="18" charset="0"/>
              </a:rPr>
              <a:t>This </a:t>
            </a:r>
            <a:r>
              <a:rPr lang="en-GB" altLang="de-DE" b="1" dirty="0">
                <a:ea typeface="ヒラギノ角ゴ Pro W3"/>
                <a:cs typeface="Times New Roman" pitchFamily="18" charset="0"/>
              </a:rPr>
              <a:t>first intraoral X-ray was taken </a:t>
            </a:r>
            <a:r>
              <a:rPr lang="en-GB" altLang="de-DE" dirty="0">
                <a:ea typeface="ヒラギノ角ゴ Pro W3"/>
                <a:cs typeface="Times New Roman" pitchFamily="18" charset="0"/>
              </a:rPr>
              <a:t>after an </a:t>
            </a:r>
            <a:r>
              <a:rPr lang="en-GB" altLang="de-DE" b="1" dirty="0">
                <a:ea typeface="ヒラギノ角ゴ Pro W3"/>
                <a:cs typeface="Times New Roman" pitchFamily="18" charset="0"/>
              </a:rPr>
              <a:t>exposure time </a:t>
            </a:r>
            <a:r>
              <a:rPr lang="en-GB" altLang="de-DE" dirty="0">
                <a:ea typeface="ヒラギノ角ゴ Pro W3"/>
                <a:cs typeface="Times New Roman" pitchFamily="18" charset="0"/>
              </a:rPr>
              <a:t>of some </a:t>
            </a:r>
            <a:r>
              <a:rPr lang="en-GB" altLang="de-DE" b="1" dirty="0">
                <a:ea typeface="ヒラギノ角ゴ Pro W3"/>
                <a:cs typeface="Times New Roman" pitchFamily="18" charset="0"/>
              </a:rPr>
              <a:t>25 minutes</a:t>
            </a:r>
            <a:r>
              <a:rPr lang="en-GB" altLang="de-DE" dirty="0">
                <a:ea typeface="ヒラギノ角ゴ Pro W3"/>
                <a:cs typeface="Times New Roman" pitchFamily="18" charset="0"/>
              </a:rPr>
              <a:t>.</a:t>
            </a:r>
            <a:endParaRPr lang="de-DE" altLang="de-DE" dirty="0">
              <a:ea typeface="ヒラギノ角ゴ Pro W3"/>
              <a:cs typeface="Times New Roman"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28</a:t>
            </a:fld>
            <a:endParaRPr lang="de-DE"/>
          </a:p>
        </p:txBody>
      </p:sp>
    </p:spTree>
    <p:extLst>
      <p:ext uri="{BB962C8B-B14F-4D97-AF65-F5344CB8AC3E}">
        <p14:creationId xmlns:p14="http://schemas.microsoft.com/office/powerpoint/2010/main" val="1342290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Michael Pupin, first to follow </a:t>
            </a:r>
            <a:r>
              <a:rPr lang="en-US" sz="1200" b="1" kern="1200" dirty="0" err="1">
                <a:solidFill>
                  <a:schemeClr val="tx1"/>
                </a:solidFill>
                <a:effectLst/>
                <a:latin typeface="Times" pitchFamily="18" charset="0"/>
                <a:ea typeface="ヒラギノ角ゴ Pro W3" pitchFamily="-1" charset="-128"/>
                <a:cs typeface="ヒラギノ角ゴ Pro W3" pitchFamily="-1" charset="-128"/>
              </a:rPr>
              <a:t>Röntgen's</a:t>
            </a:r>
            <a:r>
              <a:rPr lang="en-US" sz="1200" b="1" kern="1200" dirty="0">
                <a:solidFill>
                  <a:schemeClr val="tx1"/>
                </a:solidFill>
                <a:effectLst/>
                <a:latin typeface="Times" pitchFamily="18" charset="0"/>
                <a:ea typeface="ヒラギノ角ゴ Pro W3" pitchFamily="-1" charset="-128"/>
                <a:cs typeface="ヒラギノ角ゴ Pro W3" pitchFamily="-1" charset="-128"/>
              </a:rPr>
              <a:t> experiments </a:t>
            </a:r>
            <a:r>
              <a:rPr lang="en-US" sz="1200" kern="1200" dirty="0">
                <a:solidFill>
                  <a:schemeClr val="tx1"/>
                </a:solidFill>
                <a:effectLst/>
                <a:latin typeface="Times" pitchFamily="18" charset="0"/>
                <a:ea typeface="ヒラギノ角ゴ Pro W3" pitchFamily="-1" charset="-128"/>
                <a:cs typeface="ヒラギノ角ゴ Pro W3" pitchFamily="-1" charset="-128"/>
              </a:rPr>
              <a:t>in the US. </a:t>
            </a:r>
          </a:p>
          <a:p>
            <a:pPr eaLnBrk="1" hangingPunct="1"/>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US" sz="1200" kern="1200" dirty="0">
                <a:solidFill>
                  <a:schemeClr val="tx1"/>
                </a:solidFill>
                <a:effectLst/>
                <a:latin typeface="Times" pitchFamily="18" charset="0"/>
                <a:ea typeface="ヒラギノ角ゴ Pro W3" pitchFamily="-1" charset="-128"/>
                <a:cs typeface="ヒラギノ角ゴ Pro W3" pitchFamily="-1" charset="-128"/>
              </a:rPr>
              <a:t>In </a:t>
            </a:r>
            <a:r>
              <a:rPr lang="en-US" sz="1200" b="1" kern="1200" dirty="0">
                <a:solidFill>
                  <a:schemeClr val="tx1"/>
                </a:solidFill>
                <a:effectLst/>
                <a:latin typeface="Times" pitchFamily="18" charset="0"/>
                <a:ea typeface="ヒラギノ角ゴ Pro W3" pitchFamily="-1" charset="-128"/>
                <a:cs typeface="ヒラギノ角ゴ Pro W3" pitchFamily="-1" charset="-128"/>
              </a:rPr>
              <a:t>early 1896 </a:t>
            </a:r>
            <a:r>
              <a:rPr lang="en-US" sz="1200" kern="1200" dirty="0">
                <a:solidFill>
                  <a:schemeClr val="tx1"/>
                </a:solidFill>
                <a:effectLst/>
                <a:latin typeface="Times" pitchFamily="18" charset="0"/>
                <a:ea typeface="ヒラギノ角ゴ Pro W3" pitchFamily="-1" charset="-128"/>
                <a:cs typeface="ヒラギノ角ゴ Pro W3" pitchFamily="-1" charset="-128"/>
              </a:rPr>
              <a:t>he </a:t>
            </a:r>
            <a:r>
              <a:rPr lang="en-US" sz="1200" b="1" kern="1200" dirty="0">
                <a:solidFill>
                  <a:schemeClr val="tx1"/>
                </a:solidFill>
                <a:effectLst/>
                <a:latin typeface="Times" pitchFamily="18" charset="0"/>
                <a:ea typeface="ヒラギノ角ゴ Pro W3" pitchFamily="-1" charset="-128"/>
                <a:cs typeface="ヒラギノ角ゴ Pro W3" pitchFamily="-1" charset="-128"/>
              </a:rPr>
              <a:t>invented the method </a:t>
            </a:r>
            <a:r>
              <a:rPr lang="en-US" sz="1200" kern="1200" dirty="0">
                <a:solidFill>
                  <a:schemeClr val="tx1"/>
                </a:solidFill>
                <a:effectLst/>
                <a:latin typeface="Times" pitchFamily="18" charset="0"/>
                <a:ea typeface="ヒラギノ角ゴ Pro W3" pitchFamily="-1" charset="-128"/>
                <a:cs typeface="ヒラギノ角ゴ Pro W3" pitchFamily="-1" charset="-128"/>
              </a:rPr>
              <a:t>of placing a </a:t>
            </a:r>
            <a:r>
              <a:rPr lang="en-US" sz="1200" b="1" kern="1200" dirty="0">
                <a:solidFill>
                  <a:schemeClr val="tx1"/>
                </a:solidFill>
                <a:effectLst/>
                <a:latin typeface="Times" pitchFamily="18" charset="0"/>
                <a:ea typeface="ヒラギノ角ゴ Pro W3" pitchFamily="-1" charset="-128"/>
                <a:cs typeface="ヒラギノ角ゴ Pro W3" pitchFamily="-1" charset="-128"/>
              </a:rPr>
              <a:t>sheet of paper coated with fluorescent substances next to the photographic plate</a:t>
            </a:r>
          </a:p>
          <a:p>
            <a:pPr eaLnBrk="1" hangingPunct="1"/>
            <a:endParaRPr lang="en-US" sz="1200" b="1"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reduced the exposure time from over an hour to a few seconds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Edison</a:t>
            </a:r>
            <a:r>
              <a:rPr lang="en-US" sz="1200" kern="1200" dirty="0">
                <a:solidFill>
                  <a:schemeClr val="tx1"/>
                </a:solidFill>
                <a:effectLst/>
                <a:latin typeface="Times" pitchFamily="18" charset="0"/>
                <a:ea typeface="ヒラギノ角ゴ Pro W3" pitchFamily="-1" charset="-128"/>
                <a:cs typeface="ヒラギノ角ゴ Pro W3" pitchFamily="-1" charset="-128"/>
              </a:rPr>
              <a:t> was the first to use </a:t>
            </a:r>
            <a:r>
              <a:rPr lang="en-US" sz="1200" b="1" kern="1200" dirty="0">
                <a:solidFill>
                  <a:schemeClr val="tx1"/>
                </a:solidFill>
                <a:effectLst/>
                <a:latin typeface="Times" pitchFamily="18" charset="0"/>
                <a:ea typeface="ヒラギノ角ゴ Pro W3" pitchFamily="-1" charset="-128"/>
                <a:cs typeface="ヒラギノ角ゴ Pro W3" pitchFamily="-1" charset="-128"/>
              </a:rPr>
              <a:t>calcium tungstate </a:t>
            </a:r>
            <a:r>
              <a:rPr lang="en-US" sz="1200" kern="1200" dirty="0">
                <a:solidFill>
                  <a:schemeClr val="tx1"/>
                </a:solidFill>
                <a:effectLst/>
                <a:latin typeface="Times" pitchFamily="18" charset="0"/>
                <a:ea typeface="ヒラギノ角ゴ Pro W3" pitchFamily="-1" charset="-128"/>
                <a:cs typeface="ヒラギノ角ゴ Pro W3" pitchFamily="-1" charset="-128"/>
              </a:rPr>
              <a:t>for</a:t>
            </a:r>
            <a:r>
              <a:rPr lang="en-US" sz="1200" kern="1200" baseline="0" dirty="0">
                <a:solidFill>
                  <a:schemeClr val="tx1"/>
                </a:solidFill>
                <a:effectLst/>
                <a:latin typeface="Times" pitchFamily="18" charset="0"/>
                <a:ea typeface="ヒラギノ角ゴ Pro W3" pitchFamily="-1" charset="-128"/>
                <a:cs typeface="ヒラギノ角ゴ Pro W3" pitchFamily="-1" charset="-128"/>
              </a:rPr>
              <a:t> image intensifying screens.</a:t>
            </a:r>
            <a:endParaRPr lang="de-DE" altLang="de-DE" dirty="0">
              <a:latin typeface="Arial" pitchFamily="34" charset="0"/>
              <a:ea typeface="ヒラギノ角ゴ Pro W3"/>
              <a:cs typeface="Arial" pitchFamily="34"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29</a:t>
            </a:fld>
            <a:endParaRPr lang="de-DE"/>
          </a:p>
        </p:txBody>
      </p:sp>
    </p:spTree>
    <p:extLst>
      <p:ext uri="{BB962C8B-B14F-4D97-AF65-F5344CB8AC3E}">
        <p14:creationId xmlns:p14="http://schemas.microsoft.com/office/powerpoint/2010/main" val="194973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discovery - Bavarian town Würzburg</a:t>
            </a:r>
            <a:r>
              <a:rPr lang="en-US" sz="1200" kern="1200" dirty="0">
                <a:solidFill>
                  <a:schemeClr val="tx1"/>
                </a:solidFill>
                <a:effectLst/>
                <a:latin typeface="Times" pitchFamily="18" charset="0"/>
                <a:ea typeface="ヒラギノ角ゴ Pro W3" pitchFamily="-1" charset="-128"/>
                <a:cs typeface="ヒラギノ角ゴ Pro W3" pitchFamily="-1" charset="-128"/>
              </a:rPr>
              <a:t>, around </a:t>
            </a:r>
            <a:r>
              <a:rPr lang="en-US" sz="1200" b="1" kern="1200" dirty="0">
                <a:solidFill>
                  <a:schemeClr val="tx1"/>
                </a:solidFill>
                <a:effectLst/>
                <a:latin typeface="Times" pitchFamily="18" charset="0"/>
                <a:ea typeface="ヒラギノ角ゴ Pro W3" pitchFamily="-1" charset="-128"/>
                <a:cs typeface="ヒラギノ角ゴ Pro W3" pitchFamily="-1" charset="-128"/>
              </a:rPr>
              <a:t>1890</a:t>
            </a:r>
            <a:r>
              <a:rPr lang="en-US" sz="1200" kern="1200" dirty="0">
                <a:solidFill>
                  <a:schemeClr val="tx1"/>
                </a:solidFill>
                <a:effectLst/>
                <a:latin typeface="Times" pitchFamily="18" charset="0"/>
                <a:ea typeface="ヒラギノ角ゴ Pro W3" pitchFamily="-1" charset="-128"/>
                <a:cs typeface="ヒラギノ角ゴ Pro W3" pitchFamily="-1" charset="-128"/>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pitchFamily="18" charset="0"/>
                <a:ea typeface="ヒラギノ角ゴ Pro W3" pitchFamily="-1" charset="-128"/>
                <a:cs typeface="ヒラギノ角ゴ Pro W3" pitchFamily="-1" charset="-128"/>
              </a:rPr>
              <a:t>Here in </a:t>
            </a:r>
            <a:r>
              <a:rPr lang="en-US" sz="1200" b="1" kern="1200" dirty="0">
                <a:solidFill>
                  <a:schemeClr val="tx1"/>
                </a:solidFill>
                <a:effectLst/>
                <a:latin typeface="Times" pitchFamily="18" charset="0"/>
                <a:ea typeface="ヒラギノ角ゴ Pro W3" pitchFamily="-1" charset="-128"/>
                <a:cs typeface="ヒラギノ角ゴ Pro W3" pitchFamily="-1" charset="-128"/>
              </a:rPr>
              <a:t>1889</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de-DE" b="1" dirty="0">
                <a:solidFill>
                  <a:srgbClr val="FFFFFF"/>
                </a:solidFill>
                <a:ea typeface="ヒラギノ角ゴ Pro W3"/>
                <a:cs typeface="ヒラギノ角ゴ Pro W3"/>
                <a:sym typeface="Times" pitchFamily="18" charset="0"/>
              </a:rPr>
              <a:t>young and ambitious </a:t>
            </a:r>
            <a:r>
              <a:rPr lang="en-US" altLang="de-DE" dirty="0">
                <a:solidFill>
                  <a:srgbClr val="FFFFFF"/>
                </a:solidFill>
                <a:ea typeface="ヒラギノ角ゴ Pro W3"/>
                <a:cs typeface="ヒラギノ角ゴ Pro W3"/>
                <a:sym typeface="Times" pitchFamily="18" charset="0"/>
              </a:rPr>
              <a:t>scientist WCR had been </a:t>
            </a:r>
            <a:r>
              <a:rPr lang="en-US" altLang="de-DE" b="1" dirty="0">
                <a:solidFill>
                  <a:srgbClr val="FFFFFF"/>
                </a:solidFill>
                <a:ea typeface="ヒラギノ角ゴ Pro W3"/>
                <a:cs typeface="ヒラギノ角ゴ Pro W3"/>
                <a:sym typeface="Times" pitchFamily="18" charset="0"/>
              </a:rPr>
              <a:t>appointed Professor for physics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de-DE" b="1" dirty="0">
                <a:solidFill>
                  <a:srgbClr val="FFFFFF"/>
                </a:solidFill>
                <a:ea typeface="ヒラギノ角ゴ Pro W3"/>
                <a:cs typeface="ヒラギノ角ゴ Pro W3"/>
                <a:sym typeface="Times" pitchFamily="18" charset="0"/>
              </a:rPr>
              <a:t>successor</a:t>
            </a:r>
            <a:r>
              <a:rPr lang="en-US" altLang="de-DE" dirty="0">
                <a:solidFill>
                  <a:srgbClr val="FFFFFF"/>
                </a:solidFill>
                <a:ea typeface="ヒラギノ角ゴ Pro W3"/>
                <a:cs typeface="ヒラギノ角ゴ Pro W3"/>
                <a:sym typeface="Times" pitchFamily="18" charset="0"/>
              </a:rPr>
              <a:t> of the very famous German </a:t>
            </a:r>
            <a:r>
              <a:rPr lang="en-US" altLang="de-DE" b="1" dirty="0">
                <a:solidFill>
                  <a:srgbClr val="FFFFFF"/>
                </a:solidFill>
                <a:ea typeface="ヒラギノ角ゴ Pro W3"/>
                <a:cs typeface="ヒラギノ角ゴ Pro W3"/>
                <a:sym typeface="Times" pitchFamily="18" charset="0"/>
              </a:rPr>
              <a:t>physicist Friedrich Kohlrausch</a:t>
            </a:r>
            <a:r>
              <a:rPr lang="en-US" altLang="de-DE" dirty="0">
                <a:solidFill>
                  <a:srgbClr val="FFFFFF"/>
                </a:solidFill>
                <a:ea typeface="ヒラギノ角ゴ Pro W3"/>
                <a:cs typeface="ヒラギノ角ゴ Pro W3"/>
                <a:sym typeface="Times" pitchFamily="18" charset="0"/>
              </a:rPr>
              <a:t>. </a:t>
            </a:r>
          </a:p>
          <a:p>
            <a:endParaRPr lang="en-US" altLang="de-DE" b="1" baseline="0" dirty="0">
              <a:solidFill>
                <a:srgbClr val="FFFFFF"/>
              </a:solidFill>
              <a:ea typeface="ヒラギノ角ゴ Pro W3"/>
              <a:cs typeface="ヒラギノ角ゴ Pro W3"/>
              <a:sym typeface="Times" pitchFamily="18" charset="0"/>
            </a:endParaRPr>
          </a:p>
          <a:p>
            <a:r>
              <a:rPr lang="en-US" altLang="de-DE" b="1" baseline="0" dirty="0">
                <a:solidFill>
                  <a:srgbClr val="FFFFFF"/>
                </a:solidFill>
                <a:ea typeface="ヒラギノ角ゴ Pro W3"/>
                <a:cs typeface="ヒラギノ角ゴ Pro W3"/>
                <a:sym typeface="Times" pitchFamily="18" charset="0"/>
              </a:rPr>
              <a:t>enthusiastic amateur photographer</a:t>
            </a:r>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a:t>
            </a:fld>
            <a:endParaRPr lang="de-DE"/>
          </a:p>
        </p:txBody>
      </p:sp>
    </p:spTree>
    <p:extLst>
      <p:ext uri="{BB962C8B-B14F-4D97-AF65-F5344CB8AC3E}">
        <p14:creationId xmlns:p14="http://schemas.microsoft.com/office/powerpoint/2010/main" val="682085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ltLang="de-DE" b="1" dirty="0">
                <a:ea typeface="ヒラギノ角ゴ Pro W3"/>
                <a:cs typeface="Times New Roman" pitchFamily="18" charset="0"/>
              </a:rPr>
              <a:t>First whole body radiograph in 9 parts</a:t>
            </a:r>
            <a:r>
              <a:rPr lang="en-GB" altLang="de-DE" dirty="0">
                <a:ea typeface="ヒラギノ角ゴ Pro W3"/>
                <a:cs typeface="Times New Roman" pitchFamily="18"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de-DE" dirty="0">
              <a:ea typeface="ヒラギノ角ゴ Pro W3"/>
              <a:cs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altLang="de-DE" dirty="0">
                <a:ea typeface="ヒラギノ角ゴ Pro W3"/>
                <a:cs typeface="Times New Roman" pitchFamily="18" charset="0"/>
              </a:rPr>
              <a:t>taken in </a:t>
            </a:r>
            <a:r>
              <a:rPr lang="en-GB" altLang="de-DE" b="1" dirty="0">
                <a:ea typeface="ヒラギノ角ゴ Pro W3"/>
                <a:cs typeface="Times New Roman" pitchFamily="18" charset="0"/>
              </a:rPr>
              <a:t>March 1896 by Ludwig Zehnder</a:t>
            </a:r>
            <a:r>
              <a:rPr lang="en-GB" altLang="de-DE" dirty="0">
                <a:ea typeface="ヒラギノ角ゴ Pro W3"/>
                <a:cs typeface="Times New Roman" pitchFamily="18"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de-DE" dirty="0">
              <a:ea typeface="ヒラギノ角ゴ Pro W3"/>
              <a:cs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altLang="de-DE" dirty="0">
                <a:ea typeface="ヒラギノ角ゴ Pro W3"/>
                <a:cs typeface="Times New Roman" pitchFamily="18" charset="0"/>
              </a:rPr>
              <a:t>Some parts of the body depends on two wounded soldiers. </a:t>
            </a:r>
          </a:p>
          <a:p>
            <a:pPr marL="0" marR="0" indent="0" algn="l" defTabSz="914400" rtl="0" eaLnBrk="1" fontAlgn="base" latinLnBrk="0" hangingPunct="1">
              <a:lnSpc>
                <a:spcPct val="100000"/>
              </a:lnSpc>
              <a:spcBef>
                <a:spcPct val="30000"/>
              </a:spcBef>
              <a:spcAft>
                <a:spcPct val="0"/>
              </a:spcAft>
              <a:buClrTx/>
              <a:buSzTx/>
              <a:buFontTx/>
              <a:buNone/>
              <a:tabLst/>
              <a:defRPr/>
            </a:pPr>
            <a:r>
              <a:rPr lang="en-GB" altLang="de-DE" dirty="0">
                <a:ea typeface="ヒラギノ角ゴ Pro W3"/>
                <a:cs typeface="Times New Roman" pitchFamily="18" charset="0"/>
              </a:rPr>
              <a:t>The head depends on the photographer (exposure time app. 60 minutes)</a:t>
            </a: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30</a:t>
            </a:fld>
            <a:endParaRPr lang="de-DE"/>
          </a:p>
        </p:txBody>
      </p:sp>
    </p:spTree>
    <p:extLst>
      <p:ext uri="{BB962C8B-B14F-4D97-AF65-F5344CB8AC3E}">
        <p14:creationId xmlns:p14="http://schemas.microsoft.com/office/powerpoint/2010/main" val="562401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ltLang="de-DE" dirty="0">
                <a:ea typeface="ヒラギノ角ゴ Pro W3"/>
                <a:cs typeface="Times New Roman" pitchFamily="18" charset="0"/>
              </a:rPr>
              <a:t>The Us-American Pioneer </a:t>
            </a:r>
            <a:r>
              <a:rPr lang="en-GB" altLang="de-DE" b="1" dirty="0">
                <a:ea typeface="ヒラギノ角ゴ Pro W3"/>
                <a:cs typeface="Times New Roman" pitchFamily="18" charset="0"/>
              </a:rPr>
              <a:t>Francis Henry Williams</a:t>
            </a:r>
            <a:r>
              <a:rPr lang="en-GB" altLang="de-DE" dirty="0">
                <a:ea typeface="ヒラギノ角ゴ Pro W3"/>
                <a:cs typeface="Times New Roman" pitchFamily="18" charset="0"/>
              </a:rPr>
              <a:t> (MIT) </a:t>
            </a:r>
          </a:p>
          <a:p>
            <a:pPr marL="0" marR="0" indent="0" algn="l" defTabSz="914400" rtl="0" eaLnBrk="1" fontAlgn="base" latinLnBrk="0" hangingPunct="1">
              <a:lnSpc>
                <a:spcPct val="100000"/>
              </a:lnSpc>
              <a:spcBef>
                <a:spcPct val="30000"/>
              </a:spcBef>
              <a:spcAft>
                <a:spcPct val="0"/>
              </a:spcAft>
              <a:buClrTx/>
              <a:buSzTx/>
              <a:buFontTx/>
              <a:buNone/>
              <a:tabLst/>
              <a:defRPr/>
            </a:pPr>
            <a:r>
              <a:rPr lang="en-GB" altLang="de-DE" dirty="0">
                <a:ea typeface="ヒラギノ角ゴ Pro W3"/>
                <a:cs typeface="Times New Roman" pitchFamily="18" charset="0"/>
              </a:rPr>
              <a:t>took the </a:t>
            </a:r>
            <a:r>
              <a:rPr lang="en-GB" altLang="de-DE" b="1" dirty="0">
                <a:ea typeface="ヒラギノ角ゴ Pro W3"/>
                <a:cs typeface="Times New Roman" pitchFamily="18" charset="0"/>
              </a:rPr>
              <a:t>first radiograph of the thorax </a:t>
            </a:r>
            <a:r>
              <a:rPr lang="en-GB" altLang="de-DE" dirty="0">
                <a:ea typeface="ヒラギノ角ゴ Pro W3"/>
                <a:cs typeface="Times New Roman" pitchFamily="18" charset="0"/>
              </a:rPr>
              <a:t>in </a:t>
            </a:r>
            <a:r>
              <a:rPr lang="en-GB" altLang="de-DE" b="1" dirty="0">
                <a:ea typeface="ヒラギノ角ゴ Pro W3"/>
                <a:cs typeface="Times New Roman" pitchFamily="18" charset="0"/>
              </a:rPr>
              <a:t>April 1896</a:t>
            </a:r>
            <a:r>
              <a:rPr lang="en-GB" altLang="de-DE" dirty="0">
                <a:ea typeface="ヒラギノ角ゴ Pro W3"/>
                <a:cs typeface="Times New Roman" pitchFamily="18"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GB" altLang="de-DE" dirty="0">
                <a:ea typeface="ヒラギノ角ゴ Pro W3"/>
                <a:cs typeface="Times New Roman" pitchFamily="18" charset="0"/>
              </a:rPr>
              <a:t>The </a:t>
            </a:r>
            <a:r>
              <a:rPr lang="en-GB" altLang="de-DE" b="1" dirty="0">
                <a:ea typeface="ヒラギノ角ゴ Pro W3"/>
                <a:cs typeface="Times New Roman" pitchFamily="18" charset="0"/>
              </a:rPr>
              <a:t>exposure time </a:t>
            </a:r>
            <a:r>
              <a:rPr lang="en-GB" altLang="de-DE" dirty="0">
                <a:ea typeface="ヒラギノ角ゴ Pro W3"/>
                <a:cs typeface="Times New Roman" pitchFamily="18" charset="0"/>
              </a:rPr>
              <a:t>was about </a:t>
            </a:r>
            <a:r>
              <a:rPr lang="en-GB" altLang="de-DE" b="1" dirty="0">
                <a:ea typeface="ヒラギノ角ゴ Pro W3"/>
                <a:cs typeface="Times New Roman" pitchFamily="18" charset="0"/>
              </a:rPr>
              <a:t>60 minutes.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de-DE" b="1" dirty="0">
              <a:ea typeface="ヒラギノ角ゴ Pro W3"/>
              <a:cs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pitchFamily="18" charset="0"/>
                <a:ea typeface="ヒラギノ角ゴ Pro W3" pitchFamily="-1" charset="-128"/>
                <a:cs typeface="ヒラギノ角ゴ Pro W3" pitchFamily="-1" charset="-128"/>
              </a:rPr>
              <a:t>You all know how to take a lung x-ray: Take a deep breath, hold it ….</a:t>
            </a:r>
            <a:endParaRPr lang="de-DE" sz="1200" kern="1200" dirty="0">
              <a:solidFill>
                <a:schemeClr val="tx1"/>
              </a:solidFill>
              <a:effectLst/>
              <a:latin typeface="Times" pitchFamily="18" charset="0"/>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31</a:t>
            </a:fld>
            <a:endParaRPr lang="de-DE"/>
          </a:p>
        </p:txBody>
      </p:sp>
    </p:spTree>
    <p:extLst>
      <p:ext uri="{BB962C8B-B14F-4D97-AF65-F5344CB8AC3E}">
        <p14:creationId xmlns:p14="http://schemas.microsoft.com/office/powerpoint/2010/main" val="1542074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US" sz="1200" kern="1200" dirty="0">
                <a:solidFill>
                  <a:schemeClr val="tx1"/>
                </a:solidFill>
                <a:effectLst/>
                <a:latin typeface="Times" pitchFamily="18" charset="0"/>
                <a:ea typeface="ヒラギノ角ゴ Pro W3" pitchFamily="-1" charset="-128"/>
                <a:cs typeface="ヒラギノ角ゴ Pro W3" pitchFamily="-1" charset="-128"/>
              </a:rPr>
              <a:t>The </a:t>
            </a:r>
            <a:r>
              <a:rPr lang="en-US" sz="1200" b="1" kern="1200" dirty="0">
                <a:solidFill>
                  <a:schemeClr val="tx1"/>
                </a:solidFill>
                <a:effectLst/>
                <a:latin typeface="Times" pitchFamily="18" charset="0"/>
                <a:ea typeface="ヒラギノ角ゴ Pro W3" pitchFamily="-1" charset="-128"/>
                <a:cs typeface="ヒラギノ角ゴ Pro W3" pitchFamily="-1" charset="-128"/>
              </a:rPr>
              <a:t>dermatologist Leopold Freund </a:t>
            </a:r>
            <a:r>
              <a:rPr lang="en-US" sz="1200" kern="1200" dirty="0">
                <a:solidFill>
                  <a:schemeClr val="tx1"/>
                </a:solidFill>
                <a:effectLst/>
                <a:latin typeface="Times" pitchFamily="18" charset="0"/>
                <a:ea typeface="ヒラギノ角ゴ Pro W3" pitchFamily="-1" charset="-128"/>
                <a:cs typeface="ヒラギノ角ゴ Pro W3" pitchFamily="-1" charset="-128"/>
              </a:rPr>
              <a:t>from </a:t>
            </a:r>
            <a:r>
              <a:rPr lang="en-US" sz="1200" b="1" kern="1200" dirty="0">
                <a:solidFill>
                  <a:schemeClr val="tx1"/>
                </a:solidFill>
                <a:effectLst/>
                <a:latin typeface="Times" pitchFamily="18" charset="0"/>
                <a:ea typeface="ヒラギノ角ゴ Pro W3" pitchFamily="-1" charset="-128"/>
                <a:cs typeface="ヒラギノ角ゴ Pro W3" pitchFamily="-1" charset="-128"/>
              </a:rPr>
              <a:t>Vienna </a:t>
            </a:r>
            <a:r>
              <a:rPr lang="en-US" sz="1200" kern="1200" dirty="0">
                <a:solidFill>
                  <a:schemeClr val="tx1"/>
                </a:solidFill>
                <a:effectLst/>
                <a:latin typeface="Times" pitchFamily="18" charset="0"/>
                <a:ea typeface="ヒラギノ角ゴ Pro W3" pitchFamily="-1" charset="-128"/>
                <a:cs typeface="ヒラギノ角ゴ Pro W3" pitchFamily="-1" charset="-128"/>
              </a:rPr>
              <a:t>established </a:t>
            </a:r>
            <a:r>
              <a:rPr lang="en-US" sz="1200" b="1" kern="1200" dirty="0">
                <a:solidFill>
                  <a:schemeClr val="tx1"/>
                </a:solidFill>
                <a:effectLst/>
                <a:latin typeface="Times" pitchFamily="18" charset="0"/>
                <a:ea typeface="ヒラギノ角ゴ Pro W3" pitchFamily="-1" charset="-128"/>
                <a:cs typeface="ヒラギノ角ゴ Pro W3" pitchFamily="-1" charset="-128"/>
              </a:rPr>
              <a:t>radiation therapy as a new scientific </a:t>
            </a:r>
            <a:r>
              <a:rPr lang="en-US" sz="1200" kern="1200" dirty="0">
                <a:solidFill>
                  <a:schemeClr val="tx1"/>
                </a:solidFill>
                <a:effectLst/>
                <a:latin typeface="Times" pitchFamily="18" charset="0"/>
                <a:ea typeface="ヒラギノ角ゴ Pro W3" pitchFamily="-1" charset="-128"/>
                <a:cs typeface="ヒラギノ角ゴ Pro W3" pitchFamily="-1" charset="-128"/>
              </a:rPr>
              <a:t>field. </a:t>
            </a:r>
          </a:p>
          <a:p>
            <a:pPr eaLnBrk="1" hangingPunct="1"/>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US" sz="1200" kern="1200" dirty="0">
                <a:solidFill>
                  <a:schemeClr val="tx1"/>
                </a:solidFill>
                <a:effectLst/>
                <a:latin typeface="Times" pitchFamily="18" charset="0"/>
                <a:ea typeface="ヒラギノ角ゴ Pro W3" pitchFamily="-1" charset="-128"/>
                <a:cs typeface="ヒラギノ角ゴ Pro W3" pitchFamily="-1" charset="-128"/>
              </a:rPr>
              <a:t>In </a:t>
            </a:r>
            <a:r>
              <a:rPr lang="en-US" sz="1200" b="1" kern="1200" dirty="0">
                <a:solidFill>
                  <a:schemeClr val="tx1"/>
                </a:solidFill>
                <a:effectLst/>
                <a:latin typeface="Times" pitchFamily="18" charset="0"/>
                <a:ea typeface="ヒラギノ角ゴ Pro W3" pitchFamily="-1" charset="-128"/>
                <a:cs typeface="ヒラギノ角ゴ Pro W3" pitchFamily="-1" charset="-128"/>
              </a:rPr>
              <a:t>autumn 1896 he irradiated a five-year-old girl </a:t>
            </a:r>
            <a:r>
              <a:rPr lang="en-US" sz="1200" kern="1200" dirty="0">
                <a:solidFill>
                  <a:schemeClr val="tx1"/>
                </a:solidFill>
                <a:effectLst/>
                <a:latin typeface="Times" pitchFamily="18" charset="0"/>
                <a:ea typeface="ヒラギノ角ゴ Pro W3" pitchFamily="-1" charset="-128"/>
                <a:cs typeface="ヒラギノ角ゴ Pro W3" pitchFamily="-1" charset="-128"/>
              </a:rPr>
              <a:t>whose entire back was densely hairy, </a:t>
            </a:r>
          </a:p>
          <a:p>
            <a:pPr eaLnBrk="1" hangingPunct="1"/>
            <a:r>
              <a:rPr lang="en-US" sz="1200" b="1" kern="1200" dirty="0">
                <a:solidFill>
                  <a:schemeClr val="tx1"/>
                </a:solidFill>
                <a:effectLst/>
                <a:latin typeface="Times" pitchFamily="18" charset="0"/>
                <a:ea typeface="ヒラギノ角ゴ Pro W3" pitchFamily="-1" charset="-128"/>
                <a:cs typeface="ヒラギノ角ゴ Pro W3" pitchFamily="-1" charset="-128"/>
              </a:rPr>
              <a:t>exposed her to X-rays for two hours a day - </a:t>
            </a:r>
            <a:r>
              <a:rPr lang="en-US" sz="1200" kern="1200" dirty="0">
                <a:solidFill>
                  <a:schemeClr val="tx1"/>
                </a:solidFill>
                <a:effectLst/>
                <a:latin typeface="Times" pitchFamily="18" charset="0"/>
                <a:ea typeface="ヒラギノ角ゴ Pro W3" pitchFamily="-1" charset="-128"/>
                <a:cs typeface="ヒラギノ角ゴ Pro W3" pitchFamily="-1" charset="-128"/>
              </a:rPr>
              <a:t>thus achieving hair loss. </a:t>
            </a:r>
          </a:p>
          <a:p>
            <a:pPr eaLnBrk="1" hangingPunct="1"/>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US" sz="1200" kern="1200" dirty="0">
                <a:solidFill>
                  <a:schemeClr val="tx1"/>
                </a:solidFill>
                <a:effectLst/>
                <a:latin typeface="Times" pitchFamily="18" charset="0"/>
                <a:ea typeface="ヒラギノ角ゴ Pro W3" pitchFamily="-1" charset="-128"/>
                <a:cs typeface="ヒラギノ角ゴ Pro W3" pitchFamily="-1" charset="-128"/>
              </a:rPr>
              <a:t>During the treatment, the girl suffered from </a:t>
            </a:r>
            <a:r>
              <a:rPr lang="en-US" sz="1200" b="1" kern="1200" dirty="0">
                <a:solidFill>
                  <a:schemeClr val="tx1"/>
                </a:solidFill>
                <a:effectLst/>
                <a:latin typeface="Times" pitchFamily="18" charset="0"/>
                <a:ea typeface="ヒラギノ角ゴ Pro W3" pitchFamily="-1" charset="-128"/>
                <a:cs typeface="ヒラギノ角ゴ Pro W3" pitchFamily="-1" charset="-128"/>
              </a:rPr>
              <a:t>radiation ulcers </a:t>
            </a:r>
            <a:r>
              <a:rPr lang="en-US" sz="1200" kern="1200" dirty="0">
                <a:solidFill>
                  <a:schemeClr val="tx1"/>
                </a:solidFill>
                <a:effectLst/>
                <a:latin typeface="Times" pitchFamily="18" charset="0"/>
                <a:ea typeface="ヒラギノ角ゴ Pro W3" pitchFamily="-1" charset="-128"/>
                <a:cs typeface="ヒラギノ角ゴ Pro W3" pitchFamily="-1" charset="-128"/>
              </a:rPr>
              <a:t>in the lumbar region, which could be corrected surgically. </a:t>
            </a:r>
            <a:endParaRPr lang="en-US" altLang="de-DE" dirty="0">
              <a:ea typeface="ヒラギノ角ゴ Pro W3"/>
              <a:cs typeface="ヒラギノ角ゴ Pro W3"/>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32</a:t>
            </a:fld>
            <a:endParaRPr lang="de-DE"/>
          </a:p>
        </p:txBody>
      </p:sp>
    </p:spTree>
    <p:extLst>
      <p:ext uri="{BB962C8B-B14F-4D97-AF65-F5344CB8AC3E}">
        <p14:creationId xmlns:p14="http://schemas.microsoft.com/office/powerpoint/2010/main" val="3718548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Times" pitchFamily="18" charset="0"/>
                <a:ea typeface="ヒラギノ角ゴ Pro W3" pitchFamily="-1" charset="-128"/>
                <a:cs typeface="ヒラギノ角ゴ Pro W3" pitchFamily="-1" charset="-128"/>
              </a:rPr>
              <a:t>triumphal advance of radiology as a diagnostic tool </a:t>
            </a:r>
            <a:r>
              <a:rPr lang="en-US" sz="1200" kern="1200" dirty="0">
                <a:solidFill>
                  <a:schemeClr val="tx1"/>
                </a:solidFill>
                <a:effectLst/>
                <a:latin typeface="Times" pitchFamily="18" charset="0"/>
                <a:ea typeface="ヒラギノ角ゴ Pro W3" pitchFamily="-1" charset="-128"/>
                <a:cs typeface="ヒラギノ角ゴ Pro W3" pitchFamily="-1" charset="-128"/>
              </a:rPr>
              <a:t>was followed by the creation of an </a:t>
            </a:r>
            <a:r>
              <a:rPr lang="en-US" sz="1200" b="1" kern="1200" dirty="0">
                <a:solidFill>
                  <a:schemeClr val="tx1"/>
                </a:solidFill>
                <a:effectLst/>
                <a:latin typeface="Times" pitchFamily="18" charset="0"/>
                <a:ea typeface="ヒラギノ角ゴ Pro W3" pitchFamily="-1" charset="-128"/>
                <a:cs typeface="ヒラギノ角ゴ Pro W3" pitchFamily="-1" charset="-128"/>
              </a:rPr>
              <a:t>independent professional specialty </a:t>
            </a:r>
            <a:r>
              <a:rPr lang="en-US" sz="1200" kern="1200" dirty="0">
                <a:solidFill>
                  <a:schemeClr val="tx1"/>
                </a:solidFill>
                <a:effectLst/>
                <a:latin typeface="Times" pitchFamily="18" charset="0"/>
                <a:ea typeface="ヒラギノ角ゴ Pro W3" pitchFamily="-1" charset="-128"/>
                <a:cs typeface="ヒラギノ角ゴ Pro W3" pitchFamily="-1" charset="-128"/>
              </a:rPr>
              <a:t>with its </a:t>
            </a:r>
            <a:r>
              <a:rPr lang="en-US" sz="1200" b="1" kern="1200" dirty="0">
                <a:solidFill>
                  <a:schemeClr val="tx1"/>
                </a:solidFill>
                <a:effectLst/>
                <a:latin typeface="Times" pitchFamily="18" charset="0"/>
                <a:ea typeface="ヒラギノ角ゴ Pro W3" pitchFamily="-1" charset="-128"/>
                <a:cs typeface="ヒラギノ角ゴ Pro W3" pitchFamily="-1" charset="-128"/>
              </a:rPr>
              <a:t>own defined requirements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kern="1200" dirty="0">
                <a:solidFill>
                  <a:schemeClr val="tx1"/>
                </a:solidFill>
                <a:effectLst/>
                <a:latin typeface="Times" pitchFamily="18" charset="0"/>
                <a:ea typeface="ヒラギノ角ゴ Pro W3" pitchFamily="-1" charset="-128"/>
                <a:cs typeface="ヒラギノ角ゴ Pro W3" pitchFamily="-1" charset="-128"/>
              </a:rPr>
              <a:t>At the outset the </a:t>
            </a:r>
            <a:r>
              <a:rPr lang="en-US" sz="1200" b="1" kern="1200" dirty="0">
                <a:solidFill>
                  <a:schemeClr val="tx1"/>
                </a:solidFill>
                <a:effectLst/>
                <a:latin typeface="Times" pitchFamily="18" charset="0"/>
                <a:ea typeface="ヒラギノ角ゴ Pro W3" pitchFamily="-1" charset="-128"/>
                <a:cs typeface="ヒラギノ角ゴ Pro W3" pitchFamily="-1" charset="-128"/>
              </a:rPr>
              <a:t>radiologist </a:t>
            </a:r>
            <a:r>
              <a:rPr lang="en-US" sz="1200" kern="1200" dirty="0">
                <a:solidFill>
                  <a:schemeClr val="tx1"/>
                </a:solidFill>
                <a:effectLst/>
                <a:latin typeface="Times" pitchFamily="18" charset="0"/>
                <a:ea typeface="ヒラギノ角ゴ Pro W3" pitchFamily="-1" charset="-128"/>
                <a:cs typeface="ヒラギノ角ゴ Pro W3" pitchFamily="-1" charset="-128"/>
              </a:rPr>
              <a:t>fulfilled various roles: </a:t>
            </a:r>
          </a:p>
          <a:p>
            <a:r>
              <a:rPr lang="en-US" sz="1200" b="1" kern="1200" dirty="0">
                <a:solidFill>
                  <a:schemeClr val="tx1"/>
                </a:solidFill>
                <a:effectLst/>
                <a:latin typeface="Times" pitchFamily="18" charset="0"/>
                <a:ea typeface="ヒラギノ角ゴ Pro W3" pitchFamily="-1" charset="-128"/>
                <a:cs typeface="ヒラギノ角ゴ Pro W3" pitchFamily="-1" charset="-128"/>
              </a:rPr>
              <a:t>physician</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r>
              <a:rPr lang="en-US" sz="1200" kern="1200" dirty="0">
                <a:solidFill>
                  <a:schemeClr val="tx1"/>
                </a:solidFill>
                <a:effectLst/>
                <a:latin typeface="Times" pitchFamily="18" charset="0"/>
                <a:ea typeface="ヒラギノ角ゴ Pro W3" pitchFamily="-1" charset="-128"/>
                <a:cs typeface="ヒラギノ角ゴ Pro W3" pitchFamily="-1" charset="-128"/>
              </a:rPr>
              <a:t>and </a:t>
            </a:r>
            <a:r>
              <a:rPr lang="en-US" sz="1200" b="1" kern="1200" dirty="0">
                <a:solidFill>
                  <a:schemeClr val="tx1"/>
                </a:solidFill>
                <a:effectLst/>
                <a:latin typeface="Times" pitchFamily="18" charset="0"/>
                <a:ea typeface="ヒラギノ角ゴ Pro W3" pitchFamily="-1" charset="-128"/>
                <a:cs typeface="ヒラギノ角ゴ Pro W3" pitchFamily="-1" charset="-128"/>
              </a:rPr>
              <a:t>at the same time photographer</a:t>
            </a:r>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b="1" kern="1200" dirty="0">
                <a:solidFill>
                  <a:schemeClr val="tx1"/>
                </a:solidFill>
                <a:effectLst/>
                <a:latin typeface="Times" pitchFamily="18" charset="0"/>
                <a:ea typeface="ヒラギノ角ゴ Pro W3" pitchFamily="-1" charset="-128"/>
                <a:cs typeface="ヒラギノ角ゴ Pro W3" pitchFamily="-1" charset="-128"/>
              </a:rPr>
              <a:t>technician</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r>
              <a:rPr lang="en-US" sz="1200" kern="1200" dirty="0">
                <a:solidFill>
                  <a:schemeClr val="tx1"/>
                </a:solidFill>
                <a:effectLst/>
                <a:latin typeface="Times" pitchFamily="18" charset="0"/>
                <a:ea typeface="ヒラギノ角ゴ Pro W3" pitchFamily="-1" charset="-128"/>
                <a:cs typeface="ヒラギノ角ゴ Pro W3" pitchFamily="-1" charset="-128"/>
              </a:rPr>
              <a:t>and </a:t>
            </a:r>
            <a:r>
              <a:rPr lang="en-US" sz="1200" b="1" kern="1200" dirty="0">
                <a:solidFill>
                  <a:schemeClr val="tx1"/>
                </a:solidFill>
                <a:effectLst/>
                <a:latin typeface="Times" pitchFamily="18" charset="0"/>
                <a:ea typeface="ヒラギノ角ゴ Pro W3" pitchFamily="-1" charset="-128"/>
                <a:cs typeface="ヒラギノ角ゴ Pro W3" pitchFamily="-1" charset="-128"/>
              </a:rPr>
              <a:t>archivist</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b="1" kern="1200" dirty="0">
                <a:solidFill>
                  <a:schemeClr val="tx1"/>
                </a:solidFill>
                <a:effectLst/>
                <a:latin typeface="Times" pitchFamily="18" charset="0"/>
                <a:ea typeface="ヒラギノ角ゴ Pro W3" pitchFamily="-1" charset="-128"/>
                <a:cs typeface="ヒラギノ角ゴ Pro W3" pitchFamily="-1" charset="-128"/>
              </a:rPr>
              <a:t>After 1900</a:t>
            </a:r>
            <a:r>
              <a:rPr lang="en-US" sz="1200" kern="1200" dirty="0">
                <a:solidFill>
                  <a:schemeClr val="tx1"/>
                </a:solidFill>
                <a:effectLst/>
                <a:latin typeface="Times" pitchFamily="18" charset="0"/>
                <a:ea typeface="ヒラギノ角ゴ Pro W3" pitchFamily="-1" charset="-128"/>
                <a:cs typeface="ヒラギノ角ゴ Pro W3" pitchFamily="-1" charset="-128"/>
              </a:rPr>
              <a:t>, these diverse tasks </a:t>
            </a:r>
            <a:r>
              <a:rPr lang="en-US" sz="1200" b="1" kern="1200" dirty="0">
                <a:solidFill>
                  <a:schemeClr val="tx1"/>
                </a:solidFill>
                <a:effectLst/>
                <a:latin typeface="Times" pitchFamily="18" charset="0"/>
                <a:ea typeface="ヒラギノ角ゴ Pro W3" pitchFamily="-1" charset="-128"/>
                <a:cs typeface="ヒラギノ角ゴ Pro W3" pitchFamily="-1" charset="-128"/>
              </a:rPr>
              <a:t>gave rise to a number of different professions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r>
              <a:rPr lang="en-US" sz="1200" kern="1200" dirty="0">
                <a:solidFill>
                  <a:schemeClr val="tx1"/>
                </a:solidFill>
                <a:effectLst/>
                <a:latin typeface="Times" pitchFamily="18" charset="0"/>
                <a:ea typeface="ヒラギノ角ゴ Pro W3" pitchFamily="-1" charset="-128"/>
                <a:cs typeface="ヒラギノ角ゴ Pro W3" pitchFamily="-1" charset="-128"/>
              </a:rPr>
              <a:t>the </a:t>
            </a:r>
            <a:r>
              <a:rPr lang="en-US" sz="1200" b="1" kern="1200" dirty="0">
                <a:solidFill>
                  <a:schemeClr val="tx1"/>
                </a:solidFill>
                <a:effectLst/>
                <a:latin typeface="Times" pitchFamily="18" charset="0"/>
                <a:ea typeface="ヒラギノ角ゴ Pro W3" pitchFamily="-1" charset="-128"/>
                <a:cs typeface="ヒラギノ角ゴ Pro W3" pitchFamily="-1" charset="-128"/>
              </a:rPr>
              <a:t>radiologist </a:t>
            </a:r>
            <a:r>
              <a:rPr lang="en-US" sz="1200" kern="1200" dirty="0">
                <a:solidFill>
                  <a:schemeClr val="tx1"/>
                </a:solidFill>
                <a:effectLst/>
                <a:latin typeface="Times" pitchFamily="18" charset="0"/>
                <a:ea typeface="ヒラギノ角ゴ Pro W3" pitchFamily="-1" charset="-128"/>
                <a:cs typeface="ヒラギノ角ゴ Pro W3" pitchFamily="-1" charset="-128"/>
              </a:rPr>
              <a:t>as a medical specialist, the </a:t>
            </a:r>
            <a:r>
              <a:rPr lang="en-US" sz="1200" b="1" kern="1200" dirty="0">
                <a:solidFill>
                  <a:schemeClr val="tx1"/>
                </a:solidFill>
                <a:effectLst/>
                <a:latin typeface="Times" pitchFamily="18" charset="0"/>
                <a:ea typeface="ヒラギノ角ゴ Pro W3" pitchFamily="-1" charset="-128"/>
                <a:cs typeface="ヒラギノ角ゴ Pro W3" pitchFamily="-1" charset="-128"/>
              </a:rPr>
              <a:t>X-ray nurse</a:t>
            </a:r>
            <a:r>
              <a:rPr lang="en-US" sz="1200" kern="1200" dirty="0">
                <a:solidFill>
                  <a:schemeClr val="tx1"/>
                </a:solidFill>
                <a:effectLst/>
                <a:latin typeface="Times" pitchFamily="18" charset="0"/>
                <a:ea typeface="ヒラギノ角ゴ Pro W3" pitchFamily="-1" charset="-128"/>
                <a:cs typeface="ヒラギノ角ゴ Pro W3" pitchFamily="-1" charset="-128"/>
              </a:rPr>
              <a:t>, the </a:t>
            </a:r>
            <a:r>
              <a:rPr lang="en-US" sz="1200" b="1" kern="1200" dirty="0">
                <a:solidFill>
                  <a:schemeClr val="tx1"/>
                </a:solidFill>
                <a:effectLst/>
                <a:latin typeface="Times" pitchFamily="18" charset="0"/>
                <a:ea typeface="ヒラギノ角ゴ Pro W3" pitchFamily="-1" charset="-128"/>
                <a:cs typeface="ヒラギノ角ゴ Pro W3" pitchFamily="-1" charset="-128"/>
              </a:rPr>
              <a:t>X-ray photographer </a:t>
            </a:r>
            <a:r>
              <a:rPr lang="en-US" sz="1200" kern="1200" dirty="0">
                <a:solidFill>
                  <a:schemeClr val="tx1"/>
                </a:solidFill>
                <a:effectLst/>
                <a:latin typeface="Times" pitchFamily="18" charset="0"/>
                <a:ea typeface="ヒラギノ角ゴ Pro W3" pitchFamily="-1" charset="-128"/>
                <a:cs typeface="ヒラギノ角ゴ Pro W3" pitchFamily="-1" charset="-128"/>
              </a:rPr>
              <a:t>and the </a:t>
            </a:r>
            <a:r>
              <a:rPr lang="en-US" sz="1200" b="1" kern="1200" dirty="0">
                <a:solidFill>
                  <a:schemeClr val="tx1"/>
                </a:solidFill>
                <a:effectLst/>
                <a:latin typeface="Times" pitchFamily="18" charset="0"/>
                <a:ea typeface="ヒラギノ角ゴ Pro W3" pitchFamily="-1" charset="-128"/>
                <a:cs typeface="ヒラギノ角ゴ Pro W3" pitchFamily="-1" charset="-128"/>
              </a:rPr>
              <a:t>X-ray technician</a:t>
            </a:r>
            <a:r>
              <a:rPr lang="en-US" sz="1200" kern="1200" dirty="0">
                <a:solidFill>
                  <a:schemeClr val="tx1"/>
                </a:solidFill>
                <a:effectLst/>
                <a:latin typeface="Times" pitchFamily="18" charset="0"/>
                <a:ea typeface="ヒラギノ角ゴ Pro W3" pitchFamily="-1" charset="-128"/>
                <a:cs typeface="ヒラギノ角ゴ Pro W3" pitchFamily="-1" charset="-128"/>
              </a:rPr>
              <a:t>.</a:t>
            </a: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33</a:t>
            </a:fld>
            <a:endParaRPr lang="de-DE"/>
          </a:p>
        </p:txBody>
      </p:sp>
    </p:spTree>
    <p:extLst>
      <p:ext uri="{BB962C8B-B14F-4D97-AF65-F5344CB8AC3E}">
        <p14:creationId xmlns:p14="http://schemas.microsoft.com/office/powerpoint/2010/main" val="1775374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Times" pitchFamily="18" charset="0"/>
                <a:ea typeface="ヒラギノ角ゴ Pro W3" pitchFamily="-1" charset="-128"/>
                <a:cs typeface="ヒラギノ角ゴ Pro W3" pitchFamily="-1" charset="-128"/>
              </a:rPr>
              <a:t>Radiology was </a:t>
            </a:r>
            <a:r>
              <a:rPr lang="en-US" sz="1200" b="1" kern="1200" dirty="0">
                <a:solidFill>
                  <a:schemeClr val="tx1"/>
                </a:solidFill>
                <a:effectLst/>
                <a:latin typeface="Times" pitchFamily="18" charset="0"/>
                <a:ea typeface="ヒラギノ角ゴ Pro W3" pitchFamily="-1" charset="-128"/>
                <a:cs typeface="ヒラギノ角ゴ Pro W3" pitchFamily="-1" charset="-128"/>
              </a:rPr>
              <a:t>recognized as an independent medical specialty after the end of World War I</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kern="1200" dirty="0">
                <a:solidFill>
                  <a:schemeClr val="tx1"/>
                </a:solidFill>
                <a:effectLst/>
                <a:latin typeface="Times" pitchFamily="18" charset="0"/>
                <a:ea typeface="ヒラギノ角ゴ Pro W3" pitchFamily="-1" charset="-128"/>
                <a:cs typeface="ヒラギノ角ゴ Pro W3" pitchFamily="-1" charset="-128"/>
              </a:rPr>
              <a:t>The </a:t>
            </a:r>
            <a:r>
              <a:rPr lang="en-US" sz="1200" b="1" kern="1200" dirty="0">
                <a:solidFill>
                  <a:schemeClr val="tx1"/>
                </a:solidFill>
                <a:effectLst/>
                <a:latin typeface="Times" pitchFamily="18" charset="0"/>
                <a:ea typeface="ヒラギノ角ゴ Pro W3" pitchFamily="-1" charset="-128"/>
                <a:cs typeface="ヒラギノ角ゴ Pro W3" pitchFamily="-1" charset="-128"/>
              </a:rPr>
              <a:t>first chairs were established </a:t>
            </a:r>
            <a:r>
              <a:rPr lang="en-US" sz="1200" kern="1200" dirty="0">
                <a:solidFill>
                  <a:schemeClr val="tx1"/>
                </a:solidFill>
                <a:effectLst/>
                <a:latin typeface="Times" pitchFamily="18" charset="0"/>
                <a:ea typeface="ヒラギノ角ゴ Pro W3" pitchFamily="-1" charset="-128"/>
                <a:cs typeface="ヒラギノ角ゴ Pro W3" pitchFamily="-1" charset="-128"/>
              </a:rPr>
              <a:t>at the universities. </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de-DE" sz="1200" kern="1200" dirty="0">
                <a:solidFill>
                  <a:schemeClr val="tx1"/>
                </a:solidFill>
                <a:effectLst/>
                <a:latin typeface="Times" pitchFamily="18" charset="0"/>
                <a:ea typeface="ヒラギノ角ゴ Pro W3" pitchFamily="-1" charset="-128"/>
                <a:cs typeface="ヒラギノ角ゴ Pro W3" pitchFamily="-1" charset="-128"/>
              </a:rPr>
              <a:t>In </a:t>
            </a:r>
            <a:r>
              <a:rPr lang="de-DE" sz="1200" b="1" kern="1200" dirty="0">
                <a:solidFill>
                  <a:schemeClr val="tx1"/>
                </a:solidFill>
                <a:effectLst/>
                <a:latin typeface="Times" pitchFamily="18" charset="0"/>
                <a:ea typeface="ヒラギノ角ゴ Pro W3" pitchFamily="-1" charset="-128"/>
                <a:cs typeface="ヒラギノ角ゴ Pro W3" pitchFamily="-1" charset="-128"/>
              </a:rPr>
              <a:t>Germany</a:t>
            </a:r>
            <a:r>
              <a:rPr lang="de-DE" sz="1200" kern="1200" dirty="0">
                <a:solidFill>
                  <a:schemeClr val="tx1"/>
                </a:solidFill>
                <a:effectLst/>
                <a:latin typeface="Times" pitchFamily="18" charset="0"/>
                <a:ea typeface="ヒラギノ角ゴ Pro W3" pitchFamily="-1" charset="-128"/>
                <a:cs typeface="ヒラギノ角ゴ Pro W3" pitchFamily="-1" charset="-128"/>
              </a:rPr>
              <a:t> </a:t>
            </a:r>
            <a:r>
              <a:rPr lang="de-DE" sz="1200" kern="1200" dirty="0" err="1">
                <a:solidFill>
                  <a:schemeClr val="tx1"/>
                </a:solidFill>
                <a:effectLst/>
                <a:latin typeface="Times" pitchFamily="18" charset="0"/>
                <a:ea typeface="ヒラギノ角ゴ Pro W3" pitchFamily="-1" charset="-128"/>
                <a:cs typeface="ヒラギノ角ゴ Pro W3" pitchFamily="-1" charset="-128"/>
              </a:rPr>
              <a:t>the</a:t>
            </a:r>
            <a:r>
              <a:rPr lang="de-DE" sz="1200" kern="1200" dirty="0">
                <a:solidFill>
                  <a:schemeClr val="tx1"/>
                </a:solidFill>
                <a:effectLst/>
                <a:latin typeface="Times" pitchFamily="18" charset="0"/>
                <a:ea typeface="ヒラギノ角ゴ Pro W3" pitchFamily="-1" charset="-128"/>
                <a:cs typeface="ヒラギノ角ゴ Pro W3" pitchFamily="-1" charset="-128"/>
              </a:rPr>
              <a:t> </a:t>
            </a:r>
            <a:r>
              <a:rPr lang="de-DE" sz="1200" b="1" kern="1200" dirty="0" err="1">
                <a:solidFill>
                  <a:schemeClr val="tx1"/>
                </a:solidFill>
                <a:effectLst/>
                <a:latin typeface="Times" pitchFamily="18" charset="0"/>
                <a:ea typeface="ヒラギノ角ゴ Pro W3" pitchFamily="-1" charset="-128"/>
                <a:cs typeface="ヒラギノ角ゴ Pro W3" pitchFamily="-1" charset="-128"/>
              </a:rPr>
              <a:t>first</a:t>
            </a:r>
            <a:r>
              <a:rPr lang="de-DE" sz="1200" b="1" kern="1200" dirty="0">
                <a:solidFill>
                  <a:schemeClr val="tx1"/>
                </a:solidFill>
                <a:effectLst/>
                <a:latin typeface="Times" pitchFamily="18" charset="0"/>
                <a:ea typeface="ヒラギノ角ゴ Pro W3" pitchFamily="-1" charset="-128"/>
                <a:cs typeface="ヒラギノ角ゴ Pro W3" pitchFamily="-1" charset="-128"/>
              </a:rPr>
              <a:t> </a:t>
            </a:r>
            <a:r>
              <a:rPr lang="de-DE" sz="1200" b="1" kern="1200" dirty="0" err="1">
                <a:solidFill>
                  <a:schemeClr val="tx1"/>
                </a:solidFill>
                <a:effectLst/>
                <a:latin typeface="Times" pitchFamily="18" charset="0"/>
                <a:ea typeface="ヒラギノ角ゴ Pro W3" pitchFamily="-1" charset="-128"/>
                <a:cs typeface="ヒラギノ角ゴ Pro W3" pitchFamily="-1" charset="-128"/>
              </a:rPr>
              <a:t>chair</a:t>
            </a:r>
            <a:r>
              <a:rPr lang="de-DE" sz="1200" b="1" kern="1200" dirty="0">
                <a:solidFill>
                  <a:schemeClr val="tx1"/>
                </a:solidFill>
                <a:effectLst/>
                <a:latin typeface="Times" pitchFamily="18" charset="0"/>
                <a:ea typeface="ヒラギノ角ゴ Pro W3" pitchFamily="-1" charset="-128"/>
                <a:cs typeface="ヒラギノ角ゴ Pro W3" pitchFamily="-1" charset="-128"/>
              </a:rPr>
              <a:t> </a:t>
            </a:r>
            <a:r>
              <a:rPr lang="de-DE" sz="1200" b="1" kern="1200" dirty="0" err="1">
                <a:solidFill>
                  <a:schemeClr val="tx1"/>
                </a:solidFill>
                <a:effectLst/>
                <a:latin typeface="Times" pitchFamily="18" charset="0"/>
                <a:ea typeface="ヒラギノ角ゴ Pro W3" pitchFamily="-1" charset="-128"/>
                <a:cs typeface="ヒラギノ角ゴ Pro W3" pitchFamily="-1" charset="-128"/>
              </a:rPr>
              <a:t>for</a:t>
            </a:r>
            <a:r>
              <a:rPr lang="de-DE" sz="1200" b="1" kern="1200" dirty="0">
                <a:solidFill>
                  <a:schemeClr val="tx1"/>
                </a:solidFill>
                <a:effectLst/>
                <a:latin typeface="Times" pitchFamily="18" charset="0"/>
                <a:ea typeface="ヒラギノ角ゴ Pro W3" pitchFamily="-1" charset="-128"/>
                <a:cs typeface="ヒラギノ角ゴ Pro W3" pitchFamily="-1" charset="-128"/>
              </a:rPr>
              <a:t> </a:t>
            </a:r>
            <a:r>
              <a:rPr lang="de-DE" sz="1200" b="1" kern="1200" dirty="0" err="1">
                <a:solidFill>
                  <a:schemeClr val="tx1"/>
                </a:solidFill>
                <a:effectLst/>
                <a:latin typeface="Times" pitchFamily="18" charset="0"/>
                <a:ea typeface="ヒラギノ角ゴ Pro W3" pitchFamily="-1" charset="-128"/>
                <a:cs typeface="ヒラギノ角ゴ Pro W3" pitchFamily="-1" charset="-128"/>
              </a:rPr>
              <a:t>radiology</a:t>
            </a:r>
            <a:r>
              <a:rPr lang="de-DE" sz="1200" b="1" kern="1200" dirty="0">
                <a:solidFill>
                  <a:schemeClr val="tx1"/>
                </a:solidFill>
                <a:effectLst/>
                <a:latin typeface="Times" pitchFamily="18" charset="0"/>
                <a:ea typeface="ヒラギノ角ゴ Pro W3" pitchFamily="-1" charset="-128"/>
                <a:cs typeface="ヒラギノ角ゴ Pro W3" pitchFamily="-1" charset="-128"/>
              </a:rPr>
              <a:t> </a:t>
            </a:r>
            <a:r>
              <a:rPr lang="de-DE" sz="1200" kern="1200" dirty="0">
                <a:solidFill>
                  <a:schemeClr val="tx1"/>
                </a:solidFill>
                <a:effectLst/>
                <a:latin typeface="Times" pitchFamily="18" charset="0"/>
                <a:ea typeface="ヒラギノ角ゴ Pro W3" pitchFamily="-1" charset="-128"/>
                <a:cs typeface="ヒラギノ角ゴ Pro W3" pitchFamily="-1" charset="-128"/>
              </a:rPr>
              <a:t>was </a:t>
            </a:r>
            <a:r>
              <a:rPr lang="de-DE" sz="1200" kern="1200" dirty="0" err="1">
                <a:solidFill>
                  <a:schemeClr val="tx1"/>
                </a:solidFill>
                <a:effectLst/>
                <a:latin typeface="Times" pitchFamily="18" charset="0"/>
                <a:ea typeface="ヒラギノ角ゴ Pro W3" pitchFamily="-1" charset="-128"/>
                <a:cs typeface="ヒラギノ角ゴ Pro W3" pitchFamily="-1" charset="-128"/>
              </a:rPr>
              <a:t>established</a:t>
            </a:r>
            <a:r>
              <a:rPr lang="de-DE" sz="1200" kern="1200" dirty="0">
                <a:solidFill>
                  <a:schemeClr val="tx1"/>
                </a:solidFill>
                <a:effectLst/>
                <a:latin typeface="Times" pitchFamily="18" charset="0"/>
                <a:ea typeface="ヒラギノ角ゴ Pro W3" pitchFamily="-1" charset="-128"/>
                <a:cs typeface="ヒラギノ角ゴ Pro W3" pitchFamily="-1" charset="-128"/>
              </a:rPr>
              <a:t> in </a:t>
            </a:r>
            <a:r>
              <a:rPr lang="de-DE" sz="1200" b="1" kern="1200" dirty="0">
                <a:solidFill>
                  <a:schemeClr val="tx1"/>
                </a:solidFill>
                <a:effectLst/>
                <a:latin typeface="Times" pitchFamily="18" charset="0"/>
                <a:ea typeface="ヒラギノ角ゴ Pro W3" pitchFamily="-1" charset="-128"/>
                <a:cs typeface="ヒラギノ角ゴ Pro W3" pitchFamily="-1" charset="-128"/>
              </a:rPr>
              <a:t>1919</a:t>
            </a:r>
            <a:r>
              <a:rPr lang="de-DE" sz="1200" kern="1200" dirty="0">
                <a:solidFill>
                  <a:schemeClr val="tx1"/>
                </a:solidFill>
                <a:effectLst/>
                <a:latin typeface="Times" pitchFamily="18" charset="0"/>
                <a:ea typeface="ヒラギノ角ゴ Pro W3" pitchFamily="-1" charset="-128"/>
                <a:cs typeface="ヒラギノ角ゴ Pro W3" pitchFamily="-1" charset="-128"/>
              </a:rPr>
              <a:t>.</a:t>
            </a:r>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34</a:t>
            </a:fld>
            <a:endParaRPr lang="de-DE"/>
          </a:p>
        </p:txBody>
      </p:sp>
    </p:spTree>
    <p:extLst>
      <p:ext uri="{BB962C8B-B14F-4D97-AF65-F5344CB8AC3E}">
        <p14:creationId xmlns:p14="http://schemas.microsoft.com/office/powerpoint/2010/main" val="2712599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Times" pitchFamily="18" charset="0"/>
                <a:ea typeface="ヒラギノ角ゴ Pro W3" pitchFamily="-1" charset="-128"/>
                <a:cs typeface="ヒラギノ角ゴ Pro W3" pitchFamily="-1" charset="-128"/>
              </a:rPr>
              <a:t>For a long time </a:t>
            </a:r>
            <a:r>
              <a:rPr lang="en-US" sz="1200" b="1" kern="1200" dirty="0">
                <a:solidFill>
                  <a:schemeClr val="tx1"/>
                </a:solidFill>
                <a:effectLst/>
                <a:latin typeface="Times" pitchFamily="18" charset="0"/>
                <a:ea typeface="ヒラギノ角ゴ Pro W3" pitchFamily="-1" charset="-128"/>
                <a:cs typeface="ヒラギノ角ゴ Pro W3" pitchFamily="-1" charset="-128"/>
              </a:rPr>
              <a:t>science and technology were the domain of men</a:t>
            </a:r>
            <a:r>
              <a:rPr lang="en-US" sz="1200" kern="1200" dirty="0">
                <a:solidFill>
                  <a:schemeClr val="tx1"/>
                </a:solidFill>
                <a:effectLst/>
                <a:latin typeface="Times" pitchFamily="18" charset="0"/>
                <a:ea typeface="ヒラギノ角ゴ Pro W3" pitchFamily="-1" charset="-128"/>
                <a:cs typeface="ヒラギノ角ゴ Pro W3" pitchFamily="-1" charset="-128"/>
              </a:rPr>
              <a:t>.</a:t>
            </a:r>
            <a:r>
              <a:rPr lang="en-US" sz="1200" kern="1200" baseline="0" dirty="0">
                <a:solidFill>
                  <a:schemeClr val="tx1"/>
                </a:solidFill>
                <a:effectLst/>
                <a:latin typeface="Times" pitchFamily="18" charset="0"/>
                <a:ea typeface="ヒラギノ角ゴ Pro W3" pitchFamily="-1" charset="-128"/>
                <a:cs typeface="ヒラギノ角ゴ Pro W3" pitchFamily="-1" charset="-128"/>
              </a:rPr>
              <a:t> </a:t>
            </a:r>
          </a:p>
          <a:p>
            <a:r>
              <a:rPr lang="en-US" sz="1200" kern="1200" dirty="0">
                <a:solidFill>
                  <a:schemeClr val="tx1"/>
                </a:solidFill>
                <a:effectLst/>
                <a:latin typeface="Times" pitchFamily="18" charset="0"/>
                <a:ea typeface="ヒラギノ角ゴ Pro W3" pitchFamily="-1" charset="-128"/>
                <a:cs typeface="ヒラギノ角ゴ Pro W3" pitchFamily="-1" charset="-128"/>
              </a:rPr>
              <a:t>Only a very few women worked in research or in a management position in hospitals. Their </a:t>
            </a:r>
            <a:r>
              <a:rPr lang="en-US" sz="1200" b="1" kern="1200" dirty="0">
                <a:solidFill>
                  <a:schemeClr val="tx1"/>
                </a:solidFill>
                <a:effectLst/>
                <a:latin typeface="Times" pitchFamily="18" charset="0"/>
                <a:ea typeface="ヒラギノ角ゴ Pro W3" pitchFamily="-1" charset="-128"/>
                <a:cs typeface="ヒラギノ角ゴ Pro W3" pitchFamily="-1" charset="-128"/>
              </a:rPr>
              <a:t>pioneering work in all fields of radiology is still undervalued</a:t>
            </a:r>
            <a:r>
              <a:rPr lang="en-US" sz="1200" kern="1200" dirty="0">
                <a:solidFill>
                  <a:schemeClr val="tx1"/>
                </a:solidFill>
                <a:effectLst/>
                <a:latin typeface="Times" pitchFamily="18" charset="0"/>
                <a:ea typeface="ヒラギノ角ゴ Pro W3" pitchFamily="-1" charset="-128"/>
                <a:cs typeface="ヒラギノ角ゴ Pro W3" pitchFamily="-1" charset="-128"/>
              </a:rPr>
              <a:t>, even today. </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b="1" kern="1200" dirty="0">
                <a:solidFill>
                  <a:schemeClr val="tx1"/>
                </a:solidFill>
                <a:effectLst/>
                <a:latin typeface="Times" pitchFamily="18" charset="0"/>
                <a:ea typeface="ヒラギノ角ゴ Pro W3" pitchFamily="-1" charset="-128"/>
                <a:cs typeface="ヒラギノ角ゴ Pro W3" pitchFamily="-1" charset="-128"/>
              </a:rPr>
              <a:t>Only gradually did women move into this new profession </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r>
              <a:rPr lang="en-US" sz="1200" kern="1200" dirty="0">
                <a:solidFill>
                  <a:schemeClr val="tx1"/>
                </a:solidFill>
                <a:effectLst/>
                <a:latin typeface="Times" pitchFamily="18" charset="0"/>
                <a:ea typeface="ヒラギノ角ゴ Pro W3" pitchFamily="-1" charset="-128"/>
                <a:cs typeface="ヒラギノ角ゴ Pro W3" pitchFamily="-1" charset="-128"/>
              </a:rPr>
              <a:t>as </a:t>
            </a:r>
            <a:r>
              <a:rPr lang="en-US" sz="1200" b="1" kern="1200" dirty="0">
                <a:solidFill>
                  <a:schemeClr val="tx1"/>
                </a:solidFill>
                <a:effectLst/>
                <a:latin typeface="Times" pitchFamily="18" charset="0"/>
                <a:ea typeface="ヒラギノ角ゴ Pro W3" pitchFamily="-1" charset="-128"/>
                <a:cs typeface="ヒラギノ角ゴ Pro W3" pitchFamily="-1" charset="-128"/>
              </a:rPr>
              <a:t>X-ray assistants </a:t>
            </a:r>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b="1" kern="1200" dirty="0">
                <a:solidFill>
                  <a:schemeClr val="tx1"/>
                </a:solidFill>
                <a:effectLst/>
                <a:latin typeface="Times" pitchFamily="18" charset="0"/>
                <a:ea typeface="ヒラギノ角ゴ Pro W3" pitchFamily="-1" charset="-128"/>
                <a:cs typeface="ヒラギノ角ゴ Pro W3" pitchFamily="-1" charset="-128"/>
              </a:rPr>
              <a:t>Or X-ray nurses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endParaRPr lang="en-US" sz="1200" b="1" kern="1200" dirty="0">
              <a:solidFill>
                <a:schemeClr val="tx1"/>
              </a:solidFill>
              <a:effectLst/>
              <a:latin typeface="Times" pitchFamily="18" charset="0"/>
              <a:ea typeface="ヒラギノ角ゴ Pro W3" pitchFamily="-1" charset="-128"/>
              <a:cs typeface="ヒラギノ角ゴ Pro W3" pitchFamily="-1" charset="-128"/>
            </a:endParaRPr>
          </a:p>
          <a:p>
            <a:r>
              <a:rPr lang="en-US" sz="1200" b="1" kern="1200" dirty="0">
                <a:solidFill>
                  <a:schemeClr val="tx1"/>
                </a:solidFill>
                <a:effectLst/>
                <a:latin typeface="Times" pitchFamily="18" charset="0"/>
                <a:ea typeface="ヒラギノ角ゴ Pro W3" pitchFamily="-1" charset="-128"/>
                <a:cs typeface="ヒラギノ角ゴ Pro W3" pitchFamily="-1" charset="-128"/>
              </a:rPr>
              <a:t>Knowledge about technology and physics </a:t>
            </a:r>
            <a:r>
              <a:rPr lang="en-US" sz="1200" kern="1200" dirty="0">
                <a:solidFill>
                  <a:schemeClr val="tx1"/>
                </a:solidFill>
                <a:effectLst/>
                <a:latin typeface="Times" pitchFamily="18" charset="0"/>
                <a:ea typeface="ヒラギノ角ゴ Pro W3" pitchFamily="-1" charset="-128"/>
                <a:cs typeface="ヒラギノ角ゴ Pro W3" pitchFamily="-1" charset="-128"/>
              </a:rPr>
              <a:t>was just as necessary as learning about </a:t>
            </a:r>
            <a:r>
              <a:rPr lang="en-US" sz="1200" b="1" kern="1200" dirty="0">
                <a:solidFill>
                  <a:schemeClr val="tx1"/>
                </a:solidFill>
                <a:effectLst/>
                <a:latin typeface="Times" pitchFamily="18" charset="0"/>
                <a:ea typeface="ヒラギノ角ゴ Pro W3" pitchFamily="-1" charset="-128"/>
                <a:cs typeface="ヒラギノ角ゴ Pro W3" pitchFamily="-1" charset="-128"/>
              </a:rPr>
              <a:t>x-ray photography</a:t>
            </a:r>
            <a:r>
              <a:rPr lang="en-US" sz="1200" kern="1200" dirty="0">
                <a:solidFill>
                  <a:schemeClr val="tx1"/>
                </a:solidFill>
                <a:effectLst/>
                <a:latin typeface="Times" pitchFamily="18" charset="0"/>
                <a:ea typeface="ヒラギノ角ゴ Pro W3" pitchFamily="-1" charset="-128"/>
                <a:cs typeface="ヒラギノ角ゴ Pro W3" pitchFamily="-1" charset="-128"/>
              </a:rPr>
              <a:t>.</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kern="1200" dirty="0">
                <a:solidFill>
                  <a:schemeClr val="tx1"/>
                </a:solidFill>
                <a:effectLst/>
                <a:latin typeface="Times" pitchFamily="18" charset="0"/>
                <a:ea typeface="ヒラギノ角ゴ Pro W3" pitchFamily="-1" charset="-128"/>
                <a:cs typeface="ヒラギノ角ゴ Pro W3" pitchFamily="-1" charset="-128"/>
              </a:rPr>
              <a:t>In </a:t>
            </a:r>
            <a:r>
              <a:rPr lang="en-US" sz="1200" b="1" kern="1200" dirty="0">
                <a:solidFill>
                  <a:schemeClr val="tx1"/>
                </a:solidFill>
                <a:effectLst/>
                <a:latin typeface="Times" pitchFamily="18" charset="0"/>
                <a:ea typeface="ヒラギノ角ゴ Pro W3" pitchFamily="-1" charset="-128"/>
                <a:cs typeface="ヒラギノ角ゴ Pro W3" pitchFamily="-1" charset="-128"/>
              </a:rPr>
              <a:t>WW1 Marie Curie offered her services to develop Frances medical x-ray </a:t>
            </a:r>
            <a:r>
              <a:rPr lang="en-US" sz="1200" b="1" kern="1200" dirty="0" err="1">
                <a:solidFill>
                  <a:schemeClr val="tx1"/>
                </a:solidFill>
                <a:effectLst/>
                <a:latin typeface="Times" pitchFamily="18" charset="0"/>
                <a:ea typeface="ヒラギノ角ゴ Pro W3" pitchFamily="-1" charset="-128"/>
                <a:cs typeface="ヒラギノ角ゴ Pro W3" pitchFamily="-1" charset="-128"/>
              </a:rPr>
              <a:t>fascilities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r>
              <a:rPr lang="en-US" sz="1200" kern="1200" dirty="0">
                <a:solidFill>
                  <a:schemeClr val="tx1"/>
                </a:solidFill>
                <a:effectLst/>
                <a:latin typeface="Times" pitchFamily="18" charset="0"/>
                <a:ea typeface="ヒラギノ角ゴ Pro W3" pitchFamily="-1" charset="-128"/>
                <a:cs typeface="ヒラギノ角ゴ Pro W3" pitchFamily="-1" charset="-128"/>
              </a:rPr>
              <a:t>With </a:t>
            </a:r>
            <a:r>
              <a:rPr lang="en-US" sz="1200" b="1" kern="1200" dirty="0">
                <a:solidFill>
                  <a:schemeClr val="tx1"/>
                </a:solidFill>
                <a:effectLst/>
                <a:latin typeface="Times" pitchFamily="18" charset="0"/>
                <a:ea typeface="ヒラギノ角ゴ Pro W3" pitchFamily="-1" charset="-128"/>
                <a:cs typeface="ヒラギノ角ゴ Pro W3" pitchFamily="-1" charset="-128"/>
              </a:rPr>
              <a:t>provided funds</a:t>
            </a:r>
            <a:r>
              <a:rPr lang="en-US" sz="1200" kern="1200" dirty="0">
                <a:solidFill>
                  <a:schemeClr val="tx1"/>
                </a:solidFill>
                <a:effectLst/>
                <a:latin typeface="Times" pitchFamily="18" charset="0"/>
                <a:ea typeface="ヒラギノ角ゴ Pro W3" pitchFamily="-1" charset="-128"/>
                <a:cs typeface="ヒラギノ角ゴ Pro W3" pitchFamily="-1" charset="-128"/>
              </a:rPr>
              <a:t>, she </a:t>
            </a:r>
            <a:r>
              <a:rPr lang="en-US" sz="1200" b="1" kern="1200" dirty="0">
                <a:solidFill>
                  <a:schemeClr val="tx1"/>
                </a:solidFill>
                <a:effectLst/>
                <a:latin typeface="Times" pitchFamily="18" charset="0"/>
                <a:ea typeface="ヒラギノ角ゴ Pro W3" pitchFamily="-1" charset="-128"/>
                <a:cs typeface="ヒラギノ角ゴ Pro W3" pitchFamily="-1" charset="-128"/>
              </a:rPr>
              <a:t>equipped the first radiological car</a:t>
            </a:r>
            <a:r>
              <a:rPr lang="en-US" sz="1200" kern="1200" dirty="0">
                <a:solidFill>
                  <a:schemeClr val="tx1"/>
                </a:solidFill>
                <a:effectLst/>
                <a:latin typeface="Times" pitchFamily="18" charset="0"/>
                <a:ea typeface="ヒラギノ角ゴ Pro W3" pitchFamily="-1" charset="-128"/>
                <a:cs typeface="ヒラギノ角ゴ Pro W3" pitchFamily="-1" charset="-128"/>
              </a:rPr>
              <a:t> with a </a:t>
            </a:r>
            <a:r>
              <a:rPr lang="en-US" sz="1200" b="1" kern="1200" dirty="0">
                <a:solidFill>
                  <a:schemeClr val="tx1"/>
                </a:solidFill>
                <a:effectLst/>
                <a:latin typeface="Times" pitchFamily="18" charset="0"/>
                <a:ea typeface="ヒラギノ角ゴ Pro W3" pitchFamily="-1" charset="-128"/>
                <a:cs typeface="ヒラギノ角ゴ Pro W3" pitchFamily="-1" charset="-128"/>
              </a:rPr>
              <a:t>mobile unit containing a radiographic apparatus and a dynamo</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b="1" kern="1200" dirty="0">
                <a:solidFill>
                  <a:schemeClr val="tx1"/>
                </a:solidFill>
                <a:effectLst/>
                <a:latin typeface="Times" pitchFamily="18" charset="0"/>
                <a:ea typeface="ヒラギノ角ゴ Pro W3" pitchFamily="-1" charset="-128"/>
                <a:cs typeface="ヒラギノ角ゴ Pro W3" pitchFamily="-1" charset="-128"/>
              </a:rPr>
              <a:t>“little Curies”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r>
              <a:rPr lang="en-US" sz="1200" kern="1200" dirty="0">
                <a:solidFill>
                  <a:schemeClr val="tx1"/>
                </a:solidFill>
                <a:effectLst/>
                <a:latin typeface="Times" pitchFamily="18" charset="0"/>
                <a:ea typeface="ヒラギノ角ゴ Pro W3" pitchFamily="-1" charset="-128"/>
                <a:cs typeface="ヒラギノ角ゴ Pro W3" pitchFamily="-1" charset="-128"/>
              </a:rPr>
              <a:t>She taught herself the skills of </a:t>
            </a:r>
            <a:r>
              <a:rPr lang="en-US" sz="1200" b="1" kern="1200" dirty="0">
                <a:solidFill>
                  <a:schemeClr val="tx1"/>
                </a:solidFill>
                <a:effectLst/>
                <a:latin typeface="Times" pitchFamily="18" charset="0"/>
                <a:ea typeface="ヒラギノ角ゴ Pro W3" pitchFamily="-1" charset="-128"/>
                <a:cs typeface="ヒラギノ角ゴ Pro W3" pitchFamily="-1" charset="-128"/>
              </a:rPr>
              <a:t>radiography, driving and even auto mechanics</a:t>
            </a:r>
            <a:r>
              <a:rPr lang="en-US" sz="1200" kern="1200" dirty="0">
                <a:solidFill>
                  <a:schemeClr val="tx1"/>
                </a:solidFill>
                <a:effectLst/>
                <a:latin typeface="Times" pitchFamily="18" charset="0"/>
                <a:ea typeface="ヒラギノ角ゴ Pro W3" pitchFamily="-1" charset="-128"/>
                <a:cs typeface="ヒラギノ角ゴ Pro W3" pitchFamily="-1" charset="-128"/>
              </a:rPr>
              <a:t>.</a:t>
            </a:r>
            <a:endParaRPr lang="de-DE" sz="1200" kern="1200" dirty="0">
              <a:solidFill>
                <a:schemeClr val="tx1"/>
              </a:solidFill>
              <a:effectLst/>
              <a:latin typeface="Times" pitchFamily="18" charset="0"/>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35</a:t>
            </a:fld>
            <a:endParaRPr lang="de-DE"/>
          </a:p>
        </p:txBody>
      </p:sp>
    </p:spTree>
    <p:extLst>
      <p:ext uri="{BB962C8B-B14F-4D97-AF65-F5344CB8AC3E}">
        <p14:creationId xmlns:p14="http://schemas.microsoft.com/office/powerpoint/2010/main" val="41833100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a:ea typeface="ヒラギノ角ゴ Pro W3"/>
                <a:cs typeface="Times New Roman" pitchFamily="18" charset="0"/>
              </a:rPr>
              <a:t>Last but not least </a:t>
            </a:r>
            <a:r>
              <a:rPr lang="de-DE" altLang="de-DE" dirty="0" err="1">
                <a:ea typeface="ヒラギノ角ゴ Pro W3"/>
                <a:cs typeface="Times New Roman" pitchFamily="18" charset="0"/>
              </a:rPr>
              <a:t>please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allow</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me</a:t>
            </a:r>
            <a:r>
              <a:rPr lang="de-DE" altLang="de-DE" dirty="0">
                <a:ea typeface="ヒラギノ角ゴ Pro W3"/>
                <a:cs typeface="Times New Roman" pitchFamily="18" charset="0"/>
              </a:rPr>
              <a:t> to </a:t>
            </a:r>
            <a:r>
              <a:rPr lang="de-DE" altLang="de-DE" dirty="0" err="1">
                <a:ea typeface="ヒラギノ角ゴ Pro W3"/>
                <a:cs typeface="Times New Roman" pitchFamily="18" charset="0"/>
              </a:rPr>
              <a:t>give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a:t>
            </a:r>
            <a:r>
              <a:rPr lang="de-DE" altLang="de-DE" dirty="0">
                <a:ea typeface="ヒラギノ角ゴ Pro W3"/>
                <a:cs typeface="Times New Roman" pitchFamily="18" charset="0"/>
              </a:rPr>
              <a:t> a </a:t>
            </a:r>
            <a:r>
              <a:rPr lang="de-DE" altLang="de-DE" dirty="0" err="1">
                <a:ea typeface="ヒラギノ角ゴ Pro W3"/>
                <a:cs typeface="Times New Roman" pitchFamily="18" charset="0"/>
              </a:rPr>
              <a:t>short</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introduction</a:t>
            </a:r>
            <a:r>
              <a:rPr lang="de-DE" altLang="de-DE" baseline="0" dirty="0">
                <a:ea typeface="ヒラギノ角ゴ Pro W3"/>
                <a:cs typeface="Times New Roman" pitchFamily="18" charset="0"/>
              </a:rPr>
              <a:t> in </a:t>
            </a:r>
            <a:r>
              <a:rPr lang="de-DE" altLang="de-DE" baseline="0" dirty="0" err="1">
                <a:ea typeface="ヒラギノ角ゴ Pro W3"/>
                <a:cs typeface="Times New Roman" pitchFamily="18" charset="0"/>
              </a:rPr>
              <a:t>our</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museum</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1" baseline="0" dirty="0" err="1">
                <a:ea typeface="ヒラギノ角ゴ Pro W3"/>
                <a:cs typeface="Times New Roman" pitchFamily="18" charset="0"/>
              </a:rPr>
              <a:t>founded</a:t>
            </a:r>
            <a:r>
              <a:rPr lang="de-DE" altLang="de-DE" b="1" baseline="0" dirty="0">
                <a:ea typeface="ヒラギノ角ゴ Pro W3"/>
                <a:cs typeface="Times New Roman" pitchFamily="18" charset="0"/>
              </a:rPr>
              <a:t> in 1932</a:t>
            </a:r>
            <a:r>
              <a:rPr lang="de-DE" altLang="de-DE" baseline="0" dirty="0">
                <a:ea typeface="ヒラギノ角ゴ Pro W3"/>
                <a:cs typeface="Times New Roman" pitchFamily="18" charset="0"/>
              </a:rPr>
              <a:t>.</a:t>
            </a:r>
          </a:p>
          <a:p>
            <a:pPr eaLnBrk="1" hangingPunct="1"/>
            <a:r>
              <a:rPr lang="de-DE" altLang="de-DE" baseline="0" dirty="0" err="1">
                <a:ea typeface="ヒラギノ角ゴ Pro W3"/>
                <a:cs typeface="Times New Roman" pitchFamily="18" charset="0"/>
              </a:rPr>
              <a:t>It</a:t>
            </a:r>
            <a:r>
              <a:rPr lang="de-DE" altLang="de-DE" baseline="0" dirty="0">
                <a:ea typeface="ヒラギノ角ゴ Pro W3"/>
                <a:cs typeface="Times New Roman" pitchFamily="18" charset="0"/>
              </a:rPr>
              <a:t> was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1" baseline="0" dirty="0">
                <a:ea typeface="ヒラギノ角ゴ Pro W3"/>
                <a:cs typeface="Times New Roman" pitchFamily="18" charset="0"/>
              </a:rPr>
              <a:t>German Roentgen Society </a:t>
            </a:r>
            <a:r>
              <a:rPr lang="de-DE" altLang="de-DE" baseline="0" dirty="0" err="1">
                <a:ea typeface="ヒラギノ角ゴ Pro W3"/>
                <a:cs typeface="Times New Roman" pitchFamily="18" charset="0"/>
              </a:rPr>
              <a:t>who</a:t>
            </a:r>
            <a:r>
              <a:rPr lang="de-DE" altLang="de-DE" baseline="0" dirty="0">
                <a:ea typeface="ヒラギノ角ゴ Pro W3"/>
                <a:cs typeface="Times New Roman" pitchFamily="18" charset="0"/>
              </a:rPr>
              <a:t> </a:t>
            </a:r>
            <a:r>
              <a:rPr lang="de-DE" altLang="de-DE" b="1" baseline="0" dirty="0" err="1">
                <a:ea typeface="ヒラギノ角ゴ Pro W3"/>
                <a:cs typeface="Times New Roman" pitchFamily="18" charset="0"/>
              </a:rPr>
              <a:t>decided</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already</a:t>
            </a:r>
            <a:r>
              <a:rPr lang="de-DE" altLang="de-DE" b="1" baseline="0" dirty="0">
                <a:ea typeface="ヒラギノ角ゴ Pro W3"/>
                <a:cs typeface="Times New Roman" pitchFamily="18" charset="0"/>
              </a:rPr>
              <a:t> in 1906 to </a:t>
            </a:r>
            <a:r>
              <a:rPr lang="de-DE" altLang="de-DE" b="1" baseline="0" dirty="0" err="1">
                <a:ea typeface="ヒラギノ角ゴ Pro W3"/>
                <a:cs typeface="Times New Roman" pitchFamily="18" charset="0"/>
              </a:rPr>
              <a:t>have</a:t>
            </a:r>
            <a:r>
              <a:rPr lang="de-DE" altLang="de-DE" b="1" baseline="0" dirty="0">
                <a:ea typeface="ヒラギノ角ゴ Pro W3"/>
                <a:cs typeface="Times New Roman" pitchFamily="18" charset="0"/>
              </a:rPr>
              <a:t> a </a:t>
            </a:r>
            <a:r>
              <a:rPr lang="de-DE" altLang="de-DE" b="1" baseline="0" dirty="0" err="1">
                <a:ea typeface="ヒラギノ角ゴ Pro W3"/>
                <a:cs typeface="Times New Roman" pitchFamily="18" charset="0"/>
              </a:rPr>
              <a:t>special</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education</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center</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for</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young</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radiologists</a:t>
            </a:r>
            <a:r>
              <a:rPr lang="de-DE" altLang="de-DE" baseline="0" dirty="0">
                <a:ea typeface="ヒラギノ角ゴ Pro W3"/>
                <a:cs typeface="Times New Roman" pitchFamily="18" charset="0"/>
              </a:rPr>
              <a:t>. </a:t>
            </a:r>
          </a:p>
          <a:p>
            <a:pPr eaLnBrk="1" hangingPunct="1"/>
            <a:r>
              <a:rPr lang="de-DE" altLang="de-DE" b="1" baseline="0" dirty="0" err="1">
                <a:ea typeface="ヒラギノ角ゴ Pro W3"/>
                <a:cs typeface="Times New Roman" pitchFamily="18" charset="0"/>
              </a:rPr>
              <a:t>asked</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their</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members</a:t>
            </a:r>
            <a:r>
              <a:rPr lang="de-DE" altLang="de-DE" b="1" baseline="0" dirty="0">
                <a:ea typeface="ヒラギノ角ゴ Pro W3"/>
                <a:cs typeface="Times New Roman" pitchFamily="18" charset="0"/>
              </a:rPr>
              <a:t> to </a:t>
            </a:r>
            <a:r>
              <a:rPr lang="de-DE" altLang="de-DE" b="1" baseline="0" dirty="0" err="1">
                <a:ea typeface="ヒラギノ角ゴ Pro W3"/>
                <a:cs typeface="Times New Roman" pitchFamily="18" charset="0"/>
              </a:rPr>
              <a:t>collect</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machicnes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radiograph</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reports</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aseline="0" dirty="0">
                <a:ea typeface="ヒラギノ角ゴ Pro W3"/>
                <a:cs typeface="Times New Roman" pitchFamily="18" charset="0"/>
              </a:rPr>
              <a:t>The </a:t>
            </a:r>
            <a:r>
              <a:rPr lang="de-DE" altLang="de-DE" baseline="0" dirty="0" err="1">
                <a:ea typeface="ヒラギノ角ゴ Pro W3"/>
                <a:cs typeface="Times New Roman" pitchFamily="18" charset="0"/>
              </a:rPr>
              <a:t>idea</a:t>
            </a:r>
            <a:r>
              <a:rPr lang="de-DE" altLang="de-DE" baseline="0" dirty="0">
                <a:ea typeface="ヒラギノ角ゴ Pro W3"/>
                <a:cs typeface="Times New Roman" pitchFamily="18" charset="0"/>
              </a:rPr>
              <a:t> was to </a:t>
            </a:r>
            <a:r>
              <a:rPr lang="de-DE" altLang="de-DE" baseline="0" dirty="0" err="1">
                <a:ea typeface="ヒラギノ角ゴ Pro W3"/>
                <a:cs typeface="Times New Roman" pitchFamily="18" charset="0"/>
              </a:rPr>
              <a:t>build</a:t>
            </a:r>
            <a:r>
              <a:rPr lang="de-DE" altLang="de-DE" baseline="0" dirty="0">
                <a:ea typeface="ヒラギノ角ゴ Pro W3"/>
                <a:cs typeface="Times New Roman" pitchFamily="18" charset="0"/>
              </a:rPr>
              <a:t> a </a:t>
            </a:r>
            <a:r>
              <a:rPr lang="de-DE" altLang="de-DE" b="1" baseline="0" dirty="0" err="1">
                <a:ea typeface="ヒラギノ角ゴ Pro W3"/>
                <a:cs typeface="Times New Roman" pitchFamily="18" charset="0"/>
              </a:rPr>
              <a:t>huge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museum</a:t>
            </a:r>
            <a:r>
              <a:rPr lang="de-DE" altLang="de-DE" b="1" baseline="0" dirty="0">
                <a:ea typeface="ヒラギノ角ゴ Pro W3"/>
                <a:cs typeface="Times New Roman" pitchFamily="18" charset="0"/>
              </a:rPr>
              <a:t> in </a:t>
            </a:r>
            <a:r>
              <a:rPr lang="de-DE" altLang="de-DE" b="1" baseline="0" dirty="0" err="1">
                <a:ea typeface="ヒラギノ角ゴ Pro W3"/>
                <a:cs typeface="Times New Roman" pitchFamily="18" charset="0"/>
              </a:rPr>
              <a:t>berlin</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or</a:t>
            </a:r>
            <a:r>
              <a:rPr lang="de-DE" altLang="de-DE" b="1" baseline="0" dirty="0">
                <a:ea typeface="ヒラギノ角ゴ Pro W3"/>
                <a:cs typeface="Times New Roman" pitchFamily="18" charset="0"/>
              </a:rPr>
              <a:t> Munich</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1" baseline="0" dirty="0" err="1">
                <a:ea typeface="ヒラギノ角ゴ Pro W3"/>
                <a:cs typeface="Times New Roman" pitchFamily="18" charset="0"/>
              </a:rPr>
              <a:t>Because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of</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the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first</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Wolrd</a:t>
            </a:r>
            <a:r>
              <a:rPr lang="de-DE" altLang="de-DE" b="1" baseline="0" dirty="0">
                <a:ea typeface="ヒラギノ角ゴ Pro W3"/>
                <a:cs typeface="Times New Roman" pitchFamily="18" charset="0"/>
              </a:rPr>
              <a:t> War </a:t>
            </a:r>
            <a:r>
              <a:rPr lang="de-DE" altLang="de-DE" b="1" baseline="0" dirty="0" err="1">
                <a:ea typeface="ヒラギノ角ゴ Pro W3"/>
                <a:cs typeface="Times New Roman" pitchFamily="18" charset="0"/>
              </a:rPr>
              <a:t>theses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plans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were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destroyed</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aseline="0" dirty="0">
                <a:ea typeface="ヒラギノ角ゴ Pro W3"/>
                <a:cs typeface="Times New Roman" pitchFamily="18" charset="0"/>
              </a:rPr>
              <a:t>A </a:t>
            </a:r>
            <a:r>
              <a:rPr lang="de-DE" altLang="de-DE" baseline="0" dirty="0" err="1">
                <a:ea typeface="ヒラギノ角ゴ Pro W3"/>
                <a:cs typeface="Times New Roman" pitchFamily="18" charset="0"/>
              </a:rPr>
              <a:t>past</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president</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German Roentgen Society </a:t>
            </a:r>
            <a:r>
              <a:rPr lang="de-DE" altLang="de-DE" baseline="0" dirty="0" err="1">
                <a:ea typeface="ヒラギノ角ゴ Pro W3"/>
                <a:cs typeface="Times New Roman" pitchFamily="18" charset="0"/>
              </a:rPr>
              <a:t>had</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1" baseline="0" dirty="0" err="1">
                <a:ea typeface="ヒラギノ角ゴ Pro W3"/>
                <a:cs typeface="Times New Roman" pitchFamily="18" charset="0"/>
              </a:rPr>
              <a:t>idea</a:t>
            </a:r>
            <a:r>
              <a:rPr lang="de-DE" altLang="de-DE" b="1" baseline="0" dirty="0">
                <a:ea typeface="ヒラギノ角ゴ Pro W3"/>
                <a:cs typeface="Times New Roman" pitchFamily="18" charset="0"/>
              </a:rPr>
              <a:t> to </a:t>
            </a:r>
            <a:r>
              <a:rPr lang="de-DE" altLang="de-DE" b="1" baseline="0" dirty="0" err="1">
                <a:ea typeface="ヒラギノ角ゴ Pro W3"/>
                <a:cs typeface="Times New Roman" pitchFamily="18" charset="0"/>
              </a:rPr>
              <a:t>build</a:t>
            </a:r>
            <a:r>
              <a:rPr lang="de-DE" altLang="de-DE" b="1" baseline="0" dirty="0">
                <a:ea typeface="ヒラギノ角ゴ Pro W3"/>
                <a:cs typeface="Times New Roman" pitchFamily="18" charset="0"/>
              </a:rPr>
              <a:t> a </a:t>
            </a:r>
            <a:r>
              <a:rPr lang="de-DE" altLang="de-DE" b="1" baseline="0" dirty="0" err="1">
                <a:ea typeface="ヒラギノ角ゴ Pro W3"/>
                <a:cs typeface="Times New Roman" pitchFamily="18" charset="0"/>
              </a:rPr>
              <a:t>monument</a:t>
            </a:r>
            <a:r>
              <a:rPr lang="de-DE" altLang="de-DE" b="1" baseline="0" dirty="0">
                <a:ea typeface="ヒラギノ角ゴ Pro W3"/>
                <a:cs typeface="Times New Roman" pitchFamily="18" charset="0"/>
              </a:rPr>
              <a:t> and a </a:t>
            </a:r>
            <a:r>
              <a:rPr lang="de-DE" altLang="de-DE" b="1" baseline="0" dirty="0" err="1">
                <a:ea typeface="ヒラギノ角ゴ Pro W3"/>
                <a:cs typeface="Times New Roman" pitchFamily="18" charset="0"/>
              </a:rPr>
              <a:t>museum</a:t>
            </a:r>
            <a:r>
              <a:rPr lang="de-DE" altLang="de-DE" b="1" baseline="0" dirty="0">
                <a:ea typeface="ヒラギノ角ゴ Pro W3"/>
                <a:cs typeface="Times New Roman" pitchFamily="18" charset="0"/>
              </a:rPr>
              <a:t> at Roentgens </a:t>
            </a:r>
            <a:r>
              <a:rPr lang="de-DE" altLang="de-DE" b="1" baseline="0" dirty="0" err="1">
                <a:ea typeface="ヒラギノ角ゴ Pro W3"/>
                <a:cs typeface="Times New Roman" pitchFamily="18" charset="0"/>
              </a:rPr>
              <a:t>Birthplace</a:t>
            </a:r>
            <a:r>
              <a:rPr lang="de-DE" altLang="de-DE" baseline="0" dirty="0">
                <a:ea typeface="ヒラギノ角ゴ Pro W3"/>
                <a:cs typeface="Times New Roman" pitchFamily="18" charset="0"/>
              </a:rPr>
              <a:t>. Today </a:t>
            </a:r>
            <a:r>
              <a:rPr lang="de-DE" altLang="de-DE" baseline="0" dirty="0" err="1">
                <a:ea typeface="ヒラギノ角ゴ Pro W3"/>
                <a:cs typeface="Times New Roman" pitchFamily="18" charset="0"/>
              </a:rPr>
              <a:t>we</a:t>
            </a:r>
            <a:r>
              <a:rPr lang="de-DE" altLang="de-DE" baseline="0" dirty="0">
                <a:ea typeface="ヒラギノ角ゴ Pro W3"/>
                <a:cs typeface="Times New Roman" pitchFamily="18" charset="0"/>
              </a:rPr>
              <a:t> do </a:t>
            </a:r>
            <a:r>
              <a:rPr lang="de-DE" altLang="de-DE" baseline="0" dirty="0" err="1">
                <a:ea typeface="ヒラギノ角ゴ Pro W3"/>
                <a:cs typeface="Times New Roman" pitchFamily="18" charset="0"/>
              </a:rPr>
              <a:t>have</a:t>
            </a:r>
            <a:r>
              <a:rPr lang="de-DE" altLang="de-DE" baseline="0" dirty="0">
                <a:ea typeface="ヒラギノ角ゴ Pro W3"/>
                <a:cs typeface="Times New Roman" pitchFamily="18" charset="0"/>
              </a:rPr>
              <a:t> a </a:t>
            </a:r>
            <a:r>
              <a:rPr lang="de-DE" altLang="de-DE" baseline="0" dirty="0" err="1">
                <a:ea typeface="ヒラギノ角ゴ Pro W3"/>
                <a:cs typeface="Times New Roman" pitchFamily="18" charset="0"/>
              </a:rPr>
              <a:t>exhibition</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area</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2.500 </a:t>
            </a:r>
            <a:r>
              <a:rPr lang="de-DE" altLang="de-DE" baseline="0" dirty="0" err="1">
                <a:ea typeface="ヒラギノ角ゴ Pro W3"/>
                <a:cs typeface="Times New Roman" pitchFamily="18" charset="0"/>
              </a:rPr>
              <a:t>sqm</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We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are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describing</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history</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x-</a:t>
            </a:r>
            <a:r>
              <a:rPr lang="de-DE" altLang="de-DE" baseline="0" dirty="0" err="1">
                <a:ea typeface="ヒラギノ角ゴ Pro W3"/>
                <a:cs typeface="Times New Roman" pitchFamily="18" charset="0"/>
              </a:rPr>
              <a:t>rays</a:t>
            </a:r>
            <a:r>
              <a:rPr lang="de-DE" altLang="de-DE" baseline="0" dirty="0">
                <a:ea typeface="ヒラギノ角ゴ Pro W3"/>
                <a:cs typeface="Times New Roman" pitchFamily="18" charset="0"/>
              </a:rPr>
              <a:t> and </a:t>
            </a:r>
            <a:r>
              <a:rPr lang="de-DE" altLang="de-DE" baseline="0" dirty="0" err="1">
                <a:ea typeface="ヒラギノ角ゴ Pro W3"/>
                <a:cs typeface="Times New Roman" pitchFamily="18" charset="0"/>
              </a:rPr>
              <a:t>their</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applications</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from</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micro</a:t>
            </a:r>
            <a:r>
              <a:rPr lang="de-DE" altLang="de-DE" baseline="0" dirty="0">
                <a:ea typeface="ヒラギノ角ゴ Pro W3"/>
                <a:cs typeface="Times New Roman" pitchFamily="18" charset="0"/>
              </a:rPr>
              <a:t>- to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macro</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cosmos</a:t>
            </a:r>
            <a:r>
              <a:rPr lang="de-DE" altLang="de-DE" baseline="0" dirty="0">
                <a:ea typeface="ヒラギノ角ゴ Pro W3"/>
                <a:cs typeface="Times New Roman" pitchFamily="18" charset="0"/>
              </a:rPr>
              <a:t>. A </a:t>
            </a:r>
            <a:r>
              <a:rPr lang="de-DE" altLang="de-DE" baseline="0" dirty="0" err="1">
                <a:ea typeface="ヒラギノ角ゴ Pro W3"/>
                <a:cs typeface="Times New Roman" pitchFamily="18" charset="0"/>
              </a:rPr>
              <a:t>lot</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original </a:t>
            </a:r>
            <a:r>
              <a:rPr lang="de-DE" altLang="de-DE" baseline="0" dirty="0" err="1">
                <a:ea typeface="ヒラギノ角ゴ Pro W3"/>
                <a:cs typeface="Times New Roman" pitchFamily="18" charset="0"/>
              </a:rPr>
              <a:t>ideas</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were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realised</a:t>
            </a:r>
            <a:r>
              <a:rPr lang="de-DE" altLang="de-DE" baseline="0" dirty="0">
                <a:ea typeface="ヒラギノ角ゴ Pro W3"/>
                <a:cs typeface="Times New Roman" pitchFamily="18" charset="0"/>
              </a:rPr>
              <a:t>...</a:t>
            </a:r>
            <a:endParaRPr lang="de-DE" altLang="de-DE" dirty="0">
              <a:ea typeface="ヒラギノ角ゴ Pro W3"/>
              <a:cs typeface="Times New Roman"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36</a:t>
            </a:fld>
            <a:endParaRPr lang="de-DE"/>
          </a:p>
        </p:txBody>
      </p:sp>
    </p:spTree>
    <p:extLst>
      <p:ext uri="{BB962C8B-B14F-4D97-AF65-F5344CB8AC3E}">
        <p14:creationId xmlns:p14="http://schemas.microsoft.com/office/powerpoint/2010/main" val="2754922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37</a:t>
            </a:fld>
            <a:endParaRPr lang="de-DE"/>
          </a:p>
        </p:txBody>
      </p:sp>
    </p:spTree>
    <p:extLst>
      <p:ext uri="{BB962C8B-B14F-4D97-AF65-F5344CB8AC3E}">
        <p14:creationId xmlns:p14="http://schemas.microsoft.com/office/powerpoint/2010/main" val="1267347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DE" altLang="de-DE" dirty="0">
                <a:ea typeface="ヒラギノ角ゴ Pro W3"/>
                <a:cs typeface="Times New Roman" pitchFamily="18" charset="0"/>
              </a:rPr>
              <a:t>Close to </a:t>
            </a:r>
            <a:r>
              <a:rPr lang="de-DE" altLang="de-DE" dirty="0" err="1">
                <a:ea typeface="ヒラギノ角ゴ Pro W3"/>
                <a:cs typeface="Times New Roman" pitchFamily="18" charset="0"/>
              </a:rPr>
              <a:t>the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museum</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can</a:t>
            </a:r>
            <a:r>
              <a:rPr lang="de-DE" altLang="de-DE" baseline="0" dirty="0">
                <a:ea typeface="ヒラギノ角ゴ Pro W3"/>
                <a:cs typeface="Times New Roman" pitchFamily="18" charset="0"/>
              </a:rPr>
              <a:t> find </a:t>
            </a:r>
            <a:r>
              <a:rPr lang="de-DE" altLang="de-DE" b="1" baseline="0" dirty="0" err="1">
                <a:ea typeface="ヒラギノ角ゴ Pro W3"/>
                <a:cs typeface="Times New Roman" pitchFamily="18" charset="0"/>
              </a:rPr>
              <a:t>Roentgen‘s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birthplace</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aseline="0" dirty="0" err="1">
                <a:ea typeface="ヒラギノ角ゴ Pro W3"/>
                <a:cs typeface="Times New Roman" pitchFamily="18" charset="0"/>
              </a:rPr>
              <a:t>Under</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direction</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of</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1" baseline="0" dirty="0">
                <a:ea typeface="ヒラギノ角ゴ Pro W3"/>
                <a:cs typeface="Times New Roman" pitchFamily="18" charset="0"/>
              </a:rPr>
              <a:t>German Roentgen-Society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house</a:t>
            </a:r>
            <a:r>
              <a:rPr lang="de-DE" altLang="de-DE" baseline="0" dirty="0">
                <a:ea typeface="ヒラギノ角ゴ Pro W3"/>
                <a:cs typeface="Times New Roman" pitchFamily="18" charset="0"/>
              </a:rPr>
              <a:t> was </a:t>
            </a:r>
            <a:r>
              <a:rPr lang="de-DE" altLang="de-DE" b="1" baseline="0" dirty="0" err="1">
                <a:ea typeface="ヒラギノ角ゴ Pro W3"/>
                <a:cs typeface="Times New Roman" pitchFamily="18" charset="0"/>
              </a:rPr>
              <a:t>broadly</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restored</a:t>
            </a:r>
            <a:r>
              <a:rPr lang="de-DE" altLang="de-DE" b="1" baseline="0" dirty="0">
                <a:ea typeface="ヒラギノ角ゴ Pro W3"/>
                <a:cs typeface="Times New Roman" pitchFamily="18" charset="0"/>
              </a:rPr>
              <a:t> </a:t>
            </a:r>
          </a:p>
          <a:p>
            <a:pPr eaLnBrk="1" hangingPunct="1"/>
            <a:r>
              <a:rPr lang="de-DE" altLang="de-DE" b="1" baseline="0" dirty="0" err="1">
                <a:ea typeface="ヒラギノ角ゴ Pro W3"/>
                <a:cs typeface="Times New Roman" pitchFamily="18" charset="0"/>
              </a:rPr>
              <a:t>meeting</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place</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for</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scientists</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from</a:t>
            </a:r>
            <a:r>
              <a:rPr lang="de-DE" altLang="de-DE" baseline="0" dirty="0">
                <a:ea typeface="ヒラギノ角ゴ Pro W3"/>
                <a:cs typeface="Times New Roman" pitchFamily="18" charset="0"/>
              </a:rPr>
              <a:t> all </a:t>
            </a:r>
            <a:r>
              <a:rPr lang="de-DE" altLang="de-DE" baseline="0" dirty="0" err="1">
                <a:ea typeface="ヒラギノ角ゴ Pro W3"/>
                <a:cs typeface="Times New Roman" pitchFamily="18" charset="0"/>
              </a:rPr>
              <a:t>over</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the</a:t>
            </a:r>
            <a:r>
              <a:rPr lang="de-DE" altLang="de-DE" baseline="0" dirty="0">
                <a:ea typeface="ヒラギノ角ゴ Pro W3"/>
                <a:cs typeface="Times New Roman" pitchFamily="18" charset="0"/>
              </a:rPr>
              <a:t> </a:t>
            </a:r>
            <a:r>
              <a:rPr lang="de-DE" altLang="de-DE" baseline="0" dirty="0" err="1">
                <a:ea typeface="ヒラギノ角ゴ Pro W3"/>
                <a:cs typeface="Times New Roman" pitchFamily="18" charset="0"/>
              </a:rPr>
              <a:t>world</a:t>
            </a:r>
            <a:r>
              <a:rPr lang="de-DE" altLang="de-DE" baseline="0" dirty="0">
                <a:ea typeface="ヒラギノ角ゴ Pro W3"/>
                <a:cs typeface="Times New Roman" pitchFamily="18" charset="0"/>
              </a:rPr>
              <a:t>. </a:t>
            </a:r>
          </a:p>
          <a:p>
            <a:pPr eaLnBrk="1" hangingPunct="1"/>
            <a:endParaRPr lang="de-DE" altLang="de-DE" baseline="0" dirty="0">
              <a:ea typeface="ヒラギノ角ゴ Pro W3"/>
              <a:cs typeface="Times New Roman" pitchFamily="18" charset="0"/>
            </a:endParaRPr>
          </a:p>
          <a:p>
            <a:pPr eaLnBrk="1" hangingPunct="1"/>
            <a:r>
              <a:rPr lang="de-DE" altLang="de-DE" b="1" baseline="0" dirty="0" err="1">
                <a:ea typeface="ヒラギノ角ゴ Pro W3"/>
                <a:cs typeface="Times New Roman" pitchFamily="18" charset="0"/>
              </a:rPr>
              <a:t>Contains</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small</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exhibition</a:t>
            </a:r>
            <a:r>
              <a:rPr lang="de-DE" altLang="de-DE" b="1" baseline="0" dirty="0">
                <a:ea typeface="ヒラギノ角ゴ Pro W3"/>
                <a:cs typeface="Times New Roman" pitchFamily="18" charset="0"/>
              </a:rPr>
              <a:t> </a:t>
            </a:r>
            <a:r>
              <a:rPr lang="de-DE" altLang="de-DE" b="1" baseline="0" dirty="0" err="1">
                <a:ea typeface="ヒラギノ角ゴ Pro W3"/>
                <a:cs typeface="Times New Roman" pitchFamily="18" charset="0"/>
              </a:rPr>
              <a:t>of</a:t>
            </a:r>
            <a:r>
              <a:rPr lang="de-DE" altLang="de-DE" b="1" baseline="0" dirty="0">
                <a:ea typeface="ヒラギノ角ゴ Pro W3"/>
                <a:cs typeface="Times New Roman" pitchFamily="18" charset="0"/>
              </a:rPr>
              <a:t> Röntgens </a:t>
            </a:r>
            <a:r>
              <a:rPr lang="de-DE" altLang="de-DE" b="1" baseline="0" dirty="0" err="1">
                <a:ea typeface="ヒラギノ角ゴ Pro W3"/>
                <a:cs typeface="Times New Roman" pitchFamily="18" charset="0"/>
              </a:rPr>
              <a:t>life</a:t>
            </a:r>
            <a:r>
              <a:rPr lang="de-DE" altLang="de-DE" b="1" baseline="0" dirty="0">
                <a:ea typeface="ヒラギノ角ゴ Pro W3"/>
                <a:cs typeface="Times New Roman" pitchFamily="18" charset="0"/>
              </a:rPr>
              <a:t> and original </a:t>
            </a:r>
            <a:r>
              <a:rPr lang="de-DE" altLang="de-DE" b="1" baseline="0" dirty="0" err="1">
                <a:ea typeface="ヒラギノ角ゴ Pro W3"/>
                <a:cs typeface="Times New Roman" pitchFamily="18" charset="0"/>
              </a:rPr>
              <a:t>documents</a:t>
            </a:r>
            <a:r>
              <a:rPr lang="de-DE" altLang="de-DE" baseline="0" dirty="0">
                <a:ea typeface="ヒラギノ角ゴ Pro W3"/>
                <a:cs typeface="Times New Roman" pitchFamily="18" charset="0"/>
              </a:rPr>
              <a:t>.</a:t>
            </a:r>
          </a:p>
          <a:p>
            <a:pPr eaLnBrk="1" hangingPunct="1"/>
            <a:endParaRPr lang="de-DE" altLang="de-DE" dirty="0">
              <a:ea typeface="ヒラギノ角ゴ Pro W3"/>
              <a:cs typeface="Times New Roman" pitchFamily="18" charset="0"/>
            </a:endParaRPr>
          </a:p>
          <a:p>
            <a:pPr eaLnBrk="1" hangingPunct="1"/>
            <a:r>
              <a:rPr lang="de-DE" altLang="de-DE" dirty="0">
                <a:ea typeface="ヒラギノ角ゴ Pro W3"/>
                <a:cs typeface="Times New Roman" pitchFamily="18" charset="0"/>
              </a:rPr>
              <a:t>I am </a:t>
            </a:r>
            <a:r>
              <a:rPr lang="de-DE" altLang="de-DE" dirty="0" err="1">
                <a:ea typeface="ヒラギノ角ゴ Pro W3"/>
                <a:cs typeface="Times New Roman" pitchFamily="18" charset="0"/>
              </a:rPr>
              <a:t>looking</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forward</a:t>
            </a:r>
            <a:r>
              <a:rPr lang="de-DE" altLang="de-DE" dirty="0">
                <a:ea typeface="ヒラギノ角ゴ Pro W3"/>
                <a:cs typeface="Times New Roman" pitchFamily="18" charset="0"/>
              </a:rPr>
              <a:t> to </a:t>
            </a:r>
            <a:r>
              <a:rPr lang="de-DE" altLang="de-DE" dirty="0" err="1">
                <a:ea typeface="ヒラギノ角ゴ Pro W3"/>
                <a:cs typeface="Times New Roman" pitchFamily="18" charset="0"/>
              </a:rPr>
              <a:t>see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a:t>
            </a:r>
            <a:r>
              <a:rPr lang="de-DE" altLang="de-DE" dirty="0">
                <a:ea typeface="ヒラギノ角ゴ Pro W3"/>
                <a:cs typeface="Times New Roman" pitchFamily="18" charset="0"/>
              </a:rPr>
              <a:t> all </a:t>
            </a:r>
            <a:r>
              <a:rPr lang="de-DE" altLang="de-DE" dirty="0" err="1">
                <a:ea typeface="ヒラギノ角ゴ Pro W3"/>
                <a:cs typeface="Times New Roman" pitchFamily="18" charset="0"/>
              </a:rPr>
              <a:t>there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some</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day</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Thank</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very</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much</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for</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your</a:t>
            </a:r>
            <a:r>
              <a:rPr lang="de-DE" altLang="de-DE" dirty="0">
                <a:ea typeface="ヒラギノ角ゴ Pro W3"/>
                <a:cs typeface="Times New Roman" pitchFamily="18" charset="0"/>
              </a:rPr>
              <a:t> </a:t>
            </a:r>
            <a:r>
              <a:rPr lang="de-DE" altLang="de-DE" dirty="0" err="1">
                <a:ea typeface="ヒラギノ角ゴ Pro W3"/>
                <a:cs typeface="Times New Roman" pitchFamily="18" charset="0"/>
              </a:rPr>
              <a:t>attention</a:t>
            </a:r>
            <a:r>
              <a:rPr lang="de-DE" altLang="de-DE" dirty="0">
                <a:ea typeface="ヒラギノ角ゴ Pro W3"/>
                <a:cs typeface="Times New Roman" pitchFamily="18" charset="0"/>
              </a:rPr>
              <a:t>.</a:t>
            </a: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38</a:t>
            </a:fld>
            <a:endParaRPr lang="de-DE"/>
          </a:p>
        </p:txBody>
      </p:sp>
    </p:spTree>
    <p:extLst>
      <p:ext uri="{BB962C8B-B14F-4D97-AF65-F5344CB8AC3E}">
        <p14:creationId xmlns:p14="http://schemas.microsoft.com/office/powerpoint/2010/main" val="1711965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39</a:t>
            </a:fld>
            <a:endParaRPr lang="de-DE"/>
          </a:p>
        </p:txBody>
      </p:sp>
    </p:spTree>
    <p:extLst>
      <p:ext uri="{BB962C8B-B14F-4D97-AF65-F5344CB8AC3E}">
        <p14:creationId xmlns:p14="http://schemas.microsoft.com/office/powerpoint/2010/main" val="1543569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Times" pitchFamily="18" charset="0"/>
                <a:ea typeface="ヒラギノ角ゴ Pro W3" pitchFamily="-1" charset="-128"/>
                <a:cs typeface="ヒラギノ角ゴ Pro W3" pitchFamily="-1" charset="-128"/>
              </a:rPr>
              <a:t>Quick </a:t>
            </a:r>
            <a:r>
              <a:rPr lang="de-DE" sz="1200" b="1" kern="1200" dirty="0" err="1">
                <a:solidFill>
                  <a:schemeClr val="tx1"/>
                </a:solidFill>
                <a:effectLst/>
                <a:latin typeface="Times" pitchFamily="18" charset="0"/>
                <a:ea typeface="ヒラギノ角ゴ Pro W3" pitchFamily="-1" charset="-128"/>
                <a:cs typeface="ヒラギノ角ゴ Pro W3" pitchFamily="-1" charset="-128"/>
              </a:rPr>
              <a:t>overview</a:t>
            </a:r>
            <a:r>
              <a:rPr lang="de-DE" sz="1200" b="1" kern="1200" dirty="0">
                <a:solidFill>
                  <a:schemeClr val="tx1"/>
                </a:solidFill>
                <a:effectLst/>
                <a:latin typeface="Times" pitchFamily="18" charset="0"/>
                <a:ea typeface="ヒラギノ角ゴ Pro W3" pitchFamily="-1" charset="-128"/>
                <a:cs typeface="ヒラギノ角ゴ Pro W3" pitchFamily="-1" charset="-128"/>
              </a:rPr>
              <a:t> </a:t>
            </a:r>
            <a:r>
              <a:rPr lang="de-DE" sz="1200" b="1" kern="1200" dirty="0" err="1">
                <a:solidFill>
                  <a:schemeClr val="tx1"/>
                </a:solidFill>
                <a:effectLst/>
                <a:latin typeface="Times" pitchFamily="18" charset="0"/>
                <a:ea typeface="ヒラギノ角ゴ Pro W3" pitchFamily="-1" charset="-128"/>
                <a:cs typeface="ヒラギノ角ゴ Pro W3" pitchFamily="-1" charset="-128"/>
              </a:rPr>
              <a:t>biography</a:t>
            </a:r>
            <a:endParaRPr lang="de-DE" sz="1200" b="1" kern="1200" dirty="0">
              <a:solidFill>
                <a:schemeClr val="tx1"/>
              </a:solidFill>
              <a:effectLst/>
              <a:latin typeface="Times" pitchFamily="18" charset="0"/>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Times" pitchFamily="18" charset="0"/>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Times" pitchFamily="18" charset="0"/>
                <a:ea typeface="ヒラギノ角ゴ Pro W3" pitchFamily="-1" charset="-128"/>
                <a:cs typeface="ヒラギノ角ゴ Pro W3" pitchFamily="-1" charset="-128"/>
              </a:rPr>
              <a:t>born</a:t>
            </a:r>
            <a:r>
              <a:rPr lang="de-DE" sz="1200" b="1" kern="1200" dirty="0">
                <a:solidFill>
                  <a:schemeClr val="tx1"/>
                </a:solidFill>
                <a:effectLst/>
                <a:latin typeface="Times" pitchFamily="18" charset="0"/>
                <a:ea typeface="ヒラギノ角ゴ Pro W3" pitchFamily="-1" charset="-128"/>
                <a:cs typeface="ヒラギノ角ゴ Pro W3" pitchFamily="-1" charset="-128"/>
              </a:rPr>
              <a:t> in 1845 in Lennep</a:t>
            </a:r>
            <a:r>
              <a:rPr lang="de-DE" sz="1200" kern="1200" dirty="0">
                <a:solidFill>
                  <a:schemeClr val="tx1"/>
                </a:solidFill>
                <a:effectLst/>
                <a:latin typeface="Times" pitchFamily="18" charset="0"/>
                <a:ea typeface="ヒラギノ角ゴ Pro W3" pitchFamily="-1" charset="-128"/>
                <a:cs typeface="ヒラギノ角ゴ Pro W3" pitchFamily="-1" charset="-128"/>
              </a:rPr>
              <a:t>, Rheinland.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Times" pitchFamily="18" charset="0"/>
                <a:ea typeface="ヒラギノ角ゴ Pro W3" pitchFamily="-1" charset="-128"/>
                <a:cs typeface="ヒラギノ角ゴ Pro W3" pitchFamily="-1" charset="-128"/>
              </a:rPr>
              <a:t>p</a:t>
            </a:r>
            <a:r>
              <a:rPr lang="en-US" sz="1200" b="1" kern="1200" dirty="0" err="1">
                <a:solidFill>
                  <a:schemeClr val="tx1"/>
                </a:solidFill>
                <a:effectLst/>
                <a:latin typeface="Times" pitchFamily="18" charset="0"/>
                <a:ea typeface="ヒラギノ角ゴ Pro W3" pitchFamily="-1" charset="-128"/>
                <a:cs typeface="ヒラギノ角ゴ Pro W3" pitchFamily="-1" charset="-128"/>
              </a:rPr>
              <a:t>arents</a:t>
            </a:r>
            <a:r>
              <a:rPr lang="en-US" sz="1200" b="1" kern="1200" dirty="0">
                <a:solidFill>
                  <a:schemeClr val="tx1"/>
                </a:solidFill>
                <a:effectLst/>
                <a:latin typeface="Times" pitchFamily="18" charset="0"/>
                <a:ea typeface="ヒラギノ角ゴ Pro W3" pitchFamily="-1" charset="-128"/>
                <a:cs typeface="ヒラギノ角ゴ Pro W3" pitchFamily="-1" charset="-128"/>
              </a:rPr>
              <a:t> </a:t>
            </a:r>
            <a:r>
              <a:rPr lang="en-US" sz="1200" kern="1200" dirty="0">
                <a:solidFill>
                  <a:schemeClr val="tx1"/>
                </a:solidFill>
                <a:effectLst/>
                <a:latin typeface="Times" pitchFamily="18" charset="0"/>
                <a:ea typeface="ヒラギノ角ゴ Pro W3" pitchFamily="-1" charset="-128"/>
                <a:cs typeface="ヒラギノ角ゴ Pro W3" pitchFamily="-1" charset="-128"/>
              </a:rPr>
              <a:t>- cloth </a:t>
            </a:r>
            <a:r>
              <a:rPr lang="en-US" sz="1200" kern="1200" dirty="0" err="1">
                <a:solidFill>
                  <a:schemeClr val="tx1"/>
                </a:solidFill>
                <a:effectLst/>
                <a:latin typeface="Times" pitchFamily="18" charset="0"/>
                <a:ea typeface="ヒラギノ角ゴ Pro W3" pitchFamily="-1" charset="-128"/>
                <a:cs typeface="ヒラギノ角ゴ Pro W3" pitchFamily="-1" charset="-128"/>
              </a:rPr>
              <a:t>merchands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school in in </a:t>
            </a:r>
            <a:r>
              <a:rPr lang="en-US" sz="1200" b="1" kern="1200" dirty="0" err="1">
                <a:solidFill>
                  <a:schemeClr val="tx1"/>
                </a:solidFill>
                <a:effectLst/>
                <a:latin typeface="Times" pitchFamily="18" charset="0"/>
                <a:ea typeface="ヒラギノ角ゴ Pro W3" pitchFamily="-1" charset="-128"/>
                <a:cs typeface="ヒラギノ角ゴ Pro W3" pitchFamily="-1" charset="-128"/>
              </a:rPr>
              <a:t>Apeldorn</a:t>
            </a:r>
            <a:r>
              <a:rPr lang="en-US" sz="1200" b="1" kern="1200" dirty="0">
                <a:solidFill>
                  <a:schemeClr val="tx1"/>
                </a:solidFill>
                <a:effectLst/>
                <a:latin typeface="Times" pitchFamily="18" charset="0"/>
                <a:ea typeface="ヒラギノ角ゴ Pro W3" pitchFamily="-1" charset="-128"/>
                <a:cs typeface="ヒラギノ角ゴ Pro W3" pitchFamily="-1" charset="-128"/>
              </a:rPr>
              <a:t> and Utrecht</a:t>
            </a:r>
            <a:r>
              <a:rPr lang="en-US" sz="1200" kern="1200" dirty="0">
                <a:solidFill>
                  <a:schemeClr val="tx1"/>
                </a:solidFill>
                <a:effectLst/>
                <a:latin typeface="Times" pitchFamily="18" charset="0"/>
                <a:ea typeface="ヒラギノ角ゴ Pro W3" pitchFamily="-1" charset="-128"/>
                <a:cs typeface="ヒラギノ角ゴ Pro W3" pitchFamily="-1" charset="-128"/>
              </a:rPr>
              <a:t>, in the Netherlands.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no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highschool</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diploma</a:t>
            </a:r>
            <a:r>
              <a:rPr lang="en-US" sz="1200" dirty="0">
                <a:effectLst/>
                <a:latin typeface="Calibri" panose="020F0502020204030204" pitchFamily="34" charset="0"/>
                <a:ea typeface="Calibri" panose="020F0502020204030204" pitchFamily="34" charset="0"/>
                <a:cs typeface="Times New Roman" panose="02020603050405020304" pitchFamily="18" charset="0"/>
              </a:rPr>
              <a:t> - he wasn’t allowed to study at a German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mechanical engineering at </a:t>
            </a:r>
            <a:r>
              <a:rPr lang="en-US" sz="1200" b="1" kern="1200" dirty="0" err="1">
                <a:solidFill>
                  <a:schemeClr val="tx1"/>
                </a:solidFill>
                <a:effectLst/>
                <a:latin typeface="Times" pitchFamily="18" charset="0"/>
                <a:ea typeface="ヒラギノ角ゴ Pro W3" pitchFamily="-1" charset="-128"/>
                <a:cs typeface="ヒラギノ角ゴ Pro W3" pitchFamily="-1" charset="-128"/>
              </a:rPr>
              <a:t>Polytechnicum</a:t>
            </a:r>
            <a:r>
              <a:rPr lang="en-US" sz="1200" b="1" kern="1200" dirty="0">
                <a:solidFill>
                  <a:schemeClr val="tx1"/>
                </a:solidFill>
                <a:effectLst/>
                <a:latin typeface="Times" pitchFamily="18" charset="0"/>
                <a:ea typeface="ヒラギノ角ゴ Pro W3" pitchFamily="-1" charset="-128"/>
                <a:cs typeface="ヒラギノ角ゴ Pro W3" pitchFamily="-1" charset="-128"/>
              </a:rPr>
              <a:t> Zurich</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pitchFamily="18" charset="0"/>
                <a:ea typeface="ヒラギノ角ゴ Pro W3" pitchFamily="-1" charset="-128"/>
                <a:cs typeface="ヒラギノ角ゴ Pro W3" pitchFamily="-1" charset="-128"/>
              </a:rPr>
              <a:t>After his </a:t>
            </a:r>
            <a:r>
              <a:rPr lang="en-US" sz="1200" b="1" kern="1200" dirty="0">
                <a:solidFill>
                  <a:schemeClr val="tx1"/>
                </a:solidFill>
                <a:effectLst/>
                <a:latin typeface="Times" pitchFamily="18" charset="0"/>
                <a:ea typeface="ヒラギノ角ゴ Pro W3" pitchFamily="-1" charset="-128"/>
                <a:cs typeface="ヒラギノ角ゴ Pro W3" pitchFamily="-1" charset="-128"/>
              </a:rPr>
              <a:t>PhD with August Kundt</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8" charset="0"/>
                <a:ea typeface="ヒラギノ角ゴ Pro W3" pitchFamily="-1" charset="-128"/>
                <a:cs typeface="ヒラギノ角ゴ Pro W3" pitchFamily="-1" charset="-128"/>
              </a:rPr>
              <a:t>proceeded as Professor for Physics</a:t>
            </a:r>
            <a:r>
              <a:rPr lang="en-US" sz="1200" b="0" kern="1200" dirty="0">
                <a:solidFill>
                  <a:schemeClr val="tx1"/>
                </a:solidFill>
                <a:effectLst/>
                <a:latin typeface="Times" pitchFamily="18" charset="0"/>
                <a:ea typeface="ヒラギノ角ゴ Pro W3" pitchFamily="-1" charset="-128"/>
                <a:cs typeface="ヒラギノ角ゴ Pro W3" pitchFamily="-1" charset="-128"/>
              </a:rPr>
              <a:t> in </a:t>
            </a:r>
            <a:r>
              <a:rPr lang="en-US" sz="1200" b="0" kern="1200" dirty="0" err="1">
                <a:solidFill>
                  <a:schemeClr val="tx1"/>
                </a:solidFill>
                <a:effectLst/>
                <a:latin typeface="Times" pitchFamily="18" charset="0"/>
                <a:ea typeface="ヒラギノ角ゴ Pro W3" pitchFamily="-1" charset="-128"/>
                <a:cs typeface="ヒラギノ角ゴ Pro W3" pitchFamily="-1" charset="-128"/>
              </a:rPr>
              <a:t>Strassburg</a:t>
            </a:r>
            <a:r>
              <a:rPr lang="en-US" sz="1200" b="0" kern="1200" dirty="0">
                <a:solidFill>
                  <a:schemeClr val="tx1"/>
                </a:solidFill>
                <a:effectLst/>
                <a:latin typeface="Times" pitchFamily="18" charset="0"/>
                <a:ea typeface="ヒラギノ角ゴ Pro W3" pitchFamily="-1" charset="-128"/>
                <a:cs typeface="ヒラギノ角ゴ Pro W3" pitchFamily="-1" charset="-128"/>
              </a:rPr>
              <a:t>, Hohenheim, Giessen, Würzburg, Munich. </a:t>
            </a:r>
            <a:endParaRPr lang="de-DE" altLang="de-DE" b="0" dirty="0">
              <a:ea typeface="ヒラギノ角ゴ Pro W3"/>
              <a:cs typeface="ヒラギノ角ゴ Pro W3"/>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4</a:t>
            </a:fld>
            <a:endParaRPr lang="de-DE"/>
          </a:p>
        </p:txBody>
      </p:sp>
    </p:spTree>
    <p:extLst>
      <p:ext uri="{BB962C8B-B14F-4D97-AF65-F5344CB8AC3E}">
        <p14:creationId xmlns:p14="http://schemas.microsoft.com/office/powerpoint/2010/main" val="297685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9688" eaLnBrk="1" hangingPunct="1"/>
            <a:r>
              <a:rPr lang="en-US" altLang="de-DE" sz="1200" b="1" dirty="0">
                <a:solidFill>
                  <a:srgbClr val="000000"/>
                </a:solidFill>
                <a:ea typeface="ヒラギノ角ゴ Pro W3"/>
                <a:cs typeface="ヒラギノ角ゴ Pro W3"/>
                <a:sym typeface="Times" pitchFamily="18" charset="0"/>
              </a:rPr>
              <a:t>spring of 1894 </a:t>
            </a:r>
          </a:p>
          <a:p>
            <a:pPr marL="39688" eaLnBrk="1" hangingPunct="1"/>
            <a:r>
              <a:rPr lang="en-US" altLang="de-DE" sz="1200" b="1" dirty="0">
                <a:solidFill>
                  <a:srgbClr val="000000"/>
                </a:solidFill>
                <a:ea typeface="ヒラギノ角ゴ Pro W3"/>
                <a:cs typeface="ヒラギノ角ゴ Pro W3"/>
                <a:sym typeface="Times" pitchFamily="18" charset="0"/>
              </a:rPr>
              <a:t>cathode rays -</a:t>
            </a:r>
            <a:r>
              <a:rPr lang="en-US" altLang="de-DE" sz="1200" dirty="0">
                <a:solidFill>
                  <a:srgbClr val="000000"/>
                </a:solidFill>
                <a:ea typeface="ヒラギノ角ゴ Pro W3"/>
                <a:cs typeface="ヒラギノ角ゴ Pro W3"/>
                <a:sym typeface="Times"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popular topic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9688" eaLnBrk="1" hangingPunct="1"/>
            <a:r>
              <a:rPr lang="en-US" sz="1800" b="0" dirty="0">
                <a:effectLst/>
                <a:latin typeface="Calibri" panose="020F0502020204030204" pitchFamily="34" charset="0"/>
                <a:ea typeface="Calibri" panose="020F0502020204030204" pitchFamily="34" charset="0"/>
                <a:cs typeface="Times New Roman" panose="02020603050405020304" pitchFamily="18" charset="0"/>
              </a:rPr>
              <a:t>Studied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electric currents </a:t>
            </a:r>
            <a:r>
              <a:rPr lang="en-US" sz="1800" dirty="0">
                <a:effectLst/>
                <a:latin typeface="Calibri" panose="020F0502020204030204" pitchFamily="34" charset="0"/>
                <a:ea typeface="Calibri" panose="020F0502020204030204" pitchFamily="34" charset="0"/>
                <a:cs typeface="Times New Roman" panose="02020603050405020304" pitchFamily="18" charset="0"/>
              </a:rPr>
              <a:t>flowing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through evacuated glass tubes</a:t>
            </a: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beam of electrons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traveling from the negatively charged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electrode (cathode)…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excite the glass wall or gas atoms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luminous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colour</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effects. </a:t>
            </a: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not yet known,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confirmed only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 1897 by Joseph John Thomson. </a:t>
            </a: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39688" eaLnBrk="1" hangingPunct="1"/>
            <a:endParaRPr lang="en-US" altLang="de-DE" sz="1200" b="1" dirty="0">
              <a:solidFill>
                <a:srgbClr val="000000"/>
              </a:solidFill>
              <a:ea typeface="ヒラギノ角ゴ Pro W3"/>
              <a:cs typeface="ヒラギノ角ゴ Pro W3"/>
              <a:sym typeface="Times" pitchFamily="18" charset="0"/>
            </a:endParaRPr>
          </a:p>
          <a:p>
            <a:pPr marL="39688" eaLnBrk="1" hangingPunct="1"/>
            <a:r>
              <a:rPr lang="en-US" altLang="de-DE" sz="1200" b="1" dirty="0">
                <a:solidFill>
                  <a:srgbClr val="000000"/>
                </a:solidFill>
                <a:ea typeface="ヒラギノ角ゴ Pro W3"/>
                <a:cs typeface="ヒラギノ角ゴ Pro W3"/>
                <a:sym typeface="Times" pitchFamily="18" charset="0"/>
              </a:rPr>
              <a:t>Two</a:t>
            </a:r>
            <a:r>
              <a:rPr lang="en-US" altLang="de-DE" sz="1200" b="1" baseline="0" dirty="0">
                <a:solidFill>
                  <a:srgbClr val="000000"/>
                </a:solidFill>
                <a:ea typeface="ヒラギノ角ゴ Pro W3"/>
                <a:cs typeface="ヒラギノ角ゴ Pro W3"/>
                <a:sym typeface="Times" pitchFamily="18" charset="0"/>
              </a:rPr>
              <a:t> years earlier  - </a:t>
            </a:r>
            <a:r>
              <a:rPr lang="en-US" altLang="de-DE" sz="1200" b="1" dirty="0">
                <a:solidFill>
                  <a:srgbClr val="000000"/>
                </a:solidFill>
                <a:ea typeface="ヒラギノ角ゴ Pro W3"/>
                <a:cs typeface="ヒラギノ角ゴ Pro W3"/>
                <a:sym typeface="Times" pitchFamily="18" charset="0"/>
              </a:rPr>
              <a:t>Heinrich Hertz </a:t>
            </a:r>
            <a:r>
              <a:rPr lang="en-US" altLang="de-DE" sz="1200" b="0" dirty="0">
                <a:solidFill>
                  <a:srgbClr val="000000"/>
                </a:solidFill>
                <a:ea typeface="ヒラギノ角ゴ Pro W3"/>
                <a:cs typeface="ヒラギノ角ゴ Pro W3"/>
                <a:sym typeface="Times" pitchFamily="18" charset="0"/>
              </a:rPr>
              <a:t>- </a:t>
            </a:r>
            <a:r>
              <a:rPr lang="en-US" altLang="de-DE" sz="1200" b="1" dirty="0">
                <a:solidFill>
                  <a:srgbClr val="000000"/>
                </a:solidFill>
                <a:ea typeface="ヒラギノ角ゴ Pro W3"/>
                <a:cs typeface="ヒラギノ角ゴ Pro W3"/>
                <a:sym typeface="Times" pitchFamily="18" charset="0"/>
              </a:rPr>
              <a:t>rays passed through gold and aluminum foils inside the tube</a:t>
            </a:r>
            <a:r>
              <a:rPr lang="en-US" altLang="de-DE" sz="1200" dirty="0">
                <a:solidFill>
                  <a:srgbClr val="000000"/>
                </a:solidFill>
                <a:ea typeface="ヒラギノ角ゴ Pro W3"/>
                <a:cs typeface="ヒラギノ角ゴ Pro W3"/>
                <a:sym typeface="Times" pitchFamily="18" charset="0"/>
              </a:rPr>
              <a:t>. </a:t>
            </a:r>
          </a:p>
          <a:p>
            <a:pPr marL="39688" eaLnBrk="1" hangingPunct="1"/>
            <a:r>
              <a:rPr lang="en-US" altLang="de-DE" sz="1200" b="1" dirty="0">
                <a:solidFill>
                  <a:srgbClr val="000000"/>
                </a:solidFill>
                <a:ea typeface="ヒラギノ角ゴ Pro W3"/>
                <a:cs typeface="ヒラギノ角ゴ Pro W3"/>
                <a:sym typeface="Times" pitchFamily="18" charset="0"/>
              </a:rPr>
              <a:t>assistant Philip Lenard, special tube </a:t>
            </a:r>
            <a:r>
              <a:rPr lang="en-US" altLang="de-DE" sz="1200" dirty="0">
                <a:solidFill>
                  <a:srgbClr val="000000"/>
                </a:solidFill>
                <a:ea typeface="ヒラギノ角ゴ Pro W3"/>
                <a:cs typeface="ヒラギノ角ゴ Pro W3"/>
                <a:sym typeface="Times" pitchFamily="18" charset="0"/>
              </a:rPr>
              <a:t>with a thin </a:t>
            </a:r>
            <a:r>
              <a:rPr lang="en-US" altLang="de-DE" sz="1200" b="1" dirty="0">
                <a:solidFill>
                  <a:srgbClr val="000000"/>
                </a:solidFill>
                <a:ea typeface="ヒラギノ角ゴ Pro W3"/>
                <a:cs typeface="ヒラギノ角ゴ Pro W3"/>
                <a:sym typeface="Times" pitchFamily="18" charset="0"/>
              </a:rPr>
              <a:t>aluminum window – </a:t>
            </a:r>
          </a:p>
          <a:p>
            <a:pPr marL="39688" eaLnBrk="1" hangingPunct="1"/>
            <a:r>
              <a:rPr lang="en-US" altLang="de-DE" sz="1200" dirty="0">
                <a:solidFill>
                  <a:srgbClr val="000000"/>
                </a:solidFill>
                <a:ea typeface="ヒラギノ角ゴ Pro W3"/>
                <a:cs typeface="ヒラギノ角ゴ Pro W3"/>
                <a:sym typeface="Times" pitchFamily="18" charset="0"/>
              </a:rPr>
              <a:t>permitted the cathode rays to pass out of the vacuum tube into the air. </a:t>
            </a:r>
          </a:p>
          <a:p>
            <a:pPr marL="39688" eaLnBrk="1" hangingPunct="1"/>
            <a:endParaRPr lang="en-US" altLang="de-DE" sz="1200" dirty="0">
              <a:solidFill>
                <a:srgbClr val="000000"/>
              </a:solidFill>
              <a:ea typeface="ヒラギノ角ゴ Pro W3"/>
              <a:cs typeface="ヒラギノ角ゴ Pro W3"/>
              <a:sym typeface="Times" pitchFamily="18" charset="0"/>
            </a:endParaRPr>
          </a:p>
          <a:p>
            <a:pPr marL="39688" eaLnBrk="1" hangingPunct="1"/>
            <a:r>
              <a:rPr lang="en-US" altLang="de-DE" sz="1200" dirty="0">
                <a:solidFill>
                  <a:srgbClr val="000000"/>
                </a:solidFill>
                <a:ea typeface="ヒラギノ角ゴ Pro W3"/>
                <a:cs typeface="ヒラギノ角ゴ Pro W3"/>
                <a:sym typeface="Times" pitchFamily="18" charset="0"/>
              </a:rPr>
              <a:t>From </a:t>
            </a:r>
            <a:r>
              <a:rPr lang="en-US" altLang="de-DE" sz="1200" b="1" dirty="0">
                <a:solidFill>
                  <a:srgbClr val="000000"/>
                </a:solidFill>
                <a:ea typeface="ヒラギノ角ゴ Pro W3"/>
                <a:cs typeface="ヒラギノ角ゴ Pro W3"/>
                <a:sym typeface="Times" pitchFamily="18" charset="0"/>
              </a:rPr>
              <a:t>October 1895 </a:t>
            </a:r>
            <a:r>
              <a:rPr lang="en-US" altLang="de-DE" sz="1200" b="1" dirty="0" err="1">
                <a:solidFill>
                  <a:srgbClr val="000000"/>
                </a:solidFill>
                <a:ea typeface="ヒラギノ角ゴ Pro W3"/>
                <a:cs typeface="ヒラギノ角ゴ Pro W3"/>
                <a:sym typeface="Times" pitchFamily="18" charset="0"/>
              </a:rPr>
              <a:t>Röntgen</a:t>
            </a:r>
            <a:r>
              <a:rPr lang="en-US" altLang="de-DE" sz="1200" b="1" dirty="0">
                <a:solidFill>
                  <a:srgbClr val="000000"/>
                </a:solidFill>
                <a:ea typeface="ヒラギノ角ゴ Pro W3"/>
                <a:cs typeface="ヒラギノ角ゴ Pro W3"/>
                <a:sym typeface="Times" pitchFamily="18" charset="0"/>
              </a:rPr>
              <a:t> started with his own experiments </a:t>
            </a:r>
            <a:r>
              <a:rPr lang="en-US" altLang="de-DE" sz="1200" dirty="0">
                <a:solidFill>
                  <a:srgbClr val="000000"/>
                </a:solidFill>
                <a:ea typeface="ヒラギノ角ゴ Pro W3"/>
                <a:cs typeface="ヒラギノ角ゴ Pro W3"/>
                <a:sym typeface="Times" pitchFamily="18" charset="0"/>
              </a:rPr>
              <a:t>on cathode rays by first repeating </a:t>
            </a:r>
            <a:r>
              <a:rPr lang="en-US" altLang="de-DE" sz="1200" dirty="0" err="1">
                <a:solidFill>
                  <a:srgbClr val="000000"/>
                </a:solidFill>
                <a:ea typeface="ヒラギノ角ゴ Pro W3"/>
                <a:cs typeface="ヒラギノ角ゴ Pro W3"/>
                <a:sym typeface="Times" pitchFamily="18" charset="0"/>
              </a:rPr>
              <a:t>Lenards</a:t>
            </a:r>
            <a:r>
              <a:rPr lang="en-US" altLang="de-DE" sz="1200" dirty="0">
                <a:solidFill>
                  <a:srgbClr val="000000"/>
                </a:solidFill>
                <a:ea typeface="ヒラギノ角ゴ Pro W3"/>
                <a:cs typeface="ヒラギノ角ゴ Pro W3"/>
                <a:sym typeface="Times" pitchFamily="18" charset="0"/>
              </a:rPr>
              <a:t> experiments, later on he changed the e-set-up</a:t>
            </a:r>
          </a:p>
          <a:p>
            <a:pPr marL="39688" eaLnBrk="1" hangingPunct="1"/>
            <a:r>
              <a:rPr lang="en-US" altLang="de-DE" sz="1200" b="1" dirty="0">
                <a:solidFill>
                  <a:srgbClr val="000000"/>
                </a:solidFill>
                <a:ea typeface="ヒラギノ角ゴ Pro W3"/>
                <a:cs typeface="ヒラギノ角ゴ Pro W3"/>
                <a:sym typeface="Times" pitchFamily="18" charset="0"/>
              </a:rPr>
              <a:t>building which contained his lab in Würzburg</a:t>
            </a:r>
            <a:r>
              <a:rPr lang="en-US" altLang="de-DE" sz="1200" dirty="0">
                <a:solidFill>
                  <a:srgbClr val="000000"/>
                </a:solidFill>
                <a:ea typeface="ヒラギノ角ゴ Pro W3"/>
                <a:cs typeface="ヒラギノ角ゴ Pro W3"/>
                <a:sym typeface="Times" pitchFamily="18" charset="0"/>
              </a:rPr>
              <a:t>.</a:t>
            </a:r>
          </a:p>
          <a:p>
            <a:pPr marL="39688" eaLnBrk="1" hangingPunct="1"/>
            <a:endParaRPr lang="en-US" altLang="de-DE" sz="1200" dirty="0">
              <a:solidFill>
                <a:srgbClr val="000000"/>
              </a:solidFill>
              <a:ea typeface="ヒラギノ角ゴ Pro W3"/>
              <a:cs typeface="ヒラギノ角ゴ Pro W3"/>
              <a:sym typeface="Times"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5</a:t>
            </a:fld>
            <a:endParaRPr lang="de-DE"/>
          </a:p>
        </p:txBody>
      </p:sp>
    </p:spTree>
    <p:extLst>
      <p:ext uri="{BB962C8B-B14F-4D97-AF65-F5344CB8AC3E}">
        <p14:creationId xmlns:p14="http://schemas.microsoft.com/office/powerpoint/2010/main" val="73795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Friday, November 8, 1895 </a:t>
            </a:r>
            <a:r>
              <a:rPr lang="en-GB" sz="1200" kern="1200" dirty="0">
                <a:solidFill>
                  <a:schemeClr val="tx1"/>
                </a:solidFill>
                <a:effectLst/>
                <a:latin typeface="Times" pitchFamily="18" charset="0"/>
                <a:ea typeface="ヒラギノ角ゴ Pro W3" pitchFamily="-1" charset="-128"/>
                <a:cs typeface="ヒラギノ角ゴ Pro W3" pitchFamily="-1" charset="-128"/>
              </a:rPr>
              <a:t>something new!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used Crookes</a:t>
            </a:r>
            <a:r>
              <a:rPr lang="en-GB" sz="1200" b="1" kern="1200" baseline="0" dirty="0">
                <a:solidFill>
                  <a:schemeClr val="tx1"/>
                </a:solidFill>
                <a:effectLst/>
                <a:latin typeface="Times" pitchFamily="18" charset="0"/>
                <a:ea typeface="ヒラギノ角ゴ Pro W3" pitchFamily="-1" charset="-128"/>
                <a:cs typeface="ヒラギノ角ゴ Pro W3" pitchFamily="-1" charset="-128"/>
              </a:rPr>
              <a:t> and Hittorf ionising tubes</a:t>
            </a:r>
            <a:r>
              <a:rPr lang="en-GB" sz="1200" kern="1200" baseline="0" dirty="0">
                <a:solidFill>
                  <a:schemeClr val="tx1"/>
                </a:solidFill>
                <a:effectLst/>
                <a:latin typeface="Times" pitchFamily="18" charset="0"/>
                <a:ea typeface="ヒラギノ角ゴ Pro W3" pitchFamily="-1" charset="-128"/>
                <a:cs typeface="ヒラギノ角ゴ Pro W3" pitchFamily="-1" charset="-128"/>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with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heavier walls and without aluminium windows</a:t>
            </a:r>
            <a:r>
              <a:rPr lang="en-GB" sz="1200" b="1" kern="1200" baseline="0" dirty="0">
                <a:solidFill>
                  <a:schemeClr val="tx1"/>
                </a:solidFill>
                <a:effectLst/>
                <a:latin typeface="Times" pitchFamily="18" charset="0"/>
                <a:ea typeface="ヒラギノ角ゴ Pro W3" pitchFamily="-1" charset="-128"/>
                <a:cs typeface="Times New Roman" panose="02020603050405020304" pitchFamily="18" charset="0"/>
              </a:rPr>
              <a:t> - </a:t>
            </a:r>
            <a:r>
              <a:rPr lang="en-GB" sz="1200" kern="1200" baseline="0" dirty="0">
                <a:solidFill>
                  <a:schemeClr val="tx1"/>
                </a:solidFill>
                <a:effectLst/>
                <a:latin typeface="Times" pitchFamily="18" charset="0"/>
                <a:ea typeface="ヒラギノ角ゴ Pro W3" pitchFamily="-1" charset="-128"/>
                <a:cs typeface="ヒラギノ角ゴ Pro W3" pitchFamily="-1" charset="-128"/>
              </a:rPr>
              <a:t>connected to a special vacuum pump. </a:t>
            </a:r>
          </a:p>
          <a:p>
            <a:pPr eaLnBrk="1" hangingPunct="1"/>
            <a:r>
              <a:rPr lang="en-GB" sz="1200" b="1" kern="1200" baseline="0" dirty="0">
                <a:solidFill>
                  <a:schemeClr val="tx1"/>
                </a:solidFill>
                <a:effectLst/>
                <a:latin typeface="Times" pitchFamily="18" charset="0"/>
                <a:ea typeface="ヒラギノ角ゴ Pro W3" pitchFamily="-1" charset="-128"/>
                <a:cs typeface="ヒラギノ角ゴ Pro W3" pitchFamily="-1" charset="-128"/>
              </a:rPr>
              <a:t>high voltage of about 60.000 Volt </a:t>
            </a:r>
            <a:r>
              <a:rPr lang="en-GB" sz="1200" kern="1200" baseline="0" dirty="0">
                <a:solidFill>
                  <a:schemeClr val="tx1"/>
                </a:solidFill>
                <a:effectLst/>
                <a:latin typeface="Times" pitchFamily="18" charset="0"/>
                <a:ea typeface="ヒラギノ角ゴ Pro W3" pitchFamily="-1" charset="-128"/>
                <a:cs typeface="ヒラギノ角ゴ Pro W3" pitchFamily="-1" charset="-128"/>
              </a:rPr>
              <a:t>- </a:t>
            </a:r>
            <a:r>
              <a:rPr lang="en-GB" sz="1200" b="1" kern="1200" baseline="0" dirty="0" err="1">
                <a:solidFill>
                  <a:schemeClr val="tx1"/>
                </a:solidFill>
                <a:effectLst/>
                <a:latin typeface="Times" pitchFamily="18" charset="0"/>
                <a:ea typeface="ヒラギノ角ゴ Pro W3" pitchFamily="-1" charset="-128"/>
                <a:cs typeface="ヒラギノ角ゴ Pro W3" pitchFamily="-1" charset="-128"/>
              </a:rPr>
              <a:t>Ruehmkorff</a:t>
            </a:r>
            <a:r>
              <a:rPr lang="en-GB" sz="1200" b="1" kern="1200" baseline="0" dirty="0">
                <a:solidFill>
                  <a:schemeClr val="tx1"/>
                </a:solidFill>
                <a:effectLst/>
                <a:latin typeface="Times" pitchFamily="18" charset="0"/>
                <a:ea typeface="ヒラギノ角ゴ Pro W3" pitchFamily="-1" charset="-128"/>
                <a:cs typeface="ヒラギノ角ゴ Pro W3" pitchFamily="-1" charset="-128"/>
              </a:rPr>
              <a:t> </a:t>
            </a:r>
            <a:r>
              <a:rPr lang="en-GB" sz="1200" b="1" kern="1200" dirty="0">
                <a:solidFill>
                  <a:schemeClr val="tx1"/>
                </a:solidFill>
                <a:effectLst/>
                <a:latin typeface="Times" pitchFamily="18" charset="0"/>
                <a:ea typeface="ヒラギノ角ゴ Pro W3" pitchFamily="-1" charset="-128"/>
                <a:cs typeface="ヒラギノ角ゴ Pro W3" pitchFamily="-1" charset="-128"/>
              </a:rPr>
              <a:t>induction coil</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endParaRPr lang="en-GB"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GB" sz="1200" b="0" kern="1200" dirty="0">
                <a:solidFill>
                  <a:schemeClr val="tx1"/>
                </a:solidFill>
                <a:effectLst/>
                <a:latin typeface="Times" pitchFamily="18" charset="0"/>
                <a:ea typeface="ヒラギノ角ゴ Pro W3" pitchFamily="-1" charset="-128"/>
                <a:cs typeface="ヒラギノ角ゴ Pro W3" pitchFamily="-1" charset="-128"/>
              </a:rPr>
              <a:t>By accident, </a:t>
            </a:r>
            <a:r>
              <a:rPr lang="en-GB" sz="1200" b="1" kern="1200" dirty="0">
                <a:solidFill>
                  <a:schemeClr val="tx1"/>
                </a:solidFill>
                <a:effectLst/>
                <a:latin typeface="Times" pitchFamily="18" charset="0"/>
                <a:ea typeface="ヒラギノ角ゴ Pro W3" pitchFamily="-1" charset="-128"/>
                <a:cs typeface="ヒラギノ角ゴ Pro W3" pitchFamily="-1" charset="-128"/>
              </a:rPr>
              <a:t>fluorescent crystals</a:t>
            </a:r>
            <a:r>
              <a:rPr lang="en-GB" sz="1200" kern="1200" dirty="0">
                <a:solidFill>
                  <a:schemeClr val="tx1"/>
                </a:solidFill>
                <a:effectLst/>
                <a:latin typeface="Times" pitchFamily="18" charset="0"/>
                <a:ea typeface="ヒラギノ角ゴ Pro W3" pitchFamily="-1" charset="-128"/>
                <a:cs typeface="ヒラギノ角ゴ Pro W3" pitchFamily="-1" charset="-128"/>
              </a:rPr>
              <a:t>, lying nearby </a:t>
            </a:r>
            <a:r>
              <a:rPr lang="en-GB" sz="1200" b="1" kern="1200" dirty="0">
                <a:solidFill>
                  <a:schemeClr val="tx1"/>
                </a:solidFill>
                <a:effectLst/>
                <a:latin typeface="Times" pitchFamily="18" charset="0"/>
                <a:ea typeface="ヒラギノ角ゴ Pro W3" pitchFamily="-1" charset="-128"/>
                <a:cs typeface="ヒラギノ角ゴ Pro W3" pitchFamily="-1" charset="-128"/>
              </a:rPr>
              <a:t>began to glow</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sure that the blue and visible light from the tube - by fluorescence</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To verify this hypothesis </a:t>
            </a:r>
            <a:r>
              <a:rPr lang="en-GB" sz="1200" kern="1200" dirty="0">
                <a:solidFill>
                  <a:schemeClr val="tx1"/>
                </a:solidFill>
                <a:effectLst/>
                <a:latin typeface="Times" pitchFamily="18" charset="0"/>
                <a:ea typeface="ヒラギノ角ゴ Pro W3" pitchFamily="-1" charset="-128"/>
                <a:cs typeface="ヒラギノ角ゴ Pro W3" pitchFamily="-1" charset="-128"/>
              </a:rPr>
              <a:t>R </a:t>
            </a:r>
            <a:r>
              <a:rPr lang="en-GB" sz="1200" b="1" kern="1200" dirty="0">
                <a:solidFill>
                  <a:schemeClr val="tx1"/>
                </a:solidFill>
                <a:effectLst/>
                <a:latin typeface="Times" pitchFamily="18" charset="0"/>
                <a:ea typeface="ヒラギノ角ゴ Pro W3" pitchFamily="-1" charset="-128"/>
                <a:cs typeface="ヒラギノ角ゴ Pro W3" pitchFamily="-1" charset="-128"/>
              </a:rPr>
              <a:t>covered</a:t>
            </a:r>
            <a:r>
              <a:rPr lang="en-GB" sz="1200" kern="1200" dirty="0">
                <a:solidFill>
                  <a:schemeClr val="tx1"/>
                </a:solidFill>
                <a:effectLst/>
                <a:latin typeface="Times" pitchFamily="18" charset="0"/>
                <a:ea typeface="ヒラギノ角ゴ Pro W3" pitchFamily="-1" charset="-128"/>
                <a:cs typeface="ヒラギノ角ゴ Pro W3" pitchFamily="-1" charset="-128"/>
              </a:rPr>
              <a:t> the tube with a </a:t>
            </a:r>
            <a:r>
              <a:rPr lang="en-GB" sz="1200" b="1" kern="1200" dirty="0">
                <a:solidFill>
                  <a:schemeClr val="tx1"/>
                </a:solidFill>
                <a:effectLst/>
                <a:latin typeface="Times" pitchFamily="18" charset="0"/>
                <a:ea typeface="ヒラギノ角ゴ Pro W3" pitchFamily="-1" charset="-128"/>
                <a:cs typeface="ヒラギノ角ゴ Pro W3" pitchFamily="-1" charset="-128"/>
              </a:rPr>
              <a:t>black cardboard</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crystals were still glowing</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endParaRPr lang="en-GB" sz="1200" kern="1200" dirty="0">
              <a:solidFill>
                <a:schemeClr val="tx1"/>
              </a:solidFill>
              <a:effectLst/>
              <a:latin typeface="Times" pitchFamily="18" charset="0"/>
              <a:ea typeface="ヒラギノ角ゴ Pro W3" pitchFamily="-1" charset="-128"/>
              <a:cs typeface="ヒラギノ角ゴ Pro W3" pitchFamily="-1" charset="-128"/>
            </a:endParaRP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could not be described with the then existing knowledge of physics</a:t>
            </a:r>
            <a:r>
              <a:rPr lang="en-GB" sz="1200" kern="1200" dirty="0">
                <a:solidFill>
                  <a:schemeClr val="tx1"/>
                </a:solidFill>
                <a:effectLst/>
                <a:latin typeface="Times" pitchFamily="18" charset="0"/>
                <a:ea typeface="ヒラギノ角ゴ Pro W3" pitchFamily="-1" charset="-128"/>
                <a:cs typeface="ヒラギノ角ゴ Pro W3" pitchFamily="-1" charset="-128"/>
              </a:rPr>
              <a:t>. </a:t>
            </a:r>
          </a:p>
          <a:p>
            <a:pPr eaLnBrk="1" hangingPunct="1"/>
            <a:r>
              <a:rPr lang="en-GB" sz="1200" kern="1200" dirty="0">
                <a:solidFill>
                  <a:schemeClr val="tx1"/>
                </a:solidFill>
                <a:effectLst/>
                <a:latin typeface="Times" pitchFamily="18" charset="0"/>
                <a:ea typeface="ヒラギノ角ゴ Pro W3" pitchFamily="-1" charset="-128"/>
                <a:cs typeface="ヒラギノ角ゴ Pro W3" pitchFamily="-1" charset="-128"/>
              </a:rPr>
              <a:t>R. </a:t>
            </a:r>
            <a:r>
              <a:rPr lang="en-GB" sz="1200" b="1" kern="1200" dirty="0">
                <a:solidFill>
                  <a:schemeClr val="tx1"/>
                </a:solidFill>
                <a:effectLst/>
                <a:latin typeface="Times" pitchFamily="18" charset="0"/>
                <a:ea typeface="ヒラギノ角ゴ Pro W3" pitchFamily="-1" charset="-128"/>
                <a:cs typeface="ヒラギノ角ゴ Pro W3" pitchFamily="-1" charset="-128"/>
              </a:rPr>
              <a:t>concluded</a:t>
            </a:r>
            <a:r>
              <a:rPr lang="en-GB" sz="1200" kern="1200" dirty="0">
                <a:solidFill>
                  <a:schemeClr val="tx1"/>
                </a:solidFill>
                <a:effectLst/>
                <a:latin typeface="Times" pitchFamily="18" charset="0"/>
                <a:ea typeface="ヒラギノ角ゴ Pro W3" pitchFamily="-1" charset="-128"/>
                <a:cs typeface="ヒラギノ角ゴ Pro W3" pitchFamily="-1" charset="-128"/>
              </a:rPr>
              <a:t> that a </a:t>
            </a:r>
            <a:r>
              <a:rPr lang="en-GB" sz="1200" b="1" kern="1200" dirty="0">
                <a:solidFill>
                  <a:schemeClr val="tx1"/>
                </a:solidFill>
                <a:effectLst/>
                <a:latin typeface="Times" pitchFamily="18" charset="0"/>
                <a:ea typeface="ヒラギノ角ゴ Pro W3" pitchFamily="-1" charset="-128"/>
                <a:cs typeface="ヒラギノ角ゴ Pro W3" pitchFamily="-1" charset="-128"/>
              </a:rPr>
              <a:t>new invisible and penetrating light </a:t>
            </a:r>
          </a:p>
          <a:p>
            <a:pPr eaLnBrk="1" hangingPunct="1"/>
            <a:r>
              <a:rPr lang="en-GB" sz="1200" b="1" kern="1200" dirty="0">
                <a:solidFill>
                  <a:schemeClr val="tx1"/>
                </a:solidFill>
                <a:effectLst/>
                <a:latin typeface="Times" pitchFamily="18" charset="0"/>
                <a:ea typeface="ヒラギノ角ゴ Pro W3" pitchFamily="-1" charset="-128"/>
                <a:cs typeface="ヒラギノ角ゴ Pro W3" pitchFamily="-1" charset="-128"/>
              </a:rPr>
              <a:t>X-rays.</a:t>
            </a:r>
            <a:endParaRPr lang="en-US" altLang="de-DE" sz="6000" b="1" dirty="0">
              <a:latin typeface="Lucida Grande"/>
              <a:ea typeface="ヒラギノ角ゴ Pro W3"/>
              <a:cs typeface="ヒラギノ角ゴ Pro W3"/>
              <a:sym typeface="Lucida Grande"/>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6</a:t>
            </a:fld>
            <a:endParaRPr lang="de-DE"/>
          </a:p>
        </p:txBody>
      </p:sp>
    </p:spTree>
    <p:extLst>
      <p:ext uri="{BB962C8B-B14F-4D97-AF65-F5344CB8AC3E}">
        <p14:creationId xmlns:p14="http://schemas.microsoft.com/office/powerpoint/2010/main" val="161392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de-DE" b="1" dirty="0">
                <a:ea typeface="ヒラギノ角ゴ Pro W3"/>
                <a:cs typeface="Times New Roman" pitchFamily="18" charset="0"/>
              </a:rPr>
              <a:t>Following his first observation  - seven weeks </a:t>
            </a:r>
            <a:r>
              <a:rPr lang="en-GB" altLang="de-DE" dirty="0">
                <a:ea typeface="ヒラギノ角ゴ Pro W3"/>
                <a:cs typeface="Times New Roman" pitchFamily="18" charset="0"/>
              </a:rPr>
              <a:t>in his laboratory.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de-DE" b="1" dirty="0">
                <a:ea typeface="ヒラギノ角ゴ Pro W3"/>
                <a:cs typeface="Times New Roman" pitchFamily="18" charset="0"/>
              </a:rPr>
              <a:t>ambitious amateur photographer  - new </a:t>
            </a:r>
            <a:r>
              <a:rPr lang="en-US" altLang="de-DE" b="1" dirty="0">
                <a:ea typeface="ヒラギノ角ゴ Pro W3"/>
                <a:cs typeface="ヒラギノ角ゴ Pro W3"/>
              </a:rPr>
              <a:t>radiation was able to expose photographic plates</a:t>
            </a:r>
            <a:r>
              <a:rPr lang="en-US" altLang="de-DE" dirty="0">
                <a:ea typeface="ヒラギノ角ゴ Pro W3"/>
                <a:cs typeface="ヒラギノ角ゴ Pro W3"/>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de-DE" b="1" dirty="0">
                <a:ea typeface="ヒラギノ角ゴ Pro W3"/>
                <a:cs typeface="ヒラギノ角ゴ Pro W3"/>
              </a:rPr>
              <a:t>practical tool to record</a:t>
            </a:r>
            <a:r>
              <a:rPr lang="en-US" altLang="de-DE" dirty="0">
                <a:ea typeface="ヒラギノ角ゴ Pro W3"/>
                <a:cs typeface="ヒラギノ角ゴ Pro W3"/>
              </a:rPr>
              <a:t>. </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b="1" kern="1200" dirty="0">
                <a:solidFill>
                  <a:schemeClr val="tx1"/>
                </a:solidFill>
                <a:effectLst/>
                <a:latin typeface="Times" pitchFamily="18" charset="0"/>
                <a:ea typeface="ヒラギノ角ゴ Pro W3" pitchFamily="-1" charset="-128"/>
                <a:cs typeface="ヒラギノ角ゴ Pro W3" pitchFamily="-1" charset="-128"/>
              </a:rPr>
              <a:t>to learn more about the physical nature  - particles like the cathode rays </a:t>
            </a:r>
            <a:r>
              <a:rPr lang="en-US" sz="1200" kern="1200" dirty="0">
                <a:solidFill>
                  <a:schemeClr val="tx1"/>
                </a:solidFill>
                <a:effectLst/>
                <a:latin typeface="Times" pitchFamily="18" charset="0"/>
                <a:ea typeface="ヒラギノ角ゴ Pro W3" pitchFamily="-1" charset="-128"/>
                <a:cs typeface="ヒラギノ角ゴ Pro W3" pitchFamily="-1" charset="-128"/>
              </a:rPr>
              <a:t>or </a:t>
            </a:r>
            <a:r>
              <a:rPr lang="en-US" sz="1200" b="1" kern="1200" dirty="0">
                <a:solidFill>
                  <a:schemeClr val="tx1"/>
                </a:solidFill>
                <a:effectLst/>
                <a:latin typeface="Times" pitchFamily="18" charset="0"/>
                <a:ea typeface="ヒラギノ角ゴ Pro W3" pitchFamily="-1" charset="-128"/>
                <a:cs typeface="ヒラギノ角ゴ Pro W3" pitchFamily="-1" charset="-128"/>
              </a:rPr>
              <a:t>electromagnetic waves like the visible light? </a:t>
            </a:r>
          </a:p>
          <a:p>
            <a:r>
              <a:rPr lang="en-US" sz="1200" b="1" kern="1200" dirty="0">
                <a:solidFill>
                  <a:schemeClr val="tx1"/>
                </a:solidFill>
                <a:effectLst/>
                <a:latin typeface="Times" pitchFamily="18" charset="0"/>
                <a:ea typeface="ヒラギノ角ゴ Pro W3" pitchFamily="-1" charset="-128"/>
                <a:cs typeface="ヒラギノ角ゴ Pro W3" pitchFamily="-1" charset="-128"/>
              </a:rPr>
              <a:t>started a series of experiments to </a:t>
            </a:r>
            <a:r>
              <a:rPr lang="en-US" sz="1200" b="1" kern="1200" dirty="0" err="1">
                <a:solidFill>
                  <a:schemeClr val="tx1"/>
                </a:solidFill>
                <a:effectLst/>
                <a:latin typeface="Times" pitchFamily="18" charset="0"/>
                <a:ea typeface="ヒラギノ角ゴ Pro W3" pitchFamily="-1" charset="-128"/>
                <a:cs typeface="ヒラギノ角ゴ Pro W3" pitchFamily="-1" charset="-128"/>
              </a:rPr>
              <a:t>analyse</a:t>
            </a:r>
            <a:r>
              <a:rPr lang="en-US" sz="1200" b="1" kern="1200" dirty="0">
                <a:solidFill>
                  <a:schemeClr val="tx1"/>
                </a:solidFill>
                <a:effectLst/>
                <a:latin typeface="Times" pitchFamily="18" charset="0"/>
                <a:ea typeface="ヒラギノ角ゴ Pro W3" pitchFamily="-1" charset="-128"/>
                <a:cs typeface="ヒラギノ角ゴ Pro W3" pitchFamily="-1" charset="-128"/>
              </a:rPr>
              <a:t> characteristic </a:t>
            </a:r>
            <a:r>
              <a:rPr lang="en-US" sz="1200" kern="1200" dirty="0">
                <a:solidFill>
                  <a:schemeClr val="tx1"/>
                </a:solidFill>
                <a:effectLst/>
                <a:latin typeface="Times" pitchFamily="18" charset="0"/>
                <a:ea typeface="ヒラギノ角ゴ Pro W3" pitchFamily="-1" charset="-128"/>
                <a:cs typeface="ヒラギノ角ゴ Pro W3" pitchFamily="-1" charset="-128"/>
              </a:rPr>
              <a:t> - absorption, propagation, </a:t>
            </a:r>
            <a:r>
              <a:rPr lang="en-US" sz="1200" kern="1200" dirty="0" err="1">
                <a:solidFill>
                  <a:schemeClr val="tx1"/>
                </a:solidFill>
                <a:effectLst/>
                <a:latin typeface="Times" pitchFamily="18" charset="0"/>
                <a:ea typeface="ヒラギノ角ゴ Pro W3" pitchFamily="-1" charset="-128"/>
                <a:cs typeface="ヒラギノ角ゴ Pro W3" pitchFamily="-1" charset="-128"/>
              </a:rPr>
              <a:t>reflexion</a:t>
            </a:r>
            <a:r>
              <a:rPr lang="en-US" sz="1200" kern="1200" dirty="0">
                <a:solidFill>
                  <a:schemeClr val="tx1"/>
                </a:solidFill>
                <a:effectLst/>
                <a:latin typeface="Times" pitchFamily="18" charset="0"/>
                <a:ea typeface="ヒラギノ角ゴ Pro W3" pitchFamily="-1" charset="-128"/>
                <a:cs typeface="ヒラギノ角ゴ Pro W3" pitchFamily="-1" charset="-128"/>
              </a:rPr>
              <a:t>, diffraction, deflection…</a:t>
            </a:r>
          </a:p>
          <a:p>
            <a:endParaRPr lang="en-US" sz="1200" kern="1200" dirty="0">
              <a:solidFill>
                <a:schemeClr val="tx1"/>
              </a:solidFill>
              <a:effectLst/>
              <a:latin typeface="Times" pitchFamily="18" charset="0"/>
              <a:ea typeface="ヒラギノ角ゴ Pro W3" pitchFamily="-1" charset="-128"/>
              <a:cs typeface="ヒラギノ角ゴ Pro W3" pitchFamily="-1" charset="-128"/>
            </a:endParaRPr>
          </a:p>
          <a:p>
            <a:r>
              <a:rPr lang="en-US" sz="1200" b="1" kern="1200" dirty="0">
                <a:solidFill>
                  <a:schemeClr val="tx1"/>
                </a:solidFill>
                <a:effectLst/>
                <a:latin typeface="Times" pitchFamily="18" charset="0"/>
                <a:ea typeface="ヒラギノ角ゴ Pro W3" pitchFamily="-1" charset="-128"/>
                <a:cs typeface="ヒラギノ角ゴ Pro W3" pitchFamily="-1" charset="-128"/>
              </a:rPr>
              <a:t>different material can absorb the radiation in different ways </a:t>
            </a:r>
            <a:r>
              <a:rPr lang="en-US" sz="1200" kern="1200" dirty="0">
                <a:solidFill>
                  <a:schemeClr val="tx1"/>
                </a:solidFill>
                <a:effectLst/>
                <a:latin typeface="Times" pitchFamily="18" charset="0"/>
                <a:ea typeface="ヒラギノ角ゴ Pro W3" pitchFamily="-1" charset="-128"/>
                <a:cs typeface="ヒラギノ角ゴ Pro W3" pitchFamily="-1" charset="-128"/>
              </a:rPr>
              <a:t>and he found out that </a:t>
            </a:r>
            <a:r>
              <a:rPr lang="en-US" sz="1200" b="1" kern="1200" dirty="0">
                <a:solidFill>
                  <a:schemeClr val="tx1"/>
                </a:solidFill>
                <a:effectLst/>
                <a:latin typeface="Times" pitchFamily="18" charset="0"/>
                <a:ea typeface="ヒラギノ角ゴ Pro W3" pitchFamily="-1" charset="-128"/>
                <a:cs typeface="ヒラギノ角ゴ Pro W3" pitchFamily="-1" charset="-128"/>
              </a:rPr>
              <a:t>absorption depends on the material and its thickness</a:t>
            </a:r>
            <a:r>
              <a:rPr lang="en-US" sz="1200" kern="1200" dirty="0">
                <a:solidFill>
                  <a:schemeClr val="tx1"/>
                </a:solidFill>
                <a:effectLst/>
                <a:latin typeface="Times" pitchFamily="18" charset="0"/>
                <a:ea typeface="ヒラギノ角ゴ Pro W3" pitchFamily="-1" charset="-128"/>
                <a:cs typeface="ヒラギノ角ゴ Pro W3" pitchFamily="-1" charset="-128"/>
              </a:rPr>
              <a:t>. </a:t>
            </a:r>
            <a:endParaRPr lang="de-DE" sz="1200" kern="1200" dirty="0">
              <a:solidFill>
                <a:schemeClr val="tx1"/>
              </a:solidFill>
              <a:effectLst/>
              <a:latin typeface="Times" pitchFamily="18" charset="0"/>
              <a:ea typeface="ヒラギノ角ゴ Pro W3" pitchFamily="-1" charset="-128"/>
              <a:cs typeface="ヒラギノ角ゴ Pro W3" pitchFamily="-1" charset="-128"/>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7</a:t>
            </a:fld>
            <a:endParaRPr lang="de-DE"/>
          </a:p>
        </p:txBody>
      </p:sp>
    </p:spTree>
    <p:extLst>
      <p:ext uri="{BB962C8B-B14F-4D97-AF65-F5344CB8AC3E}">
        <p14:creationId xmlns:p14="http://schemas.microsoft.com/office/powerpoint/2010/main" val="3241555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ea typeface="ヒラギノ角ゴ Pro W3"/>
                <a:cs typeface="ヒラギノ角ゴ Pro W3"/>
              </a:rPr>
              <a:t>enthusiastic photographer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ea typeface="ヒラギノ角ゴ Pro W3"/>
                <a:cs typeface="ヒラギノ角ゴ Pro W3"/>
              </a:rPr>
              <a:t>taking photographs of different objects</a:t>
            </a:r>
            <a:r>
              <a:rPr lang="en-US" altLang="de-DE" dirty="0">
                <a:ea typeface="ヒラギノ角ゴ Pro W3"/>
                <a:cs typeface="ヒラギノ角ゴ Pro W3"/>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de-DE" dirty="0">
              <a:ea typeface="ヒラギノ角ゴ Pro W3"/>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ea typeface="ヒラギノ角ゴ Pro W3"/>
                <a:cs typeface="ヒラギノ角ゴ Pro W3"/>
              </a:rPr>
              <a:t>laboratory door, painted with lead </a:t>
            </a:r>
            <a:r>
              <a:rPr lang="en-US" altLang="de-DE" b="1" dirty="0" err="1">
                <a:ea typeface="ヒラギノ角ゴ Pro W3"/>
                <a:cs typeface="ヒラギノ角ゴ Pro W3"/>
              </a:rPr>
              <a:t>colour</a:t>
            </a:r>
            <a:endParaRPr lang="en-US" altLang="de-DE" b="1" dirty="0">
              <a:ea typeface="ヒラギノ角ゴ Pro W3"/>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ea typeface="ヒラギノ角ゴ Pro W3"/>
                <a:cs typeface="ヒラギノ角ゴ Pro W3"/>
              </a:rPr>
              <a:t>a metal spiral in a wooden box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ea typeface="ヒラギノ角ゴ Pro W3"/>
                <a:cs typeface="ヒラギノ角ゴ Pro W3"/>
              </a:rPr>
              <a:t>and a set of weights</a:t>
            </a:r>
            <a:r>
              <a:rPr lang="en-US" altLang="de-DE" dirty="0">
                <a:ea typeface="ヒラギノ角ゴ Pro W3"/>
                <a:cs typeface="ヒラギノ角ゴ Pro W3"/>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ea typeface="ヒラギノ角ゴ Pro W3"/>
              <a:cs typeface="Times New Roman" pitchFamily="18" charset="0"/>
            </a:endParaRP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8</a:t>
            </a:fld>
            <a:endParaRPr lang="de-DE"/>
          </a:p>
        </p:txBody>
      </p:sp>
    </p:spTree>
    <p:extLst>
      <p:ext uri="{BB962C8B-B14F-4D97-AF65-F5344CB8AC3E}">
        <p14:creationId xmlns:p14="http://schemas.microsoft.com/office/powerpoint/2010/main" val="2011795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err="1">
                <a:ea typeface="ヒラギノ角ゴ Pro W3"/>
                <a:cs typeface="ヒラギノ角ゴ Pro W3"/>
              </a:rPr>
              <a:t>first</a:t>
            </a:r>
            <a:r>
              <a:rPr lang="de-DE" altLang="de-DE" dirty="0">
                <a:ea typeface="ヒラギノ角ゴ Pro W3"/>
                <a:cs typeface="ヒラギノ角ゴ Pro W3"/>
              </a:rPr>
              <a:t> to </a:t>
            </a:r>
            <a:r>
              <a:rPr lang="de-DE" altLang="de-DE" dirty="0" err="1">
                <a:ea typeface="ヒラギノ角ゴ Pro W3"/>
                <a:cs typeface="ヒラギノ角ゴ Pro W3"/>
              </a:rPr>
              <a:t>see</a:t>
            </a:r>
            <a:r>
              <a:rPr lang="de-DE" altLang="de-DE" dirty="0">
                <a:ea typeface="ヒラギノ角ゴ Pro W3"/>
                <a:cs typeface="ヒラギノ角ゴ Pro W3"/>
              </a:rPr>
              <a:t> </a:t>
            </a:r>
            <a:r>
              <a:rPr lang="de-DE" altLang="de-DE" dirty="0" err="1">
                <a:ea typeface="ヒラギノ角ゴ Pro W3"/>
                <a:cs typeface="ヒラギノ角ゴ Pro W3"/>
              </a:rPr>
              <a:t>the</a:t>
            </a:r>
            <a:r>
              <a:rPr lang="de-DE" altLang="de-DE" dirty="0">
                <a:ea typeface="ヒラギノ角ゴ Pro W3"/>
                <a:cs typeface="ヒラギノ角ゴ Pro W3"/>
              </a:rPr>
              <a:t> </a:t>
            </a:r>
            <a:r>
              <a:rPr lang="de-DE" altLang="de-DE" dirty="0" err="1">
                <a:ea typeface="ヒラギノ角ゴ Pro W3"/>
                <a:cs typeface="ヒラギノ角ゴ Pro W3"/>
              </a:rPr>
              <a:t>bones</a:t>
            </a:r>
            <a:r>
              <a:rPr lang="de-DE" altLang="de-DE" dirty="0">
                <a:ea typeface="ヒラギノ角ゴ Pro W3"/>
                <a:cs typeface="ヒラギノ角ゴ Pro W3"/>
              </a:rPr>
              <a:t> </a:t>
            </a:r>
            <a:r>
              <a:rPr lang="de-DE" altLang="de-DE" dirty="0" err="1">
                <a:ea typeface="ヒラギノ角ゴ Pro W3"/>
                <a:cs typeface="ヒラギノ角ゴ Pro W3"/>
              </a:rPr>
              <a:t>of</a:t>
            </a:r>
            <a:r>
              <a:rPr lang="de-DE" altLang="de-DE" dirty="0">
                <a:ea typeface="ヒラギノ角ゴ Pro W3"/>
                <a:cs typeface="ヒラギノ角ゴ Pro W3"/>
              </a:rPr>
              <a:t> a </a:t>
            </a:r>
            <a:r>
              <a:rPr lang="de-DE" altLang="de-DE" dirty="0" err="1">
                <a:ea typeface="ヒラギノ角ゴ Pro W3"/>
                <a:cs typeface="ヒラギノ角ゴ Pro W3"/>
              </a:rPr>
              <a:t>living</a:t>
            </a:r>
            <a:r>
              <a:rPr lang="de-DE" altLang="de-DE" dirty="0">
                <a:ea typeface="ヒラギノ角ゴ Pro W3"/>
                <a:cs typeface="ヒラギノ角ゴ Pro W3"/>
              </a:rPr>
              <a:t> human </a:t>
            </a:r>
            <a:r>
              <a:rPr lang="de-DE" altLang="de-DE" dirty="0" err="1">
                <a:ea typeface="ヒラギノ角ゴ Pro W3"/>
                <a:cs typeface="ヒラギノ角ゴ Pro W3"/>
              </a:rPr>
              <a:t>beeing</a:t>
            </a:r>
            <a:endParaRPr lang="de-DE" altLang="de-DE" dirty="0">
              <a:ea typeface="ヒラギノ角ゴ Pro W3"/>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err="1">
                <a:ea typeface="ヒラギノ角ゴ Pro W3"/>
                <a:cs typeface="ヒラギノ角ゴ Pro W3"/>
              </a:rPr>
              <a:t>series</a:t>
            </a:r>
            <a:r>
              <a:rPr lang="de-DE" altLang="de-DE" b="1" dirty="0">
                <a:ea typeface="ヒラギノ角ゴ Pro W3"/>
                <a:cs typeface="ヒラギノ角ゴ Pro W3"/>
              </a:rPr>
              <a:t> </a:t>
            </a:r>
            <a:r>
              <a:rPr lang="de-DE" altLang="de-DE" b="1" dirty="0" err="1">
                <a:ea typeface="ヒラギノ角ゴ Pro W3"/>
                <a:cs typeface="ヒラギノ角ゴ Pro W3"/>
              </a:rPr>
              <a:t>of</a:t>
            </a:r>
            <a:r>
              <a:rPr lang="de-DE" altLang="de-DE" b="1" dirty="0">
                <a:ea typeface="ヒラギノ角ゴ Pro W3"/>
                <a:cs typeface="ヒラギノ角ゴ Pro W3"/>
              </a:rPr>
              <a:t> </a:t>
            </a:r>
            <a:r>
              <a:rPr lang="de-DE" altLang="de-DE" b="1" dirty="0" err="1">
                <a:ea typeface="ヒラギノ角ゴ Pro W3"/>
                <a:cs typeface="ヒラギノ角ゴ Pro W3"/>
              </a:rPr>
              <a:t>radiographs</a:t>
            </a:r>
            <a:r>
              <a:rPr lang="de-DE" altLang="de-DE" b="1" dirty="0">
                <a:ea typeface="ヒラギノ角ゴ Pro W3"/>
                <a:cs typeface="ヒラギノ角ゴ Pro W3"/>
              </a:rPr>
              <a:t> </a:t>
            </a:r>
            <a:r>
              <a:rPr lang="de-DE" altLang="de-DE" dirty="0">
                <a:ea typeface="ヒラギノ角ゴ Pro W3"/>
                <a:cs typeface="ヒラギノ角ゴ Pro W3"/>
              </a:rPr>
              <a:t>he </a:t>
            </a:r>
            <a:r>
              <a:rPr lang="de-DE" altLang="de-DE" b="1" dirty="0" err="1">
                <a:ea typeface="ヒラギノ角ゴ Pro W3"/>
                <a:cs typeface="ヒラギノ角ゴ Pro W3"/>
              </a:rPr>
              <a:t>documented</a:t>
            </a:r>
            <a:r>
              <a:rPr lang="de-DE" altLang="de-DE" b="1" dirty="0">
                <a:ea typeface="ヒラギノ角ゴ Pro W3"/>
                <a:cs typeface="ヒラギノ角ゴ Pro W3"/>
              </a:rPr>
              <a:t> </a:t>
            </a:r>
            <a:r>
              <a:rPr lang="de-DE" altLang="de-DE" b="1" dirty="0" err="1">
                <a:ea typeface="ヒラギノ角ゴ Pro W3"/>
                <a:cs typeface="ヒラギノ角ゴ Pro W3"/>
              </a:rPr>
              <a:t>parts</a:t>
            </a:r>
            <a:r>
              <a:rPr lang="de-DE" altLang="de-DE" b="1" dirty="0">
                <a:ea typeface="ヒラギノ角ゴ Pro W3"/>
                <a:cs typeface="ヒラギノ角ゴ Pro W3"/>
              </a:rPr>
              <a:t> </a:t>
            </a:r>
            <a:r>
              <a:rPr lang="de-DE" altLang="de-DE" b="1" dirty="0" err="1">
                <a:ea typeface="ヒラギノ角ゴ Pro W3"/>
                <a:cs typeface="ヒラギノ角ゴ Pro W3"/>
              </a:rPr>
              <a:t>of</a:t>
            </a:r>
            <a:r>
              <a:rPr lang="de-DE" altLang="de-DE" b="1" dirty="0">
                <a:ea typeface="ヒラギノ角ゴ Pro W3"/>
                <a:cs typeface="ヒラギノ角ゴ Pro W3"/>
              </a:rPr>
              <a:t> </a:t>
            </a:r>
            <a:r>
              <a:rPr lang="de-DE" altLang="de-DE" b="1" dirty="0" err="1">
                <a:ea typeface="ヒラギノ角ゴ Pro W3"/>
                <a:cs typeface="ヒラギノ角ゴ Pro W3"/>
              </a:rPr>
              <a:t>his</a:t>
            </a:r>
            <a:r>
              <a:rPr lang="de-DE" altLang="de-DE" b="1" dirty="0">
                <a:ea typeface="ヒラギノ角ゴ Pro W3"/>
                <a:cs typeface="ヒラギノ角ゴ Pro W3"/>
              </a:rPr>
              <a:t> own </a:t>
            </a:r>
            <a:r>
              <a:rPr lang="de-DE" altLang="de-DE" b="1" dirty="0" err="1">
                <a:ea typeface="ヒラギノ角ゴ Pro W3"/>
                <a:cs typeface="ヒラギノ角ゴ Pro W3"/>
              </a:rPr>
              <a:t>hand</a:t>
            </a:r>
            <a:r>
              <a:rPr lang="de-DE" altLang="de-DE" b="1" dirty="0">
                <a:ea typeface="ヒラギノ角ゴ Pro W3"/>
                <a:cs typeface="ヒラギノ角ゴ Pro W3"/>
              </a:rPr>
              <a:t> in April 1896</a:t>
            </a:r>
            <a:r>
              <a:rPr lang="de-DE" altLang="de-DE" dirty="0">
                <a:ea typeface="ヒラギノ角ゴ Pro W3"/>
                <a:cs typeface="ヒラギノ角ゴ Pro W3"/>
              </a:rPr>
              <a:t>. </a:t>
            </a:r>
          </a:p>
          <a:p>
            <a:endParaRPr lang="de-DE" dirty="0"/>
          </a:p>
        </p:txBody>
      </p:sp>
      <p:sp>
        <p:nvSpPr>
          <p:cNvPr id="4" name="Foliennummernplatzhalter 3"/>
          <p:cNvSpPr>
            <a:spLocks noGrp="1"/>
          </p:cNvSpPr>
          <p:nvPr>
            <p:ph type="sldNum" sz="quarter" idx="5"/>
          </p:nvPr>
        </p:nvSpPr>
        <p:spPr/>
        <p:txBody>
          <a:bodyPr/>
          <a:lstStyle/>
          <a:p>
            <a:fld id="{1BA26C72-EB32-48B8-AD97-570ECD622445}" type="slidenum">
              <a:rPr lang="de-DE" smtClean="0"/>
              <a:t>9</a:t>
            </a:fld>
            <a:endParaRPr lang="de-DE"/>
          </a:p>
        </p:txBody>
      </p:sp>
    </p:spTree>
    <p:extLst>
      <p:ext uri="{BB962C8B-B14F-4D97-AF65-F5344CB8AC3E}">
        <p14:creationId xmlns:p14="http://schemas.microsoft.com/office/powerpoint/2010/main" val="3943918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CCD7DC6D-2CB9-4CE9-95FC-9F60DA5D2314}" type="datetimeFigureOut">
              <a:rPr lang="de-DE" smtClean="0"/>
              <a:t>11.05.2023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2550685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CD7DC6D-2CB9-4CE9-95FC-9F60DA5D2314}" type="datetimeFigureOut">
              <a:rPr lang="de-DE" smtClean="0"/>
              <a:t>11.05.2023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2610411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CD7DC6D-2CB9-4CE9-95FC-9F60DA5D2314}" type="datetimeFigureOut">
              <a:rPr lang="de-DE" smtClean="0"/>
              <a:t>11.05.2023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358094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CD7DC6D-2CB9-4CE9-95FC-9F60DA5D2314}" type="datetimeFigureOut">
              <a:rPr lang="de-DE" smtClean="0"/>
              <a:t>11.05.2023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68061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CCD7DC6D-2CB9-4CE9-95FC-9F60DA5D2314}" type="datetimeFigureOut">
              <a:rPr lang="de-DE" smtClean="0"/>
              <a:t>11.05.2023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300066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CD7DC6D-2CB9-4CE9-95FC-9F60DA5D2314}" type="datetimeFigureOut">
              <a:rPr lang="de-DE" smtClean="0"/>
              <a:t>11.05.2023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159550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CD7DC6D-2CB9-4CE9-95FC-9F60DA5D2314}" type="datetimeFigureOut">
              <a:rPr lang="de-DE" smtClean="0"/>
              <a:t>11.05.2023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130946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CD7DC6D-2CB9-4CE9-95FC-9F60DA5D2314}" type="datetimeFigureOut">
              <a:rPr lang="de-DE" smtClean="0"/>
              <a:t>11.05.2023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195684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7DC6D-2CB9-4CE9-95FC-9F60DA5D2314}" type="datetimeFigureOut">
              <a:rPr lang="de-DE" smtClean="0"/>
              <a:t>11.05.2023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381653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CCD7DC6D-2CB9-4CE9-95FC-9F60DA5D2314}" type="datetimeFigureOut">
              <a:rPr lang="de-DE" smtClean="0"/>
              <a:t>11.05.2023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283900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CCD7DC6D-2CB9-4CE9-95FC-9F60DA5D2314}" type="datetimeFigureOut">
              <a:rPr lang="de-DE" smtClean="0"/>
              <a:t>11.05.2023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FF403B7-C6C6-4C82-89EB-DA348B8A99A1}" type="slidenum">
              <a:rPr lang="de-DE" smtClean="0"/>
              <a:t>‹Nr.›</a:t>
            </a:fld>
            <a:endParaRPr lang="de-DE"/>
          </a:p>
        </p:txBody>
      </p:sp>
    </p:spTree>
    <p:extLst>
      <p:ext uri="{BB962C8B-B14F-4D97-AF65-F5344CB8AC3E}">
        <p14:creationId xmlns:p14="http://schemas.microsoft.com/office/powerpoint/2010/main" val="385893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7DC6D-2CB9-4CE9-95FC-9F60DA5D2314}" type="datetimeFigureOut">
              <a:rPr lang="de-DE" smtClean="0"/>
              <a:t>11.05.2023</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403B7-C6C6-4C82-89EB-DA348B8A99A1}" type="slidenum">
              <a:rPr lang="de-DE" smtClean="0"/>
              <a:t>‹Nr.›</a:t>
            </a:fld>
            <a:endParaRPr lang="de-DE"/>
          </a:p>
        </p:txBody>
      </p:sp>
    </p:spTree>
    <p:extLst>
      <p:ext uri="{BB962C8B-B14F-4D97-AF65-F5344CB8AC3E}">
        <p14:creationId xmlns:p14="http://schemas.microsoft.com/office/powerpoint/2010/main" val="2816291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1.tiff"/><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83.tiff"/><Relationship Id="rId4" Type="http://schemas.openxmlformats.org/officeDocument/2006/relationships/image" Target="../media/image82.tiff"/></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www.thehindu.com/profile/photographers/photo:-Wikimedia-Comm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684" y="292100"/>
            <a:ext cx="6249416" cy="6565900"/>
          </a:xfrm>
        </p:spPr>
        <p:txBody>
          <a:bodyPr>
            <a:normAutofit/>
          </a:bodyPr>
          <a:lstStyle/>
          <a:p>
            <a:pPr algn="l">
              <a:lnSpc>
                <a:spcPct val="150000"/>
              </a:lnSpc>
            </a:pPr>
            <a:r>
              <a:rPr lang="de-DE" sz="2400" b="1" dirty="0">
                <a:solidFill>
                  <a:srgbClr val="0F517D"/>
                </a:solidFill>
                <a:latin typeface="Arial" panose="020B0604020202020204" pitchFamily="34" charset="0"/>
                <a:cs typeface="Arial" panose="020B0604020202020204" pitchFamily="34" charset="0"/>
              </a:rPr>
              <a:t>Wilhelm Conrad Röntgen</a:t>
            </a:r>
            <a:br>
              <a:rPr lang="de-DE" sz="2400" b="1" dirty="0">
                <a:solidFill>
                  <a:srgbClr val="0F517D"/>
                </a:solidFill>
                <a:latin typeface="Arial" panose="020B0604020202020204" pitchFamily="34" charset="0"/>
                <a:cs typeface="Arial" panose="020B0604020202020204" pitchFamily="34" charset="0"/>
              </a:rPr>
            </a:br>
            <a:r>
              <a:rPr lang="en-US" sz="2400" dirty="0">
                <a:solidFill>
                  <a:srgbClr val="0F517D"/>
                </a:solidFill>
                <a:latin typeface="Arial" panose="020B0604020202020204" pitchFamily="34" charset="0"/>
                <a:cs typeface="Arial" panose="020B0604020202020204" pitchFamily="34" charset="0"/>
              </a:rPr>
              <a:t>The discovery of X-rays and the creation of a new medical profession</a:t>
            </a:r>
            <a:br>
              <a:rPr lang="en-US" sz="2400" dirty="0">
                <a:solidFill>
                  <a:srgbClr val="0F517D"/>
                </a:solidFill>
                <a:latin typeface="Arial" panose="020B0604020202020204" pitchFamily="34" charset="0"/>
                <a:cs typeface="Arial" panose="020B0604020202020204" pitchFamily="34" charset="0"/>
              </a:rPr>
            </a:br>
            <a:r>
              <a:rPr lang="de-DE" sz="1800" b="1" dirty="0">
                <a:solidFill>
                  <a:srgbClr val="A5C853"/>
                </a:solidFill>
                <a:latin typeface="Arial" panose="020B0604020202020204" pitchFamily="34" charset="0"/>
                <a:cs typeface="Arial" panose="020B0604020202020204" pitchFamily="34" charset="0"/>
              </a:rPr>
              <a:t>Anna-Katharina Kätker</a:t>
            </a:r>
            <a:br>
              <a:rPr lang="de-DE" sz="1800" b="1" dirty="0">
                <a:solidFill>
                  <a:srgbClr val="A5C853"/>
                </a:solidFill>
                <a:latin typeface="Arial" panose="020B0604020202020204" pitchFamily="34" charset="0"/>
                <a:cs typeface="Arial" panose="020B0604020202020204" pitchFamily="34" charset="0"/>
              </a:rPr>
            </a:br>
            <a:br>
              <a:rPr lang="de-DE" sz="1800" b="1" dirty="0">
                <a:solidFill>
                  <a:srgbClr val="A5C853"/>
                </a:solidFill>
                <a:latin typeface="Arial" panose="020B0604020202020204" pitchFamily="34" charset="0"/>
                <a:cs typeface="Arial" panose="020B0604020202020204" pitchFamily="34" charset="0"/>
              </a:rPr>
            </a:br>
            <a:br>
              <a:rPr lang="de-DE" sz="1800" b="1" dirty="0">
                <a:solidFill>
                  <a:srgbClr val="A5C853"/>
                </a:solidFill>
                <a:latin typeface="Arial" panose="020B0604020202020204" pitchFamily="34" charset="0"/>
                <a:cs typeface="Arial" panose="020B0604020202020204" pitchFamily="34" charset="0"/>
              </a:rPr>
            </a:br>
            <a:br>
              <a:rPr lang="de-DE" sz="1800" b="1" dirty="0">
                <a:solidFill>
                  <a:srgbClr val="A5C853"/>
                </a:solidFill>
                <a:latin typeface="Arial" panose="020B0604020202020204" pitchFamily="34" charset="0"/>
                <a:cs typeface="Arial" panose="020B0604020202020204" pitchFamily="34" charset="0"/>
              </a:rPr>
            </a:br>
            <a:br>
              <a:rPr lang="de-DE" sz="1800" b="1" dirty="0">
                <a:solidFill>
                  <a:srgbClr val="A5C853"/>
                </a:solidFill>
                <a:latin typeface="Arial" panose="020B0604020202020204" pitchFamily="34" charset="0"/>
                <a:cs typeface="Arial" panose="020B0604020202020204" pitchFamily="34" charset="0"/>
              </a:rPr>
            </a:br>
            <a:r>
              <a:rPr lang="de-DE" sz="1800" b="1" dirty="0">
                <a:solidFill>
                  <a:srgbClr val="A5C853"/>
                </a:solidFill>
                <a:latin typeface="Arial" panose="020B0604020202020204" pitchFamily="34" charset="0"/>
                <a:cs typeface="Arial" panose="020B0604020202020204" pitchFamily="34" charset="0"/>
              </a:rPr>
              <a:t>HPXM Conference 2023</a:t>
            </a:r>
            <a:br>
              <a:rPr lang="de-DE" sz="1800" dirty="0">
                <a:solidFill>
                  <a:srgbClr val="A5C853"/>
                </a:solidFill>
                <a:latin typeface="Arial" panose="020B0604020202020204" pitchFamily="34" charset="0"/>
                <a:cs typeface="Arial" panose="020B0604020202020204" pitchFamily="34" charset="0"/>
              </a:rPr>
            </a:br>
            <a:r>
              <a:rPr lang="de-DE" sz="1800" dirty="0" err="1">
                <a:solidFill>
                  <a:srgbClr val="A5C853"/>
                </a:solidFill>
                <a:latin typeface="Arial" panose="020B0604020202020204" pitchFamily="34" charset="0"/>
                <a:cs typeface="Arial" panose="020B0604020202020204" pitchFamily="34" charset="0"/>
              </a:rPr>
              <a:t>Laboratori</a:t>
            </a:r>
            <a:r>
              <a:rPr lang="de-DE" sz="1800" dirty="0">
                <a:solidFill>
                  <a:srgbClr val="A5C853"/>
                </a:solidFill>
                <a:latin typeface="Arial" panose="020B0604020202020204" pitchFamily="34" charset="0"/>
                <a:cs typeface="Arial" panose="020B0604020202020204" pitchFamily="34" charset="0"/>
              </a:rPr>
              <a:t> </a:t>
            </a:r>
            <a:r>
              <a:rPr lang="de-DE" sz="1800" dirty="0" err="1">
                <a:solidFill>
                  <a:srgbClr val="A5C853"/>
                </a:solidFill>
                <a:latin typeface="Arial" panose="020B0604020202020204" pitchFamily="34" charset="0"/>
                <a:cs typeface="Arial" panose="020B0604020202020204" pitchFamily="34" charset="0"/>
              </a:rPr>
              <a:t>Nazionali</a:t>
            </a:r>
            <a:r>
              <a:rPr lang="de-DE" sz="1800" dirty="0">
                <a:solidFill>
                  <a:srgbClr val="A5C853"/>
                </a:solidFill>
                <a:latin typeface="Arial" panose="020B0604020202020204" pitchFamily="34" charset="0"/>
                <a:cs typeface="Arial" panose="020B0604020202020204" pitchFamily="34" charset="0"/>
              </a:rPr>
              <a:t> di Frascati</a:t>
            </a:r>
            <a:br>
              <a:rPr lang="de-DE" sz="1800" dirty="0">
                <a:solidFill>
                  <a:srgbClr val="A5C853"/>
                </a:solidFill>
                <a:latin typeface="Arial" panose="020B0604020202020204" pitchFamily="34" charset="0"/>
                <a:cs typeface="Arial" panose="020B0604020202020204" pitchFamily="34" charset="0"/>
              </a:rPr>
            </a:br>
            <a:r>
              <a:rPr lang="de-DE" sz="1800" dirty="0">
                <a:solidFill>
                  <a:srgbClr val="A5C853"/>
                </a:solidFill>
                <a:latin typeface="Arial" panose="020B0604020202020204" pitchFamily="34" charset="0"/>
                <a:cs typeface="Arial" panose="020B0604020202020204" pitchFamily="34" charset="0"/>
              </a:rPr>
              <a:t>19-23 June 2023</a:t>
            </a:r>
            <a:br>
              <a:rPr lang="de-DE" sz="1800" b="1" dirty="0">
                <a:solidFill>
                  <a:srgbClr val="A5C853"/>
                </a:solidFill>
                <a:latin typeface="Arial" panose="020B0604020202020204" pitchFamily="34" charset="0"/>
                <a:cs typeface="Arial" panose="020B0604020202020204" pitchFamily="34" charset="0"/>
              </a:rPr>
            </a:br>
            <a:br>
              <a:rPr lang="de-DE" sz="1800" b="1" dirty="0">
                <a:solidFill>
                  <a:srgbClr val="A5C853"/>
                </a:solidFill>
                <a:latin typeface="Arial" panose="020B0604020202020204" pitchFamily="34" charset="0"/>
                <a:cs typeface="Arial" panose="020B0604020202020204" pitchFamily="34" charset="0"/>
              </a:rPr>
            </a:br>
            <a:endParaRPr lang="de-DE" sz="2400" i="1" dirty="0"/>
          </a:p>
        </p:txBody>
      </p:sp>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6938" y="93190"/>
            <a:ext cx="1772587" cy="931593"/>
          </a:xfrm>
          <a:prstGeom prst="rect">
            <a:avLst/>
          </a:prstGeom>
        </p:spPr>
      </p:pic>
      <p:pic>
        <p:nvPicPr>
          <p:cNvPr id="3" name="Grafik 2" descr="Ein Bild, das Text, farbig, Zeichnung enthält.&#10;&#10;Automatisch generierte Beschreibung">
            <a:extLst>
              <a:ext uri="{FF2B5EF4-FFF2-40B4-BE49-F238E27FC236}">
                <a16:creationId xmlns:a16="http://schemas.microsoft.com/office/drawing/2014/main" id="{B9512A1D-DB6F-192B-DD4F-339B9852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13"/>
          <a:stretch/>
        </p:blipFill>
        <p:spPr>
          <a:xfrm>
            <a:off x="4633069" y="2438400"/>
            <a:ext cx="4118248" cy="3650493"/>
          </a:xfrm>
          <a:prstGeom prst="rect">
            <a:avLst/>
          </a:prstGeom>
        </p:spPr>
      </p:pic>
    </p:spTree>
    <p:extLst>
      <p:ext uri="{BB962C8B-B14F-4D97-AF65-F5344CB8AC3E}">
        <p14:creationId xmlns:p14="http://schemas.microsoft.com/office/powerpoint/2010/main" val="3881351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en-US" sz="2000" b="1" dirty="0">
                <a:solidFill>
                  <a:srgbClr val="0F517D"/>
                </a:solidFill>
              </a:rPr>
              <a:t>A vision of modern diagnostics</a:t>
            </a:r>
            <a:endParaRPr lang="de-DE" sz="2000" b="1" dirty="0">
              <a:solidFill>
                <a:srgbClr val="0F517D"/>
              </a:solidFill>
            </a:endParaRPr>
          </a:p>
        </p:txBody>
      </p:sp>
      <p:pic>
        <p:nvPicPr>
          <p:cNvPr id="3" name="Bild 5" descr="Bertha Roentgen.jpg">
            <a:extLst>
              <a:ext uri="{FF2B5EF4-FFF2-40B4-BE49-F238E27FC236}">
                <a16:creationId xmlns:a16="http://schemas.microsoft.com/office/drawing/2014/main" id="{5777FF4A-A17A-79A5-634C-6E75865FB2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0497" y="1254504"/>
            <a:ext cx="3058441" cy="439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F:\Eigene Dateien\Kongresse\ICR\ICR PROC\WCR\Hand Anna Bertha.jpg">
            <a:extLst>
              <a:ext uri="{FF2B5EF4-FFF2-40B4-BE49-F238E27FC236}">
                <a16:creationId xmlns:a16="http://schemas.microsoft.com/office/drawing/2014/main" id="{ADBE81AA-AD10-92F0-A8E3-4538D94F5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0858" y="1254504"/>
            <a:ext cx="3034234" cy="43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1">
            <a:extLst>
              <a:ext uri="{FF2B5EF4-FFF2-40B4-BE49-F238E27FC236}">
                <a16:creationId xmlns:a16="http://schemas.microsoft.com/office/drawing/2014/main" id="{74DF21D9-10F0-2D1D-3C5C-8CC87CD2E1F0}"/>
              </a:ext>
            </a:extLst>
          </p:cNvPr>
          <p:cNvSpPr>
            <a:spLocks noChangeArrowheads="1"/>
          </p:cNvSpPr>
          <p:nvPr/>
        </p:nvSpPr>
        <p:spPr bwMode="auto">
          <a:xfrm>
            <a:off x="1167759" y="5824576"/>
            <a:ext cx="31111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400" dirty="0">
                <a:solidFill>
                  <a:srgbClr val="0F517D"/>
                </a:solidFill>
                <a:latin typeface="Arial" pitchFamily="34" charset="0"/>
              </a:rPr>
              <a:t>Anna Bertha Roentgen, </a:t>
            </a:r>
            <a:r>
              <a:rPr lang="en-US" altLang="de-DE" sz="1400" dirty="0" err="1">
                <a:solidFill>
                  <a:srgbClr val="0F517D"/>
                </a:solidFill>
                <a:latin typeface="Arial" pitchFamily="34" charset="0"/>
              </a:rPr>
              <a:t>nèe</a:t>
            </a:r>
            <a:r>
              <a:rPr lang="en-US" altLang="de-DE" sz="1400" dirty="0">
                <a:solidFill>
                  <a:srgbClr val="0F517D"/>
                </a:solidFill>
                <a:latin typeface="Arial" pitchFamily="34" charset="0"/>
              </a:rPr>
              <a:t> Ludwig (1839-1919)</a:t>
            </a:r>
            <a:endParaRPr lang="en-US" altLang="de-DE" sz="1200" dirty="0">
              <a:solidFill>
                <a:srgbClr val="FFFFFF"/>
              </a:solidFill>
              <a:latin typeface="Arial" pitchFamily="34" charset="0"/>
            </a:endParaRPr>
          </a:p>
        </p:txBody>
      </p:sp>
      <p:sp>
        <p:nvSpPr>
          <p:cNvPr id="6" name="Rechteck 2">
            <a:extLst>
              <a:ext uri="{FF2B5EF4-FFF2-40B4-BE49-F238E27FC236}">
                <a16:creationId xmlns:a16="http://schemas.microsoft.com/office/drawing/2014/main" id="{21AEA021-9906-648D-71F1-FAD25B943E3E}"/>
              </a:ext>
            </a:extLst>
          </p:cNvPr>
          <p:cNvSpPr>
            <a:spLocks noChangeArrowheads="1"/>
          </p:cNvSpPr>
          <p:nvPr/>
        </p:nvSpPr>
        <p:spPr bwMode="auto">
          <a:xfrm>
            <a:off x="4790858" y="5824541"/>
            <a:ext cx="3198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de-DE" altLang="de-DE" sz="1400" dirty="0">
                <a:solidFill>
                  <a:srgbClr val="0F517D"/>
                </a:solidFill>
                <a:latin typeface="Arial" pitchFamily="34" charset="0"/>
              </a:rPr>
              <a:t>Radiograph </a:t>
            </a:r>
            <a:r>
              <a:rPr lang="de-DE" altLang="de-DE" sz="1400" dirty="0" err="1">
                <a:solidFill>
                  <a:srgbClr val="0F517D"/>
                </a:solidFill>
                <a:latin typeface="Arial" pitchFamily="34" charset="0"/>
              </a:rPr>
              <a:t>of</a:t>
            </a:r>
            <a:r>
              <a:rPr lang="de-DE" altLang="de-DE" sz="1400" dirty="0">
                <a:solidFill>
                  <a:srgbClr val="0F517D"/>
                </a:solidFill>
                <a:latin typeface="Arial" pitchFamily="34" charset="0"/>
              </a:rPr>
              <a:t> </a:t>
            </a:r>
            <a:r>
              <a:rPr lang="de-DE" altLang="de-DE" sz="1400" dirty="0" err="1">
                <a:solidFill>
                  <a:srgbClr val="0F517D"/>
                </a:solidFill>
                <a:latin typeface="Arial" pitchFamily="34" charset="0"/>
              </a:rPr>
              <a:t>Anna‘s</a:t>
            </a:r>
            <a:r>
              <a:rPr lang="de-DE" altLang="de-DE" sz="1400" dirty="0">
                <a:solidFill>
                  <a:srgbClr val="0F517D"/>
                </a:solidFill>
                <a:latin typeface="Arial" pitchFamily="34" charset="0"/>
              </a:rPr>
              <a:t> </a:t>
            </a:r>
            <a:r>
              <a:rPr lang="de-DE" altLang="de-DE" sz="1400" dirty="0" err="1">
                <a:solidFill>
                  <a:srgbClr val="0F517D"/>
                </a:solidFill>
                <a:latin typeface="Arial" pitchFamily="34" charset="0"/>
              </a:rPr>
              <a:t>hand</a:t>
            </a:r>
            <a:r>
              <a:rPr lang="de-DE" altLang="de-DE" sz="1400" dirty="0">
                <a:solidFill>
                  <a:srgbClr val="0F517D"/>
                </a:solidFill>
                <a:latin typeface="Arial" pitchFamily="34" charset="0"/>
              </a:rPr>
              <a:t> </a:t>
            </a:r>
            <a:r>
              <a:rPr lang="de-DE" altLang="de-DE" sz="1400" dirty="0" err="1">
                <a:solidFill>
                  <a:srgbClr val="0F517D"/>
                </a:solidFill>
                <a:latin typeface="Arial" pitchFamily="34" charset="0"/>
              </a:rPr>
              <a:t>taken</a:t>
            </a:r>
            <a:r>
              <a:rPr lang="de-DE" altLang="de-DE" sz="1400" dirty="0">
                <a:solidFill>
                  <a:srgbClr val="0F517D"/>
                </a:solidFill>
                <a:latin typeface="Arial" pitchFamily="34" charset="0"/>
              </a:rPr>
              <a:t> on  </a:t>
            </a:r>
            <a:r>
              <a:rPr lang="de-DE" altLang="de-DE" sz="1400" dirty="0" err="1">
                <a:solidFill>
                  <a:srgbClr val="0F517D"/>
                </a:solidFill>
                <a:latin typeface="Arial" pitchFamily="34" charset="0"/>
              </a:rPr>
              <a:t>December</a:t>
            </a:r>
            <a:r>
              <a:rPr lang="de-DE" altLang="de-DE" sz="1400" dirty="0">
                <a:solidFill>
                  <a:srgbClr val="0F517D"/>
                </a:solidFill>
                <a:latin typeface="Arial" pitchFamily="34" charset="0"/>
              </a:rPr>
              <a:t> 22nd, 1895</a:t>
            </a:r>
          </a:p>
        </p:txBody>
      </p:sp>
      <p:sp>
        <p:nvSpPr>
          <p:cNvPr id="8" name="Textfeld 7">
            <a:extLst>
              <a:ext uri="{FF2B5EF4-FFF2-40B4-BE49-F238E27FC236}">
                <a16:creationId xmlns:a16="http://schemas.microsoft.com/office/drawing/2014/main" id="{EF3AA587-533C-AB13-2D8D-714E6092E073}"/>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83205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6569379" cy="400110"/>
          </a:xfrm>
          <a:prstGeom prst="rect">
            <a:avLst/>
          </a:prstGeom>
          <a:noFill/>
        </p:spPr>
        <p:txBody>
          <a:bodyPr wrap="square" rtlCol="0">
            <a:spAutoFit/>
          </a:bodyPr>
          <a:lstStyle/>
          <a:p>
            <a:r>
              <a:rPr lang="en-US" sz="2000" b="1" dirty="0">
                <a:solidFill>
                  <a:srgbClr val="0F517D"/>
                </a:solidFill>
              </a:rPr>
              <a:t>Manuscript of the first page, preliminary communication</a:t>
            </a:r>
          </a:p>
        </p:txBody>
      </p:sp>
      <p:pic>
        <p:nvPicPr>
          <p:cNvPr id="3" name="Picture 2">
            <a:extLst>
              <a:ext uri="{FF2B5EF4-FFF2-40B4-BE49-F238E27FC236}">
                <a16:creationId xmlns:a16="http://schemas.microsoft.com/office/drawing/2014/main" id="{85B00DF7-7C3F-8BA3-B3BB-81D5FEBE2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61" y="1353131"/>
            <a:ext cx="3478653" cy="501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2A7C192-A7AD-B28A-9CF4-4B9DE5BA0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4521" y="2279818"/>
            <a:ext cx="5101818" cy="316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64F572BE-6C1B-8AC9-C81B-0204EE0F11AC}"/>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3065347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First </a:t>
            </a:r>
            <a:r>
              <a:rPr lang="de-DE" sz="2000" b="1" dirty="0" err="1">
                <a:solidFill>
                  <a:srgbClr val="0F517D"/>
                </a:solidFill>
              </a:rPr>
              <a:t>reactions</a:t>
            </a:r>
            <a:r>
              <a:rPr lang="de-DE" sz="2000" b="1" dirty="0">
                <a:solidFill>
                  <a:srgbClr val="0F517D"/>
                </a:solidFill>
              </a:rPr>
              <a:t> </a:t>
            </a:r>
            <a:r>
              <a:rPr lang="de-DE" sz="2000" b="1" dirty="0" err="1">
                <a:solidFill>
                  <a:srgbClr val="0F517D"/>
                </a:solidFill>
              </a:rPr>
              <a:t>from</a:t>
            </a:r>
            <a:r>
              <a:rPr lang="de-DE" sz="2000" b="1" dirty="0">
                <a:solidFill>
                  <a:srgbClr val="0F517D"/>
                </a:solidFill>
              </a:rPr>
              <a:t> </a:t>
            </a:r>
            <a:r>
              <a:rPr lang="de-DE" sz="2000" b="1" dirty="0" err="1">
                <a:solidFill>
                  <a:srgbClr val="0F517D"/>
                </a:solidFill>
              </a:rPr>
              <a:t>scientists</a:t>
            </a:r>
            <a:endParaRPr lang="de-DE" sz="2000" b="1" dirty="0">
              <a:solidFill>
                <a:srgbClr val="0F517D"/>
              </a:solidFill>
            </a:endParaRPr>
          </a:p>
        </p:txBody>
      </p:sp>
      <p:pic>
        <p:nvPicPr>
          <p:cNvPr id="5" name="Picture 10">
            <a:extLst>
              <a:ext uri="{FF2B5EF4-FFF2-40B4-BE49-F238E27FC236}">
                <a16:creationId xmlns:a16="http://schemas.microsoft.com/office/drawing/2014/main" id="{A3AA5594-BFFC-39C3-BFBA-5C020CFF12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197" y="1314714"/>
            <a:ext cx="1600729" cy="23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a:extLst>
              <a:ext uri="{FF2B5EF4-FFF2-40B4-BE49-F238E27FC236}">
                <a16:creationId xmlns:a16="http://schemas.microsoft.com/office/drawing/2014/main" id="{34116759-9600-DF82-F56E-3284B76052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5925" y="1304473"/>
            <a:ext cx="1538383" cy="235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a:extLst>
              <a:ext uri="{FF2B5EF4-FFF2-40B4-BE49-F238E27FC236}">
                <a16:creationId xmlns:a16="http://schemas.microsoft.com/office/drawing/2014/main" id="{CD2638CA-0EE1-0CC9-9849-D4E330D45E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8306" y="1297782"/>
            <a:ext cx="1630958" cy="237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96892C02-108D-52BA-F814-C9F0F27C616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3263" y="1319758"/>
            <a:ext cx="1631270" cy="235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8B507679-33C4-5C7F-B0C9-45781566E70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500" y="3875344"/>
            <a:ext cx="1635674" cy="235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a:extLst>
              <a:ext uri="{FF2B5EF4-FFF2-40B4-BE49-F238E27FC236}">
                <a16:creationId xmlns:a16="http://schemas.microsoft.com/office/drawing/2014/main" id="{489DCB3A-06B4-F43E-569E-BB1C7D63A56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3309" y="3898382"/>
            <a:ext cx="1607206" cy="233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a:extLst>
              <a:ext uri="{FF2B5EF4-FFF2-40B4-BE49-F238E27FC236}">
                <a16:creationId xmlns:a16="http://schemas.microsoft.com/office/drawing/2014/main" id="{61376308-D394-450F-4179-EB35F9FCC58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64650" y="3932536"/>
            <a:ext cx="1614700" cy="2328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a:extLst>
              <a:ext uri="{FF2B5EF4-FFF2-40B4-BE49-F238E27FC236}">
                <a16:creationId xmlns:a16="http://schemas.microsoft.com/office/drawing/2014/main" id="{B0922DAD-FEE9-CD14-C44A-1ADD9BF96B8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92987" y="3898382"/>
            <a:ext cx="1620553" cy="232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W:\Archiv DRM\Archiv 01 - Nachlass Röntgen\Bilder\Entdeckung\Anhang Veröffentlichung\Metallstück.jpg">
            <a:extLst>
              <a:ext uri="{FF2B5EF4-FFF2-40B4-BE49-F238E27FC236}">
                <a16:creationId xmlns:a16="http://schemas.microsoft.com/office/drawing/2014/main" id="{4C84253B-FC30-3C8A-ED99-D8FDF39570E9}"/>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5316"/>
          <a:stretch/>
        </p:blipFill>
        <p:spPr bwMode="auto">
          <a:xfrm>
            <a:off x="7290476" y="3875344"/>
            <a:ext cx="1611361" cy="235016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3AE2380-343F-E4B8-CABD-AA49170C027A}"/>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3663366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en-US" sz="2000" b="1" dirty="0">
                <a:solidFill>
                  <a:srgbClr val="0F517D"/>
                </a:solidFill>
              </a:rPr>
              <a:t>A message went around the world</a:t>
            </a:r>
            <a:endParaRPr lang="de-DE" sz="2000" b="1" dirty="0">
              <a:solidFill>
                <a:srgbClr val="0F517D"/>
              </a:solidFill>
            </a:endParaRPr>
          </a:p>
        </p:txBody>
      </p:sp>
      <p:pic>
        <p:nvPicPr>
          <p:cNvPr id="4" name="Picture 2">
            <a:extLst>
              <a:ext uri="{FF2B5EF4-FFF2-40B4-BE49-F238E27FC236}">
                <a16:creationId xmlns:a16="http://schemas.microsoft.com/office/drawing/2014/main" id="{4AC195CD-88C5-F728-9FE1-124913529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61" y="1302469"/>
            <a:ext cx="3532869" cy="531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6">
            <a:extLst>
              <a:ext uri="{FF2B5EF4-FFF2-40B4-BE49-F238E27FC236}">
                <a16:creationId xmlns:a16="http://schemas.microsoft.com/office/drawing/2014/main" id="{391E70CD-609B-9E8E-AB33-B042D412C06F}"/>
              </a:ext>
            </a:extLst>
          </p:cNvPr>
          <p:cNvSpPr txBox="1">
            <a:spLocks noChangeArrowheads="1"/>
          </p:cNvSpPr>
          <p:nvPr/>
        </p:nvSpPr>
        <p:spPr bwMode="auto">
          <a:xfrm>
            <a:off x="3988191" y="1424357"/>
            <a:ext cx="5202526" cy="5324535"/>
          </a:xfrm>
          <a:prstGeom prst="rect">
            <a:avLst/>
          </a:prstGeom>
          <a:noFill/>
          <a:ln w="9525">
            <a:noFill/>
            <a:miter lim="800000"/>
            <a:headEnd/>
            <a:tailEnd/>
          </a:ln>
        </p:spPr>
        <p:txBody>
          <a:bodyPr wrap="square">
            <a:spAutoFit/>
          </a:bodyPr>
          <a:lstStyle>
            <a:lvl1pPr eaLnBrk="0" hangingPunct="0">
              <a:defRPr sz="2400">
                <a:solidFill>
                  <a:srgbClr val="000000"/>
                </a:solidFill>
                <a:latin typeface="Times" charset="0"/>
                <a:ea typeface="ヒラギノ明朝 ProN W3" charset="-128"/>
                <a:sym typeface="Times" charset="0"/>
              </a:defRPr>
            </a:lvl1pPr>
            <a:lvl2pPr marL="37931725" indent="-37474525" eaLnBrk="0" hangingPunct="0">
              <a:defRPr sz="2400">
                <a:solidFill>
                  <a:srgbClr val="000000"/>
                </a:solidFill>
                <a:latin typeface="Times" charset="0"/>
                <a:ea typeface="ヒラギノ明朝 ProN W3" charset="-128"/>
                <a:sym typeface="Times" charset="0"/>
              </a:defRPr>
            </a:lvl2pPr>
            <a:lvl3pPr eaLnBrk="0" hangingPunct="0">
              <a:defRPr sz="2400">
                <a:solidFill>
                  <a:srgbClr val="000000"/>
                </a:solidFill>
                <a:latin typeface="Times" charset="0"/>
                <a:ea typeface="ヒラギノ明朝 ProN W3" charset="-128"/>
                <a:sym typeface="Times" charset="0"/>
              </a:defRPr>
            </a:lvl3pPr>
            <a:lvl4pPr eaLnBrk="0" hangingPunct="0">
              <a:defRPr sz="2400">
                <a:solidFill>
                  <a:srgbClr val="000000"/>
                </a:solidFill>
                <a:latin typeface="Times" charset="0"/>
                <a:ea typeface="ヒラギノ明朝 ProN W3" charset="-128"/>
                <a:sym typeface="Times" charset="0"/>
              </a:defRPr>
            </a:lvl4pPr>
            <a:lvl5pPr eaLnBrk="0" hangingPunct="0">
              <a:defRPr sz="2400">
                <a:solidFill>
                  <a:srgbClr val="000000"/>
                </a:solidFill>
                <a:latin typeface="Times" charset="0"/>
                <a:ea typeface="ヒラギノ明朝 ProN W3" charset="-128"/>
                <a:sym typeface="Times" charset="0"/>
              </a:defRPr>
            </a:lvl5pPr>
            <a:lvl6pPr marL="457200" eaLnBrk="0" fontAlgn="base" hangingPunct="0">
              <a:spcBef>
                <a:spcPct val="0"/>
              </a:spcBef>
              <a:spcAft>
                <a:spcPct val="0"/>
              </a:spcAft>
              <a:defRPr sz="2400">
                <a:solidFill>
                  <a:srgbClr val="000000"/>
                </a:solidFill>
                <a:latin typeface="Times" charset="0"/>
                <a:ea typeface="ヒラギノ明朝 ProN W3" charset="-128"/>
                <a:sym typeface="Times" charset="0"/>
              </a:defRPr>
            </a:lvl6pPr>
            <a:lvl7pPr marL="914400" eaLnBrk="0" fontAlgn="base" hangingPunct="0">
              <a:spcBef>
                <a:spcPct val="0"/>
              </a:spcBef>
              <a:spcAft>
                <a:spcPct val="0"/>
              </a:spcAft>
              <a:defRPr sz="2400">
                <a:solidFill>
                  <a:srgbClr val="000000"/>
                </a:solidFill>
                <a:latin typeface="Times" charset="0"/>
                <a:ea typeface="ヒラギノ明朝 ProN W3" charset="-128"/>
                <a:sym typeface="Times" charset="0"/>
              </a:defRPr>
            </a:lvl7pPr>
            <a:lvl8pPr marL="1371600" eaLnBrk="0" fontAlgn="base" hangingPunct="0">
              <a:spcBef>
                <a:spcPct val="0"/>
              </a:spcBef>
              <a:spcAft>
                <a:spcPct val="0"/>
              </a:spcAft>
              <a:defRPr sz="2400">
                <a:solidFill>
                  <a:srgbClr val="000000"/>
                </a:solidFill>
                <a:latin typeface="Times" charset="0"/>
                <a:ea typeface="ヒラギノ明朝 ProN W3" charset="-128"/>
                <a:sym typeface="Times" charset="0"/>
              </a:defRPr>
            </a:lvl8pPr>
            <a:lvl9pPr marL="1828800" eaLnBrk="0" fontAlgn="base" hangingPunct="0">
              <a:spcBef>
                <a:spcPct val="0"/>
              </a:spcBef>
              <a:spcAft>
                <a:spcPct val="0"/>
              </a:spcAft>
              <a:defRPr sz="2400">
                <a:solidFill>
                  <a:srgbClr val="000000"/>
                </a:solidFill>
                <a:latin typeface="Times" charset="0"/>
                <a:ea typeface="ヒラギノ明朝 ProN W3" charset="-128"/>
                <a:sym typeface="Times" charset="0"/>
              </a:defRPr>
            </a:lvl9pPr>
          </a:lstStyle>
          <a:p>
            <a:pPr eaLnBrk="1" hangingPunct="1"/>
            <a:endParaRPr lang="de-DE" altLang="de-DE" sz="1400" dirty="0">
              <a:solidFill>
                <a:srgbClr val="0F517D"/>
              </a:solidFill>
              <a:latin typeface="Verdana" charset="0"/>
            </a:endParaRPr>
          </a:p>
          <a:p>
            <a:pPr eaLnBrk="1" hangingPunct="1">
              <a:spcAft>
                <a:spcPts val="600"/>
              </a:spcAft>
            </a:pPr>
            <a:r>
              <a:rPr lang="de-DE" altLang="de-DE" sz="1600" dirty="0">
                <a:solidFill>
                  <a:srgbClr val="0F517D"/>
                </a:solidFill>
                <a:latin typeface="Verdana" charset="0"/>
              </a:rPr>
              <a:t>“Wiener Presse“ (5.1.1896) </a:t>
            </a:r>
          </a:p>
          <a:p>
            <a:pPr eaLnBrk="1" hangingPunct="1">
              <a:spcBef>
                <a:spcPts val="600"/>
              </a:spcBef>
              <a:spcAft>
                <a:spcPts val="600"/>
              </a:spcAft>
            </a:pPr>
            <a:r>
              <a:rPr lang="de-DE" altLang="de-DE" sz="1600" dirty="0">
                <a:solidFill>
                  <a:srgbClr val="0F517D"/>
                </a:solidFill>
                <a:latin typeface="Verdana" charset="0"/>
              </a:rPr>
              <a:t>“Frankfurter Zeitung” (7. und 8.1.1896)</a:t>
            </a:r>
          </a:p>
          <a:p>
            <a:pPr eaLnBrk="1" hangingPunct="1">
              <a:spcBef>
                <a:spcPts val="600"/>
              </a:spcBef>
              <a:spcAft>
                <a:spcPts val="600"/>
              </a:spcAft>
            </a:pPr>
            <a:r>
              <a:rPr lang="en-GB" altLang="de-DE" sz="1600" dirty="0">
                <a:solidFill>
                  <a:srgbClr val="0F517D"/>
                </a:solidFill>
                <a:latin typeface="Verdana" charset="0"/>
              </a:rPr>
              <a:t>“The Electrical Engineer” New York (8.1.1896)</a:t>
            </a:r>
            <a:endParaRPr lang="de-DE" altLang="de-DE" sz="1600" dirty="0">
              <a:solidFill>
                <a:srgbClr val="0F517D"/>
              </a:solidFill>
              <a:latin typeface="Verdana" charset="0"/>
            </a:endParaRPr>
          </a:p>
          <a:p>
            <a:pPr eaLnBrk="1" hangingPunct="1">
              <a:spcBef>
                <a:spcPts val="600"/>
              </a:spcBef>
              <a:spcAft>
                <a:spcPts val="600"/>
              </a:spcAft>
            </a:pPr>
            <a:r>
              <a:rPr lang="en-GB" altLang="de-DE" sz="1600" dirty="0">
                <a:solidFill>
                  <a:srgbClr val="0F517D"/>
                </a:solidFill>
                <a:latin typeface="Verdana" charset="0"/>
              </a:rPr>
              <a:t>“</a:t>
            </a:r>
            <a:r>
              <a:rPr lang="en-GB" altLang="de-DE" sz="1600" dirty="0" err="1">
                <a:solidFill>
                  <a:srgbClr val="0F517D"/>
                </a:solidFill>
                <a:latin typeface="Verdana" charset="0"/>
              </a:rPr>
              <a:t>Würzburger</a:t>
            </a:r>
            <a:r>
              <a:rPr lang="en-GB" altLang="de-DE" sz="1600" dirty="0">
                <a:solidFill>
                  <a:srgbClr val="0F517D"/>
                </a:solidFill>
                <a:latin typeface="Verdana" charset="0"/>
              </a:rPr>
              <a:t> </a:t>
            </a:r>
            <a:r>
              <a:rPr lang="en-GB" altLang="de-DE" sz="1600" dirty="0" err="1">
                <a:solidFill>
                  <a:srgbClr val="0F517D"/>
                </a:solidFill>
                <a:latin typeface="Verdana" charset="0"/>
              </a:rPr>
              <a:t>Anzeiger</a:t>
            </a:r>
            <a:r>
              <a:rPr lang="en-GB" altLang="de-DE" sz="1600" dirty="0">
                <a:solidFill>
                  <a:srgbClr val="0F517D"/>
                </a:solidFill>
                <a:latin typeface="Verdana" charset="0"/>
              </a:rPr>
              <a:t>“ (9.1.1896)</a:t>
            </a:r>
            <a:endParaRPr lang="de-DE" altLang="de-DE" sz="1600" dirty="0">
              <a:solidFill>
                <a:srgbClr val="0F517D"/>
              </a:solidFill>
              <a:latin typeface="Verdana" charset="0"/>
            </a:endParaRPr>
          </a:p>
          <a:p>
            <a:pPr eaLnBrk="1" hangingPunct="1">
              <a:spcBef>
                <a:spcPts val="600"/>
              </a:spcBef>
              <a:spcAft>
                <a:spcPts val="600"/>
              </a:spcAft>
            </a:pPr>
            <a:r>
              <a:rPr lang="en-GB" altLang="de-DE" sz="1600" dirty="0">
                <a:solidFill>
                  <a:srgbClr val="0F517D"/>
                </a:solidFill>
                <a:latin typeface="Verdana" charset="0"/>
              </a:rPr>
              <a:t>“The Electrician” London (10.1.1896)</a:t>
            </a:r>
            <a:endParaRPr lang="de-DE" altLang="de-DE" sz="1600" dirty="0">
              <a:solidFill>
                <a:srgbClr val="0F517D"/>
              </a:solidFill>
              <a:latin typeface="Verdana" charset="0"/>
            </a:endParaRPr>
          </a:p>
          <a:p>
            <a:pPr eaLnBrk="1" hangingPunct="1">
              <a:spcBef>
                <a:spcPts val="600"/>
              </a:spcBef>
              <a:spcAft>
                <a:spcPts val="600"/>
              </a:spcAft>
            </a:pPr>
            <a:r>
              <a:rPr lang="en-GB" altLang="de-DE" sz="1600" dirty="0">
                <a:solidFill>
                  <a:srgbClr val="0F517D"/>
                </a:solidFill>
                <a:latin typeface="Verdana" charset="0"/>
              </a:rPr>
              <a:t>“Lancet” 11.1.1896</a:t>
            </a:r>
            <a:endParaRPr lang="de-DE" altLang="de-DE" sz="1600" dirty="0">
              <a:solidFill>
                <a:srgbClr val="0F517D"/>
              </a:solidFill>
              <a:latin typeface="Verdana" charset="0"/>
            </a:endParaRPr>
          </a:p>
          <a:p>
            <a:pPr eaLnBrk="1" hangingPunct="1">
              <a:spcBef>
                <a:spcPts val="600"/>
              </a:spcBef>
              <a:spcAft>
                <a:spcPts val="600"/>
              </a:spcAft>
            </a:pPr>
            <a:r>
              <a:rPr lang="en-GB" altLang="de-DE" sz="1600" dirty="0">
                <a:solidFill>
                  <a:srgbClr val="0F517D"/>
                </a:solidFill>
                <a:latin typeface="Verdana" charset="0"/>
              </a:rPr>
              <a:t>“British Medical Journal“ (11.1.1896)</a:t>
            </a:r>
            <a:endParaRPr lang="de-DE" altLang="de-DE" sz="1600" dirty="0">
              <a:solidFill>
                <a:srgbClr val="0F517D"/>
              </a:solidFill>
              <a:latin typeface="Verdana" charset="0"/>
            </a:endParaRPr>
          </a:p>
          <a:p>
            <a:pPr eaLnBrk="1" hangingPunct="1">
              <a:spcBef>
                <a:spcPts val="600"/>
              </a:spcBef>
              <a:spcAft>
                <a:spcPts val="600"/>
              </a:spcAft>
            </a:pPr>
            <a:r>
              <a:rPr lang="en-GB" altLang="de-DE" sz="1600" dirty="0">
                <a:solidFill>
                  <a:srgbClr val="0F517D"/>
                </a:solidFill>
                <a:latin typeface="Verdana" charset="0"/>
              </a:rPr>
              <a:t>“Le </a:t>
            </a:r>
            <a:r>
              <a:rPr lang="en-GB" altLang="de-DE" sz="1600" dirty="0" err="1">
                <a:solidFill>
                  <a:srgbClr val="0F517D"/>
                </a:solidFill>
                <a:latin typeface="Verdana" charset="0"/>
              </a:rPr>
              <a:t>Matin</a:t>
            </a:r>
            <a:r>
              <a:rPr lang="en-GB" altLang="de-DE" sz="1600" dirty="0">
                <a:solidFill>
                  <a:srgbClr val="0F517D"/>
                </a:solidFill>
                <a:latin typeface="Verdana" charset="0"/>
              </a:rPr>
              <a:t>“ Paris (13.1.1896)</a:t>
            </a:r>
            <a:endParaRPr lang="de-DE" altLang="de-DE" sz="1600" dirty="0">
              <a:solidFill>
                <a:srgbClr val="0F517D"/>
              </a:solidFill>
              <a:latin typeface="Verdana" charset="0"/>
            </a:endParaRPr>
          </a:p>
          <a:p>
            <a:pPr eaLnBrk="1" hangingPunct="1">
              <a:spcBef>
                <a:spcPts val="600"/>
              </a:spcBef>
              <a:spcAft>
                <a:spcPts val="600"/>
              </a:spcAft>
            </a:pPr>
            <a:r>
              <a:rPr lang="en-GB" altLang="de-DE" sz="1600" dirty="0">
                <a:solidFill>
                  <a:srgbClr val="0F517D"/>
                </a:solidFill>
                <a:latin typeface="Verdana" charset="0"/>
              </a:rPr>
              <a:t>“Nature” London 16.11896</a:t>
            </a:r>
            <a:endParaRPr lang="de-DE" altLang="de-DE" sz="1600" dirty="0">
              <a:solidFill>
                <a:srgbClr val="0F517D"/>
              </a:solidFill>
              <a:latin typeface="Verdana" charset="0"/>
            </a:endParaRPr>
          </a:p>
          <a:p>
            <a:pPr eaLnBrk="1" hangingPunct="1">
              <a:spcBef>
                <a:spcPts val="600"/>
              </a:spcBef>
              <a:spcAft>
                <a:spcPts val="600"/>
              </a:spcAft>
            </a:pPr>
            <a:r>
              <a:rPr lang="en-GB" altLang="de-DE" sz="1600" dirty="0">
                <a:solidFill>
                  <a:srgbClr val="0F517D"/>
                </a:solidFill>
                <a:latin typeface="Verdana" charset="0"/>
              </a:rPr>
              <a:t>„Times“ New York (16.1.1896)</a:t>
            </a:r>
            <a:endParaRPr lang="de-DE" altLang="de-DE" sz="1600" dirty="0">
              <a:solidFill>
                <a:srgbClr val="0F517D"/>
              </a:solidFill>
              <a:latin typeface="Verdana" charset="0"/>
            </a:endParaRPr>
          </a:p>
          <a:p>
            <a:pPr eaLnBrk="1" hangingPunct="1">
              <a:spcBef>
                <a:spcPts val="600"/>
              </a:spcBef>
              <a:spcAft>
                <a:spcPts val="600"/>
              </a:spcAft>
            </a:pPr>
            <a:r>
              <a:rPr lang="en-GB" altLang="de-DE" sz="1600" dirty="0">
                <a:solidFill>
                  <a:srgbClr val="0F517D"/>
                </a:solidFill>
                <a:latin typeface="Verdana" charset="0"/>
              </a:rPr>
              <a:t>„Science“ New York (24.1.1896)</a:t>
            </a:r>
            <a:endParaRPr lang="de-DE" altLang="de-DE" sz="1600" dirty="0">
              <a:solidFill>
                <a:srgbClr val="0F517D"/>
              </a:solidFill>
              <a:latin typeface="Verdana" charset="0"/>
            </a:endParaRPr>
          </a:p>
          <a:p>
            <a:pPr eaLnBrk="1" hangingPunct="1">
              <a:spcBef>
                <a:spcPts val="600"/>
              </a:spcBef>
              <a:spcAft>
                <a:spcPts val="600"/>
              </a:spcAft>
            </a:pPr>
            <a:r>
              <a:rPr lang="en-GB" altLang="de-DE" sz="1600" dirty="0">
                <a:solidFill>
                  <a:srgbClr val="0F517D"/>
                </a:solidFill>
                <a:latin typeface="Verdana" charset="0"/>
              </a:rPr>
              <a:t>„La </a:t>
            </a:r>
            <a:r>
              <a:rPr lang="en-GB" altLang="de-DE" sz="1600" dirty="0" err="1">
                <a:solidFill>
                  <a:srgbClr val="0F517D"/>
                </a:solidFill>
                <a:latin typeface="Verdana" charset="0"/>
              </a:rPr>
              <a:t>Settimana</a:t>
            </a:r>
            <a:r>
              <a:rPr lang="en-GB" altLang="de-DE" sz="1600" dirty="0">
                <a:solidFill>
                  <a:srgbClr val="0F517D"/>
                </a:solidFill>
                <a:latin typeface="Verdana" charset="0"/>
              </a:rPr>
              <a:t>“ Florence (25.1.1896)</a:t>
            </a:r>
            <a:endParaRPr lang="de-DE" altLang="de-DE" sz="1600" dirty="0">
              <a:solidFill>
                <a:srgbClr val="0F517D"/>
              </a:solidFill>
              <a:latin typeface="Verdana" charset="0"/>
            </a:endParaRPr>
          </a:p>
          <a:p>
            <a:pPr eaLnBrk="1" hangingPunct="1">
              <a:spcBef>
                <a:spcPts val="600"/>
              </a:spcBef>
            </a:pPr>
            <a:endParaRPr lang="de-DE" altLang="de-DE" sz="1400" dirty="0">
              <a:solidFill>
                <a:srgbClr val="DAEDEF"/>
              </a:solidFill>
              <a:latin typeface="Verdana" charset="0"/>
            </a:endParaRPr>
          </a:p>
        </p:txBody>
      </p:sp>
      <p:sp>
        <p:nvSpPr>
          <p:cNvPr id="3" name="Textfeld 2">
            <a:extLst>
              <a:ext uri="{FF2B5EF4-FFF2-40B4-BE49-F238E27FC236}">
                <a16:creationId xmlns:a16="http://schemas.microsoft.com/office/drawing/2014/main" id="{D27C2B33-769A-37C6-5F2A-99C246D9E326}"/>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3019645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Public </a:t>
            </a:r>
            <a:r>
              <a:rPr lang="de-DE" sz="2000" b="1" dirty="0" err="1">
                <a:solidFill>
                  <a:srgbClr val="0F517D"/>
                </a:solidFill>
              </a:rPr>
              <a:t>lecture</a:t>
            </a:r>
            <a:endParaRPr lang="de-DE" sz="2000" b="1" dirty="0">
              <a:solidFill>
                <a:srgbClr val="0F517D"/>
              </a:solidFill>
            </a:endParaRPr>
          </a:p>
        </p:txBody>
      </p:sp>
      <p:pic>
        <p:nvPicPr>
          <p:cNvPr id="3" name="Picture 7">
            <a:extLst>
              <a:ext uri="{FF2B5EF4-FFF2-40B4-BE49-F238E27FC236}">
                <a16:creationId xmlns:a16="http://schemas.microsoft.com/office/drawing/2014/main" id="{7EDECD5A-7C07-D45F-2E8C-2F7397223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 y="1315460"/>
            <a:ext cx="4448468" cy="342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a:extLst>
              <a:ext uri="{FF2B5EF4-FFF2-40B4-BE49-F238E27FC236}">
                <a16:creationId xmlns:a16="http://schemas.microsoft.com/office/drawing/2014/main" id="{86937B01-EA92-3C35-3164-D7FD8E9287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968" y="1337645"/>
            <a:ext cx="3177552" cy="4869976"/>
          </a:xfrm>
          <a:prstGeom prst="rect">
            <a:avLst/>
          </a:prstGeom>
        </p:spPr>
      </p:pic>
      <p:sp>
        <p:nvSpPr>
          <p:cNvPr id="6" name="Rectangle 5">
            <a:extLst>
              <a:ext uri="{FF2B5EF4-FFF2-40B4-BE49-F238E27FC236}">
                <a16:creationId xmlns:a16="http://schemas.microsoft.com/office/drawing/2014/main" id="{9EF3063B-0ACD-8C25-273B-E530C446EA1A}"/>
              </a:ext>
            </a:extLst>
          </p:cNvPr>
          <p:cNvSpPr>
            <a:spLocks noChangeArrowheads="1"/>
          </p:cNvSpPr>
          <p:nvPr/>
        </p:nvSpPr>
        <p:spPr bwMode="auto">
          <a:xfrm>
            <a:off x="227661" y="4905018"/>
            <a:ext cx="519777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r>
              <a:rPr lang="en-GB" altLang="de-DE" sz="1600" dirty="0">
                <a:solidFill>
                  <a:srgbClr val="0F517D"/>
                </a:solidFill>
                <a:latin typeface="Verdana" pitchFamily="34" charset="0"/>
                <a:cs typeface="Times New Roman" pitchFamily="18" charset="0"/>
              </a:rPr>
              <a:t>Physical-Medical Society University of Würzburg</a:t>
            </a:r>
          </a:p>
          <a:p>
            <a:r>
              <a:rPr lang="en-GB" altLang="de-DE" sz="1600" dirty="0">
                <a:solidFill>
                  <a:srgbClr val="0F517D"/>
                </a:solidFill>
                <a:latin typeface="Verdana" pitchFamily="34" charset="0"/>
                <a:cs typeface="Times New Roman" pitchFamily="18" charset="0"/>
              </a:rPr>
              <a:t>Special Meeting on January 23</a:t>
            </a:r>
            <a:r>
              <a:rPr lang="en-GB" altLang="de-DE" sz="1600" baseline="30000" dirty="0">
                <a:solidFill>
                  <a:srgbClr val="0F517D"/>
                </a:solidFill>
                <a:latin typeface="Verdana" pitchFamily="34" charset="0"/>
                <a:cs typeface="Times New Roman" pitchFamily="18" charset="0"/>
              </a:rPr>
              <a:t>rd</a:t>
            </a:r>
            <a:r>
              <a:rPr lang="en-GB" altLang="de-DE" sz="1600" dirty="0">
                <a:solidFill>
                  <a:srgbClr val="0F517D"/>
                </a:solidFill>
                <a:latin typeface="Verdana" pitchFamily="34" charset="0"/>
                <a:cs typeface="Times New Roman" pitchFamily="18" charset="0"/>
              </a:rPr>
              <a:t>, 1896</a:t>
            </a:r>
          </a:p>
          <a:p>
            <a:endParaRPr lang="en-GB" altLang="de-DE" sz="1600" dirty="0">
              <a:solidFill>
                <a:srgbClr val="0F517D"/>
              </a:solidFill>
              <a:latin typeface="Verdana" pitchFamily="34" charset="0"/>
              <a:cs typeface="Times New Roman" pitchFamily="18" charset="0"/>
            </a:endParaRPr>
          </a:p>
          <a:p>
            <a:r>
              <a:rPr lang="en-US" sz="1200" dirty="0">
                <a:solidFill>
                  <a:srgbClr val="0F517D"/>
                </a:solidFill>
                <a:latin typeface="+mn-lt"/>
              </a:rPr>
              <a:t>Alan Thom (1915-1979) painting in: Bender GA. Great Moments in Medicine</a:t>
            </a:r>
            <a:r>
              <a:rPr lang="en-US" sz="1200" i="1" dirty="0">
                <a:solidFill>
                  <a:srgbClr val="0F517D"/>
                </a:solidFill>
                <a:latin typeface="+mn-lt"/>
              </a:rPr>
              <a:t>. </a:t>
            </a:r>
            <a:r>
              <a:rPr lang="en-US" sz="1200" dirty="0">
                <a:solidFill>
                  <a:srgbClr val="0F517D"/>
                </a:solidFill>
                <a:latin typeface="+mn-lt"/>
              </a:rPr>
              <a:t> Parke, Davis Company, Northwood, </a:t>
            </a:r>
            <a:r>
              <a:rPr lang="de-DE" sz="1200" dirty="0">
                <a:solidFill>
                  <a:srgbClr val="0F517D"/>
                </a:solidFill>
                <a:latin typeface="+mn-lt"/>
              </a:rPr>
              <a:t>Institute Press, Detroit 1966</a:t>
            </a:r>
            <a:r>
              <a:rPr lang="de-DE" sz="2000" dirty="0">
                <a:solidFill>
                  <a:srgbClr val="0F517D"/>
                </a:solidFill>
              </a:rPr>
              <a:t>.</a:t>
            </a:r>
          </a:p>
        </p:txBody>
      </p:sp>
      <p:sp>
        <p:nvSpPr>
          <p:cNvPr id="5" name="Textfeld 4">
            <a:extLst>
              <a:ext uri="{FF2B5EF4-FFF2-40B4-BE49-F238E27FC236}">
                <a16:creationId xmlns:a16="http://schemas.microsoft.com/office/drawing/2014/main" id="{802ECAB3-8882-909D-E098-03BA139CE702}"/>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3118164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Röntgen - Scientist and man</a:t>
            </a:r>
          </a:p>
        </p:txBody>
      </p:sp>
      <p:sp>
        <p:nvSpPr>
          <p:cNvPr id="5" name="Rechteck 1">
            <a:extLst>
              <a:ext uri="{FF2B5EF4-FFF2-40B4-BE49-F238E27FC236}">
                <a16:creationId xmlns:a16="http://schemas.microsoft.com/office/drawing/2014/main" id="{3FD00642-C100-7CA5-8588-7712C46BD8D8}"/>
              </a:ext>
            </a:extLst>
          </p:cNvPr>
          <p:cNvSpPr>
            <a:spLocks noChangeArrowheads="1"/>
          </p:cNvSpPr>
          <p:nvPr/>
        </p:nvSpPr>
        <p:spPr bwMode="auto">
          <a:xfrm>
            <a:off x="290716" y="1351669"/>
            <a:ext cx="840271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800" dirty="0">
                <a:solidFill>
                  <a:srgbClr val="0F517D"/>
                </a:solidFill>
                <a:latin typeface="Arial" pitchFamily="34" charset="0"/>
              </a:rPr>
              <a:t>“According to the good tradition of German university professors, I believe their discoveries and inventions belong to humanity, and should not be hampered by patents, licenses, contracts, nor controlled by any group.”</a:t>
            </a:r>
          </a:p>
          <a:p>
            <a:pPr eaLnBrk="1" hangingPunct="1"/>
            <a:endParaRPr lang="en-US" altLang="de-DE" sz="1800" dirty="0">
              <a:solidFill>
                <a:srgbClr val="0F517D"/>
              </a:solidFill>
              <a:latin typeface="Arial" pitchFamily="34" charset="0"/>
            </a:endParaRPr>
          </a:p>
          <a:p>
            <a:pPr algn="r" eaLnBrk="1" hangingPunct="1"/>
            <a:r>
              <a:rPr lang="en-US" altLang="de-DE" sz="1400" dirty="0" err="1">
                <a:solidFill>
                  <a:srgbClr val="0F517D"/>
                </a:solidFill>
                <a:latin typeface="Arial" pitchFamily="34" charset="0"/>
                <a:ea typeface="ヒラギノ角ゴ Pro W3"/>
                <a:cs typeface="ヒラギノ角ゴ Pro W3"/>
              </a:rPr>
              <a:t>Röntgen</a:t>
            </a:r>
            <a:r>
              <a:rPr lang="en-US" altLang="de-DE" sz="1400" dirty="0">
                <a:solidFill>
                  <a:srgbClr val="0F517D"/>
                </a:solidFill>
                <a:latin typeface="Arial" pitchFamily="34" charset="0"/>
                <a:ea typeface="ヒラギノ角ゴ Pro W3"/>
                <a:cs typeface="ヒラギノ角ゴ Pro W3"/>
              </a:rPr>
              <a:t> in a letter to Max Levy, engineer at  A.E.G. </a:t>
            </a:r>
            <a:endParaRPr lang="en-GB" altLang="de-DE" sz="1200" dirty="0">
              <a:solidFill>
                <a:srgbClr val="0F517D"/>
              </a:solidFill>
              <a:latin typeface="Arial" pitchFamily="34" charset="0"/>
            </a:endParaRPr>
          </a:p>
        </p:txBody>
      </p:sp>
      <p:pic>
        <p:nvPicPr>
          <p:cNvPr id="10" name="Grafik 9" descr="Ein Bild, das Text, Person enthält.&#10;&#10;Automatisch generierte Beschreibung">
            <a:extLst>
              <a:ext uri="{FF2B5EF4-FFF2-40B4-BE49-F238E27FC236}">
                <a16:creationId xmlns:a16="http://schemas.microsoft.com/office/drawing/2014/main" id="{3DBF662C-76AD-B160-8AE5-F7F84BFB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642" y="3132061"/>
            <a:ext cx="4574915" cy="3218284"/>
          </a:xfrm>
          <a:prstGeom prst="rect">
            <a:avLst/>
          </a:prstGeom>
        </p:spPr>
      </p:pic>
      <p:sp>
        <p:nvSpPr>
          <p:cNvPr id="3" name="Textfeld 2">
            <a:extLst>
              <a:ext uri="{FF2B5EF4-FFF2-40B4-BE49-F238E27FC236}">
                <a16:creationId xmlns:a16="http://schemas.microsoft.com/office/drawing/2014/main" id="{BD87A1F4-3470-B1F2-D0B7-4A879489965D}"/>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3739352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Enthusiastic</a:t>
            </a:r>
            <a:r>
              <a:rPr lang="de-DE" sz="2000" b="1" dirty="0">
                <a:solidFill>
                  <a:srgbClr val="0F517D"/>
                </a:solidFill>
              </a:rPr>
              <a:t> </a:t>
            </a:r>
            <a:r>
              <a:rPr lang="de-DE" sz="2000" b="1" dirty="0" err="1">
                <a:solidFill>
                  <a:srgbClr val="0F517D"/>
                </a:solidFill>
              </a:rPr>
              <a:t>scientists</a:t>
            </a:r>
            <a:r>
              <a:rPr lang="de-DE" sz="2000" b="1" dirty="0">
                <a:solidFill>
                  <a:srgbClr val="0F517D"/>
                </a:solidFill>
              </a:rPr>
              <a:t> </a:t>
            </a:r>
          </a:p>
        </p:txBody>
      </p:sp>
      <p:pic>
        <p:nvPicPr>
          <p:cNvPr id="3" name="Picture 2">
            <a:extLst>
              <a:ext uri="{FF2B5EF4-FFF2-40B4-BE49-F238E27FC236}">
                <a16:creationId xmlns:a16="http://schemas.microsoft.com/office/drawing/2014/main" id="{BFE0D5F4-033E-0CFA-BD01-D6C8D1DDA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81" y="1278163"/>
            <a:ext cx="5221856" cy="43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5">
            <a:extLst>
              <a:ext uri="{FF2B5EF4-FFF2-40B4-BE49-F238E27FC236}">
                <a16:creationId xmlns:a16="http://schemas.microsoft.com/office/drawing/2014/main" id="{36057402-C70E-F5F1-C2A3-FB298B7E4D1A}"/>
              </a:ext>
            </a:extLst>
          </p:cNvPr>
          <p:cNvSpPr>
            <a:spLocks noChangeArrowheads="1"/>
          </p:cNvSpPr>
          <p:nvPr/>
        </p:nvSpPr>
        <p:spPr bwMode="auto">
          <a:xfrm>
            <a:off x="730581" y="5710291"/>
            <a:ext cx="5362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de-DE" altLang="de-DE" sz="1200" b="1" dirty="0">
                <a:solidFill>
                  <a:srgbClr val="0F517D"/>
                </a:solidFill>
                <a:latin typeface="Verdana" pitchFamily="34" charset="0"/>
                <a:cs typeface="Times New Roman" pitchFamily="18" charset="0"/>
              </a:rPr>
              <a:t>Joseph J. Thomson (1856-1940) </a:t>
            </a:r>
            <a:br>
              <a:rPr lang="de-DE" altLang="de-DE" sz="1200" b="1" dirty="0">
                <a:solidFill>
                  <a:srgbClr val="0F517D"/>
                </a:solidFill>
                <a:latin typeface="Verdana" pitchFamily="34" charset="0"/>
                <a:cs typeface="Times New Roman" pitchFamily="18" charset="0"/>
              </a:rPr>
            </a:br>
            <a:r>
              <a:rPr lang="de-DE" altLang="de-DE" sz="1200" b="1" dirty="0" err="1">
                <a:solidFill>
                  <a:srgbClr val="0F517D"/>
                </a:solidFill>
                <a:latin typeface="Verdana" pitchFamily="34" charset="0"/>
                <a:cs typeface="Times New Roman" pitchFamily="18" charset="0"/>
              </a:rPr>
              <a:t>Cavendish-Laboratory</a:t>
            </a:r>
            <a:r>
              <a:rPr lang="de-DE" altLang="de-DE" sz="1200" b="1" dirty="0">
                <a:solidFill>
                  <a:srgbClr val="0F517D"/>
                </a:solidFill>
                <a:latin typeface="Verdana" pitchFamily="34" charset="0"/>
                <a:cs typeface="Times New Roman" pitchFamily="18" charset="0"/>
              </a:rPr>
              <a:t>, Cambridge, UK</a:t>
            </a:r>
          </a:p>
        </p:txBody>
      </p:sp>
      <p:sp>
        <p:nvSpPr>
          <p:cNvPr id="6" name="Rechteck 5">
            <a:extLst>
              <a:ext uri="{FF2B5EF4-FFF2-40B4-BE49-F238E27FC236}">
                <a16:creationId xmlns:a16="http://schemas.microsoft.com/office/drawing/2014/main" id="{F641CB4F-6767-5A7E-3A41-A0D24FF4236F}"/>
              </a:ext>
            </a:extLst>
          </p:cNvPr>
          <p:cNvSpPr>
            <a:spLocks noChangeArrowheads="1"/>
          </p:cNvSpPr>
          <p:nvPr/>
        </p:nvSpPr>
        <p:spPr bwMode="auto">
          <a:xfrm>
            <a:off x="6814567" y="2350214"/>
            <a:ext cx="26812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de-DE" altLang="de-DE" sz="1600" b="1" dirty="0">
                <a:solidFill>
                  <a:srgbClr val="0F517D"/>
                </a:solidFill>
                <a:latin typeface="Verdana" pitchFamily="34" charset="0"/>
                <a:cs typeface="Times New Roman" pitchFamily="18" charset="0"/>
              </a:rPr>
              <a:t>Radiographs!</a:t>
            </a:r>
          </a:p>
        </p:txBody>
      </p:sp>
      <p:sp>
        <p:nvSpPr>
          <p:cNvPr id="8" name="Pfeil: nach links 7">
            <a:extLst>
              <a:ext uri="{FF2B5EF4-FFF2-40B4-BE49-F238E27FC236}">
                <a16:creationId xmlns:a16="http://schemas.microsoft.com/office/drawing/2014/main" id="{D7302CAE-39CB-27AD-751C-FCF6920EAA47}"/>
              </a:ext>
            </a:extLst>
          </p:cNvPr>
          <p:cNvSpPr/>
          <p:nvPr/>
        </p:nvSpPr>
        <p:spPr>
          <a:xfrm>
            <a:off x="6158772" y="1872701"/>
            <a:ext cx="1423248" cy="309873"/>
          </a:xfrm>
          <a:prstGeom prst="leftArrow">
            <a:avLst/>
          </a:prstGeom>
          <a:solidFill>
            <a:srgbClr val="0F51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D700239A-EF74-56AA-192D-AB8EE1EE63BB}"/>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817846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First national X-</a:t>
            </a:r>
            <a:r>
              <a:rPr lang="de-DE" sz="2000" b="1" dirty="0" err="1">
                <a:solidFill>
                  <a:srgbClr val="0F517D"/>
                </a:solidFill>
              </a:rPr>
              <a:t>ray</a:t>
            </a:r>
            <a:r>
              <a:rPr lang="de-DE" sz="2000" b="1" dirty="0">
                <a:solidFill>
                  <a:srgbClr val="0F517D"/>
                </a:solidFill>
              </a:rPr>
              <a:t> </a:t>
            </a:r>
            <a:r>
              <a:rPr lang="de-DE" sz="2000" b="1" dirty="0" err="1">
                <a:solidFill>
                  <a:srgbClr val="0F517D"/>
                </a:solidFill>
              </a:rPr>
              <a:t>activities</a:t>
            </a:r>
            <a:endParaRPr lang="de-DE" sz="2000" b="1" dirty="0">
              <a:solidFill>
                <a:srgbClr val="0F517D"/>
              </a:solidFill>
            </a:endParaRPr>
          </a:p>
        </p:txBody>
      </p:sp>
      <p:graphicFrame>
        <p:nvGraphicFramePr>
          <p:cNvPr id="3" name="Tabelle 2">
            <a:extLst>
              <a:ext uri="{FF2B5EF4-FFF2-40B4-BE49-F238E27FC236}">
                <a16:creationId xmlns:a16="http://schemas.microsoft.com/office/drawing/2014/main" id="{D9FCDA77-22EF-C5B9-A986-560FEEE9F1BD}"/>
              </a:ext>
            </a:extLst>
          </p:cNvPr>
          <p:cNvGraphicFramePr>
            <a:graphicFrameLocks noGrp="1"/>
          </p:cNvGraphicFramePr>
          <p:nvPr>
            <p:extLst>
              <p:ext uri="{D42A27DB-BD31-4B8C-83A1-F6EECF244321}">
                <p14:modId xmlns:p14="http://schemas.microsoft.com/office/powerpoint/2010/main" val="3126873188"/>
              </p:ext>
            </p:extLst>
          </p:nvPr>
        </p:nvGraphicFramePr>
        <p:xfrm>
          <a:off x="502919" y="1394184"/>
          <a:ext cx="8138161" cy="4956161"/>
        </p:xfrm>
        <a:graphic>
          <a:graphicData uri="http://schemas.openxmlformats.org/drawingml/2006/table">
            <a:tbl>
              <a:tblPr firstRow="1" bandRow="1">
                <a:tableStyleId>{5C22544A-7EE6-4342-B048-85BDC9FD1C3A}</a:tableStyleId>
              </a:tblPr>
              <a:tblGrid>
                <a:gridCol w="2090716">
                  <a:extLst>
                    <a:ext uri="{9D8B030D-6E8A-4147-A177-3AD203B41FA5}">
                      <a16:colId xmlns:a16="http://schemas.microsoft.com/office/drawing/2014/main" val="20000"/>
                    </a:ext>
                  </a:extLst>
                </a:gridCol>
                <a:gridCol w="1355172">
                  <a:extLst>
                    <a:ext uri="{9D8B030D-6E8A-4147-A177-3AD203B41FA5}">
                      <a16:colId xmlns:a16="http://schemas.microsoft.com/office/drawing/2014/main" val="20001"/>
                    </a:ext>
                  </a:extLst>
                </a:gridCol>
                <a:gridCol w="1466335">
                  <a:extLst>
                    <a:ext uri="{9D8B030D-6E8A-4147-A177-3AD203B41FA5}">
                      <a16:colId xmlns:a16="http://schemas.microsoft.com/office/drawing/2014/main" val="20002"/>
                    </a:ext>
                  </a:extLst>
                </a:gridCol>
                <a:gridCol w="3225938">
                  <a:extLst>
                    <a:ext uri="{9D8B030D-6E8A-4147-A177-3AD203B41FA5}">
                      <a16:colId xmlns:a16="http://schemas.microsoft.com/office/drawing/2014/main" val="20003"/>
                    </a:ext>
                  </a:extLst>
                </a:gridCol>
              </a:tblGrid>
              <a:tr h="387116">
                <a:tc>
                  <a:txBody>
                    <a:bodyPr/>
                    <a:lstStyle/>
                    <a:p>
                      <a:r>
                        <a:rPr lang="de-DE" dirty="0"/>
                        <a:t>Country</a:t>
                      </a:r>
                    </a:p>
                  </a:txBody>
                  <a:tcPr>
                    <a:lnB w="12700" cap="flat" cmpd="sng" algn="ctr">
                      <a:solidFill>
                        <a:schemeClr val="tx1"/>
                      </a:solidFill>
                      <a:prstDash val="solid"/>
                      <a:round/>
                      <a:headEnd type="none" w="med" len="med"/>
                      <a:tailEnd type="none" w="med" len="med"/>
                    </a:lnB>
                    <a:solidFill>
                      <a:srgbClr val="0F517D"/>
                    </a:solidFill>
                  </a:tcPr>
                </a:tc>
                <a:tc>
                  <a:txBody>
                    <a:bodyPr/>
                    <a:lstStyle/>
                    <a:p>
                      <a:r>
                        <a:rPr lang="de-DE" dirty="0"/>
                        <a:t>Date</a:t>
                      </a:r>
                    </a:p>
                  </a:txBody>
                  <a:tcPr>
                    <a:lnB w="12700" cap="flat" cmpd="sng" algn="ctr">
                      <a:solidFill>
                        <a:schemeClr val="tx1"/>
                      </a:solidFill>
                      <a:prstDash val="solid"/>
                      <a:round/>
                      <a:headEnd type="none" w="med" len="med"/>
                      <a:tailEnd type="none" w="med" len="med"/>
                    </a:lnB>
                    <a:solidFill>
                      <a:srgbClr val="0F517D"/>
                    </a:solidFill>
                  </a:tcPr>
                </a:tc>
                <a:tc>
                  <a:txBody>
                    <a:bodyPr/>
                    <a:lstStyle/>
                    <a:p>
                      <a:r>
                        <a:rPr lang="de-DE" dirty="0"/>
                        <a:t>City</a:t>
                      </a:r>
                    </a:p>
                  </a:txBody>
                  <a:tcPr>
                    <a:lnB w="12700" cap="flat" cmpd="sng" algn="ctr">
                      <a:solidFill>
                        <a:schemeClr val="tx1"/>
                      </a:solidFill>
                      <a:prstDash val="solid"/>
                      <a:round/>
                      <a:headEnd type="none" w="med" len="med"/>
                      <a:tailEnd type="none" w="med" len="med"/>
                    </a:lnB>
                    <a:solidFill>
                      <a:srgbClr val="0F517D"/>
                    </a:solidFill>
                  </a:tcPr>
                </a:tc>
                <a:tc>
                  <a:txBody>
                    <a:bodyPr/>
                    <a:lstStyle/>
                    <a:p>
                      <a:r>
                        <a:rPr lang="de-DE" dirty="0" err="1"/>
                        <a:t>Photographer</a:t>
                      </a:r>
                      <a:endParaRPr lang="de-DE" dirty="0"/>
                    </a:p>
                  </a:txBody>
                  <a:tcPr>
                    <a:lnB w="12700" cap="flat" cmpd="sng" algn="ctr">
                      <a:solidFill>
                        <a:schemeClr val="tx1"/>
                      </a:solidFill>
                      <a:prstDash val="solid"/>
                      <a:round/>
                      <a:headEnd type="none" w="med" len="med"/>
                      <a:tailEnd type="none" w="med" len="med"/>
                    </a:lnB>
                    <a:solidFill>
                      <a:srgbClr val="0F517D"/>
                    </a:solidFill>
                  </a:tcPr>
                </a:tc>
                <a:extLst>
                  <a:ext uri="{0D108BD9-81ED-4DB2-BD59-A6C34878D82A}">
                    <a16:rowId xmlns:a16="http://schemas.microsoft.com/office/drawing/2014/main" val="10000"/>
                  </a:ext>
                </a:extLst>
              </a:tr>
              <a:tr h="351465">
                <a:tc>
                  <a:txBody>
                    <a:bodyPr/>
                    <a:lstStyle/>
                    <a:p>
                      <a:r>
                        <a:rPr lang="de-DE" sz="1200" dirty="0">
                          <a:effectLst/>
                          <a:latin typeface="+mn-lt"/>
                          <a:ea typeface="Times New Roman"/>
                        </a:rPr>
                        <a:t>Germany</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effectLst/>
                          <a:latin typeface="+mn-lt"/>
                          <a:ea typeface="Times New Roman"/>
                        </a:rPr>
                        <a:t>06.01.1896</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effectLst/>
                          <a:latin typeface="+mn-lt"/>
                          <a:ea typeface="Times New Roman"/>
                        </a:rPr>
                        <a:t>Berlin</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300"/>
                        </a:spcBef>
                        <a:spcAft>
                          <a:spcPts val="300"/>
                        </a:spcAft>
                      </a:pPr>
                      <a:r>
                        <a:rPr lang="de-DE" sz="1200" dirty="0">
                          <a:effectLst/>
                          <a:latin typeface="+mn-lt"/>
                          <a:ea typeface="Times New Roman"/>
                          <a:cs typeface="Arial"/>
                        </a:rPr>
                        <a:t>Moritz </a:t>
                      </a:r>
                      <a:r>
                        <a:rPr lang="de-DE" sz="1200" dirty="0" err="1">
                          <a:effectLst/>
                          <a:latin typeface="+mn-lt"/>
                          <a:ea typeface="Times New Roman"/>
                          <a:cs typeface="Arial"/>
                        </a:rPr>
                        <a:t>Jastrowitz</a:t>
                      </a:r>
                      <a:endParaRPr lang="de-DE" sz="1200" dirty="0">
                        <a:effectLst/>
                        <a:latin typeface="+mn-lt"/>
                        <a:ea typeface="Times New Roman"/>
                        <a:cs typeface="Courier New"/>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1465">
                <a:tc>
                  <a:txBody>
                    <a:bodyPr/>
                    <a:lstStyle/>
                    <a:p>
                      <a:r>
                        <a:rPr lang="de-DE" sz="1200" dirty="0" err="1">
                          <a:solidFill>
                            <a:srgbClr val="000000"/>
                          </a:solidFill>
                          <a:effectLst/>
                          <a:latin typeface="+mn-lt"/>
                          <a:ea typeface="Times New Roman"/>
                        </a:rPr>
                        <a:t>Poland</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08.01.1896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err="1">
                          <a:latin typeface="+mn-lt"/>
                        </a:rPr>
                        <a:t>Krakow</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300"/>
                        </a:spcBef>
                        <a:spcAft>
                          <a:spcPts val="300"/>
                        </a:spcAft>
                      </a:pPr>
                      <a:r>
                        <a:rPr lang="de-DE" sz="1200" dirty="0">
                          <a:effectLst/>
                          <a:latin typeface="+mn-lt"/>
                          <a:ea typeface="Times New Roman"/>
                          <a:cs typeface="Arial"/>
                        </a:rPr>
                        <a:t>Karol Olszewski</a:t>
                      </a:r>
                      <a:endParaRPr lang="de-DE" sz="1200" dirty="0">
                        <a:effectLst/>
                        <a:latin typeface="+mn-lt"/>
                        <a:ea typeface="Times New Roman"/>
                        <a:cs typeface="Courier New"/>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51465">
                <a:tc>
                  <a:txBody>
                    <a:bodyPr/>
                    <a:lstStyle/>
                    <a:p>
                      <a:r>
                        <a:rPr lang="de-DE" sz="1200" dirty="0">
                          <a:latin typeface="+mn-lt"/>
                        </a:rPr>
                        <a:t>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effectLst/>
                          <a:latin typeface="+mn-lt"/>
                          <a:ea typeface="Times New Roman"/>
                        </a:rPr>
                        <a:t>10.01.1896</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effectLst/>
                          <a:latin typeface="+mn-lt"/>
                          <a:ea typeface="Times New Roman"/>
                        </a:rPr>
                        <a:t>Paris</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300"/>
                        </a:spcBef>
                        <a:spcAft>
                          <a:spcPts val="300"/>
                        </a:spcAft>
                      </a:pPr>
                      <a:r>
                        <a:rPr lang="fr-FR" sz="1200" dirty="0">
                          <a:effectLst/>
                          <a:latin typeface="+mn-lt"/>
                          <a:ea typeface="Times New Roman"/>
                          <a:cs typeface="Arial"/>
                        </a:rPr>
                        <a:t>Paul Odin / Toussaint Barthélemy</a:t>
                      </a:r>
                      <a:endParaRPr lang="de-DE" sz="1200" dirty="0">
                        <a:effectLst/>
                        <a:latin typeface="+mn-lt"/>
                        <a:ea typeface="Times New Roman"/>
                        <a:cs typeface="Courier New"/>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51465">
                <a:tc>
                  <a:txBody>
                    <a:bodyPr/>
                    <a:lstStyle/>
                    <a:p>
                      <a:r>
                        <a:rPr lang="de-DE" sz="1200" dirty="0">
                          <a:latin typeface="+mn-lt"/>
                        </a:rPr>
                        <a:t>The </a:t>
                      </a:r>
                      <a:r>
                        <a:rPr lang="de-DE" sz="1200" dirty="0" err="1">
                          <a:latin typeface="+mn-lt"/>
                        </a:rPr>
                        <a:t>Netherlands</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effectLst/>
                          <a:latin typeface="+mn-lt"/>
                          <a:ea typeface="Times New Roman"/>
                        </a:rPr>
                        <a:t>10.01.1896</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Amsterdam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effectLst/>
                          <a:latin typeface="+mn-lt"/>
                          <a:ea typeface="Times New Roman"/>
                        </a:rPr>
                        <a:t>Ernst Julius Cohen </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51465">
                <a:tc>
                  <a:txBody>
                    <a:bodyPr/>
                    <a:lstStyle/>
                    <a:p>
                      <a:r>
                        <a:rPr lang="de-DE" sz="1200" dirty="0" err="1">
                          <a:latin typeface="+mn-lt"/>
                        </a:rPr>
                        <a:t>Hungary</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11.01.1896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Budapest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effectLst/>
                          <a:latin typeface="+mn-lt"/>
                          <a:ea typeface="Times New Roman"/>
                        </a:rPr>
                        <a:t>Jenö </a:t>
                      </a:r>
                      <a:r>
                        <a:rPr lang="de-DE" sz="1200" dirty="0" err="1">
                          <a:effectLst/>
                          <a:latin typeface="+mn-lt"/>
                          <a:ea typeface="Times New Roman"/>
                        </a:rPr>
                        <a:t>Klupathy</a:t>
                      </a:r>
                      <a:r>
                        <a:rPr lang="de-DE" sz="1200" dirty="0">
                          <a:effectLst/>
                          <a:latin typeface="+mn-lt"/>
                          <a:ea typeface="Times New Roman"/>
                        </a:rPr>
                        <a:t> </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51465">
                <a:tc>
                  <a:txBody>
                    <a:bodyPr/>
                    <a:lstStyle/>
                    <a:p>
                      <a:r>
                        <a:rPr lang="de-DE" sz="1200" dirty="0">
                          <a:latin typeface="+mn-lt"/>
                        </a:rPr>
                        <a:t>Austria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300"/>
                        </a:spcBef>
                        <a:spcAft>
                          <a:spcPts val="300"/>
                        </a:spcAft>
                      </a:pPr>
                      <a:r>
                        <a:rPr lang="de-DE" sz="1200" kern="1200" dirty="0">
                          <a:solidFill>
                            <a:schemeClr val="dk1"/>
                          </a:solidFill>
                          <a:effectLst/>
                          <a:latin typeface="+mn-lt"/>
                          <a:ea typeface="+mn-ea"/>
                          <a:cs typeface="+mn-cs"/>
                        </a:rPr>
                        <a:t> 12.01.1896</a:t>
                      </a:r>
                      <a:endParaRPr lang="de-DE" sz="1200" dirty="0">
                        <a:effectLst/>
                        <a:latin typeface="+mn-lt"/>
                        <a:ea typeface="Times New Roman"/>
                        <a:cs typeface="Courier New"/>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Vienna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kern="1200" dirty="0">
                          <a:solidFill>
                            <a:schemeClr val="dk1"/>
                          </a:solidFill>
                          <a:effectLst/>
                          <a:latin typeface="+mn-lt"/>
                          <a:ea typeface="+mn-ea"/>
                          <a:cs typeface="+mn-cs"/>
                        </a:rPr>
                        <a:t>Franz Exner</a:t>
                      </a:r>
                      <a:r>
                        <a:rPr lang="de-DE" sz="1200" kern="1200" baseline="0" dirty="0">
                          <a:solidFill>
                            <a:schemeClr val="dk1"/>
                          </a:solidFill>
                          <a:effectLst/>
                          <a:latin typeface="+mn-lt"/>
                          <a:ea typeface="+mn-ea"/>
                          <a:cs typeface="+mn-cs"/>
                        </a:rPr>
                        <a:t> / </a:t>
                      </a:r>
                      <a:r>
                        <a:rPr lang="de-DE" sz="1200" kern="1200" dirty="0">
                          <a:solidFill>
                            <a:schemeClr val="dk1"/>
                          </a:solidFill>
                          <a:effectLst/>
                          <a:latin typeface="+mn-lt"/>
                          <a:ea typeface="+mn-ea"/>
                          <a:cs typeface="+mn-cs"/>
                        </a:rPr>
                        <a:t>Eduard </a:t>
                      </a:r>
                      <a:r>
                        <a:rPr lang="de-DE" sz="1200" kern="1200" dirty="0" err="1">
                          <a:solidFill>
                            <a:schemeClr val="dk1"/>
                          </a:solidFill>
                          <a:effectLst/>
                          <a:latin typeface="+mn-lt"/>
                          <a:ea typeface="+mn-ea"/>
                          <a:cs typeface="+mn-cs"/>
                        </a:rPr>
                        <a:t>Haschek</a:t>
                      </a:r>
                      <a:r>
                        <a:rPr lang="de-DE" sz="1200" kern="1200" dirty="0">
                          <a:solidFill>
                            <a:schemeClr val="dk1"/>
                          </a:solidFill>
                          <a:effectLst/>
                          <a:latin typeface="+mn-lt"/>
                          <a:ea typeface="+mn-ea"/>
                          <a:cs typeface="+mn-cs"/>
                        </a:rPr>
                        <a:t> </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51465">
                <a:tc>
                  <a:txBody>
                    <a:bodyPr/>
                    <a:lstStyle/>
                    <a:p>
                      <a:r>
                        <a:rPr lang="de-DE" sz="1200" dirty="0">
                          <a:latin typeface="+mn-lt"/>
                        </a:rPr>
                        <a:t>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13.01.1896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Edinburgh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kern="1200" dirty="0">
                          <a:solidFill>
                            <a:schemeClr val="dk1"/>
                          </a:solidFill>
                          <a:effectLst/>
                          <a:latin typeface="+mn-lt"/>
                          <a:ea typeface="+mn-ea"/>
                          <a:cs typeface="+mn-cs"/>
                        </a:rPr>
                        <a:t>Alan A. Campbell Swinton</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51465">
                <a:tc>
                  <a:txBody>
                    <a:bodyPr/>
                    <a:lstStyle/>
                    <a:p>
                      <a:r>
                        <a:rPr lang="de-DE" sz="1200" dirty="0" err="1">
                          <a:latin typeface="+mn-lt"/>
                        </a:rPr>
                        <a:t>Russia</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16.01.1896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kern="1200" dirty="0" err="1">
                          <a:solidFill>
                            <a:schemeClr val="dk1"/>
                          </a:solidFill>
                          <a:effectLst/>
                          <a:latin typeface="+mn-lt"/>
                          <a:ea typeface="+mn-ea"/>
                          <a:cs typeface="+mn-cs"/>
                        </a:rPr>
                        <a:t>Petrograd</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kern="1200" dirty="0">
                          <a:solidFill>
                            <a:schemeClr val="dk1"/>
                          </a:solidFill>
                          <a:effectLst/>
                          <a:latin typeface="+mn-lt"/>
                          <a:ea typeface="+mn-ea"/>
                          <a:cs typeface="+mn-cs"/>
                        </a:rPr>
                        <a:t>Nikolai G. </a:t>
                      </a:r>
                      <a:r>
                        <a:rPr lang="de-DE" sz="1200" kern="1200" dirty="0" err="1">
                          <a:solidFill>
                            <a:schemeClr val="dk1"/>
                          </a:solidFill>
                          <a:effectLst/>
                          <a:latin typeface="+mn-lt"/>
                          <a:ea typeface="+mn-ea"/>
                          <a:cs typeface="+mn-cs"/>
                        </a:rPr>
                        <a:t>Egorov</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51465">
                <a:tc>
                  <a:txBody>
                    <a:bodyPr/>
                    <a:lstStyle/>
                    <a:p>
                      <a:r>
                        <a:rPr lang="de-DE" sz="1200" dirty="0" err="1">
                          <a:latin typeface="+mn-lt"/>
                        </a:rPr>
                        <a:t>Italy</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25.01.1896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Pisa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1200" kern="1200" dirty="0">
                          <a:solidFill>
                            <a:schemeClr val="dk1"/>
                          </a:solidFill>
                          <a:effectLst/>
                          <a:latin typeface="+mn-lt"/>
                          <a:ea typeface="+mn-ea"/>
                          <a:cs typeface="+mn-cs"/>
                        </a:rPr>
                        <a:t>Angelo Battelli</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51465">
                <a:tc>
                  <a:txBody>
                    <a:bodyPr/>
                    <a:lstStyle/>
                    <a:p>
                      <a:r>
                        <a:rPr lang="de-DE" sz="1200" dirty="0">
                          <a:latin typeface="+mn-lt"/>
                        </a:rPr>
                        <a:t>USA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27.01.1896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New Haven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Arthur W. Wright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51465">
                <a:tc>
                  <a:txBody>
                    <a:bodyPr/>
                    <a:lstStyle/>
                    <a:p>
                      <a:r>
                        <a:rPr lang="de-DE" sz="1200" dirty="0" err="1">
                          <a:latin typeface="+mn-lt"/>
                        </a:rPr>
                        <a:t>Belgium</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29.01.1896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Antwerpen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kern="1200" dirty="0">
                          <a:solidFill>
                            <a:schemeClr val="dk1"/>
                          </a:solidFill>
                          <a:effectLst/>
                          <a:latin typeface="+mn-lt"/>
                          <a:ea typeface="+mn-ea"/>
                          <a:cs typeface="+mn-cs"/>
                        </a:rPr>
                        <a:t>Henry</a:t>
                      </a:r>
                      <a:r>
                        <a:rPr lang="de-DE" sz="1200" kern="1200" baseline="0" dirty="0">
                          <a:solidFill>
                            <a:schemeClr val="dk1"/>
                          </a:solidFill>
                          <a:effectLst/>
                          <a:latin typeface="+mn-lt"/>
                          <a:ea typeface="+mn-ea"/>
                          <a:cs typeface="+mn-cs"/>
                        </a:rPr>
                        <a:t> </a:t>
                      </a:r>
                      <a:r>
                        <a:rPr lang="de-DE" sz="1200" kern="1200" dirty="0">
                          <a:solidFill>
                            <a:schemeClr val="dk1"/>
                          </a:solidFill>
                          <a:effectLst/>
                          <a:latin typeface="+mn-lt"/>
                          <a:ea typeface="+mn-ea"/>
                          <a:cs typeface="+mn-cs"/>
                        </a:rPr>
                        <a:t>van </a:t>
                      </a:r>
                      <a:r>
                        <a:rPr lang="de-DE" sz="1200" kern="1200" dirty="0" err="1">
                          <a:solidFill>
                            <a:schemeClr val="dk1"/>
                          </a:solidFill>
                          <a:effectLst/>
                          <a:latin typeface="+mn-lt"/>
                          <a:ea typeface="+mn-ea"/>
                          <a:cs typeface="+mn-cs"/>
                        </a:rPr>
                        <a:t>Heurck</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51465">
                <a:tc>
                  <a:txBody>
                    <a:bodyPr/>
                    <a:lstStyle/>
                    <a:p>
                      <a:r>
                        <a:rPr lang="de-DE" sz="1200" dirty="0">
                          <a:latin typeface="+mn-lt"/>
                        </a:rPr>
                        <a:t>Swiss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30.01.1896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Bern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kern="1200" dirty="0">
                          <a:solidFill>
                            <a:schemeClr val="dk1"/>
                          </a:solidFill>
                          <a:effectLst/>
                          <a:latin typeface="+mn-lt"/>
                          <a:ea typeface="+mn-ea"/>
                          <a:cs typeface="+mn-cs"/>
                        </a:rPr>
                        <a:t>Emil Theodor Kocher</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51465">
                <a:tc>
                  <a:txBody>
                    <a:bodyPr/>
                    <a:lstStyle/>
                    <a:p>
                      <a:r>
                        <a:rPr lang="de-DE" sz="1200" dirty="0">
                          <a:latin typeface="+mn-lt"/>
                        </a:rPr>
                        <a:t>Portugal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200" dirty="0">
                          <a:latin typeface="+mn-lt"/>
                        </a:rPr>
                        <a:t>03.02.1896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1200" kern="1200" dirty="0">
                          <a:solidFill>
                            <a:schemeClr val="dk1"/>
                          </a:solidFill>
                          <a:effectLst/>
                          <a:latin typeface="+mn-lt"/>
                          <a:ea typeface="+mn-ea"/>
                          <a:cs typeface="+mn-cs"/>
                        </a:rPr>
                        <a:t>Coimbra</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1200" kern="1200" dirty="0">
                          <a:solidFill>
                            <a:schemeClr val="dk1"/>
                          </a:solidFill>
                          <a:effectLst/>
                          <a:latin typeface="+mn-lt"/>
                          <a:ea typeface="+mn-ea"/>
                          <a:cs typeface="+mn-cs"/>
                        </a:rPr>
                        <a:t>Henrique </a:t>
                      </a:r>
                      <a:r>
                        <a:rPr lang="it-IT" sz="1200" kern="1200" dirty="0" err="1">
                          <a:solidFill>
                            <a:schemeClr val="dk1"/>
                          </a:solidFill>
                          <a:effectLst/>
                          <a:latin typeface="+mn-lt"/>
                          <a:ea typeface="+mn-ea"/>
                          <a:cs typeface="+mn-cs"/>
                        </a:rPr>
                        <a:t>Teixeira</a:t>
                      </a:r>
                      <a:r>
                        <a:rPr lang="it-IT" sz="1200" kern="1200" dirty="0">
                          <a:solidFill>
                            <a:schemeClr val="dk1"/>
                          </a:solidFill>
                          <a:effectLst/>
                          <a:latin typeface="+mn-lt"/>
                          <a:ea typeface="+mn-ea"/>
                          <a:cs typeface="+mn-cs"/>
                        </a:rPr>
                        <a:t> </a:t>
                      </a:r>
                      <a:r>
                        <a:rPr lang="it-IT" sz="1200" kern="1200" dirty="0" err="1">
                          <a:solidFill>
                            <a:schemeClr val="dk1"/>
                          </a:solidFill>
                          <a:effectLst/>
                          <a:latin typeface="+mn-lt"/>
                          <a:ea typeface="+mn-ea"/>
                          <a:cs typeface="+mn-cs"/>
                        </a:rPr>
                        <a:t>Bastos</a:t>
                      </a:r>
                      <a:endParaRPr lang="de-DE"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4" name="Textfeld 3">
            <a:extLst>
              <a:ext uri="{FF2B5EF4-FFF2-40B4-BE49-F238E27FC236}">
                <a16:creationId xmlns:a16="http://schemas.microsoft.com/office/drawing/2014/main" id="{C5D54B27-79D1-1406-9245-5E2F2FFCB2F1}"/>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4091139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First national </a:t>
            </a:r>
            <a:r>
              <a:rPr lang="de-DE" sz="2000" b="1" dirty="0" err="1">
                <a:solidFill>
                  <a:srgbClr val="0F517D"/>
                </a:solidFill>
              </a:rPr>
              <a:t>radiographs</a:t>
            </a:r>
            <a:endParaRPr lang="de-DE" sz="2000" b="1" dirty="0">
              <a:solidFill>
                <a:srgbClr val="0F517D"/>
              </a:solidFill>
            </a:endParaRPr>
          </a:p>
        </p:txBody>
      </p:sp>
      <p:pic>
        <p:nvPicPr>
          <p:cNvPr id="3" name="Picture 5">
            <a:extLst>
              <a:ext uri="{FF2B5EF4-FFF2-40B4-BE49-F238E27FC236}">
                <a16:creationId xmlns:a16="http://schemas.microsoft.com/office/drawing/2014/main" id="{4B5A996E-4268-A885-7B0D-DB42C8258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897" y="1294222"/>
            <a:ext cx="1689670" cy="225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D047E64-12CD-3561-CB00-EE1C482CBC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5352" y="1270251"/>
            <a:ext cx="1522032" cy="227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8C247F1F-C374-3B70-32CB-46AAC71EEB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536" y="1267618"/>
            <a:ext cx="1829861" cy="227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descr="Ein Bild, das Unschärfe enthält.&#10;&#10;Automatisch generierte Beschreibung">
            <a:extLst>
              <a:ext uri="{FF2B5EF4-FFF2-40B4-BE49-F238E27FC236}">
                <a16:creationId xmlns:a16="http://schemas.microsoft.com/office/drawing/2014/main" id="{8AB4A921-0B61-FA5B-D1FC-552A3A3432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0882" y="1267768"/>
            <a:ext cx="1602859" cy="2275212"/>
          </a:xfrm>
          <a:prstGeom prst="rect">
            <a:avLst/>
          </a:prstGeom>
        </p:spPr>
      </p:pic>
      <p:pic>
        <p:nvPicPr>
          <p:cNvPr id="8" name="Picture 10">
            <a:extLst>
              <a:ext uri="{FF2B5EF4-FFF2-40B4-BE49-F238E27FC236}">
                <a16:creationId xmlns:a16="http://schemas.microsoft.com/office/drawing/2014/main" id="{19B6DD4B-393C-FF52-753A-B7D5E421FF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158" y="3833772"/>
            <a:ext cx="1409147" cy="177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4B8D4466-D1D9-40BB-41E3-D81F096936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3149" y="3817723"/>
            <a:ext cx="1286438" cy="177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a:extLst>
              <a:ext uri="{FF2B5EF4-FFF2-40B4-BE49-F238E27FC236}">
                <a16:creationId xmlns:a16="http://schemas.microsoft.com/office/drawing/2014/main" id="{3903B268-F309-CD08-6744-9EFCC7C4A2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5993" y="3837149"/>
            <a:ext cx="1318945" cy="175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Grafik 13" descr="Ein Bild, das Text, Mann, Schlips, Person enthält.&#10;&#10;Automatisch generierte Beschreibung">
            <a:extLst>
              <a:ext uri="{FF2B5EF4-FFF2-40B4-BE49-F238E27FC236}">
                <a16:creationId xmlns:a16="http://schemas.microsoft.com/office/drawing/2014/main" id="{E7E42C5A-64B4-DCF1-7499-BEAB3E313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45725" y="3892781"/>
            <a:ext cx="1277907" cy="1639336"/>
          </a:xfrm>
          <a:prstGeom prst="rect">
            <a:avLst/>
          </a:prstGeom>
        </p:spPr>
      </p:pic>
      <p:pic>
        <p:nvPicPr>
          <p:cNvPr id="15" name="Grafik 14" descr="Ein Bild, das Text, Mann, Anzug, Schlips enthält.&#10;&#10;Automatisch generierte Beschreibung">
            <a:extLst>
              <a:ext uri="{FF2B5EF4-FFF2-40B4-BE49-F238E27FC236}">
                <a16:creationId xmlns:a16="http://schemas.microsoft.com/office/drawing/2014/main" id="{D3CFD9DF-4903-003E-BDCA-03D7685F9F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1364" y="3883067"/>
            <a:ext cx="1306109" cy="1639337"/>
          </a:xfrm>
          <a:prstGeom prst="rect">
            <a:avLst/>
          </a:prstGeom>
        </p:spPr>
      </p:pic>
      <p:sp>
        <p:nvSpPr>
          <p:cNvPr id="16" name="Rechteck 2">
            <a:extLst>
              <a:ext uri="{FF2B5EF4-FFF2-40B4-BE49-F238E27FC236}">
                <a16:creationId xmlns:a16="http://schemas.microsoft.com/office/drawing/2014/main" id="{CFB7AAE1-FE0A-19A6-785E-4EF3070E9754}"/>
              </a:ext>
            </a:extLst>
          </p:cNvPr>
          <p:cNvSpPr>
            <a:spLocks noChangeArrowheads="1"/>
          </p:cNvSpPr>
          <p:nvPr/>
        </p:nvSpPr>
        <p:spPr bwMode="auto">
          <a:xfrm>
            <a:off x="2301290" y="5683590"/>
            <a:ext cx="16896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400" dirty="0" err="1">
                <a:solidFill>
                  <a:srgbClr val="0F517D"/>
                </a:solidFill>
                <a:latin typeface="Arial" pitchFamily="34" charset="0"/>
              </a:rPr>
              <a:t>Haschek</a:t>
            </a:r>
            <a:r>
              <a:rPr lang="en-US" altLang="de-DE" sz="1400" dirty="0">
                <a:solidFill>
                  <a:srgbClr val="0F517D"/>
                </a:solidFill>
                <a:latin typeface="Arial" pitchFamily="34" charset="0"/>
              </a:rPr>
              <a:t> , Vienna </a:t>
            </a:r>
          </a:p>
          <a:p>
            <a:pPr eaLnBrk="1" hangingPunct="1"/>
            <a:r>
              <a:rPr lang="en-US" altLang="de-DE" sz="1400" dirty="0">
                <a:solidFill>
                  <a:srgbClr val="0F517D"/>
                </a:solidFill>
                <a:latin typeface="Arial" pitchFamily="34" charset="0"/>
              </a:rPr>
              <a:t>(Jan 12, 1896)</a:t>
            </a:r>
          </a:p>
        </p:txBody>
      </p:sp>
      <p:sp>
        <p:nvSpPr>
          <p:cNvPr id="18" name="Rechteck 2">
            <a:extLst>
              <a:ext uri="{FF2B5EF4-FFF2-40B4-BE49-F238E27FC236}">
                <a16:creationId xmlns:a16="http://schemas.microsoft.com/office/drawing/2014/main" id="{4A5BA5C8-FAF9-3A4E-F769-32B590BD4944}"/>
              </a:ext>
            </a:extLst>
          </p:cNvPr>
          <p:cNvSpPr>
            <a:spLocks noChangeArrowheads="1"/>
          </p:cNvSpPr>
          <p:nvPr/>
        </p:nvSpPr>
        <p:spPr bwMode="auto">
          <a:xfrm>
            <a:off x="383296" y="5688484"/>
            <a:ext cx="16896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400" dirty="0" err="1">
                <a:solidFill>
                  <a:srgbClr val="0F517D"/>
                </a:solidFill>
                <a:latin typeface="Arial" pitchFamily="34" charset="0"/>
              </a:rPr>
              <a:t>Jastrowitz</a:t>
            </a:r>
            <a:r>
              <a:rPr lang="en-US" altLang="de-DE" sz="1400" dirty="0">
                <a:solidFill>
                  <a:srgbClr val="0F517D"/>
                </a:solidFill>
                <a:latin typeface="Arial" pitchFamily="34" charset="0"/>
              </a:rPr>
              <a:t>, Berlin</a:t>
            </a:r>
            <a:br>
              <a:rPr lang="en-US" altLang="de-DE" sz="1400" dirty="0">
                <a:solidFill>
                  <a:srgbClr val="0F517D"/>
                </a:solidFill>
                <a:latin typeface="Arial" pitchFamily="34" charset="0"/>
              </a:rPr>
            </a:br>
            <a:r>
              <a:rPr lang="en-US" altLang="de-DE" sz="1400" dirty="0">
                <a:solidFill>
                  <a:srgbClr val="0F517D"/>
                </a:solidFill>
                <a:latin typeface="Arial" pitchFamily="34" charset="0"/>
              </a:rPr>
              <a:t>(Jan 6,1896)</a:t>
            </a:r>
          </a:p>
        </p:txBody>
      </p:sp>
      <p:sp>
        <p:nvSpPr>
          <p:cNvPr id="19" name="Rechteck 2">
            <a:extLst>
              <a:ext uri="{FF2B5EF4-FFF2-40B4-BE49-F238E27FC236}">
                <a16:creationId xmlns:a16="http://schemas.microsoft.com/office/drawing/2014/main" id="{0F3D0185-15E6-5312-FF62-8A22C446E9E2}"/>
              </a:ext>
            </a:extLst>
          </p:cNvPr>
          <p:cNvSpPr>
            <a:spLocks noChangeArrowheads="1"/>
          </p:cNvSpPr>
          <p:nvPr/>
        </p:nvSpPr>
        <p:spPr bwMode="auto">
          <a:xfrm>
            <a:off x="4219284" y="5683590"/>
            <a:ext cx="2133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400" dirty="0">
                <a:solidFill>
                  <a:srgbClr val="0F517D"/>
                </a:solidFill>
                <a:latin typeface="Arial" pitchFamily="34" charset="0"/>
              </a:rPr>
              <a:t>Campbell Swinton, </a:t>
            </a:r>
          </a:p>
          <a:p>
            <a:pPr eaLnBrk="1" hangingPunct="1"/>
            <a:r>
              <a:rPr lang="en-US" altLang="de-DE" sz="1400" dirty="0">
                <a:solidFill>
                  <a:srgbClr val="0F517D"/>
                </a:solidFill>
                <a:latin typeface="Arial" pitchFamily="34" charset="0"/>
              </a:rPr>
              <a:t>Edinburgh (Jan 13,1896)</a:t>
            </a:r>
          </a:p>
        </p:txBody>
      </p:sp>
      <p:sp>
        <p:nvSpPr>
          <p:cNvPr id="20" name="Rechteck 2">
            <a:extLst>
              <a:ext uri="{FF2B5EF4-FFF2-40B4-BE49-F238E27FC236}">
                <a16:creationId xmlns:a16="http://schemas.microsoft.com/office/drawing/2014/main" id="{D3D165FA-6B16-8754-B88A-F7AE7205A617}"/>
              </a:ext>
            </a:extLst>
          </p:cNvPr>
          <p:cNvSpPr>
            <a:spLocks noChangeArrowheads="1"/>
          </p:cNvSpPr>
          <p:nvPr/>
        </p:nvSpPr>
        <p:spPr bwMode="auto">
          <a:xfrm>
            <a:off x="6640618" y="5603798"/>
            <a:ext cx="21200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400" dirty="0">
                <a:solidFill>
                  <a:srgbClr val="0F517D"/>
                </a:solidFill>
                <a:latin typeface="Arial" pitchFamily="34" charset="0"/>
              </a:rPr>
              <a:t>Toussaint </a:t>
            </a:r>
            <a:r>
              <a:rPr lang="en-US" altLang="de-DE" sz="1400" dirty="0" err="1">
                <a:solidFill>
                  <a:srgbClr val="0F517D"/>
                </a:solidFill>
                <a:latin typeface="Arial" pitchFamily="34" charset="0"/>
              </a:rPr>
              <a:t>Barthélémy</a:t>
            </a:r>
            <a:r>
              <a:rPr lang="en-US" altLang="de-DE" sz="1400" dirty="0">
                <a:solidFill>
                  <a:srgbClr val="0F517D"/>
                </a:solidFill>
                <a:latin typeface="Arial" pitchFamily="34" charset="0"/>
              </a:rPr>
              <a:t> and Paul </a:t>
            </a:r>
            <a:r>
              <a:rPr lang="en-US" altLang="de-DE" sz="1400" dirty="0" err="1">
                <a:solidFill>
                  <a:srgbClr val="0F517D"/>
                </a:solidFill>
                <a:latin typeface="Arial" pitchFamily="34" charset="0"/>
              </a:rPr>
              <a:t>Oudin</a:t>
            </a:r>
            <a:r>
              <a:rPr lang="en-US" altLang="de-DE" sz="1400" dirty="0">
                <a:solidFill>
                  <a:srgbClr val="0F517D"/>
                </a:solidFill>
                <a:latin typeface="Arial" pitchFamily="34" charset="0"/>
              </a:rPr>
              <a:t>, Paris (20 January 1896)</a:t>
            </a:r>
          </a:p>
        </p:txBody>
      </p:sp>
      <p:sp>
        <p:nvSpPr>
          <p:cNvPr id="11" name="Textfeld 10">
            <a:extLst>
              <a:ext uri="{FF2B5EF4-FFF2-40B4-BE49-F238E27FC236}">
                <a16:creationId xmlns:a16="http://schemas.microsoft.com/office/drawing/2014/main" id="{DEBCF5B9-1BE1-806F-054D-1B1E36B56F40}"/>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588842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Roentgenmania</a:t>
            </a:r>
            <a:endParaRPr lang="de-DE" sz="2000" b="1" dirty="0">
              <a:solidFill>
                <a:srgbClr val="0F517D"/>
              </a:solidFill>
            </a:endParaRPr>
          </a:p>
        </p:txBody>
      </p:sp>
      <p:pic>
        <p:nvPicPr>
          <p:cNvPr id="3" name="Picture 5" descr="D:\Eigene Dateien\Vorträge\Bilder\Edison 1896.jpg">
            <a:extLst>
              <a:ext uri="{FF2B5EF4-FFF2-40B4-BE49-F238E27FC236}">
                <a16:creationId xmlns:a16="http://schemas.microsoft.com/office/drawing/2014/main" id="{E12E423B-06A3-833A-5390-51C6B9D4C0A1}"/>
              </a:ext>
            </a:extLst>
          </p:cNvPr>
          <p:cNvPicPr>
            <a:picLocks noChangeAspect="1" noChangeArrowheads="1"/>
          </p:cNvPicPr>
          <p:nvPr/>
        </p:nvPicPr>
        <p:blipFill>
          <a:blip r:embed="rId4">
            <a:lum contrast="12000"/>
            <a:grayscl/>
            <a:extLst>
              <a:ext uri="{28A0092B-C50C-407E-A947-70E740481C1C}">
                <a14:useLocalDpi xmlns:a14="http://schemas.microsoft.com/office/drawing/2010/main" val="0"/>
              </a:ext>
            </a:extLst>
          </a:blip>
          <a:srcRect/>
          <a:stretch>
            <a:fillRect/>
          </a:stretch>
        </p:blipFill>
        <p:spPr bwMode="auto">
          <a:xfrm>
            <a:off x="409576" y="1502513"/>
            <a:ext cx="4606456" cy="347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A6F1ED0-7F0F-CC93-434D-2AF442977C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824" y="1502513"/>
            <a:ext cx="3191197" cy="411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a:extLst>
              <a:ext uri="{FF2B5EF4-FFF2-40B4-BE49-F238E27FC236}">
                <a16:creationId xmlns:a16="http://schemas.microsoft.com/office/drawing/2014/main" id="{F6B8542E-F088-BA7E-4360-858671E46303}"/>
              </a:ext>
            </a:extLst>
          </p:cNvPr>
          <p:cNvSpPr/>
          <p:nvPr/>
        </p:nvSpPr>
        <p:spPr>
          <a:xfrm>
            <a:off x="377134" y="5072842"/>
            <a:ext cx="4638898" cy="738664"/>
          </a:xfrm>
          <a:prstGeom prst="rect">
            <a:avLst/>
          </a:prstGeom>
        </p:spPr>
        <p:txBody>
          <a:bodyPr wrap="square">
            <a:spAutoFit/>
          </a:bodyPr>
          <a:lstStyle/>
          <a:p>
            <a:r>
              <a:rPr lang="en-US" sz="1400" dirty="0">
                <a:solidFill>
                  <a:srgbClr val="0F517D"/>
                </a:solidFill>
                <a:latin typeface="Arial" panose="020B0604020202020204" pitchFamily="34" charset="0"/>
              </a:rPr>
              <a:t>The public lines up for Thomas Edison's public demonstration of x-rays at the </a:t>
            </a:r>
            <a:r>
              <a:rPr lang="en-GB" altLang="de-DE" sz="1400" dirty="0">
                <a:solidFill>
                  <a:srgbClr val="0F517D"/>
                </a:solidFill>
                <a:latin typeface="Arial" panose="020B0604020202020204" pitchFamily="34" charset="0"/>
                <a:ea typeface="ヒラギノ角ゴ Pro W3"/>
              </a:rPr>
              <a:t>Electric Light Exposition in New York City, May 1896</a:t>
            </a:r>
            <a:endParaRPr lang="de-DE" sz="1400" dirty="0">
              <a:solidFill>
                <a:srgbClr val="0F517D"/>
              </a:solidFill>
              <a:latin typeface="Arial" panose="020B0604020202020204" pitchFamily="34" charset="0"/>
            </a:endParaRPr>
          </a:p>
        </p:txBody>
      </p:sp>
      <p:sp>
        <p:nvSpPr>
          <p:cNvPr id="6" name="Rechteck 5">
            <a:extLst>
              <a:ext uri="{FF2B5EF4-FFF2-40B4-BE49-F238E27FC236}">
                <a16:creationId xmlns:a16="http://schemas.microsoft.com/office/drawing/2014/main" id="{ABF56237-CBE2-9994-7C25-2E12CDEFD464}"/>
              </a:ext>
            </a:extLst>
          </p:cNvPr>
          <p:cNvSpPr/>
          <p:nvPr/>
        </p:nvSpPr>
        <p:spPr>
          <a:xfrm>
            <a:off x="5486022" y="5724632"/>
            <a:ext cx="3558803" cy="738664"/>
          </a:xfrm>
          <a:prstGeom prst="rect">
            <a:avLst/>
          </a:prstGeom>
        </p:spPr>
        <p:txBody>
          <a:bodyPr wrap="square">
            <a:spAutoFit/>
          </a:bodyPr>
          <a:lstStyle/>
          <a:p>
            <a:r>
              <a:rPr lang="en-US" sz="1400" dirty="0">
                <a:solidFill>
                  <a:srgbClr val="0F517D"/>
                </a:solidFill>
                <a:latin typeface="Arial" panose="020B0604020202020204" pitchFamily="34" charset="0"/>
              </a:rPr>
              <a:t>Thomas Edison examines Clarence Dally’s hand through a fluoroscope of his own design</a:t>
            </a:r>
            <a:endParaRPr lang="de-DE" sz="1400" dirty="0">
              <a:solidFill>
                <a:srgbClr val="0F517D"/>
              </a:solidFill>
              <a:latin typeface="Arial" panose="020B0604020202020204" pitchFamily="34" charset="0"/>
            </a:endParaRPr>
          </a:p>
        </p:txBody>
      </p:sp>
      <p:sp>
        <p:nvSpPr>
          <p:cNvPr id="8" name="Textfeld 7">
            <a:extLst>
              <a:ext uri="{FF2B5EF4-FFF2-40B4-BE49-F238E27FC236}">
                <a16:creationId xmlns:a16="http://schemas.microsoft.com/office/drawing/2014/main" id="{03CBD8E0-5969-5CB1-E756-3ACEAC132398}"/>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241460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Prologue – Stuttgart 1892</a:t>
            </a:r>
          </a:p>
        </p:txBody>
      </p:sp>
      <p:pic>
        <p:nvPicPr>
          <p:cNvPr id="3" name="Picture 2">
            <a:extLst>
              <a:ext uri="{FF2B5EF4-FFF2-40B4-BE49-F238E27FC236}">
                <a16:creationId xmlns:a16="http://schemas.microsoft.com/office/drawing/2014/main" id="{CAC3F5E8-0196-322C-BBEF-B7E0E5327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968" y="1424357"/>
            <a:ext cx="2850236" cy="489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a:extLst>
              <a:ext uri="{FF2B5EF4-FFF2-40B4-BE49-F238E27FC236}">
                <a16:creationId xmlns:a16="http://schemas.microsoft.com/office/drawing/2014/main" id="{3882ACFA-3419-68B8-AC72-8C9F32480387}"/>
              </a:ext>
            </a:extLst>
          </p:cNvPr>
          <p:cNvSpPr/>
          <p:nvPr/>
        </p:nvSpPr>
        <p:spPr>
          <a:xfrm>
            <a:off x="4131766" y="1890117"/>
            <a:ext cx="4755059" cy="3385542"/>
          </a:xfrm>
          <a:prstGeom prst="rect">
            <a:avLst/>
          </a:prstGeom>
        </p:spPr>
        <p:txBody>
          <a:bodyPr wrap="square">
            <a:spAutoFit/>
          </a:bodyPr>
          <a:lstStyle/>
          <a:p>
            <a:r>
              <a:rPr lang="en-US" sz="2400" b="1" dirty="0">
                <a:solidFill>
                  <a:srgbClr val="0F517D"/>
                </a:solidFill>
                <a:latin typeface="+mn-lt"/>
              </a:rPr>
              <a:t>"Oh, if only there was a way to make man transparent like a jellyfish!" </a:t>
            </a:r>
          </a:p>
          <a:p>
            <a:endParaRPr lang="en-US" sz="2400" b="1" dirty="0">
              <a:solidFill>
                <a:srgbClr val="0F517D"/>
              </a:solidFill>
              <a:latin typeface="+mn-lt"/>
            </a:endParaRPr>
          </a:p>
          <a:p>
            <a:endParaRPr lang="en-US" b="1" dirty="0">
              <a:solidFill>
                <a:srgbClr val="0F517D"/>
              </a:solidFill>
              <a:latin typeface="+mn-lt"/>
            </a:endParaRPr>
          </a:p>
          <a:p>
            <a:r>
              <a:rPr lang="en-US" b="1" dirty="0">
                <a:solidFill>
                  <a:srgbClr val="0F517D"/>
                </a:solidFill>
                <a:latin typeface="+mn-lt"/>
              </a:rPr>
              <a:t>Philander. Electra - A medical fairy tale, 1892</a:t>
            </a:r>
          </a:p>
          <a:p>
            <a:endParaRPr lang="en-US" b="1" dirty="0">
              <a:solidFill>
                <a:srgbClr val="0F517D"/>
              </a:solidFill>
              <a:latin typeface="+mn-lt"/>
            </a:endParaRPr>
          </a:p>
          <a:p>
            <a:r>
              <a:rPr lang="en-US" b="1" dirty="0">
                <a:solidFill>
                  <a:srgbClr val="0F517D"/>
                </a:solidFill>
                <a:latin typeface="+mn-lt"/>
              </a:rPr>
              <a:t>Ludwig </a:t>
            </a:r>
            <a:r>
              <a:rPr lang="en-US" b="1" dirty="0" err="1">
                <a:solidFill>
                  <a:srgbClr val="0F517D"/>
                </a:solidFill>
                <a:latin typeface="+mn-lt"/>
              </a:rPr>
              <a:t>Hopf</a:t>
            </a:r>
            <a:r>
              <a:rPr lang="en-US" b="1" dirty="0">
                <a:solidFill>
                  <a:srgbClr val="0F517D"/>
                </a:solidFill>
                <a:latin typeface="+mn-lt"/>
              </a:rPr>
              <a:t> alias Philander</a:t>
            </a:r>
            <a:r>
              <a:rPr lang="en-US" b="1" dirty="0">
                <a:solidFill>
                  <a:srgbClr val="0F517D"/>
                </a:solidFill>
              </a:rPr>
              <a:t> </a:t>
            </a:r>
            <a:r>
              <a:rPr lang="en-US" b="1" dirty="0">
                <a:solidFill>
                  <a:srgbClr val="0F517D"/>
                </a:solidFill>
                <a:latin typeface="+mn-lt"/>
              </a:rPr>
              <a:t>(1838-1924),</a:t>
            </a:r>
          </a:p>
          <a:p>
            <a:r>
              <a:rPr lang="en-US" b="1" dirty="0">
                <a:solidFill>
                  <a:srgbClr val="0F517D"/>
                </a:solidFill>
                <a:latin typeface="+mn-lt"/>
              </a:rPr>
              <a:t>German physician and writer</a:t>
            </a:r>
          </a:p>
          <a:p>
            <a:endParaRPr lang="en-US" sz="1400" dirty="0">
              <a:latin typeface="+mn-lt"/>
            </a:endParaRPr>
          </a:p>
          <a:p>
            <a:endParaRPr lang="en-US" sz="1400" dirty="0">
              <a:latin typeface="+mn-lt"/>
            </a:endParaRPr>
          </a:p>
        </p:txBody>
      </p:sp>
      <p:sp>
        <p:nvSpPr>
          <p:cNvPr id="5" name="Textfeld 4">
            <a:extLst>
              <a:ext uri="{FF2B5EF4-FFF2-40B4-BE49-F238E27FC236}">
                <a16:creationId xmlns:a16="http://schemas.microsoft.com/office/drawing/2014/main" id="{212121B4-E893-3EE8-3173-3D5E3004F938}"/>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2871850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Public </a:t>
            </a:r>
            <a:r>
              <a:rPr lang="de-DE" sz="2000" b="1" dirty="0" err="1">
                <a:solidFill>
                  <a:srgbClr val="0F517D"/>
                </a:solidFill>
              </a:rPr>
              <a:t>interest</a:t>
            </a:r>
            <a:endParaRPr lang="de-DE" sz="2000" b="1" dirty="0">
              <a:solidFill>
                <a:srgbClr val="0F517D"/>
              </a:solidFill>
            </a:endParaRPr>
          </a:p>
        </p:txBody>
      </p:sp>
      <p:pic>
        <p:nvPicPr>
          <p:cNvPr id="3" name="Picture 2">
            <a:extLst>
              <a:ext uri="{FF2B5EF4-FFF2-40B4-BE49-F238E27FC236}">
                <a16:creationId xmlns:a16="http://schemas.microsoft.com/office/drawing/2014/main" id="{C45CDC08-DC0C-3FD6-707E-60CAD5032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37" y="1804498"/>
            <a:ext cx="3280051" cy="424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822A226-2377-C2EC-FCDD-D675FB0A2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2991" y="1818839"/>
            <a:ext cx="2682185" cy="4228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E700488-FDE5-7D90-FF78-60DA53211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0580" y="1803844"/>
            <a:ext cx="2366245" cy="424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a:extLst>
              <a:ext uri="{FF2B5EF4-FFF2-40B4-BE49-F238E27FC236}">
                <a16:creationId xmlns:a16="http://schemas.microsoft.com/office/drawing/2014/main" id="{8CDCEDCC-2DF9-1935-0D10-5BDB531C794C}"/>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2191777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Public x-</a:t>
            </a:r>
            <a:r>
              <a:rPr lang="de-DE" sz="2000" b="1" dirty="0" err="1">
                <a:solidFill>
                  <a:srgbClr val="0F517D"/>
                </a:solidFill>
              </a:rPr>
              <a:t>ray</a:t>
            </a:r>
            <a:r>
              <a:rPr lang="de-DE" sz="2000" b="1" dirty="0">
                <a:solidFill>
                  <a:srgbClr val="0F517D"/>
                </a:solidFill>
              </a:rPr>
              <a:t> </a:t>
            </a:r>
            <a:r>
              <a:rPr lang="de-DE" sz="2000" b="1" dirty="0" err="1">
                <a:solidFill>
                  <a:srgbClr val="0F517D"/>
                </a:solidFill>
              </a:rPr>
              <a:t>studios</a:t>
            </a:r>
            <a:endParaRPr lang="de-DE" sz="2000" b="1" dirty="0">
              <a:solidFill>
                <a:srgbClr val="0F517D"/>
              </a:solidFill>
            </a:endParaRPr>
          </a:p>
        </p:txBody>
      </p:sp>
      <p:pic>
        <p:nvPicPr>
          <p:cNvPr id="3" name="Picture 2">
            <a:extLst>
              <a:ext uri="{FF2B5EF4-FFF2-40B4-BE49-F238E27FC236}">
                <a16:creationId xmlns:a16="http://schemas.microsoft.com/office/drawing/2014/main" id="{A109ED22-ACDA-7936-C311-18F4216AD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09" y="1302469"/>
            <a:ext cx="4348203" cy="504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3B845AF-051B-7CA2-B862-85A910FC7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601" y="1288128"/>
            <a:ext cx="3271359" cy="504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FF54EA35-C49A-47A0-C445-ED16AA996610}"/>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804802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Early professional X-</a:t>
            </a:r>
            <a:r>
              <a:rPr lang="de-DE" sz="2000" b="1" dirty="0" err="1">
                <a:solidFill>
                  <a:srgbClr val="0F517D"/>
                </a:solidFill>
              </a:rPr>
              <a:t>ray</a:t>
            </a:r>
            <a:r>
              <a:rPr lang="de-DE" sz="2000" b="1" dirty="0">
                <a:solidFill>
                  <a:srgbClr val="0F517D"/>
                </a:solidFill>
              </a:rPr>
              <a:t> </a:t>
            </a:r>
            <a:r>
              <a:rPr lang="de-DE" sz="2000" b="1" dirty="0" err="1">
                <a:solidFill>
                  <a:srgbClr val="0F517D"/>
                </a:solidFill>
              </a:rPr>
              <a:t>institutes</a:t>
            </a:r>
            <a:endParaRPr lang="de-DE" sz="2000" b="1" dirty="0">
              <a:solidFill>
                <a:srgbClr val="0F517D"/>
              </a:solidFill>
            </a:endParaRPr>
          </a:p>
        </p:txBody>
      </p:sp>
      <p:pic>
        <p:nvPicPr>
          <p:cNvPr id="3" name="Picture 6">
            <a:extLst>
              <a:ext uri="{FF2B5EF4-FFF2-40B4-BE49-F238E27FC236}">
                <a16:creationId xmlns:a16="http://schemas.microsoft.com/office/drawing/2014/main" id="{84F2B407-0EF5-93A7-A45B-B6955E667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054" y="1360578"/>
            <a:ext cx="6493892" cy="458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1">
            <a:extLst>
              <a:ext uri="{FF2B5EF4-FFF2-40B4-BE49-F238E27FC236}">
                <a16:creationId xmlns:a16="http://schemas.microsoft.com/office/drawing/2014/main" id="{968A8847-EF23-CEA1-BE59-ACD2227F7C46}"/>
              </a:ext>
            </a:extLst>
          </p:cNvPr>
          <p:cNvSpPr>
            <a:spLocks noChangeArrowheads="1"/>
          </p:cNvSpPr>
          <p:nvPr/>
        </p:nvSpPr>
        <p:spPr bwMode="auto">
          <a:xfrm>
            <a:off x="1521016" y="6061673"/>
            <a:ext cx="62979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algn="r" eaLnBrk="1" hangingPunct="1"/>
            <a:r>
              <a:rPr lang="de-DE" altLang="de-DE" sz="1400" dirty="0">
                <a:solidFill>
                  <a:srgbClr val="0F517D"/>
                </a:solidFill>
                <a:latin typeface="Arial" pitchFamily="34" charset="0"/>
                <a:cs typeface="Times New Roman" pitchFamily="18" charset="0"/>
              </a:rPr>
              <a:t>Roentgen </a:t>
            </a:r>
            <a:r>
              <a:rPr lang="de-DE" altLang="de-DE" sz="1400" dirty="0" err="1">
                <a:solidFill>
                  <a:srgbClr val="0F517D"/>
                </a:solidFill>
                <a:latin typeface="Arial" pitchFamily="34" charset="0"/>
                <a:cs typeface="Times New Roman" pitchFamily="18" charset="0"/>
              </a:rPr>
              <a:t>institute</a:t>
            </a:r>
            <a:r>
              <a:rPr lang="de-DE" altLang="de-DE" sz="1400" dirty="0">
                <a:solidFill>
                  <a:srgbClr val="0F517D"/>
                </a:solidFill>
                <a:latin typeface="Arial" pitchFamily="34" charset="0"/>
                <a:cs typeface="Times New Roman" pitchFamily="18" charset="0"/>
              </a:rPr>
              <a:t> </a:t>
            </a:r>
            <a:r>
              <a:rPr lang="de-DE" altLang="de-DE" sz="1400" dirty="0" err="1">
                <a:solidFill>
                  <a:srgbClr val="0F517D"/>
                </a:solidFill>
                <a:latin typeface="Arial" pitchFamily="34" charset="0"/>
                <a:cs typeface="Times New Roman" pitchFamily="18" charset="0"/>
              </a:rPr>
              <a:t>of</a:t>
            </a:r>
            <a:r>
              <a:rPr lang="de-DE" altLang="de-DE" sz="1400" dirty="0">
                <a:solidFill>
                  <a:srgbClr val="0F517D"/>
                </a:solidFill>
                <a:latin typeface="Arial" pitchFamily="34" charset="0"/>
                <a:cs typeface="Times New Roman" pitchFamily="18" charset="0"/>
              </a:rPr>
              <a:t> Heinrich Albers-Schönberg in Hamburg 1896</a:t>
            </a:r>
            <a:endParaRPr lang="de-DE" altLang="de-DE" sz="1400" dirty="0">
              <a:solidFill>
                <a:srgbClr val="0F517D"/>
              </a:solidFill>
              <a:latin typeface="Arial" pitchFamily="34" charset="0"/>
            </a:endParaRPr>
          </a:p>
        </p:txBody>
      </p:sp>
      <p:sp>
        <p:nvSpPr>
          <p:cNvPr id="5" name="Textfeld 4">
            <a:extLst>
              <a:ext uri="{FF2B5EF4-FFF2-40B4-BE49-F238E27FC236}">
                <a16:creationId xmlns:a16="http://schemas.microsoft.com/office/drawing/2014/main" id="{BFDEBE00-3E49-405F-B039-25B4F7B6FF99}"/>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2533679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670219" cy="400110"/>
          </a:xfrm>
          <a:prstGeom prst="rect">
            <a:avLst/>
          </a:prstGeom>
          <a:noFill/>
        </p:spPr>
        <p:txBody>
          <a:bodyPr wrap="square" rtlCol="0">
            <a:spAutoFit/>
          </a:bodyPr>
          <a:lstStyle/>
          <a:p>
            <a:r>
              <a:rPr lang="en-US" sz="2000" b="1" dirty="0">
                <a:solidFill>
                  <a:srgbClr val="0F517D"/>
                </a:solidFill>
              </a:rPr>
              <a:t>Spread experience - First radiological journal </a:t>
            </a:r>
            <a:endParaRPr lang="de-DE" sz="2000" b="1" dirty="0">
              <a:solidFill>
                <a:srgbClr val="0F517D"/>
              </a:solidFill>
            </a:endParaRPr>
          </a:p>
        </p:txBody>
      </p:sp>
      <p:pic>
        <p:nvPicPr>
          <p:cNvPr id="6" name="Picture 2" descr="W:\Archiv DRM\Archiv 02 - Bilder\Wissenschaftler\Radiologen International\Rowland.jpg">
            <a:extLst>
              <a:ext uri="{FF2B5EF4-FFF2-40B4-BE49-F238E27FC236}">
                <a16:creationId xmlns:a16="http://schemas.microsoft.com/office/drawing/2014/main" id="{74F05F38-94E5-7509-70CF-BE12B1CF25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012" y="1410017"/>
            <a:ext cx="4654947" cy="44143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4CC9A1E-CA75-E650-4655-A576349DA9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2877" y="1302469"/>
            <a:ext cx="2992111" cy="456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2">
            <a:extLst>
              <a:ext uri="{FF2B5EF4-FFF2-40B4-BE49-F238E27FC236}">
                <a16:creationId xmlns:a16="http://schemas.microsoft.com/office/drawing/2014/main" id="{7101B547-2044-04B3-9791-1644EFA05911}"/>
              </a:ext>
            </a:extLst>
          </p:cNvPr>
          <p:cNvSpPr>
            <a:spLocks noChangeArrowheads="1"/>
          </p:cNvSpPr>
          <p:nvPr/>
        </p:nvSpPr>
        <p:spPr bwMode="auto">
          <a:xfrm>
            <a:off x="439012" y="5948187"/>
            <a:ext cx="2555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200" dirty="0">
                <a:solidFill>
                  <a:srgbClr val="0F517D"/>
                </a:solidFill>
                <a:latin typeface="Arial" pitchFamily="34" charset="0"/>
              </a:rPr>
              <a:t>Sidney D. Rowland (1871-1917)</a:t>
            </a:r>
            <a:endParaRPr lang="de-DE" altLang="de-DE" sz="1200" dirty="0">
              <a:solidFill>
                <a:srgbClr val="0F517D"/>
              </a:solidFill>
              <a:latin typeface="Arial" pitchFamily="34" charset="0"/>
            </a:endParaRPr>
          </a:p>
        </p:txBody>
      </p:sp>
      <p:sp>
        <p:nvSpPr>
          <p:cNvPr id="11" name="Rechteck 2">
            <a:extLst>
              <a:ext uri="{FF2B5EF4-FFF2-40B4-BE49-F238E27FC236}">
                <a16:creationId xmlns:a16="http://schemas.microsoft.com/office/drawing/2014/main" id="{E1CEA51B-1996-E4BC-5FF4-112616F75FF1}"/>
              </a:ext>
            </a:extLst>
          </p:cNvPr>
          <p:cNvSpPr>
            <a:spLocks noChangeArrowheads="1"/>
          </p:cNvSpPr>
          <p:nvPr/>
        </p:nvSpPr>
        <p:spPr bwMode="auto">
          <a:xfrm>
            <a:off x="5712877" y="5948187"/>
            <a:ext cx="345013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200" dirty="0">
                <a:solidFill>
                  <a:srgbClr val="0F517D"/>
                </a:solidFill>
                <a:latin typeface="Arial" pitchFamily="34" charset="0"/>
              </a:rPr>
              <a:t>Rowland, S. (Ed). Archives of clinical  </a:t>
            </a:r>
            <a:r>
              <a:rPr lang="en-US" altLang="de-DE" sz="1200" dirty="0" err="1">
                <a:solidFill>
                  <a:srgbClr val="0F517D"/>
                </a:solidFill>
                <a:latin typeface="Arial" pitchFamily="34" charset="0"/>
              </a:rPr>
              <a:t>Skiagraphy</a:t>
            </a:r>
            <a:r>
              <a:rPr lang="en-US" altLang="de-DE" sz="1200" dirty="0">
                <a:solidFill>
                  <a:srgbClr val="0F517D"/>
                </a:solidFill>
                <a:latin typeface="Arial" pitchFamily="34" charset="0"/>
              </a:rPr>
              <a:t>, London, </a:t>
            </a:r>
            <a:r>
              <a:rPr lang="en-US" altLang="de-DE" sz="1200" dirty="0" err="1">
                <a:solidFill>
                  <a:srgbClr val="0F517D"/>
                </a:solidFill>
                <a:latin typeface="Arial" pitchFamily="34" charset="0"/>
              </a:rPr>
              <a:t>Vol</a:t>
            </a:r>
            <a:r>
              <a:rPr lang="en-US" altLang="de-DE" sz="1200" dirty="0">
                <a:solidFill>
                  <a:srgbClr val="0F517D"/>
                </a:solidFill>
                <a:latin typeface="Arial" pitchFamily="34" charset="0"/>
              </a:rPr>
              <a:t> 1, May </a:t>
            </a:r>
            <a:r>
              <a:rPr lang="en-US" altLang="de-DE" sz="1200" dirty="0">
                <a:solidFill>
                  <a:srgbClr val="FFFFFF"/>
                </a:solidFill>
                <a:latin typeface="Arial" pitchFamily="34" charset="0"/>
              </a:rPr>
              <a:t>1896</a:t>
            </a:r>
            <a:endParaRPr lang="de-DE" altLang="de-DE" sz="1200" dirty="0">
              <a:solidFill>
                <a:srgbClr val="FFFFFF"/>
              </a:solidFill>
              <a:latin typeface="Arial" pitchFamily="34" charset="0"/>
            </a:endParaRPr>
          </a:p>
        </p:txBody>
      </p:sp>
      <p:sp>
        <p:nvSpPr>
          <p:cNvPr id="3" name="Textfeld 2">
            <a:extLst>
              <a:ext uri="{FF2B5EF4-FFF2-40B4-BE49-F238E27FC236}">
                <a16:creationId xmlns:a16="http://schemas.microsoft.com/office/drawing/2014/main" id="{0FB35520-A24F-7284-D20F-D8C20E047C09}"/>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2872664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Radiological </a:t>
            </a:r>
            <a:r>
              <a:rPr lang="de-DE" sz="2000" b="1" dirty="0" err="1">
                <a:solidFill>
                  <a:srgbClr val="0F517D"/>
                </a:solidFill>
              </a:rPr>
              <a:t>examination</a:t>
            </a:r>
            <a:r>
              <a:rPr lang="de-DE" sz="2000" b="1" dirty="0">
                <a:solidFill>
                  <a:srgbClr val="0F517D"/>
                </a:solidFill>
              </a:rPr>
              <a:t> </a:t>
            </a:r>
            <a:r>
              <a:rPr lang="de-DE" sz="2000" b="1" dirty="0" err="1">
                <a:solidFill>
                  <a:srgbClr val="0F517D"/>
                </a:solidFill>
              </a:rPr>
              <a:t>techniques</a:t>
            </a:r>
            <a:endParaRPr lang="de-DE" sz="2000" b="1" dirty="0">
              <a:solidFill>
                <a:srgbClr val="0F517D"/>
              </a:solidFill>
            </a:endParaRPr>
          </a:p>
        </p:txBody>
      </p:sp>
      <p:pic>
        <p:nvPicPr>
          <p:cNvPr id="4" name="Picture 2">
            <a:extLst>
              <a:ext uri="{FF2B5EF4-FFF2-40B4-BE49-F238E27FC236}">
                <a16:creationId xmlns:a16="http://schemas.microsoft.com/office/drawing/2014/main" id="{F4A66BD6-5CCA-84B9-0B48-700E796F2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099" y="1311986"/>
            <a:ext cx="6955201" cy="442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2">
            <a:extLst>
              <a:ext uri="{FF2B5EF4-FFF2-40B4-BE49-F238E27FC236}">
                <a16:creationId xmlns:a16="http://schemas.microsoft.com/office/drawing/2014/main" id="{51F7FE28-E7C7-48BB-A0E7-8E35E96C61B6}"/>
              </a:ext>
            </a:extLst>
          </p:cNvPr>
          <p:cNvSpPr>
            <a:spLocks noChangeArrowheads="1"/>
          </p:cNvSpPr>
          <p:nvPr/>
        </p:nvSpPr>
        <p:spPr bwMode="auto">
          <a:xfrm>
            <a:off x="980099" y="5874338"/>
            <a:ext cx="69552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400" dirty="0">
                <a:solidFill>
                  <a:srgbClr val="0F517D"/>
                </a:solidFill>
                <a:latin typeface="Arial" pitchFamily="34" charset="0"/>
              </a:rPr>
              <a:t>Morton, WJ., Hammer  EW. The X-Ray: or, photography of the invisible and its value in surgery. New York 1896</a:t>
            </a:r>
            <a:endParaRPr lang="de-DE" altLang="de-DE" sz="1400" dirty="0">
              <a:solidFill>
                <a:srgbClr val="0F517D"/>
              </a:solidFill>
              <a:latin typeface="Arial" pitchFamily="34" charset="0"/>
            </a:endParaRPr>
          </a:p>
        </p:txBody>
      </p:sp>
      <p:sp>
        <p:nvSpPr>
          <p:cNvPr id="3" name="Textfeld 2">
            <a:extLst>
              <a:ext uri="{FF2B5EF4-FFF2-40B4-BE49-F238E27FC236}">
                <a16:creationId xmlns:a16="http://schemas.microsoft.com/office/drawing/2014/main" id="{F450EF97-1CEF-F9D3-6EA9-C6D462D98A8C}"/>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2922615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en-US" sz="2000" b="1" dirty="0">
                <a:solidFill>
                  <a:srgbClr val="0F517D"/>
                </a:solidFill>
              </a:rPr>
              <a:t>Quality of the X-ray images</a:t>
            </a:r>
            <a:endParaRPr lang="de-DE" sz="2000" b="1" dirty="0">
              <a:solidFill>
                <a:srgbClr val="0F517D"/>
              </a:solidFill>
            </a:endParaRPr>
          </a:p>
        </p:txBody>
      </p:sp>
      <p:pic>
        <p:nvPicPr>
          <p:cNvPr id="3" name="Picture 5">
            <a:extLst>
              <a:ext uri="{FF2B5EF4-FFF2-40B4-BE49-F238E27FC236}">
                <a16:creationId xmlns:a16="http://schemas.microsoft.com/office/drawing/2014/main" id="{2DC9850D-04A5-597B-D5C0-97C71589A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55" y="1266584"/>
            <a:ext cx="1773405" cy="276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541A2487-7241-1973-9566-8D32A81829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949" y="1302926"/>
            <a:ext cx="1773405" cy="268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84A00841-B30C-8371-6F24-A618B511AD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243" y="1302926"/>
            <a:ext cx="1732569" cy="268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4B15B24C-85D1-4C3F-7237-13F6A52745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1700" y="1291635"/>
            <a:ext cx="1708219" cy="263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feil nach rechts 3">
            <a:extLst>
              <a:ext uri="{FF2B5EF4-FFF2-40B4-BE49-F238E27FC236}">
                <a16:creationId xmlns:a16="http://schemas.microsoft.com/office/drawing/2014/main" id="{257A0388-3CE7-234F-5A7B-3CAE3504B47A}"/>
              </a:ext>
            </a:extLst>
          </p:cNvPr>
          <p:cNvSpPr/>
          <p:nvPr/>
        </p:nvSpPr>
        <p:spPr bwMode="auto">
          <a:xfrm>
            <a:off x="2688203" y="4145167"/>
            <a:ext cx="3538994" cy="507880"/>
          </a:xfrm>
          <a:prstGeom prst="rightArrow">
            <a:avLst/>
          </a:prstGeom>
          <a:solidFill>
            <a:srgbClr val="0F517D"/>
          </a:solidFill>
          <a:ln>
            <a:noFill/>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de-DE" dirty="0"/>
          </a:p>
        </p:txBody>
      </p:sp>
      <p:sp>
        <p:nvSpPr>
          <p:cNvPr id="11" name="Rechteck 2">
            <a:extLst>
              <a:ext uri="{FF2B5EF4-FFF2-40B4-BE49-F238E27FC236}">
                <a16:creationId xmlns:a16="http://schemas.microsoft.com/office/drawing/2014/main" id="{CC90802E-AFE4-0196-BF17-A27910CBDE5B}"/>
              </a:ext>
            </a:extLst>
          </p:cNvPr>
          <p:cNvSpPr>
            <a:spLocks noChangeArrowheads="1"/>
          </p:cNvSpPr>
          <p:nvPr/>
        </p:nvSpPr>
        <p:spPr bwMode="auto">
          <a:xfrm>
            <a:off x="213493" y="4245217"/>
            <a:ext cx="2144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400" b="1" dirty="0">
                <a:solidFill>
                  <a:srgbClr val="0F517D"/>
                </a:solidFill>
                <a:latin typeface="Arial" pitchFamily="34" charset="0"/>
              </a:rPr>
              <a:t>Soft tube: low vacuum</a:t>
            </a:r>
            <a:endParaRPr lang="de-DE" altLang="de-DE" sz="1400" b="1" dirty="0">
              <a:solidFill>
                <a:srgbClr val="0F517D"/>
              </a:solidFill>
              <a:latin typeface="Arial" pitchFamily="34" charset="0"/>
            </a:endParaRPr>
          </a:p>
        </p:txBody>
      </p:sp>
      <p:sp>
        <p:nvSpPr>
          <p:cNvPr id="13" name="Rechteck 2">
            <a:extLst>
              <a:ext uri="{FF2B5EF4-FFF2-40B4-BE49-F238E27FC236}">
                <a16:creationId xmlns:a16="http://schemas.microsoft.com/office/drawing/2014/main" id="{7506CC45-5F41-D483-DB24-BED0C4FFD13C}"/>
              </a:ext>
            </a:extLst>
          </p:cNvPr>
          <p:cNvSpPr>
            <a:spLocks noChangeArrowheads="1"/>
          </p:cNvSpPr>
          <p:nvPr/>
        </p:nvSpPr>
        <p:spPr bwMode="auto">
          <a:xfrm>
            <a:off x="6447830" y="4245218"/>
            <a:ext cx="24124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400" b="1" dirty="0">
                <a:solidFill>
                  <a:srgbClr val="0F517D"/>
                </a:solidFill>
                <a:latin typeface="Arial" pitchFamily="34" charset="0"/>
              </a:rPr>
              <a:t>Hard tube: high  vacuum</a:t>
            </a:r>
            <a:endParaRPr lang="de-DE" altLang="de-DE" sz="1400" b="1" dirty="0">
              <a:solidFill>
                <a:srgbClr val="0F517D"/>
              </a:solidFill>
              <a:latin typeface="Arial" pitchFamily="34" charset="0"/>
            </a:endParaRPr>
          </a:p>
        </p:txBody>
      </p:sp>
      <p:sp>
        <p:nvSpPr>
          <p:cNvPr id="14" name="Rechteck 13">
            <a:extLst>
              <a:ext uri="{FF2B5EF4-FFF2-40B4-BE49-F238E27FC236}">
                <a16:creationId xmlns:a16="http://schemas.microsoft.com/office/drawing/2014/main" id="{F9010925-D193-1FF7-F3FB-CD3F953605BA}"/>
              </a:ext>
            </a:extLst>
          </p:cNvPr>
          <p:cNvSpPr/>
          <p:nvPr/>
        </p:nvSpPr>
        <p:spPr>
          <a:xfrm>
            <a:off x="283685" y="4734518"/>
            <a:ext cx="8576630" cy="1615827"/>
          </a:xfrm>
          <a:prstGeom prst="rect">
            <a:avLst/>
          </a:prstGeom>
        </p:spPr>
        <p:txBody>
          <a:bodyPr wrap="square">
            <a:spAutoFit/>
          </a:bodyPr>
          <a:lstStyle/>
          <a:p>
            <a:pPr>
              <a:spcAft>
                <a:spcPts val="600"/>
              </a:spcAft>
            </a:pPr>
            <a:r>
              <a:rPr lang="en-US" sz="1200" b="1" dirty="0">
                <a:solidFill>
                  <a:srgbClr val="0F517D"/>
                </a:solidFill>
                <a:latin typeface="+mn-lt"/>
              </a:rPr>
              <a:t>I</a:t>
            </a:r>
            <a:r>
              <a:rPr lang="en-US" sz="1200" dirty="0">
                <a:solidFill>
                  <a:srgbClr val="0F517D"/>
                </a:solidFill>
                <a:latin typeface="+mn-lt"/>
              </a:rPr>
              <a:t> A very soft tube shows the shadow of the hand solid, the </a:t>
            </a:r>
            <a:r>
              <a:rPr lang="en-US" sz="1200" b="1" dirty="0">
                <a:solidFill>
                  <a:srgbClr val="0F517D"/>
                </a:solidFill>
                <a:latin typeface="+mn-lt"/>
              </a:rPr>
              <a:t>bones are hardly visible</a:t>
            </a:r>
            <a:r>
              <a:rPr lang="en-US" sz="1200" dirty="0">
                <a:solidFill>
                  <a:srgbClr val="0F517D"/>
                </a:solidFill>
                <a:latin typeface="+mn-lt"/>
              </a:rPr>
              <a:t>.</a:t>
            </a:r>
          </a:p>
          <a:p>
            <a:pPr marL="92075" indent="-92075">
              <a:spcAft>
                <a:spcPts val="600"/>
              </a:spcAft>
            </a:pPr>
            <a:r>
              <a:rPr lang="en-US" sz="1200" b="1" dirty="0">
                <a:solidFill>
                  <a:srgbClr val="0F517D"/>
                </a:solidFill>
                <a:latin typeface="+mn-lt"/>
              </a:rPr>
              <a:t>II</a:t>
            </a:r>
            <a:r>
              <a:rPr lang="en-US" sz="1200" dirty="0">
                <a:solidFill>
                  <a:srgbClr val="0F517D"/>
                </a:solidFill>
                <a:latin typeface="+mn-lt"/>
              </a:rPr>
              <a:t> The penetration increases with the hardness of the tube. The rays make a </a:t>
            </a:r>
            <a:r>
              <a:rPr lang="en-US" sz="1200" b="1" dirty="0">
                <a:solidFill>
                  <a:srgbClr val="0F517D"/>
                </a:solidFill>
                <a:latin typeface="+mn-lt"/>
              </a:rPr>
              <a:t>distinction between soft tissue, bone and metal</a:t>
            </a:r>
            <a:r>
              <a:rPr lang="en-US" sz="1200" dirty="0">
                <a:solidFill>
                  <a:srgbClr val="0F517D"/>
                </a:solidFill>
                <a:latin typeface="+mn-lt"/>
              </a:rPr>
              <a:t>. Images of the upper extremity up to the shoulder joint are possible</a:t>
            </a:r>
            <a:r>
              <a:rPr lang="en-US" sz="1200" b="1" dirty="0">
                <a:solidFill>
                  <a:srgbClr val="0F517D"/>
                </a:solidFill>
                <a:latin typeface="+mn-lt"/>
              </a:rPr>
              <a:t>.</a:t>
            </a:r>
          </a:p>
          <a:p>
            <a:pPr marL="92075" indent="-92075">
              <a:spcAft>
                <a:spcPts val="600"/>
              </a:spcAft>
            </a:pPr>
            <a:r>
              <a:rPr lang="en-US" sz="1200" b="1" dirty="0">
                <a:solidFill>
                  <a:srgbClr val="0F517D"/>
                </a:solidFill>
                <a:latin typeface="+mn-lt"/>
              </a:rPr>
              <a:t>III</a:t>
            </a:r>
            <a:r>
              <a:rPr lang="en-US" sz="1200" dirty="0">
                <a:solidFill>
                  <a:srgbClr val="0F517D"/>
                </a:solidFill>
                <a:latin typeface="+mn-lt"/>
              </a:rPr>
              <a:t> If the skin between the fingers is almost radiated through, the internal structure of the bones emerges. Now the tube has a degree of hardness that is </a:t>
            </a:r>
            <a:r>
              <a:rPr lang="en-US" sz="1200" b="1" dirty="0">
                <a:solidFill>
                  <a:srgbClr val="0F517D"/>
                </a:solidFill>
                <a:latin typeface="+mn-lt"/>
              </a:rPr>
              <a:t>suitable for both fluoroscopy and imaging</a:t>
            </a:r>
            <a:r>
              <a:rPr lang="en-US" sz="1200" dirty="0">
                <a:solidFill>
                  <a:srgbClr val="0F517D"/>
                </a:solidFill>
                <a:latin typeface="+mn-lt"/>
              </a:rPr>
              <a:t>.</a:t>
            </a:r>
          </a:p>
          <a:p>
            <a:pPr marL="92075" indent="-92075">
              <a:spcAft>
                <a:spcPts val="600"/>
              </a:spcAft>
            </a:pPr>
            <a:r>
              <a:rPr lang="en-US" sz="1200" b="1" dirty="0">
                <a:solidFill>
                  <a:srgbClr val="0F517D"/>
                </a:solidFill>
                <a:latin typeface="+mn-lt"/>
              </a:rPr>
              <a:t>IV</a:t>
            </a:r>
            <a:r>
              <a:rPr lang="en-US" sz="1200" dirty="0">
                <a:solidFill>
                  <a:srgbClr val="0F517D"/>
                </a:solidFill>
                <a:latin typeface="+mn-lt"/>
              </a:rPr>
              <a:t> With even greater hardness, differentiation decreases as penetration increases. Flesh and bones are now radiated almost completely and almost equally well. </a:t>
            </a:r>
            <a:r>
              <a:rPr lang="en-US" sz="1200" b="1" dirty="0">
                <a:solidFill>
                  <a:srgbClr val="0F517D"/>
                </a:solidFill>
                <a:latin typeface="+mn-lt"/>
              </a:rPr>
              <a:t>Only for very dense body parts </a:t>
            </a:r>
            <a:r>
              <a:rPr lang="en-US" sz="1200" dirty="0">
                <a:solidFill>
                  <a:srgbClr val="0F517D"/>
                </a:solidFill>
                <a:latin typeface="+mn-lt"/>
              </a:rPr>
              <a:t>and the direct observation at the lampshade such hard tubes are necessary.</a:t>
            </a:r>
          </a:p>
        </p:txBody>
      </p:sp>
      <p:sp>
        <p:nvSpPr>
          <p:cNvPr id="8" name="Textfeld 7">
            <a:extLst>
              <a:ext uri="{FF2B5EF4-FFF2-40B4-BE49-F238E27FC236}">
                <a16:creationId xmlns:a16="http://schemas.microsoft.com/office/drawing/2014/main" id="{B5CF2DA8-2302-CEFD-3254-CE5D67008B68}"/>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385701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Sensitive X-</a:t>
            </a:r>
            <a:r>
              <a:rPr lang="de-DE" sz="2000" b="1" dirty="0" err="1">
                <a:solidFill>
                  <a:srgbClr val="0F517D"/>
                </a:solidFill>
              </a:rPr>
              <a:t>ray</a:t>
            </a:r>
            <a:r>
              <a:rPr lang="de-DE" sz="2000" b="1" dirty="0">
                <a:solidFill>
                  <a:srgbClr val="0F517D"/>
                </a:solidFill>
              </a:rPr>
              <a:t> </a:t>
            </a:r>
            <a:r>
              <a:rPr lang="de-DE" sz="2000" b="1" dirty="0" err="1">
                <a:solidFill>
                  <a:srgbClr val="0F517D"/>
                </a:solidFill>
              </a:rPr>
              <a:t>tubes</a:t>
            </a:r>
            <a:endParaRPr lang="de-DE" sz="2000" b="1" dirty="0">
              <a:solidFill>
                <a:srgbClr val="0F517D"/>
              </a:solidFill>
            </a:endParaRPr>
          </a:p>
        </p:txBody>
      </p:sp>
      <p:pic>
        <p:nvPicPr>
          <p:cNvPr id="3" name="Picture 2">
            <a:extLst>
              <a:ext uri="{FF2B5EF4-FFF2-40B4-BE49-F238E27FC236}">
                <a16:creationId xmlns:a16="http://schemas.microsoft.com/office/drawing/2014/main" id="{CB305888-6838-0E9C-6242-7BE3F69897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29415" y="2216818"/>
            <a:ext cx="3949615" cy="236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2">
            <a:extLst>
              <a:ext uri="{FF2B5EF4-FFF2-40B4-BE49-F238E27FC236}">
                <a16:creationId xmlns:a16="http://schemas.microsoft.com/office/drawing/2014/main" id="{E0C7557D-B23D-601E-D5C4-C20118617DB6}"/>
              </a:ext>
            </a:extLst>
          </p:cNvPr>
          <p:cNvSpPr>
            <a:spLocks noChangeArrowheads="1"/>
          </p:cNvSpPr>
          <p:nvPr/>
        </p:nvSpPr>
        <p:spPr bwMode="auto">
          <a:xfrm>
            <a:off x="236956" y="5469656"/>
            <a:ext cx="28168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sz="1400" dirty="0">
                <a:solidFill>
                  <a:srgbClr val="0F517D"/>
                </a:solidFill>
                <a:latin typeface="Arial" panose="020B0604020202020204" pitchFamily="34" charset="0"/>
              </a:rPr>
              <a:t>Iconic R.G.S. Normal tube with capacitor regeneration </a:t>
            </a:r>
          </a:p>
          <a:p>
            <a:pPr eaLnBrk="1" hangingPunct="1"/>
            <a:r>
              <a:rPr lang="en-US" sz="1400" dirty="0">
                <a:solidFill>
                  <a:srgbClr val="0F517D"/>
                </a:solidFill>
                <a:latin typeface="Arial" panose="020B0604020202020204" pitchFamily="34" charset="0"/>
              </a:rPr>
              <a:t>(1910-1912), length 52cm </a:t>
            </a:r>
            <a:endParaRPr lang="de-DE" altLang="de-DE" sz="1400" dirty="0">
              <a:solidFill>
                <a:srgbClr val="0F517D"/>
              </a:solidFill>
              <a:latin typeface="Arial" pitchFamily="34" charset="0"/>
            </a:endParaRPr>
          </a:p>
        </p:txBody>
      </p:sp>
      <p:pic>
        <p:nvPicPr>
          <p:cNvPr id="6" name="Grafik 5" descr="Ein Bild, das Person, Mann, Anzug, tragend enthält.&#10;&#10;Automatisch generierte Beschreibung">
            <a:extLst>
              <a:ext uri="{FF2B5EF4-FFF2-40B4-BE49-F238E27FC236}">
                <a16:creationId xmlns:a16="http://schemas.microsoft.com/office/drawing/2014/main" id="{61EE0C27-672E-31A4-DEBE-1589F73C5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2460" y="1781018"/>
            <a:ext cx="2379941" cy="3295964"/>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A49B895A-4F85-028F-EBAD-0D229C2956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18" r="7190"/>
          <a:stretch/>
        </p:blipFill>
        <p:spPr>
          <a:xfrm>
            <a:off x="3291069" y="1387980"/>
            <a:ext cx="2638062" cy="3949616"/>
          </a:xfrm>
          <a:prstGeom prst="rect">
            <a:avLst/>
          </a:prstGeom>
        </p:spPr>
      </p:pic>
      <p:sp>
        <p:nvSpPr>
          <p:cNvPr id="11" name="Rechteck 2">
            <a:extLst>
              <a:ext uri="{FF2B5EF4-FFF2-40B4-BE49-F238E27FC236}">
                <a16:creationId xmlns:a16="http://schemas.microsoft.com/office/drawing/2014/main" id="{8D6EB9C9-D71A-7B5B-8A90-0AC7ACC13D9C}"/>
              </a:ext>
            </a:extLst>
          </p:cNvPr>
          <p:cNvSpPr>
            <a:spLocks noChangeArrowheads="1"/>
          </p:cNvSpPr>
          <p:nvPr/>
        </p:nvSpPr>
        <p:spPr bwMode="auto">
          <a:xfrm>
            <a:off x="3291069" y="5469656"/>
            <a:ext cx="2638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sz="1400" dirty="0">
                <a:solidFill>
                  <a:srgbClr val="0F517D"/>
                </a:solidFill>
                <a:latin typeface="Arial" panose="020B0604020202020204" pitchFamily="34" charset="0"/>
              </a:rPr>
              <a:t>Amputated and preserved Hand of Dr. Paul Krause</a:t>
            </a:r>
            <a:endParaRPr lang="de-DE" altLang="de-DE" sz="1400" dirty="0">
              <a:solidFill>
                <a:srgbClr val="0F517D"/>
              </a:solidFill>
              <a:latin typeface="Arial" pitchFamily="34" charset="0"/>
            </a:endParaRPr>
          </a:p>
        </p:txBody>
      </p:sp>
      <p:sp>
        <p:nvSpPr>
          <p:cNvPr id="13" name="Rechteck 2">
            <a:extLst>
              <a:ext uri="{FF2B5EF4-FFF2-40B4-BE49-F238E27FC236}">
                <a16:creationId xmlns:a16="http://schemas.microsoft.com/office/drawing/2014/main" id="{8095AE89-5368-DDA7-773D-837EAAF73010}"/>
              </a:ext>
            </a:extLst>
          </p:cNvPr>
          <p:cNvSpPr>
            <a:spLocks noChangeArrowheads="1"/>
          </p:cNvSpPr>
          <p:nvPr/>
        </p:nvSpPr>
        <p:spPr bwMode="auto">
          <a:xfrm>
            <a:off x="6392460" y="5428882"/>
            <a:ext cx="2379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sz="1400" dirty="0">
                <a:solidFill>
                  <a:srgbClr val="0F517D"/>
                </a:solidFill>
                <a:latin typeface="Arial" panose="020B0604020202020204" pitchFamily="34" charset="0"/>
              </a:rPr>
              <a:t>Dr. Paul Krause, Radiologist (1871-1934)</a:t>
            </a:r>
            <a:endParaRPr lang="de-DE" altLang="de-DE" sz="1400" dirty="0">
              <a:solidFill>
                <a:srgbClr val="0F517D"/>
              </a:solidFill>
              <a:latin typeface="Arial" pitchFamily="34" charset="0"/>
            </a:endParaRPr>
          </a:p>
        </p:txBody>
      </p:sp>
      <p:sp>
        <p:nvSpPr>
          <p:cNvPr id="5" name="Textfeld 4">
            <a:extLst>
              <a:ext uri="{FF2B5EF4-FFF2-40B4-BE49-F238E27FC236}">
                <a16:creationId xmlns:a16="http://schemas.microsoft.com/office/drawing/2014/main" id="{8F133C03-7536-49EE-30B4-3D9C053D3A95}"/>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2298690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Roentgenology</a:t>
            </a:r>
            <a:r>
              <a:rPr lang="de-DE" sz="2000" b="1" dirty="0">
                <a:solidFill>
                  <a:srgbClr val="0F517D"/>
                </a:solidFill>
              </a:rPr>
              <a:t> 1896 – </a:t>
            </a:r>
            <a:r>
              <a:rPr lang="de-DE" sz="2000" b="1" dirty="0" err="1">
                <a:solidFill>
                  <a:srgbClr val="0F517D"/>
                </a:solidFill>
              </a:rPr>
              <a:t>Angiography</a:t>
            </a:r>
            <a:endParaRPr lang="de-DE" sz="2000" b="1" dirty="0">
              <a:solidFill>
                <a:srgbClr val="0F517D"/>
              </a:solidFill>
            </a:endParaRPr>
          </a:p>
        </p:txBody>
      </p:sp>
      <p:pic>
        <p:nvPicPr>
          <p:cNvPr id="3" name="Picture 7" descr="D:\Eigene Dateien\Vorträge\Bilder\Agio Hand 1896.jpg">
            <a:extLst>
              <a:ext uri="{FF2B5EF4-FFF2-40B4-BE49-F238E27FC236}">
                <a16:creationId xmlns:a16="http://schemas.microsoft.com/office/drawing/2014/main" id="{B6E6A549-942B-7768-2201-F0A22599BEE3}"/>
              </a:ext>
            </a:extLst>
          </p:cNvPr>
          <p:cNvPicPr>
            <a:picLocks noChangeAspect="1" noChangeArrowheads="1"/>
          </p:cNvPicPr>
          <p:nvPr/>
        </p:nvPicPr>
        <p:blipFill>
          <a:blip r:embed="rId4">
            <a:lum contrast="12000"/>
            <a:grayscl/>
            <a:extLst>
              <a:ext uri="{28A0092B-C50C-407E-A947-70E740481C1C}">
                <a14:useLocalDpi xmlns:a14="http://schemas.microsoft.com/office/drawing/2010/main" val="0"/>
              </a:ext>
            </a:extLst>
          </a:blip>
          <a:srcRect/>
          <a:stretch>
            <a:fillRect/>
          </a:stretch>
        </p:blipFill>
        <p:spPr bwMode="auto">
          <a:xfrm>
            <a:off x="227661" y="1424357"/>
            <a:ext cx="3464403" cy="465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67BF8765-3EF8-F6E8-AC7F-C7972D8013A7}"/>
              </a:ext>
            </a:extLst>
          </p:cNvPr>
          <p:cNvSpPr txBox="1">
            <a:spLocks noChangeArrowheads="1"/>
          </p:cNvSpPr>
          <p:nvPr/>
        </p:nvSpPr>
        <p:spPr bwMode="auto">
          <a:xfrm>
            <a:off x="4200524" y="1349207"/>
            <a:ext cx="4686301"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de-DE" altLang="de-DE" sz="1400" b="1" dirty="0">
                <a:solidFill>
                  <a:srgbClr val="0F517D"/>
                </a:solidFill>
                <a:latin typeface="Verdana" pitchFamily="34" charset="0"/>
              </a:rPr>
              <a:t>17.01.1896</a:t>
            </a:r>
          </a:p>
          <a:p>
            <a:pPr eaLnBrk="1" hangingPunct="1"/>
            <a:endParaRPr lang="de-DE" altLang="de-DE" sz="1400" b="1" dirty="0">
              <a:solidFill>
                <a:srgbClr val="0F517D"/>
              </a:solidFill>
              <a:latin typeface="Verdana" pitchFamily="34" charset="0"/>
            </a:endParaRPr>
          </a:p>
          <a:p>
            <a:pPr eaLnBrk="1" hangingPunct="1"/>
            <a:r>
              <a:rPr lang="de-DE" altLang="de-DE" sz="1400" dirty="0">
                <a:solidFill>
                  <a:srgbClr val="0F517D"/>
                </a:solidFill>
                <a:latin typeface="Verdana" pitchFamily="34" charset="0"/>
              </a:rPr>
              <a:t>First experimental </a:t>
            </a:r>
            <a:r>
              <a:rPr lang="de-DE" altLang="de-DE" sz="1400" dirty="0" err="1">
                <a:solidFill>
                  <a:srgbClr val="0F517D"/>
                </a:solidFill>
                <a:latin typeface="Verdana" pitchFamily="34" charset="0"/>
              </a:rPr>
              <a:t>radiograph</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of</a:t>
            </a:r>
            <a:r>
              <a:rPr lang="de-DE" altLang="de-DE" sz="1400" dirty="0">
                <a:solidFill>
                  <a:srgbClr val="0F517D"/>
                </a:solidFill>
                <a:latin typeface="Verdana" pitchFamily="34" charset="0"/>
              </a:rPr>
              <a:t> a </a:t>
            </a:r>
            <a:r>
              <a:rPr lang="de-DE" altLang="de-DE" sz="1400" dirty="0" err="1">
                <a:solidFill>
                  <a:srgbClr val="0F517D"/>
                </a:solidFill>
                <a:latin typeface="Verdana" pitchFamily="34" charset="0"/>
              </a:rPr>
              <a:t>post</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mortem</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hand</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filled</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with</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Teichmann‘s</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mixture</a:t>
            </a:r>
            <a:r>
              <a:rPr lang="de-DE" altLang="de-DE" sz="1400" dirty="0">
                <a:solidFill>
                  <a:srgbClr val="0F517D"/>
                </a:solidFill>
                <a:latin typeface="Verdana" pitchFamily="34" charset="0"/>
              </a:rPr>
              <a:t> (Calcium </a:t>
            </a:r>
            <a:r>
              <a:rPr lang="de-DE" altLang="de-DE" sz="1400" dirty="0" err="1">
                <a:solidFill>
                  <a:srgbClr val="0F517D"/>
                </a:solidFill>
                <a:latin typeface="Verdana" pitchFamily="34" charset="0"/>
              </a:rPr>
              <a:t>carbonate</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cinnebar</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paraffin</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Exposure</a:t>
            </a:r>
            <a:r>
              <a:rPr lang="de-DE" altLang="de-DE" sz="1400" dirty="0">
                <a:solidFill>
                  <a:srgbClr val="0F517D"/>
                </a:solidFill>
                <a:latin typeface="Verdana" pitchFamily="34" charset="0"/>
              </a:rPr>
              <a:t> time 57 min.</a:t>
            </a:r>
          </a:p>
          <a:p>
            <a:pPr eaLnBrk="1" hangingPunct="1"/>
            <a:endParaRPr lang="de-DE" altLang="de-DE" sz="1400" dirty="0">
              <a:solidFill>
                <a:srgbClr val="0F517D"/>
              </a:solidFill>
              <a:latin typeface="Verdana" pitchFamily="34" charset="0"/>
            </a:endParaRPr>
          </a:p>
          <a:p>
            <a:pPr eaLnBrk="1" hangingPunct="1"/>
            <a:endParaRPr lang="de-DE" altLang="de-DE" sz="1400" dirty="0">
              <a:solidFill>
                <a:srgbClr val="0F517D"/>
              </a:solidFill>
              <a:latin typeface="Verdana" pitchFamily="34" charset="0"/>
            </a:endParaRPr>
          </a:p>
          <a:p>
            <a:pPr eaLnBrk="1" hangingPunct="1"/>
            <a:endParaRPr lang="de-DE" altLang="de-DE" sz="1400" dirty="0">
              <a:solidFill>
                <a:srgbClr val="0F517D"/>
              </a:solidFill>
              <a:latin typeface="Verdana" pitchFamily="34" charset="0"/>
            </a:endParaRPr>
          </a:p>
          <a:p>
            <a:pPr eaLnBrk="1" hangingPunct="1"/>
            <a:endParaRPr lang="de-DE" altLang="de-DE" sz="1400" dirty="0">
              <a:solidFill>
                <a:srgbClr val="0F517D"/>
              </a:solidFill>
              <a:latin typeface="Verdana" pitchFamily="34" charset="0"/>
            </a:endParaRPr>
          </a:p>
          <a:p>
            <a:pPr eaLnBrk="1" hangingPunct="1"/>
            <a:endParaRPr lang="de-DE" altLang="de-DE" sz="1400" dirty="0">
              <a:solidFill>
                <a:srgbClr val="0F517D"/>
              </a:solidFill>
              <a:latin typeface="Verdana" pitchFamily="34" charset="0"/>
            </a:endParaRPr>
          </a:p>
          <a:p>
            <a:pPr eaLnBrk="1" hangingPunct="1"/>
            <a:endParaRPr lang="de-DE" altLang="de-DE" sz="1400" dirty="0">
              <a:solidFill>
                <a:srgbClr val="0F517D"/>
              </a:solidFill>
              <a:latin typeface="Verdana" pitchFamily="34" charset="0"/>
            </a:endParaRPr>
          </a:p>
          <a:p>
            <a:pPr eaLnBrk="1" hangingPunct="1"/>
            <a:endParaRPr lang="de-DE" altLang="de-DE" sz="1400" dirty="0">
              <a:solidFill>
                <a:srgbClr val="0F517D"/>
              </a:solidFill>
              <a:latin typeface="Verdana" pitchFamily="34" charset="0"/>
            </a:endParaRPr>
          </a:p>
          <a:p>
            <a:pPr eaLnBrk="1" hangingPunct="1"/>
            <a:endParaRPr lang="de-DE" altLang="de-DE" sz="1400" dirty="0">
              <a:solidFill>
                <a:srgbClr val="0F517D"/>
              </a:solidFill>
              <a:latin typeface="Verdana" pitchFamily="34" charset="0"/>
            </a:endParaRPr>
          </a:p>
          <a:p>
            <a:pPr eaLnBrk="1" hangingPunct="1"/>
            <a:endParaRPr lang="de-DE" altLang="de-DE" sz="1400" dirty="0">
              <a:solidFill>
                <a:srgbClr val="0F517D"/>
              </a:solidFill>
              <a:latin typeface="Verdana" pitchFamily="34" charset="0"/>
            </a:endParaRPr>
          </a:p>
          <a:p>
            <a:pPr eaLnBrk="1" hangingPunct="1"/>
            <a:r>
              <a:rPr lang="de-DE" altLang="de-DE" sz="1400" b="1" dirty="0">
                <a:solidFill>
                  <a:srgbClr val="0F517D"/>
                </a:solidFill>
                <a:latin typeface="Verdana" pitchFamily="34" charset="0"/>
              </a:rPr>
              <a:t>Eduard </a:t>
            </a:r>
            <a:r>
              <a:rPr lang="de-DE" altLang="de-DE" sz="1400" b="1" dirty="0" err="1">
                <a:solidFill>
                  <a:srgbClr val="0F517D"/>
                </a:solidFill>
                <a:latin typeface="Verdana" pitchFamily="34" charset="0"/>
              </a:rPr>
              <a:t>Haschek</a:t>
            </a:r>
            <a:r>
              <a:rPr lang="de-DE" altLang="de-DE" sz="1400" dirty="0">
                <a:solidFill>
                  <a:srgbClr val="0F517D"/>
                </a:solidFill>
                <a:latin typeface="Verdana" pitchFamily="34" charset="0"/>
              </a:rPr>
              <a:t> (1875-1947) </a:t>
            </a:r>
            <a:br>
              <a:rPr lang="de-DE" altLang="de-DE" sz="1400" dirty="0">
                <a:solidFill>
                  <a:srgbClr val="0F517D"/>
                </a:solidFill>
                <a:latin typeface="Verdana" pitchFamily="34" charset="0"/>
              </a:rPr>
            </a:br>
            <a:r>
              <a:rPr lang="de-DE" altLang="de-DE" sz="1400" dirty="0" err="1">
                <a:solidFill>
                  <a:srgbClr val="0F517D"/>
                </a:solidFill>
                <a:latin typeface="Verdana" pitchFamily="34" charset="0"/>
              </a:rPr>
              <a:t>Physicist</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Physical</a:t>
            </a:r>
            <a:r>
              <a:rPr lang="de-DE" altLang="de-DE" sz="1400" dirty="0">
                <a:solidFill>
                  <a:srgbClr val="0F517D"/>
                </a:solidFill>
                <a:latin typeface="Verdana" pitchFamily="34" charset="0"/>
              </a:rPr>
              <a:t> Institute University </a:t>
            </a:r>
            <a:r>
              <a:rPr lang="de-DE" altLang="de-DE" sz="1400" dirty="0" err="1">
                <a:solidFill>
                  <a:srgbClr val="0F517D"/>
                </a:solidFill>
                <a:latin typeface="Verdana" pitchFamily="34" charset="0"/>
              </a:rPr>
              <a:t>of</a:t>
            </a:r>
            <a:r>
              <a:rPr lang="de-DE" altLang="de-DE" sz="1400" dirty="0">
                <a:solidFill>
                  <a:srgbClr val="0F517D"/>
                </a:solidFill>
                <a:latin typeface="Verdana" pitchFamily="34" charset="0"/>
              </a:rPr>
              <a:t> Vienna, Austria</a:t>
            </a:r>
          </a:p>
          <a:p>
            <a:pPr eaLnBrk="1" hangingPunct="1"/>
            <a:endParaRPr lang="de-DE" altLang="de-DE" sz="1400" dirty="0">
              <a:solidFill>
                <a:srgbClr val="0F517D"/>
              </a:solidFill>
              <a:latin typeface="Verdana" pitchFamily="34" charset="0"/>
            </a:endParaRPr>
          </a:p>
          <a:p>
            <a:pPr eaLnBrk="1" hangingPunct="1"/>
            <a:endParaRPr lang="de-DE" altLang="de-DE" sz="1400" b="1" dirty="0">
              <a:solidFill>
                <a:srgbClr val="0F517D"/>
              </a:solidFill>
              <a:latin typeface="Verdana" pitchFamily="34" charset="0"/>
            </a:endParaRPr>
          </a:p>
          <a:p>
            <a:pPr eaLnBrk="1" hangingPunct="1"/>
            <a:r>
              <a:rPr lang="de-DE" altLang="de-DE" sz="1400" b="1" dirty="0">
                <a:solidFill>
                  <a:srgbClr val="0F517D"/>
                </a:solidFill>
                <a:latin typeface="Verdana" pitchFamily="34" charset="0"/>
              </a:rPr>
              <a:t>Otto Lindenthal</a:t>
            </a:r>
            <a:r>
              <a:rPr lang="de-DE" altLang="de-DE" sz="1400" dirty="0">
                <a:solidFill>
                  <a:srgbClr val="0F517D"/>
                </a:solidFill>
                <a:latin typeface="Verdana" pitchFamily="34" charset="0"/>
              </a:rPr>
              <a:t> (1872-1947)</a:t>
            </a:r>
            <a:br>
              <a:rPr lang="de-DE" altLang="de-DE" sz="1400" dirty="0">
                <a:solidFill>
                  <a:srgbClr val="0F517D"/>
                </a:solidFill>
                <a:latin typeface="Verdana" pitchFamily="34" charset="0"/>
              </a:rPr>
            </a:br>
            <a:r>
              <a:rPr lang="de-DE" altLang="de-DE" sz="1400" dirty="0" err="1">
                <a:solidFill>
                  <a:srgbClr val="0F517D"/>
                </a:solidFill>
                <a:latin typeface="Verdana" pitchFamily="34" charset="0"/>
              </a:rPr>
              <a:t>Physician</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Anatomical</a:t>
            </a:r>
            <a:r>
              <a:rPr lang="de-DE" altLang="de-DE" sz="1400" dirty="0">
                <a:solidFill>
                  <a:srgbClr val="0F517D"/>
                </a:solidFill>
                <a:latin typeface="Verdana" pitchFamily="34" charset="0"/>
              </a:rPr>
              <a:t> Institute University </a:t>
            </a:r>
            <a:r>
              <a:rPr lang="de-DE" altLang="de-DE" sz="1400" dirty="0" err="1">
                <a:solidFill>
                  <a:srgbClr val="0F517D"/>
                </a:solidFill>
                <a:latin typeface="Verdana" pitchFamily="34" charset="0"/>
              </a:rPr>
              <a:t>of</a:t>
            </a:r>
            <a:r>
              <a:rPr lang="de-DE" altLang="de-DE" sz="1400" dirty="0">
                <a:solidFill>
                  <a:srgbClr val="0F517D"/>
                </a:solidFill>
                <a:latin typeface="Verdana" pitchFamily="34" charset="0"/>
              </a:rPr>
              <a:t> Vienna, Austria</a:t>
            </a:r>
          </a:p>
        </p:txBody>
      </p:sp>
      <p:pic>
        <p:nvPicPr>
          <p:cNvPr id="5" name="Picture 9">
            <a:extLst>
              <a:ext uri="{FF2B5EF4-FFF2-40B4-BE49-F238E27FC236}">
                <a16:creationId xmlns:a16="http://schemas.microsoft.com/office/drawing/2014/main" id="{CCFF1FB5-6638-1DCD-D794-F63AFFC61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120" y="2803070"/>
            <a:ext cx="1286438" cy="177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a:extLst>
              <a:ext uri="{FF2B5EF4-FFF2-40B4-BE49-F238E27FC236}">
                <a16:creationId xmlns:a16="http://schemas.microsoft.com/office/drawing/2014/main" id="{FEE7A75F-1DD0-F543-A650-B4D81D15392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210103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Roentgenology</a:t>
            </a:r>
            <a:r>
              <a:rPr lang="de-DE" sz="2000" b="1" dirty="0">
                <a:solidFill>
                  <a:srgbClr val="0F517D"/>
                </a:solidFill>
              </a:rPr>
              <a:t> 1896 – Dental</a:t>
            </a:r>
          </a:p>
        </p:txBody>
      </p:sp>
      <p:pic>
        <p:nvPicPr>
          <p:cNvPr id="3" name="Picture 2">
            <a:extLst>
              <a:ext uri="{FF2B5EF4-FFF2-40B4-BE49-F238E27FC236}">
                <a16:creationId xmlns:a16="http://schemas.microsoft.com/office/drawing/2014/main" id="{73136607-EB40-B700-D411-7DCAC95F7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62" y="1478125"/>
            <a:ext cx="3473376" cy="475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028">
            <a:extLst>
              <a:ext uri="{FF2B5EF4-FFF2-40B4-BE49-F238E27FC236}">
                <a16:creationId xmlns:a16="http://schemas.microsoft.com/office/drawing/2014/main" id="{E4AF8FE5-1A34-8248-E435-8E524A5138E6}"/>
              </a:ext>
            </a:extLst>
          </p:cNvPr>
          <p:cNvSpPr txBox="1">
            <a:spLocks noChangeArrowheads="1"/>
          </p:cNvSpPr>
          <p:nvPr/>
        </p:nvSpPr>
        <p:spPr bwMode="auto">
          <a:xfrm>
            <a:off x="4572000" y="1478125"/>
            <a:ext cx="4343400"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spcAft>
                <a:spcPts val="1200"/>
              </a:spcAft>
            </a:pPr>
            <a:r>
              <a:rPr lang="de-DE" altLang="de-DE" sz="1400" b="1" dirty="0" err="1">
                <a:solidFill>
                  <a:srgbClr val="0F517D"/>
                </a:solidFill>
                <a:latin typeface="Verdana" pitchFamily="34" charset="0"/>
              </a:rPr>
              <a:t>January</a:t>
            </a:r>
            <a:r>
              <a:rPr lang="de-DE" altLang="de-DE" sz="1400" b="1" dirty="0">
                <a:solidFill>
                  <a:srgbClr val="0F517D"/>
                </a:solidFill>
                <a:latin typeface="Verdana" pitchFamily="34" charset="0"/>
              </a:rPr>
              <a:t> 20, 1896</a:t>
            </a:r>
          </a:p>
          <a:p>
            <a:pPr eaLnBrk="1" hangingPunct="1">
              <a:spcAft>
                <a:spcPct val="50000"/>
              </a:spcAft>
            </a:pPr>
            <a:r>
              <a:rPr lang="de-DE" altLang="de-DE" sz="1400" b="1" dirty="0">
                <a:solidFill>
                  <a:srgbClr val="0F517D"/>
                </a:solidFill>
                <a:latin typeface="Verdana" pitchFamily="34" charset="0"/>
                <a:cs typeface="Times New Roman" pitchFamily="18" charset="0"/>
              </a:rPr>
              <a:t>First intra-oral dental </a:t>
            </a:r>
            <a:r>
              <a:rPr lang="de-DE" altLang="de-DE" sz="1400" b="1" dirty="0" err="1">
                <a:solidFill>
                  <a:srgbClr val="0F517D"/>
                </a:solidFill>
                <a:latin typeface="Verdana" pitchFamily="34" charset="0"/>
                <a:cs typeface="Times New Roman" pitchFamily="18" charset="0"/>
              </a:rPr>
              <a:t>radiograph</a:t>
            </a:r>
            <a:endParaRPr lang="de-DE" altLang="de-DE" sz="1400" b="1" dirty="0">
              <a:solidFill>
                <a:srgbClr val="0F517D"/>
              </a:solidFill>
              <a:latin typeface="Verdana" pitchFamily="34" charset="0"/>
              <a:cs typeface="Times New Roman" pitchFamily="18" charset="0"/>
            </a:endParaRPr>
          </a:p>
          <a:p>
            <a:pPr eaLnBrk="1" hangingPunct="1"/>
            <a:r>
              <a:rPr lang="de-DE" altLang="de-DE" sz="1400" dirty="0" err="1">
                <a:solidFill>
                  <a:srgbClr val="0F517D"/>
                </a:solidFill>
                <a:latin typeface="Verdana" pitchFamily="34" charset="0"/>
              </a:rPr>
              <a:t>Self</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experiment</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with</a:t>
            </a:r>
            <a:r>
              <a:rPr lang="de-DE" altLang="de-DE" sz="1400" dirty="0">
                <a:solidFill>
                  <a:srgbClr val="0F517D"/>
                </a:solidFill>
                <a:latin typeface="Verdana" pitchFamily="34" charset="0"/>
              </a:rPr>
              <a:t> an </a:t>
            </a:r>
            <a:r>
              <a:rPr lang="de-DE" altLang="de-DE" sz="1400" dirty="0" err="1">
                <a:solidFill>
                  <a:srgbClr val="0F517D"/>
                </a:solidFill>
                <a:latin typeface="Verdana" pitchFamily="34" charset="0"/>
              </a:rPr>
              <a:t>improvised</a:t>
            </a:r>
            <a:r>
              <a:rPr lang="de-DE" altLang="de-DE" sz="1400" dirty="0">
                <a:solidFill>
                  <a:srgbClr val="0F517D"/>
                </a:solidFill>
                <a:latin typeface="Verdana" pitchFamily="34" charset="0"/>
              </a:rPr>
              <a:t> x-</a:t>
            </a:r>
            <a:r>
              <a:rPr lang="de-DE" altLang="de-DE" sz="1400" dirty="0" err="1">
                <a:solidFill>
                  <a:srgbClr val="0F517D"/>
                </a:solidFill>
                <a:latin typeface="Verdana" pitchFamily="34" charset="0"/>
              </a:rPr>
              <a:t>ray</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device</a:t>
            </a:r>
            <a:r>
              <a:rPr lang="de-DE" altLang="de-DE" sz="1400" dirty="0">
                <a:solidFill>
                  <a:srgbClr val="0F517D"/>
                </a:solidFill>
                <a:latin typeface="Verdana" pitchFamily="34" charset="0"/>
              </a:rPr>
              <a:t>. </a:t>
            </a:r>
            <a:r>
              <a:rPr lang="de-DE" altLang="de-DE" sz="1400" dirty="0" err="1">
                <a:solidFill>
                  <a:srgbClr val="0F517D"/>
                </a:solidFill>
                <a:latin typeface="Verdana" pitchFamily="34" charset="0"/>
              </a:rPr>
              <a:t>Exposure</a:t>
            </a:r>
            <a:r>
              <a:rPr lang="de-DE" altLang="de-DE" sz="1400" dirty="0">
                <a:solidFill>
                  <a:srgbClr val="0F517D"/>
                </a:solidFill>
                <a:latin typeface="Verdana" pitchFamily="34" charset="0"/>
              </a:rPr>
              <a:t>: </a:t>
            </a:r>
            <a:r>
              <a:rPr lang="de-DE" altLang="de-DE" sz="1400" i="1" dirty="0">
                <a:solidFill>
                  <a:srgbClr val="0F517D"/>
                </a:solidFill>
                <a:latin typeface="Verdana" pitchFamily="34" charset="0"/>
              </a:rPr>
              <a:t> 25 </a:t>
            </a:r>
            <a:r>
              <a:rPr lang="de-DE" altLang="de-DE" sz="1400" dirty="0" err="1">
                <a:solidFill>
                  <a:srgbClr val="0F517D"/>
                </a:solidFill>
                <a:latin typeface="Verdana" pitchFamily="34" charset="0"/>
              </a:rPr>
              <a:t>minutes</a:t>
            </a:r>
            <a:endParaRPr lang="de-DE" altLang="de-DE" sz="1400" dirty="0">
              <a:solidFill>
                <a:srgbClr val="0F517D"/>
              </a:solidFill>
              <a:latin typeface="Verdana" pitchFamily="34" charset="0"/>
            </a:endParaRPr>
          </a:p>
          <a:p>
            <a:pPr eaLnBrk="1" hangingPunct="1"/>
            <a:endParaRPr lang="de-DE" altLang="de-DE" sz="1400" dirty="0">
              <a:solidFill>
                <a:srgbClr val="FFFFFF"/>
              </a:solidFill>
              <a:latin typeface="Verdana" pitchFamily="34" charset="0"/>
            </a:endParaRPr>
          </a:p>
        </p:txBody>
      </p:sp>
      <p:pic>
        <p:nvPicPr>
          <p:cNvPr id="5" name="Picture 3">
            <a:extLst>
              <a:ext uri="{FF2B5EF4-FFF2-40B4-BE49-F238E27FC236}">
                <a16:creationId xmlns:a16="http://schemas.microsoft.com/office/drawing/2014/main" id="{02E209E8-1DCE-D01B-485C-0DBDB6F5D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899" y="3149918"/>
            <a:ext cx="1615440" cy="214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42AB0B04-BB91-623C-738C-7A153ED56C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700" y="3149918"/>
            <a:ext cx="1622092" cy="216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a:extLst>
              <a:ext uri="{FF2B5EF4-FFF2-40B4-BE49-F238E27FC236}">
                <a16:creationId xmlns:a16="http://schemas.microsoft.com/office/drawing/2014/main" id="{B92DA158-0161-E7B7-9F6D-8B246A2E9A5A}"/>
              </a:ext>
            </a:extLst>
          </p:cNvPr>
          <p:cNvSpPr/>
          <p:nvPr/>
        </p:nvSpPr>
        <p:spPr>
          <a:xfrm>
            <a:off x="4300207" y="5419742"/>
            <a:ext cx="2108824" cy="830997"/>
          </a:xfrm>
          <a:prstGeom prst="rect">
            <a:avLst/>
          </a:prstGeom>
        </p:spPr>
        <p:txBody>
          <a:bodyPr wrap="square">
            <a:spAutoFit/>
          </a:bodyPr>
          <a:lstStyle/>
          <a:p>
            <a:pPr lvl="0"/>
            <a:r>
              <a:rPr lang="de-DE" altLang="de-DE" sz="1200" b="1" dirty="0">
                <a:solidFill>
                  <a:srgbClr val="0F517D"/>
                </a:solidFill>
                <a:latin typeface="Verdana" pitchFamily="34" charset="0"/>
              </a:rPr>
              <a:t>Friedrich Otto </a:t>
            </a:r>
            <a:r>
              <a:rPr lang="de-DE" altLang="de-DE" sz="1200" b="1" dirty="0" err="1">
                <a:solidFill>
                  <a:srgbClr val="0F517D"/>
                </a:solidFill>
                <a:latin typeface="Verdana" pitchFamily="34" charset="0"/>
              </a:rPr>
              <a:t>Walkhoff</a:t>
            </a:r>
            <a:r>
              <a:rPr lang="de-DE" altLang="de-DE" sz="1200" b="1" dirty="0">
                <a:solidFill>
                  <a:srgbClr val="0F517D"/>
                </a:solidFill>
                <a:latin typeface="Verdana" pitchFamily="34" charset="0"/>
              </a:rPr>
              <a:t> </a:t>
            </a:r>
            <a:r>
              <a:rPr lang="de-DE" altLang="de-DE" sz="1200" dirty="0">
                <a:solidFill>
                  <a:srgbClr val="0F517D"/>
                </a:solidFill>
                <a:latin typeface="Verdana" pitchFamily="34" charset="0"/>
              </a:rPr>
              <a:t>(1860-1934) </a:t>
            </a:r>
            <a:br>
              <a:rPr lang="de-DE" altLang="de-DE" sz="1200" dirty="0">
                <a:solidFill>
                  <a:srgbClr val="0F517D"/>
                </a:solidFill>
                <a:latin typeface="Verdana" pitchFamily="34" charset="0"/>
              </a:rPr>
            </a:br>
            <a:r>
              <a:rPr lang="de-DE" altLang="de-DE" sz="1200" dirty="0">
                <a:solidFill>
                  <a:srgbClr val="0F517D"/>
                </a:solidFill>
                <a:latin typeface="Verdana" pitchFamily="34" charset="0"/>
              </a:rPr>
              <a:t>Dentist, Braunschweig, Germany</a:t>
            </a:r>
          </a:p>
        </p:txBody>
      </p:sp>
      <p:sp>
        <p:nvSpPr>
          <p:cNvPr id="10" name="Rechteck 9">
            <a:extLst>
              <a:ext uri="{FF2B5EF4-FFF2-40B4-BE49-F238E27FC236}">
                <a16:creationId xmlns:a16="http://schemas.microsoft.com/office/drawing/2014/main" id="{511676A3-B5C7-6E21-8EEC-5275926C403B}"/>
              </a:ext>
            </a:extLst>
          </p:cNvPr>
          <p:cNvSpPr/>
          <p:nvPr/>
        </p:nvSpPr>
        <p:spPr>
          <a:xfrm>
            <a:off x="6607257" y="5419742"/>
            <a:ext cx="2232749" cy="830997"/>
          </a:xfrm>
          <a:prstGeom prst="rect">
            <a:avLst/>
          </a:prstGeom>
        </p:spPr>
        <p:txBody>
          <a:bodyPr wrap="square">
            <a:spAutoFit/>
          </a:bodyPr>
          <a:lstStyle/>
          <a:p>
            <a:pPr lvl="0"/>
            <a:r>
              <a:rPr lang="en-GB" altLang="de-DE" sz="1200" b="1" dirty="0">
                <a:solidFill>
                  <a:srgbClr val="0F517D"/>
                </a:solidFill>
                <a:latin typeface="Verdana" pitchFamily="34" charset="0"/>
                <a:cs typeface="Times New Roman" pitchFamily="18" charset="0"/>
              </a:rPr>
              <a:t>Friedrich </a:t>
            </a:r>
            <a:r>
              <a:rPr lang="en-GB" altLang="de-DE" sz="1200" b="1" dirty="0" err="1">
                <a:solidFill>
                  <a:srgbClr val="0F517D"/>
                </a:solidFill>
                <a:latin typeface="Verdana" pitchFamily="34" charset="0"/>
                <a:cs typeface="Times New Roman" pitchFamily="18" charset="0"/>
              </a:rPr>
              <a:t>Giesel</a:t>
            </a:r>
            <a:r>
              <a:rPr lang="en-GB" altLang="de-DE" sz="1200" b="1" dirty="0">
                <a:solidFill>
                  <a:srgbClr val="0F517D"/>
                </a:solidFill>
                <a:latin typeface="Verdana" pitchFamily="34" charset="0"/>
                <a:cs typeface="Times New Roman" pitchFamily="18" charset="0"/>
              </a:rPr>
              <a:t> </a:t>
            </a:r>
            <a:br>
              <a:rPr lang="en-GB" altLang="de-DE" sz="1200" b="1" dirty="0">
                <a:solidFill>
                  <a:srgbClr val="0F517D"/>
                </a:solidFill>
                <a:latin typeface="Verdana" pitchFamily="34" charset="0"/>
                <a:cs typeface="Times New Roman" pitchFamily="18" charset="0"/>
              </a:rPr>
            </a:br>
            <a:r>
              <a:rPr lang="en-GB" altLang="de-DE" sz="1200" dirty="0">
                <a:solidFill>
                  <a:srgbClr val="0F517D"/>
                </a:solidFill>
                <a:latin typeface="Verdana" pitchFamily="34" charset="0"/>
                <a:cs typeface="Times New Roman" pitchFamily="18" charset="0"/>
              </a:rPr>
              <a:t>(1852-1927)</a:t>
            </a:r>
            <a:br>
              <a:rPr lang="en-GB" altLang="de-DE" sz="1200" dirty="0">
                <a:solidFill>
                  <a:srgbClr val="0F517D"/>
                </a:solidFill>
                <a:latin typeface="Verdana" pitchFamily="34" charset="0"/>
                <a:cs typeface="Times New Roman" pitchFamily="18" charset="0"/>
              </a:rPr>
            </a:br>
            <a:r>
              <a:rPr lang="en-GB" altLang="de-DE" sz="1200" dirty="0">
                <a:solidFill>
                  <a:srgbClr val="0F517D"/>
                </a:solidFill>
                <a:latin typeface="Verdana" pitchFamily="34" charset="0"/>
                <a:cs typeface="Times New Roman" pitchFamily="18" charset="0"/>
              </a:rPr>
              <a:t>Chemist, </a:t>
            </a:r>
            <a:r>
              <a:rPr lang="en-GB" altLang="de-DE" sz="1200" dirty="0" err="1">
                <a:solidFill>
                  <a:srgbClr val="0F517D"/>
                </a:solidFill>
                <a:latin typeface="Verdana" pitchFamily="34" charset="0"/>
                <a:cs typeface="Times New Roman" pitchFamily="18" charset="0"/>
              </a:rPr>
              <a:t>Braunschweig</a:t>
            </a:r>
            <a:r>
              <a:rPr lang="en-GB" altLang="de-DE" sz="1200" dirty="0">
                <a:solidFill>
                  <a:srgbClr val="0F517D"/>
                </a:solidFill>
                <a:latin typeface="Verdana" pitchFamily="34" charset="0"/>
                <a:cs typeface="Times New Roman" pitchFamily="18" charset="0"/>
              </a:rPr>
              <a:t>, Germany</a:t>
            </a:r>
            <a:endParaRPr lang="de-DE" altLang="de-DE" sz="1200" dirty="0">
              <a:solidFill>
                <a:srgbClr val="0F517D"/>
              </a:solidFill>
              <a:latin typeface="Verdana" pitchFamily="34" charset="0"/>
              <a:cs typeface="Times New Roman" pitchFamily="18" charset="0"/>
            </a:endParaRPr>
          </a:p>
        </p:txBody>
      </p:sp>
      <p:sp>
        <p:nvSpPr>
          <p:cNvPr id="11" name="Textfeld 10">
            <a:extLst>
              <a:ext uri="{FF2B5EF4-FFF2-40B4-BE49-F238E27FC236}">
                <a16:creationId xmlns:a16="http://schemas.microsoft.com/office/drawing/2014/main" id="{4DF89B4D-52D4-B181-10B1-4C0ACCE23CC3}"/>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4193369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441619" cy="400110"/>
          </a:xfrm>
          <a:prstGeom prst="rect">
            <a:avLst/>
          </a:prstGeom>
          <a:noFill/>
        </p:spPr>
        <p:txBody>
          <a:bodyPr wrap="square" rtlCol="0">
            <a:spAutoFit/>
          </a:bodyPr>
          <a:lstStyle/>
          <a:p>
            <a:r>
              <a:rPr lang="de-DE" sz="2000" b="1" dirty="0" err="1">
                <a:solidFill>
                  <a:srgbClr val="0F517D"/>
                </a:solidFill>
              </a:rPr>
              <a:t>Roentgenology</a:t>
            </a:r>
            <a:r>
              <a:rPr lang="de-DE" sz="2000" b="1" dirty="0">
                <a:solidFill>
                  <a:srgbClr val="0F517D"/>
                </a:solidFill>
              </a:rPr>
              <a:t> 1896 – </a:t>
            </a:r>
            <a:r>
              <a:rPr lang="de-DE" sz="2000" b="1" dirty="0" err="1">
                <a:solidFill>
                  <a:srgbClr val="0F517D"/>
                </a:solidFill>
              </a:rPr>
              <a:t>Intensifying</a:t>
            </a:r>
            <a:r>
              <a:rPr lang="de-DE" sz="2000" b="1" dirty="0">
                <a:solidFill>
                  <a:srgbClr val="0F517D"/>
                </a:solidFill>
              </a:rPr>
              <a:t> </a:t>
            </a:r>
            <a:r>
              <a:rPr lang="de-DE" sz="2000" b="1" dirty="0" err="1">
                <a:solidFill>
                  <a:srgbClr val="0F517D"/>
                </a:solidFill>
              </a:rPr>
              <a:t>screens</a:t>
            </a:r>
            <a:endParaRPr lang="de-DE" sz="2000" b="1" dirty="0">
              <a:solidFill>
                <a:srgbClr val="0F517D"/>
              </a:solidFill>
            </a:endParaRPr>
          </a:p>
        </p:txBody>
      </p:sp>
      <p:pic>
        <p:nvPicPr>
          <p:cNvPr id="3" name="Picture 8" descr="D:\Eigene Dateien\Vorträge\Bilder\Schrotschuss Pupin 1896.jpg">
            <a:extLst>
              <a:ext uri="{FF2B5EF4-FFF2-40B4-BE49-F238E27FC236}">
                <a16:creationId xmlns:a16="http://schemas.microsoft.com/office/drawing/2014/main" id="{897B3B75-1073-9D90-5EDC-461EAB3E0575}"/>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27661" y="1424357"/>
            <a:ext cx="3161572" cy="479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4">
            <a:extLst>
              <a:ext uri="{FF2B5EF4-FFF2-40B4-BE49-F238E27FC236}">
                <a16:creationId xmlns:a16="http://schemas.microsoft.com/office/drawing/2014/main" id="{DDC685D9-411E-DCF4-EC04-CFF254E49633}"/>
              </a:ext>
            </a:extLst>
          </p:cNvPr>
          <p:cNvSpPr>
            <a:spLocks noChangeArrowheads="1"/>
          </p:cNvSpPr>
          <p:nvPr/>
        </p:nvSpPr>
        <p:spPr bwMode="auto">
          <a:xfrm>
            <a:off x="3631704" y="1302469"/>
            <a:ext cx="528463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spcAft>
                <a:spcPts val="1200"/>
              </a:spcAft>
            </a:pPr>
            <a:r>
              <a:rPr lang="de-DE" altLang="de-DE" sz="1400" b="1" dirty="0" err="1">
                <a:solidFill>
                  <a:srgbClr val="0F517D"/>
                </a:solidFill>
                <a:latin typeface="Verdana" pitchFamily="34" charset="0"/>
                <a:cs typeface="Times New Roman" pitchFamily="18" charset="0"/>
              </a:rPr>
              <a:t>February</a:t>
            </a:r>
            <a:r>
              <a:rPr lang="de-DE" altLang="de-DE" sz="1400" b="1" dirty="0">
                <a:solidFill>
                  <a:srgbClr val="0F517D"/>
                </a:solidFill>
                <a:latin typeface="Verdana" pitchFamily="34" charset="0"/>
                <a:cs typeface="Times New Roman" pitchFamily="18" charset="0"/>
              </a:rPr>
              <a:t>/March 1896</a:t>
            </a:r>
          </a:p>
          <a:p>
            <a:pPr eaLnBrk="1" hangingPunct="1">
              <a:spcAft>
                <a:spcPts val="1200"/>
              </a:spcAft>
            </a:pPr>
            <a:r>
              <a:rPr lang="de-DE" altLang="de-DE" sz="1400" b="1" dirty="0">
                <a:solidFill>
                  <a:srgbClr val="0F517D"/>
                </a:solidFill>
                <a:latin typeface="Verdana" pitchFamily="34" charset="0"/>
                <a:cs typeface="Times New Roman" pitchFamily="18" charset="0"/>
              </a:rPr>
              <a:t>First </a:t>
            </a:r>
            <a:r>
              <a:rPr lang="de-DE" altLang="de-DE" sz="1400" b="1" dirty="0" err="1">
                <a:solidFill>
                  <a:srgbClr val="0F517D"/>
                </a:solidFill>
                <a:latin typeface="Verdana" pitchFamily="34" charset="0"/>
                <a:cs typeface="Times New Roman" pitchFamily="18" charset="0"/>
              </a:rPr>
              <a:t>radiographs</a:t>
            </a:r>
            <a:r>
              <a:rPr lang="de-DE" altLang="de-DE" sz="1400" b="1" dirty="0">
                <a:solidFill>
                  <a:srgbClr val="0F517D"/>
                </a:solidFill>
                <a:latin typeface="Verdana" pitchFamily="34" charset="0"/>
                <a:cs typeface="Times New Roman" pitchFamily="18" charset="0"/>
              </a:rPr>
              <a:t> </a:t>
            </a:r>
            <a:r>
              <a:rPr lang="de-DE" altLang="de-DE" sz="1400" b="1" dirty="0" err="1">
                <a:solidFill>
                  <a:srgbClr val="0F517D"/>
                </a:solidFill>
                <a:latin typeface="Verdana" pitchFamily="34" charset="0"/>
                <a:cs typeface="Times New Roman" pitchFamily="18" charset="0"/>
              </a:rPr>
              <a:t>taken</a:t>
            </a:r>
            <a:r>
              <a:rPr lang="de-DE" altLang="de-DE" sz="1400" b="1" dirty="0">
                <a:solidFill>
                  <a:srgbClr val="0F517D"/>
                </a:solidFill>
                <a:latin typeface="Verdana" pitchFamily="34" charset="0"/>
                <a:cs typeface="Times New Roman" pitchFamily="18" charset="0"/>
              </a:rPr>
              <a:t> </a:t>
            </a:r>
            <a:r>
              <a:rPr lang="de-DE" altLang="de-DE" sz="1400" b="1" dirty="0" err="1">
                <a:solidFill>
                  <a:srgbClr val="0F517D"/>
                </a:solidFill>
                <a:latin typeface="Verdana" pitchFamily="34" charset="0"/>
                <a:cs typeface="Times New Roman" pitchFamily="18" charset="0"/>
              </a:rPr>
              <a:t>with</a:t>
            </a:r>
            <a:r>
              <a:rPr lang="de-DE" altLang="de-DE" sz="1400" b="1" dirty="0">
                <a:solidFill>
                  <a:srgbClr val="0F517D"/>
                </a:solidFill>
                <a:latin typeface="Verdana" pitchFamily="34" charset="0"/>
                <a:cs typeface="Times New Roman" pitchFamily="18" charset="0"/>
              </a:rPr>
              <a:t> </a:t>
            </a:r>
            <a:r>
              <a:rPr lang="de-DE" altLang="de-DE" sz="1400" b="1" dirty="0" err="1">
                <a:solidFill>
                  <a:srgbClr val="0F517D"/>
                </a:solidFill>
                <a:latin typeface="Verdana" pitchFamily="34" charset="0"/>
                <a:cs typeface="Times New Roman" pitchFamily="18" charset="0"/>
              </a:rPr>
              <a:t>intensifying</a:t>
            </a:r>
            <a:r>
              <a:rPr lang="de-DE" altLang="de-DE" sz="1400" b="1" dirty="0">
                <a:solidFill>
                  <a:srgbClr val="0F517D"/>
                </a:solidFill>
                <a:latin typeface="Verdana" pitchFamily="34" charset="0"/>
                <a:cs typeface="Times New Roman" pitchFamily="18" charset="0"/>
              </a:rPr>
              <a:t> </a:t>
            </a:r>
            <a:r>
              <a:rPr lang="de-DE" altLang="de-DE" sz="1400" b="1" dirty="0" err="1">
                <a:solidFill>
                  <a:srgbClr val="0F517D"/>
                </a:solidFill>
                <a:latin typeface="Verdana" pitchFamily="34" charset="0"/>
                <a:cs typeface="Times New Roman" pitchFamily="18" charset="0"/>
              </a:rPr>
              <a:t>screens</a:t>
            </a:r>
            <a:r>
              <a:rPr lang="de-DE" altLang="de-DE" sz="1400" b="1" dirty="0">
                <a:solidFill>
                  <a:srgbClr val="0F517D"/>
                </a:solidFill>
                <a:latin typeface="Verdana" pitchFamily="34" charset="0"/>
                <a:cs typeface="Times New Roman" pitchFamily="18" charset="0"/>
              </a:rPr>
              <a:t> </a:t>
            </a:r>
          </a:p>
          <a:p>
            <a:pPr eaLnBrk="1" hangingPunct="1">
              <a:spcAft>
                <a:spcPts val="1200"/>
              </a:spcAft>
            </a:pPr>
            <a:r>
              <a:rPr lang="de-DE" altLang="de-DE" sz="1200" b="1" dirty="0">
                <a:solidFill>
                  <a:srgbClr val="0F517D"/>
                </a:solidFill>
                <a:latin typeface="Verdana" pitchFamily="34" charset="0"/>
                <a:cs typeface="Times New Roman" pitchFamily="18" charset="0"/>
              </a:rPr>
              <a:t>C.H. Henry</a:t>
            </a:r>
            <a:r>
              <a:rPr lang="de-DE" altLang="de-DE" sz="1200" dirty="0">
                <a:solidFill>
                  <a:srgbClr val="0F517D"/>
                </a:solidFill>
                <a:latin typeface="Verdana" pitchFamily="34" charset="0"/>
                <a:cs typeface="Times New Roman" pitchFamily="18" charset="0"/>
              </a:rPr>
              <a:t> (Paris) </a:t>
            </a:r>
            <a:r>
              <a:rPr lang="de-DE" altLang="de-DE" sz="1200" dirty="0" err="1">
                <a:solidFill>
                  <a:srgbClr val="0F517D"/>
                </a:solidFill>
                <a:latin typeface="Verdana" pitchFamily="34" charset="0"/>
                <a:cs typeface="Times New Roman" pitchFamily="18" charset="0"/>
              </a:rPr>
              <a:t>reported</a:t>
            </a:r>
            <a:r>
              <a:rPr lang="de-DE" altLang="de-DE" sz="1200" dirty="0">
                <a:solidFill>
                  <a:srgbClr val="0F517D"/>
                </a:solidFill>
                <a:latin typeface="Verdana" pitchFamily="34" charset="0"/>
                <a:cs typeface="Times New Roman" pitchFamily="18" charset="0"/>
              </a:rPr>
              <a:t> on 10.2.1896 </a:t>
            </a:r>
            <a:r>
              <a:rPr lang="de-DE" altLang="de-DE" sz="1200" dirty="0" err="1">
                <a:solidFill>
                  <a:srgbClr val="0F517D"/>
                </a:solidFill>
                <a:latin typeface="Verdana" pitchFamily="34" charset="0"/>
                <a:cs typeface="Times New Roman" pitchFamily="18" charset="0"/>
              </a:rPr>
              <a:t>about</a:t>
            </a:r>
            <a:r>
              <a:rPr lang="de-DE" altLang="de-DE" sz="1200" dirty="0">
                <a:solidFill>
                  <a:srgbClr val="0F517D"/>
                </a:solidFill>
                <a:latin typeface="Verdana" pitchFamily="34" charset="0"/>
                <a:cs typeface="Times New Roman" pitchFamily="18" charset="0"/>
              </a:rPr>
              <a:t> </a:t>
            </a:r>
            <a:r>
              <a:rPr lang="de-DE" altLang="de-DE" sz="1200" dirty="0" err="1">
                <a:solidFill>
                  <a:srgbClr val="0F517D"/>
                </a:solidFill>
                <a:latin typeface="Verdana" pitchFamily="34" charset="0"/>
                <a:cs typeface="Times New Roman" pitchFamily="18" charset="0"/>
              </a:rPr>
              <a:t>the</a:t>
            </a:r>
            <a:r>
              <a:rPr lang="de-DE" altLang="de-DE" sz="1200" dirty="0">
                <a:solidFill>
                  <a:srgbClr val="0F517D"/>
                </a:solidFill>
                <a:latin typeface="Verdana" pitchFamily="34" charset="0"/>
                <a:cs typeface="Times New Roman" pitchFamily="18" charset="0"/>
              </a:rPr>
              <a:t> </a:t>
            </a:r>
            <a:r>
              <a:rPr lang="de-DE" altLang="de-DE" sz="1200" dirty="0" err="1">
                <a:solidFill>
                  <a:srgbClr val="0F517D"/>
                </a:solidFill>
                <a:latin typeface="Verdana" pitchFamily="34" charset="0"/>
                <a:cs typeface="Times New Roman" pitchFamily="18" charset="0"/>
              </a:rPr>
              <a:t>intensifying</a:t>
            </a:r>
            <a:r>
              <a:rPr lang="de-DE" altLang="de-DE" sz="1200" dirty="0">
                <a:solidFill>
                  <a:srgbClr val="0F517D"/>
                </a:solidFill>
                <a:latin typeface="Verdana" pitchFamily="34" charset="0"/>
                <a:cs typeface="Times New Roman" pitchFamily="18" charset="0"/>
              </a:rPr>
              <a:t>  </a:t>
            </a:r>
            <a:r>
              <a:rPr lang="de-DE" altLang="de-DE" sz="1200" dirty="0" err="1">
                <a:solidFill>
                  <a:srgbClr val="0F517D"/>
                </a:solidFill>
                <a:latin typeface="Verdana" pitchFamily="34" charset="0"/>
                <a:cs typeface="Times New Roman" pitchFamily="18" charset="0"/>
              </a:rPr>
              <a:t>effect</a:t>
            </a:r>
            <a:r>
              <a:rPr lang="de-DE" altLang="de-DE" sz="1200" dirty="0">
                <a:solidFill>
                  <a:srgbClr val="0F517D"/>
                </a:solidFill>
                <a:latin typeface="Verdana" pitchFamily="34" charset="0"/>
                <a:cs typeface="Times New Roman" pitchFamily="18" charset="0"/>
              </a:rPr>
              <a:t> </a:t>
            </a:r>
            <a:r>
              <a:rPr lang="de-DE" altLang="de-DE" sz="1200" dirty="0" err="1">
                <a:solidFill>
                  <a:srgbClr val="0F517D"/>
                </a:solidFill>
                <a:latin typeface="Verdana" pitchFamily="34" charset="0"/>
                <a:cs typeface="Times New Roman" pitchFamily="18" charset="0"/>
              </a:rPr>
              <a:t>of</a:t>
            </a:r>
            <a:r>
              <a:rPr lang="de-DE" altLang="de-DE" sz="1200" dirty="0">
                <a:solidFill>
                  <a:srgbClr val="0F517D"/>
                </a:solidFill>
                <a:latin typeface="Verdana" pitchFamily="34" charset="0"/>
                <a:cs typeface="Times New Roman" pitchFamily="18" charset="0"/>
              </a:rPr>
              <a:t>  </a:t>
            </a:r>
            <a:r>
              <a:rPr lang="de-DE" altLang="de-DE" sz="1200" dirty="0" err="1">
                <a:solidFill>
                  <a:srgbClr val="0F517D"/>
                </a:solidFill>
                <a:latin typeface="Verdana" pitchFamily="34" charset="0"/>
                <a:cs typeface="Times New Roman" pitchFamily="18" charset="0"/>
              </a:rPr>
              <a:t>zinc</a:t>
            </a:r>
            <a:r>
              <a:rPr lang="de-DE" altLang="de-DE" sz="1200" dirty="0">
                <a:solidFill>
                  <a:srgbClr val="0F517D"/>
                </a:solidFill>
                <a:latin typeface="Verdana" pitchFamily="34" charset="0"/>
                <a:cs typeface="Times New Roman" pitchFamily="18" charset="0"/>
              </a:rPr>
              <a:t> </a:t>
            </a:r>
            <a:r>
              <a:rPr lang="de-DE" altLang="de-DE" sz="1200" dirty="0" err="1">
                <a:solidFill>
                  <a:srgbClr val="0F517D"/>
                </a:solidFill>
                <a:latin typeface="Verdana" pitchFamily="34" charset="0"/>
                <a:cs typeface="Times New Roman" pitchFamily="18" charset="0"/>
              </a:rPr>
              <a:t>sulphide</a:t>
            </a:r>
            <a:r>
              <a:rPr lang="de-DE" altLang="de-DE" sz="1200" dirty="0">
                <a:solidFill>
                  <a:srgbClr val="0F517D"/>
                </a:solidFill>
                <a:latin typeface="Verdana" pitchFamily="34" charset="0"/>
                <a:cs typeface="Times New Roman" pitchFamily="18" charset="0"/>
              </a:rPr>
              <a:t> </a:t>
            </a:r>
          </a:p>
          <a:p>
            <a:pPr eaLnBrk="1" hangingPunct="1">
              <a:spcAft>
                <a:spcPts val="1200"/>
              </a:spcAft>
            </a:pPr>
            <a:r>
              <a:rPr lang="de-DE" altLang="de-DE" sz="1200" b="1" dirty="0">
                <a:solidFill>
                  <a:srgbClr val="0F517D"/>
                </a:solidFill>
                <a:latin typeface="Verdana" pitchFamily="34" charset="0"/>
                <a:cs typeface="Times New Roman" pitchFamily="18" charset="0"/>
              </a:rPr>
              <a:t>Michael Pupin</a:t>
            </a:r>
            <a:r>
              <a:rPr lang="de-DE" altLang="de-DE" sz="1200" dirty="0">
                <a:solidFill>
                  <a:srgbClr val="0F517D"/>
                </a:solidFill>
                <a:latin typeface="Verdana" pitchFamily="34" charset="0"/>
                <a:cs typeface="Times New Roman" pitchFamily="18" charset="0"/>
              </a:rPr>
              <a:t> (New York) </a:t>
            </a:r>
            <a:r>
              <a:rPr lang="de-DE" altLang="de-DE" sz="1200" dirty="0" err="1">
                <a:solidFill>
                  <a:srgbClr val="0F517D"/>
                </a:solidFill>
                <a:latin typeface="Verdana" pitchFamily="34" charset="0"/>
                <a:cs typeface="Times New Roman" pitchFamily="18" charset="0"/>
              </a:rPr>
              <a:t>presented</a:t>
            </a:r>
            <a:r>
              <a:rPr lang="de-DE" altLang="de-DE" sz="1200" dirty="0">
                <a:solidFill>
                  <a:srgbClr val="0F517D"/>
                </a:solidFill>
                <a:latin typeface="Verdana" pitchFamily="34" charset="0"/>
                <a:cs typeface="Times New Roman" pitchFamily="18" charset="0"/>
              </a:rPr>
              <a:t> on 2.3.1896 </a:t>
            </a:r>
            <a:r>
              <a:rPr lang="en-US" altLang="de-DE" sz="1200" dirty="0">
                <a:solidFill>
                  <a:srgbClr val="0F517D"/>
                </a:solidFill>
                <a:latin typeface="Verdana" pitchFamily="34" charset="0"/>
                <a:cs typeface="Times New Roman" pitchFamily="18" charset="0"/>
              </a:rPr>
              <a:t>a radiograph of a hand, with a barium platinum </a:t>
            </a:r>
            <a:r>
              <a:rPr lang="en-US" altLang="de-DE" sz="1200" dirty="0" err="1">
                <a:solidFill>
                  <a:srgbClr val="0F517D"/>
                </a:solidFill>
                <a:latin typeface="Verdana" pitchFamily="34" charset="0"/>
                <a:cs typeface="Times New Roman" pitchFamily="18" charset="0"/>
              </a:rPr>
              <a:t>cyanuric</a:t>
            </a:r>
            <a:r>
              <a:rPr lang="en-US" altLang="de-DE" sz="1200" dirty="0">
                <a:solidFill>
                  <a:srgbClr val="0F517D"/>
                </a:solidFill>
                <a:latin typeface="Verdana" pitchFamily="34" charset="0"/>
                <a:cs typeface="Times New Roman" pitchFamily="18" charset="0"/>
              </a:rPr>
              <a:t> intensifying film</a:t>
            </a:r>
          </a:p>
          <a:p>
            <a:pPr eaLnBrk="1" hangingPunct="1">
              <a:spcAft>
                <a:spcPts val="1200"/>
              </a:spcAft>
            </a:pPr>
            <a:r>
              <a:rPr lang="de-DE" altLang="de-DE" sz="1200" b="1" dirty="0">
                <a:solidFill>
                  <a:srgbClr val="0F517D"/>
                </a:solidFill>
                <a:latin typeface="Verdana" pitchFamily="34" charset="0"/>
                <a:cs typeface="Times New Roman" pitchFamily="18" charset="0"/>
              </a:rPr>
              <a:t>Thomas A. Edison</a:t>
            </a:r>
            <a:r>
              <a:rPr lang="de-DE" altLang="de-DE" sz="1200" dirty="0">
                <a:solidFill>
                  <a:srgbClr val="0F517D"/>
                </a:solidFill>
                <a:latin typeface="Verdana" pitchFamily="34" charset="0"/>
                <a:cs typeface="Times New Roman" pitchFamily="18" charset="0"/>
              </a:rPr>
              <a:t> (Schenectady) </a:t>
            </a:r>
            <a:r>
              <a:rPr lang="en-US" altLang="de-DE" sz="1200" dirty="0">
                <a:solidFill>
                  <a:srgbClr val="0F517D"/>
                </a:solidFill>
                <a:latin typeface="Verdana" pitchFamily="34" charset="0"/>
                <a:cs typeface="Times New Roman" pitchFamily="18" charset="0"/>
              </a:rPr>
              <a:t>recognized on 12.3.1896 the suitability of calcium tungstate (CaWO4) for the effective amplification of X-rays</a:t>
            </a:r>
            <a:r>
              <a:rPr lang="en-US" altLang="de-DE" sz="1400" dirty="0">
                <a:solidFill>
                  <a:srgbClr val="0F517D"/>
                </a:solidFill>
                <a:latin typeface="Verdana" pitchFamily="34" charset="0"/>
                <a:cs typeface="Times New Roman" pitchFamily="18" charset="0"/>
              </a:rPr>
              <a:t>.</a:t>
            </a:r>
            <a:endParaRPr lang="de-DE" altLang="de-DE" sz="1400" dirty="0">
              <a:solidFill>
                <a:srgbClr val="FFFFFF"/>
              </a:solidFill>
              <a:latin typeface="Verdana" pitchFamily="34" charset="0"/>
              <a:cs typeface="Times New Roman" pitchFamily="18" charset="0"/>
            </a:endParaRPr>
          </a:p>
        </p:txBody>
      </p:sp>
      <p:pic>
        <p:nvPicPr>
          <p:cNvPr id="5" name="Picture 2">
            <a:extLst>
              <a:ext uri="{FF2B5EF4-FFF2-40B4-BE49-F238E27FC236}">
                <a16:creationId xmlns:a16="http://schemas.microsoft.com/office/drawing/2014/main" id="{5AA93484-9D30-86BE-32C5-4DB038F84B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223" y="3902472"/>
            <a:ext cx="1448057" cy="190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33C8C220-513C-870F-1836-D46FAA80C2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1127" y="3902473"/>
            <a:ext cx="1902221" cy="190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a:extLst>
              <a:ext uri="{FF2B5EF4-FFF2-40B4-BE49-F238E27FC236}">
                <a16:creationId xmlns:a16="http://schemas.microsoft.com/office/drawing/2014/main" id="{4A02C690-8AF8-62B5-13FC-7E516767F2CF}"/>
              </a:ext>
            </a:extLst>
          </p:cNvPr>
          <p:cNvSpPr/>
          <p:nvPr/>
        </p:nvSpPr>
        <p:spPr>
          <a:xfrm>
            <a:off x="4104143" y="5820653"/>
            <a:ext cx="1968047" cy="815608"/>
          </a:xfrm>
          <a:prstGeom prst="rect">
            <a:avLst/>
          </a:prstGeom>
        </p:spPr>
        <p:txBody>
          <a:bodyPr wrap="square">
            <a:spAutoFit/>
          </a:bodyPr>
          <a:lstStyle/>
          <a:p>
            <a:pPr lvl="0"/>
            <a:r>
              <a:rPr lang="de-DE" altLang="de-DE" sz="1200" b="1" dirty="0">
                <a:solidFill>
                  <a:srgbClr val="0F517D"/>
                </a:solidFill>
                <a:latin typeface="Verdana" pitchFamily="34" charset="0"/>
              </a:rPr>
              <a:t>Michael Pupin </a:t>
            </a:r>
            <a:br>
              <a:rPr lang="de-DE" altLang="de-DE" sz="1200" b="1" dirty="0">
                <a:solidFill>
                  <a:srgbClr val="0F517D"/>
                </a:solidFill>
                <a:latin typeface="Verdana" pitchFamily="34" charset="0"/>
              </a:rPr>
            </a:br>
            <a:r>
              <a:rPr lang="de-DE" altLang="de-DE" sz="1200" dirty="0">
                <a:solidFill>
                  <a:srgbClr val="0F517D"/>
                </a:solidFill>
                <a:latin typeface="Verdana" pitchFamily="34" charset="0"/>
              </a:rPr>
              <a:t>(1858-1935) </a:t>
            </a:r>
            <a:br>
              <a:rPr lang="de-DE" altLang="de-DE" sz="1200" dirty="0">
                <a:solidFill>
                  <a:srgbClr val="0F517D"/>
                </a:solidFill>
                <a:latin typeface="Verdana" pitchFamily="34" charset="0"/>
              </a:rPr>
            </a:br>
            <a:r>
              <a:rPr lang="de-DE" altLang="de-DE" sz="1200" dirty="0" err="1">
                <a:solidFill>
                  <a:srgbClr val="0F517D"/>
                </a:solidFill>
                <a:latin typeface="Verdana" pitchFamily="34" charset="0"/>
              </a:rPr>
              <a:t>Physicist</a:t>
            </a:r>
            <a:r>
              <a:rPr lang="de-DE" altLang="de-DE" sz="1200" dirty="0">
                <a:solidFill>
                  <a:srgbClr val="0F517D"/>
                </a:solidFill>
                <a:latin typeface="Verdana" pitchFamily="34" charset="0"/>
              </a:rPr>
              <a:t>, New York, </a:t>
            </a:r>
            <a:r>
              <a:rPr lang="de-DE" altLang="de-DE" sz="1100" dirty="0">
                <a:solidFill>
                  <a:srgbClr val="FFFFFF"/>
                </a:solidFill>
                <a:latin typeface="Verdana" pitchFamily="34" charset="0"/>
              </a:rPr>
              <a:t>USA</a:t>
            </a:r>
          </a:p>
        </p:txBody>
      </p:sp>
      <p:sp>
        <p:nvSpPr>
          <p:cNvPr id="10" name="Rechteck 9">
            <a:extLst>
              <a:ext uri="{FF2B5EF4-FFF2-40B4-BE49-F238E27FC236}">
                <a16:creationId xmlns:a16="http://schemas.microsoft.com/office/drawing/2014/main" id="{8AAA12F1-BDA2-73DE-7C96-54E0F5C389D8}"/>
              </a:ext>
            </a:extLst>
          </p:cNvPr>
          <p:cNvSpPr/>
          <p:nvPr/>
        </p:nvSpPr>
        <p:spPr>
          <a:xfrm>
            <a:off x="6209715" y="5818906"/>
            <a:ext cx="2706624" cy="646331"/>
          </a:xfrm>
          <a:prstGeom prst="rect">
            <a:avLst/>
          </a:prstGeom>
        </p:spPr>
        <p:txBody>
          <a:bodyPr wrap="square">
            <a:spAutoFit/>
          </a:bodyPr>
          <a:lstStyle/>
          <a:p>
            <a:pPr lvl="0"/>
            <a:r>
              <a:rPr lang="de-DE" altLang="de-DE" sz="1200" b="1" dirty="0">
                <a:solidFill>
                  <a:srgbClr val="0F517D"/>
                </a:solidFill>
                <a:latin typeface="Verdana" pitchFamily="34" charset="0"/>
              </a:rPr>
              <a:t>Thomas A. Edison </a:t>
            </a:r>
            <a:br>
              <a:rPr lang="de-DE" altLang="de-DE" sz="1200" b="1" dirty="0">
                <a:solidFill>
                  <a:srgbClr val="0F517D"/>
                </a:solidFill>
                <a:latin typeface="Verdana" pitchFamily="34" charset="0"/>
              </a:rPr>
            </a:br>
            <a:r>
              <a:rPr lang="de-DE" altLang="de-DE" sz="1200" dirty="0">
                <a:solidFill>
                  <a:srgbClr val="0F517D"/>
                </a:solidFill>
                <a:latin typeface="Verdana" pitchFamily="34" charset="0"/>
              </a:rPr>
              <a:t>(1847-1931) </a:t>
            </a:r>
            <a:br>
              <a:rPr lang="de-DE" altLang="de-DE" sz="1200" dirty="0">
                <a:solidFill>
                  <a:srgbClr val="0F517D"/>
                </a:solidFill>
                <a:latin typeface="Verdana" pitchFamily="34" charset="0"/>
              </a:rPr>
            </a:br>
            <a:r>
              <a:rPr lang="de-DE" altLang="de-DE" sz="1200" dirty="0" err="1">
                <a:solidFill>
                  <a:srgbClr val="0F517D"/>
                </a:solidFill>
                <a:latin typeface="Verdana" pitchFamily="34" charset="0"/>
              </a:rPr>
              <a:t>Inventor</a:t>
            </a:r>
            <a:r>
              <a:rPr lang="de-DE" altLang="de-DE" sz="1200" dirty="0">
                <a:solidFill>
                  <a:srgbClr val="0F517D"/>
                </a:solidFill>
                <a:latin typeface="Verdana" pitchFamily="34" charset="0"/>
              </a:rPr>
              <a:t>, Menlo Park, USA</a:t>
            </a:r>
          </a:p>
        </p:txBody>
      </p:sp>
      <p:sp>
        <p:nvSpPr>
          <p:cNvPr id="11" name="Textfeld 10">
            <a:extLst>
              <a:ext uri="{FF2B5EF4-FFF2-40B4-BE49-F238E27FC236}">
                <a16:creationId xmlns:a16="http://schemas.microsoft.com/office/drawing/2014/main" id="{3321BC9C-2368-89BE-009E-69E431CD921B}"/>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376724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Würzburg 1895</a:t>
            </a:r>
          </a:p>
        </p:txBody>
      </p:sp>
      <p:pic>
        <p:nvPicPr>
          <p:cNvPr id="5" name="Picture 6" descr="C:\Users\buschu\AppData\Local\Microsoft\Windows\Temporary Internet Files\Content.Outlook\A2X1UNGQ\Würzburg.jpg">
            <a:extLst>
              <a:ext uri="{FF2B5EF4-FFF2-40B4-BE49-F238E27FC236}">
                <a16:creationId xmlns:a16="http://schemas.microsoft.com/office/drawing/2014/main" id="{1132D096-5A8D-916E-AEA2-6052E0E71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55" y="1835777"/>
            <a:ext cx="8457176" cy="329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D260332A-8798-5B5C-B1C0-A503DAB50A1D}"/>
              </a:ext>
            </a:extLst>
          </p:cNvPr>
          <p:cNvSpPr txBox="1">
            <a:spLocks noChangeArrowheads="1"/>
          </p:cNvSpPr>
          <p:nvPr/>
        </p:nvSpPr>
        <p:spPr bwMode="auto">
          <a:xfrm>
            <a:off x="3524090" y="5246603"/>
            <a:ext cx="53627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algn="r"/>
            <a:r>
              <a:rPr lang="de-DE" altLang="de-DE" sz="1600" dirty="0">
                <a:solidFill>
                  <a:srgbClr val="0F517D"/>
                </a:solidFill>
                <a:latin typeface="Arial" pitchFamily="34" charset="0"/>
              </a:rPr>
              <a:t>View </a:t>
            </a:r>
            <a:r>
              <a:rPr lang="de-DE" altLang="de-DE" sz="1600" dirty="0" err="1">
                <a:solidFill>
                  <a:srgbClr val="0F517D"/>
                </a:solidFill>
                <a:latin typeface="Arial" pitchFamily="34" charset="0"/>
              </a:rPr>
              <a:t>over</a:t>
            </a:r>
            <a:r>
              <a:rPr lang="de-DE" altLang="de-DE" sz="1600" dirty="0">
                <a:solidFill>
                  <a:srgbClr val="0F517D"/>
                </a:solidFill>
                <a:latin typeface="Arial" pitchFamily="34" charset="0"/>
              </a:rPr>
              <a:t> </a:t>
            </a:r>
            <a:r>
              <a:rPr lang="de-DE" altLang="de-DE" sz="1600" dirty="0" err="1">
                <a:solidFill>
                  <a:srgbClr val="0F517D"/>
                </a:solidFill>
                <a:latin typeface="Arial" pitchFamily="34" charset="0"/>
              </a:rPr>
              <a:t>the</a:t>
            </a:r>
            <a:r>
              <a:rPr lang="de-DE" altLang="de-DE" sz="1600" dirty="0">
                <a:solidFill>
                  <a:srgbClr val="0F517D"/>
                </a:solidFill>
                <a:latin typeface="Arial" pitchFamily="34" charset="0"/>
              </a:rPr>
              <a:t> </a:t>
            </a:r>
            <a:r>
              <a:rPr lang="de-DE" altLang="de-DE" sz="1600" dirty="0" err="1">
                <a:solidFill>
                  <a:srgbClr val="0F517D"/>
                </a:solidFill>
                <a:latin typeface="Arial" pitchFamily="34" charset="0"/>
              </a:rPr>
              <a:t>river</a:t>
            </a:r>
            <a:r>
              <a:rPr lang="de-DE" altLang="de-DE" sz="1600" dirty="0">
                <a:solidFill>
                  <a:srgbClr val="0F517D"/>
                </a:solidFill>
                <a:latin typeface="Arial" pitchFamily="34" charset="0"/>
              </a:rPr>
              <a:t> to Würzburg</a:t>
            </a:r>
            <a:br>
              <a:rPr lang="de-DE" altLang="de-DE" sz="1600" dirty="0">
                <a:solidFill>
                  <a:srgbClr val="0F517D"/>
                </a:solidFill>
                <a:latin typeface="Arial" pitchFamily="34" charset="0"/>
              </a:rPr>
            </a:br>
            <a:r>
              <a:rPr lang="de-DE" altLang="de-DE" sz="1600" dirty="0">
                <a:solidFill>
                  <a:srgbClr val="0F517D"/>
                </a:solidFill>
                <a:latin typeface="Arial" pitchFamily="34" charset="0"/>
              </a:rPr>
              <a:t>W.C. Roentgen,1890</a:t>
            </a:r>
          </a:p>
        </p:txBody>
      </p:sp>
      <p:sp>
        <p:nvSpPr>
          <p:cNvPr id="3" name="Textfeld 2">
            <a:extLst>
              <a:ext uri="{FF2B5EF4-FFF2-40B4-BE49-F238E27FC236}">
                <a16:creationId xmlns:a16="http://schemas.microsoft.com/office/drawing/2014/main" id="{538491CB-BF34-51D8-A839-E2D374500339}"/>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8482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Roentgenology</a:t>
            </a:r>
            <a:r>
              <a:rPr lang="de-DE" sz="2000" b="1" dirty="0">
                <a:solidFill>
                  <a:srgbClr val="0F517D"/>
                </a:solidFill>
              </a:rPr>
              <a:t> 1896 – Whole </a:t>
            </a:r>
            <a:r>
              <a:rPr lang="de-DE" sz="2000" b="1" dirty="0" err="1">
                <a:solidFill>
                  <a:srgbClr val="0F517D"/>
                </a:solidFill>
              </a:rPr>
              <a:t>body</a:t>
            </a:r>
            <a:endParaRPr lang="de-DE" sz="2000" b="1" dirty="0">
              <a:solidFill>
                <a:srgbClr val="0F517D"/>
              </a:solidFill>
            </a:endParaRPr>
          </a:p>
        </p:txBody>
      </p:sp>
      <p:pic>
        <p:nvPicPr>
          <p:cNvPr id="8" name="Picture 11" descr="D:\Eigene Dateien\Vorträge\Bilder\GAnzkörper Zehnder.jpg">
            <a:extLst>
              <a:ext uri="{FF2B5EF4-FFF2-40B4-BE49-F238E27FC236}">
                <a16:creationId xmlns:a16="http://schemas.microsoft.com/office/drawing/2014/main" id="{4FE42D55-C312-C18D-1310-684BE34A3A66}"/>
              </a:ext>
            </a:extLst>
          </p:cNvPr>
          <p:cNvPicPr>
            <a:picLocks noChangeAspect="1" noChangeArrowheads="1"/>
          </p:cNvPicPr>
          <p:nvPr/>
        </p:nvPicPr>
        <p:blipFill>
          <a:blip r:embed="rId4">
            <a:lum contrast="6000"/>
            <a:grayscl/>
            <a:extLst>
              <a:ext uri="{28A0092B-C50C-407E-A947-70E740481C1C}">
                <a14:useLocalDpi xmlns:a14="http://schemas.microsoft.com/office/drawing/2010/main" val="0"/>
              </a:ext>
            </a:extLst>
          </a:blip>
          <a:srcRect/>
          <a:stretch>
            <a:fillRect/>
          </a:stretch>
        </p:blipFill>
        <p:spPr bwMode="auto">
          <a:xfrm>
            <a:off x="1135484" y="1420400"/>
            <a:ext cx="1638196" cy="493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a:extLst>
              <a:ext uri="{FF2B5EF4-FFF2-40B4-BE49-F238E27FC236}">
                <a16:creationId xmlns:a16="http://schemas.microsoft.com/office/drawing/2014/main" id="{2DE6B43F-79D7-3528-971D-5D668D809310}"/>
              </a:ext>
            </a:extLst>
          </p:cNvPr>
          <p:cNvSpPr>
            <a:spLocks noChangeArrowheads="1"/>
          </p:cNvSpPr>
          <p:nvPr/>
        </p:nvSpPr>
        <p:spPr bwMode="auto">
          <a:xfrm>
            <a:off x="3886994" y="1424357"/>
            <a:ext cx="4191000" cy="256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spcAft>
                <a:spcPct val="50000"/>
              </a:spcAft>
            </a:pPr>
            <a:r>
              <a:rPr lang="de-DE" altLang="de-DE" sz="1400" b="1" dirty="0">
                <a:solidFill>
                  <a:srgbClr val="0F517D"/>
                </a:solidFill>
                <a:latin typeface="Arial" panose="020B0604020202020204" pitchFamily="34" charset="0"/>
              </a:rPr>
              <a:t>March 1896</a:t>
            </a:r>
          </a:p>
          <a:p>
            <a:pPr eaLnBrk="1" hangingPunct="1">
              <a:spcAft>
                <a:spcPct val="50000"/>
              </a:spcAft>
            </a:pPr>
            <a:r>
              <a:rPr lang="de-DE" altLang="de-DE" sz="1400" b="1" dirty="0">
                <a:solidFill>
                  <a:srgbClr val="0F517D"/>
                </a:solidFill>
                <a:latin typeface="Arial" panose="020B0604020202020204" pitchFamily="34" charset="0"/>
              </a:rPr>
              <a:t>First </a:t>
            </a:r>
            <a:r>
              <a:rPr lang="de-DE" altLang="de-DE" sz="1400" b="1" dirty="0" err="1">
                <a:solidFill>
                  <a:srgbClr val="0F517D"/>
                </a:solidFill>
                <a:latin typeface="Arial" panose="020B0604020202020204" pitchFamily="34" charset="0"/>
              </a:rPr>
              <a:t>whole</a:t>
            </a:r>
            <a:r>
              <a:rPr lang="de-DE" altLang="de-DE" sz="1400" b="1" dirty="0">
                <a:solidFill>
                  <a:srgbClr val="0F517D"/>
                </a:solidFill>
                <a:latin typeface="Arial" panose="020B0604020202020204" pitchFamily="34" charset="0"/>
              </a:rPr>
              <a:t> </a:t>
            </a:r>
            <a:r>
              <a:rPr lang="de-DE" altLang="de-DE" sz="1400" b="1" dirty="0" err="1">
                <a:solidFill>
                  <a:srgbClr val="0F517D"/>
                </a:solidFill>
                <a:latin typeface="Arial" panose="020B0604020202020204" pitchFamily="34" charset="0"/>
              </a:rPr>
              <a:t>body</a:t>
            </a:r>
            <a:r>
              <a:rPr lang="de-DE" altLang="de-DE" sz="1400" b="1" dirty="0">
                <a:solidFill>
                  <a:srgbClr val="0F517D"/>
                </a:solidFill>
                <a:latin typeface="Arial" panose="020B0604020202020204" pitchFamily="34" charset="0"/>
              </a:rPr>
              <a:t> </a:t>
            </a:r>
            <a:r>
              <a:rPr lang="de-DE" altLang="de-DE" sz="1400" b="1" dirty="0" err="1">
                <a:solidFill>
                  <a:srgbClr val="0F517D"/>
                </a:solidFill>
                <a:latin typeface="Arial" panose="020B0604020202020204" pitchFamily="34" charset="0"/>
              </a:rPr>
              <a:t>radiograph</a:t>
            </a:r>
            <a:endParaRPr lang="de-DE" altLang="de-DE" sz="1400" b="1" dirty="0">
              <a:solidFill>
                <a:srgbClr val="0F517D"/>
              </a:solidFill>
              <a:latin typeface="Arial" panose="020B0604020202020204" pitchFamily="34" charset="0"/>
            </a:endParaRPr>
          </a:p>
          <a:p>
            <a:pPr eaLnBrk="1" hangingPunct="1">
              <a:lnSpc>
                <a:spcPct val="150000"/>
              </a:lnSpc>
              <a:spcAft>
                <a:spcPct val="50000"/>
              </a:spcAft>
            </a:pPr>
            <a:r>
              <a:rPr lang="en-US" altLang="de-DE" sz="1400" dirty="0">
                <a:solidFill>
                  <a:srgbClr val="0F517D"/>
                </a:solidFill>
                <a:latin typeface="Arial" panose="020B0604020202020204" pitchFamily="34" charset="0"/>
              </a:rPr>
              <a:t>9-part first composite full-body radiograph in original size (1.84 m). Exposure times: head 60 min, chest 6 min, knee joints 50 min, pelvis 60 min, feet/ arms/ hands each 15 min.</a:t>
            </a:r>
            <a:endParaRPr lang="de-DE" altLang="de-DE" sz="1400" dirty="0">
              <a:solidFill>
                <a:srgbClr val="0F517D"/>
              </a:solidFill>
              <a:latin typeface="Arial" panose="020B0604020202020204" pitchFamily="34" charset="0"/>
            </a:endParaRPr>
          </a:p>
          <a:p>
            <a:pPr eaLnBrk="1" hangingPunct="1">
              <a:spcAft>
                <a:spcPct val="50000"/>
              </a:spcAft>
            </a:pPr>
            <a:br>
              <a:rPr lang="de-DE" altLang="de-DE" sz="1400" b="1" dirty="0">
                <a:solidFill>
                  <a:srgbClr val="0F517D"/>
                </a:solidFill>
                <a:latin typeface="Arial" panose="020B0604020202020204" pitchFamily="34" charset="0"/>
              </a:rPr>
            </a:br>
            <a:endParaRPr lang="de-DE" altLang="de-DE" sz="1400" dirty="0">
              <a:solidFill>
                <a:srgbClr val="0F517D"/>
              </a:solidFill>
              <a:latin typeface="Arial" panose="020B0604020202020204" pitchFamily="34" charset="0"/>
            </a:endParaRPr>
          </a:p>
        </p:txBody>
      </p:sp>
      <p:pic>
        <p:nvPicPr>
          <p:cNvPr id="11" name="Picture 2" descr="G:\4.41.4_RöMu\Röntgen-Museum\Verwaltung\Konzepte\Neukonzeption\Monitortexte\Station 06-02\06-02 Galerie\06-246-Zehnder_th.jpg">
            <a:extLst>
              <a:ext uri="{FF2B5EF4-FFF2-40B4-BE49-F238E27FC236}">
                <a16:creationId xmlns:a16="http://schemas.microsoft.com/office/drawing/2014/main" id="{FE17FDC1-457C-A7D3-84DF-BBD37C1E7E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994" y="3589799"/>
            <a:ext cx="1492726" cy="2297207"/>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A57AEBEC-A98B-6EFB-4C06-C40E865F8C11}"/>
              </a:ext>
            </a:extLst>
          </p:cNvPr>
          <p:cNvSpPr/>
          <p:nvPr/>
        </p:nvSpPr>
        <p:spPr>
          <a:xfrm>
            <a:off x="3886994" y="5887006"/>
            <a:ext cx="3877424" cy="461665"/>
          </a:xfrm>
          <a:prstGeom prst="rect">
            <a:avLst/>
          </a:prstGeom>
        </p:spPr>
        <p:txBody>
          <a:bodyPr wrap="square">
            <a:spAutoFit/>
          </a:bodyPr>
          <a:lstStyle/>
          <a:p>
            <a:pPr eaLnBrk="1" hangingPunct="1">
              <a:spcAft>
                <a:spcPct val="50000"/>
              </a:spcAft>
            </a:pPr>
            <a:r>
              <a:rPr lang="de-DE" altLang="de-DE" sz="1200" b="1" dirty="0">
                <a:solidFill>
                  <a:srgbClr val="0F517D"/>
                </a:solidFill>
                <a:latin typeface="Arial" panose="020B0604020202020204" pitchFamily="34" charset="0"/>
                <a:cs typeface="Arial" panose="020B0604020202020204" pitchFamily="34" charset="0"/>
              </a:rPr>
              <a:t>Ludwig Zehnder</a:t>
            </a:r>
            <a:r>
              <a:rPr lang="de-DE" altLang="de-DE" sz="1200" dirty="0">
                <a:solidFill>
                  <a:srgbClr val="0F517D"/>
                </a:solidFill>
                <a:latin typeface="Arial" panose="020B0604020202020204" pitchFamily="34" charset="0"/>
                <a:cs typeface="Arial" panose="020B0604020202020204" pitchFamily="34" charset="0"/>
              </a:rPr>
              <a:t>  (1854-1949)</a:t>
            </a:r>
            <a:br>
              <a:rPr lang="de-DE" altLang="de-DE" sz="1200" dirty="0">
                <a:solidFill>
                  <a:srgbClr val="0F517D"/>
                </a:solidFill>
                <a:latin typeface="Arial" panose="020B0604020202020204" pitchFamily="34" charset="0"/>
                <a:cs typeface="Arial" panose="020B0604020202020204" pitchFamily="34" charset="0"/>
              </a:rPr>
            </a:br>
            <a:r>
              <a:rPr lang="de-DE" altLang="de-DE" sz="1200" dirty="0" err="1">
                <a:solidFill>
                  <a:srgbClr val="0F517D"/>
                </a:solidFill>
                <a:latin typeface="Arial" panose="020B0604020202020204" pitchFamily="34" charset="0"/>
                <a:cs typeface="Arial" panose="020B0604020202020204" pitchFamily="34" charset="0"/>
              </a:rPr>
              <a:t>Physicist</a:t>
            </a:r>
            <a:r>
              <a:rPr lang="de-DE" altLang="de-DE" sz="1200" dirty="0">
                <a:solidFill>
                  <a:srgbClr val="0F517D"/>
                </a:solidFill>
                <a:latin typeface="Arial" panose="020B0604020202020204" pitchFamily="34" charset="0"/>
                <a:cs typeface="Arial" panose="020B0604020202020204" pitchFamily="34" charset="0"/>
              </a:rPr>
              <a:t>, University </a:t>
            </a:r>
            <a:r>
              <a:rPr lang="de-DE" altLang="de-DE" sz="1200" dirty="0" err="1">
                <a:solidFill>
                  <a:srgbClr val="0F517D"/>
                </a:solidFill>
                <a:latin typeface="Arial" panose="020B0604020202020204" pitchFamily="34" charset="0"/>
                <a:cs typeface="Arial" panose="020B0604020202020204" pitchFamily="34" charset="0"/>
              </a:rPr>
              <a:t>of</a:t>
            </a:r>
            <a:r>
              <a:rPr lang="de-DE" altLang="de-DE" sz="1200" dirty="0">
                <a:solidFill>
                  <a:srgbClr val="0F517D"/>
                </a:solidFill>
                <a:latin typeface="Arial" panose="020B0604020202020204" pitchFamily="34" charset="0"/>
                <a:cs typeface="Arial" panose="020B0604020202020204" pitchFamily="34" charset="0"/>
              </a:rPr>
              <a:t> Fribourg, Germany </a:t>
            </a:r>
          </a:p>
        </p:txBody>
      </p:sp>
      <p:sp>
        <p:nvSpPr>
          <p:cNvPr id="3" name="Textfeld 2">
            <a:extLst>
              <a:ext uri="{FF2B5EF4-FFF2-40B4-BE49-F238E27FC236}">
                <a16:creationId xmlns:a16="http://schemas.microsoft.com/office/drawing/2014/main" id="{3362F135-DEB6-0530-26B6-6047D9B049B7}"/>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330454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Roentgenology</a:t>
            </a:r>
            <a:r>
              <a:rPr lang="de-DE" sz="2000" b="1" dirty="0">
                <a:solidFill>
                  <a:srgbClr val="0F517D"/>
                </a:solidFill>
              </a:rPr>
              <a:t> 1896 - Thorax</a:t>
            </a:r>
          </a:p>
        </p:txBody>
      </p:sp>
      <p:pic>
        <p:nvPicPr>
          <p:cNvPr id="3" name="Picture 9" descr="D:\Eigene Dateien\Vorträge\Bilder\Thorax Williamns 1896.jpg">
            <a:extLst>
              <a:ext uri="{FF2B5EF4-FFF2-40B4-BE49-F238E27FC236}">
                <a16:creationId xmlns:a16="http://schemas.microsoft.com/office/drawing/2014/main" id="{D967572A-289C-C394-3D44-B8D6C11EEA0B}"/>
              </a:ext>
            </a:extLst>
          </p:cNvPr>
          <p:cNvPicPr>
            <a:picLocks noChangeAspect="1" noChangeArrowheads="1"/>
          </p:cNvPicPr>
          <p:nvPr/>
        </p:nvPicPr>
        <p:blipFill>
          <a:blip r:embed="rId4">
            <a:lum contrast="12000"/>
            <a:grayscl/>
            <a:extLst>
              <a:ext uri="{28A0092B-C50C-407E-A947-70E740481C1C}">
                <a14:useLocalDpi xmlns:a14="http://schemas.microsoft.com/office/drawing/2010/main" val="0"/>
              </a:ext>
            </a:extLst>
          </a:blip>
          <a:srcRect/>
          <a:stretch>
            <a:fillRect/>
          </a:stretch>
        </p:blipFill>
        <p:spPr bwMode="auto">
          <a:xfrm>
            <a:off x="227661" y="1690127"/>
            <a:ext cx="5028445" cy="347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E6956B1-07AB-500D-BEA5-51DBF5ECEE4E}"/>
              </a:ext>
            </a:extLst>
          </p:cNvPr>
          <p:cNvSpPr>
            <a:spLocks noChangeArrowheads="1"/>
          </p:cNvSpPr>
          <p:nvPr/>
        </p:nvSpPr>
        <p:spPr bwMode="auto">
          <a:xfrm>
            <a:off x="5771800" y="1424357"/>
            <a:ext cx="39036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spcAft>
                <a:spcPct val="50000"/>
              </a:spcAft>
            </a:pPr>
            <a:r>
              <a:rPr lang="de-DE" altLang="de-DE" sz="1400" b="1" dirty="0">
                <a:solidFill>
                  <a:srgbClr val="0F517D"/>
                </a:solidFill>
                <a:latin typeface="Verdana" pitchFamily="34" charset="0"/>
                <a:cs typeface="Times New Roman" pitchFamily="18" charset="0"/>
              </a:rPr>
              <a:t>April 1896</a:t>
            </a:r>
          </a:p>
          <a:p>
            <a:pPr eaLnBrk="1" hangingPunct="1">
              <a:spcAft>
                <a:spcPct val="50000"/>
              </a:spcAft>
            </a:pPr>
            <a:r>
              <a:rPr lang="de-DE" altLang="de-DE" sz="1400" b="1" dirty="0">
                <a:solidFill>
                  <a:srgbClr val="0F517D"/>
                </a:solidFill>
                <a:latin typeface="Verdana" pitchFamily="34" charset="0"/>
                <a:cs typeface="Times New Roman" pitchFamily="18" charset="0"/>
              </a:rPr>
              <a:t>First </a:t>
            </a:r>
            <a:r>
              <a:rPr lang="de-DE" altLang="de-DE" sz="1400" b="1" dirty="0" err="1">
                <a:solidFill>
                  <a:srgbClr val="0F517D"/>
                </a:solidFill>
                <a:latin typeface="Verdana" pitchFamily="34" charset="0"/>
                <a:cs typeface="Times New Roman" pitchFamily="18" charset="0"/>
              </a:rPr>
              <a:t>thorax</a:t>
            </a:r>
            <a:r>
              <a:rPr lang="de-DE" altLang="de-DE" sz="1400" b="1" dirty="0">
                <a:solidFill>
                  <a:srgbClr val="0F517D"/>
                </a:solidFill>
                <a:latin typeface="Verdana" pitchFamily="34" charset="0"/>
                <a:cs typeface="Times New Roman" pitchFamily="18" charset="0"/>
              </a:rPr>
              <a:t> </a:t>
            </a:r>
            <a:r>
              <a:rPr lang="de-DE" altLang="de-DE" sz="1400" b="1" dirty="0" err="1">
                <a:solidFill>
                  <a:srgbClr val="0F517D"/>
                </a:solidFill>
                <a:latin typeface="Verdana" pitchFamily="34" charset="0"/>
                <a:cs typeface="Times New Roman" pitchFamily="18" charset="0"/>
              </a:rPr>
              <a:t>radiograph</a:t>
            </a:r>
            <a:r>
              <a:rPr lang="de-DE" altLang="de-DE" sz="1400" b="1" dirty="0">
                <a:solidFill>
                  <a:srgbClr val="0F517D"/>
                </a:solidFill>
                <a:latin typeface="Verdana" pitchFamily="34" charset="0"/>
                <a:cs typeface="Times New Roman" pitchFamily="18" charset="0"/>
              </a:rPr>
              <a:t> </a:t>
            </a:r>
          </a:p>
          <a:p>
            <a:pPr eaLnBrk="1" hangingPunct="1">
              <a:spcAft>
                <a:spcPct val="50000"/>
              </a:spcAft>
            </a:pPr>
            <a:r>
              <a:rPr lang="de-DE" altLang="de-DE" sz="1400" dirty="0" err="1">
                <a:solidFill>
                  <a:srgbClr val="0F517D"/>
                </a:solidFill>
                <a:latin typeface="Verdana" pitchFamily="34" charset="0"/>
                <a:cs typeface="Times New Roman" pitchFamily="18" charset="0"/>
              </a:rPr>
              <a:t>Exposure</a:t>
            </a:r>
            <a:r>
              <a:rPr lang="de-DE" altLang="de-DE" sz="1400" dirty="0">
                <a:solidFill>
                  <a:srgbClr val="0F517D"/>
                </a:solidFill>
                <a:latin typeface="Verdana" pitchFamily="34" charset="0"/>
                <a:cs typeface="Times New Roman" pitchFamily="18" charset="0"/>
              </a:rPr>
              <a:t>: 60 </a:t>
            </a:r>
            <a:r>
              <a:rPr lang="de-DE" altLang="de-DE" sz="1400" dirty="0" err="1">
                <a:solidFill>
                  <a:srgbClr val="0F517D"/>
                </a:solidFill>
                <a:latin typeface="Verdana" pitchFamily="34" charset="0"/>
                <a:cs typeface="Times New Roman" pitchFamily="18" charset="0"/>
              </a:rPr>
              <a:t>minutes</a:t>
            </a:r>
            <a:endParaRPr lang="de-DE" altLang="de-DE" sz="1400" dirty="0">
              <a:solidFill>
                <a:srgbClr val="0F517D"/>
              </a:solidFill>
              <a:latin typeface="Verdana" pitchFamily="34" charset="0"/>
              <a:cs typeface="Times New Roman" pitchFamily="18" charset="0"/>
            </a:endParaRPr>
          </a:p>
        </p:txBody>
      </p:sp>
      <p:pic>
        <p:nvPicPr>
          <p:cNvPr id="5" name="Picture 2">
            <a:extLst>
              <a:ext uri="{FF2B5EF4-FFF2-40B4-BE49-F238E27FC236}">
                <a16:creationId xmlns:a16="http://schemas.microsoft.com/office/drawing/2014/main" id="{1DB895A6-A50C-D6D9-D6EE-BEB6CF36A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1800" y="2739941"/>
            <a:ext cx="1614966" cy="2426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a:extLst>
              <a:ext uri="{FF2B5EF4-FFF2-40B4-BE49-F238E27FC236}">
                <a16:creationId xmlns:a16="http://schemas.microsoft.com/office/drawing/2014/main" id="{8AAC12E7-A108-6D41-4014-65902CF444F3}"/>
              </a:ext>
            </a:extLst>
          </p:cNvPr>
          <p:cNvSpPr/>
          <p:nvPr/>
        </p:nvSpPr>
        <p:spPr>
          <a:xfrm>
            <a:off x="5771800" y="5288691"/>
            <a:ext cx="2934072" cy="646331"/>
          </a:xfrm>
          <a:prstGeom prst="rect">
            <a:avLst/>
          </a:prstGeom>
        </p:spPr>
        <p:txBody>
          <a:bodyPr wrap="square">
            <a:spAutoFit/>
          </a:bodyPr>
          <a:lstStyle/>
          <a:p>
            <a:pPr eaLnBrk="1" hangingPunct="1">
              <a:spcAft>
                <a:spcPct val="50000"/>
              </a:spcAft>
            </a:pPr>
            <a:r>
              <a:rPr lang="en-GB" altLang="de-DE" sz="1200" b="1" dirty="0">
                <a:solidFill>
                  <a:srgbClr val="0F517D"/>
                </a:solidFill>
                <a:latin typeface="Verdana" pitchFamily="34" charset="0"/>
                <a:cs typeface="Times New Roman" pitchFamily="18" charset="0"/>
              </a:rPr>
              <a:t>Francis Henry Williams</a:t>
            </a:r>
            <a:r>
              <a:rPr lang="en-GB" altLang="de-DE" sz="1200" dirty="0">
                <a:solidFill>
                  <a:srgbClr val="0F517D"/>
                </a:solidFill>
                <a:latin typeface="Verdana" pitchFamily="34" charset="0"/>
                <a:cs typeface="Times New Roman" pitchFamily="18" charset="0"/>
              </a:rPr>
              <a:t> </a:t>
            </a:r>
            <a:br>
              <a:rPr lang="en-GB" altLang="de-DE" sz="1200" dirty="0">
                <a:solidFill>
                  <a:srgbClr val="0F517D"/>
                </a:solidFill>
                <a:latin typeface="Verdana" pitchFamily="34" charset="0"/>
                <a:cs typeface="Times New Roman" pitchFamily="18" charset="0"/>
              </a:rPr>
            </a:br>
            <a:r>
              <a:rPr lang="en-GB" altLang="de-DE" sz="1200" dirty="0">
                <a:solidFill>
                  <a:srgbClr val="0F517D"/>
                </a:solidFill>
                <a:latin typeface="Verdana" pitchFamily="34" charset="0"/>
                <a:cs typeface="Times New Roman" pitchFamily="18" charset="0"/>
              </a:rPr>
              <a:t>(1852-1936)</a:t>
            </a:r>
            <a:br>
              <a:rPr lang="en-GB" altLang="de-DE" sz="1200" dirty="0">
                <a:solidFill>
                  <a:srgbClr val="0F517D"/>
                </a:solidFill>
                <a:latin typeface="Verdana" pitchFamily="34" charset="0"/>
                <a:cs typeface="Times New Roman" pitchFamily="18" charset="0"/>
              </a:rPr>
            </a:br>
            <a:r>
              <a:rPr lang="en-GB" altLang="de-DE" sz="1200" dirty="0">
                <a:solidFill>
                  <a:srgbClr val="0F517D"/>
                </a:solidFill>
                <a:latin typeface="Verdana" pitchFamily="34" charset="0"/>
                <a:cs typeface="Times New Roman" pitchFamily="18" charset="0"/>
              </a:rPr>
              <a:t>Physician, </a:t>
            </a:r>
            <a:r>
              <a:rPr lang="de-DE" altLang="de-DE" sz="1200" dirty="0">
                <a:solidFill>
                  <a:srgbClr val="0F517D"/>
                </a:solidFill>
                <a:latin typeface="Verdana" pitchFamily="34" charset="0"/>
                <a:cs typeface="Times New Roman" pitchFamily="18" charset="0"/>
              </a:rPr>
              <a:t>Cambridge, USA</a:t>
            </a:r>
          </a:p>
        </p:txBody>
      </p:sp>
      <p:sp>
        <p:nvSpPr>
          <p:cNvPr id="8" name="Textfeld 7">
            <a:extLst>
              <a:ext uri="{FF2B5EF4-FFF2-40B4-BE49-F238E27FC236}">
                <a16:creationId xmlns:a16="http://schemas.microsoft.com/office/drawing/2014/main" id="{17283569-B3F7-AAE8-200A-D893C36B6F52}"/>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772901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Roentgenology</a:t>
            </a:r>
            <a:r>
              <a:rPr lang="de-DE" sz="2000" b="1" dirty="0">
                <a:solidFill>
                  <a:srgbClr val="0F517D"/>
                </a:solidFill>
              </a:rPr>
              <a:t> 1896 - Therapy</a:t>
            </a:r>
          </a:p>
        </p:txBody>
      </p:sp>
      <p:pic>
        <p:nvPicPr>
          <p:cNvPr id="3" name="Picture 2">
            <a:extLst>
              <a:ext uri="{FF2B5EF4-FFF2-40B4-BE49-F238E27FC236}">
                <a16:creationId xmlns:a16="http://schemas.microsoft.com/office/drawing/2014/main" id="{D88B71C4-E574-A3B0-5A04-D7EB54CFA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61" y="1792133"/>
            <a:ext cx="2315241" cy="327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D36B68C-BC74-C293-BF5B-937F867D5C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2902" y="1792133"/>
            <a:ext cx="2176471" cy="327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a:extLst>
              <a:ext uri="{FF2B5EF4-FFF2-40B4-BE49-F238E27FC236}">
                <a16:creationId xmlns:a16="http://schemas.microsoft.com/office/drawing/2014/main" id="{79635A15-0C26-E70C-A3C9-3E0ADB679A2E}"/>
              </a:ext>
            </a:extLst>
          </p:cNvPr>
          <p:cNvSpPr>
            <a:spLocks noChangeArrowheads="1"/>
          </p:cNvSpPr>
          <p:nvPr/>
        </p:nvSpPr>
        <p:spPr bwMode="auto">
          <a:xfrm>
            <a:off x="5278211" y="1475653"/>
            <a:ext cx="288032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spcAft>
                <a:spcPct val="50000"/>
              </a:spcAft>
            </a:pPr>
            <a:r>
              <a:rPr lang="en-US" altLang="de-DE" sz="1400" b="1" dirty="0">
                <a:solidFill>
                  <a:srgbClr val="0F517D"/>
                </a:solidFill>
                <a:latin typeface="Verdana" pitchFamily="34" charset="0"/>
                <a:cs typeface="Times New Roman" pitchFamily="18" charset="0"/>
              </a:rPr>
              <a:t>Autumn 1896</a:t>
            </a:r>
          </a:p>
          <a:p>
            <a:pPr eaLnBrk="1" hangingPunct="1">
              <a:spcAft>
                <a:spcPct val="50000"/>
              </a:spcAft>
            </a:pPr>
            <a:r>
              <a:rPr lang="en-US" altLang="de-DE" sz="1400" dirty="0">
                <a:solidFill>
                  <a:srgbClr val="0F517D"/>
                </a:solidFill>
                <a:latin typeface="Verdana" pitchFamily="34" charset="0"/>
                <a:cs typeface="Times New Roman" pitchFamily="18" charset="0"/>
              </a:rPr>
              <a:t>First fractional radiotherapy of a hairy mole.</a:t>
            </a:r>
          </a:p>
        </p:txBody>
      </p:sp>
      <p:pic>
        <p:nvPicPr>
          <p:cNvPr id="6" name="Picture 3" descr="W:\Archiv DRM\Archiv 02 - Bilder\Diverses\Freund Porträt.jpg">
            <a:extLst>
              <a:ext uri="{FF2B5EF4-FFF2-40B4-BE49-F238E27FC236}">
                <a16:creationId xmlns:a16="http://schemas.microsoft.com/office/drawing/2014/main" id="{8C571EBD-B2BE-8A1D-B833-21B90587E2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2442" y="2649983"/>
            <a:ext cx="1779750" cy="2676632"/>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9D799457-51C1-1F94-DA70-3253E5595F91}"/>
              </a:ext>
            </a:extLst>
          </p:cNvPr>
          <p:cNvSpPr/>
          <p:nvPr/>
        </p:nvSpPr>
        <p:spPr>
          <a:xfrm>
            <a:off x="5839107" y="5418719"/>
            <a:ext cx="2502024" cy="830997"/>
          </a:xfrm>
          <a:prstGeom prst="rect">
            <a:avLst/>
          </a:prstGeom>
        </p:spPr>
        <p:txBody>
          <a:bodyPr wrap="square">
            <a:spAutoFit/>
          </a:bodyPr>
          <a:lstStyle/>
          <a:p>
            <a:pPr eaLnBrk="1" hangingPunct="1">
              <a:spcAft>
                <a:spcPct val="50000"/>
              </a:spcAft>
            </a:pPr>
            <a:r>
              <a:rPr lang="en-GB" altLang="de-DE" sz="1200" b="1" dirty="0">
                <a:solidFill>
                  <a:srgbClr val="0F517D"/>
                </a:solidFill>
                <a:latin typeface="Verdana" pitchFamily="34" charset="0"/>
                <a:cs typeface="Times New Roman" pitchFamily="18" charset="0"/>
              </a:rPr>
              <a:t>Leopold Freund </a:t>
            </a:r>
            <a:br>
              <a:rPr lang="en-GB" altLang="de-DE" sz="1200" b="1" dirty="0">
                <a:solidFill>
                  <a:srgbClr val="0F517D"/>
                </a:solidFill>
                <a:latin typeface="Verdana" pitchFamily="34" charset="0"/>
                <a:cs typeface="Times New Roman" pitchFamily="18" charset="0"/>
              </a:rPr>
            </a:br>
            <a:r>
              <a:rPr lang="en-GB" altLang="de-DE" sz="1200" dirty="0">
                <a:solidFill>
                  <a:srgbClr val="0F517D"/>
                </a:solidFill>
                <a:latin typeface="Verdana" pitchFamily="34" charset="0"/>
                <a:cs typeface="Times New Roman" pitchFamily="18" charset="0"/>
              </a:rPr>
              <a:t>(1868-1943)</a:t>
            </a:r>
            <a:br>
              <a:rPr lang="en-GB" altLang="de-DE" sz="1200" dirty="0">
                <a:solidFill>
                  <a:srgbClr val="0F517D"/>
                </a:solidFill>
                <a:latin typeface="Verdana" pitchFamily="34" charset="0"/>
                <a:cs typeface="Times New Roman" pitchFamily="18" charset="0"/>
              </a:rPr>
            </a:br>
            <a:r>
              <a:rPr lang="en-GB" altLang="de-DE" sz="1200" dirty="0">
                <a:solidFill>
                  <a:srgbClr val="0F517D"/>
                </a:solidFill>
                <a:latin typeface="Verdana" pitchFamily="34" charset="0"/>
                <a:cs typeface="Times New Roman" pitchFamily="18" charset="0"/>
              </a:rPr>
              <a:t>Dermatologist, University Hospital of Vienna, Austria</a:t>
            </a:r>
          </a:p>
        </p:txBody>
      </p:sp>
      <p:sp>
        <p:nvSpPr>
          <p:cNvPr id="10" name="Textfeld 9">
            <a:extLst>
              <a:ext uri="{FF2B5EF4-FFF2-40B4-BE49-F238E27FC236}">
                <a16:creationId xmlns:a16="http://schemas.microsoft.com/office/drawing/2014/main" id="{2CE18F87-8C06-4A36-B4A3-D78CD661374F}"/>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4278467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New </a:t>
            </a:r>
            <a:r>
              <a:rPr lang="de-DE" sz="2000" b="1" dirty="0" err="1">
                <a:solidFill>
                  <a:srgbClr val="0F517D"/>
                </a:solidFill>
              </a:rPr>
              <a:t>medical</a:t>
            </a:r>
            <a:r>
              <a:rPr lang="de-DE" sz="2000" b="1" dirty="0">
                <a:solidFill>
                  <a:srgbClr val="0F517D"/>
                </a:solidFill>
              </a:rPr>
              <a:t> </a:t>
            </a:r>
            <a:r>
              <a:rPr lang="de-DE" sz="2000" b="1" dirty="0" err="1">
                <a:solidFill>
                  <a:srgbClr val="0F517D"/>
                </a:solidFill>
              </a:rPr>
              <a:t>professions</a:t>
            </a:r>
            <a:endParaRPr lang="de-DE" sz="2000" b="1" dirty="0">
              <a:solidFill>
                <a:srgbClr val="0F517D"/>
              </a:solidFill>
            </a:endParaRPr>
          </a:p>
        </p:txBody>
      </p:sp>
      <p:pic>
        <p:nvPicPr>
          <p:cNvPr id="3" name="Picture 2">
            <a:extLst>
              <a:ext uri="{FF2B5EF4-FFF2-40B4-BE49-F238E27FC236}">
                <a16:creationId xmlns:a16="http://schemas.microsoft.com/office/drawing/2014/main" id="{6D9EA1C7-09F7-1A58-FC29-FA4E897E7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61" y="1410016"/>
            <a:ext cx="4710099" cy="394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1">
            <a:extLst>
              <a:ext uri="{FF2B5EF4-FFF2-40B4-BE49-F238E27FC236}">
                <a16:creationId xmlns:a16="http://schemas.microsoft.com/office/drawing/2014/main" id="{E6282343-E9B0-7FF8-4F4C-25554E1193F1}"/>
              </a:ext>
            </a:extLst>
          </p:cNvPr>
          <p:cNvSpPr>
            <a:spLocks noChangeArrowheads="1"/>
          </p:cNvSpPr>
          <p:nvPr/>
        </p:nvSpPr>
        <p:spPr bwMode="auto">
          <a:xfrm>
            <a:off x="182410" y="5462787"/>
            <a:ext cx="4800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algn="r" eaLnBrk="1" hangingPunct="1"/>
            <a:r>
              <a:rPr lang="de-DE" altLang="de-DE" sz="1400" b="1" dirty="0">
                <a:solidFill>
                  <a:srgbClr val="0F517D"/>
                </a:solidFill>
                <a:latin typeface="Arial" pitchFamily="34" charset="0"/>
                <a:cs typeface="Times New Roman" pitchFamily="18" charset="0"/>
              </a:rPr>
              <a:t>Röntgen </a:t>
            </a:r>
            <a:r>
              <a:rPr lang="de-DE" altLang="de-DE" sz="1400" b="1" dirty="0" err="1">
                <a:solidFill>
                  <a:srgbClr val="0F517D"/>
                </a:solidFill>
                <a:latin typeface="Arial" pitchFamily="34" charset="0"/>
                <a:cs typeface="Times New Roman" pitchFamily="18" charset="0"/>
              </a:rPr>
              <a:t>examination</a:t>
            </a:r>
            <a:r>
              <a:rPr lang="de-DE" altLang="de-DE" sz="1400" b="1" dirty="0">
                <a:solidFill>
                  <a:srgbClr val="0F517D"/>
                </a:solidFill>
                <a:latin typeface="Arial" pitchFamily="34" charset="0"/>
                <a:cs typeface="Times New Roman" pitchFamily="18" charset="0"/>
              </a:rPr>
              <a:t>, circa </a:t>
            </a:r>
            <a:r>
              <a:rPr lang="de-DE" altLang="de-DE" sz="1200" b="1" dirty="0">
                <a:solidFill>
                  <a:srgbClr val="0F517D"/>
                </a:solidFill>
                <a:latin typeface="Arial" pitchFamily="34" charset="0"/>
                <a:cs typeface="Times New Roman" pitchFamily="18" charset="0"/>
              </a:rPr>
              <a:t>1900</a:t>
            </a:r>
            <a:endParaRPr lang="de-DE" altLang="de-DE" sz="1200" b="1" dirty="0">
              <a:solidFill>
                <a:srgbClr val="0F517D"/>
              </a:solidFill>
              <a:latin typeface="Arial" pitchFamily="34" charset="0"/>
            </a:endParaRPr>
          </a:p>
        </p:txBody>
      </p:sp>
      <p:sp>
        <p:nvSpPr>
          <p:cNvPr id="5" name="Rechteck 4">
            <a:extLst>
              <a:ext uri="{FF2B5EF4-FFF2-40B4-BE49-F238E27FC236}">
                <a16:creationId xmlns:a16="http://schemas.microsoft.com/office/drawing/2014/main" id="{6E829D14-6AAB-7F66-8F39-4AB667B3B934}"/>
              </a:ext>
            </a:extLst>
          </p:cNvPr>
          <p:cNvSpPr/>
          <p:nvPr/>
        </p:nvSpPr>
        <p:spPr>
          <a:xfrm>
            <a:off x="5405616" y="1659285"/>
            <a:ext cx="3481209" cy="3539430"/>
          </a:xfrm>
          <a:prstGeom prst="rect">
            <a:avLst/>
          </a:prstGeom>
        </p:spPr>
        <p:txBody>
          <a:bodyPr wrap="square">
            <a:spAutoFit/>
          </a:bodyPr>
          <a:lstStyle/>
          <a:p>
            <a:r>
              <a:rPr lang="en-US" sz="1400" b="1" dirty="0">
                <a:solidFill>
                  <a:srgbClr val="0F517D"/>
                </a:solidFill>
                <a:latin typeface="Arial" panose="020B0604020202020204" pitchFamily="34" charset="0"/>
                <a:cs typeface="Arial" panose="020B0604020202020204" pitchFamily="34" charset="0"/>
              </a:rPr>
              <a:t>1896-1900</a:t>
            </a:r>
          </a:p>
          <a:p>
            <a:br>
              <a:rPr lang="en-US" sz="1400" dirty="0">
                <a:solidFill>
                  <a:srgbClr val="0F517D"/>
                </a:solidFill>
                <a:latin typeface="Arial" panose="020B0604020202020204" pitchFamily="34" charset="0"/>
                <a:cs typeface="Arial" panose="020B0604020202020204" pitchFamily="34" charset="0"/>
              </a:rPr>
            </a:br>
            <a:r>
              <a:rPr lang="en-US" sz="1400" dirty="0">
                <a:solidFill>
                  <a:srgbClr val="0F517D"/>
                </a:solidFill>
                <a:latin typeface="Arial" panose="020B0604020202020204" pitchFamily="34" charset="0"/>
                <a:cs typeface="Arial" panose="020B0604020202020204" pitchFamily="34" charset="0"/>
              </a:rPr>
              <a:t>Radiologist as solo worker: was physician and assistant </a:t>
            </a:r>
            <a:br>
              <a:rPr lang="en-US" sz="1400" dirty="0">
                <a:solidFill>
                  <a:srgbClr val="0F517D"/>
                </a:solidFill>
                <a:latin typeface="Arial" panose="020B0604020202020204" pitchFamily="34" charset="0"/>
                <a:cs typeface="Arial" panose="020B0604020202020204" pitchFamily="34" charset="0"/>
              </a:rPr>
            </a:br>
            <a:r>
              <a:rPr lang="en-US" sz="1400" dirty="0">
                <a:solidFill>
                  <a:srgbClr val="0F517D"/>
                </a:solidFill>
                <a:latin typeface="Arial" panose="020B0604020202020204" pitchFamily="34" charset="0"/>
                <a:cs typeface="Arial" panose="020B0604020202020204" pitchFamily="34" charset="0"/>
              </a:rPr>
              <a:t>and at the same time photographer and mechanic, archivist and registrar. </a:t>
            </a:r>
          </a:p>
          <a:p>
            <a:endParaRPr lang="en-US" sz="1400" dirty="0">
              <a:solidFill>
                <a:srgbClr val="0F517D"/>
              </a:solidFill>
              <a:latin typeface="Arial" panose="020B0604020202020204" pitchFamily="34" charset="0"/>
              <a:cs typeface="Arial" panose="020B0604020202020204" pitchFamily="34" charset="0"/>
            </a:endParaRPr>
          </a:p>
          <a:p>
            <a:endParaRPr lang="en-US" sz="1400" dirty="0">
              <a:solidFill>
                <a:srgbClr val="0F517D"/>
              </a:solidFill>
              <a:latin typeface="Arial" panose="020B0604020202020204" pitchFamily="34" charset="0"/>
              <a:cs typeface="Arial" panose="020B0604020202020204" pitchFamily="34" charset="0"/>
            </a:endParaRPr>
          </a:p>
          <a:p>
            <a:endParaRPr lang="en-US" sz="1400" dirty="0">
              <a:solidFill>
                <a:srgbClr val="0F517D"/>
              </a:solidFill>
              <a:latin typeface="Arial" panose="020B0604020202020204" pitchFamily="34" charset="0"/>
              <a:cs typeface="Arial" panose="020B0604020202020204" pitchFamily="34" charset="0"/>
            </a:endParaRPr>
          </a:p>
          <a:p>
            <a:r>
              <a:rPr lang="en-US" sz="1400" b="1" dirty="0">
                <a:solidFill>
                  <a:srgbClr val="0F517D"/>
                </a:solidFill>
                <a:latin typeface="Arial" panose="020B0604020202020204" pitchFamily="34" charset="0"/>
                <a:cs typeface="Arial" panose="020B0604020202020204" pitchFamily="34" charset="0"/>
              </a:rPr>
              <a:t>After 1900</a:t>
            </a:r>
          </a:p>
          <a:p>
            <a:br>
              <a:rPr lang="en-US" sz="1400" dirty="0">
                <a:solidFill>
                  <a:srgbClr val="0F517D"/>
                </a:solidFill>
                <a:latin typeface="Arial" panose="020B0604020202020204" pitchFamily="34" charset="0"/>
                <a:cs typeface="Arial" panose="020B0604020202020204" pitchFamily="34" charset="0"/>
              </a:rPr>
            </a:br>
            <a:r>
              <a:rPr lang="en-US" sz="1400" dirty="0">
                <a:solidFill>
                  <a:srgbClr val="0F517D"/>
                </a:solidFill>
                <a:latin typeface="Arial" panose="020B0604020202020204" pitchFamily="34" charset="0"/>
                <a:cs typeface="Arial" panose="020B0604020202020204" pitchFamily="34" charset="0"/>
              </a:rPr>
              <a:t>Different professions: </a:t>
            </a:r>
          </a:p>
          <a:p>
            <a:r>
              <a:rPr lang="en-US" sz="1400" dirty="0">
                <a:solidFill>
                  <a:srgbClr val="0F517D"/>
                </a:solidFill>
                <a:latin typeface="Arial" panose="020B0604020202020204" pitchFamily="34" charset="0"/>
                <a:cs typeface="Arial" panose="020B0604020202020204" pitchFamily="34" charset="0"/>
              </a:rPr>
              <a:t>the radiologist as a medical specialist</a:t>
            </a:r>
          </a:p>
          <a:p>
            <a:r>
              <a:rPr lang="en-US" sz="1400" dirty="0">
                <a:solidFill>
                  <a:srgbClr val="0F517D"/>
                </a:solidFill>
                <a:latin typeface="Arial" panose="020B0604020202020204" pitchFamily="34" charset="0"/>
                <a:cs typeface="Arial" panose="020B0604020202020204" pitchFamily="34" charset="0"/>
              </a:rPr>
              <a:t>the X-ray nurse, </a:t>
            </a:r>
            <a:br>
              <a:rPr lang="en-US" sz="1400" dirty="0">
                <a:solidFill>
                  <a:srgbClr val="0F517D"/>
                </a:solidFill>
                <a:latin typeface="Arial" panose="020B0604020202020204" pitchFamily="34" charset="0"/>
                <a:cs typeface="Arial" panose="020B0604020202020204" pitchFamily="34" charset="0"/>
              </a:rPr>
            </a:br>
            <a:r>
              <a:rPr lang="en-US" sz="1400" dirty="0">
                <a:solidFill>
                  <a:srgbClr val="0F517D"/>
                </a:solidFill>
                <a:latin typeface="Arial" panose="020B0604020202020204" pitchFamily="34" charset="0"/>
                <a:cs typeface="Arial" panose="020B0604020202020204" pitchFamily="34" charset="0"/>
              </a:rPr>
              <a:t>the X-ray photographer the X-ray technician.</a:t>
            </a:r>
            <a:endParaRPr lang="de-DE" sz="1400" dirty="0">
              <a:solidFill>
                <a:srgbClr val="0F517D"/>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42BEB1DF-30BC-99CA-396C-9AE6825F244B}"/>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852158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Radiologist</a:t>
            </a:r>
            <a:endParaRPr lang="de-DE" sz="2000" b="1" dirty="0">
              <a:solidFill>
                <a:srgbClr val="0F517D"/>
              </a:solidFill>
            </a:endParaRPr>
          </a:p>
        </p:txBody>
      </p:sp>
      <p:pic>
        <p:nvPicPr>
          <p:cNvPr id="6" name="Picture 3">
            <a:extLst>
              <a:ext uri="{FF2B5EF4-FFF2-40B4-BE49-F238E27FC236}">
                <a16:creationId xmlns:a16="http://schemas.microsoft.com/office/drawing/2014/main" id="{62A26D1F-EAF5-5D57-D958-711CA3232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61" y="1424357"/>
            <a:ext cx="5263614" cy="417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7CF2000E-AE05-6BED-8EA0-87958ACFD5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2435" y="1424356"/>
            <a:ext cx="3119605" cy="417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a:extLst>
              <a:ext uri="{FF2B5EF4-FFF2-40B4-BE49-F238E27FC236}">
                <a16:creationId xmlns:a16="http://schemas.microsoft.com/office/drawing/2014/main" id="{97025100-8F3C-EBF9-8B91-FFA67563AC1A}"/>
              </a:ext>
            </a:extLst>
          </p:cNvPr>
          <p:cNvSpPr/>
          <p:nvPr/>
        </p:nvSpPr>
        <p:spPr>
          <a:xfrm>
            <a:off x="167819" y="5724632"/>
            <a:ext cx="8664221" cy="523220"/>
          </a:xfrm>
          <a:prstGeom prst="rect">
            <a:avLst/>
          </a:prstGeom>
        </p:spPr>
        <p:txBody>
          <a:bodyPr wrap="square">
            <a:spAutoFit/>
          </a:bodyPr>
          <a:lstStyle/>
          <a:p>
            <a:r>
              <a:rPr lang="en-US" sz="1400" dirty="0">
                <a:solidFill>
                  <a:srgbClr val="0F517D"/>
                </a:solidFill>
                <a:latin typeface="Arial" panose="020B0604020202020204" pitchFamily="34" charset="0"/>
                <a:cs typeface="Arial" panose="020B0604020202020204" pitchFamily="34" charset="0"/>
              </a:rPr>
              <a:t>Radiology was recognized as an independent medical </a:t>
            </a:r>
            <a:r>
              <a:rPr lang="en-US" sz="1400" dirty="0" err="1">
                <a:solidFill>
                  <a:srgbClr val="0F517D"/>
                </a:solidFill>
                <a:latin typeface="Arial" panose="020B0604020202020204" pitchFamily="34" charset="0"/>
                <a:cs typeface="Arial" panose="020B0604020202020204" pitchFamily="34" charset="0"/>
              </a:rPr>
              <a:t>speciality</a:t>
            </a:r>
            <a:r>
              <a:rPr lang="en-US" sz="1400" dirty="0">
                <a:solidFill>
                  <a:srgbClr val="0F517D"/>
                </a:solidFill>
                <a:latin typeface="Arial" panose="020B0604020202020204" pitchFamily="34" charset="0"/>
                <a:cs typeface="Arial" panose="020B0604020202020204" pitchFamily="34" charset="0"/>
              </a:rPr>
              <a:t> after the end of WW I when the first chairs were established at the universities. </a:t>
            </a:r>
            <a:endParaRPr lang="de-DE" sz="1400" dirty="0">
              <a:solidFill>
                <a:srgbClr val="0F517D"/>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65B27165-1AD5-5489-F095-333637DC945D}"/>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459382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Radiographer</a:t>
            </a:r>
            <a:r>
              <a:rPr lang="de-DE" sz="2000" b="1" dirty="0">
                <a:solidFill>
                  <a:srgbClr val="0F517D"/>
                </a:solidFill>
              </a:rPr>
              <a:t> and X-</a:t>
            </a:r>
            <a:r>
              <a:rPr lang="de-DE" sz="2000" b="1" dirty="0" err="1">
                <a:solidFill>
                  <a:srgbClr val="0F517D"/>
                </a:solidFill>
              </a:rPr>
              <a:t>ray</a:t>
            </a:r>
            <a:r>
              <a:rPr lang="de-DE" sz="2000" b="1" dirty="0">
                <a:solidFill>
                  <a:srgbClr val="0F517D"/>
                </a:solidFill>
              </a:rPr>
              <a:t> </a:t>
            </a:r>
            <a:r>
              <a:rPr lang="de-DE" sz="2000" b="1" dirty="0" err="1">
                <a:solidFill>
                  <a:srgbClr val="0F517D"/>
                </a:solidFill>
              </a:rPr>
              <a:t>technician</a:t>
            </a:r>
            <a:r>
              <a:rPr lang="de-DE" sz="2000" b="1" dirty="0">
                <a:solidFill>
                  <a:srgbClr val="0F517D"/>
                </a:solidFill>
              </a:rPr>
              <a:t> </a:t>
            </a:r>
          </a:p>
        </p:txBody>
      </p:sp>
      <p:pic>
        <p:nvPicPr>
          <p:cNvPr id="3" name="Picture 4">
            <a:extLst>
              <a:ext uri="{FF2B5EF4-FFF2-40B4-BE49-F238E27FC236}">
                <a16:creationId xmlns:a16="http://schemas.microsoft.com/office/drawing/2014/main" id="{F028F691-9EAB-7C90-55F3-C24F9CDA7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06" y="1424357"/>
            <a:ext cx="5300115" cy="386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a:extLst>
              <a:ext uri="{FF2B5EF4-FFF2-40B4-BE49-F238E27FC236}">
                <a16:creationId xmlns:a16="http://schemas.microsoft.com/office/drawing/2014/main" id="{055CD1FD-4F4F-2FB3-EF70-4C18124C7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0622" y="1424357"/>
            <a:ext cx="2803232" cy="386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a:extLst>
              <a:ext uri="{FF2B5EF4-FFF2-40B4-BE49-F238E27FC236}">
                <a16:creationId xmlns:a16="http://schemas.microsoft.com/office/drawing/2014/main" id="{D94090DE-B4CF-53F1-E4AA-70F04AC381AA}"/>
              </a:ext>
            </a:extLst>
          </p:cNvPr>
          <p:cNvSpPr/>
          <p:nvPr/>
        </p:nvSpPr>
        <p:spPr>
          <a:xfrm>
            <a:off x="454906" y="5382273"/>
            <a:ext cx="5431249" cy="523220"/>
          </a:xfrm>
          <a:prstGeom prst="rect">
            <a:avLst/>
          </a:prstGeom>
        </p:spPr>
        <p:txBody>
          <a:bodyPr wrap="square">
            <a:spAutoFit/>
          </a:bodyPr>
          <a:lstStyle/>
          <a:p>
            <a:r>
              <a:rPr lang="en-US" sz="1400" dirty="0">
                <a:solidFill>
                  <a:srgbClr val="0F517D"/>
                </a:solidFill>
                <a:latin typeface="Arial" panose="020B0604020202020204" pitchFamily="34" charset="0"/>
                <a:cs typeface="Arial" panose="020B0604020202020204" pitchFamily="34" charset="0"/>
              </a:rPr>
              <a:t>The pioneering work of woman in all fields of radiology is </a:t>
            </a:r>
            <a:br>
              <a:rPr lang="en-US" sz="1400" dirty="0">
                <a:solidFill>
                  <a:srgbClr val="0F517D"/>
                </a:solidFill>
                <a:latin typeface="Arial" panose="020B0604020202020204" pitchFamily="34" charset="0"/>
                <a:cs typeface="Arial" panose="020B0604020202020204" pitchFamily="34" charset="0"/>
              </a:rPr>
            </a:br>
            <a:r>
              <a:rPr lang="en-US" sz="1400" dirty="0">
                <a:solidFill>
                  <a:srgbClr val="0F517D"/>
                </a:solidFill>
                <a:latin typeface="Arial" panose="020B0604020202020204" pitchFamily="34" charset="0"/>
                <a:cs typeface="Arial" panose="020B0604020202020204" pitchFamily="34" charset="0"/>
              </a:rPr>
              <a:t>still undervalued, even today. </a:t>
            </a:r>
            <a:endParaRPr lang="de-DE" sz="1400" dirty="0">
              <a:solidFill>
                <a:srgbClr val="0F517D"/>
              </a:solidFill>
              <a:latin typeface="Arial" panose="020B0604020202020204" pitchFamily="34" charset="0"/>
              <a:cs typeface="Arial" panose="020B0604020202020204" pitchFamily="34" charset="0"/>
            </a:endParaRPr>
          </a:p>
        </p:txBody>
      </p:sp>
      <p:sp>
        <p:nvSpPr>
          <p:cNvPr id="6" name="Rechteck 1">
            <a:extLst>
              <a:ext uri="{FF2B5EF4-FFF2-40B4-BE49-F238E27FC236}">
                <a16:creationId xmlns:a16="http://schemas.microsoft.com/office/drawing/2014/main" id="{75EC5712-5441-4EC3-AAFF-09BA4819B185}"/>
              </a:ext>
            </a:extLst>
          </p:cNvPr>
          <p:cNvSpPr>
            <a:spLocks noChangeArrowheads="1"/>
          </p:cNvSpPr>
          <p:nvPr/>
        </p:nvSpPr>
        <p:spPr bwMode="auto">
          <a:xfrm>
            <a:off x="5550087" y="5444629"/>
            <a:ext cx="31390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algn="r" eaLnBrk="1" hangingPunct="1"/>
            <a:r>
              <a:rPr lang="de-DE" altLang="de-DE" sz="1400" dirty="0">
                <a:solidFill>
                  <a:srgbClr val="0F517D"/>
                </a:solidFill>
                <a:latin typeface="Arial" pitchFamily="34" charset="0"/>
                <a:cs typeface="Times New Roman" pitchFamily="18" charset="0"/>
              </a:rPr>
              <a:t>Archiv Leonie Moser, Winterthur</a:t>
            </a:r>
            <a:endParaRPr lang="de-DE" altLang="de-DE" sz="1400" dirty="0">
              <a:solidFill>
                <a:srgbClr val="0F517D"/>
              </a:solidFill>
              <a:latin typeface="Arial" pitchFamily="34" charset="0"/>
            </a:endParaRPr>
          </a:p>
        </p:txBody>
      </p:sp>
      <p:sp>
        <p:nvSpPr>
          <p:cNvPr id="8" name="Textfeld 7">
            <a:extLst>
              <a:ext uri="{FF2B5EF4-FFF2-40B4-BE49-F238E27FC236}">
                <a16:creationId xmlns:a16="http://schemas.microsoft.com/office/drawing/2014/main" id="{8B68976C-B027-6149-F5E3-6A6C10EEC755}"/>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723614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Röntgen-Museum in Remscheid</a:t>
            </a:r>
          </a:p>
        </p:txBody>
      </p:sp>
      <p:pic>
        <p:nvPicPr>
          <p:cNvPr id="3" name="Grafik 2">
            <a:extLst>
              <a:ext uri="{FF2B5EF4-FFF2-40B4-BE49-F238E27FC236}">
                <a16:creationId xmlns:a16="http://schemas.microsoft.com/office/drawing/2014/main" id="{25F84E37-8E8E-52C8-C41B-22D0E06DE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33"/>
          <a:stretch/>
        </p:blipFill>
        <p:spPr>
          <a:xfrm>
            <a:off x="318912" y="1255256"/>
            <a:ext cx="5033698" cy="3383996"/>
          </a:xfrm>
          <a:prstGeom prst="rect">
            <a:avLst/>
          </a:prstGeom>
        </p:spPr>
      </p:pic>
      <p:pic>
        <p:nvPicPr>
          <p:cNvPr id="4" name="Bild 5">
            <a:extLst>
              <a:ext uri="{FF2B5EF4-FFF2-40B4-BE49-F238E27FC236}">
                <a16:creationId xmlns:a16="http://schemas.microsoft.com/office/drawing/2014/main" id="{0A0DAF0A-6AD1-6D74-9689-F584E95CE3BA}"/>
              </a:ext>
            </a:extLst>
          </p:cNvPr>
          <p:cNvPicPr>
            <a:picLocks noChangeAspect="1"/>
          </p:cNvPicPr>
          <p:nvPr/>
        </p:nvPicPr>
        <p:blipFill>
          <a:blip r:embed="rId5"/>
          <a:stretch>
            <a:fillRect/>
          </a:stretch>
        </p:blipFill>
        <p:spPr>
          <a:xfrm>
            <a:off x="5531314" y="1255256"/>
            <a:ext cx="3293774" cy="2591102"/>
          </a:xfrm>
          <a:prstGeom prst="rect">
            <a:avLst/>
          </a:prstGeom>
        </p:spPr>
      </p:pic>
      <p:pic>
        <p:nvPicPr>
          <p:cNvPr id="5" name="Bild 6">
            <a:extLst>
              <a:ext uri="{FF2B5EF4-FFF2-40B4-BE49-F238E27FC236}">
                <a16:creationId xmlns:a16="http://schemas.microsoft.com/office/drawing/2014/main" id="{55246F6B-F4BB-56E4-0B15-C1F1FC360B9A}"/>
              </a:ext>
            </a:extLst>
          </p:cNvPr>
          <p:cNvPicPr>
            <a:picLocks noChangeAspect="1"/>
          </p:cNvPicPr>
          <p:nvPr/>
        </p:nvPicPr>
        <p:blipFill>
          <a:blip r:embed="rId6"/>
          <a:stretch>
            <a:fillRect/>
          </a:stretch>
        </p:blipFill>
        <p:spPr>
          <a:xfrm>
            <a:off x="5531314" y="3886642"/>
            <a:ext cx="3293774" cy="2592519"/>
          </a:xfrm>
          <a:prstGeom prst="rect">
            <a:avLst/>
          </a:prstGeom>
        </p:spPr>
      </p:pic>
      <p:sp>
        <p:nvSpPr>
          <p:cNvPr id="6" name="Textfeld 5">
            <a:extLst>
              <a:ext uri="{FF2B5EF4-FFF2-40B4-BE49-F238E27FC236}">
                <a16:creationId xmlns:a16="http://schemas.microsoft.com/office/drawing/2014/main" id="{B78DEBFF-DFE5-A95C-0FA1-79FB0E81BB12}"/>
              </a:ext>
            </a:extLst>
          </p:cNvPr>
          <p:cNvSpPr txBox="1"/>
          <p:nvPr/>
        </p:nvSpPr>
        <p:spPr>
          <a:xfrm>
            <a:off x="271357" y="4746799"/>
            <a:ext cx="5128808" cy="1923604"/>
          </a:xfrm>
          <a:prstGeom prst="rect">
            <a:avLst/>
          </a:prstGeom>
          <a:noFill/>
        </p:spPr>
        <p:txBody>
          <a:bodyPr wrap="square" rtlCol="0">
            <a:spAutoFit/>
          </a:bodyPr>
          <a:lstStyle/>
          <a:p>
            <a:pPr>
              <a:lnSpc>
                <a:spcPct val="150000"/>
              </a:lnSpc>
            </a:pPr>
            <a:r>
              <a:rPr lang="de-DE" sz="1400" dirty="0" err="1">
                <a:solidFill>
                  <a:srgbClr val="0F517D"/>
                </a:solidFill>
                <a:latin typeface="Arial" panose="020B0604020202020204" pitchFamily="34" charset="0"/>
                <a:cs typeface="Arial" panose="020B0604020202020204" pitchFamily="34" charset="0"/>
              </a:rPr>
              <a:t>Established</a:t>
            </a:r>
            <a:r>
              <a:rPr lang="de-DE" sz="1400" dirty="0">
                <a:solidFill>
                  <a:srgbClr val="0F517D"/>
                </a:solidFill>
                <a:latin typeface="Arial" panose="020B0604020202020204" pitchFamily="34" charset="0"/>
                <a:cs typeface="Arial" panose="020B0604020202020204" pitchFamily="34" charset="0"/>
              </a:rPr>
              <a:t> 1932</a:t>
            </a:r>
          </a:p>
          <a:p>
            <a:pPr>
              <a:lnSpc>
                <a:spcPct val="150000"/>
              </a:lnSpc>
            </a:pPr>
            <a:r>
              <a:rPr lang="de-DE" sz="1400" dirty="0">
                <a:solidFill>
                  <a:srgbClr val="0F517D"/>
                </a:solidFill>
                <a:latin typeface="Arial" panose="020B0604020202020204" pitchFamily="34" charset="0"/>
                <a:cs typeface="Arial" panose="020B0604020202020204" pitchFamily="34" charset="0"/>
              </a:rPr>
              <a:t>2.500 </a:t>
            </a:r>
            <a:r>
              <a:rPr lang="de-DE" sz="1400" dirty="0" err="1">
                <a:solidFill>
                  <a:srgbClr val="0F517D"/>
                </a:solidFill>
                <a:latin typeface="Arial" panose="020B0604020202020204" pitchFamily="34" charset="0"/>
                <a:cs typeface="Arial" panose="020B0604020202020204" pitchFamily="34" charset="0"/>
              </a:rPr>
              <a:t>sqm</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exhibition</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area</a:t>
            </a:r>
            <a:endParaRPr lang="de-DE" sz="1400" dirty="0">
              <a:solidFill>
                <a:srgbClr val="0F517D"/>
              </a:solidFill>
              <a:latin typeface="Arial" panose="020B0604020202020204" pitchFamily="34" charset="0"/>
              <a:cs typeface="Arial" panose="020B0604020202020204" pitchFamily="34" charset="0"/>
            </a:endParaRPr>
          </a:p>
          <a:p>
            <a:pPr>
              <a:lnSpc>
                <a:spcPct val="150000"/>
              </a:lnSpc>
            </a:pPr>
            <a:r>
              <a:rPr lang="de-DE" sz="1400" dirty="0">
                <a:solidFill>
                  <a:srgbClr val="0F517D"/>
                </a:solidFill>
                <a:latin typeface="Arial" panose="020B0604020202020204" pitchFamily="34" charset="0"/>
                <a:cs typeface="Arial" panose="020B0604020202020204" pitchFamily="34" charset="0"/>
              </a:rPr>
              <a:t>160.000 </a:t>
            </a:r>
            <a:r>
              <a:rPr lang="de-DE" sz="1400" dirty="0" err="1">
                <a:solidFill>
                  <a:srgbClr val="0F517D"/>
                </a:solidFill>
                <a:latin typeface="Arial" panose="020B0604020202020204" pitchFamily="34" charset="0"/>
                <a:cs typeface="Arial" panose="020B0604020202020204" pitchFamily="34" charset="0"/>
              </a:rPr>
              <a:t>Exhibits</a:t>
            </a:r>
            <a:endParaRPr lang="de-DE" sz="1400" dirty="0">
              <a:solidFill>
                <a:srgbClr val="0F517D"/>
              </a:solidFill>
              <a:latin typeface="Arial" panose="020B0604020202020204" pitchFamily="34" charset="0"/>
              <a:cs typeface="Arial" panose="020B0604020202020204" pitchFamily="34" charset="0"/>
            </a:endParaRPr>
          </a:p>
          <a:p>
            <a:pPr>
              <a:lnSpc>
                <a:spcPct val="150000"/>
              </a:lnSpc>
            </a:pPr>
            <a:r>
              <a:rPr lang="de-DE" sz="1400" dirty="0">
                <a:solidFill>
                  <a:srgbClr val="0F517D"/>
                </a:solidFill>
                <a:latin typeface="Arial" panose="020B0604020202020204" pitchFamily="34" charset="0"/>
                <a:cs typeface="Arial" panose="020B0604020202020204" pitchFamily="34" charset="0"/>
              </a:rPr>
              <a:t>Archive </a:t>
            </a:r>
            <a:r>
              <a:rPr lang="de-DE" sz="1400" dirty="0" err="1">
                <a:solidFill>
                  <a:srgbClr val="0F517D"/>
                </a:solidFill>
                <a:latin typeface="Arial" panose="020B0604020202020204" pitchFamily="34" charset="0"/>
                <a:cs typeface="Arial" panose="020B0604020202020204" pitchFamily="34" charset="0"/>
              </a:rPr>
              <a:t>documents</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photographs</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radiographs</a:t>
            </a:r>
            <a:endParaRPr lang="de-DE" sz="1400" dirty="0">
              <a:solidFill>
                <a:srgbClr val="0F517D"/>
              </a:solidFill>
              <a:latin typeface="Arial" panose="020B0604020202020204" pitchFamily="34" charset="0"/>
              <a:cs typeface="Arial" panose="020B0604020202020204" pitchFamily="34" charset="0"/>
            </a:endParaRPr>
          </a:p>
          <a:p>
            <a:pPr>
              <a:lnSpc>
                <a:spcPct val="150000"/>
              </a:lnSpc>
            </a:pPr>
            <a:r>
              <a:rPr lang="de-DE" sz="1400" dirty="0">
                <a:solidFill>
                  <a:srgbClr val="0F517D"/>
                </a:solidFill>
                <a:latin typeface="Arial" panose="020B0604020202020204" pitchFamily="34" charset="0"/>
                <a:cs typeface="Arial" panose="020B0604020202020204" pitchFamily="34" charset="0"/>
              </a:rPr>
              <a:t>Special </a:t>
            </a:r>
            <a:r>
              <a:rPr lang="de-DE" sz="1400" dirty="0" err="1">
                <a:solidFill>
                  <a:srgbClr val="0F517D"/>
                </a:solidFill>
                <a:latin typeface="Arial" panose="020B0604020202020204" pitchFamily="34" charset="0"/>
                <a:cs typeface="Arial" panose="020B0604020202020204" pitchFamily="34" charset="0"/>
              </a:rPr>
              <a:t>library</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with</a:t>
            </a:r>
            <a:r>
              <a:rPr lang="de-DE" sz="1400" dirty="0">
                <a:solidFill>
                  <a:srgbClr val="0F517D"/>
                </a:solidFill>
                <a:latin typeface="Arial" panose="020B0604020202020204" pitchFamily="34" charset="0"/>
                <a:cs typeface="Arial" panose="020B0604020202020204" pitchFamily="34" charset="0"/>
              </a:rPr>
              <a:t> 15.000 </a:t>
            </a:r>
            <a:r>
              <a:rPr lang="de-DE" sz="1400" dirty="0" err="1">
                <a:solidFill>
                  <a:srgbClr val="0F517D"/>
                </a:solidFill>
                <a:latin typeface="Arial" panose="020B0604020202020204" pitchFamily="34" charset="0"/>
                <a:cs typeface="Arial" panose="020B0604020202020204" pitchFamily="34" charset="0"/>
              </a:rPr>
              <a:t>books</a:t>
            </a:r>
            <a:endParaRPr lang="de-DE" sz="1400" dirty="0">
              <a:solidFill>
                <a:srgbClr val="0F517D"/>
              </a:solidFill>
              <a:latin typeface="Arial" panose="020B0604020202020204" pitchFamily="34" charset="0"/>
              <a:cs typeface="Arial" panose="020B0604020202020204" pitchFamily="34" charset="0"/>
            </a:endParaRPr>
          </a:p>
          <a:p>
            <a:endParaRPr lang="de-DE" sz="1400" dirty="0">
              <a:latin typeface="Verdana"/>
            </a:endParaRPr>
          </a:p>
        </p:txBody>
      </p:sp>
      <p:sp>
        <p:nvSpPr>
          <p:cNvPr id="8" name="Textfeld 7">
            <a:extLst>
              <a:ext uri="{FF2B5EF4-FFF2-40B4-BE49-F238E27FC236}">
                <a16:creationId xmlns:a16="http://schemas.microsoft.com/office/drawing/2014/main" id="{91C1015F-4FD9-E11B-B883-921BF5E3CD47}"/>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755372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err="1">
                <a:solidFill>
                  <a:srgbClr val="0F517D"/>
                </a:solidFill>
              </a:rPr>
              <a:t>Student‘s</a:t>
            </a:r>
            <a:r>
              <a:rPr lang="de-DE" sz="2000" b="1" dirty="0">
                <a:solidFill>
                  <a:srgbClr val="0F517D"/>
                </a:solidFill>
              </a:rPr>
              <a:t> Lab RöLab</a:t>
            </a:r>
          </a:p>
        </p:txBody>
      </p:sp>
      <p:pic>
        <p:nvPicPr>
          <p:cNvPr id="8" name="Grafik 7" descr="Ein Bild, das Text, drinnen, Person, Junge enthält.&#10;&#10;Automatisch generierte Beschreibung">
            <a:extLst>
              <a:ext uri="{FF2B5EF4-FFF2-40B4-BE49-F238E27FC236}">
                <a16:creationId xmlns:a16="http://schemas.microsoft.com/office/drawing/2014/main" id="{1D8E4C3B-AB4A-7A52-E1DC-D346F5B8E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0353" y="1251133"/>
            <a:ext cx="3290909" cy="2468182"/>
          </a:xfrm>
          <a:prstGeom prst="rect">
            <a:avLst/>
          </a:prstGeom>
        </p:spPr>
      </p:pic>
      <p:pic>
        <p:nvPicPr>
          <p:cNvPr id="10" name="Grafik 9">
            <a:extLst>
              <a:ext uri="{FF2B5EF4-FFF2-40B4-BE49-F238E27FC236}">
                <a16:creationId xmlns:a16="http://schemas.microsoft.com/office/drawing/2014/main" id="{46A21235-9E37-30CA-B8F0-891E52B5BB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0352" y="3822739"/>
            <a:ext cx="3290909" cy="2468182"/>
          </a:xfrm>
          <a:prstGeom prst="rect">
            <a:avLst/>
          </a:prstGeom>
        </p:spPr>
      </p:pic>
      <p:pic>
        <p:nvPicPr>
          <p:cNvPr id="11" name="Grafik 10">
            <a:extLst>
              <a:ext uri="{FF2B5EF4-FFF2-40B4-BE49-F238E27FC236}">
                <a16:creationId xmlns:a16="http://schemas.microsoft.com/office/drawing/2014/main" id="{985F6565-1274-FFB6-9EF0-B2EE325ECA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68781" y="2073861"/>
            <a:ext cx="4387878" cy="3290908"/>
          </a:xfrm>
          <a:prstGeom prst="rect">
            <a:avLst/>
          </a:prstGeom>
        </p:spPr>
      </p:pic>
      <p:sp>
        <p:nvSpPr>
          <p:cNvPr id="3" name="Textfeld 2">
            <a:extLst>
              <a:ext uri="{FF2B5EF4-FFF2-40B4-BE49-F238E27FC236}">
                <a16:creationId xmlns:a16="http://schemas.microsoft.com/office/drawing/2014/main" id="{A51840DC-D9A8-3FFD-0BFD-59B39C31B3C1}"/>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596849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304459" cy="400110"/>
          </a:xfrm>
          <a:prstGeom prst="rect">
            <a:avLst/>
          </a:prstGeom>
          <a:noFill/>
        </p:spPr>
        <p:txBody>
          <a:bodyPr wrap="square" rtlCol="0">
            <a:spAutoFit/>
          </a:bodyPr>
          <a:lstStyle/>
          <a:p>
            <a:r>
              <a:rPr lang="de-DE" sz="2000" b="1" dirty="0" err="1">
                <a:solidFill>
                  <a:srgbClr val="0F517D"/>
                </a:solidFill>
              </a:rPr>
              <a:t>Röntgen‘s</a:t>
            </a:r>
            <a:r>
              <a:rPr lang="de-DE" sz="2000" b="1" dirty="0">
                <a:solidFill>
                  <a:srgbClr val="0F517D"/>
                </a:solidFill>
              </a:rPr>
              <a:t> </a:t>
            </a:r>
            <a:r>
              <a:rPr lang="de-DE" sz="2000" b="1" dirty="0" err="1">
                <a:solidFill>
                  <a:srgbClr val="0F517D"/>
                </a:solidFill>
              </a:rPr>
              <a:t>Birthplace</a:t>
            </a:r>
            <a:r>
              <a:rPr lang="de-DE" sz="2000" b="1" dirty="0">
                <a:solidFill>
                  <a:srgbClr val="0F517D"/>
                </a:solidFill>
              </a:rPr>
              <a:t> in Remscheid-Lennep</a:t>
            </a:r>
          </a:p>
        </p:txBody>
      </p:sp>
      <p:pic>
        <p:nvPicPr>
          <p:cNvPr id="3" name="Grafik 2" descr="Ein Bild, das Gebäude, Himmel, draußen, Haus enthält.&#10;&#10;Automatisch generierte Beschreibung">
            <a:extLst>
              <a:ext uri="{FF2B5EF4-FFF2-40B4-BE49-F238E27FC236}">
                <a16:creationId xmlns:a16="http://schemas.microsoft.com/office/drawing/2014/main" id="{378EDFDA-4A14-7AEF-B2C3-A7382E5D7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06" y="1302469"/>
            <a:ext cx="3773542" cy="4220359"/>
          </a:xfrm>
          <a:prstGeom prst="rect">
            <a:avLst/>
          </a:prstGeom>
        </p:spPr>
      </p:pic>
      <p:sp>
        <p:nvSpPr>
          <p:cNvPr id="4" name="Textfeld 3">
            <a:extLst>
              <a:ext uri="{FF2B5EF4-FFF2-40B4-BE49-F238E27FC236}">
                <a16:creationId xmlns:a16="http://schemas.microsoft.com/office/drawing/2014/main" id="{71E6C406-3BCC-985E-D32F-C5E4953E9958}"/>
              </a:ext>
            </a:extLst>
          </p:cNvPr>
          <p:cNvSpPr txBox="1"/>
          <p:nvPr/>
        </p:nvSpPr>
        <p:spPr>
          <a:xfrm>
            <a:off x="737842" y="5573510"/>
            <a:ext cx="3944670" cy="1123384"/>
          </a:xfrm>
          <a:prstGeom prst="rect">
            <a:avLst/>
          </a:prstGeom>
          <a:noFill/>
        </p:spPr>
        <p:txBody>
          <a:bodyPr wrap="square" rtlCol="0">
            <a:spAutoFit/>
          </a:bodyPr>
          <a:lstStyle/>
          <a:p>
            <a:r>
              <a:rPr lang="de-DE" sz="1400" dirty="0" err="1">
                <a:solidFill>
                  <a:srgbClr val="0F517D"/>
                </a:solidFill>
                <a:latin typeface="Arial" panose="020B0604020202020204" pitchFamily="34" charset="0"/>
                <a:cs typeface="Arial" panose="020B0604020202020204" pitchFamily="34" charset="0"/>
              </a:rPr>
              <a:t>Built</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arround</a:t>
            </a:r>
            <a:r>
              <a:rPr lang="de-DE" sz="1400" dirty="0">
                <a:solidFill>
                  <a:srgbClr val="0F517D"/>
                </a:solidFill>
                <a:latin typeface="Arial" panose="020B0604020202020204" pitchFamily="34" charset="0"/>
                <a:cs typeface="Arial" panose="020B0604020202020204" pitchFamily="34" charset="0"/>
              </a:rPr>
              <a:t> 1760</a:t>
            </a:r>
          </a:p>
          <a:p>
            <a:r>
              <a:rPr lang="de-DE" sz="1400" dirty="0" err="1">
                <a:solidFill>
                  <a:srgbClr val="0F517D"/>
                </a:solidFill>
                <a:latin typeface="Arial" panose="020B0604020202020204" pitchFamily="34" charset="0"/>
                <a:cs typeface="Arial" panose="020B0604020202020204" pitchFamily="34" charset="0"/>
              </a:rPr>
              <a:t>Bought</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by</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Roentgen‘s</a:t>
            </a:r>
            <a:r>
              <a:rPr lang="de-DE" sz="1400" dirty="0">
                <a:solidFill>
                  <a:srgbClr val="0F517D"/>
                </a:solidFill>
                <a:latin typeface="Arial" panose="020B0604020202020204" pitchFamily="34" charset="0"/>
                <a:cs typeface="Arial" panose="020B0604020202020204" pitchFamily="34" charset="0"/>
              </a:rPr>
              <a:t> </a:t>
            </a:r>
            <a:r>
              <a:rPr lang="de-DE" sz="1400" dirty="0" err="1">
                <a:solidFill>
                  <a:srgbClr val="0F517D"/>
                </a:solidFill>
                <a:latin typeface="Arial" panose="020B0604020202020204" pitchFamily="34" charset="0"/>
                <a:cs typeface="Arial" panose="020B0604020202020204" pitchFamily="34" charset="0"/>
              </a:rPr>
              <a:t>father</a:t>
            </a:r>
            <a:r>
              <a:rPr lang="de-DE" sz="1400" dirty="0">
                <a:solidFill>
                  <a:srgbClr val="0F517D"/>
                </a:solidFill>
                <a:latin typeface="Arial" panose="020B0604020202020204" pitchFamily="34" charset="0"/>
                <a:cs typeface="Arial" panose="020B0604020202020204" pitchFamily="34" charset="0"/>
              </a:rPr>
              <a:t> 1812</a:t>
            </a:r>
          </a:p>
          <a:p>
            <a:r>
              <a:rPr lang="de-DE" sz="1400" dirty="0">
                <a:solidFill>
                  <a:srgbClr val="0F517D"/>
                </a:solidFill>
                <a:latin typeface="Arial" panose="020B0604020202020204" pitchFamily="34" charset="0"/>
                <a:cs typeface="Arial" panose="020B0604020202020204" pitchFamily="34" charset="0"/>
              </a:rPr>
              <a:t>Sold in 1846 to a </a:t>
            </a:r>
            <a:r>
              <a:rPr lang="de-DE" sz="1400" dirty="0" err="1">
                <a:solidFill>
                  <a:srgbClr val="0F517D"/>
                </a:solidFill>
                <a:latin typeface="Arial" panose="020B0604020202020204" pitchFamily="34" charset="0"/>
                <a:cs typeface="Arial" panose="020B0604020202020204" pitchFamily="34" charset="0"/>
              </a:rPr>
              <a:t>butcher</a:t>
            </a:r>
            <a:endParaRPr lang="de-DE" sz="1400" dirty="0">
              <a:solidFill>
                <a:srgbClr val="0F517D"/>
              </a:solidFill>
              <a:latin typeface="Arial" panose="020B0604020202020204" pitchFamily="34" charset="0"/>
              <a:cs typeface="Arial" panose="020B0604020202020204" pitchFamily="34" charset="0"/>
            </a:endParaRPr>
          </a:p>
          <a:p>
            <a:r>
              <a:rPr lang="de-DE" sz="1400" dirty="0">
                <a:solidFill>
                  <a:srgbClr val="0F517D"/>
                </a:solidFill>
                <a:latin typeface="Arial" panose="020B0604020202020204" pitchFamily="34" charset="0"/>
                <a:cs typeface="Arial" panose="020B0604020202020204" pitchFamily="34" charset="0"/>
              </a:rPr>
              <a:t>Re-</a:t>
            </a:r>
            <a:r>
              <a:rPr lang="de-DE" sz="1400" dirty="0" err="1">
                <a:solidFill>
                  <a:srgbClr val="0F517D"/>
                </a:solidFill>
                <a:latin typeface="Arial" panose="020B0604020202020204" pitchFamily="34" charset="0"/>
                <a:cs typeface="Arial" panose="020B0604020202020204" pitchFamily="34" charset="0"/>
              </a:rPr>
              <a:t>opened</a:t>
            </a:r>
            <a:r>
              <a:rPr lang="de-DE" sz="1400" dirty="0">
                <a:solidFill>
                  <a:srgbClr val="0F517D"/>
                </a:solidFill>
                <a:latin typeface="Arial" panose="020B0604020202020204" pitchFamily="34" charset="0"/>
                <a:cs typeface="Arial" panose="020B0604020202020204" pitchFamily="34" charset="0"/>
              </a:rPr>
              <a:t> March 2019 </a:t>
            </a:r>
          </a:p>
          <a:p>
            <a:endParaRPr lang="de-DE" sz="1100" dirty="0">
              <a:latin typeface=""/>
            </a:endParaRPr>
          </a:p>
        </p:txBody>
      </p:sp>
      <p:sp>
        <p:nvSpPr>
          <p:cNvPr id="5" name="Textfeld 4">
            <a:extLst>
              <a:ext uri="{FF2B5EF4-FFF2-40B4-BE49-F238E27FC236}">
                <a16:creationId xmlns:a16="http://schemas.microsoft.com/office/drawing/2014/main" id="{E386E579-3D88-80D8-ACED-9525FA257E13}"/>
              </a:ext>
            </a:extLst>
          </p:cNvPr>
          <p:cNvSpPr txBox="1"/>
          <p:nvPr/>
        </p:nvSpPr>
        <p:spPr>
          <a:xfrm>
            <a:off x="5109320" y="6154043"/>
            <a:ext cx="5006392" cy="584775"/>
          </a:xfrm>
          <a:prstGeom prst="rect">
            <a:avLst/>
          </a:prstGeom>
          <a:noFill/>
        </p:spPr>
        <p:txBody>
          <a:bodyPr wrap="square" rtlCol="0">
            <a:spAutoFit/>
          </a:bodyPr>
          <a:lstStyle/>
          <a:p>
            <a:r>
              <a:rPr lang="de-DE" sz="1400" dirty="0">
                <a:solidFill>
                  <a:srgbClr val="0F517D"/>
                </a:solidFill>
                <a:latin typeface="Arial" panose="020B0604020202020204" pitchFamily="34" charset="0"/>
                <a:cs typeface="Arial" panose="020B0604020202020204" pitchFamily="34" charset="0"/>
              </a:rPr>
              <a:t>© Fotos: Deutsche Röntgen-Gesellschaft</a:t>
            </a:r>
          </a:p>
          <a:p>
            <a:endParaRPr lang="de-DE" dirty="0"/>
          </a:p>
        </p:txBody>
      </p:sp>
      <p:pic>
        <p:nvPicPr>
          <p:cNvPr id="6" name="Grafik 5" descr="Ein Bild, das Text, drinnen enthält.&#10;&#10;Automatisch generierte Beschreibung">
            <a:extLst>
              <a:ext uri="{FF2B5EF4-FFF2-40B4-BE49-F238E27FC236}">
                <a16:creationId xmlns:a16="http://schemas.microsoft.com/office/drawing/2014/main" id="{7C605A75-93CA-FED2-E10A-CB71C0C904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8389" y="1302469"/>
            <a:ext cx="3497021" cy="2331346"/>
          </a:xfrm>
          <a:prstGeom prst="rect">
            <a:avLst/>
          </a:prstGeom>
        </p:spPr>
      </p:pic>
      <p:pic>
        <p:nvPicPr>
          <p:cNvPr id="8" name="Grafik 7" descr="Ein Bild, das drinnen, Boden, Decke, mehrere enthält.&#10;&#10;Automatisch generierte Beschreibung">
            <a:extLst>
              <a:ext uri="{FF2B5EF4-FFF2-40B4-BE49-F238E27FC236}">
                <a16:creationId xmlns:a16="http://schemas.microsoft.com/office/drawing/2014/main" id="{655B5406-3A8C-4D06-FDB7-95CA62E4E2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8389" y="3788575"/>
            <a:ext cx="3497021" cy="2331347"/>
          </a:xfrm>
          <a:prstGeom prst="rect">
            <a:avLst/>
          </a:prstGeom>
        </p:spPr>
      </p:pic>
      <p:sp>
        <p:nvSpPr>
          <p:cNvPr id="10" name="Textfeld 9">
            <a:extLst>
              <a:ext uri="{FF2B5EF4-FFF2-40B4-BE49-F238E27FC236}">
                <a16:creationId xmlns:a16="http://schemas.microsoft.com/office/drawing/2014/main" id="{F80A25CB-83EF-0922-77A3-7BBA6B3E687C}"/>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2144172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304459" cy="400110"/>
          </a:xfrm>
          <a:prstGeom prst="rect">
            <a:avLst/>
          </a:prstGeom>
          <a:noFill/>
        </p:spPr>
        <p:txBody>
          <a:bodyPr wrap="square" rtlCol="0">
            <a:spAutoFit/>
          </a:bodyPr>
          <a:lstStyle/>
          <a:p>
            <a:r>
              <a:rPr lang="de-DE" sz="2000" b="1" dirty="0" err="1">
                <a:solidFill>
                  <a:srgbClr val="0F517D"/>
                </a:solidFill>
              </a:rPr>
              <a:t>Acknowledgements</a:t>
            </a:r>
            <a:r>
              <a:rPr lang="de-DE" sz="2000" b="1" dirty="0">
                <a:solidFill>
                  <a:srgbClr val="0F517D"/>
                </a:solidFill>
              </a:rPr>
              <a:t> and </a:t>
            </a:r>
            <a:r>
              <a:rPr lang="de-DE" sz="2000" b="1" dirty="0" err="1">
                <a:solidFill>
                  <a:srgbClr val="0F517D"/>
                </a:solidFill>
              </a:rPr>
              <a:t>sources</a:t>
            </a:r>
            <a:endParaRPr lang="de-DE" sz="2000" b="1" dirty="0">
              <a:solidFill>
                <a:srgbClr val="0F517D"/>
              </a:solidFill>
            </a:endParaRPr>
          </a:p>
        </p:txBody>
      </p:sp>
      <p:sp>
        <p:nvSpPr>
          <p:cNvPr id="10" name="Rectangle 4">
            <a:extLst>
              <a:ext uri="{FF2B5EF4-FFF2-40B4-BE49-F238E27FC236}">
                <a16:creationId xmlns:a16="http://schemas.microsoft.com/office/drawing/2014/main" id="{DD8097C4-E483-4DAF-D846-158085C11314}"/>
              </a:ext>
            </a:extLst>
          </p:cNvPr>
          <p:cNvSpPr>
            <a:spLocks noChangeArrowheads="1"/>
          </p:cNvSpPr>
          <p:nvPr/>
        </p:nvSpPr>
        <p:spPr bwMode="auto">
          <a:xfrm>
            <a:off x="724270" y="1351437"/>
            <a:ext cx="6999362"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spcAft>
                <a:spcPts val="1200"/>
              </a:spcAft>
            </a:pPr>
            <a:r>
              <a:rPr lang="de-DE" altLang="de-DE" sz="1400" dirty="0">
                <a:solidFill>
                  <a:srgbClr val="0F517D"/>
                </a:solidFill>
                <a:latin typeface="+mn-lt"/>
                <a:cs typeface="Times New Roman" pitchFamily="18" charset="0"/>
              </a:rPr>
              <a:t>Archiv Deutsches Röntgen-Museum, Remscheid</a:t>
            </a:r>
          </a:p>
          <a:p>
            <a:pPr eaLnBrk="1" hangingPunct="1">
              <a:spcAft>
                <a:spcPts val="1200"/>
              </a:spcAft>
            </a:pPr>
            <a:r>
              <a:rPr lang="de-DE" altLang="de-DE" sz="1400" dirty="0">
                <a:solidFill>
                  <a:srgbClr val="0F517D"/>
                </a:solidFill>
                <a:latin typeface="+mn-lt"/>
                <a:cs typeface="Times New Roman" pitchFamily="18" charset="0"/>
              </a:rPr>
              <a:t>Archiv Leonie Moser Winterthur</a:t>
            </a:r>
          </a:p>
          <a:p>
            <a:pPr eaLnBrk="1" hangingPunct="1">
              <a:spcAft>
                <a:spcPts val="1200"/>
              </a:spcAft>
            </a:pPr>
            <a:r>
              <a:rPr lang="de-DE" sz="1400" dirty="0">
                <a:solidFill>
                  <a:srgbClr val="0F517D"/>
                </a:solidFill>
                <a:latin typeface="+mn-lt"/>
              </a:rPr>
              <a:t>Wellcome Collection</a:t>
            </a:r>
          </a:p>
          <a:p>
            <a:pPr>
              <a:spcAft>
                <a:spcPts val="1200"/>
              </a:spcAft>
            </a:pPr>
            <a:r>
              <a:rPr lang="en-US" sz="1400" dirty="0">
                <a:solidFill>
                  <a:srgbClr val="0F517D"/>
                </a:solidFill>
                <a:latin typeface="+mn-lt"/>
              </a:rPr>
              <a:t>Wikimedia commons</a:t>
            </a:r>
            <a:r>
              <a:rPr lang="en-US" sz="1400" dirty="0">
                <a:solidFill>
                  <a:srgbClr val="0F517D"/>
                </a:solidFill>
                <a:latin typeface="+mn-lt"/>
                <a:hlinkClick r:id="rId4">
                  <a:extLst>
                    <a:ext uri="{A12FA001-AC4F-418D-AE19-62706E023703}">
                      <ahyp:hlinkClr xmlns:ahyp="http://schemas.microsoft.com/office/drawing/2018/hyperlinkcolor" val="tx"/>
                    </a:ext>
                  </a:extLst>
                </a:hlinkClick>
              </a:rPr>
              <a:t> </a:t>
            </a:r>
            <a:endParaRPr lang="en-US" sz="1400" dirty="0">
              <a:solidFill>
                <a:srgbClr val="0F517D"/>
              </a:solidFill>
              <a:latin typeface="+mn-lt"/>
            </a:endParaRPr>
          </a:p>
          <a:p>
            <a:pPr>
              <a:spcAft>
                <a:spcPts val="1200"/>
              </a:spcAft>
            </a:pPr>
            <a:r>
              <a:rPr lang="en-US" sz="1400" dirty="0">
                <a:solidFill>
                  <a:srgbClr val="0F517D"/>
                </a:solidFill>
                <a:latin typeface="+mn-lt"/>
              </a:rPr>
              <a:t>Archive University </a:t>
            </a:r>
            <a:r>
              <a:rPr lang="en-US" sz="1400" dirty="0" err="1">
                <a:solidFill>
                  <a:srgbClr val="0F517D"/>
                </a:solidFill>
                <a:latin typeface="+mn-lt"/>
              </a:rPr>
              <a:t>Wuerzburg</a:t>
            </a:r>
            <a:endParaRPr lang="en-US" sz="1400" dirty="0">
              <a:solidFill>
                <a:srgbClr val="0F517D"/>
              </a:solidFill>
              <a:latin typeface="+mn-lt"/>
            </a:endParaRPr>
          </a:p>
          <a:p>
            <a:pPr eaLnBrk="1" hangingPunct="1">
              <a:spcAft>
                <a:spcPts val="1200"/>
              </a:spcAft>
            </a:pPr>
            <a:r>
              <a:rPr lang="en-US" sz="1400" dirty="0">
                <a:solidFill>
                  <a:srgbClr val="0F517D"/>
                </a:solidFill>
                <a:latin typeface="+mn-lt"/>
              </a:rPr>
              <a:t>Dr. Leo </a:t>
            </a:r>
            <a:r>
              <a:rPr lang="en-US" sz="1400" dirty="0" err="1">
                <a:solidFill>
                  <a:srgbClr val="0F517D"/>
                </a:solidFill>
                <a:latin typeface="+mn-lt"/>
              </a:rPr>
              <a:t>Rigler</a:t>
            </a:r>
            <a:r>
              <a:rPr lang="en-US" sz="1400" dirty="0">
                <a:solidFill>
                  <a:srgbClr val="0F517D"/>
                </a:solidFill>
                <a:latin typeface="+mn-lt"/>
              </a:rPr>
              <a:t> in </a:t>
            </a:r>
            <a:r>
              <a:rPr lang="en-US" sz="1400" dirty="0" err="1">
                <a:solidFill>
                  <a:srgbClr val="0F517D"/>
                </a:solidFill>
                <a:latin typeface="+mn-lt"/>
              </a:rPr>
              <a:t>Brecher</a:t>
            </a:r>
            <a:r>
              <a:rPr lang="en-US" sz="1400" dirty="0">
                <a:solidFill>
                  <a:srgbClr val="0F517D"/>
                </a:solidFill>
                <a:latin typeface="+mn-lt"/>
              </a:rPr>
              <a:t>, Ruth &amp; Edward M. </a:t>
            </a:r>
            <a:r>
              <a:rPr lang="en-US" sz="1400" dirty="0" err="1">
                <a:solidFill>
                  <a:srgbClr val="0F517D"/>
                </a:solidFill>
                <a:latin typeface="+mn-lt"/>
              </a:rPr>
              <a:t>Brecher</a:t>
            </a:r>
            <a:r>
              <a:rPr lang="en-US" sz="1400" dirty="0">
                <a:solidFill>
                  <a:srgbClr val="0F517D"/>
                </a:solidFill>
                <a:latin typeface="+mn-lt"/>
              </a:rPr>
              <a:t> (1969) The Rays: A History of Radiology in the United States and Canada ( Baltimore, MD: Williams and Wilkins</a:t>
            </a:r>
            <a:r>
              <a:rPr lang="en-US" sz="1400" dirty="0">
                <a:solidFill>
                  <a:srgbClr val="0F517D"/>
                </a:solidFill>
                <a:latin typeface="+mj-lt"/>
              </a:rPr>
              <a:t>)</a:t>
            </a:r>
          </a:p>
          <a:p>
            <a:pPr eaLnBrk="1" hangingPunct="1">
              <a:spcAft>
                <a:spcPts val="1200"/>
              </a:spcAft>
            </a:pPr>
            <a:r>
              <a:rPr lang="de-DE" sz="1400" dirty="0" err="1">
                <a:solidFill>
                  <a:srgbClr val="0F517D"/>
                </a:solidFill>
                <a:latin typeface="+mj-lt"/>
              </a:rPr>
              <a:t>Kienböck</a:t>
            </a:r>
            <a:r>
              <a:rPr lang="de-DE" sz="1400" dirty="0">
                <a:solidFill>
                  <a:srgbClr val="0F517D"/>
                </a:solidFill>
                <a:latin typeface="+mj-lt"/>
              </a:rPr>
              <a:t> R, Holzknecht G: Röntgenologie. Eine Revision ihrer technischen Einrichtungen und praktische Methoden. Urban &amp; Schwarzenberg, Berlin/ Wien 1918–1924.</a:t>
            </a:r>
          </a:p>
          <a:p>
            <a:pPr>
              <a:spcAft>
                <a:spcPts val="1200"/>
              </a:spcAft>
            </a:pPr>
            <a:r>
              <a:rPr lang="en-US" sz="1400" dirty="0">
                <a:solidFill>
                  <a:srgbClr val="0F517D"/>
                </a:solidFill>
                <a:latin typeface="+mj-lt"/>
              </a:rPr>
              <a:t>Morton WJ, Hammer EW. The X-ray ; or, Photography of the invisible and its value in surgery New York : American Technical Book Co., 1896. (https://archive.org/details/xrayorphotograp01hammgoog) </a:t>
            </a:r>
          </a:p>
          <a:p>
            <a:pPr>
              <a:spcAft>
                <a:spcPts val="1200"/>
              </a:spcAft>
            </a:pPr>
            <a:r>
              <a:rPr lang="en-US" sz="1400" dirty="0" err="1">
                <a:solidFill>
                  <a:srgbClr val="0F517D"/>
                </a:solidFill>
                <a:latin typeface="+mj-lt"/>
              </a:rPr>
              <a:t>Grigg</a:t>
            </a:r>
            <a:r>
              <a:rPr lang="en-US" sz="1400" dirty="0">
                <a:solidFill>
                  <a:srgbClr val="0F517D"/>
                </a:solidFill>
                <a:latin typeface="+mj-lt"/>
              </a:rPr>
              <a:t> ERN The </a:t>
            </a:r>
            <a:r>
              <a:rPr lang="en-US" sz="1400" dirty="0">
                <a:solidFill>
                  <a:srgbClr val="0F517D"/>
                </a:solidFill>
                <a:latin typeface="+mn-lt"/>
              </a:rPr>
              <a:t>trail of the invisible light. Charles C. Thomas Publisher, Springfield, USA 1965</a:t>
            </a:r>
          </a:p>
          <a:p>
            <a:pPr>
              <a:spcAft>
                <a:spcPts val="1200"/>
              </a:spcAft>
            </a:pPr>
            <a:r>
              <a:rPr lang="en-US" altLang="de-DE" sz="1400" dirty="0">
                <a:solidFill>
                  <a:srgbClr val="0F517D"/>
                </a:solidFill>
                <a:latin typeface="+mn-lt"/>
              </a:rPr>
              <a:t>Department of Radiology at the University of Maastricht, NL</a:t>
            </a:r>
            <a:endParaRPr lang="en-AU" altLang="de-DE" sz="1400" dirty="0">
              <a:solidFill>
                <a:srgbClr val="0F517D"/>
              </a:solidFill>
              <a:latin typeface="+mn-lt"/>
            </a:endParaRPr>
          </a:p>
          <a:p>
            <a:pPr>
              <a:spcAft>
                <a:spcPts val="1200"/>
              </a:spcAft>
            </a:pPr>
            <a:r>
              <a:rPr lang="en-US" sz="1400" dirty="0">
                <a:solidFill>
                  <a:srgbClr val="0F517D"/>
                </a:solidFill>
                <a:latin typeface="+mn-lt"/>
              </a:rPr>
              <a:t>Alan Thom (1915-1979) painting in: Bender GA. Great Moments in Medicine</a:t>
            </a:r>
            <a:r>
              <a:rPr lang="en-US" sz="1400" i="1" dirty="0">
                <a:solidFill>
                  <a:srgbClr val="0F517D"/>
                </a:solidFill>
                <a:latin typeface="+mn-lt"/>
              </a:rPr>
              <a:t>. </a:t>
            </a:r>
            <a:r>
              <a:rPr lang="en-US" sz="1400" dirty="0">
                <a:solidFill>
                  <a:srgbClr val="0F517D"/>
                </a:solidFill>
                <a:latin typeface="+mn-lt"/>
              </a:rPr>
              <a:t> Parke, Davis Company, Northwood, </a:t>
            </a:r>
            <a:r>
              <a:rPr lang="de-DE" sz="1400" dirty="0">
                <a:solidFill>
                  <a:srgbClr val="0F517D"/>
                </a:solidFill>
                <a:latin typeface="+mn-lt"/>
              </a:rPr>
              <a:t>Institute Press, Detroit 1966.</a:t>
            </a:r>
          </a:p>
        </p:txBody>
      </p:sp>
      <p:sp>
        <p:nvSpPr>
          <p:cNvPr id="3" name="Textfeld 2">
            <a:extLst>
              <a:ext uri="{FF2B5EF4-FFF2-40B4-BE49-F238E27FC236}">
                <a16:creationId xmlns:a16="http://schemas.microsoft.com/office/drawing/2014/main" id="{3E9E0908-0B45-49CC-BC21-50AB2FACCB4B}"/>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424633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4382439" cy="400110"/>
          </a:xfrm>
          <a:prstGeom prst="rect">
            <a:avLst/>
          </a:prstGeom>
          <a:noFill/>
        </p:spPr>
        <p:txBody>
          <a:bodyPr wrap="square" rtlCol="0">
            <a:spAutoFit/>
          </a:bodyPr>
          <a:lstStyle/>
          <a:p>
            <a:r>
              <a:rPr lang="de-DE" sz="2000" b="1" dirty="0">
                <a:solidFill>
                  <a:srgbClr val="0F517D"/>
                </a:solidFill>
              </a:rPr>
              <a:t>Brief </a:t>
            </a:r>
            <a:r>
              <a:rPr lang="de-DE" sz="2000" b="1" dirty="0" err="1">
                <a:solidFill>
                  <a:srgbClr val="0F517D"/>
                </a:solidFill>
              </a:rPr>
              <a:t>biography</a:t>
            </a:r>
            <a:r>
              <a:rPr lang="de-DE" sz="2000" b="1" dirty="0">
                <a:solidFill>
                  <a:srgbClr val="0F517D"/>
                </a:solidFill>
              </a:rPr>
              <a:t> </a:t>
            </a:r>
            <a:r>
              <a:rPr lang="de-DE" sz="2000" b="1" dirty="0" err="1">
                <a:solidFill>
                  <a:srgbClr val="0F517D"/>
                </a:solidFill>
              </a:rPr>
              <a:t>of</a:t>
            </a:r>
            <a:r>
              <a:rPr lang="de-DE" sz="2000" b="1" dirty="0">
                <a:solidFill>
                  <a:srgbClr val="0F517D"/>
                </a:solidFill>
              </a:rPr>
              <a:t> Röntgen</a:t>
            </a:r>
          </a:p>
        </p:txBody>
      </p:sp>
      <p:pic>
        <p:nvPicPr>
          <p:cNvPr id="3" name="Grafik 1">
            <a:extLst>
              <a:ext uri="{FF2B5EF4-FFF2-40B4-BE49-F238E27FC236}">
                <a16:creationId xmlns:a16="http://schemas.microsoft.com/office/drawing/2014/main" id="{FC60919F-79AD-209A-3D42-F8FD1EE262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826" y="1298279"/>
            <a:ext cx="3921874" cy="467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E57979DB-8954-3114-D4EA-BD4A76537CBB}"/>
              </a:ext>
            </a:extLst>
          </p:cNvPr>
          <p:cNvSpPr txBox="1">
            <a:spLocks noChangeArrowheads="1"/>
          </p:cNvSpPr>
          <p:nvPr/>
        </p:nvSpPr>
        <p:spPr bwMode="auto">
          <a:xfrm>
            <a:off x="535826" y="5939725"/>
            <a:ext cx="4267214" cy="461665"/>
          </a:xfrm>
          <a:prstGeom prst="rect">
            <a:avLst/>
          </a:prstGeom>
          <a:noFill/>
          <a:ln>
            <a:noFill/>
          </a:ln>
          <a:effectLst/>
        </p:spPr>
        <p:txBody>
          <a:bodyPr wrap="square">
            <a:spAutoFit/>
          </a:bodyPr>
          <a:lstStyle/>
          <a:p>
            <a:pPr eaLnBrk="0" hangingPunct="0">
              <a:defRPr/>
            </a:pPr>
            <a:r>
              <a:rPr lang="de-DE" sz="1400" dirty="0">
                <a:solidFill>
                  <a:srgbClr val="0F517D"/>
                </a:solidFill>
                <a:latin typeface="+mn-lt"/>
              </a:rPr>
              <a:t>W.C. Roentgen,1894 (Archive University </a:t>
            </a:r>
            <a:r>
              <a:rPr lang="de-DE" sz="1400" dirty="0" err="1">
                <a:solidFill>
                  <a:srgbClr val="0F517D"/>
                </a:solidFill>
                <a:latin typeface="+mn-lt"/>
              </a:rPr>
              <a:t>of</a:t>
            </a:r>
            <a:r>
              <a:rPr lang="de-DE" sz="1400" dirty="0">
                <a:solidFill>
                  <a:srgbClr val="0F517D"/>
                </a:solidFill>
                <a:latin typeface="+mn-lt"/>
              </a:rPr>
              <a:t> </a:t>
            </a:r>
            <a:r>
              <a:rPr lang="de-DE" sz="1400" dirty="0" err="1">
                <a:solidFill>
                  <a:srgbClr val="0F517D"/>
                </a:solidFill>
                <a:latin typeface="+mn-lt"/>
              </a:rPr>
              <a:t>Wuerzburg</a:t>
            </a:r>
            <a:r>
              <a:rPr lang="de-DE" sz="2400" dirty="0">
                <a:solidFill>
                  <a:srgbClr val="0F517D"/>
                </a:solidFill>
                <a:latin typeface="Arial" pitchFamily="34" charset="0"/>
              </a:rPr>
              <a:t>)</a:t>
            </a:r>
          </a:p>
        </p:txBody>
      </p:sp>
      <p:sp>
        <p:nvSpPr>
          <p:cNvPr id="8" name="Rechteck 1">
            <a:extLst>
              <a:ext uri="{FF2B5EF4-FFF2-40B4-BE49-F238E27FC236}">
                <a16:creationId xmlns:a16="http://schemas.microsoft.com/office/drawing/2014/main" id="{0CB6E8A0-77E7-22EF-7AD5-2CD97FFD9C20}"/>
              </a:ext>
            </a:extLst>
          </p:cNvPr>
          <p:cNvSpPr>
            <a:spLocks noChangeArrowheads="1"/>
          </p:cNvSpPr>
          <p:nvPr/>
        </p:nvSpPr>
        <p:spPr bwMode="auto">
          <a:xfrm>
            <a:off x="5041165" y="1296235"/>
            <a:ext cx="590453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de-DE" altLang="de-DE" sz="1600" b="1" dirty="0">
                <a:solidFill>
                  <a:srgbClr val="0F517D"/>
                </a:solidFill>
                <a:latin typeface="+mn-lt"/>
              </a:rPr>
              <a:t>NAME                    Wilhelm Conrad Röntgen </a:t>
            </a:r>
          </a:p>
          <a:p>
            <a:pPr eaLnBrk="1" hangingPunct="1"/>
            <a:endParaRPr lang="de-DE" altLang="de-DE" sz="1600" b="1" dirty="0">
              <a:solidFill>
                <a:srgbClr val="0F517D"/>
              </a:solidFill>
              <a:latin typeface="+mn-lt"/>
            </a:endParaRPr>
          </a:p>
          <a:p>
            <a:pPr eaLnBrk="1" hangingPunct="1"/>
            <a:r>
              <a:rPr lang="de-DE" altLang="de-DE" sz="1600" b="1" dirty="0">
                <a:solidFill>
                  <a:srgbClr val="0F517D"/>
                </a:solidFill>
                <a:latin typeface="+mn-lt"/>
              </a:rPr>
              <a:t>OCCUPATION         </a:t>
            </a:r>
            <a:r>
              <a:rPr lang="de-DE" altLang="de-DE" sz="1600" b="1" dirty="0" err="1">
                <a:solidFill>
                  <a:srgbClr val="0F517D"/>
                </a:solidFill>
                <a:latin typeface="+mn-lt"/>
              </a:rPr>
              <a:t>Physicist</a:t>
            </a:r>
            <a:endParaRPr lang="de-DE" altLang="de-DE" sz="1600" b="1" dirty="0">
              <a:solidFill>
                <a:srgbClr val="0F517D"/>
              </a:solidFill>
              <a:latin typeface="+mn-lt"/>
            </a:endParaRPr>
          </a:p>
          <a:p>
            <a:pPr eaLnBrk="1" hangingPunct="1"/>
            <a:endParaRPr lang="de-DE" altLang="de-DE" sz="1600" b="1" dirty="0">
              <a:solidFill>
                <a:srgbClr val="0F517D"/>
              </a:solidFill>
              <a:latin typeface="+mn-lt"/>
            </a:endParaRPr>
          </a:p>
          <a:p>
            <a:pPr eaLnBrk="1" hangingPunct="1"/>
            <a:r>
              <a:rPr lang="de-DE" altLang="de-DE" sz="1600" b="1" dirty="0">
                <a:solidFill>
                  <a:srgbClr val="0F517D"/>
                </a:solidFill>
                <a:latin typeface="+mn-lt"/>
              </a:rPr>
              <a:t>DATE OF BIRTH      March 27, 1845</a:t>
            </a:r>
          </a:p>
          <a:p>
            <a:pPr eaLnBrk="1" hangingPunct="1"/>
            <a:endParaRPr lang="de-DE" altLang="de-DE" sz="1600" b="1" dirty="0">
              <a:solidFill>
                <a:srgbClr val="0F517D"/>
              </a:solidFill>
              <a:latin typeface="+mn-lt"/>
            </a:endParaRPr>
          </a:p>
          <a:p>
            <a:pPr eaLnBrk="1" hangingPunct="1"/>
            <a:r>
              <a:rPr lang="de-DE" altLang="de-DE" sz="1600" b="1" dirty="0">
                <a:solidFill>
                  <a:srgbClr val="0F517D"/>
                </a:solidFill>
                <a:latin typeface="+mn-lt"/>
              </a:rPr>
              <a:t>PLACE OF BIRTH:   Remscheid, Germany</a:t>
            </a:r>
          </a:p>
          <a:p>
            <a:pPr eaLnBrk="1" hangingPunct="1"/>
            <a:endParaRPr lang="de-DE" altLang="de-DE" sz="1600" b="1" dirty="0">
              <a:solidFill>
                <a:srgbClr val="0F517D"/>
              </a:solidFill>
              <a:latin typeface="+mn-lt"/>
            </a:endParaRPr>
          </a:p>
          <a:p>
            <a:pPr eaLnBrk="1" hangingPunct="1"/>
            <a:r>
              <a:rPr lang="de-DE" altLang="de-DE" sz="1600" b="1" dirty="0">
                <a:solidFill>
                  <a:srgbClr val="0F517D"/>
                </a:solidFill>
                <a:latin typeface="+mn-lt"/>
              </a:rPr>
              <a:t>EDUCATION           </a:t>
            </a:r>
            <a:r>
              <a:rPr lang="de-DE" altLang="de-DE" sz="1600" b="1" dirty="0" err="1">
                <a:solidFill>
                  <a:srgbClr val="0F517D"/>
                </a:solidFill>
                <a:latin typeface="+mn-lt"/>
              </a:rPr>
              <a:t>Mechanical</a:t>
            </a:r>
            <a:r>
              <a:rPr lang="de-DE" altLang="de-DE" sz="1600" b="1" dirty="0">
                <a:solidFill>
                  <a:srgbClr val="0F517D"/>
                </a:solidFill>
                <a:latin typeface="+mn-lt"/>
              </a:rPr>
              <a:t> </a:t>
            </a:r>
            <a:r>
              <a:rPr lang="de-DE" altLang="de-DE" sz="1600" b="1" dirty="0" err="1">
                <a:solidFill>
                  <a:srgbClr val="0F517D"/>
                </a:solidFill>
                <a:latin typeface="+mn-lt"/>
              </a:rPr>
              <a:t>engineering</a:t>
            </a:r>
            <a:endParaRPr lang="de-DE" altLang="de-DE" sz="1600" b="1" dirty="0">
              <a:solidFill>
                <a:srgbClr val="0F517D"/>
              </a:solidFill>
              <a:latin typeface="+mn-lt"/>
            </a:endParaRPr>
          </a:p>
          <a:p>
            <a:pPr eaLnBrk="1" hangingPunct="1"/>
            <a:r>
              <a:rPr lang="de-DE" altLang="de-DE" sz="1600" b="1" dirty="0">
                <a:solidFill>
                  <a:srgbClr val="0F517D"/>
                </a:solidFill>
                <a:latin typeface="+mn-lt"/>
              </a:rPr>
              <a:t>                                 at </a:t>
            </a:r>
            <a:r>
              <a:rPr lang="de-DE" altLang="de-DE" sz="1600" b="1" dirty="0" err="1">
                <a:solidFill>
                  <a:srgbClr val="0F517D"/>
                </a:solidFill>
                <a:latin typeface="+mn-lt"/>
              </a:rPr>
              <a:t>Polytechnic</a:t>
            </a:r>
            <a:r>
              <a:rPr lang="de-DE" altLang="de-DE" sz="1600" b="1" dirty="0">
                <a:solidFill>
                  <a:srgbClr val="0F517D"/>
                </a:solidFill>
                <a:latin typeface="+mn-lt"/>
              </a:rPr>
              <a:t> (</a:t>
            </a:r>
            <a:r>
              <a:rPr lang="de-DE" altLang="de-DE" sz="1600" b="1" dirty="0" err="1">
                <a:solidFill>
                  <a:srgbClr val="0F517D"/>
                </a:solidFill>
                <a:latin typeface="+mn-lt"/>
              </a:rPr>
              <a:t>Zurich</a:t>
            </a:r>
            <a:r>
              <a:rPr lang="de-DE" altLang="de-DE" sz="1600" b="1" dirty="0">
                <a:solidFill>
                  <a:srgbClr val="0F517D"/>
                </a:solidFill>
                <a:latin typeface="+mn-lt"/>
              </a:rPr>
              <a:t>)</a:t>
            </a:r>
          </a:p>
          <a:p>
            <a:pPr eaLnBrk="1" hangingPunct="1"/>
            <a:r>
              <a:rPr lang="de-DE" altLang="de-DE" sz="1600" b="1" dirty="0">
                <a:solidFill>
                  <a:srgbClr val="0F517D"/>
                </a:solidFill>
                <a:latin typeface="+mn-lt"/>
              </a:rPr>
              <a:t>                                 PhD in </a:t>
            </a:r>
            <a:r>
              <a:rPr lang="de-DE" altLang="de-DE" sz="1600" b="1" dirty="0" err="1">
                <a:solidFill>
                  <a:srgbClr val="0F517D"/>
                </a:solidFill>
                <a:latin typeface="+mn-lt"/>
              </a:rPr>
              <a:t>physics</a:t>
            </a:r>
            <a:r>
              <a:rPr lang="de-DE" altLang="de-DE" sz="1600" b="1" dirty="0">
                <a:solidFill>
                  <a:srgbClr val="0F517D"/>
                </a:solidFill>
                <a:latin typeface="+mn-lt"/>
              </a:rPr>
              <a:t> at </a:t>
            </a:r>
          </a:p>
          <a:p>
            <a:pPr eaLnBrk="1" hangingPunct="1"/>
            <a:r>
              <a:rPr lang="de-DE" altLang="de-DE" sz="1600" b="1" dirty="0">
                <a:solidFill>
                  <a:srgbClr val="0F517D"/>
                </a:solidFill>
                <a:latin typeface="+mn-lt"/>
              </a:rPr>
              <a:t>                                 University </a:t>
            </a:r>
            <a:r>
              <a:rPr lang="de-DE" altLang="de-DE" sz="1600" b="1" dirty="0" err="1">
                <a:solidFill>
                  <a:srgbClr val="0F517D"/>
                </a:solidFill>
                <a:latin typeface="+mn-lt"/>
              </a:rPr>
              <a:t>of</a:t>
            </a:r>
            <a:r>
              <a:rPr lang="de-DE" altLang="de-DE" sz="1600" b="1" dirty="0">
                <a:solidFill>
                  <a:srgbClr val="0F517D"/>
                </a:solidFill>
                <a:latin typeface="+mn-lt"/>
              </a:rPr>
              <a:t> </a:t>
            </a:r>
            <a:r>
              <a:rPr lang="de-DE" altLang="de-DE" sz="1600" b="1" dirty="0" err="1">
                <a:solidFill>
                  <a:srgbClr val="0F517D"/>
                </a:solidFill>
                <a:latin typeface="+mn-lt"/>
              </a:rPr>
              <a:t>Zurich</a:t>
            </a:r>
            <a:r>
              <a:rPr lang="de-DE" altLang="de-DE" sz="1600" b="1" dirty="0">
                <a:solidFill>
                  <a:srgbClr val="0F517D"/>
                </a:solidFill>
                <a:latin typeface="+mn-lt"/>
              </a:rPr>
              <a:t> </a:t>
            </a:r>
          </a:p>
          <a:p>
            <a:pPr eaLnBrk="1" hangingPunct="1"/>
            <a:r>
              <a:rPr lang="de-DE" altLang="de-DE" sz="1600" b="1" dirty="0">
                <a:solidFill>
                  <a:srgbClr val="0F517D"/>
                </a:solidFill>
                <a:latin typeface="+mn-lt"/>
              </a:rPr>
              <a:t> </a:t>
            </a:r>
          </a:p>
          <a:p>
            <a:pPr eaLnBrk="1" hangingPunct="1"/>
            <a:r>
              <a:rPr lang="de-DE" altLang="de-DE" sz="1600" b="1" dirty="0">
                <a:solidFill>
                  <a:srgbClr val="0F517D"/>
                </a:solidFill>
                <a:latin typeface="+mn-lt"/>
              </a:rPr>
              <a:t>PROFESSIONAL      </a:t>
            </a:r>
            <a:r>
              <a:rPr lang="de-DE" altLang="de-DE" sz="1600" b="1" dirty="0" err="1">
                <a:solidFill>
                  <a:srgbClr val="0F517D"/>
                </a:solidFill>
                <a:latin typeface="+mn-lt"/>
              </a:rPr>
              <a:t>Strassburg</a:t>
            </a:r>
            <a:r>
              <a:rPr lang="de-DE" altLang="de-DE" sz="1600" b="1" dirty="0">
                <a:solidFill>
                  <a:srgbClr val="0F517D"/>
                </a:solidFill>
                <a:latin typeface="+mn-lt"/>
              </a:rPr>
              <a:t>, Hohenheim,</a:t>
            </a:r>
          </a:p>
          <a:p>
            <a:pPr eaLnBrk="1" hangingPunct="1"/>
            <a:r>
              <a:rPr lang="de-DE" altLang="de-DE" sz="1600" b="1" dirty="0">
                <a:solidFill>
                  <a:srgbClr val="0F517D"/>
                </a:solidFill>
                <a:latin typeface="+mn-lt"/>
              </a:rPr>
              <a:t>STATIONS                </a:t>
            </a:r>
            <a:r>
              <a:rPr lang="de-DE" altLang="de-DE" sz="1600" b="1" dirty="0" err="1">
                <a:solidFill>
                  <a:srgbClr val="0F517D"/>
                </a:solidFill>
                <a:latin typeface="+mn-lt"/>
              </a:rPr>
              <a:t>Giessen</a:t>
            </a:r>
            <a:r>
              <a:rPr lang="de-DE" altLang="de-DE" sz="1600" b="1" dirty="0">
                <a:solidFill>
                  <a:srgbClr val="0F517D"/>
                </a:solidFill>
                <a:latin typeface="+mn-lt"/>
              </a:rPr>
              <a:t>, </a:t>
            </a:r>
            <a:r>
              <a:rPr lang="de-DE" altLang="de-DE" sz="1600" b="1" dirty="0" err="1">
                <a:solidFill>
                  <a:srgbClr val="0F517D"/>
                </a:solidFill>
                <a:latin typeface="+mn-lt"/>
              </a:rPr>
              <a:t>Wuerzburg</a:t>
            </a:r>
            <a:r>
              <a:rPr lang="de-DE" altLang="de-DE" sz="1600" b="1" dirty="0">
                <a:solidFill>
                  <a:srgbClr val="0F517D"/>
                </a:solidFill>
                <a:latin typeface="+mn-lt"/>
              </a:rPr>
              <a:t>, </a:t>
            </a:r>
          </a:p>
          <a:p>
            <a:pPr eaLnBrk="1" hangingPunct="1"/>
            <a:r>
              <a:rPr lang="de-DE" altLang="de-DE" sz="1600" b="1" dirty="0">
                <a:solidFill>
                  <a:srgbClr val="0F517D"/>
                </a:solidFill>
                <a:latin typeface="+mn-lt"/>
              </a:rPr>
              <a:t>                                  Munich</a:t>
            </a:r>
          </a:p>
          <a:p>
            <a:pPr eaLnBrk="1" hangingPunct="1"/>
            <a:r>
              <a:rPr lang="de-DE" altLang="de-DE" sz="1600" b="1" dirty="0">
                <a:solidFill>
                  <a:srgbClr val="0F517D"/>
                </a:solidFill>
                <a:latin typeface="+mn-lt"/>
              </a:rPr>
              <a:t>                     </a:t>
            </a:r>
          </a:p>
          <a:p>
            <a:pPr eaLnBrk="1" hangingPunct="1"/>
            <a:r>
              <a:rPr lang="de-DE" altLang="de-DE" sz="1600" b="1" dirty="0">
                <a:solidFill>
                  <a:srgbClr val="0F517D"/>
                </a:solidFill>
                <a:latin typeface="+mn-lt"/>
              </a:rPr>
              <a:t>DATE OF DEATH     </a:t>
            </a:r>
            <a:r>
              <a:rPr lang="de-DE" altLang="de-DE" sz="1600" b="1" dirty="0" err="1">
                <a:solidFill>
                  <a:srgbClr val="0F517D"/>
                </a:solidFill>
                <a:latin typeface="+mn-lt"/>
              </a:rPr>
              <a:t>February</a:t>
            </a:r>
            <a:r>
              <a:rPr lang="de-DE" altLang="de-DE" sz="1600" b="1" dirty="0">
                <a:solidFill>
                  <a:srgbClr val="0F517D"/>
                </a:solidFill>
                <a:latin typeface="+mn-lt"/>
              </a:rPr>
              <a:t> 10, 1923 </a:t>
            </a:r>
          </a:p>
          <a:p>
            <a:pPr eaLnBrk="1" hangingPunct="1"/>
            <a:endParaRPr lang="de-DE" altLang="de-DE" sz="1600" b="1" dirty="0">
              <a:solidFill>
                <a:srgbClr val="0F517D"/>
              </a:solidFill>
              <a:latin typeface="+mn-lt"/>
            </a:endParaRPr>
          </a:p>
          <a:p>
            <a:pPr eaLnBrk="1" hangingPunct="1"/>
            <a:r>
              <a:rPr lang="de-DE" altLang="de-DE" sz="1600" b="1" dirty="0">
                <a:solidFill>
                  <a:srgbClr val="0F517D"/>
                </a:solidFill>
                <a:latin typeface="+mn-lt"/>
              </a:rPr>
              <a:t>PLACE OF DEATH:  </a:t>
            </a:r>
            <a:r>
              <a:rPr lang="de-DE" altLang="de-DE" sz="1600" b="1" dirty="0" err="1">
                <a:solidFill>
                  <a:srgbClr val="0F517D"/>
                </a:solidFill>
                <a:latin typeface="+mn-lt"/>
              </a:rPr>
              <a:t>Munich</a:t>
            </a:r>
            <a:r>
              <a:rPr lang="de-DE" altLang="de-DE" sz="1600" b="1" dirty="0">
                <a:solidFill>
                  <a:srgbClr val="0F517D"/>
                </a:solidFill>
                <a:latin typeface="+mn-lt"/>
              </a:rPr>
              <a:t>, Germany </a:t>
            </a:r>
          </a:p>
        </p:txBody>
      </p:sp>
      <p:sp>
        <p:nvSpPr>
          <p:cNvPr id="5" name="Textfeld 4">
            <a:extLst>
              <a:ext uri="{FF2B5EF4-FFF2-40B4-BE49-F238E27FC236}">
                <a16:creationId xmlns:a16="http://schemas.microsoft.com/office/drawing/2014/main" id="{B19E91C1-2F54-DA5D-8B26-E446E5A236D4}"/>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23271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309539" cy="400110"/>
          </a:xfrm>
          <a:prstGeom prst="rect">
            <a:avLst/>
          </a:prstGeom>
          <a:noFill/>
        </p:spPr>
        <p:txBody>
          <a:bodyPr wrap="square" rtlCol="0">
            <a:spAutoFit/>
          </a:bodyPr>
          <a:lstStyle/>
          <a:p>
            <a:r>
              <a:rPr lang="en-US" sz="2000" b="1" dirty="0">
                <a:solidFill>
                  <a:srgbClr val="0F517D"/>
                </a:solidFill>
              </a:rPr>
              <a:t>Physical Institute, University of Würzburg</a:t>
            </a:r>
            <a:endParaRPr lang="de-DE" sz="2000" b="1" dirty="0">
              <a:solidFill>
                <a:srgbClr val="0F517D"/>
              </a:solidFill>
            </a:endParaRPr>
          </a:p>
        </p:txBody>
      </p:sp>
      <p:pic>
        <p:nvPicPr>
          <p:cNvPr id="5" name="Grafik 2">
            <a:extLst>
              <a:ext uri="{FF2B5EF4-FFF2-40B4-BE49-F238E27FC236}">
                <a16:creationId xmlns:a16="http://schemas.microsoft.com/office/drawing/2014/main" id="{5659E267-C100-7904-07FD-D550AA012A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3063" y="1383465"/>
            <a:ext cx="2414110" cy="327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W:\Archiv DRM\Archiv 08 - Vorträge\Faszination Röntgenstrahlen\Bilder\Institut Würzburg.jpg">
            <a:extLst>
              <a:ext uri="{FF2B5EF4-FFF2-40B4-BE49-F238E27FC236}">
                <a16:creationId xmlns:a16="http://schemas.microsoft.com/office/drawing/2014/main" id="{14472EC7-99DD-DBE1-08B0-5231B756D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8503" y="1379445"/>
            <a:ext cx="5040398" cy="3283271"/>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70141931-55F1-75C9-377B-6A2182D83B06}"/>
              </a:ext>
            </a:extLst>
          </p:cNvPr>
          <p:cNvSpPr>
            <a:spLocks noChangeArrowheads="1"/>
          </p:cNvSpPr>
          <p:nvPr/>
        </p:nvSpPr>
        <p:spPr bwMode="auto">
          <a:xfrm>
            <a:off x="227661" y="4797120"/>
            <a:ext cx="8659164" cy="1600438"/>
          </a:xfrm>
          <a:prstGeom prst="rect">
            <a:avLst/>
          </a:prstGeom>
          <a:solidFill>
            <a:schemeClr val="bg1"/>
          </a:solidFill>
          <a:ln w="38100">
            <a:solidFill>
              <a:srgbClr val="A5C853"/>
            </a:solidFill>
            <a:miter lim="800000"/>
            <a:headEnd/>
            <a:tailEnd/>
          </a:ln>
          <a:effectLst>
            <a:outerShdw blurRad="40000" dist="20000" dir="5400000" rotWithShape="0">
              <a:srgbClr val="808080">
                <a:alpha val="37999"/>
              </a:srgbClr>
            </a:outerShdw>
          </a:effectLst>
        </p:spPr>
        <p:txBody>
          <a:bodyPr wrap="square">
            <a:spAutoFit/>
          </a:bodyPr>
          <a:lstStyle/>
          <a:p>
            <a:pPr eaLnBrk="0" hangingPunct="0">
              <a:spcBef>
                <a:spcPct val="50000"/>
              </a:spcBef>
              <a:defRPr/>
            </a:pPr>
            <a:r>
              <a:rPr lang="en-US" sz="1600" dirty="0">
                <a:solidFill>
                  <a:srgbClr val="0F517D"/>
                </a:solidFill>
                <a:latin typeface="Arial" charset="0"/>
                <a:cs typeface="Arial" charset="0"/>
              </a:rPr>
              <a:t>"I have been for a long time interested in the problem of the cathode rays from a vacuum tube as studied by Hertz and Lenard. I had followed theirs and other researches with great interest, and determined, as soon as I had the time, to make some researches of my own. This time I found at the close of last October (1895). I had been at work for some days when I discovered something new." </a:t>
            </a:r>
          </a:p>
          <a:p>
            <a:pPr eaLnBrk="0" hangingPunct="0">
              <a:spcBef>
                <a:spcPct val="50000"/>
              </a:spcBef>
              <a:defRPr/>
            </a:pPr>
            <a:r>
              <a:rPr lang="en-US" sz="1200" dirty="0">
                <a:solidFill>
                  <a:srgbClr val="0F517D"/>
                </a:solidFill>
                <a:latin typeface="Arial" charset="0"/>
                <a:cs typeface="Arial" charset="0"/>
              </a:rPr>
              <a:t>W. C. Roentgen: Interview </a:t>
            </a:r>
            <a:r>
              <a:rPr lang="en-US" sz="1200" dirty="0" err="1">
                <a:solidFill>
                  <a:srgbClr val="0F517D"/>
                </a:solidFill>
                <a:latin typeface="Arial" charset="0"/>
                <a:cs typeface="Arial" charset="0"/>
              </a:rPr>
              <a:t>mit</a:t>
            </a:r>
            <a:r>
              <a:rPr lang="en-US" sz="1200" dirty="0">
                <a:solidFill>
                  <a:srgbClr val="0F517D"/>
                </a:solidFill>
                <a:latin typeface="Arial" charset="0"/>
                <a:cs typeface="Arial" charset="0"/>
              </a:rPr>
              <a:t> H.J. Dam Mc </a:t>
            </a:r>
            <a:r>
              <a:rPr lang="en-US" sz="1200" dirty="0" err="1">
                <a:solidFill>
                  <a:srgbClr val="0F517D"/>
                </a:solidFill>
                <a:latin typeface="Arial" charset="0"/>
                <a:cs typeface="Arial" charset="0"/>
              </a:rPr>
              <a:t>Clure’s</a:t>
            </a:r>
            <a:r>
              <a:rPr lang="en-US" sz="1200" dirty="0">
                <a:solidFill>
                  <a:srgbClr val="0F517D"/>
                </a:solidFill>
                <a:latin typeface="Arial" charset="0"/>
                <a:cs typeface="Arial" charset="0"/>
              </a:rPr>
              <a:t> </a:t>
            </a:r>
            <a:r>
              <a:rPr lang="en-US" sz="1200" dirty="0" err="1">
                <a:solidFill>
                  <a:srgbClr val="0F517D"/>
                </a:solidFill>
                <a:latin typeface="Arial" charset="0"/>
                <a:cs typeface="Arial" charset="0"/>
              </a:rPr>
              <a:t>Magazin</a:t>
            </a:r>
            <a:r>
              <a:rPr lang="en-US" sz="1200" dirty="0">
                <a:solidFill>
                  <a:srgbClr val="0F517D"/>
                </a:solidFill>
                <a:latin typeface="Arial" charset="0"/>
                <a:cs typeface="Arial" charset="0"/>
              </a:rPr>
              <a:t>, April 1896</a:t>
            </a:r>
          </a:p>
        </p:txBody>
      </p:sp>
      <p:sp>
        <p:nvSpPr>
          <p:cNvPr id="3" name="Textfeld 2">
            <a:extLst>
              <a:ext uri="{FF2B5EF4-FFF2-40B4-BE49-F238E27FC236}">
                <a16:creationId xmlns:a16="http://schemas.microsoft.com/office/drawing/2014/main" id="{DC7DEAC4-811C-EC35-8551-3FFC769545CE}"/>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42694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436539" cy="400110"/>
          </a:xfrm>
          <a:prstGeom prst="rect">
            <a:avLst/>
          </a:prstGeom>
          <a:noFill/>
        </p:spPr>
        <p:txBody>
          <a:bodyPr wrap="square" rtlCol="0">
            <a:spAutoFit/>
          </a:bodyPr>
          <a:lstStyle/>
          <a:p>
            <a:r>
              <a:rPr lang="en-US" sz="2000" b="1" dirty="0">
                <a:solidFill>
                  <a:srgbClr val="0F517D"/>
                </a:solidFill>
              </a:rPr>
              <a:t>The experiment – „I did not think; I investigated.“ </a:t>
            </a:r>
            <a:endParaRPr lang="de-DE" sz="2000" b="1" dirty="0">
              <a:solidFill>
                <a:srgbClr val="0F517D"/>
              </a:solidFill>
            </a:endParaRPr>
          </a:p>
        </p:txBody>
      </p:sp>
      <p:pic>
        <p:nvPicPr>
          <p:cNvPr id="3" name="Picture 11" descr="C:\Dokumente und Einstellungen\busch.STR-VERWALTUNG\Eigene Dateien\Vorträge\Bilder\Rö Equipment 1896.jpg">
            <a:extLst>
              <a:ext uri="{FF2B5EF4-FFF2-40B4-BE49-F238E27FC236}">
                <a16:creationId xmlns:a16="http://schemas.microsoft.com/office/drawing/2014/main" id="{991B36DA-4AB2-7535-9B1A-D7AC25C42B0E}"/>
              </a:ext>
            </a:extLst>
          </p:cNvPr>
          <p:cNvPicPr>
            <a:picLocks noChangeAspect="1" noChangeArrowheads="1"/>
          </p:cNvPicPr>
          <p:nvPr/>
        </p:nvPicPr>
        <p:blipFill>
          <a:blip r:embed="rId4" cstate="print">
            <a:lum contrast="6000"/>
            <a:grayscl/>
            <a:extLst>
              <a:ext uri="{28A0092B-C50C-407E-A947-70E740481C1C}">
                <a14:useLocalDpi xmlns:a14="http://schemas.microsoft.com/office/drawing/2010/main" val="0"/>
              </a:ext>
            </a:extLst>
          </a:blip>
          <a:srcRect/>
          <a:stretch>
            <a:fillRect/>
          </a:stretch>
        </p:blipFill>
        <p:spPr bwMode="auto">
          <a:xfrm>
            <a:off x="222503" y="2093080"/>
            <a:ext cx="4349497" cy="31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1">
            <a:extLst>
              <a:ext uri="{FF2B5EF4-FFF2-40B4-BE49-F238E27FC236}">
                <a16:creationId xmlns:a16="http://schemas.microsoft.com/office/drawing/2014/main" id="{64340B13-BA51-B94D-0D1B-7428570EDC88}"/>
              </a:ext>
            </a:extLst>
          </p:cNvPr>
          <p:cNvSpPr>
            <a:spLocks noChangeArrowheads="1"/>
          </p:cNvSpPr>
          <p:nvPr/>
        </p:nvSpPr>
        <p:spPr bwMode="auto">
          <a:xfrm>
            <a:off x="4849813" y="1827252"/>
            <a:ext cx="403701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600" dirty="0">
                <a:solidFill>
                  <a:srgbClr val="0F517D"/>
                </a:solidFill>
                <a:latin typeface="Arial" pitchFamily="34" charset="0"/>
              </a:rPr>
              <a:t>“A discharge from a large induction coil is passed through a </a:t>
            </a:r>
            <a:r>
              <a:rPr lang="en-US" altLang="de-DE" sz="1600" dirty="0" err="1">
                <a:solidFill>
                  <a:srgbClr val="0F517D"/>
                </a:solidFill>
                <a:latin typeface="Arial" pitchFamily="34" charset="0"/>
              </a:rPr>
              <a:t>Hittorf’s</a:t>
            </a:r>
            <a:r>
              <a:rPr lang="en-US" altLang="de-DE" sz="1600" dirty="0">
                <a:solidFill>
                  <a:srgbClr val="0F517D"/>
                </a:solidFill>
                <a:latin typeface="Arial" pitchFamily="34" charset="0"/>
              </a:rPr>
              <a:t> vacuum tube, or through a well-exhausted Crookes’ or Lenard’s tube. The tube is surrounded by a fairly close-fitting shield of black paper; it is then possible to see, in a completely darkened room, that paper covered on one side with barium </a:t>
            </a:r>
            <a:r>
              <a:rPr lang="en-US" altLang="de-DE" sz="1600" dirty="0" err="1">
                <a:solidFill>
                  <a:srgbClr val="0F517D"/>
                </a:solidFill>
                <a:latin typeface="Arial" pitchFamily="34" charset="0"/>
              </a:rPr>
              <a:t>platino</a:t>
            </a:r>
            <a:r>
              <a:rPr lang="en-US" altLang="de-DE" sz="1600" dirty="0">
                <a:solidFill>
                  <a:srgbClr val="0F517D"/>
                </a:solidFill>
                <a:latin typeface="Arial" pitchFamily="34" charset="0"/>
              </a:rPr>
              <a:t>-cyanide lights up with brilliant fluorescence when brought into the neighborhood of the tube, whether</a:t>
            </a:r>
          </a:p>
          <a:p>
            <a:pPr eaLnBrk="1" hangingPunct="1"/>
            <a:r>
              <a:rPr lang="en-US" altLang="de-DE" sz="1600" dirty="0">
                <a:solidFill>
                  <a:srgbClr val="0F517D"/>
                </a:solidFill>
                <a:latin typeface="Arial" pitchFamily="34" charset="0"/>
              </a:rPr>
              <a:t>the painted side or the other be turned towards the tube. The fluorescence is still visible at two meters distance. It is easy to show that the origin of the fluorescence lies within the vacuum tube.“ </a:t>
            </a:r>
          </a:p>
          <a:p>
            <a:pPr eaLnBrk="1" hangingPunct="1"/>
            <a:endParaRPr lang="en-US" altLang="de-DE" sz="1600" dirty="0">
              <a:solidFill>
                <a:srgbClr val="0F517D"/>
              </a:solidFill>
              <a:latin typeface="Arial" pitchFamily="34" charset="0"/>
            </a:endParaRPr>
          </a:p>
          <a:p>
            <a:pPr eaLnBrk="1" hangingPunct="1"/>
            <a:r>
              <a:rPr lang="en-US" altLang="de-DE" sz="1200" dirty="0">
                <a:solidFill>
                  <a:srgbClr val="0F517D"/>
                </a:solidFill>
                <a:latin typeface="Arial" pitchFamily="34" charset="0"/>
              </a:rPr>
              <a:t>Roentgen WC. On a new kind of rays. Nature 53, 274, §1. 1896</a:t>
            </a:r>
          </a:p>
        </p:txBody>
      </p:sp>
      <p:sp>
        <p:nvSpPr>
          <p:cNvPr id="5" name="Textfeld 4">
            <a:extLst>
              <a:ext uri="{FF2B5EF4-FFF2-40B4-BE49-F238E27FC236}">
                <a16:creationId xmlns:a16="http://schemas.microsoft.com/office/drawing/2014/main" id="{B64D00CA-FADA-8A90-CF09-D8D468658A10}"/>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934605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6075603" cy="400110"/>
          </a:xfrm>
          <a:prstGeom prst="rect">
            <a:avLst/>
          </a:prstGeom>
          <a:noFill/>
        </p:spPr>
        <p:txBody>
          <a:bodyPr wrap="square" rtlCol="0">
            <a:spAutoFit/>
          </a:bodyPr>
          <a:lstStyle/>
          <a:p>
            <a:r>
              <a:rPr lang="en-US" sz="2000" b="1" dirty="0">
                <a:solidFill>
                  <a:srgbClr val="0F517D"/>
                </a:solidFill>
              </a:rPr>
              <a:t>Experiments on x-rays - Absorption</a:t>
            </a:r>
            <a:endParaRPr lang="de-DE" sz="2000" b="1" dirty="0">
              <a:solidFill>
                <a:srgbClr val="0F517D"/>
              </a:solidFill>
            </a:endParaRPr>
          </a:p>
        </p:txBody>
      </p:sp>
      <p:sp>
        <p:nvSpPr>
          <p:cNvPr id="5" name="Rechteck 1">
            <a:extLst>
              <a:ext uri="{FF2B5EF4-FFF2-40B4-BE49-F238E27FC236}">
                <a16:creationId xmlns:a16="http://schemas.microsoft.com/office/drawing/2014/main" id="{1BE40A6B-AC7A-CD15-382C-BD2F8CC8304E}"/>
              </a:ext>
            </a:extLst>
          </p:cNvPr>
          <p:cNvSpPr>
            <a:spLocks noChangeArrowheads="1"/>
          </p:cNvSpPr>
          <p:nvPr/>
        </p:nvSpPr>
        <p:spPr bwMode="auto">
          <a:xfrm>
            <a:off x="242418" y="4338210"/>
            <a:ext cx="865916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600" dirty="0">
                <a:solidFill>
                  <a:srgbClr val="0F517D"/>
                </a:solidFill>
                <a:latin typeface="Arial" pitchFamily="34" charset="0"/>
              </a:rPr>
              <a:t>“</a:t>
            </a:r>
            <a:r>
              <a:rPr lang="en-US" altLang="de-DE" sz="1600" b="1" dirty="0">
                <a:solidFill>
                  <a:srgbClr val="0F517D"/>
                </a:solidFill>
                <a:latin typeface="Arial" pitchFamily="34" charset="0"/>
              </a:rPr>
              <a:t>Increasing thickness increases the hindrance offered to the rays by all bodies</a:t>
            </a:r>
            <a:r>
              <a:rPr lang="en-US" altLang="de-DE" sz="1600" dirty="0">
                <a:solidFill>
                  <a:srgbClr val="0F517D"/>
                </a:solidFill>
                <a:latin typeface="Arial" pitchFamily="34" charset="0"/>
              </a:rPr>
              <a:t>. A picture has been impressed on a photographic plate of a number of </a:t>
            </a:r>
            <a:r>
              <a:rPr lang="en-US" altLang="de-DE" sz="1600" b="1" dirty="0">
                <a:solidFill>
                  <a:srgbClr val="0F517D"/>
                </a:solidFill>
                <a:latin typeface="Arial" pitchFamily="34" charset="0"/>
              </a:rPr>
              <a:t>superposed layers of tinfoil</a:t>
            </a:r>
            <a:r>
              <a:rPr lang="en-US" altLang="de-DE" sz="1600" dirty="0">
                <a:solidFill>
                  <a:srgbClr val="0F517D"/>
                </a:solidFill>
                <a:latin typeface="Arial" pitchFamily="34" charset="0"/>
              </a:rPr>
              <a:t>, like steps, presenting thus a regularly increasing thickness. This is to be submitted to photometric processes when a suitable instrument is available.”</a:t>
            </a:r>
          </a:p>
          <a:p>
            <a:pPr eaLnBrk="1" hangingPunct="1"/>
            <a:r>
              <a:rPr lang="en-US" altLang="de-DE" sz="1600" dirty="0">
                <a:solidFill>
                  <a:srgbClr val="0F517D"/>
                </a:solidFill>
                <a:latin typeface="Arial" pitchFamily="34" charset="0"/>
              </a:rPr>
              <a:t>“Pieces of platinum, lead, zinc, and aluminum foil were so arranged as to produce the same weakening of the effect.”</a:t>
            </a:r>
          </a:p>
          <a:p>
            <a:pPr eaLnBrk="1" hangingPunct="1"/>
            <a:endParaRPr lang="en-US" altLang="de-DE" sz="1600" dirty="0">
              <a:solidFill>
                <a:srgbClr val="0F517D"/>
              </a:solidFill>
              <a:latin typeface="Arial" pitchFamily="34" charset="0"/>
            </a:endParaRPr>
          </a:p>
          <a:p>
            <a:pPr algn="r" eaLnBrk="1" hangingPunct="1"/>
            <a:r>
              <a:rPr lang="en-US" altLang="de-DE" sz="1400" dirty="0">
                <a:solidFill>
                  <a:srgbClr val="0F517D"/>
                </a:solidFill>
                <a:latin typeface="Arial" pitchFamily="34" charset="0"/>
              </a:rPr>
              <a:t>Roentgen WC. On a new kind of rays. Nature 53, 274, §3. 1896</a:t>
            </a:r>
          </a:p>
        </p:txBody>
      </p:sp>
      <p:pic>
        <p:nvPicPr>
          <p:cNvPr id="11" name="Grafik 2">
            <a:extLst>
              <a:ext uri="{FF2B5EF4-FFF2-40B4-BE49-F238E27FC236}">
                <a16:creationId xmlns:a16="http://schemas.microsoft.com/office/drawing/2014/main" id="{F2837382-ED8D-21C1-BE0B-5547E249BE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724" y="1255256"/>
            <a:ext cx="3855457" cy="296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4">
            <a:extLst>
              <a:ext uri="{FF2B5EF4-FFF2-40B4-BE49-F238E27FC236}">
                <a16:creationId xmlns:a16="http://schemas.microsoft.com/office/drawing/2014/main" id="{30778D7B-1CF3-E88B-3020-D3E056FBD2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1147709"/>
            <a:ext cx="4314825" cy="314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C30BEA09-A5EC-1E01-F5DC-F7AAAD69F7F9}"/>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817565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6075603" cy="400110"/>
          </a:xfrm>
          <a:prstGeom prst="rect">
            <a:avLst/>
          </a:prstGeom>
          <a:noFill/>
        </p:spPr>
        <p:txBody>
          <a:bodyPr wrap="square" rtlCol="0">
            <a:spAutoFit/>
          </a:bodyPr>
          <a:lstStyle/>
          <a:p>
            <a:r>
              <a:rPr lang="en-US" sz="2000" b="1" dirty="0">
                <a:solidFill>
                  <a:srgbClr val="0F517D"/>
                </a:solidFill>
              </a:rPr>
              <a:t>Experiments on x-rays – Spiral in a wooden box</a:t>
            </a:r>
            <a:endParaRPr lang="de-DE" sz="2000" b="1" dirty="0">
              <a:solidFill>
                <a:srgbClr val="0F517D"/>
              </a:solidFill>
            </a:endParaRPr>
          </a:p>
        </p:txBody>
      </p:sp>
      <p:sp>
        <p:nvSpPr>
          <p:cNvPr id="5" name="Rechteck 1">
            <a:extLst>
              <a:ext uri="{FF2B5EF4-FFF2-40B4-BE49-F238E27FC236}">
                <a16:creationId xmlns:a16="http://schemas.microsoft.com/office/drawing/2014/main" id="{1BE40A6B-AC7A-CD15-382C-BD2F8CC8304E}"/>
              </a:ext>
            </a:extLst>
          </p:cNvPr>
          <p:cNvSpPr>
            <a:spLocks noChangeArrowheads="1"/>
          </p:cNvSpPr>
          <p:nvPr/>
        </p:nvSpPr>
        <p:spPr bwMode="auto">
          <a:xfrm>
            <a:off x="227661" y="4361136"/>
            <a:ext cx="867392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600" dirty="0">
                <a:solidFill>
                  <a:srgbClr val="0F517D"/>
                </a:solidFill>
                <a:latin typeface="Arial" pitchFamily="34" charset="0"/>
              </a:rPr>
              <a:t>“The justification of </a:t>
            </a:r>
            <a:r>
              <a:rPr lang="en-US" altLang="de-DE" sz="1800" b="1" dirty="0">
                <a:solidFill>
                  <a:srgbClr val="0F517D"/>
                </a:solidFill>
                <a:latin typeface="Arial" pitchFamily="34" charset="0"/>
              </a:rPr>
              <a:t>the term “rays,” </a:t>
            </a:r>
            <a:r>
              <a:rPr lang="en-US" altLang="de-DE" sz="1600" dirty="0">
                <a:solidFill>
                  <a:srgbClr val="0F517D"/>
                </a:solidFill>
                <a:latin typeface="Arial" pitchFamily="34" charset="0"/>
              </a:rPr>
              <a:t>applied to the phenomena, lies partly in the </a:t>
            </a:r>
            <a:r>
              <a:rPr lang="en-US" altLang="de-DE" sz="1800" b="1" dirty="0">
                <a:solidFill>
                  <a:srgbClr val="0F517D"/>
                </a:solidFill>
                <a:latin typeface="Arial" pitchFamily="34" charset="0"/>
              </a:rPr>
              <a:t>regular shadow pictures</a:t>
            </a:r>
            <a:r>
              <a:rPr lang="en-US" altLang="de-DE" sz="1800" dirty="0">
                <a:solidFill>
                  <a:srgbClr val="0F517D"/>
                </a:solidFill>
                <a:latin typeface="Arial" pitchFamily="34" charset="0"/>
              </a:rPr>
              <a:t> </a:t>
            </a:r>
            <a:r>
              <a:rPr lang="en-US" altLang="de-DE" sz="1600" dirty="0">
                <a:solidFill>
                  <a:srgbClr val="0F517D"/>
                </a:solidFill>
                <a:latin typeface="Arial" pitchFamily="34" charset="0"/>
              </a:rPr>
              <a:t>produced by the interposition of a </a:t>
            </a:r>
            <a:r>
              <a:rPr lang="en-US" altLang="de-DE" sz="1600" b="1" dirty="0">
                <a:solidFill>
                  <a:srgbClr val="0F517D"/>
                </a:solidFill>
                <a:latin typeface="Arial" pitchFamily="34" charset="0"/>
              </a:rPr>
              <a:t>more or less permeable body </a:t>
            </a:r>
            <a:r>
              <a:rPr lang="en-US" altLang="de-DE" sz="1600" dirty="0">
                <a:solidFill>
                  <a:srgbClr val="0F517D"/>
                </a:solidFill>
                <a:latin typeface="Arial" pitchFamily="34" charset="0"/>
              </a:rPr>
              <a:t>between the source and a photographic plate or fluorescent screen. (…) Thus, I have an outline of part of a </a:t>
            </a:r>
            <a:r>
              <a:rPr lang="en-US" altLang="de-DE" sz="1600" b="1" dirty="0">
                <a:solidFill>
                  <a:srgbClr val="0F517D"/>
                </a:solidFill>
                <a:latin typeface="Arial" pitchFamily="34" charset="0"/>
              </a:rPr>
              <a:t>door covered with lead paint</a:t>
            </a:r>
            <a:r>
              <a:rPr lang="en-US" altLang="de-DE" sz="1600" dirty="0">
                <a:solidFill>
                  <a:srgbClr val="0F517D"/>
                </a:solidFill>
                <a:latin typeface="Arial" pitchFamily="34" charset="0"/>
              </a:rPr>
              <a:t>; the image was produced by placing the discharge-tube on one side of the door, and the sensitive plate on the other. I have also a shadow of the bones of the hand, of a wire wound upon a bobbin, of a set of weights in a box…”</a:t>
            </a:r>
          </a:p>
          <a:p>
            <a:pPr algn="r" eaLnBrk="1" hangingPunct="1"/>
            <a:r>
              <a:rPr lang="en-US" altLang="de-DE" sz="1600" dirty="0">
                <a:solidFill>
                  <a:srgbClr val="0F517D"/>
                </a:solidFill>
                <a:latin typeface="Arial" pitchFamily="34" charset="0"/>
              </a:rPr>
              <a:t> </a:t>
            </a:r>
            <a:r>
              <a:rPr lang="en-US" altLang="de-DE" sz="1400" dirty="0">
                <a:solidFill>
                  <a:srgbClr val="0F517D"/>
                </a:solidFill>
                <a:latin typeface="Arial" pitchFamily="34" charset="0"/>
                <a:ea typeface="ヒラギノ角ゴ Pro W3"/>
                <a:cs typeface="ヒラギノ角ゴ Pro W3"/>
              </a:rPr>
              <a:t>Roentgen WC. On a new kind of rays. </a:t>
            </a:r>
            <a:r>
              <a:rPr lang="de-DE" altLang="de-DE" sz="1400" dirty="0">
                <a:solidFill>
                  <a:srgbClr val="0F517D"/>
                </a:solidFill>
                <a:latin typeface="Arial" pitchFamily="34" charset="0"/>
                <a:ea typeface="ヒラギノ角ゴ Pro W3"/>
                <a:cs typeface="ヒラギノ角ゴ Pro W3"/>
              </a:rPr>
              <a:t>Nature 53, 274, §14. 1896</a:t>
            </a:r>
            <a:endParaRPr lang="en-GB" altLang="de-DE" sz="1200" dirty="0">
              <a:solidFill>
                <a:srgbClr val="0F517D"/>
              </a:solidFill>
              <a:latin typeface="Arial" pitchFamily="34" charset="0"/>
            </a:endParaRPr>
          </a:p>
        </p:txBody>
      </p:sp>
      <p:pic>
        <p:nvPicPr>
          <p:cNvPr id="6" name="Grafik 2">
            <a:extLst>
              <a:ext uri="{FF2B5EF4-FFF2-40B4-BE49-F238E27FC236}">
                <a16:creationId xmlns:a16="http://schemas.microsoft.com/office/drawing/2014/main" id="{205C9EE1-930A-039C-2A8F-C9C7CCAEC3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644" y="1204711"/>
            <a:ext cx="2212638" cy="307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33A2C1CC-C720-E8B1-D6F1-BA67900B0A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4457" y="1204711"/>
            <a:ext cx="2226486" cy="307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FBF4972B-8454-E2A9-9A02-068277CD00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9609" y="1255256"/>
            <a:ext cx="2240335" cy="307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a:extLst>
              <a:ext uri="{FF2B5EF4-FFF2-40B4-BE49-F238E27FC236}">
                <a16:creationId xmlns:a16="http://schemas.microsoft.com/office/drawing/2014/main" id="{1A1AE24E-998F-3CA2-485F-59B6426E1E2A}"/>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198891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303264" y="6519446"/>
            <a:ext cx="2840736"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 Deutsches Röntgen-Museum</a:t>
            </a:r>
            <a:endParaRPr lang="en-GB" sz="1600" dirty="0">
              <a:solidFill>
                <a:srgbClr val="005289"/>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38" y="94228"/>
            <a:ext cx="1772587" cy="931593"/>
          </a:xfrm>
          <a:prstGeom prst="rect">
            <a:avLst/>
          </a:prstGeom>
        </p:spPr>
      </p:pic>
      <p:cxnSp>
        <p:nvCxnSpPr>
          <p:cNvPr id="7" name="Gerader Verbinder 6"/>
          <p:cNvCxnSpPr/>
          <p:nvPr/>
        </p:nvCxnSpPr>
        <p:spPr>
          <a:xfrm flipV="1">
            <a:off x="227661" y="1133368"/>
            <a:ext cx="8659164" cy="14341"/>
          </a:xfrm>
          <a:prstGeom prst="line">
            <a:avLst/>
          </a:prstGeom>
          <a:ln w="25400" cmpd="sng">
            <a:solidFill>
              <a:srgbClr val="A5C853"/>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27661" y="456610"/>
            <a:ext cx="5512739" cy="400110"/>
          </a:xfrm>
          <a:prstGeom prst="rect">
            <a:avLst/>
          </a:prstGeom>
          <a:noFill/>
        </p:spPr>
        <p:txBody>
          <a:bodyPr wrap="square" rtlCol="0">
            <a:spAutoFit/>
          </a:bodyPr>
          <a:lstStyle/>
          <a:p>
            <a:r>
              <a:rPr lang="en-US" sz="2000" b="1" dirty="0">
                <a:solidFill>
                  <a:srgbClr val="0F517D"/>
                </a:solidFill>
              </a:rPr>
              <a:t>Experiments on x-rays – </a:t>
            </a:r>
            <a:r>
              <a:rPr lang="en-US" sz="2000" b="1" dirty="0" err="1">
                <a:solidFill>
                  <a:srgbClr val="0F517D"/>
                </a:solidFill>
              </a:rPr>
              <a:t>Röntgen‘s</a:t>
            </a:r>
            <a:r>
              <a:rPr lang="en-US" sz="2000" b="1" dirty="0">
                <a:solidFill>
                  <a:srgbClr val="0F517D"/>
                </a:solidFill>
              </a:rPr>
              <a:t> own hand</a:t>
            </a:r>
            <a:endParaRPr lang="de-DE" sz="2000" b="1" dirty="0">
              <a:solidFill>
                <a:srgbClr val="0F517D"/>
              </a:solidFill>
            </a:endParaRPr>
          </a:p>
        </p:txBody>
      </p:sp>
      <p:pic>
        <p:nvPicPr>
          <p:cNvPr id="3" name="Grafik 1">
            <a:extLst>
              <a:ext uri="{FF2B5EF4-FFF2-40B4-BE49-F238E27FC236}">
                <a16:creationId xmlns:a16="http://schemas.microsoft.com/office/drawing/2014/main" id="{00CC96C3-04FA-3462-D5DD-9E34354502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953" y="1317902"/>
            <a:ext cx="2743886" cy="209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8">
            <a:extLst>
              <a:ext uri="{FF2B5EF4-FFF2-40B4-BE49-F238E27FC236}">
                <a16:creationId xmlns:a16="http://schemas.microsoft.com/office/drawing/2014/main" id="{D6199CE3-63D8-79F2-CBF6-6FBC21E79BE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9627" y="1301617"/>
            <a:ext cx="2737356" cy="209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3C049DA7-472D-C9D4-5510-FD79D084C6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0454" y="1301617"/>
            <a:ext cx="2721369" cy="208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3">
            <a:extLst>
              <a:ext uri="{FF2B5EF4-FFF2-40B4-BE49-F238E27FC236}">
                <a16:creationId xmlns:a16="http://schemas.microsoft.com/office/drawing/2014/main" id="{5571343B-0416-B00C-841A-69708F0657A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952" y="3462205"/>
            <a:ext cx="2759331" cy="211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
            <a:extLst>
              <a:ext uri="{FF2B5EF4-FFF2-40B4-BE49-F238E27FC236}">
                <a16:creationId xmlns:a16="http://schemas.microsoft.com/office/drawing/2014/main" id="{F8DB42FF-896F-96C7-43CD-94289B3DFA0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69627" y="3474326"/>
            <a:ext cx="2759331" cy="211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9B590F40-0DAD-AD1B-9571-C1057D8C10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8957" y="3474326"/>
            <a:ext cx="2840735" cy="207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9">
            <a:extLst>
              <a:ext uri="{FF2B5EF4-FFF2-40B4-BE49-F238E27FC236}">
                <a16:creationId xmlns:a16="http://schemas.microsoft.com/office/drawing/2014/main" id="{323E66FE-AE4B-C7B6-D552-D8ACFC8244E0}"/>
              </a:ext>
            </a:extLst>
          </p:cNvPr>
          <p:cNvSpPr>
            <a:spLocks noChangeArrowheads="1"/>
          </p:cNvSpPr>
          <p:nvPr/>
        </p:nvSpPr>
        <p:spPr bwMode="auto">
          <a:xfrm>
            <a:off x="426085" y="5567417"/>
            <a:ext cx="846074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US" altLang="de-DE" sz="1600" dirty="0">
                <a:solidFill>
                  <a:srgbClr val="0F517D"/>
                </a:solidFill>
                <a:latin typeface="Arial" pitchFamily="34" charset="0"/>
              </a:rPr>
              <a:t>“If the hand be held before the fluorescent screen, </a:t>
            </a:r>
            <a:r>
              <a:rPr lang="en-US" altLang="de-DE" sz="1600" b="1" dirty="0">
                <a:solidFill>
                  <a:srgbClr val="0F517D"/>
                </a:solidFill>
                <a:latin typeface="Arial" pitchFamily="34" charset="0"/>
              </a:rPr>
              <a:t>the shadow shows the bones clearly with only faint outlines of the surrounding tissues</a:t>
            </a:r>
            <a:r>
              <a:rPr lang="en-US" altLang="de-DE" sz="1400" dirty="0">
                <a:solidFill>
                  <a:srgbClr val="0F517D"/>
                </a:solidFill>
                <a:latin typeface="Arial" pitchFamily="34" charset="0"/>
              </a:rPr>
              <a:t>.”</a:t>
            </a:r>
            <a:endParaRPr lang="en-US" altLang="de-DE" sz="1600" dirty="0">
              <a:solidFill>
                <a:srgbClr val="0F517D"/>
              </a:solidFill>
              <a:latin typeface="Arial" pitchFamily="34" charset="0"/>
            </a:endParaRPr>
          </a:p>
          <a:p>
            <a:pPr eaLnBrk="1" hangingPunct="1"/>
            <a:endParaRPr lang="en-US" altLang="de-DE" sz="1200" dirty="0">
              <a:solidFill>
                <a:srgbClr val="0F517D"/>
              </a:solidFill>
              <a:latin typeface="Arial" pitchFamily="34" charset="0"/>
            </a:endParaRPr>
          </a:p>
          <a:p>
            <a:pPr algn="r" eaLnBrk="1" hangingPunct="1"/>
            <a:r>
              <a:rPr lang="en-US" altLang="de-DE" sz="1400" dirty="0">
                <a:solidFill>
                  <a:srgbClr val="0F517D"/>
                </a:solidFill>
                <a:latin typeface="Arial" pitchFamily="34" charset="0"/>
                <a:ea typeface="ヒラギノ角ゴ Pro W3"/>
                <a:cs typeface="ヒラギノ角ゴ Pro W3"/>
              </a:rPr>
              <a:t>Roentgen WC. On a new kind of rays. </a:t>
            </a:r>
            <a:r>
              <a:rPr lang="de-DE" altLang="de-DE" sz="1400" dirty="0">
                <a:solidFill>
                  <a:srgbClr val="0F517D"/>
                </a:solidFill>
                <a:latin typeface="Arial" pitchFamily="34" charset="0"/>
                <a:ea typeface="ヒラギノ角ゴ Pro W3"/>
                <a:cs typeface="ヒラギノ角ゴ Pro W3"/>
              </a:rPr>
              <a:t>Nature 53, 274, §2. 1896</a:t>
            </a:r>
            <a:endParaRPr lang="en-GB" altLang="de-DE" sz="1400" dirty="0">
              <a:solidFill>
                <a:srgbClr val="0F517D"/>
              </a:solidFill>
              <a:latin typeface="Arial" pitchFamily="34" charset="0"/>
            </a:endParaRPr>
          </a:p>
        </p:txBody>
      </p:sp>
      <p:sp>
        <p:nvSpPr>
          <p:cNvPr id="13" name="Textfeld 12">
            <a:extLst>
              <a:ext uri="{FF2B5EF4-FFF2-40B4-BE49-F238E27FC236}">
                <a16:creationId xmlns:a16="http://schemas.microsoft.com/office/drawing/2014/main" id="{9DA7BDAA-3FF4-52A7-A35C-B331A942F43D}"/>
              </a:ext>
            </a:extLst>
          </p:cNvPr>
          <p:cNvSpPr txBox="1"/>
          <p:nvPr/>
        </p:nvSpPr>
        <p:spPr>
          <a:xfrm>
            <a:off x="0" y="6519446"/>
            <a:ext cx="4457700" cy="338554"/>
          </a:xfrm>
          <a:prstGeom prst="rect">
            <a:avLst/>
          </a:prstGeom>
          <a:noFill/>
        </p:spPr>
        <p:txBody>
          <a:bodyPr wrap="square" rtlCol="0">
            <a:spAutoFit/>
          </a:bodyPr>
          <a:lstStyle/>
          <a:p>
            <a:r>
              <a:rPr lang="en-GB" sz="1600" dirty="0">
                <a:solidFill>
                  <a:srgbClr val="005289"/>
                </a:solidFill>
                <a:latin typeface="Calibri" panose="020F0502020204030204" pitchFamily="34" charset="0"/>
                <a:cs typeface="Calibri" panose="020F0502020204030204" pitchFamily="34" charset="0"/>
              </a:rPr>
              <a:t>HPXM Conference I 19-23 June 2023</a:t>
            </a:r>
            <a:endParaRPr lang="en-GB" sz="1600" dirty="0">
              <a:solidFill>
                <a:srgbClr val="005289"/>
              </a:solidFill>
            </a:endParaRPr>
          </a:p>
        </p:txBody>
      </p:sp>
    </p:spTree>
    <p:extLst>
      <p:ext uri="{BB962C8B-B14F-4D97-AF65-F5344CB8AC3E}">
        <p14:creationId xmlns:p14="http://schemas.microsoft.com/office/powerpoint/2010/main" val="311687082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5145</Words>
  <Application>Microsoft Office PowerPoint</Application>
  <PresentationFormat>Bildschirmpräsentation (4:3)</PresentationFormat>
  <Paragraphs>650</Paragraphs>
  <Slides>39</Slides>
  <Notes>39</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39</vt:i4>
      </vt:variant>
    </vt:vector>
  </HeadingPairs>
  <TitlesOfParts>
    <vt:vector size="46" baseType="lpstr">
      <vt:lpstr>Arial</vt:lpstr>
      <vt:lpstr>Calibri</vt:lpstr>
      <vt:lpstr>Calibri Light</vt:lpstr>
      <vt:lpstr>Lucida Grande</vt:lpstr>
      <vt:lpstr>Times</vt:lpstr>
      <vt:lpstr>Verdana</vt:lpstr>
      <vt:lpstr>Office</vt:lpstr>
      <vt:lpstr>Wilhelm Conrad Röntgen The discovery of X-rays and the creation of a new medical profession Anna-Katharina Kätker     HPXM Conference 2023 Laboratori Nazionali di Frascati 19-23 June 2023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X-perimente-Mobil für Kids - Das Unsichtbare sichtbar machen</dc:title>
  <dc:creator>Kätker, Anna</dc:creator>
  <cp:lastModifiedBy>Anna-Katharina Kätker</cp:lastModifiedBy>
  <cp:revision>89</cp:revision>
  <dcterms:created xsi:type="dcterms:W3CDTF">2023-01-03T12:01:45Z</dcterms:created>
  <dcterms:modified xsi:type="dcterms:W3CDTF">2023-05-11T09:20:10Z</dcterms:modified>
</cp:coreProperties>
</file>