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91" r:id="rId2"/>
    <p:sldId id="298" r:id="rId3"/>
    <p:sldId id="444" r:id="rId4"/>
    <p:sldId id="454" r:id="rId5"/>
    <p:sldId id="457" r:id="rId6"/>
    <p:sldId id="278" r:id="rId7"/>
    <p:sldId id="458" r:id="rId8"/>
    <p:sldId id="471" r:id="rId9"/>
    <p:sldId id="451" r:id="rId10"/>
    <p:sldId id="460" r:id="rId11"/>
    <p:sldId id="463" r:id="rId12"/>
    <p:sldId id="448" r:id="rId13"/>
    <p:sldId id="466" r:id="rId14"/>
    <p:sldId id="270" r:id="rId15"/>
    <p:sldId id="414" r:id="rId16"/>
    <p:sldId id="438" r:id="rId17"/>
    <p:sldId id="294" r:id="rId18"/>
    <p:sldId id="468" r:id="rId19"/>
    <p:sldId id="465" r:id="rId20"/>
    <p:sldId id="295" r:id="rId21"/>
    <p:sldId id="296" r:id="rId22"/>
    <p:sldId id="280" r:id="rId23"/>
    <p:sldId id="470" r:id="rId24"/>
    <p:sldId id="452" r:id="rId25"/>
    <p:sldId id="461" r:id="rId26"/>
    <p:sldId id="439" r:id="rId27"/>
    <p:sldId id="462" r:id="rId28"/>
    <p:sldId id="472" r:id="rId29"/>
    <p:sldId id="467" r:id="rId30"/>
    <p:sldId id="256" r:id="rId31"/>
    <p:sldId id="442" r:id="rId32"/>
    <p:sldId id="257" r:id="rId33"/>
    <p:sldId id="446" r:id="rId34"/>
    <p:sldId id="447" r:id="rId35"/>
    <p:sldId id="441" r:id="rId36"/>
    <p:sldId id="453" r:id="rId37"/>
    <p:sldId id="281" r:id="rId38"/>
    <p:sldId id="347" r:id="rId39"/>
    <p:sldId id="279" r:id="rId40"/>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35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47F6"/>
    <a:srgbClr val="416629"/>
    <a:srgbClr val="02F031"/>
    <a:srgbClr val="77A0F1"/>
    <a:srgbClr val="FB585E"/>
    <a:srgbClr val="C01900"/>
    <a:srgbClr val="C55910"/>
    <a:srgbClr val="0432FF"/>
    <a:srgbClr val="42662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70298"/>
  </p:normalViewPr>
  <p:slideViewPr>
    <p:cSldViewPr snapToGrid="0" snapToObjects="1" showGuides="1">
      <p:cViewPr>
        <p:scale>
          <a:sx n="50" d="100"/>
          <a:sy n="50" d="100"/>
        </p:scale>
        <p:origin x="2184" y="712"/>
      </p:cViewPr>
      <p:guideLst>
        <p:guide orient="horz" pos="2001"/>
        <p:guide pos="3545"/>
      </p:guideLst>
    </p:cSldViewPr>
  </p:slideViewPr>
  <p:outlineViewPr>
    <p:cViewPr>
      <p:scale>
        <a:sx n="33" d="100"/>
        <a:sy n="33" d="100"/>
      </p:scale>
      <p:origin x="0" y="-5304"/>
    </p:cViewPr>
  </p:outlineViewPr>
  <p:notesTextViewPr>
    <p:cViewPr>
      <p:scale>
        <a:sx n="145" d="100"/>
        <a:sy n="14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ata2.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2B09A7-3CE8-6941-A845-B5585792EECB}"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9C80E0DC-68D3-1B49-9CCC-6A6F3E19A570}">
      <dgm:prSet phldrT="[Text]" phldr="1"/>
      <dgm:spPr>
        <a:blipFill rotWithShape="0">
          <a:blip xmlns:r="http://schemas.openxmlformats.org/officeDocument/2006/relationships" r:embed="rId1"/>
          <a:srcRect/>
          <a:stretch>
            <a:fillRect/>
          </a:stretch>
        </a:blipFill>
      </dgm:spPr>
      <dgm:t>
        <a:bodyPr/>
        <a:lstStyle/>
        <a:p>
          <a:endParaRPr lang="en-GB" dirty="0"/>
        </a:p>
      </dgm:t>
    </dgm:pt>
    <dgm:pt modelId="{8E8B5EE3-75AE-8E4E-BF27-2DA7CE5F30A9}" type="parTrans" cxnId="{57399A9F-03E8-CA45-9A68-4AC89CDE2958}">
      <dgm:prSet/>
      <dgm:spPr/>
      <dgm:t>
        <a:bodyPr/>
        <a:lstStyle/>
        <a:p>
          <a:endParaRPr lang="en-GB"/>
        </a:p>
      </dgm:t>
    </dgm:pt>
    <dgm:pt modelId="{439447AF-F107-1D40-B2EC-06711AC58767}" type="sibTrans" cxnId="{57399A9F-03E8-CA45-9A68-4AC89CDE2958}">
      <dgm:prSet/>
      <dgm:spPr/>
      <dgm:t>
        <a:bodyPr/>
        <a:lstStyle/>
        <a:p>
          <a:endParaRPr lang="en-GB"/>
        </a:p>
      </dgm:t>
    </dgm:pt>
    <dgm:pt modelId="{D5D12FBE-C52C-894B-A3EB-504271BD38FD}">
      <dgm:prSet phldrT="[Text]" phldr="1"/>
      <dgm:spPr>
        <a:blipFill rotWithShape="0">
          <a:blip xmlns:r="http://schemas.openxmlformats.org/officeDocument/2006/relationships" r:embed="rId2"/>
          <a:srcRect/>
          <a:stretch>
            <a:fillRect/>
          </a:stretch>
        </a:blipFill>
      </dgm:spPr>
      <dgm:t>
        <a:bodyPr/>
        <a:lstStyle/>
        <a:p>
          <a:endParaRPr lang="en-GB" dirty="0"/>
        </a:p>
      </dgm:t>
    </dgm:pt>
    <dgm:pt modelId="{7BDD09B5-0BD7-3340-AE30-66F9166526F7}" type="parTrans" cxnId="{8E6CD6B6-3ED0-D64B-8807-E9F723E4CBF5}">
      <dgm:prSet/>
      <dgm:spPr/>
      <dgm:t>
        <a:bodyPr/>
        <a:lstStyle/>
        <a:p>
          <a:endParaRPr lang="en-GB"/>
        </a:p>
      </dgm:t>
    </dgm:pt>
    <dgm:pt modelId="{283C54AD-EA30-C94C-B363-E9035606A489}" type="sibTrans" cxnId="{8E6CD6B6-3ED0-D64B-8807-E9F723E4CBF5}">
      <dgm:prSet/>
      <dgm:spPr/>
      <dgm:t>
        <a:bodyPr/>
        <a:lstStyle/>
        <a:p>
          <a:endParaRPr lang="en-GB"/>
        </a:p>
      </dgm:t>
    </dgm:pt>
    <dgm:pt modelId="{811A2B2E-4D40-F748-AE50-D2A154F23ED0}">
      <dgm:prSet phldrT="[Text]" phldr="1"/>
      <dgm:spPr>
        <a:blipFill rotWithShape="0">
          <a:blip xmlns:r="http://schemas.openxmlformats.org/officeDocument/2006/relationships" r:embed="rId3"/>
          <a:srcRect/>
          <a:stretch>
            <a:fillRect t="-1000" b="-1000"/>
          </a:stretch>
        </a:blipFill>
      </dgm:spPr>
      <dgm:t>
        <a:bodyPr/>
        <a:lstStyle/>
        <a:p>
          <a:endParaRPr lang="en-GB" dirty="0"/>
        </a:p>
      </dgm:t>
    </dgm:pt>
    <dgm:pt modelId="{39266F5A-87DC-9444-882A-42E72975EA8A}" type="parTrans" cxnId="{9861C90C-A640-5845-A303-A843150E4E36}">
      <dgm:prSet/>
      <dgm:spPr/>
      <dgm:t>
        <a:bodyPr/>
        <a:lstStyle/>
        <a:p>
          <a:endParaRPr lang="en-GB"/>
        </a:p>
      </dgm:t>
    </dgm:pt>
    <dgm:pt modelId="{27FB7B52-E604-AA4F-9065-C7B22099B2F1}" type="sibTrans" cxnId="{9861C90C-A640-5845-A303-A843150E4E36}">
      <dgm:prSet/>
      <dgm:spPr/>
      <dgm:t>
        <a:bodyPr/>
        <a:lstStyle/>
        <a:p>
          <a:endParaRPr lang="en-GB"/>
        </a:p>
      </dgm:t>
    </dgm:pt>
    <dgm:pt modelId="{D303DBAB-3AC2-0647-883B-5FC44513AFA0}">
      <dgm:prSet phldrT="[Text]" phldr="1"/>
      <dgm:spPr>
        <a:blipFill rotWithShape="0">
          <a:blip xmlns:r="http://schemas.openxmlformats.org/officeDocument/2006/relationships" r:embed="rId4"/>
          <a:srcRect/>
          <a:stretch>
            <a:fillRect/>
          </a:stretch>
        </a:blipFill>
      </dgm:spPr>
      <dgm:t>
        <a:bodyPr/>
        <a:lstStyle/>
        <a:p>
          <a:endParaRPr lang="en-GB" dirty="0"/>
        </a:p>
      </dgm:t>
    </dgm:pt>
    <dgm:pt modelId="{A7E8DD6F-1369-0245-90C5-F919B1BD62E9}" type="sibTrans" cxnId="{6E7F3009-C8B9-7945-8AB6-0F02454FED03}">
      <dgm:prSet/>
      <dgm:spPr/>
      <dgm:t>
        <a:bodyPr/>
        <a:lstStyle/>
        <a:p>
          <a:endParaRPr lang="en-GB"/>
        </a:p>
      </dgm:t>
    </dgm:pt>
    <dgm:pt modelId="{2F414927-C379-974D-91CE-3F1D9B7CA32D}" type="parTrans" cxnId="{6E7F3009-C8B9-7945-8AB6-0F02454FED03}">
      <dgm:prSet/>
      <dgm:spPr/>
      <dgm:t>
        <a:bodyPr/>
        <a:lstStyle/>
        <a:p>
          <a:endParaRPr lang="en-GB"/>
        </a:p>
      </dgm:t>
    </dgm:pt>
    <dgm:pt modelId="{25193296-C14F-9D45-A605-64162AA07C77}">
      <dgm:prSet phldrT="[Text]"/>
      <dgm:spPr>
        <a:blipFill rotWithShape="0">
          <a:blip xmlns:r="http://schemas.openxmlformats.org/officeDocument/2006/relationships" r:embed="rId5"/>
          <a:srcRect/>
          <a:stretch>
            <a:fillRect t="-11000" b="-11000"/>
          </a:stretch>
        </a:blipFill>
      </dgm:spPr>
      <dgm:t>
        <a:bodyPr/>
        <a:lstStyle/>
        <a:p>
          <a:br>
            <a:rPr lang="en-GB" dirty="0"/>
          </a:br>
          <a:endParaRPr lang="en-GB" dirty="0"/>
        </a:p>
      </dgm:t>
    </dgm:pt>
    <dgm:pt modelId="{42F9BE0A-E279-334C-ACC2-07D21BFC8F4F}" type="sibTrans" cxnId="{65028672-E801-A244-A947-39F1F35F28D7}">
      <dgm:prSet/>
      <dgm:spPr/>
      <dgm:t>
        <a:bodyPr/>
        <a:lstStyle/>
        <a:p>
          <a:endParaRPr lang="en-GB"/>
        </a:p>
      </dgm:t>
    </dgm:pt>
    <dgm:pt modelId="{7FA35CB5-F3F9-BB4D-B256-CD72C20CF71E}" type="parTrans" cxnId="{65028672-E801-A244-A947-39F1F35F28D7}">
      <dgm:prSet/>
      <dgm:spPr/>
      <dgm:t>
        <a:bodyPr/>
        <a:lstStyle/>
        <a:p>
          <a:endParaRPr lang="en-GB"/>
        </a:p>
      </dgm:t>
    </dgm:pt>
    <dgm:pt modelId="{FFD30A53-F4D3-DE4B-98A3-CA405E98CBB6}" type="pres">
      <dgm:prSet presAssocID="{742B09A7-3CE8-6941-A845-B5585792EECB}" presName="cycle" presStyleCnt="0">
        <dgm:presLayoutVars>
          <dgm:dir/>
          <dgm:resizeHandles val="exact"/>
        </dgm:presLayoutVars>
      </dgm:prSet>
      <dgm:spPr/>
    </dgm:pt>
    <dgm:pt modelId="{DA2FE003-281F-EA4B-AE0F-3A5B7AA69227}" type="pres">
      <dgm:prSet presAssocID="{D303DBAB-3AC2-0647-883B-5FC44513AFA0}" presName="node" presStyleLbl="node1" presStyleIdx="0" presStyleCnt="5">
        <dgm:presLayoutVars>
          <dgm:bulletEnabled val="1"/>
        </dgm:presLayoutVars>
      </dgm:prSet>
      <dgm:spPr/>
    </dgm:pt>
    <dgm:pt modelId="{D70BDA57-7FA3-B344-BBC0-3A73EB254F63}" type="pres">
      <dgm:prSet presAssocID="{A7E8DD6F-1369-0245-90C5-F919B1BD62E9}" presName="sibTrans" presStyleLbl="sibTrans2D1" presStyleIdx="0" presStyleCnt="5"/>
      <dgm:spPr/>
    </dgm:pt>
    <dgm:pt modelId="{30DF512B-E855-2F41-AF10-B8F283A2AA9A}" type="pres">
      <dgm:prSet presAssocID="{A7E8DD6F-1369-0245-90C5-F919B1BD62E9}" presName="connectorText" presStyleLbl="sibTrans2D1" presStyleIdx="0" presStyleCnt="5"/>
      <dgm:spPr/>
    </dgm:pt>
    <dgm:pt modelId="{A33A613C-A764-1949-8788-A4C5B7598543}" type="pres">
      <dgm:prSet presAssocID="{9C80E0DC-68D3-1B49-9CCC-6A6F3E19A570}" presName="node" presStyleLbl="node1" presStyleIdx="1" presStyleCnt="5">
        <dgm:presLayoutVars>
          <dgm:bulletEnabled val="1"/>
        </dgm:presLayoutVars>
      </dgm:prSet>
      <dgm:spPr/>
    </dgm:pt>
    <dgm:pt modelId="{B7B880B1-F6AF-E741-B858-A5D7B3148A25}" type="pres">
      <dgm:prSet presAssocID="{439447AF-F107-1D40-B2EC-06711AC58767}" presName="sibTrans" presStyleLbl="sibTrans2D1" presStyleIdx="1" presStyleCnt="5"/>
      <dgm:spPr/>
    </dgm:pt>
    <dgm:pt modelId="{4EE55763-3AE0-C94C-B2FC-3924B80A48AD}" type="pres">
      <dgm:prSet presAssocID="{439447AF-F107-1D40-B2EC-06711AC58767}" presName="connectorText" presStyleLbl="sibTrans2D1" presStyleIdx="1" presStyleCnt="5"/>
      <dgm:spPr/>
    </dgm:pt>
    <dgm:pt modelId="{412FAE8F-EB89-A540-843D-78F7DCAFB898}" type="pres">
      <dgm:prSet presAssocID="{D5D12FBE-C52C-894B-A3EB-504271BD38FD}" presName="node" presStyleLbl="node1" presStyleIdx="2" presStyleCnt="5">
        <dgm:presLayoutVars>
          <dgm:bulletEnabled val="1"/>
        </dgm:presLayoutVars>
      </dgm:prSet>
      <dgm:spPr/>
    </dgm:pt>
    <dgm:pt modelId="{5E966926-F82A-CA4A-94B6-E3EE8AADE2C4}" type="pres">
      <dgm:prSet presAssocID="{283C54AD-EA30-C94C-B363-E9035606A489}" presName="sibTrans" presStyleLbl="sibTrans2D1" presStyleIdx="2" presStyleCnt="5"/>
      <dgm:spPr/>
    </dgm:pt>
    <dgm:pt modelId="{85C1F38A-4809-9644-B195-801F20C4AA52}" type="pres">
      <dgm:prSet presAssocID="{283C54AD-EA30-C94C-B363-E9035606A489}" presName="connectorText" presStyleLbl="sibTrans2D1" presStyleIdx="2" presStyleCnt="5"/>
      <dgm:spPr/>
    </dgm:pt>
    <dgm:pt modelId="{2D563826-E0FF-194D-87EE-E5F375318681}" type="pres">
      <dgm:prSet presAssocID="{25193296-C14F-9D45-A605-64162AA07C77}" presName="node" presStyleLbl="node1" presStyleIdx="3" presStyleCnt="5" custRadScaleRad="107529" custRadScaleInc="-6245">
        <dgm:presLayoutVars>
          <dgm:bulletEnabled val="1"/>
        </dgm:presLayoutVars>
      </dgm:prSet>
      <dgm:spPr/>
    </dgm:pt>
    <dgm:pt modelId="{D0582C94-DE09-2B45-901E-B2AD7FF1CD39}" type="pres">
      <dgm:prSet presAssocID="{42F9BE0A-E279-334C-ACC2-07D21BFC8F4F}" presName="sibTrans" presStyleLbl="sibTrans2D1" presStyleIdx="3" presStyleCnt="5"/>
      <dgm:spPr/>
    </dgm:pt>
    <dgm:pt modelId="{BA1B9E30-B8E1-F741-8319-750F4FE75B50}" type="pres">
      <dgm:prSet presAssocID="{42F9BE0A-E279-334C-ACC2-07D21BFC8F4F}" presName="connectorText" presStyleLbl="sibTrans2D1" presStyleIdx="3" presStyleCnt="5"/>
      <dgm:spPr/>
    </dgm:pt>
    <dgm:pt modelId="{9483A464-91D5-4943-80DB-D7B60BFD66A1}" type="pres">
      <dgm:prSet presAssocID="{811A2B2E-4D40-F748-AE50-D2A154F23ED0}" presName="node" presStyleLbl="node1" presStyleIdx="4" presStyleCnt="5">
        <dgm:presLayoutVars>
          <dgm:bulletEnabled val="1"/>
        </dgm:presLayoutVars>
      </dgm:prSet>
      <dgm:spPr/>
    </dgm:pt>
    <dgm:pt modelId="{FF5AEBB9-C2AA-8B43-A9B1-FA3AB8328A66}" type="pres">
      <dgm:prSet presAssocID="{27FB7B52-E604-AA4F-9065-C7B22099B2F1}" presName="sibTrans" presStyleLbl="sibTrans2D1" presStyleIdx="4" presStyleCnt="5"/>
      <dgm:spPr/>
    </dgm:pt>
    <dgm:pt modelId="{6F346213-92DC-2946-89DD-8B18FC893FCB}" type="pres">
      <dgm:prSet presAssocID="{27FB7B52-E604-AA4F-9065-C7B22099B2F1}" presName="connectorText" presStyleLbl="sibTrans2D1" presStyleIdx="4" presStyleCnt="5"/>
      <dgm:spPr/>
    </dgm:pt>
  </dgm:ptLst>
  <dgm:cxnLst>
    <dgm:cxn modelId="{6E7F3009-C8B9-7945-8AB6-0F02454FED03}" srcId="{742B09A7-3CE8-6941-A845-B5585792EECB}" destId="{D303DBAB-3AC2-0647-883B-5FC44513AFA0}" srcOrd="0" destOrd="0" parTransId="{2F414927-C379-974D-91CE-3F1D9B7CA32D}" sibTransId="{A7E8DD6F-1369-0245-90C5-F919B1BD62E9}"/>
    <dgm:cxn modelId="{9861C90C-A640-5845-A303-A843150E4E36}" srcId="{742B09A7-3CE8-6941-A845-B5585792EECB}" destId="{811A2B2E-4D40-F748-AE50-D2A154F23ED0}" srcOrd="4" destOrd="0" parTransId="{39266F5A-87DC-9444-882A-42E72975EA8A}" sibTransId="{27FB7B52-E604-AA4F-9065-C7B22099B2F1}"/>
    <dgm:cxn modelId="{A51E1F0D-F7B7-9942-8920-C35D3E6A4959}" type="presOf" srcId="{27FB7B52-E604-AA4F-9065-C7B22099B2F1}" destId="{FF5AEBB9-C2AA-8B43-A9B1-FA3AB8328A66}" srcOrd="0" destOrd="0" presId="urn:microsoft.com/office/officeart/2005/8/layout/cycle2"/>
    <dgm:cxn modelId="{76B14228-3F64-F549-827D-DF2AB4D12BED}" type="presOf" srcId="{25193296-C14F-9D45-A605-64162AA07C77}" destId="{2D563826-E0FF-194D-87EE-E5F375318681}" srcOrd="0" destOrd="0" presId="urn:microsoft.com/office/officeart/2005/8/layout/cycle2"/>
    <dgm:cxn modelId="{95630232-D743-0F48-A086-0C9809ABDCAB}" type="presOf" srcId="{439447AF-F107-1D40-B2EC-06711AC58767}" destId="{B7B880B1-F6AF-E741-B858-A5D7B3148A25}" srcOrd="0" destOrd="0" presId="urn:microsoft.com/office/officeart/2005/8/layout/cycle2"/>
    <dgm:cxn modelId="{65028672-E801-A244-A947-39F1F35F28D7}" srcId="{742B09A7-3CE8-6941-A845-B5585792EECB}" destId="{25193296-C14F-9D45-A605-64162AA07C77}" srcOrd="3" destOrd="0" parTransId="{7FA35CB5-F3F9-BB4D-B256-CD72C20CF71E}" sibTransId="{42F9BE0A-E279-334C-ACC2-07D21BFC8F4F}"/>
    <dgm:cxn modelId="{BC409072-B190-B747-9DFC-572A39404108}" type="presOf" srcId="{742B09A7-3CE8-6941-A845-B5585792EECB}" destId="{FFD30A53-F4D3-DE4B-98A3-CA405E98CBB6}" srcOrd="0" destOrd="0" presId="urn:microsoft.com/office/officeart/2005/8/layout/cycle2"/>
    <dgm:cxn modelId="{E14E2181-F266-1746-B146-1A4C8A3542F0}" type="presOf" srcId="{A7E8DD6F-1369-0245-90C5-F919B1BD62E9}" destId="{D70BDA57-7FA3-B344-BBC0-3A73EB254F63}" srcOrd="0" destOrd="0" presId="urn:microsoft.com/office/officeart/2005/8/layout/cycle2"/>
    <dgm:cxn modelId="{52193A90-B546-6D4B-9AE1-6B4F96E632A2}" type="presOf" srcId="{283C54AD-EA30-C94C-B363-E9035606A489}" destId="{5E966926-F82A-CA4A-94B6-E3EE8AADE2C4}" srcOrd="0" destOrd="0" presId="urn:microsoft.com/office/officeart/2005/8/layout/cycle2"/>
    <dgm:cxn modelId="{743CDD9C-8621-3541-BBCD-1C73A65F5D48}" type="presOf" srcId="{283C54AD-EA30-C94C-B363-E9035606A489}" destId="{85C1F38A-4809-9644-B195-801F20C4AA52}" srcOrd="1" destOrd="0" presId="urn:microsoft.com/office/officeart/2005/8/layout/cycle2"/>
    <dgm:cxn modelId="{57399A9F-03E8-CA45-9A68-4AC89CDE2958}" srcId="{742B09A7-3CE8-6941-A845-B5585792EECB}" destId="{9C80E0DC-68D3-1B49-9CCC-6A6F3E19A570}" srcOrd="1" destOrd="0" parTransId="{8E8B5EE3-75AE-8E4E-BF27-2DA7CE5F30A9}" sibTransId="{439447AF-F107-1D40-B2EC-06711AC58767}"/>
    <dgm:cxn modelId="{D0FD80AE-6C4B-4045-9163-7314D4923C9B}" type="presOf" srcId="{D303DBAB-3AC2-0647-883B-5FC44513AFA0}" destId="{DA2FE003-281F-EA4B-AE0F-3A5B7AA69227}" srcOrd="0" destOrd="0" presId="urn:microsoft.com/office/officeart/2005/8/layout/cycle2"/>
    <dgm:cxn modelId="{8E6CD6B6-3ED0-D64B-8807-E9F723E4CBF5}" srcId="{742B09A7-3CE8-6941-A845-B5585792EECB}" destId="{D5D12FBE-C52C-894B-A3EB-504271BD38FD}" srcOrd="2" destOrd="0" parTransId="{7BDD09B5-0BD7-3340-AE30-66F9166526F7}" sibTransId="{283C54AD-EA30-C94C-B363-E9035606A489}"/>
    <dgm:cxn modelId="{CA7A1ECB-1219-9C4A-9A0D-6B65850205D4}" type="presOf" srcId="{D5D12FBE-C52C-894B-A3EB-504271BD38FD}" destId="{412FAE8F-EB89-A540-843D-78F7DCAFB898}" srcOrd="0" destOrd="0" presId="urn:microsoft.com/office/officeart/2005/8/layout/cycle2"/>
    <dgm:cxn modelId="{CD2B19D0-D706-A941-AC8A-D358EC0D8160}" type="presOf" srcId="{439447AF-F107-1D40-B2EC-06711AC58767}" destId="{4EE55763-3AE0-C94C-B2FC-3924B80A48AD}" srcOrd="1" destOrd="0" presId="urn:microsoft.com/office/officeart/2005/8/layout/cycle2"/>
    <dgm:cxn modelId="{DEE24DD3-BB22-6348-AAFE-F5D715A82AEC}" type="presOf" srcId="{811A2B2E-4D40-F748-AE50-D2A154F23ED0}" destId="{9483A464-91D5-4943-80DB-D7B60BFD66A1}" srcOrd="0" destOrd="0" presId="urn:microsoft.com/office/officeart/2005/8/layout/cycle2"/>
    <dgm:cxn modelId="{42FA52D6-116D-584E-B956-04F6CBEA579B}" type="presOf" srcId="{9C80E0DC-68D3-1B49-9CCC-6A6F3E19A570}" destId="{A33A613C-A764-1949-8788-A4C5B7598543}" srcOrd="0" destOrd="0" presId="urn:microsoft.com/office/officeart/2005/8/layout/cycle2"/>
    <dgm:cxn modelId="{CB3B89D8-950C-5D40-9C96-CBB0F210CC54}" type="presOf" srcId="{42F9BE0A-E279-334C-ACC2-07D21BFC8F4F}" destId="{D0582C94-DE09-2B45-901E-B2AD7FF1CD39}" srcOrd="0" destOrd="0" presId="urn:microsoft.com/office/officeart/2005/8/layout/cycle2"/>
    <dgm:cxn modelId="{A404F3DE-345D-1A47-93E9-26D550720644}" type="presOf" srcId="{A7E8DD6F-1369-0245-90C5-F919B1BD62E9}" destId="{30DF512B-E855-2F41-AF10-B8F283A2AA9A}" srcOrd="1" destOrd="0" presId="urn:microsoft.com/office/officeart/2005/8/layout/cycle2"/>
    <dgm:cxn modelId="{B37611E4-4B42-D74E-B84F-5F4B331BFE59}" type="presOf" srcId="{27FB7B52-E604-AA4F-9065-C7B22099B2F1}" destId="{6F346213-92DC-2946-89DD-8B18FC893FCB}" srcOrd="1" destOrd="0" presId="urn:microsoft.com/office/officeart/2005/8/layout/cycle2"/>
    <dgm:cxn modelId="{7AD778EE-0C81-4D46-ACFF-623D73ACDB7C}" type="presOf" srcId="{42F9BE0A-E279-334C-ACC2-07D21BFC8F4F}" destId="{BA1B9E30-B8E1-F741-8319-750F4FE75B50}" srcOrd="1" destOrd="0" presId="urn:microsoft.com/office/officeart/2005/8/layout/cycle2"/>
    <dgm:cxn modelId="{F227A5A6-BA85-9944-B638-CFE1456A9F6D}" type="presParOf" srcId="{FFD30A53-F4D3-DE4B-98A3-CA405E98CBB6}" destId="{DA2FE003-281F-EA4B-AE0F-3A5B7AA69227}" srcOrd="0" destOrd="0" presId="urn:microsoft.com/office/officeart/2005/8/layout/cycle2"/>
    <dgm:cxn modelId="{8B5CB318-5073-2540-BA4C-C20D1777FB65}" type="presParOf" srcId="{FFD30A53-F4D3-DE4B-98A3-CA405E98CBB6}" destId="{D70BDA57-7FA3-B344-BBC0-3A73EB254F63}" srcOrd="1" destOrd="0" presId="urn:microsoft.com/office/officeart/2005/8/layout/cycle2"/>
    <dgm:cxn modelId="{870A80AA-B967-4C48-B738-E0E792EE6A74}" type="presParOf" srcId="{D70BDA57-7FA3-B344-BBC0-3A73EB254F63}" destId="{30DF512B-E855-2F41-AF10-B8F283A2AA9A}" srcOrd="0" destOrd="0" presId="urn:microsoft.com/office/officeart/2005/8/layout/cycle2"/>
    <dgm:cxn modelId="{B60B64F0-8AF2-5644-B85E-3D45E9CDCD24}" type="presParOf" srcId="{FFD30A53-F4D3-DE4B-98A3-CA405E98CBB6}" destId="{A33A613C-A764-1949-8788-A4C5B7598543}" srcOrd="2" destOrd="0" presId="urn:microsoft.com/office/officeart/2005/8/layout/cycle2"/>
    <dgm:cxn modelId="{BC0CE667-D7A5-7346-AF65-284C88F2CD14}" type="presParOf" srcId="{FFD30A53-F4D3-DE4B-98A3-CA405E98CBB6}" destId="{B7B880B1-F6AF-E741-B858-A5D7B3148A25}" srcOrd="3" destOrd="0" presId="urn:microsoft.com/office/officeart/2005/8/layout/cycle2"/>
    <dgm:cxn modelId="{EF199798-0866-734E-AB61-6655F2D291BA}" type="presParOf" srcId="{B7B880B1-F6AF-E741-B858-A5D7B3148A25}" destId="{4EE55763-3AE0-C94C-B2FC-3924B80A48AD}" srcOrd="0" destOrd="0" presId="urn:microsoft.com/office/officeart/2005/8/layout/cycle2"/>
    <dgm:cxn modelId="{240884C0-9DC3-184B-A42D-C3992BB41665}" type="presParOf" srcId="{FFD30A53-F4D3-DE4B-98A3-CA405E98CBB6}" destId="{412FAE8F-EB89-A540-843D-78F7DCAFB898}" srcOrd="4" destOrd="0" presId="urn:microsoft.com/office/officeart/2005/8/layout/cycle2"/>
    <dgm:cxn modelId="{401833E9-4857-3344-AE5D-110DD5AC05A1}" type="presParOf" srcId="{FFD30A53-F4D3-DE4B-98A3-CA405E98CBB6}" destId="{5E966926-F82A-CA4A-94B6-E3EE8AADE2C4}" srcOrd="5" destOrd="0" presId="urn:microsoft.com/office/officeart/2005/8/layout/cycle2"/>
    <dgm:cxn modelId="{494B5200-D6C1-3B4D-981E-987CCCDF87E4}" type="presParOf" srcId="{5E966926-F82A-CA4A-94B6-E3EE8AADE2C4}" destId="{85C1F38A-4809-9644-B195-801F20C4AA52}" srcOrd="0" destOrd="0" presId="urn:microsoft.com/office/officeart/2005/8/layout/cycle2"/>
    <dgm:cxn modelId="{8D8556FC-E5B5-014B-AA1A-40ADA36F4105}" type="presParOf" srcId="{FFD30A53-F4D3-DE4B-98A3-CA405E98CBB6}" destId="{2D563826-E0FF-194D-87EE-E5F375318681}" srcOrd="6" destOrd="0" presId="urn:microsoft.com/office/officeart/2005/8/layout/cycle2"/>
    <dgm:cxn modelId="{1A4A70E8-6344-B947-8B7D-C90D6B0F3EAF}" type="presParOf" srcId="{FFD30A53-F4D3-DE4B-98A3-CA405E98CBB6}" destId="{D0582C94-DE09-2B45-901E-B2AD7FF1CD39}" srcOrd="7" destOrd="0" presId="urn:microsoft.com/office/officeart/2005/8/layout/cycle2"/>
    <dgm:cxn modelId="{73ED476C-BEEE-ED44-BCCE-6B3E93C5BE87}" type="presParOf" srcId="{D0582C94-DE09-2B45-901E-B2AD7FF1CD39}" destId="{BA1B9E30-B8E1-F741-8319-750F4FE75B50}" srcOrd="0" destOrd="0" presId="urn:microsoft.com/office/officeart/2005/8/layout/cycle2"/>
    <dgm:cxn modelId="{6A7CD215-0CCE-5E4E-BB17-8E60AA95697B}" type="presParOf" srcId="{FFD30A53-F4D3-DE4B-98A3-CA405E98CBB6}" destId="{9483A464-91D5-4943-80DB-D7B60BFD66A1}" srcOrd="8" destOrd="0" presId="urn:microsoft.com/office/officeart/2005/8/layout/cycle2"/>
    <dgm:cxn modelId="{4C21CA4A-E89C-004F-B74C-83FAFDEB356E}" type="presParOf" srcId="{FFD30A53-F4D3-DE4B-98A3-CA405E98CBB6}" destId="{FF5AEBB9-C2AA-8B43-A9B1-FA3AB8328A66}" srcOrd="9" destOrd="0" presId="urn:microsoft.com/office/officeart/2005/8/layout/cycle2"/>
    <dgm:cxn modelId="{83EC0A33-8608-5246-B4CD-88392982CE66}" type="presParOf" srcId="{FF5AEBB9-C2AA-8B43-A9B1-FA3AB8328A66}" destId="{6F346213-92DC-2946-89DD-8B18FC893FCB}"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6D4C2C-0CB4-8845-A45E-683B5E20F04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6956A154-B39C-2545-B3AD-7CF4F825D07E}">
      <dgm:prSet/>
      <dgm:spPr/>
      <dgm:t>
        <a:bodyPr/>
        <a:lstStyle/>
        <a:p>
          <a:r>
            <a:rPr lang="en-SE" dirty="0"/>
            <a:t>10 PhD students </a:t>
          </a:r>
        </a:p>
      </dgm:t>
    </dgm:pt>
    <dgm:pt modelId="{8D06D6D1-DC1C-F741-A0C1-B7FC70206368}" type="parTrans" cxnId="{33E46FC7-8070-3A4C-9665-1524DD65EF18}">
      <dgm:prSet/>
      <dgm:spPr/>
      <dgm:t>
        <a:bodyPr/>
        <a:lstStyle/>
        <a:p>
          <a:endParaRPr lang="en-GB"/>
        </a:p>
      </dgm:t>
    </dgm:pt>
    <dgm:pt modelId="{39757B9A-1372-C540-8E66-AE0179BACA26}" type="sibTrans" cxnId="{33E46FC7-8070-3A4C-9665-1524DD65EF18}">
      <dgm:prSet/>
      <dgm:spPr/>
      <dgm:t>
        <a:bodyPr/>
        <a:lstStyle/>
        <a:p>
          <a:endParaRPr lang="en-GB"/>
        </a:p>
      </dgm:t>
    </dgm:pt>
    <dgm:pt modelId="{63D89A34-2E1D-A740-830E-5C12550489AE}">
      <dgm:prSet/>
      <dgm:spPr/>
      <dgm:t>
        <a:bodyPr/>
        <a:lstStyle/>
        <a:p>
          <a:r>
            <a:rPr lang="en-GB" dirty="0"/>
            <a:t>R</a:t>
          </a:r>
          <a:r>
            <a:rPr lang="en-SE" dirty="0"/>
            <a:t>ecrutment from </a:t>
          </a:r>
        </a:p>
        <a:p>
          <a:r>
            <a:rPr lang="en-SE" dirty="0"/>
            <a:t>Sept ‘23</a:t>
          </a:r>
        </a:p>
      </dgm:t>
    </dgm:pt>
    <dgm:pt modelId="{813EEDD0-71B8-1741-940F-7F4637233BF0}" type="parTrans" cxnId="{5808F3E6-CEAA-2D42-9971-9BF3CB9FE2CF}">
      <dgm:prSet/>
      <dgm:spPr/>
      <dgm:t>
        <a:bodyPr/>
        <a:lstStyle/>
        <a:p>
          <a:endParaRPr lang="en-GB"/>
        </a:p>
      </dgm:t>
    </dgm:pt>
    <dgm:pt modelId="{823A97FF-73F0-DC4B-A175-B83139EC09A5}" type="sibTrans" cxnId="{5808F3E6-CEAA-2D42-9971-9BF3CB9FE2CF}">
      <dgm:prSet/>
      <dgm:spPr/>
      <dgm:t>
        <a:bodyPr/>
        <a:lstStyle/>
        <a:p>
          <a:endParaRPr lang="en-GB"/>
        </a:p>
      </dgm:t>
    </dgm:pt>
    <dgm:pt modelId="{AAD01F14-FFA7-014A-887B-7EBA4BF8950B}">
      <dgm:prSet/>
      <dgm:spPr/>
      <dgm:t>
        <a:bodyPr/>
        <a:lstStyle/>
        <a:p>
          <a:r>
            <a:rPr lang="en-SE" dirty="0"/>
            <a:t>Starting in Jan ‘24</a:t>
          </a:r>
        </a:p>
      </dgm:t>
    </dgm:pt>
    <dgm:pt modelId="{9D6A1E31-BF92-434B-9982-C8D0CD4495D0}" type="parTrans" cxnId="{9E88C29D-138D-A349-B971-CE74E03CBBF6}">
      <dgm:prSet/>
      <dgm:spPr/>
      <dgm:t>
        <a:bodyPr/>
        <a:lstStyle/>
        <a:p>
          <a:endParaRPr lang="en-GB"/>
        </a:p>
      </dgm:t>
    </dgm:pt>
    <dgm:pt modelId="{BBFE0087-AB7A-DF4A-BAF8-D4D57B548993}" type="sibTrans" cxnId="{9E88C29D-138D-A349-B971-CE74E03CBBF6}">
      <dgm:prSet/>
      <dgm:spPr/>
      <dgm:t>
        <a:bodyPr/>
        <a:lstStyle/>
        <a:p>
          <a:endParaRPr lang="en-GB"/>
        </a:p>
      </dgm:t>
    </dgm:pt>
    <dgm:pt modelId="{BF414A1F-9A8A-BA44-BAB6-34119D7890FC}" type="pres">
      <dgm:prSet presAssocID="{876D4C2C-0CB4-8845-A45E-683B5E20F04E}" presName="composite" presStyleCnt="0">
        <dgm:presLayoutVars>
          <dgm:chMax val="5"/>
          <dgm:dir/>
          <dgm:animLvl val="ctr"/>
          <dgm:resizeHandles val="exact"/>
        </dgm:presLayoutVars>
      </dgm:prSet>
      <dgm:spPr/>
    </dgm:pt>
    <dgm:pt modelId="{0DE9DE44-1A60-C94D-9C64-21AA3FA30E7A}" type="pres">
      <dgm:prSet presAssocID="{876D4C2C-0CB4-8845-A45E-683B5E20F04E}" presName="cycle" presStyleCnt="0"/>
      <dgm:spPr/>
    </dgm:pt>
    <dgm:pt modelId="{5456B90C-0F12-F14B-B6FF-BAD52CB388A4}" type="pres">
      <dgm:prSet presAssocID="{876D4C2C-0CB4-8845-A45E-683B5E20F04E}" presName="centerShape" presStyleCnt="0"/>
      <dgm:spPr/>
    </dgm:pt>
    <dgm:pt modelId="{47348027-AFB8-5D47-B6AB-6ACAB14E1DA8}" type="pres">
      <dgm:prSet presAssocID="{876D4C2C-0CB4-8845-A45E-683B5E20F04E}" presName="connSite" presStyleLbl="node1" presStyleIdx="0" presStyleCnt="4"/>
      <dgm:spPr/>
    </dgm:pt>
    <dgm:pt modelId="{3D8A1DDA-885C-1244-A12F-A07DC043149A}" type="pres">
      <dgm:prSet presAssocID="{876D4C2C-0CB4-8845-A45E-683B5E20F04E}" presName="visible" presStyleLbl="node1" presStyleIdx="0" presStyleCnt="4" custScaleX="99477" custScaleY="99477" custLinFactNeighborX="-1303" custLinFactNeighborY="399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a:solidFill>
            <a:srgbClr val="4472C4"/>
          </a:solidFill>
        </a:ln>
      </dgm:spPr>
    </dgm:pt>
    <dgm:pt modelId="{6E0D723B-165D-914F-8CE1-305899FFCE86}" type="pres">
      <dgm:prSet presAssocID="{8D06D6D1-DC1C-F741-A0C1-B7FC70206368}" presName="Name25" presStyleLbl="parChTrans1D1" presStyleIdx="0" presStyleCnt="3"/>
      <dgm:spPr/>
    </dgm:pt>
    <dgm:pt modelId="{7C33DF0D-F524-D14C-9CC2-53811570E90B}" type="pres">
      <dgm:prSet presAssocID="{6956A154-B39C-2545-B3AD-7CF4F825D07E}" presName="node" presStyleCnt="0"/>
      <dgm:spPr/>
    </dgm:pt>
    <dgm:pt modelId="{099A7387-E552-B74F-A764-EF389D3E848E}" type="pres">
      <dgm:prSet presAssocID="{6956A154-B39C-2545-B3AD-7CF4F825D07E}" presName="parentNode" presStyleLbl="node1" presStyleIdx="1" presStyleCnt="4" custScaleX="121837" custScaleY="121837">
        <dgm:presLayoutVars>
          <dgm:chMax val="1"/>
          <dgm:bulletEnabled val="1"/>
        </dgm:presLayoutVars>
      </dgm:prSet>
      <dgm:spPr/>
    </dgm:pt>
    <dgm:pt modelId="{BA0667BE-12B9-B64C-853C-AC963443D64E}" type="pres">
      <dgm:prSet presAssocID="{6956A154-B39C-2545-B3AD-7CF4F825D07E}" presName="childNode" presStyleLbl="revTx" presStyleIdx="0" presStyleCnt="0">
        <dgm:presLayoutVars>
          <dgm:bulletEnabled val="1"/>
        </dgm:presLayoutVars>
      </dgm:prSet>
      <dgm:spPr/>
    </dgm:pt>
    <dgm:pt modelId="{6FA5D394-34F1-0F4B-A7F3-7FF612F295D0}" type="pres">
      <dgm:prSet presAssocID="{813EEDD0-71B8-1741-940F-7F4637233BF0}" presName="Name25" presStyleLbl="parChTrans1D1" presStyleIdx="1" presStyleCnt="3"/>
      <dgm:spPr/>
    </dgm:pt>
    <dgm:pt modelId="{3E9CBAF6-D0F8-A741-929C-DFF44D331B35}" type="pres">
      <dgm:prSet presAssocID="{63D89A34-2E1D-A740-830E-5C12550489AE}" presName="node" presStyleCnt="0"/>
      <dgm:spPr/>
    </dgm:pt>
    <dgm:pt modelId="{A6E30533-AFF4-C44D-AC1B-12BD65595D32}" type="pres">
      <dgm:prSet presAssocID="{63D89A34-2E1D-A740-830E-5C12550489AE}" presName="parentNode" presStyleLbl="node1" presStyleIdx="2" presStyleCnt="4" custScaleX="121837" custScaleY="121837" custLinFactNeighborX="23718">
        <dgm:presLayoutVars>
          <dgm:chMax val="1"/>
          <dgm:bulletEnabled val="1"/>
        </dgm:presLayoutVars>
      </dgm:prSet>
      <dgm:spPr/>
    </dgm:pt>
    <dgm:pt modelId="{E00CC3B5-019F-2B49-B686-B4BF85E9BC60}" type="pres">
      <dgm:prSet presAssocID="{63D89A34-2E1D-A740-830E-5C12550489AE}" presName="childNode" presStyleLbl="revTx" presStyleIdx="0" presStyleCnt="0">
        <dgm:presLayoutVars>
          <dgm:bulletEnabled val="1"/>
        </dgm:presLayoutVars>
      </dgm:prSet>
      <dgm:spPr/>
    </dgm:pt>
    <dgm:pt modelId="{503D69BF-370F-1D4A-A8E8-9725B3DAD703}" type="pres">
      <dgm:prSet presAssocID="{9D6A1E31-BF92-434B-9982-C8D0CD4495D0}" presName="Name25" presStyleLbl="parChTrans1D1" presStyleIdx="2" presStyleCnt="3"/>
      <dgm:spPr/>
    </dgm:pt>
    <dgm:pt modelId="{8E7FD20D-7EB0-3145-BC58-6CDB5EA63E23}" type="pres">
      <dgm:prSet presAssocID="{AAD01F14-FFA7-014A-887B-7EBA4BF8950B}" presName="node" presStyleCnt="0"/>
      <dgm:spPr/>
    </dgm:pt>
    <dgm:pt modelId="{6ADACA86-34EE-1543-A6AC-B9760FF6E1CC}" type="pres">
      <dgm:prSet presAssocID="{AAD01F14-FFA7-014A-887B-7EBA4BF8950B}" presName="parentNode" presStyleLbl="node1" presStyleIdx="3" presStyleCnt="4" custScaleX="121837" custScaleY="121837">
        <dgm:presLayoutVars>
          <dgm:chMax val="1"/>
          <dgm:bulletEnabled val="1"/>
        </dgm:presLayoutVars>
      </dgm:prSet>
      <dgm:spPr/>
    </dgm:pt>
    <dgm:pt modelId="{CF476B51-7B1D-AD46-9874-557DC3E412C8}" type="pres">
      <dgm:prSet presAssocID="{AAD01F14-FFA7-014A-887B-7EBA4BF8950B}" presName="childNode" presStyleLbl="revTx" presStyleIdx="0" presStyleCnt="0">
        <dgm:presLayoutVars>
          <dgm:bulletEnabled val="1"/>
        </dgm:presLayoutVars>
      </dgm:prSet>
      <dgm:spPr/>
    </dgm:pt>
  </dgm:ptLst>
  <dgm:cxnLst>
    <dgm:cxn modelId="{53CDD41D-9D5C-634F-A1F2-0B713579C6F6}" type="presOf" srcId="{63D89A34-2E1D-A740-830E-5C12550489AE}" destId="{A6E30533-AFF4-C44D-AC1B-12BD65595D32}" srcOrd="0" destOrd="0" presId="urn:microsoft.com/office/officeart/2005/8/layout/radial2"/>
    <dgm:cxn modelId="{41DAA734-2093-E945-A23B-3B11164382E8}" type="presOf" srcId="{813EEDD0-71B8-1741-940F-7F4637233BF0}" destId="{6FA5D394-34F1-0F4B-A7F3-7FF612F295D0}" srcOrd="0" destOrd="0" presId="urn:microsoft.com/office/officeart/2005/8/layout/radial2"/>
    <dgm:cxn modelId="{C1DCD751-764F-114D-835A-3DAFFF802869}" type="presOf" srcId="{AAD01F14-FFA7-014A-887B-7EBA4BF8950B}" destId="{6ADACA86-34EE-1543-A6AC-B9760FF6E1CC}" srcOrd="0" destOrd="0" presId="urn:microsoft.com/office/officeart/2005/8/layout/radial2"/>
    <dgm:cxn modelId="{6763335A-ADDB-F948-8530-FF83CF607CC4}" type="presOf" srcId="{8D06D6D1-DC1C-F741-A0C1-B7FC70206368}" destId="{6E0D723B-165D-914F-8CE1-305899FFCE86}" srcOrd="0" destOrd="0" presId="urn:microsoft.com/office/officeart/2005/8/layout/radial2"/>
    <dgm:cxn modelId="{9E88C29D-138D-A349-B971-CE74E03CBBF6}" srcId="{876D4C2C-0CB4-8845-A45E-683B5E20F04E}" destId="{AAD01F14-FFA7-014A-887B-7EBA4BF8950B}" srcOrd="2" destOrd="0" parTransId="{9D6A1E31-BF92-434B-9982-C8D0CD4495D0}" sibTransId="{BBFE0087-AB7A-DF4A-BAF8-D4D57B548993}"/>
    <dgm:cxn modelId="{7E2124A4-C890-0346-AED1-6EB961403B12}" type="presOf" srcId="{876D4C2C-0CB4-8845-A45E-683B5E20F04E}" destId="{BF414A1F-9A8A-BA44-BAB6-34119D7890FC}" srcOrd="0" destOrd="0" presId="urn:microsoft.com/office/officeart/2005/8/layout/radial2"/>
    <dgm:cxn modelId="{33E46FC7-8070-3A4C-9665-1524DD65EF18}" srcId="{876D4C2C-0CB4-8845-A45E-683B5E20F04E}" destId="{6956A154-B39C-2545-B3AD-7CF4F825D07E}" srcOrd="0" destOrd="0" parTransId="{8D06D6D1-DC1C-F741-A0C1-B7FC70206368}" sibTransId="{39757B9A-1372-C540-8E66-AE0179BACA26}"/>
    <dgm:cxn modelId="{8B2DEFCF-E788-F446-9E65-F75C86B5B2C1}" type="presOf" srcId="{6956A154-B39C-2545-B3AD-7CF4F825D07E}" destId="{099A7387-E552-B74F-A764-EF389D3E848E}" srcOrd="0" destOrd="0" presId="urn:microsoft.com/office/officeart/2005/8/layout/radial2"/>
    <dgm:cxn modelId="{1C92D8D2-17A7-0844-B189-5A309E04C8EF}" type="presOf" srcId="{9D6A1E31-BF92-434B-9982-C8D0CD4495D0}" destId="{503D69BF-370F-1D4A-A8E8-9725B3DAD703}" srcOrd="0" destOrd="0" presId="urn:microsoft.com/office/officeart/2005/8/layout/radial2"/>
    <dgm:cxn modelId="{5808F3E6-CEAA-2D42-9971-9BF3CB9FE2CF}" srcId="{876D4C2C-0CB4-8845-A45E-683B5E20F04E}" destId="{63D89A34-2E1D-A740-830E-5C12550489AE}" srcOrd="1" destOrd="0" parTransId="{813EEDD0-71B8-1741-940F-7F4637233BF0}" sibTransId="{823A97FF-73F0-DC4B-A175-B83139EC09A5}"/>
    <dgm:cxn modelId="{3B115B66-CA01-6E4A-BC87-E0F045034D31}" type="presParOf" srcId="{BF414A1F-9A8A-BA44-BAB6-34119D7890FC}" destId="{0DE9DE44-1A60-C94D-9C64-21AA3FA30E7A}" srcOrd="0" destOrd="0" presId="urn:microsoft.com/office/officeart/2005/8/layout/radial2"/>
    <dgm:cxn modelId="{B1256A06-BE9A-804C-8421-DB2551EBC80E}" type="presParOf" srcId="{0DE9DE44-1A60-C94D-9C64-21AA3FA30E7A}" destId="{5456B90C-0F12-F14B-B6FF-BAD52CB388A4}" srcOrd="0" destOrd="0" presId="urn:microsoft.com/office/officeart/2005/8/layout/radial2"/>
    <dgm:cxn modelId="{BCE70D07-BE2A-3E44-B3C2-3F82602B985B}" type="presParOf" srcId="{5456B90C-0F12-F14B-B6FF-BAD52CB388A4}" destId="{47348027-AFB8-5D47-B6AB-6ACAB14E1DA8}" srcOrd="0" destOrd="0" presId="urn:microsoft.com/office/officeart/2005/8/layout/radial2"/>
    <dgm:cxn modelId="{BD8293DE-7176-014F-A7FB-6BBC27314160}" type="presParOf" srcId="{5456B90C-0F12-F14B-B6FF-BAD52CB388A4}" destId="{3D8A1DDA-885C-1244-A12F-A07DC043149A}" srcOrd="1" destOrd="0" presId="urn:microsoft.com/office/officeart/2005/8/layout/radial2"/>
    <dgm:cxn modelId="{78BC733A-C0F2-7649-A92B-580693495148}" type="presParOf" srcId="{0DE9DE44-1A60-C94D-9C64-21AA3FA30E7A}" destId="{6E0D723B-165D-914F-8CE1-305899FFCE86}" srcOrd="1" destOrd="0" presId="urn:microsoft.com/office/officeart/2005/8/layout/radial2"/>
    <dgm:cxn modelId="{A71C9EED-17A6-784C-812D-C44AC6626F16}" type="presParOf" srcId="{0DE9DE44-1A60-C94D-9C64-21AA3FA30E7A}" destId="{7C33DF0D-F524-D14C-9CC2-53811570E90B}" srcOrd="2" destOrd="0" presId="urn:microsoft.com/office/officeart/2005/8/layout/radial2"/>
    <dgm:cxn modelId="{CE7173F0-34B4-3E4D-A79C-E4C3A03DA602}" type="presParOf" srcId="{7C33DF0D-F524-D14C-9CC2-53811570E90B}" destId="{099A7387-E552-B74F-A764-EF389D3E848E}" srcOrd="0" destOrd="0" presId="urn:microsoft.com/office/officeart/2005/8/layout/radial2"/>
    <dgm:cxn modelId="{877692D2-FBBA-DC4E-97A3-EE2B3FE57CD6}" type="presParOf" srcId="{7C33DF0D-F524-D14C-9CC2-53811570E90B}" destId="{BA0667BE-12B9-B64C-853C-AC963443D64E}" srcOrd="1" destOrd="0" presId="urn:microsoft.com/office/officeart/2005/8/layout/radial2"/>
    <dgm:cxn modelId="{740294C2-817C-484B-A11A-18255DE94135}" type="presParOf" srcId="{0DE9DE44-1A60-C94D-9C64-21AA3FA30E7A}" destId="{6FA5D394-34F1-0F4B-A7F3-7FF612F295D0}" srcOrd="3" destOrd="0" presId="urn:microsoft.com/office/officeart/2005/8/layout/radial2"/>
    <dgm:cxn modelId="{B60E6102-F719-C14A-89C4-D88C25018945}" type="presParOf" srcId="{0DE9DE44-1A60-C94D-9C64-21AA3FA30E7A}" destId="{3E9CBAF6-D0F8-A741-929C-DFF44D331B35}" srcOrd="4" destOrd="0" presId="urn:microsoft.com/office/officeart/2005/8/layout/radial2"/>
    <dgm:cxn modelId="{E5B42D09-2B4B-B049-9734-546DCF51E1C7}" type="presParOf" srcId="{3E9CBAF6-D0F8-A741-929C-DFF44D331B35}" destId="{A6E30533-AFF4-C44D-AC1B-12BD65595D32}" srcOrd="0" destOrd="0" presId="urn:microsoft.com/office/officeart/2005/8/layout/radial2"/>
    <dgm:cxn modelId="{F82C3732-BC89-4848-BF2F-399A710373B7}" type="presParOf" srcId="{3E9CBAF6-D0F8-A741-929C-DFF44D331B35}" destId="{E00CC3B5-019F-2B49-B686-B4BF85E9BC60}" srcOrd="1" destOrd="0" presId="urn:microsoft.com/office/officeart/2005/8/layout/radial2"/>
    <dgm:cxn modelId="{46208D47-067E-A84D-9C5E-677B71D1506D}" type="presParOf" srcId="{0DE9DE44-1A60-C94D-9C64-21AA3FA30E7A}" destId="{503D69BF-370F-1D4A-A8E8-9725B3DAD703}" srcOrd="5" destOrd="0" presId="urn:microsoft.com/office/officeart/2005/8/layout/radial2"/>
    <dgm:cxn modelId="{013C0641-0A2A-9643-A2B1-272DA18CBF85}" type="presParOf" srcId="{0DE9DE44-1A60-C94D-9C64-21AA3FA30E7A}" destId="{8E7FD20D-7EB0-3145-BC58-6CDB5EA63E23}" srcOrd="6" destOrd="0" presId="urn:microsoft.com/office/officeart/2005/8/layout/radial2"/>
    <dgm:cxn modelId="{ED5F0B84-F6FA-A745-8A98-FD143250D1D9}" type="presParOf" srcId="{8E7FD20D-7EB0-3145-BC58-6CDB5EA63E23}" destId="{6ADACA86-34EE-1543-A6AC-B9760FF6E1CC}" srcOrd="0" destOrd="0" presId="urn:microsoft.com/office/officeart/2005/8/layout/radial2"/>
    <dgm:cxn modelId="{77BFDEF3-0E5C-834D-88FB-4800D8E6978F}" type="presParOf" srcId="{8E7FD20D-7EB0-3145-BC58-6CDB5EA63E23}" destId="{CF476B51-7B1D-AD46-9874-557DC3E412C8}"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FE003-281F-EA4B-AE0F-3A5B7AA69227}">
      <dsp:nvSpPr>
        <dsp:cNvPr id="0" name=""/>
        <dsp:cNvSpPr/>
      </dsp:nvSpPr>
      <dsp:spPr>
        <a:xfrm>
          <a:off x="2834803" y="1718"/>
          <a:ext cx="1421296" cy="1421296"/>
        </a:xfrm>
        <a:prstGeom prst="ellipse">
          <a:avLst/>
        </a:prstGeom>
        <a:blipFill rotWithShape="0">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42947" y="209862"/>
        <a:ext cx="1005008" cy="1005008"/>
      </dsp:txXfrm>
    </dsp:sp>
    <dsp:sp modelId="{D70BDA57-7FA3-B344-BBC0-3A73EB254F63}">
      <dsp:nvSpPr>
        <dsp:cNvPr id="0" name=""/>
        <dsp:cNvSpPr/>
      </dsp:nvSpPr>
      <dsp:spPr>
        <a:xfrm rot="2160000">
          <a:off x="4210974" y="1092995"/>
          <a:ext cx="376969" cy="479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4221773" y="1155695"/>
        <a:ext cx="263878" cy="287813"/>
      </dsp:txXfrm>
    </dsp:sp>
    <dsp:sp modelId="{A33A613C-A764-1949-8788-A4C5B7598543}">
      <dsp:nvSpPr>
        <dsp:cNvPr id="0" name=""/>
        <dsp:cNvSpPr/>
      </dsp:nvSpPr>
      <dsp:spPr>
        <a:xfrm>
          <a:off x="4560080" y="1255206"/>
          <a:ext cx="1421296" cy="1421296"/>
        </a:xfrm>
        <a:prstGeom prst="ellipse">
          <a:avLst/>
        </a:prstGeom>
        <a:blipFill rotWithShape="0">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4768224" y="1463350"/>
        <a:ext cx="1005008" cy="1005008"/>
      </dsp:txXfrm>
    </dsp:sp>
    <dsp:sp modelId="{B7B880B1-F6AF-E741-B858-A5D7B3148A25}">
      <dsp:nvSpPr>
        <dsp:cNvPr id="0" name=""/>
        <dsp:cNvSpPr/>
      </dsp:nvSpPr>
      <dsp:spPr>
        <a:xfrm rot="6480000">
          <a:off x="4756042" y="2729956"/>
          <a:ext cx="376969" cy="479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4830061" y="2772115"/>
        <a:ext cx="263878" cy="287813"/>
      </dsp:txXfrm>
    </dsp:sp>
    <dsp:sp modelId="{412FAE8F-EB89-A540-843D-78F7DCAFB898}">
      <dsp:nvSpPr>
        <dsp:cNvPr id="0" name=""/>
        <dsp:cNvSpPr/>
      </dsp:nvSpPr>
      <dsp:spPr>
        <a:xfrm>
          <a:off x="3901083" y="3283391"/>
          <a:ext cx="1421296" cy="1421296"/>
        </a:xfrm>
        <a:prstGeom prst="ellipse">
          <a:avLst/>
        </a:prstGeom>
        <a:blipFill rotWithShape="0">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4109227" y="3491535"/>
        <a:ext cx="1005008" cy="1005008"/>
      </dsp:txXfrm>
    </dsp:sp>
    <dsp:sp modelId="{5E966926-F82A-CA4A-94B6-E3EE8AADE2C4}">
      <dsp:nvSpPr>
        <dsp:cNvPr id="0" name=""/>
        <dsp:cNvSpPr/>
      </dsp:nvSpPr>
      <dsp:spPr>
        <a:xfrm rot="10797252">
          <a:off x="3354517" y="3755046"/>
          <a:ext cx="386240" cy="479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3470389" y="3850937"/>
        <a:ext cx="270368" cy="287813"/>
      </dsp:txXfrm>
    </dsp:sp>
    <dsp:sp modelId="{2D563826-E0FF-194D-87EE-E5F375318681}">
      <dsp:nvSpPr>
        <dsp:cNvPr id="0" name=""/>
        <dsp:cNvSpPr/>
      </dsp:nvSpPr>
      <dsp:spPr>
        <a:xfrm>
          <a:off x="1751031" y="3285110"/>
          <a:ext cx="1421296" cy="1421296"/>
        </a:xfrm>
        <a:prstGeom prst="ellipse">
          <a:avLst/>
        </a:prstGeom>
        <a:blipFill rotWithShape="0">
          <a:blip xmlns:r="http://schemas.openxmlformats.org/officeDocument/2006/relationships" r:embed="rId4"/>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br>
            <a:rPr lang="en-GB" sz="3300" kern="1200" dirty="0"/>
          </a:br>
          <a:endParaRPr lang="en-GB" sz="3300" kern="1200" dirty="0"/>
        </a:p>
      </dsp:txBody>
      <dsp:txXfrm>
        <a:off x="1959175" y="3493254"/>
        <a:ext cx="1005008" cy="1005008"/>
      </dsp:txXfrm>
    </dsp:sp>
    <dsp:sp modelId="{D0582C94-DE09-2B45-901E-B2AD7FF1CD39}">
      <dsp:nvSpPr>
        <dsp:cNvPr id="0" name=""/>
        <dsp:cNvSpPr/>
      </dsp:nvSpPr>
      <dsp:spPr>
        <a:xfrm rot="15147721">
          <a:off x="1956621" y="2751082"/>
          <a:ext cx="375008" cy="479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2029823" y="2900655"/>
        <a:ext cx="262506" cy="287813"/>
      </dsp:txXfrm>
    </dsp:sp>
    <dsp:sp modelId="{9483A464-91D5-4943-80DB-D7B60BFD66A1}">
      <dsp:nvSpPr>
        <dsp:cNvPr id="0" name=""/>
        <dsp:cNvSpPr/>
      </dsp:nvSpPr>
      <dsp:spPr>
        <a:xfrm>
          <a:off x="1109525" y="1255206"/>
          <a:ext cx="1421296" cy="1421296"/>
        </a:xfrm>
        <a:prstGeom prst="ellipse">
          <a:avLst/>
        </a:prstGeom>
        <a:blipFill rotWithShape="0">
          <a:blip xmlns:r="http://schemas.openxmlformats.org/officeDocument/2006/relationships" r:embed="rId5"/>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1317669" y="1463350"/>
        <a:ext cx="1005008" cy="1005008"/>
      </dsp:txXfrm>
    </dsp:sp>
    <dsp:sp modelId="{FF5AEBB9-C2AA-8B43-A9B1-FA3AB8328A66}">
      <dsp:nvSpPr>
        <dsp:cNvPr id="0" name=""/>
        <dsp:cNvSpPr/>
      </dsp:nvSpPr>
      <dsp:spPr>
        <a:xfrm rot="19440000">
          <a:off x="2485696" y="1105537"/>
          <a:ext cx="376969" cy="479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496495" y="1234711"/>
        <a:ext cx="263878" cy="287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D69BF-370F-1D4A-A8E8-9725B3DAD703}">
      <dsp:nvSpPr>
        <dsp:cNvPr id="0" name=""/>
        <dsp:cNvSpPr/>
      </dsp:nvSpPr>
      <dsp:spPr>
        <a:xfrm rot="2598390">
          <a:off x="1716078" y="3238168"/>
          <a:ext cx="512321" cy="65214"/>
        </a:xfrm>
        <a:custGeom>
          <a:avLst/>
          <a:gdLst/>
          <a:ahLst/>
          <a:cxnLst/>
          <a:rect l="0" t="0" r="0" b="0"/>
          <a:pathLst>
            <a:path>
              <a:moveTo>
                <a:pt x="0" y="32607"/>
              </a:moveTo>
              <a:lnTo>
                <a:pt x="512321"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5D394-34F1-0F4B-A7F3-7FF612F295D0}">
      <dsp:nvSpPr>
        <dsp:cNvPr id="0" name=""/>
        <dsp:cNvSpPr/>
      </dsp:nvSpPr>
      <dsp:spPr>
        <a:xfrm>
          <a:off x="1785831" y="2333486"/>
          <a:ext cx="905267" cy="65214"/>
        </a:xfrm>
        <a:custGeom>
          <a:avLst/>
          <a:gdLst/>
          <a:ahLst/>
          <a:cxnLst/>
          <a:rect l="0" t="0" r="0" b="0"/>
          <a:pathLst>
            <a:path>
              <a:moveTo>
                <a:pt x="0" y="32607"/>
              </a:moveTo>
              <a:lnTo>
                <a:pt x="905267"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D723B-165D-914F-8CE1-305899FFCE86}">
      <dsp:nvSpPr>
        <dsp:cNvPr id="0" name=""/>
        <dsp:cNvSpPr/>
      </dsp:nvSpPr>
      <dsp:spPr>
        <a:xfrm rot="19072713">
          <a:off x="1703117" y="1419341"/>
          <a:ext cx="640517" cy="65214"/>
        </a:xfrm>
        <a:custGeom>
          <a:avLst/>
          <a:gdLst/>
          <a:ahLst/>
          <a:cxnLst/>
          <a:rect l="0" t="0" r="0" b="0"/>
          <a:pathLst>
            <a:path>
              <a:moveTo>
                <a:pt x="0" y="32607"/>
              </a:moveTo>
              <a:lnTo>
                <a:pt x="640517"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8A1DDA-885C-1244-A12F-A07DC043149A}">
      <dsp:nvSpPr>
        <dsp:cNvPr id="0" name=""/>
        <dsp:cNvSpPr/>
      </dsp:nvSpPr>
      <dsp:spPr>
        <a:xfrm>
          <a:off x="-86646" y="1355293"/>
          <a:ext cx="2198156" cy="21981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rgbClr val="4472C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A7387-E552-B74F-A764-EF389D3E848E}">
      <dsp:nvSpPr>
        <dsp:cNvPr id="0" name=""/>
        <dsp:cNvSpPr/>
      </dsp:nvSpPr>
      <dsp:spPr>
        <a:xfrm>
          <a:off x="2066291" y="-21844"/>
          <a:ext cx="1507141" cy="15071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SE" sz="1800" kern="1200" dirty="0"/>
            <a:t>10 PhD students </a:t>
          </a:r>
        </a:p>
      </dsp:txBody>
      <dsp:txXfrm>
        <a:off x="2287007" y="198872"/>
        <a:ext cx="1065709" cy="1065709"/>
      </dsp:txXfrm>
    </dsp:sp>
    <dsp:sp modelId="{A6E30533-AFF4-C44D-AC1B-12BD65595D32}">
      <dsp:nvSpPr>
        <dsp:cNvPr id="0" name=""/>
        <dsp:cNvSpPr/>
      </dsp:nvSpPr>
      <dsp:spPr>
        <a:xfrm>
          <a:off x="2691099" y="1558419"/>
          <a:ext cx="1615349" cy="16153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R</a:t>
          </a:r>
          <a:r>
            <a:rPr lang="en-SE" sz="1800" kern="1200" dirty="0"/>
            <a:t>ecrutment from </a:t>
          </a:r>
        </a:p>
        <a:p>
          <a:pPr marL="0" lvl="0" indent="0" algn="ctr" defTabSz="800100">
            <a:lnSpc>
              <a:spcPct val="90000"/>
            </a:lnSpc>
            <a:spcBef>
              <a:spcPct val="0"/>
            </a:spcBef>
            <a:spcAft>
              <a:spcPct val="35000"/>
            </a:spcAft>
            <a:buNone/>
          </a:pPr>
          <a:r>
            <a:rPr lang="en-SE" sz="1800" kern="1200" dirty="0"/>
            <a:t>Sept ‘23</a:t>
          </a:r>
        </a:p>
      </dsp:txBody>
      <dsp:txXfrm>
        <a:off x="2927661" y="1794981"/>
        <a:ext cx="1142225" cy="1142225"/>
      </dsp:txXfrm>
    </dsp:sp>
    <dsp:sp modelId="{6ADACA86-34EE-1543-A6AC-B9760FF6E1CC}">
      <dsp:nvSpPr>
        <dsp:cNvPr id="0" name=""/>
        <dsp:cNvSpPr/>
      </dsp:nvSpPr>
      <dsp:spPr>
        <a:xfrm>
          <a:off x="1938712" y="3192786"/>
          <a:ext cx="1615349" cy="16153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SE" sz="1800" kern="1200" dirty="0"/>
            <a:t>Starting in Jan ‘24</a:t>
          </a:r>
        </a:p>
      </dsp:txBody>
      <dsp:txXfrm>
        <a:off x="2175274" y="3429348"/>
        <a:ext cx="1142225" cy="114222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FE15F-9917-8D44-AE9D-0DE935835B9A}" type="datetimeFigureOut">
              <a:rPr lang="en-SE" smtClean="0"/>
              <a:t>2023-06-15</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80BC3-9052-B644-919B-86C5E3FD5742}" type="slidenum">
              <a:rPr lang="en-SE" smtClean="0"/>
              <a:t>‹#›</a:t>
            </a:fld>
            <a:endParaRPr lang="en-SE"/>
          </a:p>
        </p:txBody>
      </p:sp>
    </p:spTree>
    <p:extLst>
      <p:ext uri="{BB962C8B-B14F-4D97-AF65-F5344CB8AC3E}">
        <p14:creationId xmlns:p14="http://schemas.microsoft.com/office/powerpoint/2010/main" val="222396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1</a:t>
            </a:fld>
            <a:endParaRPr lang="en-SE"/>
          </a:p>
        </p:txBody>
      </p:sp>
    </p:spTree>
    <p:extLst>
      <p:ext uri="{BB962C8B-B14F-4D97-AF65-F5344CB8AC3E}">
        <p14:creationId xmlns:p14="http://schemas.microsoft.com/office/powerpoint/2010/main" val="2991801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291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 expanded </a:t>
            </a:r>
            <a:r>
              <a:rPr lang="en-US" dirty="0" err="1"/>
              <a:t>rehyd</a:t>
            </a:r>
            <a:r>
              <a:rPr lang="en-US" dirty="0"/>
              <a:t> sims with EF oriented structures</a:t>
            </a:r>
          </a:p>
          <a:p>
            <a:r>
              <a:rPr lang="en-US" dirty="0"/>
              <a:t>- external EF allows for dipole orientation -&gt; could induce structural changes</a:t>
            </a:r>
          </a:p>
          <a:p>
            <a:r>
              <a:rPr lang="en-US" dirty="0"/>
              <a:t>- obtained structures from </a:t>
            </a:r>
            <a:r>
              <a:rPr lang="en-US" dirty="0" err="1"/>
              <a:t>Marklund</a:t>
            </a:r>
            <a:r>
              <a:rPr lang="en-US" dirty="0"/>
              <a:t> -&gt; interested, if </a:t>
            </a:r>
            <a:r>
              <a:rPr lang="en-US" dirty="0" err="1"/>
              <a:t>rehyd</a:t>
            </a:r>
            <a:r>
              <a:rPr lang="en-US" dirty="0"/>
              <a:t> provides info of long lasting structural effects of EF, able to be reverted</a:t>
            </a:r>
          </a:p>
          <a:p>
            <a:r>
              <a:rPr lang="en-US" dirty="0"/>
              <a:t>- focus CTF &amp; Ubi</a:t>
            </a:r>
          </a:p>
          <a:p>
            <a:endParaRPr lang="en-US" dirty="0"/>
          </a:p>
          <a:p>
            <a:r>
              <a:rPr lang="en-US" dirty="0"/>
              <a:t>- RMSD: deviation of data set from reference</a:t>
            </a:r>
          </a:p>
          <a:p>
            <a:r>
              <a:rPr lang="en-US" dirty="0"/>
              <a:t>- flat trend of 1Å indicates absence of major structural drifts</a:t>
            </a:r>
          </a:p>
          <a:p>
            <a:r>
              <a:rPr lang="en-US" dirty="0"/>
              <a:t>- obtained vacuum data follow all similar trend, values indicate structural drift occurring around the same magnitude -&gt; reversion of vac compact and possibly EF induced changes</a:t>
            </a:r>
          </a:p>
          <a:p>
            <a:endParaRPr lang="en-US" dirty="0"/>
          </a:p>
          <a:p>
            <a:r>
              <a:rPr lang="en-US" dirty="0"/>
              <a:t>- subtract maps</a:t>
            </a:r>
          </a:p>
          <a:p>
            <a:r>
              <a:rPr lang="en-US" dirty="0"/>
              <a:t>- blue: contacts more present in vac or sol</a:t>
            </a:r>
          </a:p>
          <a:p>
            <a:r>
              <a:rPr lang="en-US" dirty="0"/>
              <a:t>- red: contacts more present in </a:t>
            </a:r>
            <a:r>
              <a:rPr lang="en-US" dirty="0" err="1"/>
              <a:t>rehyd</a:t>
            </a:r>
            <a:endParaRPr lang="en-US" dirty="0"/>
          </a:p>
          <a:p>
            <a:r>
              <a:rPr lang="en-US" dirty="0"/>
              <a:t>- No worries, not going through each individual contact -&gt; can observe an overall trend throughout </a:t>
            </a:r>
          </a:p>
          <a:p>
            <a:r>
              <a:rPr lang="en-US" dirty="0"/>
              <a:t>- more cons present in vac -&gt; shift from blue to red or no color, cancelling out -&gt; </a:t>
            </a:r>
            <a:r>
              <a:rPr lang="en-US" dirty="0" err="1"/>
              <a:t>rehyd</a:t>
            </a:r>
            <a:r>
              <a:rPr lang="en-US" dirty="0"/>
              <a:t> is actively reverting vac compaction towards norm</a:t>
            </a:r>
          </a:p>
          <a:p>
            <a:r>
              <a:rPr lang="en-US" dirty="0"/>
              <a:t>- less cons in upper -&gt; </a:t>
            </a:r>
            <a:r>
              <a:rPr lang="en-US" dirty="0" err="1"/>
              <a:t>rehyd</a:t>
            </a:r>
            <a:r>
              <a:rPr lang="en-US" dirty="0"/>
              <a:t> and sol cancel each other out -&gt; residues and areas of </a:t>
            </a:r>
            <a:r>
              <a:rPr lang="en-US" dirty="0" err="1"/>
              <a:t>prot</a:t>
            </a:r>
            <a:r>
              <a:rPr lang="en-US" dirty="0"/>
              <a:t> very similar</a:t>
            </a:r>
          </a:p>
          <a:p>
            <a:r>
              <a:rPr lang="en-US" dirty="0"/>
              <a:t>---&gt;P2: occurring for all data sets -&gt; no indication of </a:t>
            </a:r>
            <a:r>
              <a:rPr lang="en-US" dirty="0" err="1"/>
              <a:t>irrever</a:t>
            </a:r>
            <a:r>
              <a:rPr lang="en-US" dirty="0"/>
              <a:t> structural changes</a:t>
            </a:r>
          </a:p>
        </p:txBody>
      </p:sp>
    </p:spTree>
    <p:extLst>
      <p:ext uri="{BB962C8B-B14F-4D97-AF65-F5344CB8AC3E}">
        <p14:creationId xmlns:p14="http://schemas.microsoft.com/office/powerpoint/2010/main" val="274232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3E80BC3-9052-B644-919B-86C5E3FD5742}" type="slidenum">
              <a:rPr lang="en-SE" smtClean="0"/>
              <a:t>17</a:t>
            </a:fld>
            <a:endParaRPr lang="en-SE"/>
          </a:p>
        </p:txBody>
      </p:sp>
    </p:spTree>
    <p:extLst>
      <p:ext uri="{BB962C8B-B14F-4D97-AF65-F5344CB8AC3E}">
        <p14:creationId xmlns:p14="http://schemas.microsoft.com/office/powerpoint/2010/main" val="490294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it is clear that the total dipole will be the largest when the proteins’ intrinsic dipole is aligned</a:t>
            </a:r>
          </a:p>
          <a:p>
            <a:r>
              <a:rPr lang="en-GB" dirty="0">
                <a:effectLst/>
                <a:latin typeface="Helvetica" pitchFamily="2" charset="0"/>
              </a:rPr>
              <a:t>with the external field, and the smallest when it is anti-aligned. The polarized electron</a:t>
            </a:r>
          </a:p>
          <a:p>
            <a:r>
              <a:rPr lang="en-GB" dirty="0">
                <a:effectLst/>
                <a:latin typeface="Helvetica" pitchFamily="2" charset="0"/>
              </a:rPr>
              <a:t>density eventually contributes to dissipation of the oscillatory movement, shortening the</a:t>
            </a:r>
          </a:p>
          <a:p>
            <a:r>
              <a:rPr lang="en-GB" dirty="0">
                <a:effectLst/>
                <a:latin typeface="Helvetica" pitchFamily="2" charset="0"/>
              </a:rPr>
              <a:t>time of alignment to the field. These two observations are relevant for projects aiming to</a:t>
            </a:r>
          </a:p>
          <a:p>
            <a:r>
              <a:rPr lang="en-GB" dirty="0">
                <a:effectLst/>
                <a:latin typeface="Helvetica" pitchFamily="2" charset="0"/>
              </a:rPr>
              <a:t>use electric fields for orienting proteins in the gas phase.</a:t>
            </a:r>
          </a:p>
          <a:p>
            <a:endParaRPr lang="en-SE" dirty="0"/>
          </a:p>
        </p:txBody>
      </p:sp>
      <p:sp>
        <p:nvSpPr>
          <p:cNvPr id="4" name="Slide Number Placeholder 3"/>
          <p:cNvSpPr>
            <a:spLocks noGrp="1"/>
          </p:cNvSpPr>
          <p:nvPr>
            <p:ph type="sldNum" sz="quarter" idx="5"/>
          </p:nvPr>
        </p:nvSpPr>
        <p:spPr/>
        <p:txBody>
          <a:bodyPr/>
          <a:lstStyle/>
          <a:p>
            <a:fld id="{03E80BC3-9052-B644-919B-86C5E3FD5742}" type="slidenum">
              <a:rPr lang="en-SE" smtClean="0"/>
              <a:t>23</a:t>
            </a:fld>
            <a:endParaRPr lang="en-SE"/>
          </a:p>
        </p:txBody>
      </p:sp>
    </p:spTree>
    <p:extLst>
      <p:ext uri="{BB962C8B-B14F-4D97-AF65-F5344CB8AC3E}">
        <p14:creationId xmlns:p14="http://schemas.microsoft.com/office/powerpoint/2010/main" val="92612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3E80BC3-9052-B644-919B-86C5E3FD5742}" type="slidenum">
              <a:rPr lang="en-SE" smtClean="0"/>
              <a:t>24</a:t>
            </a:fld>
            <a:endParaRPr lang="en-SE"/>
          </a:p>
        </p:txBody>
      </p:sp>
    </p:spTree>
    <p:extLst>
      <p:ext uri="{BB962C8B-B14F-4D97-AF65-F5344CB8AC3E}">
        <p14:creationId xmlns:p14="http://schemas.microsoft.com/office/powerpoint/2010/main" val="1568243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25</a:t>
            </a:fld>
            <a:endParaRPr lang="en-SE"/>
          </a:p>
        </p:txBody>
      </p:sp>
    </p:spTree>
    <p:extLst>
      <p:ext uri="{BB962C8B-B14F-4D97-AF65-F5344CB8AC3E}">
        <p14:creationId xmlns:p14="http://schemas.microsoft.com/office/powerpoint/2010/main" val="257549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12121"/>
                </a:solidFill>
                <a:effectLst/>
                <a:latin typeface="wf_segoe-ui_normal"/>
              </a:rPr>
              <a:t>0.025 V/nm</a:t>
            </a:r>
            <a:endParaRPr lang="en-SE" dirty="0"/>
          </a:p>
        </p:txBody>
      </p:sp>
      <p:sp>
        <p:nvSpPr>
          <p:cNvPr id="4" name="Slide Number Placeholder 3"/>
          <p:cNvSpPr>
            <a:spLocks noGrp="1"/>
          </p:cNvSpPr>
          <p:nvPr>
            <p:ph type="sldNum" sz="quarter" idx="5"/>
          </p:nvPr>
        </p:nvSpPr>
        <p:spPr/>
        <p:txBody>
          <a:bodyPr/>
          <a:lstStyle/>
          <a:p>
            <a:fld id="{03E80BC3-9052-B644-919B-86C5E3FD5742}" type="slidenum">
              <a:rPr lang="en-SE" smtClean="0"/>
              <a:t>28</a:t>
            </a:fld>
            <a:endParaRPr lang="en-SE"/>
          </a:p>
        </p:txBody>
      </p:sp>
    </p:spTree>
    <p:extLst>
      <p:ext uri="{BB962C8B-B14F-4D97-AF65-F5344CB8AC3E}">
        <p14:creationId xmlns:p14="http://schemas.microsoft.com/office/powerpoint/2010/main" val="1252139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3E80BC3-9052-B644-919B-86C5E3FD5742}" type="slidenum">
              <a:rPr lang="en-SE" smtClean="0"/>
              <a:t>29</a:t>
            </a:fld>
            <a:endParaRPr lang="en-SE"/>
          </a:p>
        </p:txBody>
      </p:sp>
    </p:spTree>
    <p:extLst>
      <p:ext uri="{BB962C8B-B14F-4D97-AF65-F5344CB8AC3E}">
        <p14:creationId xmlns:p14="http://schemas.microsoft.com/office/powerpoint/2010/main" val="331597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635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3</a:t>
            </a:fld>
            <a:endParaRPr lang="en-SE"/>
          </a:p>
        </p:txBody>
      </p:sp>
    </p:spTree>
    <p:extLst>
      <p:ext uri="{BB962C8B-B14F-4D97-AF65-F5344CB8AC3E}">
        <p14:creationId xmlns:p14="http://schemas.microsoft.com/office/powerpoint/2010/main" val="2187857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Experimental setup for the envisioned MS SPIDOC project.</a:t>
            </a:r>
          </a:p>
          <a:p>
            <a:r>
              <a:rPr lang="en-GB" sz="1200" kern="1200" dirty="0" err="1">
                <a:solidFill>
                  <a:schemeClr val="tx1"/>
                </a:solidFill>
                <a:effectLst/>
                <a:latin typeface="+mn-lt"/>
                <a:ea typeface="+mn-ea"/>
                <a:cs typeface="+mn-cs"/>
              </a:rPr>
              <a:t>Marklund</a:t>
            </a:r>
            <a:r>
              <a:rPr lang="en-GB" sz="1200" kern="1200" dirty="0">
                <a:solidFill>
                  <a:schemeClr val="tx1"/>
                </a:solidFill>
                <a:effectLst/>
                <a:latin typeface="+mn-lt"/>
                <a:ea typeface="+mn-ea"/>
                <a:cs typeface="+mn-cs"/>
              </a:rPr>
              <a:t> et al. publication on the potential of </a:t>
            </a:r>
            <a:r>
              <a:rPr lang="en-GB" sz="1200" kern="1200" dirty="0" err="1">
                <a:solidFill>
                  <a:schemeClr val="tx1"/>
                </a:solidFill>
                <a:effectLst/>
                <a:latin typeface="+mn-lt"/>
                <a:ea typeface="+mn-ea"/>
                <a:cs typeface="+mn-cs"/>
              </a:rPr>
              <a:t>dipol</a:t>
            </a:r>
            <a:r>
              <a:rPr lang="en-GB" sz="1200" kern="1200" dirty="0">
                <a:solidFill>
                  <a:schemeClr val="tx1"/>
                </a:solidFill>
                <a:effectLst/>
                <a:latin typeface="+mn-lt"/>
                <a:ea typeface="+mn-ea"/>
                <a:cs typeface="+mn-cs"/>
              </a:rPr>
              <a:t>-oriented proteins for SPI</a:t>
            </a:r>
          </a:p>
          <a:p>
            <a:r>
              <a:rPr lang="en-GB" sz="1200" kern="1200" dirty="0">
                <a:solidFill>
                  <a:schemeClr val="tx1"/>
                </a:solidFill>
                <a:effectLst/>
                <a:latin typeface="+mn-lt"/>
                <a:ea typeface="+mn-ea"/>
                <a:cs typeface="+mn-cs"/>
              </a:rPr>
              <a:t>lead to a proposal for a mass spectrometer instrument for the European X-ray free</a:t>
            </a:r>
          </a:p>
          <a:p>
            <a:r>
              <a:rPr lang="en-GB" sz="1200" kern="1200" dirty="0">
                <a:solidFill>
                  <a:schemeClr val="tx1"/>
                </a:solidFill>
                <a:effectLst/>
                <a:latin typeface="+mn-lt"/>
                <a:ea typeface="+mn-ea"/>
                <a:cs typeface="+mn-cs"/>
              </a:rPr>
              <a:t>electron laser facility [62]. MS SPIDOC stands for Mass Spectrometry for Single</a:t>
            </a:r>
          </a:p>
          <a:p>
            <a:r>
              <a:rPr lang="en-GB" sz="1200" kern="1200" dirty="0">
                <a:solidFill>
                  <a:schemeClr val="tx1"/>
                </a:solidFill>
                <a:effectLst/>
                <a:latin typeface="+mn-lt"/>
                <a:ea typeface="+mn-ea"/>
                <a:cs typeface="+mn-cs"/>
              </a:rPr>
              <a:t>Particle Imaging of Dipole Oriented Complexes. The vision of this project is to</a:t>
            </a:r>
          </a:p>
          <a:p>
            <a:r>
              <a:rPr lang="en-GB" sz="1200" kern="1200" dirty="0">
                <a:solidFill>
                  <a:schemeClr val="tx1"/>
                </a:solidFill>
                <a:effectLst/>
                <a:latin typeface="+mn-lt"/>
                <a:ea typeface="+mn-ea"/>
                <a:cs typeface="+mn-cs"/>
              </a:rPr>
              <a:t>inject particles into the set-up, passing through a series of instruments until they</a:t>
            </a:r>
          </a:p>
          <a:p>
            <a:r>
              <a:rPr lang="en-GB" sz="1200" kern="1200" dirty="0">
                <a:solidFill>
                  <a:schemeClr val="tx1"/>
                </a:solidFill>
                <a:effectLst/>
                <a:latin typeface="+mn-lt"/>
                <a:ea typeface="+mn-ea"/>
                <a:cs typeface="+mn-cs"/>
              </a:rPr>
              <a:t>eventually reach the orientation device. Here, the particles orient and align along</a:t>
            </a:r>
          </a:p>
          <a:p>
            <a:r>
              <a:rPr lang="en-GB" sz="1200" kern="1200" dirty="0">
                <a:solidFill>
                  <a:schemeClr val="tx1"/>
                </a:solidFill>
                <a:effectLst/>
                <a:latin typeface="+mn-lt"/>
                <a:ea typeface="+mn-ea"/>
                <a:cs typeface="+mn-cs"/>
              </a:rPr>
              <a:t>the electric eld, after which an X-ray laser pulse </a:t>
            </a:r>
            <a:r>
              <a:rPr lang="en-GB" sz="1200" kern="1200" dirty="0" err="1">
                <a:solidFill>
                  <a:schemeClr val="tx1"/>
                </a:solidFill>
                <a:effectLst/>
                <a:latin typeface="+mn-lt"/>
                <a:ea typeface="+mn-ea"/>
                <a:cs typeface="+mn-cs"/>
              </a:rPr>
              <a:t>diracts</a:t>
            </a:r>
            <a:r>
              <a:rPr lang="en-GB" sz="1200" kern="1200" dirty="0">
                <a:solidFill>
                  <a:schemeClr val="tx1"/>
                </a:solidFill>
                <a:effectLst/>
                <a:latin typeface="+mn-lt"/>
                <a:ea typeface="+mn-ea"/>
                <a:cs typeface="+mn-cs"/>
              </a:rPr>
              <a:t> the sample. IM-MS</a:t>
            </a:r>
          </a:p>
          <a:p>
            <a:r>
              <a:rPr lang="en-GB" sz="1200" kern="1200" dirty="0">
                <a:solidFill>
                  <a:schemeClr val="tx1"/>
                </a:solidFill>
                <a:effectLst/>
                <a:latin typeface="+mn-lt"/>
                <a:ea typeface="+mn-ea"/>
                <a:cs typeface="+mn-cs"/>
              </a:rPr>
              <a:t>is critical for an </a:t>
            </a:r>
            <a:r>
              <a:rPr lang="en-GB" sz="1200" kern="1200" dirty="0" err="1">
                <a:solidFill>
                  <a:schemeClr val="tx1"/>
                </a:solidFill>
                <a:effectLst/>
                <a:latin typeface="+mn-lt"/>
                <a:ea typeface="+mn-ea"/>
                <a:cs typeface="+mn-cs"/>
              </a:rPr>
              <a:t>eective</a:t>
            </a:r>
            <a:r>
              <a:rPr lang="en-GB" sz="1200" kern="1200" dirty="0">
                <a:solidFill>
                  <a:schemeClr val="tx1"/>
                </a:solidFill>
                <a:effectLst/>
                <a:latin typeface="+mn-lt"/>
                <a:ea typeface="+mn-ea"/>
                <a:cs typeface="+mn-cs"/>
              </a:rPr>
              <a:t> dipole orientation of single particles, providing further</a:t>
            </a:r>
          </a:p>
          <a:p>
            <a:r>
              <a:rPr lang="en-GB" sz="1200" kern="1200" dirty="0">
                <a:solidFill>
                  <a:schemeClr val="tx1"/>
                </a:solidFill>
                <a:effectLst/>
                <a:latin typeface="+mn-lt"/>
                <a:ea typeface="+mn-ea"/>
                <a:cs typeface="+mn-cs"/>
              </a:rPr>
              <a:t>sample separation and distributing protein conformations. This allows the exclusive</a:t>
            </a:r>
          </a:p>
          <a:p>
            <a:r>
              <a:rPr lang="en-GB" sz="1200" kern="1200" dirty="0">
                <a:solidFill>
                  <a:schemeClr val="tx1"/>
                </a:solidFill>
                <a:effectLst/>
                <a:latin typeface="+mn-lt"/>
                <a:ea typeface="+mn-ea"/>
                <a:cs typeface="+mn-cs"/>
              </a:rPr>
              <a:t>isolation and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of proteins comprising the same conformation. The</a:t>
            </a:r>
          </a:p>
          <a:p>
            <a:r>
              <a:rPr lang="en-GB" sz="1200" kern="1200" dirty="0">
                <a:solidFill>
                  <a:schemeClr val="tx1"/>
                </a:solidFill>
                <a:effectLst/>
                <a:latin typeface="+mn-lt"/>
                <a:ea typeface="+mn-ea"/>
                <a:cs typeface="+mn-cs"/>
              </a:rPr>
              <a:t>collected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patterns can then be used to reconstruct the initial protein</a:t>
            </a:r>
          </a:p>
          <a:p>
            <a:r>
              <a:rPr lang="en-GB" sz="1200" kern="1200" dirty="0">
                <a:solidFill>
                  <a:schemeClr val="tx1"/>
                </a:solidFill>
                <a:effectLst/>
                <a:latin typeface="+mn-lt"/>
                <a:ea typeface="+mn-ea"/>
                <a:cs typeface="+mn-cs"/>
              </a:rPr>
              <a:t>structure.</a:t>
            </a:r>
          </a:p>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33</a:t>
            </a:fld>
            <a:endParaRPr lang="en-SE"/>
          </a:p>
        </p:txBody>
      </p:sp>
    </p:spTree>
    <p:extLst>
      <p:ext uri="{BB962C8B-B14F-4D97-AF65-F5344CB8AC3E}">
        <p14:creationId xmlns:p14="http://schemas.microsoft.com/office/powerpoint/2010/main" val="3898629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Experimental setup for the envisioned MS SPIDOC project.</a:t>
            </a:r>
          </a:p>
          <a:p>
            <a:r>
              <a:rPr lang="en-GB" sz="1200" kern="1200" dirty="0" err="1">
                <a:solidFill>
                  <a:schemeClr val="tx1"/>
                </a:solidFill>
                <a:effectLst/>
                <a:latin typeface="+mn-lt"/>
                <a:ea typeface="+mn-ea"/>
                <a:cs typeface="+mn-cs"/>
              </a:rPr>
              <a:t>Marklund</a:t>
            </a:r>
            <a:r>
              <a:rPr lang="en-GB" sz="1200" kern="1200" dirty="0">
                <a:solidFill>
                  <a:schemeClr val="tx1"/>
                </a:solidFill>
                <a:effectLst/>
                <a:latin typeface="+mn-lt"/>
                <a:ea typeface="+mn-ea"/>
                <a:cs typeface="+mn-cs"/>
              </a:rPr>
              <a:t> et al. publication on the potential of </a:t>
            </a:r>
            <a:r>
              <a:rPr lang="en-GB" sz="1200" kern="1200" dirty="0" err="1">
                <a:solidFill>
                  <a:schemeClr val="tx1"/>
                </a:solidFill>
                <a:effectLst/>
                <a:latin typeface="+mn-lt"/>
                <a:ea typeface="+mn-ea"/>
                <a:cs typeface="+mn-cs"/>
              </a:rPr>
              <a:t>dipol</a:t>
            </a:r>
            <a:r>
              <a:rPr lang="en-GB" sz="1200" kern="1200" dirty="0">
                <a:solidFill>
                  <a:schemeClr val="tx1"/>
                </a:solidFill>
                <a:effectLst/>
                <a:latin typeface="+mn-lt"/>
                <a:ea typeface="+mn-ea"/>
                <a:cs typeface="+mn-cs"/>
              </a:rPr>
              <a:t>-oriented proteins for SPI</a:t>
            </a:r>
          </a:p>
          <a:p>
            <a:r>
              <a:rPr lang="en-GB" sz="1200" kern="1200" dirty="0">
                <a:solidFill>
                  <a:schemeClr val="tx1"/>
                </a:solidFill>
                <a:effectLst/>
                <a:latin typeface="+mn-lt"/>
                <a:ea typeface="+mn-ea"/>
                <a:cs typeface="+mn-cs"/>
              </a:rPr>
              <a:t>lead to a proposal for a mass spectrometer instrument for the European X-ray free</a:t>
            </a:r>
          </a:p>
          <a:p>
            <a:r>
              <a:rPr lang="en-GB" sz="1200" kern="1200" dirty="0">
                <a:solidFill>
                  <a:schemeClr val="tx1"/>
                </a:solidFill>
                <a:effectLst/>
                <a:latin typeface="+mn-lt"/>
                <a:ea typeface="+mn-ea"/>
                <a:cs typeface="+mn-cs"/>
              </a:rPr>
              <a:t>electron laser facility [62]. MS SPIDOC stands for Mass Spectrometry for Single</a:t>
            </a:r>
          </a:p>
          <a:p>
            <a:r>
              <a:rPr lang="en-GB" sz="1200" kern="1200" dirty="0">
                <a:solidFill>
                  <a:schemeClr val="tx1"/>
                </a:solidFill>
                <a:effectLst/>
                <a:latin typeface="+mn-lt"/>
                <a:ea typeface="+mn-ea"/>
                <a:cs typeface="+mn-cs"/>
              </a:rPr>
              <a:t>Particle Imaging of Dipole Oriented Complexes. The vision of this project is to</a:t>
            </a:r>
          </a:p>
          <a:p>
            <a:r>
              <a:rPr lang="en-GB" sz="1200" kern="1200" dirty="0">
                <a:solidFill>
                  <a:schemeClr val="tx1"/>
                </a:solidFill>
                <a:effectLst/>
                <a:latin typeface="+mn-lt"/>
                <a:ea typeface="+mn-ea"/>
                <a:cs typeface="+mn-cs"/>
              </a:rPr>
              <a:t>inject particles into the set-up, passing through a series of instruments until they</a:t>
            </a:r>
          </a:p>
          <a:p>
            <a:r>
              <a:rPr lang="en-GB" sz="1200" kern="1200" dirty="0">
                <a:solidFill>
                  <a:schemeClr val="tx1"/>
                </a:solidFill>
                <a:effectLst/>
                <a:latin typeface="+mn-lt"/>
                <a:ea typeface="+mn-ea"/>
                <a:cs typeface="+mn-cs"/>
              </a:rPr>
              <a:t>eventually reach the orientation device. Here, the particles orient and align along</a:t>
            </a:r>
          </a:p>
          <a:p>
            <a:r>
              <a:rPr lang="en-GB" sz="1200" kern="1200" dirty="0">
                <a:solidFill>
                  <a:schemeClr val="tx1"/>
                </a:solidFill>
                <a:effectLst/>
                <a:latin typeface="+mn-lt"/>
                <a:ea typeface="+mn-ea"/>
                <a:cs typeface="+mn-cs"/>
              </a:rPr>
              <a:t>the electric eld, after which an X-ray laser pulse </a:t>
            </a:r>
            <a:r>
              <a:rPr lang="en-GB" sz="1200" kern="1200" dirty="0" err="1">
                <a:solidFill>
                  <a:schemeClr val="tx1"/>
                </a:solidFill>
                <a:effectLst/>
                <a:latin typeface="+mn-lt"/>
                <a:ea typeface="+mn-ea"/>
                <a:cs typeface="+mn-cs"/>
              </a:rPr>
              <a:t>diracts</a:t>
            </a:r>
            <a:r>
              <a:rPr lang="en-GB" sz="1200" kern="1200" dirty="0">
                <a:solidFill>
                  <a:schemeClr val="tx1"/>
                </a:solidFill>
                <a:effectLst/>
                <a:latin typeface="+mn-lt"/>
                <a:ea typeface="+mn-ea"/>
                <a:cs typeface="+mn-cs"/>
              </a:rPr>
              <a:t> the sample. IM-MS</a:t>
            </a:r>
          </a:p>
          <a:p>
            <a:r>
              <a:rPr lang="en-GB" sz="1200" kern="1200" dirty="0">
                <a:solidFill>
                  <a:schemeClr val="tx1"/>
                </a:solidFill>
                <a:effectLst/>
                <a:latin typeface="+mn-lt"/>
                <a:ea typeface="+mn-ea"/>
                <a:cs typeface="+mn-cs"/>
              </a:rPr>
              <a:t>is critical for an </a:t>
            </a:r>
            <a:r>
              <a:rPr lang="en-GB" sz="1200" kern="1200" dirty="0" err="1">
                <a:solidFill>
                  <a:schemeClr val="tx1"/>
                </a:solidFill>
                <a:effectLst/>
                <a:latin typeface="+mn-lt"/>
                <a:ea typeface="+mn-ea"/>
                <a:cs typeface="+mn-cs"/>
              </a:rPr>
              <a:t>eective</a:t>
            </a:r>
            <a:r>
              <a:rPr lang="en-GB" sz="1200" kern="1200" dirty="0">
                <a:solidFill>
                  <a:schemeClr val="tx1"/>
                </a:solidFill>
                <a:effectLst/>
                <a:latin typeface="+mn-lt"/>
                <a:ea typeface="+mn-ea"/>
                <a:cs typeface="+mn-cs"/>
              </a:rPr>
              <a:t> dipole orientation of single particles, providing further</a:t>
            </a:r>
          </a:p>
          <a:p>
            <a:r>
              <a:rPr lang="en-GB" sz="1200" kern="1200" dirty="0">
                <a:solidFill>
                  <a:schemeClr val="tx1"/>
                </a:solidFill>
                <a:effectLst/>
                <a:latin typeface="+mn-lt"/>
                <a:ea typeface="+mn-ea"/>
                <a:cs typeface="+mn-cs"/>
              </a:rPr>
              <a:t>sample separation and distributing protein conformations. This allows the exclusive</a:t>
            </a:r>
          </a:p>
          <a:p>
            <a:r>
              <a:rPr lang="en-GB" sz="1200" kern="1200" dirty="0">
                <a:solidFill>
                  <a:schemeClr val="tx1"/>
                </a:solidFill>
                <a:effectLst/>
                <a:latin typeface="+mn-lt"/>
                <a:ea typeface="+mn-ea"/>
                <a:cs typeface="+mn-cs"/>
              </a:rPr>
              <a:t>isolation and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of proteins comprising the same conformation. The</a:t>
            </a:r>
          </a:p>
          <a:p>
            <a:r>
              <a:rPr lang="en-GB" sz="1200" kern="1200" dirty="0">
                <a:solidFill>
                  <a:schemeClr val="tx1"/>
                </a:solidFill>
                <a:effectLst/>
                <a:latin typeface="+mn-lt"/>
                <a:ea typeface="+mn-ea"/>
                <a:cs typeface="+mn-cs"/>
              </a:rPr>
              <a:t>collected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patterns can then be used to reconstruct the initial protein</a:t>
            </a:r>
          </a:p>
          <a:p>
            <a:r>
              <a:rPr lang="en-GB" sz="1200" kern="1200" dirty="0">
                <a:solidFill>
                  <a:schemeClr val="tx1"/>
                </a:solidFill>
                <a:effectLst/>
                <a:latin typeface="+mn-lt"/>
                <a:ea typeface="+mn-ea"/>
                <a:cs typeface="+mn-cs"/>
              </a:rPr>
              <a:t>structure.</a:t>
            </a:r>
          </a:p>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34</a:t>
            </a:fld>
            <a:endParaRPr lang="en-SE"/>
          </a:p>
        </p:txBody>
      </p:sp>
    </p:spTree>
    <p:extLst>
      <p:ext uri="{BB962C8B-B14F-4D97-AF65-F5344CB8AC3E}">
        <p14:creationId xmlns:p14="http://schemas.microsoft.com/office/powerpoint/2010/main" val="1013264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36</a:t>
            </a:fld>
            <a:endParaRPr lang="en-SE"/>
          </a:p>
        </p:txBody>
      </p:sp>
    </p:spTree>
    <p:extLst>
      <p:ext uri="{BB962C8B-B14F-4D97-AF65-F5344CB8AC3E}">
        <p14:creationId xmlns:p14="http://schemas.microsoft.com/office/powerpoint/2010/main" val="1739941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37</a:t>
            </a:fld>
            <a:endParaRPr lang="en-SE"/>
          </a:p>
        </p:txBody>
      </p:sp>
    </p:spTree>
    <p:extLst>
      <p:ext uri="{BB962C8B-B14F-4D97-AF65-F5344CB8AC3E}">
        <p14:creationId xmlns:p14="http://schemas.microsoft.com/office/powerpoint/2010/main" val="1439881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Footer Placeholder 3"/>
          <p:cNvSpPr>
            <a:spLocks noGrp="1"/>
          </p:cNvSpPr>
          <p:nvPr>
            <p:ph type="ftr" sz="quarter" idx="4"/>
          </p:nvPr>
        </p:nvSpPr>
        <p:spPr/>
        <p:txBody>
          <a:bodyPr/>
          <a:lstStyle/>
          <a:p>
            <a:endParaRPr lang="sv-SE" dirty="0"/>
          </a:p>
        </p:txBody>
      </p:sp>
      <p:sp>
        <p:nvSpPr>
          <p:cNvPr id="5" name="Slide Number Placeholder 4"/>
          <p:cNvSpPr>
            <a:spLocks noGrp="1"/>
          </p:cNvSpPr>
          <p:nvPr>
            <p:ph type="sldNum" sz="quarter" idx="5"/>
          </p:nvPr>
        </p:nvSpPr>
        <p:spPr/>
        <p:txBody>
          <a:bodyPr/>
          <a:lstStyle/>
          <a:p>
            <a:fld id="{D35DA0CA-028F-E046-97E1-A59A4FCE1ABD}" type="slidenum">
              <a:rPr lang="sv-SE" smtClean="0"/>
              <a:t>38</a:t>
            </a:fld>
            <a:endParaRPr lang="sv-SE" dirty="0"/>
          </a:p>
        </p:txBody>
      </p:sp>
    </p:spTree>
    <p:extLst>
      <p:ext uri="{BB962C8B-B14F-4D97-AF65-F5344CB8AC3E}">
        <p14:creationId xmlns:p14="http://schemas.microsoft.com/office/powerpoint/2010/main" val="929901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39</a:t>
            </a:fld>
            <a:endParaRPr lang="en-SE"/>
          </a:p>
        </p:txBody>
      </p:sp>
    </p:spTree>
    <p:extLst>
      <p:ext uri="{BB962C8B-B14F-4D97-AF65-F5344CB8AC3E}">
        <p14:creationId xmlns:p14="http://schemas.microsoft.com/office/powerpoint/2010/main" val="1973651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4</a:t>
            </a:fld>
            <a:endParaRPr lang="en-SE"/>
          </a:p>
        </p:txBody>
      </p:sp>
    </p:spTree>
    <p:extLst>
      <p:ext uri="{BB962C8B-B14F-4D97-AF65-F5344CB8AC3E}">
        <p14:creationId xmlns:p14="http://schemas.microsoft.com/office/powerpoint/2010/main" val="398141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dipole - mean: 451.20365386101133</a:t>
            </a:r>
          </a:p>
          <a:p>
            <a:r>
              <a:rPr lang="en-GB" dirty="0"/>
              <a:t>dipole - mean: - sigma:163.960233365534 </a:t>
            </a:r>
          </a:p>
          <a:p>
            <a:r>
              <a:rPr lang="en-GB" dirty="0"/>
              <a:t>dipole + mean: - sigma:1241.671428971769 </a:t>
            </a:r>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5</a:t>
            </a:fld>
            <a:endParaRPr lang="en-SE"/>
          </a:p>
        </p:txBody>
      </p:sp>
    </p:spTree>
    <p:extLst>
      <p:ext uri="{BB962C8B-B14F-4D97-AF65-F5344CB8AC3E}">
        <p14:creationId xmlns:p14="http://schemas.microsoft.com/office/powerpoint/2010/main" val="391674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Experimental setup for the envisioned MS SPIDOC project.</a:t>
            </a:r>
          </a:p>
          <a:p>
            <a:r>
              <a:rPr lang="en-GB" sz="1200" kern="1200" dirty="0" err="1">
                <a:solidFill>
                  <a:schemeClr val="tx1"/>
                </a:solidFill>
                <a:effectLst/>
                <a:latin typeface="+mn-lt"/>
                <a:ea typeface="+mn-ea"/>
                <a:cs typeface="+mn-cs"/>
              </a:rPr>
              <a:t>Marklund</a:t>
            </a:r>
            <a:r>
              <a:rPr lang="en-GB" sz="1200" kern="1200" dirty="0">
                <a:solidFill>
                  <a:schemeClr val="tx1"/>
                </a:solidFill>
                <a:effectLst/>
                <a:latin typeface="+mn-lt"/>
                <a:ea typeface="+mn-ea"/>
                <a:cs typeface="+mn-cs"/>
              </a:rPr>
              <a:t> et al. publication on the potential of </a:t>
            </a:r>
            <a:r>
              <a:rPr lang="en-GB" sz="1200" kern="1200" dirty="0" err="1">
                <a:solidFill>
                  <a:schemeClr val="tx1"/>
                </a:solidFill>
                <a:effectLst/>
                <a:latin typeface="+mn-lt"/>
                <a:ea typeface="+mn-ea"/>
                <a:cs typeface="+mn-cs"/>
              </a:rPr>
              <a:t>dipol</a:t>
            </a:r>
            <a:r>
              <a:rPr lang="en-GB" sz="1200" kern="1200" dirty="0">
                <a:solidFill>
                  <a:schemeClr val="tx1"/>
                </a:solidFill>
                <a:effectLst/>
                <a:latin typeface="+mn-lt"/>
                <a:ea typeface="+mn-ea"/>
                <a:cs typeface="+mn-cs"/>
              </a:rPr>
              <a:t>-oriented proteins for SPI</a:t>
            </a:r>
          </a:p>
          <a:p>
            <a:r>
              <a:rPr lang="en-GB" sz="1200" kern="1200" dirty="0">
                <a:solidFill>
                  <a:schemeClr val="tx1"/>
                </a:solidFill>
                <a:effectLst/>
                <a:latin typeface="+mn-lt"/>
                <a:ea typeface="+mn-ea"/>
                <a:cs typeface="+mn-cs"/>
              </a:rPr>
              <a:t>lead to a proposal for a mass spectrometer instrument for the European X-ray free</a:t>
            </a:r>
          </a:p>
          <a:p>
            <a:r>
              <a:rPr lang="en-GB" sz="1200" kern="1200" dirty="0">
                <a:solidFill>
                  <a:schemeClr val="tx1"/>
                </a:solidFill>
                <a:effectLst/>
                <a:latin typeface="+mn-lt"/>
                <a:ea typeface="+mn-ea"/>
                <a:cs typeface="+mn-cs"/>
              </a:rPr>
              <a:t>electron laser facility [62]. MS SPIDOC stands for Mass Spectrometry for Single</a:t>
            </a:r>
          </a:p>
          <a:p>
            <a:r>
              <a:rPr lang="en-GB" sz="1200" kern="1200" dirty="0">
                <a:solidFill>
                  <a:schemeClr val="tx1"/>
                </a:solidFill>
                <a:effectLst/>
                <a:latin typeface="+mn-lt"/>
                <a:ea typeface="+mn-ea"/>
                <a:cs typeface="+mn-cs"/>
              </a:rPr>
              <a:t>Particle Imaging of Dipole Oriented Complexes. The vision of this project is to</a:t>
            </a:r>
          </a:p>
          <a:p>
            <a:r>
              <a:rPr lang="en-GB" sz="1200" kern="1200" dirty="0">
                <a:solidFill>
                  <a:schemeClr val="tx1"/>
                </a:solidFill>
                <a:effectLst/>
                <a:latin typeface="+mn-lt"/>
                <a:ea typeface="+mn-ea"/>
                <a:cs typeface="+mn-cs"/>
              </a:rPr>
              <a:t>inject particles into the set-up, passing through a series of instruments until they</a:t>
            </a:r>
          </a:p>
          <a:p>
            <a:r>
              <a:rPr lang="en-GB" sz="1200" kern="1200" dirty="0">
                <a:solidFill>
                  <a:schemeClr val="tx1"/>
                </a:solidFill>
                <a:effectLst/>
                <a:latin typeface="+mn-lt"/>
                <a:ea typeface="+mn-ea"/>
                <a:cs typeface="+mn-cs"/>
              </a:rPr>
              <a:t>eventually reach the orientation device. Here, the particles orient and align along</a:t>
            </a:r>
          </a:p>
          <a:p>
            <a:r>
              <a:rPr lang="en-GB" sz="1200" kern="1200" dirty="0">
                <a:solidFill>
                  <a:schemeClr val="tx1"/>
                </a:solidFill>
                <a:effectLst/>
                <a:latin typeface="+mn-lt"/>
                <a:ea typeface="+mn-ea"/>
                <a:cs typeface="+mn-cs"/>
              </a:rPr>
              <a:t>the electric eld, after which an X-ray laser pulse </a:t>
            </a:r>
            <a:r>
              <a:rPr lang="en-GB" sz="1200" kern="1200" dirty="0" err="1">
                <a:solidFill>
                  <a:schemeClr val="tx1"/>
                </a:solidFill>
                <a:effectLst/>
                <a:latin typeface="+mn-lt"/>
                <a:ea typeface="+mn-ea"/>
                <a:cs typeface="+mn-cs"/>
              </a:rPr>
              <a:t>diracts</a:t>
            </a:r>
            <a:r>
              <a:rPr lang="en-GB" sz="1200" kern="1200" dirty="0">
                <a:solidFill>
                  <a:schemeClr val="tx1"/>
                </a:solidFill>
                <a:effectLst/>
                <a:latin typeface="+mn-lt"/>
                <a:ea typeface="+mn-ea"/>
                <a:cs typeface="+mn-cs"/>
              </a:rPr>
              <a:t> the sample. IM-MS</a:t>
            </a:r>
          </a:p>
          <a:p>
            <a:r>
              <a:rPr lang="en-GB" sz="1200" kern="1200" dirty="0">
                <a:solidFill>
                  <a:schemeClr val="tx1"/>
                </a:solidFill>
                <a:effectLst/>
                <a:latin typeface="+mn-lt"/>
                <a:ea typeface="+mn-ea"/>
                <a:cs typeface="+mn-cs"/>
              </a:rPr>
              <a:t>is critical for an </a:t>
            </a:r>
            <a:r>
              <a:rPr lang="en-GB" sz="1200" kern="1200" dirty="0" err="1">
                <a:solidFill>
                  <a:schemeClr val="tx1"/>
                </a:solidFill>
                <a:effectLst/>
                <a:latin typeface="+mn-lt"/>
                <a:ea typeface="+mn-ea"/>
                <a:cs typeface="+mn-cs"/>
              </a:rPr>
              <a:t>eective</a:t>
            </a:r>
            <a:r>
              <a:rPr lang="en-GB" sz="1200" kern="1200" dirty="0">
                <a:solidFill>
                  <a:schemeClr val="tx1"/>
                </a:solidFill>
                <a:effectLst/>
                <a:latin typeface="+mn-lt"/>
                <a:ea typeface="+mn-ea"/>
                <a:cs typeface="+mn-cs"/>
              </a:rPr>
              <a:t> dipole orientation of single particles, providing further</a:t>
            </a:r>
          </a:p>
          <a:p>
            <a:r>
              <a:rPr lang="en-GB" sz="1200" kern="1200" dirty="0">
                <a:solidFill>
                  <a:schemeClr val="tx1"/>
                </a:solidFill>
                <a:effectLst/>
                <a:latin typeface="+mn-lt"/>
                <a:ea typeface="+mn-ea"/>
                <a:cs typeface="+mn-cs"/>
              </a:rPr>
              <a:t>sample separation and distributing protein conformations. This allows the exclusive</a:t>
            </a:r>
          </a:p>
          <a:p>
            <a:r>
              <a:rPr lang="en-GB" sz="1200" kern="1200" dirty="0">
                <a:solidFill>
                  <a:schemeClr val="tx1"/>
                </a:solidFill>
                <a:effectLst/>
                <a:latin typeface="+mn-lt"/>
                <a:ea typeface="+mn-ea"/>
                <a:cs typeface="+mn-cs"/>
              </a:rPr>
              <a:t>isolation and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of proteins comprising the same conformation. The</a:t>
            </a:r>
          </a:p>
          <a:p>
            <a:r>
              <a:rPr lang="en-GB" sz="1200" kern="1200" dirty="0">
                <a:solidFill>
                  <a:schemeClr val="tx1"/>
                </a:solidFill>
                <a:effectLst/>
                <a:latin typeface="+mn-lt"/>
                <a:ea typeface="+mn-ea"/>
                <a:cs typeface="+mn-cs"/>
              </a:rPr>
              <a:t>collected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patterns can then be used to reconstruct the initial protein</a:t>
            </a:r>
          </a:p>
          <a:p>
            <a:r>
              <a:rPr lang="en-GB" sz="1200" kern="1200" dirty="0">
                <a:solidFill>
                  <a:schemeClr val="tx1"/>
                </a:solidFill>
                <a:effectLst/>
                <a:latin typeface="+mn-lt"/>
                <a:ea typeface="+mn-ea"/>
                <a:cs typeface="+mn-cs"/>
              </a:rPr>
              <a:t>structure.</a:t>
            </a:r>
          </a:p>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6</a:t>
            </a:fld>
            <a:endParaRPr lang="en-SE"/>
          </a:p>
        </p:txBody>
      </p:sp>
    </p:spTree>
    <p:extLst>
      <p:ext uri="{BB962C8B-B14F-4D97-AF65-F5344CB8AC3E}">
        <p14:creationId xmlns:p14="http://schemas.microsoft.com/office/powerpoint/2010/main" val="2874198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Experimental setup for the envisioned MS SPIDOC project.</a:t>
            </a:r>
          </a:p>
          <a:p>
            <a:r>
              <a:rPr lang="en-GB" sz="1200" kern="1200" dirty="0" err="1">
                <a:solidFill>
                  <a:schemeClr val="tx1"/>
                </a:solidFill>
                <a:effectLst/>
                <a:latin typeface="+mn-lt"/>
                <a:ea typeface="+mn-ea"/>
                <a:cs typeface="+mn-cs"/>
              </a:rPr>
              <a:t>Marklund</a:t>
            </a:r>
            <a:r>
              <a:rPr lang="en-GB" sz="1200" kern="1200" dirty="0">
                <a:solidFill>
                  <a:schemeClr val="tx1"/>
                </a:solidFill>
                <a:effectLst/>
                <a:latin typeface="+mn-lt"/>
                <a:ea typeface="+mn-ea"/>
                <a:cs typeface="+mn-cs"/>
              </a:rPr>
              <a:t> et al. publication on the potential of </a:t>
            </a:r>
            <a:r>
              <a:rPr lang="en-GB" sz="1200" kern="1200" dirty="0" err="1">
                <a:solidFill>
                  <a:schemeClr val="tx1"/>
                </a:solidFill>
                <a:effectLst/>
                <a:latin typeface="+mn-lt"/>
                <a:ea typeface="+mn-ea"/>
                <a:cs typeface="+mn-cs"/>
              </a:rPr>
              <a:t>dipol</a:t>
            </a:r>
            <a:r>
              <a:rPr lang="en-GB" sz="1200" kern="1200" dirty="0">
                <a:solidFill>
                  <a:schemeClr val="tx1"/>
                </a:solidFill>
                <a:effectLst/>
                <a:latin typeface="+mn-lt"/>
                <a:ea typeface="+mn-ea"/>
                <a:cs typeface="+mn-cs"/>
              </a:rPr>
              <a:t>-oriented proteins for SPI</a:t>
            </a:r>
          </a:p>
          <a:p>
            <a:r>
              <a:rPr lang="en-GB" sz="1200" kern="1200" dirty="0">
                <a:solidFill>
                  <a:schemeClr val="tx1"/>
                </a:solidFill>
                <a:effectLst/>
                <a:latin typeface="+mn-lt"/>
                <a:ea typeface="+mn-ea"/>
                <a:cs typeface="+mn-cs"/>
              </a:rPr>
              <a:t>lead to a proposal for a mass spectrometer instrument for the European X-ray free</a:t>
            </a:r>
          </a:p>
          <a:p>
            <a:r>
              <a:rPr lang="en-GB" sz="1200" kern="1200" dirty="0">
                <a:solidFill>
                  <a:schemeClr val="tx1"/>
                </a:solidFill>
                <a:effectLst/>
                <a:latin typeface="+mn-lt"/>
                <a:ea typeface="+mn-ea"/>
                <a:cs typeface="+mn-cs"/>
              </a:rPr>
              <a:t>electron laser facility [62]. MS SPIDOC stands for Mass Spectrometry for Single</a:t>
            </a:r>
          </a:p>
          <a:p>
            <a:r>
              <a:rPr lang="en-GB" sz="1200" kern="1200" dirty="0">
                <a:solidFill>
                  <a:schemeClr val="tx1"/>
                </a:solidFill>
                <a:effectLst/>
                <a:latin typeface="+mn-lt"/>
                <a:ea typeface="+mn-ea"/>
                <a:cs typeface="+mn-cs"/>
              </a:rPr>
              <a:t>Particle Imaging of Dipole Oriented Complexes. The vision of this project is to</a:t>
            </a:r>
          </a:p>
          <a:p>
            <a:r>
              <a:rPr lang="en-GB" sz="1200" kern="1200" dirty="0">
                <a:solidFill>
                  <a:schemeClr val="tx1"/>
                </a:solidFill>
                <a:effectLst/>
                <a:latin typeface="+mn-lt"/>
                <a:ea typeface="+mn-ea"/>
                <a:cs typeface="+mn-cs"/>
              </a:rPr>
              <a:t>inject particles into the set-up, passing through a series of instruments until they</a:t>
            </a:r>
          </a:p>
          <a:p>
            <a:r>
              <a:rPr lang="en-GB" sz="1200" kern="1200" dirty="0">
                <a:solidFill>
                  <a:schemeClr val="tx1"/>
                </a:solidFill>
                <a:effectLst/>
                <a:latin typeface="+mn-lt"/>
                <a:ea typeface="+mn-ea"/>
                <a:cs typeface="+mn-cs"/>
              </a:rPr>
              <a:t>eventually reach the orientation device. Here, the particles orient and align along</a:t>
            </a:r>
          </a:p>
          <a:p>
            <a:r>
              <a:rPr lang="en-GB" sz="1200" kern="1200" dirty="0">
                <a:solidFill>
                  <a:schemeClr val="tx1"/>
                </a:solidFill>
                <a:effectLst/>
                <a:latin typeface="+mn-lt"/>
                <a:ea typeface="+mn-ea"/>
                <a:cs typeface="+mn-cs"/>
              </a:rPr>
              <a:t>the electric eld, after which an X-ray laser pulse </a:t>
            </a:r>
            <a:r>
              <a:rPr lang="en-GB" sz="1200" kern="1200" dirty="0" err="1">
                <a:solidFill>
                  <a:schemeClr val="tx1"/>
                </a:solidFill>
                <a:effectLst/>
                <a:latin typeface="+mn-lt"/>
                <a:ea typeface="+mn-ea"/>
                <a:cs typeface="+mn-cs"/>
              </a:rPr>
              <a:t>diracts</a:t>
            </a:r>
            <a:r>
              <a:rPr lang="en-GB" sz="1200" kern="1200" dirty="0">
                <a:solidFill>
                  <a:schemeClr val="tx1"/>
                </a:solidFill>
                <a:effectLst/>
                <a:latin typeface="+mn-lt"/>
                <a:ea typeface="+mn-ea"/>
                <a:cs typeface="+mn-cs"/>
              </a:rPr>
              <a:t> the sample. IM-MS</a:t>
            </a:r>
          </a:p>
          <a:p>
            <a:r>
              <a:rPr lang="en-GB" sz="1200" kern="1200" dirty="0">
                <a:solidFill>
                  <a:schemeClr val="tx1"/>
                </a:solidFill>
                <a:effectLst/>
                <a:latin typeface="+mn-lt"/>
                <a:ea typeface="+mn-ea"/>
                <a:cs typeface="+mn-cs"/>
              </a:rPr>
              <a:t>is critical for an </a:t>
            </a:r>
            <a:r>
              <a:rPr lang="en-GB" sz="1200" kern="1200" dirty="0" err="1">
                <a:solidFill>
                  <a:schemeClr val="tx1"/>
                </a:solidFill>
                <a:effectLst/>
                <a:latin typeface="+mn-lt"/>
                <a:ea typeface="+mn-ea"/>
                <a:cs typeface="+mn-cs"/>
              </a:rPr>
              <a:t>eective</a:t>
            </a:r>
            <a:r>
              <a:rPr lang="en-GB" sz="1200" kern="1200" dirty="0">
                <a:solidFill>
                  <a:schemeClr val="tx1"/>
                </a:solidFill>
                <a:effectLst/>
                <a:latin typeface="+mn-lt"/>
                <a:ea typeface="+mn-ea"/>
                <a:cs typeface="+mn-cs"/>
              </a:rPr>
              <a:t> dipole orientation of single particles, providing further</a:t>
            </a:r>
          </a:p>
          <a:p>
            <a:r>
              <a:rPr lang="en-GB" sz="1200" kern="1200" dirty="0">
                <a:solidFill>
                  <a:schemeClr val="tx1"/>
                </a:solidFill>
                <a:effectLst/>
                <a:latin typeface="+mn-lt"/>
                <a:ea typeface="+mn-ea"/>
                <a:cs typeface="+mn-cs"/>
              </a:rPr>
              <a:t>sample separation and distributing protein conformations. This allows the exclusive</a:t>
            </a:r>
          </a:p>
          <a:p>
            <a:r>
              <a:rPr lang="en-GB" sz="1200" kern="1200" dirty="0">
                <a:solidFill>
                  <a:schemeClr val="tx1"/>
                </a:solidFill>
                <a:effectLst/>
                <a:latin typeface="+mn-lt"/>
                <a:ea typeface="+mn-ea"/>
                <a:cs typeface="+mn-cs"/>
              </a:rPr>
              <a:t>isolation and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of proteins comprising the same conformation. The</a:t>
            </a:r>
          </a:p>
          <a:p>
            <a:r>
              <a:rPr lang="en-GB" sz="1200" kern="1200" dirty="0">
                <a:solidFill>
                  <a:schemeClr val="tx1"/>
                </a:solidFill>
                <a:effectLst/>
                <a:latin typeface="+mn-lt"/>
                <a:ea typeface="+mn-ea"/>
                <a:cs typeface="+mn-cs"/>
              </a:rPr>
              <a:t>collected </a:t>
            </a:r>
            <a:r>
              <a:rPr lang="en-GB" sz="1200" kern="1200" dirty="0" err="1">
                <a:solidFill>
                  <a:schemeClr val="tx1"/>
                </a:solidFill>
                <a:effectLst/>
                <a:latin typeface="+mn-lt"/>
                <a:ea typeface="+mn-ea"/>
                <a:cs typeface="+mn-cs"/>
              </a:rPr>
              <a:t>diraction</a:t>
            </a:r>
            <a:r>
              <a:rPr lang="en-GB" sz="1200" kern="1200" dirty="0">
                <a:solidFill>
                  <a:schemeClr val="tx1"/>
                </a:solidFill>
                <a:effectLst/>
                <a:latin typeface="+mn-lt"/>
                <a:ea typeface="+mn-ea"/>
                <a:cs typeface="+mn-cs"/>
              </a:rPr>
              <a:t> patterns can then be used to reconstruct the initial protein</a:t>
            </a:r>
          </a:p>
          <a:p>
            <a:r>
              <a:rPr lang="en-GB" sz="1200" kern="1200" dirty="0">
                <a:solidFill>
                  <a:schemeClr val="tx1"/>
                </a:solidFill>
                <a:effectLst/>
                <a:latin typeface="+mn-lt"/>
                <a:ea typeface="+mn-ea"/>
                <a:cs typeface="+mn-cs"/>
              </a:rPr>
              <a:t>structure.</a:t>
            </a:r>
          </a:p>
          <a:p>
            <a:endParaRPr lang="en-SE" dirty="0"/>
          </a:p>
          <a:p>
            <a:endParaRPr lang="en-SE" dirty="0"/>
          </a:p>
          <a:p>
            <a:endParaRPr lang="en-SE" dirty="0"/>
          </a:p>
          <a:p>
            <a:r>
              <a:rPr lang="en-GB" b="0" i="0" dirty="0">
                <a:solidFill>
                  <a:srgbClr val="212121"/>
                </a:solidFill>
                <a:effectLst/>
                <a:latin typeface="wf_segoe-ui_normal"/>
              </a:rPr>
              <a:t>0.025 V/nm,</a:t>
            </a:r>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7</a:t>
            </a:fld>
            <a:endParaRPr lang="en-SE"/>
          </a:p>
        </p:txBody>
      </p:sp>
    </p:spTree>
    <p:extLst>
      <p:ext uri="{BB962C8B-B14F-4D97-AF65-F5344CB8AC3E}">
        <p14:creationId xmlns:p14="http://schemas.microsoft.com/office/powerpoint/2010/main" val="166521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Söhne"/>
              </a:rPr>
              <a:t>Slide content:</a:t>
            </a:r>
          </a:p>
          <a:p>
            <a:pPr>
              <a:buFont typeface="+mj-lt"/>
              <a:buAutoNum type="arabicPeriod"/>
            </a:pPr>
            <a:r>
              <a:rPr lang="en-GB" dirty="0">
                <a:latin typeface="Söhne"/>
              </a:rPr>
              <a:t>Introduction:</a:t>
            </a:r>
          </a:p>
          <a:p>
            <a:pPr marL="742950" lvl="1" indent="-285750">
              <a:buFont typeface="+mj-lt"/>
              <a:buAutoNum type="arabicPeriod"/>
            </a:pPr>
            <a:r>
              <a:rPr lang="en-GB" dirty="0">
                <a:latin typeface="Söhne"/>
              </a:rPr>
              <a:t>DFT and Classical MD are widely used computational techniques in materials science and molecular simulations.</a:t>
            </a:r>
          </a:p>
          <a:p>
            <a:pPr marL="742950" lvl="1" indent="-285750">
              <a:buFont typeface="+mj-lt"/>
              <a:buAutoNum type="arabicPeriod"/>
            </a:pPr>
            <a:r>
              <a:rPr lang="en-GB" dirty="0">
                <a:latin typeface="Söhne"/>
              </a:rPr>
              <a:t>They differ in their underlying principles and the level of detail they provide.</a:t>
            </a:r>
          </a:p>
          <a:p>
            <a:pPr>
              <a:buFont typeface="+mj-lt"/>
              <a:buAutoNum type="arabicPeriod"/>
            </a:pPr>
            <a:r>
              <a:rPr lang="en-GB" dirty="0">
                <a:latin typeface="Söhne"/>
              </a:rPr>
              <a:t>Density Functional Theory (DFT):</a:t>
            </a:r>
          </a:p>
          <a:p>
            <a:pPr marL="742950" lvl="1" indent="-285750">
              <a:buFont typeface="+mj-lt"/>
              <a:buAutoNum type="arabicPeriod"/>
            </a:pPr>
            <a:r>
              <a:rPr lang="en-GB" dirty="0">
                <a:latin typeface="Söhne"/>
              </a:rPr>
              <a:t>DFT is a quantum mechanical method used to study electronic properties of materials and molecules.</a:t>
            </a:r>
          </a:p>
          <a:p>
            <a:pPr marL="742950" lvl="1" indent="-285750">
              <a:buFont typeface="+mj-lt"/>
              <a:buAutoNum type="arabicPeriod"/>
            </a:pPr>
            <a:r>
              <a:rPr lang="en-GB" dirty="0">
                <a:latin typeface="Söhne"/>
              </a:rPr>
              <a:t>It calculates the electronic density and energy by solving the Schrödinger equation for many interacting electrons.</a:t>
            </a:r>
          </a:p>
          <a:p>
            <a:pPr marL="742950" lvl="1" indent="-285750">
              <a:buFont typeface="+mj-lt"/>
              <a:buAutoNum type="arabicPeriod"/>
            </a:pPr>
            <a:r>
              <a:rPr lang="en-GB" dirty="0">
                <a:latin typeface="Söhne"/>
              </a:rPr>
              <a:t>Key features of DFT: a. Electronic structure calculations based on the density of electrons. b. Accounts for quantum effects and electron-electron interactions. c. Provides accurate predictions for ground state properties and electronic spectra. d. Computationally demanding, especially for large systems.</a:t>
            </a:r>
          </a:p>
          <a:p>
            <a:pPr>
              <a:buFont typeface="+mj-lt"/>
              <a:buAutoNum type="arabicPeriod"/>
            </a:pPr>
            <a:r>
              <a:rPr lang="en-GB" dirty="0">
                <a:latin typeface="Söhne"/>
              </a:rPr>
              <a:t>Classical Molecular Dynamics (MD):</a:t>
            </a:r>
          </a:p>
          <a:p>
            <a:pPr marL="742950" lvl="1" indent="-285750">
              <a:buFont typeface="+mj-lt"/>
              <a:buAutoNum type="arabicPeriod"/>
            </a:pPr>
            <a:r>
              <a:rPr lang="en-GB" dirty="0">
                <a:latin typeface="Söhne"/>
              </a:rPr>
              <a:t>MD is a classical physics-based approach used to simulate the motion and interactions of atoms and molecules.</a:t>
            </a:r>
          </a:p>
          <a:p>
            <a:pPr marL="742950" lvl="1" indent="-285750">
              <a:buFont typeface="+mj-lt"/>
              <a:buAutoNum type="arabicPeriod"/>
            </a:pPr>
            <a:r>
              <a:rPr lang="en-GB" dirty="0">
                <a:latin typeface="Söhne"/>
              </a:rPr>
              <a:t>It describes atoms as point masses with classical forces derived from interatomic potentials.</a:t>
            </a:r>
          </a:p>
          <a:p>
            <a:pPr marL="742950" lvl="1" indent="-285750">
              <a:buFont typeface="+mj-lt"/>
              <a:buAutoNum type="arabicPeriod"/>
            </a:pPr>
            <a:r>
              <a:rPr lang="en-GB" dirty="0">
                <a:latin typeface="Söhne"/>
              </a:rPr>
              <a:t>Key features of Classical MD: a. Newton's equations of motion are solved to simulate atomic trajectories. b. Employs force fields to model interatomic interactions. c. Provides insights into atomic motion, structures, and thermodynamics. d. Can simulate larger systems and longer time scales compared to DFT.</a:t>
            </a:r>
          </a:p>
          <a:p>
            <a:pPr>
              <a:buFont typeface="+mj-lt"/>
              <a:buAutoNum type="arabicPeriod"/>
            </a:pPr>
            <a:r>
              <a:rPr lang="en-GB" dirty="0">
                <a:latin typeface="Söhne"/>
              </a:rPr>
              <a:t>Comparison:</a:t>
            </a:r>
          </a:p>
          <a:p>
            <a:pPr marL="742950" lvl="1" indent="-285750">
              <a:buFont typeface="+mj-lt"/>
              <a:buAutoNum type="arabicPeriod"/>
            </a:pPr>
            <a:r>
              <a:rPr lang="en-GB" dirty="0">
                <a:latin typeface="Söhne"/>
              </a:rPr>
              <a:t>Level of detail: DFT provides detailed electronic structure information, while Classical MD focuses on atomic positions and velocities.</a:t>
            </a:r>
          </a:p>
          <a:p>
            <a:pPr marL="742950" lvl="1" indent="-285750">
              <a:buFont typeface="+mj-lt"/>
              <a:buAutoNum type="arabicPeriod"/>
            </a:pPr>
            <a:r>
              <a:rPr lang="en-GB" dirty="0">
                <a:latin typeface="Söhne"/>
              </a:rPr>
              <a:t>Time and length scales: Classical MD can simulate larger systems and longer time scales compared to DFT.</a:t>
            </a:r>
          </a:p>
          <a:p>
            <a:pPr marL="742950" lvl="1" indent="-285750">
              <a:buFont typeface="+mj-lt"/>
              <a:buAutoNum type="arabicPeriod"/>
            </a:pPr>
            <a:r>
              <a:rPr lang="en-GB" dirty="0">
                <a:latin typeface="Söhne"/>
              </a:rPr>
              <a:t>Computational cost: DFT calculations are generally more computationally demanding than Classical MD.</a:t>
            </a:r>
          </a:p>
          <a:p>
            <a:pPr marL="742950" lvl="1" indent="-285750">
              <a:buFont typeface="+mj-lt"/>
              <a:buAutoNum type="arabicPeriod"/>
            </a:pPr>
            <a:r>
              <a:rPr lang="en-GB" dirty="0">
                <a:latin typeface="Söhne"/>
              </a:rPr>
              <a:t>Accuracy: DFT provides accurate electronic properties, while Classical MD sacrifices some accuracy for computational efficiency.</a:t>
            </a:r>
          </a:p>
          <a:p>
            <a:pPr>
              <a:buFont typeface="+mj-lt"/>
              <a:buAutoNum type="arabicPeriod"/>
            </a:pPr>
            <a:r>
              <a:rPr lang="en-GB" dirty="0">
                <a:latin typeface="Söhne"/>
              </a:rPr>
              <a:t>Applications:</a:t>
            </a:r>
          </a:p>
          <a:p>
            <a:pPr marL="742950" lvl="1" indent="-285750">
              <a:buFont typeface="+mj-lt"/>
              <a:buAutoNum type="arabicPeriod"/>
            </a:pPr>
            <a:r>
              <a:rPr lang="en-GB" dirty="0">
                <a:latin typeface="Söhne"/>
              </a:rPr>
              <a:t>DFT is often used for studying electronic properties, chemical reactions, and materials design.</a:t>
            </a:r>
          </a:p>
          <a:p>
            <a:pPr marL="742950" lvl="1" indent="-285750">
              <a:buFont typeface="+mj-lt"/>
              <a:buAutoNum type="arabicPeriod"/>
            </a:pPr>
            <a:r>
              <a:rPr lang="en-GB" dirty="0">
                <a:latin typeface="Söhne"/>
              </a:rPr>
              <a:t>Classical MD is commonly employed in simulations of liquids, proteins, phase transitions, and diffusion processes.</a:t>
            </a:r>
          </a:p>
          <a:p>
            <a:pPr>
              <a:buFont typeface="+mj-lt"/>
              <a:buAutoNum type="arabicPeriod"/>
            </a:pPr>
            <a:r>
              <a:rPr lang="en-GB" dirty="0">
                <a:latin typeface="Söhne"/>
              </a:rPr>
              <a:t>Conclusion:</a:t>
            </a:r>
          </a:p>
          <a:p>
            <a:pPr marL="742950" lvl="1" indent="-285750">
              <a:buFont typeface="+mj-lt"/>
              <a:buAutoNum type="arabicPeriod"/>
            </a:pPr>
            <a:r>
              <a:rPr lang="en-GB" dirty="0">
                <a:latin typeface="Söhne"/>
              </a:rPr>
              <a:t>DFT and Classical MD are complementary techniques, each offering unique insights into different aspects of molecular systems.</a:t>
            </a:r>
          </a:p>
          <a:p>
            <a:pPr marL="742950" lvl="1" indent="-285750">
              <a:buFont typeface="+mj-lt"/>
              <a:buAutoNum type="arabicPeriod"/>
            </a:pPr>
            <a:r>
              <a:rPr lang="en-GB" dirty="0">
                <a:latin typeface="Söhne"/>
              </a:rPr>
              <a:t>Researchers choose the appropriate method based on the specific research goals and the system under investigation.</a:t>
            </a:r>
          </a:p>
          <a:p>
            <a:r>
              <a:rPr lang="en-GB" dirty="0">
                <a:latin typeface="Söhne"/>
              </a:rPr>
              <a:t>Note: This is a simplified summary slide, and additional details and examples can be added based on the specific context and audience requirements.</a:t>
            </a:r>
          </a:p>
          <a:p>
            <a:r>
              <a:rPr lang="en-GB" dirty="0">
                <a:latin typeface="Söhne"/>
              </a:rPr>
              <a:t>I hope this slide helps! Let me know if you need any further assistance.</a:t>
            </a:r>
          </a:p>
          <a:p>
            <a:br>
              <a:rPr lang="en-GB" dirty="0">
                <a:latin typeface="Söhne"/>
              </a:rPr>
            </a:br>
            <a:endParaRPr lang="en-GB" dirty="0">
              <a:latin typeface="Söhne"/>
            </a:endParaRPr>
          </a:p>
          <a:p>
            <a:endParaRPr lang="en-SE" dirty="0"/>
          </a:p>
        </p:txBody>
      </p:sp>
      <p:sp>
        <p:nvSpPr>
          <p:cNvPr id="4" name="Slide Number Placeholder 3"/>
          <p:cNvSpPr>
            <a:spLocks noGrp="1"/>
          </p:cNvSpPr>
          <p:nvPr>
            <p:ph type="sldNum" sz="quarter" idx="5"/>
          </p:nvPr>
        </p:nvSpPr>
        <p:spPr/>
        <p:txBody>
          <a:bodyPr/>
          <a:lstStyle/>
          <a:p>
            <a:fld id="{03E80BC3-9052-B644-919B-86C5E3FD5742}" type="slidenum">
              <a:rPr lang="en-SE" smtClean="0"/>
              <a:t>8</a:t>
            </a:fld>
            <a:endParaRPr lang="en-SE"/>
          </a:p>
        </p:txBody>
      </p:sp>
    </p:spTree>
    <p:extLst>
      <p:ext uri="{BB962C8B-B14F-4D97-AF65-F5344CB8AC3E}">
        <p14:creationId xmlns:p14="http://schemas.microsoft.com/office/powerpoint/2010/main" val="3116924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3E80BC3-9052-B644-919B-86C5E3FD5742}" type="slidenum">
              <a:rPr lang="en-SE" smtClean="0"/>
              <a:t>13</a:t>
            </a:fld>
            <a:endParaRPr lang="en-SE"/>
          </a:p>
        </p:txBody>
      </p:sp>
    </p:spTree>
    <p:extLst>
      <p:ext uri="{BB962C8B-B14F-4D97-AF65-F5344CB8AC3E}">
        <p14:creationId xmlns:p14="http://schemas.microsoft.com/office/powerpoint/2010/main" val="399543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2204EE7-7E0C-9345-B974-23EBB49597D7}" type="slidenum">
              <a:rPr lang="en-SE" smtClean="0"/>
              <a:t>14</a:t>
            </a:fld>
            <a:endParaRPr lang="en-SE"/>
          </a:p>
        </p:txBody>
      </p:sp>
    </p:spTree>
    <p:extLst>
      <p:ext uri="{BB962C8B-B14F-4D97-AF65-F5344CB8AC3E}">
        <p14:creationId xmlns:p14="http://schemas.microsoft.com/office/powerpoint/2010/main" val="386209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47BC4-68B4-AA4E-8DB2-2D3F59ECD6F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68A2FA50-8224-C64A-8117-56E2B20E5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05A17AF2-755C-CB40-8E47-AA1C04AA4DFE}"/>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5" name="Footer Placeholder 4">
            <a:extLst>
              <a:ext uri="{FF2B5EF4-FFF2-40B4-BE49-F238E27FC236}">
                <a16:creationId xmlns:a16="http://schemas.microsoft.com/office/drawing/2014/main" id="{F7F1F46C-4AB1-3343-BEC3-837D4EC38005}"/>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A65B2F5-1F59-5A4E-97E2-08FE98540109}"/>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355578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AC97-2B28-AD44-8E4F-F045AB2CD4DA}"/>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77A37F9B-EF11-7B41-A998-CA184B7740A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CF2E7444-7254-E142-8883-FDB791E77159}"/>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5" name="Footer Placeholder 4">
            <a:extLst>
              <a:ext uri="{FF2B5EF4-FFF2-40B4-BE49-F238E27FC236}">
                <a16:creationId xmlns:a16="http://schemas.microsoft.com/office/drawing/2014/main" id="{0A429BBF-2470-6F41-9C4A-288C9A8DD83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EA38FD92-A8FD-BA41-A179-76097DAEEF81}"/>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3082223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E2621-0B49-2A49-866B-77BBCD98237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A51B72C-F6D4-B24D-93D6-B081C862644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096BC36D-E738-EF4A-916D-097EC9F15BFD}"/>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5" name="Footer Placeholder 4">
            <a:extLst>
              <a:ext uri="{FF2B5EF4-FFF2-40B4-BE49-F238E27FC236}">
                <a16:creationId xmlns:a16="http://schemas.microsoft.com/office/drawing/2014/main" id="{AAC257BB-1E95-EA42-AB23-C5E389D74B4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81EDBC87-31E3-2348-874A-08A341C87C74}"/>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130971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 smtClean="0"/>
              <a:pPr/>
              <a:t>‹#›</a:t>
            </a:fld>
            <a:endParaRPr lang="sv"/>
          </a:p>
        </p:txBody>
      </p:sp>
    </p:spTree>
    <p:extLst>
      <p:ext uri="{BB962C8B-B14F-4D97-AF65-F5344CB8AC3E}">
        <p14:creationId xmlns:p14="http://schemas.microsoft.com/office/powerpoint/2010/main" val="895763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amp; Aufzählung">
    <p:bg>
      <p:bgRef idx="1001">
        <a:schemeClr val="bg1"/>
      </p:bgRef>
    </p:bg>
    <p:spTree>
      <p:nvGrpSpPr>
        <p:cNvPr id="1" name=""/>
        <p:cNvGrpSpPr/>
        <p:nvPr/>
      </p:nvGrpSpPr>
      <p:grpSpPr>
        <a:xfrm>
          <a:off x="0" y="0"/>
          <a:ext cx="0" cy="0"/>
          <a:chOff x="0" y="0"/>
          <a:chExt cx="0" cy="0"/>
        </a:xfrm>
      </p:grpSpPr>
      <p:sp>
        <p:nvSpPr>
          <p:cNvPr id="37" name="Start writing right here. Lorem ipsum dolor sit amet, consetetur sadipscing elitr, sed diam nonumy eirmod tempor invidunt ut labore et dolore magna aliquyam erat, sed diam voluptua.…"/>
          <p:cNvSpPr txBox="1">
            <a:spLocks noGrp="1"/>
          </p:cNvSpPr>
          <p:nvPr>
            <p:ph type="body" sz="half" idx="14"/>
          </p:nvPr>
        </p:nvSpPr>
        <p:spPr>
          <a:xfrm>
            <a:off x="838200" y="1358719"/>
            <a:ext cx="9890283" cy="400110"/>
          </a:xfrm>
          <a:prstGeom prst="rect">
            <a:avLst/>
          </a:prstGeom>
        </p:spPr>
        <p:txBody>
          <a:bodyPr anchor="t">
            <a:spAutoFit/>
          </a:bodyPr>
          <a:lstStyle>
            <a:lvl1pPr marL="305593" indent="-305593">
              <a:lnSpc>
                <a:spcPct val="100000"/>
              </a:lnSpc>
              <a:spcBef>
                <a:spcPts val="600"/>
              </a:spcBef>
              <a:defRPr sz="1800" b="0" i="0">
                <a:latin typeface="Arial" charset="0"/>
                <a:ea typeface="Arial" charset="0"/>
                <a:cs typeface="Arial" charset="0"/>
              </a:defRPr>
            </a:lvl1pPr>
            <a:lvl2pPr>
              <a:defRPr sz="1800" b="0" i="0">
                <a:latin typeface="Arial" charset="0"/>
                <a:ea typeface="Arial" charset="0"/>
                <a:cs typeface="Arial" charset="0"/>
              </a:defRPr>
            </a:lvl2pPr>
            <a:lvl3pPr>
              <a:defRPr sz="1800" b="0" i="0">
                <a:latin typeface="Arial" charset="0"/>
                <a:ea typeface="Arial" charset="0"/>
                <a:cs typeface="Arial" charset="0"/>
              </a:defRPr>
            </a:lvl3pPr>
            <a:lvl4pPr>
              <a:defRPr sz="1800" b="0" i="0">
                <a:latin typeface="Arial" charset="0"/>
                <a:ea typeface="Arial" charset="0"/>
                <a:cs typeface="Arial" charset="0"/>
              </a:defRPr>
            </a:lvl4pPr>
          </a:lstStyle>
          <a:p>
            <a:pPr marL="0" lvl="0" indent="0" defTabSz="457200">
              <a:spcBef>
                <a:spcPts val="0"/>
              </a:spcBef>
              <a:buSzTx/>
              <a:defRPr sz="2000">
                <a:latin typeface="Arial"/>
                <a:ea typeface="Arial"/>
                <a:cs typeface="Arial"/>
                <a:sym typeface="Arial"/>
              </a:defRPr>
            </a:pPr>
            <a:endParaRPr lang="de-DE" dirty="0"/>
          </a:p>
        </p:txBody>
      </p:sp>
      <p:sp>
        <p:nvSpPr>
          <p:cNvPr id="5" name="Foliennummernplatzhalter 4"/>
          <p:cNvSpPr>
            <a:spLocks noGrp="1"/>
          </p:cNvSpPr>
          <p:nvPr>
            <p:ph type="sldNum" sz="quarter" idx="16"/>
          </p:nvPr>
        </p:nvSpPr>
        <p:spPr/>
        <p:txBody>
          <a:bodyPr/>
          <a:lstStyle/>
          <a:p>
            <a:fld id="{489AC7D5-49E6-2C49-ABB2-89655C6EA583}" type="slidenum">
              <a:rPr lang="en-US" smtClean="0"/>
              <a:pPr/>
              <a:t>‹#›</a:t>
            </a:fld>
            <a:endParaRPr lang="en-US"/>
          </a:p>
        </p:txBody>
      </p:sp>
      <p:sp>
        <p:nvSpPr>
          <p:cNvPr id="30" name="Titel 29"/>
          <p:cNvSpPr>
            <a:spLocks noGrp="1"/>
          </p:cNvSpPr>
          <p:nvPr>
            <p:ph type="title"/>
          </p:nvPr>
        </p:nvSpPr>
        <p:spPr/>
        <p:txBody>
          <a:bodyPr/>
          <a:lstStyle/>
          <a:p>
            <a:r>
              <a:rPr lang="de-DE"/>
              <a:t>Mastertitelformat bearbeiten</a:t>
            </a:r>
            <a:endParaRPr lang="en-US"/>
          </a:p>
        </p:txBody>
      </p:sp>
      <p:sp>
        <p:nvSpPr>
          <p:cNvPr id="2" name="Fußzeilenplatzhalt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363426342"/>
      </p:ext>
    </p:extLst>
  </p:cSld>
  <p:clrMapOvr>
    <a:overrideClrMapping bg1="lt1" tx1="dk1" bg2="lt2" tx2="dk2" accent1="accent1" accent2="accent2" accent3="accent3" accent4="accent4" accent5="accent5" accent6="accent6" hlink="hlink" folHlink="folHlink"/>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2639617" y="932723"/>
            <a:ext cx="8942784" cy="1143000"/>
          </a:xfrm>
        </p:spPr>
        <p:txBody>
          <a:bodyPr>
            <a:normAutofit/>
          </a:bodyPr>
          <a:lstStyle>
            <a:lvl1pPr algn="r">
              <a:defRPr sz="4800">
                <a:latin typeface="Arial" pitchFamily="34" charset="0"/>
                <a:cs typeface="Arial" pitchFamily="34" charset="0"/>
              </a:defRPr>
            </a:lvl1pPr>
          </a:lstStyle>
          <a:p>
            <a:r>
              <a:rPr lang="sv-SE" dirty="0"/>
              <a:t>Klicka här för att ändra format</a:t>
            </a:r>
          </a:p>
        </p:txBody>
      </p:sp>
      <p:sp>
        <p:nvSpPr>
          <p:cNvPr id="3" name="Platshållare för innehåll 2"/>
          <p:cNvSpPr>
            <a:spLocks noGrp="1"/>
          </p:cNvSpPr>
          <p:nvPr>
            <p:ph idx="1"/>
          </p:nvPr>
        </p:nvSpPr>
        <p:spPr>
          <a:xfrm>
            <a:off x="609601" y="2332039"/>
            <a:ext cx="10972800" cy="4073293"/>
          </a:xfrm>
        </p:spPr>
        <p:txBody>
          <a:bodyPr>
            <a:normAutofit/>
          </a:bodyPr>
          <a:lstStyle>
            <a:lvl1pPr>
              <a:defRPr sz="3200">
                <a:latin typeface="Arial" pitchFamily="34" charset="0"/>
                <a:cs typeface="Arial" pitchFamily="34" charset="0"/>
              </a:defRPr>
            </a:lvl1pPr>
            <a:lvl2pPr>
              <a:defRPr sz="3200">
                <a:latin typeface="Arial" pitchFamily="34" charset="0"/>
                <a:cs typeface="Arial" pitchFamily="34" charset="0"/>
              </a:defRPr>
            </a:lvl2pPr>
            <a:lvl3pPr>
              <a:defRPr sz="3200">
                <a:latin typeface="Arial" pitchFamily="34" charset="0"/>
                <a:cs typeface="Arial" pitchFamily="34" charset="0"/>
              </a:defRPr>
            </a:lvl3pPr>
            <a:lvl4pPr>
              <a:defRPr sz="3200">
                <a:latin typeface="Arial" pitchFamily="34" charset="0"/>
                <a:cs typeface="Arial" pitchFamily="34" charset="0"/>
              </a:defRPr>
            </a:lvl4pPr>
            <a:lvl5pPr>
              <a:defRPr sz="3200">
                <a:latin typeface="Arial" pitchFamily="34" charset="0"/>
                <a:cs typeface="Arial"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Content Placeholder 4">
            <a:extLst>
              <a:ext uri="{FF2B5EF4-FFF2-40B4-BE49-F238E27FC236}">
                <a16:creationId xmlns:a16="http://schemas.microsoft.com/office/drawing/2014/main" id="{99452427-C437-CA49-B766-9A7784851D48}"/>
              </a:ext>
            </a:extLst>
          </p:cNvPr>
          <p:cNvSpPr>
            <a:spLocks noGrp="1"/>
          </p:cNvSpPr>
          <p:nvPr>
            <p:ph sz="quarter" idx="10"/>
          </p:nvPr>
        </p:nvSpPr>
        <p:spPr>
          <a:xfrm>
            <a:off x="10127923" y="6273569"/>
            <a:ext cx="1776182" cy="2635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6" name="Content Placeholder 4">
            <a:extLst>
              <a:ext uri="{FF2B5EF4-FFF2-40B4-BE49-F238E27FC236}">
                <a16:creationId xmlns:a16="http://schemas.microsoft.com/office/drawing/2014/main" id="{7C61F175-BE86-EB43-8581-42285CC747C8}"/>
              </a:ext>
            </a:extLst>
          </p:cNvPr>
          <p:cNvSpPr>
            <a:spLocks noGrp="1"/>
          </p:cNvSpPr>
          <p:nvPr>
            <p:ph sz="quarter" idx="11"/>
          </p:nvPr>
        </p:nvSpPr>
        <p:spPr>
          <a:xfrm>
            <a:off x="609600" y="6273569"/>
            <a:ext cx="1776182" cy="2635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86147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AC90-0843-E84E-97F0-202CEDE0B3E6}"/>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64425089-857D-6040-95F6-3653E546E4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BFD9A006-D20C-4E47-B9EE-2E58B139D7AC}"/>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5" name="Footer Placeholder 4">
            <a:extLst>
              <a:ext uri="{FF2B5EF4-FFF2-40B4-BE49-F238E27FC236}">
                <a16:creationId xmlns:a16="http://schemas.microsoft.com/office/drawing/2014/main" id="{5C6F41F7-1502-6741-BE30-C4F7C8D7B788}"/>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7BC98AEC-5974-5744-AD2A-A1E84E53373E}"/>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379169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6AF9-2C16-AF4C-AD03-0795F852C2A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6B21F973-F9CB-CD45-8E2F-FDB60B8DA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48B404D-1CD9-F544-AE9B-C3B9FCB4D762}"/>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5" name="Footer Placeholder 4">
            <a:extLst>
              <a:ext uri="{FF2B5EF4-FFF2-40B4-BE49-F238E27FC236}">
                <a16:creationId xmlns:a16="http://schemas.microsoft.com/office/drawing/2014/main" id="{D6E0A693-A6F8-114F-89F9-863561C0413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43D9A83A-FED8-7142-8D37-E6BC5840DEF0}"/>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344409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72E7-B866-8048-8485-BA6B1DFF4FF1}"/>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05ECEC59-B4D1-EA4A-ACC6-91DF921891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CD188046-7810-AD40-83C7-9BE614F0EB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9301A8B1-5223-6B4A-AC72-4F3DBD85CDE0}"/>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6" name="Footer Placeholder 5">
            <a:extLst>
              <a:ext uri="{FF2B5EF4-FFF2-40B4-BE49-F238E27FC236}">
                <a16:creationId xmlns:a16="http://schemas.microsoft.com/office/drawing/2014/main" id="{18EBD625-E788-9F40-8B24-A76A63413F2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5660A883-0421-6946-8A61-86D7C75E3A6C}"/>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269109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02DC-05FA-CA4A-9893-1B83AEDF532E}"/>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A44ADCB0-E8A7-2340-89CA-A1E8D2AEB0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BFACB6-5458-534E-9EC5-447322ED6BD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409A62E1-277C-AE44-8308-D37C1BDB88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CAAF6D-BE4E-2941-8FD1-093808F233E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432BA99F-645A-5742-8181-4BA0858E7C1C}"/>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8" name="Footer Placeholder 7">
            <a:extLst>
              <a:ext uri="{FF2B5EF4-FFF2-40B4-BE49-F238E27FC236}">
                <a16:creationId xmlns:a16="http://schemas.microsoft.com/office/drawing/2014/main" id="{63A8043D-9908-8F43-B895-A4FD0E3573E1}"/>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ACEEBC1-6EAB-724F-86B1-2FA159A62D7F}"/>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111921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93D27-D0E5-424D-B30E-1308B92720E5}"/>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B1A41AE4-67E2-C248-B501-25E19B8DE2BE}"/>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4" name="Footer Placeholder 3">
            <a:extLst>
              <a:ext uri="{FF2B5EF4-FFF2-40B4-BE49-F238E27FC236}">
                <a16:creationId xmlns:a16="http://schemas.microsoft.com/office/drawing/2014/main" id="{7EB5F02D-D241-2D48-B73A-11BE6980B8C7}"/>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27B7A08F-9CAD-5E40-A6F4-EECF5F8635E1}"/>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281642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BDE87-0302-F840-A5BA-3261FDA58AA0}"/>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3" name="Footer Placeholder 2">
            <a:extLst>
              <a:ext uri="{FF2B5EF4-FFF2-40B4-BE49-F238E27FC236}">
                <a16:creationId xmlns:a16="http://schemas.microsoft.com/office/drawing/2014/main" id="{81E1A8E9-6D8A-784C-ABA0-206A1B73EAE0}"/>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36638EAA-ECB5-0B4B-8374-89DDFEB8DD61}"/>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316878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F60A-F05B-0C4D-906F-5F9F4884A8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B7A57F-899A-284E-8107-9E93581AA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438E7027-3317-C348-92A1-7D1916F78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4A60B1-4EC7-7548-A2D4-61C4CA31A4CD}"/>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6" name="Footer Placeholder 5">
            <a:extLst>
              <a:ext uri="{FF2B5EF4-FFF2-40B4-BE49-F238E27FC236}">
                <a16:creationId xmlns:a16="http://schemas.microsoft.com/office/drawing/2014/main" id="{BD483E52-00B9-0A42-B813-FB9DEC7716C7}"/>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26C60619-C4C0-B14E-BF8D-CAB69B197877}"/>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168726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BAB1A-80E7-9E48-9A0D-AE09BD38EF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D336B61B-794A-BC44-911B-74E173AED3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92F70EAE-3BB9-7F44-8117-ABEAE5B6B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6AD135-9A62-D644-9DCF-66B223D41958}"/>
              </a:ext>
            </a:extLst>
          </p:cNvPr>
          <p:cNvSpPr>
            <a:spLocks noGrp="1"/>
          </p:cNvSpPr>
          <p:nvPr>
            <p:ph type="dt" sz="half" idx="10"/>
          </p:nvPr>
        </p:nvSpPr>
        <p:spPr/>
        <p:txBody>
          <a:bodyPr/>
          <a:lstStyle/>
          <a:p>
            <a:fld id="{4C96475A-B910-C04F-8BAE-11908BF4BBCD}" type="datetimeFigureOut">
              <a:rPr lang="en-SE" smtClean="0"/>
              <a:t>2023-06-15</a:t>
            </a:fld>
            <a:endParaRPr lang="en-SE"/>
          </a:p>
        </p:txBody>
      </p:sp>
      <p:sp>
        <p:nvSpPr>
          <p:cNvPr id="6" name="Footer Placeholder 5">
            <a:extLst>
              <a:ext uri="{FF2B5EF4-FFF2-40B4-BE49-F238E27FC236}">
                <a16:creationId xmlns:a16="http://schemas.microsoft.com/office/drawing/2014/main" id="{1E7D1A04-42B2-CA46-A614-446D841FAC9B}"/>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36272A5A-AFB9-8A40-9898-E12D9686FA00}"/>
              </a:ext>
            </a:extLst>
          </p:cNvPr>
          <p:cNvSpPr>
            <a:spLocks noGrp="1"/>
          </p:cNvSpPr>
          <p:nvPr>
            <p:ph type="sldNum" sz="quarter" idx="12"/>
          </p:nvPr>
        </p:nvSpPr>
        <p:spPr/>
        <p:txBody>
          <a:bodyPr/>
          <a:lstStyle/>
          <a:p>
            <a:fld id="{844FE3D6-E70A-7F42-A231-4A62D3296180}" type="slidenum">
              <a:rPr lang="en-SE" smtClean="0"/>
              <a:t>‹#›</a:t>
            </a:fld>
            <a:endParaRPr lang="en-SE"/>
          </a:p>
        </p:txBody>
      </p:sp>
    </p:spTree>
    <p:extLst>
      <p:ext uri="{BB962C8B-B14F-4D97-AF65-F5344CB8AC3E}">
        <p14:creationId xmlns:p14="http://schemas.microsoft.com/office/powerpoint/2010/main" val="293800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EBE345-7400-7D43-BB38-BD082CBDF1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0BE89C40-EFE4-FC40-BF25-10E1CD75D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D076B0D5-6642-394A-8F43-FD11B4B38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475A-B910-C04F-8BAE-11908BF4BBCD}" type="datetimeFigureOut">
              <a:rPr lang="en-SE" smtClean="0"/>
              <a:t>2023-06-15</a:t>
            </a:fld>
            <a:endParaRPr lang="en-SE"/>
          </a:p>
        </p:txBody>
      </p:sp>
      <p:sp>
        <p:nvSpPr>
          <p:cNvPr id="5" name="Footer Placeholder 4">
            <a:extLst>
              <a:ext uri="{FF2B5EF4-FFF2-40B4-BE49-F238E27FC236}">
                <a16:creationId xmlns:a16="http://schemas.microsoft.com/office/drawing/2014/main" id="{BA2BA58F-6B4C-2B4A-9EA0-F22FD4FFA0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9833730A-A84E-704C-B6EC-87EFC3F7C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FE3D6-E70A-7F42-A231-4A62D3296180}" type="slidenum">
              <a:rPr lang="en-SE" smtClean="0"/>
              <a:t>‹#›</a:t>
            </a:fld>
            <a:endParaRPr lang="en-SE"/>
          </a:p>
        </p:txBody>
      </p:sp>
    </p:spTree>
    <p:extLst>
      <p:ext uri="{BB962C8B-B14F-4D97-AF65-F5344CB8AC3E}">
        <p14:creationId xmlns:p14="http://schemas.microsoft.com/office/powerpoint/2010/main" val="1799384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genda.infn.it/event/34523/contributions/19830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3.svg"/><Relationship Id="rId7" Type="http://schemas.openxmlformats.org/officeDocument/2006/relationships/image" Target="../media/image29.png"/><Relationship Id="rId12" Type="http://schemas.openxmlformats.org/officeDocument/2006/relationships/image" Target="../media/image32.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31.gif"/><Relationship Id="rId5" Type="http://schemas.openxmlformats.org/officeDocument/2006/relationships/image" Target="../media/image26.jpeg"/><Relationship Id="rId10" Type="http://schemas.openxmlformats.org/officeDocument/2006/relationships/image" Target="NULL"/><Relationship Id="rId4" Type="http://schemas.openxmlformats.org/officeDocument/2006/relationships/image" Target="../media/image27.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tiff"/></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4.tiff"/><Relationship Id="rId5" Type="http://schemas.openxmlformats.org/officeDocument/2006/relationships/image" Target="../media/image39.png"/><Relationship Id="rId10" Type="http://schemas.openxmlformats.org/officeDocument/2006/relationships/image" Target="../media/image3.svg"/><Relationship Id="rId4" Type="http://schemas.openxmlformats.org/officeDocument/2006/relationships/image" Target="../media/image38.TIF"/><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34.tiff"/><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46.emf"/><Relationship Id="rId7" Type="http://schemas.openxmlformats.org/officeDocument/2006/relationships/image" Target="../media/image3.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png"/><Relationship Id="rId7" Type="http://schemas.openxmlformats.org/officeDocument/2006/relationships/image" Target="../media/image56.emf"/><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34.tiff"/><Relationship Id="rId5" Type="http://schemas.openxmlformats.org/officeDocument/2006/relationships/image" Target="../media/image54.png"/><Relationship Id="rId10" Type="http://schemas.openxmlformats.org/officeDocument/2006/relationships/image" Target="../media/image3.svg"/><Relationship Id="rId4" Type="http://schemas.openxmlformats.org/officeDocument/2006/relationships/image" Target="../media/image53.pn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tiff"/><Relationship Id="rId10" Type="http://schemas.microsoft.com/office/2007/relationships/hdphoto" Target="../media/hdphoto2.wdp"/><Relationship Id="rId4" Type="http://schemas.openxmlformats.org/officeDocument/2006/relationships/image" Target="../media/image3.sv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sv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9.tiff"/><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sv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microsoft.com/office/2007/relationships/hdphoto" Target="../media/hdphoto4.wdp"/><Relationship Id="rId4" Type="http://schemas.openxmlformats.org/officeDocument/2006/relationships/image" Target="../media/image59.tiff"/><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1.tiff"/><Relationship Id="rId4" Type="http://schemas.openxmlformats.org/officeDocument/2006/relationships/image" Target="../media/image67.png"/><Relationship Id="rId9" Type="http://schemas.openxmlformats.org/officeDocument/2006/relationships/image" Target="../media/image3.sv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2.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1.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tiff"/><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tiff"/><Relationship Id="rId11" Type="http://schemas.openxmlformats.org/officeDocument/2006/relationships/image" Target="../media/image82.png"/><Relationship Id="rId5" Type="http://schemas.openxmlformats.org/officeDocument/2006/relationships/image" Target="../media/image3.svg"/><Relationship Id="rId10" Type="http://schemas.openxmlformats.org/officeDocument/2006/relationships/image" Target="../media/image81.png"/><Relationship Id="rId4" Type="http://schemas.openxmlformats.org/officeDocument/2006/relationships/image" Target="../media/image2.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tiff"/><Relationship Id="rId7"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0" Type="http://schemas.openxmlformats.org/officeDocument/2006/relationships/image" Target="../media/image3.svg"/><Relationship Id="rId4" Type="http://schemas.openxmlformats.org/officeDocument/2006/relationships/image" Target="../media/image14.png"/><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0.png"/><Relationship Id="rId7" Type="http://schemas.openxmlformats.org/officeDocument/2006/relationships/diagramColors" Target="../diagrams/colors2.xml"/><Relationship Id="rId12" Type="http://schemas.openxmlformats.org/officeDocument/2006/relationships/image" Target="../media/image93.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92.png"/><Relationship Id="rId5" Type="http://schemas.openxmlformats.org/officeDocument/2006/relationships/diagramLayout" Target="../diagrams/layout2.xml"/><Relationship Id="rId10" Type="http://schemas.openxmlformats.org/officeDocument/2006/relationships/image" Target="../media/image3.svg"/><Relationship Id="rId4" Type="http://schemas.openxmlformats.org/officeDocument/2006/relationships/diagramData" Target="../diagrams/data2.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6.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77.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470.png"/><Relationship Id="rId5" Type="http://schemas.openxmlformats.org/officeDocument/2006/relationships/image" Target="../media/image35.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99.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1.tiff"/><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0.png"/><Relationship Id="rId1" Type="http://schemas.openxmlformats.org/officeDocument/2006/relationships/slideLayout" Target="../slideLayouts/slideLayout2.xml"/><Relationship Id="rId5" Type="http://schemas.openxmlformats.org/officeDocument/2006/relationships/image" Target="../media/image52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10.png"/><Relationship Id="rId7" Type="http://schemas.openxmlformats.org/officeDocument/2006/relationships/image" Target="../media/image59.tiff"/><Relationship Id="rId12" Type="http://schemas.openxmlformats.org/officeDocument/2006/relationships/image" Target="../media/image3.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tiff"/><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77.tiff"/></Relationships>
</file>

<file path=ppt/slides/_rels/slide34.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10.png"/><Relationship Id="rId7" Type="http://schemas.openxmlformats.org/officeDocument/2006/relationships/image" Target="../media/image59.tiff"/><Relationship Id="rId12" Type="http://schemas.openxmlformats.org/officeDocument/2006/relationships/image" Target="../media/image3.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tiff"/><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77.tiff"/></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99.jpeg"/><Relationship Id="rId7"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13" Type="http://schemas.openxmlformats.org/officeDocument/2006/relationships/image" Target="../media/image3.svg"/><Relationship Id="rId3" Type="http://schemas.openxmlformats.org/officeDocument/2006/relationships/image" Target="../media/image4.png"/><Relationship Id="rId12"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0.png"/><Relationship Id="rId7" Type="http://schemas.openxmlformats.org/officeDocument/2006/relationships/image" Target="../media/image3.svg"/><Relationship Id="rId12"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diagramColors" Target="../diagrams/colors1.xml"/><Relationship Id="rId5" Type="http://schemas.openxmlformats.org/officeDocument/2006/relationships/image" Target="../media/image12.png"/><Relationship Id="rId10" Type="http://schemas.openxmlformats.org/officeDocument/2006/relationships/diagramQuickStyle" Target="../diagrams/quickStyle1.xml"/><Relationship Id="rId4" Type="http://schemas.openxmlformats.org/officeDocument/2006/relationships/image" Target="../media/image11.pn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7/06/relationships/model3d" Target="../media/model3d1.glb"/><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25.png"/><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2.emf"/><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31.gif"/><Relationship Id="rId5" Type="http://schemas.openxmlformats.org/officeDocument/2006/relationships/image" Target="../media/image27.png"/><Relationship Id="rId10" Type="http://schemas.openxmlformats.org/officeDocument/2006/relationships/image" Target="NULL"/><Relationship Id="rId4" Type="http://schemas.openxmlformats.org/officeDocument/2006/relationships/image" Target="../media/image3.svg"/><Relationship Id="rId9"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0FC15C0-844A-DC47-BD40-483A109B22EE}"/>
              </a:ext>
            </a:extLst>
          </p:cNvPr>
          <p:cNvSpPr txBox="1"/>
          <p:nvPr/>
        </p:nvSpPr>
        <p:spPr>
          <a:xfrm>
            <a:off x="842428" y="4558915"/>
            <a:ext cx="5604982" cy="1723549"/>
          </a:xfrm>
          <a:prstGeom prst="rect">
            <a:avLst/>
          </a:prstGeom>
          <a:noFill/>
        </p:spPr>
        <p:txBody>
          <a:bodyPr wrap="square" rtlCol="0">
            <a:spAutoFit/>
          </a:bodyPr>
          <a:lstStyle/>
          <a:p>
            <a:pPr algn="ctr"/>
            <a:r>
              <a:rPr lang="en-SE" sz="2800" b="1" dirty="0"/>
              <a:t>Emiliano De Santis</a:t>
            </a:r>
          </a:p>
          <a:p>
            <a:pPr algn="ctr"/>
            <a:r>
              <a:rPr lang="en-GB" sz="2000" dirty="0"/>
              <a:t>Department of Chemistry-BMC &amp;</a:t>
            </a:r>
          </a:p>
          <a:p>
            <a:pPr algn="ctr"/>
            <a:r>
              <a:rPr lang="en-GB" sz="2000" dirty="0"/>
              <a:t>Department of Physics and Astronomy</a:t>
            </a:r>
          </a:p>
          <a:p>
            <a:pPr algn="ctr"/>
            <a:r>
              <a:rPr lang="en-GB" sz="2000" dirty="0"/>
              <a:t> Uppsala University</a:t>
            </a:r>
            <a:endParaRPr lang="en-SE" sz="2000" b="1" dirty="0"/>
          </a:p>
          <a:p>
            <a:pPr algn="ctr"/>
            <a:r>
              <a:rPr lang="en-GB" dirty="0"/>
              <a:t>e</a:t>
            </a:r>
            <a:r>
              <a:rPr lang="en-SE" dirty="0"/>
              <a:t>miliano.desantis@kemi.uu.se</a:t>
            </a:r>
          </a:p>
        </p:txBody>
      </p:sp>
      <p:sp>
        <p:nvSpPr>
          <p:cNvPr id="6" name="TextBox 5">
            <a:extLst>
              <a:ext uri="{FF2B5EF4-FFF2-40B4-BE49-F238E27FC236}">
                <a16:creationId xmlns:a16="http://schemas.microsoft.com/office/drawing/2014/main" id="{87C1EFC8-89D8-294D-A5A8-C40D40E93CE5}"/>
              </a:ext>
            </a:extLst>
          </p:cNvPr>
          <p:cNvSpPr txBox="1"/>
          <p:nvPr/>
        </p:nvSpPr>
        <p:spPr>
          <a:xfrm>
            <a:off x="0" y="1866017"/>
            <a:ext cx="7289838" cy="1969770"/>
          </a:xfrm>
          <a:prstGeom prst="rect">
            <a:avLst/>
          </a:prstGeom>
          <a:noFill/>
        </p:spPr>
        <p:txBody>
          <a:bodyPr wrap="square">
            <a:spAutoFit/>
          </a:bodyPr>
          <a:lstStyle/>
          <a:p>
            <a:pPr algn="ctr" rtl="0">
              <a:spcBef>
                <a:spcPts val="0"/>
              </a:spcBef>
              <a:spcAft>
                <a:spcPts val="1200"/>
              </a:spcAft>
            </a:pPr>
            <a:endParaRPr lang="en-GB" sz="2800" b="1" i="0" u="none" strike="noStrike" dirty="0">
              <a:solidFill>
                <a:schemeClr val="bg1"/>
              </a:solidFill>
              <a:effectLst/>
              <a:latin typeface="Roboto" panose="020F0502020204030204" pitchFamily="34" charset="0"/>
              <a:hlinkClick r:id="rId3">
                <a:extLst>
                  <a:ext uri="{A12FA001-AC4F-418D-AE19-62706E023703}">
                    <ahyp:hlinkClr xmlns:ahyp="http://schemas.microsoft.com/office/drawing/2018/hyperlinkcolor" val="tx"/>
                  </a:ext>
                </a:extLst>
              </a:hlinkClick>
            </a:endParaRPr>
          </a:p>
          <a:p>
            <a:pPr algn="ctr" rtl="0">
              <a:spcBef>
                <a:spcPts val="0"/>
              </a:spcBef>
              <a:spcAft>
                <a:spcPts val="1200"/>
              </a:spcAft>
            </a:pPr>
            <a:r>
              <a:rPr lang="en-GB" sz="2800" b="1" i="0" dirty="0">
                <a:effectLst/>
                <a:latin typeface="Calibri" panose="020F0502020204030204" pitchFamily="34" charset="0"/>
              </a:rPr>
              <a:t>Controlling protein orientation in gas phase using strong electric fields</a:t>
            </a:r>
          </a:p>
          <a:p>
            <a:pPr algn="ctr" rtl="0">
              <a:spcBef>
                <a:spcPts val="0"/>
              </a:spcBef>
              <a:spcAft>
                <a:spcPts val="1200"/>
              </a:spcAft>
            </a:pPr>
            <a:r>
              <a:rPr lang="en-GB" sz="1800" b="1" i="0" u="sng" dirty="0">
                <a:effectLst/>
                <a:latin typeface="Calibri" panose="020F0502020204030204" pitchFamily="34" charset="0"/>
              </a:rPr>
              <a:t>Emiliano De </a:t>
            </a:r>
            <a:r>
              <a:rPr lang="en-GB" sz="1800" b="1" i="0" u="sng" dirty="0" err="1">
                <a:effectLst/>
                <a:latin typeface="Calibri" panose="020F0502020204030204" pitchFamily="34" charset="0"/>
              </a:rPr>
              <a:t>Santis</a:t>
            </a:r>
            <a:r>
              <a:rPr lang="en-GB" sz="1800" b="1" i="0" u="sng" dirty="0">
                <a:effectLst/>
                <a:latin typeface="Calibri" panose="020F0502020204030204" pitchFamily="34" charset="0"/>
              </a:rPr>
              <a:t>, </a:t>
            </a:r>
            <a:r>
              <a:rPr lang="en-GB" sz="1800" b="1" i="0" dirty="0">
                <a:effectLst/>
                <a:latin typeface="Calibri" panose="020F0502020204030204" pitchFamily="34" charset="0"/>
              </a:rPr>
              <a:t>Maxim </a:t>
            </a:r>
            <a:r>
              <a:rPr lang="en-GB" sz="1800" b="1" i="0" dirty="0" err="1">
                <a:effectLst/>
                <a:latin typeface="Calibri" panose="020F0502020204030204" pitchFamily="34" charset="0"/>
              </a:rPr>
              <a:t>Brodmerkel</a:t>
            </a:r>
            <a:r>
              <a:rPr lang="en-GB" sz="1800" b="1" i="0" dirty="0">
                <a:effectLst/>
                <a:latin typeface="Calibri" panose="020F0502020204030204" pitchFamily="34" charset="0"/>
              </a:rPr>
              <a:t>, Erik </a:t>
            </a:r>
            <a:r>
              <a:rPr lang="en-GB" sz="1800" b="1" i="0" dirty="0" err="1">
                <a:effectLst/>
                <a:latin typeface="Calibri" panose="020F0502020204030204" pitchFamily="34" charset="0"/>
              </a:rPr>
              <a:t>Marklund</a:t>
            </a:r>
            <a:r>
              <a:rPr lang="en-GB" sz="1800" b="1" i="0" dirty="0">
                <a:effectLst/>
                <a:latin typeface="Calibri" panose="020F0502020204030204" pitchFamily="34" charset="0"/>
              </a:rPr>
              <a:t> and Carl </a:t>
            </a:r>
            <a:r>
              <a:rPr lang="en-GB" sz="1800" b="1" i="0" dirty="0" err="1">
                <a:effectLst/>
                <a:latin typeface="Calibri" panose="020F0502020204030204" pitchFamily="34" charset="0"/>
              </a:rPr>
              <a:t>Caleman</a:t>
            </a:r>
            <a:endParaRPr lang="en-SE" b="1" dirty="0"/>
          </a:p>
        </p:txBody>
      </p:sp>
      <p:sp>
        <p:nvSpPr>
          <p:cNvPr id="7" name="TextBox 6">
            <a:extLst>
              <a:ext uri="{FF2B5EF4-FFF2-40B4-BE49-F238E27FC236}">
                <a16:creationId xmlns:a16="http://schemas.microsoft.com/office/drawing/2014/main" id="{1CFC7F6E-8873-E04A-8A15-9F146DE2BF1E}"/>
              </a:ext>
            </a:extLst>
          </p:cNvPr>
          <p:cNvSpPr txBox="1"/>
          <p:nvPr/>
        </p:nvSpPr>
        <p:spPr>
          <a:xfrm>
            <a:off x="-119449" y="6484087"/>
            <a:ext cx="1606378" cy="276999"/>
          </a:xfrm>
          <a:prstGeom prst="rect">
            <a:avLst/>
          </a:prstGeom>
          <a:noFill/>
        </p:spPr>
        <p:txBody>
          <a:bodyPr wrap="square" rtlCol="0">
            <a:spAutoFit/>
          </a:bodyPr>
          <a:lstStyle/>
          <a:p>
            <a:pPr algn="ctr"/>
            <a:r>
              <a:rPr lang="en-SE" sz="1200" dirty="0"/>
              <a:t>2022/06/03</a:t>
            </a:r>
          </a:p>
        </p:txBody>
      </p:sp>
      <p:grpSp>
        <p:nvGrpSpPr>
          <p:cNvPr id="71" name="Group 70">
            <a:extLst>
              <a:ext uri="{FF2B5EF4-FFF2-40B4-BE49-F238E27FC236}">
                <a16:creationId xmlns:a16="http://schemas.microsoft.com/office/drawing/2014/main" id="{55111323-2601-D142-A9F4-BC0CA38ADD81}"/>
              </a:ext>
            </a:extLst>
          </p:cNvPr>
          <p:cNvGrpSpPr/>
          <p:nvPr/>
        </p:nvGrpSpPr>
        <p:grpSpPr>
          <a:xfrm>
            <a:off x="7371301" y="52373"/>
            <a:ext cx="5648391" cy="7349506"/>
            <a:chOff x="7371301" y="52373"/>
            <a:chExt cx="5648391" cy="7349506"/>
          </a:xfrm>
          <a:blipFill>
            <a:blip r:embed="rId4"/>
            <a:stretch>
              <a:fillRect/>
            </a:stretch>
          </a:blipFill>
        </p:grpSpPr>
        <p:grpSp>
          <p:nvGrpSpPr>
            <p:cNvPr id="3" name="Group 2">
              <a:extLst>
                <a:ext uri="{FF2B5EF4-FFF2-40B4-BE49-F238E27FC236}">
                  <a16:creationId xmlns:a16="http://schemas.microsoft.com/office/drawing/2014/main" id="{9005D016-9F72-8E49-82C6-81B22A20C8F0}"/>
                </a:ext>
              </a:extLst>
            </p:cNvPr>
            <p:cNvGrpSpPr/>
            <p:nvPr/>
          </p:nvGrpSpPr>
          <p:grpSpPr>
            <a:xfrm>
              <a:off x="7371301" y="3255363"/>
              <a:ext cx="5648391" cy="996043"/>
              <a:chOff x="7212976" y="5713799"/>
              <a:chExt cx="5648391" cy="996043"/>
            </a:xfrm>
            <a:grpFill/>
          </p:grpSpPr>
          <p:sp>
            <p:nvSpPr>
              <p:cNvPr id="2" name="Parallelogram 1">
                <a:extLst>
                  <a:ext uri="{FF2B5EF4-FFF2-40B4-BE49-F238E27FC236}">
                    <a16:creationId xmlns:a16="http://schemas.microsoft.com/office/drawing/2014/main" id="{8A771039-5B56-D742-A786-52BD291C9FDC}"/>
                  </a:ext>
                </a:extLst>
              </p:cNvPr>
              <p:cNvSpPr/>
              <p:nvPr/>
            </p:nvSpPr>
            <p:spPr>
              <a:xfrm>
                <a:off x="7212976" y="571379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8" name="Parallelogram 7">
                <a:extLst>
                  <a:ext uri="{FF2B5EF4-FFF2-40B4-BE49-F238E27FC236}">
                    <a16:creationId xmlns:a16="http://schemas.microsoft.com/office/drawing/2014/main" id="{D375408D-2BFC-D641-BF72-43AE4B09226C}"/>
                  </a:ext>
                </a:extLst>
              </p:cNvPr>
              <p:cNvSpPr/>
              <p:nvPr/>
            </p:nvSpPr>
            <p:spPr>
              <a:xfrm>
                <a:off x="8123851" y="571379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Parallelogram 9">
                <a:extLst>
                  <a:ext uri="{FF2B5EF4-FFF2-40B4-BE49-F238E27FC236}">
                    <a16:creationId xmlns:a16="http://schemas.microsoft.com/office/drawing/2014/main" id="{EC2809D2-437D-9E44-9EAB-F46EE4C9E217}"/>
                  </a:ext>
                </a:extLst>
              </p:cNvPr>
              <p:cNvSpPr/>
              <p:nvPr/>
            </p:nvSpPr>
            <p:spPr>
              <a:xfrm>
                <a:off x="9034726" y="571379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Parallelogram 10">
                <a:extLst>
                  <a:ext uri="{FF2B5EF4-FFF2-40B4-BE49-F238E27FC236}">
                    <a16:creationId xmlns:a16="http://schemas.microsoft.com/office/drawing/2014/main" id="{AAC3C87E-AE40-6242-9AE9-050AC0E7DF1A}"/>
                  </a:ext>
                </a:extLst>
              </p:cNvPr>
              <p:cNvSpPr/>
              <p:nvPr/>
            </p:nvSpPr>
            <p:spPr>
              <a:xfrm>
                <a:off x="9945601" y="571379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Parallelogram 11">
                <a:extLst>
                  <a:ext uri="{FF2B5EF4-FFF2-40B4-BE49-F238E27FC236}">
                    <a16:creationId xmlns:a16="http://schemas.microsoft.com/office/drawing/2014/main" id="{F98BA5AD-E5DF-8A4E-9B36-ADDC6952C4CF}"/>
                  </a:ext>
                </a:extLst>
              </p:cNvPr>
              <p:cNvSpPr/>
              <p:nvPr/>
            </p:nvSpPr>
            <p:spPr>
              <a:xfrm>
                <a:off x="10856476" y="571379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Parallelogram 12">
                <a:extLst>
                  <a:ext uri="{FF2B5EF4-FFF2-40B4-BE49-F238E27FC236}">
                    <a16:creationId xmlns:a16="http://schemas.microsoft.com/office/drawing/2014/main" id="{D032D1EC-8033-EA4F-A0B1-209A95E80B68}"/>
                  </a:ext>
                </a:extLst>
              </p:cNvPr>
              <p:cNvSpPr/>
              <p:nvPr/>
            </p:nvSpPr>
            <p:spPr>
              <a:xfrm>
                <a:off x="11767353" y="571379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68" name="Group 67">
              <a:extLst>
                <a:ext uri="{FF2B5EF4-FFF2-40B4-BE49-F238E27FC236}">
                  <a16:creationId xmlns:a16="http://schemas.microsoft.com/office/drawing/2014/main" id="{088A97D8-FA19-1A44-9DC2-BA7E2D56AC10}"/>
                </a:ext>
              </a:extLst>
            </p:cNvPr>
            <p:cNvGrpSpPr/>
            <p:nvPr/>
          </p:nvGrpSpPr>
          <p:grpSpPr>
            <a:xfrm>
              <a:off x="7371301" y="2189790"/>
              <a:ext cx="5648391" cy="1011459"/>
              <a:chOff x="7371301" y="2159088"/>
              <a:chExt cx="5648391" cy="1011459"/>
            </a:xfrm>
            <a:grpFill/>
          </p:grpSpPr>
          <p:sp>
            <p:nvSpPr>
              <p:cNvPr id="24" name="Parallelogram 23">
                <a:extLst>
                  <a:ext uri="{FF2B5EF4-FFF2-40B4-BE49-F238E27FC236}">
                    <a16:creationId xmlns:a16="http://schemas.microsoft.com/office/drawing/2014/main" id="{F5A3556C-919B-8B49-8B43-69D85985D8A7}"/>
                  </a:ext>
                </a:extLst>
              </p:cNvPr>
              <p:cNvSpPr/>
              <p:nvPr/>
            </p:nvSpPr>
            <p:spPr>
              <a:xfrm flipH="1">
                <a:off x="7371301" y="2159088"/>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5" name="Parallelogram 24">
                <a:extLst>
                  <a:ext uri="{FF2B5EF4-FFF2-40B4-BE49-F238E27FC236}">
                    <a16:creationId xmlns:a16="http://schemas.microsoft.com/office/drawing/2014/main" id="{13B8F052-1B8D-E540-A549-732873F78A9A}"/>
                  </a:ext>
                </a:extLst>
              </p:cNvPr>
              <p:cNvSpPr/>
              <p:nvPr/>
            </p:nvSpPr>
            <p:spPr>
              <a:xfrm flipH="1">
                <a:off x="8282176" y="2174504"/>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6" name="Parallelogram 25">
                <a:extLst>
                  <a:ext uri="{FF2B5EF4-FFF2-40B4-BE49-F238E27FC236}">
                    <a16:creationId xmlns:a16="http://schemas.microsoft.com/office/drawing/2014/main" id="{707ECBD7-F720-F040-AF3E-EEC830D87470}"/>
                  </a:ext>
                </a:extLst>
              </p:cNvPr>
              <p:cNvSpPr/>
              <p:nvPr/>
            </p:nvSpPr>
            <p:spPr>
              <a:xfrm flipH="1">
                <a:off x="9193051" y="2174504"/>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7" name="Parallelogram 26">
                <a:extLst>
                  <a:ext uri="{FF2B5EF4-FFF2-40B4-BE49-F238E27FC236}">
                    <a16:creationId xmlns:a16="http://schemas.microsoft.com/office/drawing/2014/main" id="{9836226A-55FF-8C42-9BF8-A44A39C5CD0F}"/>
                  </a:ext>
                </a:extLst>
              </p:cNvPr>
              <p:cNvSpPr/>
              <p:nvPr/>
            </p:nvSpPr>
            <p:spPr>
              <a:xfrm flipH="1">
                <a:off x="10103926" y="2174504"/>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8" name="Parallelogram 27">
                <a:extLst>
                  <a:ext uri="{FF2B5EF4-FFF2-40B4-BE49-F238E27FC236}">
                    <a16:creationId xmlns:a16="http://schemas.microsoft.com/office/drawing/2014/main" id="{F4E8C060-6349-A14A-A2CF-FC5D3336A821}"/>
                  </a:ext>
                </a:extLst>
              </p:cNvPr>
              <p:cNvSpPr/>
              <p:nvPr/>
            </p:nvSpPr>
            <p:spPr>
              <a:xfrm flipH="1">
                <a:off x="11014801" y="2174504"/>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9" name="Parallelogram 28">
                <a:extLst>
                  <a:ext uri="{FF2B5EF4-FFF2-40B4-BE49-F238E27FC236}">
                    <a16:creationId xmlns:a16="http://schemas.microsoft.com/office/drawing/2014/main" id="{54B3D88A-0713-8B46-89B9-43F9C2B24CAE}"/>
                  </a:ext>
                </a:extLst>
              </p:cNvPr>
              <p:cNvSpPr/>
              <p:nvPr/>
            </p:nvSpPr>
            <p:spPr>
              <a:xfrm flipH="1">
                <a:off x="11925678" y="2159676"/>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grpSp>
        <p:grpSp>
          <p:nvGrpSpPr>
            <p:cNvPr id="32" name="Group 31">
              <a:extLst>
                <a:ext uri="{FF2B5EF4-FFF2-40B4-BE49-F238E27FC236}">
                  <a16:creationId xmlns:a16="http://schemas.microsoft.com/office/drawing/2014/main" id="{94DC75A9-C786-CD4C-AAD9-17BE12051606}"/>
                </a:ext>
              </a:extLst>
            </p:cNvPr>
            <p:cNvGrpSpPr/>
            <p:nvPr/>
          </p:nvGrpSpPr>
          <p:grpSpPr>
            <a:xfrm>
              <a:off x="7371301" y="1120209"/>
              <a:ext cx="5648391" cy="1015467"/>
              <a:chOff x="7221141" y="5842532"/>
              <a:chExt cx="5648391" cy="1015467"/>
            </a:xfrm>
            <a:grpFill/>
          </p:grpSpPr>
          <p:sp>
            <p:nvSpPr>
              <p:cNvPr id="39" name="Parallelogram 38">
                <a:extLst>
                  <a:ext uri="{FF2B5EF4-FFF2-40B4-BE49-F238E27FC236}">
                    <a16:creationId xmlns:a16="http://schemas.microsoft.com/office/drawing/2014/main" id="{F6722FE3-6669-5948-901D-95152CF540FC}"/>
                  </a:ext>
                </a:extLst>
              </p:cNvPr>
              <p:cNvSpPr/>
              <p:nvPr/>
            </p:nvSpPr>
            <p:spPr>
              <a:xfrm>
                <a:off x="7221141" y="5861956"/>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0" name="Parallelogram 39">
                <a:extLst>
                  <a:ext uri="{FF2B5EF4-FFF2-40B4-BE49-F238E27FC236}">
                    <a16:creationId xmlns:a16="http://schemas.microsoft.com/office/drawing/2014/main" id="{6C2758F0-6DAC-094E-A23E-0D56467A46E1}"/>
                  </a:ext>
                </a:extLst>
              </p:cNvPr>
              <p:cNvSpPr/>
              <p:nvPr/>
            </p:nvSpPr>
            <p:spPr>
              <a:xfrm>
                <a:off x="8123184" y="5861956"/>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1" name="Parallelogram 40">
                <a:extLst>
                  <a:ext uri="{FF2B5EF4-FFF2-40B4-BE49-F238E27FC236}">
                    <a16:creationId xmlns:a16="http://schemas.microsoft.com/office/drawing/2014/main" id="{AF2326FA-5D2B-9542-BDFF-195FD914BE95}"/>
                  </a:ext>
                </a:extLst>
              </p:cNvPr>
              <p:cNvSpPr/>
              <p:nvPr/>
            </p:nvSpPr>
            <p:spPr>
              <a:xfrm>
                <a:off x="9025227" y="5861956"/>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2" name="Parallelogram 41">
                <a:extLst>
                  <a:ext uri="{FF2B5EF4-FFF2-40B4-BE49-F238E27FC236}">
                    <a16:creationId xmlns:a16="http://schemas.microsoft.com/office/drawing/2014/main" id="{F3D53EB3-2B25-3743-82C1-D7108F849AA8}"/>
                  </a:ext>
                </a:extLst>
              </p:cNvPr>
              <p:cNvSpPr/>
              <p:nvPr/>
            </p:nvSpPr>
            <p:spPr>
              <a:xfrm>
                <a:off x="9927270" y="5861956"/>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3" name="Parallelogram 42">
                <a:extLst>
                  <a:ext uri="{FF2B5EF4-FFF2-40B4-BE49-F238E27FC236}">
                    <a16:creationId xmlns:a16="http://schemas.microsoft.com/office/drawing/2014/main" id="{DCECBDA0-FA59-BF4C-8C3D-D734BDA27E87}"/>
                  </a:ext>
                </a:extLst>
              </p:cNvPr>
              <p:cNvSpPr/>
              <p:nvPr/>
            </p:nvSpPr>
            <p:spPr>
              <a:xfrm>
                <a:off x="10829313" y="5861956"/>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4" name="Parallelogram 43">
                <a:extLst>
                  <a:ext uri="{FF2B5EF4-FFF2-40B4-BE49-F238E27FC236}">
                    <a16:creationId xmlns:a16="http://schemas.microsoft.com/office/drawing/2014/main" id="{A93ED64A-F64B-E545-8061-C95099FAD89F}"/>
                  </a:ext>
                </a:extLst>
              </p:cNvPr>
              <p:cNvSpPr/>
              <p:nvPr/>
            </p:nvSpPr>
            <p:spPr>
              <a:xfrm>
                <a:off x="11775518" y="5842532"/>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67" name="Group 66">
              <a:extLst>
                <a:ext uri="{FF2B5EF4-FFF2-40B4-BE49-F238E27FC236}">
                  <a16:creationId xmlns:a16="http://schemas.microsoft.com/office/drawing/2014/main" id="{A30CA789-F273-E849-A274-497AD34C9A9E}"/>
                </a:ext>
              </a:extLst>
            </p:cNvPr>
            <p:cNvGrpSpPr/>
            <p:nvPr/>
          </p:nvGrpSpPr>
          <p:grpSpPr>
            <a:xfrm>
              <a:off x="7371301" y="52373"/>
              <a:ext cx="5648391" cy="1013722"/>
              <a:chOff x="7371301" y="0"/>
              <a:chExt cx="5648391" cy="1013722"/>
            </a:xfrm>
            <a:grpFill/>
          </p:grpSpPr>
          <p:sp>
            <p:nvSpPr>
              <p:cNvPr id="33" name="Parallelogram 32">
                <a:extLst>
                  <a:ext uri="{FF2B5EF4-FFF2-40B4-BE49-F238E27FC236}">
                    <a16:creationId xmlns:a16="http://schemas.microsoft.com/office/drawing/2014/main" id="{3D32C5D7-5274-4440-A128-B28E3D508829}"/>
                  </a:ext>
                </a:extLst>
              </p:cNvPr>
              <p:cNvSpPr/>
              <p:nvPr/>
            </p:nvSpPr>
            <p:spPr>
              <a:xfrm flipH="1">
                <a:off x="7371301" y="1767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4" name="Parallelogram 33">
                <a:extLst>
                  <a:ext uri="{FF2B5EF4-FFF2-40B4-BE49-F238E27FC236}">
                    <a16:creationId xmlns:a16="http://schemas.microsoft.com/office/drawing/2014/main" id="{0E12C447-1581-BF46-A3A5-5E08A8A557C9}"/>
                  </a:ext>
                </a:extLst>
              </p:cNvPr>
              <p:cNvSpPr/>
              <p:nvPr/>
            </p:nvSpPr>
            <p:spPr>
              <a:xfrm flipH="1">
                <a:off x="8274929" y="1767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5" name="Parallelogram 34">
                <a:extLst>
                  <a:ext uri="{FF2B5EF4-FFF2-40B4-BE49-F238E27FC236}">
                    <a16:creationId xmlns:a16="http://schemas.microsoft.com/office/drawing/2014/main" id="{D462C28F-21C2-7A4C-92A5-AF034D09E3D9}"/>
                  </a:ext>
                </a:extLst>
              </p:cNvPr>
              <p:cNvSpPr/>
              <p:nvPr/>
            </p:nvSpPr>
            <p:spPr>
              <a:xfrm flipH="1">
                <a:off x="9178557" y="0"/>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6" name="Parallelogram 35">
                <a:extLst>
                  <a:ext uri="{FF2B5EF4-FFF2-40B4-BE49-F238E27FC236}">
                    <a16:creationId xmlns:a16="http://schemas.microsoft.com/office/drawing/2014/main" id="{856A007A-2432-BF41-AD6C-E0DF6A3D60F5}"/>
                  </a:ext>
                </a:extLst>
              </p:cNvPr>
              <p:cNvSpPr/>
              <p:nvPr/>
            </p:nvSpPr>
            <p:spPr>
              <a:xfrm flipH="1">
                <a:off x="10082185" y="0"/>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7" name="Parallelogram 36">
                <a:extLst>
                  <a:ext uri="{FF2B5EF4-FFF2-40B4-BE49-F238E27FC236}">
                    <a16:creationId xmlns:a16="http://schemas.microsoft.com/office/drawing/2014/main" id="{EA55B4C7-9CB9-2945-AE01-4B99667586B1}"/>
                  </a:ext>
                </a:extLst>
              </p:cNvPr>
              <p:cNvSpPr/>
              <p:nvPr/>
            </p:nvSpPr>
            <p:spPr>
              <a:xfrm flipH="1">
                <a:off x="10985813" y="1767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8" name="Parallelogram 37">
                <a:extLst>
                  <a:ext uri="{FF2B5EF4-FFF2-40B4-BE49-F238E27FC236}">
                    <a16:creationId xmlns:a16="http://schemas.microsoft.com/office/drawing/2014/main" id="{EA4CEC32-1503-AD4A-86A1-61026F25C782}"/>
                  </a:ext>
                </a:extLst>
              </p:cNvPr>
              <p:cNvSpPr/>
              <p:nvPr/>
            </p:nvSpPr>
            <p:spPr>
              <a:xfrm flipH="1">
                <a:off x="11925678" y="0"/>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46" name="Group 45">
              <a:extLst>
                <a:ext uri="{FF2B5EF4-FFF2-40B4-BE49-F238E27FC236}">
                  <a16:creationId xmlns:a16="http://schemas.microsoft.com/office/drawing/2014/main" id="{A417DB05-A9CE-3F49-BABC-BDFD543598DA}"/>
                </a:ext>
              </a:extLst>
            </p:cNvPr>
            <p:cNvGrpSpPr/>
            <p:nvPr/>
          </p:nvGrpSpPr>
          <p:grpSpPr>
            <a:xfrm>
              <a:off x="7371301" y="5355677"/>
              <a:ext cx="5648391" cy="996043"/>
              <a:chOff x="7204811" y="5616849"/>
              <a:chExt cx="5648391" cy="996043"/>
            </a:xfrm>
            <a:grpFill/>
          </p:grpSpPr>
          <p:sp>
            <p:nvSpPr>
              <p:cNvPr id="53" name="Parallelogram 52">
                <a:extLst>
                  <a:ext uri="{FF2B5EF4-FFF2-40B4-BE49-F238E27FC236}">
                    <a16:creationId xmlns:a16="http://schemas.microsoft.com/office/drawing/2014/main" id="{05D9768E-045D-D64F-8DFC-88D431C2AFB6}"/>
                  </a:ext>
                </a:extLst>
              </p:cNvPr>
              <p:cNvSpPr/>
              <p:nvPr/>
            </p:nvSpPr>
            <p:spPr>
              <a:xfrm>
                <a:off x="7204811" y="561684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4" name="Parallelogram 53">
                <a:extLst>
                  <a:ext uri="{FF2B5EF4-FFF2-40B4-BE49-F238E27FC236}">
                    <a16:creationId xmlns:a16="http://schemas.microsoft.com/office/drawing/2014/main" id="{98B2F09F-4699-8847-A69C-2E316A0E0875}"/>
                  </a:ext>
                </a:extLst>
              </p:cNvPr>
              <p:cNvSpPr/>
              <p:nvPr/>
            </p:nvSpPr>
            <p:spPr>
              <a:xfrm>
                <a:off x="8115686" y="561684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5" name="Parallelogram 54">
                <a:extLst>
                  <a:ext uri="{FF2B5EF4-FFF2-40B4-BE49-F238E27FC236}">
                    <a16:creationId xmlns:a16="http://schemas.microsoft.com/office/drawing/2014/main" id="{22941D1D-2CC3-6F4B-91A9-3E8A257D7BC6}"/>
                  </a:ext>
                </a:extLst>
              </p:cNvPr>
              <p:cNvSpPr/>
              <p:nvPr/>
            </p:nvSpPr>
            <p:spPr>
              <a:xfrm>
                <a:off x="9026561" y="561684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6" name="Parallelogram 55">
                <a:extLst>
                  <a:ext uri="{FF2B5EF4-FFF2-40B4-BE49-F238E27FC236}">
                    <a16:creationId xmlns:a16="http://schemas.microsoft.com/office/drawing/2014/main" id="{885B0FF1-02CE-C643-B9D9-02D88D65BA6F}"/>
                  </a:ext>
                </a:extLst>
              </p:cNvPr>
              <p:cNvSpPr/>
              <p:nvPr/>
            </p:nvSpPr>
            <p:spPr>
              <a:xfrm>
                <a:off x="9937436" y="561684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7" name="Parallelogram 56">
                <a:extLst>
                  <a:ext uri="{FF2B5EF4-FFF2-40B4-BE49-F238E27FC236}">
                    <a16:creationId xmlns:a16="http://schemas.microsoft.com/office/drawing/2014/main" id="{12724947-8C2B-F140-A6A8-97E3A405B8C5}"/>
                  </a:ext>
                </a:extLst>
              </p:cNvPr>
              <p:cNvSpPr/>
              <p:nvPr/>
            </p:nvSpPr>
            <p:spPr>
              <a:xfrm>
                <a:off x="10848311" y="561684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8" name="Parallelogram 57">
                <a:extLst>
                  <a:ext uri="{FF2B5EF4-FFF2-40B4-BE49-F238E27FC236}">
                    <a16:creationId xmlns:a16="http://schemas.microsoft.com/office/drawing/2014/main" id="{2E5ABDCB-F5AA-6F47-91A7-C0869F72E640}"/>
                  </a:ext>
                </a:extLst>
              </p:cNvPr>
              <p:cNvSpPr/>
              <p:nvPr/>
            </p:nvSpPr>
            <p:spPr>
              <a:xfrm>
                <a:off x="11759188" y="5616849"/>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69" name="Group 68">
              <a:extLst>
                <a:ext uri="{FF2B5EF4-FFF2-40B4-BE49-F238E27FC236}">
                  <a16:creationId xmlns:a16="http://schemas.microsoft.com/office/drawing/2014/main" id="{D244164E-F1E9-7440-9340-85E95B682C75}"/>
                </a:ext>
              </a:extLst>
            </p:cNvPr>
            <p:cNvGrpSpPr/>
            <p:nvPr/>
          </p:nvGrpSpPr>
          <p:grpSpPr>
            <a:xfrm>
              <a:off x="7371301" y="4305520"/>
              <a:ext cx="5648391" cy="996043"/>
              <a:chOff x="7371301" y="4351471"/>
              <a:chExt cx="5648391" cy="996043"/>
            </a:xfrm>
            <a:grpFill/>
          </p:grpSpPr>
          <p:sp>
            <p:nvSpPr>
              <p:cNvPr id="47" name="Parallelogram 46">
                <a:extLst>
                  <a:ext uri="{FF2B5EF4-FFF2-40B4-BE49-F238E27FC236}">
                    <a16:creationId xmlns:a16="http://schemas.microsoft.com/office/drawing/2014/main" id="{C03AC4F1-5B25-3348-9969-720103A467BB}"/>
                  </a:ext>
                </a:extLst>
              </p:cNvPr>
              <p:cNvSpPr/>
              <p:nvPr/>
            </p:nvSpPr>
            <p:spPr>
              <a:xfrm flipH="1">
                <a:off x="7371301" y="43514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8" name="Parallelogram 47">
                <a:extLst>
                  <a:ext uri="{FF2B5EF4-FFF2-40B4-BE49-F238E27FC236}">
                    <a16:creationId xmlns:a16="http://schemas.microsoft.com/office/drawing/2014/main" id="{77A11AEA-5023-8E46-A44D-43B38B071C49}"/>
                  </a:ext>
                </a:extLst>
              </p:cNvPr>
              <p:cNvSpPr/>
              <p:nvPr/>
            </p:nvSpPr>
            <p:spPr>
              <a:xfrm flipH="1">
                <a:off x="8282176" y="43514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9" name="Parallelogram 48">
                <a:extLst>
                  <a:ext uri="{FF2B5EF4-FFF2-40B4-BE49-F238E27FC236}">
                    <a16:creationId xmlns:a16="http://schemas.microsoft.com/office/drawing/2014/main" id="{27DCF08A-DCAC-D049-9C6C-83C32073BC23}"/>
                  </a:ext>
                </a:extLst>
              </p:cNvPr>
              <p:cNvSpPr/>
              <p:nvPr/>
            </p:nvSpPr>
            <p:spPr>
              <a:xfrm flipH="1">
                <a:off x="9193051" y="43514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0" name="Parallelogram 49">
                <a:extLst>
                  <a:ext uri="{FF2B5EF4-FFF2-40B4-BE49-F238E27FC236}">
                    <a16:creationId xmlns:a16="http://schemas.microsoft.com/office/drawing/2014/main" id="{923A075F-A3A8-6940-9FA8-90CA02351498}"/>
                  </a:ext>
                </a:extLst>
              </p:cNvPr>
              <p:cNvSpPr/>
              <p:nvPr/>
            </p:nvSpPr>
            <p:spPr>
              <a:xfrm flipH="1">
                <a:off x="10103926" y="43514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1" name="Parallelogram 50">
                <a:extLst>
                  <a:ext uri="{FF2B5EF4-FFF2-40B4-BE49-F238E27FC236}">
                    <a16:creationId xmlns:a16="http://schemas.microsoft.com/office/drawing/2014/main" id="{135A4FEF-DD3A-1B47-AD57-693139B06468}"/>
                  </a:ext>
                </a:extLst>
              </p:cNvPr>
              <p:cNvSpPr/>
              <p:nvPr/>
            </p:nvSpPr>
            <p:spPr>
              <a:xfrm flipH="1">
                <a:off x="11014801" y="43514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2" name="Parallelogram 51">
                <a:extLst>
                  <a:ext uri="{FF2B5EF4-FFF2-40B4-BE49-F238E27FC236}">
                    <a16:creationId xmlns:a16="http://schemas.microsoft.com/office/drawing/2014/main" id="{F7173CDE-C861-D74A-BF30-8583C5E0AE0A}"/>
                  </a:ext>
                </a:extLst>
              </p:cNvPr>
              <p:cNvSpPr/>
              <p:nvPr/>
            </p:nvSpPr>
            <p:spPr>
              <a:xfrm flipH="1">
                <a:off x="11925678" y="43514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70" name="Group 69">
              <a:extLst>
                <a:ext uri="{FF2B5EF4-FFF2-40B4-BE49-F238E27FC236}">
                  <a16:creationId xmlns:a16="http://schemas.microsoft.com/office/drawing/2014/main" id="{EEEAE955-FB55-1343-B056-B143AFAA492B}"/>
                </a:ext>
              </a:extLst>
            </p:cNvPr>
            <p:cNvGrpSpPr/>
            <p:nvPr/>
          </p:nvGrpSpPr>
          <p:grpSpPr>
            <a:xfrm>
              <a:off x="7371301" y="6405836"/>
              <a:ext cx="5648391" cy="996043"/>
              <a:chOff x="7371301" y="6582571"/>
              <a:chExt cx="5648391" cy="996043"/>
            </a:xfrm>
            <a:grpFill/>
          </p:grpSpPr>
          <p:sp>
            <p:nvSpPr>
              <p:cNvPr id="59" name="Parallelogram 58">
                <a:extLst>
                  <a:ext uri="{FF2B5EF4-FFF2-40B4-BE49-F238E27FC236}">
                    <a16:creationId xmlns:a16="http://schemas.microsoft.com/office/drawing/2014/main" id="{98284D8F-F905-7042-B645-2E6E138C220C}"/>
                  </a:ext>
                </a:extLst>
              </p:cNvPr>
              <p:cNvSpPr/>
              <p:nvPr/>
            </p:nvSpPr>
            <p:spPr>
              <a:xfrm flipH="1">
                <a:off x="7371301" y="65825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0" name="Parallelogram 59">
                <a:extLst>
                  <a:ext uri="{FF2B5EF4-FFF2-40B4-BE49-F238E27FC236}">
                    <a16:creationId xmlns:a16="http://schemas.microsoft.com/office/drawing/2014/main" id="{C8306022-61AC-8C4B-A7B9-8F81AFB0B93A}"/>
                  </a:ext>
                </a:extLst>
              </p:cNvPr>
              <p:cNvSpPr/>
              <p:nvPr/>
            </p:nvSpPr>
            <p:spPr>
              <a:xfrm flipH="1">
                <a:off x="8282176" y="65825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1" name="Parallelogram 60">
                <a:extLst>
                  <a:ext uri="{FF2B5EF4-FFF2-40B4-BE49-F238E27FC236}">
                    <a16:creationId xmlns:a16="http://schemas.microsoft.com/office/drawing/2014/main" id="{41ADEFDA-621A-3344-A362-DB3963706027}"/>
                  </a:ext>
                </a:extLst>
              </p:cNvPr>
              <p:cNvSpPr/>
              <p:nvPr/>
            </p:nvSpPr>
            <p:spPr>
              <a:xfrm flipH="1">
                <a:off x="9193051" y="65825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2" name="Parallelogram 61">
                <a:extLst>
                  <a:ext uri="{FF2B5EF4-FFF2-40B4-BE49-F238E27FC236}">
                    <a16:creationId xmlns:a16="http://schemas.microsoft.com/office/drawing/2014/main" id="{2283AF3B-34A1-254B-84E2-3A4A486ED85D}"/>
                  </a:ext>
                </a:extLst>
              </p:cNvPr>
              <p:cNvSpPr/>
              <p:nvPr/>
            </p:nvSpPr>
            <p:spPr>
              <a:xfrm flipH="1">
                <a:off x="10103926" y="65825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3" name="Parallelogram 62">
                <a:extLst>
                  <a:ext uri="{FF2B5EF4-FFF2-40B4-BE49-F238E27FC236}">
                    <a16:creationId xmlns:a16="http://schemas.microsoft.com/office/drawing/2014/main" id="{BB2485CC-E717-CC47-AC46-5CE00FAA1BC0}"/>
                  </a:ext>
                </a:extLst>
              </p:cNvPr>
              <p:cNvSpPr/>
              <p:nvPr/>
            </p:nvSpPr>
            <p:spPr>
              <a:xfrm flipH="1">
                <a:off x="11014801" y="65825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4" name="Parallelogram 63">
                <a:extLst>
                  <a:ext uri="{FF2B5EF4-FFF2-40B4-BE49-F238E27FC236}">
                    <a16:creationId xmlns:a16="http://schemas.microsoft.com/office/drawing/2014/main" id="{B978F105-815E-474B-9770-7C598679F091}"/>
                  </a:ext>
                </a:extLst>
              </p:cNvPr>
              <p:cNvSpPr/>
              <p:nvPr/>
            </p:nvSpPr>
            <p:spPr>
              <a:xfrm flipH="1">
                <a:off x="11925678" y="6582571"/>
                <a:ext cx="1094014" cy="9960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pic>
        <p:nvPicPr>
          <p:cNvPr id="73" name="Graphic 72">
            <a:extLst>
              <a:ext uri="{FF2B5EF4-FFF2-40B4-BE49-F238E27FC236}">
                <a16:creationId xmlns:a16="http://schemas.microsoft.com/office/drawing/2014/main" id="{A0C5560C-FED7-AE45-8580-CA7AA855A86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7518" t="29746" r="35671" b="37624"/>
          <a:stretch/>
        </p:blipFill>
        <p:spPr>
          <a:xfrm>
            <a:off x="2168002" y="-884241"/>
            <a:ext cx="2953835" cy="3387728"/>
          </a:xfrm>
          <a:prstGeom prst="rect">
            <a:avLst/>
          </a:prstGeom>
        </p:spPr>
      </p:pic>
    </p:spTree>
    <p:extLst>
      <p:ext uri="{BB962C8B-B14F-4D97-AF65-F5344CB8AC3E}">
        <p14:creationId xmlns:p14="http://schemas.microsoft.com/office/powerpoint/2010/main" val="3204600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3FB031D0-4C8F-8F44-9BF5-947BDC680F52}"/>
              </a:ext>
            </a:extLst>
          </p:cNvPr>
          <p:cNvGrpSpPr/>
          <p:nvPr/>
        </p:nvGrpSpPr>
        <p:grpSpPr>
          <a:xfrm>
            <a:off x="-1342357" y="-2794604"/>
            <a:ext cx="13351477" cy="4345117"/>
            <a:chOff x="-1159477" y="-2337404"/>
            <a:chExt cx="13351477" cy="4345117"/>
          </a:xfrm>
        </p:grpSpPr>
        <p:grpSp>
          <p:nvGrpSpPr>
            <p:cNvPr id="4" name="Group 3">
              <a:extLst>
                <a:ext uri="{FF2B5EF4-FFF2-40B4-BE49-F238E27FC236}">
                  <a16:creationId xmlns:a16="http://schemas.microsoft.com/office/drawing/2014/main" id="{02664CEB-C517-CA43-88A8-84A582CDCAB7}"/>
                </a:ext>
              </a:extLst>
            </p:cNvPr>
            <p:cNvGrpSpPr/>
            <p:nvPr/>
          </p:nvGrpSpPr>
          <p:grpSpPr>
            <a:xfrm>
              <a:off x="-1159477" y="-2337404"/>
              <a:ext cx="13351477" cy="4345117"/>
              <a:chOff x="-1311519" y="-2758225"/>
              <a:chExt cx="13351477" cy="4345117"/>
            </a:xfrm>
          </p:grpSpPr>
          <p:sp>
            <p:nvSpPr>
              <p:cNvPr id="5" name="Oval 4">
                <a:extLst>
                  <a:ext uri="{FF2B5EF4-FFF2-40B4-BE49-F238E27FC236}">
                    <a16:creationId xmlns:a16="http://schemas.microsoft.com/office/drawing/2014/main" id="{4832FFE1-3260-DA4A-B04C-8B4FF52698B6}"/>
                  </a:ext>
                </a:extLst>
              </p:cNvPr>
              <p:cNvSpPr/>
              <p:nvPr/>
            </p:nvSpPr>
            <p:spPr>
              <a:xfrm>
                <a:off x="-1311519" y="-2758225"/>
                <a:ext cx="6742863" cy="4345117"/>
              </a:xfrm>
              <a:prstGeom prst="ellipse">
                <a:avLst/>
              </a:prstGeom>
              <a:solidFill>
                <a:srgbClr val="A847F6"/>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6" name="TextBox 5">
                <a:extLst>
                  <a:ext uri="{FF2B5EF4-FFF2-40B4-BE49-F238E27FC236}">
                    <a16:creationId xmlns:a16="http://schemas.microsoft.com/office/drawing/2014/main" id="{DA75E1EB-4906-F44C-A3A5-BB3878443CB5}"/>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7" name="TextBox 6">
                <a:extLst>
                  <a:ext uri="{FF2B5EF4-FFF2-40B4-BE49-F238E27FC236}">
                    <a16:creationId xmlns:a16="http://schemas.microsoft.com/office/drawing/2014/main" id="{879840FF-EEB8-E246-B195-B0A05D93DA67}"/>
                  </a:ext>
                </a:extLst>
              </p:cNvPr>
              <p:cNvSpPr txBox="1"/>
              <p:nvPr/>
            </p:nvSpPr>
            <p:spPr>
              <a:xfrm>
                <a:off x="11439258" y="112487"/>
                <a:ext cx="600700" cy="276999"/>
              </a:xfrm>
              <a:prstGeom prst="rect">
                <a:avLst/>
              </a:prstGeom>
              <a:noFill/>
            </p:spPr>
            <p:txBody>
              <a:bodyPr wrap="square" rtlCol="0">
                <a:spAutoFit/>
              </a:bodyPr>
              <a:lstStyle/>
              <a:p>
                <a:pPr algn="r"/>
                <a:r>
                  <a:rPr lang="en-SE" sz="1200" dirty="0"/>
                  <a:t>9/25</a:t>
                </a:r>
              </a:p>
            </p:txBody>
          </p:sp>
          <p:sp>
            <p:nvSpPr>
              <p:cNvPr id="8" name="Rettangolo 5">
                <a:extLst>
                  <a:ext uri="{FF2B5EF4-FFF2-40B4-BE49-F238E27FC236}">
                    <a16:creationId xmlns:a16="http://schemas.microsoft.com/office/drawing/2014/main" id="{AA238DAB-13EC-E140-A223-A9DC004AFD94}"/>
                  </a:ext>
                </a:extLst>
              </p:cNvPr>
              <p:cNvSpPr/>
              <p:nvPr/>
            </p:nvSpPr>
            <p:spPr>
              <a:xfrm>
                <a:off x="1365329" y="384319"/>
                <a:ext cx="2543441" cy="492432"/>
              </a:xfrm>
              <a:prstGeom prst="rect">
                <a:avLst/>
              </a:prstGeom>
              <a:noFill/>
              <a:ln>
                <a:noFill/>
              </a:ln>
            </p:spPr>
            <p:txBody>
              <a:bodyPr wrap="square" lIns="91431" tIns="45715" rIns="91431" bIns="45715">
                <a:spAutoFit/>
              </a:bodyPr>
              <a:lstStyle/>
              <a:p>
                <a:r>
                  <a:rPr lang="en-SE" sz="2600" b="1" dirty="0">
                    <a:solidFill>
                      <a:schemeClr val="bg1"/>
                    </a:solidFill>
                  </a:rPr>
                  <a:t>Orientability</a:t>
                </a:r>
                <a:endParaRPr lang="en-SE" sz="2600" b="1" i="1" dirty="0">
                  <a:solidFill>
                    <a:schemeClr val="bg1"/>
                  </a:solidFill>
                  <a:latin typeface="+mj-lt"/>
                </a:endParaRPr>
              </a:p>
            </p:txBody>
          </p:sp>
          <p:pic>
            <p:nvPicPr>
              <p:cNvPr id="9" name="Graphic 8">
                <a:extLst>
                  <a:ext uri="{FF2B5EF4-FFF2-40B4-BE49-F238E27FC236}">
                    <a16:creationId xmlns:a16="http://schemas.microsoft.com/office/drawing/2014/main" id="{BE1580BE-54B4-3743-9CD8-410AC3C01B7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7518" t="29746" r="35671" b="37624"/>
              <a:stretch/>
            </p:blipFill>
            <p:spPr>
              <a:xfrm>
                <a:off x="152042" y="-216954"/>
                <a:ext cx="1181540" cy="1355080"/>
              </a:xfrm>
              <a:prstGeom prst="rect">
                <a:avLst/>
              </a:prstGeom>
            </p:spPr>
          </p:pic>
          <p:sp>
            <p:nvSpPr>
              <p:cNvPr id="11" name="Oval 10">
                <a:extLst>
                  <a:ext uri="{FF2B5EF4-FFF2-40B4-BE49-F238E27FC236}">
                    <a16:creationId xmlns:a16="http://schemas.microsoft.com/office/drawing/2014/main" id="{AF68765A-D6F3-1949-91B9-285BE475036A}"/>
                  </a:ext>
                </a:extLst>
              </p:cNvPr>
              <p:cNvSpPr>
                <a:spLocks noChangeAspect="1"/>
              </p:cNvSpPr>
              <p:nvPr/>
            </p:nvSpPr>
            <p:spPr>
              <a:xfrm>
                <a:off x="3877023" y="226789"/>
                <a:ext cx="1052614" cy="1052614"/>
              </a:xfrm>
              <a:prstGeom prst="ellipse">
                <a:avLst/>
              </a:prstGeom>
              <a:solidFill>
                <a:schemeClr val="bg1"/>
              </a:solidFill>
              <a:ln w="44450">
                <a:solidFill>
                  <a:srgbClr val="A84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35" name="Picture 2" descr="Angle Icon #138999 - Free Icons Library">
              <a:extLst>
                <a:ext uri="{FF2B5EF4-FFF2-40B4-BE49-F238E27FC236}">
                  <a16:creationId xmlns:a16="http://schemas.microsoft.com/office/drawing/2014/main" id="{7B4834AE-5E64-1A4A-A4D3-DA16FB31A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90580">
              <a:off x="4166298" y="793116"/>
              <a:ext cx="823165" cy="82316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9EA02332-6160-B140-B4ED-17D2BE620697}"/>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95" name="Picture 94">
            <a:extLst>
              <a:ext uri="{FF2B5EF4-FFF2-40B4-BE49-F238E27FC236}">
                <a16:creationId xmlns:a16="http://schemas.microsoft.com/office/drawing/2014/main" id="{6584165F-CE7A-8B4F-B8B9-A6BF3DD15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1487" y="-4808893"/>
            <a:ext cx="8710327" cy="2900607"/>
          </a:xfrm>
          <a:prstGeom prst="rect">
            <a:avLst/>
          </a:prstGeom>
        </p:spPr>
      </p:pic>
      <p:grpSp>
        <p:nvGrpSpPr>
          <p:cNvPr id="96" name="Group 95">
            <a:extLst>
              <a:ext uri="{FF2B5EF4-FFF2-40B4-BE49-F238E27FC236}">
                <a16:creationId xmlns:a16="http://schemas.microsoft.com/office/drawing/2014/main" id="{94F74B03-0E07-1248-929F-481A2C11A1D6}"/>
              </a:ext>
            </a:extLst>
          </p:cNvPr>
          <p:cNvGrpSpPr/>
          <p:nvPr/>
        </p:nvGrpSpPr>
        <p:grpSpPr>
          <a:xfrm>
            <a:off x="711974" y="10646143"/>
            <a:ext cx="11398540" cy="1700448"/>
            <a:chOff x="395035" y="5040920"/>
            <a:chExt cx="11398540" cy="1700448"/>
          </a:xfrm>
        </p:grpSpPr>
        <p:grpSp>
          <p:nvGrpSpPr>
            <p:cNvPr id="97" name="Group 96">
              <a:extLst>
                <a:ext uri="{FF2B5EF4-FFF2-40B4-BE49-F238E27FC236}">
                  <a16:creationId xmlns:a16="http://schemas.microsoft.com/office/drawing/2014/main" id="{A2AB2CAA-F207-B84E-B599-52AD1AEBAE35}"/>
                </a:ext>
              </a:extLst>
            </p:cNvPr>
            <p:cNvGrpSpPr/>
            <p:nvPr/>
          </p:nvGrpSpPr>
          <p:grpSpPr>
            <a:xfrm>
              <a:off x="395035" y="5040920"/>
              <a:ext cx="11398540" cy="1700448"/>
              <a:chOff x="395035" y="5040920"/>
              <a:chExt cx="11398540" cy="1700448"/>
            </a:xfrm>
          </p:grpSpPr>
          <p:grpSp>
            <p:nvGrpSpPr>
              <p:cNvPr id="99" name="Group 98">
                <a:extLst>
                  <a:ext uri="{FF2B5EF4-FFF2-40B4-BE49-F238E27FC236}">
                    <a16:creationId xmlns:a16="http://schemas.microsoft.com/office/drawing/2014/main" id="{7366454D-5508-F042-9FF2-08E624D06870}"/>
                  </a:ext>
                </a:extLst>
              </p:cNvPr>
              <p:cNvGrpSpPr/>
              <p:nvPr/>
            </p:nvGrpSpPr>
            <p:grpSpPr>
              <a:xfrm>
                <a:off x="395035" y="5048363"/>
                <a:ext cx="11398540" cy="1693005"/>
                <a:chOff x="395035" y="5030860"/>
                <a:chExt cx="11398540" cy="1693005"/>
              </a:xfrm>
            </p:grpSpPr>
            <p:grpSp>
              <p:nvGrpSpPr>
                <p:cNvPr id="101" name="Group 100">
                  <a:extLst>
                    <a:ext uri="{FF2B5EF4-FFF2-40B4-BE49-F238E27FC236}">
                      <a16:creationId xmlns:a16="http://schemas.microsoft.com/office/drawing/2014/main" id="{BF41112F-2433-9240-91E4-5C4CAF9EAC71}"/>
                    </a:ext>
                  </a:extLst>
                </p:cNvPr>
                <p:cNvGrpSpPr/>
                <p:nvPr/>
              </p:nvGrpSpPr>
              <p:grpSpPr>
                <a:xfrm>
                  <a:off x="6002356" y="5030860"/>
                  <a:ext cx="5791219" cy="1693005"/>
                  <a:chOff x="3807690" y="4922577"/>
                  <a:chExt cx="5791219" cy="1693005"/>
                </a:xfrm>
              </p:grpSpPr>
              <p:pic>
                <p:nvPicPr>
                  <p:cNvPr id="103" name="Picture 102">
                    <a:extLst>
                      <a:ext uri="{FF2B5EF4-FFF2-40B4-BE49-F238E27FC236}">
                        <a16:creationId xmlns:a16="http://schemas.microsoft.com/office/drawing/2014/main" id="{3B889F17-7120-9448-82C5-EAE64A1817DF}"/>
                      </a:ext>
                    </a:extLst>
                  </p:cNvPr>
                  <p:cNvPicPr>
                    <a:picLocks noChangeAspect="1"/>
                  </p:cNvPicPr>
                  <p:nvPr/>
                </p:nvPicPr>
                <p:blipFill rotWithShape="1">
                  <a:blip r:embed="rId6">
                    <a:extLst>
                      <a:ext uri="{28A0092B-C50C-407E-A947-70E740481C1C}">
                        <a14:useLocalDpi xmlns:a14="http://schemas.microsoft.com/office/drawing/2010/main" val="0"/>
                      </a:ext>
                    </a:extLst>
                  </a:blip>
                  <a:srcRect l="24182" t="68301"/>
                  <a:stretch/>
                </p:blipFill>
                <p:spPr>
                  <a:xfrm>
                    <a:off x="4024313" y="5107458"/>
                    <a:ext cx="5574596" cy="1508124"/>
                  </a:xfrm>
                  <a:prstGeom prst="rect">
                    <a:avLst/>
                  </a:prstGeom>
                </p:spPr>
              </p:pic>
              <p:cxnSp>
                <p:nvCxnSpPr>
                  <p:cNvPr id="104" name="Straight Arrow Connector 103">
                    <a:extLst>
                      <a:ext uri="{FF2B5EF4-FFF2-40B4-BE49-F238E27FC236}">
                        <a16:creationId xmlns:a16="http://schemas.microsoft.com/office/drawing/2014/main" id="{8F22154D-55DB-5240-9BCB-3A6789BF437C}"/>
                      </a:ext>
                    </a:extLst>
                  </p:cNvPr>
                  <p:cNvCxnSpPr>
                    <a:cxnSpLocks/>
                  </p:cNvCxnSpPr>
                  <p:nvPr/>
                </p:nvCxnSpPr>
                <p:spPr>
                  <a:xfrm flipV="1">
                    <a:off x="4152578" y="4922577"/>
                    <a:ext cx="0" cy="1386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5C2235D3-2F40-DB49-B333-0100B14AC4A0}"/>
                      </a:ext>
                    </a:extLst>
                  </p:cNvPr>
                  <p:cNvSpPr txBox="1"/>
                  <p:nvPr/>
                </p:nvSpPr>
                <p:spPr>
                  <a:xfrm>
                    <a:off x="3807690" y="5069023"/>
                    <a:ext cx="462353" cy="307777"/>
                  </a:xfrm>
                  <a:prstGeom prst="rect">
                    <a:avLst/>
                  </a:prstGeom>
                  <a:noFill/>
                </p:spPr>
                <p:txBody>
                  <a:bodyPr wrap="square" rtlCol="0">
                    <a:spAutoFit/>
                  </a:bodyPr>
                  <a:lstStyle/>
                  <a:p>
                    <a:r>
                      <a:rPr lang="en-SE" sz="1400" dirty="0"/>
                      <a:t>E</a:t>
                    </a:r>
                  </a:p>
                </p:txBody>
              </p:sp>
            </p:grpSp>
            <p:pic>
              <p:nvPicPr>
                <p:cNvPr id="102" name="Picture 101">
                  <a:extLst>
                    <a:ext uri="{FF2B5EF4-FFF2-40B4-BE49-F238E27FC236}">
                      <a16:creationId xmlns:a16="http://schemas.microsoft.com/office/drawing/2014/main" id="{98E2A14D-86B8-6C44-9378-B32A4CD40A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035" y="5485083"/>
                  <a:ext cx="5651500" cy="787400"/>
                </a:xfrm>
                <a:prstGeom prst="rect">
                  <a:avLst/>
                </a:prstGeom>
              </p:spPr>
            </p:pic>
          </p:grpSp>
          <p:sp>
            <p:nvSpPr>
              <p:cNvPr id="100" name="TextBox 99">
                <a:extLst>
                  <a:ext uri="{FF2B5EF4-FFF2-40B4-BE49-F238E27FC236}">
                    <a16:creationId xmlns:a16="http://schemas.microsoft.com/office/drawing/2014/main" id="{EBB78105-E1A6-2A4A-A96E-B18A3812C4FF}"/>
                  </a:ext>
                </a:extLst>
              </p:cNvPr>
              <p:cNvSpPr txBox="1"/>
              <p:nvPr/>
            </p:nvSpPr>
            <p:spPr>
              <a:xfrm>
                <a:off x="9466017" y="5040920"/>
                <a:ext cx="462353" cy="307777"/>
              </a:xfrm>
              <a:prstGeom prst="rect">
                <a:avLst/>
              </a:prstGeom>
              <a:noFill/>
            </p:spPr>
            <p:txBody>
              <a:bodyPr wrap="square" rtlCol="0">
                <a:spAutoFit/>
              </a:bodyPr>
              <a:lstStyle/>
              <a:p>
                <a:r>
                  <a:rPr lang="en-SE" sz="1400" dirty="0"/>
                  <a:t>E</a:t>
                </a:r>
                <a:r>
                  <a:rPr lang="en-SE" sz="1400" baseline="-25000" dirty="0"/>
                  <a:t>0</a:t>
                </a:r>
              </a:p>
            </p:txBody>
          </p:sp>
        </p:grpSp>
        <p:sp>
          <p:nvSpPr>
            <p:cNvPr id="98" name="Rectangle 97">
              <a:extLst>
                <a:ext uri="{FF2B5EF4-FFF2-40B4-BE49-F238E27FC236}">
                  <a16:creationId xmlns:a16="http://schemas.microsoft.com/office/drawing/2014/main" id="{4166F703-826E-724B-A932-9DB2302D8E5B}"/>
                </a:ext>
              </a:extLst>
            </p:cNvPr>
            <p:cNvSpPr/>
            <p:nvPr/>
          </p:nvSpPr>
          <p:spPr>
            <a:xfrm>
              <a:off x="6412893" y="6406544"/>
              <a:ext cx="5380682" cy="11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129" name="Group 128">
            <a:extLst>
              <a:ext uri="{FF2B5EF4-FFF2-40B4-BE49-F238E27FC236}">
                <a16:creationId xmlns:a16="http://schemas.microsoft.com/office/drawing/2014/main" id="{142F23B1-29FD-6D47-8A2B-2217EDDC3477}"/>
              </a:ext>
            </a:extLst>
          </p:cNvPr>
          <p:cNvGrpSpPr/>
          <p:nvPr/>
        </p:nvGrpSpPr>
        <p:grpSpPr>
          <a:xfrm>
            <a:off x="7366650" y="4965262"/>
            <a:ext cx="4090038" cy="1440160"/>
            <a:chOff x="6866862" y="5285794"/>
            <a:chExt cx="4090038" cy="1440160"/>
          </a:xfrm>
        </p:grpSpPr>
        <p:pic>
          <p:nvPicPr>
            <p:cNvPr id="130" name="Picture 129">
              <a:extLst>
                <a:ext uri="{FF2B5EF4-FFF2-40B4-BE49-F238E27FC236}">
                  <a16:creationId xmlns:a16="http://schemas.microsoft.com/office/drawing/2014/main" id="{46DD6850-A8A3-D94E-B5C7-A1FD2C61D4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6862" y="5898140"/>
              <a:ext cx="1803400" cy="584200"/>
            </a:xfrm>
            <a:prstGeom prst="rect">
              <a:avLst/>
            </a:prstGeom>
          </p:spPr>
        </p:pic>
        <p:grpSp>
          <p:nvGrpSpPr>
            <p:cNvPr id="131" name="Group 130">
              <a:extLst>
                <a:ext uri="{FF2B5EF4-FFF2-40B4-BE49-F238E27FC236}">
                  <a16:creationId xmlns:a16="http://schemas.microsoft.com/office/drawing/2014/main" id="{87B617A1-01AE-A542-B9D2-4878872C140D}"/>
                </a:ext>
              </a:extLst>
            </p:cNvPr>
            <p:cNvGrpSpPr/>
            <p:nvPr/>
          </p:nvGrpSpPr>
          <p:grpSpPr>
            <a:xfrm>
              <a:off x="9640770" y="5285794"/>
              <a:ext cx="1316130" cy="1440160"/>
              <a:chOff x="9429348" y="3068960"/>
              <a:chExt cx="1800000" cy="1626877"/>
            </a:xfrm>
          </p:grpSpPr>
          <p:grpSp>
            <p:nvGrpSpPr>
              <p:cNvPr id="132" name="Group 131">
                <a:extLst>
                  <a:ext uri="{FF2B5EF4-FFF2-40B4-BE49-F238E27FC236}">
                    <a16:creationId xmlns:a16="http://schemas.microsoft.com/office/drawing/2014/main" id="{1F01D657-2951-ED40-9051-193B6BAB6FCB}"/>
                  </a:ext>
                </a:extLst>
              </p:cNvPr>
              <p:cNvGrpSpPr/>
              <p:nvPr/>
            </p:nvGrpSpPr>
            <p:grpSpPr>
              <a:xfrm>
                <a:off x="9429348" y="3068960"/>
                <a:ext cx="1800000" cy="1024996"/>
                <a:chOff x="9769202" y="2223263"/>
                <a:chExt cx="1800000" cy="1024996"/>
              </a:xfrm>
            </p:grpSpPr>
            <p:cxnSp>
              <p:nvCxnSpPr>
                <p:cNvPr id="137" name="Straight Arrow Connector 136">
                  <a:extLst>
                    <a:ext uri="{FF2B5EF4-FFF2-40B4-BE49-F238E27FC236}">
                      <a16:creationId xmlns:a16="http://schemas.microsoft.com/office/drawing/2014/main" id="{10ECDE64-D0CC-1241-AB1D-C340CC4679BB}"/>
                    </a:ext>
                  </a:extLst>
                </p:cNvPr>
                <p:cNvCxnSpPr>
                  <a:cxnSpLocks/>
                </p:cNvCxnSpPr>
                <p:nvPr/>
              </p:nvCxnSpPr>
              <p:spPr>
                <a:xfrm flipV="1">
                  <a:off x="9769202" y="2223263"/>
                  <a:ext cx="1635998" cy="1024996"/>
                </a:xfrm>
                <a:prstGeom prst="straightConnector1">
                  <a:avLst/>
                </a:prstGeom>
                <a:ln w="38100">
                  <a:solidFill>
                    <a:srgbClr val="FFCB28"/>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F954312-F683-4D46-8858-D4841CD920D6}"/>
                    </a:ext>
                  </a:extLst>
                </p:cNvPr>
                <p:cNvCxnSpPr>
                  <a:cxnSpLocks/>
                </p:cNvCxnSpPr>
                <p:nvPr/>
              </p:nvCxnSpPr>
              <p:spPr>
                <a:xfrm>
                  <a:off x="9769202" y="3248259"/>
                  <a:ext cx="180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3" name="Arc 132">
                <a:extLst>
                  <a:ext uri="{FF2B5EF4-FFF2-40B4-BE49-F238E27FC236}">
                    <a16:creationId xmlns:a16="http://schemas.microsoft.com/office/drawing/2014/main" id="{934DE7C7-FCA3-454F-8231-014248E9823E}"/>
                  </a:ext>
                </a:extLst>
              </p:cNvPr>
              <p:cNvSpPr/>
              <p:nvPr/>
            </p:nvSpPr>
            <p:spPr>
              <a:xfrm rot="21022725">
                <a:off x="10135228" y="3557181"/>
                <a:ext cx="435915" cy="1138656"/>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34" name="TextBox 133">
                <a:extLst>
                  <a:ext uri="{FF2B5EF4-FFF2-40B4-BE49-F238E27FC236}">
                    <a16:creationId xmlns:a16="http://schemas.microsoft.com/office/drawing/2014/main" id="{DD48FF40-6B6F-EC47-AD33-C542A2F7BEB5}"/>
                  </a:ext>
                </a:extLst>
              </p:cNvPr>
              <p:cNvSpPr txBox="1"/>
              <p:nvPr/>
            </p:nvSpPr>
            <p:spPr>
              <a:xfrm>
                <a:off x="10519216" y="3537313"/>
                <a:ext cx="144016" cy="521520"/>
              </a:xfrm>
              <a:prstGeom prst="rect">
                <a:avLst/>
              </a:prstGeom>
              <a:noFill/>
            </p:spPr>
            <p:txBody>
              <a:bodyPr wrap="square" rtlCol="0">
                <a:spAutoFit/>
              </a:bodyPr>
              <a:lstStyle/>
              <a:p>
                <a:r>
                  <a:rPr lang="el-GR" dirty="0"/>
                  <a:t>θ</a:t>
                </a:r>
                <a:endParaRPr lang="en-SE" dirty="0"/>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C85932E1-6CB8-DA43-BBB0-965990B21A27}"/>
                      </a:ext>
                    </a:extLst>
                  </p:cNvPr>
                  <p:cNvSpPr txBox="1"/>
                  <p:nvPr/>
                </p:nvSpPr>
                <p:spPr>
                  <a:xfrm>
                    <a:off x="9750333" y="4115099"/>
                    <a:ext cx="822022" cy="5064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SE" i="1" smtClean="0">
                                  <a:latin typeface="Cambria Math" panose="02040503050406030204" pitchFamily="18" charset="0"/>
                                </a:rPr>
                              </m:ctrlPr>
                            </m:accPr>
                            <m:e>
                              <m:r>
                                <a:rPr lang="en-US" b="0" i="1" smtClean="0">
                                  <a:latin typeface="Cambria Math" panose="02040503050406030204" pitchFamily="18" charset="0"/>
                                </a:rPr>
                                <m:t>𝐸</m:t>
                              </m:r>
                            </m:e>
                          </m:acc>
                        </m:oMath>
                      </m:oMathPara>
                    </a14:m>
                    <a:endParaRPr lang="en-SE" dirty="0"/>
                  </a:p>
                </p:txBody>
              </p:sp>
            </mc:Choice>
            <mc:Fallback xmlns="">
              <p:sp>
                <p:nvSpPr>
                  <p:cNvPr id="24" name="TextBox 23">
                    <a:extLst>
                      <a:ext uri="{FF2B5EF4-FFF2-40B4-BE49-F238E27FC236}">
                        <a16:creationId xmlns:a16="http://schemas.microsoft.com/office/drawing/2014/main" id="{50C50F24-EC80-CF45-B8C5-0AE44C5E73E8}"/>
                      </a:ext>
                    </a:extLst>
                  </p:cNvPr>
                  <p:cNvSpPr txBox="1">
                    <a:spLocks noRot="1" noChangeAspect="1" noMove="1" noResize="1" noEditPoints="1" noAdjustHandles="1" noChangeArrowheads="1" noChangeShapeType="1" noTextEdit="1"/>
                  </p:cNvSpPr>
                  <p:nvPr/>
                </p:nvSpPr>
                <p:spPr>
                  <a:xfrm>
                    <a:off x="9750333" y="4115099"/>
                    <a:ext cx="822022" cy="506421"/>
                  </a:xfrm>
                  <a:prstGeom prst="rect">
                    <a:avLst/>
                  </a:prstGeom>
                  <a:blipFill>
                    <a:blip r:embed="rId9"/>
                    <a:stretch>
                      <a:fillRect b="-540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A88483B0-E40B-5E4C-986C-DE9367BCE8AA}"/>
                      </a:ext>
                    </a:extLst>
                  </p:cNvPr>
                  <p:cNvSpPr txBox="1"/>
                  <p:nvPr/>
                </p:nvSpPr>
                <p:spPr>
                  <a:xfrm>
                    <a:off x="9587373" y="3223106"/>
                    <a:ext cx="82202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SE" i="1" smtClean="0">
                                  <a:latin typeface="Cambria Math" panose="02040503050406030204" pitchFamily="18" charset="0"/>
                                </a:rPr>
                              </m:ctrlPr>
                            </m:accPr>
                            <m:e>
                              <m:r>
                                <m:rPr>
                                  <m:sty m:val="p"/>
                                </m:rPr>
                                <a:rPr lang="en-SE" b="0" i="0" smtClean="0">
                                  <a:latin typeface="Cambria Math" panose="02040503050406030204" pitchFamily="18" charset="0"/>
                                </a:rPr>
                                <m:t>μ</m:t>
                              </m:r>
                            </m:e>
                          </m:acc>
                        </m:oMath>
                      </m:oMathPara>
                    </a14:m>
                    <a:endParaRPr lang="en-SE" dirty="0"/>
                  </a:p>
                </p:txBody>
              </p:sp>
            </mc:Choice>
            <mc:Fallback xmlns="">
              <p:sp>
                <p:nvSpPr>
                  <p:cNvPr id="25" name="TextBox 24">
                    <a:extLst>
                      <a:ext uri="{FF2B5EF4-FFF2-40B4-BE49-F238E27FC236}">
                        <a16:creationId xmlns:a16="http://schemas.microsoft.com/office/drawing/2014/main" id="{EAE78D3E-352D-B744-8C5C-AF2FEF8F4550}"/>
                      </a:ext>
                    </a:extLst>
                  </p:cNvPr>
                  <p:cNvSpPr txBox="1">
                    <a:spLocks noRot="1" noChangeAspect="1" noMove="1" noResize="1" noEditPoints="1" noAdjustHandles="1" noChangeArrowheads="1" noChangeShapeType="1" noTextEdit="1"/>
                  </p:cNvSpPr>
                  <p:nvPr/>
                </p:nvSpPr>
                <p:spPr>
                  <a:xfrm>
                    <a:off x="9587373" y="3223106"/>
                    <a:ext cx="822022" cy="461665"/>
                  </a:xfrm>
                  <a:prstGeom prst="rect">
                    <a:avLst/>
                  </a:prstGeom>
                  <a:blipFill>
                    <a:blip r:embed="rId10"/>
                    <a:stretch>
                      <a:fillRect b="-24242"/>
                    </a:stretch>
                  </a:blipFill>
                </p:spPr>
                <p:txBody>
                  <a:bodyPr/>
                  <a:lstStyle/>
                  <a:p>
                    <a:r>
                      <a:rPr lang="en-SE">
                        <a:noFill/>
                      </a:rPr>
                      <a:t> </a:t>
                    </a:r>
                  </a:p>
                </p:txBody>
              </p:sp>
            </mc:Fallback>
          </mc:AlternateContent>
        </p:grpSp>
      </p:grpSp>
      <p:pic>
        <p:nvPicPr>
          <p:cNvPr id="139" name="Content Placeholder 33">
            <a:extLst>
              <a:ext uri="{FF2B5EF4-FFF2-40B4-BE49-F238E27FC236}">
                <a16:creationId xmlns:a16="http://schemas.microsoft.com/office/drawing/2014/main" id="{69F5B70C-A809-264A-9B05-9314C137759B}"/>
              </a:ext>
            </a:extLst>
          </p:cNvPr>
          <p:cNvPicPr>
            <a:picLocks noGrp="1" noChangeAspect="1"/>
          </p:cNvPicPr>
          <p:nvPr>
            <p:ph idx="1"/>
          </p:nvPr>
        </p:nvPicPr>
        <p:blipFill rotWithShape="1">
          <a:blip r:embed="rId11"/>
          <a:srcRect b="4870"/>
          <a:stretch/>
        </p:blipFill>
        <p:spPr>
          <a:xfrm>
            <a:off x="1962047" y="3142416"/>
            <a:ext cx="3438459" cy="3019392"/>
          </a:xfrm>
        </p:spPr>
      </p:pic>
      <p:pic>
        <p:nvPicPr>
          <p:cNvPr id="140" name="Picture 139">
            <a:extLst>
              <a:ext uri="{FF2B5EF4-FFF2-40B4-BE49-F238E27FC236}">
                <a16:creationId xmlns:a16="http://schemas.microsoft.com/office/drawing/2014/main" id="{709AE7CA-F28C-9C41-8260-3A8031B496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7901" y="400798"/>
            <a:ext cx="5641328" cy="4339483"/>
          </a:xfrm>
          <a:prstGeom prst="rect">
            <a:avLst/>
          </a:prstGeom>
        </p:spPr>
      </p:pic>
      <p:pic>
        <p:nvPicPr>
          <p:cNvPr id="79" name="Picture 78">
            <a:extLst>
              <a:ext uri="{FF2B5EF4-FFF2-40B4-BE49-F238E27FC236}">
                <a16:creationId xmlns:a16="http://schemas.microsoft.com/office/drawing/2014/main" id="{0181BCF8-8435-9642-9D47-30C02C3A6B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4946" y="1654632"/>
            <a:ext cx="1502529" cy="1579254"/>
          </a:xfrm>
          <a:prstGeom prst="rect">
            <a:avLst/>
          </a:prstGeom>
        </p:spPr>
      </p:pic>
      <p:sp>
        <p:nvSpPr>
          <p:cNvPr id="37" name="TextBox 36">
            <a:extLst>
              <a:ext uri="{FF2B5EF4-FFF2-40B4-BE49-F238E27FC236}">
                <a16:creationId xmlns:a16="http://schemas.microsoft.com/office/drawing/2014/main" id="{D934F663-2546-174D-81A8-762FEF3C75D8}"/>
              </a:ext>
            </a:extLst>
          </p:cNvPr>
          <p:cNvSpPr txBox="1"/>
          <p:nvPr/>
        </p:nvSpPr>
        <p:spPr>
          <a:xfrm>
            <a:off x="228457" y="6292608"/>
            <a:ext cx="2937703"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A </a:t>
            </a:r>
            <a:r>
              <a:rPr lang="en-GB" sz="900" dirty="0" err="1">
                <a:latin typeface="Calibri" panose="020F0502020204030204" pitchFamily="34" charset="0"/>
                <a:cs typeface="Calibri" panose="020F0502020204030204" pitchFamily="34" charset="0"/>
              </a:rPr>
              <a:t>Sinenlnikova</a:t>
            </a:r>
            <a:r>
              <a:rPr lang="en-GB" sz="900" dirty="0">
                <a:latin typeface="Calibri" panose="020F0502020204030204" pitchFamily="34" charset="0"/>
                <a:cs typeface="Calibri" panose="020F0502020204030204" pitchFamily="34" charset="0"/>
              </a:rPr>
              <a:t>, </a:t>
            </a:r>
            <a:r>
              <a:rPr lang="en-GB" sz="900" u="sng" dirty="0">
                <a:latin typeface="Calibri" panose="020F0502020204030204" pitchFamily="34" charset="0"/>
                <a:cs typeface="Calibri" panose="020F0502020204030204" pitchFamily="34" charset="0"/>
              </a:rPr>
              <a:t>EDS</a:t>
            </a:r>
            <a:r>
              <a:rPr lang="en-GB" sz="900" dirty="0">
                <a:latin typeface="Calibri" panose="020F0502020204030204" pitchFamily="34" charset="0"/>
                <a:cs typeface="Calibri" panose="020F0502020204030204" pitchFamily="34" charset="0"/>
              </a:rPr>
              <a:t>, et al, </a:t>
            </a:r>
            <a:r>
              <a:rPr lang="en-GB" sz="900" i="1" dirty="0" err="1">
                <a:latin typeface="Calibri" panose="020F0502020204030204" pitchFamily="34" charset="0"/>
                <a:cs typeface="Calibri" panose="020F0502020204030204" pitchFamily="34" charset="0"/>
              </a:rPr>
              <a:t>Biophys</a:t>
            </a:r>
            <a:r>
              <a:rPr lang="en-GB" sz="900" i="1" dirty="0">
                <a:latin typeface="Calibri" panose="020F0502020204030204" pitchFamily="34" charset="0"/>
                <a:cs typeface="Calibri" panose="020F0502020204030204" pitchFamily="34" charset="0"/>
              </a:rPr>
              <a:t> J </a:t>
            </a:r>
            <a:r>
              <a:rPr lang="en-GB" sz="900" dirty="0">
                <a:latin typeface="Calibri" panose="020F0502020204030204" pitchFamily="34" charset="0"/>
                <a:cs typeface="Calibri" panose="020F0502020204030204" pitchFamily="34" charset="0"/>
              </a:rPr>
              <a:t>(2021) </a:t>
            </a:r>
          </a:p>
        </p:txBody>
      </p:sp>
      <p:grpSp>
        <p:nvGrpSpPr>
          <p:cNvPr id="3" name="Group 2">
            <a:extLst>
              <a:ext uri="{FF2B5EF4-FFF2-40B4-BE49-F238E27FC236}">
                <a16:creationId xmlns:a16="http://schemas.microsoft.com/office/drawing/2014/main" id="{35EC89DB-99C9-0147-84DE-D4992F507190}"/>
              </a:ext>
            </a:extLst>
          </p:cNvPr>
          <p:cNvGrpSpPr/>
          <p:nvPr/>
        </p:nvGrpSpPr>
        <p:grpSpPr>
          <a:xfrm>
            <a:off x="7543800" y="3317874"/>
            <a:ext cx="3912888" cy="1216026"/>
            <a:chOff x="7543800" y="3317874"/>
            <a:chExt cx="3912888" cy="1216026"/>
          </a:xfrm>
        </p:grpSpPr>
        <p:sp>
          <p:nvSpPr>
            <p:cNvPr id="2" name="Rectangle 1">
              <a:extLst>
                <a:ext uri="{FF2B5EF4-FFF2-40B4-BE49-F238E27FC236}">
                  <a16:creationId xmlns:a16="http://schemas.microsoft.com/office/drawing/2014/main" id="{08F23528-82DC-C143-B245-4EC301B6C65C}"/>
                </a:ext>
              </a:extLst>
            </p:cNvPr>
            <p:cNvSpPr/>
            <p:nvPr/>
          </p:nvSpPr>
          <p:spPr>
            <a:xfrm>
              <a:off x="7543800" y="3714750"/>
              <a:ext cx="3912888" cy="819150"/>
            </a:xfrm>
            <a:prstGeom prst="rect">
              <a:avLst/>
            </a:prstGeom>
            <a:solidFill>
              <a:srgbClr val="A847F6">
                <a:alpha val="20895"/>
              </a:srgbClr>
            </a:solidFill>
            <a:ln>
              <a:solidFill>
                <a:srgbClr val="A84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2" name="Rectangle 41">
              <a:extLst>
                <a:ext uri="{FF2B5EF4-FFF2-40B4-BE49-F238E27FC236}">
                  <a16:creationId xmlns:a16="http://schemas.microsoft.com/office/drawing/2014/main" id="{6DFDFEAE-321E-464E-8EE1-E425ED1A651B}"/>
                </a:ext>
              </a:extLst>
            </p:cNvPr>
            <p:cNvSpPr/>
            <p:nvPr/>
          </p:nvSpPr>
          <p:spPr>
            <a:xfrm>
              <a:off x="7543800" y="3317874"/>
              <a:ext cx="3912888" cy="396875"/>
            </a:xfrm>
            <a:prstGeom prst="rect">
              <a:avLst/>
            </a:prstGeom>
            <a:solidFill>
              <a:srgbClr val="A847F6"/>
            </a:solidFill>
            <a:ln>
              <a:solidFill>
                <a:srgbClr val="A84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Orientation acheived</a:t>
              </a:r>
            </a:p>
          </p:txBody>
        </p:sp>
      </p:grpSp>
    </p:spTree>
    <p:extLst>
      <p:ext uri="{BB962C8B-B14F-4D97-AF65-F5344CB8AC3E}">
        <p14:creationId xmlns:p14="http://schemas.microsoft.com/office/powerpoint/2010/main" val="1006358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1F16A4-B0AA-E745-8EB7-72836BFE01CA}"/>
              </a:ext>
            </a:extLst>
          </p:cNvPr>
          <p:cNvGrpSpPr/>
          <p:nvPr/>
        </p:nvGrpSpPr>
        <p:grpSpPr>
          <a:xfrm>
            <a:off x="-1342357" y="-2794604"/>
            <a:ext cx="13351477" cy="4650639"/>
            <a:chOff x="-1342357" y="-2794604"/>
            <a:chExt cx="13351477" cy="4650639"/>
          </a:xfrm>
        </p:grpSpPr>
        <p:grpSp>
          <p:nvGrpSpPr>
            <p:cNvPr id="5" name="Group 4">
              <a:extLst>
                <a:ext uri="{FF2B5EF4-FFF2-40B4-BE49-F238E27FC236}">
                  <a16:creationId xmlns:a16="http://schemas.microsoft.com/office/drawing/2014/main" id="{1731E966-7D9F-3347-9525-AEE5E982AB43}"/>
                </a:ext>
              </a:extLst>
            </p:cNvPr>
            <p:cNvGrpSpPr/>
            <p:nvPr/>
          </p:nvGrpSpPr>
          <p:grpSpPr>
            <a:xfrm>
              <a:off x="-1342357" y="-2794604"/>
              <a:ext cx="13351477" cy="4650639"/>
              <a:chOff x="-1311519" y="-2758225"/>
              <a:chExt cx="13351477" cy="4650639"/>
            </a:xfrm>
          </p:grpSpPr>
          <p:sp>
            <p:nvSpPr>
              <p:cNvPr id="7" name="Oval 6">
                <a:extLst>
                  <a:ext uri="{FF2B5EF4-FFF2-40B4-BE49-F238E27FC236}">
                    <a16:creationId xmlns:a16="http://schemas.microsoft.com/office/drawing/2014/main" id="{6C1255EE-CD10-D94F-88D4-88013A910470}"/>
                  </a:ext>
                </a:extLst>
              </p:cNvPr>
              <p:cNvSpPr/>
              <p:nvPr/>
            </p:nvSpPr>
            <p:spPr>
              <a:xfrm>
                <a:off x="-1311519" y="-2758225"/>
                <a:ext cx="6742863" cy="4345117"/>
              </a:xfrm>
              <a:prstGeom prst="ellipse">
                <a:avLst/>
              </a:prstGeom>
              <a:solidFill>
                <a:srgbClr val="42662A"/>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8" name="TextBox 7">
                <a:extLst>
                  <a:ext uri="{FF2B5EF4-FFF2-40B4-BE49-F238E27FC236}">
                    <a16:creationId xmlns:a16="http://schemas.microsoft.com/office/drawing/2014/main" id="{7B9D4590-4E53-0442-8CBD-DCB93FBD640B}"/>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9" name="TextBox 8">
                <a:extLst>
                  <a:ext uri="{FF2B5EF4-FFF2-40B4-BE49-F238E27FC236}">
                    <a16:creationId xmlns:a16="http://schemas.microsoft.com/office/drawing/2014/main" id="{A3445AE4-E246-DB45-860A-56E449ED6683}"/>
                  </a:ext>
                </a:extLst>
              </p:cNvPr>
              <p:cNvSpPr txBox="1"/>
              <p:nvPr/>
            </p:nvSpPr>
            <p:spPr>
              <a:xfrm>
                <a:off x="11439258" y="112487"/>
                <a:ext cx="600700" cy="276999"/>
              </a:xfrm>
              <a:prstGeom prst="rect">
                <a:avLst/>
              </a:prstGeom>
              <a:noFill/>
            </p:spPr>
            <p:txBody>
              <a:bodyPr wrap="square" rtlCol="0">
                <a:spAutoFit/>
              </a:bodyPr>
              <a:lstStyle/>
              <a:p>
                <a:pPr algn="r"/>
                <a:r>
                  <a:rPr lang="en-SE" sz="1200" dirty="0"/>
                  <a:t>10/25</a:t>
                </a:r>
              </a:p>
            </p:txBody>
          </p:sp>
          <p:sp>
            <p:nvSpPr>
              <p:cNvPr id="10" name="Rettangolo 5">
                <a:extLst>
                  <a:ext uri="{FF2B5EF4-FFF2-40B4-BE49-F238E27FC236}">
                    <a16:creationId xmlns:a16="http://schemas.microsoft.com/office/drawing/2014/main" id="{9A5D8E13-3A42-6344-BE55-105E765F06A0}"/>
                  </a:ext>
                </a:extLst>
              </p:cNvPr>
              <p:cNvSpPr/>
              <p:nvPr/>
            </p:nvSpPr>
            <p:spPr>
              <a:xfrm>
                <a:off x="1365329" y="384319"/>
                <a:ext cx="2543441" cy="1508095"/>
              </a:xfrm>
              <a:prstGeom prst="rect">
                <a:avLst/>
              </a:prstGeom>
              <a:noFill/>
              <a:ln>
                <a:noFill/>
              </a:ln>
            </p:spPr>
            <p:txBody>
              <a:bodyPr wrap="square" lIns="91431" tIns="45715" rIns="91431" bIns="45715">
                <a:spAutoFit/>
              </a:bodyPr>
              <a:lstStyle/>
              <a:p>
                <a:r>
                  <a:rPr lang="en-SE" sz="2600" b="1" dirty="0">
                    <a:solidFill>
                      <a:schemeClr val="bg1"/>
                    </a:solidFill>
                  </a:rPr>
                  <a:t>Structure preservation</a:t>
                </a:r>
              </a:p>
              <a:p>
                <a:endParaRPr lang="en-SE" sz="2000" b="1" i="1" dirty="0">
                  <a:solidFill>
                    <a:schemeClr val="bg1"/>
                  </a:solidFill>
                  <a:latin typeface="+mj-lt"/>
                </a:endParaRPr>
              </a:p>
              <a:p>
                <a:endParaRPr lang="en-SE" sz="2000" b="1" i="1" dirty="0">
                  <a:solidFill>
                    <a:schemeClr val="bg1"/>
                  </a:solidFill>
                  <a:latin typeface="+mj-lt"/>
                </a:endParaRPr>
              </a:p>
            </p:txBody>
          </p:sp>
          <p:pic>
            <p:nvPicPr>
              <p:cNvPr id="11" name="Graphic 10">
                <a:extLst>
                  <a:ext uri="{FF2B5EF4-FFF2-40B4-BE49-F238E27FC236}">
                    <a16:creationId xmlns:a16="http://schemas.microsoft.com/office/drawing/2014/main" id="{9976AB9A-279C-9A4F-B367-9FC4BD568A7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7518" t="29746" r="35671" b="37624"/>
              <a:stretch/>
            </p:blipFill>
            <p:spPr>
              <a:xfrm>
                <a:off x="152042" y="-216954"/>
                <a:ext cx="1181540" cy="1355080"/>
              </a:xfrm>
              <a:prstGeom prst="rect">
                <a:avLst/>
              </a:prstGeom>
            </p:spPr>
          </p:pic>
          <p:sp>
            <p:nvSpPr>
              <p:cNvPr id="12" name="Oval 11">
                <a:extLst>
                  <a:ext uri="{FF2B5EF4-FFF2-40B4-BE49-F238E27FC236}">
                    <a16:creationId xmlns:a16="http://schemas.microsoft.com/office/drawing/2014/main" id="{52F375F5-D379-254D-8C28-6F9AA5EBBB78}"/>
                  </a:ext>
                </a:extLst>
              </p:cNvPr>
              <p:cNvSpPr>
                <a:spLocks noChangeAspect="1"/>
              </p:cNvSpPr>
              <p:nvPr/>
            </p:nvSpPr>
            <p:spPr>
              <a:xfrm>
                <a:off x="3877023" y="226789"/>
                <a:ext cx="1052614" cy="1052614"/>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6" name="Picture 5">
              <a:extLst>
                <a:ext uri="{FF2B5EF4-FFF2-40B4-BE49-F238E27FC236}">
                  <a16:creationId xmlns:a16="http://schemas.microsoft.com/office/drawing/2014/main" id="{C074BBE3-9880-7445-A9A4-E74C1D8407AB}"/>
                </a:ext>
              </a:extLst>
            </p:cNvPr>
            <p:cNvPicPr>
              <a:picLocks noChangeAspect="1"/>
            </p:cNvPicPr>
            <p:nvPr/>
          </p:nvPicPr>
          <p:blipFill rotWithShape="1">
            <a:blip r:embed="rId4"/>
            <a:srcRect l="14101" t="12936" r="13307" b="13370"/>
            <a:stretch/>
          </p:blipFill>
          <p:spPr>
            <a:xfrm>
              <a:off x="4010840" y="352407"/>
              <a:ext cx="773714" cy="864000"/>
            </a:xfrm>
            <a:prstGeom prst="ellipse">
              <a:avLst/>
            </a:prstGeom>
          </p:spPr>
        </p:pic>
      </p:grpSp>
      <p:pic>
        <p:nvPicPr>
          <p:cNvPr id="13" name="Content Placeholder 4">
            <a:extLst>
              <a:ext uri="{FF2B5EF4-FFF2-40B4-BE49-F238E27FC236}">
                <a16:creationId xmlns:a16="http://schemas.microsoft.com/office/drawing/2014/main" id="{92DF5555-91B1-C64B-9CCD-4FD705F14B6F}"/>
              </a:ext>
            </a:extLst>
          </p:cNvPr>
          <p:cNvPicPr>
            <a:picLocks noChangeAspect="1"/>
          </p:cNvPicPr>
          <p:nvPr/>
        </p:nvPicPr>
        <p:blipFill>
          <a:blip r:embed="rId5"/>
          <a:stretch>
            <a:fillRect/>
          </a:stretch>
        </p:blipFill>
        <p:spPr>
          <a:xfrm>
            <a:off x="2127043" y="1550514"/>
            <a:ext cx="7506056" cy="4041722"/>
          </a:xfrm>
          <a:prstGeom prst="rect">
            <a:avLst/>
          </a:prstGeom>
        </p:spPr>
      </p:pic>
      <p:cxnSp>
        <p:nvCxnSpPr>
          <p:cNvPr id="14" name="Straight Connector 13">
            <a:extLst>
              <a:ext uri="{FF2B5EF4-FFF2-40B4-BE49-F238E27FC236}">
                <a16:creationId xmlns:a16="http://schemas.microsoft.com/office/drawing/2014/main" id="{BB14419C-5A6B-3946-9113-552E8D5F374E}"/>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17" name="Group 16">
            <a:extLst>
              <a:ext uri="{FF2B5EF4-FFF2-40B4-BE49-F238E27FC236}">
                <a16:creationId xmlns:a16="http://schemas.microsoft.com/office/drawing/2014/main" id="{9ED9352E-D7B0-5543-8AA9-7DA9773165B1}"/>
              </a:ext>
            </a:extLst>
          </p:cNvPr>
          <p:cNvGrpSpPr/>
          <p:nvPr/>
        </p:nvGrpSpPr>
        <p:grpSpPr>
          <a:xfrm>
            <a:off x="4093125" y="1378404"/>
            <a:ext cx="3027216" cy="5266948"/>
            <a:chOff x="4422755" y="1248370"/>
            <a:chExt cx="3540606" cy="5266948"/>
          </a:xfrm>
        </p:grpSpPr>
        <p:sp>
          <p:nvSpPr>
            <p:cNvPr id="15" name="Rectangle 14">
              <a:extLst>
                <a:ext uri="{FF2B5EF4-FFF2-40B4-BE49-F238E27FC236}">
                  <a16:creationId xmlns:a16="http://schemas.microsoft.com/office/drawing/2014/main" id="{6FB4877E-925E-BC41-98A9-78A7285CB4CE}"/>
                </a:ext>
              </a:extLst>
            </p:cNvPr>
            <p:cNvSpPr/>
            <p:nvPr/>
          </p:nvSpPr>
          <p:spPr>
            <a:xfrm>
              <a:off x="4422755" y="1248370"/>
              <a:ext cx="3540606" cy="4564408"/>
            </a:xfrm>
            <a:prstGeom prst="rect">
              <a:avLst/>
            </a:prstGeom>
            <a:solidFill>
              <a:srgbClr val="02F031">
                <a:alpha val="8000"/>
              </a:srgbClr>
            </a:solidFill>
            <a:ln>
              <a:solidFill>
                <a:srgbClr val="416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6" name="TextBox 15">
              <a:extLst>
                <a:ext uri="{FF2B5EF4-FFF2-40B4-BE49-F238E27FC236}">
                  <a16:creationId xmlns:a16="http://schemas.microsoft.com/office/drawing/2014/main" id="{FBB00ECF-D1D6-614E-8356-F6AF8D726E07}"/>
                </a:ext>
              </a:extLst>
            </p:cNvPr>
            <p:cNvSpPr txBox="1"/>
            <p:nvPr/>
          </p:nvSpPr>
          <p:spPr>
            <a:xfrm>
              <a:off x="4422755" y="5807432"/>
              <a:ext cx="3540606" cy="707886"/>
            </a:xfrm>
            <a:prstGeom prst="rect">
              <a:avLst/>
            </a:prstGeom>
            <a:solidFill>
              <a:srgbClr val="416629"/>
            </a:solidFill>
          </p:spPr>
          <p:txBody>
            <a:bodyPr wrap="square" rtlCol="0">
              <a:spAutoFit/>
            </a:bodyPr>
            <a:lstStyle/>
            <a:p>
              <a:pPr algn="ctr"/>
              <a:r>
                <a:rPr lang="en-SE" sz="2000" dirty="0">
                  <a:solidFill>
                    <a:schemeClr val="bg1"/>
                  </a:solidFill>
                </a:rPr>
                <a:t>Orientation of native-like structures</a:t>
              </a:r>
            </a:p>
          </p:txBody>
        </p:sp>
      </p:grpSp>
    </p:spTree>
    <p:extLst>
      <p:ext uri="{BB962C8B-B14F-4D97-AF65-F5344CB8AC3E}">
        <p14:creationId xmlns:p14="http://schemas.microsoft.com/office/powerpoint/2010/main" val="24194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F626A81-C595-AA40-ABB0-648DAC7A53C8}"/>
              </a:ext>
            </a:extLst>
          </p:cNvPr>
          <p:cNvGrpSpPr/>
          <p:nvPr/>
        </p:nvGrpSpPr>
        <p:grpSpPr>
          <a:xfrm>
            <a:off x="5565912" y="1550324"/>
            <a:ext cx="6322004" cy="1398751"/>
            <a:chOff x="1488282" y="1406677"/>
            <a:chExt cx="6322004" cy="1398751"/>
          </a:xfrm>
        </p:grpSpPr>
        <p:pic>
          <p:nvPicPr>
            <p:cNvPr id="13" name="Picture 12">
              <a:extLst>
                <a:ext uri="{FF2B5EF4-FFF2-40B4-BE49-F238E27FC236}">
                  <a16:creationId xmlns:a16="http://schemas.microsoft.com/office/drawing/2014/main" id="{1B44A9F2-67EA-9143-8380-C0ED76D86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282" y="1406677"/>
              <a:ext cx="4191000" cy="533400"/>
            </a:xfrm>
            <a:prstGeom prst="rect">
              <a:avLst/>
            </a:prstGeom>
          </p:spPr>
        </p:pic>
        <p:grpSp>
          <p:nvGrpSpPr>
            <p:cNvPr id="14" name="Group 13">
              <a:extLst>
                <a:ext uri="{FF2B5EF4-FFF2-40B4-BE49-F238E27FC236}">
                  <a16:creationId xmlns:a16="http://schemas.microsoft.com/office/drawing/2014/main" id="{FE33B8AF-CBDF-7540-9DBC-7DECA44B26D9}"/>
                </a:ext>
              </a:extLst>
            </p:cNvPr>
            <p:cNvGrpSpPr/>
            <p:nvPr/>
          </p:nvGrpSpPr>
          <p:grpSpPr>
            <a:xfrm>
              <a:off x="1493619" y="1881544"/>
              <a:ext cx="6316667" cy="923884"/>
              <a:chOff x="-449346" y="2557409"/>
              <a:chExt cx="6316667" cy="923884"/>
            </a:xfrm>
          </p:grpSpPr>
          <p:pic>
            <p:nvPicPr>
              <p:cNvPr id="15" name="Picture 14">
                <a:extLst>
                  <a:ext uri="{FF2B5EF4-FFF2-40B4-BE49-F238E27FC236}">
                    <a16:creationId xmlns:a16="http://schemas.microsoft.com/office/drawing/2014/main" id="{E8BADFE3-5D29-4149-BC7D-0CB0CE234FCD}"/>
                  </a:ext>
                </a:extLst>
              </p:cNvPr>
              <p:cNvPicPr>
                <a:picLocks noChangeAspect="1"/>
              </p:cNvPicPr>
              <p:nvPr/>
            </p:nvPicPr>
            <p:blipFill rotWithShape="1">
              <a:blip r:embed="rId3">
                <a:extLst>
                  <a:ext uri="{28A0092B-C50C-407E-A947-70E740481C1C}">
                    <a14:useLocalDpi xmlns:a14="http://schemas.microsoft.com/office/drawing/2010/main" val="0"/>
                  </a:ext>
                </a:extLst>
              </a:blip>
              <a:srcRect l="3753" r="3297" b="50000"/>
              <a:stretch/>
            </p:blipFill>
            <p:spPr>
              <a:xfrm>
                <a:off x="-449346" y="2557409"/>
                <a:ext cx="4320480" cy="882650"/>
              </a:xfrm>
              <a:prstGeom prst="rect">
                <a:avLst/>
              </a:prstGeom>
            </p:spPr>
          </p:pic>
          <p:pic>
            <p:nvPicPr>
              <p:cNvPr id="16" name="Picture 15">
                <a:extLst>
                  <a:ext uri="{FF2B5EF4-FFF2-40B4-BE49-F238E27FC236}">
                    <a16:creationId xmlns:a16="http://schemas.microsoft.com/office/drawing/2014/main" id="{0BDA518A-5166-E043-90E5-E19EB70F1A6E}"/>
                  </a:ext>
                </a:extLst>
              </p:cNvPr>
              <p:cNvPicPr>
                <a:picLocks noChangeAspect="1"/>
              </p:cNvPicPr>
              <p:nvPr/>
            </p:nvPicPr>
            <p:blipFill rotWithShape="1">
              <a:blip r:embed="rId3">
                <a:extLst>
                  <a:ext uri="{28A0092B-C50C-407E-A947-70E740481C1C}">
                    <a14:useLocalDpi xmlns:a14="http://schemas.microsoft.com/office/drawing/2010/main" val="0"/>
                  </a:ext>
                </a:extLst>
              </a:blip>
              <a:srcRect l="9869" t="50000" r="48210"/>
              <a:stretch/>
            </p:blipFill>
            <p:spPr>
              <a:xfrm>
                <a:off x="3918767" y="2598643"/>
                <a:ext cx="1948554" cy="882650"/>
              </a:xfrm>
              <a:prstGeom prst="rect">
                <a:avLst/>
              </a:prstGeom>
            </p:spPr>
          </p:pic>
        </p:grpSp>
      </p:grpSp>
      <p:pic>
        <p:nvPicPr>
          <p:cNvPr id="17" name="Picture 16">
            <a:extLst>
              <a:ext uri="{FF2B5EF4-FFF2-40B4-BE49-F238E27FC236}">
                <a16:creationId xmlns:a16="http://schemas.microsoft.com/office/drawing/2014/main" id="{E49B0383-06BD-6640-B0D4-DB9F9102B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84" y="3206389"/>
            <a:ext cx="4169155" cy="3135775"/>
          </a:xfrm>
          <a:prstGeom prst="rect">
            <a:avLst/>
          </a:prstGeom>
        </p:spPr>
      </p:pic>
      <p:sp>
        <p:nvSpPr>
          <p:cNvPr id="20" name="TextBox 19">
            <a:extLst>
              <a:ext uri="{FF2B5EF4-FFF2-40B4-BE49-F238E27FC236}">
                <a16:creationId xmlns:a16="http://schemas.microsoft.com/office/drawing/2014/main" id="{CCFBC7F5-CDDB-0544-929E-FB1E40896055}"/>
              </a:ext>
            </a:extLst>
          </p:cNvPr>
          <p:cNvSpPr txBox="1"/>
          <p:nvPr/>
        </p:nvSpPr>
        <p:spPr>
          <a:xfrm>
            <a:off x="4443242" y="43921"/>
            <a:ext cx="4158313" cy="461665"/>
          </a:xfrm>
          <a:prstGeom prst="rect">
            <a:avLst/>
          </a:prstGeom>
          <a:noFill/>
        </p:spPr>
        <p:txBody>
          <a:bodyPr wrap="square" rtlCol="0">
            <a:spAutoFit/>
          </a:bodyPr>
          <a:lstStyle/>
          <a:p>
            <a:pPr algn="ctr"/>
            <a:endParaRPr lang="en-SE" i="1" dirty="0"/>
          </a:p>
        </p:txBody>
      </p:sp>
      <p:grpSp>
        <p:nvGrpSpPr>
          <p:cNvPr id="21" name="Group 20">
            <a:extLst>
              <a:ext uri="{FF2B5EF4-FFF2-40B4-BE49-F238E27FC236}">
                <a16:creationId xmlns:a16="http://schemas.microsoft.com/office/drawing/2014/main" id="{B096184C-2A74-A14B-8533-1D4FA9892E43}"/>
              </a:ext>
            </a:extLst>
          </p:cNvPr>
          <p:cNvGrpSpPr/>
          <p:nvPr/>
        </p:nvGrpSpPr>
        <p:grpSpPr>
          <a:xfrm>
            <a:off x="1031300" y="4413499"/>
            <a:ext cx="1294479" cy="1157679"/>
            <a:chOff x="1764546" y="4390806"/>
            <a:chExt cx="1374035" cy="1459633"/>
          </a:xfrm>
        </p:grpSpPr>
        <p:sp>
          <p:nvSpPr>
            <p:cNvPr id="22" name="TextBox 21">
              <a:extLst>
                <a:ext uri="{FF2B5EF4-FFF2-40B4-BE49-F238E27FC236}">
                  <a16:creationId xmlns:a16="http://schemas.microsoft.com/office/drawing/2014/main" id="{D3ACD100-1882-CC4F-8C77-DC05EB08D329}"/>
                </a:ext>
              </a:extLst>
            </p:cNvPr>
            <p:cNvSpPr txBox="1"/>
            <p:nvPr/>
          </p:nvSpPr>
          <p:spPr>
            <a:xfrm>
              <a:off x="1770430" y="4390806"/>
              <a:ext cx="1368151" cy="426858"/>
            </a:xfrm>
            <a:prstGeom prst="rect">
              <a:avLst/>
            </a:prstGeom>
            <a:solidFill>
              <a:srgbClr val="416629"/>
            </a:solidFill>
            <a:ln>
              <a:noFill/>
            </a:ln>
          </p:spPr>
          <p:txBody>
            <a:bodyPr wrap="square" rtlCol="0">
              <a:spAutoFit/>
            </a:bodyPr>
            <a:lstStyle/>
            <a:p>
              <a:r>
                <a:rPr lang="en-SE" sz="1600" dirty="0">
                  <a:solidFill>
                    <a:schemeClr val="bg1"/>
                  </a:solidFill>
                </a:rPr>
                <a:t>Classical MD</a:t>
              </a:r>
            </a:p>
          </p:txBody>
        </p:sp>
        <p:cxnSp>
          <p:nvCxnSpPr>
            <p:cNvPr id="23" name="Straight Connector 22">
              <a:extLst>
                <a:ext uri="{FF2B5EF4-FFF2-40B4-BE49-F238E27FC236}">
                  <a16:creationId xmlns:a16="http://schemas.microsoft.com/office/drawing/2014/main" id="{E32DC429-8CC6-7249-BEB7-F1746A9E8E13}"/>
                </a:ext>
              </a:extLst>
            </p:cNvPr>
            <p:cNvCxnSpPr>
              <a:cxnSpLocks/>
            </p:cNvCxnSpPr>
            <p:nvPr/>
          </p:nvCxnSpPr>
          <p:spPr>
            <a:xfrm flipV="1">
              <a:off x="2010943" y="4760138"/>
              <a:ext cx="1127638" cy="1090300"/>
            </a:xfrm>
            <a:prstGeom prst="line">
              <a:avLst/>
            </a:prstGeom>
            <a:ln>
              <a:solidFill>
                <a:srgbClr val="41662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CA1C47-D0BF-7F45-852D-7C0F04E2158F}"/>
                </a:ext>
              </a:extLst>
            </p:cNvPr>
            <p:cNvCxnSpPr>
              <a:cxnSpLocks/>
            </p:cNvCxnSpPr>
            <p:nvPr/>
          </p:nvCxnSpPr>
          <p:spPr>
            <a:xfrm flipV="1">
              <a:off x="1764546" y="4760138"/>
              <a:ext cx="0" cy="1090301"/>
            </a:xfrm>
            <a:prstGeom prst="line">
              <a:avLst/>
            </a:prstGeom>
            <a:ln>
              <a:solidFill>
                <a:srgbClr val="416629"/>
              </a:solidFill>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9400F20C-86A0-D441-AF5E-478CFC926E05}"/>
              </a:ext>
            </a:extLst>
          </p:cNvPr>
          <p:cNvPicPr>
            <a:picLocks noChangeAspect="1"/>
          </p:cNvPicPr>
          <p:nvPr/>
        </p:nvPicPr>
        <p:blipFill rotWithShape="1">
          <a:blip r:embed="rId5">
            <a:extLst>
              <a:ext uri="{28A0092B-C50C-407E-A947-70E740481C1C}">
                <a14:useLocalDpi xmlns:a14="http://schemas.microsoft.com/office/drawing/2010/main" val="0"/>
              </a:ext>
            </a:extLst>
          </a:blip>
          <a:srcRect t="11555" b="1875"/>
          <a:stretch/>
        </p:blipFill>
        <p:spPr>
          <a:xfrm>
            <a:off x="1302744" y="1793793"/>
            <a:ext cx="1635561" cy="1079151"/>
          </a:xfrm>
          <a:prstGeom prst="rect">
            <a:avLst/>
          </a:prstGeom>
        </p:spPr>
      </p:pic>
      <p:pic>
        <p:nvPicPr>
          <p:cNvPr id="28" name="Picture 4" descr="v4.1.5 · siesta-project / siesta · GitLab">
            <a:extLst>
              <a:ext uri="{FF2B5EF4-FFF2-40B4-BE49-F238E27FC236}">
                <a16:creationId xmlns:a16="http://schemas.microsoft.com/office/drawing/2014/main" id="{77C9267C-D6A4-9E45-B24E-C03A7BB16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4337" y="584837"/>
            <a:ext cx="1454433" cy="7802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3BEE0A0-CFD6-EF49-A468-A550BBA511EF}"/>
              </a:ext>
            </a:extLst>
          </p:cNvPr>
          <p:cNvGrpSpPr/>
          <p:nvPr/>
        </p:nvGrpSpPr>
        <p:grpSpPr>
          <a:xfrm>
            <a:off x="7454460" y="3500581"/>
            <a:ext cx="3697732" cy="2772582"/>
            <a:chOff x="7225197" y="3395288"/>
            <a:chExt cx="3697732" cy="2772582"/>
          </a:xfrm>
        </p:grpSpPr>
        <p:pic>
          <p:nvPicPr>
            <p:cNvPr id="26" name="Picture 25">
              <a:extLst>
                <a:ext uri="{FF2B5EF4-FFF2-40B4-BE49-F238E27FC236}">
                  <a16:creationId xmlns:a16="http://schemas.microsoft.com/office/drawing/2014/main" id="{E326E45A-52EF-1F4E-BD21-4ED92F31D5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5197" y="3395288"/>
              <a:ext cx="3697732" cy="1966722"/>
            </a:xfrm>
            <a:prstGeom prst="rect">
              <a:avLst/>
            </a:prstGeom>
          </p:spPr>
        </p:pic>
        <p:sp>
          <p:nvSpPr>
            <p:cNvPr id="37" name="TextBox 36">
              <a:extLst>
                <a:ext uri="{FF2B5EF4-FFF2-40B4-BE49-F238E27FC236}">
                  <a16:creationId xmlns:a16="http://schemas.microsoft.com/office/drawing/2014/main" id="{4F7B1E44-6E3F-9C4F-ABAA-85A2E3C83428}"/>
                </a:ext>
              </a:extLst>
            </p:cNvPr>
            <p:cNvSpPr txBox="1"/>
            <p:nvPr/>
          </p:nvSpPr>
          <p:spPr>
            <a:xfrm>
              <a:off x="7309876" y="5521539"/>
              <a:ext cx="3613053" cy="646331"/>
            </a:xfrm>
            <a:prstGeom prst="rect">
              <a:avLst/>
            </a:prstGeom>
            <a:noFill/>
            <a:ln w="15875">
              <a:solidFill>
                <a:schemeClr val="tx1"/>
              </a:solidFill>
            </a:ln>
          </p:spPr>
          <p:txBody>
            <a:bodyPr wrap="square" rtlCol="0">
              <a:spAutoFit/>
            </a:bodyPr>
            <a:lstStyle/>
            <a:p>
              <a:pPr algn="ctr"/>
              <a:r>
                <a:rPr lang="en-SE" dirty="0"/>
                <a:t>Electric Field strength to </a:t>
              </a:r>
              <a:r>
                <a:rPr lang="en-SE" b="1" dirty="0"/>
                <a:t>break </a:t>
              </a:r>
            </a:p>
            <a:p>
              <a:pPr algn="ctr"/>
              <a:r>
                <a:rPr lang="en-SE" b="1" dirty="0"/>
                <a:t>covalent bond </a:t>
              </a:r>
              <a:r>
                <a:rPr lang="en-SE" dirty="0"/>
                <a:t>≃ O(45 V/nm)</a:t>
              </a:r>
            </a:p>
          </p:txBody>
        </p:sp>
      </p:grpSp>
      <p:pic>
        <p:nvPicPr>
          <p:cNvPr id="27" name="Picture 26">
            <a:extLst>
              <a:ext uri="{FF2B5EF4-FFF2-40B4-BE49-F238E27FC236}">
                <a16:creationId xmlns:a16="http://schemas.microsoft.com/office/drawing/2014/main" id="{66D50F40-EA87-5F41-A9AB-6EEACD3F806B}"/>
              </a:ext>
            </a:extLst>
          </p:cNvPr>
          <p:cNvPicPr>
            <a:picLocks noChangeAspect="1"/>
          </p:cNvPicPr>
          <p:nvPr/>
        </p:nvPicPr>
        <p:blipFill rotWithShape="1">
          <a:blip r:embed="rId8"/>
          <a:srcRect r="6533"/>
          <a:stretch/>
        </p:blipFill>
        <p:spPr>
          <a:xfrm rot="439622">
            <a:off x="4835946" y="3849420"/>
            <a:ext cx="1680715" cy="1961102"/>
          </a:xfrm>
          <a:prstGeom prst="ellipse">
            <a:avLst/>
          </a:prstGeom>
        </p:spPr>
      </p:pic>
      <p:grpSp>
        <p:nvGrpSpPr>
          <p:cNvPr id="3" name="Group 2">
            <a:extLst>
              <a:ext uri="{FF2B5EF4-FFF2-40B4-BE49-F238E27FC236}">
                <a16:creationId xmlns:a16="http://schemas.microsoft.com/office/drawing/2014/main" id="{ED66E422-A412-B347-8A77-333D8DE39872}"/>
              </a:ext>
            </a:extLst>
          </p:cNvPr>
          <p:cNvGrpSpPr/>
          <p:nvPr/>
        </p:nvGrpSpPr>
        <p:grpSpPr>
          <a:xfrm>
            <a:off x="-1342357" y="-2794604"/>
            <a:ext cx="13351477" cy="4650639"/>
            <a:chOff x="-1342357" y="-2794604"/>
            <a:chExt cx="13351477" cy="4650639"/>
          </a:xfrm>
        </p:grpSpPr>
        <p:grpSp>
          <p:nvGrpSpPr>
            <p:cNvPr id="64" name="Group 63">
              <a:extLst>
                <a:ext uri="{FF2B5EF4-FFF2-40B4-BE49-F238E27FC236}">
                  <a16:creationId xmlns:a16="http://schemas.microsoft.com/office/drawing/2014/main" id="{EF222EED-CC14-E24C-9260-64501AC97A2C}"/>
                </a:ext>
              </a:extLst>
            </p:cNvPr>
            <p:cNvGrpSpPr/>
            <p:nvPr/>
          </p:nvGrpSpPr>
          <p:grpSpPr>
            <a:xfrm>
              <a:off x="-1342357" y="-2794604"/>
              <a:ext cx="13351477" cy="4650639"/>
              <a:chOff x="-1311519" y="-2758225"/>
              <a:chExt cx="13351477" cy="4650639"/>
            </a:xfrm>
          </p:grpSpPr>
          <p:sp>
            <p:nvSpPr>
              <p:cNvPr id="65" name="Oval 64">
                <a:extLst>
                  <a:ext uri="{FF2B5EF4-FFF2-40B4-BE49-F238E27FC236}">
                    <a16:creationId xmlns:a16="http://schemas.microsoft.com/office/drawing/2014/main" id="{1F331275-A2CB-3541-89A6-0788FBB1AFE3}"/>
                  </a:ext>
                </a:extLst>
              </p:cNvPr>
              <p:cNvSpPr/>
              <p:nvPr/>
            </p:nvSpPr>
            <p:spPr>
              <a:xfrm>
                <a:off x="-1311519" y="-2758225"/>
                <a:ext cx="6742863" cy="4345117"/>
              </a:xfrm>
              <a:prstGeom prst="ellipse">
                <a:avLst/>
              </a:prstGeom>
              <a:solidFill>
                <a:srgbClr val="42662A"/>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66" name="TextBox 65">
                <a:extLst>
                  <a:ext uri="{FF2B5EF4-FFF2-40B4-BE49-F238E27FC236}">
                    <a16:creationId xmlns:a16="http://schemas.microsoft.com/office/drawing/2014/main" id="{0E021560-9D0D-F245-964A-8AE9F4A027E8}"/>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67" name="TextBox 66">
                <a:extLst>
                  <a:ext uri="{FF2B5EF4-FFF2-40B4-BE49-F238E27FC236}">
                    <a16:creationId xmlns:a16="http://schemas.microsoft.com/office/drawing/2014/main" id="{A0AF48C4-EF20-A545-B61D-1BD71E83AB56}"/>
                  </a:ext>
                </a:extLst>
              </p:cNvPr>
              <p:cNvSpPr txBox="1"/>
              <p:nvPr/>
            </p:nvSpPr>
            <p:spPr>
              <a:xfrm>
                <a:off x="11439258" y="112487"/>
                <a:ext cx="600700" cy="276999"/>
              </a:xfrm>
              <a:prstGeom prst="rect">
                <a:avLst/>
              </a:prstGeom>
              <a:noFill/>
            </p:spPr>
            <p:txBody>
              <a:bodyPr wrap="square" rtlCol="0">
                <a:spAutoFit/>
              </a:bodyPr>
              <a:lstStyle/>
              <a:p>
                <a:pPr algn="r"/>
                <a:r>
                  <a:rPr lang="en-SE" sz="1200" dirty="0"/>
                  <a:t>11/25</a:t>
                </a:r>
              </a:p>
            </p:txBody>
          </p:sp>
          <p:sp>
            <p:nvSpPr>
              <p:cNvPr id="68" name="Rettangolo 5">
                <a:extLst>
                  <a:ext uri="{FF2B5EF4-FFF2-40B4-BE49-F238E27FC236}">
                    <a16:creationId xmlns:a16="http://schemas.microsoft.com/office/drawing/2014/main" id="{FA0971B3-6EAA-8B4A-BB1F-DDEF4DFE1A2C}"/>
                  </a:ext>
                </a:extLst>
              </p:cNvPr>
              <p:cNvSpPr/>
              <p:nvPr/>
            </p:nvSpPr>
            <p:spPr>
              <a:xfrm>
                <a:off x="1365329" y="384319"/>
                <a:ext cx="2543441" cy="1508095"/>
              </a:xfrm>
              <a:prstGeom prst="rect">
                <a:avLst/>
              </a:prstGeom>
              <a:noFill/>
              <a:ln>
                <a:noFill/>
              </a:ln>
            </p:spPr>
            <p:txBody>
              <a:bodyPr wrap="square" lIns="91431" tIns="45715" rIns="91431" bIns="45715">
                <a:spAutoFit/>
              </a:bodyPr>
              <a:lstStyle/>
              <a:p>
                <a:r>
                  <a:rPr lang="en-SE" sz="2600" b="1" dirty="0">
                    <a:solidFill>
                      <a:schemeClr val="bg1"/>
                    </a:solidFill>
                  </a:rPr>
                  <a:t>Structure preservation</a:t>
                </a:r>
              </a:p>
              <a:p>
                <a:r>
                  <a:rPr lang="en-US" sz="2000" b="1" i="1" dirty="0">
                    <a:solidFill>
                      <a:schemeClr val="bg1"/>
                    </a:solidFill>
                    <a:latin typeface="+mj-lt"/>
                  </a:rPr>
                  <a:t>Ab initio</a:t>
                </a:r>
                <a:endParaRPr lang="en-SE" sz="2000" b="1" i="1" dirty="0">
                  <a:solidFill>
                    <a:schemeClr val="bg1"/>
                  </a:solidFill>
                  <a:latin typeface="+mj-lt"/>
                </a:endParaRPr>
              </a:p>
              <a:p>
                <a:endParaRPr lang="en-SE" sz="2000" b="1" i="1" dirty="0">
                  <a:solidFill>
                    <a:schemeClr val="bg1"/>
                  </a:solidFill>
                  <a:latin typeface="+mj-lt"/>
                </a:endParaRPr>
              </a:p>
            </p:txBody>
          </p:sp>
          <p:pic>
            <p:nvPicPr>
              <p:cNvPr id="69" name="Graphic 68">
                <a:extLst>
                  <a:ext uri="{FF2B5EF4-FFF2-40B4-BE49-F238E27FC236}">
                    <a16:creationId xmlns:a16="http://schemas.microsoft.com/office/drawing/2014/main" id="{961B762D-5C7A-F743-BE20-1C16DFFA35DD}"/>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7518" t="29746" r="35671" b="37624"/>
              <a:stretch/>
            </p:blipFill>
            <p:spPr>
              <a:xfrm>
                <a:off x="152042" y="-216954"/>
                <a:ext cx="1181540" cy="1355080"/>
              </a:xfrm>
              <a:prstGeom prst="rect">
                <a:avLst/>
              </a:prstGeom>
            </p:spPr>
          </p:pic>
          <p:sp>
            <p:nvSpPr>
              <p:cNvPr id="70" name="Oval 69">
                <a:extLst>
                  <a:ext uri="{FF2B5EF4-FFF2-40B4-BE49-F238E27FC236}">
                    <a16:creationId xmlns:a16="http://schemas.microsoft.com/office/drawing/2014/main" id="{3D7FEC6E-3000-D24F-B860-BA5113809ADF}"/>
                  </a:ext>
                </a:extLst>
              </p:cNvPr>
              <p:cNvSpPr>
                <a:spLocks noChangeAspect="1"/>
              </p:cNvSpPr>
              <p:nvPr/>
            </p:nvSpPr>
            <p:spPr>
              <a:xfrm>
                <a:off x="3877023" y="226789"/>
                <a:ext cx="1052614" cy="1052614"/>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71" name="Picture 70">
              <a:extLst>
                <a:ext uri="{FF2B5EF4-FFF2-40B4-BE49-F238E27FC236}">
                  <a16:creationId xmlns:a16="http://schemas.microsoft.com/office/drawing/2014/main" id="{B46BF6C2-D131-254A-8606-7F60BC93DEEF}"/>
                </a:ext>
              </a:extLst>
            </p:cNvPr>
            <p:cNvPicPr>
              <a:picLocks noChangeAspect="1"/>
            </p:cNvPicPr>
            <p:nvPr/>
          </p:nvPicPr>
          <p:blipFill rotWithShape="1">
            <a:blip r:embed="rId11"/>
            <a:srcRect l="14101" t="12936" r="13307" b="13370"/>
            <a:stretch/>
          </p:blipFill>
          <p:spPr>
            <a:xfrm>
              <a:off x="4010840" y="352407"/>
              <a:ext cx="773714" cy="864000"/>
            </a:xfrm>
            <a:prstGeom prst="ellipse">
              <a:avLst/>
            </a:prstGeom>
          </p:spPr>
        </p:pic>
      </p:grpSp>
      <p:cxnSp>
        <p:nvCxnSpPr>
          <p:cNvPr id="72" name="Straight Connector 71">
            <a:extLst>
              <a:ext uri="{FF2B5EF4-FFF2-40B4-BE49-F238E27FC236}">
                <a16:creationId xmlns:a16="http://schemas.microsoft.com/office/drawing/2014/main" id="{8BC0EB12-9AD1-6E4E-B68A-EA8CCBC50783}"/>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7FC476B9-5215-3F49-9730-73A4453A389E}"/>
              </a:ext>
            </a:extLst>
          </p:cNvPr>
          <p:cNvSpPr txBox="1"/>
          <p:nvPr/>
        </p:nvSpPr>
        <p:spPr>
          <a:xfrm>
            <a:off x="228457" y="6292608"/>
            <a:ext cx="2937703"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A </a:t>
            </a:r>
            <a:r>
              <a:rPr lang="en-GB" sz="900" dirty="0" err="1">
                <a:latin typeface="Calibri" panose="020F0502020204030204" pitchFamily="34" charset="0"/>
                <a:cs typeface="Calibri" panose="020F0502020204030204" pitchFamily="34" charset="0"/>
              </a:rPr>
              <a:t>Sinenlnikova</a:t>
            </a:r>
            <a:r>
              <a:rPr lang="en-GB" sz="900" dirty="0">
                <a:latin typeface="Calibri" panose="020F0502020204030204" pitchFamily="34" charset="0"/>
                <a:cs typeface="Calibri" panose="020F0502020204030204" pitchFamily="34" charset="0"/>
              </a:rPr>
              <a:t>, </a:t>
            </a:r>
            <a:r>
              <a:rPr lang="en-GB" sz="900" u="sng" dirty="0">
                <a:latin typeface="Calibri" panose="020F0502020204030204" pitchFamily="34" charset="0"/>
                <a:cs typeface="Calibri" panose="020F0502020204030204" pitchFamily="34" charset="0"/>
              </a:rPr>
              <a:t>EDS</a:t>
            </a:r>
            <a:r>
              <a:rPr lang="en-GB" sz="900" dirty="0">
                <a:latin typeface="Calibri" panose="020F0502020204030204" pitchFamily="34" charset="0"/>
                <a:cs typeface="Calibri" panose="020F0502020204030204" pitchFamily="34" charset="0"/>
              </a:rPr>
              <a:t>, et al, </a:t>
            </a:r>
            <a:r>
              <a:rPr lang="en-GB" sz="900" i="1" dirty="0" err="1">
                <a:latin typeface="Calibri" panose="020F0502020204030204" pitchFamily="34" charset="0"/>
                <a:cs typeface="Calibri" panose="020F0502020204030204" pitchFamily="34" charset="0"/>
              </a:rPr>
              <a:t>Biophys</a:t>
            </a:r>
            <a:r>
              <a:rPr lang="en-GB" sz="900" i="1" dirty="0">
                <a:latin typeface="Calibri" panose="020F0502020204030204" pitchFamily="34" charset="0"/>
                <a:cs typeface="Calibri" panose="020F0502020204030204" pitchFamily="34" charset="0"/>
              </a:rPr>
              <a:t> J </a:t>
            </a:r>
            <a:r>
              <a:rPr lang="en-GB" sz="900" dirty="0">
                <a:latin typeface="Calibri" panose="020F0502020204030204" pitchFamily="34" charset="0"/>
                <a:cs typeface="Calibri" panose="020F0502020204030204" pitchFamily="34" charset="0"/>
              </a:rPr>
              <a:t>(2021) </a:t>
            </a:r>
          </a:p>
        </p:txBody>
      </p:sp>
    </p:spTree>
    <p:extLst>
      <p:ext uri="{BB962C8B-B14F-4D97-AF65-F5344CB8AC3E}">
        <p14:creationId xmlns:p14="http://schemas.microsoft.com/office/powerpoint/2010/main" val="38934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CFBC7F5-CDDB-0544-929E-FB1E40896055}"/>
              </a:ext>
            </a:extLst>
          </p:cNvPr>
          <p:cNvSpPr txBox="1"/>
          <p:nvPr/>
        </p:nvSpPr>
        <p:spPr>
          <a:xfrm>
            <a:off x="4443242" y="43921"/>
            <a:ext cx="4158313" cy="461665"/>
          </a:xfrm>
          <a:prstGeom prst="rect">
            <a:avLst/>
          </a:prstGeom>
          <a:noFill/>
        </p:spPr>
        <p:txBody>
          <a:bodyPr wrap="square" rtlCol="0">
            <a:spAutoFit/>
          </a:bodyPr>
          <a:lstStyle/>
          <a:p>
            <a:pPr algn="ctr"/>
            <a:endParaRPr lang="en-SE" i="1" dirty="0"/>
          </a:p>
        </p:txBody>
      </p:sp>
      <p:grpSp>
        <p:nvGrpSpPr>
          <p:cNvPr id="3" name="Group 2">
            <a:extLst>
              <a:ext uri="{FF2B5EF4-FFF2-40B4-BE49-F238E27FC236}">
                <a16:creationId xmlns:a16="http://schemas.microsoft.com/office/drawing/2014/main" id="{ED66E422-A412-B347-8A77-333D8DE39872}"/>
              </a:ext>
            </a:extLst>
          </p:cNvPr>
          <p:cNvGrpSpPr/>
          <p:nvPr/>
        </p:nvGrpSpPr>
        <p:grpSpPr>
          <a:xfrm>
            <a:off x="-1342357" y="-2794604"/>
            <a:ext cx="13351477" cy="4345117"/>
            <a:chOff x="-1342357" y="-2794604"/>
            <a:chExt cx="13351477" cy="4345117"/>
          </a:xfrm>
        </p:grpSpPr>
        <p:grpSp>
          <p:nvGrpSpPr>
            <p:cNvPr id="64" name="Group 63">
              <a:extLst>
                <a:ext uri="{FF2B5EF4-FFF2-40B4-BE49-F238E27FC236}">
                  <a16:creationId xmlns:a16="http://schemas.microsoft.com/office/drawing/2014/main" id="{EF222EED-CC14-E24C-9260-64501AC97A2C}"/>
                </a:ext>
              </a:extLst>
            </p:cNvPr>
            <p:cNvGrpSpPr/>
            <p:nvPr/>
          </p:nvGrpSpPr>
          <p:grpSpPr>
            <a:xfrm>
              <a:off x="-1342357" y="-2794604"/>
              <a:ext cx="13351477" cy="4345117"/>
              <a:chOff x="-1311519" y="-2758225"/>
              <a:chExt cx="13351477" cy="4345117"/>
            </a:xfrm>
          </p:grpSpPr>
          <p:sp>
            <p:nvSpPr>
              <p:cNvPr id="65" name="Oval 64">
                <a:extLst>
                  <a:ext uri="{FF2B5EF4-FFF2-40B4-BE49-F238E27FC236}">
                    <a16:creationId xmlns:a16="http://schemas.microsoft.com/office/drawing/2014/main" id="{1F331275-A2CB-3541-89A6-0788FBB1AFE3}"/>
                  </a:ext>
                </a:extLst>
              </p:cNvPr>
              <p:cNvSpPr/>
              <p:nvPr/>
            </p:nvSpPr>
            <p:spPr>
              <a:xfrm>
                <a:off x="-1311519" y="-2758225"/>
                <a:ext cx="6742863" cy="4345117"/>
              </a:xfrm>
              <a:prstGeom prst="ellipse">
                <a:avLst/>
              </a:prstGeom>
              <a:solidFill>
                <a:srgbClr val="42662A"/>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66" name="TextBox 65">
                <a:extLst>
                  <a:ext uri="{FF2B5EF4-FFF2-40B4-BE49-F238E27FC236}">
                    <a16:creationId xmlns:a16="http://schemas.microsoft.com/office/drawing/2014/main" id="{0E021560-9D0D-F245-964A-8AE9F4A027E8}"/>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67" name="TextBox 66">
                <a:extLst>
                  <a:ext uri="{FF2B5EF4-FFF2-40B4-BE49-F238E27FC236}">
                    <a16:creationId xmlns:a16="http://schemas.microsoft.com/office/drawing/2014/main" id="{A0AF48C4-EF20-A545-B61D-1BD71E83AB56}"/>
                  </a:ext>
                </a:extLst>
              </p:cNvPr>
              <p:cNvSpPr txBox="1"/>
              <p:nvPr/>
            </p:nvSpPr>
            <p:spPr>
              <a:xfrm>
                <a:off x="11439258" y="112487"/>
                <a:ext cx="600700" cy="276999"/>
              </a:xfrm>
              <a:prstGeom prst="rect">
                <a:avLst/>
              </a:prstGeom>
              <a:noFill/>
            </p:spPr>
            <p:txBody>
              <a:bodyPr wrap="square" rtlCol="0">
                <a:spAutoFit/>
              </a:bodyPr>
              <a:lstStyle/>
              <a:p>
                <a:pPr algn="r"/>
                <a:r>
                  <a:rPr lang="en-SE" sz="1200" dirty="0"/>
                  <a:t>12/25</a:t>
                </a:r>
              </a:p>
            </p:txBody>
          </p:sp>
          <p:sp>
            <p:nvSpPr>
              <p:cNvPr id="68" name="Rettangolo 5">
                <a:extLst>
                  <a:ext uri="{FF2B5EF4-FFF2-40B4-BE49-F238E27FC236}">
                    <a16:creationId xmlns:a16="http://schemas.microsoft.com/office/drawing/2014/main" id="{FA0971B3-6EAA-8B4A-BB1F-DDEF4DFE1A2C}"/>
                  </a:ext>
                </a:extLst>
              </p:cNvPr>
              <p:cNvSpPr/>
              <p:nvPr/>
            </p:nvSpPr>
            <p:spPr>
              <a:xfrm>
                <a:off x="1365329" y="384319"/>
                <a:ext cx="2543441" cy="1200318"/>
              </a:xfrm>
              <a:prstGeom prst="rect">
                <a:avLst/>
              </a:prstGeom>
              <a:noFill/>
              <a:ln>
                <a:noFill/>
              </a:ln>
            </p:spPr>
            <p:txBody>
              <a:bodyPr wrap="square" lIns="91431" tIns="45715" rIns="91431" bIns="45715">
                <a:spAutoFit/>
              </a:bodyPr>
              <a:lstStyle/>
              <a:p>
                <a:r>
                  <a:rPr lang="en-SE" sz="2600" b="1" dirty="0">
                    <a:solidFill>
                      <a:schemeClr val="bg1"/>
                    </a:solidFill>
                  </a:rPr>
                  <a:t>Structure preservation</a:t>
                </a:r>
              </a:p>
              <a:p>
                <a:r>
                  <a:rPr lang="en-SE" sz="2000" b="1" i="1" dirty="0">
                    <a:solidFill>
                      <a:schemeClr val="bg1"/>
                    </a:solidFill>
                    <a:latin typeface="+mj-lt"/>
                  </a:rPr>
                  <a:t>RMSD</a:t>
                </a:r>
              </a:p>
            </p:txBody>
          </p:sp>
          <p:pic>
            <p:nvPicPr>
              <p:cNvPr id="69" name="Graphic 68">
                <a:extLst>
                  <a:ext uri="{FF2B5EF4-FFF2-40B4-BE49-F238E27FC236}">
                    <a16:creationId xmlns:a16="http://schemas.microsoft.com/office/drawing/2014/main" id="{961B762D-5C7A-F743-BE20-1C16DFFA35D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518" t="29746" r="35671" b="37624"/>
              <a:stretch/>
            </p:blipFill>
            <p:spPr>
              <a:xfrm>
                <a:off x="152042" y="-216954"/>
                <a:ext cx="1181540" cy="1355080"/>
              </a:xfrm>
              <a:prstGeom prst="rect">
                <a:avLst/>
              </a:prstGeom>
            </p:spPr>
          </p:pic>
          <p:sp>
            <p:nvSpPr>
              <p:cNvPr id="70" name="Oval 69">
                <a:extLst>
                  <a:ext uri="{FF2B5EF4-FFF2-40B4-BE49-F238E27FC236}">
                    <a16:creationId xmlns:a16="http://schemas.microsoft.com/office/drawing/2014/main" id="{3D7FEC6E-3000-D24F-B860-BA5113809ADF}"/>
                  </a:ext>
                </a:extLst>
              </p:cNvPr>
              <p:cNvSpPr>
                <a:spLocks noChangeAspect="1"/>
              </p:cNvSpPr>
              <p:nvPr/>
            </p:nvSpPr>
            <p:spPr>
              <a:xfrm>
                <a:off x="3877023" y="226789"/>
                <a:ext cx="1052614" cy="1052614"/>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71" name="Picture 70">
              <a:extLst>
                <a:ext uri="{FF2B5EF4-FFF2-40B4-BE49-F238E27FC236}">
                  <a16:creationId xmlns:a16="http://schemas.microsoft.com/office/drawing/2014/main" id="{B46BF6C2-D131-254A-8606-7F60BC93DEEF}"/>
                </a:ext>
              </a:extLst>
            </p:cNvPr>
            <p:cNvPicPr>
              <a:picLocks noChangeAspect="1"/>
            </p:cNvPicPr>
            <p:nvPr/>
          </p:nvPicPr>
          <p:blipFill rotWithShape="1">
            <a:blip r:embed="rId5"/>
            <a:srcRect l="14101" t="12936" r="13307" b="13370"/>
            <a:stretch/>
          </p:blipFill>
          <p:spPr>
            <a:xfrm>
              <a:off x="4010840" y="352407"/>
              <a:ext cx="773714" cy="864000"/>
            </a:xfrm>
            <a:prstGeom prst="ellipse">
              <a:avLst/>
            </a:prstGeom>
          </p:spPr>
        </p:pic>
      </p:grpSp>
      <p:cxnSp>
        <p:nvCxnSpPr>
          <p:cNvPr id="72" name="Straight Connector 71">
            <a:extLst>
              <a:ext uri="{FF2B5EF4-FFF2-40B4-BE49-F238E27FC236}">
                <a16:creationId xmlns:a16="http://schemas.microsoft.com/office/drawing/2014/main" id="{8BC0EB12-9AD1-6E4E-B68A-EA8CCBC50783}"/>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B0CF4F1D-38B2-8D40-9705-1D3129782DCF}"/>
              </a:ext>
            </a:extLst>
          </p:cNvPr>
          <p:cNvPicPr>
            <a:picLocks noChangeAspect="1"/>
          </p:cNvPicPr>
          <p:nvPr/>
        </p:nvPicPr>
        <p:blipFill>
          <a:blip r:embed="rId6"/>
          <a:stretch>
            <a:fillRect/>
          </a:stretch>
        </p:blipFill>
        <p:spPr>
          <a:xfrm>
            <a:off x="5707966" y="1447142"/>
            <a:ext cx="6375006" cy="4903851"/>
          </a:xfrm>
          <a:prstGeom prst="rect">
            <a:avLst/>
          </a:prstGeom>
        </p:spPr>
      </p:pic>
      <p:pic>
        <p:nvPicPr>
          <p:cNvPr id="32" name="Picture 31">
            <a:extLst>
              <a:ext uri="{FF2B5EF4-FFF2-40B4-BE49-F238E27FC236}">
                <a16:creationId xmlns:a16="http://schemas.microsoft.com/office/drawing/2014/main" id="{6AA89BA5-DBCF-2646-B9BB-219EDAC9B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04" y="1633846"/>
            <a:ext cx="1502529" cy="1579254"/>
          </a:xfrm>
          <a:prstGeom prst="rect">
            <a:avLst/>
          </a:prstGeom>
        </p:spPr>
      </p:pic>
      <p:sp>
        <p:nvSpPr>
          <p:cNvPr id="6" name="TextBox 5">
            <a:extLst>
              <a:ext uri="{FF2B5EF4-FFF2-40B4-BE49-F238E27FC236}">
                <a16:creationId xmlns:a16="http://schemas.microsoft.com/office/drawing/2014/main" id="{431492A9-B0D7-304E-8160-427440DD802D}"/>
              </a:ext>
            </a:extLst>
          </p:cNvPr>
          <p:cNvSpPr txBox="1"/>
          <p:nvPr/>
        </p:nvSpPr>
        <p:spPr>
          <a:xfrm>
            <a:off x="5480784" y="1163012"/>
            <a:ext cx="6133171" cy="400110"/>
          </a:xfrm>
          <a:prstGeom prst="rect">
            <a:avLst/>
          </a:prstGeom>
          <a:noFill/>
        </p:spPr>
        <p:txBody>
          <a:bodyPr wrap="square" rtlCol="0">
            <a:spAutoFit/>
          </a:bodyPr>
          <a:lstStyle/>
          <a:p>
            <a:pPr algn="ctr"/>
            <a:r>
              <a:rPr lang="en-SE" sz="2000" b="1" dirty="0"/>
              <a:t>Root Mean Square Deviations</a:t>
            </a:r>
          </a:p>
        </p:txBody>
      </p:sp>
      <p:pic>
        <p:nvPicPr>
          <p:cNvPr id="8" name="Picture 7">
            <a:extLst>
              <a:ext uri="{FF2B5EF4-FFF2-40B4-BE49-F238E27FC236}">
                <a16:creationId xmlns:a16="http://schemas.microsoft.com/office/drawing/2014/main" id="{4092ECEE-596F-E044-A6F7-A579F945D644}"/>
              </a:ext>
            </a:extLst>
          </p:cNvPr>
          <p:cNvPicPr>
            <a:picLocks noChangeAspect="1"/>
          </p:cNvPicPr>
          <p:nvPr/>
        </p:nvPicPr>
        <p:blipFill>
          <a:blip r:embed="rId8"/>
          <a:stretch>
            <a:fillRect/>
          </a:stretch>
        </p:blipFill>
        <p:spPr>
          <a:xfrm>
            <a:off x="509404" y="3727006"/>
            <a:ext cx="4702189" cy="1025848"/>
          </a:xfrm>
          <a:prstGeom prst="rect">
            <a:avLst/>
          </a:prstGeom>
        </p:spPr>
      </p:pic>
      <p:sp>
        <p:nvSpPr>
          <p:cNvPr id="36" name="TextBox 35">
            <a:extLst>
              <a:ext uri="{FF2B5EF4-FFF2-40B4-BE49-F238E27FC236}">
                <a16:creationId xmlns:a16="http://schemas.microsoft.com/office/drawing/2014/main" id="{C0D0F2F5-4520-C541-AC5D-75BE372B988D}"/>
              </a:ext>
            </a:extLst>
          </p:cNvPr>
          <p:cNvSpPr txBox="1"/>
          <p:nvPr/>
        </p:nvSpPr>
        <p:spPr>
          <a:xfrm>
            <a:off x="228457" y="6292608"/>
            <a:ext cx="2937703"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A </a:t>
            </a:r>
            <a:r>
              <a:rPr lang="en-GB" sz="900" dirty="0" err="1">
                <a:latin typeface="Calibri" panose="020F0502020204030204" pitchFamily="34" charset="0"/>
                <a:cs typeface="Calibri" panose="020F0502020204030204" pitchFamily="34" charset="0"/>
              </a:rPr>
              <a:t>Sinenlnikova</a:t>
            </a:r>
            <a:r>
              <a:rPr lang="en-GB" sz="900" dirty="0">
                <a:latin typeface="Calibri" panose="020F0502020204030204" pitchFamily="34" charset="0"/>
                <a:cs typeface="Calibri" panose="020F0502020204030204" pitchFamily="34" charset="0"/>
              </a:rPr>
              <a:t>, </a:t>
            </a:r>
            <a:r>
              <a:rPr lang="en-GB" sz="900" u="sng" dirty="0">
                <a:latin typeface="Calibri" panose="020F0502020204030204" pitchFamily="34" charset="0"/>
                <a:cs typeface="Calibri" panose="020F0502020204030204" pitchFamily="34" charset="0"/>
              </a:rPr>
              <a:t>EDS</a:t>
            </a:r>
            <a:r>
              <a:rPr lang="en-GB" sz="900" dirty="0">
                <a:latin typeface="Calibri" panose="020F0502020204030204" pitchFamily="34" charset="0"/>
                <a:cs typeface="Calibri" panose="020F0502020204030204" pitchFamily="34" charset="0"/>
              </a:rPr>
              <a:t>, et al, </a:t>
            </a:r>
            <a:r>
              <a:rPr lang="en-GB" sz="900" i="1" dirty="0" err="1">
                <a:latin typeface="Calibri" panose="020F0502020204030204" pitchFamily="34" charset="0"/>
                <a:cs typeface="Calibri" panose="020F0502020204030204" pitchFamily="34" charset="0"/>
              </a:rPr>
              <a:t>Biophys</a:t>
            </a:r>
            <a:r>
              <a:rPr lang="en-GB" sz="900" i="1" dirty="0">
                <a:latin typeface="Calibri" panose="020F0502020204030204" pitchFamily="34" charset="0"/>
                <a:cs typeface="Calibri" panose="020F0502020204030204" pitchFamily="34" charset="0"/>
              </a:rPr>
              <a:t> J </a:t>
            </a:r>
            <a:r>
              <a:rPr lang="en-GB" sz="900" dirty="0">
                <a:latin typeface="Calibri" panose="020F0502020204030204" pitchFamily="34" charset="0"/>
                <a:cs typeface="Calibri" panose="020F0502020204030204" pitchFamily="34" charset="0"/>
              </a:rPr>
              <a:t>(2021) </a:t>
            </a:r>
          </a:p>
        </p:txBody>
      </p:sp>
    </p:spTree>
    <p:extLst>
      <p:ext uri="{BB962C8B-B14F-4D97-AF65-F5344CB8AC3E}">
        <p14:creationId xmlns:p14="http://schemas.microsoft.com/office/powerpoint/2010/main" val="3406283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6F8B07-608D-564F-ADD3-5EE9DDF4B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662" y="1602729"/>
            <a:ext cx="6922344" cy="4479165"/>
          </a:xfrm>
          <a:prstGeom prst="rect">
            <a:avLst/>
          </a:prstGeom>
        </p:spPr>
      </p:pic>
      <p:sp>
        <p:nvSpPr>
          <p:cNvPr id="19" name="TextBox 18">
            <a:extLst>
              <a:ext uri="{FF2B5EF4-FFF2-40B4-BE49-F238E27FC236}">
                <a16:creationId xmlns:a16="http://schemas.microsoft.com/office/drawing/2014/main" id="{931EF19A-CFC7-4E4B-AB69-A184D1C86994}"/>
              </a:ext>
            </a:extLst>
          </p:cNvPr>
          <p:cNvSpPr txBox="1"/>
          <p:nvPr/>
        </p:nvSpPr>
        <p:spPr>
          <a:xfrm>
            <a:off x="172995" y="2813704"/>
            <a:ext cx="4803337" cy="1477328"/>
          </a:xfrm>
          <a:prstGeom prst="rect">
            <a:avLst/>
          </a:prstGeom>
          <a:noFill/>
        </p:spPr>
        <p:txBody>
          <a:bodyPr wrap="square">
            <a:spAutoFit/>
          </a:bodyPr>
          <a:lstStyle/>
          <a:p>
            <a:pPr marL="342900" indent="-342900">
              <a:buFont typeface="Arial" panose="020B0604020202020204" pitchFamily="34" charset="0"/>
              <a:buChar char="•"/>
            </a:pPr>
            <a:r>
              <a:rPr lang="en-GB" b="1" dirty="0"/>
              <a:t>Classical MD is still valid </a:t>
            </a:r>
            <a:r>
              <a:rPr lang="en-GB" dirty="0"/>
              <a:t>in the EF intensity region of interest </a:t>
            </a:r>
          </a:p>
          <a:p>
            <a:pPr marL="342900" indent="-342900">
              <a:buFont typeface="Arial" panose="020B0604020202020204" pitchFamily="34" charset="0"/>
              <a:buChar char="•"/>
            </a:pPr>
            <a:endParaRPr lang="en-GB" dirty="0">
              <a:effectLst/>
            </a:endParaRPr>
          </a:p>
          <a:p>
            <a:pPr marL="342900" indent="-342900">
              <a:buFont typeface="Arial" panose="020B0604020202020204" pitchFamily="34" charset="0"/>
              <a:buChar char="•"/>
            </a:pPr>
            <a:r>
              <a:rPr lang="en-GB" dirty="0"/>
              <a:t>The structure </a:t>
            </a:r>
            <a:r>
              <a:rPr lang="en-GB" b="1" dirty="0"/>
              <a:t>does not evolve too much </a:t>
            </a:r>
            <a:r>
              <a:rPr lang="en-GB" dirty="0"/>
              <a:t>during simulation time</a:t>
            </a:r>
            <a:endParaRPr lang="en-GB" dirty="0">
              <a:effectLst/>
            </a:endParaRPr>
          </a:p>
        </p:txBody>
      </p:sp>
      <p:grpSp>
        <p:nvGrpSpPr>
          <p:cNvPr id="34" name="Group 33">
            <a:extLst>
              <a:ext uri="{FF2B5EF4-FFF2-40B4-BE49-F238E27FC236}">
                <a16:creationId xmlns:a16="http://schemas.microsoft.com/office/drawing/2014/main" id="{4C16A10E-65A3-7845-9FC6-1DD6BE149AAC}"/>
              </a:ext>
            </a:extLst>
          </p:cNvPr>
          <p:cNvGrpSpPr/>
          <p:nvPr/>
        </p:nvGrpSpPr>
        <p:grpSpPr>
          <a:xfrm>
            <a:off x="-1342357" y="-2794604"/>
            <a:ext cx="13351477" cy="4650639"/>
            <a:chOff x="-1342357" y="-2794604"/>
            <a:chExt cx="13351477" cy="4650639"/>
          </a:xfrm>
        </p:grpSpPr>
        <p:grpSp>
          <p:nvGrpSpPr>
            <p:cNvPr id="35" name="Group 34">
              <a:extLst>
                <a:ext uri="{FF2B5EF4-FFF2-40B4-BE49-F238E27FC236}">
                  <a16:creationId xmlns:a16="http://schemas.microsoft.com/office/drawing/2014/main" id="{3777FE3C-5BDE-DE4C-87C3-4570BC161DF2}"/>
                </a:ext>
              </a:extLst>
            </p:cNvPr>
            <p:cNvGrpSpPr/>
            <p:nvPr/>
          </p:nvGrpSpPr>
          <p:grpSpPr>
            <a:xfrm>
              <a:off x="-1342357" y="-2794604"/>
              <a:ext cx="13351477" cy="4650639"/>
              <a:chOff x="-1311519" y="-2758225"/>
              <a:chExt cx="13351477" cy="4650639"/>
            </a:xfrm>
          </p:grpSpPr>
          <p:sp>
            <p:nvSpPr>
              <p:cNvPr id="37" name="Oval 36">
                <a:extLst>
                  <a:ext uri="{FF2B5EF4-FFF2-40B4-BE49-F238E27FC236}">
                    <a16:creationId xmlns:a16="http://schemas.microsoft.com/office/drawing/2014/main" id="{3DC5B1FA-0A0B-F241-9970-A35870AC26E2}"/>
                  </a:ext>
                </a:extLst>
              </p:cNvPr>
              <p:cNvSpPr/>
              <p:nvPr/>
            </p:nvSpPr>
            <p:spPr>
              <a:xfrm>
                <a:off x="-1311519" y="-2758225"/>
                <a:ext cx="6742863" cy="4345117"/>
              </a:xfrm>
              <a:prstGeom prst="ellipse">
                <a:avLst/>
              </a:prstGeom>
              <a:solidFill>
                <a:srgbClr val="42662A"/>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38" name="TextBox 37">
                <a:extLst>
                  <a:ext uri="{FF2B5EF4-FFF2-40B4-BE49-F238E27FC236}">
                    <a16:creationId xmlns:a16="http://schemas.microsoft.com/office/drawing/2014/main" id="{E0168089-18FD-2E42-AD49-03DD454EB489}"/>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39" name="TextBox 38">
                <a:extLst>
                  <a:ext uri="{FF2B5EF4-FFF2-40B4-BE49-F238E27FC236}">
                    <a16:creationId xmlns:a16="http://schemas.microsoft.com/office/drawing/2014/main" id="{8B825C16-AF44-0C4F-8DDA-B6C39F709E2A}"/>
                  </a:ext>
                </a:extLst>
              </p:cNvPr>
              <p:cNvSpPr txBox="1"/>
              <p:nvPr/>
            </p:nvSpPr>
            <p:spPr>
              <a:xfrm>
                <a:off x="11439258" y="112487"/>
                <a:ext cx="600700" cy="276999"/>
              </a:xfrm>
              <a:prstGeom prst="rect">
                <a:avLst/>
              </a:prstGeom>
              <a:noFill/>
            </p:spPr>
            <p:txBody>
              <a:bodyPr wrap="square" rtlCol="0">
                <a:spAutoFit/>
              </a:bodyPr>
              <a:lstStyle/>
              <a:p>
                <a:pPr algn="ctr"/>
                <a:r>
                  <a:rPr lang="en-SE" sz="1200" dirty="0"/>
                  <a:t>13/25</a:t>
                </a:r>
              </a:p>
            </p:txBody>
          </p:sp>
          <p:sp>
            <p:nvSpPr>
              <p:cNvPr id="40" name="Rettangolo 5">
                <a:extLst>
                  <a:ext uri="{FF2B5EF4-FFF2-40B4-BE49-F238E27FC236}">
                    <a16:creationId xmlns:a16="http://schemas.microsoft.com/office/drawing/2014/main" id="{F98B45F5-7B56-1C42-AB75-D87C5416D768}"/>
                  </a:ext>
                </a:extLst>
              </p:cNvPr>
              <p:cNvSpPr/>
              <p:nvPr/>
            </p:nvSpPr>
            <p:spPr>
              <a:xfrm>
                <a:off x="1365329" y="384319"/>
                <a:ext cx="2543441" cy="1508095"/>
              </a:xfrm>
              <a:prstGeom prst="rect">
                <a:avLst/>
              </a:prstGeom>
              <a:noFill/>
              <a:ln>
                <a:noFill/>
              </a:ln>
            </p:spPr>
            <p:txBody>
              <a:bodyPr wrap="square" lIns="91431" tIns="45715" rIns="91431" bIns="45715">
                <a:spAutoFit/>
              </a:bodyPr>
              <a:lstStyle/>
              <a:p>
                <a:r>
                  <a:rPr lang="en-SE" sz="2600" b="1" dirty="0">
                    <a:solidFill>
                      <a:schemeClr val="bg1"/>
                    </a:solidFill>
                  </a:rPr>
                  <a:t>Structure preservation</a:t>
                </a:r>
              </a:p>
              <a:p>
                <a:endParaRPr lang="en-SE" sz="2000" b="1" i="1" dirty="0">
                  <a:solidFill>
                    <a:schemeClr val="bg1"/>
                  </a:solidFill>
                  <a:latin typeface="+mj-lt"/>
                </a:endParaRPr>
              </a:p>
              <a:p>
                <a:endParaRPr lang="en-SE" sz="2000" b="1" i="1" dirty="0">
                  <a:solidFill>
                    <a:schemeClr val="bg1"/>
                  </a:solidFill>
                  <a:latin typeface="+mj-lt"/>
                </a:endParaRPr>
              </a:p>
            </p:txBody>
          </p:sp>
          <p:pic>
            <p:nvPicPr>
              <p:cNvPr id="41" name="Graphic 40">
                <a:extLst>
                  <a:ext uri="{FF2B5EF4-FFF2-40B4-BE49-F238E27FC236}">
                    <a16:creationId xmlns:a16="http://schemas.microsoft.com/office/drawing/2014/main" id="{0C2D8C36-0A8D-F048-9952-67D792814FB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7518" t="29746" r="35671" b="37624"/>
              <a:stretch/>
            </p:blipFill>
            <p:spPr>
              <a:xfrm>
                <a:off x="152042" y="-216954"/>
                <a:ext cx="1181540" cy="1355080"/>
              </a:xfrm>
              <a:prstGeom prst="rect">
                <a:avLst/>
              </a:prstGeom>
            </p:spPr>
          </p:pic>
          <p:sp>
            <p:nvSpPr>
              <p:cNvPr id="42" name="Oval 41">
                <a:extLst>
                  <a:ext uri="{FF2B5EF4-FFF2-40B4-BE49-F238E27FC236}">
                    <a16:creationId xmlns:a16="http://schemas.microsoft.com/office/drawing/2014/main" id="{FBF958E4-5ECC-624B-95C6-80B1F5CE18C2}"/>
                  </a:ext>
                </a:extLst>
              </p:cNvPr>
              <p:cNvSpPr>
                <a:spLocks noChangeAspect="1"/>
              </p:cNvSpPr>
              <p:nvPr/>
            </p:nvSpPr>
            <p:spPr>
              <a:xfrm>
                <a:off x="3877023" y="226789"/>
                <a:ext cx="1052614" cy="1052614"/>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36" name="Picture 35">
              <a:extLst>
                <a:ext uri="{FF2B5EF4-FFF2-40B4-BE49-F238E27FC236}">
                  <a16:creationId xmlns:a16="http://schemas.microsoft.com/office/drawing/2014/main" id="{FE9C1B47-6E85-D442-BFE7-01AB644EBB7B}"/>
                </a:ext>
              </a:extLst>
            </p:cNvPr>
            <p:cNvPicPr>
              <a:picLocks noChangeAspect="1"/>
            </p:cNvPicPr>
            <p:nvPr/>
          </p:nvPicPr>
          <p:blipFill rotWithShape="1">
            <a:blip r:embed="rId6"/>
            <a:srcRect l="14101" t="12936" r="13307" b="13370"/>
            <a:stretch/>
          </p:blipFill>
          <p:spPr>
            <a:xfrm>
              <a:off x="4010840" y="352407"/>
              <a:ext cx="773714" cy="864000"/>
            </a:xfrm>
            <a:prstGeom prst="ellipse">
              <a:avLst/>
            </a:prstGeom>
          </p:spPr>
        </p:pic>
      </p:grpSp>
      <p:cxnSp>
        <p:nvCxnSpPr>
          <p:cNvPr id="43" name="Straight Connector 42">
            <a:extLst>
              <a:ext uri="{FF2B5EF4-FFF2-40B4-BE49-F238E27FC236}">
                <a16:creationId xmlns:a16="http://schemas.microsoft.com/office/drawing/2014/main" id="{D4C23065-1A23-5D41-A126-7BB4CAF60EC2}"/>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4067C60D-05EA-EC40-B03E-415930968650}"/>
              </a:ext>
            </a:extLst>
          </p:cNvPr>
          <p:cNvSpPr txBox="1"/>
          <p:nvPr/>
        </p:nvSpPr>
        <p:spPr>
          <a:xfrm>
            <a:off x="228457" y="6292608"/>
            <a:ext cx="2937703"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A </a:t>
            </a:r>
            <a:r>
              <a:rPr lang="en-GB" sz="900" dirty="0" err="1">
                <a:latin typeface="Calibri" panose="020F0502020204030204" pitchFamily="34" charset="0"/>
                <a:cs typeface="Calibri" panose="020F0502020204030204" pitchFamily="34" charset="0"/>
              </a:rPr>
              <a:t>Sinenlnikova</a:t>
            </a:r>
            <a:r>
              <a:rPr lang="en-GB" sz="900" dirty="0">
                <a:latin typeface="Calibri" panose="020F0502020204030204" pitchFamily="34" charset="0"/>
                <a:cs typeface="Calibri" panose="020F0502020204030204" pitchFamily="34" charset="0"/>
              </a:rPr>
              <a:t>, </a:t>
            </a:r>
            <a:r>
              <a:rPr lang="en-GB" sz="900" u="sng" dirty="0">
                <a:latin typeface="Calibri" panose="020F0502020204030204" pitchFamily="34" charset="0"/>
                <a:cs typeface="Calibri" panose="020F0502020204030204" pitchFamily="34" charset="0"/>
              </a:rPr>
              <a:t>EDS</a:t>
            </a:r>
            <a:r>
              <a:rPr lang="en-GB" sz="900" dirty="0">
                <a:latin typeface="Calibri" panose="020F0502020204030204" pitchFamily="34" charset="0"/>
                <a:cs typeface="Calibri" panose="020F0502020204030204" pitchFamily="34" charset="0"/>
              </a:rPr>
              <a:t>, et al, </a:t>
            </a:r>
            <a:r>
              <a:rPr lang="en-GB" sz="900" i="1" dirty="0" err="1">
                <a:latin typeface="Calibri" panose="020F0502020204030204" pitchFamily="34" charset="0"/>
                <a:cs typeface="Calibri" panose="020F0502020204030204" pitchFamily="34" charset="0"/>
              </a:rPr>
              <a:t>Biophys</a:t>
            </a:r>
            <a:r>
              <a:rPr lang="en-GB" sz="900" i="1" dirty="0">
                <a:latin typeface="Calibri" panose="020F0502020204030204" pitchFamily="34" charset="0"/>
                <a:cs typeface="Calibri" panose="020F0502020204030204" pitchFamily="34" charset="0"/>
              </a:rPr>
              <a:t> J </a:t>
            </a:r>
            <a:r>
              <a:rPr lang="en-GB" sz="900" dirty="0">
                <a:latin typeface="Calibri" panose="020F0502020204030204" pitchFamily="34" charset="0"/>
                <a:cs typeface="Calibri" panose="020F0502020204030204" pitchFamily="34" charset="0"/>
              </a:rPr>
              <a:t>(2021) </a:t>
            </a:r>
          </a:p>
        </p:txBody>
      </p:sp>
    </p:spTree>
    <p:extLst>
      <p:ext uri="{BB962C8B-B14F-4D97-AF65-F5344CB8AC3E}">
        <p14:creationId xmlns:p14="http://schemas.microsoft.com/office/powerpoint/2010/main" val="372994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414FDCD-88BE-C1A2-98DD-29826AE87EC5}"/>
              </a:ext>
            </a:extLst>
          </p:cNvPr>
          <p:cNvGrpSpPr/>
          <p:nvPr/>
        </p:nvGrpSpPr>
        <p:grpSpPr>
          <a:xfrm>
            <a:off x="6101575" y="1932184"/>
            <a:ext cx="6102738" cy="3807987"/>
            <a:chOff x="6101575" y="1583960"/>
            <a:chExt cx="6102738" cy="3807987"/>
          </a:xfrm>
        </p:grpSpPr>
        <p:pic>
          <p:nvPicPr>
            <p:cNvPr id="7" name="Picture 6">
              <a:extLst>
                <a:ext uri="{FF2B5EF4-FFF2-40B4-BE49-F238E27FC236}">
                  <a16:creationId xmlns:a16="http://schemas.microsoft.com/office/drawing/2014/main" id="{499CEB66-F7D5-C547-A385-2BB801DFA092}"/>
                </a:ext>
              </a:extLst>
            </p:cNvPr>
            <p:cNvPicPr>
              <a:picLocks noChangeAspect="1"/>
            </p:cNvPicPr>
            <p:nvPr/>
          </p:nvPicPr>
          <p:blipFill>
            <a:blip r:embed="rId3"/>
            <a:stretch>
              <a:fillRect/>
            </a:stretch>
          </p:blipFill>
          <p:spPr>
            <a:xfrm>
              <a:off x="6435175" y="1706962"/>
              <a:ext cx="5224009" cy="3684985"/>
            </a:xfrm>
            <a:prstGeom prst="rect">
              <a:avLst/>
            </a:prstGeom>
          </p:spPr>
        </p:pic>
        <p:sp>
          <p:nvSpPr>
            <p:cNvPr id="16" name="TextBox 15">
              <a:extLst>
                <a:ext uri="{FF2B5EF4-FFF2-40B4-BE49-F238E27FC236}">
                  <a16:creationId xmlns:a16="http://schemas.microsoft.com/office/drawing/2014/main" id="{D87F92CA-DF93-2675-ED48-44E2004A8112}"/>
                </a:ext>
              </a:extLst>
            </p:cNvPr>
            <p:cNvSpPr txBox="1"/>
            <p:nvPr/>
          </p:nvSpPr>
          <p:spPr>
            <a:xfrm>
              <a:off x="6101575" y="1583960"/>
              <a:ext cx="6102738" cy="276999"/>
            </a:xfrm>
            <a:prstGeom prst="rect">
              <a:avLst/>
            </a:prstGeom>
            <a:noFill/>
          </p:spPr>
          <p:txBody>
            <a:bodyPr wrap="square" rtlCol="0">
              <a:spAutoFit/>
            </a:bodyPr>
            <a:lstStyle/>
            <a:p>
              <a:pPr algn="ctr"/>
              <a:r>
                <a:rPr lang="en-GB" sz="1200" dirty="0">
                  <a:latin typeface="Calibri" panose="020F0502020204030204" pitchFamily="34" charset="0"/>
                  <a:cs typeface="Calibri" panose="020F0502020204030204" pitchFamily="34" charset="0"/>
                </a:rPr>
                <a:t>contact maps:       </a:t>
              </a:r>
              <a:r>
                <a:rPr lang="en-GB" sz="1200" b="1" dirty="0">
                  <a:latin typeface="Calibri" panose="020F0502020204030204" pitchFamily="34" charset="0"/>
                  <a:cs typeface="Calibri" panose="020F0502020204030204" pitchFamily="34" charset="0"/>
                </a:rPr>
                <a:t> vacuum (left), rehydration (right) ;           solution </a:t>
              </a:r>
            </a:p>
          </p:txBody>
        </p:sp>
        <p:sp>
          <p:nvSpPr>
            <p:cNvPr id="17" name="Right Triangle 16">
              <a:extLst>
                <a:ext uri="{FF2B5EF4-FFF2-40B4-BE49-F238E27FC236}">
                  <a16:creationId xmlns:a16="http://schemas.microsoft.com/office/drawing/2014/main" id="{97A5E26B-75C4-4969-17DA-6FCC1BA8D894}"/>
                </a:ext>
              </a:extLst>
            </p:cNvPr>
            <p:cNvSpPr>
              <a:spLocks noChangeAspect="1"/>
            </p:cNvSpPr>
            <p:nvPr/>
          </p:nvSpPr>
          <p:spPr>
            <a:xfrm>
              <a:off x="7974460" y="1596933"/>
              <a:ext cx="181089" cy="181089"/>
            </a:xfrm>
            <a:prstGeom prst="rtTriangle">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4FAC8DE1-FA50-E8B4-D763-4119590980F9}"/>
                </a:ext>
              </a:extLst>
            </p:cNvPr>
            <p:cNvSpPr>
              <a:spLocks noChangeAspect="1"/>
            </p:cNvSpPr>
            <p:nvPr/>
          </p:nvSpPr>
          <p:spPr>
            <a:xfrm rot="10800000">
              <a:off x="10396489" y="1598022"/>
              <a:ext cx="180000" cy="180000"/>
            </a:xfrm>
            <a:prstGeom prst="rtTriangle">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TextBox 51">
            <a:extLst>
              <a:ext uri="{FF2B5EF4-FFF2-40B4-BE49-F238E27FC236}">
                <a16:creationId xmlns:a16="http://schemas.microsoft.com/office/drawing/2014/main" id="{FDEC0750-06FD-D004-A085-ABFAC6ECFDF0}"/>
              </a:ext>
            </a:extLst>
          </p:cNvPr>
          <p:cNvSpPr txBox="1"/>
          <p:nvPr/>
        </p:nvSpPr>
        <p:spPr>
          <a:xfrm>
            <a:off x="2219325" y="5997499"/>
            <a:ext cx="7753350" cy="369332"/>
          </a:xfrm>
          <a:prstGeom prst="rect">
            <a:avLst/>
          </a:prstGeom>
          <a:noFill/>
          <a:ln w="6350">
            <a:noFill/>
            <a:prstDash val="sysDash"/>
          </a:ln>
        </p:spPr>
        <p:txBody>
          <a:bodyPr wrap="square">
            <a:spAutoFit/>
          </a:bodyPr>
          <a:lstStyle/>
          <a:p>
            <a:r>
              <a:rPr lang="en-GB" dirty="0">
                <a:latin typeface="Calibri" panose="020F0502020204030204" pitchFamily="34" charset="0"/>
                <a:cs typeface="Calibri" panose="020F0502020204030204" pitchFamily="34" charset="0"/>
              </a:rPr>
              <a:t>⟶   rehydration simulations able to revert vacuum-induced structural changes</a:t>
            </a:r>
          </a:p>
        </p:txBody>
      </p:sp>
      <p:grpSp>
        <p:nvGrpSpPr>
          <p:cNvPr id="5" name="Group 4">
            <a:extLst>
              <a:ext uri="{FF2B5EF4-FFF2-40B4-BE49-F238E27FC236}">
                <a16:creationId xmlns:a16="http://schemas.microsoft.com/office/drawing/2014/main" id="{F946BA0E-0757-9B4B-A3BC-1E5F82043997}"/>
              </a:ext>
            </a:extLst>
          </p:cNvPr>
          <p:cNvGrpSpPr/>
          <p:nvPr/>
        </p:nvGrpSpPr>
        <p:grpSpPr>
          <a:xfrm>
            <a:off x="-66239" y="7229508"/>
            <a:ext cx="6161314" cy="746051"/>
            <a:chOff x="303978" y="577096"/>
            <a:chExt cx="6161314" cy="746051"/>
          </a:xfrm>
        </p:grpSpPr>
        <p:sp>
          <p:nvSpPr>
            <p:cNvPr id="4" name="TextBox 3">
              <a:extLst>
                <a:ext uri="{FF2B5EF4-FFF2-40B4-BE49-F238E27FC236}">
                  <a16:creationId xmlns:a16="http://schemas.microsoft.com/office/drawing/2014/main" id="{9F0BB8A3-0D11-499A-73D8-D44CD775E9AB}"/>
                </a:ext>
              </a:extLst>
            </p:cNvPr>
            <p:cNvSpPr txBox="1"/>
            <p:nvPr/>
          </p:nvSpPr>
          <p:spPr>
            <a:xfrm>
              <a:off x="303978" y="577096"/>
              <a:ext cx="4359527"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 aim: investigate the </a:t>
              </a:r>
              <a:r>
                <a:rPr lang="en-GB" b="1" dirty="0">
                  <a:latin typeface="Calibri" panose="020F0502020204030204" pitchFamily="34" charset="0"/>
                  <a:cs typeface="Calibri" panose="020F0502020204030204" pitchFamily="34" charset="0"/>
                </a:rPr>
                <a:t>effects of rehydration</a:t>
              </a:r>
              <a:r>
                <a:rPr lang="en-GB" dirty="0">
                  <a:latin typeface="Calibri" panose="020F0502020204030204" pitchFamily="34" charset="0"/>
                  <a:cs typeface="Calibri" panose="020F0502020204030204" pitchFamily="34" charset="0"/>
                </a:rPr>
                <a:t> </a:t>
              </a:r>
            </a:p>
          </p:txBody>
        </p:sp>
        <p:sp>
          <p:nvSpPr>
            <p:cNvPr id="47" name="TextBox 46">
              <a:extLst>
                <a:ext uri="{FF2B5EF4-FFF2-40B4-BE49-F238E27FC236}">
                  <a16:creationId xmlns:a16="http://schemas.microsoft.com/office/drawing/2014/main" id="{1600AD07-B39C-F1CF-A8D8-D7547645340E}"/>
                </a:ext>
              </a:extLst>
            </p:cNvPr>
            <p:cNvSpPr txBox="1"/>
            <p:nvPr/>
          </p:nvSpPr>
          <p:spPr>
            <a:xfrm>
              <a:off x="303978" y="953815"/>
              <a:ext cx="6161314" cy="369332"/>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rPr>
                <a:t>▪ proteins: bacteriophage MS 2 virus capsid dimers</a:t>
              </a:r>
              <a:endParaRPr lang="en-GB" b="1" dirty="0">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EF09BBE0-BF88-D04B-9744-13816EF193DE}"/>
              </a:ext>
            </a:extLst>
          </p:cNvPr>
          <p:cNvGrpSpPr>
            <a:grpSpLocks noChangeAspect="1"/>
          </p:cNvGrpSpPr>
          <p:nvPr/>
        </p:nvGrpSpPr>
        <p:grpSpPr>
          <a:xfrm>
            <a:off x="7394932" y="768930"/>
            <a:ext cx="1182761" cy="1011024"/>
            <a:chOff x="7076000" y="6916985"/>
            <a:chExt cx="1390124" cy="1188276"/>
          </a:xfrm>
        </p:grpSpPr>
        <p:sp>
          <p:nvSpPr>
            <p:cNvPr id="8" name="TextBox 7">
              <a:extLst>
                <a:ext uri="{FF2B5EF4-FFF2-40B4-BE49-F238E27FC236}">
                  <a16:creationId xmlns:a16="http://schemas.microsoft.com/office/drawing/2014/main" id="{1BCA2D95-6723-DA10-625D-F4CDD0BE659A}"/>
                </a:ext>
              </a:extLst>
            </p:cNvPr>
            <p:cNvSpPr txBox="1"/>
            <p:nvPr/>
          </p:nvSpPr>
          <p:spPr>
            <a:xfrm>
              <a:off x="7076000" y="7843651"/>
              <a:ext cx="1390124" cy="261610"/>
            </a:xfrm>
            <a:prstGeom prst="rect">
              <a:avLst/>
            </a:prstGeom>
            <a:noFill/>
          </p:spPr>
          <p:txBody>
            <a:bodyPr wrap="none" rtlCol="0">
              <a:spAutoFit/>
            </a:bodyPr>
            <a:lstStyle/>
            <a:p>
              <a:r>
                <a:rPr lang="en-GB" sz="1100" dirty="0">
                  <a:latin typeface="Times" pitchFamily="2" charset="0"/>
                </a:rPr>
                <a:t>symmetric C/C dimer</a:t>
              </a:r>
            </a:p>
          </p:txBody>
        </p:sp>
        <p:pic>
          <p:nvPicPr>
            <p:cNvPr id="55" name="Picture 54">
              <a:extLst>
                <a:ext uri="{FF2B5EF4-FFF2-40B4-BE49-F238E27FC236}">
                  <a16:creationId xmlns:a16="http://schemas.microsoft.com/office/drawing/2014/main" id="{8F043BE5-51B2-BEF3-3477-33383715EFC7}"/>
                </a:ext>
              </a:extLst>
            </p:cNvPr>
            <p:cNvPicPr>
              <a:picLocks noChangeAspect="1"/>
            </p:cNvPicPr>
            <p:nvPr/>
          </p:nvPicPr>
          <p:blipFill>
            <a:blip r:embed="rId4"/>
            <a:stretch>
              <a:fillRect/>
            </a:stretch>
          </p:blipFill>
          <p:spPr>
            <a:xfrm>
              <a:off x="7096062" y="6916985"/>
              <a:ext cx="1350000" cy="1080000"/>
            </a:xfrm>
            <a:prstGeom prst="rect">
              <a:avLst/>
            </a:prstGeom>
          </p:spPr>
        </p:pic>
      </p:grpSp>
      <p:grpSp>
        <p:nvGrpSpPr>
          <p:cNvPr id="28" name="Group 27">
            <a:extLst>
              <a:ext uri="{FF2B5EF4-FFF2-40B4-BE49-F238E27FC236}">
                <a16:creationId xmlns:a16="http://schemas.microsoft.com/office/drawing/2014/main" id="{325EAECA-E477-6F4F-9347-DB3EFD3A30F8}"/>
              </a:ext>
            </a:extLst>
          </p:cNvPr>
          <p:cNvGrpSpPr>
            <a:grpSpLocks noChangeAspect="1"/>
          </p:cNvGrpSpPr>
          <p:nvPr/>
        </p:nvGrpSpPr>
        <p:grpSpPr>
          <a:xfrm>
            <a:off x="9548304" y="799775"/>
            <a:ext cx="1252320" cy="984786"/>
            <a:chOff x="9229377" y="6916985"/>
            <a:chExt cx="1471878" cy="1157435"/>
          </a:xfrm>
        </p:grpSpPr>
        <p:sp>
          <p:nvSpPr>
            <p:cNvPr id="9" name="TextBox 8">
              <a:extLst>
                <a:ext uri="{FF2B5EF4-FFF2-40B4-BE49-F238E27FC236}">
                  <a16:creationId xmlns:a16="http://schemas.microsoft.com/office/drawing/2014/main" id="{7D1AC6E6-7FF0-170E-FF63-881D247CFB3A}"/>
                </a:ext>
              </a:extLst>
            </p:cNvPr>
            <p:cNvSpPr txBox="1"/>
            <p:nvPr/>
          </p:nvSpPr>
          <p:spPr>
            <a:xfrm>
              <a:off x="9229377" y="7812810"/>
              <a:ext cx="1471878" cy="261610"/>
            </a:xfrm>
            <a:prstGeom prst="rect">
              <a:avLst/>
            </a:prstGeom>
            <a:noFill/>
          </p:spPr>
          <p:txBody>
            <a:bodyPr wrap="none" rtlCol="0">
              <a:spAutoFit/>
            </a:bodyPr>
            <a:lstStyle/>
            <a:p>
              <a:r>
                <a:rPr lang="en-GB" sz="1100" dirty="0">
                  <a:latin typeface="Times" pitchFamily="2" charset="0"/>
                </a:rPr>
                <a:t>asymmetric A/B dimer</a:t>
              </a:r>
            </a:p>
          </p:txBody>
        </p:sp>
        <p:pic>
          <p:nvPicPr>
            <p:cNvPr id="57" name="Picture 56">
              <a:extLst>
                <a:ext uri="{FF2B5EF4-FFF2-40B4-BE49-F238E27FC236}">
                  <a16:creationId xmlns:a16="http://schemas.microsoft.com/office/drawing/2014/main" id="{CD7F15FB-B720-3E99-F1A1-C638F24F65AB}"/>
                </a:ext>
              </a:extLst>
            </p:cNvPr>
            <p:cNvPicPr>
              <a:picLocks noChangeAspect="1"/>
            </p:cNvPicPr>
            <p:nvPr/>
          </p:nvPicPr>
          <p:blipFill>
            <a:blip r:embed="rId5"/>
            <a:stretch>
              <a:fillRect/>
            </a:stretch>
          </p:blipFill>
          <p:spPr>
            <a:xfrm>
              <a:off x="9290316" y="6916985"/>
              <a:ext cx="1350000" cy="1080000"/>
            </a:xfrm>
            <a:prstGeom prst="rect">
              <a:avLst/>
            </a:prstGeom>
          </p:spPr>
        </p:pic>
      </p:grpSp>
      <p:grpSp>
        <p:nvGrpSpPr>
          <p:cNvPr id="33" name="Group 32">
            <a:extLst>
              <a:ext uri="{FF2B5EF4-FFF2-40B4-BE49-F238E27FC236}">
                <a16:creationId xmlns:a16="http://schemas.microsoft.com/office/drawing/2014/main" id="{A383F369-DD9D-DF76-3DDC-D8DD1F419863}"/>
              </a:ext>
            </a:extLst>
          </p:cNvPr>
          <p:cNvGrpSpPr/>
          <p:nvPr/>
        </p:nvGrpSpPr>
        <p:grpSpPr>
          <a:xfrm>
            <a:off x="8383494" y="3300974"/>
            <a:ext cx="2860183" cy="2639959"/>
            <a:chOff x="8383494" y="2952750"/>
            <a:chExt cx="2860183" cy="2639959"/>
          </a:xfrm>
        </p:grpSpPr>
        <p:cxnSp>
          <p:nvCxnSpPr>
            <p:cNvPr id="42" name="Straight Connector 41">
              <a:extLst>
                <a:ext uri="{FF2B5EF4-FFF2-40B4-BE49-F238E27FC236}">
                  <a16:creationId xmlns:a16="http://schemas.microsoft.com/office/drawing/2014/main" id="{80905AC6-7494-102F-F079-44B30B63297F}"/>
                </a:ext>
              </a:extLst>
            </p:cNvPr>
            <p:cNvCxnSpPr>
              <a:cxnSpLocks/>
            </p:cNvCxnSpPr>
            <p:nvPr/>
          </p:nvCxnSpPr>
          <p:spPr>
            <a:xfrm flipV="1">
              <a:off x="9210675" y="4912892"/>
              <a:ext cx="115594" cy="233783"/>
            </a:xfrm>
            <a:prstGeom prst="line">
              <a:avLst/>
            </a:prstGeom>
            <a:noFill/>
            <a:ln w="12700" cap="rnd">
              <a:solidFill>
                <a:srgbClr val="00B0F0"/>
              </a:solidFill>
              <a:prstDash val="sysDot"/>
              <a:miter lim="400000"/>
            </a:ln>
            <a:effectLst/>
            <a:sp3d/>
          </p:spPr>
          <p:style>
            <a:lnRef idx="0">
              <a:scrgbClr r="0" g="0" b="0"/>
            </a:lnRef>
            <a:fillRef idx="0">
              <a:scrgbClr r="0" g="0" b="0"/>
            </a:fillRef>
            <a:effectRef idx="0">
              <a:scrgbClr r="0" g="0" b="0"/>
            </a:effectRef>
            <a:fontRef idx="none"/>
          </p:style>
        </p:cxnSp>
        <p:sp>
          <p:nvSpPr>
            <p:cNvPr id="45" name="TextBox 44">
              <a:extLst>
                <a:ext uri="{FF2B5EF4-FFF2-40B4-BE49-F238E27FC236}">
                  <a16:creationId xmlns:a16="http://schemas.microsoft.com/office/drawing/2014/main" id="{45E75447-7783-46E0-8484-0D125290EA20}"/>
                </a:ext>
              </a:extLst>
            </p:cNvPr>
            <p:cNvSpPr txBox="1"/>
            <p:nvPr/>
          </p:nvSpPr>
          <p:spPr>
            <a:xfrm>
              <a:off x="8383494" y="5069489"/>
              <a:ext cx="1654633" cy="523220"/>
            </a:xfrm>
            <a:prstGeom prst="rect">
              <a:avLst/>
            </a:prstGeom>
            <a:noFill/>
          </p:spPr>
          <p:txBody>
            <a:bodyPr wrap="square" rtlCol="0">
              <a:spAutoFit/>
            </a:bodyPr>
            <a:lstStyle/>
            <a:p>
              <a:pPr algn="ctr"/>
              <a:r>
                <a:rPr lang="en-GB" sz="1400" b="1" dirty="0">
                  <a:latin typeface="Calibri" panose="020F0502020204030204" pitchFamily="34" charset="0"/>
                  <a:cs typeface="Calibri" panose="020F0502020204030204" pitchFamily="34" charset="0"/>
                </a:rPr>
                <a:t>contacts revert towards norm</a:t>
              </a:r>
            </a:p>
          </p:txBody>
        </p:sp>
        <p:sp>
          <p:nvSpPr>
            <p:cNvPr id="23" name="Right Triangle 22">
              <a:extLst>
                <a:ext uri="{FF2B5EF4-FFF2-40B4-BE49-F238E27FC236}">
                  <a16:creationId xmlns:a16="http://schemas.microsoft.com/office/drawing/2014/main" id="{57D6FD64-DA25-C8D0-D889-97DFB5B056DA}"/>
                </a:ext>
              </a:extLst>
            </p:cNvPr>
            <p:cNvSpPr/>
            <p:nvPr/>
          </p:nvSpPr>
          <p:spPr>
            <a:xfrm>
              <a:off x="9275177" y="2952750"/>
              <a:ext cx="1968500" cy="1965324"/>
            </a:xfrm>
            <a:prstGeom prst="rtTriangle">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8ABF49EA-2B4E-2EEF-A84A-F65C88AE43FC}"/>
              </a:ext>
            </a:extLst>
          </p:cNvPr>
          <p:cNvGrpSpPr/>
          <p:nvPr/>
        </p:nvGrpSpPr>
        <p:grpSpPr>
          <a:xfrm>
            <a:off x="5806244" y="3300975"/>
            <a:ext cx="3007556" cy="2615476"/>
            <a:chOff x="5806244" y="2952751"/>
            <a:chExt cx="3007556" cy="2615476"/>
          </a:xfrm>
        </p:grpSpPr>
        <p:cxnSp>
          <p:nvCxnSpPr>
            <p:cNvPr id="37" name="Straight Connector 36">
              <a:extLst>
                <a:ext uri="{FF2B5EF4-FFF2-40B4-BE49-F238E27FC236}">
                  <a16:creationId xmlns:a16="http://schemas.microsoft.com/office/drawing/2014/main" id="{25A92E7E-82CF-1798-E8CC-5C0CE882F0F0}"/>
                </a:ext>
              </a:extLst>
            </p:cNvPr>
            <p:cNvCxnSpPr>
              <a:cxnSpLocks/>
            </p:cNvCxnSpPr>
            <p:nvPr/>
          </p:nvCxnSpPr>
          <p:spPr>
            <a:xfrm flipV="1">
              <a:off x="6457950" y="4918074"/>
              <a:ext cx="517525" cy="209551"/>
            </a:xfrm>
            <a:prstGeom prst="line">
              <a:avLst/>
            </a:prstGeom>
            <a:noFill/>
            <a:ln w="12700" cap="rnd">
              <a:solidFill>
                <a:schemeClr val="accent2"/>
              </a:solidFill>
              <a:prstDash val="sysDot"/>
              <a:miter lim="400000"/>
            </a:ln>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585A8EF1-DA36-A0C3-CE0F-1C48D2811FCD}"/>
                </a:ext>
              </a:extLst>
            </p:cNvPr>
            <p:cNvSpPr txBox="1"/>
            <p:nvPr/>
          </p:nvSpPr>
          <p:spPr>
            <a:xfrm>
              <a:off x="5806244" y="5045007"/>
              <a:ext cx="1272053" cy="523220"/>
            </a:xfrm>
            <a:prstGeom prst="rect">
              <a:avLst/>
            </a:prstGeom>
            <a:noFill/>
          </p:spPr>
          <p:txBody>
            <a:bodyPr wrap="square" rtlCol="0">
              <a:spAutoFit/>
            </a:bodyPr>
            <a:lstStyle/>
            <a:p>
              <a:pPr algn="ctr"/>
              <a:r>
                <a:rPr lang="en-GB" sz="1400" b="1" dirty="0">
                  <a:latin typeface="Calibri" panose="020F0502020204030204" pitchFamily="34" charset="0"/>
                  <a:cs typeface="Calibri" panose="020F0502020204030204" pitchFamily="34" charset="0"/>
                </a:rPr>
                <a:t>more contacts in vacuum</a:t>
              </a:r>
            </a:p>
          </p:txBody>
        </p:sp>
        <p:sp>
          <p:nvSpPr>
            <p:cNvPr id="6" name="Right Triangle 5">
              <a:extLst>
                <a:ext uri="{FF2B5EF4-FFF2-40B4-BE49-F238E27FC236}">
                  <a16:creationId xmlns:a16="http://schemas.microsoft.com/office/drawing/2014/main" id="{110D55F2-9237-E2BF-5307-FBAA13A316C7}"/>
                </a:ext>
              </a:extLst>
            </p:cNvPr>
            <p:cNvSpPr/>
            <p:nvPr/>
          </p:nvSpPr>
          <p:spPr>
            <a:xfrm>
              <a:off x="6845300" y="2952751"/>
              <a:ext cx="1968500" cy="1965324"/>
            </a:xfrm>
            <a:prstGeom prst="rtTriangle">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TextBox 45">
            <a:extLst>
              <a:ext uri="{FF2B5EF4-FFF2-40B4-BE49-F238E27FC236}">
                <a16:creationId xmlns:a16="http://schemas.microsoft.com/office/drawing/2014/main" id="{35C0EAF6-10F6-824A-8925-4AEC3C4524E9}"/>
              </a:ext>
            </a:extLst>
          </p:cNvPr>
          <p:cNvSpPr txBox="1"/>
          <p:nvPr/>
        </p:nvSpPr>
        <p:spPr>
          <a:xfrm>
            <a:off x="237493" y="6291316"/>
            <a:ext cx="7753350"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MN </a:t>
            </a:r>
            <a:r>
              <a:rPr lang="en-GB" sz="900" dirty="0" err="1">
                <a:latin typeface="Calibri" panose="020F0502020204030204" pitchFamily="34" charset="0"/>
                <a:cs typeface="Calibri" panose="020F0502020204030204" pitchFamily="34" charset="0"/>
              </a:rPr>
              <a:t>Brodmerkel</a:t>
            </a:r>
            <a:r>
              <a:rPr lang="en-GB" sz="900" dirty="0">
                <a:latin typeface="Calibri" panose="020F0502020204030204" pitchFamily="34" charset="0"/>
                <a:cs typeface="Calibri" panose="020F0502020204030204" pitchFamily="34" charset="0"/>
              </a:rPr>
              <a:t>, </a:t>
            </a:r>
            <a:r>
              <a:rPr lang="en-GB" sz="900" u="sng" dirty="0">
                <a:latin typeface="Calibri" panose="020F0502020204030204" pitchFamily="34" charset="0"/>
                <a:cs typeface="Calibri" panose="020F0502020204030204" pitchFamily="34" charset="0"/>
              </a:rPr>
              <a:t>EDS</a:t>
            </a:r>
            <a:r>
              <a:rPr lang="en-GB" sz="900" dirty="0">
                <a:latin typeface="Calibri" panose="020F0502020204030204" pitchFamily="34" charset="0"/>
                <a:cs typeface="Calibri" panose="020F0502020204030204" pitchFamily="34" charset="0"/>
              </a:rPr>
              <a:t>, et al, </a:t>
            </a:r>
            <a:r>
              <a:rPr lang="en-GB" sz="900" i="1" dirty="0" err="1">
                <a:latin typeface="Calibri" panose="020F0502020204030204" pitchFamily="34" charset="0"/>
                <a:cs typeface="Calibri" panose="020F0502020204030204" pitchFamily="34" charset="0"/>
              </a:rPr>
              <a:t>CurrOpinStructBiol</a:t>
            </a:r>
            <a:r>
              <a:rPr lang="en-GB" sz="900" i="1" dirty="0">
                <a:latin typeface="Calibri" panose="020F0502020204030204" pitchFamily="34" charset="0"/>
                <a:cs typeface="Calibri" panose="020F0502020204030204" pitchFamily="34" charset="0"/>
              </a:rPr>
              <a:t> </a:t>
            </a:r>
            <a:r>
              <a:rPr lang="en-GB" sz="900" dirty="0">
                <a:latin typeface="Calibri" panose="020F0502020204030204" pitchFamily="34" charset="0"/>
                <a:cs typeface="Calibri" panose="020F0502020204030204" pitchFamily="34" charset="0"/>
              </a:rPr>
              <a:t>(2022) </a:t>
            </a:r>
          </a:p>
        </p:txBody>
      </p:sp>
      <p:sp>
        <p:nvSpPr>
          <p:cNvPr id="64" name="Rettangolo 5">
            <a:extLst>
              <a:ext uri="{FF2B5EF4-FFF2-40B4-BE49-F238E27FC236}">
                <a16:creationId xmlns:a16="http://schemas.microsoft.com/office/drawing/2014/main" id="{20B02025-D6AD-8E4E-84DC-3580A02F4190}"/>
              </a:ext>
            </a:extLst>
          </p:cNvPr>
          <p:cNvSpPr/>
          <p:nvPr/>
        </p:nvSpPr>
        <p:spPr>
          <a:xfrm>
            <a:off x="-2172887" y="8496264"/>
            <a:ext cx="2312219" cy="1508095"/>
          </a:xfrm>
          <a:prstGeom prst="rect">
            <a:avLst/>
          </a:prstGeom>
          <a:noFill/>
          <a:ln>
            <a:noFill/>
          </a:ln>
        </p:spPr>
        <p:txBody>
          <a:bodyPr wrap="square" lIns="91431" tIns="45715" rIns="91431" bIns="45715">
            <a:spAutoFit/>
          </a:bodyPr>
          <a:lstStyle/>
          <a:p>
            <a:r>
              <a:rPr lang="en-SE" sz="2400" b="1" dirty="0">
                <a:solidFill>
                  <a:schemeClr val="bg1"/>
                </a:solidFill>
              </a:rPr>
              <a:t>Structure preservation</a:t>
            </a:r>
          </a:p>
          <a:p>
            <a:r>
              <a:rPr lang="en-GB" sz="2000" b="1" i="1" dirty="0">
                <a:solidFill>
                  <a:schemeClr val="bg1"/>
                </a:solidFill>
                <a:latin typeface="+mj-lt"/>
              </a:rPr>
              <a:t> Vacuum vs solution</a:t>
            </a:r>
            <a:endParaRPr lang="en-SE" sz="2000" b="1" i="1" dirty="0">
              <a:solidFill>
                <a:schemeClr val="bg1"/>
              </a:solidFill>
              <a:latin typeface="+mj-lt"/>
            </a:endParaRPr>
          </a:p>
          <a:p>
            <a:endParaRPr lang="en-SE" sz="2400" b="1" dirty="0">
              <a:solidFill>
                <a:schemeClr val="bg1"/>
              </a:solidFill>
            </a:endParaRPr>
          </a:p>
        </p:txBody>
      </p:sp>
      <p:grpSp>
        <p:nvGrpSpPr>
          <p:cNvPr id="78" name="Group 77">
            <a:extLst>
              <a:ext uri="{FF2B5EF4-FFF2-40B4-BE49-F238E27FC236}">
                <a16:creationId xmlns:a16="http://schemas.microsoft.com/office/drawing/2014/main" id="{386D07C5-F176-B049-BBF9-6DEC606A9717}"/>
              </a:ext>
            </a:extLst>
          </p:cNvPr>
          <p:cNvGrpSpPr/>
          <p:nvPr/>
        </p:nvGrpSpPr>
        <p:grpSpPr>
          <a:xfrm>
            <a:off x="-1342357" y="-2794604"/>
            <a:ext cx="13351477" cy="4650639"/>
            <a:chOff x="-1311519" y="-2758225"/>
            <a:chExt cx="13351477" cy="4650639"/>
          </a:xfrm>
        </p:grpSpPr>
        <p:sp>
          <p:nvSpPr>
            <p:cNvPr id="80" name="Oval 79">
              <a:extLst>
                <a:ext uri="{FF2B5EF4-FFF2-40B4-BE49-F238E27FC236}">
                  <a16:creationId xmlns:a16="http://schemas.microsoft.com/office/drawing/2014/main" id="{F8BC20E5-0B89-E940-818C-7BBA60A66D0D}"/>
                </a:ext>
              </a:extLst>
            </p:cNvPr>
            <p:cNvSpPr/>
            <p:nvPr/>
          </p:nvSpPr>
          <p:spPr>
            <a:xfrm>
              <a:off x="-1311519" y="-2758225"/>
              <a:ext cx="6742863" cy="4345117"/>
            </a:xfrm>
            <a:prstGeom prst="ellipse">
              <a:avLst/>
            </a:prstGeom>
            <a:solidFill>
              <a:srgbClr val="42662A"/>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81" name="TextBox 80">
              <a:extLst>
                <a:ext uri="{FF2B5EF4-FFF2-40B4-BE49-F238E27FC236}">
                  <a16:creationId xmlns:a16="http://schemas.microsoft.com/office/drawing/2014/main" id="{3F26656A-2074-874E-B0E1-979DADB73E27}"/>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82" name="TextBox 81">
              <a:extLst>
                <a:ext uri="{FF2B5EF4-FFF2-40B4-BE49-F238E27FC236}">
                  <a16:creationId xmlns:a16="http://schemas.microsoft.com/office/drawing/2014/main" id="{7634D4F7-728E-5142-96A1-E913270914D6}"/>
                </a:ext>
              </a:extLst>
            </p:cNvPr>
            <p:cNvSpPr txBox="1"/>
            <p:nvPr/>
          </p:nvSpPr>
          <p:spPr>
            <a:xfrm>
              <a:off x="11439258" y="112487"/>
              <a:ext cx="600700" cy="276999"/>
            </a:xfrm>
            <a:prstGeom prst="rect">
              <a:avLst/>
            </a:prstGeom>
            <a:noFill/>
          </p:spPr>
          <p:txBody>
            <a:bodyPr wrap="square" rtlCol="0">
              <a:spAutoFit/>
            </a:bodyPr>
            <a:lstStyle/>
            <a:p>
              <a:pPr algn="ctr"/>
              <a:r>
                <a:rPr lang="en-SE" sz="1200" dirty="0"/>
                <a:t>14/25</a:t>
              </a:r>
            </a:p>
          </p:txBody>
        </p:sp>
        <p:sp>
          <p:nvSpPr>
            <p:cNvPr id="83" name="Rettangolo 5">
              <a:extLst>
                <a:ext uri="{FF2B5EF4-FFF2-40B4-BE49-F238E27FC236}">
                  <a16:creationId xmlns:a16="http://schemas.microsoft.com/office/drawing/2014/main" id="{54294B67-C918-8F41-9038-F98ABA9B3D4E}"/>
                </a:ext>
              </a:extLst>
            </p:cNvPr>
            <p:cNvSpPr/>
            <p:nvPr/>
          </p:nvSpPr>
          <p:spPr>
            <a:xfrm>
              <a:off x="1365329" y="384319"/>
              <a:ext cx="2543441" cy="1508095"/>
            </a:xfrm>
            <a:prstGeom prst="rect">
              <a:avLst/>
            </a:prstGeom>
            <a:noFill/>
            <a:ln>
              <a:noFill/>
            </a:ln>
          </p:spPr>
          <p:txBody>
            <a:bodyPr wrap="square" lIns="91431" tIns="45715" rIns="91431" bIns="45715">
              <a:spAutoFit/>
            </a:bodyPr>
            <a:lstStyle/>
            <a:p>
              <a:r>
                <a:rPr lang="en-SE" sz="2600" b="1" dirty="0">
                  <a:solidFill>
                    <a:schemeClr val="bg1"/>
                  </a:solidFill>
                </a:rPr>
                <a:t>Structure preservation</a:t>
              </a:r>
            </a:p>
            <a:p>
              <a:r>
                <a:rPr lang="en-GB" b="1" i="1" dirty="0">
                  <a:solidFill>
                    <a:schemeClr val="bg1"/>
                  </a:solidFill>
                  <a:latin typeface="+mj-lt"/>
                </a:rPr>
                <a:t>Vacuum vs solution</a:t>
              </a:r>
              <a:endParaRPr lang="en-SE" b="1" i="1" dirty="0">
                <a:solidFill>
                  <a:schemeClr val="bg1"/>
                </a:solidFill>
                <a:latin typeface="+mj-lt"/>
              </a:endParaRPr>
            </a:p>
            <a:p>
              <a:endParaRPr lang="en-SE" sz="2000" b="1" i="1" dirty="0">
                <a:solidFill>
                  <a:schemeClr val="bg1"/>
                </a:solidFill>
                <a:latin typeface="+mj-lt"/>
              </a:endParaRPr>
            </a:p>
          </p:txBody>
        </p:sp>
        <p:pic>
          <p:nvPicPr>
            <p:cNvPr id="84" name="Graphic 83">
              <a:extLst>
                <a:ext uri="{FF2B5EF4-FFF2-40B4-BE49-F238E27FC236}">
                  <a16:creationId xmlns:a16="http://schemas.microsoft.com/office/drawing/2014/main" id="{AD1941E7-F7A0-3C44-A648-9F90A0FB010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7518" t="29746" r="35671" b="37624"/>
            <a:stretch/>
          </p:blipFill>
          <p:spPr>
            <a:xfrm>
              <a:off x="152042" y="-216954"/>
              <a:ext cx="1181540" cy="1355080"/>
            </a:xfrm>
            <a:prstGeom prst="rect">
              <a:avLst/>
            </a:prstGeom>
          </p:spPr>
        </p:pic>
        <p:sp>
          <p:nvSpPr>
            <p:cNvPr id="85" name="Oval 84">
              <a:extLst>
                <a:ext uri="{FF2B5EF4-FFF2-40B4-BE49-F238E27FC236}">
                  <a16:creationId xmlns:a16="http://schemas.microsoft.com/office/drawing/2014/main" id="{7E53A65B-B380-B741-9AD8-6E50A25367A3}"/>
                </a:ext>
              </a:extLst>
            </p:cNvPr>
            <p:cNvSpPr>
              <a:spLocks noChangeAspect="1"/>
            </p:cNvSpPr>
            <p:nvPr/>
          </p:nvSpPr>
          <p:spPr>
            <a:xfrm>
              <a:off x="3877023" y="226789"/>
              <a:ext cx="1052614" cy="1052614"/>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68" name="Picture 67">
            <a:extLst>
              <a:ext uri="{FF2B5EF4-FFF2-40B4-BE49-F238E27FC236}">
                <a16:creationId xmlns:a16="http://schemas.microsoft.com/office/drawing/2014/main" id="{FDD8EBB5-4139-7B48-9603-78D7C2DD19AE}"/>
              </a:ext>
            </a:extLst>
          </p:cNvPr>
          <p:cNvPicPr>
            <a:picLocks noChangeAspect="1"/>
          </p:cNvPicPr>
          <p:nvPr/>
        </p:nvPicPr>
        <p:blipFill rotWithShape="1">
          <a:blip r:embed="rId8"/>
          <a:srcRect l="14101" t="12936" r="13307" b="13370"/>
          <a:stretch/>
        </p:blipFill>
        <p:spPr>
          <a:xfrm>
            <a:off x="4010840" y="352407"/>
            <a:ext cx="773714" cy="864000"/>
          </a:xfrm>
          <a:prstGeom prst="ellipse">
            <a:avLst/>
          </a:prstGeom>
        </p:spPr>
      </p:pic>
      <p:cxnSp>
        <p:nvCxnSpPr>
          <p:cNvPr id="86" name="Straight Connector 85">
            <a:extLst>
              <a:ext uri="{FF2B5EF4-FFF2-40B4-BE49-F238E27FC236}">
                <a16:creationId xmlns:a16="http://schemas.microsoft.com/office/drawing/2014/main" id="{EC7B0BA0-9036-1143-8923-F2CB4696A0B5}"/>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364053D5-39C6-554F-BDFC-DD8FCE3491EB}"/>
              </a:ext>
            </a:extLst>
          </p:cNvPr>
          <p:cNvSpPr txBox="1"/>
          <p:nvPr/>
        </p:nvSpPr>
        <p:spPr>
          <a:xfrm>
            <a:off x="7670348" y="504537"/>
            <a:ext cx="3209657" cy="369332"/>
          </a:xfrm>
          <a:prstGeom prst="rect">
            <a:avLst/>
          </a:prstGeom>
          <a:noFill/>
        </p:spPr>
        <p:txBody>
          <a:bodyPr wrap="square">
            <a:spAutoFit/>
          </a:bodyPr>
          <a:lstStyle/>
          <a:p>
            <a:pPr algn="ctr"/>
            <a:r>
              <a:rPr lang="en-GB" dirty="0">
                <a:effectLst/>
                <a:latin typeface="Times" pitchFamily="2" charset="0"/>
              </a:rPr>
              <a:t>Capsid of MS2</a:t>
            </a:r>
            <a:r>
              <a:rPr lang="en-GB" dirty="0">
                <a:latin typeface="Times" pitchFamily="2" charset="0"/>
              </a:rPr>
              <a:t> </a:t>
            </a:r>
            <a:r>
              <a:rPr lang="en-GB" dirty="0">
                <a:effectLst/>
                <a:latin typeface="Times" pitchFamily="2" charset="0"/>
              </a:rPr>
              <a:t>bacteriophage</a:t>
            </a:r>
          </a:p>
        </p:txBody>
      </p:sp>
      <p:grpSp>
        <p:nvGrpSpPr>
          <p:cNvPr id="146" name="Group 145">
            <a:extLst>
              <a:ext uri="{FF2B5EF4-FFF2-40B4-BE49-F238E27FC236}">
                <a16:creationId xmlns:a16="http://schemas.microsoft.com/office/drawing/2014/main" id="{469F5126-F04C-5D47-9AF8-4204E5E3CDC9}"/>
              </a:ext>
            </a:extLst>
          </p:cNvPr>
          <p:cNvGrpSpPr/>
          <p:nvPr/>
        </p:nvGrpSpPr>
        <p:grpSpPr>
          <a:xfrm>
            <a:off x="149190" y="1784561"/>
            <a:ext cx="5624803" cy="4006318"/>
            <a:chOff x="406652" y="1554202"/>
            <a:chExt cx="5624803" cy="4006318"/>
          </a:xfrm>
        </p:grpSpPr>
        <p:pic>
          <p:nvPicPr>
            <p:cNvPr id="147" name="Picture 146">
              <a:extLst>
                <a:ext uri="{FF2B5EF4-FFF2-40B4-BE49-F238E27FC236}">
                  <a16:creationId xmlns:a16="http://schemas.microsoft.com/office/drawing/2014/main" id="{B8AA3F36-2D88-C941-8CD2-8C409DE58D38}"/>
                </a:ext>
              </a:extLst>
            </p:cNvPr>
            <p:cNvPicPr>
              <a:picLocks noChangeAspect="1"/>
            </p:cNvPicPr>
            <p:nvPr/>
          </p:nvPicPr>
          <p:blipFill>
            <a:blip r:embed="rId9"/>
            <a:stretch>
              <a:fillRect/>
            </a:stretch>
          </p:blipFill>
          <p:spPr>
            <a:xfrm>
              <a:off x="2450256" y="1554202"/>
              <a:ext cx="1512000" cy="1512000"/>
            </a:xfrm>
            <a:prstGeom prst="rect">
              <a:avLst/>
            </a:prstGeom>
          </p:spPr>
        </p:pic>
        <p:grpSp>
          <p:nvGrpSpPr>
            <p:cNvPr id="148" name="Group 147">
              <a:extLst>
                <a:ext uri="{FF2B5EF4-FFF2-40B4-BE49-F238E27FC236}">
                  <a16:creationId xmlns:a16="http://schemas.microsoft.com/office/drawing/2014/main" id="{9228DFF8-1102-7246-B31C-36A8CAB7D1DE}"/>
                </a:ext>
              </a:extLst>
            </p:cNvPr>
            <p:cNvGrpSpPr/>
            <p:nvPr/>
          </p:nvGrpSpPr>
          <p:grpSpPr>
            <a:xfrm>
              <a:off x="406652" y="2452460"/>
              <a:ext cx="5624803" cy="3108060"/>
              <a:chOff x="406652" y="2452460"/>
              <a:chExt cx="5624803" cy="3108060"/>
            </a:xfrm>
          </p:grpSpPr>
          <p:sp>
            <p:nvSpPr>
              <p:cNvPr id="149" name="TextBox 148">
                <a:extLst>
                  <a:ext uri="{FF2B5EF4-FFF2-40B4-BE49-F238E27FC236}">
                    <a16:creationId xmlns:a16="http://schemas.microsoft.com/office/drawing/2014/main" id="{F46B0B1B-AFAD-814A-B309-BCA67ADFAEE4}"/>
                  </a:ext>
                </a:extLst>
              </p:cNvPr>
              <p:cNvSpPr txBox="1"/>
              <p:nvPr/>
            </p:nvSpPr>
            <p:spPr>
              <a:xfrm>
                <a:off x="978976" y="5252743"/>
                <a:ext cx="763351"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solution</a:t>
                </a:r>
              </a:p>
            </p:txBody>
          </p:sp>
          <p:cxnSp>
            <p:nvCxnSpPr>
              <p:cNvPr id="150" name="Straight Arrow Connector 149">
                <a:extLst>
                  <a:ext uri="{FF2B5EF4-FFF2-40B4-BE49-F238E27FC236}">
                    <a16:creationId xmlns:a16="http://schemas.microsoft.com/office/drawing/2014/main" id="{7AECEC94-F63A-0F4B-8281-4F6E8B50D110}"/>
                  </a:ext>
                </a:extLst>
              </p:cNvPr>
              <p:cNvCxnSpPr>
                <a:cxnSpLocks/>
              </p:cNvCxnSpPr>
              <p:nvPr/>
            </p:nvCxnSpPr>
            <p:spPr>
              <a:xfrm flipV="1">
                <a:off x="1706859" y="2875127"/>
                <a:ext cx="774910" cy="966717"/>
              </a:xfrm>
              <a:prstGeom prst="straightConnector1">
                <a:avLst/>
              </a:prstGeom>
              <a:ln>
                <a:solidFill>
                  <a:schemeClr val="bg2">
                    <a:lumMod val="50000"/>
                  </a:schemeClr>
                </a:solidFill>
                <a:prstDash val="sysDot"/>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AC849FE0-BE9E-6F4D-9B7D-81391C4305F2}"/>
                  </a:ext>
                </a:extLst>
              </p:cNvPr>
              <p:cNvSpPr txBox="1"/>
              <p:nvPr/>
            </p:nvSpPr>
            <p:spPr>
              <a:xfrm>
                <a:off x="2825640" y="2860262"/>
                <a:ext cx="753732"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vacuum</a:t>
                </a:r>
              </a:p>
            </p:txBody>
          </p:sp>
          <p:sp>
            <p:nvSpPr>
              <p:cNvPr id="152" name="TextBox 151">
                <a:extLst>
                  <a:ext uri="{FF2B5EF4-FFF2-40B4-BE49-F238E27FC236}">
                    <a16:creationId xmlns:a16="http://schemas.microsoft.com/office/drawing/2014/main" id="{0DE2130E-DF2C-0E4D-96A6-B6C7A86DC5BC}"/>
                  </a:ext>
                </a:extLst>
              </p:cNvPr>
              <p:cNvSpPr txBox="1"/>
              <p:nvPr/>
            </p:nvSpPr>
            <p:spPr>
              <a:xfrm>
                <a:off x="4614332" y="5212906"/>
                <a:ext cx="1011815"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rehydration</a:t>
                </a:r>
              </a:p>
            </p:txBody>
          </p:sp>
          <p:pic>
            <p:nvPicPr>
              <p:cNvPr id="153" name="Picture 152">
                <a:extLst>
                  <a:ext uri="{FF2B5EF4-FFF2-40B4-BE49-F238E27FC236}">
                    <a16:creationId xmlns:a16="http://schemas.microsoft.com/office/drawing/2014/main" id="{ACED50C4-5021-944F-AA97-3765421F7438}"/>
                  </a:ext>
                </a:extLst>
              </p:cNvPr>
              <p:cNvPicPr>
                <a:picLocks noChangeAspect="1"/>
              </p:cNvPicPr>
              <p:nvPr/>
            </p:nvPicPr>
            <p:blipFill>
              <a:blip r:embed="rId10"/>
              <a:stretch>
                <a:fillRect/>
              </a:stretch>
            </p:blipFill>
            <p:spPr>
              <a:xfrm>
                <a:off x="406652" y="3612683"/>
                <a:ext cx="1908000" cy="1908000"/>
              </a:xfrm>
              <a:prstGeom prst="rect">
                <a:avLst/>
              </a:prstGeom>
            </p:spPr>
          </p:pic>
          <p:grpSp>
            <p:nvGrpSpPr>
              <p:cNvPr id="154" name="Group 153">
                <a:extLst>
                  <a:ext uri="{FF2B5EF4-FFF2-40B4-BE49-F238E27FC236}">
                    <a16:creationId xmlns:a16="http://schemas.microsoft.com/office/drawing/2014/main" id="{5438D559-2A79-A84E-AA59-3EC24665B23C}"/>
                  </a:ext>
                </a:extLst>
              </p:cNvPr>
              <p:cNvGrpSpPr/>
              <p:nvPr/>
            </p:nvGrpSpPr>
            <p:grpSpPr>
              <a:xfrm>
                <a:off x="4123455" y="3612683"/>
                <a:ext cx="1908000" cy="1908000"/>
                <a:chOff x="9029299" y="765442"/>
                <a:chExt cx="1908000" cy="1908000"/>
              </a:xfrm>
            </p:grpSpPr>
            <p:pic>
              <p:nvPicPr>
                <p:cNvPr id="160" name="Picture 159">
                  <a:extLst>
                    <a:ext uri="{FF2B5EF4-FFF2-40B4-BE49-F238E27FC236}">
                      <a16:creationId xmlns:a16="http://schemas.microsoft.com/office/drawing/2014/main" id="{4F08B76C-8186-6849-8F26-D001D63DAD7E}"/>
                    </a:ext>
                  </a:extLst>
                </p:cNvPr>
                <p:cNvPicPr>
                  <a:picLocks noChangeAspect="1"/>
                </p:cNvPicPr>
                <p:nvPr/>
              </p:nvPicPr>
              <p:blipFill>
                <a:blip r:embed="rId9"/>
                <a:stretch>
                  <a:fillRect/>
                </a:stretch>
              </p:blipFill>
              <p:spPr>
                <a:xfrm>
                  <a:off x="9253756" y="988964"/>
                  <a:ext cx="1512000" cy="1512000"/>
                </a:xfrm>
                <a:prstGeom prst="rect">
                  <a:avLst/>
                </a:prstGeom>
              </p:spPr>
            </p:pic>
            <p:pic>
              <p:nvPicPr>
                <p:cNvPr id="161" name="Picture 160">
                  <a:extLst>
                    <a:ext uri="{FF2B5EF4-FFF2-40B4-BE49-F238E27FC236}">
                      <a16:creationId xmlns:a16="http://schemas.microsoft.com/office/drawing/2014/main" id="{8928A0F5-BCEF-8D49-8435-29A0472011EC}"/>
                    </a:ext>
                  </a:extLst>
                </p:cNvPr>
                <p:cNvPicPr>
                  <a:picLocks noChangeAspect="1"/>
                </p:cNvPicPr>
                <p:nvPr/>
              </p:nvPicPr>
              <p:blipFill>
                <a:blip r:embed="rId11"/>
                <a:stretch>
                  <a:fillRect/>
                </a:stretch>
              </p:blipFill>
              <p:spPr>
                <a:xfrm>
                  <a:off x="9029299" y="765442"/>
                  <a:ext cx="1908000" cy="1908000"/>
                </a:xfrm>
                <a:prstGeom prst="rect">
                  <a:avLst/>
                </a:prstGeom>
              </p:spPr>
            </p:pic>
            <p:cxnSp>
              <p:nvCxnSpPr>
                <p:cNvPr id="162" name="Straight Arrow Connector 161">
                  <a:extLst>
                    <a:ext uri="{FF2B5EF4-FFF2-40B4-BE49-F238E27FC236}">
                      <a16:creationId xmlns:a16="http://schemas.microsoft.com/office/drawing/2014/main" id="{7CD76054-D648-8F43-9A13-35868C62945B}"/>
                    </a:ext>
                  </a:extLst>
                </p:cNvPr>
                <p:cNvCxnSpPr>
                  <a:cxnSpLocks/>
                </p:cNvCxnSpPr>
                <p:nvPr/>
              </p:nvCxnSpPr>
              <p:spPr>
                <a:xfrm flipV="1">
                  <a:off x="10504271" y="1168400"/>
                  <a:ext cx="87529" cy="138829"/>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6BF7BAD9-7B79-E648-9238-FB445FB371D9}"/>
                    </a:ext>
                  </a:extLst>
                </p:cNvPr>
                <p:cNvCxnSpPr>
                  <a:cxnSpLocks/>
                </p:cNvCxnSpPr>
                <p:nvPr/>
              </p:nvCxnSpPr>
              <p:spPr>
                <a:xfrm flipV="1">
                  <a:off x="10654118" y="1476375"/>
                  <a:ext cx="131357" cy="74839"/>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3CDB69C9-B4B9-9844-B815-ED99D357C305}"/>
                    </a:ext>
                  </a:extLst>
                </p:cNvPr>
                <p:cNvCxnSpPr>
                  <a:cxnSpLocks/>
                </p:cNvCxnSpPr>
                <p:nvPr/>
              </p:nvCxnSpPr>
              <p:spPr>
                <a:xfrm flipH="1" flipV="1">
                  <a:off x="9617075" y="1003300"/>
                  <a:ext cx="104465" cy="173934"/>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0F80AEE8-3A7A-1E48-8476-750E8669E30A}"/>
                    </a:ext>
                  </a:extLst>
                </p:cNvPr>
                <p:cNvCxnSpPr>
                  <a:cxnSpLocks/>
                </p:cNvCxnSpPr>
                <p:nvPr/>
              </p:nvCxnSpPr>
              <p:spPr>
                <a:xfrm>
                  <a:off x="10521950" y="2089150"/>
                  <a:ext cx="88900" cy="88900"/>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2CDF7446-6556-8D45-B18D-94141E5629AD}"/>
                    </a:ext>
                  </a:extLst>
                </p:cNvPr>
                <p:cNvCxnSpPr>
                  <a:cxnSpLocks/>
                </p:cNvCxnSpPr>
                <p:nvPr/>
              </p:nvCxnSpPr>
              <p:spPr>
                <a:xfrm flipH="1" flipV="1">
                  <a:off x="9401175" y="1241425"/>
                  <a:ext cx="144091" cy="123018"/>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BD4DE4D6-85C9-8848-B5C5-62E772D0363F}"/>
                    </a:ext>
                  </a:extLst>
                </p:cNvPr>
                <p:cNvCxnSpPr>
                  <a:cxnSpLocks/>
                </p:cNvCxnSpPr>
                <p:nvPr/>
              </p:nvCxnSpPr>
              <p:spPr>
                <a:xfrm flipH="1">
                  <a:off x="9791700" y="2258324"/>
                  <a:ext cx="53862" cy="100701"/>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C289FC7D-6C54-0A44-A138-815DA1C29505}"/>
                    </a:ext>
                  </a:extLst>
                </p:cNvPr>
                <p:cNvCxnSpPr>
                  <a:cxnSpLocks/>
                </p:cNvCxnSpPr>
                <p:nvPr/>
              </p:nvCxnSpPr>
              <p:spPr>
                <a:xfrm>
                  <a:off x="10555683" y="1794640"/>
                  <a:ext cx="112317" cy="21460"/>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B49969D-5983-DA41-9047-2D4DE293399E}"/>
                    </a:ext>
                  </a:extLst>
                </p:cNvPr>
                <p:cNvCxnSpPr>
                  <a:cxnSpLocks/>
                </p:cNvCxnSpPr>
                <p:nvPr/>
              </p:nvCxnSpPr>
              <p:spPr>
                <a:xfrm flipV="1">
                  <a:off x="10076238" y="1031875"/>
                  <a:ext cx="1212" cy="162126"/>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360932BB-EA95-314D-A2EC-EA22B2DD2DB1}"/>
                    </a:ext>
                  </a:extLst>
                </p:cNvPr>
                <p:cNvCxnSpPr>
                  <a:cxnSpLocks/>
                </p:cNvCxnSpPr>
                <p:nvPr/>
              </p:nvCxnSpPr>
              <p:spPr>
                <a:xfrm>
                  <a:off x="10313882" y="2273300"/>
                  <a:ext cx="52493" cy="111125"/>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8453A490-0652-C847-AB7A-4BAAE1C52352}"/>
                    </a:ext>
                  </a:extLst>
                </p:cNvPr>
                <p:cNvCxnSpPr>
                  <a:cxnSpLocks/>
                </p:cNvCxnSpPr>
                <p:nvPr/>
              </p:nvCxnSpPr>
              <p:spPr>
                <a:xfrm flipH="1">
                  <a:off x="9210675" y="1924061"/>
                  <a:ext cx="162472" cy="34914"/>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6653859B-AA72-7B4B-9645-22D9FDB59C01}"/>
                    </a:ext>
                  </a:extLst>
                </p:cNvPr>
                <p:cNvCxnSpPr>
                  <a:cxnSpLocks/>
                </p:cNvCxnSpPr>
                <p:nvPr/>
              </p:nvCxnSpPr>
              <p:spPr>
                <a:xfrm flipH="1">
                  <a:off x="9404350" y="2189521"/>
                  <a:ext cx="139686" cy="83779"/>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6C1A55C3-B0EF-D141-9EF7-72922310B199}"/>
                    </a:ext>
                  </a:extLst>
                </p:cNvPr>
                <p:cNvCxnSpPr>
                  <a:cxnSpLocks/>
                </p:cNvCxnSpPr>
                <p:nvPr/>
              </p:nvCxnSpPr>
              <p:spPr>
                <a:xfrm flipH="1" flipV="1">
                  <a:off x="9348381" y="1594151"/>
                  <a:ext cx="151219" cy="50499"/>
                </a:xfrm>
                <a:prstGeom prst="straightConnector1">
                  <a:avLst/>
                </a:prstGeom>
                <a:ln w="3175">
                  <a:solidFill>
                    <a:schemeClr val="accent1">
                      <a:lumMod val="50000"/>
                    </a:schemeClr>
                  </a:solidFill>
                  <a:prstDash val="sysDot"/>
                  <a:headEnd w="med" len="med"/>
                  <a:tailEnd type="stealth" w="sm" len="sm"/>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A193880C-3E48-9A45-AFFF-AE98D7F0D60A}"/>
                  </a:ext>
                </a:extLst>
              </p:cNvPr>
              <p:cNvSpPr txBox="1"/>
              <p:nvPr/>
            </p:nvSpPr>
            <p:spPr>
              <a:xfrm rot="3060000">
                <a:off x="3285736" y="3065426"/>
                <a:ext cx="1687598" cy="461665"/>
              </a:xfrm>
              <a:prstGeom prst="rect">
                <a:avLst/>
              </a:prstGeom>
              <a:noFill/>
            </p:spPr>
            <p:txBody>
              <a:bodyPr wrap="square">
                <a:spAutoFit/>
              </a:bodyPr>
              <a:lstStyle/>
              <a:p>
                <a:pPr algn="ctr"/>
                <a:r>
                  <a:rPr lang="en-GB" sz="1200" b="1" dirty="0">
                    <a:latin typeface="Times New Roman" panose="02020603050405020304" pitchFamily="18" charset="0"/>
                    <a:cs typeface="Times New Roman" panose="02020603050405020304" pitchFamily="18" charset="0"/>
                  </a:rPr>
                  <a:t>revert vacuum </a:t>
                </a:r>
              </a:p>
              <a:p>
                <a:pPr algn="ctr"/>
                <a:r>
                  <a:rPr lang="en-GB" sz="1200" b="1" dirty="0">
                    <a:latin typeface="Times New Roman" panose="02020603050405020304" pitchFamily="18" charset="0"/>
                    <a:cs typeface="Times New Roman" panose="02020603050405020304" pitchFamily="18" charset="0"/>
                  </a:rPr>
                  <a:t>compaction</a:t>
                </a:r>
                <a:endParaRPr lang="en-GB" sz="1200" dirty="0"/>
              </a:p>
            </p:txBody>
          </p:sp>
          <p:cxnSp>
            <p:nvCxnSpPr>
              <p:cNvPr id="156" name="Straight Arrow Connector 155">
                <a:extLst>
                  <a:ext uri="{FF2B5EF4-FFF2-40B4-BE49-F238E27FC236}">
                    <a16:creationId xmlns:a16="http://schemas.microsoft.com/office/drawing/2014/main" id="{29672D18-194D-ED44-A497-7DF102CE6607}"/>
                  </a:ext>
                </a:extLst>
              </p:cNvPr>
              <p:cNvCxnSpPr>
                <a:cxnSpLocks/>
              </p:cNvCxnSpPr>
              <p:nvPr/>
            </p:nvCxnSpPr>
            <p:spPr>
              <a:xfrm>
                <a:off x="2428170" y="4583860"/>
                <a:ext cx="1620000" cy="0"/>
              </a:xfrm>
              <a:prstGeom prst="straightConnector1">
                <a:avLst/>
              </a:prstGeom>
              <a:ln>
                <a:solidFill>
                  <a:schemeClr val="bg2">
                    <a:lumMod val="50000"/>
                  </a:schemeClr>
                </a:solidFill>
                <a:prstDash val="sysDot"/>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359E6338-FD79-BD4F-8A41-C36F6552872F}"/>
                  </a:ext>
                </a:extLst>
              </p:cNvPr>
              <p:cNvSpPr txBox="1"/>
              <p:nvPr/>
            </p:nvSpPr>
            <p:spPr>
              <a:xfrm>
                <a:off x="2382034" y="4327094"/>
                <a:ext cx="1687598" cy="461665"/>
              </a:xfrm>
              <a:prstGeom prst="rect">
                <a:avLst/>
              </a:prstGeom>
              <a:noFill/>
            </p:spPr>
            <p:txBody>
              <a:bodyPr wrap="square">
                <a:spAutoFit/>
              </a:bodyPr>
              <a:lstStyle/>
              <a:p>
                <a:pPr algn="ctr"/>
                <a:r>
                  <a:rPr lang="en-GB" sz="1200" b="1" dirty="0">
                    <a:latin typeface="Times New Roman" panose="02020603050405020304" pitchFamily="18" charset="0"/>
                    <a:cs typeface="Times New Roman" panose="02020603050405020304" pitchFamily="18" charset="0"/>
                  </a:rPr>
                  <a:t>retain conformational memory</a:t>
                </a:r>
                <a:endParaRPr lang="en-GB" sz="1200" dirty="0"/>
              </a:p>
            </p:txBody>
          </p:sp>
          <p:cxnSp>
            <p:nvCxnSpPr>
              <p:cNvPr id="158" name="Straight Arrow Connector 157">
                <a:extLst>
                  <a:ext uri="{FF2B5EF4-FFF2-40B4-BE49-F238E27FC236}">
                    <a16:creationId xmlns:a16="http://schemas.microsoft.com/office/drawing/2014/main" id="{966EDC73-1A23-9C4C-A0BF-194266D91E76}"/>
                  </a:ext>
                </a:extLst>
              </p:cNvPr>
              <p:cNvCxnSpPr>
                <a:cxnSpLocks/>
              </p:cNvCxnSpPr>
              <p:nvPr/>
            </p:nvCxnSpPr>
            <p:spPr>
              <a:xfrm>
                <a:off x="3783080" y="2876463"/>
                <a:ext cx="774910" cy="966717"/>
              </a:xfrm>
              <a:prstGeom prst="straightConnector1">
                <a:avLst/>
              </a:prstGeom>
              <a:ln>
                <a:solidFill>
                  <a:schemeClr val="bg2">
                    <a:lumMod val="50000"/>
                  </a:schemeClr>
                </a:solidFill>
                <a:prstDash val="sysDot"/>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DE5BE464-2BFD-4F40-B8CE-E638D5BA2667}"/>
                  </a:ext>
                </a:extLst>
              </p:cNvPr>
              <p:cNvSpPr txBox="1"/>
              <p:nvPr/>
            </p:nvSpPr>
            <p:spPr>
              <a:xfrm rot="18540000">
                <a:off x="1218213" y="3125235"/>
                <a:ext cx="1687598" cy="461665"/>
              </a:xfrm>
              <a:prstGeom prst="rect">
                <a:avLst/>
              </a:prstGeom>
              <a:noFill/>
            </p:spPr>
            <p:txBody>
              <a:bodyPr wrap="square">
                <a:spAutoFit/>
              </a:bodyPr>
              <a:lstStyle/>
              <a:p>
                <a:pPr algn="ctr"/>
                <a:r>
                  <a:rPr lang="en-GB" sz="1200" b="1" dirty="0">
                    <a:latin typeface="Times New Roman" panose="02020603050405020304" pitchFamily="18" charset="0"/>
                    <a:cs typeface="Times New Roman" panose="02020603050405020304" pitchFamily="18" charset="0"/>
                  </a:rPr>
                  <a:t>vacuum </a:t>
                </a:r>
              </a:p>
              <a:p>
                <a:pPr algn="ctr"/>
                <a:r>
                  <a:rPr lang="en-GB" sz="1200" b="1" dirty="0">
                    <a:latin typeface="Times New Roman" panose="02020603050405020304" pitchFamily="18" charset="0"/>
                    <a:cs typeface="Times New Roman" panose="02020603050405020304" pitchFamily="18" charset="0"/>
                  </a:rPr>
                  <a:t>compaction</a:t>
                </a:r>
                <a:endParaRPr lang="en-GB" sz="1200" dirty="0"/>
              </a:p>
            </p:txBody>
          </p:sp>
        </p:grpSp>
      </p:grpSp>
    </p:spTree>
    <p:extLst>
      <p:ext uri="{BB962C8B-B14F-4D97-AF65-F5344CB8AC3E}">
        <p14:creationId xmlns:p14="http://schemas.microsoft.com/office/powerpoint/2010/main" val="34392261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312258-91AE-B64A-BC91-A9BD468FE5C8}"/>
              </a:ext>
            </a:extLst>
          </p:cNvPr>
          <p:cNvGrpSpPr/>
          <p:nvPr/>
        </p:nvGrpSpPr>
        <p:grpSpPr>
          <a:xfrm>
            <a:off x="6912474" y="900470"/>
            <a:ext cx="4310237" cy="1066805"/>
            <a:chOff x="6912474" y="260392"/>
            <a:chExt cx="4310237" cy="1066805"/>
          </a:xfrm>
        </p:grpSpPr>
        <p:pic>
          <p:nvPicPr>
            <p:cNvPr id="31" name="Picture 30">
              <a:extLst>
                <a:ext uri="{FF2B5EF4-FFF2-40B4-BE49-F238E27FC236}">
                  <a16:creationId xmlns:a16="http://schemas.microsoft.com/office/drawing/2014/main" id="{23E291AB-759C-8910-D35E-45275D8352C9}"/>
                </a:ext>
              </a:extLst>
            </p:cNvPr>
            <p:cNvPicPr>
              <a:picLocks noChangeAspect="1"/>
            </p:cNvPicPr>
            <p:nvPr/>
          </p:nvPicPr>
          <p:blipFill>
            <a:blip r:embed="rId3"/>
            <a:stretch>
              <a:fillRect/>
            </a:stretch>
          </p:blipFill>
          <p:spPr>
            <a:xfrm>
              <a:off x="7886441" y="333008"/>
              <a:ext cx="795600" cy="795600"/>
            </a:xfrm>
            <a:prstGeom prst="rect">
              <a:avLst/>
            </a:prstGeom>
          </p:spPr>
        </p:pic>
        <p:pic>
          <p:nvPicPr>
            <p:cNvPr id="15" name="Picture 14">
              <a:extLst>
                <a:ext uri="{FF2B5EF4-FFF2-40B4-BE49-F238E27FC236}">
                  <a16:creationId xmlns:a16="http://schemas.microsoft.com/office/drawing/2014/main" id="{7F92F7E1-E482-919E-4A6A-CA7EE70DBD32}"/>
                </a:ext>
              </a:extLst>
            </p:cNvPr>
            <p:cNvPicPr>
              <a:picLocks noChangeAspect="1"/>
            </p:cNvPicPr>
            <p:nvPr/>
          </p:nvPicPr>
          <p:blipFill>
            <a:blip r:embed="rId4"/>
            <a:stretch>
              <a:fillRect/>
            </a:stretch>
          </p:blipFill>
          <p:spPr>
            <a:xfrm>
              <a:off x="6983494" y="419448"/>
              <a:ext cx="550779" cy="550779"/>
            </a:xfrm>
            <a:prstGeom prst="rect">
              <a:avLst/>
            </a:prstGeom>
          </p:spPr>
        </p:pic>
        <p:pic>
          <p:nvPicPr>
            <p:cNvPr id="21" name="Picture 20">
              <a:extLst>
                <a:ext uri="{FF2B5EF4-FFF2-40B4-BE49-F238E27FC236}">
                  <a16:creationId xmlns:a16="http://schemas.microsoft.com/office/drawing/2014/main" id="{CB6ACE95-6F9A-AB09-ED16-96FD85B7B2F3}"/>
                </a:ext>
              </a:extLst>
            </p:cNvPr>
            <p:cNvPicPr>
              <a:picLocks noChangeAspect="1"/>
            </p:cNvPicPr>
            <p:nvPr/>
          </p:nvPicPr>
          <p:blipFill>
            <a:blip r:embed="rId5"/>
            <a:stretch>
              <a:fillRect/>
            </a:stretch>
          </p:blipFill>
          <p:spPr>
            <a:xfrm>
              <a:off x="9055364" y="260392"/>
              <a:ext cx="936000" cy="936000"/>
            </a:xfrm>
            <a:prstGeom prst="rect">
              <a:avLst/>
            </a:prstGeom>
          </p:spPr>
        </p:pic>
        <p:pic>
          <p:nvPicPr>
            <p:cNvPr id="24" name="Picture 23">
              <a:extLst>
                <a:ext uri="{FF2B5EF4-FFF2-40B4-BE49-F238E27FC236}">
                  <a16:creationId xmlns:a16="http://schemas.microsoft.com/office/drawing/2014/main" id="{CFDEC69B-0B88-00B5-A0EE-593AE50C5B24}"/>
                </a:ext>
              </a:extLst>
            </p:cNvPr>
            <p:cNvPicPr>
              <a:picLocks noChangeAspect="1"/>
            </p:cNvPicPr>
            <p:nvPr/>
          </p:nvPicPr>
          <p:blipFill>
            <a:blip r:embed="rId6"/>
            <a:stretch>
              <a:fillRect/>
            </a:stretch>
          </p:blipFill>
          <p:spPr>
            <a:xfrm>
              <a:off x="10286711" y="260392"/>
              <a:ext cx="936000" cy="936000"/>
            </a:xfrm>
            <a:prstGeom prst="rect">
              <a:avLst/>
            </a:prstGeom>
          </p:spPr>
        </p:pic>
        <p:sp>
          <p:nvSpPr>
            <p:cNvPr id="25" name="TextBox 24">
              <a:extLst>
                <a:ext uri="{FF2B5EF4-FFF2-40B4-BE49-F238E27FC236}">
                  <a16:creationId xmlns:a16="http://schemas.microsoft.com/office/drawing/2014/main" id="{FAB563FB-DE86-1AD4-EEEE-5FAE0652B361}"/>
                </a:ext>
              </a:extLst>
            </p:cNvPr>
            <p:cNvSpPr txBox="1"/>
            <p:nvPr/>
          </p:nvSpPr>
          <p:spPr>
            <a:xfrm>
              <a:off x="6912474" y="1065587"/>
              <a:ext cx="692818" cy="261610"/>
            </a:xfrm>
            <a:prstGeom prst="rect">
              <a:avLst/>
            </a:prstGeom>
            <a:noFill/>
          </p:spPr>
          <p:txBody>
            <a:bodyPr wrap="none" rtlCol="0">
              <a:spAutoFit/>
            </a:bodyPr>
            <a:lstStyle/>
            <a:p>
              <a:r>
                <a:rPr lang="en-GB" sz="1100" dirty="0" err="1">
                  <a:latin typeface="Times" pitchFamily="2" charset="0"/>
                </a:rPr>
                <a:t>Trp</a:t>
              </a:r>
              <a:r>
                <a:rPr lang="en-GB" sz="1100" dirty="0">
                  <a:latin typeface="Times" pitchFamily="2" charset="0"/>
                </a:rPr>
                <a:t>-cage</a:t>
              </a:r>
            </a:p>
          </p:txBody>
        </p:sp>
        <p:sp>
          <p:nvSpPr>
            <p:cNvPr id="27" name="TextBox 26">
              <a:extLst>
                <a:ext uri="{FF2B5EF4-FFF2-40B4-BE49-F238E27FC236}">
                  <a16:creationId xmlns:a16="http://schemas.microsoft.com/office/drawing/2014/main" id="{51B72EA2-F741-A0BA-53BB-F62284DE38A7}"/>
                </a:ext>
              </a:extLst>
            </p:cNvPr>
            <p:cNvSpPr txBox="1"/>
            <p:nvPr/>
          </p:nvSpPr>
          <p:spPr>
            <a:xfrm>
              <a:off x="8064724" y="1065587"/>
              <a:ext cx="444352" cy="261610"/>
            </a:xfrm>
            <a:prstGeom prst="rect">
              <a:avLst/>
            </a:prstGeom>
            <a:noFill/>
          </p:spPr>
          <p:txBody>
            <a:bodyPr wrap="none" rtlCol="0">
              <a:spAutoFit/>
            </a:bodyPr>
            <a:lstStyle/>
            <a:p>
              <a:r>
                <a:rPr lang="en-GB" sz="1100" dirty="0">
                  <a:latin typeface="Times" pitchFamily="2" charset="0"/>
                </a:rPr>
                <a:t>CTF</a:t>
              </a:r>
            </a:p>
          </p:txBody>
        </p:sp>
        <p:sp>
          <p:nvSpPr>
            <p:cNvPr id="28" name="TextBox 27">
              <a:extLst>
                <a:ext uri="{FF2B5EF4-FFF2-40B4-BE49-F238E27FC236}">
                  <a16:creationId xmlns:a16="http://schemas.microsoft.com/office/drawing/2014/main" id="{F1EBFB58-8393-E640-DE5D-E9E8E9616D6B}"/>
                </a:ext>
              </a:extLst>
            </p:cNvPr>
            <p:cNvSpPr txBox="1"/>
            <p:nvPr/>
          </p:nvSpPr>
          <p:spPr>
            <a:xfrm>
              <a:off x="9161726" y="1065587"/>
              <a:ext cx="723275" cy="261610"/>
            </a:xfrm>
            <a:prstGeom prst="rect">
              <a:avLst/>
            </a:prstGeom>
            <a:noFill/>
          </p:spPr>
          <p:txBody>
            <a:bodyPr wrap="none" rtlCol="0">
              <a:spAutoFit/>
            </a:bodyPr>
            <a:lstStyle/>
            <a:p>
              <a:r>
                <a:rPr lang="en-GB" sz="1100" dirty="0">
                  <a:latin typeface="Times" pitchFamily="2" charset="0"/>
                </a:rPr>
                <a:t>Ubiquitin</a:t>
              </a:r>
            </a:p>
          </p:txBody>
        </p:sp>
        <p:sp>
          <p:nvSpPr>
            <p:cNvPr id="29" name="TextBox 28">
              <a:extLst>
                <a:ext uri="{FF2B5EF4-FFF2-40B4-BE49-F238E27FC236}">
                  <a16:creationId xmlns:a16="http://schemas.microsoft.com/office/drawing/2014/main" id="{A7210018-448C-D576-10A8-93E0506164FE}"/>
                </a:ext>
              </a:extLst>
            </p:cNvPr>
            <p:cNvSpPr txBox="1"/>
            <p:nvPr/>
          </p:nvSpPr>
          <p:spPr>
            <a:xfrm>
              <a:off x="10369028" y="1065587"/>
              <a:ext cx="771365" cy="261610"/>
            </a:xfrm>
            <a:prstGeom prst="rect">
              <a:avLst/>
            </a:prstGeom>
            <a:noFill/>
          </p:spPr>
          <p:txBody>
            <a:bodyPr wrap="none" rtlCol="0">
              <a:spAutoFit/>
            </a:bodyPr>
            <a:lstStyle/>
            <a:p>
              <a:r>
                <a:rPr lang="en-GB" sz="1100" dirty="0">
                  <a:latin typeface="Times" pitchFamily="2" charset="0"/>
                </a:rPr>
                <a:t>Lysozyme</a:t>
              </a:r>
            </a:p>
          </p:txBody>
        </p:sp>
      </p:grpSp>
      <p:sp>
        <p:nvSpPr>
          <p:cNvPr id="59" name="Rectangle 58">
            <a:extLst>
              <a:ext uri="{FF2B5EF4-FFF2-40B4-BE49-F238E27FC236}">
                <a16:creationId xmlns:a16="http://schemas.microsoft.com/office/drawing/2014/main" id="{E7FD5EB8-641D-0736-477C-840EEE45A81F}"/>
              </a:ext>
            </a:extLst>
          </p:cNvPr>
          <p:cNvSpPr/>
          <p:nvPr/>
        </p:nvSpPr>
        <p:spPr>
          <a:xfrm>
            <a:off x="8513533" y="3917006"/>
            <a:ext cx="101600" cy="94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0152716A-D730-D66B-0637-CEA7DEBFE016}"/>
              </a:ext>
            </a:extLst>
          </p:cNvPr>
          <p:cNvSpPr/>
          <p:nvPr/>
        </p:nvSpPr>
        <p:spPr>
          <a:xfrm>
            <a:off x="10151544" y="3907429"/>
            <a:ext cx="101600" cy="94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07B8712E-E40C-8AA7-EF0D-B0BF7535F78C}"/>
              </a:ext>
            </a:extLst>
          </p:cNvPr>
          <p:cNvSpPr txBox="1"/>
          <p:nvPr/>
        </p:nvSpPr>
        <p:spPr>
          <a:xfrm>
            <a:off x="2462932" y="5769256"/>
            <a:ext cx="7270795" cy="369332"/>
          </a:xfrm>
          <a:prstGeom prst="rect">
            <a:avLst/>
          </a:prstGeom>
          <a:noFill/>
          <a:ln w="6350">
            <a:noFill/>
            <a:prstDash val="sysDash"/>
          </a:ln>
        </p:spPr>
        <p:txBody>
          <a:bodyPr wrap="square">
            <a:spAutoFit/>
          </a:bodyPr>
          <a:lstStyle/>
          <a:p>
            <a:r>
              <a:rPr lang="en-GB" dirty="0">
                <a:latin typeface="Calibri" panose="020F0502020204030204" pitchFamily="34" charset="0"/>
                <a:cs typeface="Calibri" panose="020F0502020204030204" pitchFamily="34" charset="0"/>
              </a:rPr>
              <a:t>⟶   rehydration simulations indicate no irreversible field-induced changes</a:t>
            </a:r>
          </a:p>
        </p:txBody>
      </p:sp>
      <p:grpSp>
        <p:nvGrpSpPr>
          <p:cNvPr id="87" name="Group 86">
            <a:extLst>
              <a:ext uri="{FF2B5EF4-FFF2-40B4-BE49-F238E27FC236}">
                <a16:creationId xmlns:a16="http://schemas.microsoft.com/office/drawing/2014/main" id="{119E53AD-E50E-F594-1C9D-3C73E1770EC9}"/>
              </a:ext>
            </a:extLst>
          </p:cNvPr>
          <p:cNvGrpSpPr/>
          <p:nvPr/>
        </p:nvGrpSpPr>
        <p:grpSpPr>
          <a:xfrm>
            <a:off x="5914912" y="2210275"/>
            <a:ext cx="6102738" cy="3277001"/>
            <a:chOff x="6050797" y="1721684"/>
            <a:chExt cx="6102738" cy="3277001"/>
          </a:xfrm>
        </p:grpSpPr>
        <p:pic>
          <p:nvPicPr>
            <p:cNvPr id="48" name="Picture 47">
              <a:extLst>
                <a:ext uri="{FF2B5EF4-FFF2-40B4-BE49-F238E27FC236}">
                  <a16:creationId xmlns:a16="http://schemas.microsoft.com/office/drawing/2014/main" id="{F24DA6CF-8982-66CC-DB62-189571DB1653}"/>
                </a:ext>
              </a:extLst>
            </p:cNvPr>
            <p:cNvPicPr>
              <a:picLocks noChangeAspect="1"/>
            </p:cNvPicPr>
            <p:nvPr/>
          </p:nvPicPr>
          <p:blipFill rotWithShape="1">
            <a:blip r:embed="rId7"/>
            <a:srcRect l="94463" t="34939" r="1046" b="36752"/>
            <a:stretch/>
          </p:blipFill>
          <p:spPr>
            <a:xfrm>
              <a:off x="11772900" y="1721684"/>
              <a:ext cx="380635" cy="3009787"/>
            </a:xfrm>
            <a:prstGeom prst="rect">
              <a:avLst/>
            </a:prstGeom>
          </p:spPr>
        </p:pic>
        <p:sp>
          <p:nvSpPr>
            <p:cNvPr id="14" name="Right Triangle 13">
              <a:extLst>
                <a:ext uri="{FF2B5EF4-FFF2-40B4-BE49-F238E27FC236}">
                  <a16:creationId xmlns:a16="http://schemas.microsoft.com/office/drawing/2014/main" id="{D9285B37-9E33-D2BD-151E-219CD185C349}"/>
                </a:ext>
              </a:extLst>
            </p:cNvPr>
            <p:cNvSpPr>
              <a:spLocks noChangeAspect="1"/>
            </p:cNvSpPr>
            <p:nvPr/>
          </p:nvSpPr>
          <p:spPr>
            <a:xfrm>
              <a:off x="8057547" y="1828139"/>
              <a:ext cx="108000" cy="108000"/>
            </a:xfrm>
            <a:prstGeom prst="rtTriangle">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16" name="Right Triangle 15">
              <a:extLst>
                <a:ext uri="{FF2B5EF4-FFF2-40B4-BE49-F238E27FC236}">
                  <a16:creationId xmlns:a16="http://schemas.microsoft.com/office/drawing/2014/main" id="{843A9DC9-501F-8FC0-FD9D-320F5667EBBE}"/>
                </a:ext>
              </a:extLst>
            </p:cNvPr>
            <p:cNvSpPr>
              <a:spLocks noChangeAspect="1"/>
            </p:cNvSpPr>
            <p:nvPr/>
          </p:nvSpPr>
          <p:spPr>
            <a:xfrm rot="10800000">
              <a:off x="9658530" y="1828139"/>
              <a:ext cx="108000" cy="108000"/>
            </a:xfrm>
            <a:prstGeom prst="rtTriangle">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nvGrpSpPr>
            <p:cNvPr id="74" name="Group 73">
              <a:extLst>
                <a:ext uri="{FF2B5EF4-FFF2-40B4-BE49-F238E27FC236}">
                  <a16:creationId xmlns:a16="http://schemas.microsoft.com/office/drawing/2014/main" id="{00907536-5FD5-3355-3DD2-E10442A2CE16}"/>
                </a:ext>
              </a:extLst>
            </p:cNvPr>
            <p:cNvGrpSpPr/>
            <p:nvPr/>
          </p:nvGrpSpPr>
          <p:grpSpPr>
            <a:xfrm>
              <a:off x="6050797" y="1743640"/>
              <a:ext cx="6102738" cy="3255045"/>
              <a:chOff x="6050797" y="1743640"/>
              <a:chExt cx="6102738" cy="3255045"/>
            </a:xfrm>
          </p:grpSpPr>
          <p:sp>
            <p:nvSpPr>
              <p:cNvPr id="7" name="TextBox 6">
                <a:extLst>
                  <a:ext uri="{FF2B5EF4-FFF2-40B4-BE49-F238E27FC236}">
                    <a16:creationId xmlns:a16="http://schemas.microsoft.com/office/drawing/2014/main" id="{FA32B6BA-7DC4-0BDA-6C75-EB2C66EC5683}"/>
                  </a:ext>
                </a:extLst>
              </p:cNvPr>
              <p:cNvSpPr txBox="1"/>
              <p:nvPr/>
            </p:nvSpPr>
            <p:spPr>
              <a:xfrm>
                <a:off x="6050797" y="1743640"/>
                <a:ext cx="6102738" cy="276999"/>
              </a:xfrm>
              <a:prstGeom prst="rect">
                <a:avLst/>
              </a:prstGeom>
              <a:noFill/>
            </p:spPr>
            <p:txBody>
              <a:bodyPr wrap="square" rtlCol="0">
                <a:spAutoFit/>
              </a:bodyPr>
              <a:lstStyle/>
              <a:p>
                <a:pPr algn="ctr"/>
                <a:r>
                  <a:rPr lang="en-GB" sz="1200" dirty="0">
                    <a:latin typeface="Calibri" panose="020F0502020204030204" pitchFamily="34" charset="0"/>
                    <a:cs typeface="Calibri" panose="020F0502020204030204" pitchFamily="34" charset="0"/>
                  </a:rPr>
                  <a:t>Subtraction maps:      </a:t>
                </a:r>
                <a:r>
                  <a:rPr lang="en-GB" sz="1200" b="1" dirty="0">
                    <a:latin typeface="Calibri" panose="020F0502020204030204" pitchFamily="34" charset="0"/>
                    <a:cs typeface="Calibri" panose="020F0502020204030204" pitchFamily="34" charset="0"/>
                  </a:rPr>
                  <a:t> rehydration – vacuum ;        rehydration – solution </a:t>
                </a:r>
              </a:p>
            </p:txBody>
          </p:sp>
          <p:pic>
            <p:nvPicPr>
              <p:cNvPr id="39" name="Picture 38">
                <a:extLst>
                  <a:ext uri="{FF2B5EF4-FFF2-40B4-BE49-F238E27FC236}">
                    <a16:creationId xmlns:a16="http://schemas.microsoft.com/office/drawing/2014/main" id="{CBB1A9CC-337F-A515-49E7-DD1D25EEB476}"/>
                  </a:ext>
                </a:extLst>
              </p:cNvPr>
              <p:cNvPicPr>
                <a:picLocks noChangeAspect="1"/>
              </p:cNvPicPr>
              <p:nvPr/>
            </p:nvPicPr>
            <p:blipFill rotWithShape="1">
              <a:blip r:embed="rId8"/>
              <a:srcRect t="51702" r="36455" b="22981"/>
              <a:stretch/>
            </p:blipFill>
            <p:spPr>
              <a:xfrm>
                <a:off x="6169018" y="2157595"/>
                <a:ext cx="5570016" cy="2783326"/>
              </a:xfrm>
              <a:prstGeom prst="rect">
                <a:avLst/>
              </a:prstGeom>
            </p:spPr>
          </p:pic>
          <p:sp>
            <p:nvSpPr>
              <p:cNvPr id="37" name="TextBox 36">
                <a:extLst>
                  <a:ext uri="{FF2B5EF4-FFF2-40B4-BE49-F238E27FC236}">
                    <a16:creationId xmlns:a16="http://schemas.microsoft.com/office/drawing/2014/main" id="{B09FD022-0F60-D088-3D19-9347E1781F0F}"/>
                  </a:ext>
                </a:extLst>
              </p:cNvPr>
              <p:cNvSpPr txBox="1"/>
              <p:nvPr/>
            </p:nvSpPr>
            <p:spPr>
              <a:xfrm>
                <a:off x="6800850" y="2042739"/>
                <a:ext cx="2209799" cy="276999"/>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EF 0.0 V/nm</a:t>
                </a:r>
              </a:p>
            </p:txBody>
          </p:sp>
          <p:sp>
            <p:nvSpPr>
              <p:cNvPr id="41" name="TextBox 40">
                <a:extLst>
                  <a:ext uri="{FF2B5EF4-FFF2-40B4-BE49-F238E27FC236}">
                    <a16:creationId xmlns:a16="http://schemas.microsoft.com/office/drawing/2014/main" id="{A7A8EBDB-BB78-81D7-16B9-F123FC0D1CE1}"/>
                  </a:ext>
                </a:extLst>
              </p:cNvPr>
              <p:cNvSpPr txBox="1"/>
              <p:nvPr/>
            </p:nvSpPr>
            <p:spPr>
              <a:xfrm>
                <a:off x="9486900" y="2065817"/>
                <a:ext cx="2209799" cy="276999"/>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EF 0.2 V/nm</a:t>
                </a:r>
              </a:p>
            </p:txBody>
          </p:sp>
          <p:sp>
            <p:nvSpPr>
              <p:cNvPr id="13" name="TextBox 12">
                <a:extLst>
                  <a:ext uri="{FF2B5EF4-FFF2-40B4-BE49-F238E27FC236}">
                    <a16:creationId xmlns:a16="http://schemas.microsoft.com/office/drawing/2014/main" id="{36F4BA6B-9A51-14F2-1C24-0BA3BC0F197E}"/>
                  </a:ext>
                </a:extLst>
              </p:cNvPr>
              <p:cNvSpPr txBox="1"/>
              <p:nvPr/>
            </p:nvSpPr>
            <p:spPr>
              <a:xfrm>
                <a:off x="6639340" y="4744769"/>
                <a:ext cx="5038308" cy="253916"/>
              </a:xfrm>
              <a:prstGeom prst="rect">
                <a:avLst/>
              </a:prstGeom>
              <a:noFill/>
            </p:spPr>
            <p:txBody>
              <a:bodyPr wrap="square" rtlCol="0">
                <a:spAutoFit/>
              </a:bodyPr>
              <a:lstStyle/>
              <a:p>
                <a:pPr algn="ctr"/>
                <a:r>
                  <a:rPr lang="en-GB" sz="1050" b="1" dirty="0">
                    <a:solidFill>
                      <a:srgbClr val="0070C0"/>
                    </a:solidFill>
                    <a:latin typeface="Times New Roman" panose="02020603050405020304" pitchFamily="18" charset="0"/>
                    <a:cs typeface="Times New Roman" panose="02020603050405020304" pitchFamily="18" charset="0"/>
                  </a:rPr>
                  <a:t>blue</a:t>
                </a:r>
                <a:r>
                  <a:rPr lang="en-GB" sz="1050" dirty="0">
                    <a:latin typeface="Times New Roman" panose="02020603050405020304" pitchFamily="18" charset="0"/>
                    <a:cs typeface="Times New Roman" panose="02020603050405020304" pitchFamily="18" charset="0"/>
                  </a:rPr>
                  <a:t>: vacuum/solution contacts dominate                  </a:t>
                </a:r>
                <a:r>
                  <a:rPr lang="en-GB" sz="1050" b="1" dirty="0">
                    <a:solidFill>
                      <a:srgbClr val="FF0000"/>
                    </a:solidFill>
                    <a:latin typeface="Times New Roman" panose="02020603050405020304" pitchFamily="18" charset="0"/>
                    <a:cs typeface="Times New Roman" panose="02020603050405020304" pitchFamily="18" charset="0"/>
                  </a:rPr>
                  <a:t>red</a:t>
                </a:r>
                <a:r>
                  <a:rPr lang="en-GB" sz="1050" dirty="0">
                    <a:latin typeface="Times New Roman" panose="02020603050405020304" pitchFamily="18" charset="0"/>
                    <a:cs typeface="Times New Roman" panose="02020603050405020304" pitchFamily="18" charset="0"/>
                  </a:rPr>
                  <a:t>: rehydration contacts dominate</a:t>
                </a:r>
              </a:p>
            </p:txBody>
          </p:sp>
        </p:grpSp>
      </p:grpSp>
      <p:grpSp>
        <p:nvGrpSpPr>
          <p:cNvPr id="86" name="Group 85">
            <a:extLst>
              <a:ext uri="{FF2B5EF4-FFF2-40B4-BE49-F238E27FC236}">
                <a16:creationId xmlns:a16="http://schemas.microsoft.com/office/drawing/2014/main" id="{6497FE95-7579-5169-72AE-72F642DABCAB}"/>
              </a:ext>
            </a:extLst>
          </p:cNvPr>
          <p:cNvGrpSpPr/>
          <p:nvPr/>
        </p:nvGrpSpPr>
        <p:grpSpPr>
          <a:xfrm>
            <a:off x="6666651" y="2791801"/>
            <a:ext cx="5448130" cy="3279119"/>
            <a:chOff x="6832599" y="2299680"/>
            <a:chExt cx="5448130" cy="3279119"/>
          </a:xfrm>
        </p:grpSpPr>
        <p:sp>
          <p:nvSpPr>
            <p:cNvPr id="2" name="TextBox 1">
              <a:extLst>
                <a:ext uri="{FF2B5EF4-FFF2-40B4-BE49-F238E27FC236}">
                  <a16:creationId xmlns:a16="http://schemas.microsoft.com/office/drawing/2014/main" id="{6789EB9C-DC77-8075-8D4E-40C296403512}"/>
                </a:ext>
              </a:extLst>
            </p:cNvPr>
            <p:cNvSpPr txBox="1"/>
            <p:nvPr/>
          </p:nvSpPr>
          <p:spPr>
            <a:xfrm>
              <a:off x="9973730" y="5055579"/>
              <a:ext cx="2306999" cy="523220"/>
            </a:xfrm>
            <a:prstGeom prst="rect">
              <a:avLst/>
            </a:prstGeom>
            <a:noFill/>
            <a:ln>
              <a:solidFill>
                <a:schemeClr val="accent6"/>
              </a:solidFill>
            </a:ln>
          </p:spPr>
          <p:txBody>
            <a:bodyPr wrap="square" rtlCol="0">
              <a:spAutoFit/>
            </a:bodyPr>
            <a:lstStyle/>
            <a:p>
              <a:pPr algn="ctr"/>
              <a:r>
                <a:rPr lang="en-GB" sz="1400" b="1" dirty="0">
                  <a:latin typeface="Calibri" panose="020F0502020204030204" pitchFamily="34" charset="0"/>
                  <a:cs typeface="Calibri" panose="020F0502020204030204" pitchFamily="34" charset="0"/>
                </a:rPr>
                <a:t>similar patterns </a:t>
              </a:r>
            </a:p>
            <a:p>
              <a:pPr algn="ctr"/>
              <a:r>
                <a:rPr lang="en-GB" sz="1400" b="1" dirty="0">
                  <a:latin typeface="Calibri" panose="020F0502020204030204" pitchFamily="34" charset="0"/>
                  <a:cs typeface="Calibri" panose="020F0502020204030204" pitchFamily="34" charset="0"/>
                </a:rPr>
                <a:t>throughout datasets</a:t>
              </a:r>
            </a:p>
          </p:txBody>
        </p:sp>
        <p:sp>
          <p:nvSpPr>
            <p:cNvPr id="66" name="Right Triangle 65">
              <a:extLst>
                <a:ext uri="{FF2B5EF4-FFF2-40B4-BE49-F238E27FC236}">
                  <a16:creationId xmlns:a16="http://schemas.microsoft.com/office/drawing/2014/main" id="{2310269A-AA1E-35DF-FA0C-47BAD9B5FCAD}"/>
                </a:ext>
              </a:extLst>
            </p:cNvPr>
            <p:cNvSpPr/>
            <p:nvPr/>
          </p:nvSpPr>
          <p:spPr>
            <a:xfrm rot="10800000">
              <a:off x="6832599" y="2299680"/>
              <a:ext cx="2162173" cy="2152291"/>
            </a:xfrm>
            <a:prstGeom prst="rtTriangle">
              <a:avLst/>
            </a:prstGeom>
            <a:noFill/>
            <a:ln w="349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ight Triangle 72">
              <a:extLst>
                <a:ext uri="{FF2B5EF4-FFF2-40B4-BE49-F238E27FC236}">
                  <a16:creationId xmlns:a16="http://schemas.microsoft.com/office/drawing/2014/main" id="{C95A0C1E-7C7C-1FBC-CB35-C644D11EA1E6}"/>
                </a:ext>
              </a:extLst>
            </p:cNvPr>
            <p:cNvSpPr/>
            <p:nvPr/>
          </p:nvSpPr>
          <p:spPr>
            <a:xfrm rot="10800000">
              <a:off x="9515474" y="2306175"/>
              <a:ext cx="2162173" cy="2152291"/>
            </a:xfrm>
            <a:prstGeom prst="rtTriangle">
              <a:avLst/>
            </a:prstGeom>
            <a:noFill/>
            <a:ln w="349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Connector 74">
              <a:extLst>
                <a:ext uri="{FF2B5EF4-FFF2-40B4-BE49-F238E27FC236}">
                  <a16:creationId xmlns:a16="http://schemas.microsoft.com/office/drawing/2014/main" id="{947966BE-836B-6F86-B81F-B8FC29094E46}"/>
                </a:ext>
              </a:extLst>
            </p:cNvPr>
            <p:cNvCxnSpPr>
              <a:cxnSpLocks/>
              <a:endCxn id="2" idx="1"/>
            </p:cNvCxnSpPr>
            <p:nvPr/>
          </p:nvCxnSpPr>
          <p:spPr>
            <a:xfrm>
              <a:off x="8994383" y="4451029"/>
              <a:ext cx="979347" cy="866160"/>
            </a:xfrm>
            <a:prstGeom prst="line">
              <a:avLst/>
            </a:prstGeom>
            <a:noFill/>
            <a:ln w="12700" cap="rnd">
              <a:solidFill>
                <a:schemeClr val="accent6"/>
              </a:solidFill>
              <a:prstDash val="sysDot"/>
              <a:miter lim="400000"/>
            </a:ln>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0A52D833-5A8F-0F05-90E9-9950C3DB9BAF}"/>
                </a:ext>
              </a:extLst>
            </p:cNvPr>
            <p:cNvCxnSpPr>
              <a:cxnSpLocks/>
              <a:stCxn id="73" idx="0"/>
            </p:cNvCxnSpPr>
            <p:nvPr/>
          </p:nvCxnSpPr>
          <p:spPr>
            <a:xfrm flipH="1">
              <a:off x="11531321" y="4458466"/>
              <a:ext cx="146326" cy="593781"/>
            </a:xfrm>
            <a:prstGeom prst="line">
              <a:avLst/>
            </a:prstGeom>
            <a:noFill/>
            <a:ln w="12700" cap="rnd">
              <a:solidFill>
                <a:schemeClr val="accent6"/>
              </a:solidFill>
              <a:prstDash val="sysDot"/>
              <a:miter lim="400000"/>
            </a:ln>
            <a:effectLst/>
            <a:sp3d/>
          </p:spPr>
          <p:style>
            <a:lnRef idx="0">
              <a:scrgbClr r="0" g="0" b="0"/>
            </a:lnRef>
            <a:fillRef idx="0">
              <a:scrgbClr r="0" g="0" b="0"/>
            </a:fillRef>
            <a:effectRef idx="0">
              <a:scrgbClr r="0" g="0" b="0"/>
            </a:effectRef>
            <a:fontRef idx="none"/>
          </p:style>
        </p:cxnSp>
      </p:grpSp>
      <p:grpSp>
        <p:nvGrpSpPr>
          <p:cNvPr id="55" name="Group 54">
            <a:extLst>
              <a:ext uri="{FF2B5EF4-FFF2-40B4-BE49-F238E27FC236}">
                <a16:creationId xmlns:a16="http://schemas.microsoft.com/office/drawing/2014/main" id="{A5BAD8BD-3AC6-B149-82B3-14BB3E28CE2C}"/>
              </a:ext>
            </a:extLst>
          </p:cNvPr>
          <p:cNvGrpSpPr/>
          <p:nvPr/>
        </p:nvGrpSpPr>
        <p:grpSpPr>
          <a:xfrm>
            <a:off x="6902704" y="969480"/>
            <a:ext cx="4237690" cy="1028862"/>
            <a:chOff x="6746440" y="152565"/>
            <a:chExt cx="4790693" cy="1400157"/>
          </a:xfrm>
        </p:grpSpPr>
        <p:sp>
          <p:nvSpPr>
            <p:cNvPr id="56" name="Rectangle 55">
              <a:extLst>
                <a:ext uri="{FF2B5EF4-FFF2-40B4-BE49-F238E27FC236}">
                  <a16:creationId xmlns:a16="http://schemas.microsoft.com/office/drawing/2014/main" id="{0FEC8EED-B3AA-1346-969A-B582C11E4C63}"/>
                </a:ext>
              </a:extLst>
            </p:cNvPr>
            <p:cNvSpPr/>
            <p:nvPr/>
          </p:nvSpPr>
          <p:spPr>
            <a:xfrm>
              <a:off x="6746440" y="152565"/>
              <a:ext cx="1902259" cy="130427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A8B9D9DD-0B00-1742-965B-0319B217B46C}"/>
                </a:ext>
              </a:extLst>
            </p:cNvPr>
            <p:cNvSpPr/>
            <p:nvPr/>
          </p:nvSpPr>
          <p:spPr>
            <a:xfrm>
              <a:off x="10201874" y="248446"/>
              <a:ext cx="1335259" cy="130427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TextBox 63">
            <a:extLst>
              <a:ext uri="{FF2B5EF4-FFF2-40B4-BE49-F238E27FC236}">
                <a16:creationId xmlns:a16="http://schemas.microsoft.com/office/drawing/2014/main" id="{2E45618D-067C-3641-AE49-508C1E7F7D09}"/>
              </a:ext>
            </a:extLst>
          </p:cNvPr>
          <p:cNvSpPr txBox="1"/>
          <p:nvPr/>
        </p:nvSpPr>
        <p:spPr>
          <a:xfrm>
            <a:off x="249562" y="6315204"/>
            <a:ext cx="7753350"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MN </a:t>
            </a:r>
            <a:r>
              <a:rPr lang="en-GB" sz="900" dirty="0" err="1">
                <a:latin typeface="Calibri" panose="020F0502020204030204" pitchFamily="34" charset="0"/>
                <a:cs typeface="Calibri" panose="020F0502020204030204" pitchFamily="34" charset="0"/>
              </a:rPr>
              <a:t>Brodmerkel</a:t>
            </a:r>
            <a:r>
              <a:rPr lang="en-GB" sz="900" dirty="0">
                <a:latin typeface="Calibri" panose="020F0502020204030204" pitchFamily="34" charset="0"/>
                <a:cs typeface="Calibri" panose="020F0502020204030204" pitchFamily="34" charset="0"/>
              </a:rPr>
              <a:t>, </a:t>
            </a:r>
            <a:r>
              <a:rPr lang="en-GB" sz="900" u="sng" dirty="0">
                <a:latin typeface="Calibri" panose="020F0502020204030204" pitchFamily="34" charset="0"/>
                <a:cs typeface="Calibri" panose="020F0502020204030204" pitchFamily="34" charset="0"/>
              </a:rPr>
              <a:t>EDS</a:t>
            </a:r>
            <a:r>
              <a:rPr lang="en-GB" sz="900" dirty="0">
                <a:latin typeface="Calibri" panose="020F0502020204030204" pitchFamily="34" charset="0"/>
                <a:cs typeface="Calibri" panose="020F0502020204030204" pitchFamily="34" charset="0"/>
              </a:rPr>
              <a:t>, et al, </a:t>
            </a:r>
            <a:r>
              <a:rPr lang="en-GB" sz="900" i="1" dirty="0">
                <a:latin typeface="Calibri" panose="020F0502020204030204" pitchFamily="34" charset="0"/>
                <a:cs typeface="Calibri" panose="020F0502020204030204" pitchFamily="34" charset="0"/>
              </a:rPr>
              <a:t>Protein J </a:t>
            </a:r>
            <a:r>
              <a:rPr lang="en-GB" sz="900" dirty="0">
                <a:latin typeface="Calibri" panose="020F0502020204030204" pitchFamily="34" charset="0"/>
                <a:cs typeface="Calibri" panose="020F0502020204030204" pitchFamily="34" charset="0"/>
              </a:rPr>
              <a:t>(2023) </a:t>
            </a:r>
          </a:p>
        </p:txBody>
      </p:sp>
      <p:grpSp>
        <p:nvGrpSpPr>
          <p:cNvPr id="80" name="Group 79">
            <a:extLst>
              <a:ext uri="{FF2B5EF4-FFF2-40B4-BE49-F238E27FC236}">
                <a16:creationId xmlns:a16="http://schemas.microsoft.com/office/drawing/2014/main" id="{7B62CE1B-664A-314C-9EFE-C0BBA3C3315E}"/>
              </a:ext>
            </a:extLst>
          </p:cNvPr>
          <p:cNvGrpSpPr/>
          <p:nvPr/>
        </p:nvGrpSpPr>
        <p:grpSpPr>
          <a:xfrm>
            <a:off x="-1342357" y="-2794604"/>
            <a:ext cx="13351477" cy="4619861"/>
            <a:chOff x="-1342357" y="-2794604"/>
            <a:chExt cx="13351477" cy="4619861"/>
          </a:xfrm>
        </p:grpSpPr>
        <p:grpSp>
          <p:nvGrpSpPr>
            <p:cNvPr id="81" name="Group 80">
              <a:extLst>
                <a:ext uri="{FF2B5EF4-FFF2-40B4-BE49-F238E27FC236}">
                  <a16:creationId xmlns:a16="http://schemas.microsoft.com/office/drawing/2014/main" id="{8A6BE283-8C56-2642-BB7C-E05FE983DF33}"/>
                </a:ext>
              </a:extLst>
            </p:cNvPr>
            <p:cNvGrpSpPr/>
            <p:nvPr/>
          </p:nvGrpSpPr>
          <p:grpSpPr>
            <a:xfrm>
              <a:off x="-1342357" y="-2794604"/>
              <a:ext cx="13351477" cy="4619861"/>
              <a:chOff x="-1311519" y="-2758225"/>
              <a:chExt cx="13351477" cy="4619861"/>
            </a:xfrm>
          </p:grpSpPr>
          <p:sp>
            <p:nvSpPr>
              <p:cNvPr id="83" name="Oval 82">
                <a:extLst>
                  <a:ext uri="{FF2B5EF4-FFF2-40B4-BE49-F238E27FC236}">
                    <a16:creationId xmlns:a16="http://schemas.microsoft.com/office/drawing/2014/main" id="{D3A370F7-F070-BF49-8CC6-8BD7FE2EEA46}"/>
                  </a:ext>
                </a:extLst>
              </p:cNvPr>
              <p:cNvSpPr/>
              <p:nvPr/>
            </p:nvSpPr>
            <p:spPr>
              <a:xfrm>
                <a:off x="-1311519" y="-2758225"/>
                <a:ext cx="6742863" cy="4345117"/>
              </a:xfrm>
              <a:prstGeom prst="ellipse">
                <a:avLst/>
              </a:prstGeom>
              <a:solidFill>
                <a:srgbClr val="42662A"/>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84" name="TextBox 83">
                <a:extLst>
                  <a:ext uri="{FF2B5EF4-FFF2-40B4-BE49-F238E27FC236}">
                    <a16:creationId xmlns:a16="http://schemas.microsoft.com/office/drawing/2014/main" id="{E8171186-9E00-C446-A533-65B043FFB6CA}"/>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85" name="TextBox 84">
                <a:extLst>
                  <a:ext uri="{FF2B5EF4-FFF2-40B4-BE49-F238E27FC236}">
                    <a16:creationId xmlns:a16="http://schemas.microsoft.com/office/drawing/2014/main" id="{174DA00D-E6CE-1B40-BA31-B0F4E7B9B0B6}"/>
                  </a:ext>
                </a:extLst>
              </p:cNvPr>
              <p:cNvSpPr txBox="1"/>
              <p:nvPr/>
            </p:nvSpPr>
            <p:spPr>
              <a:xfrm>
                <a:off x="11439258" y="112487"/>
                <a:ext cx="600700" cy="276999"/>
              </a:xfrm>
              <a:prstGeom prst="rect">
                <a:avLst/>
              </a:prstGeom>
              <a:noFill/>
            </p:spPr>
            <p:txBody>
              <a:bodyPr wrap="square" rtlCol="0">
                <a:spAutoFit/>
              </a:bodyPr>
              <a:lstStyle/>
              <a:p>
                <a:pPr algn="r"/>
                <a:r>
                  <a:rPr lang="en-SE" sz="1200" dirty="0"/>
                  <a:t>15/25</a:t>
                </a:r>
              </a:p>
            </p:txBody>
          </p:sp>
          <p:sp>
            <p:nvSpPr>
              <p:cNvPr id="91" name="Rettangolo 5">
                <a:extLst>
                  <a:ext uri="{FF2B5EF4-FFF2-40B4-BE49-F238E27FC236}">
                    <a16:creationId xmlns:a16="http://schemas.microsoft.com/office/drawing/2014/main" id="{2F17379F-08FF-874D-89A7-551F910DD081}"/>
                  </a:ext>
                </a:extLst>
              </p:cNvPr>
              <p:cNvSpPr/>
              <p:nvPr/>
            </p:nvSpPr>
            <p:spPr>
              <a:xfrm>
                <a:off x="1365329" y="384319"/>
                <a:ext cx="2543441" cy="1477317"/>
              </a:xfrm>
              <a:prstGeom prst="rect">
                <a:avLst/>
              </a:prstGeom>
              <a:noFill/>
              <a:ln>
                <a:noFill/>
              </a:ln>
            </p:spPr>
            <p:txBody>
              <a:bodyPr wrap="square" lIns="91431" tIns="45715" rIns="91431" bIns="45715">
                <a:spAutoFit/>
              </a:bodyPr>
              <a:lstStyle/>
              <a:p>
                <a:r>
                  <a:rPr lang="en-SE" sz="2600" b="1" dirty="0">
                    <a:solidFill>
                      <a:schemeClr val="bg1"/>
                    </a:solidFill>
                  </a:rPr>
                  <a:t>Structure preservation</a:t>
                </a:r>
              </a:p>
              <a:p>
                <a:r>
                  <a:rPr lang="en-US" b="1" i="1" dirty="0">
                    <a:solidFill>
                      <a:schemeClr val="bg1"/>
                    </a:solidFill>
                    <a:latin typeface="+mj-lt"/>
                  </a:rPr>
                  <a:t>Effect of El Field</a:t>
                </a:r>
                <a:endParaRPr lang="en-SE" b="1" i="1" dirty="0">
                  <a:solidFill>
                    <a:schemeClr val="bg1"/>
                  </a:solidFill>
                  <a:latin typeface="+mj-lt"/>
                </a:endParaRPr>
              </a:p>
              <a:p>
                <a:endParaRPr lang="en-SE" sz="2000" b="1" i="1" dirty="0">
                  <a:solidFill>
                    <a:schemeClr val="bg1"/>
                  </a:solidFill>
                  <a:latin typeface="+mj-lt"/>
                </a:endParaRPr>
              </a:p>
            </p:txBody>
          </p:sp>
          <p:pic>
            <p:nvPicPr>
              <p:cNvPr id="92" name="Graphic 91">
                <a:extLst>
                  <a:ext uri="{FF2B5EF4-FFF2-40B4-BE49-F238E27FC236}">
                    <a16:creationId xmlns:a16="http://schemas.microsoft.com/office/drawing/2014/main" id="{BE49E304-2D67-E443-8D99-F5A62D4CB667}"/>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7518" t="29746" r="35671" b="37624"/>
              <a:stretch/>
            </p:blipFill>
            <p:spPr>
              <a:xfrm>
                <a:off x="152042" y="-216954"/>
                <a:ext cx="1181540" cy="1355080"/>
              </a:xfrm>
              <a:prstGeom prst="rect">
                <a:avLst/>
              </a:prstGeom>
            </p:spPr>
          </p:pic>
          <p:sp>
            <p:nvSpPr>
              <p:cNvPr id="93" name="Oval 92">
                <a:extLst>
                  <a:ext uri="{FF2B5EF4-FFF2-40B4-BE49-F238E27FC236}">
                    <a16:creationId xmlns:a16="http://schemas.microsoft.com/office/drawing/2014/main" id="{0B6B7A61-2268-084C-B38F-D2215F889A7B}"/>
                  </a:ext>
                </a:extLst>
              </p:cNvPr>
              <p:cNvSpPr>
                <a:spLocks noChangeAspect="1"/>
              </p:cNvSpPr>
              <p:nvPr/>
            </p:nvSpPr>
            <p:spPr>
              <a:xfrm>
                <a:off x="3877023" y="226789"/>
                <a:ext cx="1052614" cy="1052614"/>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82" name="Picture 81">
              <a:extLst>
                <a:ext uri="{FF2B5EF4-FFF2-40B4-BE49-F238E27FC236}">
                  <a16:creationId xmlns:a16="http://schemas.microsoft.com/office/drawing/2014/main" id="{EA687BE7-8032-5B47-9C03-9BAFF05F2D42}"/>
                </a:ext>
              </a:extLst>
            </p:cNvPr>
            <p:cNvPicPr>
              <a:picLocks noChangeAspect="1"/>
            </p:cNvPicPr>
            <p:nvPr/>
          </p:nvPicPr>
          <p:blipFill rotWithShape="1">
            <a:blip r:embed="rId11"/>
            <a:srcRect l="14101" t="12936" r="13307" b="13370"/>
            <a:stretch/>
          </p:blipFill>
          <p:spPr>
            <a:xfrm>
              <a:off x="4010840" y="352407"/>
              <a:ext cx="773714" cy="864000"/>
            </a:xfrm>
            <a:prstGeom prst="ellipse">
              <a:avLst/>
            </a:prstGeom>
          </p:spPr>
        </p:pic>
      </p:grpSp>
      <p:cxnSp>
        <p:nvCxnSpPr>
          <p:cNvPr id="94" name="Straight Connector 93">
            <a:extLst>
              <a:ext uri="{FF2B5EF4-FFF2-40B4-BE49-F238E27FC236}">
                <a16:creationId xmlns:a16="http://schemas.microsoft.com/office/drawing/2014/main" id="{FFB0AA18-F35C-8645-B9F0-3B889C65A873}"/>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160" name="Picture 159">
            <a:extLst>
              <a:ext uri="{FF2B5EF4-FFF2-40B4-BE49-F238E27FC236}">
                <a16:creationId xmlns:a16="http://schemas.microsoft.com/office/drawing/2014/main" id="{56B89B31-1E98-AB40-973C-97E1901DC4A5}"/>
              </a:ext>
            </a:extLst>
          </p:cNvPr>
          <p:cNvPicPr>
            <a:picLocks noChangeAspect="1"/>
          </p:cNvPicPr>
          <p:nvPr/>
        </p:nvPicPr>
        <p:blipFill>
          <a:blip r:embed="rId12"/>
          <a:stretch>
            <a:fillRect/>
          </a:stretch>
        </p:blipFill>
        <p:spPr>
          <a:xfrm>
            <a:off x="136438" y="2882018"/>
            <a:ext cx="5636411" cy="2170169"/>
          </a:xfrm>
          <a:prstGeom prst="rect">
            <a:avLst/>
          </a:prstGeom>
        </p:spPr>
      </p:pic>
    </p:spTree>
    <p:extLst>
      <p:ext uri="{BB962C8B-B14F-4D97-AF65-F5344CB8AC3E}">
        <p14:creationId xmlns:p14="http://schemas.microsoft.com/office/powerpoint/2010/main" val="38104309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B6688CB6-18A6-1B46-980B-FCD7B430ABD9}"/>
              </a:ext>
            </a:extLst>
          </p:cNvPr>
          <p:cNvSpPr txBox="1"/>
          <p:nvPr/>
        </p:nvSpPr>
        <p:spPr>
          <a:xfrm>
            <a:off x="20379" y="7313138"/>
            <a:ext cx="7753350"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T Mandl, et al., J Phys Chem Lett (2020)</a:t>
            </a:r>
          </a:p>
        </p:txBody>
      </p:sp>
      <p:grpSp>
        <p:nvGrpSpPr>
          <p:cNvPr id="52" name="Group 51">
            <a:extLst>
              <a:ext uri="{FF2B5EF4-FFF2-40B4-BE49-F238E27FC236}">
                <a16:creationId xmlns:a16="http://schemas.microsoft.com/office/drawing/2014/main" id="{06FF35C4-5805-AE49-BFAD-87350E88773E}"/>
              </a:ext>
            </a:extLst>
          </p:cNvPr>
          <p:cNvGrpSpPr/>
          <p:nvPr/>
        </p:nvGrpSpPr>
        <p:grpSpPr>
          <a:xfrm>
            <a:off x="-1342357" y="-2794604"/>
            <a:ext cx="13351477" cy="4345117"/>
            <a:chOff x="-1311519" y="-2758225"/>
            <a:chExt cx="13351477" cy="4345117"/>
          </a:xfrm>
        </p:grpSpPr>
        <p:sp>
          <p:nvSpPr>
            <p:cNvPr id="54" name="Oval 53">
              <a:extLst>
                <a:ext uri="{FF2B5EF4-FFF2-40B4-BE49-F238E27FC236}">
                  <a16:creationId xmlns:a16="http://schemas.microsoft.com/office/drawing/2014/main" id="{25DC9839-D6ED-5A41-BC0B-7A835DAC47EA}"/>
                </a:ext>
              </a:extLst>
            </p:cNvPr>
            <p:cNvSpPr/>
            <p:nvPr/>
          </p:nvSpPr>
          <p:spPr>
            <a:xfrm>
              <a:off x="-1311519" y="-2758225"/>
              <a:ext cx="6742863" cy="4345117"/>
            </a:xfrm>
            <a:prstGeom prst="ellipse">
              <a:avLst/>
            </a:prstGeom>
            <a:solidFill>
              <a:srgbClr val="0432FF"/>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55" name="TextBox 54">
              <a:extLst>
                <a:ext uri="{FF2B5EF4-FFF2-40B4-BE49-F238E27FC236}">
                  <a16:creationId xmlns:a16="http://schemas.microsoft.com/office/drawing/2014/main" id="{C5EBE373-884E-4B4F-AC25-BD10CFDCC884}"/>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56" name="TextBox 55">
              <a:extLst>
                <a:ext uri="{FF2B5EF4-FFF2-40B4-BE49-F238E27FC236}">
                  <a16:creationId xmlns:a16="http://schemas.microsoft.com/office/drawing/2014/main" id="{A0209783-0FDB-624E-8B55-DF1194FDCE66}"/>
                </a:ext>
              </a:extLst>
            </p:cNvPr>
            <p:cNvSpPr txBox="1"/>
            <p:nvPr/>
          </p:nvSpPr>
          <p:spPr>
            <a:xfrm>
              <a:off x="11439258" y="112487"/>
              <a:ext cx="600700" cy="276999"/>
            </a:xfrm>
            <a:prstGeom prst="rect">
              <a:avLst/>
            </a:prstGeom>
            <a:noFill/>
          </p:spPr>
          <p:txBody>
            <a:bodyPr wrap="square" rtlCol="0">
              <a:spAutoFit/>
            </a:bodyPr>
            <a:lstStyle/>
            <a:p>
              <a:pPr algn="r"/>
              <a:r>
                <a:rPr lang="en-SE" sz="1200" dirty="0"/>
                <a:t>16/25</a:t>
              </a:r>
            </a:p>
          </p:txBody>
        </p:sp>
        <p:sp>
          <p:nvSpPr>
            <p:cNvPr id="57" name="Rettangolo 5">
              <a:extLst>
                <a:ext uri="{FF2B5EF4-FFF2-40B4-BE49-F238E27FC236}">
                  <a16:creationId xmlns:a16="http://schemas.microsoft.com/office/drawing/2014/main" id="{AFD4C97C-6F32-A941-A723-C842677D4095}"/>
                </a:ext>
              </a:extLst>
            </p:cNvPr>
            <p:cNvSpPr/>
            <p:nvPr/>
          </p:nvSpPr>
          <p:spPr>
            <a:xfrm>
              <a:off x="1365329" y="384319"/>
              <a:ext cx="2543441" cy="1200318"/>
            </a:xfrm>
            <a:prstGeom prst="rect">
              <a:avLst/>
            </a:prstGeom>
            <a:noFill/>
            <a:ln>
              <a:noFill/>
            </a:ln>
          </p:spPr>
          <p:txBody>
            <a:bodyPr wrap="square" lIns="91431" tIns="45715" rIns="91431" bIns="45715">
              <a:spAutoFit/>
            </a:bodyPr>
            <a:lstStyle/>
            <a:p>
              <a:r>
                <a:rPr lang="en-SE" sz="2600" b="1" dirty="0">
                  <a:solidFill>
                    <a:schemeClr val="bg1"/>
                  </a:solidFill>
                </a:rPr>
                <a:t>Effect of residual</a:t>
              </a:r>
            </a:p>
            <a:p>
              <a:r>
                <a:rPr lang="en-SE" sz="2600" b="1" dirty="0">
                  <a:solidFill>
                    <a:schemeClr val="bg1"/>
                  </a:solidFill>
                </a:rPr>
                <a:t>water</a:t>
              </a:r>
              <a:endParaRPr lang="en-SE" sz="2600" b="1" i="1" dirty="0">
                <a:solidFill>
                  <a:schemeClr val="bg1"/>
                </a:solidFill>
                <a:latin typeface="+mj-lt"/>
              </a:endParaRPr>
            </a:p>
            <a:p>
              <a:endParaRPr lang="en-SE" sz="2000" b="1" i="1" dirty="0">
                <a:solidFill>
                  <a:schemeClr val="bg1"/>
                </a:solidFill>
                <a:latin typeface="+mj-lt"/>
              </a:endParaRPr>
            </a:p>
          </p:txBody>
        </p:sp>
        <p:pic>
          <p:nvPicPr>
            <p:cNvPr id="58" name="Graphic 57">
              <a:extLst>
                <a:ext uri="{FF2B5EF4-FFF2-40B4-BE49-F238E27FC236}">
                  <a16:creationId xmlns:a16="http://schemas.microsoft.com/office/drawing/2014/main" id="{7DF36F87-C0F3-894E-9B32-D51711B85B9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518" t="29746" r="35671" b="37624"/>
            <a:stretch/>
          </p:blipFill>
          <p:spPr>
            <a:xfrm>
              <a:off x="152042" y="-216954"/>
              <a:ext cx="1181540" cy="1355080"/>
            </a:xfrm>
            <a:prstGeom prst="rect">
              <a:avLst/>
            </a:prstGeom>
          </p:spPr>
        </p:pic>
        <p:sp>
          <p:nvSpPr>
            <p:cNvPr id="59" name="Oval 58">
              <a:extLst>
                <a:ext uri="{FF2B5EF4-FFF2-40B4-BE49-F238E27FC236}">
                  <a16:creationId xmlns:a16="http://schemas.microsoft.com/office/drawing/2014/main" id="{E0F6B1D1-2F16-6E46-AC26-40AF16E176EA}"/>
                </a:ext>
              </a:extLst>
            </p:cNvPr>
            <p:cNvSpPr>
              <a:spLocks noChangeAspect="1"/>
            </p:cNvSpPr>
            <p:nvPr/>
          </p:nvSpPr>
          <p:spPr>
            <a:xfrm>
              <a:off x="3877023" y="226789"/>
              <a:ext cx="1052614" cy="1052614"/>
            </a:xfrm>
            <a:prstGeom prst="ellipse">
              <a:avLst/>
            </a:prstGeom>
            <a:solidFill>
              <a:schemeClr val="bg1"/>
            </a:solidFill>
            <a:ln w="444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60" name="Picture 59">
            <a:extLst>
              <a:ext uri="{FF2B5EF4-FFF2-40B4-BE49-F238E27FC236}">
                <a16:creationId xmlns:a16="http://schemas.microsoft.com/office/drawing/2014/main" id="{04611345-C544-C64E-89A7-DA0F74750D18}"/>
              </a:ext>
            </a:extLst>
          </p:cNvPr>
          <p:cNvPicPr>
            <a:picLocks noChangeAspect="1"/>
          </p:cNvPicPr>
          <p:nvPr/>
        </p:nvPicPr>
        <p:blipFill>
          <a:blip r:embed="rId5"/>
          <a:stretch>
            <a:fillRect/>
          </a:stretch>
        </p:blipFill>
        <p:spPr>
          <a:xfrm>
            <a:off x="3979189" y="291714"/>
            <a:ext cx="786606" cy="786607"/>
          </a:xfrm>
          <a:prstGeom prst="rect">
            <a:avLst/>
          </a:prstGeom>
        </p:spPr>
      </p:pic>
      <p:cxnSp>
        <p:nvCxnSpPr>
          <p:cNvPr id="61" name="Straight Connector 60">
            <a:extLst>
              <a:ext uri="{FF2B5EF4-FFF2-40B4-BE49-F238E27FC236}">
                <a16:creationId xmlns:a16="http://schemas.microsoft.com/office/drawing/2014/main" id="{52962F90-883C-A54F-882A-DC58A7CABB5A}"/>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67" name="Group 66">
            <a:extLst>
              <a:ext uri="{FF2B5EF4-FFF2-40B4-BE49-F238E27FC236}">
                <a16:creationId xmlns:a16="http://schemas.microsoft.com/office/drawing/2014/main" id="{FDB13C3F-9366-2C4E-859A-B9BEF20609A0}"/>
              </a:ext>
            </a:extLst>
          </p:cNvPr>
          <p:cNvGrpSpPr/>
          <p:nvPr/>
        </p:nvGrpSpPr>
        <p:grpSpPr>
          <a:xfrm>
            <a:off x="12818378" y="-4109602"/>
            <a:ext cx="7856395" cy="4005063"/>
            <a:chOff x="4013999" y="1179625"/>
            <a:chExt cx="7856395" cy="4005063"/>
          </a:xfrm>
        </p:grpSpPr>
        <p:pic>
          <p:nvPicPr>
            <p:cNvPr id="65" name="Picture 64">
              <a:extLst>
                <a:ext uri="{FF2B5EF4-FFF2-40B4-BE49-F238E27FC236}">
                  <a16:creationId xmlns:a16="http://schemas.microsoft.com/office/drawing/2014/main" id="{99FFD138-DAFE-DF4E-90B2-869B5CC3E817}"/>
                </a:ext>
              </a:extLst>
            </p:cNvPr>
            <p:cNvPicPr>
              <a:picLocks noChangeAspect="1"/>
            </p:cNvPicPr>
            <p:nvPr/>
          </p:nvPicPr>
          <p:blipFill rotWithShape="1">
            <a:blip r:embed="rId6"/>
            <a:srcRect l="89390" t="12485" b="3562"/>
            <a:stretch/>
          </p:blipFill>
          <p:spPr>
            <a:xfrm>
              <a:off x="11191930" y="1536828"/>
              <a:ext cx="678464" cy="3647860"/>
            </a:xfrm>
            <a:prstGeom prst="rect">
              <a:avLst/>
            </a:prstGeom>
          </p:spPr>
        </p:pic>
        <p:pic>
          <p:nvPicPr>
            <p:cNvPr id="66" name="Picture 65">
              <a:extLst>
                <a:ext uri="{FF2B5EF4-FFF2-40B4-BE49-F238E27FC236}">
                  <a16:creationId xmlns:a16="http://schemas.microsoft.com/office/drawing/2014/main" id="{D3CDD2DD-D443-6B42-A38B-DC3E0F250034}"/>
                </a:ext>
              </a:extLst>
            </p:cNvPr>
            <p:cNvPicPr>
              <a:picLocks noChangeAspect="1"/>
            </p:cNvPicPr>
            <p:nvPr/>
          </p:nvPicPr>
          <p:blipFill rotWithShape="1">
            <a:blip r:embed="rId6"/>
            <a:srcRect r="10207" b="29992"/>
            <a:stretch/>
          </p:blipFill>
          <p:spPr>
            <a:xfrm>
              <a:off x="4013999" y="1179625"/>
              <a:ext cx="7177931" cy="3802634"/>
            </a:xfrm>
            <a:prstGeom prst="rect">
              <a:avLst/>
            </a:prstGeom>
          </p:spPr>
        </p:pic>
      </p:grpSp>
      <p:sp>
        <p:nvSpPr>
          <p:cNvPr id="68" name="TextBox 67">
            <a:extLst>
              <a:ext uri="{FF2B5EF4-FFF2-40B4-BE49-F238E27FC236}">
                <a16:creationId xmlns:a16="http://schemas.microsoft.com/office/drawing/2014/main" id="{9B4CCB27-67ED-8545-B127-8674E4F721B5}"/>
              </a:ext>
            </a:extLst>
          </p:cNvPr>
          <p:cNvSpPr txBox="1"/>
          <p:nvPr/>
        </p:nvSpPr>
        <p:spPr>
          <a:xfrm>
            <a:off x="-3491855" y="3482157"/>
            <a:ext cx="641522" cy="584775"/>
          </a:xfrm>
          <a:prstGeom prst="rect">
            <a:avLst/>
          </a:prstGeom>
          <a:noFill/>
        </p:spPr>
        <p:txBody>
          <a:bodyPr wrap="none" rtlCol="0">
            <a:spAutoFit/>
          </a:bodyPr>
          <a:lstStyle/>
          <a:p>
            <a:r>
              <a:rPr lang="en-SE" sz="3200" b="1" dirty="0"/>
              <a:t>0Å</a:t>
            </a:r>
          </a:p>
        </p:txBody>
      </p:sp>
      <p:sp>
        <p:nvSpPr>
          <p:cNvPr id="69" name="TextBox 68">
            <a:extLst>
              <a:ext uri="{FF2B5EF4-FFF2-40B4-BE49-F238E27FC236}">
                <a16:creationId xmlns:a16="http://schemas.microsoft.com/office/drawing/2014/main" id="{FBC8EE78-1CD8-2446-A23A-59B409D41D7E}"/>
              </a:ext>
            </a:extLst>
          </p:cNvPr>
          <p:cNvSpPr txBox="1"/>
          <p:nvPr/>
        </p:nvSpPr>
        <p:spPr>
          <a:xfrm>
            <a:off x="-3491855" y="5968207"/>
            <a:ext cx="816420" cy="584775"/>
          </a:xfrm>
          <a:prstGeom prst="rect">
            <a:avLst/>
          </a:prstGeom>
          <a:noFill/>
        </p:spPr>
        <p:txBody>
          <a:bodyPr wrap="square" rtlCol="0">
            <a:spAutoFit/>
          </a:bodyPr>
          <a:lstStyle/>
          <a:p>
            <a:r>
              <a:rPr lang="en-SE" sz="3200" b="1" dirty="0"/>
              <a:t>3Å</a:t>
            </a:r>
          </a:p>
        </p:txBody>
      </p:sp>
      <p:sp>
        <p:nvSpPr>
          <p:cNvPr id="70" name="TextBox 69">
            <a:extLst>
              <a:ext uri="{FF2B5EF4-FFF2-40B4-BE49-F238E27FC236}">
                <a16:creationId xmlns:a16="http://schemas.microsoft.com/office/drawing/2014/main" id="{9D02B5A6-0A63-7546-A1CF-5F9EFA966362}"/>
              </a:ext>
            </a:extLst>
          </p:cNvPr>
          <p:cNvSpPr txBox="1"/>
          <p:nvPr/>
        </p:nvSpPr>
        <p:spPr>
          <a:xfrm>
            <a:off x="4898799" y="7107062"/>
            <a:ext cx="6650975" cy="400110"/>
          </a:xfrm>
          <a:prstGeom prst="rect">
            <a:avLst/>
          </a:prstGeom>
          <a:noFill/>
        </p:spPr>
        <p:txBody>
          <a:bodyPr wrap="square" rtlCol="0">
            <a:spAutoFit/>
          </a:bodyPr>
          <a:lstStyle/>
          <a:p>
            <a:pPr algn="ctr"/>
            <a:r>
              <a:rPr lang="en-GB" sz="2000" dirty="0">
                <a:latin typeface="Calibri" panose="020F0502020204030204" pitchFamily="34" charset="0"/>
                <a:cs typeface="Calibri" panose="020F0502020204030204" pitchFamily="34" charset="0"/>
              </a:rPr>
              <a:t>⟶ </a:t>
            </a:r>
            <a:r>
              <a:rPr lang="en-GB" sz="2000" dirty="0"/>
              <a:t>3 </a:t>
            </a:r>
            <a:r>
              <a:rPr lang="en-GB" sz="2000" dirty="0" err="1"/>
              <a:t>Å</a:t>
            </a:r>
            <a:r>
              <a:rPr lang="en-GB" sz="2000" dirty="0"/>
              <a:t> water layer gives the best speckle contrast!</a:t>
            </a:r>
            <a:endParaRPr lang="en-SE" sz="2000" dirty="0"/>
          </a:p>
        </p:txBody>
      </p:sp>
      <p:grpSp>
        <p:nvGrpSpPr>
          <p:cNvPr id="80" name="Group 79">
            <a:extLst>
              <a:ext uri="{FF2B5EF4-FFF2-40B4-BE49-F238E27FC236}">
                <a16:creationId xmlns:a16="http://schemas.microsoft.com/office/drawing/2014/main" id="{F2F801A0-4232-DD48-B307-E35CB5F52071}"/>
              </a:ext>
            </a:extLst>
          </p:cNvPr>
          <p:cNvGrpSpPr/>
          <p:nvPr/>
        </p:nvGrpSpPr>
        <p:grpSpPr>
          <a:xfrm>
            <a:off x="14768342" y="914040"/>
            <a:ext cx="5906431" cy="5242452"/>
            <a:chOff x="5837166" y="424207"/>
            <a:chExt cx="5906431" cy="5242452"/>
          </a:xfrm>
        </p:grpSpPr>
        <p:grpSp>
          <p:nvGrpSpPr>
            <p:cNvPr id="81" name="Group 80">
              <a:extLst>
                <a:ext uri="{FF2B5EF4-FFF2-40B4-BE49-F238E27FC236}">
                  <a16:creationId xmlns:a16="http://schemas.microsoft.com/office/drawing/2014/main" id="{119FF871-1DC6-2942-901E-181F24E22FAD}"/>
                </a:ext>
              </a:extLst>
            </p:cNvPr>
            <p:cNvGrpSpPr/>
            <p:nvPr/>
          </p:nvGrpSpPr>
          <p:grpSpPr>
            <a:xfrm>
              <a:off x="5837166" y="424207"/>
              <a:ext cx="4784407" cy="5242452"/>
              <a:chOff x="5837166" y="424207"/>
              <a:chExt cx="4784407" cy="5242452"/>
            </a:xfrm>
          </p:grpSpPr>
          <p:grpSp>
            <p:nvGrpSpPr>
              <p:cNvPr id="89" name="Group 88">
                <a:extLst>
                  <a:ext uri="{FF2B5EF4-FFF2-40B4-BE49-F238E27FC236}">
                    <a16:creationId xmlns:a16="http://schemas.microsoft.com/office/drawing/2014/main" id="{92FD244C-CE52-0B47-9987-65E222742E6F}"/>
                  </a:ext>
                </a:extLst>
              </p:cNvPr>
              <p:cNvGrpSpPr/>
              <p:nvPr/>
            </p:nvGrpSpPr>
            <p:grpSpPr>
              <a:xfrm>
                <a:off x="5837166" y="3004208"/>
                <a:ext cx="4784407" cy="2662451"/>
                <a:chOff x="5910242" y="2950325"/>
                <a:chExt cx="4784407" cy="2662451"/>
              </a:xfrm>
            </p:grpSpPr>
            <p:pic>
              <p:nvPicPr>
                <p:cNvPr id="93" name="Picture 92">
                  <a:extLst>
                    <a:ext uri="{FF2B5EF4-FFF2-40B4-BE49-F238E27FC236}">
                      <a16:creationId xmlns:a16="http://schemas.microsoft.com/office/drawing/2014/main" id="{ABCB9F89-19E0-EF48-A8FE-7A3B0A298259}"/>
                    </a:ext>
                  </a:extLst>
                </p:cNvPr>
                <p:cNvPicPr>
                  <a:picLocks noChangeAspect="1"/>
                </p:cNvPicPr>
                <p:nvPr/>
              </p:nvPicPr>
              <p:blipFill>
                <a:blip r:embed="rId7"/>
                <a:stretch>
                  <a:fillRect/>
                </a:stretch>
              </p:blipFill>
              <p:spPr>
                <a:xfrm>
                  <a:off x="5910242" y="2950325"/>
                  <a:ext cx="4784407" cy="2662451"/>
                </a:xfrm>
                <a:prstGeom prst="rect">
                  <a:avLst/>
                </a:prstGeom>
                <a:solidFill>
                  <a:schemeClr val="bg1"/>
                </a:solidFill>
                <a:ln>
                  <a:noFill/>
                </a:ln>
              </p:spPr>
            </p:pic>
            <p:sp>
              <p:nvSpPr>
                <p:cNvPr id="94" name="Rectangle 93">
                  <a:extLst>
                    <a:ext uri="{FF2B5EF4-FFF2-40B4-BE49-F238E27FC236}">
                      <a16:creationId xmlns:a16="http://schemas.microsoft.com/office/drawing/2014/main" id="{55A54846-8799-6B4F-8C33-1E882797BEEC}"/>
                    </a:ext>
                  </a:extLst>
                </p:cNvPr>
                <p:cNvSpPr/>
                <p:nvPr/>
              </p:nvSpPr>
              <p:spPr>
                <a:xfrm>
                  <a:off x="10075223" y="4987482"/>
                  <a:ext cx="438912" cy="3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90" name="Group 89">
                <a:extLst>
                  <a:ext uri="{FF2B5EF4-FFF2-40B4-BE49-F238E27FC236}">
                    <a16:creationId xmlns:a16="http://schemas.microsoft.com/office/drawing/2014/main" id="{F47B7C21-B0B6-224C-9E32-D41E2380C656}"/>
                  </a:ext>
                </a:extLst>
              </p:cNvPr>
              <p:cNvGrpSpPr/>
              <p:nvPr/>
            </p:nvGrpSpPr>
            <p:grpSpPr>
              <a:xfrm>
                <a:off x="5837167" y="424207"/>
                <a:ext cx="4708214" cy="2671328"/>
                <a:chOff x="5837167" y="424207"/>
                <a:chExt cx="4708214" cy="2671328"/>
              </a:xfrm>
            </p:grpSpPr>
            <p:pic>
              <p:nvPicPr>
                <p:cNvPr id="91" name="Picture 90">
                  <a:extLst>
                    <a:ext uri="{FF2B5EF4-FFF2-40B4-BE49-F238E27FC236}">
                      <a16:creationId xmlns:a16="http://schemas.microsoft.com/office/drawing/2014/main" id="{AEF68CDA-D490-5843-9E70-8B87D1FBA62E}"/>
                    </a:ext>
                  </a:extLst>
                </p:cNvPr>
                <p:cNvPicPr>
                  <a:picLocks noChangeAspect="1"/>
                </p:cNvPicPr>
                <p:nvPr/>
              </p:nvPicPr>
              <p:blipFill>
                <a:blip r:embed="rId8"/>
                <a:stretch>
                  <a:fillRect/>
                </a:stretch>
              </p:blipFill>
              <p:spPr>
                <a:xfrm>
                  <a:off x="5837167" y="424207"/>
                  <a:ext cx="4708214" cy="2671328"/>
                </a:xfrm>
                <a:prstGeom prst="rect">
                  <a:avLst/>
                </a:prstGeom>
              </p:spPr>
            </p:pic>
            <p:sp>
              <p:nvSpPr>
                <p:cNvPr id="92" name="Rectangle 91">
                  <a:extLst>
                    <a:ext uri="{FF2B5EF4-FFF2-40B4-BE49-F238E27FC236}">
                      <a16:creationId xmlns:a16="http://schemas.microsoft.com/office/drawing/2014/main" id="{800DB5C3-5F9D-1949-AE24-ADE1511863ED}"/>
                    </a:ext>
                  </a:extLst>
                </p:cNvPr>
                <p:cNvSpPr/>
                <p:nvPr/>
              </p:nvSpPr>
              <p:spPr>
                <a:xfrm>
                  <a:off x="10002147" y="2461364"/>
                  <a:ext cx="438912" cy="3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grpSp>
          <p:nvGrpSpPr>
            <p:cNvPr id="82" name="Group 81">
              <a:extLst>
                <a:ext uri="{FF2B5EF4-FFF2-40B4-BE49-F238E27FC236}">
                  <a16:creationId xmlns:a16="http://schemas.microsoft.com/office/drawing/2014/main" id="{8D4A1DD1-94CD-614E-91A2-5978715D67A3}"/>
                </a:ext>
              </a:extLst>
            </p:cNvPr>
            <p:cNvGrpSpPr/>
            <p:nvPr/>
          </p:nvGrpSpPr>
          <p:grpSpPr>
            <a:xfrm>
              <a:off x="10372871" y="2812221"/>
              <a:ext cx="1370726" cy="643376"/>
              <a:chOff x="10338044" y="3357965"/>
              <a:chExt cx="1370726" cy="643376"/>
            </a:xfrm>
          </p:grpSpPr>
          <p:grpSp>
            <p:nvGrpSpPr>
              <p:cNvPr id="83" name="Group 82">
                <a:extLst>
                  <a:ext uri="{FF2B5EF4-FFF2-40B4-BE49-F238E27FC236}">
                    <a16:creationId xmlns:a16="http://schemas.microsoft.com/office/drawing/2014/main" id="{FB9BCB46-FD38-1A48-9E64-BA5F08058C42}"/>
                  </a:ext>
                </a:extLst>
              </p:cNvPr>
              <p:cNvGrpSpPr/>
              <p:nvPr/>
            </p:nvGrpSpPr>
            <p:grpSpPr>
              <a:xfrm>
                <a:off x="10338044" y="3632009"/>
                <a:ext cx="1370726" cy="369332"/>
                <a:chOff x="10338044" y="3632009"/>
                <a:chExt cx="1370726" cy="369332"/>
              </a:xfrm>
            </p:grpSpPr>
            <p:cxnSp>
              <p:nvCxnSpPr>
                <p:cNvPr id="87" name="Straight Connector 86">
                  <a:extLst>
                    <a:ext uri="{FF2B5EF4-FFF2-40B4-BE49-F238E27FC236}">
                      <a16:creationId xmlns:a16="http://schemas.microsoft.com/office/drawing/2014/main" id="{5D3BD18A-1C81-054E-9B78-031D05D3C519}"/>
                    </a:ext>
                  </a:extLst>
                </p:cNvPr>
                <p:cNvCxnSpPr>
                  <a:cxnSpLocks/>
                </p:cNvCxnSpPr>
                <p:nvPr/>
              </p:nvCxnSpPr>
              <p:spPr>
                <a:xfrm>
                  <a:off x="10338044" y="3816675"/>
                  <a:ext cx="519691" cy="0"/>
                </a:xfrm>
                <a:prstGeom prst="line">
                  <a:avLst/>
                </a:prstGeom>
                <a:ln w="22225">
                  <a:solidFill>
                    <a:srgbClr val="77A0F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1F15789-F34D-1141-BD00-4C41B91C1A36}"/>
                    </a:ext>
                  </a:extLst>
                </p:cNvPr>
                <p:cNvSpPr txBox="1"/>
                <p:nvPr/>
              </p:nvSpPr>
              <p:spPr>
                <a:xfrm>
                  <a:off x="10892350" y="3632009"/>
                  <a:ext cx="816420" cy="369332"/>
                </a:xfrm>
                <a:prstGeom prst="rect">
                  <a:avLst/>
                </a:prstGeom>
                <a:noFill/>
              </p:spPr>
              <p:txBody>
                <a:bodyPr wrap="square" rtlCol="0">
                  <a:spAutoFit/>
                </a:bodyPr>
                <a:lstStyle/>
                <a:p>
                  <a:r>
                    <a:rPr lang="en-SE" b="1" dirty="0"/>
                    <a:t>3Å</a:t>
                  </a:r>
                  <a:endParaRPr lang="en-SE" sz="3200" b="1" dirty="0"/>
                </a:p>
              </p:txBody>
            </p:sp>
          </p:grpSp>
          <p:grpSp>
            <p:nvGrpSpPr>
              <p:cNvPr id="84" name="Group 83">
                <a:extLst>
                  <a:ext uri="{FF2B5EF4-FFF2-40B4-BE49-F238E27FC236}">
                    <a16:creationId xmlns:a16="http://schemas.microsoft.com/office/drawing/2014/main" id="{30986A87-32A9-9140-98FC-DB4EC9B0E35D}"/>
                  </a:ext>
                </a:extLst>
              </p:cNvPr>
              <p:cNvGrpSpPr/>
              <p:nvPr/>
            </p:nvGrpSpPr>
            <p:grpSpPr>
              <a:xfrm>
                <a:off x="10338044" y="3357965"/>
                <a:ext cx="1370726" cy="369332"/>
                <a:chOff x="10338044" y="3357965"/>
                <a:chExt cx="1370726" cy="369332"/>
              </a:xfrm>
            </p:grpSpPr>
            <p:cxnSp>
              <p:nvCxnSpPr>
                <p:cNvPr id="85" name="Straight Connector 84">
                  <a:extLst>
                    <a:ext uri="{FF2B5EF4-FFF2-40B4-BE49-F238E27FC236}">
                      <a16:creationId xmlns:a16="http://schemas.microsoft.com/office/drawing/2014/main" id="{CF00A011-9C5C-1F43-814F-6BAEEB8D93F8}"/>
                    </a:ext>
                  </a:extLst>
                </p:cNvPr>
                <p:cNvCxnSpPr>
                  <a:cxnSpLocks/>
                </p:cNvCxnSpPr>
                <p:nvPr/>
              </p:nvCxnSpPr>
              <p:spPr>
                <a:xfrm>
                  <a:off x="10338044" y="3542631"/>
                  <a:ext cx="519691" cy="0"/>
                </a:xfrm>
                <a:prstGeom prst="line">
                  <a:avLst/>
                </a:prstGeom>
                <a:ln w="22225">
                  <a:solidFill>
                    <a:srgbClr val="FB585E"/>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BA0F65F-B770-1F4F-9E3F-D7B5672E89AF}"/>
                    </a:ext>
                  </a:extLst>
                </p:cNvPr>
                <p:cNvSpPr txBox="1"/>
                <p:nvPr/>
              </p:nvSpPr>
              <p:spPr>
                <a:xfrm>
                  <a:off x="10892350" y="3357965"/>
                  <a:ext cx="816420" cy="369332"/>
                </a:xfrm>
                <a:prstGeom prst="rect">
                  <a:avLst/>
                </a:prstGeom>
                <a:noFill/>
              </p:spPr>
              <p:txBody>
                <a:bodyPr wrap="square" rtlCol="0">
                  <a:spAutoFit/>
                </a:bodyPr>
                <a:lstStyle/>
                <a:p>
                  <a:r>
                    <a:rPr lang="en-SE" b="1" dirty="0"/>
                    <a:t>0Å</a:t>
                  </a:r>
                  <a:endParaRPr lang="en-SE" sz="3200" b="1" dirty="0"/>
                </a:p>
              </p:txBody>
            </p:sp>
          </p:grpSp>
        </p:grpSp>
      </p:grpSp>
      <p:sp>
        <p:nvSpPr>
          <p:cNvPr id="103" name="TextBox 102">
            <a:extLst>
              <a:ext uri="{FF2B5EF4-FFF2-40B4-BE49-F238E27FC236}">
                <a16:creationId xmlns:a16="http://schemas.microsoft.com/office/drawing/2014/main" id="{82CFE853-8D1B-0843-8DE5-5F6ED5A3ACB5}"/>
              </a:ext>
            </a:extLst>
          </p:cNvPr>
          <p:cNvSpPr txBox="1"/>
          <p:nvPr/>
        </p:nvSpPr>
        <p:spPr>
          <a:xfrm>
            <a:off x="1658679" y="3976577"/>
            <a:ext cx="184731" cy="369332"/>
          </a:xfrm>
          <a:prstGeom prst="rect">
            <a:avLst/>
          </a:prstGeom>
          <a:noFill/>
        </p:spPr>
        <p:txBody>
          <a:bodyPr wrap="none" rtlCol="0">
            <a:spAutoFit/>
          </a:bodyPr>
          <a:lstStyle/>
          <a:p>
            <a:endParaRPr lang="en-SE" dirty="0"/>
          </a:p>
        </p:txBody>
      </p:sp>
      <p:pic>
        <p:nvPicPr>
          <p:cNvPr id="105" name="Picture 104">
            <a:extLst>
              <a:ext uri="{FF2B5EF4-FFF2-40B4-BE49-F238E27FC236}">
                <a16:creationId xmlns:a16="http://schemas.microsoft.com/office/drawing/2014/main" id="{05B86ABF-FAF7-C940-81A4-EBA55D48843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752827" y="969660"/>
            <a:ext cx="6446520" cy="5880735"/>
          </a:xfrm>
          <a:prstGeom prst="rect">
            <a:avLst/>
          </a:prstGeom>
          <a:ln w="22225">
            <a:noFill/>
          </a:ln>
        </p:spPr>
      </p:pic>
      <p:pic>
        <p:nvPicPr>
          <p:cNvPr id="107" name="Picture 106">
            <a:extLst>
              <a:ext uri="{FF2B5EF4-FFF2-40B4-BE49-F238E27FC236}">
                <a16:creationId xmlns:a16="http://schemas.microsoft.com/office/drawing/2014/main" id="{B110392F-7F3C-D842-916E-DA4E103EB143}"/>
              </a:ext>
            </a:extLst>
          </p:cNvPr>
          <p:cNvPicPr>
            <a:picLocks noChangeAspect="1"/>
          </p:cNvPicPr>
          <p:nvPr/>
        </p:nvPicPr>
        <p:blipFill>
          <a:blip r:embed="rId11"/>
          <a:stretch>
            <a:fillRect/>
          </a:stretch>
        </p:blipFill>
        <p:spPr>
          <a:xfrm>
            <a:off x="3728951" y="926099"/>
            <a:ext cx="6494272" cy="5924296"/>
          </a:xfrm>
          <a:prstGeom prst="ellipse">
            <a:avLst/>
          </a:prstGeom>
          <a:ln w="15875">
            <a:noFill/>
          </a:ln>
        </p:spPr>
      </p:pic>
    </p:spTree>
    <p:extLst>
      <p:ext uri="{BB962C8B-B14F-4D97-AF65-F5344CB8AC3E}">
        <p14:creationId xmlns:p14="http://schemas.microsoft.com/office/powerpoint/2010/main" val="38983396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B6688CB6-18A6-1B46-980B-FCD7B430ABD9}"/>
              </a:ext>
            </a:extLst>
          </p:cNvPr>
          <p:cNvSpPr txBox="1"/>
          <p:nvPr/>
        </p:nvSpPr>
        <p:spPr>
          <a:xfrm>
            <a:off x="235914" y="6287908"/>
            <a:ext cx="7753350"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T Mandl, et al., J Phys Chem Lett (2020)</a:t>
            </a:r>
          </a:p>
        </p:txBody>
      </p:sp>
      <p:grpSp>
        <p:nvGrpSpPr>
          <p:cNvPr id="52" name="Group 51">
            <a:extLst>
              <a:ext uri="{FF2B5EF4-FFF2-40B4-BE49-F238E27FC236}">
                <a16:creationId xmlns:a16="http://schemas.microsoft.com/office/drawing/2014/main" id="{06FF35C4-5805-AE49-BFAD-87350E88773E}"/>
              </a:ext>
            </a:extLst>
          </p:cNvPr>
          <p:cNvGrpSpPr/>
          <p:nvPr/>
        </p:nvGrpSpPr>
        <p:grpSpPr>
          <a:xfrm>
            <a:off x="-1342357" y="-2794604"/>
            <a:ext cx="13351477" cy="4345117"/>
            <a:chOff x="-1311519" y="-2758225"/>
            <a:chExt cx="13351477" cy="4345117"/>
          </a:xfrm>
        </p:grpSpPr>
        <p:sp>
          <p:nvSpPr>
            <p:cNvPr id="54" name="Oval 53">
              <a:extLst>
                <a:ext uri="{FF2B5EF4-FFF2-40B4-BE49-F238E27FC236}">
                  <a16:creationId xmlns:a16="http://schemas.microsoft.com/office/drawing/2014/main" id="{25DC9839-D6ED-5A41-BC0B-7A835DAC47EA}"/>
                </a:ext>
              </a:extLst>
            </p:cNvPr>
            <p:cNvSpPr/>
            <p:nvPr/>
          </p:nvSpPr>
          <p:spPr>
            <a:xfrm>
              <a:off x="-1311519" y="-2758225"/>
              <a:ext cx="6742863" cy="4345117"/>
            </a:xfrm>
            <a:prstGeom prst="ellipse">
              <a:avLst/>
            </a:prstGeom>
            <a:solidFill>
              <a:srgbClr val="0432FF"/>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55" name="TextBox 54">
              <a:extLst>
                <a:ext uri="{FF2B5EF4-FFF2-40B4-BE49-F238E27FC236}">
                  <a16:creationId xmlns:a16="http://schemas.microsoft.com/office/drawing/2014/main" id="{C5EBE373-884E-4B4F-AC25-BD10CFDCC884}"/>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56" name="TextBox 55">
              <a:extLst>
                <a:ext uri="{FF2B5EF4-FFF2-40B4-BE49-F238E27FC236}">
                  <a16:creationId xmlns:a16="http://schemas.microsoft.com/office/drawing/2014/main" id="{A0209783-0FDB-624E-8B55-DF1194FDCE66}"/>
                </a:ext>
              </a:extLst>
            </p:cNvPr>
            <p:cNvSpPr txBox="1"/>
            <p:nvPr/>
          </p:nvSpPr>
          <p:spPr>
            <a:xfrm>
              <a:off x="11439258" y="112487"/>
              <a:ext cx="600700" cy="276999"/>
            </a:xfrm>
            <a:prstGeom prst="rect">
              <a:avLst/>
            </a:prstGeom>
            <a:noFill/>
          </p:spPr>
          <p:txBody>
            <a:bodyPr wrap="square" rtlCol="0">
              <a:spAutoFit/>
            </a:bodyPr>
            <a:lstStyle/>
            <a:p>
              <a:pPr algn="r"/>
              <a:r>
                <a:rPr lang="en-SE" sz="1200" dirty="0"/>
                <a:t>17/25</a:t>
              </a:r>
            </a:p>
          </p:txBody>
        </p:sp>
        <p:sp>
          <p:nvSpPr>
            <p:cNvPr id="57" name="Rettangolo 5">
              <a:extLst>
                <a:ext uri="{FF2B5EF4-FFF2-40B4-BE49-F238E27FC236}">
                  <a16:creationId xmlns:a16="http://schemas.microsoft.com/office/drawing/2014/main" id="{AFD4C97C-6F32-A941-A723-C842677D4095}"/>
                </a:ext>
              </a:extLst>
            </p:cNvPr>
            <p:cNvSpPr/>
            <p:nvPr/>
          </p:nvSpPr>
          <p:spPr>
            <a:xfrm>
              <a:off x="1365329" y="384319"/>
              <a:ext cx="2543441" cy="1200318"/>
            </a:xfrm>
            <a:prstGeom prst="rect">
              <a:avLst/>
            </a:prstGeom>
            <a:noFill/>
            <a:ln>
              <a:noFill/>
            </a:ln>
          </p:spPr>
          <p:txBody>
            <a:bodyPr wrap="square" lIns="91431" tIns="45715" rIns="91431" bIns="45715">
              <a:spAutoFit/>
            </a:bodyPr>
            <a:lstStyle/>
            <a:p>
              <a:r>
                <a:rPr lang="en-SE" sz="2600" b="1" dirty="0">
                  <a:solidFill>
                    <a:schemeClr val="bg1"/>
                  </a:solidFill>
                </a:rPr>
                <a:t>Effect of residual</a:t>
              </a:r>
            </a:p>
            <a:p>
              <a:r>
                <a:rPr lang="en-SE" sz="2600" b="1" dirty="0">
                  <a:solidFill>
                    <a:schemeClr val="bg1"/>
                  </a:solidFill>
                </a:rPr>
                <a:t>water</a:t>
              </a:r>
              <a:endParaRPr lang="en-SE" sz="2600" b="1" i="1" dirty="0">
                <a:solidFill>
                  <a:schemeClr val="bg1"/>
                </a:solidFill>
                <a:latin typeface="+mj-lt"/>
              </a:endParaRPr>
            </a:p>
            <a:p>
              <a:r>
                <a:rPr lang="en-GB" sz="2000" b="1" i="1" dirty="0">
                  <a:solidFill>
                    <a:schemeClr val="bg1"/>
                  </a:solidFill>
                  <a:latin typeface="+mj-lt"/>
                </a:rPr>
                <a:t>Heterogeneity</a:t>
              </a:r>
            </a:p>
          </p:txBody>
        </p:sp>
        <p:pic>
          <p:nvPicPr>
            <p:cNvPr id="58" name="Graphic 57">
              <a:extLst>
                <a:ext uri="{FF2B5EF4-FFF2-40B4-BE49-F238E27FC236}">
                  <a16:creationId xmlns:a16="http://schemas.microsoft.com/office/drawing/2014/main" id="{7DF36F87-C0F3-894E-9B32-D51711B85B9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7518" t="29746" r="35671" b="37624"/>
            <a:stretch/>
          </p:blipFill>
          <p:spPr>
            <a:xfrm>
              <a:off x="152042" y="-216954"/>
              <a:ext cx="1181540" cy="1355080"/>
            </a:xfrm>
            <a:prstGeom prst="rect">
              <a:avLst/>
            </a:prstGeom>
          </p:spPr>
        </p:pic>
        <p:sp>
          <p:nvSpPr>
            <p:cNvPr id="59" name="Oval 58">
              <a:extLst>
                <a:ext uri="{FF2B5EF4-FFF2-40B4-BE49-F238E27FC236}">
                  <a16:creationId xmlns:a16="http://schemas.microsoft.com/office/drawing/2014/main" id="{E0F6B1D1-2F16-6E46-AC26-40AF16E176EA}"/>
                </a:ext>
              </a:extLst>
            </p:cNvPr>
            <p:cNvSpPr>
              <a:spLocks noChangeAspect="1"/>
            </p:cNvSpPr>
            <p:nvPr/>
          </p:nvSpPr>
          <p:spPr>
            <a:xfrm>
              <a:off x="3877023" y="226789"/>
              <a:ext cx="1052614" cy="1052614"/>
            </a:xfrm>
            <a:prstGeom prst="ellipse">
              <a:avLst/>
            </a:prstGeom>
            <a:solidFill>
              <a:schemeClr val="bg1"/>
            </a:solidFill>
            <a:ln w="444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60" name="Picture 59">
            <a:extLst>
              <a:ext uri="{FF2B5EF4-FFF2-40B4-BE49-F238E27FC236}">
                <a16:creationId xmlns:a16="http://schemas.microsoft.com/office/drawing/2014/main" id="{04611345-C544-C64E-89A7-DA0F74750D18}"/>
              </a:ext>
            </a:extLst>
          </p:cNvPr>
          <p:cNvPicPr>
            <a:picLocks noChangeAspect="1"/>
          </p:cNvPicPr>
          <p:nvPr/>
        </p:nvPicPr>
        <p:blipFill>
          <a:blip r:embed="rId4"/>
          <a:stretch>
            <a:fillRect/>
          </a:stretch>
        </p:blipFill>
        <p:spPr>
          <a:xfrm>
            <a:off x="3979189" y="291714"/>
            <a:ext cx="786606" cy="786607"/>
          </a:xfrm>
          <a:prstGeom prst="rect">
            <a:avLst/>
          </a:prstGeom>
        </p:spPr>
      </p:pic>
      <p:cxnSp>
        <p:nvCxnSpPr>
          <p:cNvPr id="61" name="Straight Connector 60">
            <a:extLst>
              <a:ext uri="{FF2B5EF4-FFF2-40B4-BE49-F238E27FC236}">
                <a16:creationId xmlns:a16="http://schemas.microsoft.com/office/drawing/2014/main" id="{52962F90-883C-A54F-882A-DC58A7CABB5A}"/>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67" name="Group 66">
            <a:extLst>
              <a:ext uri="{FF2B5EF4-FFF2-40B4-BE49-F238E27FC236}">
                <a16:creationId xmlns:a16="http://schemas.microsoft.com/office/drawing/2014/main" id="{FDB13C3F-9366-2C4E-859A-B9BEF20609A0}"/>
              </a:ext>
            </a:extLst>
          </p:cNvPr>
          <p:cNvGrpSpPr/>
          <p:nvPr/>
        </p:nvGrpSpPr>
        <p:grpSpPr>
          <a:xfrm>
            <a:off x="4263077" y="1330422"/>
            <a:ext cx="7856395" cy="4005063"/>
            <a:chOff x="4013999" y="1179625"/>
            <a:chExt cx="7856395" cy="4005063"/>
          </a:xfrm>
        </p:grpSpPr>
        <p:pic>
          <p:nvPicPr>
            <p:cNvPr id="65" name="Picture 64">
              <a:extLst>
                <a:ext uri="{FF2B5EF4-FFF2-40B4-BE49-F238E27FC236}">
                  <a16:creationId xmlns:a16="http://schemas.microsoft.com/office/drawing/2014/main" id="{99FFD138-DAFE-DF4E-90B2-869B5CC3E817}"/>
                </a:ext>
              </a:extLst>
            </p:cNvPr>
            <p:cNvPicPr>
              <a:picLocks noChangeAspect="1"/>
            </p:cNvPicPr>
            <p:nvPr/>
          </p:nvPicPr>
          <p:blipFill rotWithShape="1">
            <a:blip r:embed="rId5"/>
            <a:srcRect l="89390" t="12485" b="3562"/>
            <a:stretch/>
          </p:blipFill>
          <p:spPr>
            <a:xfrm>
              <a:off x="11191930" y="1536828"/>
              <a:ext cx="678464" cy="3647860"/>
            </a:xfrm>
            <a:prstGeom prst="rect">
              <a:avLst/>
            </a:prstGeom>
          </p:spPr>
        </p:pic>
        <p:pic>
          <p:nvPicPr>
            <p:cNvPr id="66" name="Picture 65">
              <a:extLst>
                <a:ext uri="{FF2B5EF4-FFF2-40B4-BE49-F238E27FC236}">
                  <a16:creationId xmlns:a16="http://schemas.microsoft.com/office/drawing/2014/main" id="{D3CDD2DD-D443-6B42-A38B-DC3E0F250034}"/>
                </a:ext>
              </a:extLst>
            </p:cNvPr>
            <p:cNvPicPr>
              <a:picLocks noChangeAspect="1"/>
            </p:cNvPicPr>
            <p:nvPr/>
          </p:nvPicPr>
          <p:blipFill rotWithShape="1">
            <a:blip r:embed="rId5"/>
            <a:srcRect r="10207" b="29992"/>
            <a:stretch/>
          </p:blipFill>
          <p:spPr>
            <a:xfrm>
              <a:off x="4013999" y="1179625"/>
              <a:ext cx="7177931" cy="3802634"/>
            </a:xfrm>
            <a:prstGeom prst="rect">
              <a:avLst/>
            </a:prstGeom>
          </p:spPr>
        </p:pic>
      </p:grpSp>
      <p:sp>
        <p:nvSpPr>
          <p:cNvPr id="68" name="TextBox 67">
            <a:extLst>
              <a:ext uri="{FF2B5EF4-FFF2-40B4-BE49-F238E27FC236}">
                <a16:creationId xmlns:a16="http://schemas.microsoft.com/office/drawing/2014/main" id="{9B4CCB27-67ED-8545-B127-8674E4F721B5}"/>
              </a:ext>
            </a:extLst>
          </p:cNvPr>
          <p:cNvSpPr txBox="1"/>
          <p:nvPr/>
        </p:nvSpPr>
        <p:spPr>
          <a:xfrm>
            <a:off x="2718357" y="3049594"/>
            <a:ext cx="641522" cy="584775"/>
          </a:xfrm>
          <a:prstGeom prst="rect">
            <a:avLst/>
          </a:prstGeom>
          <a:noFill/>
        </p:spPr>
        <p:txBody>
          <a:bodyPr wrap="none" rtlCol="0">
            <a:spAutoFit/>
          </a:bodyPr>
          <a:lstStyle/>
          <a:p>
            <a:r>
              <a:rPr lang="en-SE" sz="3200" b="1" dirty="0"/>
              <a:t>0Å</a:t>
            </a:r>
          </a:p>
        </p:txBody>
      </p:sp>
      <p:sp>
        <p:nvSpPr>
          <p:cNvPr id="69" name="TextBox 68">
            <a:extLst>
              <a:ext uri="{FF2B5EF4-FFF2-40B4-BE49-F238E27FC236}">
                <a16:creationId xmlns:a16="http://schemas.microsoft.com/office/drawing/2014/main" id="{FBC8EE78-1CD8-2446-A23A-59B409D41D7E}"/>
              </a:ext>
            </a:extLst>
          </p:cNvPr>
          <p:cNvSpPr txBox="1"/>
          <p:nvPr/>
        </p:nvSpPr>
        <p:spPr>
          <a:xfrm>
            <a:off x="2718357" y="4921106"/>
            <a:ext cx="641522" cy="584775"/>
          </a:xfrm>
          <a:prstGeom prst="rect">
            <a:avLst/>
          </a:prstGeom>
          <a:noFill/>
        </p:spPr>
        <p:txBody>
          <a:bodyPr wrap="square" rtlCol="0">
            <a:spAutoFit/>
          </a:bodyPr>
          <a:lstStyle/>
          <a:p>
            <a:r>
              <a:rPr lang="en-SE" sz="3200" b="1" dirty="0"/>
              <a:t>3Å</a:t>
            </a:r>
          </a:p>
        </p:txBody>
      </p:sp>
      <p:sp>
        <p:nvSpPr>
          <p:cNvPr id="70" name="TextBox 69">
            <a:extLst>
              <a:ext uri="{FF2B5EF4-FFF2-40B4-BE49-F238E27FC236}">
                <a16:creationId xmlns:a16="http://schemas.microsoft.com/office/drawing/2014/main" id="{9D02B5A6-0A63-7546-A1CF-5F9EFA966362}"/>
              </a:ext>
            </a:extLst>
          </p:cNvPr>
          <p:cNvSpPr txBox="1"/>
          <p:nvPr/>
        </p:nvSpPr>
        <p:spPr>
          <a:xfrm>
            <a:off x="4898799" y="5858646"/>
            <a:ext cx="6650975" cy="400110"/>
          </a:xfrm>
          <a:prstGeom prst="rect">
            <a:avLst/>
          </a:prstGeom>
          <a:noFill/>
        </p:spPr>
        <p:txBody>
          <a:bodyPr wrap="square" rtlCol="0">
            <a:spAutoFit/>
          </a:bodyPr>
          <a:lstStyle/>
          <a:p>
            <a:pPr algn="ctr"/>
            <a:r>
              <a:rPr lang="en-GB" sz="2000" dirty="0">
                <a:latin typeface="Calibri" panose="020F0502020204030204" pitchFamily="34" charset="0"/>
                <a:cs typeface="Calibri" panose="020F0502020204030204" pitchFamily="34" charset="0"/>
              </a:rPr>
              <a:t>⟶ </a:t>
            </a:r>
            <a:r>
              <a:rPr lang="en-GB" sz="2000" dirty="0"/>
              <a:t>3 </a:t>
            </a:r>
            <a:r>
              <a:rPr lang="en-GB" sz="2000" dirty="0" err="1"/>
              <a:t>Å</a:t>
            </a:r>
            <a:r>
              <a:rPr lang="en-GB" sz="2000" dirty="0"/>
              <a:t> water layer gives the best speckle contrast!</a:t>
            </a:r>
            <a:endParaRPr lang="en-SE" sz="2000" dirty="0"/>
          </a:p>
        </p:txBody>
      </p:sp>
      <p:grpSp>
        <p:nvGrpSpPr>
          <p:cNvPr id="80" name="Group 79">
            <a:extLst>
              <a:ext uri="{FF2B5EF4-FFF2-40B4-BE49-F238E27FC236}">
                <a16:creationId xmlns:a16="http://schemas.microsoft.com/office/drawing/2014/main" id="{F2F801A0-4232-DD48-B307-E35CB5F52071}"/>
              </a:ext>
            </a:extLst>
          </p:cNvPr>
          <p:cNvGrpSpPr/>
          <p:nvPr/>
        </p:nvGrpSpPr>
        <p:grpSpPr>
          <a:xfrm>
            <a:off x="14768342" y="914040"/>
            <a:ext cx="5906431" cy="5242452"/>
            <a:chOff x="5837166" y="424207"/>
            <a:chExt cx="5906431" cy="5242452"/>
          </a:xfrm>
        </p:grpSpPr>
        <p:grpSp>
          <p:nvGrpSpPr>
            <p:cNvPr id="81" name="Group 80">
              <a:extLst>
                <a:ext uri="{FF2B5EF4-FFF2-40B4-BE49-F238E27FC236}">
                  <a16:creationId xmlns:a16="http://schemas.microsoft.com/office/drawing/2014/main" id="{119FF871-1DC6-2942-901E-181F24E22FAD}"/>
                </a:ext>
              </a:extLst>
            </p:cNvPr>
            <p:cNvGrpSpPr/>
            <p:nvPr/>
          </p:nvGrpSpPr>
          <p:grpSpPr>
            <a:xfrm>
              <a:off x="5837166" y="424207"/>
              <a:ext cx="4784407" cy="5242452"/>
              <a:chOff x="5837166" y="424207"/>
              <a:chExt cx="4784407" cy="5242452"/>
            </a:xfrm>
          </p:grpSpPr>
          <p:grpSp>
            <p:nvGrpSpPr>
              <p:cNvPr id="89" name="Group 88">
                <a:extLst>
                  <a:ext uri="{FF2B5EF4-FFF2-40B4-BE49-F238E27FC236}">
                    <a16:creationId xmlns:a16="http://schemas.microsoft.com/office/drawing/2014/main" id="{92FD244C-CE52-0B47-9987-65E222742E6F}"/>
                  </a:ext>
                </a:extLst>
              </p:cNvPr>
              <p:cNvGrpSpPr/>
              <p:nvPr/>
            </p:nvGrpSpPr>
            <p:grpSpPr>
              <a:xfrm>
                <a:off x="5837166" y="3004208"/>
                <a:ext cx="4784407" cy="2662451"/>
                <a:chOff x="5910242" y="2950325"/>
                <a:chExt cx="4784407" cy="2662451"/>
              </a:xfrm>
            </p:grpSpPr>
            <p:pic>
              <p:nvPicPr>
                <p:cNvPr id="93" name="Picture 92">
                  <a:extLst>
                    <a:ext uri="{FF2B5EF4-FFF2-40B4-BE49-F238E27FC236}">
                      <a16:creationId xmlns:a16="http://schemas.microsoft.com/office/drawing/2014/main" id="{ABCB9F89-19E0-EF48-A8FE-7A3B0A298259}"/>
                    </a:ext>
                  </a:extLst>
                </p:cNvPr>
                <p:cNvPicPr>
                  <a:picLocks noChangeAspect="1"/>
                </p:cNvPicPr>
                <p:nvPr/>
              </p:nvPicPr>
              <p:blipFill>
                <a:blip r:embed="rId6"/>
                <a:stretch>
                  <a:fillRect/>
                </a:stretch>
              </p:blipFill>
              <p:spPr>
                <a:xfrm>
                  <a:off x="5910242" y="2950325"/>
                  <a:ext cx="4784407" cy="2662451"/>
                </a:xfrm>
                <a:prstGeom prst="rect">
                  <a:avLst/>
                </a:prstGeom>
                <a:solidFill>
                  <a:schemeClr val="bg1"/>
                </a:solidFill>
                <a:ln>
                  <a:noFill/>
                </a:ln>
              </p:spPr>
            </p:pic>
            <p:sp>
              <p:nvSpPr>
                <p:cNvPr id="94" name="Rectangle 93">
                  <a:extLst>
                    <a:ext uri="{FF2B5EF4-FFF2-40B4-BE49-F238E27FC236}">
                      <a16:creationId xmlns:a16="http://schemas.microsoft.com/office/drawing/2014/main" id="{55A54846-8799-6B4F-8C33-1E882797BEEC}"/>
                    </a:ext>
                  </a:extLst>
                </p:cNvPr>
                <p:cNvSpPr/>
                <p:nvPr/>
              </p:nvSpPr>
              <p:spPr>
                <a:xfrm>
                  <a:off x="10075223" y="4987482"/>
                  <a:ext cx="438912" cy="3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90" name="Group 89">
                <a:extLst>
                  <a:ext uri="{FF2B5EF4-FFF2-40B4-BE49-F238E27FC236}">
                    <a16:creationId xmlns:a16="http://schemas.microsoft.com/office/drawing/2014/main" id="{F47B7C21-B0B6-224C-9E32-D41E2380C656}"/>
                  </a:ext>
                </a:extLst>
              </p:cNvPr>
              <p:cNvGrpSpPr/>
              <p:nvPr/>
            </p:nvGrpSpPr>
            <p:grpSpPr>
              <a:xfrm>
                <a:off x="5837167" y="424207"/>
                <a:ext cx="4708214" cy="2671328"/>
                <a:chOff x="5837167" y="424207"/>
                <a:chExt cx="4708214" cy="2671328"/>
              </a:xfrm>
            </p:grpSpPr>
            <p:pic>
              <p:nvPicPr>
                <p:cNvPr id="91" name="Picture 90">
                  <a:extLst>
                    <a:ext uri="{FF2B5EF4-FFF2-40B4-BE49-F238E27FC236}">
                      <a16:creationId xmlns:a16="http://schemas.microsoft.com/office/drawing/2014/main" id="{AEF68CDA-D490-5843-9E70-8B87D1FBA62E}"/>
                    </a:ext>
                  </a:extLst>
                </p:cNvPr>
                <p:cNvPicPr>
                  <a:picLocks noChangeAspect="1"/>
                </p:cNvPicPr>
                <p:nvPr/>
              </p:nvPicPr>
              <p:blipFill>
                <a:blip r:embed="rId7"/>
                <a:stretch>
                  <a:fillRect/>
                </a:stretch>
              </p:blipFill>
              <p:spPr>
                <a:xfrm>
                  <a:off x="5837167" y="424207"/>
                  <a:ext cx="4708214" cy="2671328"/>
                </a:xfrm>
                <a:prstGeom prst="rect">
                  <a:avLst/>
                </a:prstGeom>
              </p:spPr>
            </p:pic>
            <p:sp>
              <p:nvSpPr>
                <p:cNvPr id="92" name="Rectangle 91">
                  <a:extLst>
                    <a:ext uri="{FF2B5EF4-FFF2-40B4-BE49-F238E27FC236}">
                      <a16:creationId xmlns:a16="http://schemas.microsoft.com/office/drawing/2014/main" id="{800DB5C3-5F9D-1949-AE24-ADE1511863ED}"/>
                    </a:ext>
                  </a:extLst>
                </p:cNvPr>
                <p:cNvSpPr/>
                <p:nvPr/>
              </p:nvSpPr>
              <p:spPr>
                <a:xfrm>
                  <a:off x="10002147" y="2461364"/>
                  <a:ext cx="438912" cy="3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grpSp>
          <p:nvGrpSpPr>
            <p:cNvPr id="82" name="Group 81">
              <a:extLst>
                <a:ext uri="{FF2B5EF4-FFF2-40B4-BE49-F238E27FC236}">
                  <a16:creationId xmlns:a16="http://schemas.microsoft.com/office/drawing/2014/main" id="{8D4A1DD1-94CD-614E-91A2-5978715D67A3}"/>
                </a:ext>
              </a:extLst>
            </p:cNvPr>
            <p:cNvGrpSpPr/>
            <p:nvPr/>
          </p:nvGrpSpPr>
          <p:grpSpPr>
            <a:xfrm>
              <a:off x="10372871" y="2812221"/>
              <a:ext cx="1370726" cy="643376"/>
              <a:chOff x="10338044" y="3357965"/>
              <a:chExt cx="1370726" cy="643376"/>
            </a:xfrm>
          </p:grpSpPr>
          <p:grpSp>
            <p:nvGrpSpPr>
              <p:cNvPr id="83" name="Group 82">
                <a:extLst>
                  <a:ext uri="{FF2B5EF4-FFF2-40B4-BE49-F238E27FC236}">
                    <a16:creationId xmlns:a16="http://schemas.microsoft.com/office/drawing/2014/main" id="{FB9BCB46-FD38-1A48-9E64-BA5F08058C42}"/>
                  </a:ext>
                </a:extLst>
              </p:cNvPr>
              <p:cNvGrpSpPr/>
              <p:nvPr/>
            </p:nvGrpSpPr>
            <p:grpSpPr>
              <a:xfrm>
                <a:off x="10338044" y="3632009"/>
                <a:ext cx="1370726" cy="369332"/>
                <a:chOff x="10338044" y="3632009"/>
                <a:chExt cx="1370726" cy="369332"/>
              </a:xfrm>
            </p:grpSpPr>
            <p:cxnSp>
              <p:nvCxnSpPr>
                <p:cNvPr id="87" name="Straight Connector 86">
                  <a:extLst>
                    <a:ext uri="{FF2B5EF4-FFF2-40B4-BE49-F238E27FC236}">
                      <a16:creationId xmlns:a16="http://schemas.microsoft.com/office/drawing/2014/main" id="{5D3BD18A-1C81-054E-9B78-031D05D3C519}"/>
                    </a:ext>
                  </a:extLst>
                </p:cNvPr>
                <p:cNvCxnSpPr>
                  <a:cxnSpLocks/>
                </p:cNvCxnSpPr>
                <p:nvPr/>
              </p:nvCxnSpPr>
              <p:spPr>
                <a:xfrm>
                  <a:off x="10338044" y="3816675"/>
                  <a:ext cx="519691" cy="0"/>
                </a:xfrm>
                <a:prstGeom prst="line">
                  <a:avLst/>
                </a:prstGeom>
                <a:ln w="22225">
                  <a:solidFill>
                    <a:srgbClr val="77A0F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1F15789-F34D-1141-BD00-4C41B91C1A36}"/>
                    </a:ext>
                  </a:extLst>
                </p:cNvPr>
                <p:cNvSpPr txBox="1"/>
                <p:nvPr/>
              </p:nvSpPr>
              <p:spPr>
                <a:xfrm>
                  <a:off x="10892350" y="3632009"/>
                  <a:ext cx="816420" cy="369332"/>
                </a:xfrm>
                <a:prstGeom prst="rect">
                  <a:avLst/>
                </a:prstGeom>
                <a:noFill/>
              </p:spPr>
              <p:txBody>
                <a:bodyPr wrap="square" rtlCol="0">
                  <a:spAutoFit/>
                </a:bodyPr>
                <a:lstStyle/>
                <a:p>
                  <a:r>
                    <a:rPr lang="en-SE" b="1" dirty="0"/>
                    <a:t>3Å</a:t>
                  </a:r>
                  <a:endParaRPr lang="en-SE" sz="3200" b="1" dirty="0"/>
                </a:p>
              </p:txBody>
            </p:sp>
          </p:grpSp>
          <p:grpSp>
            <p:nvGrpSpPr>
              <p:cNvPr id="84" name="Group 83">
                <a:extLst>
                  <a:ext uri="{FF2B5EF4-FFF2-40B4-BE49-F238E27FC236}">
                    <a16:creationId xmlns:a16="http://schemas.microsoft.com/office/drawing/2014/main" id="{30986A87-32A9-9140-98FC-DB4EC9B0E35D}"/>
                  </a:ext>
                </a:extLst>
              </p:cNvPr>
              <p:cNvGrpSpPr/>
              <p:nvPr/>
            </p:nvGrpSpPr>
            <p:grpSpPr>
              <a:xfrm>
                <a:off x="10338044" y="3357965"/>
                <a:ext cx="1370726" cy="369332"/>
                <a:chOff x="10338044" y="3357965"/>
                <a:chExt cx="1370726" cy="369332"/>
              </a:xfrm>
            </p:grpSpPr>
            <p:cxnSp>
              <p:nvCxnSpPr>
                <p:cNvPr id="85" name="Straight Connector 84">
                  <a:extLst>
                    <a:ext uri="{FF2B5EF4-FFF2-40B4-BE49-F238E27FC236}">
                      <a16:creationId xmlns:a16="http://schemas.microsoft.com/office/drawing/2014/main" id="{CF00A011-9C5C-1F43-814F-6BAEEB8D93F8}"/>
                    </a:ext>
                  </a:extLst>
                </p:cNvPr>
                <p:cNvCxnSpPr>
                  <a:cxnSpLocks/>
                </p:cNvCxnSpPr>
                <p:nvPr/>
              </p:nvCxnSpPr>
              <p:spPr>
                <a:xfrm>
                  <a:off x="10338044" y="3542631"/>
                  <a:ext cx="519691" cy="0"/>
                </a:xfrm>
                <a:prstGeom prst="line">
                  <a:avLst/>
                </a:prstGeom>
                <a:ln w="22225">
                  <a:solidFill>
                    <a:srgbClr val="FB585E"/>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BA0F65F-B770-1F4F-9E3F-D7B5672E89AF}"/>
                    </a:ext>
                  </a:extLst>
                </p:cNvPr>
                <p:cNvSpPr txBox="1"/>
                <p:nvPr/>
              </p:nvSpPr>
              <p:spPr>
                <a:xfrm>
                  <a:off x="10892350" y="3357965"/>
                  <a:ext cx="816420" cy="369332"/>
                </a:xfrm>
                <a:prstGeom prst="rect">
                  <a:avLst/>
                </a:prstGeom>
                <a:noFill/>
              </p:spPr>
              <p:txBody>
                <a:bodyPr wrap="square" rtlCol="0">
                  <a:spAutoFit/>
                </a:bodyPr>
                <a:lstStyle/>
                <a:p>
                  <a:r>
                    <a:rPr lang="en-SE" b="1" dirty="0"/>
                    <a:t>0Å</a:t>
                  </a:r>
                  <a:endParaRPr lang="en-SE" sz="3200" b="1" dirty="0"/>
                </a:p>
              </p:txBody>
            </p:sp>
          </p:grpSp>
        </p:grpSp>
      </p:grpSp>
      <p:pic>
        <p:nvPicPr>
          <p:cNvPr id="35" name="Picture 34">
            <a:extLst>
              <a:ext uri="{FF2B5EF4-FFF2-40B4-BE49-F238E27FC236}">
                <a16:creationId xmlns:a16="http://schemas.microsoft.com/office/drawing/2014/main" id="{6241A197-31E2-464D-BFD9-F1A074BDD7F7}"/>
              </a:ext>
            </a:extLst>
          </p:cNvPr>
          <p:cNvPicPr>
            <a:picLocks noChangeAspect="1"/>
          </p:cNvPicPr>
          <p:nvPr/>
        </p:nvPicPr>
        <p:blipFill>
          <a:blip r:embed="rId8"/>
          <a:stretch>
            <a:fillRect/>
          </a:stretch>
        </p:blipFill>
        <p:spPr>
          <a:xfrm>
            <a:off x="142867" y="4074007"/>
            <a:ext cx="2494513" cy="2275580"/>
          </a:xfrm>
          <a:prstGeom prst="ellipse">
            <a:avLst/>
          </a:prstGeom>
          <a:ln w="15875">
            <a:noFill/>
          </a:ln>
        </p:spPr>
      </p:pic>
      <p:pic>
        <p:nvPicPr>
          <p:cNvPr id="36" name="Picture 35">
            <a:extLst>
              <a:ext uri="{FF2B5EF4-FFF2-40B4-BE49-F238E27FC236}">
                <a16:creationId xmlns:a16="http://schemas.microsoft.com/office/drawing/2014/main" id="{9B3FD7CF-FF94-4248-869D-A6FBAE9D060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48571" y="2163522"/>
            <a:ext cx="2483104" cy="2265172"/>
          </a:xfrm>
          <a:prstGeom prst="rect">
            <a:avLst/>
          </a:prstGeom>
          <a:ln w="22225">
            <a:noFill/>
          </a:ln>
        </p:spPr>
      </p:pic>
    </p:spTree>
    <p:extLst>
      <p:ext uri="{BB962C8B-B14F-4D97-AF65-F5344CB8AC3E}">
        <p14:creationId xmlns:p14="http://schemas.microsoft.com/office/powerpoint/2010/main" val="9346475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B6688CB6-18A6-1B46-980B-FCD7B430ABD9}"/>
              </a:ext>
            </a:extLst>
          </p:cNvPr>
          <p:cNvSpPr txBox="1"/>
          <p:nvPr/>
        </p:nvSpPr>
        <p:spPr>
          <a:xfrm>
            <a:off x="276858" y="6301556"/>
            <a:ext cx="7753350"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G </a:t>
            </a:r>
            <a:r>
              <a:rPr lang="en-GB" sz="900" dirty="0" err="1">
                <a:latin typeface="Calibri" panose="020F0502020204030204" pitchFamily="34" charset="0"/>
                <a:cs typeface="Calibri" panose="020F0502020204030204" pitchFamily="34" charset="0"/>
              </a:rPr>
              <a:t>Elfrink</a:t>
            </a:r>
            <a:r>
              <a:rPr lang="en-GB" sz="900" dirty="0">
                <a:latin typeface="Calibri" panose="020F0502020204030204" pitchFamily="34" charset="0"/>
                <a:cs typeface="Calibri" panose="020F0502020204030204" pitchFamily="34" charset="0"/>
              </a:rPr>
              <a:t>, master thesis, Uppsala University (2022)</a:t>
            </a:r>
          </a:p>
        </p:txBody>
      </p:sp>
      <p:grpSp>
        <p:nvGrpSpPr>
          <p:cNvPr id="52" name="Group 51">
            <a:extLst>
              <a:ext uri="{FF2B5EF4-FFF2-40B4-BE49-F238E27FC236}">
                <a16:creationId xmlns:a16="http://schemas.microsoft.com/office/drawing/2014/main" id="{06FF35C4-5805-AE49-BFAD-87350E88773E}"/>
              </a:ext>
            </a:extLst>
          </p:cNvPr>
          <p:cNvGrpSpPr/>
          <p:nvPr/>
        </p:nvGrpSpPr>
        <p:grpSpPr>
          <a:xfrm>
            <a:off x="-1342357" y="-2794604"/>
            <a:ext cx="13351477" cy="5050749"/>
            <a:chOff x="-1311519" y="-2758225"/>
            <a:chExt cx="13351477" cy="5050749"/>
          </a:xfrm>
        </p:grpSpPr>
        <p:sp>
          <p:nvSpPr>
            <p:cNvPr id="54" name="Oval 53">
              <a:extLst>
                <a:ext uri="{FF2B5EF4-FFF2-40B4-BE49-F238E27FC236}">
                  <a16:creationId xmlns:a16="http://schemas.microsoft.com/office/drawing/2014/main" id="{25DC9839-D6ED-5A41-BC0B-7A835DAC47EA}"/>
                </a:ext>
              </a:extLst>
            </p:cNvPr>
            <p:cNvSpPr/>
            <p:nvPr/>
          </p:nvSpPr>
          <p:spPr>
            <a:xfrm>
              <a:off x="-1311519" y="-2758225"/>
              <a:ext cx="6742863" cy="4345117"/>
            </a:xfrm>
            <a:prstGeom prst="ellipse">
              <a:avLst/>
            </a:prstGeom>
            <a:solidFill>
              <a:srgbClr val="0432FF"/>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55" name="TextBox 54">
              <a:extLst>
                <a:ext uri="{FF2B5EF4-FFF2-40B4-BE49-F238E27FC236}">
                  <a16:creationId xmlns:a16="http://schemas.microsoft.com/office/drawing/2014/main" id="{C5EBE373-884E-4B4F-AC25-BD10CFDCC884}"/>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56" name="TextBox 55">
              <a:extLst>
                <a:ext uri="{FF2B5EF4-FFF2-40B4-BE49-F238E27FC236}">
                  <a16:creationId xmlns:a16="http://schemas.microsoft.com/office/drawing/2014/main" id="{A0209783-0FDB-624E-8B55-DF1194FDCE66}"/>
                </a:ext>
              </a:extLst>
            </p:cNvPr>
            <p:cNvSpPr txBox="1"/>
            <p:nvPr/>
          </p:nvSpPr>
          <p:spPr>
            <a:xfrm>
              <a:off x="11439258" y="112487"/>
              <a:ext cx="600700" cy="276999"/>
            </a:xfrm>
            <a:prstGeom prst="rect">
              <a:avLst/>
            </a:prstGeom>
            <a:noFill/>
          </p:spPr>
          <p:txBody>
            <a:bodyPr wrap="square" rtlCol="0">
              <a:spAutoFit/>
            </a:bodyPr>
            <a:lstStyle/>
            <a:p>
              <a:pPr algn="r"/>
              <a:r>
                <a:rPr lang="en-SE" sz="1200" dirty="0"/>
                <a:t>18/25</a:t>
              </a:r>
            </a:p>
          </p:txBody>
        </p:sp>
        <p:sp>
          <p:nvSpPr>
            <p:cNvPr id="57" name="Rettangolo 5">
              <a:extLst>
                <a:ext uri="{FF2B5EF4-FFF2-40B4-BE49-F238E27FC236}">
                  <a16:creationId xmlns:a16="http://schemas.microsoft.com/office/drawing/2014/main" id="{AFD4C97C-6F32-A941-A723-C842677D4095}"/>
                </a:ext>
              </a:extLst>
            </p:cNvPr>
            <p:cNvSpPr/>
            <p:nvPr/>
          </p:nvSpPr>
          <p:spPr>
            <a:xfrm>
              <a:off x="1365329" y="384319"/>
              <a:ext cx="2543441" cy="1908205"/>
            </a:xfrm>
            <a:prstGeom prst="rect">
              <a:avLst/>
            </a:prstGeom>
            <a:noFill/>
            <a:ln>
              <a:noFill/>
            </a:ln>
          </p:spPr>
          <p:txBody>
            <a:bodyPr wrap="square" lIns="91431" tIns="45715" rIns="91431" bIns="45715">
              <a:spAutoFit/>
            </a:bodyPr>
            <a:lstStyle/>
            <a:p>
              <a:r>
                <a:rPr lang="en-SE" sz="2600" b="1" dirty="0">
                  <a:solidFill>
                    <a:schemeClr val="bg1"/>
                  </a:solidFill>
                </a:rPr>
                <a:t>Effect of residual</a:t>
              </a:r>
            </a:p>
            <a:p>
              <a:r>
                <a:rPr lang="en-SE" sz="2600" b="1" dirty="0">
                  <a:solidFill>
                    <a:schemeClr val="bg1"/>
                  </a:solidFill>
                </a:rPr>
                <a:t>water</a:t>
              </a:r>
            </a:p>
            <a:p>
              <a:r>
                <a:rPr lang="en-GB" sz="2000" b="1" i="1" dirty="0">
                  <a:solidFill>
                    <a:schemeClr val="bg1"/>
                  </a:solidFill>
                  <a:latin typeface="+mj-lt"/>
                </a:rPr>
                <a:t>Orientation</a:t>
              </a:r>
            </a:p>
            <a:p>
              <a:endParaRPr lang="en-SE" sz="2600" b="1" i="1" dirty="0">
                <a:solidFill>
                  <a:schemeClr val="bg1"/>
                </a:solidFill>
                <a:latin typeface="+mj-lt"/>
              </a:endParaRPr>
            </a:p>
            <a:p>
              <a:endParaRPr lang="en-SE" sz="2000" b="1" i="1" dirty="0">
                <a:solidFill>
                  <a:schemeClr val="bg1"/>
                </a:solidFill>
                <a:latin typeface="+mj-lt"/>
              </a:endParaRPr>
            </a:p>
          </p:txBody>
        </p:sp>
        <p:pic>
          <p:nvPicPr>
            <p:cNvPr id="58" name="Graphic 57">
              <a:extLst>
                <a:ext uri="{FF2B5EF4-FFF2-40B4-BE49-F238E27FC236}">
                  <a16:creationId xmlns:a16="http://schemas.microsoft.com/office/drawing/2014/main" id="{7DF36F87-C0F3-894E-9B32-D51711B85B9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7518" t="29746" r="35671" b="37624"/>
            <a:stretch/>
          </p:blipFill>
          <p:spPr>
            <a:xfrm>
              <a:off x="152042" y="-216954"/>
              <a:ext cx="1181540" cy="1355080"/>
            </a:xfrm>
            <a:prstGeom prst="rect">
              <a:avLst/>
            </a:prstGeom>
          </p:spPr>
        </p:pic>
        <p:sp>
          <p:nvSpPr>
            <p:cNvPr id="59" name="Oval 58">
              <a:extLst>
                <a:ext uri="{FF2B5EF4-FFF2-40B4-BE49-F238E27FC236}">
                  <a16:creationId xmlns:a16="http://schemas.microsoft.com/office/drawing/2014/main" id="{E0F6B1D1-2F16-6E46-AC26-40AF16E176EA}"/>
                </a:ext>
              </a:extLst>
            </p:cNvPr>
            <p:cNvSpPr>
              <a:spLocks noChangeAspect="1"/>
            </p:cNvSpPr>
            <p:nvPr/>
          </p:nvSpPr>
          <p:spPr>
            <a:xfrm>
              <a:off x="3877023" y="226789"/>
              <a:ext cx="1052614" cy="1052614"/>
            </a:xfrm>
            <a:prstGeom prst="ellipse">
              <a:avLst/>
            </a:prstGeom>
            <a:solidFill>
              <a:schemeClr val="bg1"/>
            </a:solidFill>
            <a:ln w="444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60" name="Picture 59">
            <a:extLst>
              <a:ext uri="{FF2B5EF4-FFF2-40B4-BE49-F238E27FC236}">
                <a16:creationId xmlns:a16="http://schemas.microsoft.com/office/drawing/2014/main" id="{04611345-C544-C64E-89A7-DA0F74750D18}"/>
              </a:ext>
            </a:extLst>
          </p:cNvPr>
          <p:cNvPicPr>
            <a:picLocks noChangeAspect="1"/>
          </p:cNvPicPr>
          <p:nvPr/>
        </p:nvPicPr>
        <p:blipFill>
          <a:blip r:embed="rId4"/>
          <a:stretch>
            <a:fillRect/>
          </a:stretch>
        </p:blipFill>
        <p:spPr>
          <a:xfrm>
            <a:off x="3979189" y="291714"/>
            <a:ext cx="786606" cy="786607"/>
          </a:xfrm>
          <a:prstGeom prst="rect">
            <a:avLst/>
          </a:prstGeom>
        </p:spPr>
      </p:pic>
      <p:cxnSp>
        <p:nvCxnSpPr>
          <p:cNvPr id="61" name="Straight Connector 60">
            <a:extLst>
              <a:ext uri="{FF2B5EF4-FFF2-40B4-BE49-F238E27FC236}">
                <a16:creationId xmlns:a16="http://schemas.microsoft.com/office/drawing/2014/main" id="{52962F90-883C-A54F-882A-DC58A7CABB5A}"/>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67" name="Group 66">
            <a:extLst>
              <a:ext uri="{FF2B5EF4-FFF2-40B4-BE49-F238E27FC236}">
                <a16:creationId xmlns:a16="http://schemas.microsoft.com/office/drawing/2014/main" id="{FDB13C3F-9366-2C4E-859A-B9BEF20609A0}"/>
              </a:ext>
            </a:extLst>
          </p:cNvPr>
          <p:cNvGrpSpPr/>
          <p:nvPr/>
        </p:nvGrpSpPr>
        <p:grpSpPr>
          <a:xfrm>
            <a:off x="8191274" y="-4313779"/>
            <a:ext cx="7856395" cy="4005063"/>
            <a:chOff x="4013999" y="1179625"/>
            <a:chExt cx="7856395" cy="4005063"/>
          </a:xfrm>
        </p:grpSpPr>
        <p:pic>
          <p:nvPicPr>
            <p:cNvPr id="65" name="Picture 64">
              <a:extLst>
                <a:ext uri="{FF2B5EF4-FFF2-40B4-BE49-F238E27FC236}">
                  <a16:creationId xmlns:a16="http://schemas.microsoft.com/office/drawing/2014/main" id="{99FFD138-DAFE-DF4E-90B2-869B5CC3E817}"/>
                </a:ext>
              </a:extLst>
            </p:cNvPr>
            <p:cNvPicPr>
              <a:picLocks noChangeAspect="1"/>
            </p:cNvPicPr>
            <p:nvPr/>
          </p:nvPicPr>
          <p:blipFill rotWithShape="1">
            <a:blip r:embed="rId5"/>
            <a:srcRect l="89390" t="12485" b="3562"/>
            <a:stretch/>
          </p:blipFill>
          <p:spPr>
            <a:xfrm>
              <a:off x="11191930" y="1536828"/>
              <a:ext cx="678464" cy="3647860"/>
            </a:xfrm>
            <a:prstGeom prst="rect">
              <a:avLst/>
            </a:prstGeom>
          </p:spPr>
        </p:pic>
        <p:pic>
          <p:nvPicPr>
            <p:cNvPr id="66" name="Picture 65">
              <a:extLst>
                <a:ext uri="{FF2B5EF4-FFF2-40B4-BE49-F238E27FC236}">
                  <a16:creationId xmlns:a16="http://schemas.microsoft.com/office/drawing/2014/main" id="{D3CDD2DD-D443-6B42-A38B-DC3E0F250034}"/>
                </a:ext>
              </a:extLst>
            </p:cNvPr>
            <p:cNvPicPr>
              <a:picLocks noChangeAspect="1"/>
            </p:cNvPicPr>
            <p:nvPr/>
          </p:nvPicPr>
          <p:blipFill rotWithShape="1">
            <a:blip r:embed="rId5"/>
            <a:srcRect r="10207" b="29992"/>
            <a:stretch/>
          </p:blipFill>
          <p:spPr>
            <a:xfrm>
              <a:off x="4013999" y="1179625"/>
              <a:ext cx="7177931" cy="3802634"/>
            </a:xfrm>
            <a:prstGeom prst="rect">
              <a:avLst/>
            </a:prstGeom>
          </p:spPr>
        </p:pic>
      </p:grpSp>
      <p:sp>
        <p:nvSpPr>
          <p:cNvPr id="22" name="TextBox 21">
            <a:extLst>
              <a:ext uri="{FF2B5EF4-FFF2-40B4-BE49-F238E27FC236}">
                <a16:creationId xmlns:a16="http://schemas.microsoft.com/office/drawing/2014/main" id="{21A7A3FE-EEBE-C240-9006-774797B2037F}"/>
              </a:ext>
            </a:extLst>
          </p:cNvPr>
          <p:cNvSpPr txBox="1"/>
          <p:nvPr/>
        </p:nvSpPr>
        <p:spPr>
          <a:xfrm>
            <a:off x="4898799" y="5858646"/>
            <a:ext cx="6650975" cy="707886"/>
          </a:xfrm>
          <a:prstGeom prst="rect">
            <a:avLst/>
          </a:prstGeom>
          <a:noFill/>
        </p:spPr>
        <p:txBody>
          <a:bodyPr wrap="square" rtlCol="0">
            <a:spAutoFit/>
          </a:bodyPr>
          <a:lstStyle/>
          <a:p>
            <a:pPr algn="ctr"/>
            <a:r>
              <a:rPr lang="en-GB" sz="2000" dirty="0">
                <a:latin typeface="Calibri" panose="020F0502020204030204" pitchFamily="34" charset="0"/>
                <a:cs typeface="Calibri" panose="020F0502020204030204" pitchFamily="34" charset="0"/>
              </a:rPr>
              <a:t>⟶ </a:t>
            </a:r>
            <a:r>
              <a:rPr lang="en-GB" sz="2000" dirty="0"/>
              <a:t>3 </a:t>
            </a:r>
            <a:r>
              <a:rPr lang="en-GB" sz="2000" dirty="0" err="1"/>
              <a:t>Å</a:t>
            </a:r>
            <a:r>
              <a:rPr lang="en-GB" sz="2000" dirty="0"/>
              <a:t> water layer gives faster orientation and better structure preservation!</a:t>
            </a:r>
            <a:endParaRPr lang="en-SE" sz="2000" dirty="0"/>
          </a:p>
        </p:txBody>
      </p:sp>
      <p:grpSp>
        <p:nvGrpSpPr>
          <p:cNvPr id="13" name="Group 12">
            <a:extLst>
              <a:ext uri="{FF2B5EF4-FFF2-40B4-BE49-F238E27FC236}">
                <a16:creationId xmlns:a16="http://schemas.microsoft.com/office/drawing/2014/main" id="{4F4811CE-477F-0E47-9CE1-610017593AE2}"/>
              </a:ext>
            </a:extLst>
          </p:cNvPr>
          <p:cNvGrpSpPr/>
          <p:nvPr/>
        </p:nvGrpSpPr>
        <p:grpSpPr>
          <a:xfrm>
            <a:off x="5812960" y="716717"/>
            <a:ext cx="5906431" cy="5242452"/>
            <a:chOff x="5837166" y="424207"/>
            <a:chExt cx="5906431" cy="5242452"/>
          </a:xfrm>
        </p:grpSpPr>
        <p:grpSp>
          <p:nvGrpSpPr>
            <p:cNvPr id="11" name="Group 10">
              <a:extLst>
                <a:ext uri="{FF2B5EF4-FFF2-40B4-BE49-F238E27FC236}">
                  <a16:creationId xmlns:a16="http://schemas.microsoft.com/office/drawing/2014/main" id="{A372C33D-D865-934B-A243-57D5E2879DE6}"/>
                </a:ext>
              </a:extLst>
            </p:cNvPr>
            <p:cNvGrpSpPr/>
            <p:nvPr/>
          </p:nvGrpSpPr>
          <p:grpSpPr>
            <a:xfrm>
              <a:off x="5837166" y="424207"/>
              <a:ext cx="5906431" cy="5242452"/>
              <a:chOff x="5837166" y="424207"/>
              <a:chExt cx="5906431" cy="5242452"/>
            </a:xfrm>
          </p:grpSpPr>
          <p:grpSp>
            <p:nvGrpSpPr>
              <p:cNvPr id="34" name="Group 33">
                <a:extLst>
                  <a:ext uri="{FF2B5EF4-FFF2-40B4-BE49-F238E27FC236}">
                    <a16:creationId xmlns:a16="http://schemas.microsoft.com/office/drawing/2014/main" id="{462AF1EA-5B72-D24A-8A11-150B5F33FA61}"/>
                  </a:ext>
                </a:extLst>
              </p:cNvPr>
              <p:cNvGrpSpPr/>
              <p:nvPr/>
            </p:nvGrpSpPr>
            <p:grpSpPr>
              <a:xfrm>
                <a:off x="5837166" y="424207"/>
                <a:ext cx="4784407" cy="5242452"/>
                <a:chOff x="5837166" y="424207"/>
                <a:chExt cx="4784407" cy="5242452"/>
              </a:xfrm>
            </p:grpSpPr>
            <p:grpSp>
              <p:nvGrpSpPr>
                <p:cNvPr id="35" name="Group 34">
                  <a:extLst>
                    <a:ext uri="{FF2B5EF4-FFF2-40B4-BE49-F238E27FC236}">
                      <a16:creationId xmlns:a16="http://schemas.microsoft.com/office/drawing/2014/main" id="{CA96CA9B-6448-2540-A301-389CD64B00C0}"/>
                    </a:ext>
                  </a:extLst>
                </p:cNvPr>
                <p:cNvGrpSpPr/>
                <p:nvPr/>
              </p:nvGrpSpPr>
              <p:grpSpPr>
                <a:xfrm>
                  <a:off x="5837166" y="3004208"/>
                  <a:ext cx="4784407" cy="2662451"/>
                  <a:chOff x="5910242" y="2950325"/>
                  <a:chExt cx="4784407" cy="2662451"/>
                </a:xfrm>
              </p:grpSpPr>
              <p:pic>
                <p:nvPicPr>
                  <p:cNvPr id="39" name="Picture 38">
                    <a:extLst>
                      <a:ext uri="{FF2B5EF4-FFF2-40B4-BE49-F238E27FC236}">
                        <a16:creationId xmlns:a16="http://schemas.microsoft.com/office/drawing/2014/main" id="{BA35D96D-1510-0844-8BB3-D898D5FBF618}"/>
                      </a:ext>
                    </a:extLst>
                  </p:cNvPr>
                  <p:cNvPicPr>
                    <a:picLocks noChangeAspect="1"/>
                  </p:cNvPicPr>
                  <p:nvPr/>
                </p:nvPicPr>
                <p:blipFill>
                  <a:blip r:embed="rId6"/>
                  <a:stretch>
                    <a:fillRect/>
                  </a:stretch>
                </p:blipFill>
                <p:spPr>
                  <a:xfrm>
                    <a:off x="5910242" y="2950325"/>
                    <a:ext cx="4784407" cy="2662451"/>
                  </a:xfrm>
                  <a:prstGeom prst="rect">
                    <a:avLst/>
                  </a:prstGeom>
                  <a:solidFill>
                    <a:schemeClr val="bg1"/>
                  </a:solidFill>
                  <a:ln>
                    <a:noFill/>
                  </a:ln>
                </p:spPr>
              </p:pic>
              <p:sp>
                <p:nvSpPr>
                  <p:cNvPr id="40" name="Rectangle 39">
                    <a:extLst>
                      <a:ext uri="{FF2B5EF4-FFF2-40B4-BE49-F238E27FC236}">
                        <a16:creationId xmlns:a16="http://schemas.microsoft.com/office/drawing/2014/main" id="{36A91A96-070E-994D-BAF4-579AE6E185B7}"/>
                      </a:ext>
                    </a:extLst>
                  </p:cNvPr>
                  <p:cNvSpPr/>
                  <p:nvPr/>
                </p:nvSpPr>
                <p:spPr>
                  <a:xfrm>
                    <a:off x="10075223" y="4987482"/>
                    <a:ext cx="438912" cy="3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36" name="Group 35">
                  <a:extLst>
                    <a:ext uri="{FF2B5EF4-FFF2-40B4-BE49-F238E27FC236}">
                      <a16:creationId xmlns:a16="http://schemas.microsoft.com/office/drawing/2014/main" id="{E9C0CAF6-2D59-424A-A20E-0E6961E0AD1D}"/>
                    </a:ext>
                  </a:extLst>
                </p:cNvPr>
                <p:cNvGrpSpPr/>
                <p:nvPr/>
              </p:nvGrpSpPr>
              <p:grpSpPr>
                <a:xfrm>
                  <a:off x="5837167" y="424207"/>
                  <a:ext cx="4708214" cy="2671328"/>
                  <a:chOff x="5837167" y="424207"/>
                  <a:chExt cx="4708214" cy="2671328"/>
                </a:xfrm>
              </p:grpSpPr>
              <p:pic>
                <p:nvPicPr>
                  <p:cNvPr id="37" name="Picture 36">
                    <a:extLst>
                      <a:ext uri="{FF2B5EF4-FFF2-40B4-BE49-F238E27FC236}">
                        <a16:creationId xmlns:a16="http://schemas.microsoft.com/office/drawing/2014/main" id="{7EAA0874-05E1-E645-808A-16D171CC3A4E}"/>
                      </a:ext>
                    </a:extLst>
                  </p:cNvPr>
                  <p:cNvPicPr>
                    <a:picLocks noChangeAspect="1"/>
                  </p:cNvPicPr>
                  <p:nvPr/>
                </p:nvPicPr>
                <p:blipFill>
                  <a:blip r:embed="rId7"/>
                  <a:stretch>
                    <a:fillRect/>
                  </a:stretch>
                </p:blipFill>
                <p:spPr>
                  <a:xfrm>
                    <a:off x="5837167" y="424207"/>
                    <a:ext cx="4708214" cy="2671328"/>
                  </a:xfrm>
                  <a:prstGeom prst="rect">
                    <a:avLst/>
                  </a:prstGeom>
                </p:spPr>
              </p:pic>
              <p:sp>
                <p:nvSpPr>
                  <p:cNvPr id="38" name="Rectangle 37">
                    <a:extLst>
                      <a:ext uri="{FF2B5EF4-FFF2-40B4-BE49-F238E27FC236}">
                        <a16:creationId xmlns:a16="http://schemas.microsoft.com/office/drawing/2014/main" id="{9008E94C-5E9D-D04C-B8FF-AE070D4C16D8}"/>
                      </a:ext>
                    </a:extLst>
                  </p:cNvPr>
                  <p:cNvSpPr/>
                  <p:nvPr/>
                </p:nvSpPr>
                <p:spPr>
                  <a:xfrm>
                    <a:off x="10002147" y="2461364"/>
                    <a:ext cx="438912" cy="3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grpSp>
            <p:nvGrpSpPr>
              <p:cNvPr id="10" name="Group 9">
                <a:extLst>
                  <a:ext uri="{FF2B5EF4-FFF2-40B4-BE49-F238E27FC236}">
                    <a16:creationId xmlns:a16="http://schemas.microsoft.com/office/drawing/2014/main" id="{1AD29D5C-2EEF-AA48-953B-4498655CDB26}"/>
                  </a:ext>
                </a:extLst>
              </p:cNvPr>
              <p:cNvGrpSpPr/>
              <p:nvPr/>
            </p:nvGrpSpPr>
            <p:grpSpPr>
              <a:xfrm>
                <a:off x="10372871" y="2812221"/>
                <a:ext cx="1370726" cy="643376"/>
                <a:chOff x="10338044" y="3357965"/>
                <a:chExt cx="1370726" cy="643376"/>
              </a:xfrm>
            </p:grpSpPr>
            <p:grpSp>
              <p:nvGrpSpPr>
                <p:cNvPr id="8" name="Group 7">
                  <a:extLst>
                    <a:ext uri="{FF2B5EF4-FFF2-40B4-BE49-F238E27FC236}">
                      <a16:creationId xmlns:a16="http://schemas.microsoft.com/office/drawing/2014/main" id="{6865DDC7-0F88-6F4F-A68D-736550CDDAC2}"/>
                    </a:ext>
                  </a:extLst>
                </p:cNvPr>
                <p:cNvGrpSpPr/>
                <p:nvPr/>
              </p:nvGrpSpPr>
              <p:grpSpPr>
                <a:xfrm>
                  <a:off x="10338044" y="3632009"/>
                  <a:ext cx="1370726" cy="369332"/>
                  <a:chOff x="10338044" y="3632009"/>
                  <a:chExt cx="1370726" cy="369332"/>
                </a:xfrm>
              </p:grpSpPr>
              <p:cxnSp>
                <p:nvCxnSpPr>
                  <p:cNvPr id="43" name="Straight Connector 42">
                    <a:extLst>
                      <a:ext uri="{FF2B5EF4-FFF2-40B4-BE49-F238E27FC236}">
                        <a16:creationId xmlns:a16="http://schemas.microsoft.com/office/drawing/2014/main" id="{9E510117-D71A-A047-AAC0-6B8EA2C57870}"/>
                      </a:ext>
                    </a:extLst>
                  </p:cNvPr>
                  <p:cNvCxnSpPr>
                    <a:cxnSpLocks/>
                  </p:cNvCxnSpPr>
                  <p:nvPr/>
                </p:nvCxnSpPr>
                <p:spPr>
                  <a:xfrm>
                    <a:off x="10338044" y="3816675"/>
                    <a:ext cx="519691" cy="0"/>
                  </a:xfrm>
                  <a:prstGeom prst="line">
                    <a:avLst/>
                  </a:prstGeom>
                  <a:ln w="22225">
                    <a:solidFill>
                      <a:srgbClr val="77A0F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73B8C63-D0C3-144C-972F-AD9EF0611614}"/>
                      </a:ext>
                    </a:extLst>
                  </p:cNvPr>
                  <p:cNvSpPr txBox="1"/>
                  <p:nvPr/>
                </p:nvSpPr>
                <p:spPr>
                  <a:xfrm>
                    <a:off x="10892350" y="3632009"/>
                    <a:ext cx="816420" cy="369332"/>
                  </a:xfrm>
                  <a:prstGeom prst="rect">
                    <a:avLst/>
                  </a:prstGeom>
                  <a:noFill/>
                </p:spPr>
                <p:txBody>
                  <a:bodyPr wrap="square" rtlCol="0">
                    <a:spAutoFit/>
                  </a:bodyPr>
                  <a:lstStyle/>
                  <a:p>
                    <a:r>
                      <a:rPr lang="en-SE" b="1" dirty="0"/>
                      <a:t>3Å</a:t>
                    </a:r>
                    <a:endParaRPr lang="en-SE" sz="3200" b="1" dirty="0"/>
                  </a:p>
                </p:txBody>
              </p:sp>
            </p:grpSp>
            <p:grpSp>
              <p:nvGrpSpPr>
                <p:cNvPr id="9" name="Group 8">
                  <a:extLst>
                    <a:ext uri="{FF2B5EF4-FFF2-40B4-BE49-F238E27FC236}">
                      <a16:creationId xmlns:a16="http://schemas.microsoft.com/office/drawing/2014/main" id="{8628B73F-66A1-5545-887B-21B41E7EF138}"/>
                    </a:ext>
                  </a:extLst>
                </p:cNvPr>
                <p:cNvGrpSpPr/>
                <p:nvPr/>
              </p:nvGrpSpPr>
              <p:grpSpPr>
                <a:xfrm>
                  <a:off x="10338044" y="3357965"/>
                  <a:ext cx="1370726" cy="369332"/>
                  <a:chOff x="10338044" y="3357965"/>
                  <a:chExt cx="1370726" cy="369332"/>
                </a:xfrm>
              </p:grpSpPr>
              <p:cxnSp>
                <p:nvCxnSpPr>
                  <p:cNvPr id="7" name="Straight Connector 6">
                    <a:extLst>
                      <a:ext uri="{FF2B5EF4-FFF2-40B4-BE49-F238E27FC236}">
                        <a16:creationId xmlns:a16="http://schemas.microsoft.com/office/drawing/2014/main" id="{732E078E-AEAE-854B-860D-725B8A1D6323}"/>
                      </a:ext>
                    </a:extLst>
                  </p:cNvPr>
                  <p:cNvCxnSpPr>
                    <a:cxnSpLocks/>
                  </p:cNvCxnSpPr>
                  <p:nvPr/>
                </p:nvCxnSpPr>
                <p:spPr>
                  <a:xfrm>
                    <a:off x="10338044" y="3542631"/>
                    <a:ext cx="519691" cy="0"/>
                  </a:xfrm>
                  <a:prstGeom prst="line">
                    <a:avLst/>
                  </a:prstGeom>
                  <a:ln w="22225">
                    <a:solidFill>
                      <a:srgbClr val="FB585E"/>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31E3409-96F7-6A4C-8C61-ECB3E2DB1542}"/>
                      </a:ext>
                    </a:extLst>
                  </p:cNvPr>
                  <p:cNvSpPr txBox="1"/>
                  <p:nvPr/>
                </p:nvSpPr>
                <p:spPr>
                  <a:xfrm>
                    <a:off x="10892350" y="3357965"/>
                    <a:ext cx="816420" cy="369332"/>
                  </a:xfrm>
                  <a:prstGeom prst="rect">
                    <a:avLst/>
                  </a:prstGeom>
                  <a:noFill/>
                </p:spPr>
                <p:txBody>
                  <a:bodyPr wrap="square" rtlCol="0">
                    <a:spAutoFit/>
                  </a:bodyPr>
                  <a:lstStyle/>
                  <a:p>
                    <a:r>
                      <a:rPr lang="en-SE" b="1" dirty="0"/>
                      <a:t>0Å</a:t>
                    </a:r>
                    <a:endParaRPr lang="en-SE" sz="3200" b="1" dirty="0"/>
                  </a:p>
                </p:txBody>
              </p:sp>
            </p:grpSp>
          </p:grpSp>
        </p:grpSp>
        <p:sp>
          <p:nvSpPr>
            <p:cNvPr id="53" name="TextBox 52">
              <a:extLst>
                <a:ext uri="{FF2B5EF4-FFF2-40B4-BE49-F238E27FC236}">
                  <a16:creationId xmlns:a16="http://schemas.microsoft.com/office/drawing/2014/main" id="{A5958710-A29F-4A4E-9F96-A5A1CCA84331}"/>
                </a:ext>
              </a:extLst>
            </p:cNvPr>
            <p:cNvSpPr txBox="1"/>
            <p:nvPr/>
          </p:nvSpPr>
          <p:spPr>
            <a:xfrm>
              <a:off x="10269848" y="2272480"/>
              <a:ext cx="1314657" cy="400110"/>
            </a:xfrm>
            <a:prstGeom prst="rect">
              <a:avLst/>
            </a:prstGeom>
            <a:noFill/>
          </p:spPr>
          <p:txBody>
            <a:bodyPr wrap="square">
              <a:spAutoFit/>
            </a:bodyPr>
            <a:lstStyle/>
            <a:p>
              <a:r>
                <a:rPr lang="en-GB" sz="2000" dirty="0">
                  <a:effectLst/>
                  <a:latin typeface="Calibri" panose="020F0502020204030204" pitchFamily="34" charset="0"/>
                  <a:cs typeface="Calibri" panose="020F0502020204030204" pitchFamily="34" charset="0"/>
                </a:rPr>
                <a:t>0.5 V/nm</a:t>
              </a:r>
            </a:p>
          </p:txBody>
        </p:sp>
      </p:grpSp>
      <p:sp>
        <p:nvSpPr>
          <p:cNvPr id="74" name="TextBox 73">
            <a:extLst>
              <a:ext uri="{FF2B5EF4-FFF2-40B4-BE49-F238E27FC236}">
                <a16:creationId xmlns:a16="http://schemas.microsoft.com/office/drawing/2014/main" id="{FF17529B-485F-2647-9C11-F48EA4C4A723}"/>
              </a:ext>
            </a:extLst>
          </p:cNvPr>
          <p:cNvSpPr txBox="1"/>
          <p:nvPr/>
        </p:nvSpPr>
        <p:spPr>
          <a:xfrm>
            <a:off x="2718357" y="3049594"/>
            <a:ext cx="641522" cy="584775"/>
          </a:xfrm>
          <a:prstGeom prst="rect">
            <a:avLst/>
          </a:prstGeom>
          <a:noFill/>
        </p:spPr>
        <p:txBody>
          <a:bodyPr wrap="none" rtlCol="0">
            <a:spAutoFit/>
          </a:bodyPr>
          <a:lstStyle/>
          <a:p>
            <a:r>
              <a:rPr lang="en-SE" sz="3200" b="1" dirty="0"/>
              <a:t>0Å</a:t>
            </a:r>
          </a:p>
        </p:txBody>
      </p:sp>
      <p:sp>
        <p:nvSpPr>
          <p:cNvPr id="75" name="TextBox 74">
            <a:extLst>
              <a:ext uri="{FF2B5EF4-FFF2-40B4-BE49-F238E27FC236}">
                <a16:creationId xmlns:a16="http://schemas.microsoft.com/office/drawing/2014/main" id="{D4A03359-1604-414E-97CD-E4113E2F01F3}"/>
              </a:ext>
            </a:extLst>
          </p:cNvPr>
          <p:cNvSpPr txBox="1"/>
          <p:nvPr/>
        </p:nvSpPr>
        <p:spPr>
          <a:xfrm>
            <a:off x="2718357" y="4921106"/>
            <a:ext cx="641522" cy="584775"/>
          </a:xfrm>
          <a:prstGeom prst="rect">
            <a:avLst/>
          </a:prstGeom>
          <a:noFill/>
        </p:spPr>
        <p:txBody>
          <a:bodyPr wrap="square" rtlCol="0">
            <a:spAutoFit/>
          </a:bodyPr>
          <a:lstStyle/>
          <a:p>
            <a:r>
              <a:rPr lang="en-SE" sz="3200" b="1" dirty="0"/>
              <a:t>3Å</a:t>
            </a:r>
          </a:p>
        </p:txBody>
      </p:sp>
      <p:pic>
        <p:nvPicPr>
          <p:cNvPr id="76" name="Picture 75">
            <a:extLst>
              <a:ext uri="{FF2B5EF4-FFF2-40B4-BE49-F238E27FC236}">
                <a16:creationId xmlns:a16="http://schemas.microsoft.com/office/drawing/2014/main" id="{8B4DFAE8-9B1F-F84D-8152-59B572B96323}"/>
              </a:ext>
            </a:extLst>
          </p:cNvPr>
          <p:cNvPicPr>
            <a:picLocks noChangeAspect="1"/>
          </p:cNvPicPr>
          <p:nvPr/>
        </p:nvPicPr>
        <p:blipFill>
          <a:blip r:embed="rId8"/>
          <a:stretch>
            <a:fillRect/>
          </a:stretch>
        </p:blipFill>
        <p:spPr>
          <a:xfrm>
            <a:off x="142867" y="4074007"/>
            <a:ext cx="2494513" cy="2275580"/>
          </a:xfrm>
          <a:prstGeom prst="ellipse">
            <a:avLst/>
          </a:prstGeom>
          <a:ln w="15875">
            <a:noFill/>
          </a:ln>
        </p:spPr>
      </p:pic>
      <p:pic>
        <p:nvPicPr>
          <p:cNvPr id="77" name="Picture 76">
            <a:extLst>
              <a:ext uri="{FF2B5EF4-FFF2-40B4-BE49-F238E27FC236}">
                <a16:creationId xmlns:a16="http://schemas.microsoft.com/office/drawing/2014/main" id="{09B6EF9C-F0DA-0B4C-B478-8147B0CF798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48571" y="2163522"/>
            <a:ext cx="2483104" cy="2265172"/>
          </a:xfrm>
          <a:prstGeom prst="rect">
            <a:avLst/>
          </a:prstGeom>
          <a:ln w="22225">
            <a:noFill/>
          </a:ln>
        </p:spPr>
      </p:pic>
    </p:spTree>
    <p:extLst>
      <p:ext uri="{BB962C8B-B14F-4D97-AF65-F5344CB8AC3E}">
        <p14:creationId xmlns:p14="http://schemas.microsoft.com/office/powerpoint/2010/main" val="2626028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69E44-C9B4-CA4A-89A7-57FFF768B7CB}"/>
              </a:ext>
            </a:extLst>
          </p:cNvPr>
          <p:cNvSpPr>
            <a:spLocks noGrp="1"/>
          </p:cNvSpPr>
          <p:nvPr>
            <p:ph idx="1"/>
          </p:nvPr>
        </p:nvSpPr>
        <p:spPr>
          <a:xfrm>
            <a:off x="1752361" y="2180474"/>
            <a:ext cx="10515600" cy="4351338"/>
          </a:xfrm>
        </p:spPr>
        <p:txBody>
          <a:bodyPr/>
          <a:lstStyle/>
          <a:p>
            <a:r>
              <a:rPr lang="en-SE" dirty="0"/>
              <a:t>1 Scientific case</a:t>
            </a:r>
          </a:p>
          <a:p>
            <a:endParaRPr lang="en-SE" dirty="0"/>
          </a:p>
          <a:p>
            <a:r>
              <a:rPr lang="en-SE" dirty="0"/>
              <a:t>2 Description of the tools</a:t>
            </a:r>
          </a:p>
          <a:p>
            <a:endParaRPr lang="en-SE" dirty="0"/>
          </a:p>
          <a:p>
            <a:r>
              <a:rPr lang="en-SE" dirty="0"/>
              <a:t>3 Simulations </a:t>
            </a:r>
          </a:p>
          <a:p>
            <a:endParaRPr lang="en-SE" dirty="0"/>
          </a:p>
          <a:p>
            <a:r>
              <a:rPr lang="en-SE" dirty="0"/>
              <a:t>4 Results</a:t>
            </a:r>
          </a:p>
        </p:txBody>
      </p:sp>
      <p:grpSp>
        <p:nvGrpSpPr>
          <p:cNvPr id="4" name="Group 3">
            <a:extLst>
              <a:ext uri="{FF2B5EF4-FFF2-40B4-BE49-F238E27FC236}">
                <a16:creationId xmlns:a16="http://schemas.microsoft.com/office/drawing/2014/main" id="{EFE5B80F-F308-8C44-9E85-82FFC1B14404}"/>
              </a:ext>
            </a:extLst>
          </p:cNvPr>
          <p:cNvGrpSpPr/>
          <p:nvPr/>
        </p:nvGrpSpPr>
        <p:grpSpPr>
          <a:xfrm>
            <a:off x="-1311519" y="-2758225"/>
            <a:ext cx="13351477" cy="4345117"/>
            <a:chOff x="-1311519" y="-2758225"/>
            <a:chExt cx="13351477" cy="4345117"/>
          </a:xfrm>
        </p:grpSpPr>
        <p:grpSp>
          <p:nvGrpSpPr>
            <p:cNvPr id="5" name="Group 4">
              <a:extLst>
                <a:ext uri="{FF2B5EF4-FFF2-40B4-BE49-F238E27FC236}">
                  <a16:creationId xmlns:a16="http://schemas.microsoft.com/office/drawing/2014/main" id="{FFAE41A5-CE99-5E43-8C4C-EFB82A95799C}"/>
                </a:ext>
              </a:extLst>
            </p:cNvPr>
            <p:cNvGrpSpPr/>
            <p:nvPr/>
          </p:nvGrpSpPr>
          <p:grpSpPr>
            <a:xfrm>
              <a:off x="-1311519" y="-2758225"/>
              <a:ext cx="13351477" cy="4345117"/>
              <a:chOff x="-1311519" y="-2758225"/>
              <a:chExt cx="13351477" cy="4345117"/>
            </a:xfrm>
          </p:grpSpPr>
          <p:sp>
            <p:nvSpPr>
              <p:cNvPr id="7" name="Oval 6">
                <a:extLst>
                  <a:ext uri="{FF2B5EF4-FFF2-40B4-BE49-F238E27FC236}">
                    <a16:creationId xmlns:a16="http://schemas.microsoft.com/office/drawing/2014/main" id="{BCF7BBB9-5EFA-D74A-BAB1-7363A8898AA3}"/>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8" name="TextBox 7">
                <a:extLst>
                  <a:ext uri="{FF2B5EF4-FFF2-40B4-BE49-F238E27FC236}">
                    <a16:creationId xmlns:a16="http://schemas.microsoft.com/office/drawing/2014/main" id="{4CDCCD76-4242-F04E-8F68-364A64648B91}"/>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9" name="TextBox 8">
                <a:extLst>
                  <a:ext uri="{FF2B5EF4-FFF2-40B4-BE49-F238E27FC236}">
                    <a16:creationId xmlns:a16="http://schemas.microsoft.com/office/drawing/2014/main" id="{08FA9C91-EB52-A242-A6F8-BB1317B958FA}"/>
                  </a:ext>
                </a:extLst>
              </p:cNvPr>
              <p:cNvSpPr txBox="1"/>
              <p:nvPr/>
            </p:nvSpPr>
            <p:spPr>
              <a:xfrm>
                <a:off x="11439258" y="112487"/>
                <a:ext cx="600700" cy="276999"/>
              </a:xfrm>
              <a:prstGeom prst="rect">
                <a:avLst/>
              </a:prstGeom>
              <a:noFill/>
            </p:spPr>
            <p:txBody>
              <a:bodyPr wrap="square" rtlCol="0">
                <a:spAutoFit/>
              </a:bodyPr>
              <a:lstStyle/>
              <a:p>
                <a:pPr algn="r"/>
                <a:r>
                  <a:rPr lang="en-SE" sz="1200" dirty="0"/>
                  <a:t>1/25</a:t>
                </a:r>
              </a:p>
            </p:txBody>
          </p:sp>
          <p:sp>
            <p:nvSpPr>
              <p:cNvPr id="10" name="Rettangolo 5">
                <a:extLst>
                  <a:ext uri="{FF2B5EF4-FFF2-40B4-BE49-F238E27FC236}">
                    <a16:creationId xmlns:a16="http://schemas.microsoft.com/office/drawing/2014/main" id="{D640DE93-D6FF-074C-B449-3A20EA89B2FB}"/>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Outline</a:t>
                </a:r>
              </a:p>
            </p:txBody>
          </p:sp>
          <p:pic>
            <p:nvPicPr>
              <p:cNvPr id="11" name="Graphic 10">
                <a:extLst>
                  <a:ext uri="{FF2B5EF4-FFF2-40B4-BE49-F238E27FC236}">
                    <a16:creationId xmlns:a16="http://schemas.microsoft.com/office/drawing/2014/main" id="{45CA089A-A906-7343-BDF0-B3CA6562C23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7518" t="29746" r="35671" b="37624"/>
              <a:stretch/>
            </p:blipFill>
            <p:spPr>
              <a:xfrm>
                <a:off x="152042" y="-216954"/>
                <a:ext cx="1181540" cy="1355080"/>
              </a:xfrm>
              <a:prstGeom prst="rect">
                <a:avLst/>
              </a:prstGeom>
            </p:spPr>
          </p:pic>
        </p:grpSp>
        <p:cxnSp>
          <p:nvCxnSpPr>
            <p:cNvPr id="6" name="Straight Connector 5">
              <a:extLst>
                <a:ext uri="{FF2B5EF4-FFF2-40B4-BE49-F238E27FC236}">
                  <a16:creationId xmlns:a16="http://schemas.microsoft.com/office/drawing/2014/main" id="{610EC56C-4907-5B49-BBA5-6CCC9064A210}"/>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22385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F76606A7-3497-4244-9862-8AAE59585AB8}"/>
              </a:ext>
            </a:extLst>
          </p:cNvPr>
          <p:cNvSpPr>
            <a:spLocks noChangeAspect="1" noChangeArrowheads="1"/>
          </p:cNvSpPr>
          <p:nvPr/>
        </p:nvSpPr>
        <p:spPr bwMode="auto">
          <a:xfrm>
            <a:off x="6096000" y="3429000"/>
            <a:ext cx="109728" cy="1097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grpSp>
        <p:nvGrpSpPr>
          <p:cNvPr id="17" name="Group 16">
            <a:extLst>
              <a:ext uri="{FF2B5EF4-FFF2-40B4-BE49-F238E27FC236}">
                <a16:creationId xmlns:a16="http://schemas.microsoft.com/office/drawing/2014/main" id="{21F15192-2D1C-CC44-8439-04667D38E056}"/>
              </a:ext>
            </a:extLst>
          </p:cNvPr>
          <p:cNvGrpSpPr/>
          <p:nvPr/>
        </p:nvGrpSpPr>
        <p:grpSpPr>
          <a:xfrm>
            <a:off x="4996842" y="1399845"/>
            <a:ext cx="6994359" cy="4348256"/>
            <a:chOff x="-498838" y="634039"/>
            <a:chExt cx="6994359" cy="4348256"/>
          </a:xfrm>
        </p:grpSpPr>
        <p:pic>
          <p:nvPicPr>
            <p:cNvPr id="3" name="Picture 2">
              <a:extLst>
                <a:ext uri="{FF2B5EF4-FFF2-40B4-BE49-F238E27FC236}">
                  <a16:creationId xmlns:a16="http://schemas.microsoft.com/office/drawing/2014/main" id="{7955F52C-6D35-1841-BE8D-CF0EE4A4A83B}"/>
                </a:ext>
              </a:extLst>
            </p:cNvPr>
            <p:cNvPicPr>
              <a:picLocks noChangeAspect="1"/>
            </p:cNvPicPr>
            <p:nvPr/>
          </p:nvPicPr>
          <p:blipFill>
            <a:blip r:embed="rId2"/>
            <a:stretch>
              <a:fillRect/>
            </a:stretch>
          </p:blipFill>
          <p:spPr>
            <a:xfrm>
              <a:off x="-498838" y="634039"/>
              <a:ext cx="6390925" cy="4348256"/>
            </a:xfrm>
            <a:prstGeom prst="rect">
              <a:avLst/>
            </a:prstGeom>
          </p:spPr>
        </p:pic>
        <p:pic>
          <p:nvPicPr>
            <p:cNvPr id="16" name="Picture 15">
              <a:extLst>
                <a:ext uri="{FF2B5EF4-FFF2-40B4-BE49-F238E27FC236}">
                  <a16:creationId xmlns:a16="http://schemas.microsoft.com/office/drawing/2014/main" id="{37BD8F6B-8712-1C4C-AE41-E35F51C141EC}"/>
                </a:ext>
              </a:extLst>
            </p:cNvPr>
            <p:cNvPicPr>
              <a:picLocks noChangeAspect="1"/>
            </p:cNvPicPr>
            <p:nvPr/>
          </p:nvPicPr>
          <p:blipFill>
            <a:blip r:embed="rId3"/>
            <a:stretch>
              <a:fillRect/>
            </a:stretch>
          </p:blipFill>
          <p:spPr>
            <a:xfrm>
              <a:off x="5677753" y="2635559"/>
              <a:ext cx="817768" cy="817768"/>
            </a:xfrm>
            <a:prstGeom prst="rect">
              <a:avLst/>
            </a:prstGeom>
          </p:spPr>
        </p:pic>
      </p:grpSp>
      <p:sp>
        <p:nvSpPr>
          <p:cNvPr id="28" name="TextBox 27">
            <a:extLst>
              <a:ext uri="{FF2B5EF4-FFF2-40B4-BE49-F238E27FC236}">
                <a16:creationId xmlns:a16="http://schemas.microsoft.com/office/drawing/2014/main" id="{81F9DFF5-5544-F94D-82AE-2D1608B37DF8}"/>
              </a:ext>
            </a:extLst>
          </p:cNvPr>
          <p:cNvSpPr txBox="1"/>
          <p:nvPr/>
        </p:nvSpPr>
        <p:spPr>
          <a:xfrm>
            <a:off x="7769937" y="-2130248"/>
            <a:ext cx="5753113" cy="1046440"/>
          </a:xfrm>
          <a:prstGeom prst="rect">
            <a:avLst/>
          </a:prstGeom>
          <a:noFill/>
        </p:spPr>
        <p:txBody>
          <a:bodyPr wrap="none" rtlCol="0">
            <a:spAutoFit/>
          </a:bodyPr>
          <a:lstStyle/>
          <a:p>
            <a:r>
              <a:rPr lang="en-GB" sz="2400" dirty="0"/>
              <a:t>With bias, fewer measurements are needed!</a:t>
            </a:r>
          </a:p>
          <a:p>
            <a:pPr lvl="1"/>
            <a:r>
              <a:rPr lang="en-GB" sz="2000" dirty="0"/>
              <a:t>Extremely needed when cross-section is low</a:t>
            </a:r>
          </a:p>
          <a:p>
            <a:endParaRPr lang="en-SE" dirty="0"/>
          </a:p>
        </p:txBody>
      </p:sp>
      <p:sp>
        <p:nvSpPr>
          <p:cNvPr id="29" name="Google Shape;57;p13">
            <a:extLst>
              <a:ext uri="{FF2B5EF4-FFF2-40B4-BE49-F238E27FC236}">
                <a16:creationId xmlns:a16="http://schemas.microsoft.com/office/drawing/2014/main" id="{D0926E18-7624-E64B-80DD-8FDBCFA2556D}"/>
              </a:ext>
            </a:extLst>
          </p:cNvPr>
          <p:cNvSpPr txBox="1"/>
          <p:nvPr/>
        </p:nvSpPr>
        <p:spPr>
          <a:xfrm>
            <a:off x="240558" y="6225662"/>
            <a:ext cx="5150400" cy="384680"/>
          </a:xfrm>
          <a:prstGeom prst="rect">
            <a:avLst/>
          </a:prstGeom>
          <a:noFill/>
          <a:ln>
            <a:noFill/>
          </a:ln>
        </p:spPr>
        <p:txBody>
          <a:bodyPr spcFirstLastPara="1" wrap="square" lIns="121900" tIns="121900" rIns="121900" bIns="121900" anchor="t" anchorCtr="0">
            <a:spAutoFit/>
          </a:bodyPr>
          <a:lstStyle/>
          <a:p>
            <a:r>
              <a:rPr lang="sv" sz="900" dirty="0"/>
              <a:t> </a:t>
            </a:r>
            <a:r>
              <a:rPr lang="sv" sz="900" dirty="0">
                <a:solidFill>
                  <a:schemeClr val="dk1"/>
                </a:solidFill>
              </a:rPr>
              <a:t>E Marklund, et al, Phys Chem Lett (2017)</a:t>
            </a:r>
            <a:endParaRPr lang="en-GB" sz="900" dirty="0">
              <a:solidFill>
                <a:schemeClr val="dk1"/>
              </a:solidFill>
            </a:endParaRPr>
          </a:p>
        </p:txBody>
      </p:sp>
      <p:sp>
        <p:nvSpPr>
          <p:cNvPr id="30" name="TextBox 29">
            <a:extLst>
              <a:ext uri="{FF2B5EF4-FFF2-40B4-BE49-F238E27FC236}">
                <a16:creationId xmlns:a16="http://schemas.microsoft.com/office/drawing/2014/main" id="{0F616F52-793F-A64F-B7CF-EAA34BE001A4}"/>
              </a:ext>
            </a:extLst>
          </p:cNvPr>
          <p:cNvSpPr txBox="1"/>
          <p:nvPr/>
        </p:nvSpPr>
        <p:spPr>
          <a:xfrm>
            <a:off x="11267292" y="4402808"/>
            <a:ext cx="1447817" cy="369332"/>
          </a:xfrm>
          <a:prstGeom prst="rect">
            <a:avLst/>
          </a:prstGeom>
          <a:noFill/>
        </p:spPr>
        <p:txBody>
          <a:bodyPr wrap="square" rtlCol="0">
            <a:spAutoFit/>
          </a:bodyPr>
          <a:lstStyle/>
          <a:p>
            <a:r>
              <a:rPr lang="en-SE" dirty="0"/>
              <a:t>𝞂 = 7°</a:t>
            </a:r>
          </a:p>
        </p:txBody>
      </p:sp>
      <p:grpSp>
        <p:nvGrpSpPr>
          <p:cNvPr id="32" name="Group 31">
            <a:extLst>
              <a:ext uri="{FF2B5EF4-FFF2-40B4-BE49-F238E27FC236}">
                <a16:creationId xmlns:a16="http://schemas.microsoft.com/office/drawing/2014/main" id="{C24FBD1B-583A-EE4D-9D8F-B1C588828C3F}"/>
              </a:ext>
            </a:extLst>
          </p:cNvPr>
          <p:cNvGrpSpPr/>
          <p:nvPr/>
        </p:nvGrpSpPr>
        <p:grpSpPr>
          <a:xfrm>
            <a:off x="5433020" y="1742539"/>
            <a:ext cx="6558180" cy="4509663"/>
            <a:chOff x="5665610" y="1773409"/>
            <a:chExt cx="6558180" cy="4509663"/>
          </a:xfrm>
        </p:grpSpPr>
        <p:sp>
          <p:nvSpPr>
            <p:cNvPr id="33" name="TextBox 32">
              <a:extLst>
                <a:ext uri="{FF2B5EF4-FFF2-40B4-BE49-F238E27FC236}">
                  <a16:creationId xmlns:a16="http://schemas.microsoft.com/office/drawing/2014/main" id="{CEFBFE41-3776-1749-A02E-9643E1CDFE44}"/>
                </a:ext>
              </a:extLst>
            </p:cNvPr>
            <p:cNvSpPr txBox="1"/>
            <p:nvPr/>
          </p:nvSpPr>
          <p:spPr>
            <a:xfrm>
              <a:off x="6621307" y="1773409"/>
              <a:ext cx="4919937" cy="2585323"/>
            </a:xfrm>
            <a:prstGeom prst="rect">
              <a:avLst/>
            </a:prstGeom>
            <a:noFill/>
          </p:spPr>
          <p:txBody>
            <a:bodyPr wrap="none" rtlCol="0">
              <a:spAutoFit/>
            </a:bodyPr>
            <a:lstStyle/>
            <a:p>
              <a:r>
                <a:rPr lang="en-GB" sz="2400" dirty="0"/>
                <a:t>With </a:t>
              </a:r>
              <a:r>
                <a:rPr lang="en-SE" sz="2400" dirty="0"/>
                <a:t>𝞂 = 7°</a:t>
              </a:r>
              <a:r>
                <a:rPr lang="en-GB" sz="2400" dirty="0"/>
                <a:t> bias:</a:t>
              </a:r>
            </a:p>
            <a:p>
              <a:pPr marL="342900" indent="-342900">
                <a:buFont typeface="Arial" panose="020B0604020202020204" pitchFamily="34" charset="0"/>
                <a:buChar char="•"/>
              </a:pPr>
              <a:r>
                <a:rPr lang="en-GB" sz="2400" dirty="0"/>
                <a:t>Faster convergence </a:t>
              </a:r>
            </a:p>
            <a:p>
              <a:pPr marL="342900" indent="-342900">
                <a:buFont typeface="Arial" panose="020B0604020202020204" pitchFamily="34" charset="0"/>
                <a:buChar char="•"/>
              </a:pPr>
              <a:r>
                <a:rPr lang="en-GB" sz="2400" dirty="0"/>
                <a:t>Fewer measurements are needed</a:t>
              </a:r>
            </a:p>
            <a:p>
              <a:pPr marL="342900" indent="-342900">
                <a:buFont typeface="Arial" panose="020B0604020202020204" pitchFamily="34" charset="0"/>
                <a:buChar char="•"/>
              </a:pPr>
              <a:r>
                <a:rPr lang="en-GB" sz="2400" dirty="0"/>
                <a:t>EMC deals better with missing data</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endParaRPr lang="en-SE" dirty="0"/>
            </a:p>
          </p:txBody>
        </p:sp>
        <p:pic>
          <p:nvPicPr>
            <p:cNvPr id="34" name="Picture 33">
              <a:extLst>
                <a:ext uri="{FF2B5EF4-FFF2-40B4-BE49-F238E27FC236}">
                  <a16:creationId xmlns:a16="http://schemas.microsoft.com/office/drawing/2014/main" id="{88F55776-7B45-1B47-ACF6-D82E2928BF76}"/>
                </a:ext>
              </a:extLst>
            </p:cNvPr>
            <p:cNvPicPr>
              <a:picLocks noChangeAspect="1"/>
            </p:cNvPicPr>
            <p:nvPr/>
          </p:nvPicPr>
          <p:blipFill rotWithShape="1">
            <a:blip r:embed="rId4"/>
            <a:srcRect t="53004" r="22656"/>
            <a:stretch/>
          </p:blipFill>
          <p:spPr>
            <a:xfrm>
              <a:off x="5665610" y="3970435"/>
              <a:ext cx="6558180" cy="2312637"/>
            </a:xfrm>
            <a:prstGeom prst="roundRect">
              <a:avLst>
                <a:gd name="adj" fmla="val 26982"/>
              </a:avLst>
            </a:prstGeom>
          </p:spPr>
        </p:pic>
      </p:grpSp>
      <p:pic>
        <p:nvPicPr>
          <p:cNvPr id="35" name="Google Shape;181;p25">
            <a:extLst>
              <a:ext uri="{FF2B5EF4-FFF2-40B4-BE49-F238E27FC236}">
                <a16:creationId xmlns:a16="http://schemas.microsoft.com/office/drawing/2014/main" id="{D4B0587E-F34F-264D-9EF1-48903D695AD4}"/>
              </a:ext>
            </a:extLst>
          </p:cNvPr>
          <p:cNvPicPr preferRelativeResize="0">
            <a:picLocks noChangeAspect="1"/>
          </p:cNvPicPr>
          <p:nvPr/>
        </p:nvPicPr>
        <p:blipFill>
          <a:blip r:embed="rId5">
            <a:alphaModFix/>
          </a:blip>
          <a:stretch>
            <a:fillRect/>
          </a:stretch>
        </p:blipFill>
        <p:spPr>
          <a:xfrm>
            <a:off x="871369" y="3711792"/>
            <a:ext cx="2842454" cy="2842454"/>
          </a:xfrm>
          <a:prstGeom prst="rect">
            <a:avLst/>
          </a:prstGeom>
          <a:noFill/>
          <a:ln>
            <a:noFill/>
          </a:ln>
        </p:spPr>
      </p:pic>
      <p:pic>
        <p:nvPicPr>
          <p:cNvPr id="36" name="Google Shape;182;p25">
            <a:extLst>
              <a:ext uri="{FF2B5EF4-FFF2-40B4-BE49-F238E27FC236}">
                <a16:creationId xmlns:a16="http://schemas.microsoft.com/office/drawing/2014/main" id="{EE28D1E6-FB37-DB42-8FB4-10E5093C871A}"/>
              </a:ext>
            </a:extLst>
          </p:cNvPr>
          <p:cNvPicPr preferRelativeResize="0">
            <a:picLocks noChangeAspect="1"/>
          </p:cNvPicPr>
          <p:nvPr/>
        </p:nvPicPr>
        <p:blipFill rotWithShape="1">
          <a:blip r:embed="rId6">
            <a:alphaModFix/>
          </a:blip>
          <a:srcRect/>
          <a:stretch/>
        </p:blipFill>
        <p:spPr>
          <a:xfrm>
            <a:off x="915953" y="3760244"/>
            <a:ext cx="2842454" cy="2842454"/>
          </a:xfrm>
          <a:prstGeom prst="rect">
            <a:avLst/>
          </a:prstGeom>
          <a:noFill/>
          <a:ln>
            <a:noFill/>
          </a:ln>
        </p:spPr>
      </p:pic>
      <p:pic>
        <p:nvPicPr>
          <p:cNvPr id="37" name="Google Shape;183;p25">
            <a:extLst>
              <a:ext uri="{FF2B5EF4-FFF2-40B4-BE49-F238E27FC236}">
                <a16:creationId xmlns:a16="http://schemas.microsoft.com/office/drawing/2014/main" id="{C9E91E37-E0CA-C441-8901-4A5DA635FE43}"/>
              </a:ext>
            </a:extLst>
          </p:cNvPr>
          <p:cNvPicPr preferRelativeResize="0">
            <a:picLocks noChangeAspect="1"/>
          </p:cNvPicPr>
          <p:nvPr/>
        </p:nvPicPr>
        <p:blipFill rotWithShape="1">
          <a:blip r:embed="rId7">
            <a:alphaModFix/>
          </a:blip>
          <a:srcRect/>
          <a:stretch/>
        </p:blipFill>
        <p:spPr>
          <a:xfrm>
            <a:off x="995467" y="3767888"/>
            <a:ext cx="2605582" cy="2605582"/>
          </a:xfrm>
          <a:prstGeom prst="rect">
            <a:avLst/>
          </a:prstGeom>
          <a:noFill/>
          <a:ln>
            <a:noFill/>
          </a:ln>
        </p:spPr>
      </p:pic>
      <p:grpSp>
        <p:nvGrpSpPr>
          <p:cNvPr id="93" name="Group 92">
            <a:extLst>
              <a:ext uri="{FF2B5EF4-FFF2-40B4-BE49-F238E27FC236}">
                <a16:creationId xmlns:a16="http://schemas.microsoft.com/office/drawing/2014/main" id="{4BB5D79F-7463-BB42-92D2-F2DB1C5B2656}"/>
              </a:ext>
            </a:extLst>
          </p:cNvPr>
          <p:cNvGrpSpPr/>
          <p:nvPr/>
        </p:nvGrpSpPr>
        <p:grpSpPr>
          <a:xfrm>
            <a:off x="99521" y="1742539"/>
            <a:ext cx="5483865" cy="4093407"/>
            <a:chOff x="99521" y="1858022"/>
            <a:chExt cx="5483865" cy="4093407"/>
          </a:xfrm>
        </p:grpSpPr>
        <p:sp>
          <p:nvSpPr>
            <p:cNvPr id="26" name="Google Shape;56;p13">
              <a:extLst>
                <a:ext uri="{FF2B5EF4-FFF2-40B4-BE49-F238E27FC236}">
                  <a16:creationId xmlns:a16="http://schemas.microsoft.com/office/drawing/2014/main" id="{46E63D5C-ABCD-6649-A7FE-C951664EA06C}"/>
                </a:ext>
              </a:extLst>
            </p:cNvPr>
            <p:cNvSpPr txBox="1">
              <a:spLocks/>
            </p:cNvSpPr>
            <p:nvPr/>
          </p:nvSpPr>
          <p:spPr>
            <a:xfrm>
              <a:off x="99521" y="1858022"/>
              <a:ext cx="5333200" cy="4093407"/>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We use the EMC algorithm</a:t>
              </a:r>
            </a:p>
            <a:p>
              <a:endParaRPr lang="en-GB" sz="2400" dirty="0"/>
            </a:p>
            <a:p>
              <a:pPr lvl="1"/>
              <a:r>
                <a:rPr lang="en-GB" sz="2000" dirty="0"/>
                <a:t>Iterative, expectation maximization based method</a:t>
              </a:r>
            </a:p>
            <a:p>
              <a:pPr lvl="1"/>
              <a:r>
                <a:rPr lang="en-GB" sz="2000" dirty="0"/>
                <a:t>Solves the Fourier intensity space</a:t>
              </a:r>
            </a:p>
          </p:txBody>
        </p:sp>
        <p:sp>
          <p:nvSpPr>
            <p:cNvPr id="38" name="Google Shape;57;p13">
              <a:extLst>
                <a:ext uri="{FF2B5EF4-FFF2-40B4-BE49-F238E27FC236}">
                  <a16:creationId xmlns:a16="http://schemas.microsoft.com/office/drawing/2014/main" id="{C339830B-E323-7747-B8DB-B3898E7B8863}"/>
                </a:ext>
              </a:extLst>
            </p:cNvPr>
            <p:cNvSpPr txBox="1"/>
            <p:nvPr/>
          </p:nvSpPr>
          <p:spPr>
            <a:xfrm>
              <a:off x="432986" y="2421492"/>
              <a:ext cx="5150400" cy="384680"/>
            </a:xfrm>
            <a:prstGeom prst="rect">
              <a:avLst/>
            </a:prstGeom>
            <a:noFill/>
            <a:ln>
              <a:noFill/>
            </a:ln>
          </p:spPr>
          <p:txBody>
            <a:bodyPr spcFirstLastPara="1" wrap="square" lIns="121900" tIns="121900" rIns="121900" bIns="121900" anchor="t" anchorCtr="0">
              <a:spAutoFit/>
            </a:bodyPr>
            <a:lstStyle/>
            <a:p>
              <a:r>
                <a:rPr lang="sv" sz="900" dirty="0"/>
                <a:t> </a:t>
              </a:r>
              <a:r>
                <a:rPr lang="sv" sz="900" dirty="0">
                  <a:solidFill>
                    <a:schemeClr val="dk1"/>
                  </a:solidFill>
                </a:rPr>
                <a:t>Loh, N. T. D., &amp; Elser, V. </a:t>
              </a:r>
              <a:r>
                <a:rPr lang="en-GB" sz="900" i="1" dirty="0">
                  <a:solidFill>
                    <a:schemeClr val="dk1"/>
                  </a:solidFill>
                </a:rPr>
                <a:t>Phys Rev E </a:t>
              </a:r>
              <a:r>
                <a:rPr lang="sv" sz="900" dirty="0">
                  <a:solidFill>
                    <a:schemeClr val="dk1"/>
                  </a:solidFill>
                </a:rPr>
                <a:t>(2009)</a:t>
              </a:r>
              <a:endParaRPr lang="en-GB" sz="900" dirty="0">
                <a:solidFill>
                  <a:schemeClr val="dk1"/>
                </a:solidFill>
              </a:endParaRPr>
            </a:p>
          </p:txBody>
        </p:sp>
      </p:grpSp>
      <p:grpSp>
        <p:nvGrpSpPr>
          <p:cNvPr id="94" name="Group 93">
            <a:extLst>
              <a:ext uri="{FF2B5EF4-FFF2-40B4-BE49-F238E27FC236}">
                <a16:creationId xmlns:a16="http://schemas.microsoft.com/office/drawing/2014/main" id="{51AA84CB-26E5-4948-8D55-C0A8569E249A}"/>
              </a:ext>
            </a:extLst>
          </p:cNvPr>
          <p:cNvGrpSpPr/>
          <p:nvPr/>
        </p:nvGrpSpPr>
        <p:grpSpPr>
          <a:xfrm>
            <a:off x="-1342357" y="-2794604"/>
            <a:ext cx="13351477" cy="4345117"/>
            <a:chOff x="-1342357" y="-2794604"/>
            <a:chExt cx="13351477" cy="4345117"/>
          </a:xfrm>
        </p:grpSpPr>
        <p:grpSp>
          <p:nvGrpSpPr>
            <p:cNvPr id="86" name="Group 85">
              <a:extLst>
                <a:ext uri="{FF2B5EF4-FFF2-40B4-BE49-F238E27FC236}">
                  <a16:creationId xmlns:a16="http://schemas.microsoft.com/office/drawing/2014/main" id="{DC347D70-2368-E843-BE4A-ED7E2D5FC9B5}"/>
                </a:ext>
              </a:extLst>
            </p:cNvPr>
            <p:cNvGrpSpPr/>
            <p:nvPr/>
          </p:nvGrpSpPr>
          <p:grpSpPr>
            <a:xfrm>
              <a:off x="-1342357" y="-2794604"/>
              <a:ext cx="13351477" cy="4345117"/>
              <a:chOff x="-1311519" y="-2758225"/>
              <a:chExt cx="13351477" cy="4345117"/>
            </a:xfrm>
          </p:grpSpPr>
          <p:sp>
            <p:nvSpPr>
              <p:cNvPr id="87" name="Oval 86">
                <a:extLst>
                  <a:ext uri="{FF2B5EF4-FFF2-40B4-BE49-F238E27FC236}">
                    <a16:creationId xmlns:a16="http://schemas.microsoft.com/office/drawing/2014/main" id="{51237078-A768-B745-BE79-723B43365B2F}"/>
                  </a:ext>
                </a:extLst>
              </p:cNvPr>
              <p:cNvSpPr/>
              <p:nvPr/>
            </p:nvSpPr>
            <p:spPr>
              <a:xfrm>
                <a:off x="-1311519" y="-2758225"/>
                <a:ext cx="6742863" cy="4345117"/>
              </a:xfrm>
              <a:prstGeom prst="ellipse">
                <a:avLst/>
              </a:prstGeom>
              <a:solidFill>
                <a:srgbClr val="C5591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88" name="TextBox 87">
                <a:extLst>
                  <a:ext uri="{FF2B5EF4-FFF2-40B4-BE49-F238E27FC236}">
                    <a16:creationId xmlns:a16="http://schemas.microsoft.com/office/drawing/2014/main" id="{942A95B7-7E4E-744D-9697-247731EA0B6B}"/>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89" name="TextBox 88">
                <a:extLst>
                  <a:ext uri="{FF2B5EF4-FFF2-40B4-BE49-F238E27FC236}">
                    <a16:creationId xmlns:a16="http://schemas.microsoft.com/office/drawing/2014/main" id="{60B8B034-7709-374A-9FBA-77E4A0F932CC}"/>
                  </a:ext>
                </a:extLst>
              </p:cNvPr>
              <p:cNvSpPr txBox="1"/>
              <p:nvPr/>
            </p:nvSpPr>
            <p:spPr>
              <a:xfrm>
                <a:off x="11439258" y="112487"/>
                <a:ext cx="600700" cy="276999"/>
              </a:xfrm>
              <a:prstGeom prst="rect">
                <a:avLst/>
              </a:prstGeom>
              <a:noFill/>
            </p:spPr>
            <p:txBody>
              <a:bodyPr wrap="square" rtlCol="0">
                <a:spAutoFit/>
              </a:bodyPr>
              <a:lstStyle/>
              <a:p>
                <a:pPr algn="r"/>
                <a:r>
                  <a:rPr lang="en-SE" sz="1200" dirty="0"/>
                  <a:t>19/25</a:t>
                </a:r>
              </a:p>
            </p:txBody>
          </p:sp>
          <p:sp>
            <p:nvSpPr>
              <p:cNvPr id="90" name="Rettangolo 5">
                <a:extLst>
                  <a:ext uri="{FF2B5EF4-FFF2-40B4-BE49-F238E27FC236}">
                    <a16:creationId xmlns:a16="http://schemas.microsoft.com/office/drawing/2014/main" id="{BA58C7F0-5D4C-1B4A-B652-D2218036FF5B}"/>
                  </a:ext>
                </a:extLst>
              </p:cNvPr>
              <p:cNvSpPr/>
              <p:nvPr/>
            </p:nvSpPr>
            <p:spPr>
              <a:xfrm>
                <a:off x="1365329" y="384319"/>
                <a:ext cx="2543441" cy="1200318"/>
              </a:xfrm>
              <a:prstGeom prst="rect">
                <a:avLst/>
              </a:prstGeom>
              <a:noFill/>
              <a:ln>
                <a:noFill/>
              </a:ln>
            </p:spPr>
            <p:txBody>
              <a:bodyPr wrap="square" lIns="91431" tIns="45715" rIns="91431" bIns="45715">
                <a:spAutoFit/>
              </a:bodyPr>
              <a:lstStyle/>
              <a:p>
                <a:r>
                  <a:rPr lang="en-SE" sz="2600" b="1" dirty="0">
                    <a:solidFill>
                      <a:schemeClr val="bg1"/>
                    </a:solidFill>
                  </a:rPr>
                  <a:t>Amount of orientation</a:t>
                </a:r>
              </a:p>
              <a:p>
                <a:r>
                  <a:rPr lang="en-SE" sz="2000" b="1" i="1" dirty="0">
                    <a:solidFill>
                      <a:schemeClr val="bg1"/>
                    </a:solidFill>
                    <a:latin typeface="+mj-lt"/>
                  </a:rPr>
                  <a:t>Protocol</a:t>
                </a:r>
              </a:p>
            </p:txBody>
          </p:sp>
          <p:pic>
            <p:nvPicPr>
              <p:cNvPr id="91" name="Graphic 90">
                <a:extLst>
                  <a:ext uri="{FF2B5EF4-FFF2-40B4-BE49-F238E27FC236}">
                    <a16:creationId xmlns:a16="http://schemas.microsoft.com/office/drawing/2014/main" id="{7388C017-71F7-0747-81B4-E48703C93F4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7518" t="29746" r="35671" b="37624"/>
              <a:stretch/>
            </p:blipFill>
            <p:spPr>
              <a:xfrm>
                <a:off x="152042" y="-216954"/>
                <a:ext cx="1181540" cy="1355080"/>
              </a:xfrm>
              <a:prstGeom prst="rect">
                <a:avLst/>
              </a:prstGeom>
            </p:spPr>
          </p:pic>
          <p:sp>
            <p:nvSpPr>
              <p:cNvPr id="92" name="Oval 91">
                <a:extLst>
                  <a:ext uri="{FF2B5EF4-FFF2-40B4-BE49-F238E27FC236}">
                    <a16:creationId xmlns:a16="http://schemas.microsoft.com/office/drawing/2014/main" id="{A0D1CC42-85ED-634A-90A0-E26607657A8E}"/>
                  </a:ext>
                </a:extLst>
              </p:cNvPr>
              <p:cNvSpPr>
                <a:spLocks noChangeAspect="1"/>
              </p:cNvSpPr>
              <p:nvPr/>
            </p:nvSpPr>
            <p:spPr>
              <a:xfrm>
                <a:off x="3877023" y="226789"/>
                <a:ext cx="1052614" cy="1052614"/>
              </a:xfrm>
              <a:prstGeom prst="ellipse">
                <a:avLst/>
              </a:prstGeom>
              <a:solidFill>
                <a:schemeClr val="bg1"/>
              </a:solidFill>
              <a:ln w="44450">
                <a:solidFill>
                  <a:srgbClr val="C559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grpSp>
          <p:nvGrpSpPr>
            <p:cNvPr id="85" name="Group 84">
              <a:extLst>
                <a:ext uri="{FF2B5EF4-FFF2-40B4-BE49-F238E27FC236}">
                  <a16:creationId xmlns:a16="http://schemas.microsoft.com/office/drawing/2014/main" id="{694A778B-5422-9149-87FD-4F7110477680}"/>
                </a:ext>
              </a:extLst>
            </p:cNvPr>
            <p:cNvGrpSpPr/>
            <p:nvPr/>
          </p:nvGrpSpPr>
          <p:grpSpPr>
            <a:xfrm>
              <a:off x="4046542" y="265274"/>
              <a:ext cx="661020" cy="874009"/>
              <a:chOff x="4248240" y="690076"/>
              <a:chExt cx="661020" cy="874009"/>
            </a:xfrm>
          </p:grpSpPr>
          <p:pic>
            <p:nvPicPr>
              <p:cNvPr id="75" name="Picture 74">
                <a:extLst>
                  <a:ext uri="{FF2B5EF4-FFF2-40B4-BE49-F238E27FC236}">
                    <a16:creationId xmlns:a16="http://schemas.microsoft.com/office/drawing/2014/main" id="{1C3225A5-D1FA-5A46-A1AF-7B3BF46AADE5}"/>
                  </a:ext>
                </a:extLst>
              </p:cNvPr>
              <p:cNvPicPr>
                <a:picLocks noChangeAspect="1"/>
              </p:cNvPicPr>
              <p:nvPr/>
            </p:nvPicPr>
            <p:blipFill rotWithShape="1">
              <a:blip r:embed="rId10"/>
              <a:srcRect l="12522" t="10690" r="14230" b="10344"/>
              <a:stretch/>
            </p:blipFill>
            <p:spPr>
              <a:xfrm>
                <a:off x="4248240" y="846324"/>
                <a:ext cx="661020" cy="712623"/>
              </a:xfrm>
              <a:prstGeom prst="ellipse">
                <a:avLst/>
              </a:prstGeom>
            </p:spPr>
          </p:pic>
          <p:sp>
            <p:nvSpPr>
              <p:cNvPr id="76" name="TextBox 75">
                <a:extLst>
                  <a:ext uri="{FF2B5EF4-FFF2-40B4-BE49-F238E27FC236}">
                    <a16:creationId xmlns:a16="http://schemas.microsoft.com/office/drawing/2014/main" id="{0326B53A-0B31-4F49-AAC9-C48F33447C26}"/>
                  </a:ext>
                </a:extLst>
              </p:cNvPr>
              <p:cNvSpPr txBox="1"/>
              <p:nvPr/>
            </p:nvSpPr>
            <p:spPr>
              <a:xfrm>
                <a:off x="4455900" y="690076"/>
                <a:ext cx="245700" cy="275786"/>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N</a:t>
                </a:r>
                <a:endParaRPr lang="en-SE" b="1" dirty="0">
                  <a:latin typeface="Baskerville" panose="02020502070401020303" pitchFamily="18" charset="0"/>
                  <a:ea typeface="Baskerville" panose="02020502070401020303" pitchFamily="18" charset="0"/>
                </a:endParaRPr>
              </a:p>
            </p:txBody>
          </p:sp>
          <p:sp>
            <p:nvSpPr>
              <p:cNvPr id="77" name="TextBox 76">
                <a:extLst>
                  <a:ext uri="{FF2B5EF4-FFF2-40B4-BE49-F238E27FC236}">
                    <a16:creationId xmlns:a16="http://schemas.microsoft.com/office/drawing/2014/main" id="{2040FD40-B4B9-2645-AD2F-80D7C396CAA5}"/>
                  </a:ext>
                </a:extLst>
              </p:cNvPr>
              <p:cNvSpPr txBox="1"/>
              <p:nvPr/>
            </p:nvSpPr>
            <p:spPr>
              <a:xfrm>
                <a:off x="4455901" y="1288299"/>
                <a:ext cx="245700" cy="275786"/>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S</a:t>
                </a:r>
                <a:endParaRPr lang="en-SE" b="1" dirty="0">
                  <a:latin typeface="Baskerville" panose="02020502070401020303" pitchFamily="18" charset="0"/>
                  <a:ea typeface="Baskerville" panose="02020502070401020303" pitchFamily="18" charset="0"/>
                </a:endParaRPr>
              </a:p>
            </p:txBody>
          </p:sp>
        </p:grpSp>
      </p:grpSp>
      <p:cxnSp>
        <p:nvCxnSpPr>
          <p:cNvPr id="95" name="Straight Connector 94">
            <a:extLst>
              <a:ext uri="{FF2B5EF4-FFF2-40B4-BE49-F238E27FC236}">
                <a16:creationId xmlns:a16="http://schemas.microsoft.com/office/drawing/2014/main" id="{91CF4C78-8A60-C644-9D84-CEB9540E7045}"/>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82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611256" y="3424720"/>
            <a:ext cx="5129108" cy="3242870"/>
          </a:xfrm>
          <a:prstGeom prst="rect">
            <a:avLst/>
          </a:prstGeom>
          <a:noFill/>
          <a:ln>
            <a:noFill/>
          </a:ln>
        </p:spPr>
      </p:pic>
      <p:sp>
        <p:nvSpPr>
          <p:cNvPr id="14" name="Google Shape;57;p13">
            <a:extLst>
              <a:ext uri="{FF2B5EF4-FFF2-40B4-BE49-F238E27FC236}">
                <a16:creationId xmlns:a16="http://schemas.microsoft.com/office/drawing/2014/main" id="{85F42146-3AF1-354C-89D1-7FD00A828D4E}"/>
              </a:ext>
            </a:extLst>
          </p:cNvPr>
          <p:cNvSpPr txBox="1"/>
          <p:nvPr/>
        </p:nvSpPr>
        <p:spPr>
          <a:xfrm>
            <a:off x="250106" y="6215529"/>
            <a:ext cx="5150400" cy="384680"/>
          </a:xfrm>
          <a:prstGeom prst="rect">
            <a:avLst/>
          </a:prstGeom>
          <a:noFill/>
          <a:ln>
            <a:noFill/>
          </a:ln>
        </p:spPr>
        <p:txBody>
          <a:bodyPr spcFirstLastPara="1" wrap="square" lIns="121900" tIns="121900" rIns="121900" bIns="121900" anchor="t" anchorCtr="0">
            <a:spAutoFit/>
          </a:bodyPr>
          <a:lstStyle/>
          <a:p>
            <a:r>
              <a:rPr lang="sv" sz="900" dirty="0"/>
              <a:t> </a:t>
            </a:r>
            <a:r>
              <a:rPr lang="sv" sz="900" dirty="0">
                <a:solidFill>
                  <a:schemeClr val="dk1"/>
                </a:solidFill>
              </a:rPr>
              <a:t>A Wollter, </a:t>
            </a:r>
            <a:r>
              <a:rPr lang="sv" sz="900" u="sng" dirty="0">
                <a:solidFill>
                  <a:schemeClr val="dk1"/>
                </a:solidFill>
              </a:rPr>
              <a:t>EDS</a:t>
            </a:r>
            <a:r>
              <a:rPr lang="sv" sz="900" dirty="0">
                <a:solidFill>
                  <a:schemeClr val="dk1"/>
                </a:solidFill>
              </a:rPr>
              <a:t>, et al, </a:t>
            </a:r>
            <a:r>
              <a:rPr lang="sv" sz="900" i="1" dirty="0">
                <a:solidFill>
                  <a:schemeClr val="dk1"/>
                </a:solidFill>
              </a:rPr>
              <a:t>in preparation</a:t>
            </a:r>
            <a:r>
              <a:rPr lang="sv" sz="900" dirty="0">
                <a:solidFill>
                  <a:schemeClr val="dk1"/>
                </a:solidFill>
              </a:rPr>
              <a:t> </a:t>
            </a:r>
            <a:endParaRPr lang="en-GB" sz="900" dirty="0">
              <a:solidFill>
                <a:schemeClr val="dk1"/>
              </a:solidFill>
            </a:endParaRPr>
          </a:p>
        </p:txBody>
      </p:sp>
      <p:pic>
        <p:nvPicPr>
          <p:cNvPr id="15" name="Picture 14">
            <a:extLst>
              <a:ext uri="{FF2B5EF4-FFF2-40B4-BE49-F238E27FC236}">
                <a16:creationId xmlns:a16="http://schemas.microsoft.com/office/drawing/2014/main" id="{DFEC0D79-E0A0-9543-9D03-093D56A9326B}"/>
              </a:ext>
            </a:extLst>
          </p:cNvPr>
          <p:cNvPicPr>
            <a:picLocks noChangeAspect="1"/>
          </p:cNvPicPr>
          <p:nvPr/>
        </p:nvPicPr>
        <p:blipFill rotWithShape="1">
          <a:blip r:embed="rId4"/>
          <a:srcRect l="7067" t="5475" r="8702" b="2981"/>
          <a:stretch/>
        </p:blipFill>
        <p:spPr>
          <a:xfrm>
            <a:off x="6139836" y="495602"/>
            <a:ext cx="5568934" cy="3026227"/>
          </a:xfrm>
          <a:prstGeom prst="rect">
            <a:avLst/>
          </a:prstGeom>
        </p:spPr>
      </p:pic>
      <p:sp>
        <p:nvSpPr>
          <p:cNvPr id="16" name="AutoShape 2">
            <a:extLst>
              <a:ext uri="{FF2B5EF4-FFF2-40B4-BE49-F238E27FC236}">
                <a16:creationId xmlns:a16="http://schemas.microsoft.com/office/drawing/2014/main" id="{6782FFC7-8E9A-FC41-B08A-38FE643D90A9}"/>
              </a:ext>
            </a:extLst>
          </p:cNvPr>
          <p:cNvSpPr>
            <a:spLocks noChangeAspect="1" noChangeArrowheads="1"/>
          </p:cNvSpPr>
          <p:nvPr/>
        </p:nvSpPr>
        <p:spPr bwMode="auto">
          <a:xfrm>
            <a:off x="11300379" y="4572966"/>
            <a:ext cx="109728" cy="1097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pic>
        <p:nvPicPr>
          <p:cNvPr id="31" name="Picture 10">
            <a:extLst>
              <a:ext uri="{FF2B5EF4-FFF2-40B4-BE49-F238E27FC236}">
                <a16:creationId xmlns:a16="http://schemas.microsoft.com/office/drawing/2014/main" id="{CFEB26E6-D4C4-564B-A22E-CF632C1092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195" t="14379" r="11570" b="12314"/>
          <a:stretch/>
        </p:blipFill>
        <p:spPr bwMode="auto">
          <a:xfrm>
            <a:off x="275584" y="1585392"/>
            <a:ext cx="1833805" cy="19700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D112A15-E91A-8449-8EC2-8A2964665BEE}"/>
              </a:ext>
            </a:extLst>
          </p:cNvPr>
          <p:cNvPicPr>
            <a:picLocks noChangeAspect="1"/>
          </p:cNvPicPr>
          <p:nvPr/>
        </p:nvPicPr>
        <p:blipFill rotWithShape="1">
          <a:blip r:embed="rId6"/>
          <a:srcRect t="9008"/>
          <a:stretch/>
        </p:blipFill>
        <p:spPr>
          <a:xfrm>
            <a:off x="8145686" y="3701987"/>
            <a:ext cx="3219969" cy="2898222"/>
          </a:xfrm>
          <a:prstGeom prst="rect">
            <a:avLst/>
          </a:prstGeom>
        </p:spPr>
      </p:pic>
      <p:grpSp>
        <p:nvGrpSpPr>
          <p:cNvPr id="62" name="Group 61">
            <a:extLst>
              <a:ext uri="{FF2B5EF4-FFF2-40B4-BE49-F238E27FC236}">
                <a16:creationId xmlns:a16="http://schemas.microsoft.com/office/drawing/2014/main" id="{054D6857-EA24-B946-8A28-2F5F8DE7F5E6}"/>
              </a:ext>
            </a:extLst>
          </p:cNvPr>
          <p:cNvGrpSpPr/>
          <p:nvPr/>
        </p:nvGrpSpPr>
        <p:grpSpPr>
          <a:xfrm>
            <a:off x="-1342357" y="-2794604"/>
            <a:ext cx="13351477" cy="4345117"/>
            <a:chOff x="-1342357" y="-2794604"/>
            <a:chExt cx="13351477" cy="4345117"/>
          </a:xfrm>
        </p:grpSpPr>
        <p:grpSp>
          <p:nvGrpSpPr>
            <p:cNvPr id="63" name="Group 62">
              <a:extLst>
                <a:ext uri="{FF2B5EF4-FFF2-40B4-BE49-F238E27FC236}">
                  <a16:creationId xmlns:a16="http://schemas.microsoft.com/office/drawing/2014/main" id="{1C380506-E771-BF42-B8F3-BA328BF0BD65}"/>
                </a:ext>
              </a:extLst>
            </p:cNvPr>
            <p:cNvGrpSpPr/>
            <p:nvPr/>
          </p:nvGrpSpPr>
          <p:grpSpPr>
            <a:xfrm>
              <a:off x="-1342357" y="-2794604"/>
              <a:ext cx="13351477" cy="4345117"/>
              <a:chOff x="-1311519" y="-2758225"/>
              <a:chExt cx="13351477" cy="4345117"/>
            </a:xfrm>
          </p:grpSpPr>
          <p:sp>
            <p:nvSpPr>
              <p:cNvPr id="68" name="Oval 67">
                <a:extLst>
                  <a:ext uri="{FF2B5EF4-FFF2-40B4-BE49-F238E27FC236}">
                    <a16:creationId xmlns:a16="http://schemas.microsoft.com/office/drawing/2014/main" id="{1FB84B14-BE1C-784A-B46D-4EF536A6C8E1}"/>
                  </a:ext>
                </a:extLst>
              </p:cNvPr>
              <p:cNvSpPr/>
              <p:nvPr/>
            </p:nvSpPr>
            <p:spPr>
              <a:xfrm>
                <a:off x="-1311519" y="-2758225"/>
                <a:ext cx="6742863" cy="4345117"/>
              </a:xfrm>
              <a:prstGeom prst="ellipse">
                <a:avLst/>
              </a:prstGeom>
              <a:solidFill>
                <a:srgbClr val="C5591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69" name="TextBox 68">
                <a:extLst>
                  <a:ext uri="{FF2B5EF4-FFF2-40B4-BE49-F238E27FC236}">
                    <a16:creationId xmlns:a16="http://schemas.microsoft.com/office/drawing/2014/main" id="{BF192516-07DB-EB4F-A137-394DC1F104A5}"/>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70" name="TextBox 69">
                <a:extLst>
                  <a:ext uri="{FF2B5EF4-FFF2-40B4-BE49-F238E27FC236}">
                    <a16:creationId xmlns:a16="http://schemas.microsoft.com/office/drawing/2014/main" id="{1B1DE647-DE8B-FE4E-8ED6-515C4AAFC3A6}"/>
                  </a:ext>
                </a:extLst>
              </p:cNvPr>
              <p:cNvSpPr txBox="1"/>
              <p:nvPr/>
            </p:nvSpPr>
            <p:spPr>
              <a:xfrm>
                <a:off x="11439258" y="112487"/>
                <a:ext cx="600700" cy="276999"/>
              </a:xfrm>
              <a:prstGeom prst="rect">
                <a:avLst/>
              </a:prstGeom>
              <a:noFill/>
            </p:spPr>
            <p:txBody>
              <a:bodyPr wrap="square" rtlCol="0">
                <a:spAutoFit/>
              </a:bodyPr>
              <a:lstStyle/>
              <a:p>
                <a:pPr algn="r"/>
                <a:r>
                  <a:rPr lang="en-SE" sz="1200" dirty="0"/>
                  <a:t>20/25</a:t>
                </a:r>
              </a:p>
            </p:txBody>
          </p:sp>
          <p:sp>
            <p:nvSpPr>
              <p:cNvPr id="71" name="Rettangolo 5">
                <a:extLst>
                  <a:ext uri="{FF2B5EF4-FFF2-40B4-BE49-F238E27FC236}">
                    <a16:creationId xmlns:a16="http://schemas.microsoft.com/office/drawing/2014/main" id="{B877AA51-BDB3-244A-B0C4-B97BB5E7F02C}"/>
                  </a:ext>
                </a:extLst>
              </p:cNvPr>
              <p:cNvSpPr/>
              <p:nvPr/>
            </p:nvSpPr>
            <p:spPr>
              <a:xfrm>
                <a:off x="1365329" y="384319"/>
                <a:ext cx="2543441" cy="1200318"/>
              </a:xfrm>
              <a:prstGeom prst="rect">
                <a:avLst/>
              </a:prstGeom>
              <a:noFill/>
              <a:ln>
                <a:noFill/>
              </a:ln>
            </p:spPr>
            <p:txBody>
              <a:bodyPr wrap="square" lIns="91431" tIns="45715" rIns="91431" bIns="45715">
                <a:spAutoFit/>
              </a:bodyPr>
              <a:lstStyle/>
              <a:p>
                <a:r>
                  <a:rPr lang="en-SE" sz="2600" b="1" dirty="0">
                    <a:solidFill>
                      <a:schemeClr val="bg1"/>
                    </a:solidFill>
                  </a:rPr>
                  <a:t>Amount of orientation</a:t>
                </a:r>
              </a:p>
              <a:p>
                <a:r>
                  <a:rPr lang="en-SE" sz="2000" b="1" i="1" dirty="0">
                    <a:solidFill>
                      <a:schemeClr val="bg1"/>
                    </a:solidFill>
                    <a:latin typeface="+mj-lt"/>
                  </a:rPr>
                  <a:t>Ongoing</a:t>
                </a:r>
              </a:p>
            </p:txBody>
          </p:sp>
          <p:pic>
            <p:nvPicPr>
              <p:cNvPr id="72" name="Graphic 71">
                <a:extLst>
                  <a:ext uri="{FF2B5EF4-FFF2-40B4-BE49-F238E27FC236}">
                    <a16:creationId xmlns:a16="http://schemas.microsoft.com/office/drawing/2014/main" id="{6276C4EB-4934-B74F-A7B7-FAC4405118D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7518" t="29746" r="35671" b="37624"/>
              <a:stretch/>
            </p:blipFill>
            <p:spPr>
              <a:xfrm>
                <a:off x="152042" y="-216954"/>
                <a:ext cx="1181540" cy="1355080"/>
              </a:xfrm>
              <a:prstGeom prst="rect">
                <a:avLst/>
              </a:prstGeom>
            </p:spPr>
          </p:pic>
          <p:sp>
            <p:nvSpPr>
              <p:cNvPr id="73" name="Oval 72">
                <a:extLst>
                  <a:ext uri="{FF2B5EF4-FFF2-40B4-BE49-F238E27FC236}">
                    <a16:creationId xmlns:a16="http://schemas.microsoft.com/office/drawing/2014/main" id="{8E06EE84-975A-8045-92B8-4DC741EBD084}"/>
                  </a:ext>
                </a:extLst>
              </p:cNvPr>
              <p:cNvSpPr>
                <a:spLocks noChangeAspect="1"/>
              </p:cNvSpPr>
              <p:nvPr/>
            </p:nvSpPr>
            <p:spPr>
              <a:xfrm>
                <a:off x="3877023" y="226789"/>
                <a:ext cx="1052614" cy="1052614"/>
              </a:xfrm>
              <a:prstGeom prst="ellipse">
                <a:avLst/>
              </a:prstGeom>
              <a:solidFill>
                <a:schemeClr val="bg1"/>
              </a:solidFill>
              <a:ln w="44450">
                <a:solidFill>
                  <a:srgbClr val="C559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grpSp>
          <p:nvGrpSpPr>
            <p:cNvPr id="64" name="Group 63">
              <a:extLst>
                <a:ext uri="{FF2B5EF4-FFF2-40B4-BE49-F238E27FC236}">
                  <a16:creationId xmlns:a16="http://schemas.microsoft.com/office/drawing/2014/main" id="{6F5C3BF8-C8A6-414C-B61E-B9E6F6F6F80F}"/>
                </a:ext>
              </a:extLst>
            </p:cNvPr>
            <p:cNvGrpSpPr/>
            <p:nvPr/>
          </p:nvGrpSpPr>
          <p:grpSpPr>
            <a:xfrm>
              <a:off x="4046542" y="265274"/>
              <a:ext cx="661020" cy="874009"/>
              <a:chOff x="4248240" y="690076"/>
              <a:chExt cx="661020" cy="874009"/>
            </a:xfrm>
          </p:grpSpPr>
          <p:pic>
            <p:nvPicPr>
              <p:cNvPr id="65" name="Picture 64">
                <a:extLst>
                  <a:ext uri="{FF2B5EF4-FFF2-40B4-BE49-F238E27FC236}">
                    <a16:creationId xmlns:a16="http://schemas.microsoft.com/office/drawing/2014/main" id="{16F7CE7B-0671-3041-965B-B20782FB22D8}"/>
                  </a:ext>
                </a:extLst>
              </p:cNvPr>
              <p:cNvPicPr>
                <a:picLocks noChangeAspect="1"/>
              </p:cNvPicPr>
              <p:nvPr/>
            </p:nvPicPr>
            <p:blipFill rotWithShape="1">
              <a:blip r:embed="rId9"/>
              <a:srcRect l="12522" t="10690" r="14230" b="10344"/>
              <a:stretch/>
            </p:blipFill>
            <p:spPr>
              <a:xfrm>
                <a:off x="4248240" y="846324"/>
                <a:ext cx="661020" cy="712623"/>
              </a:xfrm>
              <a:prstGeom prst="ellipse">
                <a:avLst/>
              </a:prstGeom>
            </p:spPr>
          </p:pic>
          <p:sp>
            <p:nvSpPr>
              <p:cNvPr id="66" name="TextBox 65">
                <a:extLst>
                  <a:ext uri="{FF2B5EF4-FFF2-40B4-BE49-F238E27FC236}">
                    <a16:creationId xmlns:a16="http://schemas.microsoft.com/office/drawing/2014/main" id="{A13DA9D0-136A-724B-B4C1-688AEE7E91AD}"/>
                  </a:ext>
                </a:extLst>
              </p:cNvPr>
              <p:cNvSpPr txBox="1"/>
              <p:nvPr/>
            </p:nvSpPr>
            <p:spPr>
              <a:xfrm>
                <a:off x="4455900" y="690076"/>
                <a:ext cx="245700" cy="275786"/>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N</a:t>
                </a:r>
                <a:endParaRPr lang="en-SE" b="1" dirty="0">
                  <a:latin typeface="Baskerville" panose="02020502070401020303" pitchFamily="18" charset="0"/>
                  <a:ea typeface="Baskerville" panose="02020502070401020303" pitchFamily="18" charset="0"/>
                </a:endParaRPr>
              </a:p>
            </p:txBody>
          </p:sp>
          <p:sp>
            <p:nvSpPr>
              <p:cNvPr id="67" name="TextBox 66">
                <a:extLst>
                  <a:ext uri="{FF2B5EF4-FFF2-40B4-BE49-F238E27FC236}">
                    <a16:creationId xmlns:a16="http://schemas.microsoft.com/office/drawing/2014/main" id="{234FE567-50A6-5444-BC24-5D462370BD6B}"/>
                  </a:ext>
                </a:extLst>
              </p:cNvPr>
              <p:cNvSpPr txBox="1"/>
              <p:nvPr/>
            </p:nvSpPr>
            <p:spPr>
              <a:xfrm>
                <a:off x="4455901" y="1288299"/>
                <a:ext cx="245700" cy="275786"/>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S</a:t>
                </a:r>
                <a:endParaRPr lang="en-SE" b="1" dirty="0">
                  <a:latin typeface="Baskerville" panose="02020502070401020303" pitchFamily="18" charset="0"/>
                  <a:ea typeface="Baskerville" panose="02020502070401020303" pitchFamily="18" charset="0"/>
                </a:endParaRPr>
              </a:p>
            </p:txBody>
          </p:sp>
        </p:grpSp>
      </p:grpSp>
      <p:cxnSp>
        <p:nvCxnSpPr>
          <p:cNvPr id="74" name="Straight Connector 73">
            <a:extLst>
              <a:ext uri="{FF2B5EF4-FFF2-40B4-BE49-F238E27FC236}">
                <a16:creationId xmlns:a16="http://schemas.microsoft.com/office/drawing/2014/main" id="{941E918E-C242-604D-8D0D-484D1F118C05}"/>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D4CFA432-7326-8F40-B222-F577472B2547}"/>
              </a:ext>
            </a:extLst>
          </p:cNvPr>
          <p:cNvGrpSpPr/>
          <p:nvPr/>
        </p:nvGrpSpPr>
        <p:grpSpPr>
          <a:xfrm>
            <a:off x="2990007" y="1749257"/>
            <a:ext cx="2637681" cy="1582612"/>
            <a:chOff x="2848719" y="1839853"/>
            <a:chExt cx="2637681" cy="1582612"/>
          </a:xfrm>
        </p:grpSpPr>
        <p:sp>
          <p:nvSpPr>
            <p:cNvPr id="33" name="Rounded Rectangle 32">
              <a:extLst>
                <a:ext uri="{FF2B5EF4-FFF2-40B4-BE49-F238E27FC236}">
                  <a16:creationId xmlns:a16="http://schemas.microsoft.com/office/drawing/2014/main" id="{E89BF70D-1B30-4743-801E-500BAF87C920}"/>
                </a:ext>
              </a:extLst>
            </p:cNvPr>
            <p:cNvSpPr/>
            <p:nvPr/>
          </p:nvSpPr>
          <p:spPr>
            <a:xfrm>
              <a:off x="2848719" y="1839853"/>
              <a:ext cx="2637681" cy="1582612"/>
            </a:xfrm>
            <a:prstGeom prst="roundRect">
              <a:avLst/>
            </a:prstGeom>
            <a:solidFill>
              <a:schemeClr val="accent1">
                <a:alpha val="4721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2" name="TextBox 31">
              <a:extLst>
                <a:ext uri="{FF2B5EF4-FFF2-40B4-BE49-F238E27FC236}">
                  <a16:creationId xmlns:a16="http://schemas.microsoft.com/office/drawing/2014/main" id="{12920B59-9DB3-4E4C-9506-A15028513CCB}"/>
                </a:ext>
              </a:extLst>
            </p:cNvPr>
            <p:cNvSpPr txBox="1"/>
            <p:nvPr/>
          </p:nvSpPr>
          <p:spPr>
            <a:xfrm>
              <a:off x="3058139" y="1896198"/>
              <a:ext cx="2342367" cy="1477328"/>
            </a:xfrm>
            <a:prstGeom prst="rect">
              <a:avLst/>
            </a:prstGeom>
            <a:noFill/>
          </p:spPr>
          <p:txBody>
            <a:bodyPr wrap="square" rtlCol="0">
              <a:spAutoFit/>
            </a:bodyPr>
            <a:lstStyle/>
            <a:p>
              <a:pPr algn="ctr"/>
              <a:r>
                <a:rPr lang="en-SE" dirty="0"/>
                <a:t>Variation of:</a:t>
              </a:r>
            </a:p>
            <a:p>
              <a:pPr marL="285750" indent="-285750">
                <a:buFont typeface="Arial" panose="020B0604020202020204" pitchFamily="34" charset="0"/>
                <a:buChar char="•"/>
              </a:pPr>
              <a:r>
                <a:rPr lang="en-GB" dirty="0"/>
                <a:t>N</a:t>
              </a:r>
              <a:r>
                <a:rPr lang="en-SE" dirty="0"/>
                <a:t>umber of patterns</a:t>
              </a:r>
            </a:p>
            <a:p>
              <a:pPr marL="285750" indent="-285750">
                <a:buFont typeface="Arial" panose="020B0604020202020204" pitchFamily="34" charset="0"/>
                <a:buChar char="•"/>
              </a:pPr>
              <a:r>
                <a:rPr lang="en-SE" dirty="0"/>
                <a:t>𝞂 </a:t>
              </a:r>
            </a:p>
            <a:p>
              <a:pPr marL="285750" indent="-285750">
                <a:buFont typeface="Arial" panose="020B0604020202020204" pitchFamily="34" charset="0"/>
                <a:buChar char="•"/>
              </a:pPr>
              <a:r>
                <a:rPr lang="en-SE" dirty="0"/>
                <a:t>Masking</a:t>
              </a:r>
            </a:p>
            <a:p>
              <a:pPr marL="285750" indent="-285750">
                <a:buFont typeface="Arial" panose="020B0604020202020204" pitchFamily="34" charset="0"/>
                <a:buChar char="•"/>
              </a:pPr>
              <a:r>
                <a:rPr lang="en-SE" dirty="0"/>
                <a:t>Noise level</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B2339EA-81D1-9F4F-9798-C2020EB12494}"/>
              </a:ext>
            </a:extLst>
          </p:cNvPr>
          <p:cNvSpPr txBox="1"/>
          <p:nvPr/>
        </p:nvSpPr>
        <p:spPr>
          <a:xfrm>
            <a:off x="289889" y="6281920"/>
            <a:ext cx="6229350" cy="230832"/>
          </a:xfrm>
          <a:prstGeom prst="rect">
            <a:avLst/>
          </a:prstGeom>
          <a:noFill/>
        </p:spPr>
        <p:txBody>
          <a:bodyPr wrap="square">
            <a:spAutoFit/>
          </a:bodyPr>
          <a:lstStyle/>
          <a:p>
            <a:r>
              <a:rPr lang="en-GB" sz="900" dirty="0">
                <a:effectLst/>
                <a:latin typeface="Calibri" panose="020F0502020204030204" pitchFamily="34" charset="0"/>
                <a:cs typeface="Calibri" panose="020F0502020204030204" pitchFamily="34" charset="0"/>
              </a:rPr>
              <a:t>E </a:t>
            </a:r>
            <a:r>
              <a:rPr lang="en-GB" sz="900" dirty="0" err="1">
                <a:effectLst/>
                <a:latin typeface="Calibri" panose="020F0502020204030204" pitchFamily="34" charset="0"/>
                <a:cs typeface="Calibri" panose="020F0502020204030204" pitchFamily="34" charset="0"/>
              </a:rPr>
              <a:t>Koerfer</a:t>
            </a:r>
            <a:r>
              <a:rPr lang="en-GB" sz="900" dirty="0">
                <a:effectLst/>
                <a:latin typeface="Calibri" panose="020F0502020204030204" pitchFamily="34" charset="0"/>
                <a:cs typeface="Calibri" panose="020F0502020204030204" pitchFamily="34" charset="0"/>
              </a:rPr>
              <a:t>, </a:t>
            </a:r>
            <a:r>
              <a:rPr lang="en-GB" sz="900" u="sng" dirty="0">
                <a:effectLst/>
                <a:latin typeface="Calibri" panose="020F0502020204030204" pitchFamily="34" charset="0"/>
                <a:cs typeface="Calibri" panose="020F0502020204030204" pitchFamily="34" charset="0"/>
              </a:rPr>
              <a:t>EDS, et al, </a:t>
            </a:r>
            <a:r>
              <a:rPr lang="en-GB" sz="900" i="1" u="sng" dirty="0">
                <a:effectLst/>
                <a:latin typeface="Calibri" panose="020F0502020204030204" pitchFamily="34" charset="0"/>
                <a:cs typeface="Calibri" panose="020F0502020204030204" pitchFamily="34" charset="0"/>
              </a:rPr>
              <a:t>submitted</a:t>
            </a:r>
          </a:p>
        </p:txBody>
      </p:sp>
      <p:grpSp>
        <p:nvGrpSpPr>
          <p:cNvPr id="23" name="Group 22">
            <a:extLst>
              <a:ext uri="{FF2B5EF4-FFF2-40B4-BE49-F238E27FC236}">
                <a16:creationId xmlns:a16="http://schemas.microsoft.com/office/drawing/2014/main" id="{AC983A99-6104-5E45-ADB8-5A185D234A6D}"/>
              </a:ext>
            </a:extLst>
          </p:cNvPr>
          <p:cNvGrpSpPr>
            <a:grpSpLocks noChangeAspect="1"/>
          </p:cNvGrpSpPr>
          <p:nvPr/>
        </p:nvGrpSpPr>
        <p:grpSpPr>
          <a:xfrm>
            <a:off x="2250430" y="1552916"/>
            <a:ext cx="8556379" cy="3757919"/>
            <a:chOff x="-3798889" y="899618"/>
            <a:chExt cx="6960622" cy="2946399"/>
          </a:xfrm>
        </p:grpSpPr>
        <p:pic>
          <p:nvPicPr>
            <p:cNvPr id="20" name="Picture 19">
              <a:extLst>
                <a:ext uri="{FF2B5EF4-FFF2-40B4-BE49-F238E27FC236}">
                  <a16:creationId xmlns:a16="http://schemas.microsoft.com/office/drawing/2014/main" id="{7F4EA7DF-DC82-C140-97A4-B927FAB261CB}"/>
                </a:ext>
              </a:extLst>
            </p:cNvPr>
            <p:cNvPicPr>
              <a:picLocks noChangeAspect="1"/>
            </p:cNvPicPr>
            <p:nvPr/>
          </p:nvPicPr>
          <p:blipFill rotWithShape="1">
            <a:blip r:embed="rId2"/>
            <a:srcRect r="52717"/>
            <a:stretch/>
          </p:blipFill>
          <p:spPr>
            <a:xfrm>
              <a:off x="573634" y="899618"/>
              <a:ext cx="2588099" cy="2946399"/>
            </a:xfrm>
            <a:prstGeom prst="rect">
              <a:avLst/>
            </a:prstGeom>
          </p:spPr>
        </p:pic>
        <p:pic>
          <p:nvPicPr>
            <p:cNvPr id="21" name="Picture 20">
              <a:extLst>
                <a:ext uri="{FF2B5EF4-FFF2-40B4-BE49-F238E27FC236}">
                  <a16:creationId xmlns:a16="http://schemas.microsoft.com/office/drawing/2014/main" id="{A7846E6E-94FC-5644-AFCD-BF03F18B232D}"/>
                </a:ext>
              </a:extLst>
            </p:cNvPr>
            <p:cNvPicPr>
              <a:picLocks noChangeAspect="1"/>
            </p:cNvPicPr>
            <p:nvPr/>
          </p:nvPicPr>
          <p:blipFill rotWithShape="1">
            <a:blip r:embed="rId2"/>
            <a:srcRect l="57383" t="10504" r="1172" b="13882"/>
            <a:stretch/>
          </p:blipFill>
          <p:spPr>
            <a:xfrm>
              <a:off x="-3798889" y="1200937"/>
              <a:ext cx="2180989" cy="2141876"/>
            </a:xfrm>
            <a:prstGeom prst="rect">
              <a:avLst/>
            </a:prstGeom>
          </p:spPr>
        </p:pic>
      </p:grpSp>
      <p:grpSp>
        <p:nvGrpSpPr>
          <p:cNvPr id="123" name="Group 122">
            <a:extLst>
              <a:ext uri="{FF2B5EF4-FFF2-40B4-BE49-F238E27FC236}">
                <a16:creationId xmlns:a16="http://schemas.microsoft.com/office/drawing/2014/main" id="{EA77C0B5-39A6-5942-864B-DE04C8C7C6A0}"/>
              </a:ext>
            </a:extLst>
          </p:cNvPr>
          <p:cNvGrpSpPr/>
          <p:nvPr/>
        </p:nvGrpSpPr>
        <p:grpSpPr>
          <a:xfrm>
            <a:off x="-1342357" y="-2794604"/>
            <a:ext cx="13351477" cy="4345117"/>
            <a:chOff x="-1311519" y="-2758225"/>
            <a:chExt cx="13351477" cy="4345117"/>
          </a:xfrm>
        </p:grpSpPr>
        <p:sp>
          <p:nvSpPr>
            <p:cNvPr id="128" name="Oval 127">
              <a:extLst>
                <a:ext uri="{FF2B5EF4-FFF2-40B4-BE49-F238E27FC236}">
                  <a16:creationId xmlns:a16="http://schemas.microsoft.com/office/drawing/2014/main" id="{EE033CCA-4B2A-6742-8E92-C9D140D78AC0}"/>
                </a:ext>
              </a:extLst>
            </p:cNvPr>
            <p:cNvSpPr/>
            <p:nvPr/>
          </p:nvSpPr>
          <p:spPr>
            <a:xfrm>
              <a:off x="-1311519" y="-2758225"/>
              <a:ext cx="6742863" cy="4345117"/>
            </a:xfrm>
            <a:prstGeom prst="ellipse">
              <a:avLst/>
            </a:prstGeom>
            <a:solidFill>
              <a:schemeClr val="tx1"/>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129" name="TextBox 128">
              <a:extLst>
                <a:ext uri="{FF2B5EF4-FFF2-40B4-BE49-F238E27FC236}">
                  <a16:creationId xmlns:a16="http://schemas.microsoft.com/office/drawing/2014/main" id="{9B350F3F-3C2B-5748-B775-F66CCBBCD181}"/>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130" name="TextBox 129">
              <a:extLst>
                <a:ext uri="{FF2B5EF4-FFF2-40B4-BE49-F238E27FC236}">
                  <a16:creationId xmlns:a16="http://schemas.microsoft.com/office/drawing/2014/main" id="{D59281A8-2D3A-104F-98DE-D1A59A689CDE}"/>
                </a:ext>
              </a:extLst>
            </p:cNvPr>
            <p:cNvSpPr txBox="1"/>
            <p:nvPr/>
          </p:nvSpPr>
          <p:spPr>
            <a:xfrm>
              <a:off x="11439258" y="112487"/>
              <a:ext cx="600700" cy="276999"/>
            </a:xfrm>
            <a:prstGeom prst="rect">
              <a:avLst/>
            </a:prstGeom>
            <a:noFill/>
          </p:spPr>
          <p:txBody>
            <a:bodyPr wrap="square" rtlCol="0">
              <a:spAutoFit/>
            </a:bodyPr>
            <a:lstStyle/>
            <a:p>
              <a:pPr algn="ctr"/>
              <a:r>
                <a:rPr lang="en-SE" sz="1200" dirty="0"/>
                <a:t>21/25</a:t>
              </a:r>
            </a:p>
          </p:txBody>
        </p:sp>
        <p:sp>
          <p:nvSpPr>
            <p:cNvPr id="131" name="Rettangolo 5">
              <a:extLst>
                <a:ext uri="{FF2B5EF4-FFF2-40B4-BE49-F238E27FC236}">
                  <a16:creationId xmlns:a16="http://schemas.microsoft.com/office/drawing/2014/main" id="{342FD427-D53B-D84D-A77D-A7D21FE0E542}"/>
                </a:ext>
              </a:extLst>
            </p:cNvPr>
            <p:cNvSpPr/>
            <p:nvPr/>
          </p:nvSpPr>
          <p:spPr>
            <a:xfrm>
              <a:off x="1365329" y="384319"/>
              <a:ext cx="2543441" cy="492432"/>
            </a:xfrm>
            <a:prstGeom prst="rect">
              <a:avLst/>
            </a:prstGeom>
            <a:noFill/>
            <a:ln>
              <a:noFill/>
            </a:ln>
          </p:spPr>
          <p:txBody>
            <a:bodyPr wrap="square" lIns="91431" tIns="45715" rIns="91431" bIns="45715">
              <a:spAutoFit/>
            </a:bodyPr>
            <a:lstStyle/>
            <a:p>
              <a:r>
                <a:rPr lang="en-SE" sz="2600" b="1" dirty="0">
                  <a:solidFill>
                    <a:schemeClr val="bg1"/>
                  </a:solidFill>
                </a:rPr>
                <a:t>Polarizability</a:t>
              </a:r>
              <a:endParaRPr lang="en-SE" sz="2600" b="1" i="1" dirty="0">
                <a:solidFill>
                  <a:schemeClr val="bg1"/>
                </a:solidFill>
                <a:latin typeface="+mj-lt"/>
              </a:endParaRPr>
            </a:p>
          </p:txBody>
        </p:sp>
        <p:pic>
          <p:nvPicPr>
            <p:cNvPr id="132" name="Graphic 131">
              <a:extLst>
                <a:ext uri="{FF2B5EF4-FFF2-40B4-BE49-F238E27FC236}">
                  <a16:creationId xmlns:a16="http://schemas.microsoft.com/office/drawing/2014/main" id="{8D9C10C2-22A9-D646-857B-39E4C65CAED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518" t="29746" r="35671" b="37624"/>
            <a:stretch/>
          </p:blipFill>
          <p:spPr>
            <a:xfrm>
              <a:off x="152042" y="-216954"/>
              <a:ext cx="1181540" cy="1355080"/>
            </a:xfrm>
            <a:prstGeom prst="rect">
              <a:avLst/>
            </a:prstGeom>
          </p:spPr>
        </p:pic>
        <p:sp>
          <p:nvSpPr>
            <p:cNvPr id="133" name="Oval 132">
              <a:extLst>
                <a:ext uri="{FF2B5EF4-FFF2-40B4-BE49-F238E27FC236}">
                  <a16:creationId xmlns:a16="http://schemas.microsoft.com/office/drawing/2014/main" id="{2C025447-EDAE-6343-87E2-D905208DD7C8}"/>
                </a:ext>
              </a:extLst>
            </p:cNvPr>
            <p:cNvSpPr>
              <a:spLocks noChangeAspect="1"/>
            </p:cNvSpPr>
            <p:nvPr/>
          </p:nvSpPr>
          <p:spPr>
            <a:xfrm>
              <a:off x="3877023" y="226789"/>
              <a:ext cx="1052614" cy="1052614"/>
            </a:xfrm>
            <a:prstGeom prst="ellipse">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134" name="Picture 133">
            <a:extLst>
              <a:ext uri="{FF2B5EF4-FFF2-40B4-BE49-F238E27FC236}">
                <a16:creationId xmlns:a16="http://schemas.microsoft.com/office/drawing/2014/main" id="{23B97026-DA0D-3941-9CBA-33E3FA240B7A}"/>
              </a:ext>
            </a:extLst>
          </p:cNvPr>
          <p:cNvPicPr>
            <a:picLocks noChangeAspect="1"/>
          </p:cNvPicPr>
          <p:nvPr/>
        </p:nvPicPr>
        <p:blipFill>
          <a:blip r:embed="rId5"/>
          <a:stretch>
            <a:fillRect/>
          </a:stretch>
        </p:blipFill>
        <p:spPr>
          <a:xfrm>
            <a:off x="4012792" y="382346"/>
            <a:ext cx="719400" cy="719401"/>
          </a:xfrm>
          <a:prstGeom prst="rect">
            <a:avLst/>
          </a:prstGeom>
        </p:spPr>
      </p:pic>
      <p:cxnSp>
        <p:nvCxnSpPr>
          <p:cNvPr id="135" name="Straight Connector 134">
            <a:extLst>
              <a:ext uri="{FF2B5EF4-FFF2-40B4-BE49-F238E27FC236}">
                <a16:creationId xmlns:a16="http://schemas.microsoft.com/office/drawing/2014/main" id="{3BD36B71-41A2-6846-9489-4BF45BF3DDF3}"/>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141" name="Group 140">
            <a:extLst>
              <a:ext uri="{FF2B5EF4-FFF2-40B4-BE49-F238E27FC236}">
                <a16:creationId xmlns:a16="http://schemas.microsoft.com/office/drawing/2014/main" id="{2DBADE38-33B4-A543-B3E6-F1CE793F853E}"/>
              </a:ext>
            </a:extLst>
          </p:cNvPr>
          <p:cNvGrpSpPr>
            <a:grpSpLocks noChangeAspect="1"/>
          </p:cNvGrpSpPr>
          <p:nvPr/>
        </p:nvGrpSpPr>
        <p:grpSpPr>
          <a:xfrm>
            <a:off x="12462243" y="2387866"/>
            <a:ext cx="11081698" cy="4381500"/>
            <a:chOff x="-13367698" y="2476500"/>
            <a:chExt cx="11081698" cy="4381500"/>
          </a:xfrm>
        </p:grpSpPr>
        <p:grpSp>
          <p:nvGrpSpPr>
            <p:cNvPr id="142" name="Group 141">
              <a:extLst>
                <a:ext uri="{FF2B5EF4-FFF2-40B4-BE49-F238E27FC236}">
                  <a16:creationId xmlns:a16="http://schemas.microsoft.com/office/drawing/2014/main" id="{B56B79C4-106D-4D40-AA98-D6AC1AED321B}"/>
                </a:ext>
              </a:extLst>
            </p:cNvPr>
            <p:cNvGrpSpPr/>
            <p:nvPr/>
          </p:nvGrpSpPr>
          <p:grpSpPr>
            <a:xfrm>
              <a:off x="-13367698" y="2476500"/>
              <a:ext cx="11081698" cy="4381500"/>
              <a:chOff x="-711200" y="2476500"/>
              <a:chExt cx="11081698" cy="4381500"/>
            </a:xfrm>
          </p:grpSpPr>
          <p:pic>
            <p:nvPicPr>
              <p:cNvPr id="144" name="Picture 143">
                <a:extLst>
                  <a:ext uri="{FF2B5EF4-FFF2-40B4-BE49-F238E27FC236}">
                    <a16:creationId xmlns:a16="http://schemas.microsoft.com/office/drawing/2014/main" id="{6FAB2C8D-CB1E-0841-95B7-C7BB2F60D61E}"/>
                  </a:ext>
                </a:extLst>
              </p:cNvPr>
              <p:cNvPicPr>
                <a:picLocks noChangeAspect="1"/>
              </p:cNvPicPr>
              <p:nvPr/>
            </p:nvPicPr>
            <p:blipFill>
              <a:blip r:embed="rId6"/>
              <a:stretch>
                <a:fillRect/>
              </a:stretch>
            </p:blipFill>
            <p:spPr>
              <a:xfrm>
                <a:off x="4528498" y="2476500"/>
                <a:ext cx="5842000" cy="4381500"/>
              </a:xfrm>
              <a:prstGeom prst="rect">
                <a:avLst/>
              </a:prstGeom>
            </p:spPr>
          </p:pic>
          <p:pic>
            <p:nvPicPr>
              <p:cNvPr id="145" name="Picture 144">
                <a:extLst>
                  <a:ext uri="{FF2B5EF4-FFF2-40B4-BE49-F238E27FC236}">
                    <a16:creationId xmlns:a16="http://schemas.microsoft.com/office/drawing/2014/main" id="{3E92AEB8-6279-7840-9381-28D69378537D}"/>
                  </a:ext>
                </a:extLst>
              </p:cNvPr>
              <p:cNvPicPr>
                <a:picLocks noChangeAspect="1"/>
              </p:cNvPicPr>
              <p:nvPr/>
            </p:nvPicPr>
            <p:blipFill>
              <a:blip r:embed="rId7"/>
              <a:stretch>
                <a:fillRect/>
              </a:stretch>
            </p:blipFill>
            <p:spPr>
              <a:xfrm>
                <a:off x="-711200" y="2476500"/>
                <a:ext cx="5842000" cy="4381500"/>
              </a:xfrm>
              <a:prstGeom prst="rect">
                <a:avLst/>
              </a:prstGeom>
            </p:spPr>
          </p:pic>
        </p:grpSp>
        <p:sp>
          <p:nvSpPr>
            <p:cNvPr id="143" name="TextBox 142">
              <a:extLst>
                <a:ext uri="{FF2B5EF4-FFF2-40B4-BE49-F238E27FC236}">
                  <a16:creationId xmlns:a16="http://schemas.microsoft.com/office/drawing/2014/main" id="{69FEC89D-B71B-544F-8684-A7C64844CD9F}"/>
                </a:ext>
              </a:extLst>
            </p:cNvPr>
            <p:cNvSpPr txBox="1"/>
            <p:nvPr/>
          </p:nvSpPr>
          <p:spPr>
            <a:xfrm>
              <a:off x="-8684115" y="2476500"/>
              <a:ext cx="1714533" cy="461665"/>
            </a:xfrm>
            <a:prstGeom prst="rect">
              <a:avLst/>
            </a:prstGeom>
            <a:noFill/>
          </p:spPr>
          <p:txBody>
            <a:bodyPr wrap="square" rtlCol="0">
              <a:spAutoFit/>
            </a:bodyPr>
            <a:lstStyle/>
            <a:p>
              <a:r>
                <a:rPr lang="en-GB" sz="2400" b="1" dirty="0"/>
                <a:t>T</a:t>
              </a:r>
              <a:r>
                <a:rPr lang="en-SE" sz="2400" b="1" dirty="0"/>
                <a:t>otal dipole</a:t>
              </a:r>
            </a:p>
          </p:txBody>
        </p:sp>
      </p:grpSp>
      <p:sp>
        <p:nvSpPr>
          <p:cNvPr id="147" name="TextBox 146">
            <a:extLst>
              <a:ext uri="{FF2B5EF4-FFF2-40B4-BE49-F238E27FC236}">
                <a16:creationId xmlns:a16="http://schemas.microsoft.com/office/drawing/2014/main" id="{2EE75E23-B182-B24A-AA71-924F29D2BEC0}"/>
              </a:ext>
            </a:extLst>
          </p:cNvPr>
          <p:cNvSpPr txBox="1"/>
          <p:nvPr/>
        </p:nvSpPr>
        <p:spPr>
          <a:xfrm>
            <a:off x="6693720" y="511213"/>
            <a:ext cx="3580025" cy="461665"/>
          </a:xfrm>
          <a:prstGeom prst="rect">
            <a:avLst/>
          </a:prstGeom>
          <a:noFill/>
        </p:spPr>
        <p:txBody>
          <a:bodyPr wrap="square" rtlCol="0">
            <a:spAutoFit/>
          </a:bodyPr>
          <a:lstStyle/>
          <a:p>
            <a:r>
              <a:rPr lang="en-SE" sz="2400" b="1" dirty="0"/>
              <a:t>Ubiquitin in 1 V/nm E field</a:t>
            </a:r>
          </a:p>
        </p:txBody>
      </p:sp>
    </p:spTree>
    <p:extLst>
      <p:ext uri="{BB962C8B-B14F-4D97-AF65-F5344CB8AC3E}">
        <p14:creationId xmlns:p14="http://schemas.microsoft.com/office/powerpoint/2010/main" val="29134216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B2339EA-81D1-9F4F-9798-C2020EB12494}"/>
              </a:ext>
            </a:extLst>
          </p:cNvPr>
          <p:cNvSpPr txBox="1"/>
          <p:nvPr/>
        </p:nvSpPr>
        <p:spPr>
          <a:xfrm>
            <a:off x="289889" y="6281920"/>
            <a:ext cx="1929436" cy="230832"/>
          </a:xfrm>
          <a:prstGeom prst="rect">
            <a:avLst/>
          </a:prstGeom>
          <a:noFill/>
        </p:spPr>
        <p:txBody>
          <a:bodyPr wrap="square">
            <a:spAutoFit/>
          </a:bodyPr>
          <a:lstStyle/>
          <a:p>
            <a:r>
              <a:rPr lang="en-GB" sz="900" dirty="0">
                <a:effectLst/>
                <a:latin typeface="Calibri" panose="020F0502020204030204" pitchFamily="34" charset="0"/>
                <a:cs typeface="Calibri" panose="020F0502020204030204" pitchFamily="34" charset="0"/>
              </a:rPr>
              <a:t>E </a:t>
            </a:r>
            <a:r>
              <a:rPr lang="en-GB" sz="900" dirty="0" err="1">
                <a:effectLst/>
                <a:latin typeface="Calibri" panose="020F0502020204030204" pitchFamily="34" charset="0"/>
                <a:cs typeface="Calibri" panose="020F0502020204030204" pitchFamily="34" charset="0"/>
              </a:rPr>
              <a:t>Koerfer</a:t>
            </a:r>
            <a:r>
              <a:rPr lang="en-GB" sz="900" dirty="0">
                <a:effectLst/>
                <a:latin typeface="Calibri" panose="020F0502020204030204" pitchFamily="34" charset="0"/>
                <a:cs typeface="Calibri" panose="020F0502020204030204" pitchFamily="34" charset="0"/>
              </a:rPr>
              <a:t>, </a:t>
            </a:r>
            <a:r>
              <a:rPr lang="en-GB" sz="900" u="sng" dirty="0">
                <a:effectLst/>
                <a:latin typeface="Calibri" panose="020F0502020204030204" pitchFamily="34" charset="0"/>
                <a:cs typeface="Calibri" panose="020F0502020204030204" pitchFamily="34" charset="0"/>
              </a:rPr>
              <a:t>EDS, et al, </a:t>
            </a:r>
            <a:r>
              <a:rPr lang="en-GB" sz="900" i="1" u="sng" dirty="0">
                <a:effectLst/>
                <a:latin typeface="Calibri" panose="020F0502020204030204" pitchFamily="34" charset="0"/>
                <a:cs typeface="Calibri" panose="020F0502020204030204" pitchFamily="34" charset="0"/>
              </a:rPr>
              <a:t>submitted</a:t>
            </a:r>
          </a:p>
        </p:txBody>
      </p:sp>
      <p:grpSp>
        <p:nvGrpSpPr>
          <p:cNvPr id="23" name="Group 22">
            <a:extLst>
              <a:ext uri="{FF2B5EF4-FFF2-40B4-BE49-F238E27FC236}">
                <a16:creationId xmlns:a16="http://schemas.microsoft.com/office/drawing/2014/main" id="{AC983A99-6104-5E45-ADB8-5A185D234A6D}"/>
              </a:ext>
            </a:extLst>
          </p:cNvPr>
          <p:cNvGrpSpPr>
            <a:grpSpLocks noChangeAspect="1"/>
          </p:cNvGrpSpPr>
          <p:nvPr/>
        </p:nvGrpSpPr>
        <p:grpSpPr>
          <a:xfrm>
            <a:off x="4898799" y="-4887954"/>
            <a:ext cx="8556379" cy="3757919"/>
            <a:chOff x="-3798889" y="899618"/>
            <a:chExt cx="6960622" cy="2946399"/>
          </a:xfrm>
        </p:grpSpPr>
        <p:pic>
          <p:nvPicPr>
            <p:cNvPr id="20" name="Picture 19">
              <a:extLst>
                <a:ext uri="{FF2B5EF4-FFF2-40B4-BE49-F238E27FC236}">
                  <a16:creationId xmlns:a16="http://schemas.microsoft.com/office/drawing/2014/main" id="{7F4EA7DF-DC82-C140-97A4-B927FAB261CB}"/>
                </a:ext>
              </a:extLst>
            </p:cNvPr>
            <p:cNvPicPr>
              <a:picLocks noChangeAspect="1"/>
            </p:cNvPicPr>
            <p:nvPr/>
          </p:nvPicPr>
          <p:blipFill rotWithShape="1">
            <a:blip r:embed="rId3"/>
            <a:srcRect r="52717"/>
            <a:stretch/>
          </p:blipFill>
          <p:spPr>
            <a:xfrm>
              <a:off x="573634" y="899618"/>
              <a:ext cx="2588099" cy="2946399"/>
            </a:xfrm>
            <a:prstGeom prst="rect">
              <a:avLst/>
            </a:prstGeom>
          </p:spPr>
        </p:pic>
        <p:pic>
          <p:nvPicPr>
            <p:cNvPr id="21" name="Picture 20">
              <a:extLst>
                <a:ext uri="{FF2B5EF4-FFF2-40B4-BE49-F238E27FC236}">
                  <a16:creationId xmlns:a16="http://schemas.microsoft.com/office/drawing/2014/main" id="{A7846E6E-94FC-5644-AFCD-BF03F18B232D}"/>
                </a:ext>
              </a:extLst>
            </p:cNvPr>
            <p:cNvPicPr>
              <a:picLocks noChangeAspect="1"/>
            </p:cNvPicPr>
            <p:nvPr/>
          </p:nvPicPr>
          <p:blipFill rotWithShape="1">
            <a:blip r:embed="rId3"/>
            <a:srcRect l="57383" t="10504" r="1172" b="13882"/>
            <a:stretch/>
          </p:blipFill>
          <p:spPr>
            <a:xfrm>
              <a:off x="-3798889" y="1200937"/>
              <a:ext cx="2180989" cy="2141876"/>
            </a:xfrm>
            <a:prstGeom prst="rect">
              <a:avLst/>
            </a:prstGeom>
          </p:spPr>
        </p:pic>
      </p:grpSp>
      <p:grpSp>
        <p:nvGrpSpPr>
          <p:cNvPr id="123" name="Group 122">
            <a:extLst>
              <a:ext uri="{FF2B5EF4-FFF2-40B4-BE49-F238E27FC236}">
                <a16:creationId xmlns:a16="http://schemas.microsoft.com/office/drawing/2014/main" id="{EA77C0B5-39A6-5942-864B-DE04C8C7C6A0}"/>
              </a:ext>
            </a:extLst>
          </p:cNvPr>
          <p:cNvGrpSpPr/>
          <p:nvPr/>
        </p:nvGrpSpPr>
        <p:grpSpPr>
          <a:xfrm>
            <a:off x="-1342357" y="-2794604"/>
            <a:ext cx="13351477" cy="4345117"/>
            <a:chOff x="-1311519" y="-2758225"/>
            <a:chExt cx="13351477" cy="4345117"/>
          </a:xfrm>
        </p:grpSpPr>
        <p:sp>
          <p:nvSpPr>
            <p:cNvPr id="128" name="Oval 127">
              <a:extLst>
                <a:ext uri="{FF2B5EF4-FFF2-40B4-BE49-F238E27FC236}">
                  <a16:creationId xmlns:a16="http://schemas.microsoft.com/office/drawing/2014/main" id="{EE033CCA-4B2A-6742-8E92-C9D140D78AC0}"/>
                </a:ext>
              </a:extLst>
            </p:cNvPr>
            <p:cNvSpPr/>
            <p:nvPr/>
          </p:nvSpPr>
          <p:spPr>
            <a:xfrm>
              <a:off x="-1311519" y="-2758225"/>
              <a:ext cx="6742863" cy="4345117"/>
            </a:xfrm>
            <a:prstGeom prst="ellipse">
              <a:avLst/>
            </a:prstGeom>
            <a:solidFill>
              <a:schemeClr val="tx1"/>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129" name="TextBox 128">
              <a:extLst>
                <a:ext uri="{FF2B5EF4-FFF2-40B4-BE49-F238E27FC236}">
                  <a16:creationId xmlns:a16="http://schemas.microsoft.com/office/drawing/2014/main" id="{9B350F3F-3C2B-5748-B775-F66CCBBCD181}"/>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130" name="TextBox 129">
              <a:extLst>
                <a:ext uri="{FF2B5EF4-FFF2-40B4-BE49-F238E27FC236}">
                  <a16:creationId xmlns:a16="http://schemas.microsoft.com/office/drawing/2014/main" id="{D59281A8-2D3A-104F-98DE-D1A59A689CDE}"/>
                </a:ext>
              </a:extLst>
            </p:cNvPr>
            <p:cNvSpPr txBox="1"/>
            <p:nvPr/>
          </p:nvSpPr>
          <p:spPr>
            <a:xfrm>
              <a:off x="11439258" y="112487"/>
              <a:ext cx="600700" cy="276999"/>
            </a:xfrm>
            <a:prstGeom prst="rect">
              <a:avLst/>
            </a:prstGeom>
            <a:noFill/>
          </p:spPr>
          <p:txBody>
            <a:bodyPr wrap="square" rtlCol="0">
              <a:spAutoFit/>
            </a:bodyPr>
            <a:lstStyle/>
            <a:p>
              <a:pPr algn="ctr"/>
              <a:r>
                <a:rPr lang="en-SE" sz="1200" dirty="0"/>
                <a:t>22/25</a:t>
              </a:r>
            </a:p>
          </p:txBody>
        </p:sp>
        <p:sp>
          <p:nvSpPr>
            <p:cNvPr id="131" name="Rettangolo 5">
              <a:extLst>
                <a:ext uri="{FF2B5EF4-FFF2-40B4-BE49-F238E27FC236}">
                  <a16:creationId xmlns:a16="http://schemas.microsoft.com/office/drawing/2014/main" id="{342FD427-D53B-D84D-A77D-A7D21FE0E542}"/>
                </a:ext>
              </a:extLst>
            </p:cNvPr>
            <p:cNvSpPr/>
            <p:nvPr/>
          </p:nvSpPr>
          <p:spPr>
            <a:xfrm>
              <a:off x="1365329" y="384319"/>
              <a:ext cx="2543441" cy="492432"/>
            </a:xfrm>
            <a:prstGeom prst="rect">
              <a:avLst/>
            </a:prstGeom>
            <a:noFill/>
            <a:ln>
              <a:noFill/>
            </a:ln>
          </p:spPr>
          <p:txBody>
            <a:bodyPr wrap="square" lIns="91431" tIns="45715" rIns="91431" bIns="45715">
              <a:spAutoFit/>
            </a:bodyPr>
            <a:lstStyle/>
            <a:p>
              <a:r>
                <a:rPr lang="en-SE" sz="2600" b="1" dirty="0">
                  <a:solidFill>
                    <a:schemeClr val="bg1"/>
                  </a:solidFill>
                </a:rPr>
                <a:t>Polarizability</a:t>
              </a:r>
              <a:endParaRPr lang="en-SE" sz="2600" b="1" i="1" dirty="0">
                <a:solidFill>
                  <a:schemeClr val="bg1"/>
                </a:solidFill>
                <a:latin typeface="+mj-lt"/>
              </a:endParaRPr>
            </a:p>
          </p:txBody>
        </p:sp>
        <p:pic>
          <p:nvPicPr>
            <p:cNvPr id="132" name="Graphic 131">
              <a:extLst>
                <a:ext uri="{FF2B5EF4-FFF2-40B4-BE49-F238E27FC236}">
                  <a16:creationId xmlns:a16="http://schemas.microsoft.com/office/drawing/2014/main" id="{8D9C10C2-22A9-D646-857B-39E4C65CAED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7518" t="29746" r="35671" b="37624"/>
            <a:stretch/>
          </p:blipFill>
          <p:spPr>
            <a:xfrm>
              <a:off x="152042" y="-216954"/>
              <a:ext cx="1181540" cy="1355080"/>
            </a:xfrm>
            <a:prstGeom prst="rect">
              <a:avLst/>
            </a:prstGeom>
          </p:spPr>
        </p:pic>
        <p:sp>
          <p:nvSpPr>
            <p:cNvPr id="133" name="Oval 132">
              <a:extLst>
                <a:ext uri="{FF2B5EF4-FFF2-40B4-BE49-F238E27FC236}">
                  <a16:creationId xmlns:a16="http://schemas.microsoft.com/office/drawing/2014/main" id="{2C025447-EDAE-6343-87E2-D905208DD7C8}"/>
                </a:ext>
              </a:extLst>
            </p:cNvPr>
            <p:cNvSpPr>
              <a:spLocks noChangeAspect="1"/>
            </p:cNvSpPr>
            <p:nvPr/>
          </p:nvSpPr>
          <p:spPr>
            <a:xfrm>
              <a:off x="3877023" y="226789"/>
              <a:ext cx="1052614" cy="1052614"/>
            </a:xfrm>
            <a:prstGeom prst="ellipse">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134" name="Picture 133">
            <a:extLst>
              <a:ext uri="{FF2B5EF4-FFF2-40B4-BE49-F238E27FC236}">
                <a16:creationId xmlns:a16="http://schemas.microsoft.com/office/drawing/2014/main" id="{23B97026-DA0D-3941-9CBA-33E3FA240B7A}"/>
              </a:ext>
            </a:extLst>
          </p:cNvPr>
          <p:cNvPicPr>
            <a:picLocks noChangeAspect="1"/>
          </p:cNvPicPr>
          <p:nvPr/>
        </p:nvPicPr>
        <p:blipFill>
          <a:blip r:embed="rId6"/>
          <a:stretch>
            <a:fillRect/>
          </a:stretch>
        </p:blipFill>
        <p:spPr>
          <a:xfrm>
            <a:off x="4012792" y="382346"/>
            <a:ext cx="719400" cy="719401"/>
          </a:xfrm>
          <a:prstGeom prst="rect">
            <a:avLst/>
          </a:prstGeom>
        </p:spPr>
      </p:pic>
      <p:cxnSp>
        <p:nvCxnSpPr>
          <p:cNvPr id="135" name="Straight Connector 134">
            <a:extLst>
              <a:ext uri="{FF2B5EF4-FFF2-40B4-BE49-F238E27FC236}">
                <a16:creationId xmlns:a16="http://schemas.microsoft.com/office/drawing/2014/main" id="{3BD36B71-41A2-6846-9489-4BF45BF3DDF3}"/>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141" name="Group 140">
            <a:extLst>
              <a:ext uri="{FF2B5EF4-FFF2-40B4-BE49-F238E27FC236}">
                <a16:creationId xmlns:a16="http://schemas.microsoft.com/office/drawing/2014/main" id="{2DBADE38-33B4-A543-B3E6-F1CE793F853E}"/>
              </a:ext>
            </a:extLst>
          </p:cNvPr>
          <p:cNvGrpSpPr>
            <a:grpSpLocks noChangeAspect="1"/>
          </p:cNvGrpSpPr>
          <p:nvPr/>
        </p:nvGrpSpPr>
        <p:grpSpPr>
          <a:xfrm>
            <a:off x="555151" y="1550513"/>
            <a:ext cx="11081698" cy="4381500"/>
            <a:chOff x="-13367698" y="2476500"/>
            <a:chExt cx="11081698" cy="4381500"/>
          </a:xfrm>
        </p:grpSpPr>
        <p:grpSp>
          <p:nvGrpSpPr>
            <p:cNvPr id="142" name="Group 141">
              <a:extLst>
                <a:ext uri="{FF2B5EF4-FFF2-40B4-BE49-F238E27FC236}">
                  <a16:creationId xmlns:a16="http://schemas.microsoft.com/office/drawing/2014/main" id="{B56B79C4-106D-4D40-AA98-D6AC1AED321B}"/>
                </a:ext>
              </a:extLst>
            </p:cNvPr>
            <p:cNvGrpSpPr/>
            <p:nvPr/>
          </p:nvGrpSpPr>
          <p:grpSpPr>
            <a:xfrm>
              <a:off x="-13367698" y="2476500"/>
              <a:ext cx="11081698" cy="4381500"/>
              <a:chOff x="-711200" y="2476500"/>
              <a:chExt cx="11081698" cy="4381500"/>
            </a:xfrm>
          </p:grpSpPr>
          <p:pic>
            <p:nvPicPr>
              <p:cNvPr id="144" name="Picture 143">
                <a:extLst>
                  <a:ext uri="{FF2B5EF4-FFF2-40B4-BE49-F238E27FC236}">
                    <a16:creationId xmlns:a16="http://schemas.microsoft.com/office/drawing/2014/main" id="{6FAB2C8D-CB1E-0841-95B7-C7BB2F60D61E}"/>
                  </a:ext>
                </a:extLst>
              </p:cNvPr>
              <p:cNvPicPr>
                <a:picLocks noChangeAspect="1"/>
              </p:cNvPicPr>
              <p:nvPr/>
            </p:nvPicPr>
            <p:blipFill>
              <a:blip r:embed="rId7"/>
              <a:stretch>
                <a:fillRect/>
              </a:stretch>
            </p:blipFill>
            <p:spPr>
              <a:xfrm>
                <a:off x="4528498" y="2476500"/>
                <a:ext cx="5842000" cy="4381500"/>
              </a:xfrm>
              <a:prstGeom prst="rect">
                <a:avLst/>
              </a:prstGeom>
            </p:spPr>
          </p:pic>
          <p:pic>
            <p:nvPicPr>
              <p:cNvPr id="145" name="Picture 144">
                <a:extLst>
                  <a:ext uri="{FF2B5EF4-FFF2-40B4-BE49-F238E27FC236}">
                    <a16:creationId xmlns:a16="http://schemas.microsoft.com/office/drawing/2014/main" id="{3E92AEB8-6279-7840-9381-28D69378537D}"/>
                  </a:ext>
                </a:extLst>
              </p:cNvPr>
              <p:cNvPicPr>
                <a:picLocks noChangeAspect="1"/>
              </p:cNvPicPr>
              <p:nvPr/>
            </p:nvPicPr>
            <p:blipFill>
              <a:blip r:embed="rId8"/>
              <a:stretch>
                <a:fillRect/>
              </a:stretch>
            </p:blipFill>
            <p:spPr>
              <a:xfrm>
                <a:off x="-711200" y="2476500"/>
                <a:ext cx="5842000" cy="4381500"/>
              </a:xfrm>
              <a:prstGeom prst="rect">
                <a:avLst/>
              </a:prstGeom>
            </p:spPr>
          </p:pic>
        </p:grpSp>
        <p:sp>
          <p:nvSpPr>
            <p:cNvPr id="143" name="TextBox 142">
              <a:extLst>
                <a:ext uri="{FF2B5EF4-FFF2-40B4-BE49-F238E27FC236}">
                  <a16:creationId xmlns:a16="http://schemas.microsoft.com/office/drawing/2014/main" id="{69FEC89D-B71B-544F-8684-A7C64844CD9F}"/>
                </a:ext>
              </a:extLst>
            </p:cNvPr>
            <p:cNvSpPr txBox="1"/>
            <p:nvPr/>
          </p:nvSpPr>
          <p:spPr>
            <a:xfrm>
              <a:off x="-8684115" y="2476500"/>
              <a:ext cx="1714533" cy="461665"/>
            </a:xfrm>
            <a:prstGeom prst="rect">
              <a:avLst/>
            </a:prstGeom>
            <a:noFill/>
          </p:spPr>
          <p:txBody>
            <a:bodyPr wrap="square" rtlCol="0">
              <a:spAutoFit/>
            </a:bodyPr>
            <a:lstStyle/>
            <a:p>
              <a:r>
                <a:rPr lang="en-GB" sz="2400" b="1" dirty="0"/>
                <a:t>T</a:t>
              </a:r>
              <a:r>
                <a:rPr lang="en-SE" sz="2400" b="1" dirty="0"/>
                <a:t>otal dipole</a:t>
              </a:r>
            </a:p>
          </p:txBody>
        </p:sp>
      </p:grpSp>
      <p:grpSp>
        <p:nvGrpSpPr>
          <p:cNvPr id="25" name="Group 24">
            <a:extLst>
              <a:ext uri="{FF2B5EF4-FFF2-40B4-BE49-F238E27FC236}">
                <a16:creationId xmlns:a16="http://schemas.microsoft.com/office/drawing/2014/main" id="{5D3BCAEE-C664-C340-905F-FA5599980F36}"/>
              </a:ext>
            </a:extLst>
          </p:cNvPr>
          <p:cNvGrpSpPr/>
          <p:nvPr/>
        </p:nvGrpSpPr>
        <p:grpSpPr>
          <a:xfrm>
            <a:off x="573514" y="1545346"/>
            <a:ext cx="11044972" cy="4381800"/>
            <a:chOff x="-2921000" y="2476200"/>
            <a:chExt cx="11044972" cy="4381800"/>
          </a:xfrm>
        </p:grpSpPr>
        <p:grpSp>
          <p:nvGrpSpPr>
            <p:cNvPr id="26" name="Group 25">
              <a:extLst>
                <a:ext uri="{FF2B5EF4-FFF2-40B4-BE49-F238E27FC236}">
                  <a16:creationId xmlns:a16="http://schemas.microsoft.com/office/drawing/2014/main" id="{E86D51D5-DDCE-3A42-B28B-0DC6BA93FE6F}"/>
                </a:ext>
              </a:extLst>
            </p:cNvPr>
            <p:cNvGrpSpPr/>
            <p:nvPr/>
          </p:nvGrpSpPr>
          <p:grpSpPr>
            <a:xfrm>
              <a:off x="-2921000" y="2476500"/>
              <a:ext cx="11044972" cy="4381500"/>
              <a:chOff x="-2921000" y="2476500"/>
              <a:chExt cx="11044972" cy="4381500"/>
            </a:xfrm>
          </p:grpSpPr>
          <p:pic>
            <p:nvPicPr>
              <p:cNvPr id="28" name="Picture 27">
                <a:extLst>
                  <a:ext uri="{FF2B5EF4-FFF2-40B4-BE49-F238E27FC236}">
                    <a16:creationId xmlns:a16="http://schemas.microsoft.com/office/drawing/2014/main" id="{4A738E94-732B-234C-B2A4-9D685A9ACE2E}"/>
                  </a:ext>
                </a:extLst>
              </p:cNvPr>
              <p:cNvPicPr>
                <a:picLocks noChangeAspect="1"/>
              </p:cNvPicPr>
              <p:nvPr/>
            </p:nvPicPr>
            <p:blipFill>
              <a:blip r:embed="rId9"/>
              <a:stretch>
                <a:fillRect/>
              </a:stretch>
            </p:blipFill>
            <p:spPr>
              <a:xfrm>
                <a:off x="2282372" y="2476500"/>
                <a:ext cx="5841600" cy="4381200"/>
              </a:xfrm>
              <a:prstGeom prst="rect">
                <a:avLst/>
              </a:prstGeom>
            </p:spPr>
          </p:pic>
          <p:pic>
            <p:nvPicPr>
              <p:cNvPr id="29" name="Picture 28">
                <a:extLst>
                  <a:ext uri="{FF2B5EF4-FFF2-40B4-BE49-F238E27FC236}">
                    <a16:creationId xmlns:a16="http://schemas.microsoft.com/office/drawing/2014/main" id="{9A26087F-0F62-874C-A2FC-B3645919F336}"/>
                  </a:ext>
                </a:extLst>
              </p:cNvPr>
              <p:cNvPicPr>
                <a:picLocks noChangeAspect="1"/>
              </p:cNvPicPr>
              <p:nvPr/>
            </p:nvPicPr>
            <p:blipFill>
              <a:blip r:embed="rId10"/>
              <a:stretch>
                <a:fillRect/>
              </a:stretch>
            </p:blipFill>
            <p:spPr>
              <a:xfrm>
                <a:off x="-2921000" y="2476500"/>
                <a:ext cx="5842000" cy="4381500"/>
              </a:xfrm>
              <a:prstGeom prst="rect">
                <a:avLst/>
              </a:prstGeom>
            </p:spPr>
          </p:pic>
        </p:grpSp>
        <p:sp>
          <p:nvSpPr>
            <p:cNvPr id="27" name="TextBox 26">
              <a:extLst>
                <a:ext uri="{FF2B5EF4-FFF2-40B4-BE49-F238E27FC236}">
                  <a16:creationId xmlns:a16="http://schemas.microsoft.com/office/drawing/2014/main" id="{4E300A96-7A49-F744-BC31-5038F8633D69}"/>
                </a:ext>
              </a:extLst>
            </p:cNvPr>
            <p:cNvSpPr txBox="1"/>
            <p:nvPr/>
          </p:nvSpPr>
          <p:spPr>
            <a:xfrm>
              <a:off x="1744220" y="2476200"/>
              <a:ext cx="2065780" cy="461665"/>
            </a:xfrm>
            <a:prstGeom prst="rect">
              <a:avLst/>
            </a:prstGeom>
            <a:noFill/>
          </p:spPr>
          <p:txBody>
            <a:bodyPr wrap="square" rtlCol="0">
              <a:spAutoFit/>
            </a:bodyPr>
            <a:lstStyle/>
            <a:p>
              <a:r>
                <a:rPr lang="en-GB" sz="2400" b="1" dirty="0"/>
                <a:t>Induced</a:t>
              </a:r>
              <a:r>
                <a:rPr lang="en-SE" sz="2400" b="1" dirty="0"/>
                <a:t> dipole</a:t>
              </a:r>
            </a:p>
          </p:txBody>
        </p:sp>
      </p:grpSp>
      <p:grpSp>
        <p:nvGrpSpPr>
          <p:cNvPr id="41" name="Group 40">
            <a:extLst>
              <a:ext uri="{FF2B5EF4-FFF2-40B4-BE49-F238E27FC236}">
                <a16:creationId xmlns:a16="http://schemas.microsoft.com/office/drawing/2014/main" id="{52D33826-1FF8-1B4C-B885-57180AF1D4BF}"/>
              </a:ext>
            </a:extLst>
          </p:cNvPr>
          <p:cNvGrpSpPr/>
          <p:nvPr/>
        </p:nvGrpSpPr>
        <p:grpSpPr>
          <a:xfrm>
            <a:off x="555151" y="1547929"/>
            <a:ext cx="11081698" cy="4381801"/>
            <a:chOff x="8622212" y="2476199"/>
            <a:chExt cx="11081698" cy="4381801"/>
          </a:xfrm>
        </p:grpSpPr>
        <p:grpSp>
          <p:nvGrpSpPr>
            <p:cNvPr id="42" name="Group 41">
              <a:extLst>
                <a:ext uri="{FF2B5EF4-FFF2-40B4-BE49-F238E27FC236}">
                  <a16:creationId xmlns:a16="http://schemas.microsoft.com/office/drawing/2014/main" id="{1D295986-C189-9B43-BAB5-F3316A855838}"/>
                </a:ext>
              </a:extLst>
            </p:cNvPr>
            <p:cNvGrpSpPr/>
            <p:nvPr/>
          </p:nvGrpSpPr>
          <p:grpSpPr>
            <a:xfrm>
              <a:off x="8622212" y="2476500"/>
              <a:ext cx="11081698" cy="4381500"/>
              <a:chOff x="-711200" y="-2048207"/>
              <a:chExt cx="11081698" cy="4381500"/>
            </a:xfrm>
          </p:grpSpPr>
          <p:pic>
            <p:nvPicPr>
              <p:cNvPr id="44" name="Picture 43">
                <a:extLst>
                  <a:ext uri="{FF2B5EF4-FFF2-40B4-BE49-F238E27FC236}">
                    <a16:creationId xmlns:a16="http://schemas.microsoft.com/office/drawing/2014/main" id="{7AB2F616-2602-F54C-BC5E-3CB25C06A22D}"/>
                  </a:ext>
                </a:extLst>
              </p:cNvPr>
              <p:cNvPicPr>
                <a:picLocks noChangeAspect="1"/>
              </p:cNvPicPr>
              <p:nvPr/>
            </p:nvPicPr>
            <p:blipFill>
              <a:blip r:embed="rId11"/>
              <a:stretch>
                <a:fillRect/>
              </a:stretch>
            </p:blipFill>
            <p:spPr>
              <a:xfrm>
                <a:off x="-711200" y="-2048207"/>
                <a:ext cx="5842000" cy="4381500"/>
              </a:xfrm>
              <a:prstGeom prst="rect">
                <a:avLst/>
              </a:prstGeom>
            </p:spPr>
          </p:pic>
          <p:pic>
            <p:nvPicPr>
              <p:cNvPr id="45" name="Picture 44">
                <a:extLst>
                  <a:ext uri="{FF2B5EF4-FFF2-40B4-BE49-F238E27FC236}">
                    <a16:creationId xmlns:a16="http://schemas.microsoft.com/office/drawing/2014/main" id="{B560DDA0-F436-F84D-BC7D-26DAD09E9824}"/>
                  </a:ext>
                </a:extLst>
              </p:cNvPr>
              <p:cNvPicPr>
                <a:picLocks noChangeAspect="1"/>
              </p:cNvPicPr>
              <p:nvPr/>
            </p:nvPicPr>
            <p:blipFill>
              <a:blip r:embed="rId12"/>
              <a:stretch>
                <a:fillRect/>
              </a:stretch>
            </p:blipFill>
            <p:spPr>
              <a:xfrm>
                <a:off x="4528498" y="-2048207"/>
                <a:ext cx="5842000" cy="4381500"/>
              </a:xfrm>
              <a:prstGeom prst="rect">
                <a:avLst/>
              </a:prstGeom>
            </p:spPr>
          </p:pic>
        </p:grpSp>
        <p:sp>
          <p:nvSpPr>
            <p:cNvPr id="43" name="TextBox 42">
              <a:extLst>
                <a:ext uri="{FF2B5EF4-FFF2-40B4-BE49-F238E27FC236}">
                  <a16:creationId xmlns:a16="http://schemas.microsoft.com/office/drawing/2014/main" id="{B2FCC965-2403-2443-8520-2D4EF2C376C7}"/>
                </a:ext>
              </a:extLst>
            </p:cNvPr>
            <p:cNvSpPr txBox="1"/>
            <p:nvPr/>
          </p:nvSpPr>
          <p:spPr>
            <a:xfrm>
              <a:off x="11810922" y="2476199"/>
              <a:ext cx="4704278" cy="461665"/>
            </a:xfrm>
            <a:prstGeom prst="rect">
              <a:avLst/>
            </a:prstGeom>
            <a:noFill/>
          </p:spPr>
          <p:txBody>
            <a:bodyPr wrap="square" rtlCol="0">
              <a:spAutoFit/>
            </a:bodyPr>
            <a:lstStyle/>
            <a:p>
              <a:r>
                <a:rPr lang="en-GB" sz="2400" b="1" dirty="0"/>
                <a:t>Angle btw induced</a:t>
              </a:r>
              <a:r>
                <a:rPr lang="en-SE" sz="2400" b="1" dirty="0"/>
                <a:t> dipole and EF</a:t>
              </a:r>
            </a:p>
          </p:txBody>
        </p:sp>
      </p:grpSp>
      <p:sp>
        <p:nvSpPr>
          <p:cNvPr id="46" name="TextBox 45">
            <a:extLst>
              <a:ext uri="{FF2B5EF4-FFF2-40B4-BE49-F238E27FC236}">
                <a16:creationId xmlns:a16="http://schemas.microsoft.com/office/drawing/2014/main" id="{E148CC4B-220F-2344-87E1-FF41D6DA01B0}"/>
              </a:ext>
            </a:extLst>
          </p:cNvPr>
          <p:cNvSpPr txBox="1"/>
          <p:nvPr/>
        </p:nvSpPr>
        <p:spPr>
          <a:xfrm>
            <a:off x="6693720" y="511213"/>
            <a:ext cx="3580025" cy="461665"/>
          </a:xfrm>
          <a:prstGeom prst="rect">
            <a:avLst/>
          </a:prstGeom>
          <a:noFill/>
        </p:spPr>
        <p:txBody>
          <a:bodyPr wrap="square" rtlCol="0">
            <a:spAutoFit/>
          </a:bodyPr>
          <a:lstStyle/>
          <a:p>
            <a:r>
              <a:rPr lang="en-SE" sz="2400" b="1" dirty="0"/>
              <a:t>Ubiquitin in 1 V/nm E field</a:t>
            </a:r>
          </a:p>
        </p:txBody>
      </p:sp>
      <p:sp>
        <p:nvSpPr>
          <p:cNvPr id="47" name="TextBox 46">
            <a:extLst>
              <a:ext uri="{FF2B5EF4-FFF2-40B4-BE49-F238E27FC236}">
                <a16:creationId xmlns:a16="http://schemas.microsoft.com/office/drawing/2014/main" id="{7170BC07-F8E3-F241-98A5-19661619E4E9}"/>
              </a:ext>
            </a:extLst>
          </p:cNvPr>
          <p:cNvSpPr txBox="1"/>
          <p:nvPr/>
        </p:nvSpPr>
        <p:spPr>
          <a:xfrm>
            <a:off x="2219325" y="5997499"/>
            <a:ext cx="7753350" cy="646331"/>
          </a:xfrm>
          <a:prstGeom prst="rect">
            <a:avLst/>
          </a:prstGeom>
          <a:noFill/>
          <a:ln w="6350">
            <a:noFill/>
            <a:prstDash val="sysDash"/>
          </a:ln>
        </p:spPr>
        <p:txBody>
          <a:bodyPr wrap="square">
            <a:spAutoFit/>
          </a:bodyPr>
          <a:lstStyle/>
          <a:p>
            <a:pPr algn="ctr"/>
            <a:r>
              <a:rPr lang="en-GB" dirty="0">
                <a:latin typeface="Calibri" panose="020F0502020204030204" pitchFamily="34" charset="0"/>
                <a:cs typeface="Calibri" panose="020F0502020204030204" pitchFamily="34" charset="0"/>
              </a:rPr>
              <a:t>⟶ Total dipole &gt;&gt; intrinsic dipole</a:t>
            </a:r>
          </a:p>
          <a:p>
            <a:pPr algn="ctr"/>
            <a:r>
              <a:rPr lang="en-GB" dirty="0">
                <a:latin typeface="Calibri" panose="020F0502020204030204" pitchFamily="34" charset="0"/>
                <a:cs typeface="Calibri" panose="020F0502020204030204" pitchFamily="34" charset="0"/>
              </a:rPr>
              <a:t>⟶   Polarization is </a:t>
            </a:r>
            <a:r>
              <a:rPr lang="en-GB" dirty="0" err="1">
                <a:latin typeface="Calibri" panose="020F0502020204030204" pitchFamily="34" charset="0"/>
                <a:cs typeface="Calibri" panose="020F0502020204030204" pitchFamily="34" charset="0"/>
              </a:rPr>
              <a:t>anaisotropic</a:t>
            </a:r>
            <a:r>
              <a:rPr lang="en-GB"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18082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FF3B9EE-1A05-C64A-959D-824B3D142DE2}"/>
              </a:ext>
            </a:extLst>
          </p:cNvPr>
          <p:cNvGrpSpPr/>
          <p:nvPr/>
        </p:nvGrpSpPr>
        <p:grpSpPr>
          <a:xfrm>
            <a:off x="-1311519" y="-2758225"/>
            <a:ext cx="13351477" cy="4345117"/>
            <a:chOff x="-1311519" y="-2758225"/>
            <a:chExt cx="13351477" cy="4345117"/>
          </a:xfrm>
        </p:grpSpPr>
        <p:grpSp>
          <p:nvGrpSpPr>
            <p:cNvPr id="5" name="Group 4">
              <a:extLst>
                <a:ext uri="{FF2B5EF4-FFF2-40B4-BE49-F238E27FC236}">
                  <a16:creationId xmlns:a16="http://schemas.microsoft.com/office/drawing/2014/main" id="{A0CA4C9F-B669-AC42-A9A8-DE90F42CE5E8}"/>
                </a:ext>
              </a:extLst>
            </p:cNvPr>
            <p:cNvGrpSpPr/>
            <p:nvPr/>
          </p:nvGrpSpPr>
          <p:grpSpPr>
            <a:xfrm>
              <a:off x="-1311519" y="-2758225"/>
              <a:ext cx="13351477" cy="4345117"/>
              <a:chOff x="-1311519" y="-2758225"/>
              <a:chExt cx="13351477" cy="4345117"/>
            </a:xfrm>
          </p:grpSpPr>
          <p:sp>
            <p:nvSpPr>
              <p:cNvPr id="7" name="Oval 6">
                <a:extLst>
                  <a:ext uri="{FF2B5EF4-FFF2-40B4-BE49-F238E27FC236}">
                    <a16:creationId xmlns:a16="http://schemas.microsoft.com/office/drawing/2014/main" id="{82943A77-907D-7C48-917B-F69886CADE1C}"/>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8" name="TextBox 7">
                <a:extLst>
                  <a:ext uri="{FF2B5EF4-FFF2-40B4-BE49-F238E27FC236}">
                    <a16:creationId xmlns:a16="http://schemas.microsoft.com/office/drawing/2014/main" id="{668FD679-4DB3-4F49-A4C2-6FBA1E22F2B8}"/>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9" name="TextBox 8">
                <a:extLst>
                  <a:ext uri="{FF2B5EF4-FFF2-40B4-BE49-F238E27FC236}">
                    <a16:creationId xmlns:a16="http://schemas.microsoft.com/office/drawing/2014/main" id="{E84344DD-ECC2-1045-8D36-4FBE5967F9F7}"/>
                  </a:ext>
                </a:extLst>
              </p:cNvPr>
              <p:cNvSpPr txBox="1"/>
              <p:nvPr/>
            </p:nvSpPr>
            <p:spPr>
              <a:xfrm>
                <a:off x="11439258" y="112487"/>
                <a:ext cx="600700" cy="276999"/>
              </a:xfrm>
              <a:prstGeom prst="rect">
                <a:avLst/>
              </a:prstGeom>
              <a:noFill/>
            </p:spPr>
            <p:txBody>
              <a:bodyPr wrap="square" rtlCol="0">
                <a:spAutoFit/>
              </a:bodyPr>
              <a:lstStyle/>
              <a:p>
                <a:pPr algn="r"/>
                <a:r>
                  <a:rPr lang="en-SE" sz="1200" dirty="0"/>
                  <a:t>23/25</a:t>
                </a:r>
              </a:p>
            </p:txBody>
          </p:sp>
          <p:sp>
            <p:nvSpPr>
              <p:cNvPr id="10" name="Rettangolo 5">
                <a:extLst>
                  <a:ext uri="{FF2B5EF4-FFF2-40B4-BE49-F238E27FC236}">
                    <a16:creationId xmlns:a16="http://schemas.microsoft.com/office/drawing/2014/main" id="{8585A513-67DF-9649-87B0-84536CECE6B8}"/>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Conclusions</a:t>
                </a:r>
              </a:p>
            </p:txBody>
          </p:sp>
          <p:pic>
            <p:nvPicPr>
              <p:cNvPr id="11" name="Graphic 10">
                <a:extLst>
                  <a:ext uri="{FF2B5EF4-FFF2-40B4-BE49-F238E27FC236}">
                    <a16:creationId xmlns:a16="http://schemas.microsoft.com/office/drawing/2014/main" id="{EEF42DF1-230B-544F-955B-4A02EC669D8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518" t="29746" r="35671" b="37624"/>
              <a:stretch/>
            </p:blipFill>
            <p:spPr>
              <a:xfrm>
                <a:off x="152042" y="-216954"/>
                <a:ext cx="1181540" cy="1355080"/>
              </a:xfrm>
              <a:prstGeom prst="rect">
                <a:avLst/>
              </a:prstGeom>
            </p:spPr>
          </p:pic>
        </p:grpSp>
        <p:cxnSp>
          <p:nvCxnSpPr>
            <p:cNvPr id="6" name="Straight Connector 5">
              <a:extLst>
                <a:ext uri="{FF2B5EF4-FFF2-40B4-BE49-F238E27FC236}">
                  <a16:creationId xmlns:a16="http://schemas.microsoft.com/office/drawing/2014/main" id="{AF8F2FFF-20A4-A947-88DD-DE75E9637026}"/>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12" name="Content Placeholder 2">
            <a:extLst>
              <a:ext uri="{FF2B5EF4-FFF2-40B4-BE49-F238E27FC236}">
                <a16:creationId xmlns:a16="http://schemas.microsoft.com/office/drawing/2014/main" id="{C45773A2-68FB-8946-905C-7A1554532066}"/>
              </a:ext>
            </a:extLst>
          </p:cNvPr>
          <p:cNvSpPr>
            <a:spLocks noGrp="1"/>
          </p:cNvSpPr>
          <p:nvPr>
            <p:ph idx="1"/>
          </p:nvPr>
        </p:nvSpPr>
        <p:spPr>
          <a:xfrm>
            <a:off x="898929" y="1803846"/>
            <a:ext cx="11449188" cy="4941667"/>
          </a:xfrm>
        </p:spPr>
        <p:txBody>
          <a:bodyPr>
            <a:normAutofit fontScale="92500" lnSpcReduction="20000"/>
          </a:bodyPr>
          <a:lstStyle/>
          <a:p>
            <a:r>
              <a:rPr lang="en-GB" sz="2800" dirty="0">
                <a:latin typeface="Calibri" panose="020F0502020204030204" pitchFamily="34" charset="0"/>
                <a:cs typeface="Calibri" panose="020F0502020204030204" pitchFamily="34" charset="0"/>
              </a:rPr>
              <a:t>It is </a:t>
            </a:r>
            <a:r>
              <a:rPr lang="en-GB" sz="2800" b="1" dirty="0">
                <a:latin typeface="Calibri" panose="020F0502020204030204" pitchFamily="34" charset="0"/>
                <a:cs typeface="Calibri" panose="020F0502020204030204" pitchFamily="34" charset="0"/>
              </a:rPr>
              <a:t>possible to orient </a:t>
            </a:r>
            <a:r>
              <a:rPr lang="en-GB" sz="2800" dirty="0">
                <a:latin typeface="Calibri" panose="020F0502020204030204" pitchFamily="34" charset="0"/>
                <a:cs typeface="Calibri" panose="020F0502020204030204" pitchFamily="34" charset="0"/>
              </a:rPr>
              <a:t>a protein with EF</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We find a window of electric field strengths that allows </a:t>
            </a:r>
            <a:r>
              <a:rPr lang="en-GB" sz="2800" b="1" dirty="0">
                <a:latin typeface="Calibri" panose="020F0502020204030204" pitchFamily="34" charset="0"/>
                <a:cs typeface="Calibri" panose="020F0502020204030204" pitchFamily="34" charset="0"/>
              </a:rPr>
              <a:t>orientation without destroying </a:t>
            </a:r>
            <a:r>
              <a:rPr lang="en-GB" sz="2800" dirty="0">
                <a:latin typeface="Calibri" panose="020F0502020204030204" pitchFamily="34" charset="0"/>
                <a:cs typeface="Calibri" panose="020F0502020204030204" pitchFamily="34" charset="0"/>
              </a:rPr>
              <a:t>the protein structure</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3A </a:t>
            </a:r>
            <a:r>
              <a:rPr lang="en-GB" sz="2800" b="1" dirty="0">
                <a:latin typeface="Calibri" panose="020F0502020204030204" pitchFamily="34" charset="0"/>
                <a:cs typeface="Calibri" panose="020F0502020204030204" pitchFamily="34" charset="0"/>
              </a:rPr>
              <a:t>water layer would help </a:t>
            </a:r>
            <a:r>
              <a:rPr lang="en-GB" sz="2800" dirty="0">
                <a:latin typeface="Calibri" panose="020F0502020204030204" pitchFamily="34" charset="0"/>
                <a:cs typeface="Calibri" panose="020F0502020204030204" pitchFamily="34" charset="0"/>
              </a:rPr>
              <a:t>in orienting proteins</a:t>
            </a:r>
          </a:p>
          <a:p>
            <a:pPr marL="0" indent="0">
              <a:buNone/>
            </a:pPr>
            <a:endParaRPr lang="en-GB"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There is a substantial </a:t>
            </a:r>
            <a:r>
              <a:rPr lang="en-GB" sz="2800" b="1" dirty="0">
                <a:latin typeface="Calibri" panose="020F0502020204030204" pitchFamily="34" charset="0"/>
                <a:cs typeface="Calibri" panose="020F0502020204030204" pitchFamily="34" charset="0"/>
              </a:rPr>
              <a:t>benefit of the pre-orientation </a:t>
            </a:r>
            <a:r>
              <a:rPr lang="en-GB" sz="2800" dirty="0">
                <a:latin typeface="Calibri" panose="020F0502020204030204" pitchFamily="34" charset="0"/>
                <a:cs typeface="Calibri" panose="020F0502020204030204" pitchFamily="34" charset="0"/>
              </a:rPr>
              <a:t>on the 3D reconstruction</a:t>
            </a:r>
          </a:p>
          <a:p>
            <a:endParaRPr lang="en-GB"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We i</a:t>
            </a:r>
            <a:r>
              <a:rPr lang="en-GB" dirty="0">
                <a:latin typeface="Calibri" panose="020F0502020204030204" pitchFamily="34" charset="0"/>
                <a:cs typeface="Calibri" panose="020F0502020204030204" pitchFamily="34" charset="0"/>
              </a:rPr>
              <a:t>dentify </a:t>
            </a:r>
            <a:r>
              <a:rPr lang="en-GB" b="1" dirty="0">
                <a:latin typeface="Calibri" panose="020F0502020204030204" pitchFamily="34" charset="0"/>
                <a:cs typeface="Calibri" panose="020F0502020204030204" pitchFamily="34" charset="0"/>
              </a:rPr>
              <a:t>a protocol to refine </a:t>
            </a:r>
            <a:r>
              <a:rPr lang="en-GB" dirty="0">
                <a:latin typeface="Calibri" panose="020F0502020204030204" pitchFamily="34" charset="0"/>
                <a:cs typeface="Calibri" panose="020F0502020204030204" pitchFamily="34" charset="0"/>
              </a:rPr>
              <a:t>gas phase structures</a:t>
            </a:r>
          </a:p>
          <a:p>
            <a:endParaRPr lang="en-GB" sz="2800" dirty="0">
              <a:latin typeface="Calibri" panose="020F0502020204030204" pitchFamily="34" charset="0"/>
              <a:cs typeface="Calibri" panose="020F0502020204030204" pitchFamily="34" charset="0"/>
            </a:endParaRPr>
          </a:p>
          <a:p>
            <a:pPr marL="0" indent="0" algn="ctr">
              <a:buNone/>
            </a:pPr>
            <a:r>
              <a:rPr lang="en-GB" sz="2800" dirty="0">
                <a:latin typeface="Calibri" panose="020F0502020204030204" pitchFamily="34" charset="0"/>
                <a:cs typeface="Calibri" panose="020F0502020204030204" pitchFamily="34" charset="0"/>
              </a:rPr>
              <a:t>(We are looking forward for experimental confirmations)</a:t>
            </a:r>
          </a:p>
        </p:txBody>
      </p:sp>
    </p:spTree>
    <p:extLst>
      <p:ext uri="{BB962C8B-B14F-4D97-AF65-F5344CB8AC3E}">
        <p14:creationId xmlns:p14="http://schemas.microsoft.com/office/powerpoint/2010/main" val="4032138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152FEE35-868E-FC4A-BCF7-785EFE4EA22E}"/>
              </a:ext>
            </a:extLst>
          </p:cNvPr>
          <p:cNvPicPr>
            <a:picLocks noGrp="1" noChangeAspect="1"/>
          </p:cNvPicPr>
          <p:nvPr>
            <p:ph idx="1"/>
          </p:nvPr>
        </p:nvPicPr>
        <p:blipFill>
          <a:blip r:embed="rId3"/>
          <a:stretch>
            <a:fillRect/>
          </a:stretch>
        </p:blipFill>
        <p:spPr>
          <a:xfrm>
            <a:off x="3208428" y="4284838"/>
            <a:ext cx="1542095" cy="644458"/>
          </a:xfrm>
        </p:spPr>
      </p:pic>
      <p:sp>
        <p:nvSpPr>
          <p:cNvPr id="4" name="Textplatzhalter 3">
            <a:extLst>
              <a:ext uri="{FF2B5EF4-FFF2-40B4-BE49-F238E27FC236}">
                <a16:creationId xmlns:a16="http://schemas.microsoft.com/office/drawing/2014/main" id="{AE5E0401-A486-6448-8383-033D92A23B62}"/>
              </a:ext>
            </a:extLst>
          </p:cNvPr>
          <p:cNvSpPr txBox="1">
            <a:spLocks/>
          </p:cNvSpPr>
          <p:nvPr/>
        </p:nvSpPr>
        <p:spPr>
          <a:xfrm>
            <a:off x="371475" y="96984"/>
            <a:ext cx="11376025" cy="6320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it-IT" dirty="0">
              <a:solidFill>
                <a:srgbClr val="CB4A5A"/>
              </a:solidFill>
            </a:endParaRPr>
          </a:p>
        </p:txBody>
      </p:sp>
      <p:pic>
        <p:nvPicPr>
          <p:cNvPr id="1026" name="Picture 2" descr="MS SPIDOC – Mass Spectrometry for Single-Particle Imaging of Dipole  Oriented Protein Complexes">
            <a:extLst>
              <a:ext uri="{FF2B5EF4-FFF2-40B4-BE49-F238E27FC236}">
                <a16:creationId xmlns:a16="http://schemas.microsoft.com/office/drawing/2014/main" id="{1A579008-3A18-B84B-936E-0F7107E6F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269" b="14881"/>
          <a:stretch/>
        </p:blipFill>
        <p:spPr bwMode="auto">
          <a:xfrm>
            <a:off x="9980656" y="4426869"/>
            <a:ext cx="2038349" cy="1301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ute resources - Swedish National Infrastructure for Computing">
            <a:extLst>
              <a:ext uri="{FF2B5EF4-FFF2-40B4-BE49-F238E27FC236}">
                <a16:creationId xmlns:a16="http://schemas.microsoft.com/office/drawing/2014/main" id="{FE31941D-E10B-3441-9801-1BAFCA5A6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082" y="5248821"/>
            <a:ext cx="1542096" cy="47953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FA27CA4-0D60-F74A-A2AF-622DDFE21797}"/>
              </a:ext>
            </a:extLst>
          </p:cNvPr>
          <p:cNvSpPr txBox="1"/>
          <p:nvPr/>
        </p:nvSpPr>
        <p:spPr>
          <a:xfrm>
            <a:off x="279126" y="1816096"/>
            <a:ext cx="3772897" cy="4770537"/>
          </a:xfrm>
          <a:prstGeom prst="rect">
            <a:avLst/>
          </a:prstGeom>
          <a:noFill/>
        </p:spPr>
        <p:txBody>
          <a:bodyPr wrap="square" rtlCol="0">
            <a:spAutoFit/>
          </a:bodyPr>
          <a:lstStyle/>
          <a:p>
            <a:r>
              <a:rPr lang="en-GB" sz="1600" dirty="0" err="1"/>
              <a:t>Marklund</a:t>
            </a:r>
            <a:r>
              <a:rPr lang="en-GB" sz="1600" dirty="0"/>
              <a:t> group (@ BMC-Kemi)</a:t>
            </a:r>
          </a:p>
          <a:p>
            <a:r>
              <a:rPr lang="en-GB" sz="1600" b="1" dirty="0"/>
              <a:t>Erik </a:t>
            </a:r>
            <a:r>
              <a:rPr lang="en-GB" sz="1600" b="1" dirty="0" err="1"/>
              <a:t>Marklund</a:t>
            </a:r>
            <a:endParaRPr lang="en-GB" sz="1600" b="1" dirty="0"/>
          </a:p>
          <a:p>
            <a:r>
              <a:rPr lang="en-GB" sz="1600" b="1" dirty="0"/>
              <a:t>Maxim </a:t>
            </a:r>
            <a:r>
              <a:rPr lang="en-GB" sz="1600" b="1" dirty="0" err="1"/>
              <a:t>Brodmerkel</a:t>
            </a:r>
            <a:endParaRPr lang="en-GB" sz="1600" b="1" dirty="0"/>
          </a:p>
          <a:p>
            <a:r>
              <a:rPr lang="en-GB" sz="1600" b="1" dirty="0"/>
              <a:t>Louise Persson</a:t>
            </a:r>
          </a:p>
          <a:p>
            <a:endParaRPr lang="en-GB" sz="1600" b="1" dirty="0"/>
          </a:p>
          <a:p>
            <a:r>
              <a:rPr lang="en-GB" sz="1600" dirty="0"/>
              <a:t>Mol D-Struct </a:t>
            </a:r>
            <a:r>
              <a:rPr lang="en-SE" sz="1600" dirty="0"/>
              <a:t>@ </a:t>
            </a:r>
            <a:r>
              <a:rPr lang="en-GB" sz="1600" dirty="0"/>
              <a:t>Phys Dept - </a:t>
            </a:r>
            <a:r>
              <a:rPr lang="en-GB" sz="1600" dirty="0" err="1"/>
              <a:t>Å</a:t>
            </a:r>
            <a:endParaRPr lang="en-SE" sz="1600" b="1" dirty="0"/>
          </a:p>
          <a:p>
            <a:r>
              <a:rPr lang="en-SE" sz="1600" b="1" dirty="0"/>
              <a:t>Carl Caleman </a:t>
            </a:r>
          </a:p>
          <a:p>
            <a:r>
              <a:rPr lang="en-GB" sz="1600" b="1" dirty="0"/>
              <a:t>Oscar </a:t>
            </a:r>
            <a:r>
              <a:rPr lang="en-GB" sz="1600" b="1" dirty="0" err="1"/>
              <a:t>Grånäs</a:t>
            </a:r>
            <a:r>
              <a:rPr lang="en-GB" sz="1600" b="1" dirty="0"/>
              <a:t> </a:t>
            </a:r>
          </a:p>
          <a:p>
            <a:r>
              <a:rPr lang="en-SE" sz="1600" b="1" dirty="0"/>
              <a:t>Ibrahim Dawood</a:t>
            </a:r>
          </a:p>
          <a:p>
            <a:r>
              <a:rPr lang="en-SE" sz="1600" b="1" dirty="0"/>
              <a:t>Thomas Mandl</a:t>
            </a:r>
          </a:p>
          <a:p>
            <a:r>
              <a:rPr lang="en-GB" sz="1600" b="1" dirty="0"/>
              <a:t>Harald </a:t>
            </a:r>
            <a:r>
              <a:rPr lang="en-GB" sz="1600" b="1" dirty="0" err="1"/>
              <a:t>Agelii</a:t>
            </a:r>
            <a:endParaRPr lang="en-GB" sz="1600" b="1" dirty="0"/>
          </a:p>
          <a:p>
            <a:r>
              <a:rPr lang="en-GB" sz="1600" b="1" dirty="0"/>
              <a:t>Ebba </a:t>
            </a:r>
            <a:r>
              <a:rPr lang="en-GB" sz="1600" b="1" dirty="0" err="1"/>
              <a:t>Koerfer</a:t>
            </a:r>
            <a:r>
              <a:rPr lang="en-GB" sz="1600" b="1" dirty="0"/>
              <a:t> </a:t>
            </a:r>
          </a:p>
          <a:p>
            <a:endParaRPr lang="en-GB" sz="1600" b="1" dirty="0"/>
          </a:p>
          <a:p>
            <a:r>
              <a:rPr lang="en-GB" sz="1600" dirty="0"/>
              <a:t>Mol </a:t>
            </a:r>
            <a:r>
              <a:rPr lang="en-GB" sz="1600" dirty="0" err="1"/>
              <a:t>Biophys</a:t>
            </a:r>
            <a:r>
              <a:rPr lang="en-GB" sz="1600" dirty="0"/>
              <a:t> @ BMC-ICM</a:t>
            </a:r>
          </a:p>
          <a:p>
            <a:r>
              <a:rPr lang="en-GB" sz="1600" b="1" dirty="0"/>
              <a:t>August </a:t>
            </a:r>
            <a:r>
              <a:rPr lang="en-GB" sz="1600" b="1" dirty="0" err="1"/>
              <a:t>Wollter</a:t>
            </a:r>
            <a:endParaRPr lang="en-GB" sz="1600" b="1" dirty="0"/>
          </a:p>
          <a:p>
            <a:endParaRPr lang="en-GB" sz="1600" b="1" dirty="0"/>
          </a:p>
          <a:p>
            <a:r>
              <a:rPr lang="en-GB" sz="1600" dirty="0"/>
              <a:t>Former members</a:t>
            </a:r>
          </a:p>
          <a:p>
            <a:r>
              <a:rPr lang="en-GB" sz="1600" b="1" dirty="0"/>
              <a:t>Anna </a:t>
            </a:r>
            <a:r>
              <a:rPr lang="en-GB" sz="1600" b="1" dirty="0" err="1"/>
              <a:t>Sinelnikova</a:t>
            </a:r>
            <a:endParaRPr lang="en-GB" sz="1600" b="1" dirty="0"/>
          </a:p>
          <a:p>
            <a:r>
              <a:rPr lang="en-GB" sz="1600" b="1" dirty="0"/>
              <a:t>Gideon </a:t>
            </a:r>
            <a:r>
              <a:rPr lang="en-GB" sz="1600" b="1" dirty="0" err="1"/>
              <a:t>Elfrink</a:t>
            </a:r>
            <a:endParaRPr lang="en-GB" sz="1600" b="1" dirty="0"/>
          </a:p>
        </p:txBody>
      </p:sp>
      <p:pic>
        <p:nvPicPr>
          <p:cNvPr id="2" name="Picture 2">
            <a:extLst>
              <a:ext uri="{FF2B5EF4-FFF2-40B4-BE49-F238E27FC236}">
                <a16:creationId xmlns:a16="http://schemas.microsoft.com/office/drawing/2014/main" id="{D729488D-28F1-0642-9659-0B7BEB669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7424" y="1379123"/>
            <a:ext cx="1604812" cy="1604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82692FE-BC9B-704B-9208-75DC7FF2452D}"/>
              </a:ext>
            </a:extLst>
          </p:cNvPr>
          <p:cNvPicPr>
            <a:picLocks noChangeAspect="1"/>
          </p:cNvPicPr>
          <p:nvPr/>
        </p:nvPicPr>
        <p:blipFill rotWithShape="1">
          <a:blip r:embed="rId7"/>
          <a:srcRect l="8333" t="22487" r="11669" b="18049"/>
          <a:stretch/>
        </p:blipFill>
        <p:spPr>
          <a:xfrm>
            <a:off x="5154178" y="856188"/>
            <a:ext cx="4754691" cy="2650683"/>
          </a:xfrm>
          <a:prstGeom prst="rect">
            <a:avLst/>
          </a:prstGeom>
        </p:spPr>
      </p:pic>
      <p:pic>
        <p:nvPicPr>
          <p:cNvPr id="17" name="Picture 16">
            <a:extLst>
              <a:ext uri="{FF2B5EF4-FFF2-40B4-BE49-F238E27FC236}">
                <a16:creationId xmlns:a16="http://schemas.microsoft.com/office/drawing/2014/main" id="{D57B6503-33D4-694E-A273-790C455B0448}"/>
              </a:ext>
            </a:extLst>
          </p:cNvPr>
          <p:cNvPicPr>
            <a:picLocks noChangeAspect="1"/>
          </p:cNvPicPr>
          <p:nvPr/>
        </p:nvPicPr>
        <p:blipFill rotWithShape="1">
          <a:blip r:embed="rId8"/>
          <a:srcRect t="18506" b="20509"/>
          <a:stretch/>
        </p:blipFill>
        <p:spPr>
          <a:xfrm>
            <a:off x="5449024" y="3700026"/>
            <a:ext cx="4459845" cy="2755176"/>
          </a:xfrm>
          <a:prstGeom prst="rect">
            <a:avLst/>
          </a:prstGeom>
        </p:spPr>
      </p:pic>
      <p:grpSp>
        <p:nvGrpSpPr>
          <p:cNvPr id="16" name="Group 15">
            <a:extLst>
              <a:ext uri="{FF2B5EF4-FFF2-40B4-BE49-F238E27FC236}">
                <a16:creationId xmlns:a16="http://schemas.microsoft.com/office/drawing/2014/main" id="{1961B640-2F65-D24F-B9B2-39B3EAAF2B58}"/>
              </a:ext>
            </a:extLst>
          </p:cNvPr>
          <p:cNvGrpSpPr/>
          <p:nvPr/>
        </p:nvGrpSpPr>
        <p:grpSpPr>
          <a:xfrm>
            <a:off x="-1311519" y="-2758225"/>
            <a:ext cx="13351477" cy="4345117"/>
            <a:chOff x="-1311519" y="-2758225"/>
            <a:chExt cx="13351477" cy="4345117"/>
          </a:xfrm>
        </p:grpSpPr>
        <p:grpSp>
          <p:nvGrpSpPr>
            <p:cNvPr id="20" name="Group 19">
              <a:extLst>
                <a:ext uri="{FF2B5EF4-FFF2-40B4-BE49-F238E27FC236}">
                  <a16:creationId xmlns:a16="http://schemas.microsoft.com/office/drawing/2014/main" id="{AB4CB954-628B-AA48-947C-FF27149373A6}"/>
                </a:ext>
              </a:extLst>
            </p:cNvPr>
            <p:cNvGrpSpPr/>
            <p:nvPr/>
          </p:nvGrpSpPr>
          <p:grpSpPr>
            <a:xfrm>
              <a:off x="-1311519" y="-2758225"/>
              <a:ext cx="13351477" cy="4345117"/>
              <a:chOff x="-1311519" y="-2758225"/>
              <a:chExt cx="13351477" cy="4345117"/>
            </a:xfrm>
          </p:grpSpPr>
          <p:sp>
            <p:nvSpPr>
              <p:cNvPr id="22" name="Oval 21">
                <a:extLst>
                  <a:ext uri="{FF2B5EF4-FFF2-40B4-BE49-F238E27FC236}">
                    <a16:creationId xmlns:a16="http://schemas.microsoft.com/office/drawing/2014/main" id="{FBD0A03D-A8E3-AC47-A606-CFC5E8CCD1B2}"/>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23" name="TextBox 22">
                <a:extLst>
                  <a:ext uri="{FF2B5EF4-FFF2-40B4-BE49-F238E27FC236}">
                    <a16:creationId xmlns:a16="http://schemas.microsoft.com/office/drawing/2014/main" id="{DDBAAD60-5950-0046-AB65-7AD5C41F34C8}"/>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24" name="TextBox 23">
                <a:extLst>
                  <a:ext uri="{FF2B5EF4-FFF2-40B4-BE49-F238E27FC236}">
                    <a16:creationId xmlns:a16="http://schemas.microsoft.com/office/drawing/2014/main" id="{4B6B94A5-B210-0349-BB1B-0FE4BA488951}"/>
                  </a:ext>
                </a:extLst>
              </p:cNvPr>
              <p:cNvSpPr txBox="1"/>
              <p:nvPr/>
            </p:nvSpPr>
            <p:spPr>
              <a:xfrm>
                <a:off x="11439258" y="112487"/>
                <a:ext cx="600700" cy="276999"/>
              </a:xfrm>
              <a:prstGeom prst="rect">
                <a:avLst/>
              </a:prstGeom>
              <a:noFill/>
            </p:spPr>
            <p:txBody>
              <a:bodyPr wrap="square" rtlCol="0">
                <a:spAutoFit/>
              </a:bodyPr>
              <a:lstStyle/>
              <a:p>
                <a:pPr algn="ctr"/>
                <a:r>
                  <a:rPr lang="en-SE" sz="1200" dirty="0"/>
                  <a:t>24/25</a:t>
                </a:r>
              </a:p>
            </p:txBody>
          </p:sp>
          <p:sp>
            <p:nvSpPr>
              <p:cNvPr id="25" name="Rettangolo 5">
                <a:extLst>
                  <a:ext uri="{FF2B5EF4-FFF2-40B4-BE49-F238E27FC236}">
                    <a16:creationId xmlns:a16="http://schemas.microsoft.com/office/drawing/2014/main" id="{B51A0F5B-1C8B-1B44-A35E-D53198CB7B9E}"/>
                  </a:ext>
                </a:extLst>
              </p:cNvPr>
              <p:cNvSpPr/>
              <p:nvPr/>
            </p:nvSpPr>
            <p:spPr>
              <a:xfrm>
                <a:off x="1414624" y="326188"/>
                <a:ext cx="2763764" cy="492432"/>
              </a:xfrm>
              <a:prstGeom prst="rect">
                <a:avLst/>
              </a:prstGeom>
              <a:noFill/>
              <a:ln>
                <a:noFill/>
              </a:ln>
            </p:spPr>
            <p:txBody>
              <a:bodyPr wrap="square" lIns="91431" tIns="45715" rIns="91431" bIns="45715">
                <a:spAutoFit/>
              </a:bodyPr>
              <a:lstStyle/>
              <a:p>
                <a:pPr marL="0" indent="0" algn="ctr">
                  <a:buNone/>
                </a:pPr>
                <a:r>
                  <a:rPr lang="en-GB" sz="2600" b="1" dirty="0">
                    <a:solidFill>
                      <a:schemeClr val="bg1"/>
                    </a:solidFill>
                  </a:rPr>
                  <a:t>Acknowledgments</a:t>
                </a:r>
                <a:endParaRPr lang="it-IT" sz="2600" b="1" dirty="0">
                  <a:solidFill>
                    <a:schemeClr val="bg1"/>
                  </a:solidFill>
                </a:endParaRPr>
              </a:p>
            </p:txBody>
          </p:sp>
          <p:pic>
            <p:nvPicPr>
              <p:cNvPr id="26" name="Graphic 25">
                <a:extLst>
                  <a:ext uri="{FF2B5EF4-FFF2-40B4-BE49-F238E27FC236}">
                    <a16:creationId xmlns:a16="http://schemas.microsoft.com/office/drawing/2014/main" id="{4E04411A-58F5-4248-8D3F-8FFEC245D108}"/>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7518" t="29746" r="35671" b="37624"/>
              <a:stretch/>
            </p:blipFill>
            <p:spPr>
              <a:xfrm>
                <a:off x="152042" y="-216954"/>
                <a:ext cx="1181540" cy="1355080"/>
              </a:xfrm>
              <a:prstGeom prst="rect">
                <a:avLst/>
              </a:prstGeom>
            </p:spPr>
          </p:pic>
        </p:grpSp>
        <p:cxnSp>
          <p:nvCxnSpPr>
            <p:cNvPr id="21" name="Straight Connector 20">
              <a:extLst>
                <a:ext uri="{FF2B5EF4-FFF2-40B4-BE49-F238E27FC236}">
                  <a16:creationId xmlns:a16="http://schemas.microsoft.com/office/drawing/2014/main" id="{0D632D8E-9349-5048-AD05-DBF6B65C3F55}"/>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pic>
        <p:nvPicPr>
          <p:cNvPr id="9" name="Picture 8">
            <a:extLst>
              <a:ext uri="{FF2B5EF4-FFF2-40B4-BE49-F238E27FC236}">
                <a16:creationId xmlns:a16="http://schemas.microsoft.com/office/drawing/2014/main" id="{D95B38C8-5FA5-464D-9652-174BDA915069}"/>
              </a:ext>
            </a:extLst>
          </p:cNvPr>
          <p:cNvPicPr>
            <a:picLocks noChangeAspect="1"/>
          </p:cNvPicPr>
          <p:nvPr/>
        </p:nvPicPr>
        <p:blipFill>
          <a:blip r:embed="rId11"/>
          <a:stretch>
            <a:fillRect/>
          </a:stretch>
        </p:blipFill>
        <p:spPr>
          <a:xfrm>
            <a:off x="2481632" y="5898873"/>
            <a:ext cx="1292457" cy="884877"/>
          </a:xfrm>
          <a:prstGeom prst="rect">
            <a:avLst/>
          </a:prstGeom>
        </p:spPr>
      </p:pic>
    </p:spTree>
    <p:extLst>
      <p:ext uri="{BB962C8B-B14F-4D97-AF65-F5344CB8AC3E}">
        <p14:creationId xmlns:p14="http://schemas.microsoft.com/office/powerpoint/2010/main" val="1106440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5">
            <a:extLst>
              <a:ext uri="{FF2B5EF4-FFF2-40B4-BE49-F238E27FC236}">
                <a16:creationId xmlns:a16="http://schemas.microsoft.com/office/drawing/2014/main" id="{468436CE-CA65-E045-81B6-787898F8504F}"/>
              </a:ext>
            </a:extLst>
          </p:cNvPr>
          <p:cNvPicPr>
            <a:picLocks noGrp="1" noChangeAspect="1"/>
          </p:cNvPicPr>
          <p:nvPr>
            <p:ph idx="1"/>
          </p:nvPr>
        </p:nvPicPr>
        <p:blipFill>
          <a:blip r:embed="rId2"/>
          <a:stretch>
            <a:fillRect/>
          </a:stretch>
        </p:blipFill>
        <p:spPr>
          <a:xfrm>
            <a:off x="8119646" y="1828268"/>
            <a:ext cx="2414310" cy="2414310"/>
          </a:xfrm>
        </p:spPr>
      </p:pic>
      <p:sp>
        <p:nvSpPr>
          <p:cNvPr id="9" name="TextBox 8">
            <a:extLst>
              <a:ext uri="{FF2B5EF4-FFF2-40B4-BE49-F238E27FC236}">
                <a16:creationId xmlns:a16="http://schemas.microsoft.com/office/drawing/2014/main" id="{6EC9FF5B-F3F9-8F44-83D5-B62CB3C03071}"/>
              </a:ext>
            </a:extLst>
          </p:cNvPr>
          <p:cNvSpPr txBox="1"/>
          <p:nvPr/>
        </p:nvSpPr>
        <p:spPr>
          <a:xfrm>
            <a:off x="152042" y="5549971"/>
            <a:ext cx="3163545" cy="707886"/>
          </a:xfrm>
          <a:prstGeom prst="rect">
            <a:avLst/>
          </a:prstGeom>
          <a:noFill/>
        </p:spPr>
        <p:txBody>
          <a:bodyPr wrap="square">
            <a:spAutoFit/>
          </a:bodyPr>
          <a:lstStyle/>
          <a:p>
            <a:pPr algn="ctr"/>
            <a:r>
              <a:rPr lang="en-GB" sz="2000" dirty="0">
                <a:effectLst/>
                <a:ea typeface="Times New Roman" panose="02020603050405020304" pitchFamily="18" charset="0"/>
              </a:rPr>
              <a:t>The Next Generation </a:t>
            </a:r>
            <a:endParaRPr lang="en-GB" sz="2000" dirty="0">
              <a:ea typeface="Times New Roman" panose="02020603050405020304" pitchFamily="18" charset="0"/>
            </a:endParaRPr>
          </a:p>
          <a:p>
            <a:pPr algn="ctr"/>
            <a:r>
              <a:rPr lang="en-GB" sz="2000" dirty="0">
                <a:effectLst/>
                <a:ea typeface="Times New Roman" panose="02020603050405020304" pitchFamily="18" charset="0"/>
              </a:rPr>
              <a:t>MS </a:t>
            </a:r>
            <a:r>
              <a:rPr lang="en-GB" sz="2000" dirty="0" err="1">
                <a:effectLst/>
                <a:ea typeface="Times New Roman" panose="02020603050405020304" pitchFamily="18" charset="0"/>
              </a:rPr>
              <a:t>SPI</a:t>
            </a:r>
            <a:r>
              <a:rPr lang="en-GB" sz="2000" i="1" dirty="0" err="1">
                <a:effectLst/>
                <a:ea typeface="Times New Roman" panose="02020603050405020304" pitchFamily="18" charset="0"/>
              </a:rPr>
              <a:t>Doc</a:t>
            </a:r>
            <a:r>
              <a:rPr lang="en-GB" sz="2000" dirty="0" err="1">
                <a:effectLst/>
                <a:ea typeface="Times New Roman" panose="02020603050405020304" pitchFamily="18" charset="0"/>
              </a:rPr>
              <a:t>’s</a:t>
            </a:r>
            <a:endParaRPr lang="en-SE" dirty="0">
              <a:effectLst/>
              <a:ea typeface="Times New Roman" panose="02020603050405020304" pitchFamily="18" charset="0"/>
            </a:endParaRPr>
          </a:p>
        </p:txBody>
      </p:sp>
      <p:pic>
        <p:nvPicPr>
          <p:cNvPr id="2050" name="Picture 2" descr="Flag of Europe - Wikipedia">
            <a:extLst>
              <a:ext uri="{FF2B5EF4-FFF2-40B4-BE49-F238E27FC236}">
                <a16:creationId xmlns:a16="http://schemas.microsoft.com/office/drawing/2014/main" id="{80761502-3A0C-A345-A360-2BB54EC71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915" y="5369323"/>
            <a:ext cx="1603773" cy="10691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a:extLst>
              <a:ext uri="{FF2B5EF4-FFF2-40B4-BE49-F238E27FC236}">
                <a16:creationId xmlns:a16="http://schemas.microsoft.com/office/drawing/2014/main" id="{3001F9EC-1A8C-8A47-9FC1-4A7B3513AEBD}"/>
              </a:ext>
            </a:extLst>
          </p:cNvPr>
          <p:cNvGraphicFramePr/>
          <p:nvPr>
            <p:extLst>
              <p:ext uri="{D42A27DB-BD31-4B8C-83A1-F6EECF244321}">
                <p14:modId xmlns:p14="http://schemas.microsoft.com/office/powerpoint/2010/main" val="1959586276"/>
              </p:ext>
            </p:extLst>
          </p:nvPr>
        </p:nvGraphicFramePr>
        <p:xfrm>
          <a:off x="1027987" y="1912102"/>
          <a:ext cx="6099048" cy="4786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B7677F6E-0717-6540-A1B3-92BCCAF5E4B0}"/>
              </a:ext>
            </a:extLst>
          </p:cNvPr>
          <p:cNvSpPr txBox="1"/>
          <p:nvPr/>
        </p:nvSpPr>
        <p:spPr>
          <a:xfrm>
            <a:off x="6697901" y="4544340"/>
            <a:ext cx="5257800" cy="523220"/>
          </a:xfrm>
          <a:prstGeom prst="rect">
            <a:avLst/>
          </a:prstGeom>
          <a:noFill/>
        </p:spPr>
        <p:txBody>
          <a:bodyPr wrap="square" rtlCol="0">
            <a:spAutoFit/>
          </a:bodyPr>
          <a:lstStyle/>
          <a:p>
            <a:pPr algn="ctr"/>
            <a:r>
              <a:rPr lang="en-GB" sz="2800" b="1" dirty="0"/>
              <a:t>https://</a:t>
            </a:r>
            <a:r>
              <a:rPr lang="en-GB" sz="2800" b="1" dirty="0" err="1"/>
              <a:t>www.ms-spidoc.eu</a:t>
            </a:r>
            <a:r>
              <a:rPr lang="en-GB" sz="2800" b="1" dirty="0"/>
              <a:t>/</a:t>
            </a:r>
            <a:endParaRPr lang="en-SE" sz="2800" b="1" dirty="0"/>
          </a:p>
        </p:txBody>
      </p:sp>
      <p:sp>
        <p:nvSpPr>
          <p:cNvPr id="16" name="Oval 15">
            <a:extLst>
              <a:ext uri="{FF2B5EF4-FFF2-40B4-BE49-F238E27FC236}">
                <a16:creationId xmlns:a16="http://schemas.microsoft.com/office/drawing/2014/main" id="{6416BECC-90B1-5848-8F0E-A801A5199CBC}"/>
              </a:ext>
            </a:extLst>
          </p:cNvPr>
          <p:cNvSpPr>
            <a:spLocks noChangeAspect="1"/>
          </p:cNvSpPr>
          <p:nvPr/>
        </p:nvSpPr>
        <p:spPr>
          <a:xfrm>
            <a:off x="5202318" y="1585411"/>
            <a:ext cx="1335600" cy="1335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2 @ Uppsala </a:t>
            </a:r>
          </a:p>
        </p:txBody>
      </p:sp>
      <p:cxnSp>
        <p:nvCxnSpPr>
          <p:cNvPr id="18" name="Straight Connector 17">
            <a:extLst>
              <a:ext uri="{FF2B5EF4-FFF2-40B4-BE49-F238E27FC236}">
                <a16:creationId xmlns:a16="http://schemas.microsoft.com/office/drawing/2014/main" id="{1142F6BF-FC77-1045-9907-7DA9F081FCF8}"/>
              </a:ext>
            </a:extLst>
          </p:cNvPr>
          <p:cNvCxnSpPr>
            <a:cxnSpLocks/>
          </p:cNvCxnSpPr>
          <p:nvPr/>
        </p:nvCxnSpPr>
        <p:spPr>
          <a:xfrm flipV="1">
            <a:off x="4663097" y="2253211"/>
            <a:ext cx="489373" cy="171794"/>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06F8ABA-1D20-014F-8A4F-9EA14E438A46}"/>
              </a:ext>
            </a:extLst>
          </p:cNvPr>
          <p:cNvGrpSpPr/>
          <p:nvPr/>
        </p:nvGrpSpPr>
        <p:grpSpPr>
          <a:xfrm>
            <a:off x="-1311519" y="-2758225"/>
            <a:ext cx="13351477" cy="4345117"/>
            <a:chOff x="-1311519" y="-2758225"/>
            <a:chExt cx="13351477" cy="4345117"/>
          </a:xfrm>
        </p:grpSpPr>
        <p:grpSp>
          <p:nvGrpSpPr>
            <p:cNvPr id="33" name="Group 32">
              <a:extLst>
                <a:ext uri="{FF2B5EF4-FFF2-40B4-BE49-F238E27FC236}">
                  <a16:creationId xmlns:a16="http://schemas.microsoft.com/office/drawing/2014/main" id="{A46A6BE8-261A-AB49-A8DF-F960E1BAAEB3}"/>
                </a:ext>
              </a:extLst>
            </p:cNvPr>
            <p:cNvGrpSpPr/>
            <p:nvPr/>
          </p:nvGrpSpPr>
          <p:grpSpPr>
            <a:xfrm>
              <a:off x="-1311519" y="-2758225"/>
              <a:ext cx="13351477" cy="4345117"/>
              <a:chOff x="-1311519" y="-2758225"/>
              <a:chExt cx="13351477" cy="4345117"/>
            </a:xfrm>
          </p:grpSpPr>
          <p:sp>
            <p:nvSpPr>
              <p:cNvPr id="35" name="Oval 34">
                <a:extLst>
                  <a:ext uri="{FF2B5EF4-FFF2-40B4-BE49-F238E27FC236}">
                    <a16:creationId xmlns:a16="http://schemas.microsoft.com/office/drawing/2014/main" id="{948D5277-DEEF-6F41-9E1D-CC3B82742CFA}"/>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36" name="TextBox 35">
                <a:extLst>
                  <a:ext uri="{FF2B5EF4-FFF2-40B4-BE49-F238E27FC236}">
                    <a16:creationId xmlns:a16="http://schemas.microsoft.com/office/drawing/2014/main" id="{F06CE311-1F5B-F34F-85F6-2FB69F5DE3F9}"/>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37" name="TextBox 36">
                <a:extLst>
                  <a:ext uri="{FF2B5EF4-FFF2-40B4-BE49-F238E27FC236}">
                    <a16:creationId xmlns:a16="http://schemas.microsoft.com/office/drawing/2014/main" id="{7EC72E0C-2DE8-6949-8062-7C491C173086}"/>
                  </a:ext>
                </a:extLst>
              </p:cNvPr>
              <p:cNvSpPr txBox="1"/>
              <p:nvPr/>
            </p:nvSpPr>
            <p:spPr>
              <a:xfrm>
                <a:off x="11439258" y="112487"/>
                <a:ext cx="600700" cy="276999"/>
              </a:xfrm>
              <a:prstGeom prst="rect">
                <a:avLst/>
              </a:prstGeom>
              <a:noFill/>
            </p:spPr>
            <p:txBody>
              <a:bodyPr wrap="square" rtlCol="0">
                <a:spAutoFit/>
              </a:bodyPr>
              <a:lstStyle/>
              <a:p>
                <a:pPr algn="ctr"/>
                <a:r>
                  <a:rPr lang="en-SE" sz="1200" dirty="0"/>
                  <a:t>25/25</a:t>
                </a:r>
              </a:p>
            </p:txBody>
          </p:sp>
          <p:sp>
            <p:nvSpPr>
              <p:cNvPr id="38" name="Rettangolo 5">
                <a:extLst>
                  <a:ext uri="{FF2B5EF4-FFF2-40B4-BE49-F238E27FC236}">
                    <a16:creationId xmlns:a16="http://schemas.microsoft.com/office/drawing/2014/main" id="{1A4D1BF7-1027-1B40-9918-BEF72A8B720A}"/>
                  </a:ext>
                </a:extLst>
              </p:cNvPr>
              <p:cNvSpPr/>
              <p:nvPr/>
            </p:nvSpPr>
            <p:spPr>
              <a:xfrm>
                <a:off x="1414624" y="326188"/>
                <a:ext cx="2763764" cy="1200318"/>
              </a:xfrm>
              <a:prstGeom prst="rect">
                <a:avLst/>
              </a:prstGeom>
              <a:noFill/>
              <a:ln>
                <a:noFill/>
              </a:ln>
            </p:spPr>
            <p:txBody>
              <a:bodyPr wrap="square" lIns="91431" tIns="45715" rIns="91431" bIns="45715">
                <a:spAutoFit/>
              </a:bodyPr>
              <a:lstStyle/>
              <a:p>
                <a:pPr marL="0" indent="0">
                  <a:buNone/>
                </a:pPr>
                <a:r>
                  <a:rPr lang="en-GB" sz="2600" b="1" dirty="0">
                    <a:solidFill>
                      <a:schemeClr val="bg1"/>
                    </a:solidFill>
                  </a:rPr>
                  <a:t>Advertisement</a:t>
                </a:r>
              </a:p>
              <a:p>
                <a:r>
                  <a:rPr lang="en-SE" b="1" dirty="0">
                    <a:solidFill>
                      <a:schemeClr val="bg1"/>
                    </a:solidFill>
                    <a:latin typeface="+mj-lt"/>
                  </a:rPr>
                  <a:t>Doctoral network</a:t>
                </a:r>
              </a:p>
              <a:p>
                <a:pPr marL="0" indent="0">
                  <a:buNone/>
                </a:pPr>
                <a:endParaRPr lang="it-IT" sz="2600" b="1" dirty="0">
                  <a:solidFill>
                    <a:schemeClr val="bg1"/>
                  </a:solidFill>
                </a:endParaRPr>
              </a:p>
            </p:txBody>
          </p:sp>
          <p:pic>
            <p:nvPicPr>
              <p:cNvPr id="39" name="Graphic 38">
                <a:extLst>
                  <a:ext uri="{FF2B5EF4-FFF2-40B4-BE49-F238E27FC236}">
                    <a16:creationId xmlns:a16="http://schemas.microsoft.com/office/drawing/2014/main" id="{47E26EAD-1A2C-A54C-893D-A9610CB2F8D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7518" t="29746" r="35671" b="37624"/>
              <a:stretch/>
            </p:blipFill>
            <p:spPr>
              <a:xfrm>
                <a:off x="152042" y="-216954"/>
                <a:ext cx="1181540" cy="1355080"/>
              </a:xfrm>
              <a:prstGeom prst="rect">
                <a:avLst/>
              </a:prstGeom>
            </p:spPr>
          </p:pic>
        </p:grpSp>
        <p:cxnSp>
          <p:nvCxnSpPr>
            <p:cNvPr id="34" name="Straight Connector 33">
              <a:extLst>
                <a:ext uri="{FF2B5EF4-FFF2-40B4-BE49-F238E27FC236}">
                  <a16:creationId xmlns:a16="http://schemas.microsoft.com/office/drawing/2014/main" id="{71D966F1-70A6-7B47-A989-D87C654C05A9}"/>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41" name="Oval 40">
            <a:extLst>
              <a:ext uri="{FF2B5EF4-FFF2-40B4-BE49-F238E27FC236}">
                <a16:creationId xmlns:a16="http://schemas.microsoft.com/office/drawing/2014/main" id="{01485ED0-45BE-E244-BA76-C43DD3B3F56E}"/>
              </a:ext>
            </a:extLst>
          </p:cNvPr>
          <p:cNvSpPr>
            <a:spLocks noChangeAspect="1"/>
          </p:cNvSpPr>
          <p:nvPr/>
        </p:nvSpPr>
        <p:spPr>
          <a:xfrm>
            <a:off x="3846185" y="190410"/>
            <a:ext cx="1052614" cy="1052614"/>
          </a:xfrm>
          <a:prstGeom prst="ellipse">
            <a:avLst/>
          </a:prstGeom>
          <a:solidFill>
            <a:schemeClr val="bg1"/>
          </a:solidFill>
          <a:ln w="44450">
            <a:solidFill>
              <a:srgbClr val="C0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23" name="Graphic 22" descr="Target Audience">
            <a:extLst>
              <a:ext uri="{FF2B5EF4-FFF2-40B4-BE49-F238E27FC236}">
                <a16:creationId xmlns:a16="http://schemas.microsoft.com/office/drawing/2014/main" id="{CD68EC81-493D-2140-9D5D-EC82698B0A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64272" y="290158"/>
            <a:ext cx="914400" cy="914400"/>
          </a:xfrm>
          <a:prstGeom prst="rect">
            <a:avLst/>
          </a:prstGeom>
        </p:spPr>
      </p:pic>
      <p:sp>
        <p:nvSpPr>
          <p:cNvPr id="42" name="TextBox 41">
            <a:extLst>
              <a:ext uri="{FF2B5EF4-FFF2-40B4-BE49-F238E27FC236}">
                <a16:creationId xmlns:a16="http://schemas.microsoft.com/office/drawing/2014/main" id="{14B166DD-01BD-7445-9890-18A111EB67D6}"/>
              </a:ext>
            </a:extLst>
          </p:cNvPr>
          <p:cNvSpPr txBox="1"/>
          <p:nvPr/>
        </p:nvSpPr>
        <p:spPr>
          <a:xfrm>
            <a:off x="7130016" y="1064841"/>
            <a:ext cx="4393571" cy="461665"/>
          </a:xfrm>
          <a:prstGeom prst="rect">
            <a:avLst/>
          </a:prstGeom>
          <a:noFill/>
        </p:spPr>
        <p:txBody>
          <a:bodyPr wrap="square" rtlCol="0">
            <a:spAutoFit/>
          </a:bodyPr>
          <a:lstStyle/>
          <a:p>
            <a:pPr algn="ctr"/>
            <a:r>
              <a:rPr lang="en-GB" sz="2400" b="1" dirty="0"/>
              <a:t>e</a:t>
            </a:r>
            <a:r>
              <a:rPr lang="en-SE" sz="2400" b="1" dirty="0"/>
              <a:t>miliano.desantis@kemi.uu.se</a:t>
            </a:r>
          </a:p>
        </p:txBody>
      </p:sp>
    </p:spTree>
    <p:extLst>
      <p:ext uri="{BB962C8B-B14F-4D97-AF65-F5344CB8AC3E}">
        <p14:creationId xmlns:p14="http://schemas.microsoft.com/office/powerpoint/2010/main" val="90136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FA5123-0BDD-A64C-84C4-8678C40E3BD6}"/>
              </a:ext>
            </a:extLst>
          </p:cNvPr>
          <p:cNvSpPr>
            <a:spLocks noGrp="1"/>
          </p:cNvSpPr>
          <p:nvPr>
            <p:ph idx="1"/>
          </p:nvPr>
        </p:nvSpPr>
        <p:spPr>
          <a:xfrm>
            <a:off x="2667000" y="3751141"/>
            <a:ext cx="10515600" cy="4351338"/>
          </a:xfrm>
        </p:spPr>
        <p:txBody>
          <a:bodyPr/>
          <a:lstStyle/>
          <a:p>
            <a:pPr marL="0" indent="0">
              <a:buNone/>
            </a:pPr>
            <a:r>
              <a:rPr lang="en-SE" b="1" dirty="0"/>
              <a:t>Thank you for the kind attention!</a:t>
            </a:r>
          </a:p>
        </p:txBody>
      </p:sp>
    </p:spTree>
    <p:extLst>
      <p:ext uri="{BB962C8B-B14F-4D97-AF65-F5344CB8AC3E}">
        <p14:creationId xmlns:p14="http://schemas.microsoft.com/office/powerpoint/2010/main" val="2265909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6B2C9CC-3013-B243-8CB8-9647F124C08F}"/>
              </a:ext>
            </a:extLst>
          </p:cNvPr>
          <p:cNvPicPr>
            <a:picLocks noGrp="1" noChangeAspect="1"/>
          </p:cNvPicPr>
          <p:nvPr>
            <p:ph idx="1"/>
          </p:nvPr>
        </p:nvPicPr>
        <p:blipFill>
          <a:blip r:embed="rId3"/>
          <a:stretch>
            <a:fillRect/>
          </a:stretch>
        </p:blipFill>
        <p:spPr>
          <a:xfrm>
            <a:off x="2476589" y="589593"/>
            <a:ext cx="6302198" cy="6268407"/>
          </a:xfrm>
        </p:spPr>
      </p:pic>
    </p:spTree>
    <p:extLst>
      <p:ext uri="{BB962C8B-B14F-4D97-AF65-F5344CB8AC3E}">
        <p14:creationId xmlns:p14="http://schemas.microsoft.com/office/powerpoint/2010/main" val="2387255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B2339EA-81D1-9F4F-9798-C2020EB12494}"/>
              </a:ext>
            </a:extLst>
          </p:cNvPr>
          <p:cNvSpPr txBox="1"/>
          <p:nvPr/>
        </p:nvSpPr>
        <p:spPr>
          <a:xfrm>
            <a:off x="292754" y="6285251"/>
            <a:ext cx="6229350" cy="230832"/>
          </a:xfrm>
          <a:prstGeom prst="rect">
            <a:avLst/>
          </a:prstGeom>
          <a:noFill/>
        </p:spPr>
        <p:txBody>
          <a:bodyPr wrap="square">
            <a:spAutoFit/>
          </a:bodyPr>
          <a:lstStyle/>
          <a:p>
            <a:r>
              <a:rPr lang="en-GB" sz="900" dirty="0">
                <a:effectLst/>
                <a:latin typeface="Calibri" panose="020F0502020204030204" pitchFamily="34" charset="0"/>
                <a:cs typeface="Calibri" panose="020F0502020204030204" pitchFamily="34" charset="0"/>
              </a:rPr>
              <a:t>E </a:t>
            </a:r>
            <a:r>
              <a:rPr lang="en-GB" sz="900" dirty="0" err="1">
                <a:effectLst/>
                <a:latin typeface="Calibri" panose="020F0502020204030204" pitchFamily="34" charset="0"/>
                <a:cs typeface="Calibri" panose="020F0502020204030204" pitchFamily="34" charset="0"/>
              </a:rPr>
              <a:t>Koerfer</a:t>
            </a:r>
            <a:r>
              <a:rPr lang="en-GB" sz="900" dirty="0">
                <a:effectLst/>
                <a:latin typeface="Calibri" panose="020F0502020204030204" pitchFamily="34" charset="0"/>
                <a:cs typeface="Calibri" panose="020F0502020204030204" pitchFamily="34" charset="0"/>
              </a:rPr>
              <a:t>, </a:t>
            </a:r>
            <a:r>
              <a:rPr lang="en-GB" sz="900" u="sng" dirty="0">
                <a:effectLst/>
                <a:latin typeface="Calibri" panose="020F0502020204030204" pitchFamily="34" charset="0"/>
                <a:cs typeface="Calibri" panose="020F0502020204030204" pitchFamily="34" charset="0"/>
              </a:rPr>
              <a:t>EDS, et al, </a:t>
            </a:r>
            <a:r>
              <a:rPr lang="en-GB" sz="900" i="1" u="sng" dirty="0">
                <a:effectLst/>
                <a:latin typeface="Calibri" panose="020F0502020204030204" pitchFamily="34" charset="0"/>
                <a:cs typeface="Calibri" panose="020F0502020204030204" pitchFamily="34" charset="0"/>
              </a:rPr>
              <a:t>submitted</a:t>
            </a:r>
          </a:p>
        </p:txBody>
      </p:sp>
      <p:grpSp>
        <p:nvGrpSpPr>
          <p:cNvPr id="23" name="Group 22">
            <a:extLst>
              <a:ext uri="{FF2B5EF4-FFF2-40B4-BE49-F238E27FC236}">
                <a16:creationId xmlns:a16="http://schemas.microsoft.com/office/drawing/2014/main" id="{AC983A99-6104-5E45-ADB8-5A185D234A6D}"/>
              </a:ext>
            </a:extLst>
          </p:cNvPr>
          <p:cNvGrpSpPr/>
          <p:nvPr/>
        </p:nvGrpSpPr>
        <p:grpSpPr>
          <a:xfrm>
            <a:off x="539410" y="70941"/>
            <a:ext cx="10526615" cy="5624211"/>
            <a:chOff x="512881" y="-1009174"/>
            <a:chExt cx="12171649" cy="6267700"/>
          </a:xfrm>
        </p:grpSpPr>
        <p:pic>
          <p:nvPicPr>
            <p:cNvPr id="20" name="Picture 19">
              <a:extLst>
                <a:ext uri="{FF2B5EF4-FFF2-40B4-BE49-F238E27FC236}">
                  <a16:creationId xmlns:a16="http://schemas.microsoft.com/office/drawing/2014/main" id="{7F4EA7DF-DC82-C140-97A4-B927FAB261CB}"/>
                </a:ext>
              </a:extLst>
            </p:cNvPr>
            <p:cNvPicPr>
              <a:picLocks noChangeAspect="1"/>
            </p:cNvPicPr>
            <p:nvPr/>
          </p:nvPicPr>
          <p:blipFill rotWithShape="1">
            <a:blip r:embed="rId3"/>
            <a:srcRect r="52717"/>
            <a:stretch/>
          </p:blipFill>
          <p:spPr>
            <a:xfrm>
              <a:off x="512881" y="2312127"/>
              <a:ext cx="2588099" cy="2946399"/>
            </a:xfrm>
            <a:prstGeom prst="rect">
              <a:avLst/>
            </a:prstGeom>
          </p:spPr>
        </p:pic>
        <p:pic>
          <p:nvPicPr>
            <p:cNvPr id="21" name="Picture 20">
              <a:extLst>
                <a:ext uri="{FF2B5EF4-FFF2-40B4-BE49-F238E27FC236}">
                  <a16:creationId xmlns:a16="http://schemas.microsoft.com/office/drawing/2014/main" id="{A7846E6E-94FC-5644-AFCD-BF03F18B232D}"/>
                </a:ext>
              </a:extLst>
            </p:cNvPr>
            <p:cNvPicPr>
              <a:picLocks noChangeAspect="1"/>
            </p:cNvPicPr>
            <p:nvPr/>
          </p:nvPicPr>
          <p:blipFill rotWithShape="1">
            <a:blip r:embed="rId3"/>
            <a:srcRect l="57383" t="10504" r="1172" b="13882"/>
            <a:stretch/>
          </p:blipFill>
          <p:spPr>
            <a:xfrm>
              <a:off x="10503541" y="-1009174"/>
              <a:ext cx="2180989" cy="2141876"/>
            </a:xfrm>
            <a:prstGeom prst="rect">
              <a:avLst/>
            </a:prstGeom>
          </p:spPr>
        </p:pic>
      </p:grpSp>
      <p:sp>
        <p:nvSpPr>
          <p:cNvPr id="22" name="TextBox 21">
            <a:extLst>
              <a:ext uri="{FF2B5EF4-FFF2-40B4-BE49-F238E27FC236}">
                <a16:creationId xmlns:a16="http://schemas.microsoft.com/office/drawing/2014/main" id="{33B877A5-25A1-F642-9B5F-DC856602C4C2}"/>
              </a:ext>
            </a:extLst>
          </p:cNvPr>
          <p:cNvSpPr txBox="1"/>
          <p:nvPr/>
        </p:nvSpPr>
        <p:spPr>
          <a:xfrm>
            <a:off x="79308" y="5495097"/>
            <a:ext cx="3687732" cy="400110"/>
          </a:xfrm>
          <a:prstGeom prst="rect">
            <a:avLst/>
          </a:prstGeom>
          <a:noFill/>
        </p:spPr>
        <p:txBody>
          <a:bodyPr wrap="square" rtlCol="0">
            <a:spAutoFit/>
          </a:bodyPr>
          <a:lstStyle/>
          <a:p>
            <a:r>
              <a:rPr lang="en-SE" sz="2000" dirty="0"/>
              <a:t>Ubiquitin in 1 V/nm E field</a:t>
            </a:r>
          </a:p>
        </p:txBody>
      </p:sp>
      <p:sp>
        <p:nvSpPr>
          <p:cNvPr id="39" name="TextBox 38">
            <a:extLst>
              <a:ext uri="{FF2B5EF4-FFF2-40B4-BE49-F238E27FC236}">
                <a16:creationId xmlns:a16="http://schemas.microsoft.com/office/drawing/2014/main" id="{B2CACC06-8854-0647-813D-D4B4BFFBF58F}"/>
              </a:ext>
            </a:extLst>
          </p:cNvPr>
          <p:cNvSpPr txBox="1"/>
          <p:nvPr/>
        </p:nvSpPr>
        <p:spPr>
          <a:xfrm>
            <a:off x="5983781" y="6196845"/>
            <a:ext cx="5852160" cy="369332"/>
          </a:xfrm>
          <a:prstGeom prst="rect">
            <a:avLst/>
          </a:prstGeom>
          <a:noFill/>
        </p:spPr>
        <p:txBody>
          <a:bodyPr wrap="square" rtlCol="0">
            <a:spAutoFit/>
          </a:bodyPr>
          <a:lstStyle/>
          <a:p>
            <a:r>
              <a:rPr lang="en-GB" dirty="0">
                <a:solidFill>
                  <a:srgbClr val="FF0000"/>
                </a:solidFill>
              </a:rPr>
              <a:t>Add s</a:t>
            </a:r>
            <a:r>
              <a:rPr lang="en-SE" dirty="0">
                <a:solidFill>
                  <a:srgbClr val="FF0000"/>
                </a:solidFill>
              </a:rPr>
              <a:t>ome conclusion</a:t>
            </a:r>
          </a:p>
        </p:txBody>
      </p:sp>
      <p:grpSp>
        <p:nvGrpSpPr>
          <p:cNvPr id="86" name="Group 85">
            <a:extLst>
              <a:ext uri="{FF2B5EF4-FFF2-40B4-BE49-F238E27FC236}">
                <a16:creationId xmlns:a16="http://schemas.microsoft.com/office/drawing/2014/main" id="{6D93B503-1CFB-4343-9130-A3E57E1C8FB1}"/>
              </a:ext>
            </a:extLst>
          </p:cNvPr>
          <p:cNvGrpSpPr/>
          <p:nvPr/>
        </p:nvGrpSpPr>
        <p:grpSpPr>
          <a:xfrm>
            <a:off x="3527090" y="1994418"/>
            <a:ext cx="8221204" cy="3625046"/>
            <a:chOff x="3679710" y="2294554"/>
            <a:chExt cx="8221204" cy="3625046"/>
          </a:xfrm>
        </p:grpSpPr>
        <p:grpSp>
          <p:nvGrpSpPr>
            <p:cNvPr id="82" name="Group 81">
              <a:extLst>
                <a:ext uri="{FF2B5EF4-FFF2-40B4-BE49-F238E27FC236}">
                  <a16:creationId xmlns:a16="http://schemas.microsoft.com/office/drawing/2014/main" id="{5C8BB51F-0D0C-924C-A2F7-36E8F500B4B5}"/>
                </a:ext>
              </a:extLst>
            </p:cNvPr>
            <p:cNvGrpSpPr/>
            <p:nvPr/>
          </p:nvGrpSpPr>
          <p:grpSpPr>
            <a:xfrm>
              <a:off x="3679710" y="2466210"/>
              <a:ext cx="8221204" cy="3453390"/>
              <a:chOff x="8833149" y="5165461"/>
              <a:chExt cx="8221204" cy="3453390"/>
            </a:xfrm>
          </p:grpSpPr>
          <p:pic>
            <p:nvPicPr>
              <p:cNvPr id="6" name="Picture 5">
                <a:extLst>
                  <a:ext uri="{FF2B5EF4-FFF2-40B4-BE49-F238E27FC236}">
                    <a16:creationId xmlns:a16="http://schemas.microsoft.com/office/drawing/2014/main" id="{C3111490-B393-364B-8442-16C4B94802EE}"/>
                  </a:ext>
                </a:extLst>
              </p:cNvPr>
              <p:cNvPicPr>
                <a:picLocks noChangeAspect="1"/>
              </p:cNvPicPr>
              <p:nvPr/>
            </p:nvPicPr>
            <p:blipFill rotWithShape="1">
              <a:blip r:embed="rId4"/>
              <a:srcRect r="51786" b="22078"/>
              <a:stretch/>
            </p:blipFill>
            <p:spPr>
              <a:xfrm>
                <a:off x="8833149" y="5189854"/>
                <a:ext cx="4619917" cy="3428997"/>
              </a:xfrm>
              <a:prstGeom prst="rect">
                <a:avLst/>
              </a:prstGeom>
            </p:spPr>
          </p:pic>
          <p:pic>
            <p:nvPicPr>
              <p:cNvPr id="80" name="Picture 79">
                <a:extLst>
                  <a:ext uri="{FF2B5EF4-FFF2-40B4-BE49-F238E27FC236}">
                    <a16:creationId xmlns:a16="http://schemas.microsoft.com/office/drawing/2014/main" id="{10DBF6E0-A75B-7242-82F0-4DBB5C8A911E}"/>
                  </a:ext>
                </a:extLst>
              </p:cNvPr>
              <p:cNvPicPr>
                <a:picLocks noChangeAspect="1"/>
              </p:cNvPicPr>
              <p:nvPr/>
            </p:nvPicPr>
            <p:blipFill rotWithShape="1">
              <a:blip r:embed="rId4"/>
              <a:srcRect l="55083" t="1128" r="4918" b="20950"/>
              <a:stretch/>
            </p:blipFill>
            <p:spPr>
              <a:xfrm>
                <a:off x="13221613" y="5165461"/>
                <a:ext cx="3832740" cy="3428997"/>
              </a:xfrm>
              <a:prstGeom prst="rect">
                <a:avLst/>
              </a:prstGeom>
            </p:spPr>
          </p:pic>
        </p:grpSp>
        <p:sp>
          <p:nvSpPr>
            <p:cNvPr id="24" name="TextBox 23">
              <a:extLst>
                <a:ext uri="{FF2B5EF4-FFF2-40B4-BE49-F238E27FC236}">
                  <a16:creationId xmlns:a16="http://schemas.microsoft.com/office/drawing/2014/main" id="{E2F28F0F-2696-024C-893F-FE7310A3BAD5}"/>
                </a:ext>
              </a:extLst>
            </p:cNvPr>
            <p:cNvSpPr txBox="1"/>
            <p:nvPr/>
          </p:nvSpPr>
          <p:spPr>
            <a:xfrm>
              <a:off x="6484328" y="2294554"/>
              <a:ext cx="2746275" cy="461665"/>
            </a:xfrm>
            <a:prstGeom prst="rect">
              <a:avLst/>
            </a:prstGeom>
            <a:noFill/>
          </p:spPr>
          <p:txBody>
            <a:bodyPr wrap="square" rtlCol="0">
              <a:spAutoFit/>
            </a:bodyPr>
            <a:lstStyle/>
            <a:p>
              <a:pPr algn="ctr"/>
              <a:r>
                <a:rPr lang="en-SE" sz="2400" dirty="0"/>
                <a:t>Total dipole</a:t>
              </a:r>
            </a:p>
          </p:txBody>
        </p:sp>
      </p:grpSp>
      <p:grpSp>
        <p:nvGrpSpPr>
          <p:cNvPr id="89" name="Group 88">
            <a:extLst>
              <a:ext uri="{FF2B5EF4-FFF2-40B4-BE49-F238E27FC236}">
                <a16:creationId xmlns:a16="http://schemas.microsoft.com/office/drawing/2014/main" id="{B66B3402-2BCA-7241-B847-67785F79265C}"/>
              </a:ext>
            </a:extLst>
          </p:cNvPr>
          <p:cNvGrpSpPr/>
          <p:nvPr/>
        </p:nvGrpSpPr>
        <p:grpSpPr>
          <a:xfrm>
            <a:off x="3588551" y="1917889"/>
            <a:ext cx="8247390" cy="3844720"/>
            <a:chOff x="12763232" y="5803767"/>
            <a:chExt cx="8247390" cy="3844720"/>
          </a:xfrm>
        </p:grpSpPr>
        <p:grpSp>
          <p:nvGrpSpPr>
            <p:cNvPr id="83" name="Group 82">
              <a:extLst>
                <a:ext uri="{FF2B5EF4-FFF2-40B4-BE49-F238E27FC236}">
                  <a16:creationId xmlns:a16="http://schemas.microsoft.com/office/drawing/2014/main" id="{83486092-2273-5942-BC2D-5326C0231EFD}"/>
                </a:ext>
              </a:extLst>
            </p:cNvPr>
            <p:cNvGrpSpPr/>
            <p:nvPr/>
          </p:nvGrpSpPr>
          <p:grpSpPr>
            <a:xfrm>
              <a:off x="12763232" y="6196845"/>
              <a:ext cx="8247390" cy="3451642"/>
              <a:chOff x="8736003" y="-370339"/>
              <a:chExt cx="8247390" cy="3451642"/>
            </a:xfrm>
          </p:grpSpPr>
          <p:pic>
            <p:nvPicPr>
              <p:cNvPr id="7" name="Picture 6">
                <a:extLst>
                  <a:ext uri="{FF2B5EF4-FFF2-40B4-BE49-F238E27FC236}">
                    <a16:creationId xmlns:a16="http://schemas.microsoft.com/office/drawing/2014/main" id="{872C75F5-58B3-5A46-8DC9-BC203A008963}"/>
                  </a:ext>
                </a:extLst>
              </p:cNvPr>
              <p:cNvPicPr>
                <a:picLocks noChangeAspect="1"/>
              </p:cNvPicPr>
              <p:nvPr/>
            </p:nvPicPr>
            <p:blipFill rotWithShape="1">
              <a:blip r:embed="rId5"/>
              <a:srcRect l="1" r="51881"/>
              <a:stretch/>
            </p:blipFill>
            <p:spPr>
              <a:xfrm>
                <a:off x="8736003" y="-370339"/>
                <a:ext cx="4619917" cy="3429000"/>
              </a:xfrm>
              <a:prstGeom prst="rect">
                <a:avLst/>
              </a:prstGeom>
            </p:spPr>
          </p:pic>
          <p:pic>
            <p:nvPicPr>
              <p:cNvPr id="77" name="Picture 76">
                <a:extLst>
                  <a:ext uri="{FF2B5EF4-FFF2-40B4-BE49-F238E27FC236}">
                    <a16:creationId xmlns:a16="http://schemas.microsoft.com/office/drawing/2014/main" id="{6F4F47FC-472F-CC45-96F2-D9A8A268475F}"/>
                  </a:ext>
                </a:extLst>
              </p:cNvPr>
              <p:cNvPicPr>
                <a:picLocks noChangeAspect="1"/>
              </p:cNvPicPr>
              <p:nvPr/>
            </p:nvPicPr>
            <p:blipFill rotWithShape="1">
              <a:blip r:embed="rId5"/>
              <a:srcRect l="54973" r="5108"/>
              <a:stretch/>
            </p:blipFill>
            <p:spPr>
              <a:xfrm>
                <a:off x="13150653" y="-347697"/>
                <a:ext cx="3832740" cy="3429000"/>
              </a:xfrm>
              <a:prstGeom prst="rect">
                <a:avLst/>
              </a:prstGeom>
            </p:spPr>
          </p:pic>
        </p:grpSp>
        <p:sp>
          <p:nvSpPr>
            <p:cNvPr id="78" name="TextBox 77">
              <a:extLst>
                <a:ext uri="{FF2B5EF4-FFF2-40B4-BE49-F238E27FC236}">
                  <a16:creationId xmlns:a16="http://schemas.microsoft.com/office/drawing/2014/main" id="{C2EC4E5D-2A7D-A54D-8BEF-611027504FB3}"/>
                </a:ext>
              </a:extLst>
            </p:cNvPr>
            <p:cNvSpPr txBox="1"/>
            <p:nvPr/>
          </p:nvSpPr>
          <p:spPr>
            <a:xfrm>
              <a:off x="15856761" y="5803767"/>
              <a:ext cx="2746275" cy="461665"/>
            </a:xfrm>
            <a:prstGeom prst="rect">
              <a:avLst/>
            </a:prstGeom>
            <a:noFill/>
          </p:spPr>
          <p:txBody>
            <a:bodyPr wrap="square" rtlCol="0">
              <a:spAutoFit/>
            </a:bodyPr>
            <a:lstStyle/>
            <a:p>
              <a:pPr algn="ctr"/>
              <a:r>
                <a:rPr lang="en-SE" sz="2400" dirty="0"/>
                <a:t>Induced dipole</a:t>
              </a:r>
            </a:p>
          </p:txBody>
        </p:sp>
      </p:grpSp>
      <p:grpSp>
        <p:nvGrpSpPr>
          <p:cNvPr id="88" name="Group 87">
            <a:extLst>
              <a:ext uri="{FF2B5EF4-FFF2-40B4-BE49-F238E27FC236}">
                <a16:creationId xmlns:a16="http://schemas.microsoft.com/office/drawing/2014/main" id="{BD4974FC-AEC7-1A40-9002-60D10EF35E14}"/>
              </a:ext>
            </a:extLst>
          </p:cNvPr>
          <p:cNvGrpSpPr/>
          <p:nvPr/>
        </p:nvGrpSpPr>
        <p:grpSpPr>
          <a:xfrm>
            <a:off x="3737951" y="1897130"/>
            <a:ext cx="7941889" cy="3877344"/>
            <a:chOff x="14911056" y="-5474209"/>
            <a:chExt cx="7941889" cy="3877344"/>
          </a:xfrm>
        </p:grpSpPr>
        <p:grpSp>
          <p:nvGrpSpPr>
            <p:cNvPr id="84" name="Group 83">
              <a:extLst>
                <a:ext uri="{FF2B5EF4-FFF2-40B4-BE49-F238E27FC236}">
                  <a16:creationId xmlns:a16="http://schemas.microsoft.com/office/drawing/2014/main" id="{038D92B7-8374-CC48-ADF0-2EBC9C5B0794}"/>
                </a:ext>
              </a:extLst>
            </p:cNvPr>
            <p:cNvGrpSpPr/>
            <p:nvPr/>
          </p:nvGrpSpPr>
          <p:grpSpPr>
            <a:xfrm>
              <a:off x="14911056" y="-4740115"/>
              <a:ext cx="7941889" cy="3143250"/>
              <a:chOff x="8967456" y="-3277075"/>
              <a:chExt cx="7941889" cy="3143250"/>
            </a:xfrm>
          </p:grpSpPr>
          <p:pic>
            <p:nvPicPr>
              <p:cNvPr id="8" name="Picture 7">
                <a:extLst>
                  <a:ext uri="{FF2B5EF4-FFF2-40B4-BE49-F238E27FC236}">
                    <a16:creationId xmlns:a16="http://schemas.microsoft.com/office/drawing/2014/main" id="{3CE38BD2-6FB2-A748-9BF0-CCE5287C2E0C}"/>
                  </a:ext>
                </a:extLst>
              </p:cNvPr>
              <p:cNvPicPr>
                <a:picLocks noChangeAspect="1"/>
              </p:cNvPicPr>
              <p:nvPr/>
            </p:nvPicPr>
            <p:blipFill rotWithShape="1">
              <a:blip r:embed="rId6"/>
              <a:srcRect r="52788"/>
              <a:stretch/>
            </p:blipFill>
            <p:spPr>
              <a:xfrm>
                <a:off x="8967456" y="-3277075"/>
                <a:ext cx="4254157" cy="3143250"/>
              </a:xfrm>
              <a:prstGeom prst="rect">
                <a:avLst/>
              </a:prstGeom>
            </p:spPr>
          </p:pic>
          <p:pic>
            <p:nvPicPr>
              <p:cNvPr id="74" name="Picture 73">
                <a:extLst>
                  <a:ext uri="{FF2B5EF4-FFF2-40B4-BE49-F238E27FC236}">
                    <a16:creationId xmlns:a16="http://schemas.microsoft.com/office/drawing/2014/main" id="{0A8AF389-235C-D842-9B02-003A07ECD3B6}"/>
                  </a:ext>
                </a:extLst>
              </p:cNvPr>
              <p:cNvPicPr>
                <a:picLocks noChangeAspect="1"/>
              </p:cNvPicPr>
              <p:nvPr/>
            </p:nvPicPr>
            <p:blipFill rotWithShape="1">
              <a:blip r:embed="rId6"/>
              <a:srcRect l="53321" r="5752"/>
              <a:stretch/>
            </p:blipFill>
            <p:spPr>
              <a:xfrm>
                <a:off x="13221613" y="-3277075"/>
                <a:ext cx="3687732" cy="3143250"/>
              </a:xfrm>
              <a:prstGeom prst="rect">
                <a:avLst/>
              </a:prstGeom>
            </p:spPr>
          </p:pic>
        </p:grpSp>
        <p:sp>
          <p:nvSpPr>
            <p:cNvPr id="75" name="TextBox 74">
              <a:extLst>
                <a:ext uri="{FF2B5EF4-FFF2-40B4-BE49-F238E27FC236}">
                  <a16:creationId xmlns:a16="http://schemas.microsoft.com/office/drawing/2014/main" id="{AD700E6B-5AC8-7D4C-98CB-783DB78B8AAD}"/>
                </a:ext>
              </a:extLst>
            </p:cNvPr>
            <p:cNvSpPr txBox="1"/>
            <p:nvPr/>
          </p:nvSpPr>
          <p:spPr>
            <a:xfrm>
              <a:off x="16145305" y="-5474209"/>
              <a:ext cx="5278056" cy="461665"/>
            </a:xfrm>
            <a:prstGeom prst="rect">
              <a:avLst/>
            </a:prstGeom>
            <a:noFill/>
          </p:spPr>
          <p:txBody>
            <a:bodyPr wrap="square" rtlCol="0">
              <a:spAutoFit/>
            </a:bodyPr>
            <a:lstStyle/>
            <a:p>
              <a:pPr algn="ctr"/>
              <a:r>
                <a:rPr lang="en-SE" sz="2400" dirty="0"/>
                <a:t>Angle between total and induced dipole</a:t>
              </a:r>
            </a:p>
          </p:txBody>
        </p:sp>
      </p:grpSp>
      <p:grpSp>
        <p:nvGrpSpPr>
          <p:cNvPr id="123" name="Group 122">
            <a:extLst>
              <a:ext uri="{FF2B5EF4-FFF2-40B4-BE49-F238E27FC236}">
                <a16:creationId xmlns:a16="http://schemas.microsoft.com/office/drawing/2014/main" id="{EA77C0B5-39A6-5942-864B-DE04C8C7C6A0}"/>
              </a:ext>
            </a:extLst>
          </p:cNvPr>
          <p:cNvGrpSpPr/>
          <p:nvPr/>
        </p:nvGrpSpPr>
        <p:grpSpPr>
          <a:xfrm>
            <a:off x="-1342357" y="-2794604"/>
            <a:ext cx="13351477" cy="4345117"/>
            <a:chOff x="-1311519" y="-2758225"/>
            <a:chExt cx="13351477" cy="4345117"/>
          </a:xfrm>
        </p:grpSpPr>
        <p:sp>
          <p:nvSpPr>
            <p:cNvPr id="128" name="Oval 127">
              <a:extLst>
                <a:ext uri="{FF2B5EF4-FFF2-40B4-BE49-F238E27FC236}">
                  <a16:creationId xmlns:a16="http://schemas.microsoft.com/office/drawing/2014/main" id="{EE033CCA-4B2A-6742-8E92-C9D140D78AC0}"/>
                </a:ext>
              </a:extLst>
            </p:cNvPr>
            <p:cNvSpPr/>
            <p:nvPr/>
          </p:nvSpPr>
          <p:spPr>
            <a:xfrm>
              <a:off x="-1311519" y="-2758225"/>
              <a:ext cx="6742863" cy="4345117"/>
            </a:xfrm>
            <a:prstGeom prst="ellipse">
              <a:avLst/>
            </a:prstGeom>
            <a:solidFill>
              <a:schemeClr val="tx1"/>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129" name="TextBox 128">
              <a:extLst>
                <a:ext uri="{FF2B5EF4-FFF2-40B4-BE49-F238E27FC236}">
                  <a16:creationId xmlns:a16="http://schemas.microsoft.com/office/drawing/2014/main" id="{9B350F3F-3C2B-5748-B775-F66CCBBCD181}"/>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130" name="TextBox 129">
              <a:extLst>
                <a:ext uri="{FF2B5EF4-FFF2-40B4-BE49-F238E27FC236}">
                  <a16:creationId xmlns:a16="http://schemas.microsoft.com/office/drawing/2014/main" id="{D59281A8-2D3A-104F-98DE-D1A59A689CDE}"/>
                </a:ext>
              </a:extLst>
            </p:cNvPr>
            <p:cNvSpPr txBox="1"/>
            <p:nvPr/>
          </p:nvSpPr>
          <p:spPr>
            <a:xfrm>
              <a:off x="11439258" y="112487"/>
              <a:ext cx="600700" cy="276999"/>
            </a:xfrm>
            <a:prstGeom prst="rect">
              <a:avLst/>
            </a:prstGeom>
            <a:noFill/>
          </p:spPr>
          <p:txBody>
            <a:bodyPr wrap="square" rtlCol="0">
              <a:spAutoFit/>
            </a:bodyPr>
            <a:lstStyle/>
            <a:p>
              <a:pPr algn="ctr"/>
              <a:r>
                <a:rPr lang="en-SE" sz="1200" dirty="0"/>
                <a:t>2/14</a:t>
              </a:r>
            </a:p>
          </p:txBody>
        </p:sp>
        <p:sp>
          <p:nvSpPr>
            <p:cNvPr id="131" name="Rettangolo 5">
              <a:extLst>
                <a:ext uri="{FF2B5EF4-FFF2-40B4-BE49-F238E27FC236}">
                  <a16:creationId xmlns:a16="http://schemas.microsoft.com/office/drawing/2014/main" id="{342FD427-D53B-D84D-A77D-A7D21FE0E542}"/>
                </a:ext>
              </a:extLst>
            </p:cNvPr>
            <p:cNvSpPr/>
            <p:nvPr/>
          </p:nvSpPr>
          <p:spPr>
            <a:xfrm>
              <a:off x="1365329" y="384319"/>
              <a:ext cx="2543441" cy="492432"/>
            </a:xfrm>
            <a:prstGeom prst="rect">
              <a:avLst/>
            </a:prstGeom>
            <a:noFill/>
            <a:ln>
              <a:noFill/>
            </a:ln>
          </p:spPr>
          <p:txBody>
            <a:bodyPr wrap="square" lIns="91431" tIns="45715" rIns="91431" bIns="45715">
              <a:spAutoFit/>
            </a:bodyPr>
            <a:lstStyle/>
            <a:p>
              <a:r>
                <a:rPr lang="en-SE" sz="2600" b="1" dirty="0">
                  <a:solidFill>
                    <a:schemeClr val="bg1"/>
                  </a:solidFill>
                </a:rPr>
                <a:t>Polarizability</a:t>
              </a:r>
              <a:endParaRPr lang="en-SE" sz="2600" b="1" i="1" dirty="0">
                <a:solidFill>
                  <a:schemeClr val="bg1"/>
                </a:solidFill>
                <a:latin typeface="+mj-lt"/>
              </a:endParaRPr>
            </a:p>
          </p:txBody>
        </p:sp>
        <p:pic>
          <p:nvPicPr>
            <p:cNvPr id="132" name="Graphic 131">
              <a:extLst>
                <a:ext uri="{FF2B5EF4-FFF2-40B4-BE49-F238E27FC236}">
                  <a16:creationId xmlns:a16="http://schemas.microsoft.com/office/drawing/2014/main" id="{8D9C10C2-22A9-D646-857B-39E4C65CAED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7518" t="29746" r="35671" b="37624"/>
            <a:stretch/>
          </p:blipFill>
          <p:spPr>
            <a:xfrm>
              <a:off x="152042" y="-216954"/>
              <a:ext cx="1181540" cy="1355080"/>
            </a:xfrm>
            <a:prstGeom prst="rect">
              <a:avLst/>
            </a:prstGeom>
          </p:spPr>
        </p:pic>
        <p:sp>
          <p:nvSpPr>
            <p:cNvPr id="133" name="Oval 132">
              <a:extLst>
                <a:ext uri="{FF2B5EF4-FFF2-40B4-BE49-F238E27FC236}">
                  <a16:creationId xmlns:a16="http://schemas.microsoft.com/office/drawing/2014/main" id="{2C025447-EDAE-6343-87E2-D905208DD7C8}"/>
                </a:ext>
              </a:extLst>
            </p:cNvPr>
            <p:cNvSpPr>
              <a:spLocks noChangeAspect="1"/>
            </p:cNvSpPr>
            <p:nvPr/>
          </p:nvSpPr>
          <p:spPr>
            <a:xfrm>
              <a:off x="3877023" y="226789"/>
              <a:ext cx="1052614" cy="1052614"/>
            </a:xfrm>
            <a:prstGeom prst="ellipse">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134" name="Picture 133">
            <a:extLst>
              <a:ext uri="{FF2B5EF4-FFF2-40B4-BE49-F238E27FC236}">
                <a16:creationId xmlns:a16="http://schemas.microsoft.com/office/drawing/2014/main" id="{23B97026-DA0D-3941-9CBA-33E3FA240B7A}"/>
              </a:ext>
            </a:extLst>
          </p:cNvPr>
          <p:cNvPicPr>
            <a:picLocks noChangeAspect="1"/>
          </p:cNvPicPr>
          <p:nvPr/>
        </p:nvPicPr>
        <p:blipFill>
          <a:blip r:embed="rId9"/>
          <a:stretch>
            <a:fillRect/>
          </a:stretch>
        </p:blipFill>
        <p:spPr>
          <a:xfrm>
            <a:off x="4012792" y="382346"/>
            <a:ext cx="719400" cy="719401"/>
          </a:xfrm>
          <a:prstGeom prst="rect">
            <a:avLst/>
          </a:prstGeom>
        </p:spPr>
      </p:pic>
      <p:cxnSp>
        <p:nvCxnSpPr>
          <p:cNvPr id="135" name="Straight Connector 134">
            <a:extLst>
              <a:ext uri="{FF2B5EF4-FFF2-40B4-BE49-F238E27FC236}">
                <a16:creationId xmlns:a16="http://schemas.microsoft.com/office/drawing/2014/main" id="{3BD36B71-41A2-6846-9489-4BF45BF3DDF3}"/>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00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269AF1B-A8CA-9249-BDF4-034A385BA68E}"/>
              </a:ext>
            </a:extLst>
          </p:cNvPr>
          <p:cNvGrpSpPr/>
          <p:nvPr/>
        </p:nvGrpSpPr>
        <p:grpSpPr>
          <a:xfrm>
            <a:off x="621302" y="4485080"/>
            <a:ext cx="4977508" cy="1355079"/>
            <a:chOff x="527649" y="4730037"/>
            <a:chExt cx="5658665" cy="1677003"/>
          </a:xfrm>
        </p:grpSpPr>
        <p:pic>
          <p:nvPicPr>
            <p:cNvPr id="4098" name="Picture 2">
              <a:extLst>
                <a:ext uri="{FF2B5EF4-FFF2-40B4-BE49-F238E27FC236}">
                  <a16:creationId xmlns:a16="http://schemas.microsoft.com/office/drawing/2014/main" id="{0F6827C3-AA14-0149-8F01-759FFA5F6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364"/>
            <a:stretch/>
          </p:blipFill>
          <p:spPr bwMode="auto">
            <a:xfrm>
              <a:off x="527649" y="4730037"/>
              <a:ext cx="5658665" cy="167700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0CE16D56-28CB-5C4E-BF05-BED0EF1038A4}"/>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29" name="TextBox 28">
            <a:extLst>
              <a:ext uri="{FF2B5EF4-FFF2-40B4-BE49-F238E27FC236}">
                <a16:creationId xmlns:a16="http://schemas.microsoft.com/office/drawing/2014/main" id="{F4AD8777-A8E9-6E45-BAEF-1FB40FDE23F8}"/>
              </a:ext>
            </a:extLst>
          </p:cNvPr>
          <p:cNvSpPr txBox="1"/>
          <p:nvPr/>
        </p:nvSpPr>
        <p:spPr>
          <a:xfrm>
            <a:off x="296904" y="6023981"/>
            <a:ext cx="5035288" cy="507831"/>
          </a:xfrm>
          <a:prstGeom prst="rect">
            <a:avLst/>
          </a:prstGeom>
          <a:noFill/>
        </p:spPr>
        <p:txBody>
          <a:bodyPr wrap="square" rtlCol="0">
            <a:spAutoFit/>
          </a:bodyPr>
          <a:lstStyle/>
          <a:p>
            <a:r>
              <a:rPr lang="en-GB" sz="900" dirty="0" err="1"/>
              <a:t>Neutze</a:t>
            </a:r>
            <a:r>
              <a:rPr lang="en-GB" sz="900" dirty="0"/>
              <a:t>, et al., </a:t>
            </a:r>
            <a:r>
              <a:rPr lang="en-GB" sz="900" i="1" dirty="0"/>
              <a:t>Nature</a:t>
            </a:r>
            <a:r>
              <a:rPr lang="en-GB" sz="900" dirty="0"/>
              <a:t> (2000)</a:t>
            </a:r>
          </a:p>
          <a:p>
            <a:r>
              <a:rPr lang="en-GB" sz="900" dirty="0"/>
              <a:t>Chapman, et al, </a:t>
            </a:r>
            <a:r>
              <a:rPr lang="en-GB" sz="900" i="1" dirty="0"/>
              <a:t>Science (2007)</a:t>
            </a:r>
            <a:endParaRPr lang="en-GB" sz="900" dirty="0"/>
          </a:p>
          <a:p>
            <a:r>
              <a:rPr lang="en-GB" sz="900" dirty="0"/>
              <a:t>Chapman,</a:t>
            </a:r>
            <a:r>
              <a:rPr lang="en-GB" sz="900" i="1" dirty="0"/>
              <a:t> </a:t>
            </a:r>
            <a:r>
              <a:rPr lang="en-GB" sz="900" dirty="0"/>
              <a:t>et al., </a:t>
            </a:r>
            <a:r>
              <a:rPr lang="en-GB" sz="900" i="1" dirty="0"/>
              <a:t>Philos. Trans. R. Soc. B: Biol. Sci. </a:t>
            </a:r>
            <a:r>
              <a:rPr lang="en-GB" sz="900" dirty="0"/>
              <a:t>(2014)</a:t>
            </a:r>
            <a:endParaRPr lang="en-SE" sz="900" dirty="0"/>
          </a:p>
        </p:txBody>
      </p:sp>
      <p:grpSp>
        <p:nvGrpSpPr>
          <p:cNvPr id="2" name="Group 1">
            <a:extLst>
              <a:ext uri="{FF2B5EF4-FFF2-40B4-BE49-F238E27FC236}">
                <a16:creationId xmlns:a16="http://schemas.microsoft.com/office/drawing/2014/main" id="{66CE9D2A-66CE-0E4C-B73F-5E69CC04AA6C}"/>
              </a:ext>
            </a:extLst>
          </p:cNvPr>
          <p:cNvGrpSpPr/>
          <p:nvPr/>
        </p:nvGrpSpPr>
        <p:grpSpPr>
          <a:xfrm>
            <a:off x="6956625" y="2037220"/>
            <a:ext cx="4405018" cy="3970318"/>
            <a:chOff x="6892601" y="1814010"/>
            <a:chExt cx="4405018" cy="3970318"/>
          </a:xfrm>
        </p:grpSpPr>
        <p:sp>
          <p:nvSpPr>
            <p:cNvPr id="32" name="TextBox 31">
              <a:extLst>
                <a:ext uri="{FF2B5EF4-FFF2-40B4-BE49-F238E27FC236}">
                  <a16:creationId xmlns:a16="http://schemas.microsoft.com/office/drawing/2014/main" id="{617DCF13-465F-C749-870E-D9D62311D35C}"/>
                </a:ext>
              </a:extLst>
            </p:cNvPr>
            <p:cNvSpPr txBox="1"/>
            <p:nvPr/>
          </p:nvSpPr>
          <p:spPr>
            <a:xfrm>
              <a:off x="7438421" y="1814010"/>
              <a:ext cx="3859198" cy="3970318"/>
            </a:xfrm>
            <a:prstGeom prst="rect">
              <a:avLst/>
            </a:prstGeom>
            <a:noFill/>
          </p:spPr>
          <p:txBody>
            <a:bodyPr wrap="square" rtlCol="0">
              <a:spAutoFit/>
            </a:bodyPr>
            <a:lstStyle/>
            <a:p>
              <a:r>
                <a:rPr lang="en-US" b="1" dirty="0"/>
                <a:t>Single particle imaging (SPI)</a:t>
              </a:r>
            </a:p>
            <a:p>
              <a:endParaRPr lang="en-US" dirty="0"/>
            </a:p>
            <a:p>
              <a:pPr marL="285750" indent="-285750">
                <a:buFont typeface="Arial" panose="020B0604020202020204" pitchFamily="34" charset="0"/>
                <a:buChar char="•"/>
              </a:pPr>
              <a:r>
                <a:rPr lang="en-GB" dirty="0"/>
                <a:t>D</a:t>
              </a:r>
              <a:r>
                <a:rPr lang="en-SE" dirty="0"/>
                <a:t>oesn’t require crystalline sample</a:t>
              </a:r>
              <a:r>
                <a:rPr lang="en-GB" dirty="0"/>
                <a: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Particle are exposed only once </a:t>
              </a:r>
              <a:r>
                <a:rPr lang="en-SE" dirty="0"/>
                <a:t>(</a:t>
              </a:r>
              <a:r>
                <a:rPr lang="en-US" altLang="it-IT" b="1" dirty="0">
                  <a:latin typeface="Calibri "/>
                  <a:cs typeface="Arial" panose="020B0604020202020204" pitchFamily="34" charset="0"/>
                  <a:sym typeface="Arial" panose="020B0604020202020204" pitchFamily="34" charset="0"/>
                </a:rPr>
                <a:t>Diffract-and-destroy)</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Large volumes of experimental data</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Complicated algorithm needed</a:t>
              </a:r>
            </a:p>
            <a:p>
              <a:pPr marL="285750" indent="-285750">
                <a:buFont typeface="Arial" panose="020B0604020202020204" pitchFamily="34" charset="0"/>
                <a:buChar char="•"/>
              </a:pPr>
              <a:r>
                <a:rPr lang="en-US" dirty="0"/>
                <a:t>Diffraction images from particles in </a:t>
              </a:r>
              <a:r>
                <a:rPr lang="en-US" b="1" i="1" dirty="0"/>
                <a:t>random</a:t>
              </a:r>
              <a:r>
                <a:rPr lang="en-US" dirty="0"/>
                <a:t> </a:t>
              </a:r>
              <a:r>
                <a:rPr lang="en-US" b="1" dirty="0"/>
                <a:t>orientation</a:t>
              </a:r>
            </a:p>
            <a:p>
              <a:endParaRPr lang="en-US" dirty="0"/>
            </a:p>
            <a:p>
              <a:endParaRPr lang="en-SE" dirty="0"/>
            </a:p>
          </p:txBody>
        </p:sp>
        <p:grpSp>
          <p:nvGrpSpPr>
            <p:cNvPr id="35" name="Group 34">
              <a:extLst>
                <a:ext uri="{FF2B5EF4-FFF2-40B4-BE49-F238E27FC236}">
                  <a16:creationId xmlns:a16="http://schemas.microsoft.com/office/drawing/2014/main" id="{17DFD9EB-95C4-754E-A2D8-911693B127B6}"/>
                </a:ext>
              </a:extLst>
            </p:cNvPr>
            <p:cNvGrpSpPr/>
            <p:nvPr/>
          </p:nvGrpSpPr>
          <p:grpSpPr>
            <a:xfrm>
              <a:off x="6892601" y="2521723"/>
              <a:ext cx="398653" cy="2180111"/>
              <a:chOff x="3730799" y="3459065"/>
              <a:chExt cx="398653" cy="2180111"/>
            </a:xfrm>
          </p:grpSpPr>
          <p:pic>
            <p:nvPicPr>
              <p:cNvPr id="36" name="Picture 4" descr="Pros And Cons Icon Images – Browse 1,356 Stock Photos, Vectors, and Video |  Adobe Stock">
                <a:extLst>
                  <a:ext uri="{FF2B5EF4-FFF2-40B4-BE49-F238E27FC236}">
                    <a16:creationId xmlns:a16="http://schemas.microsoft.com/office/drawing/2014/main" id="{D0BD8C7A-E9F0-694F-BDBE-0FA9578E4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1722" b="24746"/>
              <a:stretch/>
            </p:blipFill>
            <p:spPr bwMode="auto">
              <a:xfrm>
                <a:off x="3730799" y="5212362"/>
                <a:ext cx="398653" cy="4268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Pros And Cons Icon Images – Browse 1,356 Stock Photos, Vectors, and Video |  Adobe Stock">
                <a:extLst>
                  <a:ext uri="{FF2B5EF4-FFF2-40B4-BE49-F238E27FC236}">
                    <a16:creationId xmlns:a16="http://schemas.microsoft.com/office/drawing/2014/main" id="{6EF65DD9-CEAF-404A-AB4C-BA3720725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4" t="25123" r="49593" b="13393"/>
              <a:stretch/>
            </p:blipFill>
            <p:spPr bwMode="auto">
              <a:xfrm>
                <a:off x="3730799" y="3459065"/>
                <a:ext cx="343264" cy="490215"/>
              </a:xfrm>
              <a:prstGeom prst="ellipse">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FB48CA65-5733-0E46-A4A1-8710DC0F3069}"/>
              </a:ext>
            </a:extLst>
          </p:cNvPr>
          <p:cNvGrpSpPr/>
          <p:nvPr/>
        </p:nvGrpSpPr>
        <p:grpSpPr>
          <a:xfrm>
            <a:off x="621302" y="1750412"/>
            <a:ext cx="4025682" cy="2727777"/>
            <a:chOff x="527649" y="748361"/>
            <a:chExt cx="5658665" cy="4173984"/>
          </a:xfrm>
        </p:grpSpPr>
        <p:pic>
          <p:nvPicPr>
            <p:cNvPr id="22" name="Picture 2">
              <a:extLst>
                <a:ext uri="{FF2B5EF4-FFF2-40B4-BE49-F238E27FC236}">
                  <a16:creationId xmlns:a16="http://schemas.microsoft.com/office/drawing/2014/main" id="{110AF067-94BC-CE4F-9F0A-4FC6D9247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15"/>
            <a:stretch/>
          </p:blipFill>
          <p:spPr bwMode="auto">
            <a:xfrm>
              <a:off x="527649" y="748361"/>
              <a:ext cx="5658665" cy="405639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6485FFD6-18B3-AB46-8907-E0B64CD01DF7}"/>
                </a:ext>
              </a:extLst>
            </p:cNvPr>
            <p:cNvSpPr/>
            <p:nvPr/>
          </p:nvSpPr>
          <p:spPr>
            <a:xfrm>
              <a:off x="574465" y="833693"/>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6" name="Oval 25">
              <a:extLst>
                <a:ext uri="{FF2B5EF4-FFF2-40B4-BE49-F238E27FC236}">
                  <a16:creationId xmlns:a16="http://schemas.microsoft.com/office/drawing/2014/main" id="{EE784A89-12F3-2D4D-90CA-D1F4C43F94F3}"/>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30" name="Group 29">
            <a:extLst>
              <a:ext uri="{FF2B5EF4-FFF2-40B4-BE49-F238E27FC236}">
                <a16:creationId xmlns:a16="http://schemas.microsoft.com/office/drawing/2014/main" id="{3AC9F15A-CAAE-3A48-81DF-93CD2867CBAF}"/>
              </a:ext>
            </a:extLst>
          </p:cNvPr>
          <p:cNvGrpSpPr/>
          <p:nvPr/>
        </p:nvGrpSpPr>
        <p:grpSpPr>
          <a:xfrm>
            <a:off x="-1311519" y="-2758225"/>
            <a:ext cx="13351477" cy="4345117"/>
            <a:chOff x="-1311519" y="-2758225"/>
            <a:chExt cx="13351477" cy="4345117"/>
          </a:xfrm>
        </p:grpSpPr>
        <p:grpSp>
          <p:nvGrpSpPr>
            <p:cNvPr id="31" name="Group 30">
              <a:extLst>
                <a:ext uri="{FF2B5EF4-FFF2-40B4-BE49-F238E27FC236}">
                  <a16:creationId xmlns:a16="http://schemas.microsoft.com/office/drawing/2014/main" id="{893D6C27-BCFD-D245-BA50-E675C1C697A9}"/>
                </a:ext>
              </a:extLst>
            </p:cNvPr>
            <p:cNvGrpSpPr/>
            <p:nvPr/>
          </p:nvGrpSpPr>
          <p:grpSpPr>
            <a:xfrm>
              <a:off x="-1311519" y="-2758225"/>
              <a:ext cx="13351477" cy="4345117"/>
              <a:chOff x="-1311519" y="-2758225"/>
              <a:chExt cx="13351477" cy="4345117"/>
            </a:xfrm>
          </p:grpSpPr>
          <p:sp>
            <p:nvSpPr>
              <p:cNvPr id="34" name="Oval 33">
                <a:extLst>
                  <a:ext uri="{FF2B5EF4-FFF2-40B4-BE49-F238E27FC236}">
                    <a16:creationId xmlns:a16="http://schemas.microsoft.com/office/drawing/2014/main" id="{C3353152-709B-544E-AB30-CE1A2C093A63}"/>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38" name="TextBox 37">
                <a:extLst>
                  <a:ext uri="{FF2B5EF4-FFF2-40B4-BE49-F238E27FC236}">
                    <a16:creationId xmlns:a16="http://schemas.microsoft.com/office/drawing/2014/main" id="{18DF5FFA-AFF1-8846-9890-FBA35A1E109C}"/>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39" name="TextBox 38">
                <a:extLst>
                  <a:ext uri="{FF2B5EF4-FFF2-40B4-BE49-F238E27FC236}">
                    <a16:creationId xmlns:a16="http://schemas.microsoft.com/office/drawing/2014/main" id="{5BA75AC6-9249-914D-B59A-7BA6064E4102}"/>
                  </a:ext>
                </a:extLst>
              </p:cNvPr>
              <p:cNvSpPr txBox="1"/>
              <p:nvPr/>
            </p:nvSpPr>
            <p:spPr>
              <a:xfrm>
                <a:off x="11439258" y="112487"/>
                <a:ext cx="600700" cy="276999"/>
              </a:xfrm>
              <a:prstGeom prst="rect">
                <a:avLst/>
              </a:prstGeom>
              <a:noFill/>
            </p:spPr>
            <p:txBody>
              <a:bodyPr wrap="square" rtlCol="0">
                <a:spAutoFit/>
              </a:bodyPr>
              <a:lstStyle/>
              <a:p>
                <a:pPr algn="r"/>
                <a:r>
                  <a:rPr lang="en-SE" sz="1200" dirty="0"/>
                  <a:t>2/25</a:t>
                </a:r>
              </a:p>
            </p:txBody>
          </p:sp>
          <p:sp>
            <p:nvSpPr>
              <p:cNvPr id="40" name="Rettangolo 5">
                <a:extLst>
                  <a:ext uri="{FF2B5EF4-FFF2-40B4-BE49-F238E27FC236}">
                    <a16:creationId xmlns:a16="http://schemas.microsoft.com/office/drawing/2014/main" id="{D5FC89C3-2453-6240-8EF2-D6FF9FCAD7CF}"/>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Motivation</a:t>
                </a:r>
              </a:p>
            </p:txBody>
          </p:sp>
          <p:pic>
            <p:nvPicPr>
              <p:cNvPr id="41" name="Graphic 40">
                <a:extLst>
                  <a:ext uri="{FF2B5EF4-FFF2-40B4-BE49-F238E27FC236}">
                    <a16:creationId xmlns:a16="http://schemas.microsoft.com/office/drawing/2014/main" id="{C6CDCA42-2C08-2D4F-BF19-CFCF200D9F5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7518" t="29746" r="35671" b="37624"/>
              <a:stretch/>
            </p:blipFill>
            <p:spPr>
              <a:xfrm>
                <a:off x="152042" y="-216954"/>
                <a:ext cx="1181540" cy="1355080"/>
              </a:xfrm>
              <a:prstGeom prst="rect">
                <a:avLst/>
              </a:prstGeom>
            </p:spPr>
          </p:pic>
        </p:grpSp>
        <p:cxnSp>
          <p:nvCxnSpPr>
            <p:cNvPr id="33" name="Straight Connector 32">
              <a:extLst>
                <a:ext uri="{FF2B5EF4-FFF2-40B4-BE49-F238E27FC236}">
                  <a16:creationId xmlns:a16="http://schemas.microsoft.com/office/drawing/2014/main" id="{F0B36E0D-AAF9-1540-A0C3-79A808630947}"/>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46194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B878FCA-B439-F945-84F6-826393B418EF}"/>
              </a:ext>
            </a:extLst>
          </p:cNvPr>
          <p:cNvGrpSpPr/>
          <p:nvPr/>
        </p:nvGrpSpPr>
        <p:grpSpPr>
          <a:xfrm>
            <a:off x="1472339" y="1436919"/>
            <a:ext cx="9882668" cy="5071209"/>
            <a:chOff x="1472339" y="1436919"/>
            <a:chExt cx="9882668" cy="5071209"/>
          </a:xfrm>
        </p:grpSpPr>
        <p:grpSp>
          <p:nvGrpSpPr>
            <p:cNvPr id="9" name="Group 8">
              <a:extLst>
                <a:ext uri="{FF2B5EF4-FFF2-40B4-BE49-F238E27FC236}">
                  <a16:creationId xmlns:a16="http://schemas.microsoft.com/office/drawing/2014/main" id="{E29FCCF5-5B2B-8245-8001-4B5BA98C24AB}"/>
                </a:ext>
              </a:extLst>
            </p:cNvPr>
            <p:cNvGrpSpPr/>
            <p:nvPr/>
          </p:nvGrpSpPr>
          <p:grpSpPr>
            <a:xfrm>
              <a:off x="1472339" y="1436919"/>
              <a:ext cx="9882668" cy="5071209"/>
              <a:chOff x="890448" y="2247410"/>
              <a:chExt cx="9882668" cy="5071209"/>
            </a:xfrm>
          </p:grpSpPr>
          <p:pic>
            <p:nvPicPr>
              <p:cNvPr id="4" name="Picture 3">
                <a:extLst>
                  <a:ext uri="{FF2B5EF4-FFF2-40B4-BE49-F238E27FC236}">
                    <a16:creationId xmlns:a16="http://schemas.microsoft.com/office/drawing/2014/main" id="{DD2B2D5D-D4B1-AD4A-B291-28AF0C18976E}"/>
                  </a:ext>
                </a:extLst>
              </p:cNvPr>
              <p:cNvPicPr>
                <a:picLocks noChangeAspect="1"/>
              </p:cNvPicPr>
              <p:nvPr/>
            </p:nvPicPr>
            <p:blipFill rotWithShape="1">
              <a:blip r:embed="rId2"/>
              <a:srcRect l="8552" t="9755" r="8776" b="-1484"/>
              <a:stretch/>
            </p:blipFill>
            <p:spPr>
              <a:xfrm>
                <a:off x="890448" y="2247410"/>
                <a:ext cx="9882668" cy="5071209"/>
              </a:xfrm>
              <a:prstGeom prst="roundRect">
                <a:avLst/>
              </a:prstGeom>
            </p:spPr>
          </p:pic>
          <p:sp>
            <p:nvSpPr>
              <p:cNvPr id="5" name="Rounded Rectangle 4">
                <a:extLst>
                  <a:ext uri="{FF2B5EF4-FFF2-40B4-BE49-F238E27FC236}">
                    <a16:creationId xmlns:a16="http://schemas.microsoft.com/office/drawing/2014/main" id="{D4351F01-CD78-F840-B7B6-CE32FA893B9D}"/>
                  </a:ext>
                </a:extLst>
              </p:cNvPr>
              <p:cNvSpPr/>
              <p:nvPr/>
            </p:nvSpPr>
            <p:spPr>
              <a:xfrm>
                <a:off x="2104465" y="2538046"/>
                <a:ext cx="3883959" cy="1781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12" name="Group 11">
              <a:extLst>
                <a:ext uri="{FF2B5EF4-FFF2-40B4-BE49-F238E27FC236}">
                  <a16:creationId xmlns:a16="http://schemas.microsoft.com/office/drawing/2014/main" id="{B8014BB0-1748-CD4D-88CA-E3C9E5AE7A85}"/>
                </a:ext>
              </a:extLst>
            </p:cNvPr>
            <p:cNvGrpSpPr>
              <a:grpSpLocks noChangeAspect="1"/>
            </p:cNvGrpSpPr>
            <p:nvPr/>
          </p:nvGrpSpPr>
          <p:grpSpPr>
            <a:xfrm>
              <a:off x="2999810" y="1727555"/>
              <a:ext cx="1904946" cy="1600895"/>
              <a:chOff x="2410258" y="1392382"/>
              <a:chExt cx="5476999" cy="4602812"/>
            </a:xfrm>
          </p:grpSpPr>
          <p:cxnSp>
            <p:nvCxnSpPr>
              <p:cNvPr id="13" name="Straight Connector 12">
                <a:extLst>
                  <a:ext uri="{FF2B5EF4-FFF2-40B4-BE49-F238E27FC236}">
                    <a16:creationId xmlns:a16="http://schemas.microsoft.com/office/drawing/2014/main" id="{22CF655B-D1AE-A046-820C-F8B9FE24FA4B}"/>
                  </a:ext>
                </a:extLst>
              </p:cNvPr>
              <p:cNvCxnSpPr>
                <a:cxnSpLocks/>
              </p:cNvCxnSpPr>
              <p:nvPr/>
            </p:nvCxnSpPr>
            <p:spPr>
              <a:xfrm>
                <a:off x="2410258" y="1392382"/>
                <a:ext cx="5444836"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24FA8B-5368-204F-87F4-CCBBAF859E8D}"/>
                  </a:ext>
                </a:extLst>
              </p:cNvPr>
              <p:cNvCxnSpPr>
                <a:cxnSpLocks/>
              </p:cNvCxnSpPr>
              <p:nvPr/>
            </p:nvCxnSpPr>
            <p:spPr>
              <a:xfrm>
                <a:off x="2410258" y="5995194"/>
                <a:ext cx="5444836"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EDB00A-C3D7-A142-BFD7-03775EE79B92}"/>
                  </a:ext>
                </a:extLst>
              </p:cNvPr>
              <p:cNvCxnSpPr>
                <a:cxnSpLocks/>
              </p:cNvCxnSpPr>
              <p:nvPr/>
            </p:nvCxnSpPr>
            <p:spPr>
              <a:xfrm>
                <a:off x="2591357" y="1622523"/>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5816CD-DFB2-8F44-84C0-22E6748343B3}"/>
                  </a:ext>
                </a:extLst>
              </p:cNvPr>
              <p:cNvCxnSpPr>
                <a:cxnSpLocks/>
              </p:cNvCxnSpPr>
              <p:nvPr/>
            </p:nvCxnSpPr>
            <p:spPr>
              <a:xfrm>
                <a:off x="2591357" y="1852664"/>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D1F333F-C88C-3A45-AEEA-8A5D639D0F20}"/>
                  </a:ext>
                </a:extLst>
              </p:cNvPr>
              <p:cNvCxnSpPr>
                <a:cxnSpLocks/>
              </p:cNvCxnSpPr>
              <p:nvPr/>
            </p:nvCxnSpPr>
            <p:spPr>
              <a:xfrm>
                <a:off x="2591357" y="2082805"/>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52FCA4C-8BDE-1C42-AE9D-854AC1B8CBD0}"/>
                  </a:ext>
                </a:extLst>
              </p:cNvPr>
              <p:cNvCxnSpPr>
                <a:cxnSpLocks/>
              </p:cNvCxnSpPr>
              <p:nvPr/>
            </p:nvCxnSpPr>
            <p:spPr>
              <a:xfrm>
                <a:off x="2591357" y="2312946"/>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E73E02C-E8CD-1144-BF47-A85F721E64D8}"/>
                  </a:ext>
                </a:extLst>
              </p:cNvPr>
              <p:cNvCxnSpPr>
                <a:cxnSpLocks/>
              </p:cNvCxnSpPr>
              <p:nvPr/>
            </p:nvCxnSpPr>
            <p:spPr>
              <a:xfrm>
                <a:off x="2591357" y="2543087"/>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D405D8F-2528-7041-9032-049A79628A6B}"/>
                  </a:ext>
                </a:extLst>
              </p:cNvPr>
              <p:cNvCxnSpPr>
                <a:cxnSpLocks/>
              </p:cNvCxnSpPr>
              <p:nvPr/>
            </p:nvCxnSpPr>
            <p:spPr>
              <a:xfrm>
                <a:off x="2591357" y="2773228"/>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D6C5D82-2547-5A42-AE0B-711C1AAE8116}"/>
                  </a:ext>
                </a:extLst>
              </p:cNvPr>
              <p:cNvCxnSpPr>
                <a:cxnSpLocks/>
              </p:cNvCxnSpPr>
              <p:nvPr/>
            </p:nvCxnSpPr>
            <p:spPr>
              <a:xfrm>
                <a:off x="2591357" y="3003369"/>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827AD17-2A4F-6643-947A-236AB725F1C8}"/>
                  </a:ext>
                </a:extLst>
              </p:cNvPr>
              <p:cNvCxnSpPr>
                <a:cxnSpLocks/>
              </p:cNvCxnSpPr>
              <p:nvPr/>
            </p:nvCxnSpPr>
            <p:spPr>
              <a:xfrm>
                <a:off x="2591357" y="3233510"/>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5E78CB-78D9-D549-B05C-EF071299CD70}"/>
                  </a:ext>
                </a:extLst>
              </p:cNvPr>
              <p:cNvCxnSpPr>
                <a:cxnSpLocks/>
              </p:cNvCxnSpPr>
              <p:nvPr/>
            </p:nvCxnSpPr>
            <p:spPr>
              <a:xfrm>
                <a:off x="2591357" y="3463651"/>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332547F-FD3F-5348-9913-7261D0EFF68A}"/>
                  </a:ext>
                </a:extLst>
              </p:cNvPr>
              <p:cNvCxnSpPr>
                <a:cxnSpLocks/>
              </p:cNvCxnSpPr>
              <p:nvPr/>
            </p:nvCxnSpPr>
            <p:spPr>
              <a:xfrm>
                <a:off x="2591357" y="3693792"/>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595720C-25CF-7A40-BC68-905B9F3CA6D4}"/>
                  </a:ext>
                </a:extLst>
              </p:cNvPr>
              <p:cNvCxnSpPr>
                <a:cxnSpLocks/>
              </p:cNvCxnSpPr>
              <p:nvPr/>
            </p:nvCxnSpPr>
            <p:spPr>
              <a:xfrm>
                <a:off x="2591357" y="3923933"/>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61FE330-BBD5-6743-B18A-DA63442ABD3D}"/>
                  </a:ext>
                </a:extLst>
              </p:cNvPr>
              <p:cNvCxnSpPr>
                <a:cxnSpLocks/>
              </p:cNvCxnSpPr>
              <p:nvPr/>
            </p:nvCxnSpPr>
            <p:spPr>
              <a:xfrm>
                <a:off x="2591357" y="4154074"/>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7BBE9CA-0843-D84C-80DD-19DB1D0D1B0B}"/>
                  </a:ext>
                </a:extLst>
              </p:cNvPr>
              <p:cNvCxnSpPr>
                <a:cxnSpLocks/>
              </p:cNvCxnSpPr>
              <p:nvPr/>
            </p:nvCxnSpPr>
            <p:spPr>
              <a:xfrm>
                <a:off x="2591357" y="4384215"/>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E1108EE-7C82-A24D-8186-655D151B733B}"/>
                  </a:ext>
                </a:extLst>
              </p:cNvPr>
              <p:cNvCxnSpPr>
                <a:cxnSpLocks/>
              </p:cNvCxnSpPr>
              <p:nvPr/>
            </p:nvCxnSpPr>
            <p:spPr>
              <a:xfrm>
                <a:off x="2591357" y="4614356"/>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D62F549-888E-C549-9932-12DC9DECEE1A}"/>
                  </a:ext>
                </a:extLst>
              </p:cNvPr>
              <p:cNvCxnSpPr>
                <a:cxnSpLocks/>
              </p:cNvCxnSpPr>
              <p:nvPr/>
            </p:nvCxnSpPr>
            <p:spPr>
              <a:xfrm>
                <a:off x="2591357" y="4844497"/>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C5E03C-FC89-A44E-A4E4-0E61728367FF}"/>
                  </a:ext>
                </a:extLst>
              </p:cNvPr>
              <p:cNvCxnSpPr>
                <a:cxnSpLocks/>
              </p:cNvCxnSpPr>
              <p:nvPr/>
            </p:nvCxnSpPr>
            <p:spPr>
              <a:xfrm>
                <a:off x="2591357" y="5074638"/>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8F8F592-52A2-004E-A23A-78BCA51168C1}"/>
                  </a:ext>
                </a:extLst>
              </p:cNvPr>
              <p:cNvCxnSpPr>
                <a:cxnSpLocks/>
              </p:cNvCxnSpPr>
              <p:nvPr/>
            </p:nvCxnSpPr>
            <p:spPr>
              <a:xfrm>
                <a:off x="2591357" y="5304779"/>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0DF6CB5-8AFE-444F-A92A-694FBE1CBC4B}"/>
                  </a:ext>
                </a:extLst>
              </p:cNvPr>
              <p:cNvCxnSpPr>
                <a:cxnSpLocks/>
              </p:cNvCxnSpPr>
              <p:nvPr/>
            </p:nvCxnSpPr>
            <p:spPr>
              <a:xfrm>
                <a:off x="2591357" y="5534920"/>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491DC67-0190-D549-B295-E9F045917359}"/>
                  </a:ext>
                </a:extLst>
              </p:cNvPr>
              <p:cNvCxnSpPr>
                <a:cxnSpLocks/>
              </p:cNvCxnSpPr>
              <p:nvPr/>
            </p:nvCxnSpPr>
            <p:spPr>
              <a:xfrm>
                <a:off x="2591357" y="5765061"/>
                <a:ext cx="508263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D08135D-4D70-4E4A-AAF0-4725F8D5C9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591357" y="1820268"/>
                <a:ext cx="5295900" cy="3987800"/>
              </a:xfrm>
              <a:prstGeom prst="rect">
                <a:avLst/>
              </a:prstGeom>
            </p:spPr>
          </p:pic>
          <p:grpSp>
            <p:nvGrpSpPr>
              <p:cNvPr id="35" name="Group 34">
                <a:extLst>
                  <a:ext uri="{FF2B5EF4-FFF2-40B4-BE49-F238E27FC236}">
                    <a16:creationId xmlns:a16="http://schemas.microsoft.com/office/drawing/2014/main" id="{246E64FD-7D29-8440-8D8F-0E65AFFE2540}"/>
                  </a:ext>
                </a:extLst>
              </p:cNvPr>
              <p:cNvGrpSpPr/>
              <p:nvPr/>
            </p:nvGrpSpPr>
            <p:grpSpPr>
              <a:xfrm>
                <a:off x="2591357" y="3240499"/>
                <a:ext cx="5082638" cy="726449"/>
                <a:chOff x="8769494" y="3003370"/>
                <a:chExt cx="5082638" cy="726449"/>
              </a:xfrm>
            </p:grpSpPr>
            <p:cxnSp>
              <p:nvCxnSpPr>
                <p:cNvPr id="36" name="Straight Arrow Connector 35">
                  <a:extLst>
                    <a:ext uri="{FF2B5EF4-FFF2-40B4-BE49-F238E27FC236}">
                      <a16:creationId xmlns:a16="http://schemas.microsoft.com/office/drawing/2014/main" id="{99047979-64C5-3143-B60B-7A2E3696C6CB}"/>
                    </a:ext>
                  </a:extLst>
                </p:cNvPr>
                <p:cNvCxnSpPr>
                  <a:cxnSpLocks/>
                </p:cNvCxnSpPr>
                <p:nvPr/>
              </p:nvCxnSpPr>
              <p:spPr>
                <a:xfrm flipV="1">
                  <a:off x="8769494" y="3569272"/>
                  <a:ext cx="1080562" cy="160547"/>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D6214C4-521A-984C-A90A-1FB885A32AFC}"/>
                    </a:ext>
                  </a:extLst>
                </p:cNvPr>
                <p:cNvCxnSpPr>
                  <a:cxnSpLocks/>
                </p:cNvCxnSpPr>
                <p:nvPr/>
              </p:nvCxnSpPr>
              <p:spPr>
                <a:xfrm flipV="1">
                  <a:off x="12614148" y="3003370"/>
                  <a:ext cx="1237984" cy="1650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5E6B69E-CB21-FE4A-9E4D-F836B32C6CCA}"/>
                    </a:ext>
                  </a:extLst>
                </p:cNvPr>
                <p:cNvSpPr txBox="1"/>
                <p:nvPr/>
              </p:nvSpPr>
              <p:spPr>
                <a:xfrm>
                  <a:off x="4296454" y="2720807"/>
                  <a:ext cx="637674" cy="5621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2400" b="1" i="1" smtClean="0">
                                <a:latin typeface="Cambria Math" panose="02040503050406030204" pitchFamily="18" charset="0"/>
                              </a:rPr>
                            </m:ctrlPr>
                          </m:groupChrPr>
                          <m:e>
                            <m:r>
                              <m:rPr>
                                <m:brk m:alnAt="1"/>
                              </m:rPr>
                              <a:rPr lang="en-US" sz="2400" b="1" i="1" smtClean="0">
                                <a:latin typeface="Cambria Math" panose="02040503050406030204" pitchFamily="18" charset="0"/>
                              </a:rPr>
                              <m:t>𝑬</m:t>
                            </m:r>
                          </m:e>
                        </m:groupChr>
                      </m:oMath>
                    </m:oMathPara>
                  </a14:m>
                  <a:endParaRPr lang="en-SE" sz="2000" b="1" dirty="0"/>
                </a:p>
              </p:txBody>
            </p:sp>
          </mc:Choice>
          <mc:Fallback xmlns="">
            <p:sp>
              <p:nvSpPr>
                <p:cNvPr id="38" name="TextBox 37">
                  <a:extLst>
                    <a:ext uri="{FF2B5EF4-FFF2-40B4-BE49-F238E27FC236}">
                      <a16:creationId xmlns:a16="http://schemas.microsoft.com/office/drawing/2014/main" id="{F5E6B69E-CB21-FE4A-9E4D-F836B32C6CCA}"/>
                    </a:ext>
                  </a:extLst>
                </p:cNvPr>
                <p:cNvSpPr txBox="1">
                  <a:spLocks noRot="1" noChangeAspect="1" noMove="1" noResize="1" noEditPoints="1" noAdjustHandles="1" noChangeArrowheads="1" noChangeShapeType="1" noTextEdit="1"/>
                </p:cNvSpPr>
                <p:nvPr/>
              </p:nvSpPr>
              <p:spPr>
                <a:xfrm>
                  <a:off x="4296454" y="2720807"/>
                  <a:ext cx="637674" cy="562142"/>
                </a:xfrm>
                <a:prstGeom prst="rect">
                  <a:avLst/>
                </a:prstGeom>
                <a:blipFill>
                  <a:blip r:embed="rId5"/>
                  <a:stretch>
                    <a:fillRect l="-9804" t="-24444" b="-3555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FA68B14-A68E-6943-93B3-AC5AA24F17E0}"/>
                    </a:ext>
                  </a:extLst>
                </p:cNvPr>
                <p:cNvSpPr txBox="1"/>
                <p:nvPr/>
              </p:nvSpPr>
              <p:spPr>
                <a:xfrm>
                  <a:off x="2882108" y="2032948"/>
                  <a:ext cx="637674" cy="60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2400" b="1" i="1" smtClean="0">
                                <a:latin typeface="Cambria Math" panose="02040503050406030204" pitchFamily="18" charset="0"/>
                              </a:rPr>
                            </m:ctrlPr>
                          </m:groupChrPr>
                          <m:e>
                            <m:r>
                              <m:rPr>
                                <m:brk m:alnAt="1"/>
                              </m:rPr>
                              <a:rPr lang="en-SE" sz="2400" b="1" i="1" smtClean="0">
                                <a:latin typeface="Cambria Math" panose="02040503050406030204" pitchFamily="18" charset="0"/>
                              </a:rPr>
                              <m:t>𝝻</m:t>
                            </m:r>
                          </m:e>
                        </m:groupChr>
                      </m:oMath>
                    </m:oMathPara>
                  </a14:m>
                  <a:endParaRPr lang="en-SE" sz="2000" b="1" dirty="0"/>
                </a:p>
              </p:txBody>
            </p:sp>
          </mc:Choice>
          <mc:Fallback xmlns="">
            <p:sp>
              <p:nvSpPr>
                <p:cNvPr id="40" name="TextBox 39">
                  <a:extLst>
                    <a:ext uri="{FF2B5EF4-FFF2-40B4-BE49-F238E27FC236}">
                      <a16:creationId xmlns:a16="http://schemas.microsoft.com/office/drawing/2014/main" id="{EFA68B14-A68E-6943-93B3-AC5AA24F17E0}"/>
                    </a:ext>
                  </a:extLst>
                </p:cNvPr>
                <p:cNvSpPr txBox="1">
                  <a:spLocks noRot="1" noChangeAspect="1" noMove="1" noResize="1" noEditPoints="1" noAdjustHandles="1" noChangeArrowheads="1" noChangeShapeType="1" noTextEdit="1"/>
                </p:cNvSpPr>
                <p:nvPr/>
              </p:nvSpPr>
              <p:spPr>
                <a:xfrm>
                  <a:off x="2882108" y="2032948"/>
                  <a:ext cx="637674" cy="609526"/>
                </a:xfrm>
                <a:prstGeom prst="rect">
                  <a:avLst/>
                </a:prstGeom>
                <a:blipFill>
                  <a:blip r:embed="rId6"/>
                  <a:stretch>
                    <a:fillRect l="-12000" t="-20408" b="-24490"/>
                  </a:stretch>
                </a:blipFill>
              </p:spPr>
              <p:txBody>
                <a:bodyPr/>
                <a:lstStyle/>
                <a:p>
                  <a:r>
                    <a:rPr lang="en-SE">
                      <a:noFill/>
                    </a:rPr>
                    <a:t> </a:t>
                  </a:r>
                </a:p>
              </p:txBody>
            </p:sp>
          </mc:Fallback>
        </mc:AlternateContent>
      </p:grpSp>
      <p:cxnSp>
        <p:nvCxnSpPr>
          <p:cNvPr id="43" name="Straight Arrow Connector 42">
            <a:extLst>
              <a:ext uri="{FF2B5EF4-FFF2-40B4-BE49-F238E27FC236}">
                <a16:creationId xmlns:a16="http://schemas.microsoft.com/office/drawing/2014/main" id="{5F25A1A9-439D-5C40-8474-1F99178C2EE0}"/>
              </a:ext>
            </a:extLst>
          </p:cNvPr>
          <p:cNvCxnSpPr>
            <a:cxnSpLocks/>
          </p:cNvCxnSpPr>
          <p:nvPr/>
        </p:nvCxnSpPr>
        <p:spPr>
          <a:xfrm>
            <a:off x="4892424" y="2558137"/>
            <a:ext cx="1728519" cy="1025735"/>
          </a:xfrm>
          <a:prstGeom prst="straightConnector1">
            <a:avLst/>
          </a:prstGeom>
          <a:ln w="349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90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5500" y="3064550"/>
            <a:ext cx="5129108" cy="3242870"/>
          </a:xfrm>
          <a:prstGeom prst="rect">
            <a:avLst/>
          </a:prstGeom>
          <a:noFill/>
          <a:ln>
            <a:noFill/>
          </a:ln>
        </p:spPr>
      </p:pic>
      <p:sp>
        <p:nvSpPr>
          <p:cNvPr id="55" name="Google Shape;55;p13"/>
          <p:cNvSpPr txBox="1">
            <a:spLocks noGrp="1"/>
          </p:cNvSpPr>
          <p:nvPr>
            <p:ph type="title"/>
          </p:nvPr>
        </p:nvSpPr>
        <p:spPr>
          <a:xfrm>
            <a:off x="415600" y="96788"/>
            <a:ext cx="11360800" cy="763600"/>
          </a:xfrm>
          <a:prstGeom prst="rect">
            <a:avLst/>
          </a:prstGeom>
        </p:spPr>
        <p:txBody>
          <a:bodyPr spcFirstLastPara="1" vert="horz" wrap="square" lIns="121900" tIns="121900" rIns="121900" bIns="121900" rtlCol="0" anchor="t" anchorCtr="0">
            <a:normAutofit fontScale="90000"/>
          </a:bodyPr>
          <a:lstStyle/>
          <a:p>
            <a:r>
              <a:rPr lang="sv"/>
              <a:t>Orientation Recovery with Bias</a:t>
            </a:r>
            <a:endParaRPr/>
          </a:p>
        </p:txBody>
      </p:sp>
      <p:sp>
        <p:nvSpPr>
          <p:cNvPr id="56" name="Google Shape;56;p13"/>
          <p:cNvSpPr txBox="1">
            <a:spLocks noGrp="1"/>
          </p:cNvSpPr>
          <p:nvPr>
            <p:ph type="body" idx="2"/>
          </p:nvPr>
        </p:nvSpPr>
        <p:spPr>
          <a:xfrm>
            <a:off x="6790400" y="883015"/>
            <a:ext cx="5333200" cy="3998400"/>
          </a:xfrm>
          <a:prstGeom prst="rect">
            <a:avLst/>
          </a:prstGeom>
        </p:spPr>
        <p:txBody>
          <a:bodyPr spcFirstLastPara="1" vert="horz" wrap="square" lIns="121900" tIns="121900" rIns="121900" bIns="121900" rtlCol="0" anchor="t" anchorCtr="0">
            <a:normAutofit/>
          </a:bodyPr>
          <a:lstStyle/>
          <a:p>
            <a:r>
              <a:rPr lang="sv" dirty="0"/>
              <a:t>We use the EMC algorithm </a:t>
            </a:r>
          </a:p>
          <a:p>
            <a:pPr marL="186262" indent="0">
              <a:buNone/>
            </a:pPr>
            <a:endParaRPr dirty="0"/>
          </a:p>
          <a:p>
            <a:pPr lvl="1"/>
            <a:r>
              <a:rPr lang="sv" dirty="0"/>
              <a:t>Iterative, expectation maximization based method</a:t>
            </a:r>
            <a:endParaRPr dirty="0"/>
          </a:p>
          <a:p>
            <a:pPr lvl="1"/>
            <a:r>
              <a:rPr lang="sv" dirty="0"/>
              <a:t>Solves the Fourier intensity space</a:t>
            </a:r>
            <a:endParaRPr dirty="0"/>
          </a:p>
          <a:p>
            <a:r>
              <a:rPr lang="sv" dirty="0"/>
              <a:t>With bias, fewer measurements are needed!</a:t>
            </a:r>
            <a:endParaRPr dirty="0"/>
          </a:p>
          <a:p>
            <a:pPr lvl="1"/>
            <a:r>
              <a:rPr lang="sv" dirty="0"/>
              <a:t>Extremely needed when cross-section is low</a:t>
            </a:r>
            <a:endParaRPr dirty="0"/>
          </a:p>
        </p:txBody>
      </p:sp>
      <p:sp>
        <p:nvSpPr>
          <p:cNvPr id="57" name="Google Shape;57;p13"/>
          <p:cNvSpPr txBox="1"/>
          <p:nvPr/>
        </p:nvSpPr>
        <p:spPr>
          <a:xfrm>
            <a:off x="7182691" y="1127804"/>
            <a:ext cx="5150400" cy="430847"/>
          </a:xfrm>
          <a:prstGeom prst="rect">
            <a:avLst/>
          </a:prstGeom>
          <a:noFill/>
          <a:ln>
            <a:noFill/>
          </a:ln>
        </p:spPr>
        <p:txBody>
          <a:bodyPr spcFirstLastPara="1" wrap="square" lIns="121900" tIns="121900" rIns="121900" bIns="121900" anchor="t" anchorCtr="0">
            <a:spAutoFit/>
          </a:bodyPr>
          <a:lstStyle/>
          <a:p>
            <a:pPr algn="ctr"/>
            <a:r>
              <a:rPr lang="sv" sz="1200" dirty="0"/>
              <a:t> </a:t>
            </a:r>
            <a:r>
              <a:rPr lang="sv" sz="1200" dirty="0">
                <a:solidFill>
                  <a:schemeClr val="dk1"/>
                </a:solidFill>
              </a:rPr>
              <a:t>Loh, N. T. D., &amp; Elser, V. </a:t>
            </a:r>
            <a:r>
              <a:rPr lang="en-GB" sz="1200" i="1" dirty="0">
                <a:solidFill>
                  <a:schemeClr val="dk1"/>
                </a:solidFill>
              </a:rPr>
              <a:t>Phys Rev E </a:t>
            </a:r>
            <a:r>
              <a:rPr lang="sv" sz="1200" dirty="0">
                <a:solidFill>
                  <a:schemeClr val="dk1"/>
                </a:solidFill>
              </a:rPr>
              <a:t>(2009)</a:t>
            </a:r>
            <a:endParaRPr lang="en-GB" sz="1200" dirty="0">
              <a:solidFill>
                <a:schemeClr val="dk1"/>
              </a:solidFill>
            </a:endParaRPr>
          </a:p>
        </p:txBody>
      </p:sp>
      <p:pic>
        <p:nvPicPr>
          <p:cNvPr id="6" name="Picture 5">
            <a:extLst>
              <a:ext uri="{FF2B5EF4-FFF2-40B4-BE49-F238E27FC236}">
                <a16:creationId xmlns:a16="http://schemas.microsoft.com/office/drawing/2014/main" id="{93752891-8314-3140-858A-F15769E18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371" y="735656"/>
            <a:ext cx="3656237" cy="2371826"/>
          </a:xfrm>
          <a:prstGeom prst="rect">
            <a:avLst/>
          </a:prstGeom>
        </p:spPr>
      </p:pic>
      <p:grpSp>
        <p:nvGrpSpPr>
          <p:cNvPr id="7" name="Group 6">
            <a:extLst>
              <a:ext uri="{FF2B5EF4-FFF2-40B4-BE49-F238E27FC236}">
                <a16:creationId xmlns:a16="http://schemas.microsoft.com/office/drawing/2014/main" id="{08003D29-DF22-B049-90A3-38DCAD13C0E2}"/>
              </a:ext>
            </a:extLst>
          </p:cNvPr>
          <p:cNvGrpSpPr/>
          <p:nvPr/>
        </p:nvGrpSpPr>
        <p:grpSpPr>
          <a:xfrm>
            <a:off x="205418" y="1207890"/>
            <a:ext cx="1290662" cy="1298172"/>
            <a:chOff x="6986087" y="3523582"/>
            <a:chExt cx="1290662" cy="1298172"/>
          </a:xfrm>
        </p:grpSpPr>
        <p:grpSp>
          <p:nvGrpSpPr>
            <p:cNvPr id="8" name="Group 7">
              <a:extLst>
                <a:ext uri="{FF2B5EF4-FFF2-40B4-BE49-F238E27FC236}">
                  <a16:creationId xmlns:a16="http://schemas.microsoft.com/office/drawing/2014/main" id="{35B83666-0A76-F246-A2BF-3BA339634E3A}"/>
                </a:ext>
              </a:extLst>
            </p:cNvPr>
            <p:cNvGrpSpPr/>
            <p:nvPr/>
          </p:nvGrpSpPr>
          <p:grpSpPr>
            <a:xfrm>
              <a:off x="6986087" y="3523582"/>
              <a:ext cx="1290662" cy="1290662"/>
              <a:chOff x="6986087" y="3523582"/>
              <a:chExt cx="1290662" cy="1290662"/>
            </a:xfrm>
          </p:grpSpPr>
          <p:pic>
            <p:nvPicPr>
              <p:cNvPr id="11" name="Picture 10">
                <a:extLst>
                  <a:ext uri="{FF2B5EF4-FFF2-40B4-BE49-F238E27FC236}">
                    <a16:creationId xmlns:a16="http://schemas.microsoft.com/office/drawing/2014/main" id="{218532B8-6F00-5343-95BE-D7324F89F261}"/>
                  </a:ext>
                </a:extLst>
              </p:cNvPr>
              <p:cNvPicPr>
                <a:picLocks noChangeAspect="1"/>
              </p:cNvPicPr>
              <p:nvPr/>
            </p:nvPicPr>
            <p:blipFill rotWithShape="1">
              <a:blip r:embed="rId5"/>
              <a:srcRect l="12522" t="10690" r="14230" b="10344"/>
              <a:stretch/>
            </p:blipFill>
            <p:spPr>
              <a:xfrm>
                <a:off x="7151915" y="3651978"/>
                <a:ext cx="959006" cy="1033871"/>
              </a:xfrm>
              <a:prstGeom prst="ellipse">
                <a:avLst/>
              </a:prstGeom>
            </p:spPr>
          </p:pic>
          <p:sp>
            <p:nvSpPr>
              <p:cNvPr id="12" name="Oval 11">
                <a:extLst>
                  <a:ext uri="{FF2B5EF4-FFF2-40B4-BE49-F238E27FC236}">
                    <a16:creationId xmlns:a16="http://schemas.microsoft.com/office/drawing/2014/main" id="{740C252A-2CD9-7542-8177-241A48DD8A51}"/>
                  </a:ext>
                </a:extLst>
              </p:cNvPr>
              <p:cNvSpPr>
                <a:spLocks noChangeAspect="1"/>
              </p:cNvSpPr>
              <p:nvPr/>
            </p:nvSpPr>
            <p:spPr>
              <a:xfrm>
                <a:off x="6986087" y="3523582"/>
                <a:ext cx="1290662" cy="1290662"/>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sp>
          <p:nvSpPr>
            <p:cNvPr id="9" name="TextBox 8">
              <a:extLst>
                <a:ext uri="{FF2B5EF4-FFF2-40B4-BE49-F238E27FC236}">
                  <a16:creationId xmlns:a16="http://schemas.microsoft.com/office/drawing/2014/main" id="{9AB8B972-DDC8-644D-9DEA-F2DE09485C3E}"/>
                </a:ext>
              </a:extLst>
            </p:cNvPr>
            <p:cNvSpPr txBox="1"/>
            <p:nvPr/>
          </p:nvSpPr>
          <p:spPr>
            <a:xfrm>
              <a:off x="7447480" y="3553745"/>
              <a:ext cx="356461" cy="400110"/>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N</a:t>
              </a:r>
              <a:endParaRPr lang="en-SE" b="1" dirty="0">
                <a:latin typeface="Baskerville" panose="02020502070401020303" pitchFamily="18" charset="0"/>
                <a:ea typeface="Baskerville" panose="02020502070401020303" pitchFamily="18" charset="0"/>
              </a:endParaRPr>
            </a:p>
          </p:txBody>
        </p:sp>
        <p:sp>
          <p:nvSpPr>
            <p:cNvPr id="10" name="TextBox 9">
              <a:extLst>
                <a:ext uri="{FF2B5EF4-FFF2-40B4-BE49-F238E27FC236}">
                  <a16:creationId xmlns:a16="http://schemas.microsoft.com/office/drawing/2014/main" id="{3825754C-8157-6D4C-B710-69B04A493A45}"/>
                </a:ext>
              </a:extLst>
            </p:cNvPr>
            <p:cNvSpPr txBox="1"/>
            <p:nvPr/>
          </p:nvSpPr>
          <p:spPr>
            <a:xfrm>
              <a:off x="7447481" y="4421644"/>
              <a:ext cx="356461" cy="400110"/>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S</a:t>
              </a:r>
              <a:endParaRPr lang="en-SE" b="1" dirty="0">
                <a:latin typeface="Baskerville" panose="02020502070401020303" pitchFamily="18" charset="0"/>
                <a:ea typeface="Baskerville" panose="02020502070401020303" pitchFamily="18" charset="0"/>
              </a:endParaRPr>
            </a:p>
          </p:txBody>
        </p:sp>
      </p:grpSp>
      <p:sp>
        <p:nvSpPr>
          <p:cNvPr id="14" name="Google Shape;57;p13">
            <a:extLst>
              <a:ext uri="{FF2B5EF4-FFF2-40B4-BE49-F238E27FC236}">
                <a16:creationId xmlns:a16="http://schemas.microsoft.com/office/drawing/2014/main" id="{85F42146-3AF1-354C-89D1-7FD00A828D4E}"/>
              </a:ext>
            </a:extLst>
          </p:cNvPr>
          <p:cNvSpPr txBox="1"/>
          <p:nvPr/>
        </p:nvSpPr>
        <p:spPr>
          <a:xfrm>
            <a:off x="6317161" y="6096242"/>
            <a:ext cx="5150400" cy="430847"/>
          </a:xfrm>
          <a:prstGeom prst="rect">
            <a:avLst/>
          </a:prstGeom>
          <a:noFill/>
          <a:ln>
            <a:noFill/>
          </a:ln>
        </p:spPr>
        <p:txBody>
          <a:bodyPr spcFirstLastPara="1" wrap="square" lIns="121900" tIns="121900" rIns="121900" bIns="121900" anchor="t" anchorCtr="0">
            <a:spAutoFit/>
          </a:bodyPr>
          <a:lstStyle/>
          <a:p>
            <a:pPr algn="ctr"/>
            <a:r>
              <a:rPr lang="sv" sz="1200" dirty="0"/>
              <a:t> </a:t>
            </a:r>
            <a:r>
              <a:rPr lang="sv" sz="1200" dirty="0">
                <a:solidFill>
                  <a:schemeClr val="dk1"/>
                </a:solidFill>
              </a:rPr>
              <a:t>A Wollter, </a:t>
            </a:r>
            <a:r>
              <a:rPr lang="sv" sz="1200" u="sng" dirty="0">
                <a:solidFill>
                  <a:schemeClr val="dk1"/>
                </a:solidFill>
              </a:rPr>
              <a:t>EDS</a:t>
            </a:r>
            <a:r>
              <a:rPr lang="sv" sz="1200" dirty="0">
                <a:solidFill>
                  <a:schemeClr val="dk1"/>
                </a:solidFill>
              </a:rPr>
              <a:t>, et al, </a:t>
            </a:r>
            <a:r>
              <a:rPr lang="sv" sz="1200" i="1" dirty="0">
                <a:solidFill>
                  <a:schemeClr val="dk1"/>
                </a:solidFill>
              </a:rPr>
              <a:t>in preparation</a:t>
            </a:r>
            <a:r>
              <a:rPr lang="sv" sz="1200" dirty="0">
                <a:solidFill>
                  <a:schemeClr val="dk1"/>
                </a:solidFill>
              </a:rPr>
              <a:t> </a:t>
            </a:r>
            <a:endParaRPr lang="en-GB" sz="1200" dirty="0">
              <a:solidFill>
                <a:schemeClr val="dk1"/>
              </a:solidFill>
            </a:endParaRPr>
          </a:p>
        </p:txBody>
      </p:sp>
      <p:pic>
        <p:nvPicPr>
          <p:cNvPr id="15" name="Picture 14">
            <a:extLst>
              <a:ext uri="{FF2B5EF4-FFF2-40B4-BE49-F238E27FC236}">
                <a16:creationId xmlns:a16="http://schemas.microsoft.com/office/drawing/2014/main" id="{DFEC0D79-E0A0-9543-9D03-093D56A9326B}"/>
              </a:ext>
            </a:extLst>
          </p:cNvPr>
          <p:cNvPicPr>
            <a:picLocks noChangeAspect="1"/>
          </p:cNvPicPr>
          <p:nvPr/>
        </p:nvPicPr>
        <p:blipFill rotWithShape="1">
          <a:blip r:embed="rId6"/>
          <a:srcRect l="7067" t="5475" r="8702" b="2981"/>
          <a:stretch/>
        </p:blipFill>
        <p:spPr>
          <a:xfrm>
            <a:off x="5561160" y="5815008"/>
            <a:ext cx="5460170" cy="2967124"/>
          </a:xfrm>
          <a:prstGeom prst="rect">
            <a:avLst/>
          </a:prstGeom>
        </p:spPr>
      </p:pic>
      <p:sp>
        <p:nvSpPr>
          <p:cNvPr id="16" name="AutoShape 2">
            <a:extLst>
              <a:ext uri="{FF2B5EF4-FFF2-40B4-BE49-F238E27FC236}">
                <a16:creationId xmlns:a16="http://schemas.microsoft.com/office/drawing/2014/main" id="{6782FFC7-8E9A-FC41-B08A-38FE643D90A9}"/>
              </a:ext>
            </a:extLst>
          </p:cNvPr>
          <p:cNvSpPr>
            <a:spLocks noChangeAspect="1" noChangeArrowheads="1"/>
          </p:cNvSpPr>
          <p:nvPr/>
        </p:nvSpPr>
        <p:spPr bwMode="auto">
          <a:xfrm>
            <a:off x="11300379" y="4572966"/>
            <a:ext cx="109728" cy="1097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sp>
        <p:nvSpPr>
          <p:cNvPr id="20" name="Google Shape;184;p25">
            <a:extLst>
              <a:ext uri="{FF2B5EF4-FFF2-40B4-BE49-F238E27FC236}">
                <a16:creationId xmlns:a16="http://schemas.microsoft.com/office/drawing/2014/main" id="{77B4A55D-C765-904E-944C-C708235F1DE0}"/>
              </a:ext>
            </a:extLst>
          </p:cNvPr>
          <p:cNvSpPr txBox="1"/>
          <p:nvPr/>
        </p:nvSpPr>
        <p:spPr>
          <a:xfrm>
            <a:off x="9570498" y="5062780"/>
            <a:ext cx="2836271"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000" dirty="0"/>
              <a:t>(T Ekebergs figure)</a:t>
            </a:r>
            <a:endParaRPr sz="2000" dirty="0"/>
          </a:p>
        </p:txBody>
      </p:sp>
      <p:sp>
        <p:nvSpPr>
          <p:cNvPr id="21" name="Textplatzhalter 3">
            <a:extLst>
              <a:ext uri="{FF2B5EF4-FFF2-40B4-BE49-F238E27FC236}">
                <a16:creationId xmlns:a16="http://schemas.microsoft.com/office/drawing/2014/main" id="{BA796AB1-901F-164F-9382-C8CAD63C63E4}"/>
              </a:ext>
            </a:extLst>
          </p:cNvPr>
          <p:cNvSpPr txBox="1">
            <a:spLocks/>
          </p:cNvSpPr>
          <p:nvPr/>
        </p:nvSpPr>
        <p:spPr>
          <a:xfrm>
            <a:off x="371475" y="96984"/>
            <a:ext cx="11376025" cy="6320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B4A5A"/>
                </a:solidFill>
              </a:rPr>
              <a:t>Ongoing research</a:t>
            </a:r>
          </a:p>
        </p:txBody>
      </p:sp>
      <p:grpSp>
        <p:nvGrpSpPr>
          <p:cNvPr id="22" name="Group 21">
            <a:extLst>
              <a:ext uri="{FF2B5EF4-FFF2-40B4-BE49-F238E27FC236}">
                <a16:creationId xmlns:a16="http://schemas.microsoft.com/office/drawing/2014/main" id="{14E9B3A9-D31A-B34E-BC45-8F4E05D42CD2}"/>
              </a:ext>
            </a:extLst>
          </p:cNvPr>
          <p:cNvGrpSpPr/>
          <p:nvPr/>
        </p:nvGrpSpPr>
        <p:grpSpPr>
          <a:xfrm>
            <a:off x="-119449" y="214312"/>
            <a:ext cx="12451492" cy="6565697"/>
            <a:chOff x="-119449" y="214312"/>
            <a:chExt cx="12451492" cy="6565697"/>
          </a:xfrm>
        </p:grpSpPr>
        <p:grpSp>
          <p:nvGrpSpPr>
            <p:cNvPr id="23" name="Group 22">
              <a:extLst>
                <a:ext uri="{FF2B5EF4-FFF2-40B4-BE49-F238E27FC236}">
                  <a16:creationId xmlns:a16="http://schemas.microsoft.com/office/drawing/2014/main" id="{8245DC8C-F92A-3C4D-8704-428221B44CC4}"/>
                </a:ext>
              </a:extLst>
            </p:cNvPr>
            <p:cNvGrpSpPr/>
            <p:nvPr/>
          </p:nvGrpSpPr>
          <p:grpSpPr>
            <a:xfrm>
              <a:off x="-119449" y="6484087"/>
              <a:ext cx="12451492" cy="295922"/>
              <a:chOff x="-119449" y="6442897"/>
              <a:chExt cx="12451492" cy="295922"/>
            </a:xfrm>
          </p:grpSpPr>
          <p:sp>
            <p:nvSpPr>
              <p:cNvPr id="25" name="TextBox 24">
                <a:extLst>
                  <a:ext uri="{FF2B5EF4-FFF2-40B4-BE49-F238E27FC236}">
                    <a16:creationId xmlns:a16="http://schemas.microsoft.com/office/drawing/2014/main" id="{07EDADD2-418E-CD4A-9C32-AE0EB5DE3243}"/>
                  </a:ext>
                </a:extLst>
              </p:cNvPr>
              <p:cNvSpPr txBox="1"/>
              <p:nvPr/>
            </p:nvSpPr>
            <p:spPr>
              <a:xfrm>
                <a:off x="4929637" y="64618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26" name="TextBox 25">
                <a:extLst>
                  <a:ext uri="{FF2B5EF4-FFF2-40B4-BE49-F238E27FC236}">
                    <a16:creationId xmlns:a16="http://schemas.microsoft.com/office/drawing/2014/main" id="{54E7CA8D-6E71-EF43-A9FD-5C8DF1C8143A}"/>
                  </a:ext>
                </a:extLst>
              </p:cNvPr>
              <p:cNvSpPr txBox="1"/>
              <p:nvPr/>
            </p:nvSpPr>
            <p:spPr>
              <a:xfrm>
                <a:off x="-119449" y="6442897"/>
                <a:ext cx="1606378" cy="276999"/>
              </a:xfrm>
              <a:prstGeom prst="rect">
                <a:avLst/>
              </a:prstGeom>
              <a:noFill/>
            </p:spPr>
            <p:txBody>
              <a:bodyPr wrap="square" rtlCol="0">
                <a:spAutoFit/>
              </a:bodyPr>
              <a:lstStyle/>
              <a:p>
                <a:pPr algn="ctr"/>
                <a:r>
                  <a:rPr lang="en-SE" sz="1200" dirty="0"/>
                  <a:t>2023/06/19</a:t>
                </a:r>
              </a:p>
            </p:txBody>
          </p:sp>
          <p:sp>
            <p:nvSpPr>
              <p:cNvPr id="27" name="TextBox 26">
                <a:extLst>
                  <a:ext uri="{FF2B5EF4-FFF2-40B4-BE49-F238E27FC236}">
                    <a16:creationId xmlns:a16="http://schemas.microsoft.com/office/drawing/2014/main" id="{D889C52F-200B-3E43-9ABD-AE20A7AAA432}"/>
                  </a:ext>
                </a:extLst>
              </p:cNvPr>
              <p:cNvSpPr txBox="1"/>
              <p:nvPr/>
            </p:nvSpPr>
            <p:spPr>
              <a:xfrm>
                <a:off x="10725665" y="6461819"/>
                <a:ext cx="1606378" cy="276999"/>
              </a:xfrm>
              <a:prstGeom prst="rect">
                <a:avLst/>
              </a:prstGeom>
              <a:noFill/>
            </p:spPr>
            <p:txBody>
              <a:bodyPr wrap="square" rtlCol="0">
                <a:spAutoFit/>
              </a:bodyPr>
              <a:lstStyle/>
              <a:p>
                <a:pPr algn="ctr"/>
                <a:r>
                  <a:rPr lang="en-SE" sz="1200" dirty="0"/>
                  <a:t>13/14</a:t>
                </a:r>
              </a:p>
            </p:txBody>
          </p:sp>
        </p:grpSp>
        <p:pic>
          <p:nvPicPr>
            <p:cNvPr id="24" name="Picture 4">
              <a:extLst>
                <a:ext uri="{FF2B5EF4-FFF2-40B4-BE49-F238E27FC236}">
                  <a16:creationId xmlns:a16="http://schemas.microsoft.com/office/drawing/2014/main" id="{3B91DE63-CCD9-A240-A972-0FB8F4238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1330" y="214312"/>
              <a:ext cx="997675" cy="95184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8" name="Straight Connector 27">
            <a:extLst>
              <a:ext uri="{FF2B5EF4-FFF2-40B4-BE49-F238E27FC236}">
                <a16:creationId xmlns:a16="http://schemas.microsoft.com/office/drawing/2014/main" id="{A5649769-4BA3-0D4B-B75A-88B46C6A28E7}"/>
              </a:ext>
            </a:extLst>
          </p:cNvPr>
          <p:cNvCxnSpPr/>
          <p:nvPr/>
        </p:nvCxnSpPr>
        <p:spPr>
          <a:xfrm flipH="1" flipV="1">
            <a:off x="437322" y="675861"/>
            <a:ext cx="10584008" cy="14374"/>
          </a:xfrm>
          <a:prstGeom prst="line">
            <a:avLst/>
          </a:prstGeom>
          <a:ln w="22225">
            <a:solidFill>
              <a:srgbClr val="C331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879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C6C61E6-0D1E-0B4D-B052-E334027E4D6B}"/>
              </a:ext>
            </a:extLst>
          </p:cNvPr>
          <p:cNvCxnSpPr>
            <a:cxnSpLocks noChangeAspect="1"/>
          </p:cNvCxnSpPr>
          <p:nvPr/>
        </p:nvCxnSpPr>
        <p:spPr>
          <a:xfrm>
            <a:off x="2410266" y="1392382"/>
            <a:ext cx="4671254"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92E9B0D-7956-A249-96ED-8D98F6A269F0}"/>
              </a:ext>
            </a:extLst>
          </p:cNvPr>
          <p:cNvCxnSpPr>
            <a:cxnSpLocks noChangeAspect="1"/>
          </p:cNvCxnSpPr>
          <p:nvPr/>
        </p:nvCxnSpPr>
        <p:spPr>
          <a:xfrm>
            <a:off x="2410266" y="5995194"/>
            <a:ext cx="4671254"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2F7263-0366-E244-9D7C-44741E420723}"/>
              </a:ext>
            </a:extLst>
          </p:cNvPr>
          <p:cNvCxnSpPr>
            <a:cxnSpLocks noChangeAspect="1"/>
          </p:cNvCxnSpPr>
          <p:nvPr/>
        </p:nvCxnSpPr>
        <p:spPr>
          <a:xfrm>
            <a:off x="2591362" y="1622523"/>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E5F6E3-BC7A-634C-A0A3-AB982FB6468F}"/>
              </a:ext>
            </a:extLst>
          </p:cNvPr>
          <p:cNvCxnSpPr>
            <a:cxnSpLocks noChangeAspect="1"/>
          </p:cNvCxnSpPr>
          <p:nvPr/>
        </p:nvCxnSpPr>
        <p:spPr>
          <a:xfrm>
            <a:off x="2591362" y="1852664"/>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1C42242-0E20-7449-BADB-E823D5DFC7B5}"/>
              </a:ext>
            </a:extLst>
          </p:cNvPr>
          <p:cNvCxnSpPr>
            <a:cxnSpLocks noChangeAspect="1"/>
          </p:cNvCxnSpPr>
          <p:nvPr/>
        </p:nvCxnSpPr>
        <p:spPr>
          <a:xfrm>
            <a:off x="2591362" y="2082805"/>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5D8E9C-973A-2849-BDCE-F8F52ECB9C63}"/>
              </a:ext>
            </a:extLst>
          </p:cNvPr>
          <p:cNvCxnSpPr>
            <a:cxnSpLocks noChangeAspect="1"/>
          </p:cNvCxnSpPr>
          <p:nvPr/>
        </p:nvCxnSpPr>
        <p:spPr>
          <a:xfrm>
            <a:off x="2591362" y="2312946"/>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2E34373-3812-014E-AC0C-D7EB9D5EA47B}"/>
              </a:ext>
            </a:extLst>
          </p:cNvPr>
          <p:cNvCxnSpPr>
            <a:cxnSpLocks noChangeAspect="1"/>
          </p:cNvCxnSpPr>
          <p:nvPr/>
        </p:nvCxnSpPr>
        <p:spPr>
          <a:xfrm>
            <a:off x="2591362" y="2543087"/>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5269A85-8286-0D40-9665-F1EA7F3B9DE3}"/>
              </a:ext>
            </a:extLst>
          </p:cNvPr>
          <p:cNvCxnSpPr>
            <a:cxnSpLocks noChangeAspect="1"/>
          </p:cNvCxnSpPr>
          <p:nvPr/>
        </p:nvCxnSpPr>
        <p:spPr>
          <a:xfrm>
            <a:off x="2591362" y="2773228"/>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9AB6B0-B204-AB41-B213-5EB98E46909A}"/>
              </a:ext>
            </a:extLst>
          </p:cNvPr>
          <p:cNvCxnSpPr>
            <a:cxnSpLocks noChangeAspect="1"/>
          </p:cNvCxnSpPr>
          <p:nvPr/>
        </p:nvCxnSpPr>
        <p:spPr>
          <a:xfrm>
            <a:off x="2591362" y="3003369"/>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8B4BAFE-E05C-D445-8AA0-B18479C9547C}"/>
              </a:ext>
            </a:extLst>
          </p:cNvPr>
          <p:cNvCxnSpPr>
            <a:cxnSpLocks noChangeAspect="1"/>
          </p:cNvCxnSpPr>
          <p:nvPr/>
        </p:nvCxnSpPr>
        <p:spPr>
          <a:xfrm>
            <a:off x="2591362" y="3233510"/>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C6D6DF3-A5C7-334A-9E08-777E19F4752E}"/>
              </a:ext>
            </a:extLst>
          </p:cNvPr>
          <p:cNvCxnSpPr>
            <a:cxnSpLocks noChangeAspect="1"/>
          </p:cNvCxnSpPr>
          <p:nvPr/>
        </p:nvCxnSpPr>
        <p:spPr>
          <a:xfrm>
            <a:off x="2591362" y="3463651"/>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D6DCC2B-EE93-C140-AEE0-5A33A9221802}"/>
              </a:ext>
            </a:extLst>
          </p:cNvPr>
          <p:cNvCxnSpPr>
            <a:cxnSpLocks noChangeAspect="1"/>
          </p:cNvCxnSpPr>
          <p:nvPr/>
        </p:nvCxnSpPr>
        <p:spPr>
          <a:xfrm>
            <a:off x="2591362" y="3693792"/>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279480-FC74-634C-9BF7-3A3374A6C43B}"/>
              </a:ext>
            </a:extLst>
          </p:cNvPr>
          <p:cNvCxnSpPr>
            <a:cxnSpLocks noChangeAspect="1"/>
          </p:cNvCxnSpPr>
          <p:nvPr/>
        </p:nvCxnSpPr>
        <p:spPr>
          <a:xfrm>
            <a:off x="2591362" y="3923933"/>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0165359-C005-904F-99A8-B75183DEB75A}"/>
              </a:ext>
            </a:extLst>
          </p:cNvPr>
          <p:cNvCxnSpPr>
            <a:cxnSpLocks noChangeAspect="1"/>
          </p:cNvCxnSpPr>
          <p:nvPr/>
        </p:nvCxnSpPr>
        <p:spPr>
          <a:xfrm>
            <a:off x="2591362" y="4154074"/>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F7FD61-77EB-5840-9826-F1C074016C87}"/>
              </a:ext>
            </a:extLst>
          </p:cNvPr>
          <p:cNvCxnSpPr>
            <a:cxnSpLocks noChangeAspect="1"/>
          </p:cNvCxnSpPr>
          <p:nvPr/>
        </p:nvCxnSpPr>
        <p:spPr>
          <a:xfrm>
            <a:off x="2591362" y="4384215"/>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86BB03-70E8-8D45-9104-70F2F88BDFB0}"/>
              </a:ext>
            </a:extLst>
          </p:cNvPr>
          <p:cNvCxnSpPr>
            <a:cxnSpLocks noChangeAspect="1"/>
          </p:cNvCxnSpPr>
          <p:nvPr/>
        </p:nvCxnSpPr>
        <p:spPr>
          <a:xfrm>
            <a:off x="2591362" y="4614356"/>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35FDE3E-E72C-E848-88AD-83BA111993C3}"/>
              </a:ext>
            </a:extLst>
          </p:cNvPr>
          <p:cNvCxnSpPr>
            <a:cxnSpLocks noChangeAspect="1"/>
          </p:cNvCxnSpPr>
          <p:nvPr/>
        </p:nvCxnSpPr>
        <p:spPr>
          <a:xfrm>
            <a:off x="2591362" y="4844497"/>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644062A-8F4B-0F4E-B09F-D6A4C4508A40}"/>
              </a:ext>
            </a:extLst>
          </p:cNvPr>
          <p:cNvCxnSpPr>
            <a:cxnSpLocks noChangeAspect="1"/>
          </p:cNvCxnSpPr>
          <p:nvPr/>
        </p:nvCxnSpPr>
        <p:spPr>
          <a:xfrm>
            <a:off x="2591362" y="5074638"/>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7DB5DC-6B44-0C4B-95C3-5910D468E326}"/>
              </a:ext>
            </a:extLst>
          </p:cNvPr>
          <p:cNvCxnSpPr>
            <a:cxnSpLocks noChangeAspect="1"/>
          </p:cNvCxnSpPr>
          <p:nvPr/>
        </p:nvCxnSpPr>
        <p:spPr>
          <a:xfrm>
            <a:off x="2591362" y="5304779"/>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994FFB-17AC-744E-8BFC-19463A6251CC}"/>
              </a:ext>
            </a:extLst>
          </p:cNvPr>
          <p:cNvCxnSpPr>
            <a:cxnSpLocks noChangeAspect="1"/>
          </p:cNvCxnSpPr>
          <p:nvPr/>
        </p:nvCxnSpPr>
        <p:spPr>
          <a:xfrm>
            <a:off x="2591362" y="5534920"/>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9A9EDE4-F7F8-F948-85D9-BBB1533FEB95}"/>
              </a:ext>
            </a:extLst>
          </p:cNvPr>
          <p:cNvCxnSpPr>
            <a:cxnSpLocks noChangeAspect="1"/>
          </p:cNvCxnSpPr>
          <p:nvPr/>
        </p:nvCxnSpPr>
        <p:spPr>
          <a:xfrm>
            <a:off x="2591362" y="5765061"/>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57FEE8D-8F52-BD40-83F8-3043BB15D332}"/>
                  </a:ext>
                </a:extLst>
              </p:cNvPr>
              <p:cNvSpPr txBox="1">
                <a:spLocks noChangeAspect="1"/>
              </p:cNvSpPr>
              <p:nvPr/>
            </p:nvSpPr>
            <p:spPr>
              <a:xfrm>
                <a:off x="2410266" y="5045380"/>
                <a:ext cx="547078" cy="7509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4000" b="1" i="1" smtClean="0">
                              <a:latin typeface="Cambria Math" panose="02040503050406030204" pitchFamily="18" charset="0"/>
                            </a:rPr>
                          </m:ctrlPr>
                        </m:groupChrPr>
                        <m:e>
                          <m:r>
                            <m:rPr>
                              <m:brk m:alnAt="1"/>
                            </m:rPr>
                            <a:rPr lang="en-US" sz="4000" b="1" i="1" smtClean="0">
                              <a:latin typeface="Cambria Math" panose="02040503050406030204" pitchFamily="18" charset="0"/>
                            </a:rPr>
                            <m:t>𝑬</m:t>
                          </m:r>
                        </m:e>
                      </m:groupChr>
                    </m:oMath>
                  </m:oMathPara>
                </a14:m>
                <a:endParaRPr lang="en-SE" sz="4000" b="1" dirty="0"/>
              </a:p>
            </p:txBody>
          </p:sp>
        </mc:Choice>
        <mc:Fallback xmlns="">
          <p:sp>
            <p:nvSpPr>
              <p:cNvPr id="32" name="TextBox 31">
                <a:extLst>
                  <a:ext uri="{FF2B5EF4-FFF2-40B4-BE49-F238E27FC236}">
                    <a16:creationId xmlns:a16="http://schemas.microsoft.com/office/drawing/2014/main" id="{557FEE8D-8F52-BD40-83F8-3043BB15D332}"/>
                  </a:ext>
                </a:extLst>
              </p:cNvPr>
              <p:cNvSpPr txBox="1">
                <a:spLocks noRot="1" noChangeAspect="1" noMove="1" noResize="1" noEditPoints="1" noAdjustHandles="1" noChangeArrowheads="1" noChangeShapeType="1" noTextEdit="1"/>
              </p:cNvSpPr>
              <p:nvPr/>
            </p:nvSpPr>
            <p:spPr>
              <a:xfrm>
                <a:off x="2410266" y="5045380"/>
                <a:ext cx="547078" cy="750944"/>
              </a:xfrm>
              <a:prstGeom prst="rect">
                <a:avLst/>
              </a:prstGeom>
              <a:blipFill>
                <a:blip r:embed="rId2"/>
                <a:stretch>
                  <a:fillRect l="-56818" t="-30000" r="-2273" b="-60000"/>
                </a:stretch>
              </a:blipFill>
            </p:spPr>
            <p:txBody>
              <a:bodyPr/>
              <a:lstStyle/>
              <a:p>
                <a:r>
                  <a:rPr lang="en-SE">
                    <a:noFill/>
                  </a:rPr>
                  <a:t> </a:t>
                </a:r>
              </a:p>
            </p:txBody>
          </p:sp>
        </mc:Fallback>
      </mc:AlternateContent>
      <p:grpSp>
        <p:nvGrpSpPr>
          <p:cNvPr id="8" name="Group 7">
            <a:extLst>
              <a:ext uri="{FF2B5EF4-FFF2-40B4-BE49-F238E27FC236}">
                <a16:creationId xmlns:a16="http://schemas.microsoft.com/office/drawing/2014/main" id="{0F451ED6-DDEC-E445-BD7C-416959D88326}"/>
              </a:ext>
            </a:extLst>
          </p:cNvPr>
          <p:cNvGrpSpPr>
            <a:grpSpLocks noChangeAspect="1"/>
          </p:cNvGrpSpPr>
          <p:nvPr/>
        </p:nvGrpSpPr>
        <p:grpSpPr>
          <a:xfrm>
            <a:off x="2591361" y="1820273"/>
            <a:ext cx="4543478" cy="3421228"/>
            <a:chOff x="2591357" y="1820268"/>
            <a:chExt cx="5295900" cy="3987800"/>
          </a:xfrm>
        </p:grpSpPr>
        <p:grpSp>
          <p:nvGrpSpPr>
            <p:cNvPr id="3" name="Group 2">
              <a:extLst>
                <a:ext uri="{FF2B5EF4-FFF2-40B4-BE49-F238E27FC236}">
                  <a16:creationId xmlns:a16="http://schemas.microsoft.com/office/drawing/2014/main" id="{093FF36A-94CF-9A48-B3DD-F8852B9EAD16}"/>
                </a:ext>
              </a:extLst>
            </p:cNvPr>
            <p:cNvGrpSpPr/>
            <p:nvPr/>
          </p:nvGrpSpPr>
          <p:grpSpPr>
            <a:xfrm>
              <a:off x="2591357" y="1820268"/>
              <a:ext cx="5295900" cy="3987800"/>
              <a:chOff x="2591357" y="1820268"/>
              <a:chExt cx="5295900" cy="3987800"/>
            </a:xfrm>
          </p:grpSpPr>
          <p:pic>
            <p:nvPicPr>
              <p:cNvPr id="30" name="Picture 29">
                <a:extLst>
                  <a:ext uri="{FF2B5EF4-FFF2-40B4-BE49-F238E27FC236}">
                    <a16:creationId xmlns:a16="http://schemas.microsoft.com/office/drawing/2014/main" id="{F7B01070-42CE-1C47-8FF8-1D655FF114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591357" y="1820268"/>
                <a:ext cx="5295900" cy="3987800"/>
              </a:xfrm>
              <a:prstGeom prst="rect">
                <a:avLst/>
              </a:prstGeom>
            </p:spPr>
          </p:pic>
          <p:grpSp>
            <p:nvGrpSpPr>
              <p:cNvPr id="57" name="Group 56">
                <a:extLst>
                  <a:ext uri="{FF2B5EF4-FFF2-40B4-BE49-F238E27FC236}">
                    <a16:creationId xmlns:a16="http://schemas.microsoft.com/office/drawing/2014/main" id="{580A581B-DB48-2949-9C8D-18235D33C034}"/>
                  </a:ext>
                </a:extLst>
              </p:cNvPr>
              <p:cNvGrpSpPr/>
              <p:nvPr/>
            </p:nvGrpSpPr>
            <p:grpSpPr>
              <a:xfrm>
                <a:off x="2591357" y="3240499"/>
                <a:ext cx="5082638" cy="726449"/>
                <a:chOff x="8769494" y="3003370"/>
                <a:chExt cx="5082638" cy="726449"/>
              </a:xfrm>
            </p:grpSpPr>
            <p:cxnSp>
              <p:nvCxnSpPr>
                <p:cNvPr id="50" name="Straight Arrow Connector 49">
                  <a:extLst>
                    <a:ext uri="{FF2B5EF4-FFF2-40B4-BE49-F238E27FC236}">
                      <a16:creationId xmlns:a16="http://schemas.microsoft.com/office/drawing/2014/main" id="{81481C35-7274-AF42-B4F7-ADF7F48AC77F}"/>
                    </a:ext>
                  </a:extLst>
                </p:cNvPr>
                <p:cNvCxnSpPr>
                  <a:cxnSpLocks/>
                </p:cNvCxnSpPr>
                <p:nvPr/>
              </p:nvCxnSpPr>
              <p:spPr>
                <a:xfrm flipV="1">
                  <a:off x="8769494" y="3569272"/>
                  <a:ext cx="1080562" cy="160547"/>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3030676-F07E-5A42-AAF7-CCDAEFFD99EE}"/>
                    </a:ext>
                  </a:extLst>
                </p:cNvPr>
                <p:cNvCxnSpPr>
                  <a:cxnSpLocks/>
                </p:cNvCxnSpPr>
                <p:nvPr/>
              </p:nvCxnSpPr>
              <p:spPr>
                <a:xfrm flipV="1">
                  <a:off x="12614148" y="3003370"/>
                  <a:ext cx="1237984" cy="1650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66125E7-4FC0-564D-95F9-FC38F9EED704}"/>
                    </a:ext>
                  </a:extLst>
                </p:cNvPr>
                <p:cNvSpPr txBox="1"/>
                <p:nvPr/>
              </p:nvSpPr>
              <p:spPr>
                <a:xfrm>
                  <a:off x="2729095" y="2895115"/>
                  <a:ext cx="637674" cy="954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4000" b="1" i="1" smtClean="0">
                                <a:latin typeface="Cambria Math" panose="02040503050406030204" pitchFamily="18" charset="0"/>
                              </a:rPr>
                            </m:ctrlPr>
                          </m:groupChrPr>
                          <m:e>
                            <m:r>
                              <m:rPr>
                                <m:brk m:alnAt="1"/>
                              </m:rPr>
                              <a:rPr lang="en-SE" sz="4000" b="1" i="1" smtClean="0">
                                <a:latin typeface="Cambria Math" panose="02040503050406030204" pitchFamily="18" charset="0"/>
                              </a:rPr>
                              <m:t>𝝻</m:t>
                            </m:r>
                          </m:e>
                        </m:groupChr>
                      </m:oMath>
                    </m:oMathPara>
                  </a14:m>
                  <a:endParaRPr lang="en-SE" sz="4000" b="1" dirty="0"/>
                </a:p>
              </p:txBody>
            </p:sp>
          </mc:Choice>
          <mc:Fallback xmlns="">
            <p:sp>
              <p:nvSpPr>
                <p:cNvPr id="33" name="TextBox 32">
                  <a:extLst>
                    <a:ext uri="{FF2B5EF4-FFF2-40B4-BE49-F238E27FC236}">
                      <a16:creationId xmlns:a16="http://schemas.microsoft.com/office/drawing/2014/main" id="{666125E7-4FC0-564D-95F9-FC38F9EED704}"/>
                    </a:ext>
                  </a:extLst>
                </p:cNvPr>
                <p:cNvSpPr txBox="1">
                  <a:spLocks noRot="1" noChangeAspect="1" noMove="1" noResize="1" noEditPoints="1" noAdjustHandles="1" noChangeArrowheads="1" noChangeShapeType="1" noTextEdit="1"/>
                </p:cNvSpPr>
                <p:nvPr/>
              </p:nvSpPr>
              <p:spPr>
                <a:xfrm>
                  <a:off x="2729095" y="2895115"/>
                  <a:ext cx="637674" cy="954300"/>
                </a:xfrm>
                <a:prstGeom prst="rect">
                  <a:avLst/>
                </a:prstGeom>
                <a:blipFill>
                  <a:blip r:embed="rId5"/>
                  <a:stretch>
                    <a:fillRect l="-56818" t="-27692" b="-46154"/>
                  </a:stretch>
                </a:blipFill>
              </p:spPr>
              <p:txBody>
                <a:bodyPr/>
                <a:lstStyle/>
                <a:p>
                  <a:r>
                    <a:rPr lang="en-SE">
                      <a:noFill/>
                    </a:rPr>
                    <a:t> </a:t>
                  </a:r>
                </a:p>
              </p:txBody>
            </p:sp>
          </mc:Fallback>
        </mc:AlternateContent>
      </p:grpSp>
    </p:spTree>
    <p:extLst>
      <p:ext uri="{BB962C8B-B14F-4D97-AF65-F5344CB8AC3E}">
        <p14:creationId xmlns:p14="http://schemas.microsoft.com/office/powerpoint/2010/main" val="354084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50000" decel="50000" autoRev="1" fill="hold" nodeType="clickEffect">
                                  <p:stCondLst>
                                    <p:cond delay="0"/>
                                  </p:stCondLst>
                                  <p:childTnLst>
                                    <p:animRot by="1800000">
                                      <p:cBhvr>
                                        <p:cTn id="6" dur="2000" fill="hold"/>
                                        <p:tgtEl>
                                          <p:spTgt spid="8"/>
                                        </p:tgtEl>
                                        <p:attrNameLst>
                                          <p:attrName>r</p:attrName>
                                        </p:attrNameLst>
                                      </p:cBhvr>
                                    </p:animRot>
                                  </p:childTnLst>
                                </p:cTn>
                              </p:par>
                            </p:childTnLst>
                          </p:cTn>
                        </p:par>
                        <p:par>
                          <p:cTn id="7" fill="hold">
                            <p:stCondLst>
                              <p:cond delay="4000"/>
                            </p:stCondLst>
                            <p:childTnLst>
                              <p:par>
                                <p:cTn id="8" presetID="8" presetClass="emph" presetSubtype="0" accel="50000" decel="50000" autoRev="1" fill="hold" nodeType="afterEffect">
                                  <p:stCondLst>
                                    <p:cond delay="0"/>
                                  </p:stCondLst>
                                  <p:childTnLst>
                                    <p:animRot by="1500000">
                                      <p:cBhvr>
                                        <p:cTn id="9" dur="2000" fill="hold"/>
                                        <p:tgtEl>
                                          <p:spTgt spid="8"/>
                                        </p:tgtEl>
                                        <p:attrNameLst>
                                          <p:attrName>r</p:attrName>
                                        </p:attrNameLst>
                                      </p:cBhvr>
                                    </p:animRot>
                                  </p:childTnLst>
                                </p:cTn>
                              </p:par>
                            </p:childTnLst>
                          </p:cTn>
                        </p:par>
                        <p:par>
                          <p:cTn id="10" fill="hold">
                            <p:stCondLst>
                              <p:cond delay="8000"/>
                            </p:stCondLst>
                            <p:childTnLst>
                              <p:par>
                                <p:cTn id="11" presetID="8" presetClass="emph" presetSubtype="0" accel="50000" decel="50000" autoRev="1" fill="hold" nodeType="afterEffect">
                                  <p:stCondLst>
                                    <p:cond delay="0"/>
                                  </p:stCondLst>
                                  <p:childTnLst>
                                    <p:animRot by="1200000">
                                      <p:cBhvr>
                                        <p:cTn id="12" dur="2000" fill="hold"/>
                                        <p:tgtEl>
                                          <p:spTgt spid="8"/>
                                        </p:tgtEl>
                                        <p:attrNameLst>
                                          <p:attrName>r</p:attrName>
                                        </p:attrNameLst>
                                      </p:cBhvr>
                                    </p:animRot>
                                  </p:childTnLst>
                                </p:cTn>
                              </p:par>
                            </p:childTnLst>
                          </p:cTn>
                        </p:par>
                        <p:par>
                          <p:cTn id="13" fill="hold">
                            <p:stCondLst>
                              <p:cond delay="12000"/>
                            </p:stCondLst>
                            <p:childTnLst>
                              <p:par>
                                <p:cTn id="14" presetID="8" presetClass="emph" presetSubtype="0" accel="50000" decel="50000" autoRev="1" fill="hold" nodeType="afterEffect">
                                  <p:stCondLst>
                                    <p:cond delay="0"/>
                                  </p:stCondLst>
                                  <p:childTnLst>
                                    <p:animRot by="900000">
                                      <p:cBhvr>
                                        <p:cTn id="15" dur="2000" fill="hold"/>
                                        <p:tgtEl>
                                          <p:spTgt spid="8"/>
                                        </p:tgtEl>
                                        <p:attrNameLst>
                                          <p:attrName>r</p:attrName>
                                        </p:attrNameLst>
                                      </p:cBhvr>
                                    </p:animRot>
                                  </p:childTnLst>
                                </p:cTn>
                              </p:par>
                            </p:childTnLst>
                          </p:cTn>
                        </p:par>
                        <p:par>
                          <p:cTn id="16" fill="hold">
                            <p:stCondLst>
                              <p:cond delay="16000"/>
                            </p:stCondLst>
                            <p:childTnLst>
                              <p:par>
                                <p:cTn id="17" presetID="8" presetClass="emph" presetSubtype="0" accel="50000" decel="50000" autoRev="1" fill="hold" nodeType="afterEffect">
                                  <p:stCondLst>
                                    <p:cond delay="0"/>
                                  </p:stCondLst>
                                  <p:childTnLst>
                                    <p:animRot by="600000">
                                      <p:cBhvr>
                                        <p:cTn id="18" dur="2000" fill="hold"/>
                                        <p:tgtEl>
                                          <p:spTgt spid="8"/>
                                        </p:tgtEl>
                                        <p:attrNameLst>
                                          <p:attrName>r</p:attrName>
                                        </p:attrNameLst>
                                      </p:cBhvr>
                                    </p:animRot>
                                  </p:childTnLst>
                                </p:cTn>
                              </p:par>
                            </p:childTnLst>
                          </p:cTn>
                        </p:par>
                        <p:par>
                          <p:cTn id="19" fill="hold">
                            <p:stCondLst>
                              <p:cond delay="20000"/>
                            </p:stCondLst>
                            <p:childTnLst>
                              <p:par>
                                <p:cTn id="20" presetID="8" presetClass="emph" presetSubtype="0" accel="50000" decel="50000" fill="hold" nodeType="afterEffect">
                                  <p:stCondLst>
                                    <p:cond delay="0"/>
                                  </p:stCondLst>
                                  <p:childTnLst>
                                    <p:animRot by="420000">
                                      <p:cBhvr>
                                        <p:cTn id="21"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CCD64ABC-7EE1-0143-A99E-3CFD21FC84F6}"/>
              </a:ext>
            </a:extLst>
          </p:cNvPr>
          <p:cNvSpPr>
            <a:spLocks noGrp="1"/>
          </p:cNvSpPr>
          <p:nvPr>
            <p:ph idx="1"/>
          </p:nvPr>
        </p:nvSpPr>
        <p:spPr/>
        <p:txBody>
          <a:bodyPr/>
          <a:lstStyle/>
          <a:p>
            <a:endParaRPr lang="en-SE" dirty="0"/>
          </a:p>
        </p:txBody>
      </p:sp>
      <p:pic>
        <p:nvPicPr>
          <p:cNvPr id="7" name="Picture 6">
            <a:extLst>
              <a:ext uri="{FF2B5EF4-FFF2-40B4-BE49-F238E27FC236}">
                <a16:creationId xmlns:a16="http://schemas.microsoft.com/office/drawing/2014/main" id="{F99138BA-4977-B949-BCAD-1E0F5CF1F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6177" y="4018131"/>
            <a:ext cx="2976344" cy="2505687"/>
          </a:xfrm>
          <a:prstGeom prst="rect">
            <a:avLst/>
          </a:prstGeom>
        </p:spPr>
      </p:pic>
      <p:sp>
        <p:nvSpPr>
          <p:cNvPr id="22" name="TextBox 21">
            <a:extLst>
              <a:ext uri="{FF2B5EF4-FFF2-40B4-BE49-F238E27FC236}">
                <a16:creationId xmlns:a16="http://schemas.microsoft.com/office/drawing/2014/main" id="{EF77B74B-7827-794D-983C-8593BA3C09C9}"/>
              </a:ext>
            </a:extLst>
          </p:cNvPr>
          <p:cNvSpPr txBox="1"/>
          <p:nvPr/>
        </p:nvSpPr>
        <p:spPr>
          <a:xfrm>
            <a:off x="14578939" y="3692672"/>
            <a:ext cx="4362913" cy="338554"/>
          </a:xfrm>
          <a:prstGeom prst="rect">
            <a:avLst/>
          </a:prstGeom>
          <a:noFill/>
        </p:spPr>
        <p:txBody>
          <a:bodyPr wrap="square">
            <a:spAutoFit/>
          </a:bodyPr>
          <a:lstStyle/>
          <a:p>
            <a:r>
              <a:rPr lang="en-GB" sz="1600" b="0" i="0" dirty="0">
                <a:effectLst/>
                <a:latin typeface="Calibri" panose="020F0502020204030204" pitchFamily="34" charset="0"/>
                <a:cs typeface="Calibri" panose="020F0502020204030204" pitchFamily="34" charset="0"/>
              </a:rPr>
              <a:t>Horizon 2020 </a:t>
            </a:r>
            <a:r>
              <a:rPr lang="en-GB" sz="1600" dirty="0"/>
              <a:t>grant agreement No. 801406</a:t>
            </a:r>
            <a:r>
              <a:rPr lang="en-GB" sz="1600" b="0" i="0" dirty="0">
                <a:effectLst/>
                <a:latin typeface="Calibri" panose="020F0502020204030204" pitchFamily="34" charset="0"/>
                <a:cs typeface="Calibri" panose="020F0502020204030204" pitchFamily="34" charset="0"/>
              </a:rPr>
              <a:t> </a:t>
            </a:r>
            <a:endParaRPr lang="en-SE" sz="16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FAE81C9-509C-4C4B-BE6E-40CAE88E544C}"/>
              </a:ext>
            </a:extLst>
          </p:cNvPr>
          <p:cNvSpPr txBox="1"/>
          <p:nvPr/>
        </p:nvSpPr>
        <p:spPr>
          <a:xfrm>
            <a:off x="154105" y="7256545"/>
            <a:ext cx="7344832" cy="1200329"/>
          </a:xfrm>
          <a:prstGeom prst="rect">
            <a:avLst/>
          </a:prstGeom>
          <a:noFill/>
        </p:spPr>
        <p:txBody>
          <a:bodyPr wrap="square">
            <a:spAutoFit/>
          </a:bodyPr>
          <a:lstStyle/>
          <a:p>
            <a:pPr algn="l"/>
            <a:r>
              <a:rPr lang="en-GB" b="0" i="0" dirty="0">
                <a:effectLst/>
                <a:latin typeface="Calibri" panose="020F0502020204030204" pitchFamily="34" charset="0"/>
                <a:cs typeface="Calibri" panose="020F0502020204030204" pitchFamily="34" charset="0"/>
              </a:rPr>
              <a:t>Structural preservation</a:t>
            </a:r>
            <a:endParaRPr lang="en-GB" dirty="0">
              <a:latin typeface="Lato" panose="020F0502020204030203" pitchFamily="34" charset="0"/>
            </a:endParaRPr>
          </a:p>
          <a:p>
            <a:pPr algn="l"/>
            <a:r>
              <a:rPr lang="en-GB" b="0" i="0" dirty="0">
                <a:effectLst/>
                <a:latin typeface="Lato" panose="020F0502020204030203" pitchFamily="34" charset="0"/>
              </a:rPr>
              <a:t>Polarizability</a:t>
            </a:r>
          </a:p>
          <a:p>
            <a:pPr algn="l"/>
            <a:r>
              <a:rPr lang="en-GB" dirty="0">
                <a:latin typeface="Lato" panose="020F0502020204030203" pitchFamily="34" charset="0"/>
              </a:rPr>
              <a:t>Amount of orientation</a:t>
            </a:r>
            <a:endParaRPr lang="en-GB" b="0" i="0" dirty="0">
              <a:effectLst/>
              <a:latin typeface="Lato" panose="020F0502020204030203" pitchFamily="34" charset="0"/>
            </a:endParaRPr>
          </a:p>
          <a:p>
            <a:pPr algn="l"/>
            <a:r>
              <a:rPr lang="en-GB" dirty="0">
                <a:latin typeface="Lato" panose="020F0502020204030203" pitchFamily="34" charset="0"/>
              </a:rPr>
              <a:t>Effect of water</a:t>
            </a:r>
            <a:endParaRPr lang="en-GB" b="0" i="0" dirty="0">
              <a:effectLst/>
              <a:latin typeface="Lato" panose="020F0502020204030203" pitchFamily="34" charset="0"/>
            </a:endParaRPr>
          </a:p>
        </p:txBody>
      </p:sp>
      <p:sp>
        <p:nvSpPr>
          <p:cNvPr id="2" name="AutoShape 2">
            <a:extLst>
              <a:ext uri="{FF2B5EF4-FFF2-40B4-BE49-F238E27FC236}">
                <a16:creationId xmlns:a16="http://schemas.microsoft.com/office/drawing/2014/main" id="{DCD449AD-834D-CE4F-9268-145A9C75F559}"/>
              </a:ext>
            </a:extLst>
          </p:cNvPr>
          <p:cNvSpPr>
            <a:spLocks noChangeAspect="1" noChangeArrowheads="1"/>
          </p:cNvSpPr>
          <p:nvPr/>
        </p:nvSpPr>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pic>
        <p:nvPicPr>
          <p:cNvPr id="4" name="Picture 3">
            <a:extLst>
              <a:ext uri="{FF2B5EF4-FFF2-40B4-BE49-F238E27FC236}">
                <a16:creationId xmlns:a16="http://schemas.microsoft.com/office/drawing/2014/main" id="{3826AFCC-CE3A-2048-991F-B99BE44F4DC3}"/>
              </a:ext>
            </a:extLst>
          </p:cNvPr>
          <p:cNvPicPr>
            <a:picLocks noChangeAspect="1"/>
          </p:cNvPicPr>
          <p:nvPr/>
        </p:nvPicPr>
        <p:blipFill rotWithShape="1">
          <a:blip r:embed="rId4"/>
          <a:srcRect l="8653" r="6637" b="23774"/>
          <a:stretch/>
        </p:blipFill>
        <p:spPr>
          <a:xfrm>
            <a:off x="14389958" y="1189658"/>
            <a:ext cx="4179727" cy="2312299"/>
          </a:xfrm>
          <a:prstGeom prst="rect">
            <a:avLst/>
          </a:prstGeom>
        </p:spPr>
      </p:pic>
      <p:grpSp>
        <p:nvGrpSpPr>
          <p:cNvPr id="54" name="Group 53">
            <a:extLst>
              <a:ext uri="{FF2B5EF4-FFF2-40B4-BE49-F238E27FC236}">
                <a16:creationId xmlns:a16="http://schemas.microsoft.com/office/drawing/2014/main" id="{CA43FF73-B5E3-FD47-BE24-05780B38909E}"/>
              </a:ext>
            </a:extLst>
          </p:cNvPr>
          <p:cNvGrpSpPr>
            <a:grpSpLocks noChangeAspect="1"/>
          </p:cNvGrpSpPr>
          <p:nvPr/>
        </p:nvGrpSpPr>
        <p:grpSpPr>
          <a:xfrm>
            <a:off x="632664" y="1964359"/>
            <a:ext cx="2979322" cy="4276535"/>
            <a:chOff x="3471666" y="1659828"/>
            <a:chExt cx="1524382" cy="2188110"/>
          </a:xfrm>
        </p:grpSpPr>
        <p:pic>
          <p:nvPicPr>
            <p:cNvPr id="55" name="Picture 54">
              <a:extLst>
                <a:ext uri="{FF2B5EF4-FFF2-40B4-BE49-F238E27FC236}">
                  <a16:creationId xmlns:a16="http://schemas.microsoft.com/office/drawing/2014/main" id="{F5E72E29-32E1-564A-AB44-590EF4D53A09}"/>
                </a:ext>
              </a:extLst>
            </p:cNvPr>
            <p:cNvPicPr>
              <a:picLocks noChangeAspect="1"/>
            </p:cNvPicPr>
            <p:nvPr/>
          </p:nvPicPr>
          <p:blipFill rotWithShape="1">
            <a:blip r:embed="rId5"/>
            <a:srcRect l="55545" t="6767" r="17437"/>
            <a:stretch/>
          </p:blipFill>
          <p:spPr>
            <a:xfrm>
              <a:off x="3471666" y="1659828"/>
              <a:ext cx="1524382" cy="2188110"/>
            </a:xfrm>
            <a:prstGeom prst="roundRect">
              <a:avLst/>
            </a:prstGeom>
          </p:spPr>
        </p:pic>
        <p:sp>
          <p:nvSpPr>
            <p:cNvPr id="56" name="Rectangle 55">
              <a:extLst>
                <a:ext uri="{FF2B5EF4-FFF2-40B4-BE49-F238E27FC236}">
                  <a16:creationId xmlns:a16="http://schemas.microsoft.com/office/drawing/2014/main" id="{633A25B2-B502-1149-AD64-71234F103B15}"/>
                </a:ext>
              </a:extLst>
            </p:cNvPr>
            <p:cNvSpPr/>
            <p:nvPr/>
          </p:nvSpPr>
          <p:spPr>
            <a:xfrm>
              <a:off x="4805464" y="2058373"/>
              <a:ext cx="190584" cy="144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6" name="Group 5">
            <a:extLst>
              <a:ext uri="{FF2B5EF4-FFF2-40B4-BE49-F238E27FC236}">
                <a16:creationId xmlns:a16="http://schemas.microsoft.com/office/drawing/2014/main" id="{0706EE9D-DD99-024C-A043-1CEB5E033CF2}"/>
              </a:ext>
            </a:extLst>
          </p:cNvPr>
          <p:cNvGrpSpPr/>
          <p:nvPr/>
        </p:nvGrpSpPr>
        <p:grpSpPr>
          <a:xfrm>
            <a:off x="-5389351" y="9376861"/>
            <a:ext cx="5641996" cy="2188110"/>
            <a:chOff x="348831" y="1661043"/>
            <a:chExt cx="5641996" cy="2188110"/>
          </a:xfrm>
        </p:grpSpPr>
        <p:pic>
          <p:nvPicPr>
            <p:cNvPr id="20" name="Picture 19">
              <a:extLst>
                <a:ext uri="{FF2B5EF4-FFF2-40B4-BE49-F238E27FC236}">
                  <a16:creationId xmlns:a16="http://schemas.microsoft.com/office/drawing/2014/main" id="{5F3B4B51-819E-2141-9AE1-6B0C1B412419}"/>
                </a:ext>
              </a:extLst>
            </p:cNvPr>
            <p:cNvPicPr>
              <a:picLocks noChangeAspect="1"/>
            </p:cNvPicPr>
            <p:nvPr/>
          </p:nvPicPr>
          <p:blipFill rotWithShape="1">
            <a:blip r:embed="rId5"/>
            <a:srcRect t="6767" r="44650"/>
            <a:stretch/>
          </p:blipFill>
          <p:spPr>
            <a:xfrm>
              <a:off x="348831" y="1661043"/>
              <a:ext cx="3122836" cy="2188110"/>
            </a:xfrm>
            <a:prstGeom prst="rect">
              <a:avLst/>
            </a:prstGeom>
          </p:spPr>
        </p:pic>
        <p:pic>
          <p:nvPicPr>
            <p:cNvPr id="58" name="Picture 57">
              <a:extLst>
                <a:ext uri="{FF2B5EF4-FFF2-40B4-BE49-F238E27FC236}">
                  <a16:creationId xmlns:a16="http://schemas.microsoft.com/office/drawing/2014/main" id="{24114DC6-8EBF-F74F-B333-FA5D7386C1BA}"/>
                </a:ext>
              </a:extLst>
            </p:cNvPr>
            <p:cNvPicPr>
              <a:picLocks noChangeAspect="1"/>
            </p:cNvPicPr>
            <p:nvPr/>
          </p:nvPicPr>
          <p:blipFill rotWithShape="1">
            <a:blip r:embed="rId5"/>
            <a:srcRect l="79411" t="24942"/>
            <a:stretch/>
          </p:blipFill>
          <p:spPr>
            <a:xfrm>
              <a:off x="4829175" y="2087591"/>
              <a:ext cx="1161652" cy="1761561"/>
            </a:xfrm>
            <a:prstGeom prst="rect">
              <a:avLst/>
            </a:prstGeom>
          </p:spPr>
        </p:pic>
      </p:grpSp>
      <p:grpSp>
        <p:nvGrpSpPr>
          <p:cNvPr id="26" name="Group 25">
            <a:extLst>
              <a:ext uri="{FF2B5EF4-FFF2-40B4-BE49-F238E27FC236}">
                <a16:creationId xmlns:a16="http://schemas.microsoft.com/office/drawing/2014/main" id="{E05E560E-CE4C-5F42-B659-8E2D5EFBDCFB}"/>
              </a:ext>
            </a:extLst>
          </p:cNvPr>
          <p:cNvGrpSpPr>
            <a:grpSpLocks noChangeAspect="1"/>
          </p:cNvGrpSpPr>
          <p:nvPr/>
        </p:nvGrpSpPr>
        <p:grpSpPr>
          <a:xfrm>
            <a:off x="4436231" y="2516267"/>
            <a:ext cx="7123105" cy="3180872"/>
            <a:chOff x="5092776" y="1917737"/>
            <a:chExt cx="6399615" cy="2857791"/>
          </a:xfrm>
        </p:grpSpPr>
        <p:grpSp>
          <p:nvGrpSpPr>
            <p:cNvPr id="84" name="Group 83">
              <a:extLst>
                <a:ext uri="{FF2B5EF4-FFF2-40B4-BE49-F238E27FC236}">
                  <a16:creationId xmlns:a16="http://schemas.microsoft.com/office/drawing/2014/main" id="{FC30CDD9-78A3-1A47-B84D-6184114F0154}"/>
                </a:ext>
              </a:extLst>
            </p:cNvPr>
            <p:cNvGrpSpPr/>
            <p:nvPr/>
          </p:nvGrpSpPr>
          <p:grpSpPr>
            <a:xfrm>
              <a:off x="5092776" y="1989915"/>
              <a:ext cx="2345332" cy="799264"/>
              <a:chOff x="4045239" y="2911461"/>
              <a:chExt cx="2345332" cy="799264"/>
            </a:xfrm>
          </p:grpSpPr>
          <p:grpSp>
            <p:nvGrpSpPr>
              <p:cNvPr id="85" name="Group 84">
                <a:extLst>
                  <a:ext uri="{FF2B5EF4-FFF2-40B4-BE49-F238E27FC236}">
                    <a16:creationId xmlns:a16="http://schemas.microsoft.com/office/drawing/2014/main" id="{A36035C8-2F10-B54C-B86A-5256F309BD59}"/>
                  </a:ext>
                </a:extLst>
              </p:cNvPr>
              <p:cNvGrpSpPr>
                <a:grpSpLocks noChangeAspect="1"/>
              </p:cNvGrpSpPr>
              <p:nvPr/>
            </p:nvGrpSpPr>
            <p:grpSpPr>
              <a:xfrm>
                <a:off x="4045239" y="2911461"/>
                <a:ext cx="799264" cy="799264"/>
                <a:chOff x="4812779" y="4029768"/>
                <a:chExt cx="1290662" cy="1290662"/>
              </a:xfrm>
            </p:grpSpPr>
            <p:sp>
              <p:nvSpPr>
                <p:cNvPr id="88" name="Oval 87">
                  <a:extLst>
                    <a:ext uri="{FF2B5EF4-FFF2-40B4-BE49-F238E27FC236}">
                      <a16:creationId xmlns:a16="http://schemas.microsoft.com/office/drawing/2014/main" id="{1042615A-38CD-A74F-887E-4492854C5E78}"/>
                    </a:ext>
                  </a:extLst>
                </p:cNvPr>
                <p:cNvSpPr>
                  <a:spLocks noChangeAspect="1"/>
                </p:cNvSpPr>
                <p:nvPr/>
              </p:nvSpPr>
              <p:spPr>
                <a:xfrm>
                  <a:off x="4812779" y="4029768"/>
                  <a:ext cx="1290662" cy="1290662"/>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89" name="Picture 88">
                  <a:extLst>
                    <a:ext uri="{FF2B5EF4-FFF2-40B4-BE49-F238E27FC236}">
                      <a16:creationId xmlns:a16="http://schemas.microsoft.com/office/drawing/2014/main" id="{8EBDBED9-4F4A-0244-ABAD-131242349714}"/>
                    </a:ext>
                  </a:extLst>
                </p:cNvPr>
                <p:cNvPicPr>
                  <a:picLocks noChangeAspect="1"/>
                </p:cNvPicPr>
                <p:nvPr/>
              </p:nvPicPr>
              <p:blipFill rotWithShape="1">
                <a:blip r:embed="rId6"/>
                <a:srcRect l="14101" t="12936" r="13307" b="13370"/>
                <a:stretch/>
              </p:blipFill>
              <p:spPr>
                <a:xfrm>
                  <a:off x="4884241" y="4085381"/>
                  <a:ext cx="1166106" cy="1183800"/>
                </a:xfrm>
                <a:prstGeom prst="ellipse">
                  <a:avLst/>
                </a:prstGeom>
              </p:spPr>
            </p:pic>
          </p:grpSp>
          <p:sp>
            <p:nvSpPr>
              <p:cNvPr id="86" name="TextBox 85">
                <a:extLst>
                  <a:ext uri="{FF2B5EF4-FFF2-40B4-BE49-F238E27FC236}">
                    <a16:creationId xmlns:a16="http://schemas.microsoft.com/office/drawing/2014/main" id="{F7C8EAB2-EE80-FB4D-B00B-D94307AF480C}"/>
                  </a:ext>
                </a:extLst>
              </p:cNvPr>
              <p:cNvSpPr txBox="1"/>
              <p:nvPr/>
            </p:nvSpPr>
            <p:spPr>
              <a:xfrm>
                <a:off x="4994907" y="2938435"/>
                <a:ext cx="1395664" cy="646331"/>
              </a:xfrm>
              <a:prstGeom prst="rect">
                <a:avLst/>
              </a:prstGeom>
              <a:noFill/>
            </p:spPr>
            <p:txBody>
              <a:bodyPr wrap="square" rtlCol="0">
                <a:spAutoFit/>
              </a:bodyPr>
              <a:lstStyle/>
              <a:p>
                <a:r>
                  <a:rPr lang="en-SE" b="1" dirty="0"/>
                  <a:t>Structure preservation</a:t>
                </a:r>
              </a:p>
            </p:txBody>
          </p:sp>
        </p:grpSp>
        <p:grpSp>
          <p:nvGrpSpPr>
            <p:cNvPr id="15" name="Group 14">
              <a:extLst>
                <a:ext uri="{FF2B5EF4-FFF2-40B4-BE49-F238E27FC236}">
                  <a16:creationId xmlns:a16="http://schemas.microsoft.com/office/drawing/2014/main" id="{98BF0F37-6148-D348-8D47-7FCDDF490798}"/>
                </a:ext>
              </a:extLst>
            </p:cNvPr>
            <p:cNvGrpSpPr/>
            <p:nvPr/>
          </p:nvGrpSpPr>
          <p:grpSpPr>
            <a:xfrm>
              <a:off x="5092776" y="3949357"/>
              <a:ext cx="2714851" cy="799264"/>
              <a:chOff x="4879793" y="4686075"/>
              <a:chExt cx="2714851" cy="799264"/>
            </a:xfrm>
          </p:grpSpPr>
          <p:grpSp>
            <p:nvGrpSpPr>
              <p:cNvPr id="91" name="Group 90">
                <a:extLst>
                  <a:ext uri="{FF2B5EF4-FFF2-40B4-BE49-F238E27FC236}">
                    <a16:creationId xmlns:a16="http://schemas.microsoft.com/office/drawing/2014/main" id="{499759E0-41AD-7240-AD7A-BEA3D1267C21}"/>
                  </a:ext>
                </a:extLst>
              </p:cNvPr>
              <p:cNvGrpSpPr>
                <a:grpSpLocks noChangeAspect="1"/>
              </p:cNvGrpSpPr>
              <p:nvPr/>
            </p:nvGrpSpPr>
            <p:grpSpPr>
              <a:xfrm>
                <a:off x="4879793" y="4686075"/>
                <a:ext cx="799264" cy="799264"/>
                <a:chOff x="2538261" y="1018717"/>
                <a:chExt cx="1290662" cy="1290662"/>
              </a:xfrm>
            </p:grpSpPr>
            <p:sp>
              <p:nvSpPr>
                <p:cNvPr id="94" name="Oval 93">
                  <a:extLst>
                    <a:ext uri="{FF2B5EF4-FFF2-40B4-BE49-F238E27FC236}">
                      <a16:creationId xmlns:a16="http://schemas.microsoft.com/office/drawing/2014/main" id="{B327B948-BAEF-7F40-BD30-CECB2659B088}"/>
                    </a:ext>
                  </a:extLst>
                </p:cNvPr>
                <p:cNvSpPr>
                  <a:spLocks noChangeAspect="1"/>
                </p:cNvSpPr>
                <p:nvPr/>
              </p:nvSpPr>
              <p:spPr>
                <a:xfrm>
                  <a:off x="2538261" y="1018717"/>
                  <a:ext cx="1290662" cy="1290662"/>
                </a:xfrm>
                <a:prstGeom prst="ellipse">
                  <a:avLst/>
                </a:prstGeom>
                <a:solidFill>
                  <a:schemeClr val="bg1"/>
                </a:solidFill>
                <a:ln w="44450">
                  <a:solidFill>
                    <a:srgbClr val="002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95" name="Picture 94">
                  <a:extLst>
                    <a:ext uri="{FF2B5EF4-FFF2-40B4-BE49-F238E27FC236}">
                      <a16:creationId xmlns:a16="http://schemas.microsoft.com/office/drawing/2014/main" id="{02AFC6A8-D567-C444-8A17-1201C9D0F72D}"/>
                    </a:ext>
                  </a:extLst>
                </p:cNvPr>
                <p:cNvPicPr>
                  <a:picLocks noChangeAspect="1"/>
                </p:cNvPicPr>
                <p:nvPr/>
              </p:nvPicPr>
              <p:blipFill>
                <a:blip r:embed="rId7"/>
                <a:stretch>
                  <a:fillRect/>
                </a:stretch>
              </p:blipFill>
              <p:spPr>
                <a:xfrm>
                  <a:off x="2612988" y="1058148"/>
                  <a:ext cx="1141207" cy="1141207"/>
                </a:xfrm>
                <a:prstGeom prst="rect">
                  <a:avLst/>
                </a:prstGeom>
              </p:spPr>
            </p:pic>
          </p:grpSp>
          <p:sp>
            <p:nvSpPr>
              <p:cNvPr id="92" name="TextBox 91">
                <a:extLst>
                  <a:ext uri="{FF2B5EF4-FFF2-40B4-BE49-F238E27FC236}">
                    <a16:creationId xmlns:a16="http://schemas.microsoft.com/office/drawing/2014/main" id="{163D2109-7BD9-6E48-9A98-389D9C068669}"/>
                  </a:ext>
                </a:extLst>
              </p:cNvPr>
              <p:cNvSpPr txBox="1"/>
              <p:nvPr/>
            </p:nvSpPr>
            <p:spPr>
              <a:xfrm>
                <a:off x="5803183" y="4770873"/>
                <a:ext cx="1791461" cy="646331"/>
              </a:xfrm>
              <a:prstGeom prst="rect">
                <a:avLst/>
              </a:prstGeom>
              <a:noFill/>
            </p:spPr>
            <p:txBody>
              <a:bodyPr wrap="square" rtlCol="0">
                <a:spAutoFit/>
              </a:bodyPr>
              <a:lstStyle/>
              <a:p>
                <a:r>
                  <a:rPr lang="en-SE" b="1" dirty="0"/>
                  <a:t>Effect of residual water</a:t>
                </a:r>
              </a:p>
            </p:txBody>
          </p:sp>
        </p:grpSp>
        <p:grpSp>
          <p:nvGrpSpPr>
            <p:cNvPr id="21" name="Group 20">
              <a:extLst>
                <a:ext uri="{FF2B5EF4-FFF2-40B4-BE49-F238E27FC236}">
                  <a16:creationId xmlns:a16="http://schemas.microsoft.com/office/drawing/2014/main" id="{C2D07DFE-1C20-784F-94DC-D03D6B37CC79}"/>
                </a:ext>
              </a:extLst>
            </p:cNvPr>
            <p:cNvGrpSpPr/>
            <p:nvPr/>
          </p:nvGrpSpPr>
          <p:grpSpPr>
            <a:xfrm>
              <a:off x="9246425" y="1917737"/>
              <a:ext cx="2243174" cy="856139"/>
              <a:chOff x="9263140" y="1753454"/>
              <a:chExt cx="2243174" cy="856139"/>
            </a:xfrm>
          </p:grpSpPr>
          <p:grpSp>
            <p:nvGrpSpPr>
              <p:cNvPr id="97" name="Group 96">
                <a:extLst>
                  <a:ext uri="{FF2B5EF4-FFF2-40B4-BE49-F238E27FC236}">
                    <a16:creationId xmlns:a16="http://schemas.microsoft.com/office/drawing/2014/main" id="{761EF211-C032-1544-A34B-E1CC6121E46E}"/>
                  </a:ext>
                </a:extLst>
              </p:cNvPr>
              <p:cNvGrpSpPr>
                <a:grpSpLocks noChangeAspect="1"/>
              </p:cNvGrpSpPr>
              <p:nvPr/>
            </p:nvGrpSpPr>
            <p:grpSpPr>
              <a:xfrm>
                <a:off x="9263140" y="1753454"/>
                <a:ext cx="799264" cy="856139"/>
                <a:chOff x="8127050" y="851137"/>
                <a:chExt cx="1290662" cy="1382504"/>
              </a:xfrm>
            </p:grpSpPr>
            <p:sp>
              <p:nvSpPr>
                <p:cNvPr id="100" name="Oval 99">
                  <a:extLst>
                    <a:ext uri="{FF2B5EF4-FFF2-40B4-BE49-F238E27FC236}">
                      <a16:creationId xmlns:a16="http://schemas.microsoft.com/office/drawing/2014/main" id="{197B2F87-46F8-1347-9BBD-98E1670F80AD}"/>
                    </a:ext>
                  </a:extLst>
                </p:cNvPr>
                <p:cNvSpPr>
                  <a:spLocks noChangeAspect="1"/>
                </p:cNvSpPr>
                <p:nvPr/>
              </p:nvSpPr>
              <p:spPr>
                <a:xfrm>
                  <a:off x="8127050" y="942979"/>
                  <a:ext cx="1290662" cy="1290662"/>
                </a:xfrm>
                <a:prstGeom prst="ellipse">
                  <a:avLst/>
                </a:prstGeom>
                <a:solidFill>
                  <a:schemeClr val="bg1"/>
                </a:solidFill>
                <a:ln w="444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nvGrpSpPr>
                <p:cNvPr id="101" name="Group 100">
                  <a:extLst>
                    <a:ext uri="{FF2B5EF4-FFF2-40B4-BE49-F238E27FC236}">
                      <a16:creationId xmlns:a16="http://schemas.microsoft.com/office/drawing/2014/main" id="{83426241-2330-6A40-8AE7-7E2119B79A95}"/>
                    </a:ext>
                  </a:extLst>
                </p:cNvPr>
                <p:cNvGrpSpPr/>
                <p:nvPr/>
              </p:nvGrpSpPr>
              <p:grpSpPr>
                <a:xfrm>
                  <a:off x="8287170" y="851137"/>
                  <a:ext cx="959006" cy="1268009"/>
                  <a:chOff x="7146207" y="3450577"/>
                  <a:chExt cx="959006" cy="1268009"/>
                </a:xfrm>
              </p:grpSpPr>
              <p:pic>
                <p:nvPicPr>
                  <p:cNvPr id="102" name="Picture 101">
                    <a:extLst>
                      <a:ext uri="{FF2B5EF4-FFF2-40B4-BE49-F238E27FC236}">
                        <a16:creationId xmlns:a16="http://schemas.microsoft.com/office/drawing/2014/main" id="{3448EB3B-517C-3E4D-B0D9-61C692661C86}"/>
                      </a:ext>
                    </a:extLst>
                  </p:cNvPr>
                  <p:cNvPicPr>
                    <a:picLocks noChangeAspect="1"/>
                  </p:cNvPicPr>
                  <p:nvPr/>
                </p:nvPicPr>
                <p:blipFill rotWithShape="1">
                  <a:blip r:embed="rId8"/>
                  <a:srcRect l="12522" t="10690" r="14230" b="10344"/>
                  <a:stretch/>
                </p:blipFill>
                <p:spPr>
                  <a:xfrm>
                    <a:off x="7146207" y="3677261"/>
                    <a:ext cx="959006" cy="1033871"/>
                  </a:xfrm>
                  <a:prstGeom prst="ellipse">
                    <a:avLst/>
                  </a:prstGeom>
                </p:spPr>
              </p:pic>
              <p:sp>
                <p:nvSpPr>
                  <p:cNvPr id="103" name="TextBox 102">
                    <a:extLst>
                      <a:ext uri="{FF2B5EF4-FFF2-40B4-BE49-F238E27FC236}">
                        <a16:creationId xmlns:a16="http://schemas.microsoft.com/office/drawing/2014/main" id="{479306D5-8312-504D-946E-89701EB78BFF}"/>
                      </a:ext>
                    </a:extLst>
                  </p:cNvPr>
                  <p:cNvSpPr txBox="1"/>
                  <p:nvPr/>
                </p:nvSpPr>
                <p:spPr>
                  <a:xfrm>
                    <a:off x="7447480" y="3450577"/>
                    <a:ext cx="356461" cy="400110"/>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N</a:t>
                    </a:r>
                    <a:endParaRPr lang="en-SE" b="1" dirty="0">
                      <a:latin typeface="Baskerville" panose="02020502070401020303" pitchFamily="18" charset="0"/>
                      <a:ea typeface="Baskerville" panose="02020502070401020303" pitchFamily="18" charset="0"/>
                    </a:endParaRPr>
                  </a:p>
                </p:txBody>
              </p:sp>
              <p:sp>
                <p:nvSpPr>
                  <p:cNvPr id="104" name="TextBox 103">
                    <a:extLst>
                      <a:ext uri="{FF2B5EF4-FFF2-40B4-BE49-F238E27FC236}">
                        <a16:creationId xmlns:a16="http://schemas.microsoft.com/office/drawing/2014/main" id="{0DE9C297-31A7-CF4F-94D7-44818C5419C6}"/>
                      </a:ext>
                    </a:extLst>
                  </p:cNvPr>
                  <p:cNvSpPr txBox="1"/>
                  <p:nvPr/>
                </p:nvSpPr>
                <p:spPr>
                  <a:xfrm>
                    <a:off x="7447481" y="4318476"/>
                    <a:ext cx="356461" cy="400110"/>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S</a:t>
                    </a:r>
                    <a:endParaRPr lang="en-SE" b="1" dirty="0">
                      <a:latin typeface="Baskerville" panose="02020502070401020303" pitchFamily="18" charset="0"/>
                      <a:ea typeface="Baskerville" panose="02020502070401020303" pitchFamily="18" charset="0"/>
                    </a:endParaRPr>
                  </a:p>
                </p:txBody>
              </p:sp>
            </p:grpSp>
          </p:grpSp>
          <p:sp>
            <p:nvSpPr>
              <p:cNvPr id="98" name="TextBox 97">
                <a:extLst>
                  <a:ext uri="{FF2B5EF4-FFF2-40B4-BE49-F238E27FC236}">
                    <a16:creationId xmlns:a16="http://schemas.microsoft.com/office/drawing/2014/main" id="{009EA0CD-B13A-114B-9982-251224863C4F}"/>
                  </a:ext>
                </a:extLst>
              </p:cNvPr>
              <p:cNvSpPr txBox="1"/>
              <p:nvPr/>
            </p:nvSpPr>
            <p:spPr>
              <a:xfrm>
                <a:off x="10110650" y="1937236"/>
                <a:ext cx="1395664" cy="646331"/>
              </a:xfrm>
              <a:prstGeom prst="rect">
                <a:avLst/>
              </a:prstGeom>
              <a:noFill/>
            </p:spPr>
            <p:txBody>
              <a:bodyPr wrap="square" rtlCol="0">
                <a:spAutoFit/>
              </a:bodyPr>
              <a:lstStyle/>
              <a:p>
                <a:r>
                  <a:rPr lang="en-SE" b="1" dirty="0"/>
                  <a:t>Amount of orientation</a:t>
                </a:r>
              </a:p>
            </p:txBody>
          </p:sp>
        </p:grpSp>
        <p:grpSp>
          <p:nvGrpSpPr>
            <p:cNvPr id="19" name="Group 18">
              <a:extLst>
                <a:ext uri="{FF2B5EF4-FFF2-40B4-BE49-F238E27FC236}">
                  <a16:creationId xmlns:a16="http://schemas.microsoft.com/office/drawing/2014/main" id="{D6FAD2C2-897D-FD4D-97C2-6A29A862E859}"/>
                </a:ext>
              </a:extLst>
            </p:cNvPr>
            <p:cNvGrpSpPr/>
            <p:nvPr/>
          </p:nvGrpSpPr>
          <p:grpSpPr>
            <a:xfrm>
              <a:off x="9246425" y="3976264"/>
              <a:ext cx="2245966" cy="799264"/>
              <a:chOff x="8585056" y="5095514"/>
              <a:chExt cx="2245966" cy="799264"/>
            </a:xfrm>
          </p:grpSpPr>
          <p:grpSp>
            <p:nvGrpSpPr>
              <p:cNvPr id="106" name="Group 105">
                <a:extLst>
                  <a:ext uri="{FF2B5EF4-FFF2-40B4-BE49-F238E27FC236}">
                    <a16:creationId xmlns:a16="http://schemas.microsoft.com/office/drawing/2014/main" id="{32351C54-F55C-4C4F-BBE0-C69A575D4C27}"/>
                  </a:ext>
                </a:extLst>
              </p:cNvPr>
              <p:cNvGrpSpPr>
                <a:grpSpLocks noChangeAspect="1"/>
              </p:cNvGrpSpPr>
              <p:nvPr/>
            </p:nvGrpSpPr>
            <p:grpSpPr>
              <a:xfrm>
                <a:off x="8585056" y="5095514"/>
                <a:ext cx="799264" cy="799264"/>
                <a:chOff x="9610449" y="4188908"/>
                <a:chExt cx="1290663" cy="1290662"/>
              </a:xfrm>
            </p:grpSpPr>
            <p:sp>
              <p:nvSpPr>
                <p:cNvPr id="111" name="Oval 110">
                  <a:extLst>
                    <a:ext uri="{FF2B5EF4-FFF2-40B4-BE49-F238E27FC236}">
                      <a16:creationId xmlns:a16="http://schemas.microsoft.com/office/drawing/2014/main" id="{FB6736AC-B1D4-2348-A445-753205B46B31}"/>
                    </a:ext>
                  </a:extLst>
                </p:cNvPr>
                <p:cNvSpPr>
                  <a:spLocks noChangeAspect="1"/>
                </p:cNvSpPr>
                <p:nvPr/>
              </p:nvSpPr>
              <p:spPr>
                <a:xfrm>
                  <a:off x="9610449" y="4188908"/>
                  <a:ext cx="1290663" cy="1290662"/>
                </a:xfrm>
                <a:prstGeom prst="ellipse">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109" name="Picture 108">
                  <a:extLst>
                    <a:ext uri="{FF2B5EF4-FFF2-40B4-BE49-F238E27FC236}">
                      <a16:creationId xmlns:a16="http://schemas.microsoft.com/office/drawing/2014/main" id="{A5DE979B-EBAC-4840-B9E8-9C184112049A}"/>
                    </a:ext>
                  </a:extLst>
                </p:cNvPr>
                <p:cNvPicPr>
                  <a:picLocks noChangeAspect="1"/>
                </p:cNvPicPr>
                <p:nvPr/>
              </p:nvPicPr>
              <p:blipFill>
                <a:blip r:embed="rId9"/>
                <a:stretch>
                  <a:fillRect/>
                </a:stretch>
              </p:blipFill>
              <p:spPr>
                <a:xfrm>
                  <a:off x="9833125" y="4411583"/>
                  <a:ext cx="845312" cy="845312"/>
                </a:xfrm>
                <a:prstGeom prst="rect">
                  <a:avLst/>
                </a:prstGeom>
              </p:spPr>
            </p:pic>
          </p:grpSp>
          <p:sp>
            <p:nvSpPr>
              <p:cNvPr id="107" name="TextBox 106">
                <a:extLst>
                  <a:ext uri="{FF2B5EF4-FFF2-40B4-BE49-F238E27FC236}">
                    <a16:creationId xmlns:a16="http://schemas.microsoft.com/office/drawing/2014/main" id="{A4FE6395-6D89-AF44-839D-1C194BD04DD2}"/>
                  </a:ext>
                </a:extLst>
              </p:cNvPr>
              <p:cNvSpPr txBox="1"/>
              <p:nvPr/>
            </p:nvSpPr>
            <p:spPr>
              <a:xfrm>
                <a:off x="9435358" y="5283573"/>
                <a:ext cx="1395664" cy="369332"/>
              </a:xfrm>
              <a:prstGeom prst="rect">
                <a:avLst/>
              </a:prstGeom>
              <a:noFill/>
            </p:spPr>
            <p:txBody>
              <a:bodyPr wrap="square" rtlCol="0">
                <a:spAutoFit/>
              </a:bodyPr>
              <a:lstStyle/>
              <a:p>
                <a:pPr algn="ctr"/>
                <a:r>
                  <a:rPr lang="en-SE" b="1" dirty="0"/>
                  <a:t>Polarization</a:t>
                </a:r>
              </a:p>
            </p:txBody>
          </p:sp>
        </p:grpSp>
        <p:grpSp>
          <p:nvGrpSpPr>
            <p:cNvPr id="23" name="Group 22">
              <a:extLst>
                <a:ext uri="{FF2B5EF4-FFF2-40B4-BE49-F238E27FC236}">
                  <a16:creationId xmlns:a16="http://schemas.microsoft.com/office/drawing/2014/main" id="{450241B2-A403-8144-A11E-9E7CA140456B}"/>
                </a:ext>
              </a:extLst>
            </p:cNvPr>
            <p:cNvGrpSpPr/>
            <p:nvPr/>
          </p:nvGrpSpPr>
          <p:grpSpPr>
            <a:xfrm>
              <a:off x="7215577" y="2893408"/>
              <a:ext cx="2251431" cy="799264"/>
              <a:chOff x="7153327" y="2810351"/>
              <a:chExt cx="2251431" cy="799264"/>
            </a:xfrm>
          </p:grpSpPr>
          <p:sp>
            <p:nvSpPr>
              <p:cNvPr id="115" name="TextBox 114">
                <a:extLst>
                  <a:ext uri="{FF2B5EF4-FFF2-40B4-BE49-F238E27FC236}">
                    <a16:creationId xmlns:a16="http://schemas.microsoft.com/office/drawing/2014/main" id="{CACE06C6-F14A-F44C-A185-94864FE403B6}"/>
                  </a:ext>
                </a:extLst>
              </p:cNvPr>
              <p:cNvSpPr txBox="1"/>
              <p:nvPr/>
            </p:nvSpPr>
            <p:spPr>
              <a:xfrm>
                <a:off x="8009094" y="2991490"/>
                <a:ext cx="1395664" cy="369332"/>
              </a:xfrm>
              <a:prstGeom prst="rect">
                <a:avLst/>
              </a:prstGeom>
              <a:noFill/>
            </p:spPr>
            <p:txBody>
              <a:bodyPr wrap="square" rtlCol="0">
                <a:spAutoFit/>
              </a:bodyPr>
              <a:lstStyle/>
              <a:p>
                <a:pPr algn="ctr"/>
                <a:r>
                  <a:rPr lang="en-SE" b="1" dirty="0"/>
                  <a:t>Orientability</a:t>
                </a:r>
              </a:p>
            </p:txBody>
          </p:sp>
          <p:grpSp>
            <p:nvGrpSpPr>
              <p:cNvPr id="3" name="Group 2">
                <a:extLst>
                  <a:ext uri="{FF2B5EF4-FFF2-40B4-BE49-F238E27FC236}">
                    <a16:creationId xmlns:a16="http://schemas.microsoft.com/office/drawing/2014/main" id="{D02551E8-F735-4949-869C-DDC29C1EE9E4}"/>
                  </a:ext>
                </a:extLst>
              </p:cNvPr>
              <p:cNvGrpSpPr/>
              <p:nvPr/>
            </p:nvGrpSpPr>
            <p:grpSpPr>
              <a:xfrm>
                <a:off x="7153327" y="2810351"/>
                <a:ext cx="799264" cy="799264"/>
                <a:chOff x="7153327" y="2810351"/>
                <a:chExt cx="799264" cy="799264"/>
              </a:xfrm>
            </p:grpSpPr>
            <p:sp>
              <p:nvSpPr>
                <p:cNvPr id="117" name="Oval 116">
                  <a:extLst>
                    <a:ext uri="{FF2B5EF4-FFF2-40B4-BE49-F238E27FC236}">
                      <a16:creationId xmlns:a16="http://schemas.microsoft.com/office/drawing/2014/main" id="{3A751DA8-2518-124D-995B-48D200383961}"/>
                    </a:ext>
                  </a:extLst>
                </p:cNvPr>
                <p:cNvSpPr>
                  <a:spLocks noChangeAspect="1"/>
                </p:cNvSpPr>
                <p:nvPr/>
              </p:nvSpPr>
              <p:spPr>
                <a:xfrm>
                  <a:off x="7153327" y="2810351"/>
                  <a:ext cx="799264" cy="799264"/>
                </a:xfrm>
                <a:prstGeom prst="ellipse">
                  <a:avLst/>
                </a:prstGeom>
                <a:solidFill>
                  <a:schemeClr val="bg1"/>
                </a:solidFill>
                <a:ln w="44450">
                  <a:solidFill>
                    <a:srgbClr val="A84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112" name="Picture 2" descr="Angle Icon #138999 - Free Icons Library">
                  <a:extLst>
                    <a:ext uri="{FF2B5EF4-FFF2-40B4-BE49-F238E27FC236}">
                      <a16:creationId xmlns:a16="http://schemas.microsoft.com/office/drawing/2014/main" id="{57863BA4-4E1D-B448-9E08-BF4A18C594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990580">
                  <a:off x="7264958" y="2906241"/>
                  <a:ext cx="576000" cy="57600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66" name="Group 65">
            <a:extLst>
              <a:ext uri="{FF2B5EF4-FFF2-40B4-BE49-F238E27FC236}">
                <a16:creationId xmlns:a16="http://schemas.microsoft.com/office/drawing/2014/main" id="{9B63DDBD-4E8F-E64F-AC04-614510A566C6}"/>
              </a:ext>
            </a:extLst>
          </p:cNvPr>
          <p:cNvGrpSpPr/>
          <p:nvPr/>
        </p:nvGrpSpPr>
        <p:grpSpPr>
          <a:xfrm>
            <a:off x="-1311519" y="-2758225"/>
            <a:ext cx="13351477" cy="4345117"/>
            <a:chOff x="-1311519" y="-2758225"/>
            <a:chExt cx="13351477" cy="4345117"/>
          </a:xfrm>
        </p:grpSpPr>
        <p:grpSp>
          <p:nvGrpSpPr>
            <p:cNvPr id="67" name="Group 66">
              <a:extLst>
                <a:ext uri="{FF2B5EF4-FFF2-40B4-BE49-F238E27FC236}">
                  <a16:creationId xmlns:a16="http://schemas.microsoft.com/office/drawing/2014/main" id="{E86E0282-BA67-E345-A05A-C73BC2AA1CE0}"/>
                </a:ext>
              </a:extLst>
            </p:cNvPr>
            <p:cNvGrpSpPr/>
            <p:nvPr/>
          </p:nvGrpSpPr>
          <p:grpSpPr>
            <a:xfrm>
              <a:off x="-1311519" y="-2758225"/>
              <a:ext cx="13351477" cy="4345117"/>
              <a:chOff x="-1311519" y="-2758225"/>
              <a:chExt cx="13351477" cy="4345117"/>
            </a:xfrm>
          </p:grpSpPr>
          <p:sp>
            <p:nvSpPr>
              <p:cNvPr id="69" name="Oval 68">
                <a:extLst>
                  <a:ext uri="{FF2B5EF4-FFF2-40B4-BE49-F238E27FC236}">
                    <a16:creationId xmlns:a16="http://schemas.microsoft.com/office/drawing/2014/main" id="{EEE72F29-8B4C-5344-819E-FB241BD916B9}"/>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70" name="TextBox 69">
                <a:extLst>
                  <a:ext uri="{FF2B5EF4-FFF2-40B4-BE49-F238E27FC236}">
                    <a16:creationId xmlns:a16="http://schemas.microsoft.com/office/drawing/2014/main" id="{C8A903F0-8263-4345-BAAD-1F9733A19EA7}"/>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71" name="TextBox 70">
                <a:extLst>
                  <a:ext uri="{FF2B5EF4-FFF2-40B4-BE49-F238E27FC236}">
                    <a16:creationId xmlns:a16="http://schemas.microsoft.com/office/drawing/2014/main" id="{4BECC4CE-DCE8-0245-8CAB-027704C3B276}"/>
                  </a:ext>
                </a:extLst>
              </p:cNvPr>
              <p:cNvSpPr txBox="1"/>
              <p:nvPr/>
            </p:nvSpPr>
            <p:spPr>
              <a:xfrm>
                <a:off x="11439258" y="112487"/>
                <a:ext cx="600700" cy="276999"/>
              </a:xfrm>
              <a:prstGeom prst="rect">
                <a:avLst/>
              </a:prstGeom>
              <a:noFill/>
            </p:spPr>
            <p:txBody>
              <a:bodyPr wrap="square" rtlCol="0">
                <a:spAutoFit/>
              </a:bodyPr>
              <a:lstStyle/>
              <a:p>
                <a:pPr algn="ctr"/>
                <a:r>
                  <a:rPr lang="en-SE" sz="1200" dirty="0"/>
                  <a:t>2/14</a:t>
                </a:r>
              </a:p>
            </p:txBody>
          </p:sp>
          <p:sp>
            <p:nvSpPr>
              <p:cNvPr id="72" name="Rettangolo 5">
                <a:extLst>
                  <a:ext uri="{FF2B5EF4-FFF2-40B4-BE49-F238E27FC236}">
                    <a16:creationId xmlns:a16="http://schemas.microsoft.com/office/drawing/2014/main" id="{A69CFB76-6B24-B840-9D7E-63B07863BD86}"/>
                  </a:ext>
                </a:extLst>
              </p:cNvPr>
              <p:cNvSpPr/>
              <p:nvPr/>
            </p:nvSpPr>
            <p:spPr>
              <a:xfrm>
                <a:off x="1414624" y="326188"/>
                <a:ext cx="2072705" cy="523210"/>
              </a:xfrm>
              <a:prstGeom prst="rect">
                <a:avLst/>
              </a:prstGeom>
              <a:noFill/>
              <a:ln>
                <a:noFill/>
              </a:ln>
            </p:spPr>
            <p:txBody>
              <a:bodyPr wrap="square" lIns="91431" tIns="45715" rIns="91431" bIns="45715">
                <a:spAutoFit/>
              </a:bodyPr>
              <a:lstStyle/>
              <a:p>
                <a:r>
                  <a:rPr lang="en-SE" sz="2800" b="1" dirty="0">
                    <a:solidFill>
                      <a:schemeClr val="bg1"/>
                    </a:solidFill>
                  </a:rPr>
                  <a:t>MS SPIDOC</a:t>
                </a:r>
              </a:p>
            </p:txBody>
          </p:sp>
          <p:pic>
            <p:nvPicPr>
              <p:cNvPr id="73" name="Graphic 72">
                <a:extLst>
                  <a:ext uri="{FF2B5EF4-FFF2-40B4-BE49-F238E27FC236}">
                    <a16:creationId xmlns:a16="http://schemas.microsoft.com/office/drawing/2014/main" id="{82490A8F-5F45-8F4B-A6F3-8C53AB78B392}"/>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7518" t="29746" r="35671" b="37624"/>
              <a:stretch/>
            </p:blipFill>
            <p:spPr>
              <a:xfrm>
                <a:off x="152042" y="-216954"/>
                <a:ext cx="1181540" cy="1355080"/>
              </a:xfrm>
              <a:prstGeom prst="rect">
                <a:avLst/>
              </a:prstGeom>
            </p:spPr>
          </p:pic>
        </p:grpSp>
        <p:cxnSp>
          <p:nvCxnSpPr>
            <p:cNvPr id="68" name="Straight Connector 67">
              <a:extLst>
                <a:ext uri="{FF2B5EF4-FFF2-40B4-BE49-F238E27FC236}">
                  <a16:creationId xmlns:a16="http://schemas.microsoft.com/office/drawing/2014/main" id="{5FF6CD56-E8BD-914D-87EB-083A55342DA7}"/>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883948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9138BA-4977-B949-BCAD-1E0F5CF1F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6177" y="4018131"/>
            <a:ext cx="2976344" cy="2505687"/>
          </a:xfrm>
          <a:prstGeom prst="rect">
            <a:avLst/>
          </a:prstGeom>
        </p:spPr>
      </p:pic>
      <p:sp>
        <p:nvSpPr>
          <p:cNvPr id="22" name="TextBox 21">
            <a:extLst>
              <a:ext uri="{FF2B5EF4-FFF2-40B4-BE49-F238E27FC236}">
                <a16:creationId xmlns:a16="http://schemas.microsoft.com/office/drawing/2014/main" id="{EF77B74B-7827-794D-983C-8593BA3C09C9}"/>
              </a:ext>
            </a:extLst>
          </p:cNvPr>
          <p:cNvSpPr txBox="1"/>
          <p:nvPr/>
        </p:nvSpPr>
        <p:spPr>
          <a:xfrm>
            <a:off x="14578939" y="3692672"/>
            <a:ext cx="4362913" cy="338554"/>
          </a:xfrm>
          <a:prstGeom prst="rect">
            <a:avLst/>
          </a:prstGeom>
          <a:noFill/>
        </p:spPr>
        <p:txBody>
          <a:bodyPr wrap="square">
            <a:spAutoFit/>
          </a:bodyPr>
          <a:lstStyle/>
          <a:p>
            <a:r>
              <a:rPr lang="en-GB" sz="1600" b="0" i="0" dirty="0">
                <a:effectLst/>
                <a:latin typeface="Calibri" panose="020F0502020204030204" pitchFamily="34" charset="0"/>
                <a:cs typeface="Calibri" panose="020F0502020204030204" pitchFamily="34" charset="0"/>
              </a:rPr>
              <a:t>Horizon 2020 </a:t>
            </a:r>
            <a:r>
              <a:rPr lang="en-GB" sz="1600" dirty="0"/>
              <a:t>grant agreement No. 801406</a:t>
            </a:r>
            <a:r>
              <a:rPr lang="en-GB" sz="1600" b="0" i="0" dirty="0">
                <a:effectLst/>
                <a:latin typeface="Calibri" panose="020F0502020204030204" pitchFamily="34" charset="0"/>
                <a:cs typeface="Calibri" panose="020F0502020204030204" pitchFamily="34" charset="0"/>
              </a:rPr>
              <a:t> </a:t>
            </a:r>
            <a:endParaRPr lang="en-SE" sz="16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FAE81C9-509C-4C4B-BE6E-40CAE88E544C}"/>
              </a:ext>
            </a:extLst>
          </p:cNvPr>
          <p:cNvSpPr txBox="1"/>
          <p:nvPr/>
        </p:nvSpPr>
        <p:spPr>
          <a:xfrm>
            <a:off x="154105" y="7256545"/>
            <a:ext cx="7344832" cy="1200329"/>
          </a:xfrm>
          <a:prstGeom prst="rect">
            <a:avLst/>
          </a:prstGeom>
          <a:noFill/>
        </p:spPr>
        <p:txBody>
          <a:bodyPr wrap="square">
            <a:spAutoFit/>
          </a:bodyPr>
          <a:lstStyle/>
          <a:p>
            <a:pPr algn="l"/>
            <a:r>
              <a:rPr lang="en-GB" b="0" i="0" dirty="0">
                <a:effectLst/>
                <a:latin typeface="Calibri" panose="020F0502020204030204" pitchFamily="34" charset="0"/>
                <a:cs typeface="Calibri" panose="020F0502020204030204" pitchFamily="34" charset="0"/>
              </a:rPr>
              <a:t>Structural preservation</a:t>
            </a:r>
            <a:endParaRPr lang="en-GB" dirty="0">
              <a:latin typeface="Lato" panose="020F0502020204030203" pitchFamily="34" charset="0"/>
            </a:endParaRPr>
          </a:p>
          <a:p>
            <a:pPr algn="l"/>
            <a:r>
              <a:rPr lang="en-GB" b="0" i="0" dirty="0">
                <a:effectLst/>
                <a:latin typeface="Lato" panose="020F0502020204030203" pitchFamily="34" charset="0"/>
              </a:rPr>
              <a:t>Polarizability</a:t>
            </a:r>
          </a:p>
          <a:p>
            <a:pPr algn="l"/>
            <a:r>
              <a:rPr lang="en-GB" dirty="0">
                <a:latin typeface="Lato" panose="020F0502020204030203" pitchFamily="34" charset="0"/>
              </a:rPr>
              <a:t>Amount of orientation</a:t>
            </a:r>
            <a:endParaRPr lang="en-GB" b="0" i="0" dirty="0">
              <a:effectLst/>
              <a:latin typeface="Lato" panose="020F0502020204030203" pitchFamily="34" charset="0"/>
            </a:endParaRPr>
          </a:p>
          <a:p>
            <a:pPr algn="l"/>
            <a:r>
              <a:rPr lang="en-GB" dirty="0">
                <a:latin typeface="Lato" panose="020F0502020204030203" pitchFamily="34" charset="0"/>
              </a:rPr>
              <a:t>Effect of water</a:t>
            </a:r>
            <a:endParaRPr lang="en-GB" b="0" i="0" dirty="0">
              <a:effectLst/>
              <a:latin typeface="Lato" panose="020F0502020204030203" pitchFamily="34" charset="0"/>
            </a:endParaRPr>
          </a:p>
        </p:txBody>
      </p:sp>
      <p:sp>
        <p:nvSpPr>
          <p:cNvPr id="2" name="AutoShape 2">
            <a:extLst>
              <a:ext uri="{FF2B5EF4-FFF2-40B4-BE49-F238E27FC236}">
                <a16:creationId xmlns:a16="http://schemas.microsoft.com/office/drawing/2014/main" id="{DCD449AD-834D-CE4F-9268-145A9C75F559}"/>
              </a:ext>
            </a:extLst>
          </p:cNvPr>
          <p:cNvSpPr>
            <a:spLocks noChangeAspect="1" noChangeArrowheads="1"/>
          </p:cNvSpPr>
          <p:nvPr/>
        </p:nvSpPr>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pic>
        <p:nvPicPr>
          <p:cNvPr id="4" name="Picture 3">
            <a:extLst>
              <a:ext uri="{FF2B5EF4-FFF2-40B4-BE49-F238E27FC236}">
                <a16:creationId xmlns:a16="http://schemas.microsoft.com/office/drawing/2014/main" id="{3826AFCC-CE3A-2048-991F-B99BE44F4DC3}"/>
              </a:ext>
            </a:extLst>
          </p:cNvPr>
          <p:cNvPicPr>
            <a:picLocks noChangeAspect="1"/>
          </p:cNvPicPr>
          <p:nvPr/>
        </p:nvPicPr>
        <p:blipFill rotWithShape="1">
          <a:blip r:embed="rId4"/>
          <a:srcRect l="8653" r="6637" b="23774"/>
          <a:stretch/>
        </p:blipFill>
        <p:spPr>
          <a:xfrm>
            <a:off x="14389958" y="1189658"/>
            <a:ext cx="4179727" cy="2312299"/>
          </a:xfrm>
          <a:prstGeom prst="rect">
            <a:avLst/>
          </a:prstGeom>
        </p:spPr>
      </p:pic>
      <p:grpSp>
        <p:nvGrpSpPr>
          <p:cNvPr id="54" name="Group 53">
            <a:extLst>
              <a:ext uri="{FF2B5EF4-FFF2-40B4-BE49-F238E27FC236}">
                <a16:creationId xmlns:a16="http://schemas.microsoft.com/office/drawing/2014/main" id="{CA43FF73-B5E3-FD47-BE24-05780B38909E}"/>
              </a:ext>
            </a:extLst>
          </p:cNvPr>
          <p:cNvGrpSpPr>
            <a:grpSpLocks noChangeAspect="1"/>
          </p:cNvGrpSpPr>
          <p:nvPr/>
        </p:nvGrpSpPr>
        <p:grpSpPr>
          <a:xfrm>
            <a:off x="632664" y="1964359"/>
            <a:ext cx="2979322" cy="4276535"/>
            <a:chOff x="3471666" y="1659828"/>
            <a:chExt cx="1524382" cy="2188110"/>
          </a:xfrm>
        </p:grpSpPr>
        <p:pic>
          <p:nvPicPr>
            <p:cNvPr id="55" name="Picture 54">
              <a:extLst>
                <a:ext uri="{FF2B5EF4-FFF2-40B4-BE49-F238E27FC236}">
                  <a16:creationId xmlns:a16="http://schemas.microsoft.com/office/drawing/2014/main" id="{F5E72E29-32E1-564A-AB44-590EF4D53A09}"/>
                </a:ext>
              </a:extLst>
            </p:cNvPr>
            <p:cNvPicPr>
              <a:picLocks noChangeAspect="1"/>
            </p:cNvPicPr>
            <p:nvPr/>
          </p:nvPicPr>
          <p:blipFill rotWithShape="1">
            <a:blip r:embed="rId5"/>
            <a:srcRect l="55545" t="6767" r="17437"/>
            <a:stretch/>
          </p:blipFill>
          <p:spPr>
            <a:xfrm>
              <a:off x="3471666" y="1659828"/>
              <a:ext cx="1524382" cy="2188110"/>
            </a:xfrm>
            <a:prstGeom prst="roundRect">
              <a:avLst/>
            </a:prstGeom>
          </p:spPr>
        </p:pic>
        <p:sp>
          <p:nvSpPr>
            <p:cNvPr id="56" name="Rectangle 55">
              <a:extLst>
                <a:ext uri="{FF2B5EF4-FFF2-40B4-BE49-F238E27FC236}">
                  <a16:creationId xmlns:a16="http://schemas.microsoft.com/office/drawing/2014/main" id="{633A25B2-B502-1149-AD64-71234F103B15}"/>
                </a:ext>
              </a:extLst>
            </p:cNvPr>
            <p:cNvSpPr/>
            <p:nvPr/>
          </p:nvSpPr>
          <p:spPr>
            <a:xfrm>
              <a:off x="4805464" y="2058373"/>
              <a:ext cx="190584" cy="144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6" name="Group 5">
            <a:extLst>
              <a:ext uri="{FF2B5EF4-FFF2-40B4-BE49-F238E27FC236}">
                <a16:creationId xmlns:a16="http://schemas.microsoft.com/office/drawing/2014/main" id="{0706EE9D-DD99-024C-A043-1CEB5E033CF2}"/>
              </a:ext>
            </a:extLst>
          </p:cNvPr>
          <p:cNvGrpSpPr/>
          <p:nvPr/>
        </p:nvGrpSpPr>
        <p:grpSpPr>
          <a:xfrm>
            <a:off x="-5389351" y="9376861"/>
            <a:ext cx="5641996" cy="2188110"/>
            <a:chOff x="348831" y="1661043"/>
            <a:chExt cx="5641996" cy="2188110"/>
          </a:xfrm>
        </p:grpSpPr>
        <p:pic>
          <p:nvPicPr>
            <p:cNvPr id="20" name="Picture 19">
              <a:extLst>
                <a:ext uri="{FF2B5EF4-FFF2-40B4-BE49-F238E27FC236}">
                  <a16:creationId xmlns:a16="http://schemas.microsoft.com/office/drawing/2014/main" id="{5F3B4B51-819E-2141-9AE1-6B0C1B412419}"/>
                </a:ext>
              </a:extLst>
            </p:cNvPr>
            <p:cNvPicPr>
              <a:picLocks noChangeAspect="1"/>
            </p:cNvPicPr>
            <p:nvPr/>
          </p:nvPicPr>
          <p:blipFill rotWithShape="1">
            <a:blip r:embed="rId5"/>
            <a:srcRect t="6767" r="44650"/>
            <a:stretch/>
          </p:blipFill>
          <p:spPr>
            <a:xfrm>
              <a:off x="348831" y="1661043"/>
              <a:ext cx="3122836" cy="2188110"/>
            </a:xfrm>
            <a:prstGeom prst="rect">
              <a:avLst/>
            </a:prstGeom>
          </p:spPr>
        </p:pic>
        <p:pic>
          <p:nvPicPr>
            <p:cNvPr id="58" name="Picture 57">
              <a:extLst>
                <a:ext uri="{FF2B5EF4-FFF2-40B4-BE49-F238E27FC236}">
                  <a16:creationId xmlns:a16="http://schemas.microsoft.com/office/drawing/2014/main" id="{24114DC6-8EBF-F74F-B333-FA5D7386C1BA}"/>
                </a:ext>
              </a:extLst>
            </p:cNvPr>
            <p:cNvPicPr>
              <a:picLocks noChangeAspect="1"/>
            </p:cNvPicPr>
            <p:nvPr/>
          </p:nvPicPr>
          <p:blipFill rotWithShape="1">
            <a:blip r:embed="rId5"/>
            <a:srcRect l="79411" t="24942"/>
            <a:stretch/>
          </p:blipFill>
          <p:spPr>
            <a:xfrm>
              <a:off x="4829175" y="2087591"/>
              <a:ext cx="1161652" cy="1761561"/>
            </a:xfrm>
            <a:prstGeom prst="rect">
              <a:avLst/>
            </a:prstGeom>
          </p:spPr>
        </p:pic>
      </p:grpSp>
      <p:grpSp>
        <p:nvGrpSpPr>
          <p:cNvPr id="26" name="Group 25">
            <a:extLst>
              <a:ext uri="{FF2B5EF4-FFF2-40B4-BE49-F238E27FC236}">
                <a16:creationId xmlns:a16="http://schemas.microsoft.com/office/drawing/2014/main" id="{E05E560E-CE4C-5F42-B659-8E2D5EFBDCFB}"/>
              </a:ext>
            </a:extLst>
          </p:cNvPr>
          <p:cNvGrpSpPr>
            <a:grpSpLocks noChangeAspect="1"/>
          </p:cNvGrpSpPr>
          <p:nvPr/>
        </p:nvGrpSpPr>
        <p:grpSpPr>
          <a:xfrm>
            <a:off x="4436231" y="2516267"/>
            <a:ext cx="7123105" cy="3180872"/>
            <a:chOff x="5092776" y="1917737"/>
            <a:chExt cx="6399615" cy="2857791"/>
          </a:xfrm>
        </p:grpSpPr>
        <p:grpSp>
          <p:nvGrpSpPr>
            <p:cNvPr id="84" name="Group 83">
              <a:extLst>
                <a:ext uri="{FF2B5EF4-FFF2-40B4-BE49-F238E27FC236}">
                  <a16:creationId xmlns:a16="http://schemas.microsoft.com/office/drawing/2014/main" id="{FC30CDD9-78A3-1A47-B84D-6184114F0154}"/>
                </a:ext>
              </a:extLst>
            </p:cNvPr>
            <p:cNvGrpSpPr/>
            <p:nvPr/>
          </p:nvGrpSpPr>
          <p:grpSpPr>
            <a:xfrm>
              <a:off x="5092776" y="1989915"/>
              <a:ext cx="2345332" cy="799264"/>
              <a:chOff x="4045239" y="2911461"/>
              <a:chExt cx="2345332" cy="799264"/>
            </a:xfrm>
          </p:grpSpPr>
          <p:grpSp>
            <p:nvGrpSpPr>
              <p:cNvPr id="85" name="Group 84">
                <a:extLst>
                  <a:ext uri="{FF2B5EF4-FFF2-40B4-BE49-F238E27FC236}">
                    <a16:creationId xmlns:a16="http://schemas.microsoft.com/office/drawing/2014/main" id="{A36035C8-2F10-B54C-B86A-5256F309BD59}"/>
                  </a:ext>
                </a:extLst>
              </p:cNvPr>
              <p:cNvGrpSpPr>
                <a:grpSpLocks noChangeAspect="1"/>
              </p:cNvGrpSpPr>
              <p:nvPr/>
            </p:nvGrpSpPr>
            <p:grpSpPr>
              <a:xfrm>
                <a:off x="4045239" y="2911461"/>
                <a:ext cx="799264" cy="799264"/>
                <a:chOff x="4812779" y="4029768"/>
                <a:chExt cx="1290662" cy="1290662"/>
              </a:xfrm>
            </p:grpSpPr>
            <p:sp>
              <p:nvSpPr>
                <p:cNvPr id="88" name="Oval 87">
                  <a:extLst>
                    <a:ext uri="{FF2B5EF4-FFF2-40B4-BE49-F238E27FC236}">
                      <a16:creationId xmlns:a16="http://schemas.microsoft.com/office/drawing/2014/main" id="{1042615A-38CD-A74F-887E-4492854C5E78}"/>
                    </a:ext>
                  </a:extLst>
                </p:cNvPr>
                <p:cNvSpPr>
                  <a:spLocks noChangeAspect="1"/>
                </p:cNvSpPr>
                <p:nvPr/>
              </p:nvSpPr>
              <p:spPr>
                <a:xfrm>
                  <a:off x="4812779" y="4029768"/>
                  <a:ext cx="1290662" cy="1290662"/>
                </a:xfrm>
                <a:prstGeom prst="ellipse">
                  <a:avLst/>
                </a:prstGeom>
                <a:solidFill>
                  <a:schemeClr val="bg1"/>
                </a:solidFill>
                <a:ln w="44450">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89" name="Picture 88">
                  <a:extLst>
                    <a:ext uri="{FF2B5EF4-FFF2-40B4-BE49-F238E27FC236}">
                      <a16:creationId xmlns:a16="http://schemas.microsoft.com/office/drawing/2014/main" id="{8EBDBED9-4F4A-0244-ABAD-131242349714}"/>
                    </a:ext>
                  </a:extLst>
                </p:cNvPr>
                <p:cNvPicPr>
                  <a:picLocks noChangeAspect="1"/>
                </p:cNvPicPr>
                <p:nvPr/>
              </p:nvPicPr>
              <p:blipFill rotWithShape="1">
                <a:blip r:embed="rId6"/>
                <a:srcRect l="14101" t="12936" r="13307" b="13370"/>
                <a:stretch/>
              </p:blipFill>
              <p:spPr>
                <a:xfrm>
                  <a:off x="4884241" y="4085381"/>
                  <a:ext cx="1166106" cy="1183800"/>
                </a:xfrm>
                <a:prstGeom prst="ellipse">
                  <a:avLst/>
                </a:prstGeom>
              </p:spPr>
            </p:pic>
          </p:grpSp>
          <p:sp>
            <p:nvSpPr>
              <p:cNvPr id="86" name="TextBox 85">
                <a:extLst>
                  <a:ext uri="{FF2B5EF4-FFF2-40B4-BE49-F238E27FC236}">
                    <a16:creationId xmlns:a16="http://schemas.microsoft.com/office/drawing/2014/main" id="{F7C8EAB2-EE80-FB4D-B00B-D94307AF480C}"/>
                  </a:ext>
                </a:extLst>
              </p:cNvPr>
              <p:cNvSpPr txBox="1"/>
              <p:nvPr/>
            </p:nvSpPr>
            <p:spPr>
              <a:xfrm>
                <a:off x="4994907" y="2938435"/>
                <a:ext cx="1395664" cy="646331"/>
              </a:xfrm>
              <a:prstGeom prst="rect">
                <a:avLst/>
              </a:prstGeom>
              <a:noFill/>
            </p:spPr>
            <p:txBody>
              <a:bodyPr wrap="square" rtlCol="0">
                <a:spAutoFit/>
              </a:bodyPr>
              <a:lstStyle/>
              <a:p>
                <a:r>
                  <a:rPr lang="en-SE" b="1" dirty="0"/>
                  <a:t>Structure preservation</a:t>
                </a:r>
              </a:p>
            </p:txBody>
          </p:sp>
        </p:grpSp>
        <p:grpSp>
          <p:nvGrpSpPr>
            <p:cNvPr id="15" name="Group 14">
              <a:extLst>
                <a:ext uri="{FF2B5EF4-FFF2-40B4-BE49-F238E27FC236}">
                  <a16:creationId xmlns:a16="http://schemas.microsoft.com/office/drawing/2014/main" id="{98BF0F37-6148-D348-8D47-7FCDDF490798}"/>
                </a:ext>
              </a:extLst>
            </p:cNvPr>
            <p:cNvGrpSpPr/>
            <p:nvPr/>
          </p:nvGrpSpPr>
          <p:grpSpPr>
            <a:xfrm>
              <a:off x="5092776" y="3949357"/>
              <a:ext cx="2714851" cy="799264"/>
              <a:chOff x="4879793" y="4686075"/>
              <a:chExt cx="2714851" cy="799264"/>
            </a:xfrm>
          </p:grpSpPr>
          <p:grpSp>
            <p:nvGrpSpPr>
              <p:cNvPr id="91" name="Group 90">
                <a:extLst>
                  <a:ext uri="{FF2B5EF4-FFF2-40B4-BE49-F238E27FC236}">
                    <a16:creationId xmlns:a16="http://schemas.microsoft.com/office/drawing/2014/main" id="{499759E0-41AD-7240-AD7A-BEA3D1267C21}"/>
                  </a:ext>
                </a:extLst>
              </p:cNvPr>
              <p:cNvGrpSpPr>
                <a:grpSpLocks noChangeAspect="1"/>
              </p:cNvGrpSpPr>
              <p:nvPr/>
            </p:nvGrpSpPr>
            <p:grpSpPr>
              <a:xfrm>
                <a:off x="4879793" y="4686075"/>
                <a:ext cx="799264" cy="799264"/>
                <a:chOff x="2538261" y="1018717"/>
                <a:chExt cx="1290662" cy="1290662"/>
              </a:xfrm>
            </p:grpSpPr>
            <p:sp>
              <p:nvSpPr>
                <p:cNvPr id="94" name="Oval 93">
                  <a:extLst>
                    <a:ext uri="{FF2B5EF4-FFF2-40B4-BE49-F238E27FC236}">
                      <a16:creationId xmlns:a16="http://schemas.microsoft.com/office/drawing/2014/main" id="{B327B948-BAEF-7F40-BD30-CECB2659B088}"/>
                    </a:ext>
                  </a:extLst>
                </p:cNvPr>
                <p:cNvSpPr>
                  <a:spLocks noChangeAspect="1"/>
                </p:cNvSpPr>
                <p:nvPr/>
              </p:nvSpPr>
              <p:spPr>
                <a:xfrm>
                  <a:off x="2538261" y="1018717"/>
                  <a:ext cx="1290662" cy="1290662"/>
                </a:xfrm>
                <a:prstGeom prst="ellipse">
                  <a:avLst/>
                </a:prstGeom>
                <a:solidFill>
                  <a:schemeClr val="bg1"/>
                </a:solidFill>
                <a:ln w="44450">
                  <a:solidFill>
                    <a:srgbClr val="002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95" name="Picture 94">
                  <a:extLst>
                    <a:ext uri="{FF2B5EF4-FFF2-40B4-BE49-F238E27FC236}">
                      <a16:creationId xmlns:a16="http://schemas.microsoft.com/office/drawing/2014/main" id="{02AFC6A8-D567-C444-8A17-1201C9D0F72D}"/>
                    </a:ext>
                  </a:extLst>
                </p:cNvPr>
                <p:cNvPicPr>
                  <a:picLocks noChangeAspect="1"/>
                </p:cNvPicPr>
                <p:nvPr/>
              </p:nvPicPr>
              <p:blipFill>
                <a:blip r:embed="rId7"/>
                <a:stretch>
                  <a:fillRect/>
                </a:stretch>
              </p:blipFill>
              <p:spPr>
                <a:xfrm>
                  <a:off x="2612988" y="1058148"/>
                  <a:ext cx="1141207" cy="1141207"/>
                </a:xfrm>
                <a:prstGeom prst="rect">
                  <a:avLst/>
                </a:prstGeom>
              </p:spPr>
            </p:pic>
          </p:grpSp>
          <p:sp>
            <p:nvSpPr>
              <p:cNvPr id="92" name="TextBox 91">
                <a:extLst>
                  <a:ext uri="{FF2B5EF4-FFF2-40B4-BE49-F238E27FC236}">
                    <a16:creationId xmlns:a16="http://schemas.microsoft.com/office/drawing/2014/main" id="{163D2109-7BD9-6E48-9A98-389D9C068669}"/>
                  </a:ext>
                </a:extLst>
              </p:cNvPr>
              <p:cNvSpPr txBox="1"/>
              <p:nvPr/>
            </p:nvSpPr>
            <p:spPr>
              <a:xfrm>
                <a:off x="5803183" y="4770873"/>
                <a:ext cx="1791461" cy="646331"/>
              </a:xfrm>
              <a:prstGeom prst="rect">
                <a:avLst/>
              </a:prstGeom>
              <a:noFill/>
            </p:spPr>
            <p:txBody>
              <a:bodyPr wrap="square" rtlCol="0">
                <a:spAutoFit/>
              </a:bodyPr>
              <a:lstStyle/>
              <a:p>
                <a:r>
                  <a:rPr lang="en-SE" b="1" dirty="0"/>
                  <a:t>Effect of residual water</a:t>
                </a:r>
              </a:p>
            </p:txBody>
          </p:sp>
        </p:grpSp>
        <p:grpSp>
          <p:nvGrpSpPr>
            <p:cNvPr id="21" name="Group 20">
              <a:extLst>
                <a:ext uri="{FF2B5EF4-FFF2-40B4-BE49-F238E27FC236}">
                  <a16:creationId xmlns:a16="http://schemas.microsoft.com/office/drawing/2014/main" id="{C2D07DFE-1C20-784F-94DC-D03D6B37CC79}"/>
                </a:ext>
              </a:extLst>
            </p:cNvPr>
            <p:cNvGrpSpPr/>
            <p:nvPr/>
          </p:nvGrpSpPr>
          <p:grpSpPr>
            <a:xfrm>
              <a:off x="9246425" y="1917737"/>
              <a:ext cx="2243174" cy="856139"/>
              <a:chOff x="9263140" y="1753454"/>
              <a:chExt cx="2243174" cy="856139"/>
            </a:xfrm>
          </p:grpSpPr>
          <p:grpSp>
            <p:nvGrpSpPr>
              <p:cNvPr id="97" name="Group 96">
                <a:extLst>
                  <a:ext uri="{FF2B5EF4-FFF2-40B4-BE49-F238E27FC236}">
                    <a16:creationId xmlns:a16="http://schemas.microsoft.com/office/drawing/2014/main" id="{761EF211-C032-1544-A34B-E1CC6121E46E}"/>
                  </a:ext>
                </a:extLst>
              </p:cNvPr>
              <p:cNvGrpSpPr>
                <a:grpSpLocks noChangeAspect="1"/>
              </p:cNvGrpSpPr>
              <p:nvPr/>
            </p:nvGrpSpPr>
            <p:grpSpPr>
              <a:xfrm>
                <a:off x="9263140" y="1753454"/>
                <a:ext cx="799264" cy="856139"/>
                <a:chOff x="8127050" y="851137"/>
                <a:chExt cx="1290662" cy="1382504"/>
              </a:xfrm>
            </p:grpSpPr>
            <p:sp>
              <p:nvSpPr>
                <p:cNvPr id="100" name="Oval 99">
                  <a:extLst>
                    <a:ext uri="{FF2B5EF4-FFF2-40B4-BE49-F238E27FC236}">
                      <a16:creationId xmlns:a16="http://schemas.microsoft.com/office/drawing/2014/main" id="{197B2F87-46F8-1347-9BBD-98E1670F80AD}"/>
                    </a:ext>
                  </a:extLst>
                </p:cNvPr>
                <p:cNvSpPr>
                  <a:spLocks noChangeAspect="1"/>
                </p:cNvSpPr>
                <p:nvPr/>
              </p:nvSpPr>
              <p:spPr>
                <a:xfrm>
                  <a:off x="8127050" y="942979"/>
                  <a:ext cx="1290662" cy="1290662"/>
                </a:xfrm>
                <a:prstGeom prst="ellipse">
                  <a:avLst/>
                </a:prstGeom>
                <a:solidFill>
                  <a:schemeClr val="bg1"/>
                </a:solidFill>
                <a:ln w="444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nvGrpSpPr>
                <p:cNvPr id="101" name="Group 100">
                  <a:extLst>
                    <a:ext uri="{FF2B5EF4-FFF2-40B4-BE49-F238E27FC236}">
                      <a16:creationId xmlns:a16="http://schemas.microsoft.com/office/drawing/2014/main" id="{83426241-2330-6A40-8AE7-7E2119B79A95}"/>
                    </a:ext>
                  </a:extLst>
                </p:cNvPr>
                <p:cNvGrpSpPr/>
                <p:nvPr/>
              </p:nvGrpSpPr>
              <p:grpSpPr>
                <a:xfrm>
                  <a:off x="8287170" y="851137"/>
                  <a:ext cx="959006" cy="1268009"/>
                  <a:chOff x="7146207" y="3450577"/>
                  <a:chExt cx="959006" cy="1268009"/>
                </a:xfrm>
              </p:grpSpPr>
              <p:pic>
                <p:nvPicPr>
                  <p:cNvPr id="102" name="Picture 101">
                    <a:extLst>
                      <a:ext uri="{FF2B5EF4-FFF2-40B4-BE49-F238E27FC236}">
                        <a16:creationId xmlns:a16="http://schemas.microsoft.com/office/drawing/2014/main" id="{3448EB3B-517C-3E4D-B0D9-61C692661C86}"/>
                      </a:ext>
                    </a:extLst>
                  </p:cNvPr>
                  <p:cNvPicPr>
                    <a:picLocks noChangeAspect="1"/>
                  </p:cNvPicPr>
                  <p:nvPr/>
                </p:nvPicPr>
                <p:blipFill rotWithShape="1">
                  <a:blip r:embed="rId8"/>
                  <a:srcRect l="12522" t="10690" r="14230" b="10344"/>
                  <a:stretch/>
                </p:blipFill>
                <p:spPr>
                  <a:xfrm>
                    <a:off x="7146207" y="3677261"/>
                    <a:ext cx="959006" cy="1033871"/>
                  </a:xfrm>
                  <a:prstGeom prst="ellipse">
                    <a:avLst/>
                  </a:prstGeom>
                </p:spPr>
              </p:pic>
              <p:sp>
                <p:nvSpPr>
                  <p:cNvPr id="103" name="TextBox 102">
                    <a:extLst>
                      <a:ext uri="{FF2B5EF4-FFF2-40B4-BE49-F238E27FC236}">
                        <a16:creationId xmlns:a16="http://schemas.microsoft.com/office/drawing/2014/main" id="{479306D5-8312-504D-946E-89701EB78BFF}"/>
                      </a:ext>
                    </a:extLst>
                  </p:cNvPr>
                  <p:cNvSpPr txBox="1"/>
                  <p:nvPr/>
                </p:nvSpPr>
                <p:spPr>
                  <a:xfrm>
                    <a:off x="7447480" y="3450577"/>
                    <a:ext cx="356461" cy="400110"/>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N</a:t>
                    </a:r>
                    <a:endParaRPr lang="en-SE" b="1" dirty="0">
                      <a:latin typeface="Baskerville" panose="02020502070401020303" pitchFamily="18" charset="0"/>
                      <a:ea typeface="Baskerville" panose="02020502070401020303" pitchFamily="18" charset="0"/>
                    </a:endParaRPr>
                  </a:p>
                </p:txBody>
              </p:sp>
              <p:sp>
                <p:nvSpPr>
                  <p:cNvPr id="104" name="TextBox 103">
                    <a:extLst>
                      <a:ext uri="{FF2B5EF4-FFF2-40B4-BE49-F238E27FC236}">
                        <a16:creationId xmlns:a16="http://schemas.microsoft.com/office/drawing/2014/main" id="{0DE9C297-31A7-CF4F-94D7-44818C5419C6}"/>
                      </a:ext>
                    </a:extLst>
                  </p:cNvPr>
                  <p:cNvSpPr txBox="1"/>
                  <p:nvPr/>
                </p:nvSpPr>
                <p:spPr>
                  <a:xfrm>
                    <a:off x="7447481" y="4318476"/>
                    <a:ext cx="356461" cy="400110"/>
                  </a:xfrm>
                  <a:prstGeom prst="rect">
                    <a:avLst/>
                  </a:prstGeom>
                  <a:noFill/>
                </p:spPr>
                <p:txBody>
                  <a:bodyPr wrap="square" rtlCol="0">
                    <a:spAutoFit/>
                  </a:bodyPr>
                  <a:lstStyle/>
                  <a:p>
                    <a:pPr algn="ctr"/>
                    <a:r>
                      <a:rPr lang="en-SE" sz="2000" b="1" dirty="0">
                        <a:latin typeface="Baskerville" panose="02020502070401020303" pitchFamily="18" charset="0"/>
                        <a:ea typeface="Baskerville" panose="02020502070401020303" pitchFamily="18" charset="0"/>
                      </a:rPr>
                      <a:t>S</a:t>
                    </a:r>
                    <a:endParaRPr lang="en-SE" b="1" dirty="0">
                      <a:latin typeface="Baskerville" panose="02020502070401020303" pitchFamily="18" charset="0"/>
                      <a:ea typeface="Baskerville" panose="02020502070401020303" pitchFamily="18" charset="0"/>
                    </a:endParaRPr>
                  </a:p>
                </p:txBody>
              </p:sp>
            </p:grpSp>
          </p:grpSp>
          <p:sp>
            <p:nvSpPr>
              <p:cNvPr id="98" name="TextBox 97">
                <a:extLst>
                  <a:ext uri="{FF2B5EF4-FFF2-40B4-BE49-F238E27FC236}">
                    <a16:creationId xmlns:a16="http://schemas.microsoft.com/office/drawing/2014/main" id="{009EA0CD-B13A-114B-9982-251224863C4F}"/>
                  </a:ext>
                </a:extLst>
              </p:cNvPr>
              <p:cNvSpPr txBox="1"/>
              <p:nvPr/>
            </p:nvSpPr>
            <p:spPr>
              <a:xfrm>
                <a:off x="10110650" y="1937236"/>
                <a:ext cx="1395664" cy="646331"/>
              </a:xfrm>
              <a:prstGeom prst="rect">
                <a:avLst/>
              </a:prstGeom>
              <a:noFill/>
            </p:spPr>
            <p:txBody>
              <a:bodyPr wrap="square" rtlCol="0">
                <a:spAutoFit/>
              </a:bodyPr>
              <a:lstStyle/>
              <a:p>
                <a:r>
                  <a:rPr lang="en-SE" b="1" dirty="0"/>
                  <a:t>Amount of orientation</a:t>
                </a:r>
              </a:p>
            </p:txBody>
          </p:sp>
        </p:grpSp>
        <p:grpSp>
          <p:nvGrpSpPr>
            <p:cNvPr id="19" name="Group 18">
              <a:extLst>
                <a:ext uri="{FF2B5EF4-FFF2-40B4-BE49-F238E27FC236}">
                  <a16:creationId xmlns:a16="http://schemas.microsoft.com/office/drawing/2014/main" id="{D6FAD2C2-897D-FD4D-97C2-6A29A862E859}"/>
                </a:ext>
              </a:extLst>
            </p:cNvPr>
            <p:cNvGrpSpPr/>
            <p:nvPr/>
          </p:nvGrpSpPr>
          <p:grpSpPr>
            <a:xfrm>
              <a:off x="9246425" y="3976264"/>
              <a:ext cx="2245966" cy="799264"/>
              <a:chOff x="8585056" y="5095514"/>
              <a:chExt cx="2245966" cy="799264"/>
            </a:xfrm>
          </p:grpSpPr>
          <p:grpSp>
            <p:nvGrpSpPr>
              <p:cNvPr id="106" name="Group 105">
                <a:extLst>
                  <a:ext uri="{FF2B5EF4-FFF2-40B4-BE49-F238E27FC236}">
                    <a16:creationId xmlns:a16="http://schemas.microsoft.com/office/drawing/2014/main" id="{32351C54-F55C-4C4F-BBE0-C69A575D4C27}"/>
                  </a:ext>
                </a:extLst>
              </p:cNvPr>
              <p:cNvGrpSpPr>
                <a:grpSpLocks noChangeAspect="1"/>
              </p:cNvGrpSpPr>
              <p:nvPr/>
            </p:nvGrpSpPr>
            <p:grpSpPr>
              <a:xfrm>
                <a:off x="8585056" y="5095514"/>
                <a:ext cx="799264" cy="799264"/>
                <a:chOff x="9610449" y="4188908"/>
                <a:chExt cx="1290663" cy="1290662"/>
              </a:xfrm>
            </p:grpSpPr>
            <p:sp>
              <p:nvSpPr>
                <p:cNvPr id="111" name="Oval 110">
                  <a:extLst>
                    <a:ext uri="{FF2B5EF4-FFF2-40B4-BE49-F238E27FC236}">
                      <a16:creationId xmlns:a16="http://schemas.microsoft.com/office/drawing/2014/main" id="{FB6736AC-B1D4-2348-A445-753205B46B31}"/>
                    </a:ext>
                  </a:extLst>
                </p:cNvPr>
                <p:cNvSpPr>
                  <a:spLocks noChangeAspect="1"/>
                </p:cNvSpPr>
                <p:nvPr/>
              </p:nvSpPr>
              <p:spPr>
                <a:xfrm>
                  <a:off x="9610449" y="4188908"/>
                  <a:ext cx="1290663" cy="1290662"/>
                </a:xfrm>
                <a:prstGeom prst="ellipse">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109" name="Picture 108">
                  <a:extLst>
                    <a:ext uri="{FF2B5EF4-FFF2-40B4-BE49-F238E27FC236}">
                      <a16:creationId xmlns:a16="http://schemas.microsoft.com/office/drawing/2014/main" id="{A5DE979B-EBAC-4840-B9E8-9C184112049A}"/>
                    </a:ext>
                  </a:extLst>
                </p:cNvPr>
                <p:cNvPicPr>
                  <a:picLocks noChangeAspect="1"/>
                </p:cNvPicPr>
                <p:nvPr/>
              </p:nvPicPr>
              <p:blipFill>
                <a:blip r:embed="rId9"/>
                <a:stretch>
                  <a:fillRect/>
                </a:stretch>
              </p:blipFill>
              <p:spPr>
                <a:xfrm>
                  <a:off x="9833125" y="4411583"/>
                  <a:ext cx="845312" cy="845312"/>
                </a:xfrm>
                <a:prstGeom prst="rect">
                  <a:avLst/>
                </a:prstGeom>
              </p:spPr>
            </p:pic>
          </p:grpSp>
          <p:sp>
            <p:nvSpPr>
              <p:cNvPr id="107" name="TextBox 106">
                <a:extLst>
                  <a:ext uri="{FF2B5EF4-FFF2-40B4-BE49-F238E27FC236}">
                    <a16:creationId xmlns:a16="http://schemas.microsoft.com/office/drawing/2014/main" id="{A4FE6395-6D89-AF44-839D-1C194BD04DD2}"/>
                  </a:ext>
                </a:extLst>
              </p:cNvPr>
              <p:cNvSpPr txBox="1"/>
              <p:nvPr/>
            </p:nvSpPr>
            <p:spPr>
              <a:xfrm>
                <a:off x="9435358" y="5283573"/>
                <a:ext cx="1395664" cy="369332"/>
              </a:xfrm>
              <a:prstGeom prst="rect">
                <a:avLst/>
              </a:prstGeom>
              <a:noFill/>
            </p:spPr>
            <p:txBody>
              <a:bodyPr wrap="square" rtlCol="0">
                <a:spAutoFit/>
              </a:bodyPr>
              <a:lstStyle/>
              <a:p>
                <a:pPr algn="ctr"/>
                <a:r>
                  <a:rPr lang="en-SE" b="1" dirty="0"/>
                  <a:t>Polarization</a:t>
                </a:r>
              </a:p>
            </p:txBody>
          </p:sp>
        </p:grpSp>
        <p:grpSp>
          <p:nvGrpSpPr>
            <p:cNvPr id="23" name="Group 22">
              <a:extLst>
                <a:ext uri="{FF2B5EF4-FFF2-40B4-BE49-F238E27FC236}">
                  <a16:creationId xmlns:a16="http://schemas.microsoft.com/office/drawing/2014/main" id="{450241B2-A403-8144-A11E-9E7CA140456B}"/>
                </a:ext>
              </a:extLst>
            </p:cNvPr>
            <p:cNvGrpSpPr/>
            <p:nvPr/>
          </p:nvGrpSpPr>
          <p:grpSpPr>
            <a:xfrm>
              <a:off x="7215577" y="2893408"/>
              <a:ext cx="2251431" cy="799264"/>
              <a:chOff x="7153327" y="2810351"/>
              <a:chExt cx="2251431" cy="799264"/>
            </a:xfrm>
          </p:grpSpPr>
          <p:sp>
            <p:nvSpPr>
              <p:cNvPr id="115" name="TextBox 114">
                <a:extLst>
                  <a:ext uri="{FF2B5EF4-FFF2-40B4-BE49-F238E27FC236}">
                    <a16:creationId xmlns:a16="http://schemas.microsoft.com/office/drawing/2014/main" id="{CACE06C6-F14A-F44C-A185-94864FE403B6}"/>
                  </a:ext>
                </a:extLst>
              </p:cNvPr>
              <p:cNvSpPr txBox="1"/>
              <p:nvPr/>
            </p:nvSpPr>
            <p:spPr>
              <a:xfrm>
                <a:off x="8009094" y="2991490"/>
                <a:ext cx="1395664" cy="369332"/>
              </a:xfrm>
              <a:prstGeom prst="rect">
                <a:avLst/>
              </a:prstGeom>
              <a:noFill/>
            </p:spPr>
            <p:txBody>
              <a:bodyPr wrap="square" rtlCol="0">
                <a:spAutoFit/>
              </a:bodyPr>
              <a:lstStyle/>
              <a:p>
                <a:pPr algn="ctr"/>
                <a:r>
                  <a:rPr lang="en-SE" b="1" dirty="0"/>
                  <a:t>Orientability</a:t>
                </a:r>
              </a:p>
            </p:txBody>
          </p:sp>
          <p:grpSp>
            <p:nvGrpSpPr>
              <p:cNvPr id="3" name="Group 2">
                <a:extLst>
                  <a:ext uri="{FF2B5EF4-FFF2-40B4-BE49-F238E27FC236}">
                    <a16:creationId xmlns:a16="http://schemas.microsoft.com/office/drawing/2014/main" id="{D02551E8-F735-4949-869C-DDC29C1EE9E4}"/>
                  </a:ext>
                </a:extLst>
              </p:cNvPr>
              <p:cNvGrpSpPr/>
              <p:nvPr/>
            </p:nvGrpSpPr>
            <p:grpSpPr>
              <a:xfrm>
                <a:off x="7153327" y="2810351"/>
                <a:ext cx="799264" cy="799264"/>
                <a:chOff x="7153327" y="2810351"/>
                <a:chExt cx="799264" cy="799264"/>
              </a:xfrm>
            </p:grpSpPr>
            <p:sp>
              <p:nvSpPr>
                <p:cNvPr id="117" name="Oval 116">
                  <a:extLst>
                    <a:ext uri="{FF2B5EF4-FFF2-40B4-BE49-F238E27FC236}">
                      <a16:creationId xmlns:a16="http://schemas.microsoft.com/office/drawing/2014/main" id="{3A751DA8-2518-124D-995B-48D200383961}"/>
                    </a:ext>
                  </a:extLst>
                </p:cNvPr>
                <p:cNvSpPr>
                  <a:spLocks noChangeAspect="1"/>
                </p:cNvSpPr>
                <p:nvPr/>
              </p:nvSpPr>
              <p:spPr>
                <a:xfrm>
                  <a:off x="7153327" y="2810351"/>
                  <a:ext cx="799264" cy="799264"/>
                </a:xfrm>
                <a:prstGeom prst="ellipse">
                  <a:avLst/>
                </a:prstGeom>
                <a:solidFill>
                  <a:schemeClr val="bg1"/>
                </a:solidFill>
                <a:ln w="44450">
                  <a:solidFill>
                    <a:srgbClr val="A84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pic>
              <p:nvPicPr>
                <p:cNvPr id="112" name="Picture 2" descr="Angle Icon #138999 - Free Icons Library">
                  <a:extLst>
                    <a:ext uri="{FF2B5EF4-FFF2-40B4-BE49-F238E27FC236}">
                      <a16:creationId xmlns:a16="http://schemas.microsoft.com/office/drawing/2014/main" id="{57863BA4-4E1D-B448-9E08-BF4A18C594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990580">
                  <a:off x="7264958" y="2906241"/>
                  <a:ext cx="576000" cy="57600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66" name="Group 65">
            <a:extLst>
              <a:ext uri="{FF2B5EF4-FFF2-40B4-BE49-F238E27FC236}">
                <a16:creationId xmlns:a16="http://schemas.microsoft.com/office/drawing/2014/main" id="{9B63DDBD-4E8F-E64F-AC04-614510A566C6}"/>
              </a:ext>
            </a:extLst>
          </p:cNvPr>
          <p:cNvGrpSpPr/>
          <p:nvPr/>
        </p:nvGrpSpPr>
        <p:grpSpPr>
          <a:xfrm>
            <a:off x="-1311519" y="-2758225"/>
            <a:ext cx="13351477" cy="4345117"/>
            <a:chOff x="-1311519" y="-2758225"/>
            <a:chExt cx="13351477" cy="4345117"/>
          </a:xfrm>
        </p:grpSpPr>
        <p:grpSp>
          <p:nvGrpSpPr>
            <p:cNvPr id="67" name="Group 66">
              <a:extLst>
                <a:ext uri="{FF2B5EF4-FFF2-40B4-BE49-F238E27FC236}">
                  <a16:creationId xmlns:a16="http://schemas.microsoft.com/office/drawing/2014/main" id="{E86E0282-BA67-E345-A05A-C73BC2AA1CE0}"/>
                </a:ext>
              </a:extLst>
            </p:cNvPr>
            <p:cNvGrpSpPr/>
            <p:nvPr/>
          </p:nvGrpSpPr>
          <p:grpSpPr>
            <a:xfrm>
              <a:off x="-1311519" y="-2758225"/>
              <a:ext cx="13351477" cy="4345117"/>
              <a:chOff x="-1311519" y="-2758225"/>
              <a:chExt cx="13351477" cy="4345117"/>
            </a:xfrm>
          </p:grpSpPr>
          <p:sp>
            <p:nvSpPr>
              <p:cNvPr id="69" name="Oval 68">
                <a:extLst>
                  <a:ext uri="{FF2B5EF4-FFF2-40B4-BE49-F238E27FC236}">
                    <a16:creationId xmlns:a16="http://schemas.microsoft.com/office/drawing/2014/main" id="{EEE72F29-8B4C-5344-819E-FB241BD916B9}"/>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70" name="TextBox 69">
                <a:extLst>
                  <a:ext uri="{FF2B5EF4-FFF2-40B4-BE49-F238E27FC236}">
                    <a16:creationId xmlns:a16="http://schemas.microsoft.com/office/drawing/2014/main" id="{C8A903F0-8263-4345-BAAD-1F9733A19EA7}"/>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71" name="TextBox 70">
                <a:extLst>
                  <a:ext uri="{FF2B5EF4-FFF2-40B4-BE49-F238E27FC236}">
                    <a16:creationId xmlns:a16="http://schemas.microsoft.com/office/drawing/2014/main" id="{4BECC4CE-DCE8-0245-8CAB-027704C3B276}"/>
                  </a:ext>
                </a:extLst>
              </p:cNvPr>
              <p:cNvSpPr txBox="1"/>
              <p:nvPr/>
            </p:nvSpPr>
            <p:spPr>
              <a:xfrm>
                <a:off x="11439258" y="112487"/>
                <a:ext cx="600700" cy="276999"/>
              </a:xfrm>
              <a:prstGeom prst="rect">
                <a:avLst/>
              </a:prstGeom>
              <a:noFill/>
            </p:spPr>
            <p:txBody>
              <a:bodyPr wrap="square" rtlCol="0">
                <a:spAutoFit/>
              </a:bodyPr>
              <a:lstStyle/>
              <a:p>
                <a:pPr algn="ctr"/>
                <a:r>
                  <a:rPr lang="en-SE" sz="1200" dirty="0"/>
                  <a:t>2/14</a:t>
                </a:r>
              </a:p>
            </p:txBody>
          </p:sp>
          <p:sp>
            <p:nvSpPr>
              <p:cNvPr id="72" name="Rettangolo 5">
                <a:extLst>
                  <a:ext uri="{FF2B5EF4-FFF2-40B4-BE49-F238E27FC236}">
                    <a16:creationId xmlns:a16="http://schemas.microsoft.com/office/drawing/2014/main" id="{A69CFB76-6B24-B840-9D7E-63B07863BD86}"/>
                  </a:ext>
                </a:extLst>
              </p:cNvPr>
              <p:cNvSpPr/>
              <p:nvPr/>
            </p:nvSpPr>
            <p:spPr>
              <a:xfrm>
                <a:off x="1414624" y="326188"/>
                <a:ext cx="2072705" cy="523210"/>
              </a:xfrm>
              <a:prstGeom prst="rect">
                <a:avLst/>
              </a:prstGeom>
              <a:noFill/>
              <a:ln>
                <a:noFill/>
              </a:ln>
            </p:spPr>
            <p:txBody>
              <a:bodyPr wrap="square" lIns="91431" tIns="45715" rIns="91431" bIns="45715">
                <a:spAutoFit/>
              </a:bodyPr>
              <a:lstStyle/>
              <a:p>
                <a:r>
                  <a:rPr lang="en-SE" sz="2800" b="1" dirty="0">
                    <a:solidFill>
                      <a:schemeClr val="bg1"/>
                    </a:solidFill>
                  </a:rPr>
                  <a:t>MS SPIDOC</a:t>
                </a:r>
              </a:p>
            </p:txBody>
          </p:sp>
          <p:pic>
            <p:nvPicPr>
              <p:cNvPr id="73" name="Graphic 72">
                <a:extLst>
                  <a:ext uri="{FF2B5EF4-FFF2-40B4-BE49-F238E27FC236}">
                    <a16:creationId xmlns:a16="http://schemas.microsoft.com/office/drawing/2014/main" id="{82490A8F-5F45-8F4B-A6F3-8C53AB78B392}"/>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7518" t="29746" r="35671" b="37624"/>
              <a:stretch/>
            </p:blipFill>
            <p:spPr>
              <a:xfrm>
                <a:off x="152042" y="-216954"/>
                <a:ext cx="1181540" cy="1355080"/>
              </a:xfrm>
              <a:prstGeom prst="rect">
                <a:avLst/>
              </a:prstGeom>
            </p:spPr>
          </p:pic>
        </p:grpSp>
        <p:cxnSp>
          <p:nvCxnSpPr>
            <p:cNvPr id="68" name="Straight Connector 67">
              <a:extLst>
                <a:ext uri="{FF2B5EF4-FFF2-40B4-BE49-F238E27FC236}">
                  <a16:creationId xmlns:a16="http://schemas.microsoft.com/office/drawing/2014/main" id="{5FF6CD56-E8BD-914D-87EB-083A55342DA7}"/>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10344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B8FE98-9F55-814D-816E-AA716034C163}"/>
              </a:ext>
            </a:extLst>
          </p:cNvPr>
          <p:cNvGrpSpPr/>
          <p:nvPr/>
        </p:nvGrpSpPr>
        <p:grpSpPr>
          <a:xfrm>
            <a:off x="-1311519" y="-2758225"/>
            <a:ext cx="13351477" cy="4345117"/>
            <a:chOff x="-1311519" y="-2758225"/>
            <a:chExt cx="13351477" cy="4345117"/>
          </a:xfrm>
        </p:grpSpPr>
        <p:grpSp>
          <p:nvGrpSpPr>
            <p:cNvPr id="6" name="Group 5">
              <a:extLst>
                <a:ext uri="{FF2B5EF4-FFF2-40B4-BE49-F238E27FC236}">
                  <a16:creationId xmlns:a16="http://schemas.microsoft.com/office/drawing/2014/main" id="{F460491F-7474-6246-882E-65A42D2F998C}"/>
                </a:ext>
              </a:extLst>
            </p:cNvPr>
            <p:cNvGrpSpPr/>
            <p:nvPr/>
          </p:nvGrpSpPr>
          <p:grpSpPr>
            <a:xfrm>
              <a:off x="-1311519" y="-2758225"/>
              <a:ext cx="13351477" cy="4345117"/>
              <a:chOff x="-1311519" y="-2758225"/>
              <a:chExt cx="13351477" cy="4345117"/>
            </a:xfrm>
          </p:grpSpPr>
          <p:sp>
            <p:nvSpPr>
              <p:cNvPr id="8" name="Oval 7">
                <a:extLst>
                  <a:ext uri="{FF2B5EF4-FFF2-40B4-BE49-F238E27FC236}">
                    <a16:creationId xmlns:a16="http://schemas.microsoft.com/office/drawing/2014/main" id="{138632E6-F950-694E-9E39-57D2F56EAEEE}"/>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9" name="TextBox 8">
                <a:extLst>
                  <a:ext uri="{FF2B5EF4-FFF2-40B4-BE49-F238E27FC236}">
                    <a16:creationId xmlns:a16="http://schemas.microsoft.com/office/drawing/2014/main" id="{C6F487D0-7655-C54C-A8EA-74BE94004904}"/>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10" name="TextBox 9">
                <a:extLst>
                  <a:ext uri="{FF2B5EF4-FFF2-40B4-BE49-F238E27FC236}">
                    <a16:creationId xmlns:a16="http://schemas.microsoft.com/office/drawing/2014/main" id="{844068A3-81A2-AA4F-8D3C-73F04FB6AD83}"/>
                  </a:ext>
                </a:extLst>
              </p:cNvPr>
              <p:cNvSpPr txBox="1"/>
              <p:nvPr/>
            </p:nvSpPr>
            <p:spPr>
              <a:xfrm>
                <a:off x="11439258" y="112487"/>
                <a:ext cx="600700" cy="276999"/>
              </a:xfrm>
              <a:prstGeom prst="rect">
                <a:avLst/>
              </a:prstGeom>
              <a:noFill/>
            </p:spPr>
            <p:txBody>
              <a:bodyPr wrap="square" rtlCol="0">
                <a:spAutoFit/>
              </a:bodyPr>
              <a:lstStyle/>
              <a:p>
                <a:pPr algn="ctr"/>
                <a:r>
                  <a:rPr lang="en-SE" sz="1200" dirty="0"/>
                  <a:t>2/14</a:t>
                </a:r>
              </a:p>
            </p:txBody>
          </p:sp>
          <p:sp>
            <p:nvSpPr>
              <p:cNvPr id="11" name="Rettangolo 5">
                <a:extLst>
                  <a:ext uri="{FF2B5EF4-FFF2-40B4-BE49-F238E27FC236}">
                    <a16:creationId xmlns:a16="http://schemas.microsoft.com/office/drawing/2014/main" id="{5A62058C-B764-9C44-AB8B-7A06389FD3F0}"/>
                  </a:ext>
                </a:extLst>
              </p:cNvPr>
              <p:cNvSpPr/>
              <p:nvPr/>
            </p:nvSpPr>
            <p:spPr>
              <a:xfrm>
                <a:off x="1414624" y="326188"/>
                <a:ext cx="2072705" cy="523210"/>
              </a:xfrm>
              <a:prstGeom prst="rect">
                <a:avLst/>
              </a:prstGeom>
              <a:noFill/>
              <a:ln>
                <a:noFill/>
              </a:ln>
            </p:spPr>
            <p:txBody>
              <a:bodyPr wrap="square" lIns="91431" tIns="45715" rIns="91431" bIns="45715">
                <a:spAutoFit/>
              </a:bodyPr>
              <a:lstStyle/>
              <a:p>
                <a:r>
                  <a:rPr lang="en-SE" sz="2800" b="1" dirty="0">
                    <a:solidFill>
                      <a:schemeClr val="bg1"/>
                    </a:solidFill>
                  </a:rPr>
                  <a:t>Motivation</a:t>
                </a:r>
              </a:p>
            </p:txBody>
          </p:sp>
          <p:pic>
            <p:nvPicPr>
              <p:cNvPr id="12" name="Graphic 11">
                <a:extLst>
                  <a:ext uri="{FF2B5EF4-FFF2-40B4-BE49-F238E27FC236}">
                    <a16:creationId xmlns:a16="http://schemas.microsoft.com/office/drawing/2014/main" id="{DB4C6CF0-D157-6540-848E-ACBF07F925E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7518" t="29746" r="35671" b="37624"/>
              <a:stretch/>
            </p:blipFill>
            <p:spPr>
              <a:xfrm>
                <a:off x="152042" y="-216954"/>
                <a:ext cx="1181540" cy="1355080"/>
              </a:xfrm>
              <a:prstGeom prst="rect">
                <a:avLst/>
              </a:prstGeom>
            </p:spPr>
          </p:pic>
        </p:grpSp>
        <p:cxnSp>
          <p:nvCxnSpPr>
            <p:cNvPr id="7" name="Straight Connector 6">
              <a:extLst>
                <a:ext uri="{FF2B5EF4-FFF2-40B4-BE49-F238E27FC236}">
                  <a16:creationId xmlns:a16="http://schemas.microsoft.com/office/drawing/2014/main" id="{45E6527C-B393-8949-B219-7391B0323F6C}"/>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3" name="Content Placeholder 2">
            <a:extLst>
              <a:ext uri="{FF2B5EF4-FFF2-40B4-BE49-F238E27FC236}">
                <a16:creationId xmlns:a16="http://schemas.microsoft.com/office/drawing/2014/main" id="{514D3A4C-3DFB-1947-8235-95D370E330CE}"/>
              </a:ext>
            </a:extLst>
          </p:cNvPr>
          <p:cNvSpPr>
            <a:spLocks noGrp="1"/>
          </p:cNvSpPr>
          <p:nvPr>
            <p:ph idx="1"/>
          </p:nvPr>
        </p:nvSpPr>
        <p:spPr/>
        <p:txBody>
          <a:bodyPr/>
          <a:lstStyle/>
          <a:p>
            <a:endParaRPr lang="en-SE"/>
          </a:p>
        </p:txBody>
      </p:sp>
    </p:spTree>
    <p:extLst>
      <p:ext uri="{BB962C8B-B14F-4D97-AF65-F5344CB8AC3E}">
        <p14:creationId xmlns:p14="http://schemas.microsoft.com/office/powerpoint/2010/main" val="3532142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269AF1B-A8CA-9249-BDF4-034A385BA68E}"/>
              </a:ext>
            </a:extLst>
          </p:cNvPr>
          <p:cNvGrpSpPr/>
          <p:nvPr/>
        </p:nvGrpSpPr>
        <p:grpSpPr>
          <a:xfrm>
            <a:off x="521754" y="7042010"/>
            <a:ext cx="4977508" cy="1355079"/>
            <a:chOff x="527649" y="4730037"/>
            <a:chExt cx="5658665" cy="1677003"/>
          </a:xfrm>
        </p:grpSpPr>
        <p:pic>
          <p:nvPicPr>
            <p:cNvPr id="4098" name="Picture 2">
              <a:extLst>
                <a:ext uri="{FF2B5EF4-FFF2-40B4-BE49-F238E27FC236}">
                  <a16:creationId xmlns:a16="http://schemas.microsoft.com/office/drawing/2014/main" id="{0F6827C3-AA14-0149-8F01-759FFA5F6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364"/>
            <a:stretch/>
          </p:blipFill>
          <p:spPr bwMode="auto">
            <a:xfrm>
              <a:off x="527649" y="4730037"/>
              <a:ext cx="5658665" cy="167700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0CE16D56-28CB-5C4E-BF05-BED0EF1038A4}"/>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29" name="TextBox 28">
            <a:extLst>
              <a:ext uri="{FF2B5EF4-FFF2-40B4-BE49-F238E27FC236}">
                <a16:creationId xmlns:a16="http://schemas.microsoft.com/office/drawing/2014/main" id="{F4AD8777-A8E9-6E45-BAEF-1FB40FDE23F8}"/>
              </a:ext>
            </a:extLst>
          </p:cNvPr>
          <p:cNvSpPr txBox="1"/>
          <p:nvPr/>
        </p:nvSpPr>
        <p:spPr>
          <a:xfrm>
            <a:off x="197356" y="8580911"/>
            <a:ext cx="5035288" cy="507831"/>
          </a:xfrm>
          <a:prstGeom prst="rect">
            <a:avLst/>
          </a:prstGeom>
          <a:noFill/>
        </p:spPr>
        <p:txBody>
          <a:bodyPr wrap="square" rtlCol="0">
            <a:spAutoFit/>
          </a:bodyPr>
          <a:lstStyle/>
          <a:p>
            <a:r>
              <a:rPr lang="en-GB" sz="900" dirty="0" err="1"/>
              <a:t>Neutze</a:t>
            </a:r>
            <a:r>
              <a:rPr lang="en-GB" sz="900" dirty="0"/>
              <a:t>, et al., </a:t>
            </a:r>
            <a:r>
              <a:rPr lang="en-GB" sz="900" i="1" dirty="0"/>
              <a:t>Nature</a:t>
            </a:r>
            <a:r>
              <a:rPr lang="en-GB" sz="900" dirty="0"/>
              <a:t> (2000)</a:t>
            </a:r>
          </a:p>
          <a:p>
            <a:r>
              <a:rPr lang="en-GB" sz="900" dirty="0"/>
              <a:t>Chapman, et al, </a:t>
            </a:r>
            <a:r>
              <a:rPr lang="en-GB" sz="900" i="1" dirty="0"/>
              <a:t>Science (2007)</a:t>
            </a:r>
            <a:endParaRPr lang="en-GB" sz="900" dirty="0"/>
          </a:p>
          <a:p>
            <a:r>
              <a:rPr lang="en-GB" sz="900" dirty="0"/>
              <a:t>Chapman,</a:t>
            </a:r>
            <a:r>
              <a:rPr lang="en-GB" sz="900" i="1" dirty="0"/>
              <a:t> </a:t>
            </a:r>
            <a:r>
              <a:rPr lang="en-GB" sz="900" dirty="0"/>
              <a:t>et al., </a:t>
            </a:r>
            <a:r>
              <a:rPr lang="en-GB" sz="900" i="1" dirty="0"/>
              <a:t>Philos. Trans. R. Soc. B: Biol. Sci. </a:t>
            </a:r>
            <a:r>
              <a:rPr lang="en-GB" sz="900" dirty="0"/>
              <a:t>(2014)</a:t>
            </a:r>
            <a:endParaRPr lang="en-SE" sz="900" dirty="0"/>
          </a:p>
        </p:txBody>
      </p:sp>
      <p:grpSp>
        <p:nvGrpSpPr>
          <p:cNvPr id="2" name="Group 1">
            <a:extLst>
              <a:ext uri="{FF2B5EF4-FFF2-40B4-BE49-F238E27FC236}">
                <a16:creationId xmlns:a16="http://schemas.microsoft.com/office/drawing/2014/main" id="{66CE9D2A-66CE-0E4C-B73F-5E69CC04AA6C}"/>
              </a:ext>
            </a:extLst>
          </p:cNvPr>
          <p:cNvGrpSpPr/>
          <p:nvPr/>
        </p:nvGrpSpPr>
        <p:grpSpPr>
          <a:xfrm>
            <a:off x="13528875" y="2330662"/>
            <a:ext cx="4405018" cy="3693319"/>
            <a:chOff x="6892601" y="1814010"/>
            <a:chExt cx="4405018" cy="3693319"/>
          </a:xfrm>
        </p:grpSpPr>
        <p:sp>
          <p:nvSpPr>
            <p:cNvPr id="32" name="TextBox 31">
              <a:extLst>
                <a:ext uri="{FF2B5EF4-FFF2-40B4-BE49-F238E27FC236}">
                  <a16:creationId xmlns:a16="http://schemas.microsoft.com/office/drawing/2014/main" id="{617DCF13-465F-C749-870E-D9D62311D35C}"/>
                </a:ext>
              </a:extLst>
            </p:cNvPr>
            <p:cNvSpPr txBox="1"/>
            <p:nvPr/>
          </p:nvSpPr>
          <p:spPr>
            <a:xfrm>
              <a:off x="7438421" y="1814010"/>
              <a:ext cx="3859198" cy="3693319"/>
            </a:xfrm>
            <a:prstGeom prst="rect">
              <a:avLst/>
            </a:prstGeom>
            <a:noFill/>
          </p:spPr>
          <p:txBody>
            <a:bodyPr wrap="square" rtlCol="0">
              <a:spAutoFit/>
            </a:bodyPr>
            <a:lstStyle/>
            <a:p>
              <a:r>
                <a:rPr lang="en-US" b="1" dirty="0"/>
                <a:t>Single particle imaging (SPI)</a:t>
              </a:r>
            </a:p>
            <a:p>
              <a:endParaRPr lang="en-US" dirty="0"/>
            </a:p>
            <a:p>
              <a:pPr marL="285750" indent="-285750">
                <a:buFont typeface="Arial" panose="020B0604020202020204" pitchFamily="34" charset="0"/>
                <a:buChar char="•"/>
              </a:pPr>
              <a:r>
                <a:rPr lang="en-GB" dirty="0"/>
                <a:t>D</a:t>
              </a:r>
              <a:r>
                <a:rPr lang="en-SE" dirty="0"/>
                <a:t>oesn’t require crystalline sample</a:t>
              </a:r>
              <a:r>
                <a:rPr lang="en-GB" dirty="0"/>
                <a: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Particle are exposed only once </a:t>
              </a:r>
              <a:r>
                <a:rPr lang="en-SE" dirty="0"/>
                <a:t>(</a:t>
              </a:r>
              <a:r>
                <a:rPr lang="en-US" altLang="it-IT" b="1" dirty="0">
                  <a:latin typeface="Calibri "/>
                  <a:cs typeface="Arial" panose="020B0604020202020204" pitchFamily="34" charset="0"/>
                  <a:sym typeface="Arial" panose="020B0604020202020204" pitchFamily="34" charset="0"/>
                </a:rPr>
                <a:t>Diffract-and-destroy)</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US" dirty="0"/>
                <a:t>Diffraction images from particles in </a:t>
              </a:r>
              <a:r>
                <a:rPr lang="en-US" b="1" i="1" dirty="0"/>
                <a:t>random</a:t>
              </a:r>
              <a:r>
                <a:rPr lang="en-US" dirty="0"/>
                <a:t> </a:t>
              </a:r>
              <a:r>
                <a:rPr lang="en-US" b="1" dirty="0"/>
                <a:t>orientation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Large volumes of experimental data</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Complicated algorithm needed</a:t>
              </a:r>
            </a:p>
            <a:p>
              <a:endParaRPr lang="en-SE" dirty="0"/>
            </a:p>
          </p:txBody>
        </p:sp>
        <p:grpSp>
          <p:nvGrpSpPr>
            <p:cNvPr id="35" name="Group 34">
              <a:extLst>
                <a:ext uri="{FF2B5EF4-FFF2-40B4-BE49-F238E27FC236}">
                  <a16:creationId xmlns:a16="http://schemas.microsoft.com/office/drawing/2014/main" id="{17DFD9EB-95C4-754E-A2D8-911693B127B6}"/>
                </a:ext>
              </a:extLst>
            </p:cNvPr>
            <p:cNvGrpSpPr/>
            <p:nvPr/>
          </p:nvGrpSpPr>
          <p:grpSpPr>
            <a:xfrm>
              <a:off x="6892601" y="2521723"/>
              <a:ext cx="398653" cy="2180111"/>
              <a:chOff x="3730799" y="3459065"/>
              <a:chExt cx="398653" cy="2180111"/>
            </a:xfrm>
          </p:grpSpPr>
          <p:pic>
            <p:nvPicPr>
              <p:cNvPr id="36" name="Picture 4" descr="Pros And Cons Icon Images – Browse 1,356 Stock Photos, Vectors, and Video |  Adobe Stock">
                <a:extLst>
                  <a:ext uri="{FF2B5EF4-FFF2-40B4-BE49-F238E27FC236}">
                    <a16:creationId xmlns:a16="http://schemas.microsoft.com/office/drawing/2014/main" id="{D0BD8C7A-E9F0-694F-BDBE-0FA9578E4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1722" b="24746"/>
              <a:stretch/>
            </p:blipFill>
            <p:spPr bwMode="auto">
              <a:xfrm>
                <a:off x="3730799" y="5212362"/>
                <a:ext cx="398653" cy="4268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Pros And Cons Icon Images – Browse 1,356 Stock Photos, Vectors, and Video |  Adobe Stock">
                <a:extLst>
                  <a:ext uri="{FF2B5EF4-FFF2-40B4-BE49-F238E27FC236}">
                    <a16:creationId xmlns:a16="http://schemas.microsoft.com/office/drawing/2014/main" id="{6EF65DD9-CEAF-404A-AB4C-BA3720725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4" t="25123" r="49593" b="13393"/>
              <a:stretch/>
            </p:blipFill>
            <p:spPr bwMode="auto">
              <a:xfrm>
                <a:off x="3730799" y="3459065"/>
                <a:ext cx="343264" cy="490215"/>
              </a:xfrm>
              <a:prstGeom prst="ellipse">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FB48CA65-5733-0E46-A4A1-8710DC0F3069}"/>
              </a:ext>
            </a:extLst>
          </p:cNvPr>
          <p:cNvGrpSpPr>
            <a:grpSpLocks noChangeAspect="1"/>
          </p:cNvGrpSpPr>
          <p:nvPr/>
        </p:nvGrpSpPr>
        <p:grpSpPr>
          <a:xfrm>
            <a:off x="3010508" y="1005469"/>
            <a:ext cx="11843296" cy="8024949"/>
            <a:chOff x="527649" y="748361"/>
            <a:chExt cx="5658665" cy="4173984"/>
          </a:xfrm>
        </p:grpSpPr>
        <p:pic>
          <p:nvPicPr>
            <p:cNvPr id="22" name="Picture 2">
              <a:extLst>
                <a:ext uri="{FF2B5EF4-FFF2-40B4-BE49-F238E27FC236}">
                  <a16:creationId xmlns:a16="http://schemas.microsoft.com/office/drawing/2014/main" id="{110AF067-94BC-CE4F-9F0A-4FC6D9247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15"/>
            <a:stretch/>
          </p:blipFill>
          <p:spPr bwMode="auto">
            <a:xfrm>
              <a:off x="527649" y="748361"/>
              <a:ext cx="5658665" cy="405639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6485FFD6-18B3-AB46-8907-E0B64CD01DF7}"/>
                </a:ext>
              </a:extLst>
            </p:cNvPr>
            <p:cNvSpPr/>
            <p:nvPr/>
          </p:nvSpPr>
          <p:spPr>
            <a:xfrm>
              <a:off x="574465" y="833693"/>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6" name="Oval 25">
              <a:extLst>
                <a:ext uri="{FF2B5EF4-FFF2-40B4-BE49-F238E27FC236}">
                  <a16:creationId xmlns:a16="http://schemas.microsoft.com/office/drawing/2014/main" id="{EE784A89-12F3-2D4D-90CA-D1F4C43F94F3}"/>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30" name="Group 29">
            <a:extLst>
              <a:ext uri="{FF2B5EF4-FFF2-40B4-BE49-F238E27FC236}">
                <a16:creationId xmlns:a16="http://schemas.microsoft.com/office/drawing/2014/main" id="{3AC9F15A-CAAE-3A48-81DF-93CD2867CBAF}"/>
              </a:ext>
            </a:extLst>
          </p:cNvPr>
          <p:cNvGrpSpPr/>
          <p:nvPr/>
        </p:nvGrpSpPr>
        <p:grpSpPr>
          <a:xfrm>
            <a:off x="-1311519" y="-2758225"/>
            <a:ext cx="13351477" cy="4345117"/>
            <a:chOff x="-1311519" y="-2758225"/>
            <a:chExt cx="13351477" cy="4345117"/>
          </a:xfrm>
        </p:grpSpPr>
        <p:grpSp>
          <p:nvGrpSpPr>
            <p:cNvPr id="31" name="Group 30">
              <a:extLst>
                <a:ext uri="{FF2B5EF4-FFF2-40B4-BE49-F238E27FC236}">
                  <a16:creationId xmlns:a16="http://schemas.microsoft.com/office/drawing/2014/main" id="{893D6C27-BCFD-D245-BA50-E675C1C697A9}"/>
                </a:ext>
              </a:extLst>
            </p:cNvPr>
            <p:cNvGrpSpPr/>
            <p:nvPr/>
          </p:nvGrpSpPr>
          <p:grpSpPr>
            <a:xfrm>
              <a:off x="-1311519" y="-2758225"/>
              <a:ext cx="13351477" cy="4345117"/>
              <a:chOff x="-1311519" y="-2758225"/>
              <a:chExt cx="13351477" cy="4345117"/>
            </a:xfrm>
          </p:grpSpPr>
          <p:sp>
            <p:nvSpPr>
              <p:cNvPr id="34" name="Oval 33">
                <a:extLst>
                  <a:ext uri="{FF2B5EF4-FFF2-40B4-BE49-F238E27FC236}">
                    <a16:creationId xmlns:a16="http://schemas.microsoft.com/office/drawing/2014/main" id="{C3353152-709B-544E-AB30-CE1A2C093A63}"/>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38" name="TextBox 37">
                <a:extLst>
                  <a:ext uri="{FF2B5EF4-FFF2-40B4-BE49-F238E27FC236}">
                    <a16:creationId xmlns:a16="http://schemas.microsoft.com/office/drawing/2014/main" id="{18DF5FFA-AFF1-8846-9890-FBA35A1E109C}"/>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39" name="TextBox 38">
                <a:extLst>
                  <a:ext uri="{FF2B5EF4-FFF2-40B4-BE49-F238E27FC236}">
                    <a16:creationId xmlns:a16="http://schemas.microsoft.com/office/drawing/2014/main" id="{5BA75AC6-9249-914D-B59A-7BA6064E4102}"/>
                  </a:ext>
                </a:extLst>
              </p:cNvPr>
              <p:cNvSpPr txBox="1"/>
              <p:nvPr/>
            </p:nvSpPr>
            <p:spPr>
              <a:xfrm>
                <a:off x="11439258" y="112487"/>
                <a:ext cx="600700" cy="276999"/>
              </a:xfrm>
              <a:prstGeom prst="rect">
                <a:avLst/>
              </a:prstGeom>
              <a:noFill/>
            </p:spPr>
            <p:txBody>
              <a:bodyPr wrap="square" rtlCol="0">
                <a:spAutoFit/>
              </a:bodyPr>
              <a:lstStyle/>
              <a:p>
                <a:pPr algn="ctr"/>
                <a:r>
                  <a:rPr lang="en-SE" sz="1200" dirty="0"/>
                  <a:t>2/14</a:t>
                </a:r>
              </a:p>
            </p:txBody>
          </p:sp>
          <p:sp>
            <p:nvSpPr>
              <p:cNvPr id="40" name="Rettangolo 5">
                <a:extLst>
                  <a:ext uri="{FF2B5EF4-FFF2-40B4-BE49-F238E27FC236}">
                    <a16:creationId xmlns:a16="http://schemas.microsoft.com/office/drawing/2014/main" id="{D5FC89C3-2453-6240-8EF2-D6FF9FCAD7CF}"/>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Motivation</a:t>
                </a:r>
              </a:p>
            </p:txBody>
          </p:sp>
          <p:pic>
            <p:nvPicPr>
              <p:cNvPr id="41" name="Graphic 40">
                <a:extLst>
                  <a:ext uri="{FF2B5EF4-FFF2-40B4-BE49-F238E27FC236}">
                    <a16:creationId xmlns:a16="http://schemas.microsoft.com/office/drawing/2014/main" id="{C6CDCA42-2C08-2D4F-BF19-CFCF200D9F5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7518" t="29746" r="35671" b="37624"/>
              <a:stretch/>
            </p:blipFill>
            <p:spPr>
              <a:xfrm>
                <a:off x="152042" y="-216954"/>
                <a:ext cx="1181540" cy="1355080"/>
              </a:xfrm>
              <a:prstGeom prst="rect">
                <a:avLst/>
              </a:prstGeom>
            </p:spPr>
          </p:pic>
        </p:grpSp>
        <p:cxnSp>
          <p:nvCxnSpPr>
            <p:cNvPr id="33" name="Straight Connector 32">
              <a:extLst>
                <a:ext uri="{FF2B5EF4-FFF2-40B4-BE49-F238E27FC236}">
                  <a16:creationId xmlns:a16="http://schemas.microsoft.com/office/drawing/2014/main" id="{F0B36E0D-AAF9-1540-A0C3-79A808630947}"/>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22281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269AF1B-A8CA-9249-BDF4-034A385BA68E}"/>
              </a:ext>
            </a:extLst>
          </p:cNvPr>
          <p:cNvGrpSpPr/>
          <p:nvPr/>
        </p:nvGrpSpPr>
        <p:grpSpPr>
          <a:xfrm>
            <a:off x="702323" y="1032923"/>
            <a:ext cx="4977508" cy="4503463"/>
            <a:chOff x="527649" y="833695"/>
            <a:chExt cx="5658665" cy="5573345"/>
          </a:xfrm>
        </p:grpSpPr>
        <p:pic>
          <p:nvPicPr>
            <p:cNvPr id="4098" name="Picture 2">
              <a:extLst>
                <a:ext uri="{FF2B5EF4-FFF2-40B4-BE49-F238E27FC236}">
                  <a16:creationId xmlns:a16="http://schemas.microsoft.com/office/drawing/2014/main" id="{0F6827C3-AA14-0149-8F01-759FFA5F6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364"/>
            <a:stretch/>
          </p:blipFill>
          <p:spPr bwMode="auto">
            <a:xfrm>
              <a:off x="527649" y="4730037"/>
              <a:ext cx="5658665" cy="167700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7096754-871A-BA47-B0E5-2758407D6106}"/>
                </a:ext>
              </a:extLst>
            </p:cNvPr>
            <p:cNvSpPr/>
            <p:nvPr/>
          </p:nvSpPr>
          <p:spPr>
            <a:xfrm>
              <a:off x="574465" y="833695"/>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4" name="Oval 23">
              <a:extLst>
                <a:ext uri="{FF2B5EF4-FFF2-40B4-BE49-F238E27FC236}">
                  <a16:creationId xmlns:a16="http://schemas.microsoft.com/office/drawing/2014/main" id="{0CE16D56-28CB-5C4E-BF05-BED0EF1038A4}"/>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29" name="TextBox 28">
            <a:extLst>
              <a:ext uri="{FF2B5EF4-FFF2-40B4-BE49-F238E27FC236}">
                <a16:creationId xmlns:a16="http://schemas.microsoft.com/office/drawing/2014/main" id="{F4AD8777-A8E9-6E45-BAEF-1FB40FDE23F8}"/>
              </a:ext>
            </a:extLst>
          </p:cNvPr>
          <p:cNvSpPr txBox="1"/>
          <p:nvPr/>
        </p:nvSpPr>
        <p:spPr>
          <a:xfrm>
            <a:off x="152042" y="5662200"/>
            <a:ext cx="5773270" cy="646331"/>
          </a:xfrm>
          <a:prstGeom prst="rect">
            <a:avLst/>
          </a:prstGeom>
          <a:noFill/>
        </p:spPr>
        <p:txBody>
          <a:bodyPr wrap="square" rtlCol="0">
            <a:spAutoFit/>
          </a:bodyPr>
          <a:lstStyle/>
          <a:p>
            <a:pPr algn="ctr"/>
            <a:r>
              <a:rPr lang="en-GB" sz="1200" dirty="0" err="1"/>
              <a:t>Neutze</a:t>
            </a:r>
            <a:r>
              <a:rPr lang="en-GB" sz="1200" dirty="0"/>
              <a:t>, et al., </a:t>
            </a:r>
            <a:r>
              <a:rPr lang="en-GB" sz="1200" i="1" dirty="0"/>
              <a:t>Nature</a:t>
            </a:r>
            <a:r>
              <a:rPr lang="en-GB" sz="1200" dirty="0"/>
              <a:t> (2000)</a:t>
            </a:r>
          </a:p>
          <a:p>
            <a:pPr algn="ctr"/>
            <a:r>
              <a:rPr lang="en-GB" sz="1200" dirty="0"/>
              <a:t>Chapman, et al, </a:t>
            </a:r>
            <a:r>
              <a:rPr lang="en-GB" sz="1200" i="1" dirty="0"/>
              <a:t>Science (2007)</a:t>
            </a:r>
            <a:endParaRPr lang="en-GB" sz="1200" dirty="0"/>
          </a:p>
          <a:p>
            <a:pPr algn="ctr"/>
            <a:r>
              <a:rPr lang="en-GB" sz="1200" dirty="0"/>
              <a:t>Chapman,</a:t>
            </a:r>
            <a:r>
              <a:rPr lang="en-GB" sz="1200" i="1" dirty="0"/>
              <a:t> </a:t>
            </a:r>
            <a:r>
              <a:rPr lang="en-GB" sz="1200" dirty="0"/>
              <a:t>et al., </a:t>
            </a:r>
            <a:r>
              <a:rPr lang="en-GB" sz="1200" i="1" dirty="0"/>
              <a:t>Philos. Trans. R. Soc. B: Biol. Sci. </a:t>
            </a:r>
            <a:r>
              <a:rPr lang="en-GB" sz="1200" dirty="0"/>
              <a:t>(2014)</a:t>
            </a:r>
            <a:endParaRPr lang="en-SE" sz="1200" dirty="0"/>
          </a:p>
        </p:txBody>
      </p:sp>
      <p:grpSp>
        <p:nvGrpSpPr>
          <p:cNvPr id="2" name="Group 1">
            <a:extLst>
              <a:ext uri="{FF2B5EF4-FFF2-40B4-BE49-F238E27FC236}">
                <a16:creationId xmlns:a16="http://schemas.microsoft.com/office/drawing/2014/main" id="{66CE9D2A-66CE-0E4C-B73F-5E69CC04AA6C}"/>
              </a:ext>
            </a:extLst>
          </p:cNvPr>
          <p:cNvGrpSpPr/>
          <p:nvPr/>
        </p:nvGrpSpPr>
        <p:grpSpPr>
          <a:xfrm>
            <a:off x="6892601" y="1814010"/>
            <a:ext cx="4405018" cy="3693319"/>
            <a:chOff x="6892601" y="1814010"/>
            <a:chExt cx="4405018" cy="3693319"/>
          </a:xfrm>
        </p:grpSpPr>
        <p:sp>
          <p:nvSpPr>
            <p:cNvPr id="32" name="TextBox 31">
              <a:extLst>
                <a:ext uri="{FF2B5EF4-FFF2-40B4-BE49-F238E27FC236}">
                  <a16:creationId xmlns:a16="http://schemas.microsoft.com/office/drawing/2014/main" id="{617DCF13-465F-C749-870E-D9D62311D35C}"/>
                </a:ext>
              </a:extLst>
            </p:cNvPr>
            <p:cNvSpPr txBox="1"/>
            <p:nvPr/>
          </p:nvSpPr>
          <p:spPr>
            <a:xfrm>
              <a:off x="7438421" y="1814010"/>
              <a:ext cx="3859198" cy="3693319"/>
            </a:xfrm>
            <a:prstGeom prst="rect">
              <a:avLst/>
            </a:prstGeom>
            <a:noFill/>
          </p:spPr>
          <p:txBody>
            <a:bodyPr wrap="square" rtlCol="0">
              <a:spAutoFit/>
            </a:bodyPr>
            <a:lstStyle/>
            <a:p>
              <a:r>
                <a:rPr lang="en-US" b="1" dirty="0"/>
                <a:t>Single particle imaging (SPI)</a:t>
              </a:r>
            </a:p>
            <a:p>
              <a:endParaRPr lang="en-US" dirty="0"/>
            </a:p>
            <a:p>
              <a:pPr marL="285750" indent="-285750">
                <a:buFont typeface="Arial" panose="020B0604020202020204" pitchFamily="34" charset="0"/>
                <a:buChar char="•"/>
              </a:pPr>
              <a:r>
                <a:rPr lang="en-GB" dirty="0"/>
                <a:t>D</a:t>
              </a:r>
              <a:r>
                <a:rPr lang="en-SE" dirty="0"/>
                <a:t>oesn’t require crystalline sample</a:t>
              </a:r>
              <a:r>
                <a:rPr lang="en-GB" dirty="0"/>
                <a: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Particle are exposed only once </a:t>
              </a:r>
              <a:r>
                <a:rPr lang="en-SE" dirty="0"/>
                <a:t>(</a:t>
              </a:r>
              <a:r>
                <a:rPr lang="en-US" altLang="it-IT" b="1" dirty="0">
                  <a:latin typeface="Calibri "/>
                  <a:cs typeface="Arial" panose="020B0604020202020204" pitchFamily="34" charset="0"/>
                  <a:sym typeface="Arial" panose="020B0604020202020204" pitchFamily="34" charset="0"/>
                </a:rPr>
                <a:t>Diffract-and-destroy)</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US" dirty="0"/>
                <a:t>Diffraction images from particles in </a:t>
              </a:r>
              <a:r>
                <a:rPr lang="en-US" b="1" i="1" dirty="0"/>
                <a:t>random</a:t>
              </a:r>
              <a:r>
                <a:rPr lang="en-US" dirty="0"/>
                <a:t> </a:t>
              </a:r>
              <a:r>
                <a:rPr lang="en-US" b="1" dirty="0"/>
                <a:t>orientation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Large volumes of experimental data</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Complicated algorithm needed</a:t>
              </a:r>
            </a:p>
            <a:p>
              <a:endParaRPr lang="en-SE" dirty="0"/>
            </a:p>
          </p:txBody>
        </p:sp>
        <p:grpSp>
          <p:nvGrpSpPr>
            <p:cNvPr id="35" name="Group 34">
              <a:extLst>
                <a:ext uri="{FF2B5EF4-FFF2-40B4-BE49-F238E27FC236}">
                  <a16:creationId xmlns:a16="http://schemas.microsoft.com/office/drawing/2014/main" id="{17DFD9EB-95C4-754E-A2D8-911693B127B6}"/>
                </a:ext>
              </a:extLst>
            </p:cNvPr>
            <p:cNvGrpSpPr/>
            <p:nvPr/>
          </p:nvGrpSpPr>
          <p:grpSpPr>
            <a:xfrm>
              <a:off x="6892601" y="2521723"/>
              <a:ext cx="398653" cy="2180111"/>
              <a:chOff x="3730799" y="3459065"/>
              <a:chExt cx="398653" cy="2180111"/>
            </a:xfrm>
          </p:grpSpPr>
          <p:pic>
            <p:nvPicPr>
              <p:cNvPr id="36" name="Picture 4" descr="Pros And Cons Icon Images – Browse 1,356 Stock Photos, Vectors, and Video |  Adobe Stock">
                <a:extLst>
                  <a:ext uri="{FF2B5EF4-FFF2-40B4-BE49-F238E27FC236}">
                    <a16:creationId xmlns:a16="http://schemas.microsoft.com/office/drawing/2014/main" id="{D0BD8C7A-E9F0-694F-BDBE-0FA9578E4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1722" b="24746"/>
              <a:stretch/>
            </p:blipFill>
            <p:spPr bwMode="auto">
              <a:xfrm>
                <a:off x="3730799" y="5212362"/>
                <a:ext cx="398653" cy="4268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Pros And Cons Icon Images – Browse 1,356 Stock Photos, Vectors, and Video |  Adobe Stock">
                <a:extLst>
                  <a:ext uri="{FF2B5EF4-FFF2-40B4-BE49-F238E27FC236}">
                    <a16:creationId xmlns:a16="http://schemas.microsoft.com/office/drawing/2014/main" id="{6EF65DD9-CEAF-404A-AB4C-BA3720725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4" t="25123" r="49593" b="13393"/>
              <a:stretch/>
            </p:blipFill>
            <p:spPr bwMode="auto">
              <a:xfrm>
                <a:off x="3730799" y="3459065"/>
                <a:ext cx="343264" cy="490215"/>
              </a:xfrm>
              <a:prstGeom prst="ellipse">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FB48CA65-5733-0E46-A4A1-8710DC0F3069}"/>
              </a:ext>
            </a:extLst>
          </p:cNvPr>
          <p:cNvGrpSpPr/>
          <p:nvPr/>
        </p:nvGrpSpPr>
        <p:grpSpPr>
          <a:xfrm>
            <a:off x="702323" y="997309"/>
            <a:ext cx="4977508" cy="3372728"/>
            <a:chOff x="527649" y="748361"/>
            <a:chExt cx="5658665" cy="4173984"/>
          </a:xfrm>
        </p:grpSpPr>
        <p:pic>
          <p:nvPicPr>
            <p:cNvPr id="22" name="Picture 2">
              <a:extLst>
                <a:ext uri="{FF2B5EF4-FFF2-40B4-BE49-F238E27FC236}">
                  <a16:creationId xmlns:a16="http://schemas.microsoft.com/office/drawing/2014/main" id="{110AF067-94BC-CE4F-9F0A-4FC6D9247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15"/>
            <a:stretch/>
          </p:blipFill>
          <p:spPr bwMode="auto">
            <a:xfrm>
              <a:off x="527649" y="748361"/>
              <a:ext cx="5658665" cy="405639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6485FFD6-18B3-AB46-8907-E0B64CD01DF7}"/>
                </a:ext>
              </a:extLst>
            </p:cNvPr>
            <p:cNvSpPr/>
            <p:nvPr/>
          </p:nvSpPr>
          <p:spPr>
            <a:xfrm>
              <a:off x="574465" y="833693"/>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6" name="Oval 25">
              <a:extLst>
                <a:ext uri="{FF2B5EF4-FFF2-40B4-BE49-F238E27FC236}">
                  <a16:creationId xmlns:a16="http://schemas.microsoft.com/office/drawing/2014/main" id="{EE784A89-12F3-2D4D-90CA-D1F4C43F94F3}"/>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31" name="Group 30">
            <a:extLst>
              <a:ext uri="{FF2B5EF4-FFF2-40B4-BE49-F238E27FC236}">
                <a16:creationId xmlns:a16="http://schemas.microsoft.com/office/drawing/2014/main" id="{83416FD3-3C1F-3546-AAB5-1BE34BD6FE5F}"/>
              </a:ext>
            </a:extLst>
          </p:cNvPr>
          <p:cNvGrpSpPr/>
          <p:nvPr/>
        </p:nvGrpSpPr>
        <p:grpSpPr>
          <a:xfrm>
            <a:off x="-1311518" y="-2758225"/>
            <a:ext cx="5826920" cy="4345117"/>
            <a:chOff x="-1311518" y="-2758225"/>
            <a:chExt cx="5826920" cy="4345117"/>
          </a:xfrm>
        </p:grpSpPr>
        <p:sp>
          <p:nvSpPr>
            <p:cNvPr id="33" name="Oval 32">
              <a:extLst>
                <a:ext uri="{FF2B5EF4-FFF2-40B4-BE49-F238E27FC236}">
                  <a16:creationId xmlns:a16="http://schemas.microsoft.com/office/drawing/2014/main" id="{68D78755-0670-1448-892A-C48A4434CA29}"/>
                </a:ext>
              </a:extLst>
            </p:cNvPr>
            <p:cNvSpPr/>
            <p:nvPr/>
          </p:nvSpPr>
          <p:spPr>
            <a:xfrm>
              <a:off x="-1311518" y="-2758225"/>
              <a:ext cx="5826920" cy="434511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34" name="Rettangolo 5">
              <a:extLst>
                <a:ext uri="{FF2B5EF4-FFF2-40B4-BE49-F238E27FC236}">
                  <a16:creationId xmlns:a16="http://schemas.microsoft.com/office/drawing/2014/main" id="{7308D90F-81A9-B64E-BB38-A9539A34DDFC}"/>
                </a:ext>
              </a:extLst>
            </p:cNvPr>
            <p:cNvSpPr/>
            <p:nvPr/>
          </p:nvSpPr>
          <p:spPr>
            <a:xfrm>
              <a:off x="1333582" y="460586"/>
              <a:ext cx="2072705" cy="507821"/>
            </a:xfrm>
            <a:prstGeom prst="rect">
              <a:avLst/>
            </a:prstGeom>
            <a:noFill/>
            <a:ln>
              <a:noFill/>
            </a:ln>
          </p:spPr>
          <p:txBody>
            <a:bodyPr wrap="square" lIns="91431" tIns="45715" rIns="91431" bIns="45715">
              <a:spAutoFit/>
            </a:bodyPr>
            <a:lstStyle/>
            <a:p>
              <a:pPr algn="ctr">
                <a:defRPr/>
              </a:pPr>
              <a:r>
                <a:rPr lang="en-US" sz="2700" b="1" dirty="0">
                  <a:solidFill>
                    <a:schemeClr val="bg1"/>
                  </a:solidFill>
                  <a:ea typeface="Times New Roman" charset="0"/>
                  <a:cs typeface="Times New Roman" charset="0"/>
                </a:rPr>
                <a:t>Motivation</a:t>
              </a:r>
            </a:p>
          </p:txBody>
        </p:sp>
        <p:pic>
          <p:nvPicPr>
            <p:cNvPr id="38" name="Graphic 37">
              <a:extLst>
                <a:ext uri="{FF2B5EF4-FFF2-40B4-BE49-F238E27FC236}">
                  <a16:creationId xmlns:a16="http://schemas.microsoft.com/office/drawing/2014/main" id="{8F31A46B-E737-E848-9C7F-51494D20F34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7518" t="29746" r="35671" b="37624"/>
            <a:stretch/>
          </p:blipFill>
          <p:spPr>
            <a:xfrm>
              <a:off x="152042" y="-216954"/>
              <a:ext cx="1181540" cy="1355080"/>
            </a:xfrm>
            <a:prstGeom prst="rect">
              <a:avLst/>
            </a:prstGeom>
          </p:spPr>
        </p:pic>
      </p:grpSp>
    </p:spTree>
    <p:extLst>
      <p:ext uri="{BB962C8B-B14F-4D97-AF65-F5344CB8AC3E}">
        <p14:creationId xmlns:p14="http://schemas.microsoft.com/office/powerpoint/2010/main" val="6686159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75E0BA-0BC0-8A46-94CD-0246327863F1}"/>
              </a:ext>
            </a:extLst>
          </p:cNvPr>
          <p:cNvSpPr txBox="1"/>
          <p:nvPr/>
        </p:nvSpPr>
        <p:spPr>
          <a:xfrm>
            <a:off x="3873125" y="530301"/>
            <a:ext cx="4445751" cy="584699"/>
          </a:xfrm>
          <a:prstGeom prst="rect">
            <a:avLst/>
          </a:prstGeom>
          <a:noFill/>
        </p:spPr>
        <p:txBody>
          <a:bodyPr wrap="square" rtlCol="0">
            <a:spAutoFit/>
          </a:bodyPr>
          <a:lstStyle/>
          <a:p>
            <a:pPr algn="ctr"/>
            <a:r>
              <a:rPr lang="en-SE" sz="3200" b="1" dirty="0"/>
              <a:t>Conclusions</a:t>
            </a:r>
          </a:p>
        </p:txBody>
      </p:sp>
      <p:sp>
        <p:nvSpPr>
          <p:cNvPr id="7" name="TextBox 6">
            <a:extLst>
              <a:ext uri="{FF2B5EF4-FFF2-40B4-BE49-F238E27FC236}">
                <a16:creationId xmlns:a16="http://schemas.microsoft.com/office/drawing/2014/main" id="{B3D7BAA4-278A-C941-A9B8-D2772512C159}"/>
              </a:ext>
            </a:extLst>
          </p:cNvPr>
          <p:cNvSpPr txBox="1"/>
          <p:nvPr/>
        </p:nvSpPr>
        <p:spPr>
          <a:xfrm>
            <a:off x="10801957" y="6380944"/>
            <a:ext cx="1053934" cy="307737"/>
          </a:xfrm>
          <a:prstGeom prst="rect">
            <a:avLst/>
          </a:prstGeom>
          <a:noFill/>
        </p:spPr>
        <p:txBody>
          <a:bodyPr wrap="square" rtlCol="0">
            <a:spAutoFit/>
          </a:bodyPr>
          <a:lstStyle/>
          <a:p>
            <a:pPr algn="r"/>
            <a:r>
              <a:rPr lang="en-SE" sz="1400" dirty="0"/>
              <a:t>17/20</a:t>
            </a:r>
          </a:p>
        </p:txBody>
      </p:sp>
      <p:sp>
        <p:nvSpPr>
          <p:cNvPr id="8" name="TextBox 7">
            <a:extLst>
              <a:ext uri="{FF2B5EF4-FFF2-40B4-BE49-F238E27FC236}">
                <a16:creationId xmlns:a16="http://schemas.microsoft.com/office/drawing/2014/main" id="{F8E248A0-9BF6-D24B-8A73-0346D3A6A8E0}"/>
              </a:ext>
            </a:extLst>
          </p:cNvPr>
          <p:cNvSpPr txBox="1"/>
          <p:nvPr/>
        </p:nvSpPr>
        <p:spPr>
          <a:xfrm>
            <a:off x="336110" y="6380944"/>
            <a:ext cx="1053934" cy="307737"/>
          </a:xfrm>
          <a:prstGeom prst="rect">
            <a:avLst/>
          </a:prstGeom>
          <a:noFill/>
        </p:spPr>
        <p:txBody>
          <a:bodyPr wrap="square" rtlCol="0">
            <a:spAutoFit/>
          </a:bodyPr>
          <a:lstStyle/>
          <a:p>
            <a:r>
              <a:rPr lang="en-SE" sz="1400" dirty="0"/>
              <a:t>14/10/2021</a:t>
            </a:r>
          </a:p>
        </p:txBody>
      </p:sp>
      <p:sp>
        <p:nvSpPr>
          <p:cNvPr id="9" name="TextBox 8">
            <a:extLst>
              <a:ext uri="{FF2B5EF4-FFF2-40B4-BE49-F238E27FC236}">
                <a16:creationId xmlns:a16="http://schemas.microsoft.com/office/drawing/2014/main" id="{57928776-F030-6E40-911C-92A6AA61CD78}"/>
              </a:ext>
            </a:extLst>
          </p:cNvPr>
          <p:cNvSpPr txBox="1"/>
          <p:nvPr/>
        </p:nvSpPr>
        <p:spPr>
          <a:xfrm>
            <a:off x="4860536" y="6380944"/>
            <a:ext cx="2470929" cy="307737"/>
          </a:xfrm>
          <a:prstGeom prst="rect">
            <a:avLst/>
          </a:prstGeom>
          <a:noFill/>
        </p:spPr>
        <p:txBody>
          <a:bodyPr wrap="square" rtlCol="0">
            <a:spAutoFit/>
          </a:bodyPr>
          <a:lstStyle/>
          <a:p>
            <a:pPr algn="ctr"/>
            <a:r>
              <a:rPr lang="en-SE" sz="1400" dirty="0"/>
              <a:t>Emiliano De Santis</a:t>
            </a:r>
          </a:p>
        </p:txBody>
      </p:sp>
      <p:sp>
        <p:nvSpPr>
          <p:cNvPr id="10" name="Content Placeholder 2">
            <a:extLst>
              <a:ext uri="{FF2B5EF4-FFF2-40B4-BE49-F238E27FC236}">
                <a16:creationId xmlns:a16="http://schemas.microsoft.com/office/drawing/2014/main" id="{ECBFD0F9-04A2-D149-9A8B-1F84A45B3CD2}"/>
              </a:ext>
            </a:extLst>
          </p:cNvPr>
          <p:cNvSpPr>
            <a:spLocks noGrp="1"/>
          </p:cNvSpPr>
          <p:nvPr>
            <p:ph idx="1"/>
          </p:nvPr>
        </p:nvSpPr>
        <p:spPr>
          <a:xfrm>
            <a:off x="1166752" y="1704547"/>
            <a:ext cx="10151806" cy="4072763"/>
          </a:xfrm>
        </p:spPr>
        <p:txBody>
          <a:bodyPr>
            <a:normAutofit/>
          </a:bodyPr>
          <a:lstStyle/>
          <a:p>
            <a:pPr algn="ctr"/>
            <a:r>
              <a:rPr lang="en-GB" sz="2800" dirty="0">
                <a:latin typeface="Calibri" panose="020F0502020204030204" pitchFamily="34" charset="0"/>
                <a:cs typeface="Calibri" panose="020F0502020204030204" pitchFamily="34" charset="0"/>
              </a:rPr>
              <a:t>It is possible to orient a protein with EF</a:t>
            </a:r>
          </a:p>
          <a:p>
            <a:pPr algn="ctr"/>
            <a:endParaRPr lang="en-GB" sz="2800" dirty="0">
              <a:latin typeface="Calibri" panose="020F0502020204030204" pitchFamily="34" charset="0"/>
              <a:cs typeface="Calibri" panose="020F0502020204030204" pitchFamily="34" charset="0"/>
            </a:endParaRPr>
          </a:p>
          <a:p>
            <a:pPr algn="ctr"/>
            <a:r>
              <a:rPr lang="en-GB" sz="2800" dirty="0">
                <a:latin typeface="Calibri" panose="020F0502020204030204" pitchFamily="34" charset="0"/>
                <a:cs typeface="Calibri" panose="020F0502020204030204" pitchFamily="34" charset="0"/>
              </a:rPr>
              <a:t>We found a window of electric field strengths that allows orientation without destroying the protein structure</a:t>
            </a:r>
          </a:p>
          <a:p>
            <a:pPr algn="ctr"/>
            <a:endParaRPr lang="en-GB" sz="2800" dirty="0">
              <a:latin typeface="Calibri" panose="020F0502020204030204" pitchFamily="34" charset="0"/>
              <a:cs typeface="Calibri" panose="020F0502020204030204" pitchFamily="34" charset="0"/>
            </a:endParaRPr>
          </a:p>
          <a:p>
            <a:pPr algn="ctr"/>
            <a:r>
              <a:rPr lang="en-GB" sz="2800" dirty="0">
                <a:latin typeface="Calibri" panose="020F0502020204030204" pitchFamily="34" charset="0"/>
                <a:cs typeface="Calibri" panose="020F0502020204030204" pitchFamily="34" charset="0"/>
              </a:rPr>
              <a:t>There is a substantial benefit of the pre-orientation on the 3D reconstruction </a:t>
            </a:r>
          </a:p>
        </p:txBody>
      </p:sp>
    </p:spTree>
    <p:extLst>
      <p:ext uri="{BB962C8B-B14F-4D97-AF65-F5344CB8AC3E}">
        <p14:creationId xmlns:p14="http://schemas.microsoft.com/office/powerpoint/2010/main" val="2220930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AE5E0401-A486-6448-8383-033D92A23B62}"/>
              </a:ext>
            </a:extLst>
          </p:cNvPr>
          <p:cNvSpPr txBox="1">
            <a:spLocks/>
          </p:cNvSpPr>
          <p:nvPr/>
        </p:nvSpPr>
        <p:spPr>
          <a:xfrm>
            <a:off x="371475" y="96984"/>
            <a:ext cx="11376025" cy="6320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B4A5A"/>
                </a:solidFill>
              </a:rPr>
              <a:t>Ongoing research</a:t>
            </a:r>
          </a:p>
        </p:txBody>
      </p:sp>
      <p:grpSp>
        <p:nvGrpSpPr>
          <p:cNvPr id="5" name="Group 4">
            <a:extLst>
              <a:ext uri="{FF2B5EF4-FFF2-40B4-BE49-F238E27FC236}">
                <a16:creationId xmlns:a16="http://schemas.microsoft.com/office/drawing/2014/main" id="{458EED62-3243-AD4D-B0B6-00EBD8AE8CFF}"/>
              </a:ext>
            </a:extLst>
          </p:cNvPr>
          <p:cNvGrpSpPr/>
          <p:nvPr/>
        </p:nvGrpSpPr>
        <p:grpSpPr>
          <a:xfrm>
            <a:off x="-119449" y="214312"/>
            <a:ext cx="12451492" cy="6565697"/>
            <a:chOff x="-119449" y="214312"/>
            <a:chExt cx="12451492" cy="6565697"/>
          </a:xfrm>
        </p:grpSpPr>
        <p:grpSp>
          <p:nvGrpSpPr>
            <p:cNvPr id="6" name="Group 5">
              <a:extLst>
                <a:ext uri="{FF2B5EF4-FFF2-40B4-BE49-F238E27FC236}">
                  <a16:creationId xmlns:a16="http://schemas.microsoft.com/office/drawing/2014/main" id="{724FF33C-5571-C746-BB13-0C449451E1C2}"/>
                </a:ext>
              </a:extLst>
            </p:cNvPr>
            <p:cNvGrpSpPr/>
            <p:nvPr/>
          </p:nvGrpSpPr>
          <p:grpSpPr>
            <a:xfrm>
              <a:off x="-119449" y="6484087"/>
              <a:ext cx="12451492" cy="295922"/>
              <a:chOff x="-119449" y="6442897"/>
              <a:chExt cx="12451492" cy="295922"/>
            </a:xfrm>
          </p:grpSpPr>
          <p:sp>
            <p:nvSpPr>
              <p:cNvPr id="8" name="TextBox 7">
                <a:extLst>
                  <a:ext uri="{FF2B5EF4-FFF2-40B4-BE49-F238E27FC236}">
                    <a16:creationId xmlns:a16="http://schemas.microsoft.com/office/drawing/2014/main" id="{F9337AC8-0112-0D4F-A24A-A1873E02BF9D}"/>
                  </a:ext>
                </a:extLst>
              </p:cNvPr>
              <p:cNvSpPr txBox="1"/>
              <p:nvPr/>
            </p:nvSpPr>
            <p:spPr>
              <a:xfrm>
                <a:off x="4929637" y="64618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9" name="TextBox 8">
                <a:extLst>
                  <a:ext uri="{FF2B5EF4-FFF2-40B4-BE49-F238E27FC236}">
                    <a16:creationId xmlns:a16="http://schemas.microsoft.com/office/drawing/2014/main" id="{446B1CF7-DCB7-014C-AB30-F509717D4ACC}"/>
                  </a:ext>
                </a:extLst>
              </p:cNvPr>
              <p:cNvSpPr txBox="1"/>
              <p:nvPr/>
            </p:nvSpPr>
            <p:spPr>
              <a:xfrm>
                <a:off x="-119449" y="6442897"/>
                <a:ext cx="1606378" cy="276999"/>
              </a:xfrm>
              <a:prstGeom prst="rect">
                <a:avLst/>
              </a:prstGeom>
              <a:noFill/>
            </p:spPr>
            <p:txBody>
              <a:bodyPr wrap="square" rtlCol="0">
                <a:spAutoFit/>
              </a:bodyPr>
              <a:lstStyle/>
              <a:p>
                <a:pPr algn="ctr"/>
                <a:r>
                  <a:rPr lang="en-SE" sz="1200" dirty="0"/>
                  <a:t>2023/06/19</a:t>
                </a:r>
              </a:p>
            </p:txBody>
          </p:sp>
          <p:sp>
            <p:nvSpPr>
              <p:cNvPr id="10" name="TextBox 9">
                <a:extLst>
                  <a:ext uri="{FF2B5EF4-FFF2-40B4-BE49-F238E27FC236}">
                    <a16:creationId xmlns:a16="http://schemas.microsoft.com/office/drawing/2014/main" id="{6D4AFF20-5984-B845-9E56-70835ECC80A7}"/>
                  </a:ext>
                </a:extLst>
              </p:cNvPr>
              <p:cNvSpPr txBox="1"/>
              <p:nvPr/>
            </p:nvSpPr>
            <p:spPr>
              <a:xfrm>
                <a:off x="10725665" y="6461819"/>
                <a:ext cx="1606378" cy="276999"/>
              </a:xfrm>
              <a:prstGeom prst="rect">
                <a:avLst/>
              </a:prstGeom>
              <a:noFill/>
            </p:spPr>
            <p:txBody>
              <a:bodyPr wrap="square" rtlCol="0">
                <a:spAutoFit/>
              </a:bodyPr>
              <a:lstStyle/>
              <a:p>
                <a:pPr algn="ctr"/>
                <a:r>
                  <a:rPr lang="en-SE" sz="1200" dirty="0"/>
                  <a:t>13/14</a:t>
                </a:r>
              </a:p>
            </p:txBody>
          </p:sp>
        </p:grpSp>
        <p:pic>
          <p:nvPicPr>
            <p:cNvPr id="7" name="Picture 4">
              <a:extLst>
                <a:ext uri="{FF2B5EF4-FFF2-40B4-BE49-F238E27FC236}">
                  <a16:creationId xmlns:a16="http://schemas.microsoft.com/office/drawing/2014/main" id="{C333E11C-E4AD-F64C-8A86-E82A41C4D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1330" y="214312"/>
              <a:ext cx="997675" cy="95184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Connector 10">
            <a:extLst>
              <a:ext uri="{FF2B5EF4-FFF2-40B4-BE49-F238E27FC236}">
                <a16:creationId xmlns:a16="http://schemas.microsoft.com/office/drawing/2014/main" id="{5495D198-DCC2-AB44-825A-297F4F32ECF3}"/>
              </a:ext>
            </a:extLst>
          </p:cNvPr>
          <p:cNvCxnSpPr/>
          <p:nvPr/>
        </p:nvCxnSpPr>
        <p:spPr>
          <a:xfrm flipH="1" flipV="1">
            <a:off x="437322" y="675861"/>
            <a:ext cx="10584008" cy="14374"/>
          </a:xfrm>
          <a:prstGeom prst="line">
            <a:avLst/>
          </a:prstGeom>
          <a:ln w="22225">
            <a:solidFill>
              <a:srgbClr val="C33143"/>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A50BB35-BDBB-614D-B1CD-9DE48BB242FD}"/>
              </a:ext>
            </a:extLst>
          </p:cNvPr>
          <p:cNvGrpSpPr/>
          <p:nvPr/>
        </p:nvGrpSpPr>
        <p:grpSpPr>
          <a:xfrm>
            <a:off x="1852358" y="4536013"/>
            <a:ext cx="6735222" cy="1835103"/>
            <a:chOff x="1852358" y="4536013"/>
            <a:chExt cx="6735222" cy="1835103"/>
          </a:xfrm>
        </p:grpSpPr>
        <p:grpSp>
          <p:nvGrpSpPr>
            <p:cNvPr id="13" name="Group 12">
              <a:extLst>
                <a:ext uri="{FF2B5EF4-FFF2-40B4-BE49-F238E27FC236}">
                  <a16:creationId xmlns:a16="http://schemas.microsoft.com/office/drawing/2014/main" id="{F0D3978C-4AF7-734C-810D-3032699B074D}"/>
                </a:ext>
              </a:extLst>
            </p:cNvPr>
            <p:cNvGrpSpPr/>
            <p:nvPr/>
          </p:nvGrpSpPr>
          <p:grpSpPr>
            <a:xfrm>
              <a:off x="1852358" y="5017974"/>
              <a:ext cx="3001079" cy="1353142"/>
              <a:chOff x="1063045" y="4633707"/>
              <a:chExt cx="3791548" cy="1770765"/>
            </a:xfrm>
          </p:grpSpPr>
          <p:pic>
            <p:nvPicPr>
              <p:cNvPr id="2054" name="Picture 6">
                <a:extLst>
                  <a:ext uri="{FF2B5EF4-FFF2-40B4-BE49-F238E27FC236}">
                    <a16:creationId xmlns:a16="http://schemas.microsoft.com/office/drawing/2014/main" id="{9E847DA9-5B09-0640-9693-C04ABF0AA4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09" r="62814" b="5282"/>
              <a:stretch/>
            </p:blipFill>
            <p:spPr bwMode="auto">
              <a:xfrm>
                <a:off x="1063045" y="4637379"/>
                <a:ext cx="1731651" cy="17670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7DEAB1-CEF2-5F42-998C-3E0FCE7BD0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966" b="5282"/>
              <a:stretch/>
            </p:blipFill>
            <p:spPr bwMode="auto">
              <a:xfrm>
                <a:off x="2739524" y="4633707"/>
                <a:ext cx="2115069" cy="176709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5BFE1757-8834-FA47-8995-4B58E53DC2C5}"/>
                </a:ext>
              </a:extLst>
            </p:cNvPr>
            <p:cNvSpPr txBox="1"/>
            <p:nvPr/>
          </p:nvSpPr>
          <p:spPr>
            <a:xfrm>
              <a:off x="3604421" y="4536013"/>
              <a:ext cx="4983159" cy="646331"/>
            </a:xfrm>
            <a:prstGeom prst="rect">
              <a:avLst/>
            </a:prstGeom>
            <a:noFill/>
          </p:spPr>
          <p:txBody>
            <a:bodyPr wrap="none" rtlCol="0">
              <a:spAutoFit/>
            </a:bodyPr>
            <a:lstStyle/>
            <a:p>
              <a:r>
                <a:rPr lang="en-GB" dirty="0"/>
                <a:t>Dipole-orientation for </a:t>
              </a:r>
              <a:r>
                <a:rPr lang="en-GB" b="1" dirty="0"/>
                <a:t>gas-phase SAXS </a:t>
              </a:r>
              <a:r>
                <a:rPr lang="en-GB" dirty="0"/>
                <a:t>experiments</a:t>
              </a:r>
              <a:endParaRPr lang="en-SE" dirty="0"/>
            </a:p>
            <a:p>
              <a:endParaRPr lang="en-SE" dirty="0"/>
            </a:p>
          </p:txBody>
        </p:sp>
      </p:grpSp>
      <p:grpSp>
        <p:nvGrpSpPr>
          <p:cNvPr id="20" name="Group 19">
            <a:extLst>
              <a:ext uri="{FF2B5EF4-FFF2-40B4-BE49-F238E27FC236}">
                <a16:creationId xmlns:a16="http://schemas.microsoft.com/office/drawing/2014/main" id="{2E11C0EB-4CD2-9E47-A939-955079C00264}"/>
              </a:ext>
            </a:extLst>
          </p:cNvPr>
          <p:cNvGrpSpPr/>
          <p:nvPr/>
        </p:nvGrpSpPr>
        <p:grpSpPr>
          <a:xfrm>
            <a:off x="2977896" y="3481289"/>
            <a:ext cx="9187501" cy="1950485"/>
            <a:chOff x="2977896" y="3481289"/>
            <a:chExt cx="9187501" cy="1950485"/>
          </a:xfrm>
        </p:grpSpPr>
        <p:pic>
          <p:nvPicPr>
            <p:cNvPr id="2052" name="Picture 4">
              <a:extLst>
                <a:ext uri="{FF2B5EF4-FFF2-40B4-BE49-F238E27FC236}">
                  <a16:creationId xmlns:a16="http://schemas.microsoft.com/office/drawing/2014/main" id="{737D5D73-5FB1-2B4B-BF54-BA79914F91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86" r="9834"/>
            <a:stretch/>
          </p:blipFill>
          <p:spPr bwMode="auto">
            <a:xfrm>
              <a:off x="9285932" y="3481289"/>
              <a:ext cx="2879465" cy="195048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2BDF3C5-DE87-1C40-B2A0-69A7F0FCEBEF}"/>
                </a:ext>
              </a:extLst>
            </p:cNvPr>
            <p:cNvSpPr txBox="1"/>
            <p:nvPr/>
          </p:nvSpPr>
          <p:spPr>
            <a:xfrm>
              <a:off x="2977896" y="3635630"/>
              <a:ext cx="6236208" cy="646331"/>
            </a:xfrm>
            <a:prstGeom prst="rect">
              <a:avLst/>
            </a:prstGeom>
            <a:noFill/>
          </p:spPr>
          <p:txBody>
            <a:bodyPr wrap="square">
              <a:spAutoFit/>
            </a:bodyPr>
            <a:lstStyle/>
            <a:p>
              <a:pPr algn="ctr"/>
              <a:r>
                <a:rPr lang="en-GB" sz="1800" dirty="0"/>
                <a:t>More rigorous </a:t>
              </a:r>
              <a:r>
                <a:rPr lang="en-GB" sz="1800" b="1" dirty="0"/>
                <a:t>DFT calculations </a:t>
              </a:r>
              <a:r>
                <a:rPr lang="en-GB" sz="1800" dirty="0"/>
                <a:t>on polarizability and orientation dynamics</a:t>
              </a:r>
            </a:p>
          </p:txBody>
        </p:sp>
      </p:grpSp>
      <p:grpSp>
        <p:nvGrpSpPr>
          <p:cNvPr id="19" name="Group 18">
            <a:extLst>
              <a:ext uri="{FF2B5EF4-FFF2-40B4-BE49-F238E27FC236}">
                <a16:creationId xmlns:a16="http://schemas.microsoft.com/office/drawing/2014/main" id="{A11D2C45-BBCB-0441-B31D-9BF6A98A5040}"/>
              </a:ext>
            </a:extLst>
          </p:cNvPr>
          <p:cNvGrpSpPr/>
          <p:nvPr/>
        </p:nvGrpSpPr>
        <p:grpSpPr>
          <a:xfrm>
            <a:off x="26603" y="2735247"/>
            <a:ext cx="9187501" cy="2123931"/>
            <a:chOff x="26603" y="2735247"/>
            <a:chExt cx="9187501" cy="2123931"/>
          </a:xfrm>
        </p:grpSpPr>
        <p:pic>
          <p:nvPicPr>
            <p:cNvPr id="2058" name="Picture 10">
              <a:extLst>
                <a:ext uri="{FF2B5EF4-FFF2-40B4-BE49-F238E27FC236}">
                  <a16:creationId xmlns:a16="http://schemas.microsoft.com/office/drawing/2014/main" id="{1B23CE79-8B44-6348-86F1-4E5B8D5BC0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95" t="14379" r="11570" b="12314"/>
            <a:stretch/>
          </p:blipFill>
          <p:spPr bwMode="auto">
            <a:xfrm>
              <a:off x="26603" y="3133413"/>
              <a:ext cx="1606378" cy="172576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B041BB7-688C-7D43-83DC-64508442E2F1}"/>
                </a:ext>
              </a:extLst>
            </p:cNvPr>
            <p:cNvSpPr txBox="1"/>
            <p:nvPr/>
          </p:nvSpPr>
          <p:spPr>
            <a:xfrm>
              <a:off x="2977896" y="2735247"/>
              <a:ext cx="6236208" cy="646331"/>
            </a:xfrm>
            <a:prstGeom prst="rect">
              <a:avLst/>
            </a:prstGeom>
            <a:noFill/>
          </p:spPr>
          <p:txBody>
            <a:bodyPr wrap="square">
              <a:spAutoFit/>
            </a:bodyPr>
            <a:lstStyle/>
            <a:p>
              <a:pPr algn="ctr"/>
              <a:r>
                <a:rPr lang="en-GB" sz="1800" dirty="0"/>
                <a:t>Definition of an </a:t>
              </a:r>
              <a:r>
                <a:rPr lang="en-GB" sz="1800" b="1" dirty="0"/>
                <a:t>‘orientation limits’</a:t>
              </a:r>
              <a:r>
                <a:rPr lang="en-GB" sz="1800" dirty="0"/>
                <a:t> to be effecting in improving the orientation recovery algorithm</a:t>
              </a:r>
            </a:p>
          </p:txBody>
        </p:sp>
      </p:grpSp>
      <p:grpSp>
        <p:nvGrpSpPr>
          <p:cNvPr id="18" name="Group 17">
            <a:extLst>
              <a:ext uri="{FF2B5EF4-FFF2-40B4-BE49-F238E27FC236}">
                <a16:creationId xmlns:a16="http://schemas.microsoft.com/office/drawing/2014/main" id="{4EF6A94F-2F14-8948-9AD1-74340359EC9A}"/>
              </a:ext>
            </a:extLst>
          </p:cNvPr>
          <p:cNvGrpSpPr/>
          <p:nvPr/>
        </p:nvGrpSpPr>
        <p:grpSpPr>
          <a:xfrm>
            <a:off x="2977896" y="1533329"/>
            <a:ext cx="8133808" cy="1777068"/>
            <a:chOff x="2977896" y="1533329"/>
            <a:chExt cx="8133808" cy="1777068"/>
          </a:xfrm>
        </p:grpSpPr>
        <p:pic>
          <p:nvPicPr>
            <p:cNvPr id="15" name="Picture 14">
              <a:extLst>
                <a:ext uri="{FF2B5EF4-FFF2-40B4-BE49-F238E27FC236}">
                  <a16:creationId xmlns:a16="http://schemas.microsoft.com/office/drawing/2014/main" id="{DDBD534D-9BD1-3C40-90AC-D9B0EA154FA8}"/>
                </a:ext>
              </a:extLst>
            </p:cNvPr>
            <p:cNvPicPr>
              <a:picLocks noChangeAspect="1"/>
            </p:cNvPicPr>
            <p:nvPr/>
          </p:nvPicPr>
          <p:blipFill rotWithShape="1">
            <a:blip r:embed="rId7"/>
            <a:srcRect l="7075" t="17051" b="13851"/>
            <a:stretch/>
          </p:blipFill>
          <p:spPr>
            <a:xfrm rot="3735187">
              <a:off x="9551310" y="1750003"/>
              <a:ext cx="1777068" cy="1343720"/>
            </a:xfrm>
            <a:prstGeom prst="rect">
              <a:avLst/>
            </a:prstGeom>
          </p:spPr>
        </p:pic>
        <p:sp>
          <p:nvSpPr>
            <p:cNvPr id="28" name="TextBox 27">
              <a:extLst>
                <a:ext uri="{FF2B5EF4-FFF2-40B4-BE49-F238E27FC236}">
                  <a16:creationId xmlns:a16="http://schemas.microsoft.com/office/drawing/2014/main" id="{3DF4D7B7-D2DC-B841-B8E5-E551022F45F1}"/>
                </a:ext>
              </a:extLst>
            </p:cNvPr>
            <p:cNvSpPr txBox="1"/>
            <p:nvPr/>
          </p:nvSpPr>
          <p:spPr>
            <a:xfrm>
              <a:off x="2977896" y="1834864"/>
              <a:ext cx="6236208" cy="646331"/>
            </a:xfrm>
            <a:prstGeom prst="rect">
              <a:avLst/>
            </a:prstGeom>
            <a:noFill/>
          </p:spPr>
          <p:txBody>
            <a:bodyPr wrap="square">
              <a:spAutoFit/>
            </a:bodyPr>
            <a:lstStyle/>
            <a:p>
              <a:pPr algn="ctr"/>
              <a:r>
                <a:rPr lang="en-GB" sz="1800" b="1" dirty="0"/>
                <a:t>Effect</a:t>
              </a:r>
              <a:r>
                <a:rPr lang="en-GB" sz="1800" dirty="0"/>
                <a:t> of the presence of </a:t>
              </a:r>
              <a:r>
                <a:rPr lang="en-GB" sz="1800" b="1" dirty="0"/>
                <a:t>residual water </a:t>
              </a:r>
              <a:r>
                <a:rPr lang="en-GB" sz="1800" dirty="0"/>
                <a:t>on the dipole orientation</a:t>
              </a:r>
            </a:p>
          </p:txBody>
        </p:sp>
      </p:grpSp>
      <p:grpSp>
        <p:nvGrpSpPr>
          <p:cNvPr id="30" name="Group 29">
            <a:extLst>
              <a:ext uri="{FF2B5EF4-FFF2-40B4-BE49-F238E27FC236}">
                <a16:creationId xmlns:a16="http://schemas.microsoft.com/office/drawing/2014/main" id="{87944886-D87C-6745-A387-A868F26EF3EB}"/>
              </a:ext>
            </a:extLst>
          </p:cNvPr>
          <p:cNvGrpSpPr/>
          <p:nvPr/>
        </p:nvGrpSpPr>
        <p:grpSpPr>
          <a:xfrm>
            <a:off x="437323" y="998720"/>
            <a:ext cx="9405924" cy="1188359"/>
            <a:chOff x="437323" y="998720"/>
            <a:chExt cx="9405924" cy="1188359"/>
          </a:xfrm>
        </p:grpSpPr>
        <p:grpSp>
          <p:nvGrpSpPr>
            <p:cNvPr id="17" name="Group 16">
              <a:extLst>
                <a:ext uri="{FF2B5EF4-FFF2-40B4-BE49-F238E27FC236}">
                  <a16:creationId xmlns:a16="http://schemas.microsoft.com/office/drawing/2014/main" id="{5F8F6008-D587-FA41-AAC8-2DDA8357A66C}"/>
                </a:ext>
              </a:extLst>
            </p:cNvPr>
            <p:cNvGrpSpPr/>
            <p:nvPr/>
          </p:nvGrpSpPr>
          <p:grpSpPr>
            <a:xfrm>
              <a:off x="1231149" y="1074920"/>
              <a:ext cx="8612098" cy="870705"/>
              <a:chOff x="1231149" y="1074920"/>
              <a:chExt cx="8612098" cy="870705"/>
            </a:xfrm>
          </p:grpSpPr>
          <p:sp>
            <p:nvSpPr>
              <p:cNvPr id="12" name="TextBox 11">
                <a:extLst>
                  <a:ext uri="{FF2B5EF4-FFF2-40B4-BE49-F238E27FC236}">
                    <a16:creationId xmlns:a16="http://schemas.microsoft.com/office/drawing/2014/main" id="{7A04027E-30E2-0047-91EA-DE1947119693}"/>
                  </a:ext>
                </a:extLst>
              </p:cNvPr>
              <p:cNvSpPr txBox="1"/>
              <p:nvPr/>
            </p:nvSpPr>
            <p:spPr>
              <a:xfrm>
                <a:off x="2348753" y="1180702"/>
                <a:ext cx="7494494" cy="400110"/>
              </a:xfrm>
              <a:prstGeom prst="rect">
                <a:avLst/>
              </a:prstGeom>
              <a:noFill/>
            </p:spPr>
            <p:txBody>
              <a:bodyPr wrap="square" rtlCol="0">
                <a:spAutoFit/>
              </a:bodyPr>
              <a:lstStyle/>
              <a:p>
                <a:pPr algn="ctr"/>
                <a:r>
                  <a:rPr lang="en-GB" sz="2000" dirty="0"/>
                  <a:t>Sustaining orientation after </a:t>
                </a:r>
                <a:r>
                  <a:rPr lang="en-GB" sz="2000" b="1" dirty="0"/>
                  <a:t>lowering</a:t>
                </a:r>
                <a:r>
                  <a:rPr lang="en-GB" sz="2000" dirty="0"/>
                  <a:t> the electric field </a:t>
                </a:r>
                <a:r>
                  <a:rPr lang="en-GB" sz="2000" b="1" dirty="0"/>
                  <a:t>intensity</a:t>
                </a:r>
                <a:endParaRPr lang="en-GB" sz="2000" dirty="0"/>
              </a:p>
            </p:txBody>
          </p:sp>
          <p:grpSp>
            <p:nvGrpSpPr>
              <p:cNvPr id="21" name="Group 20">
                <a:extLst>
                  <a:ext uri="{FF2B5EF4-FFF2-40B4-BE49-F238E27FC236}">
                    <a16:creationId xmlns:a16="http://schemas.microsoft.com/office/drawing/2014/main" id="{8FC11B4F-398D-D243-8EEF-B4F33EDB8C65}"/>
                  </a:ext>
                </a:extLst>
              </p:cNvPr>
              <p:cNvGrpSpPr/>
              <p:nvPr/>
            </p:nvGrpSpPr>
            <p:grpSpPr>
              <a:xfrm>
                <a:off x="1231149" y="1074920"/>
                <a:ext cx="248976" cy="870705"/>
                <a:chOff x="3473097" y="3847181"/>
                <a:chExt cx="562638" cy="1239863"/>
              </a:xfrm>
            </p:grpSpPr>
            <p:sp>
              <p:nvSpPr>
                <p:cNvPr id="25" name="Rectangle 24">
                  <a:extLst>
                    <a:ext uri="{FF2B5EF4-FFF2-40B4-BE49-F238E27FC236}">
                      <a16:creationId xmlns:a16="http://schemas.microsoft.com/office/drawing/2014/main" id="{1BE338B4-E545-3145-B986-1A0C0AE7DDAD}"/>
                    </a:ext>
                  </a:extLst>
                </p:cNvPr>
                <p:cNvSpPr/>
                <p:nvPr/>
              </p:nvSpPr>
              <p:spPr>
                <a:xfrm>
                  <a:off x="3473097" y="4014515"/>
                  <a:ext cx="529389" cy="1072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3" name="Rectangle 22">
                  <a:extLst>
                    <a:ext uri="{FF2B5EF4-FFF2-40B4-BE49-F238E27FC236}">
                      <a16:creationId xmlns:a16="http://schemas.microsoft.com/office/drawing/2014/main" id="{B5E5F937-2952-B147-ADA2-6CA9C8149811}"/>
                    </a:ext>
                  </a:extLst>
                </p:cNvPr>
                <p:cNvSpPr/>
                <p:nvPr/>
              </p:nvSpPr>
              <p:spPr>
                <a:xfrm>
                  <a:off x="3939483" y="3847181"/>
                  <a:ext cx="96252" cy="14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grpSp>
        <p:grpSp>
          <p:nvGrpSpPr>
            <p:cNvPr id="34" name="Group 33">
              <a:extLst>
                <a:ext uri="{FF2B5EF4-FFF2-40B4-BE49-F238E27FC236}">
                  <a16:creationId xmlns:a16="http://schemas.microsoft.com/office/drawing/2014/main" id="{E79E6601-C7C8-D04A-B7D6-C61B5583570E}"/>
                </a:ext>
              </a:extLst>
            </p:cNvPr>
            <p:cNvGrpSpPr/>
            <p:nvPr/>
          </p:nvGrpSpPr>
          <p:grpSpPr>
            <a:xfrm>
              <a:off x="437323" y="998720"/>
              <a:ext cx="2153477" cy="1188359"/>
              <a:chOff x="437323" y="998720"/>
              <a:chExt cx="2153477" cy="1188359"/>
            </a:xfrm>
          </p:grpSpPr>
          <p:grpSp>
            <p:nvGrpSpPr>
              <p:cNvPr id="35" name="Group 34">
                <a:extLst>
                  <a:ext uri="{FF2B5EF4-FFF2-40B4-BE49-F238E27FC236}">
                    <a16:creationId xmlns:a16="http://schemas.microsoft.com/office/drawing/2014/main" id="{EBA5CCCB-4991-1A40-AB27-D0C16C167453}"/>
                  </a:ext>
                </a:extLst>
              </p:cNvPr>
              <p:cNvGrpSpPr/>
              <p:nvPr/>
            </p:nvGrpSpPr>
            <p:grpSpPr>
              <a:xfrm>
                <a:off x="737785" y="1074920"/>
                <a:ext cx="1606378" cy="871123"/>
                <a:chOff x="2358186" y="3847181"/>
                <a:chExt cx="3630101" cy="1240458"/>
              </a:xfrm>
            </p:grpSpPr>
            <p:grpSp>
              <p:nvGrpSpPr>
                <p:cNvPr id="40" name="Group 39">
                  <a:extLst>
                    <a:ext uri="{FF2B5EF4-FFF2-40B4-BE49-F238E27FC236}">
                      <a16:creationId xmlns:a16="http://schemas.microsoft.com/office/drawing/2014/main" id="{C5E3038C-D239-D648-9E52-1869CC5801DD}"/>
                    </a:ext>
                  </a:extLst>
                </p:cNvPr>
                <p:cNvGrpSpPr/>
                <p:nvPr/>
              </p:nvGrpSpPr>
              <p:grpSpPr>
                <a:xfrm>
                  <a:off x="2358186" y="3947610"/>
                  <a:ext cx="3630101" cy="1140029"/>
                  <a:chOff x="2358186" y="3947610"/>
                  <a:chExt cx="3630101" cy="1140029"/>
                </a:xfrm>
              </p:grpSpPr>
              <p:pic>
                <p:nvPicPr>
                  <p:cNvPr id="42" name="Picture 41">
                    <a:extLst>
                      <a:ext uri="{FF2B5EF4-FFF2-40B4-BE49-F238E27FC236}">
                        <a16:creationId xmlns:a16="http://schemas.microsoft.com/office/drawing/2014/main" id="{482A4F82-C02D-C649-BB8C-4FE8BCC821A9}"/>
                      </a:ext>
                    </a:extLst>
                  </p:cNvPr>
                  <p:cNvPicPr>
                    <a:picLocks noChangeAspect="1"/>
                  </p:cNvPicPr>
                  <p:nvPr/>
                </p:nvPicPr>
                <p:blipFill rotWithShape="1">
                  <a:blip r:embed="rId8">
                    <a:extLst>
                      <a:ext uri="{28A0092B-C50C-407E-A947-70E740481C1C}">
                        <a14:useLocalDpi xmlns:a14="http://schemas.microsoft.com/office/drawing/2010/main" val="0"/>
                      </a:ext>
                    </a:extLst>
                  </a:blip>
                  <a:srcRect l="28621" t="68301" r="22008" b="7737"/>
                  <a:stretch/>
                </p:blipFill>
                <p:spPr>
                  <a:xfrm flipH="1">
                    <a:off x="2358186" y="3947610"/>
                    <a:ext cx="3630101" cy="1140029"/>
                  </a:xfrm>
                  <a:prstGeom prst="rect">
                    <a:avLst/>
                  </a:prstGeom>
                </p:spPr>
              </p:pic>
              <p:sp>
                <p:nvSpPr>
                  <p:cNvPr id="43" name="Rectangle 42">
                    <a:extLst>
                      <a:ext uri="{FF2B5EF4-FFF2-40B4-BE49-F238E27FC236}">
                        <a16:creationId xmlns:a16="http://schemas.microsoft.com/office/drawing/2014/main" id="{1622CCE3-1A3C-1B44-A73F-687BD54B47E9}"/>
                      </a:ext>
                    </a:extLst>
                  </p:cNvPr>
                  <p:cNvSpPr/>
                  <p:nvPr/>
                </p:nvSpPr>
                <p:spPr>
                  <a:xfrm>
                    <a:off x="3473096" y="4014516"/>
                    <a:ext cx="529389" cy="1072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41" name="Rectangle 40">
                  <a:extLst>
                    <a:ext uri="{FF2B5EF4-FFF2-40B4-BE49-F238E27FC236}">
                      <a16:creationId xmlns:a16="http://schemas.microsoft.com/office/drawing/2014/main" id="{16E647F3-8069-4E4E-9D25-546D374A75FB}"/>
                    </a:ext>
                  </a:extLst>
                </p:cNvPr>
                <p:cNvSpPr/>
                <p:nvPr/>
              </p:nvSpPr>
              <p:spPr>
                <a:xfrm>
                  <a:off x="3939483" y="3847181"/>
                  <a:ext cx="96252" cy="14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cxnSp>
            <p:nvCxnSpPr>
              <p:cNvPr id="36" name="Straight Arrow Connector 35">
                <a:extLst>
                  <a:ext uri="{FF2B5EF4-FFF2-40B4-BE49-F238E27FC236}">
                    <a16:creationId xmlns:a16="http://schemas.microsoft.com/office/drawing/2014/main" id="{9B8D3DF9-0E07-1946-BE80-367EA4B9A552}"/>
                  </a:ext>
                </a:extLst>
              </p:cNvPr>
              <p:cNvCxnSpPr>
                <a:cxnSpLocks/>
              </p:cNvCxnSpPr>
              <p:nvPr/>
            </p:nvCxnSpPr>
            <p:spPr>
              <a:xfrm rot="10800000">
                <a:off x="661585" y="998720"/>
                <a:ext cx="0" cy="10332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281A05-2B27-7049-8E5F-D33BC65F4636}"/>
                  </a:ext>
                </a:extLst>
              </p:cNvPr>
              <p:cNvCxnSpPr>
                <a:cxnSpLocks/>
              </p:cNvCxnSpPr>
              <p:nvPr/>
            </p:nvCxnSpPr>
            <p:spPr>
              <a:xfrm flipV="1">
                <a:off x="642939" y="1945625"/>
                <a:ext cx="1947861" cy="252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C591DB7-4201-6D41-BAD9-132A9BC05ECA}"/>
                  </a:ext>
                </a:extLst>
              </p:cNvPr>
              <p:cNvSpPr txBox="1"/>
              <p:nvPr/>
            </p:nvSpPr>
            <p:spPr>
              <a:xfrm>
                <a:off x="1345935" y="1956247"/>
                <a:ext cx="541867" cy="230832"/>
              </a:xfrm>
              <a:prstGeom prst="rect">
                <a:avLst/>
              </a:prstGeom>
              <a:noFill/>
            </p:spPr>
            <p:txBody>
              <a:bodyPr wrap="square" rtlCol="0">
                <a:spAutoFit/>
              </a:bodyPr>
              <a:lstStyle/>
              <a:p>
                <a:r>
                  <a:rPr lang="en-SE" sz="900" dirty="0"/>
                  <a:t>time</a:t>
                </a:r>
              </a:p>
            </p:txBody>
          </p:sp>
          <p:sp>
            <p:nvSpPr>
              <p:cNvPr id="39" name="TextBox 38">
                <a:extLst>
                  <a:ext uri="{FF2B5EF4-FFF2-40B4-BE49-F238E27FC236}">
                    <a16:creationId xmlns:a16="http://schemas.microsoft.com/office/drawing/2014/main" id="{DBDE4CFE-D4BA-754B-BBEF-CA1AB0960A81}"/>
                  </a:ext>
                </a:extLst>
              </p:cNvPr>
              <p:cNvSpPr txBox="1"/>
              <p:nvPr/>
            </p:nvSpPr>
            <p:spPr>
              <a:xfrm rot="16200000">
                <a:off x="281805" y="1393232"/>
                <a:ext cx="541867" cy="230832"/>
              </a:xfrm>
              <a:prstGeom prst="rect">
                <a:avLst/>
              </a:prstGeom>
              <a:noFill/>
            </p:spPr>
            <p:txBody>
              <a:bodyPr wrap="square" rtlCol="0">
                <a:spAutoFit/>
              </a:bodyPr>
              <a:lstStyle/>
              <a:p>
                <a:pPr algn="ctr"/>
                <a:r>
                  <a:rPr lang="en-SE" sz="900" dirty="0"/>
                  <a:t>E</a:t>
                </a:r>
              </a:p>
            </p:txBody>
          </p:sp>
        </p:grpSp>
      </p:grpSp>
    </p:spTree>
    <p:extLst>
      <p:ext uri="{BB962C8B-B14F-4D97-AF65-F5344CB8AC3E}">
        <p14:creationId xmlns:p14="http://schemas.microsoft.com/office/powerpoint/2010/main" val="22556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269AF1B-A8CA-9249-BDF4-034A385BA68E}"/>
              </a:ext>
            </a:extLst>
          </p:cNvPr>
          <p:cNvGrpSpPr/>
          <p:nvPr/>
        </p:nvGrpSpPr>
        <p:grpSpPr>
          <a:xfrm>
            <a:off x="521754" y="7042010"/>
            <a:ext cx="4977508" cy="1355079"/>
            <a:chOff x="527649" y="4730037"/>
            <a:chExt cx="5658665" cy="1677003"/>
          </a:xfrm>
        </p:grpSpPr>
        <p:pic>
          <p:nvPicPr>
            <p:cNvPr id="4098" name="Picture 2">
              <a:extLst>
                <a:ext uri="{FF2B5EF4-FFF2-40B4-BE49-F238E27FC236}">
                  <a16:creationId xmlns:a16="http://schemas.microsoft.com/office/drawing/2014/main" id="{0F6827C3-AA14-0149-8F01-759FFA5F6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364"/>
            <a:stretch/>
          </p:blipFill>
          <p:spPr bwMode="auto">
            <a:xfrm>
              <a:off x="527649" y="4730037"/>
              <a:ext cx="5658665" cy="167700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0CE16D56-28CB-5C4E-BF05-BED0EF1038A4}"/>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29" name="TextBox 28">
            <a:extLst>
              <a:ext uri="{FF2B5EF4-FFF2-40B4-BE49-F238E27FC236}">
                <a16:creationId xmlns:a16="http://schemas.microsoft.com/office/drawing/2014/main" id="{F4AD8777-A8E9-6E45-BAEF-1FB40FDE23F8}"/>
              </a:ext>
            </a:extLst>
          </p:cNvPr>
          <p:cNvSpPr txBox="1"/>
          <p:nvPr/>
        </p:nvSpPr>
        <p:spPr>
          <a:xfrm>
            <a:off x="197356" y="8580911"/>
            <a:ext cx="5035288" cy="507831"/>
          </a:xfrm>
          <a:prstGeom prst="rect">
            <a:avLst/>
          </a:prstGeom>
          <a:noFill/>
        </p:spPr>
        <p:txBody>
          <a:bodyPr wrap="square" rtlCol="0">
            <a:spAutoFit/>
          </a:bodyPr>
          <a:lstStyle/>
          <a:p>
            <a:r>
              <a:rPr lang="en-GB" sz="900" dirty="0" err="1"/>
              <a:t>Neutze</a:t>
            </a:r>
            <a:r>
              <a:rPr lang="en-GB" sz="900" dirty="0"/>
              <a:t>, et al., </a:t>
            </a:r>
            <a:r>
              <a:rPr lang="en-GB" sz="900" i="1" dirty="0"/>
              <a:t>Nature</a:t>
            </a:r>
            <a:r>
              <a:rPr lang="en-GB" sz="900" dirty="0"/>
              <a:t> (2000)</a:t>
            </a:r>
          </a:p>
          <a:p>
            <a:r>
              <a:rPr lang="en-GB" sz="900" dirty="0"/>
              <a:t>Chapman, et al, </a:t>
            </a:r>
            <a:r>
              <a:rPr lang="en-GB" sz="900" i="1" dirty="0"/>
              <a:t>Science (2007)</a:t>
            </a:r>
            <a:endParaRPr lang="en-GB" sz="900" dirty="0"/>
          </a:p>
          <a:p>
            <a:r>
              <a:rPr lang="en-GB" sz="900" dirty="0"/>
              <a:t>Chapman,</a:t>
            </a:r>
            <a:r>
              <a:rPr lang="en-GB" sz="900" i="1" dirty="0"/>
              <a:t> </a:t>
            </a:r>
            <a:r>
              <a:rPr lang="en-GB" sz="900" dirty="0"/>
              <a:t>et al., </a:t>
            </a:r>
            <a:r>
              <a:rPr lang="en-GB" sz="900" i="1" dirty="0"/>
              <a:t>Philos. Trans. R. Soc. B: Biol. Sci. </a:t>
            </a:r>
            <a:r>
              <a:rPr lang="en-GB" sz="900" dirty="0"/>
              <a:t>(2014)</a:t>
            </a:r>
            <a:endParaRPr lang="en-SE" sz="900" dirty="0"/>
          </a:p>
        </p:txBody>
      </p:sp>
      <p:grpSp>
        <p:nvGrpSpPr>
          <p:cNvPr id="2" name="Group 1">
            <a:extLst>
              <a:ext uri="{FF2B5EF4-FFF2-40B4-BE49-F238E27FC236}">
                <a16:creationId xmlns:a16="http://schemas.microsoft.com/office/drawing/2014/main" id="{66CE9D2A-66CE-0E4C-B73F-5E69CC04AA6C}"/>
              </a:ext>
            </a:extLst>
          </p:cNvPr>
          <p:cNvGrpSpPr/>
          <p:nvPr/>
        </p:nvGrpSpPr>
        <p:grpSpPr>
          <a:xfrm>
            <a:off x="13528875" y="2330662"/>
            <a:ext cx="4405018" cy="3693319"/>
            <a:chOff x="6892601" y="1814010"/>
            <a:chExt cx="4405018" cy="3693319"/>
          </a:xfrm>
        </p:grpSpPr>
        <p:sp>
          <p:nvSpPr>
            <p:cNvPr id="32" name="TextBox 31">
              <a:extLst>
                <a:ext uri="{FF2B5EF4-FFF2-40B4-BE49-F238E27FC236}">
                  <a16:creationId xmlns:a16="http://schemas.microsoft.com/office/drawing/2014/main" id="{617DCF13-465F-C749-870E-D9D62311D35C}"/>
                </a:ext>
              </a:extLst>
            </p:cNvPr>
            <p:cNvSpPr txBox="1"/>
            <p:nvPr/>
          </p:nvSpPr>
          <p:spPr>
            <a:xfrm>
              <a:off x="7438421" y="1814010"/>
              <a:ext cx="3859198" cy="3693319"/>
            </a:xfrm>
            <a:prstGeom prst="rect">
              <a:avLst/>
            </a:prstGeom>
            <a:noFill/>
          </p:spPr>
          <p:txBody>
            <a:bodyPr wrap="square" rtlCol="0">
              <a:spAutoFit/>
            </a:bodyPr>
            <a:lstStyle/>
            <a:p>
              <a:r>
                <a:rPr lang="en-US" b="1" dirty="0"/>
                <a:t>Single particle imaging (SPI)</a:t>
              </a:r>
            </a:p>
            <a:p>
              <a:endParaRPr lang="en-US" dirty="0"/>
            </a:p>
            <a:p>
              <a:pPr marL="285750" indent="-285750">
                <a:buFont typeface="Arial" panose="020B0604020202020204" pitchFamily="34" charset="0"/>
                <a:buChar char="•"/>
              </a:pPr>
              <a:r>
                <a:rPr lang="en-GB" dirty="0"/>
                <a:t>D</a:t>
              </a:r>
              <a:r>
                <a:rPr lang="en-SE" dirty="0"/>
                <a:t>oesn’t require crystalline sample</a:t>
              </a:r>
              <a:r>
                <a:rPr lang="en-GB" dirty="0"/>
                <a: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Particle are exposed only once </a:t>
              </a:r>
              <a:r>
                <a:rPr lang="en-SE" dirty="0"/>
                <a:t>(</a:t>
              </a:r>
              <a:r>
                <a:rPr lang="en-US" altLang="it-IT" b="1" dirty="0">
                  <a:latin typeface="Calibri "/>
                  <a:cs typeface="Arial" panose="020B0604020202020204" pitchFamily="34" charset="0"/>
                  <a:sym typeface="Arial" panose="020B0604020202020204" pitchFamily="34" charset="0"/>
                </a:rPr>
                <a:t>Diffract-and-destroy)</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US" dirty="0"/>
                <a:t>Diffraction images from particles in </a:t>
              </a:r>
              <a:r>
                <a:rPr lang="en-US" b="1" i="1" dirty="0"/>
                <a:t>random</a:t>
              </a:r>
              <a:r>
                <a:rPr lang="en-US" dirty="0"/>
                <a:t> </a:t>
              </a:r>
              <a:r>
                <a:rPr lang="en-US" b="1" dirty="0"/>
                <a:t>orientation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Large volumes of experimental data</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Complicated algorithm needed</a:t>
              </a:r>
            </a:p>
            <a:p>
              <a:endParaRPr lang="en-SE" dirty="0"/>
            </a:p>
          </p:txBody>
        </p:sp>
        <p:grpSp>
          <p:nvGrpSpPr>
            <p:cNvPr id="35" name="Group 34">
              <a:extLst>
                <a:ext uri="{FF2B5EF4-FFF2-40B4-BE49-F238E27FC236}">
                  <a16:creationId xmlns:a16="http://schemas.microsoft.com/office/drawing/2014/main" id="{17DFD9EB-95C4-754E-A2D8-911693B127B6}"/>
                </a:ext>
              </a:extLst>
            </p:cNvPr>
            <p:cNvGrpSpPr/>
            <p:nvPr/>
          </p:nvGrpSpPr>
          <p:grpSpPr>
            <a:xfrm>
              <a:off x="6892601" y="2521723"/>
              <a:ext cx="398653" cy="2180111"/>
              <a:chOff x="3730799" y="3459065"/>
              <a:chExt cx="398653" cy="2180111"/>
            </a:xfrm>
          </p:grpSpPr>
          <p:pic>
            <p:nvPicPr>
              <p:cNvPr id="36" name="Picture 4" descr="Pros And Cons Icon Images – Browse 1,356 Stock Photos, Vectors, and Video |  Adobe Stock">
                <a:extLst>
                  <a:ext uri="{FF2B5EF4-FFF2-40B4-BE49-F238E27FC236}">
                    <a16:creationId xmlns:a16="http://schemas.microsoft.com/office/drawing/2014/main" id="{D0BD8C7A-E9F0-694F-BDBE-0FA9578E4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1722" b="24746"/>
              <a:stretch/>
            </p:blipFill>
            <p:spPr bwMode="auto">
              <a:xfrm>
                <a:off x="3730799" y="5212362"/>
                <a:ext cx="398653" cy="4268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Pros And Cons Icon Images – Browse 1,356 Stock Photos, Vectors, and Video |  Adobe Stock">
                <a:extLst>
                  <a:ext uri="{FF2B5EF4-FFF2-40B4-BE49-F238E27FC236}">
                    <a16:creationId xmlns:a16="http://schemas.microsoft.com/office/drawing/2014/main" id="{6EF65DD9-CEAF-404A-AB4C-BA3720725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4" t="25123" r="49593" b="13393"/>
              <a:stretch/>
            </p:blipFill>
            <p:spPr bwMode="auto">
              <a:xfrm>
                <a:off x="3730799" y="3459065"/>
                <a:ext cx="343264" cy="490215"/>
              </a:xfrm>
              <a:prstGeom prst="ellipse">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FB48CA65-5733-0E46-A4A1-8710DC0F3069}"/>
              </a:ext>
            </a:extLst>
          </p:cNvPr>
          <p:cNvGrpSpPr>
            <a:grpSpLocks noChangeAspect="1"/>
          </p:cNvGrpSpPr>
          <p:nvPr/>
        </p:nvGrpSpPr>
        <p:grpSpPr>
          <a:xfrm>
            <a:off x="3487329" y="1138126"/>
            <a:ext cx="14104952" cy="9557434"/>
            <a:chOff x="527649" y="748361"/>
            <a:chExt cx="5658665" cy="4173984"/>
          </a:xfrm>
        </p:grpSpPr>
        <p:pic>
          <p:nvPicPr>
            <p:cNvPr id="22" name="Picture 2">
              <a:extLst>
                <a:ext uri="{FF2B5EF4-FFF2-40B4-BE49-F238E27FC236}">
                  <a16:creationId xmlns:a16="http://schemas.microsoft.com/office/drawing/2014/main" id="{110AF067-94BC-CE4F-9F0A-4FC6D9247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15"/>
            <a:stretch/>
          </p:blipFill>
          <p:spPr bwMode="auto">
            <a:xfrm>
              <a:off x="527649" y="748361"/>
              <a:ext cx="5658665" cy="405639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6485FFD6-18B3-AB46-8907-E0B64CD01DF7}"/>
                </a:ext>
              </a:extLst>
            </p:cNvPr>
            <p:cNvSpPr/>
            <p:nvPr/>
          </p:nvSpPr>
          <p:spPr>
            <a:xfrm>
              <a:off x="574465" y="833693"/>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6" name="Oval 25">
              <a:extLst>
                <a:ext uri="{FF2B5EF4-FFF2-40B4-BE49-F238E27FC236}">
                  <a16:creationId xmlns:a16="http://schemas.microsoft.com/office/drawing/2014/main" id="{EE784A89-12F3-2D4D-90CA-D1F4C43F94F3}"/>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27" name="Group 26">
            <a:extLst>
              <a:ext uri="{FF2B5EF4-FFF2-40B4-BE49-F238E27FC236}">
                <a16:creationId xmlns:a16="http://schemas.microsoft.com/office/drawing/2014/main" id="{079A9DD3-E1D5-7F45-8603-E8AB61051145}"/>
              </a:ext>
            </a:extLst>
          </p:cNvPr>
          <p:cNvGrpSpPr>
            <a:grpSpLocks noChangeAspect="1"/>
          </p:cNvGrpSpPr>
          <p:nvPr/>
        </p:nvGrpSpPr>
        <p:grpSpPr>
          <a:xfrm>
            <a:off x="782486" y="2178655"/>
            <a:ext cx="4543478" cy="3421228"/>
            <a:chOff x="2591357" y="1820268"/>
            <a:chExt cx="5295900" cy="3987800"/>
          </a:xfrm>
        </p:grpSpPr>
        <p:grpSp>
          <p:nvGrpSpPr>
            <p:cNvPr id="28" name="Group 27">
              <a:extLst>
                <a:ext uri="{FF2B5EF4-FFF2-40B4-BE49-F238E27FC236}">
                  <a16:creationId xmlns:a16="http://schemas.microsoft.com/office/drawing/2014/main" id="{89973DD2-5877-0245-8F72-5ED8C1B8C6F5}"/>
                </a:ext>
              </a:extLst>
            </p:cNvPr>
            <p:cNvGrpSpPr/>
            <p:nvPr/>
          </p:nvGrpSpPr>
          <p:grpSpPr>
            <a:xfrm>
              <a:off x="2591357" y="1820268"/>
              <a:ext cx="5295900" cy="3987800"/>
              <a:chOff x="2591357" y="1820268"/>
              <a:chExt cx="5295900" cy="3987800"/>
            </a:xfrm>
          </p:grpSpPr>
          <p:pic>
            <p:nvPicPr>
              <p:cNvPr id="43" name="Picture 42">
                <a:extLst>
                  <a:ext uri="{FF2B5EF4-FFF2-40B4-BE49-F238E27FC236}">
                    <a16:creationId xmlns:a16="http://schemas.microsoft.com/office/drawing/2014/main" id="{031CCEB2-F9A5-794E-AA8A-918655A265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591357" y="1820268"/>
                <a:ext cx="5295900" cy="3987800"/>
              </a:xfrm>
              <a:prstGeom prst="rect">
                <a:avLst/>
              </a:prstGeom>
            </p:spPr>
          </p:pic>
          <p:grpSp>
            <p:nvGrpSpPr>
              <p:cNvPr id="44" name="Group 43">
                <a:extLst>
                  <a:ext uri="{FF2B5EF4-FFF2-40B4-BE49-F238E27FC236}">
                    <a16:creationId xmlns:a16="http://schemas.microsoft.com/office/drawing/2014/main" id="{4001CDEE-DDAE-AB4B-9EFA-168961DDEE9A}"/>
                  </a:ext>
                </a:extLst>
              </p:cNvPr>
              <p:cNvGrpSpPr/>
              <p:nvPr/>
            </p:nvGrpSpPr>
            <p:grpSpPr>
              <a:xfrm>
                <a:off x="2591357" y="3240499"/>
                <a:ext cx="5082638" cy="726449"/>
                <a:chOff x="8769494" y="3003370"/>
                <a:chExt cx="5082638" cy="726449"/>
              </a:xfrm>
            </p:grpSpPr>
            <p:cxnSp>
              <p:nvCxnSpPr>
                <p:cNvPr id="45" name="Straight Arrow Connector 44">
                  <a:extLst>
                    <a:ext uri="{FF2B5EF4-FFF2-40B4-BE49-F238E27FC236}">
                      <a16:creationId xmlns:a16="http://schemas.microsoft.com/office/drawing/2014/main" id="{2D400CD4-2101-064D-9560-E6A216A38570}"/>
                    </a:ext>
                  </a:extLst>
                </p:cNvPr>
                <p:cNvCxnSpPr>
                  <a:cxnSpLocks/>
                </p:cNvCxnSpPr>
                <p:nvPr/>
              </p:nvCxnSpPr>
              <p:spPr>
                <a:xfrm flipV="1">
                  <a:off x="8769494" y="3569272"/>
                  <a:ext cx="1080562" cy="160547"/>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A731FA3-0FED-3A4D-A968-20FFF41602A3}"/>
                    </a:ext>
                  </a:extLst>
                </p:cNvPr>
                <p:cNvCxnSpPr>
                  <a:cxnSpLocks/>
                </p:cNvCxnSpPr>
                <p:nvPr/>
              </p:nvCxnSpPr>
              <p:spPr>
                <a:xfrm flipV="1">
                  <a:off x="12614148" y="3003370"/>
                  <a:ext cx="1237984" cy="1650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78DDB6E-97C6-E040-8788-3AF4AA14C2A8}"/>
                    </a:ext>
                  </a:extLst>
                </p:cNvPr>
                <p:cNvSpPr txBox="1"/>
                <p:nvPr/>
              </p:nvSpPr>
              <p:spPr>
                <a:xfrm>
                  <a:off x="2729095" y="2895115"/>
                  <a:ext cx="637674" cy="954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4000" b="1" i="1" smtClean="0">
                                <a:latin typeface="Cambria Math" panose="02040503050406030204" pitchFamily="18" charset="0"/>
                              </a:rPr>
                            </m:ctrlPr>
                          </m:groupChrPr>
                          <m:e>
                            <m:r>
                              <m:rPr>
                                <m:brk m:alnAt="1"/>
                              </m:rPr>
                              <a:rPr lang="en-SE" sz="4000" b="1" i="1" smtClean="0">
                                <a:latin typeface="Cambria Math" panose="02040503050406030204" pitchFamily="18" charset="0"/>
                              </a:rPr>
                              <m:t>𝝻</m:t>
                            </m:r>
                          </m:e>
                        </m:groupChr>
                      </m:oMath>
                    </m:oMathPara>
                  </a14:m>
                  <a:endParaRPr lang="en-SE" sz="4000" b="1" dirty="0"/>
                </a:p>
              </p:txBody>
            </p:sp>
          </mc:Choice>
          <mc:Fallback xmlns="">
            <p:sp>
              <p:nvSpPr>
                <p:cNvPr id="58" name="TextBox 57">
                  <a:extLst>
                    <a:ext uri="{FF2B5EF4-FFF2-40B4-BE49-F238E27FC236}">
                      <a16:creationId xmlns:a16="http://schemas.microsoft.com/office/drawing/2014/main" id="{5AF74E38-8B39-7049-9B83-CDDB03A6484E}"/>
                    </a:ext>
                  </a:extLst>
                </p:cNvPr>
                <p:cNvSpPr txBox="1">
                  <a:spLocks noRot="1" noChangeAspect="1" noMove="1" noResize="1" noEditPoints="1" noAdjustHandles="1" noChangeArrowheads="1" noChangeShapeType="1" noTextEdit="1"/>
                </p:cNvSpPr>
                <p:nvPr/>
              </p:nvSpPr>
              <p:spPr>
                <a:xfrm>
                  <a:off x="2729095" y="2895115"/>
                  <a:ext cx="637674" cy="954300"/>
                </a:xfrm>
                <a:prstGeom prst="rect">
                  <a:avLst/>
                </a:prstGeom>
                <a:blipFill>
                  <a:blip r:embed="rId9"/>
                  <a:stretch>
                    <a:fillRect l="-56818" t="-27692" b="-47692"/>
                  </a:stretch>
                </a:blipFill>
              </p:spPr>
              <p:txBody>
                <a:bodyPr/>
                <a:lstStyle/>
                <a:p>
                  <a:r>
                    <a:rPr lang="en-SE">
                      <a:noFill/>
                    </a:rPr>
                    <a:t> </a:t>
                  </a:r>
                </a:p>
              </p:txBody>
            </p:sp>
          </mc:Fallback>
        </mc:AlternateContent>
      </p:grpSp>
      <p:grpSp>
        <p:nvGrpSpPr>
          <p:cNvPr id="47" name="Group 46">
            <a:extLst>
              <a:ext uri="{FF2B5EF4-FFF2-40B4-BE49-F238E27FC236}">
                <a16:creationId xmlns:a16="http://schemas.microsoft.com/office/drawing/2014/main" id="{01EC7C04-5965-D14C-98C7-EA08DD5183D0}"/>
              </a:ext>
            </a:extLst>
          </p:cNvPr>
          <p:cNvGrpSpPr/>
          <p:nvPr/>
        </p:nvGrpSpPr>
        <p:grpSpPr>
          <a:xfrm>
            <a:off x="635319" y="1695771"/>
            <a:ext cx="4671254" cy="4602812"/>
            <a:chOff x="205064" y="1002964"/>
            <a:chExt cx="4671254" cy="4602812"/>
          </a:xfrm>
        </p:grpSpPr>
        <p:cxnSp>
          <p:nvCxnSpPr>
            <p:cNvPr id="48" name="Straight Connector 47">
              <a:extLst>
                <a:ext uri="{FF2B5EF4-FFF2-40B4-BE49-F238E27FC236}">
                  <a16:creationId xmlns:a16="http://schemas.microsoft.com/office/drawing/2014/main" id="{2CF0CB2A-204D-AF48-BCB1-546CF1E9A3A5}"/>
                </a:ext>
              </a:extLst>
            </p:cNvPr>
            <p:cNvCxnSpPr>
              <a:cxnSpLocks noChangeAspect="1"/>
            </p:cNvCxnSpPr>
            <p:nvPr/>
          </p:nvCxnSpPr>
          <p:spPr>
            <a:xfrm>
              <a:off x="205064" y="1002964"/>
              <a:ext cx="4671254"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70680E1-1D9B-214D-842F-49256097C77A}"/>
                </a:ext>
              </a:extLst>
            </p:cNvPr>
            <p:cNvCxnSpPr>
              <a:cxnSpLocks noChangeAspect="1"/>
            </p:cNvCxnSpPr>
            <p:nvPr/>
          </p:nvCxnSpPr>
          <p:spPr>
            <a:xfrm>
              <a:off x="205064" y="5605776"/>
              <a:ext cx="4671254"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525B689-1F7E-9640-A2FB-264CF43A83F2}"/>
                </a:ext>
              </a:extLst>
            </p:cNvPr>
            <p:cNvCxnSpPr>
              <a:cxnSpLocks noChangeAspect="1"/>
            </p:cNvCxnSpPr>
            <p:nvPr/>
          </p:nvCxnSpPr>
          <p:spPr>
            <a:xfrm>
              <a:off x="386160" y="1233105"/>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459621A-D3EF-1A4E-9F66-E720F93CDCC2}"/>
                </a:ext>
              </a:extLst>
            </p:cNvPr>
            <p:cNvCxnSpPr>
              <a:cxnSpLocks noChangeAspect="1"/>
            </p:cNvCxnSpPr>
            <p:nvPr/>
          </p:nvCxnSpPr>
          <p:spPr>
            <a:xfrm>
              <a:off x="386160" y="1463246"/>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3BCB7BB-A7F7-5E45-870D-EF61F0825487}"/>
                </a:ext>
              </a:extLst>
            </p:cNvPr>
            <p:cNvCxnSpPr>
              <a:cxnSpLocks noChangeAspect="1"/>
            </p:cNvCxnSpPr>
            <p:nvPr/>
          </p:nvCxnSpPr>
          <p:spPr>
            <a:xfrm>
              <a:off x="386160" y="1693387"/>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AD4C6C9-E48F-244D-8EF7-72B18F80D783}"/>
                </a:ext>
              </a:extLst>
            </p:cNvPr>
            <p:cNvCxnSpPr>
              <a:cxnSpLocks noChangeAspect="1"/>
            </p:cNvCxnSpPr>
            <p:nvPr/>
          </p:nvCxnSpPr>
          <p:spPr>
            <a:xfrm>
              <a:off x="386160" y="1923528"/>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3D7CE52-8675-604A-B845-053E4D658BD3}"/>
                </a:ext>
              </a:extLst>
            </p:cNvPr>
            <p:cNvCxnSpPr>
              <a:cxnSpLocks noChangeAspect="1"/>
            </p:cNvCxnSpPr>
            <p:nvPr/>
          </p:nvCxnSpPr>
          <p:spPr>
            <a:xfrm>
              <a:off x="386160" y="2153669"/>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E4469BD-BBFB-B349-B8DE-072AF8D2472B}"/>
                </a:ext>
              </a:extLst>
            </p:cNvPr>
            <p:cNvCxnSpPr>
              <a:cxnSpLocks noChangeAspect="1"/>
            </p:cNvCxnSpPr>
            <p:nvPr/>
          </p:nvCxnSpPr>
          <p:spPr>
            <a:xfrm>
              <a:off x="386160" y="2383810"/>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8C49C0B-2A58-AE4B-B6CA-0E4263B2B5E4}"/>
                </a:ext>
              </a:extLst>
            </p:cNvPr>
            <p:cNvCxnSpPr>
              <a:cxnSpLocks noChangeAspect="1"/>
            </p:cNvCxnSpPr>
            <p:nvPr/>
          </p:nvCxnSpPr>
          <p:spPr>
            <a:xfrm>
              <a:off x="386160" y="2613951"/>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57DE230-7761-5148-86B2-BF8D893316BE}"/>
                </a:ext>
              </a:extLst>
            </p:cNvPr>
            <p:cNvCxnSpPr>
              <a:cxnSpLocks noChangeAspect="1"/>
            </p:cNvCxnSpPr>
            <p:nvPr/>
          </p:nvCxnSpPr>
          <p:spPr>
            <a:xfrm>
              <a:off x="386160" y="2844092"/>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478F62F-E7C8-134D-8605-E05AA4BA6106}"/>
                </a:ext>
              </a:extLst>
            </p:cNvPr>
            <p:cNvCxnSpPr>
              <a:cxnSpLocks noChangeAspect="1"/>
            </p:cNvCxnSpPr>
            <p:nvPr/>
          </p:nvCxnSpPr>
          <p:spPr>
            <a:xfrm>
              <a:off x="386160" y="3074233"/>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AA6E597-88E3-684F-ADBB-C91A2F78C99F}"/>
                </a:ext>
              </a:extLst>
            </p:cNvPr>
            <p:cNvCxnSpPr>
              <a:cxnSpLocks noChangeAspect="1"/>
            </p:cNvCxnSpPr>
            <p:nvPr/>
          </p:nvCxnSpPr>
          <p:spPr>
            <a:xfrm>
              <a:off x="386160" y="3304374"/>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82B873-8291-0043-94F7-A4181A4498A9}"/>
                </a:ext>
              </a:extLst>
            </p:cNvPr>
            <p:cNvCxnSpPr>
              <a:cxnSpLocks noChangeAspect="1"/>
            </p:cNvCxnSpPr>
            <p:nvPr/>
          </p:nvCxnSpPr>
          <p:spPr>
            <a:xfrm>
              <a:off x="386160" y="3534515"/>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BC9AEAE-55E0-C549-9995-150C29F0A9E2}"/>
                </a:ext>
              </a:extLst>
            </p:cNvPr>
            <p:cNvCxnSpPr>
              <a:cxnSpLocks noChangeAspect="1"/>
            </p:cNvCxnSpPr>
            <p:nvPr/>
          </p:nvCxnSpPr>
          <p:spPr>
            <a:xfrm>
              <a:off x="386160" y="3764656"/>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B55677D-7F0B-0D4E-B428-B3A4EDDFE3A8}"/>
                </a:ext>
              </a:extLst>
            </p:cNvPr>
            <p:cNvCxnSpPr>
              <a:cxnSpLocks noChangeAspect="1"/>
            </p:cNvCxnSpPr>
            <p:nvPr/>
          </p:nvCxnSpPr>
          <p:spPr>
            <a:xfrm>
              <a:off x="386160" y="3994797"/>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0785E05-8FBF-6A4E-9242-93CF567C55D4}"/>
                </a:ext>
              </a:extLst>
            </p:cNvPr>
            <p:cNvCxnSpPr>
              <a:cxnSpLocks noChangeAspect="1"/>
            </p:cNvCxnSpPr>
            <p:nvPr/>
          </p:nvCxnSpPr>
          <p:spPr>
            <a:xfrm>
              <a:off x="386160" y="4224938"/>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5A08097-261C-0D4A-AADF-8137BBF70740}"/>
                </a:ext>
              </a:extLst>
            </p:cNvPr>
            <p:cNvCxnSpPr>
              <a:cxnSpLocks noChangeAspect="1"/>
            </p:cNvCxnSpPr>
            <p:nvPr/>
          </p:nvCxnSpPr>
          <p:spPr>
            <a:xfrm>
              <a:off x="386160" y="4455079"/>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F0C5E8E-87A0-9E43-8022-0128EE39C80F}"/>
                </a:ext>
              </a:extLst>
            </p:cNvPr>
            <p:cNvCxnSpPr>
              <a:cxnSpLocks noChangeAspect="1"/>
            </p:cNvCxnSpPr>
            <p:nvPr/>
          </p:nvCxnSpPr>
          <p:spPr>
            <a:xfrm>
              <a:off x="386160" y="4685220"/>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66D24E8-CF27-1240-AE72-D708763779F4}"/>
                </a:ext>
              </a:extLst>
            </p:cNvPr>
            <p:cNvCxnSpPr>
              <a:cxnSpLocks noChangeAspect="1"/>
            </p:cNvCxnSpPr>
            <p:nvPr/>
          </p:nvCxnSpPr>
          <p:spPr>
            <a:xfrm>
              <a:off x="386160" y="4915361"/>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1759013-2FB3-4240-8801-11C118BDDF65}"/>
                </a:ext>
              </a:extLst>
            </p:cNvPr>
            <p:cNvCxnSpPr>
              <a:cxnSpLocks noChangeAspect="1"/>
            </p:cNvCxnSpPr>
            <p:nvPr/>
          </p:nvCxnSpPr>
          <p:spPr>
            <a:xfrm>
              <a:off x="386160" y="5145502"/>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4D7CCA2-8D6E-E34B-941C-82434D19302A}"/>
                </a:ext>
              </a:extLst>
            </p:cNvPr>
            <p:cNvCxnSpPr>
              <a:cxnSpLocks noChangeAspect="1"/>
            </p:cNvCxnSpPr>
            <p:nvPr/>
          </p:nvCxnSpPr>
          <p:spPr>
            <a:xfrm>
              <a:off x="386160" y="5375643"/>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5E867738-A4A4-454A-810C-E5DEFB69A988}"/>
                    </a:ext>
                  </a:extLst>
                </p:cNvPr>
                <p:cNvSpPr txBox="1">
                  <a:spLocks noChangeAspect="1"/>
                </p:cNvSpPr>
                <p:nvPr/>
              </p:nvSpPr>
              <p:spPr>
                <a:xfrm>
                  <a:off x="205064" y="4655962"/>
                  <a:ext cx="547078" cy="7509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4000" b="1" i="1" smtClean="0">
                                <a:latin typeface="Cambria Math" panose="02040503050406030204" pitchFamily="18" charset="0"/>
                              </a:rPr>
                            </m:ctrlPr>
                          </m:groupChrPr>
                          <m:e>
                            <m:r>
                              <m:rPr>
                                <m:brk m:alnAt="1"/>
                              </m:rPr>
                              <a:rPr lang="en-US" sz="4000" b="1" i="1" smtClean="0">
                                <a:latin typeface="Cambria Math" panose="02040503050406030204" pitchFamily="18" charset="0"/>
                              </a:rPr>
                              <m:t>𝑬</m:t>
                            </m:r>
                          </m:e>
                        </m:groupChr>
                      </m:oMath>
                    </m:oMathPara>
                  </a14:m>
                  <a:endParaRPr lang="en-SE" sz="4000" b="1" dirty="0"/>
                </a:p>
              </p:txBody>
            </p:sp>
          </mc:Choice>
          <mc:Fallback>
            <p:sp>
              <p:nvSpPr>
                <p:cNvPr id="69" name="TextBox 68">
                  <a:extLst>
                    <a:ext uri="{FF2B5EF4-FFF2-40B4-BE49-F238E27FC236}">
                      <a16:creationId xmlns:a16="http://schemas.microsoft.com/office/drawing/2014/main" id="{5E867738-A4A4-454A-810C-E5DEFB69A988}"/>
                    </a:ext>
                  </a:extLst>
                </p:cNvPr>
                <p:cNvSpPr txBox="1">
                  <a:spLocks noRot="1" noChangeAspect="1" noMove="1" noResize="1" noEditPoints="1" noAdjustHandles="1" noChangeArrowheads="1" noChangeShapeType="1" noTextEdit="1"/>
                </p:cNvSpPr>
                <p:nvPr/>
              </p:nvSpPr>
              <p:spPr>
                <a:xfrm>
                  <a:off x="205064" y="4655962"/>
                  <a:ext cx="547078" cy="750944"/>
                </a:xfrm>
                <a:prstGeom prst="rect">
                  <a:avLst/>
                </a:prstGeom>
                <a:blipFill>
                  <a:blip r:embed="rId10"/>
                  <a:stretch>
                    <a:fillRect l="-55556" t="-27869" b="-57377"/>
                  </a:stretch>
                </a:blipFill>
              </p:spPr>
              <p:txBody>
                <a:bodyPr/>
                <a:lstStyle/>
                <a:p>
                  <a:r>
                    <a:rPr lang="en-SE">
                      <a:noFill/>
                    </a:rPr>
                    <a:t> </a:t>
                  </a:r>
                </a:p>
              </p:txBody>
            </p:sp>
          </mc:Fallback>
        </mc:AlternateContent>
      </p:grpSp>
      <p:pic>
        <p:nvPicPr>
          <p:cNvPr id="70" name="Picture 69">
            <a:extLst>
              <a:ext uri="{FF2B5EF4-FFF2-40B4-BE49-F238E27FC236}">
                <a16:creationId xmlns:a16="http://schemas.microsoft.com/office/drawing/2014/main" id="{F424B6CA-1F4C-8B4B-A134-8F479089CCEB}"/>
              </a:ext>
            </a:extLst>
          </p:cNvPr>
          <p:cNvPicPr>
            <a:picLocks noChangeAspect="1"/>
          </p:cNvPicPr>
          <p:nvPr/>
        </p:nvPicPr>
        <p:blipFill rotWithShape="1">
          <a:blip r:embed="rId11"/>
          <a:srcRect l="20573"/>
          <a:stretch/>
        </p:blipFill>
        <p:spPr>
          <a:xfrm>
            <a:off x="10219280" y="-6821033"/>
            <a:ext cx="4671254" cy="5849633"/>
          </a:xfrm>
          <a:prstGeom prst="rect">
            <a:avLst/>
          </a:prstGeom>
        </p:spPr>
      </p:pic>
      <p:sp>
        <p:nvSpPr>
          <p:cNvPr id="71" name="TextBox 70">
            <a:extLst>
              <a:ext uri="{FF2B5EF4-FFF2-40B4-BE49-F238E27FC236}">
                <a16:creationId xmlns:a16="http://schemas.microsoft.com/office/drawing/2014/main" id="{EC4E0D4F-95CF-B54B-832C-8CA7354B827B}"/>
              </a:ext>
            </a:extLst>
          </p:cNvPr>
          <p:cNvSpPr txBox="1"/>
          <p:nvPr/>
        </p:nvSpPr>
        <p:spPr>
          <a:xfrm>
            <a:off x="10261604" y="-853710"/>
            <a:ext cx="2480905" cy="230832"/>
          </a:xfrm>
          <a:prstGeom prst="rect">
            <a:avLst/>
          </a:prstGeom>
          <a:noFill/>
        </p:spPr>
        <p:txBody>
          <a:bodyPr wrap="square" rtlCol="0">
            <a:spAutoFit/>
          </a:bodyPr>
          <a:lstStyle/>
          <a:p>
            <a:r>
              <a:rPr lang="en-SE" sz="900" u="sng" dirty="0"/>
              <a:t>EDS</a:t>
            </a:r>
            <a:r>
              <a:rPr lang="en-SE" sz="900" dirty="0"/>
              <a:t> et al, </a:t>
            </a:r>
            <a:r>
              <a:rPr lang="en-SE" sz="900" i="1" dirty="0"/>
              <a:t>in preparation</a:t>
            </a:r>
          </a:p>
        </p:txBody>
      </p:sp>
      <p:grpSp>
        <p:nvGrpSpPr>
          <p:cNvPr id="72" name="Group 71">
            <a:extLst>
              <a:ext uri="{FF2B5EF4-FFF2-40B4-BE49-F238E27FC236}">
                <a16:creationId xmlns:a16="http://schemas.microsoft.com/office/drawing/2014/main" id="{B28349C7-5B0B-1146-B54E-D617E69CFCC7}"/>
              </a:ext>
            </a:extLst>
          </p:cNvPr>
          <p:cNvGrpSpPr/>
          <p:nvPr/>
        </p:nvGrpSpPr>
        <p:grpSpPr>
          <a:xfrm>
            <a:off x="-1311519" y="-2758225"/>
            <a:ext cx="13351477" cy="4345117"/>
            <a:chOff x="-1311519" y="-2758225"/>
            <a:chExt cx="13351477" cy="4345117"/>
          </a:xfrm>
        </p:grpSpPr>
        <p:grpSp>
          <p:nvGrpSpPr>
            <p:cNvPr id="73" name="Group 72">
              <a:extLst>
                <a:ext uri="{FF2B5EF4-FFF2-40B4-BE49-F238E27FC236}">
                  <a16:creationId xmlns:a16="http://schemas.microsoft.com/office/drawing/2014/main" id="{F98FD9EA-CFA1-9849-B7A9-6A579871C0E5}"/>
                </a:ext>
              </a:extLst>
            </p:cNvPr>
            <p:cNvGrpSpPr/>
            <p:nvPr/>
          </p:nvGrpSpPr>
          <p:grpSpPr>
            <a:xfrm>
              <a:off x="-1311519" y="-2758225"/>
              <a:ext cx="13351477" cy="4345117"/>
              <a:chOff x="-1311519" y="-2758225"/>
              <a:chExt cx="13351477" cy="4345117"/>
            </a:xfrm>
          </p:grpSpPr>
          <p:sp>
            <p:nvSpPr>
              <p:cNvPr id="75" name="Oval 74">
                <a:extLst>
                  <a:ext uri="{FF2B5EF4-FFF2-40B4-BE49-F238E27FC236}">
                    <a16:creationId xmlns:a16="http://schemas.microsoft.com/office/drawing/2014/main" id="{F26701E6-D07F-4143-9791-55853B285B3D}"/>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76" name="TextBox 75">
                <a:extLst>
                  <a:ext uri="{FF2B5EF4-FFF2-40B4-BE49-F238E27FC236}">
                    <a16:creationId xmlns:a16="http://schemas.microsoft.com/office/drawing/2014/main" id="{B866B4CC-DD4B-0344-875A-65D702121D2F}"/>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77" name="TextBox 76">
                <a:extLst>
                  <a:ext uri="{FF2B5EF4-FFF2-40B4-BE49-F238E27FC236}">
                    <a16:creationId xmlns:a16="http://schemas.microsoft.com/office/drawing/2014/main" id="{4765AB17-B2CB-2349-B13A-E1EEA84C950C}"/>
                  </a:ext>
                </a:extLst>
              </p:cNvPr>
              <p:cNvSpPr txBox="1"/>
              <p:nvPr/>
            </p:nvSpPr>
            <p:spPr>
              <a:xfrm>
                <a:off x="11439258" y="112487"/>
                <a:ext cx="600700" cy="276999"/>
              </a:xfrm>
              <a:prstGeom prst="rect">
                <a:avLst/>
              </a:prstGeom>
              <a:noFill/>
            </p:spPr>
            <p:txBody>
              <a:bodyPr wrap="square" rtlCol="0">
                <a:spAutoFit/>
              </a:bodyPr>
              <a:lstStyle/>
              <a:p>
                <a:pPr algn="r"/>
                <a:r>
                  <a:rPr lang="en-SE" sz="1200" dirty="0"/>
                  <a:t>3/25</a:t>
                </a:r>
              </a:p>
            </p:txBody>
          </p:sp>
          <p:sp>
            <p:nvSpPr>
              <p:cNvPr id="78" name="Rettangolo 5">
                <a:extLst>
                  <a:ext uri="{FF2B5EF4-FFF2-40B4-BE49-F238E27FC236}">
                    <a16:creationId xmlns:a16="http://schemas.microsoft.com/office/drawing/2014/main" id="{1E242828-8AF5-934D-8A2B-CD908689D2EB}"/>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Motivation</a:t>
                </a:r>
              </a:p>
            </p:txBody>
          </p:sp>
          <p:pic>
            <p:nvPicPr>
              <p:cNvPr id="79" name="Graphic 78">
                <a:extLst>
                  <a:ext uri="{FF2B5EF4-FFF2-40B4-BE49-F238E27FC236}">
                    <a16:creationId xmlns:a16="http://schemas.microsoft.com/office/drawing/2014/main" id="{7A6BDD10-F58C-2B4A-BECE-AEDA27D7BDE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37518" t="29746" r="35671" b="37624"/>
              <a:stretch/>
            </p:blipFill>
            <p:spPr>
              <a:xfrm>
                <a:off x="152042" y="-216954"/>
                <a:ext cx="1181540" cy="1355080"/>
              </a:xfrm>
              <a:prstGeom prst="rect">
                <a:avLst/>
              </a:prstGeom>
            </p:spPr>
          </p:pic>
        </p:grpSp>
        <p:cxnSp>
          <p:nvCxnSpPr>
            <p:cNvPr id="74" name="Straight Connector 73">
              <a:extLst>
                <a:ext uri="{FF2B5EF4-FFF2-40B4-BE49-F238E27FC236}">
                  <a16:creationId xmlns:a16="http://schemas.microsoft.com/office/drawing/2014/main" id="{ED521A84-2505-EF41-80D2-70D8A70E9665}"/>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79328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50000" decel="50000" autoRev="1" fill="hold" nodeType="clickEffect">
                                  <p:stCondLst>
                                    <p:cond delay="0"/>
                                  </p:stCondLst>
                                  <p:childTnLst>
                                    <p:animRot by="1800000">
                                      <p:cBhvr>
                                        <p:cTn id="6" dur="2000" fill="hold"/>
                                        <p:tgtEl>
                                          <p:spTgt spid="27"/>
                                        </p:tgtEl>
                                        <p:attrNameLst>
                                          <p:attrName>r</p:attrName>
                                        </p:attrNameLst>
                                      </p:cBhvr>
                                    </p:animRot>
                                  </p:childTnLst>
                                </p:cTn>
                              </p:par>
                            </p:childTnLst>
                          </p:cTn>
                        </p:par>
                        <p:par>
                          <p:cTn id="7" fill="hold">
                            <p:stCondLst>
                              <p:cond delay="4000"/>
                            </p:stCondLst>
                            <p:childTnLst>
                              <p:par>
                                <p:cTn id="8" presetID="8" presetClass="emph" presetSubtype="0" accel="50000" decel="50000" autoRev="1" fill="hold" nodeType="afterEffect">
                                  <p:stCondLst>
                                    <p:cond delay="0"/>
                                  </p:stCondLst>
                                  <p:childTnLst>
                                    <p:animRot by="1500000">
                                      <p:cBhvr>
                                        <p:cTn id="9" dur="2000" fill="hold"/>
                                        <p:tgtEl>
                                          <p:spTgt spid="27"/>
                                        </p:tgtEl>
                                        <p:attrNameLst>
                                          <p:attrName>r</p:attrName>
                                        </p:attrNameLst>
                                      </p:cBhvr>
                                    </p:animRot>
                                  </p:childTnLst>
                                </p:cTn>
                              </p:par>
                            </p:childTnLst>
                          </p:cTn>
                        </p:par>
                        <p:par>
                          <p:cTn id="10" fill="hold">
                            <p:stCondLst>
                              <p:cond delay="8000"/>
                            </p:stCondLst>
                            <p:childTnLst>
                              <p:par>
                                <p:cTn id="11" presetID="8" presetClass="emph" presetSubtype="0" accel="50000" decel="50000" autoRev="1" fill="hold" nodeType="afterEffect">
                                  <p:stCondLst>
                                    <p:cond delay="0"/>
                                  </p:stCondLst>
                                  <p:childTnLst>
                                    <p:animRot by="1200000">
                                      <p:cBhvr>
                                        <p:cTn id="12" dur="2000" fill="hold"/>
                                        <p:tgtEl>
                                          <p:spTgt spid="27"/>
                                        </p:tgtEl>
                                        <p:attrNameLst>
                                          <p:attrName>r</p:attrName>
                                        </p:attrNameLst>
                                      </p:cBhvr>
                                    </p:animRot>
                                  </p:childTnLst>
                                </p:cTn>
                              </p:par>
                            </p:childTnLst>
                          </p:cTn>
                        </p:par>
                        <p:par>
                          <p:cTn id="13" fill="hold">
                            <p:stCondLst>
                              <p:cond delay="12000"/>
                            </p:stCondLst>
                            <p:childTnLst>
                              <p:par>
                                <p:cTn id="14" presetID="8" presetClass="emph" presetSubtype="0" accel="50000" decel="50000" autoRev="1" fill="hold" nodeType="afterEffect">
                                  <p:stCondLst>
                                    <p:cond delay="0"/>
                                  </p:stCondLst>
                                  <p:childTnLst>
                                    <p:animRot by="900000">
                                      <p:cBhvr>
                                        <p:cTn id="15" dur="2000" fill="hold"/>
                                        <p:tgtEl>
                                          <p:spTgt spid="27"/>
                                        </p:tgtEl>
                                        <p:attrNameLst>
                                          <p:attrName>r</p:attrName>
                                        </p:attrNameLst>
                                      </p:cBhvr>
                                    </p:animRot>
                                  </p:childTnLst>
                                </p:cTn>
                              </p:par>
                            </p:childTnLst>
                          </p:cTn>
                        </p:par>
                        <p:par>
                          <p:cTn id="16" fill="hold">
                            <p:stCondLst>
                              <p:cond delay="16000"/>
                            </p:stCondLst>
                            <p:childTnLst>
                              <p:par>
                                <p:cTn id="17" presetID="8" presetClass="emph" presetSubtype="0" accel="50000" decel="50000" autoRev="1" fill="hold" nodeType="afterEffect">
                                  <p:stCondLst>
                                    <p:cond delay="0"/>
                                  </p:stCondLst>
                                  <p:childTnLst>
                                    <p:animRot by="600000">
                                      <p:cBhvr>
                                        <p:cTn id="18" dur="2000" fill="hold"/>
                                        <p:tgtEl>
                                          <p:spTgt spid="27"/>
                                        </p:tgtEl>
                                        <p:attrNameLst>
                                          <p:attrName>r</p:attrName>
                                        </p:attrNameLst>
                                      </p:cBhvr>
                                    </p:animRot>
                                  </p:childTnLst>
                                </p:cTn>
                              </p:par>
                            </p:childTnLst>
                          </p:cTn>
                        </p:par>
                        <p:par>
                          <p:cTn id="19" fill="hold">
                            <p:stCondLst>
                              <p:cond delay="20000"/>
                            </p:stCondLst>
                            <p:childTnLst>
                              <p:par>
                                <p:cTn id="20" presetID="8" presetClass="emph" presetSubtype="0" accel="50000" decel="50000" fill="hold" nodeType="afterEffect">
                                  <p:stCondLst>
                                    <p:cond delay="0"/>
                                  </p:stCondLst>
                                  <p:childTnLst>
                                    <p:animRot by="420000">
                                      <p:cBhvr>
                                        <p:cTn id="21" dur="2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269AF1B-A8CA-9249-BDF4-034A385BA68E}"/>
              </a:ext>
            </a:extLst>
          </p:cNvPr>
          <p:cNvGrpSpPr/>
          <p:nvPr/>
        </p:nvGrpSpPr>
        <p:grpSpPr>
          <a:xfrm>
            <a:off x="521754" y="7042010"/>
            <a:ext cx="4977508" cy="1355079"/>
            <a:chOff x="527649" y="4730037"/>
            <a:chExt cx="5658665" cy="1677003"/>
          </a:xfrm>
        </p:grpSpPr>
        <p:pic>
          <p:nvPicPr>
            <p:cNvPr id="4098" name="Picture 2">
              <a:extLst>
                <a:ext uri="{FF2B5EF4-FFF2-40B4-BE49-F238E27FC236}">
                  <a16:creationId xmlns:a16="http://schemas.microsoft.com/office/drawing/2014/main" id="{0F6827C3-AA14-0149-8F01-759FFA5F6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364"/>
            <a:stretch/>
          </p:blipFill>
          <p:spPr bwMode="auto">
            <a:xfrm>
              <a:off x="527649" y="4730037"/>
              <a:ext cx="5658665" cy="167700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0CE16D56-28CB-5C4E-BF05-BED0EF1038A4}"/>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29" name="TextBox 28">
            <a:extLst>
              <a:ext uri="{FF2B5EF4-FFF2-40B4-BE49-F238E27FC236}">
                <a16:creationId xmlns:a16="http://schemas.microsoft.com/office/drawing/2014/main" id="{F4AD8777-A8E9-6E45-BAEF-1FB40FDE23F8}"/>
              </a:ext>
            </a:extLst>
          </p:cNvPr>
          <p:cNvSpPr txBox="1"/>
          <p:nvPr/>
        </p:nvSpPr>
        <p:spPr>
          <a:xfrm>
            <a:off x="197356" y="8580911"/>
            <a:ext cx="5035288" cy="507831"/>
          </a:xfrm>
          <a:prstGeom prst="rect">
            <a:avLst/>
          </a:prstGeom>
          <a:noFill/>
        </p:spPr>
        <p:txBody>
          <a:bodyPr wrap="square" rtlCol="0">
            <a:spAutoFit/>
          </a:bodyPr>
          <a:lstStyle/>
          <a:p>
            <a:r>
              <a:rPr lang="en-GB" sz="900" dirty="0" err="1"/>
              <a:t>Neutze</a:t>
            </a:r>
            <a:r>
              <a:rPr lang="en-GB" sz="900" dirty="0"/>
              <a:t>, et al., </a:t>
            </a:r>
            <a:r>
              <a:rPr lang="en-GB" sz="900" i="1" dirty="0"/>
              <a:t>Nature</a:t>
            </a:r>
            <a:r>
              <a:rPr lang="en-GB" sz="900" dirty="0"/>
              <a:t> (2000)</a:t>
            </a:r>
          </a:p>
          <a:p>
            <a:r>
              <a:rPr lang="en-GB" sz="900" dirty="0"/>
              <a:t>Chapman, et al, </a:t>
            </a:r>
            <a:r>
              <a:rPr lang="en-GB" sz="900" i="1" dirty="0"/>
              <a:t>Science (2007)</a:t>
            </a:r>
            <a:endParaRPr lang="en-GB" sz="900" dirty="0"/>
          </a:p>
          <a:p>
            <a:r>
              <a:rPr lang="en-GB" sz="900" dirty="0"/>
              <a:t>Chapman,</a:t>
            </a:r>
            <a:r>
              <a:rPr lang="en-GB" sz="900" i="1" dirty="0"/>
              <a:t> </a:t>
            </a:r>
            <a:r>
              <a:rPr lang="en-GB" sz="900" dirty="0"/>
              <a:t>et al., </a:t>
            </a:r>
            <a:r>
              <a:rPr lang="en-GB" sz="900" i="1" dirty="0"/>
              <a:t>Philos. Trans. R. Soc. B: Biol. Sci. </a:t>
            </a:r>
            <a:r>
              <a:rPr lang="en-GB" sz="900" dirty="0"/>
              <a:t>(2014)</a:t>
            </a:r>
            <a:endParaRPr lang="en-SE" sz="900" dirty="0"/>
          </a:p>
        </p:txBody>
      </p:sp>
      <p:grpSp>
        <p:nvGrpSpPr>
          <p:cNvPr id="2" name="Group 1">
            <a:extLst>
              <a:ext uri="{FF2B5EF4-FFF2-40B4-BE49-F238E27FC236}">
                <a16:creationId xmlns:a16="http://schemas.microsoft.com/office/drawing/2014/main" id="{66CE9D2A-66CE-0E4C-B73F-5E69CC04AA6C}"/>
              </a:ext>
            </a:extLst>
          </p:cNvPr>
          <p:cNvGrpSpPr/>
          <p:nvPr/>
        </p:nvGrpSpPr>
        <p:grpSpPr>
          <a:xfrm>
            <a:off x="13528875" y="2330662"/>
            <a:ext cx="4405018" cy="3693319"/>
            <a:chOff x="6892601" y="1814010"/>
            <a:chExt cx="4405018" cy="3693319"/>
          </a:xfrm>
        </p:grpSpPr>
        <p:sp>
          <p:nvSpPr>
            <p:cNvPr id="32" name="TextBox 31">
              <a:extLst>
                <a:ext uri="{FF2B5EF4-FFF2-40B4-BE49-F238E27FC236}">
                  <a16:creationId xmlns:a16="http://schemas.microsoft.com/office/drawing/2014/main" id="{617DCF13-465F-C749-870E-D9D62311D35C}"/>
                </a:ext>
              </a:extLst>
            </p:cNvPr>
            <p:cNvSpPr txBox="1"/>
            <p:nvPr/>
          </p:nvSpPr>
          <p:spPr>
            <a:xfrm>
              <a:off x="7438421" y="1814010"/>
              <a:ext cx="3859198" cy="3693319"/>
            </a:xfrm>
            <a:prstGeom prst="rect">
              <a:avLst/>
            </a:prstGeom>
            <a:noFill/>
          </p:spPr>
          <p:txBody>
            <a:bodyPr wrap="square" rtlCol="0">
              <a:spAutoFit/>
            </a:bodyPr>
            <a:lstStyle/>
            <a:p>
              <a:r>
                <a:rPr lang="en-US" b="1" dirty="0"/>
                <a:t>Single particle imaging (SPI)</a:t>
              </a:r>
            </a:p>
            <a:p>
              <a:endParaRPr lang="en-US" dirty="0"/>
            </a:p>
            <a:p>
              <a:pPr marL="285750" indent="-285750">
                <a:buFont typeface="Arial" panose="020B0604020202020204" pitchFamily="34" charset="0"/>
                <a:buChar char="•"/>
              </a:pPr>
              <a:r>
                <a:rPr lang="en-GB" dirty="0"/>
                <a:t>D</a:t>
              </a:r>
              <a:r>
                <a:rPr lang="en-SE" dirty="0"/>
                <a:t>oesn’t require crystalline sample</a:t>
              </a:r>
              <a:r>
                <a:rPr lang="en-GB" dirty="0"/>
                <a: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Particle are exposed only once </a:t>
              </a:r>
              <a:r>
                <a:rPr lang="en-SE" dirty="0"/>
                <a:t>(</a:t>
              </a:r>
              <a:r>
                <a:rPr lang="en-US" altLang="it-IT" b="1" dirty="0">
                  <a:latin typeface="Calibri "/>
                  <a:cs typeface="Arial" panose="020B0604020202020204" pitchFamily="34" charset="0"/>
                  <a:sym typeface="Arial" panose="020B0604020202020204" pitchFamily="34" charset="0"/>
                </a:rPr>
                <a:t>Diffract-and-destroy)</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SE" dirty="0"/>
            </a:p>
            <a:p>
              <a:pPr marL="285750" indent="-285750">
                <a:buFont typeface="Arial" panose="020B0604020202020204" pitchFamily="34" charset="0"/>
                <a:buChar char="•"/>
              </a:pPr>
              <a:r>
                <a:rPr lang="en-US" dirty="0"/>
                <a:t>Diffraction images from particles in </a:t>
              </a:r>
              <a:r>
                <a:rPr lang="en-US" b="1" i="1" dirty="0"/>
                <a:t>random</a:t>
              </a:r>
              <a:r>
                <a:rPr lang="en-US" dirty="0"/>
                <a:t> </a:t>
              </a:r>
              <a:r>
                <a:rPr lang="en-US" b="1" dirty="0"/>
                <a:t>orientation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Large volumes of experimental data</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Complicated algorithm needed</a:t>
              </a:r>
            </a:p>
            <a:p>
              <a:endParaRPr lang="en-SE" dirty="0"/>
            </a:p>
          </p:txBody>
        </p:sp>
        <p:grpSp>
          <p:nvGrpSpPr>
            <p:cNvPr id="35" name="Group 34">
              <a:extLst>
                <a:ext uri="{FF2B5EF4-FFF2-40B4-BE49-F238E27FC236}">
                  <a16:creationId xmlns:a16="http://schemas.microsoft.com/office/drawing/2014/main" id="{17DFD9EB-95C4-754E-A2D8-911693B127B6}"/>
                </a:ext>
              </a:extLst>
            </p:cNvPr>
            <p:cNvGrpSpPr/>
            <p:nvPr/>
          </p:nvGrpSpPr>
          <p:grpSpPr>
            <a:xfrm>
              <a:off x="6892601" y="2521723"/>
              <a:ext cx="398653" cy="2180111"/>
              <a:chOff x="3730799" y="3459065"/>
              <a:chExt cx="398653" cy="2180111"/>
            </a:xfrm>
          </p:grpSpPr>
          <p:pic>
            <p:nvPicPr>
              <p:cNvPr id="36" name="Picture 4" descr="Pros And Cons Icon Images – Browse 1,356 Stock Photos, Vectors, and Video |  Adobe Stock">
                <a:extLst>
                  <a:ext uri="{FF2B5EF4-FFF2-40B4-BE49-F238E27FC236}">
                    <a16:creationId xmlns:a16="http://schemas.microsoft.com/office/drawing/2014/main" id="{D0BD8C7A-E9F0-694F-BDBE-0FA9578E4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1722" b="24746"/>
              <a:stretch/>
            </p:blipFill>
            <p:spPr bwMode="auto">
              <a:xfrm>
                <a:off x="3730799" y="5212362"/>
                <a:ext cx="398653" cy="4268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Pros And Cons Icon Images – Browse 1,356 Stock Photos, Vectors, and Video |  Adobe Stock">
                <a:extLst>
                  <a:ext uri="{FF2B5EF4-FFF2-40B4-BE49-F238E27FC236}">
                    <a16:creationId xmlns:a16="http://schemas.microsoft.com/office/drawing/2014/main" id="{6EF65DD9-CEAF-404A-AB4C-BA3720725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4" t="25123" r="49593" b="13393"/>
              <a:stretch/>
            </p:blipFill>
            <p:spPr bwMode="auto">
              <a:xfrm>
                <a:off x="3730799" y="3459065"/>
                <a:ext cx="343264" cy="490215"/>
              </a:xfrm>
              <a:prstGeom prst="ellipse">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a16="http://schemas.microsoft.com/office/drawing/2014/main" id="{FB48CA65-5733-0E46-A4A1-8710DC0F3069}"/>
              </a:ext>
            </a:extLst>
          </p:cNvPr>
          <p:cNvGrpSpPr>
            <a:grpSpLocks noChangeAspect="1"/>
          </p:cNvGrpSpPr>
          <p:nvPr/>
        </p:nvGrpSpPr>
        <p:grpSpPr>
          <a:xfrm>
            <a:off x="16874145" y="8397089"/>
            <a:ext cx="14104952" cy="9557434"/>
            <a:chOff x="527649" y="748361"/>
            <a:chExt cx="5658665" cy="4173984"/>
          </a:xfrm>
        </p:grpSpPr>
        <p:pic>
          <p:nvPicPr>
            <p:cNvPr id="22" name="Picture 2">
              <a:extLst>
                <a:ext uri="{FF2B5EF4-FFF2-40B4-BE49-F238E27FC236}">
                  <a16:creationId xmlns:a16="http://schemas.microsoft.com/office/drawing/2014/main" id="{110AF067-94BC-CE4F-9F0A-4FC6D9247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15"/>
            <a:stretch/>
          </p:blipFill>
          <p:spPr bwMode="auto">
            <a:xfrm>
              <a:off x="527649" y="748361"/>
              <a:ext cx="5658665" cy="405639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6485FFD6-18B3-AB46-8907-E0B64CD01DF7}"/>
                </a:ext>
              </a:extLst>
            </p:cNvPr>
            <p:cNvSpPr/>
            <p:nvPr/>
          </p:nvSpPr>
          <p:spPr>
            <a:xfrm>
              <a:off x="574465" y="833693"/>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6" name="Oval 25">
              <a:extLst>
                <a:ext uri="{FF2B5EF4-FFF2-40B4-BE49-F238E27FC236}">
                  <a16:creationId xmlns:a16="http://schemas.microsoft.com/office/drawing/2014/main" id="{EE784A89-12F3-2D4D-90CA-D1F4C43F94F3}"/>
                </a:ext>
              </a:extLst>
            </p:cNvPr>
            <p:cNvSpPr/>
            <p:nvPr/>
          </p:nvSpPr>
          <p:spPr>
            <a:xfrm>
              <a:off x="560656" y="4733341"/>
              <a:ext cx="218550" cy="189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30" name="Group 29">
            <a:extLst>
              <a:ext uri="{FF2B5EF4-FFF2-40B4-BE49-F238E27FC236}">
                <a16:creationId xmlns:a16="http://schemas.microsoft.com/office/drawing/2014/main" id="{3AC9F15A-CAAE-3A48-81DF-93CD2867CBAF}"/>
              </a:ext>
            </a:extLst>
          </p:cNvPr>
          <p:cNvGrpSpPr/>
          <p:nvPr/>
        </p:nvGrpSpPr>
        <p:grpSpPr>
          <a:xfrm>
            <a:off x="-1311519" y="-2758225"/>
            <a:ext cx="13351477" cy="4345117"/>
            <a:chOff x="-1311519" y="-2758225"/>
            <a:chExt cx="13351477" cy="4345117"/>
          </a:xfrm>
        </p:grpSpPr>
        <p:grpSp>
          <p:nvGrpSpPr>
            <p:cNvPr id="31" name="Group 30">
              <a:extLst>
                <a:ext uri="{FF2B5EF4-FFF2-40B4-BE49-F238E27FC236}">
                  <a16:creationId xmlns:a16="http://schemas.microsoft.com/office/drawing/2014/main" id="{893D6C27-BCFD-D245-BA50-E675C1C697A9}"/>
                </a:ext>
              </a:extLst>
            </p:cNvPr>
            <p:cNvGrpSpPr/>
            <p:nvPr/>
          </p:nvGrpSpPr>
          <p:grpSpPr>
            <a:xfrm>
              <a:off x="-1311519" y="-2758225"/>
              <a:ext cx="13351477" cy="4345117"/>
              <a:chOff x="-1311519" y="-2758225"/>
              <a:chExt cx="13351477" cy="4345117"/>
            </a:xfrm>
          </p:grpSpPr>
          <p:sp>
            <p:nvSpPr>
              <p:cNvPr id="34" name="Oval 33">
                <a:extLst>
                  <a:ext uri="{FF2B5EF4-FFF2-40B4-BE49-F238E27FC236}">
                    <a16:creationId xmlns:a16="http://schemas.microsoft.com/office/drawing/2014/main" id="{C3353152-709B-544E-AB30-CE1A2C093A63}"/>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38" name="TextBox 37">
                <a:extLst>
                  <a:ext uri="{FF2B5EF4-FFF2-40B4-BE49-F238E27FC236}">
                    <a16:creationId xmlns:a16="http://schemas.microsoft.com/office/drawing/2014/main" id="{18DF5FFA-AFF1-8846-9890-FBA35A1E109C}"/>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39" name="TextBox 38">
                <a:extLst>
                  <a:ext uri="{FF2B5EF4-FFF2-40B4-BE49-F238E27FC236}">
                    <a16:creationId xmlns:a16="http://schemas.microsoft.com/office/drawing/2014/main" id="{5BA75AC6-9249-914D-B59A-7BA6064E4102}"/>
                  </a:ext>
                </a:extLst>
              </p:cNvPr>
              <p:cNvSpPr txBox="1"/>
              <p:nvPr/>
            </p:nvSpPr>
            <p:spPr>
              <a:xfrm>
                <a:off x="11439258" y="112487"/>
                <a:ext cx="600700" cy="276999"/>
              </a:xfrm>
              <a:prstGeom prst="rect">
                <a:avLst/>
              </a:prstGeom>
              <a:noFill/>
            </p:spPr>
            <p:txBody>
              <a:bodyPr wrap="square" rtlCol="0">
                <a:spAutoFit/>
              </a:bodyPr>
              <a:lstStyle/>
              <a:p>
                <a:pPr algn="r"/>
                <a:r>
                  <a:rPr lang="en-SE" sz="1200" dirty="0"/>
                  <a:t>4/25</a:t>
                </a:r>
              </a:p>
            </p:txBody>
          </p:sp>
          <p:sp>
            <p:nvSpPr>
              <p:cNvPr id="40" name="Rettangolo 5">
                <a:extLst>
                  <a:ext uri="{FF2B5EF4-FFF2-40B4-BE49-F238E27FC236}">
                    <a16:creationId xmlns:a16="http://schemas.microsoft.com/office/drawing/2014/main" id="{D5FC89C3-2453-6240-8EF2-D6FF9FCAD7CF}"/>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Motivation</a:t>
                </a:r>
              </a:p>
            </p:txBody>
          </p:sp>
          <p:pic>
            <p:nvPicPr>
              <p:cNvPr id="41" name="Graphic 40">
                <a:extLst>
                  <a:ext uri="{FF2B5EF4-FFF2-40B4-BE49-F238E27FC236}">
                    <a16:creationId xmlns:a16="http://schemas.microsoft.com/office/drawing/2014/main" id="{C6CDCA42-2C08-2D4F-BF19-CFCF200D9F5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7518" t="29746" r="35671" b="37624"/>
              <a:stretch/>
            </p:blipFill>
            <p:spPr>
              <a:xfrm>
                <a:off x="152042" y="-216954"/>
                <a:ext cx="1181540" cy="1355080"/>
              </a:xfrm>
              <a:prstGeom prst="rect">
                <a:avLst/>
              </a:prstGeom>
            </p:spPr>
          </p:pic>
        </p:grpSp>
        <p:cxnSp>
          <p:nvCxnSpPr>
            <p:cNvPr id="33" name="Straight Connector 32">
              <a:extLst>
                <a:ext uri="{FF2B5EF4-FFF2-40B4-BE49-F238E27FC236}">
                  <a16:creationId xmlns:a16="http://schemas.microsoft.com/office/drawing/2014/main" id="{F0B36E0D-AAF9-1540-A0C3-79A808630947}"/>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079A9DD3-E1D5-7F45-8603-E8AB61051145}"/>
              </a:ext>
            </a:extLst>
          </p:cNvPr>
          <p:cNvGrpSpPr>
            <a:grpSpLocks noChangeAspect="1"/>
          </p:cNvGrpSpPr>
          <p:nvPr/>
        </p:nvGrpSpPr>
        <p:grpSpPr>
          <a:xfrm>
            <a:off x="782486" y="2178655"/>
            <a:ext cx="4543478" cy="3421228"/>
            <a:chOff x="2591357" y="1820268"/>
            <a:chExt cx="5295900" cy="3987800"/>
          </a:xfrm>
        </p:grpSpPr>
        <p:grpSp>
          <p:nvGrpSpPr>
            <p:cNvPr id="28" name="Group 27">
              <a:extLst>
                <a:ext uri="{FF2B5EF4-FFF2-40B4-BE49-F238E27FC236}">
                  <a16:creationId xmlns:a16="http://schemas.microsoft.com/office/drawing/2014/main" id="{89973DD2-5877-0245-8F72-5ED8C1B8C6F5}"/>
                </a:ext>
              </a:extLst>
            </p:cNvPr>
            <p:cNvGrpSpPr/>
            <p:nvPr/>
          </p:nvGrpSpPr>
          <p:grpSpPr>
            <a:xfrm>
              <a:off x="2591357" y="1820268"/>
              <a:ext cx="5295900" cy="3987800"/>
              <a:chOff x="2591357" y="1820268"/>
              <a:chExt cx="5295900" cy="3987800"/>
            </a:xfrm>
          </p:grpSpPr>
          <p:pic>
            <p:nvPicPr>
              <p:cNvPr id="43" name="Picture 42">
                <a:extLst>
                  <a:ext uri="{FF2B5EF4-FFF2-40B4-BE49-F238E27FC236}">
                    <a16:creationId xmlns:a16="http://schemas.microsoft.com/office/drawing/2014/main" id="{031CCEB2-F9A5-794E-AA8A-918655A265C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591357" y="1820268"/>
                <a:ext cx="5295900" cy="3987800"/>
              </a:xfrm>
              <a:prstGeom prst="rect">
                <a:avLst/>
              </a:prstGeom>
            </p:spPr>
          </p:pic>
          <p:grpSp>
            <p:nvGrpSpPr>
              <p:cNvPr id="44" name="Group 43">
                <a:extLst>
                  <a:ext uri="{FF2B5EF4-FFF2-40B4-BE49-F238E27FC236}">
                    <a16:creationId xmlns:a16="http://schemas.microsoft.com/office/drawing/2014/main" id="{4001CDEE-DDAE-AB4B-9EFA-168961DDEE9A}"/>
                  </a:ext>
                </a:extLst>
              </p:cNvPr>
              <p:cNvGrpSpPr/>
              <p:nvPr/>
            </p:nvGrpSpPr>
            <p:grpSpPr>
              <a:xfrm>
                <a:off x="2591357" y="3240499"/>
                <a:ext cx="5082638" cy="726449"/>
                <a:chOff x="8769494" y="3003370"/>
                <a:chExt cx="5082638" cy="726449"/>
              </a:xfrm>
            </p:grpSpPr>
            <p:cxnSp>
              <p:nvCxnSpPr>
                <p:cNvPr id="45" name="Straight Arrow Connector 44">
                  <a:extLst>
                    <a:ext uri="{FF2B5EF4-FFF2-40B4-BE49-F238E27FC236}">
                      <a16:creationId xmlns:a16="http://schemas.microsoft.com/office/drawing/2014/main" id="{2D400CD4-2101-064D-9560-E6A216A38570}"/>
                    </a:ext>
                  </a:extLst>
                </p:cNvPr>
                <p:cNvCxnSpPr>
                  <a:cxnSpLocks/>
                </p:cNvCxnSpPr>
                <p:nvPr/>
              </p:nvCxnSpPr>
              <p:spPr>
                <a:xfrm flipV="1">
                  <a:off x="8769494" y="3569272"/>
                  <a:ext cx="1080562" cy="160547"/>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A731FA3-0FED-3A4D-A968-20FFF41602A3}"/>
                    </a:ext>
                  </a:extLst>
                </p:cNvPr>
                <p:cNvCxnSpPr>
                  <a:cxnSpLocks/>
                </p:cNvCxnSpPr>
                <p:nvPr/>
              </p:nvCxnSpPr>
              <p:spPr>
                <a:xfrm flipV="1">
                  <a:off x="12614148" y="3003370"/>
                  <a:ext cx="1237984" cy="1650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78DDB6E-97C6-E040-8788-3AF4AA14C2A8}"/>
                    </a:ext>
                  </a:extLst>
                </p:cNvPr>
                <p:cNvSpPr txBox="1"/>
                <p:nvPr/>
              </p:nvSpPr>
              <p:spPr>
                <a:xfrm>
                  <a:off x="2729095" y="2895115"/>
                  <a:ext cx="637674" cy="954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4000" b="1" i="1" smtClean="0">
                                <a:latin typeface="Cambria Math" panose="02040503050406030204" pitchFamily="18" charset="0"/>
                              </a:rPr>
                            </m:ctrlPr>
                          </m:groupChrPr>
                          <m:e>
                            <m:r>
                              <m:rPr>
                                <m:brk m:alnAt="1"/>
                              </m:rPr>
                              <a:rPr lang="en-SE" sz="4000" b="1" i="1" smtClean="0">
                                <a:latin typeface="Cambria Math" panose="02040503050406030204" pitchFamily="18" charset="0"/>
                              </a:rPr>
                              <m:t>𝝻</m:t>
                            </m:r>
                          </m:e>
                        </m:groupChr>
                      </m:oMath>
                    </m:oMathPara>
                  </a14:m>
                  <a:endParaRPr lang="en-SE" sz="4000" b="1" dirty="0"/>
                </a:p>
              </p:txBody>
            </p:sp>
          </mc:Choice>
          <mc:Fallback xmlns="">
            <p:sp>
              <p:nvSpPr>
                <p:cNvPr id="58" name="TextBox 57">
                  <a:extLst>
                    <a:ext uri="{FF2B5EF4-FFF2-40B4-BE49-F238E27FC236}">
                      <a16:creationId xmlns:a16="http://schemas.microsoft.com/office/drawing/2014/main" id="{5AF74E38-8B39-7049-9B83-CDDB03A6484E}"/>
                    </a:ext>
                  </a:extLst>
                </p:cNvPr>
                <p:cNvSpPr txBox="1">
                  <a:spLocks noRot="1" noChangeAspect="1" noMove="1" noResize="1" noEditPoints="1" noAdjustHandles="1" noChangeArrowheads="1" noChangeShapeType="1" noTextEdit="1"/>
                </p:cNvSpPr>
                <p:nvPr/>
              </p:nvSpPr>
              <p:spPr>
                <a:xfrm>
                  <a:off x="2729095" y="2895115"/>
                  <a:ext cx="637674" cy="954300"/>
                </a:xfrm>
                <a:prstGeom prst="rect">
                  <a:avLst/>
                </a:prstGeom>
                <a:blipFill>
                  <a:blip r:embed="rId9"/>
                  <a:stretch>
                    <a:fillRect l="-56818" t="-27692" b="-47692"/>
                  </a:stretch>
                </a:blipFill>
              </p:spPr>
              <p:txBody>
                <a:bodyPr/>
                <a:lstStyle/>
                <a:p>
                  <a:r>
                    <a:rPr lang="en-SE">
                      <a:noFill/>
                    </a:rPr>
                    <a:t> </a:t>
                  </a:r>
                </a:p>
              </p:txBody>
            </p:sp>
          </mc:Fallback>
        </mc:AlternateContent>
      </p:grpSp>
      <p:grpSp>
        <p:nvGrpSpPr>
          <p:cNvPr id="47" name="Group 46">
            <a:extLst>
              <a:ext uri="{FF2B5EF4-FFF2-40B4-BE49-F238E27FC236}">
                <a16:creationId xmlns:a16="http://schemas.microsoft.com/office/drawing/2014/main" id="{01EC7C04-5965-D14C-98C7-EA08DD5183D0}"/>
              </a:ext>
            </a:extLst>
          </p:cNvPr>
          <p:cNvGrpSpPr/>
          <p:nvPr/>
        </p:nvGrpSpPr>
        <p:grpSpPr>
          <a:xfrm>
            <a:off x="635319" y="1695771"/>
            <a:ext cx="4671254" cy="4602812"/>
            <a:chOff x="205064" y="1002964"/>
            <a:chExt cx="4671254" cy="4602812"/>
          </a:xfrm>
        </p:grpSpPr>
        <p:cxnSp>
          <p:nvCxnSpPr>
            <p:cNvPr id="48" name="Straight Connector 47">
              <a:extLst>
                <a:ext uri="{FF2B5EF4-FFF2-40B4-BE49-F238E27FC236}">
                  <a16:creationId xmlns:a16="http://schemas.microsoft.com/office/drawing/2014/main" id="{2CF0CB2A-204D-AF48-BCB1-546CF1E9A3A5}"/>
                </a:ext>
              </a:extLst>
            </p:cNvPr>
            <p:cNvCxnSpPr>
              <a:cxnSpLocks noChangeAspect="1"/>
            </p:cNvCxnSpPr>
            <p:nvPr/>
          </p:nvCxnSpPr>
          <p:spPr>
            <a:xfrm>
              <a:off x="205064" y="1002964"/>
              <a:ext cx="4671254"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70680E1-1D9B-214D-842F-49256097C77A}"/>
                </a:ext>
              </a:extLst>
            </p:cNvPr>
            <p:cNvCxnSpPr>
              <a:cxnSpLocks noChangeAspect="1"/>
            </p:cNvCxnSpPr>
            <p:nvPr/>
          </p:nvCxnSpPr>
          <p:spPr>
            <a:xfrm>
              <a:off x="205064" y="5605776"/>
              <a:ext cx="4671254"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525B689-1F7E-9640-A2FB-264CF43A83F2}"/>
                </a:ext>
              </a:extLst>
            </p:cNvPr>
            <p:cNvCxnSpPr>
              <a:cxnSpLocks noChangeAspect="1"/>
            </p:cNvCxnSpPr>
            <p:nvPr/>
          </p:nvCxnSpPr>
          <p:spPr>
            <a:xfrm>
              <a:off x="386160" y="1233105"/>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459621A-D3EF-1A4E-9F66-E720F93CDCC2}"/>
                </a:ext>
              </a:extLst>
            </p:cNvPr>
            <p:cNvCxnSpPr>
              <a:cxnSpLocks noChangeAspect="1"/>
            </p:cNvCxnSpPr>
            <p:nvPr/>
          </p:nvCxnSpPr>
          <p:spPr>
            <a:xfrm>
              <a:off x="386160" y="1463246"/>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3BCB7BB-A7F7-5E45-870D-EF61F0825487}"/>
                </a:ext>
              </a:extLst>
            </p:cNvPr>
            <p:cNvCxnSpPr>
              <a:cxnSpLocks noChangeAspect="1"/>
            </p:cNvCxnSpPr>
            <p:nvPr/>
          </p:nvCxnSpPr>
          <p:spPr>
            <a:xfrm>
              <a:off x="386160" y="1693387"/>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AD4C6C9-E48F-244D-8EF7-72B18F80D783}"/>
                </a:ext>
              </a:extLst>
            </p:cNvPr>
            <p:cNvCxnSpPr>
              <a:cxnSpLocks noChangeAspect="1"/>
            </p:cNvCxnSpPr>
            <p:nvPr/>
          </p:nvCxnSpPr>
          <p:spPr>
            <a:xfrm>
              <a:off x="386160" y="1923528"/>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3D7CE52-8675-604A-B845-053E4D658BD3}"/>
                </a:ext>
              </a:extLst>
            </p:cNvPr>
            <p:cNvCxnSpPr>
              <a:cxnSpLocks noChangeAspect="1"/>
            </p:cNvCxnSpPr>
            <p:nvPr/>
          </p:nvCxnSpPr>
          <p:spPr>
            <a:xfrm>
              <a:off x="386160" y="2153669"/>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E4469BD-BBFB-B349-B8DE-072AF8D2472B}"/>
                </a:ext>
              </a:extLst>
            </p:cNvPr>
            <p:cNvCxnSpPr>
              <a:cxnSpLocks noChangeAspect="1"/>
            </p:cNvCxnSpPr>
            <p:nvPr/>
          </p:nvCxnSpPr>
          <p:spPr>
            <a:xfrm>
              <a:off x="386160" y="2383810"/>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8C49C0B-2A58-AE4B-B6CA-0E4263B2B5E4}"/>
                </a:ext>
              </a:extLst>
            </p:cNvPr>
            <p:cNvCxnSpPr>
              <a:cxnSpLocks noChangeAspect="1"/>
            </p:cNvCxnSpPr>
            <p:nvPr/>
          </p:nvCxnSpPr>
          <p:spPr>
            <a:xfrm>
              <a:off x="386160" y="2613951"/>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57DE230-7761-5148-86B2-BF8D893316BE}"/>
                </a:ext>
              </a:extLst>
            </p:cNvPr>
            <p:cNvCxnSpPr>
              <a:cxnSpLocks noChangeAspect="1"/>
            </p:cNvCxnSpPr>
            <p:nvPr/>
          </p:nvCxnSpPr>
          <p:spPr>
            <a:xfrm>
              <a:off x="386160" y="2844092"/>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478F62F-E7C8-134D-8605-E05AA4BA6106}"/>
                </a:ext>
              </a:extLst>
            </p:cNvPr>
            <p:cNvCxnSpPr>
              <a:cxnSpLocks noChangeAspect="1"/>
            </p:cNvCxnSpPr>
            <p:nvPr/>
          </p:nvCxnSpPr>
          <p:spPr>
            <a:xfrm>
              <a:off x="386160" y="3074233"/>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AA6E597-88E3-684F-ADBB-C91A2F78C99F}"/>
                </a:ext>
              </a:extLst>
            </p:cNvPr>
            <p:cNvCxnSpPr>
              <a:cxnSpLocks noChangeAspect="1"/>
            </p:cNvCxnSpPr>
            <p:nvPr/>
          </p:nvCxnSpPr>
          <p:spPr>
            <a:xfrm>
              <a:off x="386160" y="3304374"/>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82B873-8291-0043-94F7-A4181A4498A9}"/>
                </a:ext>
              </a:extLst>
            </p:cNvPr>
            <p:cNvCxnSpPr>
              <a:cxnSpLocks noChangeAspect="1"/>
            </p:cNvCxnSpPr>
            <p:nvPr/>
          </p:nvCxnSpPr>
          <p:spPr>
            <a:xfrm>
              <a:off x="386160" y="3534515"/>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BC9AEAE-55E0-C549-9995-150C29F0A9E2}"/>
                </a:ext>
              </a:extLst>
            </p:cNvPr>
            <p:cNvCxnSpPr>
              <a:cxnSpLocks noChangeAspect="1"/>
            </p:cNvCxnSpPr>
            <p:nvPr/>
          </p:nvCxnSpPr>
          <p:spPr>
            <a:xfrm>
              <a:off x="386160" y="3764656"/>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B55677D-7F0B-0D4E-B428-B3A4EDDFE3A8}"/>
                </a:ext>
              </a:extLst>
            </p:cNvPr>
            <p:cNvCxnSpPr>
              <a:cxnSpLocks noChangeAspect="1"/>
            </p:cNvCxnSpPr>
            <p:nvPr/>
          </p:nvCxnSpPr>
          <p:spPr>
            <a:xfrm>
              <a:off x="386160" y="3994797"/>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0785E05-8FBF-6A4E-9242-93CF567C55D4}"/>
                </a:ext>
              </a:extLst>
            </p:cNvPr>
            <p:cNvCxnSpPr>
              <a:cxnSpLocks noChangeAspect="1"/>
            </p:cNvCxnSpPr>
            <p:nvPr/>
          </p:nvCxnSpPr>
          <p:spPr>
            <a:xfrm>
              <a:off x="386160" y="4224938"/>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5A08097-261C-0D4A-AADF-8137BBF70740}"/>
                </a:ext>
              </a:extLst>
            </p:cNvPr>
            <p:cNvCxnSpPr>
              <a:cxnSpLocks noChangeAspect="1"/>
            </p:cNvCxnSpPr>
            <p:nvPr/>
          </p:nvCxnSpPr>
          <p:spPr>
            <a:xfrm>
              <a:off x="386160" y="4455079"/>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F0C5E8E-87A0-9E43-8022-0128EE39C80F}"/>
                </a:ext>
              </a:extLst>
            </p:cNvPr>
            <p:cNvCxnSpPr>
              <a:cxnSpLocks noChangeAspect="1"/>
            </p:cNvCxnSpPr>
            <p:nvPr/>
          </p:nvCxnSpPr>
          <p:spPr>
            <a:xfrm>
              <a:off x="386160" y="4685220"/>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66D24E8-CF27-1240-AE72-D708763779F4}"/>
                </a:ext>
              </a:extLst>
            </p:cNvPr>
            <p:cNvCxnSpPr>
              <a:cxnSpLocks noChangeAspect="1"/>
            </p:cNvCxnSpPr>
            <p:nvPr/>
          </p:nvCxnSpPr>
          <p:spPr>
            <a:xfrm>
              <a:off x="386160" y="4915361"/>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1759013-2FB3-4240-8801-11C118BDDF65}"/>
                </a:ext>
              </a:extLst>
            </p:cNvPr>
            <p:cNvCxnSpPr>
              <a:cxnSpLocks noChangeAspect="1"/>
            </p:cNvCxnSpPr>
            <p:nvPr/>
          </p:nvCxnSpPr>
          <p:spPr>
            <a:xfrm>
              <a:off x="386160" y="5145502"/>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4D7CCA2-8D6E-E34B-941C-82434D19302A}"/>
                </a:ext>
              </a:extLst>
            </p:cNvPr>
            <p:cNvCxnSpPr>
              <a:cxnSpLocks noChangeAspect="1"/>
            </p:cNvCxnSpPr>
            <p:nvPr/>
          </p:nvCxnSpPr>
          <p:spPr>
            <a:xfrm>
              <a:off x="386160" y="5375643"/>
              <a:ext cx="4360516"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5E867738-A4A4-454A-810C-E5DEFB69A988}"/>
                    </a:ext>
                  </a:extLst>
                </p:cNvPr>
                <p:cNvSpPr txBox="1">
                  <a:spLocks noChangeAspect="1"/>
                </p:cNvSpPr>
                <p:nvPr/>
              </p:nvSpPr>
              <p:spPr>
                <a:xfrm>
                  <a:off x="205064" y="4655962"/>
                  <a:ext cx="547078" cy="7509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SE" sz="4000" b="1" i="1" smtClean="0">
                                <a:latin typeface="Cambria Math" panose="02040503050406030204" pitchFamily="18" charset="0"/>
                              </a:rPr>
                            </m:ctrlPr>
                          </m:groupChrPr>
                          <m:e>
                            <m:r>
                              <m:rPr>
                                <m:brk m:alnAt="1"/>
                              </m:rPr>
                              <a:rPr lang="en-US" sz="4000" b="1" i="1" smtClean="0">
                                <a:latin typeface="Cambria Math" panose="02040503050406030204" pitchFamily="18" charset="0"/>
                              </a:rPr>
                              <m:t>𝑬</m:t>
                            </m:r>
                          </m:e>
                        </m:groupChr>
                      </m:oMath>
                    </m:oMathPara>
                  </a14:m>
                  <a:endParaRPr lang="en-SE" sz="4000" b="1" dirty="0"/>
                </a:p>
              </p:txBody>
            </p:sp>
          </mc:Choice>
          <mc:Fallback>
            <p:sp>
              <p:nvSpPr>
                <p:cNvPr id="69" name="TextBox 68">
                  <a:extLst>
                    <a:ext uri="{FF2B5EF4-FFF2-40B4-BE49-F238E27FC236}">
                      <a16:creationId xmlns:a16="http://schemas.microsoft.com/office/drawing/2014/main" id="{5E867738-A4A4-454A-810C-E5DEFB69A988}"/>
                    </a:ext>
                  </a:extLst>
                </p:cNvPr>
                <p:cNvSpPr txBox="1">
                  <a:spLocks noRot="1" noChangeAspect="1" noMove="1" noResize="1" noEditPoints="1" noAdjustHandles="1" noChangeArrowheads="1" noChangeShapeType="1" noTextEdit="1"/>
                </p:cNvSpPr>
                <p:nvPr/>
              </p:nvSpPr>
              <p:spPr>
                <a:xfrm>
                  <a:off x="205064" y="4655962"/>
                  <a:ext cx="547078" cy="750944"/>
                </a:xfrm>
                <a:prstGeom prst="rect">
                  <a:avLst/>
                </a:prstGeom>
                <a:blipFill>
                  <a:blip r:embed="rId10"/>
                  <a:stretch>
                    <a:fillRect l="-55556" t="-27869" b="-57377"/>
                  </a:stretch>
                </a:blipFill>
              </p:spPr>
              <p:txBody>
                <a:bodyPr/>
                <a:lstStyle/>
                <a:p>
                  <a:r>
                    <a:rPr lang="en-SE">
                      <a:noFill/>
                    </a:rPr>
                    <a:t> </a:t>
                  </a:r>
                </a:p>
              </p:txBody>
            </p:sp>
          </mc:Fallback>
        </mc:AlternateContent>
      </p:grpSp>
      <p:pic>
        <p:nvPicPr>
          <p:cNvPr id="70" name="Picture 69">
            <a:extLst>
              <a:ext uri="{FF2B5EF4-FFF2-40B4-BE49-F238E27FC236}">
                <a16:creationId xmlns:a16="http://schemas.microsoft.com/office/drawing/2014/main" id="{F424B6CA-1F4C-8B4B-A134-8F479089CCEB}"/>
              </a:ext>
            </a:extLst>
          </p:cNvPr>
          <p:cNvPicPr>
            <a:picLocks noChangeAspect="1"/>
          </p:cNvPicPr>
          <p:nvPr/>
        </p:nvPicPr>
        <p:blipFill rotWithShape="1">
          <a:blip r:embed="rId11"/>
          <a:srcRect l="20573"/>
          <a:stretch/>
        </p:blipFill>
        <p:spPr>
          <a:xfrm>
            <a:off x="6744366" y="603773"/>
            <a:ext cx="4671254" cy="5849633"/>
          </a:xfrm>
          <a:prstGeom prst="rect">
            <a:avLst/>
          </a:prstGeom>
        </p:spPr>
      </p:pic>
      <p:sp>
        <p:nvSpPr>
          <p:cNvPr id="71" name="TextBox 70">
            <a:extLst>
              <a:ext uri="{FF2B5EF4-FFF2-40B4-BE49-F238E27FC236}">
                <a16:creationId xmlns:a16="http://schemas.microsoft.com/office/drawing/2014/main" id="{EC4E0D4F-95CF-B54B-832C-8CA7354B827B}"/>
              </a:ext>
            </a:extLst>
          </p:cNvPr>
          <p:cNvSpPr txBox="1"/>
          <p:nvPr/>
        </p:nvSpPr>
        <p:spPr>
          <a:xfrm>
            <a:off x="6932994" y="6461368"/>
            <a:ext cx="2480905" cy="230832"/>
          </a:xfrm>
          <a:prstGeom prst="rect">
            <a:avLst/>
          </a:prstGeom>
          <a:noFill/>
        </p:spPr>
        <p:txBody>
          <a:bodyPr wrap="square" rtlCol="0">
            <a:spAutoFit/>
          </a:bodyPr>
          <a:lstStyle/>
          <a:p>
            <a:r>
              <a:rPr lang="en-SE" sz="900" u="sng" dirty="0"/>
              <a:t>EDS,</a:t>
            </a:r>
            <a:r>
              <a:rPr lang="en-SE" sz="900" dirty="0"/>
              <a:t> et al, </a:t>
            </a:r>
            <a:r>
              <a:rPr lang="en-SE" sz="900" i="1" dirty="0"/>
              <a:t>in preparation</a:t>
            </a:r>
          </a:p>
        </p:txBody>
      </p:sp>
    </p:spTree>
    <p:extLst>
      <p:ext uri="{BB962C8B-B14F-4D97-AF65-F5344CB8AC3E}">
        <p14:creationId xmlns:p14="http://schemas.microsoft.com/office/powerpoint/2010/main" val="2211587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9138BA-4977-B949-BCAD-1E0F5CF1F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5829" y="4343339"/>
            <a:ext cx="2664962" cy="2243545"/>
          </a:xfrm>
          <a:prstGeom prst="rect">
            <a:avLst/>
          </a:prstGeom>
        </p:spPr>
      </p:pic>
      <p:sp>
        <p:nvSpPr>
          <p:cNvPr id="22" name="TextBox 21">
            <a:extLst>
              <a:ext uri="{FF2B5EF4-FFF2-40B4-BE49-F238E27FC236}">
                <a16:creationId xmlns:a16="http://schemas.microsoft.com/office/drawing/2014/main" id="{EF77B74B-7827-794D-983C-8593BA3C09C9}"/>
              </a:ext>
            </a:extLst>
          </p:cNvPr>
          <p:cNvSpPr txBox="1"/>
          <p:nvPr/>
        </p:nvSpPr>
        <p:spPr>
          <a:xfrm>
            <a:off x="7969130" y="3929940"/>
            <a:ext cx="4362913" cy="338554"/>
          </a:xfrm>
          <a:prstGeom prst="rect">
            <a:avLst/>
          </a:prstGeom>
          <a:noFill/>
        </p:spPr>
        <p:txBody>
          <a:bodyPr wrap="square">
            <a:spAutoFit/>
          </a:bodyPr>
          <a:lstStyle/>
          <a:p>
            <a:r>
              <a:rPr lang="en-GB" sz="1600" b="0" i="0" dirty="0">
                <a:effectLst/>
                <a:latin typeface="Calibri" panose="020F0502020204030204" pitchFamily="34" charset="0"/>
                <a:cs typeface="Calibri" panose="020F0502020204030204" pitchFamily="34" charset="0"/>
              </a:rPr>
              <a:t>Horizon 2020 </a:t>
            </a:r>
            <a:r>
              <a:rPr lang="en-GB" sz="1600" dirty="0"/>
              <a:t>grant agreement No. 801406</a:t>
            </a:r>
            <a:r>
              <a:rPr lang="en-GB" sz="1600" b="0" i="0" dirty="0">
                <a:effectLst/>
                <a:latin typeface="Calibri" panose="020F0502020204030204" pitchFamily="34" charset="0"/>
                <a:cs typeface="Calibri" panose="020F0502020204030204" pitchFamily="34" charset="0"/>
              </a:rPr>
              <a:t> </a:t>
            </a:r>
            <a:endParaRPr lang="en-SE" sz="16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FAE81C9-509C-4C4B-BE6E-40CAE88E544C}"/>
              </a:ext>
            </a:extLst>
          </p:cNvPr>
          <p:cNvSpPr txBox="1"/>
          <p:nvPr/>
        </p:nvSpPr>
        <p:spPr>
          <a:xfrm>
            <a:off x="347863" y="4467090"/>
            <a:ext cx="8319070" cy="1523494"/>
          </a:xfrm>
          <a:prstGeom prst="rect">
            <a:avLst/>
          </a:prstGeom>
          <a:noFill/>
        </p:spPr>
        <p:txBody>
          <a:bodyPr wrap="square">
            <a:spAutoFit/>
          </a:bodyPr>
          <a:lstStyle/>
          <a:p>
            <a:pPr algn="l"/>
            <a:r>
              <a:rPr lang="en-GB" b="0" i="0" dirty="0">
                <a:effectLst/>
                <a:latin typeface="Calibri" panose="020F0502020204030204" pitchFamily="34" charset="0"/>
                <a:cs typeface="Calibri" panose="020F0502020204030204" pitchFamily="34" charset="0"/>
              </a:rPr>
              <a:t>Deliver mass and conformation separated biomolecules </a:t>
            </a:r>
          </a:p>
          <a:p>
            <a:pPr algn="l"/>
            <a:r>
              <a:rPr lang="en-GB" sz="700" b="0" i="0" dirty="0">
                <a:effectLst/>
                <a:latin typeface="Calibri" panose="020F0502020204030204" pitchFamily="34" charset="0"/>
                <a:cs typeface="Calibri" panose="020F0502020204030204" pitchFamily="34" charset="0"/>
              </a:rPr>
              <a:t> </a:t>
            </a:r>
          </a:p>
          <a:p>
            <a:r>
              <a:rPr lang="en-GB" b="0" i="0" dirty="0">
                <a:effectLst/>
                <a:latin typeface="Calibri" panose="020F0502020204030204" pitchFamily="34" charset="0"/>
                <a:cs typeface="Calibri" panose="020F0502020204030204" pitchFamily="34" charset="0"/>
              </a:rPr>
              <a:t>Orient proteins for SPI. </a:t>
            </a:r>
            <a:r>
              <a:rPr lang="en-GB" sz="800" dirty="0">
                <a:latin typeface="Calibri" panose="020F0502020204030204" pitchFamily="34" charset="0"/>
                <a:cs typeface="Calibri" panose="020F0502020204030204" pitchFamily="34" charset="0"/>
              </a:rPr>
              <a:t> </a:t>
            </a:r>
          </a:p>
          <a:p>
            <a:pPr algn="l"/>
            <a:endParaRPr lang="en-GB" sz="700" b="0" i="0" dirty="0">
              <a:effectLst/>
              <a:latin typeface="Calibri" panose="020F0502020204030204" pitchFamily="34" charset="0"/>
              <a:cs typeface="Calibri" panose="020F0502020204030204" pitchFamily="34" charset="0"/>
            </a:endParaRPr>
          </a:p>
          <a:p>
            <a:pPr algn="l"/>
            <a:r>
              <a:rPr lang="en-GB" b="0" i="0" dirty="0">
                <a:effectLst/>
                <a:latin typeface="Calibri" panose="020F0502020204030204" pitchFamily="34" charset="0"/>
                <a:cs typeface="Calibri" panose="020F0502020204030204" pitchFamily="34" charset="0"/>
              </a:rPr>
              <a:t>Image protein complex </a:t>
            </a:r>
            <a:r>
              <a:rPr lang="en-GB" sz="700" b="0" i="0" dirty="0">
                <a:effectLst/>
                <a:latin typeface="Calibri" panose="020F0502020204030204" pitchFamily="34" charset="0"/>
                <a:cs typeface="Calibri" panose="020F0502020204030204" pitchFamily="34" charset="0"/>
              </a:rPr>
              <a:t> </a:t>
            </a:r>
          </a:p>
          <a:p>
            <a:pPr algn="l"/>
            <a:endParaRPr lang="en-GB" sz="700" b="0" i="0" dirty="0">
              <a:effectLst/>
              <a:latin typeface="Calibri" panose="020F0502020204030204" pitchFamily="34" charset="0"/>
              <a:cs typeface="Calibri" panose="020F0502020204030204" pitchFamily="34" charset="0"/>
            </a:endParaRPr>
          </a:p>
          <a:p>
            <a:pPr algn="l"/>
            <a:r>
              <a:rPr lang="en-GB" b="0" i="0" dirty="0">
                <a:effectLst/>
                <a:latin typeface="Calibri" panose="020F0502020204030204" pitchFamily="34" charset="0"/>
                <a:cs typeface="Calibri" panose="020F0502020204030204" pitchFamily="34" charset="0"/>
              </a:rPr>
              <a:t>Exploit potential of protein orientation for other applications</a:t>
            </a:r>
            <a:r>
              <a:rPr lang="en-GB" b="0" i="0" dirty="0">
                <a:effectLst/>
                <a:latin typeface="Lato" panose="020F0502020204030203" pitchFamily="34" charset="0"/>
              </a:rPr>
              <a:t>.</a:t>
            </a:r>
          </a:p>
        </p:txBody>
      </p:sp>
      <p:sp>
        <p:nvSpPr>
          <p:cNvPr id="25" name="Rectangle 24">
            <a:extLst>
              <a:ext uri="{FF2B5EF4-FFF2-40B4-BE49-F238E27FC236}">
                <a16:creationId xmlns:a16="http://schemas.microsoft.com/office/drawing/2014/main" id="{77816840-6BDE-A043-9FD9-7DB548CFF8F9}"/>
              </a:ext>
            </a:extLst>
          </p:cNvPr>
          <p:cNvSpPr/>
          <p:nvPr/>
        </p:nvSpPr>
        <p:spPr>
          <a:xfrm>
            <a:off x="498666" y="1758126"/>
            <a:ext cx="7292291" cy="646331"/>
          </a:xfrm>
          <a:prstGeom prst="rect">
            <a:avLst/>
          </a:prstGeom>
        </p:spPr>
        <p:txBody>
          <a:bodyPr wrap="square">
            <a:spAutoFit/>
          </a:bodyPr>
          <a:lstStyle/>
          <a:p>
            <a:r>
              <a:rPr lang="en-GB" b="1" dirty="0">
                <a:latin typeface="Calibri" panose="020F0502020204030204" pitchFamily="34" charset="0"/>
                <a:cs typeface="Calibri" panose="020F0502020204030204" pitchFamily="34" charset="0"/>
              </a:rPr>
              <a:t>Mass Spectrometry for Single-Particle Imaging of</a:t>
            </a:r>
          </a:p>
          <a:p>
            <a:r>
              <a:rPr lang="en-GB" b="1" dirty="0">
                <a:latin typeface="Calibri" panose="020F0502020204030204" pitchFamily="34" charset="0"/>
                <a:cs typeface="Calibri" panose="020F0502020204030204" pitchFamily="34" charset="0"/>
              </a:rPr>
              <a:t> Dipole Oriented Protein Complexes</a:t>
            </a:r>
            <a:endParaRPr lang="en-GB" b="1" i="0" dirty="0">
              <a:effectLst/>
              <a:latin typeface="Calibri" panose="020F0502020204030204" pitchFamily="34" charset="0"/>
              <a:cs typeface="Calibri" panose="020F0502020204030204" pitchFamily="34" charset="0"/>
            </a:endParaRPr>
          </a:p>
        </p:txBody>
      </p:sp>
      <p:sp>
        <p:nvSpPr>
          <p:cNvPr id="2" name="AutoShape 2">
            <a:extLst>
              <a:ext uri="{FF2B5EF4-FFF2-40B4-BE49-F238E27FC236}">
                <a16:creationId xmlns:a16="http://schemas.microsoft.com/office/drawing/2014/main" id="{DCD449AD-834D-CE4F-9268-145A9C75F559}"/>
              </a:ext>
            </a:extLst>
          </p:cNvPr>
          <p:cNvSpPr>
            <a:spLocks noChangeAspect="1" noChangeArrowheads="1"/>
          </p:cNvSpPr>
          <p:nvPr/>
        </p:nvSpPr>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pic>
        <p:nvPicPr>
          <p:cNvPr id="4" name="Picture 3">
            <a:extLst>
              <a:ext uri="{FF2B5EF4-FFF2-40B4-BE49-F238E27FC236}">
                <a16:creationId xmlns:a16="http://schemas.microsoft.com/office/drawing/2014/main" id="{3826AFCC-CE3A-2048-991F-B99BE44F4DC3}"/>
              </a:ext>
            </a:extLst>
          </p:cNvPr>
          <p:cNvPicPr>
            <a:picLocks noChangeAspect="1"/>
          </p:cNvPicPr>
          <p:nvPr/>
        </p:nvPicPr>
        <p:blipFill rotWithShape="1">
          <a:blip r:embed="rId4"/>
          <a:srcRect l="8653" r="6637" b="23774"/>
          <a:stretch/>
        </p:blipFill>
        <p:spPr>
          <a:xfrm>
            <a:off x="7351064" y="1624015"/>
            <a:ext cx="4179727" cy="2312299"/>
          </a:xfrm>
          <a:prstGeom prst="rect">
            <a:avLst/>
          </a:prstGeom>
        </p:spPr>
      </p:pic>
      <p:grpSp>
        <p:nvGrpSpPr>
          <p:cNvPr id="54" name="Group 53">
            <a:extLst>
              <a:ext uri="{FF2B5EF4-FFF2-40B4-BE49-F238E27FC236}">
                <a16:creationId xmlns:a16="http://schemas.microsoft.com/office/drawing/2014/main" id="{CA43FF73-B5E3-FD47-BE24-05780B38909E}"/>
              </a:ext>
            </a:extLst>
          </p:cNvPr>
          <p:cNvGrpSpPr/>
          <p:nvPr/>
        </p:nvGrpSpPr>
        <p:grpSpPr>
          <a:xfrm>
            <a:off x="3382621" y="2288902"/>
            <a:ext cx="1524382" cy="2188110"/>
            <a:chOff x="3471666" y="1659828"/>
            <a:chExt cx="1524382" cy="2188110"/>
          </a:xfrm>
        </p:grpSpPr>
        <p:pic>
          <p:nvPicPr>
            <p:cNvPr id="55" name="Picture 54">
              <a:extLst>
                <a:ext uri="{FF2B5EF4-FFF2-40B4-BE49-F238E27FC236}">
                  <a16:creationId xmlns:a16="http://schemas.microsoft.com/office/drawing/2014/main" id="{F5E72E29-32E1-564A-AB44-590EF4D53A09}"/>
                </a:ext>
              </a:extLst>
            </p:cNvPr>
            <p:cNvPicPr>
              <a:picLocks noChangeAspect="1"/>
            </p:cNvPicPr>
            <p:nvPr/>
          </p:nvPicPr>
          <p:blipFill rotWithShape="1">
            <a:blip r:embed="rId5"/>
            <a:srcRect l="55545" t="6767" r="17437"/>
            <a:stretch/>
          </p:blipFill>
          <p:spPr>
            <a:xfrm>
              <a:off x="3471666" y="1659828"/>
              <a:ext cx="1524382" cy="2188110"/>
            </a:xfrm>
            <a:prstGeom prst="roundRect">
              <a:avLst/>
            </a:prstGeom>
          </p:spPr>
        </p:pic>
        <p:sp>
          <p:nvSpPr>
            <p:cNvPr id="56" name="Rectangle 55">
              <a:extLst>
                <a:ext uri="{FF2B5EF4-FFF2-40B4-BE49-F238E27FC236}">
                  <a16:creationId xmlns:a16="http://schemas.microsoft.com/office/drawing/2014/main" id="{633A25B2-B502-1149-AD64-71234F103B15}"/>
                </a:ext>
              </a:extLst>
            </p:cNvPr>
            <p:cNvSpPr/>
            <p:nvPr/>
          </p:nvSpPr>
          <p:spPr>
            <a:xfrm>
              <a:off x="4805464" y="2058373"/>
              <a:ext cx="190584" cy="144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6" name="Group 5">
            <a:extLst>
              <a:ext uri="{FF2B5EF4-FFF2-40B4-BE49-F238E27FC236}">
                <a16:creationId xmlns:a16="http://schemas.microsoft.com/office/drawing/2014/main" id="{0706EE9D-DD99-024C-A043-1CEB5E033CF2}"/>
              </a:ext>
            </a:extLst>
          </p:cNvPr>
          <p:cNvGrpSpPr/>
          <p:nvPr/>
        </p:nvGrpSpPr>
        <p:grpSpPr>
          <a:xfrm>
            <a:off x="259786" y="2290117"/>
            <a:ext cx="5641996" cy="2188110"/>
            <a:chOff x="348831" y="1661043"/>
            <a:chExt cx="5641996" cy="2188110"/>
          </a:xfrm>
        </p:grpSpPr>
        <p:pic>
          <p:nvPicPr>
            <p:cNvPr id="20" name="Picture 19">
              <a:extLst>
                <a:ext uri="{FF2B5EF4-FFF2-40B4-BE49-F238E27FC236}">
                  <a16:creationId xmlns:a16="http://schemas.microsoft.com/office/drawing/2014/main" id="{5F3B4B51-819E-2141-9AE1-6B0C1B412419}"/>
                </a:ext>
              </a:extLst>
            </p:cNvPr>
            <p:cNvPicPr>
              <a:picLocks noChangeAspect="1"/>
            </p:cNvPicPr>
            <p:nvPr/>
          </p:nvPicPr>
          <p:blipFill rotWithShape="1">
            <a:blip r:embed="rId5"/>
            <a:srcRect t="6767" r="44650"/>
            <a:stretch/>
          </p:blipFill>
          <p:spPr>
            <a:xfrm>
              <a:off x="348831" y="1661043"/>
              <a:ext cx="3122836" cy="2188110"/>
            </a:xfrm>
            <a:prstGeom prst="rect">
              <a:avLst/>
            </a:prstGeom>
          </p:spPr>
        </p:pic>
        <p:pic>
          <p:nvPicPr>
            <p:cNvPr id="58" name="Picture 57">
              <a:extLst>
                <a:ext uri="{FF2B5EF4-FFF2-40B4-BE49-F238E27FC236}">
                  <a16:creationId xmlns:a16="http://schemas.microsoft.com/office/drawing/2014/main" id="{24114DC6-8EBF-F74F-B333-FA5D7386C1BA}"/>
                </a:ext>
              </a:extLst>
            </p:cNvPr>
            <p:cNvPicPr>
              <a:picLocks noChangeAspect="1"/>
            </p:cNvPicPr>
            <p:nvPr/>
          </p:nvPicPr>
          <p:blipFill rotWithShape="1">
            <a:blip r:embed="rId5"/>
            <a:srcRect l="79411" t="24942"/>
            <a:stretch/>
          </p:blipFill>
          <p:spPr>
            <a:xfrm>
              <a:off x="4829175" y="2087591"/>
              <a:ext cx="1161652" cy="1761561"/>
            </a:xfrm>
            <a:prstGeom prst="rect">
              <a:avLst/>
            </a:prstGeom>
          </p:spPr>
        </p:pic>
      </p:grpSp>
      <p:pic>
        <p:nvPicPr>
          <p:cNvPr id="16" name="Content Placeholder 15">
            <a:extLst>
              <a:ext uri="{FF2B5EF4-FFF2-40B4-BE49-F238E27FC236}">
                <a16:creationId xmlns:a16="http://schemas.microsoft.com/office/drawing/2014/main" id="{C70CB75B-94B6-314B-BE0F-4E298A9018FF}"/>
              </a:ext>
            </a:extLst>
          </p:cNvPr>
          <p:cNvPicPr>
            <a:picLocks noGrp="1" noChangeAspect="1"/>
          </p:cNvPicPr>
          <p:nvPr>
            <p:ph idx="1"/>
          </p:nvPr>
        </p:nvPicPr>
        <p:blipFill>
          <a:blip r:embed="rId6"/>
          <a:stretch>
            <a:fillRect/>
          </a:stretch>
        </p:blipFill>
        <p:spPr>
          <a:xfrm>
            <a:off x="5933324" y="1809131"/>
            <a:ext cx="949763" cy="949763"/>
          </a:xfrm>
        </p:spPr>
      </p:pic>
      <p:pic>
        <p:nvPicPr>
          <p:cNvPr id="17" name="Picture 2" descr="MS SPIDOC – Mass Spectrometry for Single-Particle Imaging of Dipole  Oriented Protein Complexes">
            <a:extLst>
              <a:ext uri="{FF2B5EF4-FFF2-40B4-BE49-F238E27FC236}">
                <a16:creationId xmlns:a16="http://schemas.microsoft.com/office/drawing/2014/main" id="{8FE6BF9D-E549-AF44-98D8-0F1BCFB224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010" b="16702"/>
          <a:stretch/>
        </p:blipFill>
        <p:spPr bwMode="auto">
          <a:xfrm>
            <a:off x="5572972" y="564727"/>
            <a:ext cx="1432779" cy="949763"/>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14E0C65-A682-8041-A932-3ECEAF071F95}"/>
              </a:ext>
            </a:extLst>
          </p:cNvPr>
          <p:cNvGrpSpPr/>
          <p:nvPr/>
        </p:nvGrpSpPr>
        <p:grpSpPr>
          <a:xfrm>
            <a:off x="-1311519" y="-2758225"/>
            <a:ext cx="13351477" cy="4345117"/>
            <a:chOff x="-1311519" y="-2758225"/>
            <a:chExt cx="13351477" cy="4345117"/>
          </a:xfrm>
        </p:grpSpPr>
        <p:grpSp>
          <p:nvGrpSpPr>
            <p:cNvPr id="45" name="Group 44">
              <a:extLst>
                <a:ext uri="{FF2B5EF4-FFF2-40B4-BE49-F238E27FC236}">
                  <a16:creationId xmlns:a16="http://schemas.microsoft.com/office/drawing/2014/main" id="{FB6F90BE-7957-884A-8C90-8EFFEE77CED6}"/>
                </a:ext>
              </a:extLst>
            </p:cNvPr>
            <p:cNvGrpSpPr/>
            <p:nvPr/>
          </p:nvGrpSpPr>
          <p:grpSpPr>
            <a:xfrm>
              <a:off x="-1311519" y="-2758225"/>
              <a:ext cx="13351477" cy="4345117"/>
              <a:chOff x="-1311519" y="-2758225"/>
              <a:chExt cx="13351477" cy="4345117"/>
            </a:xfrm>
          </p:grpSpPr>
          <p:sp>
            <p:nvSpPr>
              <p:cNvPr id="47" name="Oval 46">
                <a:extLst>
                  <a:ext uri="{FF2B5EF4-FFF2-40B4-BE49-F238E27FC236}">
                    <a16:creationId xmlns:a16="http://schemas.microsoft.com/office/drawing/2014/main" id="{0481B680-C370-EB45-B1A7-23BB5E6099DE}"/>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48" name="TextBox 47">
                <a:extLst>
                  <a:ext uri="{FF2B5EF4-FFF2-40B4-BE49-F238E27FC236}">
                    <a16:creationId xmlns:a16="http://schemas.microsoft.com/office/drawing/2014/main" id="{15061EAD-6234-2042-A263-9D6B834D2B5A}"/>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49" name="TextBox 48">
                <a:extLst>
                  <a:ext uri="{FF2B5EF4-FFF2-40B4-BE49-F238E27FC236}">
                    <a16:creationId xmlns:a16="http://schemas.microsoft.com/office/drawing/2014/main" id="{B2B90D10-0775-7A46-85DA-568533E0428F}"/>
                  </a:ext>
                </a:extLst>
              </p:cNvPr>
              <p:cNvSpPr txBox="1"/>
              <p:nvPr/>
            </p:nvSpPr>
            <p:spPr>
              <a:xfrm>
                <a:off x="11439258" y="112487"/>
                <a:ext cx="600700" cy="276999"/>
              </a:xfrm>
              <a:prstGeom prst="rect">
                <a:avLst/>
              </a:prstGeom>
              <a:noFill/>
            </p:spPr>
            <p:txBody>
              <a:bodyPr wrap="square" rtlCol="0">
                <a:spAutoFit/>
              </a:bodyPr>
              <a:lstStyle/>
              <a:p>
                <a:pPr algn="r"/>
                <a:r>
                  <a:rPr lang="en-SE" sz="1200" dirty="0"/>
                  <a:t>5/25</a:t>
                </a:r>
              </a:p>
            </p:txBody>
          </p:sp>
          <p:sp>
            <p:nvSpPr>
              <p:cNvPr id="50" name="Rettangolo 5">
                <a:extLst>
                  <a:ext uri="{FF2B5EF4-FFF2-40B4-BE49-F238E27FC236}">
                    <a16:creationId xmlns:a16="http://schemas.microsoft.com/office/drawing/2014/main" id="{C60F7274-2A11-B841-A6F8-502732C229D1}"/>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MS SPIDOC</a:t>
                </a:r>
              </a:p>
            </p:txBody>
          </p:sp>
          <p:pic>
            <p:nvPicPr>
              <p:cNvPr id="51" name="Graphic 50">
                <a:extLst>
                  <a:ext uri="{FF2B5EF4-FFF2-40B4-BE49-F238E27FC236}">
                    <a16:creationId xmlns:a16="http://schemas.microsoft.com/office/drawing/2014/main" id="{C5316A33-4761-4B4D-9240-87219F39CE9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7518" t="29746" r="35671" b="37624"/>
              <a:stretch/>
            </p:blipFill>
            <p:spPr>
              <a:xfrm>
                <a:off x="152042" y="-216954"/>
                <a:ext cx="1181540" cy="1355080"/>
              </a:xfrm>
              <a:prstGeom prst="rect">
                <a:avLst/>
              </a:prstGeom>
            </p:spPr>
          </p:pic>
        </p:grpSp>
        <p:cxnSp>
          <p:nvCxnSpPr>
            <p:cNvPr id="46" name="Straight Connector 45">
              <a:extLst>
                <a:ext uri="{FF2B5EF4-FFF2-40B4-BE49-F238E27FC236}">
                  <a16:creationId xmlns:a16="http://schemas.microsoft.com/office/drawing/2014/main" id="{AD5AC5F4-0BB3-874C-B423-62CC35ADF259}"/>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52" name="TextBox 51">
            <a:extLst>
              <a:ext uri="{FF2B5EF4-FFF2-40B4-BE49-F238E27FC236}">
                <a16:creationId xmlns:a16="http://schemas.microsoft.com/office/drawing/2014/main" id="{19FE966C-323B-0B43-90A1-E1799301A1A2}"/>
              </a:ext>
            </a:extLst>
          </p:cNvPr>
          <p:cNvSpPr txBox="1"/>
          <p:nvPr/>
        </p:nvSpPr>
        <p:spPr>
          <a:xfrm>
            <a:off x="296904" y="6023981"/>
            <a:ext cx="5035288" cy="507831"/>
          </a:xfrm>
          <a:prstGeom prst="rect">
            <a:avLst/>
          </a:prstGeom>
          <a:noFill/>
        </p:spPr>
        <p:txBody>
          <a:bodyPr wrap="square" rtlCol="0">
            <a:spAutoFit/>
          </a:bodyPr>
          <a:lstStyle/>
          <a:p>
            <a:endParaRPr lang="en-GB" sz="900" dirty="0"/>
          </a:p>
          <a:p>
            <a:r>
              <a:rPr lang="en-GB" sz="900" dirty="0"/>
              <a:t>A </a:t>
            </a:r>
            <a:r>
              <a:rPr lang="en-GB" sz="900" dirty="0" err="1"/>
              <a:t>Kadek</a:t>
            </a:r>
            <a:r>
              <a:rPr lang="en-GB" sz="900" dirty="0"/>
              <a:t>, et al, </a:t>
            </a:r>
            <a:r>
              <a:rPr lang="en-GB" sz="900" b="0" i="1" dirty="0">
                <a:solidFill>
                  <a:srgbClr val="040C28"/>
                </a:solidFill>
                <a:effectLst/>
                <a:latin typeface="Google Sans"/>
              </a:rPr>
              <a:t>Drug </a:t>
            </a:r>
            <a:r>
              <a:rPr lang="en-GB" sz="900" b="0" i="1" dirty="0" err="1">
                <a:solidFill>
                  <a:srgbClr val="040C28"/>
                </a:solidFill>
                <a:effectLst/>
                <a:latin typeface="Google Sans"/>
              </a:rPr>
              <a:t>Discov</a:t>
            </a:r>
            <a:r>
              <a:rPr lang="en-GB" sz="900" b="0" i="1" dirty="0">
                <a:solidFill>
                  <a:srgbClr val="040C28"/>
                </a:solidFill>
                <a:effectLst/>
                <a:latin typeface="Google Sans"/>
              </a:rPr>
              <a:t>.</a:t>
            </a:r>
            <a:r>
              <a:rPr lang="en-GB" sz="900" b="0" i="1" dirty="0">
                <a:solidFill>
                  <a:srgbClr val="202124"/>
                </a:solidFill>
                <a:effectLst/>
                <a:latin typeface="Google Sans"/>
              </a:rPr>
              <a:t> </a:t>
            </a:r>
            <a:r>
              <a:rPr lang="en-GB" sz="900" b="0" i="1" dirty="0">
                <a:solidFill>
                  <a:srgbClr val="040C28"/>
                </a:solidFill>
                <a:effectLst/>
                <a:latin typeface="Google Sans"/>
              </a:rPr>
              <a:t>Today </a:t>
            </a:r>
            <a:r>
              <a:rPr lang="en-GB" sz="900" b="0" i="1" dirty="0" err="1">
                <a:solidFill>
                  <a:srgbClr val="040C28"/>
                </a:solidFill>
                <a:effectLst/>
                <a:latin typeface="Google Sans"/>
              </a:rPr>
              <a:t>Technol</a:t>
            </a:r>
            <a:r>
              <a:rPr lang="en-GB" sz="900" i="1" dirty="0"/>
              <a:t> (2021)</a:t>
            </a:r>
            <a:endParaRPr lang="en-GB" sz="900" dirty="0"/>
          </a:p>
          <a:p>
            <a:r>
              <a:rPr lang="en-GB" sz="900" dirty="0"/>
              <a:t>T </a:t>
            </a:r>
            <a:r>
              <a:rPr lang="en-GB" sz="900" dirty="0" err="1"/>
              <a:t>Kierspel</a:t>
            </a:r>
            <a:r>
              <a:rPr lang="en-GB" sz="900" dirty="0"/>
              <a:t>, …, </a:t>
            </a:r>
            <a:r>
              <a:rPr lang="en-GB" sz="900" u="sng" dirty="0"/>
              <a:t>EDS</a:t>
            </a:r>
            <a:r>
              <a:rPr lang="en-GB" sz="900" dirty="0"/>
              <a:t>,</a:t>
            </a:r>
            <a:r>
              <a:rPr lang="en-GB" sz="900" i="1" dirty="0"/>
              <a:t> </a:t>
            </a:r>
            <a:r>
              <a:rPr lang="en-GB" sz="900" dirty="0"/>
              <a:t>et al., </a:t>
            </a:r>
            <a:r>
              <a:rPr lang="en-GB" sz="900" i="1" dirty="0"/>
              <a:t>ABC </a:t>
            </a:r>
            <a:r>
              <a:rPr lang="en-GB" sz="900" dirty="0"/>
              <a:t>(2023)</a:t>
            </a:r>
            <a:endParaRPr lang="en-SE" sz="900" dirty="0"/>
          </a:p>
        </p:txBody>
      </p:sp>
    </p:spTree>
    <p:extLst>
      <p:ext uri="{BB962C8B-B14F-4D97-AF65-F5344CB8AC3E}">
        <p14:creationId xmlns:p14="http://schemas.microsoft.com/office/powerpoint/2010/main" val="4265389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9138BA-4977-B949-BCAD-1E0F5CF1F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6177" y="4018131"/>
            <a:ext cx="2976344" cy="2505687"/>
          </a:xfrm>
          <a:prstGeom prst="rect">
            <a:avLst/>
          </a:prstGeom>
        </p:spPr>
      </p:pic>
      <p:sp>
        <p:nvSpPr>
          <p:cNvPr id="22" name="TextBox 21">
            <a:extLst>
              <a:ext uri="{FF2B5EF4-FFF2-40B4-BE49-F238E27FC236}">
                <a16:creationId xmlns:a16="http://schemas.microsoft.com/office/drawing/2014/main" id="{EF77B74B-7827-794D-983C-8593BA3C09C9}"/>
              </a:ext>
            </a:extLst>
          </p:cNvPr>
          <p:cNvSpPr txBox="1"/>
          <p:nvPr/>
        </p:nvSpPr>
        <p:spPr>
          <a:xfrm>
            <a:off x="14578939" y="3692672"/>
            <a:ext cx="4362913" cy="338554"/>
          </a:xfrm>
          <a:prstGeom prst="rect">
            <a:avLst/>
          </a:prstGeom>
          <a:noFill/>
        </p:spPr>
        <p:txBody>
          <a:bodyPr wrap="square">
            <a:spAutoFit/>
          </a:bodyPr>
          <a:lstStyle/>
          <a:p>
            <a:r>
              <a:rPr lang="en-GB" sz="1600" b="0" i="0" dirty="0">
                <a:effectLst/>
                <a:latin typeface="Calibri" panose="020F0502020204030204" pitchFamily="34" charset="0"/>
                <a:cs typeface="Calibri" panose="020F0502020204030204" pitchFamily="34" charset="0"/>
              </a:rPr>
              <a:t>Horizon 2020 </a:t>
            </a:r>
            <a:r>
              <a:rPr lang="en-GB" sz="1600" dirty="0"/>
              <a:t>grant agreement No. 801406</a:t>
            </a:r>
            <a:r>
              <a:rPr lang="en-GB" sz="1600" b="0" i="0" dirty="0">
                <a:effectLst/>
                <a:latin typeface="Calibri" panose="020F0502020204030204" pitchFamily="34" charset="0"/>
                <a:cs typeface="Calibri" panose="020F0502020204030204" pitchFamily="34" charset="0"/>
              </a:rPr>
              <a:t> </a:t>
            </a:r>
            <a:endParaRPr lang="en-SE" sz="16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FAE81C9-509C-4C4B-BE6E-40CAE88E544C}"/>
              </a:ext>
            </a:extLst>
          </p:cNvPr>
          <p:cNvSpPr txBox="1"/>
          <p:nvPr/>
        </p:nvSpPr>
        <p:spPr>
          <a:xfrm>
            <a:off x="154105" y="7256545"/>
            <a:ext cx="7344832" cy="1200329"/>
          </a:xfrm>
          <a:prstGeom prst="rect">
            <a:avLst/>
          </a:prstGeom>
          <a:noFill/>
        </p:spPr>
        <p:txBody>
          <a:bodyPr wrap="square">
            <a:spAutoFit/>
          </a:bodyPr>
          <a:lstStyle/>
          <a:p>
            <a:pPr algn="l"/>
            <a:r>
              <a:rPr lang="en-GB" b="0" i="0" dirty="0">
                <a:effectLst/>
                <a:latin typeface="Calibri" panose="020F0502020204030204" pitchFamily="34" charset="0"/>
                <a:cs typeface="Calibri" panose="020F0502020204030204" pitchFamily="34" charset="0"/>
              </a:rPr>
              <a:t>Structural preservation</a:t>
            </a:r>
            <a:endParaRPr lang="en-GB" dirty="0">
              <a:latin typeface="Lato" panose="020F0502020204030203" pitchFamily="34" charset="0"/>
            </a:endParaRPr>
          </a:p>
          <a:p>
            <a:pPr algn="l"/>
            <a:r>
              <a:rPr lang="en-GB" b="0" i="0" dirty="0">
                <a:effectLst/>
                <a:latin typeface="Lato" panose="020F0502020204030203" pitchFamily="34" charset="0"/>
              </a:rPr>
              <a:t>Polarizability</a:t>
            </a:r>
          </a:p>
          <a:p>
            <a:pPr algn="l"/>
            <a:r>
              <a:rPr lang="en-GB" dirty="0">
                <a:latin typeface="Lato" panose="020F0502020204030203" pitchFamily="34" charset="0"/>
              </a:rPr>
              <a:t>Amount of orientation</a:t>
            </a:r>
            <a:endParaRPr lang="en-GB" b="0" i="0" dirty="0">
              <a:effectLst/>
              <a:latin typeface="Lato" panose="020F0502020204030203" pitchFamily="34" charset="0"/>
            </a:endParaRPr>
          </a:p>
          <a:p>
            <a:pPr algn="l"/>
            <a:r>
              <a:rPr lang="en-GB" dirty="0">
                <a:latin typeface="Lato" panose="020F0502020204030203" pitchFamily="34" charset="0"/>
              </a:rPr>
              <a:t>Effect of water</a:t>
            </a:r>
            <a:endParaRPr lang="en-GB" b="0" i="0" dirty="0">
              <a:effectLst/>
              <a:latin typeface="Lato" panose="020F0502020204030203" pitchFamily="34" charset="0"/>
            </a:endParaRPr>
          </a:p>
        </p:txBody>
      </p:sp>
      <p:sp>
        <p:nvSpPr>
          <p:cNvPr id="2" name="AutoShape 2">
            <a:extLst>
              <a:ext uri="{FF2B5EF4-FFF2-40B4-BE49-F238E27FC236}">
                <a16:creationId xmlns:a16="http://schemas.microsoft.com/office/drawing/2014/main" id="{DCD449AD-834D-CE4F-9268-145A9C75F559}"/>
              </a:ext>
            </a:extLst>
          </p:cNvPr>
          <p:cNvSpPr>
            <a:spLocks noChangeAspect="1" noChangeArrowheads="1"/>
          </p:cNvSpPr>
          <p:nvPr/>
        </p:nvSpPr>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pic>
        <p:nvPicPr>
          <p:cNvPr id="4" name="Picture 3">
            <a:extLst>
              <a:ext uri="{FF2B5EF4-FFF2-40B4-BE49-F238E27FC236}">
                <a16:creationId xmlns:a16="http://schemas.microsoft.com/office/drawing/2014/main" id="{3826AFCC-CE3A-2048-991F-B99BE44F4DC3}"/>
              </a:ext>
            </a:extLst>
          </p:cNvPr>
          <p:cNvPicPr>
            <a:picLocks noChangeAspect="1"/>
          </p:cNvPicPr>
          <p:nvPr/>
        </p:nvPicPr>
        <p:blipFill rotWithShape="1">
          <a:blip r:embed="rId4"/>
          <a:srcRect l="8653" r="6637" b="23774"/>
          <a:stretch/>
        </p:blipFill>
        <p:spPr>
          <a:xfrm>
            <a:off x="14389958" y="1189658"/>
            <a:ext cx="4179727" cy="2312299"/>
          </a:xfrm>
          <a:prstGeom prst="rect">
            <a:avLst/>
          </a:prstGeom>
        </p:spPr>
      </p:pic>
      <p:grpSp>
        <p:nvGrpSpPr>
          <p:cNvPr id="54" name="Group 53">
            <a:extLst>
              <a:ext uri="{FF2B5EF4-FFF2-40B4-BE49-F238E27FC236}">
                <a16:creationId xmlns:a16="http://schemas.microsoft.com/office/drawing/2014/main" id="{CA43FF73-B5E3-FD47-BE24-05780B38909E}"/>
              </a:ext>
            </a:extLst>
          </p:cNvPr>
          <p:cNvGrpSpPr>
            <a:grpSpLocks noChangeAspect="1"/>
          </p:cNvGrpSpPr>
          <p:nvPr/>
        </p:nvGrpSpPr>
        <p:grpSpPr>
          <a:xfrm>
            <a:off x="632664" y="1964359"/>
            <a:ext cx="2979322" cy="4276535"/>
            <a:chOff x="3471666" y="1659828"/>
            <a:chExt cx="1524382" cy="2188110"/>
          </a:xfrm>
        </p:grpSpPr>
        <p:pic>
          <p:nvPicPr>
            <p:cNvPr id="55" name="Picture 54">
              <a:extLst>
                <a:ext uri="{FF2B5EF4-FFF2-40B4-BE49-F238E27FC236}">
                  <a16:creationId xmlns:a16="http://schemas.microsoft.com/office/drawing/2014/main" id="{F5E72E29-32E1-564A-AB44-590EF4D53A09}"/>
                </a:ext>
              </a:extLst>
            </p:cNvPr>
            <p:cNvPicPr>
              <a:picLocks noChangeAspect="1"/>
            </p:cNvPicPr>
            <p:nvPr/>
          </p:nvPicPr>
          <p:blipFill rotWithShape="1">
            <a:blip r:embed="rId5"/>
            <a:srcRect l="55545" t="6767" r="17437"/>
            <a:stretch/>
          </p:blipFill>
          <p:spPr>
            <a:xfrm>
              <a:off x="3471666" y="1659828"/>
              <a:ext cx="1524382" cy="2188110"/>
            </a:xfrm>
            <a:prstGeom prst="roundRect">
              <a:avLst/>
            </a:prstGeom>
          </p:spPr>
        </p:pic>
        <p:sp>
          <p:nvSpPr>
            <p:cNvPr id="56" name="Rectangle 55">
              <a:extLst>
                <a:ext uri="{FF2B5EF4-FFF2-40B4-BE49-F238E27FC236}">
                  <a16:creationId xmlns:a16="http://schemas.microsoft.com/office/drawing/2014/main" id="{633A25B2-B502-1149-AD64-71234F103B15}"/>
                </a:ext>
              </a:extLst>
            </p:cNvPr>
            <p:cNvSpPr/>
            <p:nvPr/>
          </p:nvSpPr>
          <p:spPr>
            <a:xfrm>
              <a:off x="4805464" y="2058373"/>
              <a:ext cx="190584" cy="1443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6" name="Group 5">
            <a:extLst>
              <a:ext uri="{FF2B5EF4-FFF2-40B4-BE49-F238E27FC236}">
                <a16:creationId xmlns:a16="http://schemas.microsoft.com/office/drawing/2014/main" id="{0706EE9D-DD99-024C-A043-1CEB5E033CF2}"/>
              </a:ext>
            </a:extLst>
          </p:cNvPr>
          <p:cNvGrpSpPr/>
          <p:nvPr/>
        </p:nvGrpSpPr>
        <p:grpSpPr>
          <a:xfrm>
            <a:off x="-5389351" y="9376861"/>
            <a:ext cx="5641996" cy="2188110"/>
            <a:chOff x="348831" y="1661043"/>
            <a:chExt cx="5641996" cy="2188110"/>
          </a:xfrm>
        </p:grpSpPr>
        <p:pic>
          <p:nvPicPr>
            <p:cNvPr id="20" name="Picture 19">
              <a:extLst>
                <a:ext uri="{FF2B5EF4-FFF2-40B4-BE49-F238E27FC236}">
                  <a16:creationId xmlns:a16="http://schemas.microsoft.com/office/drawing/2014/main" id="{5F3B4B51-819E-2141-9AE1-6B0C1B412419}"/>
                </a:ext>
              </a:extLst>
            </p:cNvPr>
            <p:cNvPicPr>
              <a:picLocks noChangeAspect="1"/>
            </p:cNvPicPr>
            <p:nvPr/>
          </p:nvPicPr>
          <p:blipFill rotWithShape="1">
            <a:blip r:embed="rId5"/>
            <a:srcRect t="6767" r="44650"/>
            <a:stretch/>
          </p:blipFill>
          <p:spPr>
            <a:xfrm>
              <a:off x="348831" y="1661043"/>
              <a:ext cx="3122836" cy="2188110"/>
            </a:xfrm>
            <a:prstGeom prst="rect">
              <a:avLst/>
            </a:prstGeom>
          </p:spPr>
        </p:pic>
        <p:pic>
          <p:nvPicPr>
            <p:cNvPr id="58" name="Picture 57">
              <a:extLst>
                <a:ext uri="{FF2B5EF4-FFF2-40B4-BE49-F238E27FC236}">
                  <a16:creationId xmlns:a16="http://schemas.microsoft.com/office/drawing/2014/main" id="{24114DC6-8EBF-F74F-B333-FA5D7386C1BA}"/>
                </a:ext>
              </a:extLst>
            </p:cNvPr>
            <p:cNvPicPr>
              <a:picLocks noChangeAspect="1"/>
            </p:cNvPicPr>
            <p:nvPr/>
          </p:nvPicPr>
          <p:blipFill rotWithShape="1">
            <a:blip r:embed="rId5"/>
            <a:srcRect l="79411" t="24942"/>
            <a:stretch/>
          </p:blipFill>
          <p:spPr>
            <a:xfrm>
              <a:off x="4829175" y="2087591"/>
              <a:ext cx="1161652" cy="1761561"/>
            </a:xfrm>
            <a:prstGeom prst="rect">
              <a:avLst/>
            </a:prstGeom>
          </p:spPr>
        </p:pic>
      </p:grpSp>
      <p:grpSp>
        <p:nvGrpSpPr>
          <p:cNvPr id="119" name="Group 118">
            <a:extLst>
              <a:ext uri="{FF2B5EF4-FFF2-40B4-BE49-F238E27FC236}">
                <a16:creationId xmlns:a16="http://schemas.microsoft.com/office/drawing/2014/main" id="{0B7B215B-646C-3B44-909E-8A8662050593}"/>
              </a:ext>
            </a:extLst>
          </p:cNvPr>
          <p:cNvGrpSpPr/>
          <p:nvPr/>
        </p:nvGrpSpPr>
        <p:grpSpPr>
          <a:xfrm>
            <a:off x="-1311519" y="-2758225"/>
            <a:ext cx="13351477" cy="4345117"/>
            <a:chOff x="-1311519" y="-2758225"/>
            <a:chExt cx="13351477" cy="4345117"/>
          </a:xfrm>
        </p:grpSpPr>
        <p:grpSp>
          <p:nvGrpSpPr>
            <p:cNvPr id="120" name="Group 119">
              <a:extLst>
                <a:ext uri="{FF2B5EF4-FFF2-40B4-BE49-F238E27FC236}">
                  <a16:creationId xmlns:a16="http://schemas.microsoft.com/office/drawing/2014/main" id="{99168F23-9BA0-1C4B-B648-8422AF0FEE3E}"/>
                </a:ext>
              </a:extLst>
            </p:cNvPr>
            <p:cNvGrpSpPr/>
            <p:nvPr/>
          </p:nvGrpSpPr>
          <p:grpSpPr>
            <a:xfrm>
              <a:off x="-1311519" y="-2758225"/>
              <a:ext cx="13351477" cy="4345117"/>
              <a:chOff x="-1311519" y="-2758225"/>
              <a:chExt cx="13351477" cy="4345117"/>
            </a:xfrm>
          </p:grpSpPr>
          <p:sp>
            <p:nvSpPr>
              <p:cNvPr id="122" name="Oval 121">
                <a:extLst>
                  <a:ext uri="{FF2B5EF4-FFF2-40B4-BE49-F238E27FC236}">
                    <a16:creationId xmlns:a16="http://schemas.microsoft.com/office/drawing/2014/main" id="{2B462194-5E35-CD41-8F7E-7413C532845E}"/>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123" name="TextBox 122">
                <a:extLst>
                  <a:ext uri="{FF2B5EF4-FFF2-40B4-BE49-F238E27FC236}">
                    <a16:creationId xmlns:a16="http://schemas.microsoft.com/office/drawing/2014/main" id="{D4073C35-CF09-374D-A058-E3D1542BA3FF}"/>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124" name="TextBox 123">
                <a:extLst>
                  <a:ext uri="{FF2B5EF4-FFF2-40B4-BE49-F238E27FC236}">
                    <a16:creationId xmlns:a16="http://schemas.microsoft.com/office/drawing/2014/main" id="{35E2273E-4616-7A4F-8309-6C6F41F918A7}"/>
                  </a:ext>
                </a:extLst>
              </p:cNvPr>
              <p:cNvSpPr txBox="1"/>
              <p:nvPr/>
            </p:nvSpPr>
            <p:spPr>
              <a:xfrm>
                <a:off x="11439258" y="112487"/>
                <a:ext cx="600700" cy="276999"/>
              </a:xfrm>
              <a:prstGeom prst="rect">
                <a:avLst/>
              </a:prstGeom>
              <a:noFill/>
            </p:spPr>
            <p:txBody>
              <a:bodyPr wrap="square" rtlCol="0">
                <a:spAutoFit/>
              </a:bodyPr>
              <a:lstStyle/>
              <a:p>
                <a:pPr algn="r"/>
                <a:r>
                  <a:rPr lang="en-SE" sz="1200" dirty="0"/>
                  <a:t>6/25</a:t>
                </a:r>
              </a:p>
            </p:txBody>
          </p:sp>
          <p:sp>
            <p:nvSpPr>
              <p:cNvPr id="125" name="Rettangolo 5">
                <a:extLst>
                  <a:ext uri="{FF2B5EF4-FFF2-40B4-BE49-F238E27FC236}">
                    <a16:creationId xmlns:a16="http://schemas.microsoft.com/office/drawing/2014/main" id="{28A2B780-B642-5E4A-9AB5-357FA039C504}"/>
                  </a:ext>
                </a:extLst>
              </p:cNvPr>
              <p:cNvSpPr/>
              <p:nvPr/>
            </p:nvSpPr>
            <p:spPr>
              <a:xfrm>
                <a:off x="1414624" y="326188"/>
                <a:ext cx="2072705" cy="492432"/>
              </a:xfrm>
              <a:prstGeom prst="rect">
                <a:avLst/>
              </a:prstGeom>
              <a:noFill/>
              <a:ln>
                <a:noFill/>
              </a:ln>
            </p:spPr>
            <p:txBody>
              <a:bodyPr wrap="square" lIns="91431" tIns="45715" rIns="91431" bIns="45715">
                <a:spAutoFit/>
              </a:bodyPr>
              <a:lstStyle/>
              <a:p>
                <a:r>
                  <a:rPr lang="en-SE" sz="2600" b="1" dirty="0">
                    <a:solidFill>
                      <a:schemeClr val="bg1"/>
                    </a:solidFill>
                  </a:rPr>
                  <a:t>MS SPIDOC</a:t>
                </a:r>
              </a:p>
            </p:txBody>
          </p:sp>
          <p:pic>
            <p:nvPicPr>
              <p:cNvPr id="126" name="Graphic 125">
                <a:extLst>
                  <a:ext uri="{FF2B5EF4-FFF2-40B4-BE49-F238E27FC236}">
                    <a16:creationId xmlns:a16="http://schemas.microsoft.com/office/drawing/2014/main" id="{AEC347F9-8FF6-AB41-8D36-9E95DAF5B2D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7518" t="29746" r="35671" b="37624"/>
              <a:stretch/>
            </p:blipFill>
            <p:spPr>
              <a:xfrm>
                <a:off x="152042" y="-216954"/>
                <a:ext cx="1181540" cy="1355080"/>
              </a:xfrm>
              <a:prstGeom prst="rect">
                <a:avLst/>
              </a:prstGeom>
            </p:spPr>
          </p:pic>
        </p:grpSp>
        <p:cxnSp>
          <p:nvCxnSpPr>
            <p:cNvPr id="121" name="Straight Connector 120">
              <a:extLst>
                <a:ext uri="{FF2B5EF4-FFF2-40B4-BE49-F238E27FC236}">
                  <a16:creationId xmlns:a16="http://schemas.microsoft.com/office/drawing/2014/main" id="{F04B258D-B9A6-B24B-87BC-BAFF8BDB39AB}"/>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50F03368-5DA9-6E4A-9489-EEE91D802876}"/>
              </a:ext>
            </a:extLst>
          </p:cNvPr>
          <p:cNvGrpSpPr/>
          <p:nvPr/>
        </p:nvGrpSpPr>
        <p:grpSpPr>
          <a:xfrm>
            <a:off x="4389561" y="1437555"/>
            <a:ext cx="7678416" cy="4706407"/>
            <a:chOff x="4389561" y="1437555"/>
            <a:chExt cx="7678416" cy="4706407"/>
          </a:xfrm>
        </p:grpSpPr>
        <p:graphicFrame>
          <p:nvGraphicFramePr>
            <p:cNvPr id="14" name="Diagram 13">
              <a:extLst>
                <a:ext uri="{FF2B5EF4-FFF2-40B4-BE49-F238E27FC236}">
                  <a16:creationId xmlns:a16="http://schemas.microsoft.com/office/drawing/2014/main" id="{9167826A-DD56-5C43-9BA6-9D310E383D0A}"/>
                </a:ext>
              </a:extLst>
            </p:cNvPr>
            <p:cNvGraphicFramePr/>
            <p:nvPr/>
          </p:nvGraphicFramePr>
          <p:xfrm>
            <a:off x="4675551" y="1437555"/>
            <a:ext cx="7090903" cy="47064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6" name="TextBox 85">
              <a:extLst>
                <a:ext uri="{FF2B5EF4-FFF2-40B4-BE49-F238E27FC236}">
                  <a16:creationId xmlns:a16="http://schemas.microsoft.com/office/drawing/2014/main" id="{F7C8EAB2-EE80-FB4D-B00B-D94307AF480C}"/>
                </a:ext>
              </a:extLst>
            </p:cNvPr>
            <p:cNvSpPr txBox="1"/>
            <p:nvPr/>
          </p:nvSpPr>
          <p:spPr>
            <a:xfrm>
              <a:off x="4389561" y="3187336"/>
              <a:ext cx="1553447" cy="719401"/>
            </a:xfrm>
            <a:prstGeom prst="rect">
              <a:avLst/>
            </a:prstGeom>
            <a:noFill/>
          </p:spPr>
          <p:txBody>
            <a:bodyPr wrap="square" rtlCol="0">
              <a:spAutoFit/>
            </a:bodyPr>
            <a:lstStyle/>
            <a:p>
              <a:r>
                <a:rPr lang="en-SE" b="1" dirty="0"/>
                <a:t>Structure preservation</a:t>
              </a:r>
            </a:p>
          </p:txBody>
        </p:sp>
        <p:sp>
          <p:nvSpPr>
            <p:cNvPr id="92" name="TextBox 91">
              <a:extLst>
                <a:ext uri="{FF2B5EF4-FFF2-40B4-BE49-F238E27FC236}">
                  <a16:creationId xmlns:a16="http://schemas.microsoft.com/office/drawing/2014/main" id="{163D2109-7BD9-6E48-9A98-389D9C068669}"/>
                </a:ext>
              </a:extLst>
            </p:cNvPr>
            <p:cNvSpPr txBox="1"/>
            <p:nvPr/>
          </p:nvSpPr>
          <p:spPr>
            <a:xfrm>
              <a:off x="10069969" y="5152893"/>
              <a:ext cx="1993990" cy="719401"/>
            </a:xfrm>
            <a:prstGeom prst="rect">
              <a:avLst/>
            </a:prstGeom>
            <a:noFill/>
          </p:spPr>
          <p:txBody>
            <a:bodyPr wrap="square" rtlCol="0">
              <a:spAutoFit/>
            </a:bodyPr>
            <a:lstStyle/>
            <a:p>
              <a:r>
                <a:rPr lang="en-SE" b="1" dirty="0"/>
                <a:t>Effect of residual water</a:t>
              </a:r>
            </a:p>
          </p:txBody>
        </p:sp>
        <p:sp>
          <p:nvSpPr>
            <p:cNvPr id="98" name="TextBox 97">
              <a:extLst>
                <a:ext uri="{FF2B5EF4-FFF2-40B4-BE49-F238E27FC236}">
                  <a16:creationId xmlns:a16="http://schemas.microsoft.com/office/drawing/2014/main" id="{009EA0CD-B13A-114B-9982-251224863C4F}"/>
                </a:ext>
              </a:extLst>
            </p:cNvPr>
            <p:cNvSpPr txBox="1"/>
            <p:nvPr/>
          </p:nvSpPr>
          <p:spPr>
            <a:xfrm>
              <a:off x="5258262" y="5152893"/>
              <a:ext cx="1553447" cy="719401"/>
            </a:xfrm>
            <a:prstGeom prst="rect">
              <a:avLst/>
            </a:prstGeom>
            <a:noFill/>
          </p:spPr>
          <p:txBody>
            <a:bodyPr wrap="square" rtlCol="0">
              <a:spAutoFit/>
            </a:bodyPr>
            <a:lstStyle/>
            <a:p>
              <a:r>
                <a:rPr lang="en-SE" b="1" dirty="0"/>
                <a:t>Amount of orientation</a:t>
              </a:r>
            </a:p>
          </p:txBody>
        </p:sp>
        <p:sp>
          <p:nvSpPr>
            <p:cNvPr id="107" name="TextBox 106">
              <a:extLst>
                <a:ext uri="{FF2B5EF4-FFF2-40B4-BE49-F238E27FC236}">
                  <a16:creationId xmlns:a16="http://schemas.microsoft.com/office/drawing/2014/main" id="{A4FE6395-6D89-AF44-839D-1C194BD04DD2}"/>
                </a:ext>
              </a:extLst>
            </p:cNvPr>
            <p:cNvSpPr txBox="1"/>
            <p:nvPr/>
          </p:nvSpPr>
          <p:spPr>
            <a:xfrm>
              <a:off x="10514530" y="3289041"/>
              <a:ext cx="1553447" cy="411086"/>
            </a:xfrm>
            <a:prstGeom prst="rect">
              <a:avLst/>
            </a:prstGeom>
            <a:noFill/>
          </p:spPr>
          <p:txBody>
            <a:bodyPr wrap="square" rtlCol="0">
              <a:spAutoFit/>
            </a:bodyPr>
            <a:lstStyle/>
            <a:p>
              <a:pPr algn="ctr"/>
              <a:r>
                <a:rPr lang="en-SE" b="1" dirty="0"/>
                <a:t>Polarization</a:t>
              </a:r>
            </a:p>
          </p:txBody>
        </p:sp>
        <p:sp>
          <p:nvSpPr>
            <p:cNvPr id="115" name="TextBox 114">
              <a:extLst>
                <a:ext uri="{FF2B5EF4-FFF2-40B4-BE49-F238E27FC236}">
                  <a16:creationId xmlns:a16="http://schemas.microsoft.com/office/drawing/2014/main" id="{CACE06C6-F14A-F44C-A185-94864FE403B6}"/>
                </a:ext>
              </a:extLst>
            </p:cNvPr>
            <p:cNvSpPr txBox="1"/>
            <p:nvPr/>
          </p:nvSpPr>
          <p:spPr>
            <a:xfrm>
              <a:off x="8950590" y="1934721"/>
              <a:ext cx="1553447" cy="411086"/>
            </a:xfrm>
            <a:prstGeom prst="rect">
              <a:avLst/>
            </a:prstGeom>
            <a:noFill/>
          </p:spPr>
          <p:txBody>
            <a:bodyPr wrap="square" rtlCol="0">
              <a:spAutoFit/>
            </a:bodyPr>
            <a:lstStyle/>
            <a:p>
              <a:pPr algn="ctr"/>
              <a:r>
                <a:rPr lang="en-SE" b="1" dirty="0"/>
                <a:t>Orientability</a:t>
              </a:r>
            </a:p>
          </p:txBody>
        </p:sp>
      </p:grpSp>
      <p:grpSp>
        <p:nvGrpSpPr>
          <p:cNvPr id="25" name="Group 24">
            <a:extLst>
              <a:ext uri="{FF2B5EF4-FFF2-40B4-BE49-F238E27FC236}">
                <a16:creationId xmlns:a16="http://schemas.microsoft.com/office/drawing/2014/main" id="{0B91079D-859C-3640-9ECE-DDE0901D7817}"/>
              </a:ext>
            </a:extLst>
          </p:cNvPr>
          <p:cNvGrpSpPr/>
          <p:nvPr/>
        </p:nvGrpSpPr>
        <p:grpSpPr>
          <a:xfrm>
            <a:off x="7176446" y="2978634"/>
            <a:ext cx="1994751" cy="1832400"/>
            <a:chOff x="7176446" y="2978634"/>
            <a:chExt cx="1994751" cy="1832400"/>
          </a:xfrm>
        </p:grpSpPr>
        <p:cxnSp>
          <p:nvCxnSpPr>
            <p:cNvPr id="5" name="Straight Arrow Connector 4">
              <a:extLst>
                <a:ext uri="{FF2B5EF4-FFF2-40B4-BE49-F238E27FC236}">
                  <a16:creationId xmlns:a16="http://schemas.microsoft.com/office/drawing/2014/main" id="{F37BA96D-726F-CD42-AE93-68FCE72698D3}"/>
                </a:ext>
              </a:extLst>
            </p:cNvPr>
            <p:cNvCxnSpPr>
              <a:cxnSpLocks/>
            </p:cNvCxnSpPr>
            <p:nvPr/>
          </p:nvCxnSpPr>
          <p:spPr>
            <a:xfrm>
              <a:off x="7176446" y="3767726"/>
              <a:ext cx="1774144" cy="1013304"/>
            </a:xfrm>
            <a:prstGeom prst="straightConnector1">
              <a:avLst/>
            </a:prstGeom>
            <a:ln w="15875">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1795B0C-82A0-B340-B1D9-3544804AA179}"/>
                </a:ext>
              </a:extLst>
            </p:cNvPr>
            <p:cNvCxnSpPr>
              <a:cxnSpLocks/>
            </p:cNvCxnSpPr>
            <p:nvPr/>
          </p:nvCxnSpPr>
          <p:spPr>
            <a:xfrm>
              <a:off x="8221001" y="2978634"/>
              <a:ext cx="547200" cy="1832400"/>
            </a:xfrm>
            <a:prstGeom prst="straightConnector1">
              <a:avLst/>
            </a:prstGeom>
            <a:ln w="15875">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9DE0DFF-A428-D84B-8CEC-1266C4F42621}"/>
                </a:ext>
              </a:extLst>
            </p:cNvPr>
            <p:cNvCxnSpPr>
              <a:cxnSpLocks/>
            </p:cNvCxnSpPr>
            <p:nvPr/>
          </p:nvCxnSpPr>
          <p:spPr>
            <a:xfrm flipH="1">
              <a:off x="7597488" y="2978634"/>
              <a:ext cx="548192" cy="1831633"/>
            </a:xfrm>
            <a:prstGeom prst="straightConnector1">
              <a:avLst/>
            </a:prstGeom>
            <a:ln w="15875">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13D0FCB-C36D-954D-AB77-885CB1CD970C}"/>
                </a:ext>
              </a:extLst>
            </p:cNvPr>
            <p:cNvCxnSpPr>
              <a:cxnSpLocks/>
            </p:cNvCxnSpPr>
            <p:nvPr/>
          </p:nvCxnSpPr>
          <p:spPr>
            <a:xfrm flipH="1">
              <a:off x="7451784" y="3767726"/>
              <a:ext cx="1719413" cy="941262"/>
            </a:xfrm>
            <a:prstGeom prst="straightConnector1">
              <a:avLst/>
            </a:prstGeom>
            <a:ln w="15875">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4F2C6D0-1F2B-6B4E-8C45-C3D11B65133A}"/>
                </a:ext>
              </a:extLst>
            </p:cNvPr>
            <p:cNvCxnSpPr>
              <a:cxnSpLocks/>
            </p:cNvCxnSpPr>
            <p:nvPr/>
          </p:nvCxnSpPr>
          <p:spPr>
            <a:xfrm flipH="1" flipV="1">
              <a:off x="7235986" y="3636374"/>
              <a:ext cx="1902908" cy="30073"/>
            </a:xfrm>
            <a:prstGeom prst="straightConnector1">
              <a:avLst/>
            </a:prstGeom>
            <a:ln w="15875">
              <a:prstDash val="dash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0879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descr="Laptop">
                <a:extLst>
                  <a:ext uri="{FF2B5EF4-FFF2-40B4-BE49-F238E27FC236}">
                    <a16:creationId xmlns:a16="http://schemas.microsoft.com/office/drawing/2014/main" id="{D507F19E-9ADC-AD49-A26F-170FF4222729}"/>
                  </a:ext>
                </a:extLst>
              </p:cNvPr>
              <p:cNvGraphicFramePr>
                <a:graphicFrameLocks noChangeAspect="1"/>
              </p:cNvGraphicFramePr>
              <p:nvPr>
                <p:extLst>
                  <p:ext uri="{D42A27DB-BD31-4B8C-83A1-F6EECF244321}">
                    <p14:modId xmlns:p14="http://schemas.microsoft.com/office/powerpoint/2010/main" val="4033426462"/>
                  </p:ext>
                </p:extLst>
              </p:nvPr>
            </p:nvGraphicFramePr>
            <p:xfrm rot="21400524">
              <a:off x="1599521" y="1310617"/>
              <a:ext cx="2161930" cy="1844583"/>
            </p:xfrm>
            <a:graphic>
              <a:graphicData uri="http://schemas.microsoft.com/office/drawing/2017/model3d">
                <am3d:model3d r:embed="rId3">
                  <am3d:spPr>
                    <a:xfrm rot="21400524">
                      <a:off x="0" y="0"/>
                      <a:ext cx="2161930" cy="1844583"/>
                    </a:xfrm>
                    <a:prstGeom prst="rect">
                      <a:avLst/>
                    </a:prstGeom>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496325" ay="1998976" az="273977"/>
                    <am3d:postTrans dx="0" dy="0" dz="0"/>
                  </am3d:trans>
                  <am3d:raster rName="Office3DRenderer" rVer="16.0.8326">
                    <am3d:blip r:embed="rId4"/>
                  </am3d:raster>
                  <am3d:objViewport viewportSz="24906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Laptop">
                <a:extLst>
                  <a:ext uri="{FF2B5EF4-FFF2-40B4-BE49-F238E27FC236}">
                    <a16:creationId xmlns:a16="http://schemas.microsoft.com/office/drawing/2014/main" id="{D507F19E-9ADC-AD49-A26F-170FF4222729}"/>
                  </a:ext>
                </a:extLst>
              </p:cNvPr>
              <p:cNvPicPr>
                <a:picLocks noGrp="1" noRot="1" noChangeAspect="1" noMove="1" noResize="1" noEditPoints="1" noAdjustHandles="1" noChangeArrowheads="1" noChangeShapeType="1" noCrop="1"/>
              </p:cNvPicPr>
              <p:nvPr/>
            </p:nvPicPr>
            <p:blipFill>
              <a:blip r:embed="rId4"/>
              <a:stretch>
                <a:fillRect/>
              </a:stretch>
            </p:blipFill>
            <p:spPr>
              <a:xfrm rot="21400524">
                <a:off x="1599521" y="1310617"/>
                <a:ext cx="2161930" cy="1844583"/>
              </a:xfrm>
              <a:prstGeom prst="rect">
                <a:avLst/>
              </a:prstGeom>
            </p:spPr>
          </p:pic>
        </mc:Fallback>
      </mc:AlternateContent>
      <p:grpSp>
        <p:nvGrpSpPr>
          <p:cNvPr id="16" name="Group 15">
            <a:extLst>
              <a:ext uri="{FF2B5EF4-FFF2-40B4-BE49-F238E27FC236}">
                <a16:creationId xmlns:a16="http://schemas.microsoft.com/office/drawing/2014/main" id="{17CD7B9A-E0F8-1243-9CB2-965D24109826}"/>
              </a:ext>
            </a:extLst>
          </p:cNvPr>
          <p:cNvGrpSpPr/>
          <p:nvPr/>
        </p:nvGrpSpPr>
        <p:grpSpPr>
          <a:xfrm>
            <a:off x="-1311519" y="-2758225"/>
            <a:ext cx="13351477" cy="4345117"/>
            <a:chOff x="-1311519" y="-2758225"/>
            <a:chExt cx="13351477" cy="4345117"/>
          </a:xfrm>
        </p:grpSpPr>
        <p:grpSp>
          <p:nvGrpSpPr>
            <p:cNvPr id="17" name="Group 16">
              <a:extLst>
                <a:ext uri="{FF2B5EF4-FFF2-40B4-BE49-F238E27FC236}">
                  <a16:creationId xmlns:a16="http://schemas.microsoft.com/office/drawing/2014/main" id="{682315A7-CE99-FA44-9A69-72483B7C97BD}"/>
                </a:ext>
              </a:extLst>
            </p:cNvPr>
            <p:cNvGrpSpPr/>
            <p:nvPr/>
          </p:nvGrpSpPr>
          <p:grpSpPr>
            <a:xfrm>
              <a:off x="-1311519" y="-2758225"/>
              <a:ext cx="13351477" cy="4345117"/>
              <a:chOff x="-1311519" y="-2758225"/>
              <a:chExt cx="13351477" cy="4345117"/>
            </a:xfrm>
          </p:grpSpPr>
          <p:sp>
            <p:nvSpPr>
              <p:cNvPr id="19" name="Oval 18">
                <a:extLst>
                  <a:ext uri="{FF2B5EF4-FFF2-40B4-BE49-F238E27FC236}">
                    <a16:creationId xmlns:a16="http://schemas.microsoft.com/office/drawing/2014/main" id="{D6356BDC-BFF3-474D-A13F-425B1B95EA1C}"/>
                  </a:ext>
                </a:extLst>
              </p:cNvPr>
              <p:cNvSpPr/>
              <p:nvPr/>
            </p:nvSpPr>
            <p:spPr>
              <a:xfrm>
                <a:off x="-1311519" y="-2758225"/>
                <a:ext cx="6742863" cy="4345117"/>
              </a:xfrm>
              <a:prstGeom prst="ellipse">
                <a:avLst/>
              </a:prstGeom>
              <a:solidFill>
                <a:srgbClr val="C01900"/>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20" name="TextBox 19">
                <a:extLst>
                  <a:ext uri="{FF2B5EF4-FFF2-40B4-BE49-F238E27FC236}">
                    <a16:creationId xmlns:a16="http://schemas.microsoft.com/office/drawing/2014/main" id="{81EE8162-BC55-AF4A-85E9-1BC48DCC7EB3}"/>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21" name="TextBox 20">
                <a:extLst>
                  <a:ext uri="{FF2B5EF4-FFF2-40B4-BE49-F238E27FC236}">
                    <a16:creationId xmlns:a16="http://schemas.microsoft.com/office/drawing/2014/main" id="{60C81ED6-E7B5-084E-9F50-B8E3668BD84C}"/>
                  </a:ext>
                </a:extLst>
              </p:cNvPr>
              <p:cNvSpPr txBox="1"/>
              <p:nvPr/>
            </p:nvSpPr>
            <p:spPr>
              <a:xfrm>
                <a:off x="11439258" y="112487"/>
                <a:ext cx="600700" cy="276999"/>
              </a:xfrm>
              <a:prstGeom prst="rect">
                <a:avLst/>
              </a:prstGeom>
              <a:noFill/>
            </p:spPr>
            <p:txBody>
              <a:bodyPr wrap="square" rtlCol="0">
                <a:spAutoFit/>
              </a:bodyPr>
              <a:lstStyle/>
              <a:p>
                <a:pPr algn="r"/>
                <a:r>
                  <a:rPr lang="en-SE" sz="1200" dirty="0"/>
                  <a:t>7/25</a:t>
                </a:r>
              </a:p>
            </p:txBody>
          </p:sp>
          <p:sp>
            <p:nvSpPr>
              <p:cNvPr id="22" name="Rettangolo 5">
                <a:extLst>
                  <a:ext uri="{FF2B5EF4-FFF2-40B4-BE49-F238E27FC236}">
                    <a16:creationId xmlns:a16="http://schemas.microsoft.com/office/drawing/2014/main" id="{9CA60FB6-9A7E-4945-AC45-D0C0C6375D43}"/>
                  </a:ext>
                </a:extLst>
              </p:cNvPr>
              <p:cNvSpPr/>
              <p:nvPr/>
            </p:nvSpPr>
            <p:spPr>
              <a:xfrm>
                <a:off x="1414624" y="326188"/>
                <a:ext cx="2072705" cy="892542"/>
              </a:xfrm>
              <a:prstGeom prst="rect">
                <a:avLst/>
              </a:prstGeom>
              <a:noFill/>
              <a:ln>
                <a:noFill/>
              </a:ln>
            </p:spPr>
            <p:txBody>
              <a:bodyPr wrap="square" lIns="91431" tIns="45715" rIns="91431" bIns="45715">
                <a:spAutoFit/>
              </a:bodyPr>
              <a:lstStyle/>
              <a:p>
                <a:r>
                  <a:rPr lang="en-SE" sz="2600" b="1" dirty="0">
                    <a:solidFill>
                      <a:schemeClr val="bg1"/>
                    </a:solidFill>
                  </a:rPr>
                  <a:t>TOOLS</a:t>
                </a:r>
              </a:p>
              <a:p>
                <a:r>
                  <a:rPr lang="en-SE" sz="2600" b="1" dirty="0">
                    <a:solidFill>
                      <a:schemeClr val="bg1"/>
                    </a:solidFill>
                  </a:rPr>
                  <a:t>Classical MD</a:t>
                </a:r>
              </a:p>
            </p:txBody>
          </p:sp>
          <p:pic>
            <p:nvPicPr>
              <p:cNvPr id="23" name="Graphic 22">
                <a:extLst>
                  <a:ext uri="{FF2B5EF4-FFF2-40B4-BE49-F238E27FC236}">
                    <a16:creationId xmlns:a16="http://schemas.microsoft.com/office/drawing/2014/main" id="{B41CB444-6253-FA4D-9C90-E8E50FEB5CB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7518" t="29746" r="35671" b="37624"/>
              <a:stretch/>
            </p:blipFill>
            <p:spPr>
              <a:xfrm>
                <a:off x="152042" y="-216954"/>
                <a:ext cx="1181540" cy="1355080"/>
              </a:xfrm>
              <a:prstGeom prst="rect">
                <a:avLst/>
              </a:prstGeom>
            </p:spPr>
          </p:pic>
        </p:grpSp>
        <p:cxnSp>
          <p:nvCxnSpPr>
            <p:cNvPr id="18" name="Straight Connector 17">
              <a:extLst>
                <a:ext uri="{FF2B5EF4-FFF2-40B4-BE49-F238E27FC236}">
                  <a16:creationId xmlns:a16="http://schemas.microsoft.com/office/drawing/2014/main" id="{DE3473A8-5DD6-5F4C-8877-3361AF971BCC}"/>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pic>
        <p:nvPicPr>
          <p:cNvPr id="3" name="Picture 2">
            <a:extLst>
              <a:ext uri="{FF2B5EF4-FFF2-40B4-BE49-F238E27FC236}">
                <a16:creationId xmlns:a16="http://schemas.microsoft.com/office/drawing/2014/main" id="{C35B927E-EA6A-794A-B76A-8C20768B2AC5}"/>
              </a:ext>
            </a:extLst>
          </p:cNvPr>
          <p:cNvPicPr>
            <a:picLocks noChangeAspect="1"/>
          </p:cNvPicPr>
          <p:nvPr/>
        </p:nvPicPr>
        <p:blipFill>
          <a:blip r:embed="rId7"/>
          <a:stretch>
            <a:fillRect/>
          </a:stretch>
        </p:blipFill>
        <p:spPr>
          <a:xfrm>
            <a:off x="113022" y="3277275"/>
            <a:ext cx="5220149" cy="3254537"/>
          </a:xfrm>
          <a:prstGeom prst="rect">
            <a:avLst/>
          </a:prstGeom>
        </p:spPr>
      </p:pic>
      <p:grpSp>
        <p:nvGrpSpPr>
          <p:cNvPr id="9" name="Group 8">
            <a:extLst>
              <a:ext uri="{FF2B5EF4-FFF2-40B4-BE49-F238E27FC236}">
                <a16:creationId xmlns:a16="http://schemas.microsoft.com/office/drawing/2014/main" id="{DADD0532-890C-C143-A2D1-E5C6C63C8077}"/>
              </a:ext>
            </a:extLst>
          </p:cNvPr>
          <p:cNvGrpSpPr/>
          <p:nvPr/>
        </p:nvGrpSpPr>
        <p:grpSpPr>
          <a:xfrm>
            <a:off x="5320217" y="1112803"/>
            <a:ext cx="6871783" cy="4632394"/>
            <a:chOff x="5207195" y="705323"/>
            <a:chExt cx="6871783" cy="4632394"/>
          </a:xfrm>
        </p:grpSpPr>
        <p:grpSp>
          <p:nvGrpSpPr>
            <p:cNvPr id="24" name="Group 23">
              <a:extLst>
                <a:ext uri="{FF2B5EF4-FFF2-40B4-BE49-F238E27FC236}">
                  <a16:creationId xmlns:a16="http://schemas.microsoft.com/office/drawing/2014/main" id="{914A07A1-8B29-4D40-AE1E-7785077C4A9F}"/>
                </a:ext>
              </a:extLst>
            </p:cNvPr>
            <p:cNvGrpSpPr/>
            <p:nvPr/>
          </p:nvGrpSpPr>
          <p:grpSpPr>
            <a:xfrm>
              <a:off x="5207195" y="2354275"/>
              <a:ext cx="6871783" cy="2983442"/>
              <a:chOff x="1298377" y="2771389"/>
              <a:chExt cx="7490013" cy="3251854"/>
            </a:xfrm>
          </p:grpSpPr>
          <p:pic>
            <p:nvPicPr>
              <p:cNvPr id="25" name="Picture 24">
                <a:extLst>
                  <a:ext uri="{FF2B5EF4-FFF2-40B4-BE49-F238E27FC236}">
                    <a16:creationId xmlns:a16="http://schemas.microsoft.com/office/drawing/2014/main" id="{15757749-2CD1-C14A-BBA7-A855426EA711}"/>
                  </a:ext>
                </a:extLst>
              </p:cNvPr>
              <p:cNvPicPr>
                <a:picLocks noChangeAspect="1"/>
              </p:cNvPicPr>
              <p:nvPr/>
            </p:nvPicPr>
            <p:blipFill rotWithShape="1">
              <a:blip r:embed="rId8">
                <a:extLst>
                  <a:ext uri="{28A0092B-C50C-407E-A947-70E740481C1C}">
                    <a14:useLocalDpi xmlns:a14="http://schemas.microsoft.com/office/drawing/2010/main" val="0"/>
                  </a:ext>
                </a:extLst>
              </a:blip>
              <a:srcRect l="17828" t="7255" r="10728" b="78042"/>
              <a:stretch/>
            </p:blipFill>
            <p:spPr>
              <a:xfrm>
                <a:off x="1298377" y="2771389"/>
                <a:ext cx="7490013" cy="1008349"/>
              </a:xfrm>
              <a:prstGeom prst="rect">
                <a:avLst/>
              </a:prstGeom>
            </p:spPr>
          </p:pic>
          <p:pic>
            <p:nvPicPr>
              <p:cNvPr id="26" name="Picture 25">
                <a:extLst>
                  <a:ext uri="{FF2B5EF4-FFF2-40B4-BE49-F238E27FC236}">
                    <a16:creationId xmlns:a16="http://schemas.microsoft.com/office/drawing/2014/main" id="{88410E50-54AB-514B-8C7B-9A64E3CE491A}"/>
                  </a:ext>
                </a:extLst>
              </p:cNvPr>
              <p:cNvPicPr>
                <a:picLocks noChangeAspect="1"/>
              </p:cNvPicPr>
              <p:nvPr/>
            </p:nvPicPr>
            <p:blipFill rotWithShape="1">
              <a:blip r:embed="rId8">
                <a:extLst>
                  <a:ext uri="{28A0092B-C50C-407E-A947-70E740481C1C}">
                    <a14:useLocalDpi xmlns:a14="http://schemas.microsoft.com/office/drawing/2010/main" val="0"/>
                  </a:ext>
                </a:extLst>
              </a:blip>
              <a:srcRect l="17828" t="37283" r="33539" b="43530"/>
              <a:stretch/>
            </p:blipFill>
            <p:spPr>
              <a:xfrm>
                <a:off x="2652422" y="4707415"/>
                <a:ext cx="5098493" cy="1315828"/>
              </a:xfrm>
              <a:prstGeom prst="rect">
                <a:avLst/>
              </a:prstGeom>
            </p:spPr>
          </p:pic>
          <p:pic>
            <p:nvPicPr>
              <p:cNvPr id="27" name="Picture 26">
                <a:extLst>
                  <a:ext uri="{FF2B5EF4-FFF2-40B4-BE49-F238E27FC236}">
                    <a16:creationId xmlns:a16="http://schemas.microsoft.com/office/drawing/2014/main" id="{1B6D294E-9042-C04E-8DF3-CEEBEE4152C1}"/>
                  </a:ext>
                </a:extLst>
              </p:cNvPr>
              <p:cNvPicPr>
                <a:picLocks noChangeAspect="1"/>
              </p:cNvPicPr>
              <p:nvPr/>
            </p:nvPicPr>
            <p:blipFill rotWithShape="1">
              <a:blip r:embed="rId8">
                <a:extLst>
                  <a:ext uri="{28A0092B-C50C-407E-A947-70E740481C1C}">
                    <a14:useLocalDpi xmlns:a14="http://schemas.microsoft.com/office/drawing/2010/main" val="0"/>
                  </a:ext>
                </a:extLst>
              </a:blip>
              <a:srcRect l="46811" t="22571" r="16296" b="65015"/>
              <a:stretch/>
            </p:blipFill>
            <p:spPr>
              <a:xfrm>
                <a:off x="3606792" y="3817908"/>
                <a:ext cx="3867807" cy="851339"/>
              </a:xfrm>
              <a:prstGeom prst="rect">
                <a:avLst/>
              </a:prstGeom>
            </p:spPr>
          </p:pic>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93B84049-866F-7744-B6AB-1A2E45CF520C}"/>
                    </a:ext>
                  </a:extLst>
                </p:cNvPr>
                <p:cNvSpPr txBox="1"/>
                <p:nvPr/>
              </p:nvSpPr>
              <p:spPr>
                <a:xfrm>
                  <a:off x="6851439" y="705323"/>
                  <a:ext cx="3583293" cy="1595693"/>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sv-SE" sz="2400" b="0" i="1" smtClean="0">
                                <a:latin typeface="Cambria Math" panose="02040503050406030204" pitchFamily="18" charset="0"/>
                              </a:rPr>
                            </m:ctrlPr>
                          </m:sSubPr>
                          <m:e>
                            <m:r>
                              <a:rPr lang="en-US" sz="2400" b="1" i="1" smtClean="0">
                                <a:latin typeface="Cambria Math" panose="02040503050406030204" pitchFamily="18" charset="0"/>
                              </a:rPr>
                              <m:t>𝑭</m:t>
                            </m:r>
                          </m:e>
                          <m:sub>
                            <m:r>
                              <a:rPr lang="sv-SE" sz="2400" b="0" i="1" smtClean="0">
                                <a:latin typeface="Cambria Math" panose="02040503050406030204" pitchFamily="18" charset="0"/>
                              </a:rPr>
                              <m:t>𝑖</m:t>
                            </m:r>
                          </m:sub>
                        </m:sSub>
                        <m:d>
                          <m:dPr>
                            <m:ctrlPr>
                              <a:rPr lang="sv-SE" sz="2400" b="0" i="1" smtClean="0">
                                <a:latin typeface="Cambria Math" panose="02040503050406030204" pitchFamily="18" charset="0"/>
                              </a:rPr>
                            </m:ctrlPr>
                          </m:dPr>
                          <m:e>
                            <m:r>
                              <a:rPr lang="sv-SE" sz="2400" b="0" i="1" smtClean="0">
                                <a:latin typeface="Cambria Math" panose="02040503050406030204" pitchFamily="18" charset="0"/>
                              </a:rPr>
                              <m:t>𝑡</m:t>
                            </m:r>
                          </m:e>
                        </m:d>
                        <m:r>
                          <a:rPr lang="sv-SE" sz="2400" b="0" i="1" smtClean="0">
                            <a:latin typeface="Cambria Math" panose="02040503050406030204" pitchFamily="18" charset="0"/>
                          </a:rPr>
                          <m:t>=</m:t>
                        </m:r>
                        <m:sSub>
                          <m:sSubPr>
                            <m:ctrlPr>
                              <a:rPr lang="sv-SE" sz="2400" b="0" i="1" smtClean="0">
                                <a:latin typeface="Cambria Math" panose="02040503050406030204" pitchFamily="18" charset="0"/>
                              </a:rPr>
                            </m:ctrlPr>
                          </m:sSubPr>
                          <m:e>
                            <m:r>
                              <a:rPr lang="sv-SE" sz="2400" b="0" i="1" smtClean="0">
                                <a:latin typeface="Cambria Math" panose="02040503050406030204" pitchFamily="18" charset="0"/>
                              </a:rPr>
                              <m:t>𝑚</m:t>
                            </m:r>
                          </m:e>
                          <m:sub>
                            <m:r>
                              <a:rPr lang="sv-SE" sz="2400" b="0" i="1" smtClean="0">
                                <a:latin typeface="Cambria Math" panose="02040503050406030204" pitchFamily="18" charset="0"/>
                              </a:rPr>
                              <m:t>𝑖</m:t>
                            </m:r>
                          </m:sub>
                        </m:sSub>
                        <m:r>
                          <a:rPr lang="sv-SE"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baseline="-25000" smtClean="0">
                            <a:latin typeface="Cambria Math" panose="02040503050406030204" pitchFamily="18" charset="0"/>
                            <a:ea typeface="Cambria Math" panose="02040503050406030204" pitchFamily="18" charset="0"/>
                          </a:rPr>
                          <m:t>𝑖</m:t>
                        </m:r>
                        <m:d>
                          <m:dPr>
                            <m:ctrlPr>
                              <a:rPr lang="sv-SE" sz="2400" i="1">
                                <a:latin typeface="Cambria Math" panose="02040503050406030204" pitchFamily="18" charset="0"/>
                              </a:rPr>
                            </m:ctrlPr>
                          </m:dPr>
                          <m:e>
                            <m:r>
                              <a:rPr lang="sv-SE" sz="2400" i="1">
                                <a:latin typeface="Cambria Math" panose="02040503050406030204" pitchFamily="18" charset="0"/>
                              </a:rPr>
                              <m:t>𝑡</m:t>
                            </m:r>
                          </m:e>
                        </m:d>
                      </m:oMath>
                    </m:oMathPara>
                  </a14:m>
                  <a:endParaRPr lang="en-US" sz="2400" dirty="0"/>
                </a:p>
                <a:p>
                  <a:pPr/>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Times New Roman" charset="0"/>
                                <a:cs typeface="Times New Roman" charset="0"/>
                              </a:rPr>
                            </m:ctrlPr>
                          </m:sSubPr>
                          <m:e>
                            <m:r>
                              <a:rPr lang="en-US" sz="2400" b="1" i="1" smtClean="0">
                                <a:latin typeface="Cambria Math" panose="02040503050406030204" pitchFamily="18" charset="0"/>
                                <a:ea typeface="Times New Roman" charset="0"/>
                                <a:cs typeface="Times New Roman" charset="0"/>
                              </a:rPr>
                              <m:t>𝑭</m:t>
                            </m:r>
                          </m:e>
                          <m:sub>
                            <m:r>
                              <a:rPr lang="it-IT" sz="2400" b="0" i="1">
                                <a:latin typeface="Cambria Math" panose="02040503050406030204" pitchFamily="18" charset="0"/>
                                <a:ea typeface="Times New Roman" charset="0"/>
                                <a:cs typeface="Times New Roman" charset="0"/>
                              </a:rPr>
                              <m:t>𝑖</m:t>
                            </m:r>
                          </m:sub>
                        </m:sSub>
                        <m:r>
                          <a:rPr lang="it-IT" sz="2400" b="0" i="1">
                            <a:latin typeface="Cambria Math" panose="02040503050406030204" pitchFamily="18" charset="0"/>
                            <a:ea typeface="Times New Roman" charset="0"/>
                            <a:cs typeface="Times New Roman" charset="0"/>
                          </a:rPr>
                          <m:t>=−</m:t>
                        </m:r>
                        <m:f>
                          <m:fPr>
                            <m:ctrlPr>
                              <a:rPr lang="bg-BG" sz="2400" i="1">
                                <a:latin typeface="Cambria Math" panose="02040503050406030204" pitchFamily="18" charset="0"/>
                                <a:ea typeface="Times New Roman" charset="0"/>
                                <a:cs typeface="Times New Roman" charset="0"/>
                              </a:rPr>
                            </m:ctrlPr>
                          </m:fPr>
                          <m:num>
                            <m:r>
                              <a:rPr lang="it-IT" sz="2400" b="0" i="1">
                                <a:latin typeface="Cambria Math" panose="02040503050406030204" pitchFamily="18" charset="0"/>
                                <a:ea typeface="Times New Roman" charset="0"/>
                                <a:cs typeface="Times New Roman" charset="0"/>
                              </a:rPr>
                              <m:t>𝜕</m:t>
                            </m:r>
                            <m:r>
                              <a:rPr lang="it-IT" sz="2400" b="0" i="1">
                                <a:latin typeface="Cambria Math" panose="02040503050406030204" pitchFamily="18" charset="0"/>
                                <a:ea typeface="Times New Roman" charset="0"/>
                                <a:cs typeface="Times New Roman" charset="0"/>
                              </a:rPr>
                              <m:t>𝑉</m:t>
                            </m:r>
                          </m:num>
                          <m:den>
                            <m:r>
                              <a:rPr lang="it-IT" sz="2400" b="0" i="1">
                                <a:latin typeface="Cambria Math" panose="02040503050406030204" pitchFamily="18" charset="0"/>
                                <a:ea typeface="Times New Roman" charset="0"/>
                                <a:cs typeface="Times New Roman" charset="0"/>
                              </a:rPr>
                              <m:t>𝜕</m:t>
                            </m:r>
                            <m:sSub>
                              <m:sSubPr>
                                <m:ctrlPr>
                                  <a:rPr lang="en-US" sz="2400" i="1">
                                    <a:latin typeface="Cambria Math" panose="02040503050406030204" pitchFamily="18" charset="0"/>
                                    <a:ea typeface="Times New Roman" charset="0"/>
                                    <a:cs typeface="Times New Roman" charset="0"/>
                                  </a:rPr>
                                </m:ctrlPr>
                              </m:sSubPr>
                              <m:e>
                                <m:r>
                                  <a:rPr lang="it-IT" sz="2400" b="1" i="1">
                                    <a:latin typeface="Cambria Math" panose="02040503050406030204" pitchFamily="18" charset="0"/>
                                    <a:ea typeface="Times New Roman" charset="0"/>
                                    <a:cs typeface="Times New Roman" charset="0"/>
                                  </a:rPr>
                                  <m:t>𝒓</m:t>
                                </m:r>
                              </m:e>
                              <m:sub>
                                <m:r>
                                  <a:rPr lang="it-IT" sz="2400" b="0" i="1">
                                    <a:latin typeface="Cambria Math" panose="02040503050406030204" pitchFamily="18" charset="0"/>
                                    <a:ea typeface="Times New Roman" charset="0"/>
                                    <a:cs typeface="Times New Roman" charset="0"/>
                                  </a:rPr>
                                  <m:t>𝑖</m:t>
                                </m:r>
                              </m:sub>
                            </m:sSub>
                          </m:den>
                        </m:f>
                      </m:oMath>
                    </m:oMathPara>
                  </a14:m>
                  <a:endParaRPr lang="en-GB" sz="2400" dirty="0"/>
                </a:p>
              </p:txBody>
            </p:sp>
          </mc:Choice>
          <mc:Fallback>
            <p:sp>
              <p:nvSpPr>
                <p:cNvPr id="28" name="TextBox 27">
                  <a:extLst>
                    <a:ext uri="{FF2B5EF4-FFF2-40B4-BE49-F238E27FC236}">
                      <a16:creationId xmlns:a16="http://schemas.microsoft.com/office/drawing/2014/main" id="{93B84049-866F-7744-B6AB-1A2E45CF520C}"/>
                    </a:ext>
                  </a:extLst>
                </p:cNvPr>
                <p:cNvSpPr txBox="1">
                  <a:spLocks noRot="1" noChangeAspect="1" noMove="1" noResize="1" noEditPoints="1" noAdjustHandles="1" noChangeArrowheads="1" noChangeShapeType="1" noTextEdit="1"/>
                </p:cNvSpPr>
                <p:nvPr/>
              </p:nvSpPr>
              <p:spPr>
                <a:xfrm>
                  <a:off x="6851439" y="705323"/>
                  <a:ext cx="3583293" cy="1595693"/>
                </a:xfrm>
                <a:prstGeom prst="rect">
                  <a:avLst/>
                </a:prstGeom>
                <a:blipFill>
                  <a:blip r:embed="rId9"/>
                  <a:stretch>
                    <a:fillRect b="-787"/>
                  </a:stretch>
                </a:blipFill>
                <a:ln>
                  <a:noFill/>
                </a:ln>
              </p:spPr>
              <p:txBody>
                <a:bodyPr/>
                <a:lstStyle/>
                <a:p>
                  <a:r>
                    <a:rPr lang="en-SE">
                      <a:noFill/>
                    </a:rPr>
                    <a:t> </a:t>
                  </a:r>
                </a:p>
              </p:txBody>
            </p:sp>
          </mc:Fallback>
        </mc:AlternateContent>
      </p:grpSp>
      <p:grpSp>
        <p:nvGrpSpPr>
          <p:cNvPr id="14" name="Group 13">
            <a:extLst>
              <a:ext uri="{FF2B5EF4-FFF2-40B4-BE49-F238E27FC236}">
                <a16:creationId xmlns:a16="http://schemas.microsoft.com/office/drawing/2014/main" id="{16C0036A-C74D-7940-A06B-CECE5BA1589E}"/>
              </a:ext>
            </a:extLst>
          </p:cNvPr>
          <p:cNvGrpSpPr/>
          <p:nvPr/>
        </p:nvGrpSpPr>
        <p:grpSpPr>
          <a:xfrm>
            <a:off x="6118078" y="745741"/>
            <a:ext cx="5372339" cy="4751057"/>
            <a:chOff x="6118078" y="745741"/>
            <a:chExt cx="5372339" cy="4751057"/>
          </a:xfrm>
        </p:grpSpPr>
        <p:sp>
          <p:nvSpPr>
            <p:cNvPr id="12" name="TextBox 11">
              <a:extLst>
                <a:ext uri="{FF2B5EF4-FFF2-40B4-BE49-F238E27FC236}">
                  <a16:creationId xmlns:a16="http://schemas.microsoft.com/office/drawing/2014/main" id="{D28F5D0A-8DE2-B24E-B093-BD401A5BB44C}"/>
                </a:ext>
              </a:extLst>
            </p:cNvPr>
            <p:cNvSpPr txBox="1"/>
            <p:nvPr/>
          </p:nvSpPr>
          <p:spPr>
            <a:xfrm>
              <a:off x="6118078" y="1249481"/>
              <a:ext cx="5372339" cy="4247317"/>
            </a:xfrm>
            <a:prstGeom prst="rect">
              <a:avLst/>
            </a:prstGeom>
            <a:noFill/>
          </p:spPr>
          <p:txBody>
            <a:bodyPr wrap="square" rtlCol="0">
              <a:spAutoFit/>
            </a:bodyPr>
            <a:lstStyle/>
            <a:p>
              <a:pPr>
                <a:lnSpc>
                  <a:spcPct val="150000"/>
                </a:lnSpc>
                <a:buFont typeface="Arial" panose="020B0604020202020204" pitchFamily="34" charset="0"/>
                <a:buChar char="•"/>
              </a:pPr>
              <a:r>
                <a:rPr lang="en-GB" sz="2400" dirty="0">
                  <a:solidFill>
                    <a:srgbClr val="000000"/>
                  </a:solidFill>
                  <a:effectLst/>
                  <a:latin typeface="+mj-lt"/>
                  <a:cs typeface="Gill Sans" panose="020B0502020104020203" pitchFamily="34" charset="-79"/>
                </a:rPr>
                <a:t>GROMACS</a:t>
              </a:r>
            </a:p>
            <a:p>
              <a:pPr>
                <a:lnSpc>
                  <a:spcPct val="150000"/>
                </a:lnSpc>
                <a:buFont typeface="Arial" panose="020B0604020202020204" pitchFamily="34" charset="0"/>
                <a:buChar char="•"/>
              </a:pPr>
              <a:endParaRPr lang="en-GB" sz="2400" dirty="0">
                <a:solidFill>
                  <a:srgbClr val="000000"/>
                </a:solidFill>
                <a:latin typeface="+mj-lt"/>
                <a:cs typeface="Gill Sans" panose="020B0502020104020203" pitchFamily="34" charset="-79"/>
              </a:endParaRPr>
            </a:p>
            <a:p>
              <a:pPr>
                <a:lnSpc>
                  <a:spcPct val="150000"/>
                </a:lnSpc>
                <a:buFont typeface="Arial" panose="020B0604020202020204" pitchFamily="34" charset="0"/>
                <a:buChar char="•"/>
              </a:pPr>
              <a:endParaRPr lang="en-GB" sz="2400" dirty="0">
                <a:solidFill>
                  <a:srgbClr val="000000"/>
                </a:solidFill>
                <a:effectLst/>
                <a:latin typeface="+mj-lt"/>
                <a:cs typeface="Gill Sans" panose="020B0502020104020203" pitchFamily="34" charset="-79"/>
              </a:endParaRPr>
            </a:p>
            <a:p>
              <a:pPr>
                <a:lnSpc>
                  <a:spcPct val="150000"/>
                </a:lnSpc>
                <a:buFont typeface="Arial" panose="020B0604020202020204" pitchFamily="34" charset="0"/>
                <a:buChar char="•"/>
              </a:pPr>
              <a:r>
                <a:rPr lang="en-GB" sz="2400" dirty="0">
                  <a:solidFill>
                    <a:srgbClr val="000000"/>
                  </a:solidFill>
                  <a:effectLst/>
                  <a:latin typeface="+mj-lt"/>
                  <a:cs typeface="Gill Sans" panose="020B0502020104020203" pitchFamily="34" charset="-79"/>
                </a:rPr>
                <a:t>OPLS-AA/L</a:t>
              </a:r>
            </a:p>
            <a:p>
              <a:pPr>
                <a:lnSpc>
                  <a:spcPct val="150000"/>
                </a:lnSpc>
                <a:buFont typeface="Arial" panose="020B0604020202020204" pitchFamily="34" charset="0"/>
                <a:buChar char="•"/>
              </a:pPr>
              <a:r>
                <a:rPr lang="en-GB" sz="2400" dirty="0">
                  <a:solidFill>
                    <a:srgbClr val="000000"/>
                  </a:solidFill>
                  <a:effectLst/>
                  <a:latin typeface="+mj-lt"/>
                  <a:cs typeface="Gill Sans" panose="020B0502020104020203" pitchFamily="34" charset="-79"/>
                </a:rPr>
                <a:t>No electrostatic cut offs</a:t>
              </a:r>
            </a:p>
            <a:p>
              <a:pPr>
                <a:lnSpc>
                  <a:spcPct val="150000"/>
                </a:lnSpc>
                <a:buFont typeface="Arial" panose="020B0604020202020204" pitchFamily="34" charset="0"/>
                <a:buChar char="•"/>
              </a:pPr>
              <a:r>
                <a:rPr lang="en-GB" sz="2400" dirty="0">
                  <a:solidFill>
                    <a:srgbClr val="000000"/>
                  </a:solidFill>
                  <a:effectLst/>
                  <a:latin typeface="+mj-lt"/>
                  <a:cs typeface="Gill Sans" panose="020B0502020104020203" pitchFamily="34" charset="-79"/>
                </a:rPr>
                <a:t>Electric field as external potential</a:t>
              </a:r>
            </a:p>
            <a:p>
              <a:pPr>
                <a:lnSpc>
                  <a:spcPct val="150000"/>
                </a:lnSpc>
                <a:buFont typeface="Arial" panose="020B0604020202020204" pitchFamily="34" charset="0"/>
                <a:buChar char="•"/>
              </a:pPr>
              <a:r>
                <a:rPr lang="en-GB" sz="2400" dirty="0">
                  <a:solidFill>
                    <a:srgbClr val="000000"/>
                  </a:solidFill>
                  <a:effectLst/>
                  <a:latin typeface="+mj-lt"/>
                  <a:cs typeface="Gill Sans" panose="020B0502020104020203" pitchFamily="34" charset="-79"/>
                </a:rPr>
                <a:t>Simulations in total 10-50 ns long</a:t>
              </a:r>
            </a:p>
            <a:p>
              <a:endParaRPr lang="en-SE" dirty="0"/>
            </a:p>
          </p:txBody>
        </p:sp>
        <p:pic>
          <p:nvPicPr>
            <p:cNvPr id="13" name="Picture 12">
              <a:extLst>
                <a:ext uri="{FF2B5EF4-FFF2-40B4-BE49-F238E27FC236}">
                  <a16:creationId xmlns:a16="http://schemas.microsoft.com/office/drawing/2014/main" id="{7409009A-DA9C-094C-B144-DF8FC62790B4}"/>
                </a:ext>
              </a:extLst>
            </p:cNvPr>
            <p:cNvPicPr>
              <a:picLocks noChangeAspect="1"/>
            </p:cNvPicPr>
            <p:nvPr/>
          </p:nvPicPr>
          <p:blipFill>
            <a:blip r:embed="rId10"/>
            <a:stretch>
              <a:fillRect/>
            </a:stretch>
          </p:blipFill>
          <p:spPr>
            <a:xfrm rot="19978832">
              <a:off x="8620441" y="745741"/>
              <a:ext cx="1322151" cy="1842572"/>
            </a:xfrm>
            <a:prstGeom prst="rect">
              <a:avLst/>
            </a:prstGeom>
          </p:spPr>
        </p:pic>
      </p:grpSp>
      <p:pic>
        <p:nvPicPr>
          <p:cNvPr id="33" name="Picture 32">
            <a:extLst>
              <a:ext uri="{FF2B5EF4-FFF2-40B4-BE49-F238E27FC236}">
                <a16:creationId xmlns:a16="http://schemas.microsoft.com/office/drawing/2014/main" id="{1CFD03E6-0898-8F4D-B10F-78AB969F32BA}"/>
              </a:ext>
            </a:extLst>
          </p:cNvPr>
          <p:cNvPicPr>
            <a:picLocks noChangeAspect="1"/>
          </p:cNvPicPr>
          <p:nvPr/>
        </p:nvPicPr>
        <p:blipFill>
          <a:blip r:embed="rId11"/>
          <a:stretch>
            <a:fillRect/>
          </a:stretch>
        </p:blipFill>
        <p:spPr>
          <a:xfrm rot="11987681">
            <a:off x="6142091" y="1138246"/>
            <a:ext cx="5689593" cy="5190240"/>
          </a:xfrm>
          <a:prstGeom prst="rect">
            <a:avLst/>
          </a:prstGeom>
        </p:spPr>
      </p:pic>
    </p:spTree>
    <p:extLst>
      <p:ext uri="{BB962C8B-B14F-4D97-AF65-F5344CB8AC3E}">
        <p14:creationId xmlns:p14="http://schemas.microsoft.com/office/powerpoint/2010/main" val="30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6584165F-CE7A-8B4F-B8B9-A6BF3DD15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787" y="1389470"/>
            <a:ext cx="8710327" cy="2900607"/>
          </a:xfrm>
          <a:prstGeom prst="rect">
            <a:avLst/>
          </a:prstGeom>
        </p:spPr>
      </p:pic>
      <p:grpSp>
        <p:nvGrpSpPr>
          <p:cNvPr id="56" name="Group 55">
            <a:extLst>
              <a:ext uri="{FF2B5EF4-FFF2-40B4-BE49-F238E27FC236}">
                <a16:creationId xmlns:a16="http://schemas.microsoft.com/office/drawing/2014/main" id="{3FB031D0-4C8F-8F44-9BF5-947BDC680F52}"/>
              </a:ext>
            </a:extLst>
          </p:cNvPr>
          <p:cNvGrpSpPr/>
          <p:nvPr/>
        </p:nvGrpSpPr>
        <p:grpSpPr>
          <a:xfrm>
            <a:off x="-1342357" y="-2794604"/>
            <a:ext cx="13351477" cy="4345117"/>
            <a:chOff x="-1159477" y="-2337404"/>
            <a:chExt cx="13351477" cy="4345117"/>
          </a:xfrm>
        </p:grpSpPr>
        <p:grpSp>
          <p:nvGrpSpPr>
            <p:cNvPr id="4" name="Group 3">
              <a:extLst>
                <a:ext uri="{FF2B5EF4-FFF2-40B4-BE49-F238E27FC236}">
                  <a16:creationId xmlns:a16="http://schemas.microsoft.com/office/drawing/2014/main" id="{02664CEB-C517-CA43-88A8-84A582CDCAB7}"/>
                </a:ext>
              </a:extLst>
            </p:cNvPr>
            <p:cNvGrpSpPr/>
            <p:nvPr/>
          </p:nvGrpSpPr>
          <p:grpSpPr>
            <a:xfrm>
              <a:off x="-1159477" y="-2337404"/>
              <a:ext cx="13351477" cy="4345117"/>
              <a:chOff x="-1311519" y="-2758225"/>
              <a:chExt cx="13351477" cy="4345117"/>
            </a:xfrm>
          </p:grpSpPr>
          <p:sp>
            <p:nvSpPr>
              <p:cNvPr id="5" name="Oval 4">
                <a:extLst>
                  <a:ext uri="{FF2B5EF4-FFF2-40B4-BE49-F238E27FC236}">
                    <a16:creationId xmlns:a16="http://schemas.microsoft.com/office/drawing/2014/main" id="{4832FFE1-3260-DA4A-B04C-8B4FF52698B6}"/>
                  </a:ext>
                </a:extLst>
              </p:cNvPr>
              <p:cNvSpPr/>
              <p:nvPr/>
            </p:nvSpPr>
            <p:spPr>
              <a:xfrm>
                <a:off x="-1311519" y="-2758225"/>
                <a:ext cx="6742863" cy="4345117"/>
              </a:xfrm>
              <a:prstGeom prst="ellipse">
                <a:avLst/>
              </a:prstGeom>
              <a:solidFill>
                <a:srgbClr val="A847F6"/>
              </a:solidFill>
              <a:ln>
                <a:solidFill>
                  <a:srgbClr val="426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highlight>
                    <a:srgbClr val="FFFF00"/>
                  </a:highlight>
                </a:endParaRPr>
              </a:p>
            </p:txBody>
          </p:sp>
          <p:sp>
            <p:nvSpPr>
              <p:cNvPr id="6" name="TextBox 5">
                <a:extLst>
                  <a:ext uri="{FF2B5EF4-FFF2-40B4-BE49-F238E27FC236}">
                    <a16:creationId xmlns:a16="http://schemas.microsoft.com/office/drawing/2014/main" id="{DA75E1EB-4906-F44C-A3A5-BB3878443CB5}"/>
                  </a:ext>
                </a:extLst>
              </p:cNvPr>
              <p:cNvSpPr txBox="1"/>
              <p:nvPr/>
            </p:nvSpPr>
            <p:spPr>
              <a:xfrm>
                <a:off x="5843798" y="107320"/>
                <a:ext cx="2332726" cy="276999"/>
              </a:xfrm>
              <a:prstGeom prst="rect">
                <a:avLst/>
              </a:prstGeom>
              <a:noFill/>
            </p:spPr>
            <p:txBody>
              <a:bodyPr wrap="square" rtlCol="0">
                <a:spAutoFit/>
              </a:bodyPr>
              <a:lstStyle/>
              <a:p>
                <a:pPr algn="ctr"/>
                <a:r>
                  <a:rPr lang="en-GB" sz="1200" dirty="0"/>
                  <a:t>e</a:t>
                </a:r>
                <a:r>
                  <a:rPr lang="en-SE" sz="1200" dirty="0"/>
                  <a:t>miliano.desantis@kemi.uu.se</a:t>
                </a:r>
              </a:p>
            </p:txBody>
          </p:sp>
          <p:sp>
            <p:nvSpPr>
              <p:cNvPr id="7" name="TextBox 6">
                <a:extLst>
                  <a:ext uri="{FF2B5EF4-FFF2-40B4-BE49-F238E27FC236}">
                    <a16:creationId xmlns:a16="http://schemas.microsoft.com/office/drawing/2014/main" id="{879840FF-EEB8-E246-B195-B0A05D93DA67}"/>
                  </a:ext>
                </a:extLst>
              </p:cNvPr>
              <p:cNvSpPr txBox="1"/>
              <p:nvPr/>
            </p:nvSpPr>
            <p:spPr>
              <a:xfrm>
                <a:off x="11439258" y="112487"/>
                <a:ext cx="600700" cy="276999"/>
              </a:xfrm>
              <a:prstGeom prst="rect">
                <a:avLst/>
              </a:prstGeom>
              <a:noFill/>
            </p:spPr>
            <p:txBody>
              <a:bodyPr wrap="square" rtlCol="0">
                <a:spAutoFit/>
              </a:bodyPr>
              <a:lstStyle/>
              <a:p>
                <a:pPr algn="r"/>
                <a:r>
                  <a:rPr lang="en-SE" sz="1200" dirty="0"/>
                  <a:t>8/25</a:t>
                </a:r>
              </a:p>
            </p:txBody>
          </p:sp>
          <p:sp>
            <p:nvSpPr>
              <p:cNvPr id="8" name="Rettangolo 5">
                <a:extLst>
                  <a:ext uri="{FF2B5EF4-FFF2-40B4-BE49-F238E27FC236}">
                    <a16:creationId xmlns:a16="http://schemas.microsoft.com/office/drawing/2014/main" id="{AA238DAB-13EC-E140-A223-A9DC004AFD94}"/>
                  </a:ext>
                </a:extLst>
              </p:cNvPr>
              <p:cNvSpPr/>
              <p:nvPr/>
            </p:nvSpPr>
            <p:spPr>
              <a:xfrm>
                <a:off x="1365329" y="384319"/>
                <a:ext cx="2543441" cy="492432"/>
              </a:xfrm>
              <a:prstGeom prst="rect">
                <a:avLst/>
              </a:prstGeom>
              <a:noFill/>
              <a:ln>
                <a:noFill/>
              </a:ln>
            </p:spPr>
            <p:txBody>
              <a:bodyPr wrap="square" lIns="91431" tIns="45715" rIns="91431" bIns="45715">
                <a:spAutoFit/>
              </a:bodyPr>
              <a:lstStyle/>
              <a:p>
                <a:r>
                  <a:rPr lang="en-SE" sz="2600" b="1" dirty="0">
                    <a:solidFill>
                      <a:schemeClr val="bg1"/>
                    </a:solidFill>
                  </a:rPr>
                  <a:t>Orientability</a:t>
                </a:r>
                <a:endParaRPr lang="en-SE" sz="2600" b="1" i="1" dirty="0">
                  <a:solidFill>
                    <a:schemeClr val="bg1"/>
                  </a:solidFill>
                  <a:latin typeface="+mj-lt"/>
                </a:endParaRPr>
              </a:p>
            </p:txBody>
          </p:sp>
          <p:pic>
            <p:nvPicPr>
              <p:cNvPr id="9" name="Graphic 8">
                <a:extLst>
                  <a:ext uri="{FF2B5EF4-FFF2-40B4-BE49-F238E27FC236}">
                    <a16:creationId xmlns:a16="http://schemas.microsoft.com/office/drawing/2014/main" id="{BE1580BE-54B4-3743-9CD8-410AC3C01B7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518" t="29746" r="35671" b="37624"/>
              <a:stretch/>
            </p:blipFill>
            <p:spPr>
              <a:xfrm>
                <a:off x="152042" y="-216954"/>
                <a:ext cx="1181540" cy="1355080"/>
              </a:xfrm>
              <a:prstGeom prst="rect">
                <a:avLst/>
              </a:prstGeom>
            </p:spPr>
          </p:pic>
          <p:sp>
            <p:nvSpPr>
              <p:cNvPr id="11" name="Oval 10">
                <a:extLst>
                  <a:ext uri="{FF2B5EF4-FFF2-40B4-BE49-F238E27FC236}">
                    <a16:creationId xmlns:a16="http://schemas.microsoft.com/office/drawing/2014/main" id="{AF68765A-D6F3-1949-91B9-285BE475036A}"/>
                  </a:ext>
                </a:extLst>
              </p:cNvPr>
              <p:cNvSpPr>
                <a:spLocks noChangeAspect="1"/>
              </p:cNvSpPr>
              <p:nvPr/>
            </p:nvSpPr>
            <p:spPr>
              <a:xfrm>
                <a:off x="3877023" y="226789"/>
                <a:ext cx="1052614" cy="1052614"/>
              </a:xfrm>
              <a:prstGeom prst="ellipse">
                <a:avLst/>
              </a:prstGeom>
              <a:solidFill>
                <a:schemeClr val="bg1"/>
              </a:solidFill>
              <a:ln w="44450">
                <a:solidFill>
                  <a:srgbClr val="A84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
                </a:r>
              </a:p>
            </p:txBody>
          </p:sp>
        </p:grpSp>
        <p:pic>
          <p:nvPicPr>
            <p:cNvPr id="35" name="Picture 2" descr="Angle Icon #138999 - Free Icons Library">
              <a:extLst>
                <a:ext uri="{FF2B5EF4-FFF2-40B4-BE49-F238E27FC236}">
                  <a16:creationId xmlns:a16="http://schemas.microsoft.com/office/drawing/2014/main" id="{7B4834AE-5E64-1A4A-A4D3-DA16FB31A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990580">
              <a:off x="4166298" y="793116"/>
              <a:ext cx="823165" cy="82316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9EA02332-6160-B140-B4ED-17D2BE620697}"/>
              </a:ext>
            </a:extLst>
          </p:cNvPr>
          <p:cNvCxnSpPr/>
          <p:nvPr/>
        </p:nvCxnSpPr>
        <p:spPr>
          <a:xfrm>
            <a:off x="1333582" y="0"/>
            <a:ext cx="0" cy="127940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518975AE-DCAD-2C4E-A34E-C3917157D672}"/>
              </a:ext>
            </a:extLst>
          </p:cNvPr>
          <p:cNvSpPr txBox="1"/>
          <p:nvPr/>
        </p:nvSpPr>
        <p:spPr>
          <a:xfrm>
            <a:off x="228457" y="6292608"/>
            <a:ext cx="2937703" cy="230832"/>
          </a:xfrm>
          <a:prstGeom prst="rect">
            <a:avLst/>
          </a:prstGeom>
          <a:noFill/>
          <a:ln w="6350">
            <a:noFill/>
            <a:prstDash val="sysDash"/>
          </a:ln>
        </p:spPr>
        <p:txBody>
          <a:bodyPr wrap="square">
            <a:spAutoFit/>
          </a:bodyPr>
          <a:lstStyle/>
          <a:p>
            <a:r>
              <a:rPr lang="en-GB" sz="900" dirty="0">
                <a:latin typeface="Calibri" panose="020F0502020204030204" pitchFamily="34" charset="0"/>
                <a:cs typeface="Calibri" panose="020F0502020204030204" pitchFamily="34" charset="0"/>
              </a:rPr>
              <a:t> A </a:t>
            </a:r>
            <a:r>
              <a:rPr lang="en-GB" sz="900" dirty="0" err="1">
                <a:latin typeface="Calibri" panose="020F0502020204030204" pitchFamily="34" charset="0"/>
                <a:cs typeface="Calibri" panose="020F0502020204030204" pitchFamily="34" charset="0"/>
              </a:rPr>
              <a:t>Sinenlnikova</a:t>
            </a:r>
            <a:r>
              <a:rPr lang="en-GB" sz="900" dirty="0">
                <a:latin typeface="Calibri" panose="020F0502020204030204" pitchFamily="34" charset="0"/>
                <a:cs typeface="Calibri" panose="020F0502020204030204" pitchFamily="34" charset="0"/>
              </a:rPr>
              <a:t>, </a:t>
            </a:r>
            <a:r>
              <a:rPr lang="en-GB" sz="900" u="sng" dirty="0">
                <a:latin typeface="Calibri" panose="020F0502020204030204" pitchFamily="34" charset="0"/>
                <a:cs typeface="Calibri" panose="020F0502020204030204" pitchFamily="34" charset="0"/>
              </a:rPr>
              <a:t>EDS</a:t>
            </a:r>
            <a:r>
              <a:rPr lang="en-GB" sz="900" dirty="0">
                <a:latin typeface="Calibri" panose="020F0502020204030204" pitchFamily="34" charset="0"/>
                <a:cs typeface="Calibri" panose="020F0502020204030204" pitchFamily="34" charset="0"/>
              </a:rPr>
              <a:t>, et al, </a:t>
            </a:r>
            <a:r>
              <a:rPr lang="en-GB" sz="900" i="1" dirty="0" err="1">
                <a:latin typeface="Calibri" panose="020F0502020204030204" pitchFamily="34" charset="0"/>
                <a:cs typeface="Calibri" panose="020F0502020204030204" pitchFamily="34" charset="0"/>
              </a:rPr>
              <a:t>Biophys</a:t>
            </a:r>
            <a:r>
              <a:rPr lang="en-GB" sz="900" i="1" dirty="0">
                <a:latin typeface="Calibri" panose="020F0502020204030204" pitchFamily="34" charset="0"/>
                <a:cs typeface="Calibri" panose="020F0502020204030204" pitchFamily="34" charset="0"/>
              </a:rPr>
              <a:t> J </a:t>
            </a:r>
            <a:r>
              <a:rPr lang="en-GB" sz="900" dirty="0">
                <a:latin typeface="Calibri" panose="020F0502020204030204" pitchFamily="34" charset="0"/>
                <a:cs typeface="Calibri" panose="020F0502020204030204" pitchFamily="34" charset="0"/>
              </a:rPr>
              <a:t>(2021) </a:t>
            </a:r>
          </a:p>
        </p:txBody>
      </p:sp>
      <p:grpSp>
        <p:nvGrpSpPr>
          <p:cNvPr id="96" name="Group 95">
            <a:extLst>
              <a:ext uri="{FF2B5EF4-FFF2-40B4-BE49-F238E27FC236}">
                <a16:creationId xmlns:a16="http://schemas.microsoft.com/office/drawing/2014/main" id="{94F74B03-0E07-1248-929F-481A2C11A1D6}"/>
              </a:ext>
            </a:extLst>
          </p:cNvPr>
          <p:cNvGrpSpPr/>
          <p:nvPr/>
        </p:nvGrpSpPr>
        <p:grpSpPr>
          <a:xfrm>
            <a:off x="610580" y="4534280"/>
            <a:ext cx="11398540" cy="1700448"/>
            <a:chOff x="395035" y="5040920"/>
            <a:chExt cx="11398540" cy="1700448"/>
          </a:xfrm>
        </p:grpSpPr>
        <p:grpSp>
          <p:nvGrpSpPr>
            <p:cNvPr id="97" name="Group 96">
              <a:extLst>
                <a:ext uri="{FF2B5EF4-FFF2-40B4-BE49-F238E27FC236}">
                  <a16:creationId xmlns:a16="http://schemas.microsoft.com/office/drawing/2014/main" id="{A2AB2CAA-F207-B84E-B599-52AD1AEBAE35}"/>
                </a:ext>
              </a:extLst>
            </p:cNvPr>
            <p:cNvGrpSpPr/>
            <p:nvPr/>
          </p:nvGrpSpPr>
          <p:grpSpPr>
            <a:xfrm>
              <a:off x="395035" y="5040920"/>
              <a:ext cx="11398540" cy="1700448"/>
              <a:chOff x="395035" y="5040920"/>
              <a:chExt cx="11398540" cy="1700448"/>
            </a:xfrm>
          </p:grpSpPr>
          <p:grpSp>
            <p:nvGrpSpPr>
              <p:cNvPr id="99" name="Group 98">
                <a:extLst>
                  <a:ext uri="{FF2B5EF4-FFF2-40B4-BE49-F238E27FC236}">
                    <a16:creationId xmlns:a16="http://schemas.microsoft.com/office/drawing/2014/main" id="{7366454D-5508-F042-9FF2-08E624D06870}"/>
                  </a:ext>
                </a:extLst>
              </p:cNvPr>
              <p:cNvGrpSpPr/>
              <p:nvPr/>
            </p:nvGrpSpPr>
            <p:grpSpPr>
              <a:xfrm>
                <a:off x="395035" y="5048363"/>
                <a:ext cx="11398540" cy="1693005"/>
                <a:chOff x="395035" y="5030860"/>
                <a:chExt cx="11398540" cy="1693005"/>
              </a:xfrm>
            </p:grpSpPr>
            <p:grpSp>
              <p:nvGrpSpPr>
                <p:cNvPr id="101" name="Group 100">
                  <a:extLst>
                    <a:ext uri="{FF2B5EF4-FFF2-40B4-BE49-F238E27FC236}">
                      <a16:creationId xmlns:a16="http://schemas.microsoft.com/office/drawing/2014/main" id="{BF41112F-2433-9240-91E4-5C4CAF9EAC71}"/>
                    </a:ext>
                  </a:extLst>
                </p:cNvPr>
                <p:cNvGrpSpPr/>
                <p:nvPr/>
              </p:nvGrpSpPr>
              <p:grpSpPr>
                <a:xfrm>
                  <a:off x="6002356" y="5030860"/>
                  <a:ext cx="5791219" cy="1693005"/>
                  <a:chOff x="3807690" y="4922577"/>
                  <a:chExt cx="5791219" cy="1693005"/>
                </a:xfrm>
              </p:grpSpPr>
              <p:pic>
                <p:nvPicPr>
                  <p:cNvPr id="103" name="Picture 102">
                    <a:extLst>
                      <a:ext uri="{FF2B5EF4-FFF2-40B4-BE49-F238E27FC236}">
                        <a16:creationId xmlns:a16="http://schemas.microsoft.com/office/drawing/2014/main" id="{3B889F17-7120-9448-82C5-EAE64A1817DF}"/>
                      </a:ext>
                    </a:extLst>
                  </p:cNvPr>
                  <p:cNvPicPr>
                    <a:picLocks noChangeAspect="1"/>
                  </p:cNvPicPr>
                  <p:nvPr/>
                </p:nvPicPr>
                <p:blipFill rotWithShape="1">
                  <a:blip r:embed="rId6">
                    <a:extLst>
                      <a:ext uri="{28A0092B-C50C-407E-A947-70E740481C1C}">
                        <a14:useLocalDpi xmlns:a14="http://schemas.microsoft.com/office/drawing/2010/main" val="0"/>
                      </a:ext>
                    </a:extLst>
                  </a:blip>
                  <a:srcRect l="24182" t="68301"/>
                  <a:stretch/>
                </p:blipFill>
                <p:spPr>
                  <a:xfrm>
                    <a:off x="4024313" y="5107458"/>
                    <a:ext cx="5574596" cy="1508124"/>
                  </a:xfrm>
                  <a:prstGeom prst="rect">
                    <a:avLst/>
                  </a:prstGeom>
                </p:spPr>
              </p:pic>
              <p:cxnSp>
                <p:nvCxnSpPr>
                  <p:cNvPr id="104" name="Straight Arrow Connector 103">
                    <a:extLst>
                      <a:ext uri="{FF2B5EF4-FFF2-40B4-BE49-F238E27FC236}">
                        <a16:creationId xmlns:a16="http://schemas.microsoft.com/office/drawing/2014/main" id="{8F22154D-55DB-5240-9BCB-3A6789BF437C}"/>
                      </a:ext>
                    </a:extLst>
                  </p:cNvPr>
                  <p:cNvCxnSpPr>
                    <a:cxnSpLocks/>
                  </p:cNvCxnSpPr>
                  <p:nvPr/>
                </p:nvCxnSpPr>
                <p:spPr>
                  <a:xfrm flipV="1">
                    <a:off x="4152578" y="4922577"/>
                    <a:ext cx="0" cy="1386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5C2235D3-2F40-DB49-B333-0100B14AC4A0}"/>
                      </a:ext>
                    </a:extLst>
                  </p:cNvPr>
                  <p:cNvSpPr txBox="1"/>
                  <p:nvPr/>
                </p:nvSpPr>
                <p:spPr>
                  <a:xfrm>
                    <a:off x="3807690" y="5069023"/>
                    <a:ext cx="462353" cy="307777"/>
                  </a:xfrm>
                  <a:prstGeom prst="rect">
                    <a:avLst/>
                  </a:prstGeom>
                  <a:noFill/>
                </p:spPr>
                <p:txBody>
                  <a:bodyPr wrap="square" rtlCol="0">
                    <a:spAutoFit/>
                  </a:bodyPr>
                  <a:lstStyle/>
                  <a:p>
                    <a:r>
                      <a:rPr lang="en-SE" sz="1400" dirty="0"/>
                      <a:t>E</a:t>
                    </a:r>
                  </a:p>
                </p:txBody>
              </p:sp>
            </p:grpSp>
            <p:pic>
              <p:nvPicPr>
                <p:cNvPr id="102" name="Picture 101">
                  <a:extLst>
                    <a:ext uri="{FF2B5EF4-FFF2-40B4-BE49-F238E27FC236}">
                      <a16:creationId xmlns:a16="http://schemas.microsoft.com/office/drawing/2014/main" id="{98E2A14D-86B8-6C44-9378-B32A4CD40A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035" y="5485083"/>
                  <a:ext cx="5651500" cy="787400"/>
                </a:xfrm>
                <a:prstGeom prst="rect">
                  <a:avLst/>
                </a:prstGeom>
              </p:spPr>
            </p:pic>
          </p:grpSp>
          <p:sp>
            <p:nvSpPr>
              <p:cNvPr id="100" name="TextBox 99">
                <a:extLst>
                  <a:ext uri="{FF2B5EF4-FFF2-40B4-BE49-F238E27FC236}">
                    <a16:creationId xmlns:a16="http://schemas.microsoft.com/office/drawing/2014/main" id="{EBB78105-E1A6-2A4A-A96E-B18A3812C4FF}"/>
                  </a:ext>
                </a:extLst>
              </p:cNvPr>
              <p:cNvSpPr txBox="1"/>
              <p:nvPr/>
            </p:nvSpPr>
            <p:spPr>
              <a:xfrm>
                <a:off x="9466017" y="5040920"/>
                <a:ext cx="462353" cy="307777"/>
              </a:xfrm>
              <a:prstGeom prst="rect">
                <a:avLst/>
              </a:prstGeom>
              <a:noFill/>
            </p:spPr>
            <p:txBody>
              <a:bodyPr wrap="square" rtlCol="0">
                <a:spAutoFit/>
              </a:bodyPr>
              <a:lstStyle/>
              <a:p>
                <a:r>
                  <a:rPr lang="en-SE" sz="1400" dirty="0"/>
                  <a:t>E</a:t>
                </a:r>
                <a:r>
                  <a:rPr lang="en-SE" sz="1400" baseline="-25000" dirty="0"/>
                  <a:t>0</a:t>
                </a:r>
              </a:p>
            </p:txBody>
          </p:sp>
        </p:grpSp>
        <p:sp>
          <p:nvSpPr>
            <p:cNvPr id="98" name="Rectangle 97">
              <a:extLst>
                <a:ext uri="{FF2B5EF4-FFF2-40B4-BE49-F238E27FC236}">
                  <a16:creationId xmlns:a16="http://schemas.microsoft.com/office/drawing/2014/main" id="{4166F703-826E-724B-A932-9DB2302D8E5B}"/>
                </a:ext>
              </a:extLst>
            </p:cNvPr>
            <p:cNvSpPr/>
            <p:nvPr/>
          </p:nvSpPr>
          <p:spPr>
            <a:xfrm>
              <a:off x="6412893" y="6406544"/>
              <a:ext cx="5380682" cy="11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129" name="Group 128">
            <a:extLst>
              <a:ext uri="{FF2B5EF4-FFF2-40B4-BE49-F238E27FC236}">
                <a16:creationId xmlns:a16="http://schemas.microsoft.com/office/drawing/2014/main" id="{142F23B1-29FD-6D47-8A2B-2217EDDC3477}"/>
              </a:ext>
            </a:extLst>
          </p:cNvPr>
          <p:cNvGrpSpPr/>
          <p:nvPr/>
        </p:nvGrpSpPr>
        <p:grpSpPr>
          <a:xfrm>
            <a:off x="14704576" y="4688168"/>
            <a:ext cx="4090038" cy="1440160"/>
            <a:chOff x="6866862" y="5285794"/>
            <a:chExt cx="4090038" cy="1440160"/>
          </a:xfrm>
        </p:grpSpPr>
        <p:pic>
          <p:nvPicPr>
            <p:cNvPr id="130" name="Picture 129">
              <a:extLst>
                <a:ext uri="{FF2B5EF4-FFF2-40B4-BE49-F238E27FC236}">
                  <a16:creationId xmlns:a16="http://schemas.microsoft.com/office/drawing/2014/main" id="{46DD6850-A8A3-D94E-B5C7-A1FD2C61D4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6862" y="5898140"/>
              <a:ext cx="1803400" cy="584200"/>
            </a:xfrm>
            <a:prstGeom prst="rect">
              <a:avLst/>
            </a:prstGeom>
          </p:spPr>
        </p:pic>
        <p:grpSp>
          <p:nvGrpSpPr>
            <p:cNvPr id="131" name="Group 130">
              <a:extLst>
                <a:ext uri="{FF2B5EF4-FFF2-40B4-BE49-F238E27FC236}">
                  <a16:creationId xmlns:a16="http://schemas.microsoft.com/office/drawing/2014/main" id="{87B617A1-01AE-A542-B9D2-4878872C140D}"/>
                </a:ext>
              </a:extLst>
            </p:cNvPr>
            <p:cNvGrpSpPr/>
            <p:nvPr/>
          </p:nvGrpSpPr>
          <p:grpSpPr>
            <a:xfrm>
              <a:off x="9640770" y="5285794"/>
              <a:ext cx="1316130" cy="1440160"/>
              <a:chOff x="9429348" y="3068960"/>
              <a:chExt cx="1800000" cy="1626877"/>
            </a:xfrm>
          </p:grpSpPr>
          <p:grpSp>
            <p:nvGrpSpPr>
              <p:cNvPr id="132" name="Group 131">
                <a:extLst>
                  <a:ext uri="{FF2B5EF4-FFF2-40B4-BE49-F238E27FC236}">
                    <a16:creationId xmlns:a16="http://schemas.microsoft.com/office/drawing/2014/main" id="{1F01D657-2951-ED40-9051-193B6BAB6FCB}"/>
                  </a:ext>
                </a:extLst>
              </p:cNvPr>
              <p:cNvGrpSpPr/>
              <p:nvPr/>
            </p:nvGrpSpPr>
            <p:grpSpPr>
              <a:xfrm>
                <a:off x="9429348" y="3068960"/>
                <a:ext cx="1800000" cy="1024996"/>
                <a:chOff x="9769202" y="2223263"/>
                <a:chExt cx="1800000" cy="1024996"/>
              </a:xfrm>
            </p:grpSpPr>
            <p:cxnSp>
              <p:nvCxnSpPr>
                <p:cNvPr id="137" name="Straight Arrow Connector 136">
                  <a:extLst>
                    <a:ext uri="{FF2B5EF4-FFF2-40B4-BE49-F238E27FC236}">
                      <a16:creationId xmlns:a16="http://schemas.microsoft.com/office/drawing/2014/main" id="{10ECDE64-D0CC-1241-AB1D-C340CC4679BB}"/>
                    </a:ext>
                  </a:extLst>
                </p:cNvPr>
                <p:cNvCxnSpPr>
                  <a:cxnSpLocks/>
                </p:cNvCxnSpPr>
                <p:nvPr/>
              </p:nvCxnSpPr>
              <p:spPr>
                <a:xfrm flipV="1">
                  <a:off x="9769202" y="2223263"/>
                  <a:ext cx="1635998" cy="1024996"/>
                </a:xfrm>
                <a:prstGeom prst="straightConnector1">
                  <a:avLst/>
                </a:prstGeom>
                <a:ln w="38100">
                  <a:solidFill>
                    <a:srgbClr val="FFCB28"/>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F954312-F683-4D46-8858-D4841CD920D6}"/>
                    </a:ext>
                  </a:extLst>
                </p:cNvPr>
                <p:cNvCxnSpPr>
                  <a:cxnSpLocks/>
                </p:cNvCxnSpPr>
                <p:nvPr/>
              </p:nvCxnSpPr>
              <p:spPr>
                <a:xfrm>
                  <a:off x="9769202" y="3248259"/>
                  <a:ext cx="180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3" name="Arc 132">
                <a:extLst>
                  <a:ext uri="{FF2B5EF4-FFF2-40B4-BE49-F238E27FC236}">
                    <a16:creationId xmlns:a16="http://schemas.microsoft.com/office/drawing/2014/main" id="{934DE7C7-FCA3-454F-8231-014248E9823E}"/>
                  </a:ext>
                </a:extLst>
              </p:cNvPr>
              <p:cNvSpPr/>
              <p:nvPr/>
            </p:nvSpPr>
            <p:spPr>
              <a:xfrm rot="21022725">
                <a:off x="10135228" y="3557181"/>
                <a:ext cx="435915" cy="1138656"/>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34" name="TextBox 133">
                <a:extLst>
                  <a:ext uri="{FF2B5EF4-FFF2-40B4-BE49-F238E27FC236}">
                    <a16:creationId xmlns:a16="http://schemas.microsoft.com/office/drawing/2014/main" id="{DD48FF40-6B6F-EC47-AD33-C542A2F7BEB5}"/>
                  </a:ext>
                </a:extLst>
              </p:cNvPr>
              <p:cNvSpPr txBox="1"/>
              <p:nvPr/>
            </p:nvSpPr>
            <p:spPr>
              <a:xfrm>
                <a:off x="10519216" y="3537313"/>
                <a:ext cx="144016" cy="521520"/>
              </a:xfrm>
              <a:prstGeom prst="rect">
                <a:avLst/>
              </a:prstGeom>
              <a:noFill/>
            </p:spPr>
            <p:txBody>
              <a:bodyPr wrap="square" rtlCol="0">
                <a:spAutoFit/>
              </a:bodyPr>
              <a:lstStyle/>
              <a:p>
                <a:r>
                  <a:rPr lang="el-GR" dirty="0"/>
                  <a:t>θ</a:t>
                </a:r>
                <a:endParaRPr lang="en-SE" dirty="0"/>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C85932E1-6CB8-DA43-BBB0-965990B21A27}"/>
                      </a:ext>
                    </a:extLst>
                  </p:cNvPr>
                  <p:cNvSpPr txBox="1"/>
                  <p:nvPr/>
                </p:nvSpPr>
                <p:spPr>
                  <a:xfrm>
                    <a:off x="9750333" y="4115099"/>
                    <a:ext cx="822022" cy="5064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SE" i="1" smtClean="0">
                                  <a:latin typeface="Cambria Math" panose="02040503050406030204" pitchFamily="18" charset="0"/>
                                </a:rPr>
                              </m:ctrlPr>
                            </m:accPr>
                            <m:e>
                              <m:r>
                                <a:rPr lang="en-US" b="0" i="1" smtClean="0">
                                  <a:latin typeface="Cambria Math" panose="02040503050406030204" pitchFamily="18" charset="0"/>
                                </a:rPr>
                                <m:t>𝐸</m:t>
                              </m:r>
                            </m:e>
                          </m:acc>
                        </m:oMath>
                      </m:oMathPara>
                    </a14:m>
                    <a:endParaRPr lang="en-SE" dirty="0"/>
                  </a:p>
                </p:txBody>
              </p:sp>
            </mc:Choice>
            <mc:Fallback xmlns="">
              <p:sp>
                <p:nvSpPr>
                  <p:cNvPr id="24" name="TextBox 23">
                    <a:extLst>
                      <a:ext uri="{FF2B5EF4-FFF2-40B4-BE49-F238E27FC236}">
                        <a16:creationId xmlns:a16="http://schemas.microsoft.com/office/drawing/2014/main" id="{50C50F24-EC80-CF45-B8C5-0AE44C5E73E8}"/>
                      </a:ext>
                    </a:extLst>
                  </p:cNvPr>
                  <p:cNvSpPr txBox="1">
                    <a:spLocks noRot="1" noChangeAspect="1" noMove="1" noResize="1" noEditPoints="1" noAdjustHandles="1" noChangeArrowheads="1" noChangeShapeType="1" noTextEdit="1"/>
                  </p:cNvSpPr>
                  <p:nvPr/>
                </p:nvSpPr>
                <p:spPr>
                  <a:xfrm>
                    <a:off x="9750333" y="4115099"/>
                    <a:ext cx="822022" cy="506421"/>
                  </a:xfrm>
                  <a:prstGeom prst="rect">
                    <a:avLst/>
                  </a:prstGeom>
                  <a:blipFill>
                    <a:blip r:embed="rId9"/>
                    <a:stretch>
                      <a:fillRect b="-540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A88483B0-E40B-5E4C-986C-DE9367BCE8AA}"/>
                      </a:ext>
                    </a:extLst>
                  </p:cNvPr>
                  <p:cNvSpPr txBox="1"/>
                  <p:nvPr/>
                </p:nvSpPr>
                <p:spPr>
                  <a:xfrm>
                    <a:off x="9587373" y="3223106"/>
                    <a:ext cx="82202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SE" i="1" smtClean="0">
                                  <a:latin typeface="Cambria Math" panose="02040503050406030204" pitchFamily="18" charset="0"/>
                                </a:rPr>
                              </m:ctrlPr>
                            </m:accPr>
                            <m:e>
                              <m:r>
                                <m:rPr>
                                  <m:sty m:val="p"/>
                                </m:rPr>
                                <a:rPr lang="en-SE" b="0" i="0" smtClean="0">
                                  <a:latin typeface="Cambria Math" panose="02040503050406030204" pitchFamily="18" charset="0"/>
                                </a:rPr>
                                <m:t>μ</m:t>
                              </m:r>
                            </m:e>
                          </m:acc>
                        </m:oMath>
                      </m:oMathPara>
                    </a14:m>
                    <a:endParaRPr lang="en-SE" dirty="0"/>
                  </a:p>
                </p:txBody>
              </p:sp>
            </mc:Choice>
            <mc:Fallback xmlns="">
              <p:sp>
                <p:nvSpPr>
                  <p:cNvPr id="25" name="TextBox 24">
                    <a:extLst>
                      <a:ext uri="{FF2B5EF4-FFF2-40B4-BE49-F238E27FC236}">
                        <a16:creationId xmlns:a16="http://schemas.microsoft.com/office/drawing/2014/main" id="{EAE78D3E-352D-B744-8C5C-AF2FEF8F4550}"/>
                      </a:ext>
                    </a:extLst>
                  </p:cNvPr>
                  <p:cNvSpPr txBox="1">
                    <a:spLocks noRot="1" noChangeAspect="1" noMove="1" noResize="1" noEditPoints="1" noAdjustHandles="1" noChangeArrowheads="1" noChangeShapeType="1" noTextEdit="1"/>
                  </p:cNvSpPr>
                  <p:nvPr/>
                </p:nvSpPr>
                <p:spPr>
                  <a:xfrm>
                    <a:off x="9587373" y="3223106"/>
                    <a:ext cx="822022" cy="461665"/>
                  </a:xfrm>
                  <a:prstGeom prst="rect">
                    <a:avLst/>
                  </a:prstGeom>
                  <a:blipFill>
                    <a:blip r:embed="rId10"/>
                    <a:stretch>
                      <a:fillRect b="-24242"/>
                    </a:stretch>
                  </a:blipFill>
                </p:spPr>
                <p:txBody>
                  <a:bodyPr/>
                  <a:lstStyle/>
                  <a:p>
                    <a:r>
                      <a:rPr lang="en-SE">
                        <a:noFill/>
                      </a:rPr>
                      <a:t> </a:t>
                    </a:r>
                  </a:p>
                </p:txBody>
              </p:sp>
            </mc:Fallback>
          </mc:AlternateContent>
        </p:grpSp>
      </p:grpSp>
      <p:pic>
        <p:nvPicPr>
          <p:cNvPr id="139" name="Content Placeholder 33">
            <a:extLst>
              <a:ext uri="{FF2B5EF4-FFF2-40B4-BE49-F238E27FC236}">
                <a16:creationId xmlns:a16="http://schemas.microsoft.com/office/drawing/2014/main" id="{69F5B70C-A809-264A-9B05-9314C137759B}"/>
              </a:ext>
            </a:extLst>
          </p:cNvPr>
          <p:cNvPicPr>
            <a:picLocks noGrp="1" noChangeAspect="1"/>
          </p:cNvPicPr>
          <p:nvPr>
            <p:ph idx="1"/>
          </p:nvPr>
        </p:nvPicPr>
        <p:blipFill rotWithShape="1">
          <a:blip r:embed="rId11"/>
          <a:srcRect b="4870"/>
          <a:stretch/>
        </p:blipFill>
        <p:spPr>
          <a:xfrm>
            <a:off x="-4205788" y="3388632"/>
            <a:ext cx="3438459" cy="3019392"/>
          </a:xfrm>
        </p:spPr>
      </p:pic>
      <p:pic>
        <p:nvPicPr>
          <p:cNvPr id="140" name="Picture 139">
            <a:extLst>
              <a:ext uri="{FF2B5EF4-FFF2-40B4-BE49-F238E27FC236}">
                <a16:creationId xmlns:a16="http://schemas.microsoft.com/office/drawing/2014/main" id="{709AE7CA-F28C-9C41-8260-3A8031B496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17149" y="-4592816"/>
            <a:ext cx="5641328" cy="4339483"/>
          </a:xfrm>
          <a:prstGeom prst="rect">
            <a:avLst/>
          </a:prstGeom>
        </p:spPr>
      </p:pic>
      <p:pic>
        <p:nvPicPr>
          <p:cNvPr id="148" name="Picture 147">
            <a:extLst>
              <a:ext uri="{FF2B5EF4-FFF2-40B4-BE49-F238E27FC236}">
                <a16:creationId xmlns:a16="http://schemas.microsoft.com/office/drawing/2014/main" id="{76AC958C-1852-0242-B0BD-C561489841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4946" y="1654632"/>
            <a:ext cx="1502529" cy="1579254"/>
          </a:xfrm>
          <a:prstGeom prst="rect">
            <a:avLst/>
          </a:prstGeom>
        </p:spPr>
      </p:pic>
    </p:spTree>
    <p:extLst>
      <p:ext uri="{BB962C8B-B14F-4D97-AF65-F5344CB8AC3E}">
        <p14:creationId xmlns:p14="http://schemas.microsoft.com/office/powerpoint/2010/main" val="3891331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22480</TotalTime>
  <Words>3351</Words>
  <Application>Microsoft Macintosh PowerPoint</Application>
  <PresentationFormat>Widescreen</PresentationFormat>
  <Paragraphs>604</Paragraphs>
  <Slides>39</Slides>
  <Notes>25</Notes>
  <HiddenSlides>12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Arial</vt:lpstr>
      <vt:lpstr>Baskerville</vt:lpstr>
      <vt:lpstr>Calibri</vt:lpstr>
      <vt:lpstr>Calibri </vt:lpstr>
      <vt:lpstr>Calibri Light</vt:lpstr>
      <vt:lpstr>Cambria Math</vt:lpstr>
      <vt:lpstr>Google Sans</vt:lpstr>
      <vt:lpstr>Helvetica</vt:lpstr>
      <vt:lpstr>Lato</vt:lpstr>
      <vt:lpstr>Roboto</vt:lpstr>
      <vt:lpstr>Söhne</vt:lpstr>
      <vt:lpstr>Times</vt:lpstr>
      <vt:lpstr>Times New Roman</vt:lpstr>
      <vt:lpstr>wf_segoe-ui_normal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Orientation Recovery with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38</cp:revision>
  <dcterms:created xsi:type="dcterms:W3CDTF">2023-05-30T14:42:28Z</dcterms:created>
  <dcterms:modified xsi:type="dcterms:W3CDTF">2023-06-19T10:55:30Z</dcterms:modified>
</cp:coreProperties>
</file>