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328" r:id="rId3"/>
    <p:sldId id="257" r:id="rId4"/>
    <p:sldId id="312" r:id="rId5"/>
    <p:sldId id="334" r:id="rId6"/>
    <p:sldId id="332" r:id="rId7"/>
    <p:sldId id="315" r:id="rId8"/>
    <p:sldId id="329" r:id="rId9"/>
    <p:sldId id="333" r:id="rId10"/>
    <p:sldId id="313" r:id="rId11"/>
    <p:sldId id="316" r:id="rId12"/>
    <p:sldId id="335" r:id="rId13"/>
    <p:sldId id="317" r:id="rId14"/>
    <p:sldId id="318" r:id="rId15"/>
    <p:sldId id="320" r:id="rId16"/>
    <p:sldId id="319" r:id="rId17"/>
    <p:sldId id="321" r:id="rId18"/>
    <p:sldId id="330" r:id="rId19"/>
    <p:sldId id="322" r:id="rId20"/>
    <p:sldId id="331" r:id="rId21"/>
    <p:sldId id="323" r:id="rId22"/>
    <p:sldId id="324" r:id="rId23"/>
    <p:sldId id="276" r:id="rId24"/>
    <p:sldId id="277" r:id="rId25"/>
    <p:sldId id="325" r:id="rId26"/>
    <p:sldId id="327" r:id="rId27"/>
    <p:sldId id="336" r:id="rId28"/>
    <p:sldId id="303" r:id="rId29"/>
    <p:sldId id="306" r:id="rId30"/>
    <p:sldId id="304" r:id="rId31"/>
    <p:sldId id="30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9"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517D"/>
    <a:srgbClr val="000000"/>
    <a:srgbClr val="A5C8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36802" autoAdjust="0"/>
  </p:normalViewPr>
  <p:slideViewPr>
    <p:cSldViewPr snapToGrid="0">
      <p:cViewPr varScale="1">
        <p:scale>
          <a:sx n="29" d="100"/>
          <a:sy n="29" d="100"/>
        </p:scale>
        <p:origin x="2966" y="43"/>
      </p:cViewPr>
      <p:guideLst>
        <p:guide orient="horz" pos="7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CE623-F1BF-4196-9531-9EA8A4735C96}" type="doc">
      <dgm:prSet loTypeId="urn:microsoft.com/office/officeart/2008/layout/CircleAccentTimeline" loCatId="process" qsTypeId="urn:microsoft.com/office/officeart/2005/8/quickstyle/simple1" qsCatId="simple" csTypeId="urn:microsoft.com/office/officeart/2005/8/colors/accent6_2" csCatId="accent6" phldr="1"/>
      <dgm:spPr/>
      <dgm:t>
        <a:bodyPr/>
        <a:lstStyle/>
        <a:p>
          <a:endParaRPr lang="de-DE"/>
        </a:p>
      </dgm:t>
    </dgm:pt>
    <dgm:pt modelId="{27C4A191-6DA3-4F40-BE75-14AA9D1AD4DA}">
      <dgm:prSet phldrT="[Text]" custT="1"/>
      <dgm:spPr/>
      <dgm:t>
        <a:bodyPr/>
        <a:lstStyle/>
        <a:p>
          <a:r>
            <a:rPr lang="de-DE" sz="1600" b="1" dirty="0"/>
            <a:t>1654</a:t>
          </a:r>
          <a:r>
            <a:rPr lang="de-DE" sz="1600" dirty="0"/>
            <a:t> Otto v. Guericke</a:t>
          </a:r>
        </a:p>
      </dgm:t>
    </dgm:pt>
    <dgm:pt modelId="{D0FDC5D6-C46A-4598-A670-F2A9B338FF4E}" type="parTrans" cxnId="{18787661-0170-4598-B768-9C7EC0A4DA1A}">
      <dgm:prSet/>
      <dgm:spPr/>
      <dgm:t>
        <a:bodyPr/>
        <a:lstStyle/>
        <a:p>
          <a:endParaRPr lang="de-DE"/>
        </a:p>
      </dgm:t>
    </dgm:pt>
    <dgm:pt modelId="{3E1C49E8-645F-4A48-81AE-7F94647AE784}" type="sibTrans" cxnId="{18787661-0170-4598-B768-9C7EC0A4DA1A}">
      <dgm:prSet/>
      <dgm:spPr/>
      <dgm:t>
        <a:bodyPr/>
        <a:lstStyle/>
        <a:p>
          <a:endParaRPr lang="de-DE"/>
        </a:p>
      </dgm:t>
    </dgm:pt>
    <dgm:pt modelId="{C640407B-9D4C-4ED2-8498-4C6C5D1C307C}">
      <dgm:prSet phldrT="[Text]" custT="1"/>
      <dgm:spPr/>
      <dgm:t>
        <a:bodyPr/>
        <a:lstStyle/>
        <a:p>
          <a:r>
            <a:rPr lang="de-DE" sz="1600" b="1" dirty="0"/>
            <a:t>1705</a:t>
          </a:r>
          <a:r>
            <a:rPr lang="de-DE" sz="1600" dirty="0"/>
            <a:t> Francis </a:t>
          </a:r>
          <a:r>
            <a:rPr lang="de-DE" sz="1600" dirty="0" err="1"/>
            <a:t>Hauksbee</a:t>
          </a:r>
          <a:endParaRPr lang="de-DE" sz="1600" dirty="0"/>
        </a:p>
      </dgm:t>
    </dgm:pt>
    <dgm:pt modelId="{FBDE7BB7-A8AE-4893-B933-CFCBAD9289BE}" type="parTrans" cxnId="{A8DD33DF-9398-416C-90AA-F4FC8E318087}">
      <dgm:prSet/>
      <dgm:spPr/>
      <dgm:t>
        <a:bodyPr/>
        <a:lstStyle/>
        <a:p>
          <a:endParaRPr lang="de-DE"/>
        </a:p>
      </dgm:t>
    </dgm:pt>
    <dgm:pt modelId="{4A67F555-55F4-4338-B3E5-4858509F8D36}" type="sibTrans" cxnId="{A8DD33DF-9398-416C-90AA-F4FC8E318087}">
      <dgm:prSet/>
      <dgm:spPr/>
      <dgm:t>
        <a:bodyPr/>
        <a:lstStyle/>
        <a:p>
          <a:endParaRPr lang="de-DE"/>
        </a:p>
      </dgm:t>
    </dgm:pt>
    <dgm:pt modelId="{50097CE9-8723-4AF9-8DC2-FAF4EA8CBC80}">
      <dgm:prSet phldrT="[Text]" custT="1"/>
      <dgm:spPr/>
      <dgm:t>
        <a:bodyPr/>
        <a:lstStyle/>
        <a:p>
          <a:r>
            <a:rPr lang="de-DE" sz="1600" b="1" dirty="0"/>
            <a:t>1746</a:t>
          </a:r>
          <a:r>
            <a:rPr lang="de-DE" sz="1600" dirty="0"/>
            <a:t> Abbé Nollet</a:t>
          </a:r>
        </a:p>
      </dgm:t>
    </dgm:pt>
    <dgm:pt modelId="{7D7B8589-190E-4658-91F0-0ED18AE62F69}" type="parTrans" cxnId="{16D83348-E857-47F2-91A8-642F0774A4E6}">
      <dgm:prSet/>
      <dgm:spPr/>
      <dgm:t>
        <a:bodyPr/>
        <a:lstStyle/>
        <a:p>
          <a:endParaRPr lang="de-DE"/>
        </a:p>
      </dgm:t>
    </dgm:pt>
    <dgm:pt modelId="{C66C160A-680F-4A7E-A9B5-A8C58E58B191}" type="sibTrans" cxnId="{16D83348-E857-47F2-91A8-642F0774A4E6}">
      <dgm:prSet/>
      <dgm:spPr/>
      <dgm:t>
        <a:bodyPr/>
        <a:lstStyle/>
        <a:p>
          <a:endParaRPr lang="de-DE"/>
        </a:p>
      </dgm:t>
    </dgm:pt>
    <dgm:pt modelId="{E7EA1BBC-0780-428F-8D5D-C1A8B8363BC8}">
      <dgm:prSet phldrT="[Text]" custT="1"/>
      <dgm:spPr/>
      <dgm:t>
        <a:bodyPr/>
        <a:lstStyle/>
        <a:p>
          <a:r>
            <a:rPr lang="de-DE" sz="1600" b="1" dirty="0"/>
            <a:t>1785</a:t>
          </a:r>
          <a:r>
            <a:rPr lang="de-DE" sz="1600" dirty="0"/>
            <a:t> William Morgan</a:t>
          </a:r>
        </a:p>
      </dgm:t>
    </dgm:pt>
    <dgm:pt modelId="{167FD256-4FA0-4B15-9EA8-B3C7836C87E6}" type="parTrans" cxnId="{22AC996D-2FE2-458F-A969-835D82EA4A1F}">
      <dgm:prSet/>
      <dgm:spPr/>
      <dgm:t>
        <a:bodyPr/>
        <a:lstStyle/>
        <a:p>
          <a:endParaRPr lang="de-DE"/>
        </a:p>
      </dgm:t>
    </dgm:pt>
    <dgm:pt modelId="{B24115E7-4013-4BFA-9893-7021C9234BD3}" type="sibTrans" cxnId="{22AC996D-2FE2-458F-A969-835D82EA4A1F}">
      <dgm:prSet/>
      <dgm:spPr/>
      <dgm:t>
        <a:bodyPr/>
        <a:lstStyle/>
        <a:p>
          <a:endParaRPr lang="de-DE"/>
        </a:p>
      </dgm:t>
    </dgm:pt>
    <dgm:pt modelId="{21B9D2A2-5F1C-4962-92D1-3B3392544D70}" type="pres">
      <dgm:prSet presAssocID="{A11CE623-F1BF-4196-9531-9EA8A4735C96}" presName="Name0" presStyleCnt="0">
        <dgm:presLayoutVars>
          <dgm:dir/>
        </dgm:presLayoutVars>
      </dgm:prSet>
      <dgm:spPr/>
    </dgm:pt>
    <dgm:pt modelId="{66D3E4EE-3E02-40D5-BD84-DF59D9546A45}" type="pres">
      <dgm:prSet presAssocID="{27C4A191-6DA3-4F40-BE75-14AA9D1AD4DA}" presName="parComposite" presStyleCnt="0"/>
      <dgm:spPr/>
    </dgm:pt>
    <dgm:pt modelId="{CF105671-44DF-41BC-B086-FA97DC12B328}" type="pres">
      <dgm:prSet presAssocID="{27C4A191-6DA3-4F40-BE75-14AA9D1AD4DA}" presName="parBigCircle" presStyleLbl="node0" presStyleIdx="0" presStyleCnt="2"/>
      <dgm:spPr/>
    </dgm:pt>
    <dgm:pt modelId="{C0051542-B9A6-4363-8FF8-9D5FFFB3632C}" type="pres">
      <dgm:prSet presAssocID="{27C4A191-6DA3-4F40-BE75-14AA9D1AD4DA}" presName="parTx" presStyleLbl="revTx" presStyleIdx="0" presStyleCnt="6" custLinFactNeighborX="-7735" custLinFactNeighborY="-11605"/>
      <dgm:spPr/>
    </dgm:pt>
    <dgm:pt modelId="{28556493-F22F-4DB8-B538-589F0EFAB217}" type="pres">
      <dgm:prSet presAssocID="{27C4A191-6DA3-4F40-BE75-14AA9D1AD4DA}" presName="bSpace" presStyleCnt="0"/>
      <dgm:spPr/>
    </dgm:pt>
    <dgm:pt modelId="{1EDBCDA6-ABEA-4861-A35D-3862A900EA9D}" type="pres">
      <dgm:prSet presAssocID="{27C4A191-6DA3-4F40-BE75-14AA9D1AD4DA}" presName="parBackupNorm" presStyleCnt="0"/>
      <dgm:spPr/>
    </dgm:pt>
    <dgm:pt modelId="{6620311C-BD50-428B-9875-AA160B4F331E}" type="pres">
      <dgm:prSet presAssocID="{3E1C49E8-645F-4A48-81AE-7F94647AE784}" presName="parSpace" presStyleCnt="0"/>
      <dgm:spPr/>
    </dgm:pt>
    <dgm:pt modelId="{4919F7CD-6AD9-4565-9F7D-A35C8792A437}" type="pres">
      <dgm:prSet presAssocID="{C640407B-9D4C-4ED2-8498-4C6C5D1C307C}" presName="desBackupLeftNorm" presStyleCnt="0"/>
      <dgm:spPr/>
    </dgm:pt>
    <dgm:pt modelId="{9E4B6CDF-B830-4FBD-A906-9E11F7A207D7}" type="pres">
      <dgm:prSet presAssocID="{C640407B-9D4C-4ED2-8498-4C6C5D1C307C}" presName="desComposite" presStyleCnt="0"/>
      <dgm:spPr/>
    </dgm:pt>
    <dgm:pt modelId="{5558680A-4D50-47F3-AEB8-E1CD3C419FD0}" type="pres">
      <dgm:prSet presAssocID="{C640407B-9D4C-4ED2-8498-4C6C5D1C307C}" presName="desCircle" presStyleLbl="node1" presStyleIdx="0" presStyleCnt="2"/>
      <dgm:spPr/>
    </dgm:pt>
    <dgm:pt modelId="{B322BAE8-A3F7-4AC6-A7D8-7571F92F9A48}" type="pres">
      <dgm:prSet presAssocID="{C640407B-9D4C-4ED2-8498-4C6C5D1C307C}" presName="chTx" presStyleLbl="revTx" presStyleIdx="1" presStyleCnt="6" custLinFactNeighborX="5712" custLinFactNeighborY="7621"/>
      <dgm:spPr/>
    </dgm:pt>
    <dgm:pt modelId="{13AEEEDC-1237-41ED-8B5D-5DC902D48298}" type="pres">
      <dgm:prSet presAssocID="{C640407B-9D4C-4ED2-8498-4C6C5D1C307C}" presName="desTx" presStyleLbl="revTx" presStyleIdx="2" presStyleCnt="6">
        <dgm:presLayoutVars>
          <dgm:bulletEnabled val="1"/>
        </dgm:presLayoutVars>
      </dgm:prSet>
      <dgm:spPr/>
    </dgm:pt>
    <dgm:pt modelId="{0D31CBEB-12FC-45A7-B93B-7769815D8990}" type="pres">
      <dgm:prSet presAssocID="{C640407B-9D4C-4ED2-8498-4C6C5D1C307C}" presName="desBackupRightNorm" presStyleCnt="0"/>
      <dgm:spPr/>
    </dgm:pt>
    <dgm:pt modelId="{4454FA60-81DB-412D-A447-93615412702F}" type="pres">
      <dgm:prSet presAssocID="{4A67F555-55F4-4338-B3E5-4858509F8D36}" presName="desSpace" presStyleCnt="0"/>
      <dgm:spPr/>
    </dgm:pt>
    <dgm:pt modelId="{ACA7669F-6878-4CD4-9B16-C738BF47FC91}" type="pres">
      <dgm:prSet presAssocID="{50097CE9-8723-4AF9-8DC2-FAF4EA8CBC80}" presName="desBackupLeftNorm" presStyleCnt="0"/>
      <dgm:spPr/>
    </dgm:pt>
    <dgm:pt modelId="{64F3FE0C-47F3-4F84-A052-0707DA642693}" type="pres">
      <dgm:prSet presAssocID="{50097CE9-8723-4AF9-8DC2-FAF4EA8CBC80}" presName="desComposite" presStyleCnt="0"/>
      <dgm:spPr/>
    </dgm:pt>
    <dgm:pt modelId="{B0251DBF-97EF-4F45-957C-ABC695A58C58}" type="pres">
      <dgm:prSet presAssocID="{50097CE9-8723-4AF9-8DC2-FAF4EA8CBC80}" presName="desCircle" presStyleLbl="node1" presStyleIdx="1" presStyleCnt="2"/>
      <dgm:spPr/>
    </dgm:pt>
    <dgm:pt modelId="{D4021946-3EAA-4D53-BB02-7105CA70DBE3}" type="pres">
      <dgm:prSet presAssocID="{50097CE9-8723-4AF9-8DC2-FAF4EA8CBC80}" presName="chTx" presStyleLbl="revTx" presStyleIdx="3" presStyleCnt="6" custLinFactY="-6316" custLinFactNeighborX="46336" custLinFactNeighborY="-100000"/>
      <dgm:spPr/>
    </dgm:pt>
    <dgm:pt modelId="{F2ABB416-532A-4CAE-9948-8190F142EE75}" type="pres">
      <dgm:prSet presAssocID="{50097CE9-8723-4AF9-8DC2-FAF4EA8CBC80}" presName="desTx" presStyleLbl="revTx" presStyleIdx="4" presStyleCnt="6">
        <dgm:presLayoutVars>
          <dgm:bulletEnabled val="1"/>
        </dgm:presLayoutVars>
      </dgm:prSet>
      <dgm:spPr/>
    </dgm:pt>
    <dgm:pt modelId="{3D887318-4E8B-4547-B080-361BBEE43EED}" type="pres">
      <dgm:prSet presAssocID="{50097CE9-8723-4AF9-8DC2-FAF4EA8CBC80}" presName="desBackupRightNorm" presStyleCnt="0"/>
      <dgm:spPr/>
    </dgm:pt>
    <dgm:pt modelId="{458D29DE-A2A4-4110-AC98-1F9B5A4A9AAF}" type="pres">
      <dgm:prSet presAssocID="{C66C160A-680F-4A7E-A9B5-A8C58E58B191}" presName="desSpace" presStyleCnt="0"/>
      <dgm:spPr/>
    </dgm:pt>
    <dgm:pt modelId="{D50983CA-E5C6-4F72-AB1A-261B67117F3A}" type="pres">
      <dgm:prSet presAssocID="{E7EA1BBC-0780-428F-8D5D-C1A8B8363BC8}" presName="parComposite" presStyleCnt="0"/>
      <dgm:spPr/>
    </dgm:pt>
    <dgm:pt modelId="{48B22540-9F01-4F1F-A3D6-152F98166EF7}" type="pres">
      <dgm:prSet presAssocID="{E7EA1BBC-0780-428F-8D5D-C1A8B8363BC8}" presName="parBigCircle" presStyleLbl="node0" presStyleIdx="1" presStyleCnt="2"/>
      <dgm:spPr/>
    </dgm:pt>
    <dgm:pt modelId="{F702AA9C-D43E-4480-8835-61E55AC298B8}" type="pres">
      <dgm:prSet presAssocID="{E7EA1BBC-0780-428F-8D5D-C1A8B8363BC8}" presName="parTx" presStyleLbl="revTx" presStyleIdx="5" presStyleCnt="6" custLinFactNeighborX="21371" custLinFactNeighborY="8765"/>
      <dgm:spPr/>
    </dgm:pt>
    <dgm:pt modelId="{18C41290-8A1C-4148-886D-D12FA8902659}" type="pres">
      <dgm:prSet presAssocID="{E7EA1BBC-0780-428F-8D5D-C1A8B8363BC8}" presName="bSpace" presStyleCnt="0"/>
      <dgm:spPr/>
    </dgm:pt>
    <dgm:pt modelId="{3CFDFD22-2AB0-45C1-92B5-4A6B112E1F37}" type="pres">
      <dgm:prSet presAssocID="{E7EA1BBC-0780-428F-8D5D-C1A8B8363BC8}" presName="parBackupNorm" presStyleCnt="0"/>
      <dgm:spPr/>
    </dgm:pt>
    <dgm:pt modelId="{43763D14-955A-4646-8DF3-99379D2894FA}" type="pres">
      <dgm:prSet presAssocID="{B24115E7-4013-4BFA-9893-7021C9234BD3}" presName="parSpace" presStyleCnt="0"/>
      <dgm:spPr/>
    </dgm:pt>
  </dgm:ptLst>
  <dgm:cxnLst>
    <dgm:cxn modelId="{BF89E537-AD6C-4A1D-B5B1-6A62C49707AA}" type="presOf" srcId="{C640407B-9D4C-4ED2-8498-4C6C5D1C307C}" destId="{B322BAE8-A3F7-4AC6-A7D8-7571F92F9A48}" srcOrd="0" destOrd="0" presId="urn:microsoft.com/office/officeart/2008/layout/CircleAccentTimeline"/>
    <dgm:cxn modelId="{18787661-0170-4598-B768-9C7EC0A4DA1A}" srcId="{A11CE623-F1BF-4196-9531-9EA8A4735C96}" destId="{27C4A191-6DA3-4F40-BE75-14AA9D1AD4DA}" srcOrd="0" destOrd="0" parTransId="{D0FDC5D6-C46A-4598-A670-F2A9B338FF4E}" sibTransId="{3E1C49E8-645F-4A48-81AE-7F94647AE784}"/>
    <dgm:cxn modelId="{EE878943-851F-46D3-803C-67E8A27B94B9}" type="presOf" srcId="{50097CE9-8723-4AF9-8DC2-FAF4EA8CBC80}" destId="{D4021946-3EAA-4D53-BB02-7105CA70DBE3}" srcOrd="0" destOrd="0" presId="urn:microsoft.com/office/officeart/2008/layout/CircleAccentTimeline"/>
    <dgm:cxn modelId="{16D83348-E857-47F2-91A8-642F0774A4E6}" srcId="{27C4A191-6DA3-4F40-BE75-14AA9D1AD4DA}" destId="{50097CE9-8723-4AF9-8DC2-FAF4EA8CBC80}" srcOrd="1" destOrd="0" parTransId="{7D7B8589-190E-4658-91F0-0ED18AE62F69}" sibTransId="{C66C160A-680F-4A7E-A9B5-A8C58E58B191}"/>
    <dgm:cxn modelId="{22AC996D-2FE2-458F-A969-835D82EA4A1F}" srcId="{A11CE623-F1BF-4196-9531-9EA8A4735C96}" destId="{E7EA1BBC-0780-428F-8D5D-C1A8B8363BC8}" srcOrd="1" destOrd="0" parTransId="{167FD256-4FA0-4B15-9EA8-B3C7836C87E6}" sibTransId="{B24115E7-4013-4BFA-9893-7021C9234BD3}"/>
    <dgm:cxn modelId="{019A467D-B89A-4103-80AE-2B4EF2AC6071}" type="presOf" srcId="{27C4A191-6DA3-4F40-BE75-14AA9D1AD4DA}" destId="{C0051542-B9A6-4363-8FF8-9D5FFFB3632C}" srcOrd="0" destOrd="0" presId="urn:microsoft.com/office/officeart/2008/layout/CircleAccentTimeline"/>
    <dgm:cxn modelId="{646CE09E-6D20-43A1-B841-50064DA5219C}" type="presOf" srcId="{E7EA1BBC-0780-428F-8D5D-C1A8B8363BC8}" destId="{F702AA9C-D43E-4480-8835-61E55AC298B8}" srcOrd="0" destOrd="0" presId="urn:microsoft.com/office/officeart/2008/layout/CircleAccentTimeline"/>
    <dgm:cxn modelId="{A8DD33DF-9398-416C-90AA-F4FC8E318087}" srcId="{27C4A191-6DA3-4F40-BE75-14AA9D1AD4DA}" destId="{C640407B-9D4C-4ED2-8498-4C6C5D1C307C}" srcOrd="0" destOrd="0" parTransId="{FBDE7BB7-A8AE-4893-B933-CFCBAD9289BE}" sibTransId="{4A67F555-55F4-4338-B3E5-4858509F8D36}"/>
    <dgm:cxn modelId="{7F74ECE4-C493-442A-AC55-04E2ABD3F70C}" type="presOf" srcId="{A11CE623-F1BF-4196-9531-9EA8A4735C96}" destId="{21B9D2A2-5F1C-4962-92D1-3B3392544D70}" srcOrd="0" destOrd="0" presId="urn:microsoft.com/office/officeart/2008/layout/CircleAccentTimeline"/>
    <dgm:cxn modelId="{E3307D35-540F-4847-91EE-D85FE3923C4D}" type="presParOf" srcId="{21B9D2A2-5F1C-4962-92D1-3B3392544D70}" destId="{66D3E4EE-3E02-40D5-BD84-DF59D9546A45}" srcOrd="0" destOrd="0" presId="urn:microsoft.com/office/officeart/2008/layout/CircleAccentTimeline"/>
    <dgm:cxn modelId="{ABE1ECCC-31B4-4C75-9076-44F95DB57450}" type="presParOf" srcId="{66D3E4EE-3E02-40D5-BD84-DF59D9546A45}" destId="{CF105671-44DF-41BC-B086-FA97DC12B328}" srcOrd="0" destOrd="0" presId="urn:microsoft.com/office/officeart/2008/layout/CircleAccentTimeline"/>
    <dgm:cxn modelId="{B5213627-D6A2-4A54-AA2E-DF9F8D405034}" type="presParOf" srcId="{66D3E4EE-3E02-40D5-BD84-DF59D9546A45}" destId="{C0051542-B9A6-4363-8FF8-9D5FFFB3632C}" srcOrd="1" destOrd="0" presId="urn:microsoft.com/office/officeart/2008/layout/CircleAccentTimeline"/>
    <dgm:cxn modelId="{A8FDDB07-8438-4B0D-A419-A05B7F2E41B0}" type="presParOf" srcId="{66D3E4EE-3E02-40D5-BD84-DF59D9546A45}" destId="{28556493-F22F-4DB8-B538-589F0EFAB217}" srcOrd="2" destOrd="0" presId="urn:microsoft.com/office/officeart/2008/layout/CircleAccentTimeline"/>
    <dgm:cxn modelId="{6C688A3A-F069-4CD2-864F-43B1FB911464}" type="presParOf" srcId="{21B9D2A2-5F1C-4962-92D1-3B3392544D70}" destId="{1EDBCDA6-ABEA-4861-A35D-3862A900EA9D}" srcOrd="1" destOrd="0" presId="urn:microsoft.com/office/officeart/2008/layout/CircleAccentTimeline"/>
    <dgm:cxn modelId="{606A61BC-6A47-4AB5-8BD3-1434228C217C}" type="presParOf" srcId="{21B9D2A2-5F1C-4962-92D1-3B3392544D70}" destId="{6620311C-BD50-428B-9875-AA160B4F331E}" srcOrd="2" destOrd="0" presId="urn:microsoft.com/office/officeart/2008/layout/CircleAccentTimeline"/>
    <dgm:cxn modelId="{6326AABC-2041-4F49-A99F-133DB3D70D43}" type="presParOf" srcId="{21B9D2A2-5F1C-4962-92D1-3B3392544D70}" destId="{4919F7CD-6AD9-4565-9F7D-A35C8792A437}" srcOrd="3" destOrd="0" presId="urn:microsoft.com/office/officeart/2008/layout/CircleAccentTimeline"/>
    <dgm:cxn modelId="{917929B7-24FD-4987-96E7-206F15CA3B60}" type="presParOf" srcId="{21B9D2A2-5F1C-4962-92D1-3B3392544D70}" destId="{9E4B6CDF-B830-4FBD-A906-9E11F7A207D7}" srcOrd="4" destOrd="0" presId="urn:microsoft.com/office/officeart/2008/layout/CircleAccentTimeline"/>
    <dgm:cxn modelId="{FD324769-6A4A-45CE-9F21-B7409640B944}" type="presParOf" srcId="{9E4B6CDF-B830-4FBD-A906-9E11F7A207D7}" destId="{5558680A-4D50-47F3-AEB8-E1CD3C419FD0}" srcOrd="0" destOrd="0" presId="urn:microsoft.com/office/officeart/2008/layout/CircleAccentTimeline"/>
    <dgm:cxn modelId="{6C7390D0-4E6A-4D83-BC76-F2D5AD0CB434}" type="presParOf" srcId="{9E4B6CDF-B830-4FBD-A906-9E11F7A207D7}" destId="{B322BAE8-A3F7-4AC6-A7D8-7571F92F9A48}" srcOrd="1" destOrd="0" presId="urn:microsoft.com/office/officeart/2008/layout/CircleAccentTimeline"/>
    <dgm:cxn modelId="{5C35081A-7912-4D69-B4BF-61FCAB76448D}" type="presParOf" srcId="{9E4B6CDF-B830-4FBD-A906-9E11F7A207D7}" destId="{13AEEEDC-1237-41ED-8B5D-5DC902D48298}" srcOrd="2" destOrd="0" presId="urn:microsoft.com/office/officeart/2008/layout/CircleAccentTimeline"/>
    <dgm:cxn modelId="{48FAAF01-36CE-4D95-8DDF-E94F3BEA0ECD}" type="presParOf" srcId="{21B9D2A2-5F1C-4962-92D1-3B3392544D70}" destId="{0D31CBEB-12FC-45A7-B93B-7769815D8990}" srcOrd="5" destOrd="0" presId="urn:microsoft.com/office/officeart/2008/layout/CircleAccentTimeline"/>
    <dgm:cxn modelId="{4659A94F-491E-483C-A7B7-EFAD19FEB725}" type="presParOf" srcId="{21B9D2A2-5F1C-4962-92D1-3B3392544D70}" destId="{4454FA60-81DB-412D-A447-93615412702F}" srcOrd="6" destOrd="0" presId="urn:microsoft.com/office/officeart/2008/layout/CircleAccentTimeline"/>
    <dgm:cxn modelId="{45304164-1735-4B7E-ABAD-5A3067CCA0AE}" type="presParOf" srcId="{21B9D2A2-5F1C-4962-92D1-3B3392544D70}" destId="{ACA7669F-6878-4CD4-9B16-C738BF47FC91}" srcOrd="7" destOrd="0" presId="urn:microsoft.com/office/officeart/2008/layout/CircleAccentTimeline"/>
    <dgm:cxn modelId="{02CE68A2-CD28-4758-A968-69BBDAAC1846}" type="presParOf" srcId="{21B9D2A2-5F1C-4962-92D1-3B3392544D70}" destId="{64F3FE0C-47F3-4F84-A052-0707DA642693}" srcOrd="8" destOrd="0" presId="urn:microsoft.com/office/officeart/2008/layout/CircleAccentTimeline"/>
    <dgm:cxn modelId="{2BF5EFBB-2C26-46CF-8810-EBEF2E11D9A4}" type="presParOf" srcId="{64F3FE0C-47F3-4F84-A052-0707DA642693}" destId="{B0251DBF-97EF-4F45-957C-ABC695A58C58}" srcOrd="0" destOrd="0" presId="urn:microsoft.com/office/officeart/2008/layout/CircleAccentTimeline"/>
    <dgm:cxn modelId="{F5958A3D-DB13-4E99-957F-89D4A71FFA17}" type="presParOf" srcId="{64F3FE0C-47F3-4F84-A052-0707DA642693}" destId="{D4021946-3EAA-4D53-BB02-7105CA70DBE3}" srcOrd="1" destOrd="0" presId="urn:microsoft.com/office/officeart/2008/layout/CircleAccentTimeline"/>
    <dgm:cxn modelId="{0CAB860B-CDD7-44D8-BB2F-99E3519BCF07}" type="presParOf" srcId="{64F3FE0C-47F3-4F84-A052-0707DA642693}" destId="{F2ABB416-532A-4CAE-9948-8190F142EE75}" srcOrd="2" destOrd="0" presId="urn:microsoft.com/office/officeart/2008/layout/CircleAccentTimeline"/>
    <dgm:cxn modelId="{7C635C69-7D5D-46BE-8193-3CBFA5BE71E9}" type="presParOf" srcId="{21B9D2A2-5F1C-4962-92D1-3B3392544D70}" destId="{3D887318-4E8B-4547-B080-361BBEE43EED}" srcOrd="9" destOrd="0" presId="urn:microsoft.com/office/officeart/2008/layout/CircleAccentTimeline"/>
    <dgm:cxn modelId="{106CAFF4-E773-4849-A98A-4890AB15A95B}" type="presParOf" srcId="{21B9D2A2-5F1C-4962-92D1-3B3392544D70}" destId="{458D29DE-A2A4-4110-AC98-1F9B5A4A9AAF}" srcOrd="10" destOrd="0" presId="urn:microsoft.com/office/officeart/2008/layout/CircleAccentTimeline"/>
    <dgm:cxn modelId="{4B4BB8C1-AFE5-4A36-8121-BF39A25B2774}" type="presParOf" srcId="{21B9D2A2-5F1C-4962-92D1-3B3392544D70}" destId="{D50983CA-E5C6-4F72-AB1A-261B67117F3A}" srcOrd="11" destOrd="0" presId="urn:microsoft.com/office/officeart/2008/layout/CircleAccentTimeline"/>
    <dgm:cxn modelId="{6E042A1F-D241-4B61-9B1A-F793807F30F3}" type="presParOf" srcId="{D50983CA-E5C6-4F72-AB1A-261B67117F3A}" destId="{48B22540-9F01-4F1F-A3D6-152F98166EF7}" srcOrd="0" destOrd="0" presId="urn:microsoft.com/office/officeart/2008/layout/CircleAccentTimeline"/>
    <dgm:cxn modelId="{4D44AE51-CA22-4EBF-9C59-A6B984828662}" type="presParOf" srcId="{D50983CA-E5C6-4F72-AB1A-261B67117F3A}" destId="{F702AA9C-D43E-4480-8835-61E55AC298B8}" srcOrd="1" destOrd="0" presId="urn:microsoft.com/office/officeart/2008/layout/CircleAccentTimeline"/>
    <dgm:cxn modelId="{70547CB8-7D2F-42FE-87D3-08A346B60741}" type="presParOf" srcId="{D50983CA-E5C6-4F72-AB1A-261B67117F3A}" destId="{18C41290-8A1C-4148-886D-D12FA8902659}" srcOrd="2" destOrd="0" presId="urn:microsoft.com/office/officeart/2008/layout/CircleAccentTimeline"/>
    <dgm:cxn modelId="{00CE0C16-34F4-466B-B389-7D601264CEE0}" type="presParOf" srcId="{21B9D2A2-5F1C-4962-92D1-3B3392544D70}" destId="{3CFDFD22-2AB0-45C1-92B5-4A6B112E1F37}" srcOrd="12" destOrd="0" presId="urn:microsoft.com/office/officeart/2008/layout/CircleAccentTimeline"/>
    <dgm:cxn modelId="{89EEBADC-8D41-496B-9714-4BA2F10EBA71}" type="presParOf" srcId="{21B9D2A2-5F1C-4962-92D1-3B3392544D70}" destId="{43763D14-955A-4646-8DF3-99379D2894FA}" srcOrd="13" destOrd="0" presId="urn:microsoft.com/office/officeart/2008/layout/CircleAccent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8DFEAB-458B-4224-8BE8-38DBBE9C8488}" type="doc">
      <dgm:prSet loTypeId="urn:microsoft.com/office/officeart/2008/layout/CircleAccentTimeline" loCatId="process" qsTypeId="urn:microsoft.com/office/officeart/2005/8/quickstyle/simple1" qsCatId="simple" csTypeId="urn:microsoft.com/office/officeart/2005/8/colors/accent1_4" csCatId="accent1" phldr="1"/>
      <dgm:spPr/>
    </dgm:pt>
    <dgm:pt modelId="{8FC1E999-048B-44C6-89DB-AAC50BAFC2F5}">
      <dgm:prSet phldrT="[Text]" custT="1"/>
      <dgm:spPr/>
      <dgm:t>
        <a:bodyPr/>
        <a:lstStyle/>
        <a:p>
          <a:r>
            <a:rPr lang="de-DE" sz="1600" b="1" dirty="0"/>
            <a:t>1834 </a:t>
          </a:r>
          <a:r>
            <a:rPr lang="de-DE" sz="1600" dirty="0"/>
            <a:t>Michael Faraday</a:t>
          </a:r>
        </a:p>
      </dgm:t>
    </dgm:pt>
    <dgm:pt modelId="{515192F4-9A67-4516-AEE5-572B187DA9C4}" type="parTrans" cxnId="{F807C1B9-F713-4D6D-AC1E-A642437CCC9B}">
      <dgm:prSet/>
      <dgm:spPr/>
      <dgm:t>
        <a:bodyPr/>
        <a:lstStyle/>
        <a:p>
          <a:endParaRPr lang="de-DE"/>
        </a:p>
      </dgm:t>
    </dgm:pt>
    <dgm:pt modelId="{E4ADFA64-EDFE-4602-9A8A-2664A3DF90B0}" type="sibTrans" cxnId="{F807C1B9-F713-4D6D-AC1E-A642437CCC9B}">
      <dgm:prSet/>
      <dgm:spPr/>
      <dgm:t>
        <a:bodyPr/>
        <a:lstStyle/>
        <a:p>
          <a:endParaRPr lang="de-DE"/>
        </a:p>
      </dgm:t>
    </dgm:pt>
    <dgm:pt modelId="{58E04B74-B6E1-470D-98AF-B2352C5E8558}">
      <dgm:prSet phldrT="[Text]" custT="1"/>
      <dgm:spPr/>
      <dgm:t>
        <a:bodyPr/>
        <a:lstStyle/>
        <a:p>
          <a:r>
            <a:rPr lang="de-DE" sz="1600" b="1" dirty="0"/>
            <a:t>1865 </a:t>
          </a:r>
          <a:r>
            <a:rPr lang="de-DE" sz="1600" dirty="0"/>
            <a:t>Plücker und Geissler</a:t>
          </a:r>
        </a:p>
      </dgm:t>
    </dgm:pt>
    <dgm:pt modelId="{76106606-47B9-4F60-B1C4-2FAE0625A42D}" type="parTrans" cxnId="{D5A8B787-142E-42D1-ACB9-388D369AA69B}">
      <dgm:prSet/>
      <dgm:spPr/>
      <dgm:t>
        <a:bodyPr/>
        <a:lstStyle/>
        <a:p>
          <a:endParaRPr lang="de-DE"/>
        </a:p>
      </dgm:t>
    </dgm:pt>
    <dgm:pt modelId="{B41B3A27-D448-41B4-A35B-78336F9D39DA}" type="sibTrans" cxnId="{D5A8B787-142E-42D1-ACB9-388D369AA69B}">
      <dgm:prSet/>
      <dgm:spPr/>
      <dgm:t>
        <a:bodyPr/>
        <a:lstStyle/>
        <a:p>
          <a:endParaRPr lang="de-DE"/>
        </a:p>
      </dgm:t>
    </dgm:pt>
    <dgm:pt modelId="{6AD77824-DA14-4807-AC00-F6B0D7B307C4}">
      <dgm:prSet phldrT="[Text]" custT="1"/>
      <dgm:spPr/>
      <dgm:t>
        <a:bodyPr/>
        <a:lstStyle/>
        <a:p>
          <a:r>
            <a:rPr lang="de-DE" sz="1600" b="1" dirty="0"/>
            <a:t>1867</a:t>
          </a:r>
          <a:r>
            <a:rPr lang="de-DE" sz="1600" dirty="0"/>
            <a:t> J. W. Hittorf</a:t>
          </a:r>
        </a:p>
      </dgm:t>
    </dgm:pt>
    <dgm:pt modelId="{F2B21DF0-38D1-4F68-B661-83D06811552E}" type="parTrans" cxnId="{5EAC14D1-CDD1-4B71-8CB6-52953B6045E1}">
      <dgm:prSet/>
      <dgm:spPr/>
      <dgm:t>
        <a:bodyPr/>
        <a:lstStyle/>
        <a:p>
          <a:endParaRPr lang="de-DE"/>
        </a:p>
      </dgm:t>
    </dgm:pt>
    <dgm:pt modelId="{D3EFCADD-EC73-4B95-911B-40EC93D3C2D9}" type="sibTrans" cxnId="{5EAC14D1-CDD1-4B71-8CB6-52953B6045E1}">
      <dgm:prSet/>
      <dgm:spPr/>
      <dgm:t>
        <a:bodyPr/>
        <a:lstStyle/>
        <a:p>
          <a:endParaRPr lang="de-DE"/>
        </a:p>
      </dgm:t>
    </dgm:pt>
    <dgm:pt modelId="{EFBA89A8-D633-48BB-9A02-972C51741F52}">
      <dgm:prSet phldrT="[Text]" custT="1"/>
      <dgm:spPr/>
      <dgm:t>
        <a:bodyPr/>
        <a:lstStyle/>
        <a:p>
          <a:r>
            <a:rPr lang="de-DE" sz="1600" b="1" dirty="0"/>
            <a:t>1876</a:t>
          </a:r>
          <a:r>
            <a:rPr lang="de-DE" sz="1600" dirty="0"/>
            <a:t> Eugen Goldstein</a:t>
          </a:r>
        </a:p>
      </dgm:t>
    </dgm:pt>
    <dgm:pt modelId="{C10782E0-6CD8-4EAC-B285-703750B3EB6E}" type="parTrans" cxnId="{9341F842-A106-4EA3-AB34-955BDEEFFEDC}">
      <dgm:prSet/>
      <dgm:spPr/>
      <dgm:t>
        <a:bodyPr/>
        <a:lstStyle/>
        <a:p>
          <a:endParaRPr lang="de-DE"/>
        </a:p>
      </dgm:t>
    </dgm:pt>
    <dgm:pt modelId="{4004EFD3-EB49-4DDA-AE29-56AF926C8468}" type="sibTrans" cxnId="{9341F842-A106-4EA3-AB34-955BDEEFFEDC}">
      <dgm:prSet/>
      <dgm:spPr/>
      <dgm:t>
        <a:bodyPr/>
        <a:lstStyle/>
        <a:p>
          <a:endParaRPr lang="de-DE"/>
        </a:p>
      </dgm:t>
    </dgm:pt>
    <dgm:pt modelId="{34E92161-46A1-4C2B-A6A6-90F0A2832974}">
      <dgm:prSet phldrT="[Text]" custT="1"/>
      <dgm:spPr/>
      <dgm:t>
        <a:bodyPr/>
        <a:lstStyle/>
        <a:p>
          <a:r>
            <a:rPr lang="de-DE" sz="1600" b="1" dirty="0"/>
            <a:t>1879</a:t>
          </a:r>
          <a:r>
            <a:rPr lang="de-DE" sz="1600" dirty="0"/>
            <a:t> William Crookes</a:t>
          </a:r>
        </a:p>
      </dgm:t>
    </dgm:pt>
    <dgm:pt modelId="{C5BB7D3C-3BA9-41F5-ACC1-3D219DAFAAB1}" type="parTrans" cxnId="{BBC2F4A3-0767-4541-9D29-D0B6A69F1640}">
      <dgm:prSet/>
      <dgm:spPr/>
      <dgm:t>
        <a:bodyPr/>
        <a:lstStyle/>
        <a:p>
          <a:endParaRPr lang="de-DE"/>
        </a:p>
      </dgm:t>
    </dgm:pt>
    <dgm:pt modelId="{7A7AD616-C7AE-46CF-BD96-0CF99E76886D}" type="sibTrans" cxnId="{BBC2F4A3-0767-4541-9D29-D0B6A69F1640}">
      <dgm:prSet/>
      <dgm:spPr/>
      <dgm:t>
        <a:bodyPr/>
        <a:lstStyle/>
        <a:p>
          <a:endParaRPr lang="de-DE"/>
        </a:p>
      </dgm:t>
    </dgm:pt>
    <dgm:pt modelId="{36167ABA-A30A-4096-AE3A-904B263BF8A7}">
      <dgm:prSet phldrT="[Text]" custT="1"/>
      <dgm:spPr/>
      <dgm:t>
        <a:bodyPr/>
        <a:lstStyle/>
        <a:p>
          <a:r>
            <a:rPr lang="de-DE" sz="1600" b="1" dirty="0"/>
            <a:t>1881</a:t>
          </a:r>
          <a:r>
            <a:rPr lang="de-DE" sz="1600" dirty="0"/>
            <a:t> Johann </a:t>
          </a:r>
          <a:r>
            <a:rPr lang="de-DE" sz="1600" dirty="0" err="1"/>
            <a:t>Puluj</a:t>
          </a:r>
          <a:endParaRPr lang="de-DE" sz="1600" dirty="0"/>
        </a:p>
      </dgm:t>
    </dgm:pt>
    <dgm:pt modelId="{A29191BB-F7E8-4AFC-9B94-573C2F9D58CD}" type="parTrans" cxnId="{F5308ACB-BCCD-44A2-BDC1-F766CBD012AF}">
      <dgm:prSet/>
      <dgm:spPr/>
      <dgm:t>
        <a:bodyPr/>
        <a:lstStyle/>
        <a:p>
          <a:endParaRPr lang="de-DE"/>
        </a:p>
      </dgm:t>
    </dgm:pt>
    <dgm:pt modelId="{273A4B63-8AD5-4F2B-B77F-FA4259D7D1BB}" type="sibTrans" cxnId="{F5308ACB-BCCD-44A2-BDC1-F766CBD012AF}">
      <dgm:prSet/>
      <dgm:spPr/>
      <dgm:t>
        <a:bodyPr/>
        <a:lstStyle/>
        <a:p>
          <a:endParaRPr lang="de-DE"/>
        </a:p>
      </dgm:t>
    </dgm:pt>
    <dgm:pt modelId="{484F5238-CE56-4290-9D28-31C36BD26EFC}">
      <dgm:prSet phldrT="[Text]" custT="1"/>
      <dgm:spPr/>
      <dgm:t>
        <a:bodyPr/>
        <a:lstStyle/>
        <a:p>
          <a:r>
            <a:rPr lang="de-DE" sz="1600" b="1" dirty="0"/>
            <a:t>1890</a:t>
          </a:r>
          <a:r>
            <a:rPr lang="de-DE" sz="1600" dirty="0"/>
            <a:t> </a:t>
          </a:r>
          <a:r>
            <a:rPr lang="de-DE" sz="1600" dirty="0" err="1"/>
            <a:t>Goodspeed</a:t>
          </a:r>
          <a:r>
            <a:rPr lang="de-DE" sz="1600" dirty="0"/>
            <a:t> and Jennings</a:t>
          </a:r>
        </a:p>
      </dgm:t>
    </dgm:pt>
    <dgm:pt modelId="{0D46BDEE-15B4-40D4-8FC1-86BECBD42074}" type="parTrans" cxnId="{B6B2287B-27FC-4B57-B9ED-DAE9E640ADDF}">
      <dgm:prSet/>
      <dgm:spPr/>
      <dgm:t>
        <a:bodyPr/>
        <a:lstStyle/>
        <a:p>
          <a:endParaRPr lang="de-DE"/>
        </a:p>
      </dgm:t>
    </dgm:pt>
    <dgm:pt modelId="{5E5DC252-3133-48C3-BA15-475DB6DE2951}" type="sibTrans" cxnId="{B6B2287B-27FC-4B57-B9ED-DAE9E640ADDF}">
      <dgm:prSet/>
      <dgm:spPr/>
      <dgm:t>
        <a:bodyPr/>
        <a:lstStyle/>
        <a:p>
          <a:endParaRPr lang="de-DE"/>
        </a:p>
      </dgm:t>
    </dgm:pt>
    <dgm:pt modelId="{01C8E907-660B-4960-B11F-83F95D75DCF9}">
      <dgm:prSet phldrT="[Text]" custT="1"/>
      <dgm:spPr/>
      <dgm:t>
        <a:bodyPr/>
        <a:lstStyle/>
        <a:p>
          <a:r>
            <a:rPr lang="de-DE" sz="1600" b="1" dirty="0"/>
            <a:t>1894</a:t>
          </a:r>
          <a:r>
            <a:rPr lang="de-DE" sz="1600" dirty="0"/>
            <a:t> Nikola Tesla</a:t>
          </a:r>
        </a:p>
      </dgm:t>
    </dgm:pt>
    <dgm:pt modelId="{C39EF3E7-E994-4711-94E9-57246BC7FF25}" type="parTrans" cxnId="{E367C468-176C-4E0D-ABAF-51227FAB1B54}">
      <dgm:prSet/>
      <dgm:spPr/>
      <dgm:t>
        <a:bodyPr/>
        <a:lstStyle/>
        <a:p>
          <a:endParaRPr lang="de-DE"/>
        </a:p>
      </dgm:t>
    </dgm:pt>
    <dgm:pt modelId="{43CFEBFB-294C-45C7-B912-02431E08439E}" type="sibTrans" cxnId="{E367C468-176C-4E0D-ABAF-51227FAB1B54}">
      <dgm:prSet/>
      <dgm:spPr/>
      <dgm:t>
        <a:bodyPr/>
        <a:lstStyle/>
        <a:p>
          <a:endParaRPr lang="de-DE"/>
        </a:p>
      </dgm:t>
    </dgm:pt>
    <dgm:pt modelId="{8832AED3-8A5A-49D5-8F51-9A45A0F0C58F}">
      <dgm:prSet phldrT="[Text]" custT="1"/>
      <dgm:spPr/>
      <dgm:t>
        <a:bodyPr/>
        <a:lstStyle/>
        <a:p>
          <a:r>
            <a:rPr lang="de-DE" sz="1600" b="1" dirty="0"/>
            <a:t>1894</a:t>
          </a:r>
          <a:r>
            <a:rPr lang="de-DE" sz="1600" dirty="0"/>
            <a:t> Philip Lenard</a:t>
          </a:r>
        </a:p>
      </dgm:t>
    </dgm:pt>
    <dgm:pt modelId="{33D9E2F7-FA01-4FFF-934F-4095F05B68BE}" type="parTrans" cxnId="{BAB950CA-EB79-468D-9F37-766710FC4E19}">
      <dgm:prSet/>
      <dgm:spPr/>
      <dgm:t>
        <a:bodyPr/>
        <a:lstStyle/>
        <a:p>
          <a:endParaRPr lang="de-DE"/>
        </a:p>
      </dgm:t>
    </dgm:pt>
    <dgm:pt modelId="{B135C767-04EB-4C84-83F7-D6B02CA091C8}" type="sibTrans" cxnId="{BAB950CA-EB79-468D-9F37-766710FC4E19}">
      <dgm:prSet/>
      <dgm:spPr/>
      <dgm:t>
        <a:bodyPr/>
        <a:lstStyle/>
        <a:p>
          <a:endParaRPr lang="de-DE"/>
        </a:p>
      </dgm:t>
    </dgm:pt>
    <dgm:pt modelId="{260024C0-D092-4023-96C3-382ECF7FAC24}">
      <dgm:prSet phldrT="[Text]" custT="1"/>
      <dgm:spPr/>
      <dgm:t>
        <a:bodyPr/>
        <a:lstStyle/>
        <a:p>
          <a:r>
            <a:rPr lang="de-DE" sz="1600" b="1" dirty="0"/>
            <a:t>1895</a:t>
          </a:r>
          <a:r>
            <a:rPr lang="de-DE" sz="1600" dirty="0"/>
            <a:t> Wilhelm Hallwachs</a:t>
          </a:r>
        </a:p>
      </dgm:t>
    </dgm:pt>
    <dgm:pt modelId="{B18BE9C0-F3B5-4384-AADE-B74775185A68}" type="parTrans" cxnId="{EA42B807-8AFE-404F-9B76-A7FE5EB31354}">
      <dgm:prSet/>
      <dgm:spPr/>
      <dgm:t>
        <a:bodyPr/>
        <a:lstStyle/>
        <a:p>
          <a:endParaRPr lang="de-DE"/>
        </a:p>
      </dgm:t>
    </dgm:pt>
    <dgm:pt modelId="{F77D5B6D-F4DD-42CB-9271-67286ADC0ACC}" type="sibTrans" cxnId="{EA42B807-8AFE-404F-9B76-A7FE5EB31354}">
      <dgm:prSet/>
      <dgm:spPr/>
      <dgm:t>
        <a:bodyPr/>
        <a:lstStyle/>
        <a:p>
          <a:endParaRPr lang="de-DE"/>
        </a:p>
      </dgm:t>
    </dgm:pt>
    <dgm:pt modelId="{AEE39DF1-0422-4381-917E-41FD47CC3D8D}">
      <dgm:prSet phldrT="[Text]" custT="1"/>
      <dgm:spPr/>
      <dgm:t>
        <a:bodyPr/>
        <a:lstStyle/>
        <a:p>
          <a:r>
            <a:rPr lang="de-DE" sz="1600" b="1" dirty="0"/>
            <a:t>1895</a:t>
          </a:r>
          <a:r>
            <a:rPr lang="de-DE" sz="1600" dirty="0"/>
            <a:t> Wilhelm Conrad Röntgen</a:t>
          </a:r>
        </a:p>
      </dgm:t>
    </dgm:pt>
    <dgm:pt modelId="{08A32B8C-558F-4C6A-8CD7-AFDE2A87098F}" type="parTrans" cxnId="{472A0724-DD9A-41CE-8ACA-1851EDC9B8D1}">
      <dgm:prSet/>
      <dgm:spPr/>
      <dgm:t>
        <a:bodyPr/>
        <a:lstStyle/>
        <a:p>
          <a:endParaRPr lang="de-DE"/>
        </a:p>
      </dgm:t>
    </dgm:pt>
    <dgm:pt modelId="{0BA214F4-0494-44CB-8607-1095F58A62CB}" type="sibTrans" cxnId="{472A0724-DD9A-41CE-8ACA-1851EDC9B8D1}">
      <dgm:prSet/>
      <dgm:spPr/>
      <dgm:t>
        <a:bodyPr/>
        <a:lstStyle/>
        <a:p>
          <a:endParaRPr lang="de-DE"/>
        </a:p>
      </dgm:t>
    </dgm:pt>
    <dgm:pt modelId="{860AB20F-B8AD-4931-B762-A340D873ABFD}" type="pres">
      <dgm:prSet presAssocID="{998DFEAB-458B-4224-8BE8-38DBBE9C8488}" presName="Name0" presStyleCnt="0">
        <dgm:presLayoutVars>
          <dgm:dir/>
        </dgm:presLayoutVars>
      </dgm:prSet>
      <dgm:spPr/>
    </dgm:pt>
    <dgm:pt modelId="{6927ADF3-E6EC-4F14-8A55-5834B0B20F16}" type="pres">
      <dgm:prSet presAssocID="{8FC1E999-048B-44C6-89DB-AAC50BAFC2F5}" presName="parComposite" presStyleCnt="0"/>
      <dgm:spPr/>
    </dgm:pt>
    <dgm:pt modelId="{3D092896-3E61-4119-9A48-98408EF1E68F}" type="pres">
      <dgm:prSet presAssocID="{8FC1E999-048B-44C6-89DB-AAC50BAFC2F5}" presName="parBigCircle" presStyleLbl="node0" presStyleIdx="0" presStyleCnt="5"/>
      <dgm:spPr/>
    </dgm:pt>
    <dgm:pt modelId="{28440350-7A1F-474B-BA8E-0D8518639269}" type="pres">
      <dgm:prSet presAssocID="{8FC1E999-048B-44C6-89DB-AAC50BAFC2F5}" presName="parTx" presStyleLbl="revTx" presStyleIdx="0" presStyleCnt="17" custLinFactNeighborX="-20290" custLinFactNeighborY="-5472"/>
      <dgm:spPr/>
    </dgm:pt>
    <dgm:pt modelId="{6ECAB860-939C-4836-BC8C-29CF7739B881}" type="pres">
      <dgm:prSet presAssocID="{8FC1E999-048B-44C6-89DB-AAC50BAFC2F5}" presName="bSpace" presStyleCnt="0"/>
      <dgm:spPr/>
    </dgm:pt>
    <dgm:pt modelId="{60A8021A-A818-4090-A05C-AF34B235DB4C}" type="pres">
      <dgm:prSet presAssocID="{8FC1E999-048B-44C6-89DB-AAC50BAFC2F5}" presName="parBackupNorm" presStyleCnt="0"/>
      <dgm:spPr/>
    </dgm:pt>
    <dgm:pt modelId="{FC7B779A-F24A-4820-8BBA-243A9A9EF804}" type="pres">
      <dgm:prSet presAssocID="{E4ADFA64-EDFE-4602-9A8A-2664A3DF90B0}" presName="parSpace" presStyleCnt="0"/>
      <dgm:spPr/>
    </dgm:pt>
    <dgm:pt modelId="{CC2E1A9D-0635-4BE2-A9BF-FED9C084ED8D}" type="pres">
      <dgm:prSet presAssocID="{58E04B74-B6E1-470D-98AF-B2352C5E8558}" presName="desBackupLeftNorm" presStyleCnt="0"/>
      <dgm:spPr/>
    </dgm:pt>
    <dgm:pt modelId="{B0EB1690-06E2-4275-AC8C-FDBD19FCE016}" type="pres">
      <dgm:prSet presAssocID="{58E04B74-B6E1-470D-98AF-B2352C5E8558}" presName="desComposite" presStyleCnt="0"/>
      <dgm:spPr/>
    </dgm:pt>
    <dgm:pt modelId="{26EB762D-FEFE-48B1-82CB-34A9454D9133}" type="pres">
      <dgm:prSet presAssocID="{58E04B74-B6E1-470D-98AF-B2352C5E8558}" presName="desCircle" presStyleLbl="node1" presStyleIdx="0" presStyleCnt="6"/>
      <dgm:spPr/>
    </dgm:pt>
    <dgm:pt modelId="{01074C9E-5F1E-45C1-B34C-1EA71523B143}" type="pres">
      <dgm:prSet presAssocID="{58E04B74-B6E1-470D-98AF-B2352C5E8558}" presName="chTx" presStyleLbl="revTx" presStyleIdx="1" presStyleCnt="17" custLinFactNeighborX="10050" custLinFactNeighborY="18270"/>
      <dgm:spPr/>
    </dgm:pt>
    <dgm:pt modelId="{1CED061C-6115-4403-BDFA-AE1BD2FF9426}" type="pres">
      <dgm:prSet presAssocID="{58E04B74-B6E1-470D-98AF-B2352C5E8558}" presName="desTx" presStyleLbl="revTx" presStyleIdx="2" presStyleCnt="17">
        <dgm:presLayoutVars>
          <dgm:bulletEnabled val="1"/>
        </dgm:presLayoutVars>
      </dgm:prSet>
      <dgm:spPr/>
    </dgm:pt>
    <dgm:pt modelId="{A2BA9F02-2A12-4767-8801-F9FFD387FEC0}" type="pres">
      <dgm:prSet presAssocID="{58E04B74-B6E1-470D-98AF-B2352C5E8558}" presName="desBackupRightNorm" presStyleCnt="0"/>
      <dgm:spPr/>
    </dgm:pt>
    <dgm:pt modelId="{81DB980E-7C6D-4F2B-8D3F-02F0F0ADD1B2}" type="pres">
      <dgm:prSet presAssocID="{B41B3A27-D448-41B4-A35B-78336F9D39DA}" presName="desSpace" presStyleCnt="0"/>
      <dgm:spPr/>
    </dgm:pt>
    <dgm:pt modelId="{D1ADFDF9-7C3F-4893-A48F-8671D1DF6EF9}" type="pres">
      <dgm:prSet presAssocID="{6AD77824-DA14-4807-AC00-F6B0D7B307C4}" presName="desBackupLeftNorm" presStyleCnt="0"/>
      <dgm:spPr/>
    </dgm:pt>
    <dgm:pt modelId="{0A23EC75-2BDD-4535-97D3-0BD9F527DB2F}" type="pres">
      <dgm:prSet presAssocID="{6AD77824-DA14-4807-AC00-F6B0D7B307C4}" presName="desComposite" presStyleCnt="0"/>
      <dgm:spPr/>
    </dgm:pt>
    <dgm:pt modelId="{7AB19AA1-E991-4C33-B676-C9FC6B81AF1F}" type="pres">
      <dgm:prSet presAssocID="{6AD77824-DA14-4807-AC00-F6B0D7B307C4}" presName="desCircle" presStyleLbl="node1" presStyleIdx="1" presStyleCnt="6"/>
      <dgm:spPr/>
    </dgm:pt>
    <dgm:pt modelId="{9BFFE4FE-271F-496D-98A0-06F9705C605E}" type="pres">
      <dgm:prSet presAssocID="{6AD77824-DA14-4807-AC00-F6B0D7B307C4}" presName="chTx" presStyleLbl="revTx" presStyleIdx="3" presStyleCnt="17" custLinFactY="-10818" custLinFactNeighborX="43398" custLinFactNeighborY="-100000"/>
      <dgm:spPr/>
    </dgm:pt>
    <dgm:pt modelId="{B923BF9E-BC48-4BA3-9607-6CD3D4529E71}" type="pres">
      <dgm:prSet presAssocID="{6AD77824-DA14-4807-AC00-F6B0D7B307C4}" presName="desTx" presStyleLbl="revTx" presStyleIdx="4" presStyleCnt="17">
        <dgm:presLayoutVars>
          <dgm:bulletEnabled val="1"/>
        </dgm:presLayoutVars>
      </dgm:prSet>
      <dgm:spPr/>
    </dgm:pt>
    <dgm:pt modelId="{C3FE9A3E-BB0A-4CDF-813E-B4987B8CEA16}" type="pres">
      <dgm:prSet presAssocID="{6AD77824-DA14-4807-AC00-F6B0D7B307C4}" presName="desBackupRightNorm" presStyleCnt="0"/>
      <dgm:spPr/>
    </dgm:pt>
    <dgm:pt modelId="{DD05A8B8-F4DC-4E07-96A3-FF6BEF44219F}" type="pres">
      <dgm:prSet presAssocID="{D3EFCADD-EC73-4B95-911B-40EC93D3C2D9}" presName="desSpace" presStyleCnt="0"/>
      <dgm:spPr/>
    </dgm:pt>
    <dgm:pt modelId="{3B3DEE18-F017-43EB-A247-52E1109BD2B5}" type="pres">
      <dgm:prSet presAssocID="{EFBA89A8-D633-48BB-9A02-972C51741F52}" presName="desBackupLeftNorm" presStyleCnt="0"/>
      <dgm:spPr/>
    </dgm:pt>
    <dgm:pt modelId="{292A997D-1FB9-4C83-AAD4-8EC40EBEE802}" type="pres">
      <dgm:prSet presAssocID="{EFBA89A8-D633-48BB-9A02-972C51741F52}" presName="desComposite" presStyleCnt="0"/>
      <dgm:spPr/>
    </dgm:pt>
    <dgm:pt modelId="{E81B51A8-76C6-40F3-A27D-76C317AF972B}" type="pres">
      <dgm:prSet presAssocID="{EFBA89A8-D633-48BB-9A02-972C51741F52}" presName="desCircle" presStyleLbl="node1" presStyleIdx="2" presStyleCnt="6"/>
      <dgm:spPr/>
    </dgm:pt>
    <dgm:pt modelId="{3DF3DCD6-5314-4725-B36D-19C7EEE7A930}" type="pres">
      <dgm:prSet presAssocID="{EFBA89A8-D633-48BB-9A02-972C51741F52}" presName="chTx" presStyleLbl="revTx" presStyleIdx="5" presStyleCnt="17" custLinFactNeighborX="12246" custLinFactNeighborY="9439"/>
      <dgm:spPr/>
    </dgm:pt>
    <dgm:pt modelId="{AB6CE3E8-19F6-4C69-8770-104B4D06520E}" type="pres">
      <dgm:prSet presAssocID="{EFBA89A8-D633-48BB-9A02-972C51741F52}" presName="desTx" presStyleLbl="revTx" presStyleIdx="6" presStyleCnt="17">
        <dgm:presLayoutVars>
          <dgm:bulletEnabled val="1"/>
        </dgm:presLayoutVars>
      </dgm:prSet>
      <dgm:spPr/>
    </dgm:pt>
    <dgm:pt modelId="{1B36C6BE-12BE-4149-9CA1-C1677AB2D7F6}" type="pres">
      <dgm:prSet presAssocID="{EFBA89A8-D633-48BB-9A02-972C51741F52}" presName="desBackupRightNorm" presStyleCnt="0"/>
      <dgm:spPr/>
    </dgm:pt>
    <dgm:pt modelId="{832C76F2-3D17-4729-9ABA-0E0D7CB35A80}" type="pres">
      <dgm:prSet presAssocID="{4004EFD3-EB49-4DDA-AE29-56AF926C8468}" presName="desSpace" presStyleCnt="0"/>
      <dgm:spPr/>
    </dgm:pt>
    <dgm:pt modelId="{1480BB2A-5C6E-43DF-AB02-1E7D866CB03E}" type="pres">
      <dgm:prSet presAssocID="{34E92161-46A1-4C2B-A6A6-90F0A2832974}" presName="parComposite" presStyleCnt="0"/>
      <dgm:spPr/>
    </dgm:pt>
    <dgm:pt modelId="{FB760ADD-D746-4F13-AC0A-F9A6FE2904DC}" type="pres">
      <dgm:prSet presAssocID="{34E92161-46A1-4C2B-A6A6-90F0A2832974}" presName="parBigCircle" presStyleLbl="node0" presStyleIdx="1" presStyleCnt="5"/>
      <dgm:spPr/>
    </dgm:pt>
    <dgm:pt modelId="{51C7B34D-7709-4765-BB73-58DE139623AB}" type="pres">
      <dgm:prSet presAssocID="{34E92161-46A1-4C2B-A6A6-90F0A2832974}" presName="parTx" presStyleLbl="revTx" presStyleIdx="7" presStyleCnt="17"/>
      <dgm:spPr/>
    </dgm:pt>
    <dgm:pt modelId="{0551F902-1A39-468D-99DE-A0C4A870CD28}" type="pres">
      <dgm:prSet presAssocID="{34E92161-46A1-4C2B-A6A6-90F0A2832974}" presName="bSpace" presStyleCnt="0"/>
      <dgm:spPr/>
    </dgm:pt>
    <dgm:pt modelId="{E7DD35FA-D5C7-4B7F-8235-9C39FD90C2E0}" type="pres">
      <dgm:prSet presAssocID="{34E92161-46A1-4C2B-A6A6-90F0A2832974}" presName="parBackupNorm" presStyleCnt="0"/>
      <dgm:spPr/>
    </dgm:pt>
    <dgm:pt modelId="{9B077D11-C709-4DC9-B4F2-7B6CC0AC6496}" type="pres">
      <dgm:prSet presAssocID="{7A7AD616-C7AE-46CF-BD96-0CF99E76886D}" presName="parSpace" presStyleCnt="0"/>
      <dgm:spPr/>
    </dgm:pt>
    <dgm:pt modelId="{576B8810-9FE1-4BA7-9DC0-45350C205628}" type="pres">
      <dgm:prSet presAssocID="{36167ABA-A30A-4096-AE3A-904B263BF8A7}" presName="desBackupLeftNorm" presStyleCnt="0"/>
      <dgm:spPr/>
    </dgm:pt>
    <dgm:pt modelId="{5C0707F9-4EBF-44A4-B6C4-7BA4502879AF}" type="pres">
      <dgm:prSet presAssocID="{36167ABA-A30A-4096-AE3A-904B263BF8A7}" presName="desComposite" presStyleCnt="0"/>
      <dgm:spPr/>
    </dgm:pt>
    <dgm:pt modelId="{F4F23885-EC7D-4BF3-9924-6E8FEF665BC3}" type="pres">
      <dgm:prSet presAssocID="{36167ABA-A30A-4096-AE3A-904B263BF8A7}" presName="desCircle" presStyleLbl="node1" presStyleIdx="3" presStyleCnt="6" custLinFactNeighborX="-8931" custLinFactNeighborY="68441"/>
      <dgm:spPr/>
    </dgm:pt>
    <dgm:pt modelId="{5742B0DE-7532-4817-8D44-6CD684680057}" type="pres">
      <dgm:prSet presAssocID="{36167ABA-A30A-4096-AE3A-904B263BF8A7}" presName="chTx" presStyleLbl="revTx" presStyleIdx="8" presStyleCnt="17" custScaleX="121303" custScaleY="163580" custLinFactNeighborX="8908" custLinFactNeighborY="44769"/>
      <dgm:spPr/>
    </dgm:pt>
    <dgm:pt modelId="{8762ADA3-AE5D-418D-A04C-E228E56F5B85}" type="pres">
      <dgm:prSet presAssocID="{36167ABA-A30A-4096-AE3A-904B263BF8A7}" presName="desTx" presStyleLbl="revTx" presStyleIdx="9" presStyleCnt="17">
        <dgm:presLayoutVars>
          <dgm:bulletEnabled val="1"/>
        </dgm:presLayoutVars>
      </dgm:prSet>
      <dgm:spPr/>
    </dgm:pt>
    <dgm:pt modelId="{34E51F2D-4D7E-4BF2-A1AE-92C5C912F87F}" type="pres">
      <dgm:prSet presAssocID="{36167ABA-A30A-4096-AE3A-904B263BF8A7}" presName="desBackupRightNorm" presStyleCnt="0"/>
      <dgm:spPr/>
    </dgm:pt>
    <dgm:pt modelId="{E360496D-B0A2-4B08-8436-1AB03CD274E2}" type="pres">
      <dgm:prSet presAssocID="{273A4B63-8AD5-4F2B-B77F-FA4259D7D1BB}" presName="desSpace" presStyleCnt="0"/>
      <dgm:spPr/>
    </dgm:pt>
    <dgm:pt modelId="{BAA71CFD-08AC-48F0-B073-A367E5744588}" type="pres">
      <dgm:prSet presAssocID="{484F5238-CE56-4290-9D28-31C36BD26EFC}" presName="parComposite" presStyleCnt="0"/>
      <dgm:spPr/>
    </dgm:pt>
    <dgm:pt modelId="{F887BFDF-D3A5-41D4-8483-186498396FD7}" type="pres">
      <dgm:prSet presAssocID="{484F5238-CE56-4290-9D28-31C36BD26EFC}" presName="parBigCircle" presStyleLbl="node0" presStyleIdx="2" presStyleCnt="5"/>
      <dgm:spPr/>
    </dgm:pt>
    <dgm:pt modelId="{DB2155B8-4D51-4B3B-A431-ECFDE8568D3C}" type="pres">
      <dgm:prSet presAssocID="{484F5238-CE56-4290-9D28-31C36BD26EFC}" presName="parTx" presStyleLbl="revTx" presStyleIdx="10" presStyleCnt="17"/>
      <dgm:spPr/>
    </dgm:pt>
    <dgm:pt modelId="{5F43E02F-AE9B-4AD3-A67F-4ABB6DBE1568}" type="pres">
      <dgm:prSet presAssocID="{484F5238-CE56-4290-9D28-31C36BD26EFC}" presName="bSpace" presStyleCnt="0"/>
      <dgm:spPr/>
    </dgm:pt>
    <dgm:pt modelId="{8F738523-6A08-427D-B0D4-32DC1AA8103C}" type="pres">
      <dgm:prSet presAssocID="{484F5238-CE56-4290-9D28-31C36BD26EFC}" presName="parBackupNorm" presStyleCnt="0"/>
      <dgm:spPr/>
    </dgm:pt>
    <dgm:pt modelId="{DE881AD5-E398-4E28-A6D0-894CE11E537D}" type="pres">
      <dgm:prSet presAssocID="{5E5DC252-3133-48C3-BA15-475DB6DE2951}" presName="parSpace" presStyleCnt="0"/>
      <dgm:spPr/>
    </dgm:pt>
    <dgm:pt modelId="{5DE5072F-735F-47FE-808E-B7CE0CF7F3E1}" type="pres">
      <dgm:prSet presAssocID="{01C8E907-660B-4960-B11F-83F95D75DCF9}" presName="desBackupLeftNorm" presStyleCnt="0"/>
      <dgm:spPr/>
    </dgm:pt>
    <dgm:pt modelId="{C45A372A-9C10-472A-8C12-19D68B4FAA37}" type="pres">
      <dgm:prSet presAssocID="{01C8E907-660B-4960-B11F-83F95D75DCF9}" presName="desComposite" presStyleCnt="0"/>
      <dgm:spPr/>
    </dgm:pt>
    <dgm:pt modelId="{80E99173-EAE6-4729-A866-5CD5511740F8}" type="pres">
      <dgm:prSet presAssocID="{01C8E907-660B-4960-B11F-83F95D75DCF9}" presName="desCircle" presStyleLbl="node1" presStyleIdx="4" presStyleCnt="6"/>
      <dgm:spPr/>
    </dgm:pt>
    <dgm:pt modelId="{4A9C729B-3D08-4AC6-8AEF-717341E6E243}" type="pres">
      <dgm:prSet presAssocID="{01C8E907-660B-4960-B11F-83F95D75DCF9}" presName="chTx" presStyleLbl="revTx" presStyleIdx="11" presStyleCnt="17" custLinFactNeighborX="28314" custLinFactNeighborY="16997"/>
      <dgm:spPr/>
    </dgm:pt>
    <dgm:pt modelId="{66424672-696F-464D-B5AF-9D9D91118183}" type="pres">
      <dgm:prSet presAssocID="{01C8E907-660B-4960-B11F-83F95D75DCF9}" presName="desTx" presStyleLbl="revTx" presStyleIdx="12" presStyleCnt="17">
        <dgm:presLayoutVars>
          <dgm:bulletEnabled val="1"/>
        </dgm:presLayoutVars>
      </dgm:prSet>
      <dgm:spPr/>
    </dgm:pt>
    <dgm:pt modelId="{6FA6E8B1-7F51-4FBB-83D3-3BA08400BFFC}" type="pres">
      <dgm:prSet presAssocID="{01C8E907-660B-4960-B11F-83F95D75DCF9}" presName="desBackupRightNorm" presStyleCnt="0"/>
      <dgm:spPr/>
    </dgm:pt>
    <dgm:pt modelId="{CAAAFC78-B8AA-4E09-BBC9-9D5625ECD4F9}" type="pres">
      <dgm:prSet presAssocID="{43CFEBFB-294C-45C7-B912-02431E08439E}" presName="desSpace" presStyleCnt="0"/>
      <dgm:spPr/>
    </dgm:pt>
    <dgm:pt modelId="{0D2AA5A7-8AA4-4E60-A7C4-A782888F57CC}" type="pres">
      <dgm:prSet presAssocID="{8832AED3-8A5A-49D5-8F51-9A45A0F0C58F}" presName="parComposite" presStyleCnt="0"/>
      <dgm:spPr/>
    </dgm:pt>
    <dgm:pt modelId="{42827109-938D-4FD5-8821-66C3BF3CE862}" type="pres">
      <dgm:prSet presAssocID="{8832AED3-8A5A-49D5-8F51-9A45A0F0C58F}" presName="parBigCircle" presStyleLbl="node0" presStyleIdx="3" presStyleCnt="5"/>
      <dgm:spPr/>
    </dgm:pt>
    <dgm:pt modelId="{2F585760-5B25-41C6-A520-2DE4F4834C22}" type="pres">
      <dgm:prSet presAssocID="{8832AED3-8A5A-49D5-8F51-9A45A0F0C58F}" presName="parTx" presStyleLbl="revTx" presStyleIdx="13" presStyleCnt="17"/>
      <dgm:spPr/>
    </dgm:pt>
    <dgm:pt modelId="{6D6D58AA-1BCE-4679-B46E-8DF48ECA4E09}" type="pres">
      <dgm:prSet presAssocID="{8832AED3-8A5A-49D5-8F51-9A45A0F0C58F}" presName="bSpace" presStyleCnt="0"/>
      <dgm:spPr/>
    </dgm:pt>
    <dgm:pt modelId="{9B31441C-2132-41A7-B3BF-35C391F3C2F1}" type="pres">
      <dgm:prSet presAssocID="{8832AED3-8A5A-49D5-8F51-9A45A0F0C58F}" presName="parBackupNorm" presStyleCnt="0"/>
      <dgm:spPr/>
    </dgm:pt>
    <dgm:pt modelId="{64C82443-302C-4076-B484-831F2173CB7F}" type="pres">
      <dgm:prSet presAssocID="{B135C767-04EB-4C84-83F7-D6B02CA091C8}" presName="parSpace" presStyleCnt="0"/>
      <dgm:spPr/>
    </dgm:pt>
    <dgm:pt modelId="{23306B6C-9B85-4E65-ADBE-42FA7AC3F385}" type="pres">
      <dgm:prSet presAssocID="{260024C0-D092-4023-96C3-382ECF7FAC24}" presName="desBackupLeftNorm" presStyleCnt="0"/>
      <dgm:spPr/>
    </dgm:pt>
    <dgm:pt modelId="{B0A1D208-7C32-4B07-9E7B-BE2F215D57DE}" type="pres">
      <dgm:prSet presAssocID="{260024C0-D092-4023-96C3-382ECF7FAC24}" presName="desComposite" presStyleCnt="0"/>
      <dgm:spPr/>
    </dgm:pt>
    <dgm:pt modelId="{61742474-BAFD-44FF-8EBD-D98FACE2026C}" type="pres">
      <dgm:prSet presAssocID="{260024C0-D092-4023-96C3-382ECF7FAC24}" presName="desCircle" presStyleLbl="node1" presStyleIdx="5" presStyleCnt="6"/>
      <dgm:spPr/>
    </dgm:pt>
    <dgm:pt modelId="{27C3B665-EC26-439A-819D-DD4E7B46FA26}" type="pres">
      <dgm:prSet presAssocID="{260024C0-D092-4023-96C3-382ECF7FAC24}" presName="chTx" presStyleLbl="revTx" presStyleIdx="14" presStyleCnt="17" custLinFactNeighborX="18365" custLinFactNeighborY="11534"/>
      <dgm:spPr/>
    </dgm:pt>
    <dgm:pt modelId="{8F163C64-2073-46A8-BC89-A3D500A2F494}" type="pres">
      <dgm:prSet presAssocID="{260024C0-D092-4023-96C3-382ECF7FAC24}" presName="desTx" presStyleLbl="revTx" presStyleIdx="15" presStyleCnt="17">
        <dgm:presLayoutVars>
          <dgm:bulletEnabled val="1"/>
        </dgm:presLayoutVars>
      </dgm:prSet>
      <dgm:spPr/>
    </dgm:pt>
    <dgm:pt modelId="{0458F6BF-BC3C-4638-B2BF-0837BD652D80}" type="pres">
      <dgm:prSet presAssocID="{260024C0-D092-4023-96C3-382ECF7FAC24}" presName="desBackupRightNorm" presStyleCnt="0"/>
      <dgm:spPr/>
    </dgm:pt>
    <dgm:pt modelId="{31376488-453D-4D27-96F7-F437DC836114}" type="pres">
      <dgm:prSet presAssocID="{F77D5B6D-F4DD-42CB-9271-67286ADC0ACC}" presName="desSpace" presStyleCnt="0"/>
      <dgm:spPr/>
    </dgm:pt>
    <dgm:pt modelId="{7674A742-B5EB-45DB-B203-3F0592262550}" type="pres">
      <dgm:prSet presAssocID="{AEE39DF1-0422-4381-917E-41FD47CC3D8D}" presName="parComposite" presStyleCnt="0"/>
      <dgm:spPr/>
    </dgm:pt>
    <dgm:pt modelId="{D286BC48-0DD5-4DA2-81E4-43FFCCB778F7}" type="pres">
      <dgm:prSet presAssocID="{AEE39DF1-0422-4381-917E-41FD47CC3D8D}" presName="parBigCircle" presStyleLbl="node0" presStyleIdx="4" presStyleCnt="5"/>
      <dgm:spPr/>
    </dgm:pt>
    <dgm:pt modelId="{3EB4F25F-3F84-4FA1-A46C-B027F80CF6EA}" type="pres">
      <dgm:prSet presAssocID="{AEE39DF1-0422-4381-917E-41FD47CC3D8D}" presName="parTx" presStyleLbl="revTx" presStyleIdx="16" presStyleCnt="17"/>
      <dgm:spPr/>
    </dgm:pt>
    <dgm:pt modelId="{5B091015-2A9E-42C1-9A4C-324EAD8EEE39}" type="pres">
      <dgm:prSet presAssocID="{AEE39DF1-0422-4381-917E-41FD47CC3D8D}" presName="bSpace" presStyleCnt="0"/>
      <dgm:spPr/>
    </dgm:pt>
    <dgm:pt modelId="{89F89A2B-1EDF-4EC7-A7A7-3639AE837889}" type="pres">
      <dgm:prSet presAssocID="{AEE39DF1-0422-4381-917E-41FD47CC3D8D}" presName="parBackupNorm" presStyleCnt="0"/>
      <dgm:spPr/>
    </dgm:pt>
    <dgm:pt modelId="{72EDAF41-769E-44F1-99C0-1386BA848629}" type="pres">
      <dgm:prSet presAssocID="{0BA214F4-0494-44CB-8607-1095F58A62CB}" presName="parSpace" presStyleCnt="0"/>
      <dgm:spPr/>
    </dgm:pt>
  </dgm:ptLst>
  <dgm:cxnLst>
    <dgm:cxn modelId="{6EFE6004-E2D0-472C-B707-DEB2BF1B066E}" type="presOf" srcId="{34E92161-46A1-4C2B-A6A6-90F0A2832974}" destId="{51C7B34D-7709-4765-BB73-58DE139623AB}" srcOrd="0" destOrd="0" presId="urn:microsoft.com/office/officeart/2008/layout/CircleAccentTimeline"/>
    <dgm:cxn modelId="{215FD605-7D8D-475F-87F5-729241F8947D}" type="presOf" srcId="{8FC1E999-048B-44C6-89DB-AAC50BAFC2F5}" destId="{28440350-7A1F-474B-BA8E-0D8518639269}" srcOrd="0" destOrd="0" presId="urn:microsoft.com/office/officeart/2008/layout/CircleAccentTimeline"/>
    <dgm:cxn modelId="{EA42B807-8AFE-404F-9B76-A7FE5EB31354}" srcId="{8832AED3-8A5A-49D5-8F51-9A45A0F0C58F}" destId="{260024C0-D092-4023-96C3-382ECF7FAC24}" srcOrd="0" destOrd="0" parTransId="{B18BE9C0-F3B5-4384-AADE-B74775185A68}" sibTransId="{F77D5B6D-F4DD-42CB-9271-67286ADC0ACC}"/>
    <dgm:cxn modelId="{07B8D616-7FEA-4A7B-A1F4-F9E9D1928975}" type="presOf" srcId="{EFBA89A8-D633-48BB-9A02-972C51741F52}" destId="{3DF3DCD6-5314-4725-B36D-19C7EEE7A930}" srcOrd="0" destOrd="0" presId="urn:microsoft.com/office/officeart/2008/layout/CircleAccentTimeline"/>
    <dgm:cxn modelId="{7E05121B-C9B9-40A6-9339-F3FE40924B3B}" type="presOf" srcId="{260024C0-D092-4023-96C3-382ECF7FAC24}" destId="{27C3B665-EC26-439A-819D-DD4E7B46FA26}" srcOrd="0" destOrd="0" presId="urn:microsoft.com/office/officeart/2008/layout/CircleAccentTimeline"/>
    <dgm:cxn modelId="{472A0724-DD9A-41CE-8ACA-1851EDC9B8D1}" srcId="{998DFEAB-458B-4224-8BE8-38DBBE9C8488}" destId="{AEE39DF1-0422-4381-917E-41FD47CC3D8D}" srcOrd="4" destOrd="0" parTransId="{08A32B8C-558F-4C6A-8CD7-AFDE2A87098F}" sibTransId="{0BA214F4-0494-44CB-8607-1095F58A62CB}"/>
    <dgm:cxn modelId="{9341F842-A106-4EA3-AB34-955BDEEFFEDC}" srcId="{8FC1E999-048B-44C6-89DB-AAC50BAFC2F5}" destId="{EFBA89A8-D633-48BB-9A02-972C51741F52}" srcOrd="2" destOrd="0" parTransId="{C10782E0-6CD8-4EAC-B285-703750B3EB6E}" sibTransId="{4004EFD3-EB49-4DDA-AE29-56AF926C8468}"/>
    <dgm:cxn modelId="{AD6F2945-0764-4657-A3EC-C60FB66A499E}" type="presOf" srcId="{01C8E907-660B-4960-B11F-83F95D75DCF9}" destId="{4A9C729B-3D08-4AC6-8AEF-717341E6E243}" srcOrd="0" destOrd="0" presId="urn:microsoft.com/office/officeart/2008/layout/CircleAccentTimeline"/>
    <dgm:cxn modelId="{E367C468-176C-4E0D-ABAF-51227FAB1B54}" srcId="{484F5238-CE56-4290-9D28-31C36BD26EFC}" destId="{01C8E907-660B-4960-B11F-83F95D75DCF9}" srcOrd="0" destOrd="0" parTransId="{C39EF3E7-E994-4711-94E9-57246BC7FF25}" sibTransId="{43CFEBFB-294C-45C7-B912-02431E08439E}"/>
    <dgm:cxn modelId="{327A4151-2753-4109-BE7E-D55EC9E9DEB9}" type="presOf" srcId="{58E04B74-B6E1-470D-98AF-B2352C5E8558}" destId="{01074C9E-5F1E-45C1-B34C-1EA71523B143}" srcOrd="0" destOrd="0" presId="urn:microsoft.com/office/officeart/2008/layout/CircleAccentTimeline"/>
    <dgm:cxn modelId="{33C89658-C0B5-4C92-BEDD-05384A39A3DF}" type="presOf" srcId="{36167ABA-A30A-4096-AE3A-904B263BF8A7}" destId="{5742B0DE-7532-4817-8D44-6CD684680057}" srcOrd="0" destOrd="0" presId="urn:microsoft.com/office/officeart/2008/layout/CircleAccentTimeline"/>
    <dgm:cxn modelId="{B6B2287B-27FC-4B57-B9ED-DAE9E640ADDF}" srcId="{998DFEAB-458B-4224-8BE8-38DBBE9C8488}" destId="{484F5238-CE56-4290-9D28-31C36BD26EFC}" srcOrd="2" destOrd="0" parTransId="{0D46BDEE-15B4-40D4-8FC1-86BECBD42074}" sibTransId="{5E5DC252-3133-48C3-BA15-475DB6DE2951}"/>
    <dgm:cxn modelId="{D5A8B787-142E-42D1-ACB9-388D369AA69B}" srcId="{8FC1E999-048B-44C6-89DB-AAC50BAFC2F5}" destId="{58E04B74-B6E1-470D-98AF-B2352C5E8558}" srcOrd="0" destOrd="0" parTransId="{76106606-47B9-4F60-B1C4-2FAE0625A42D}" sibTransId="{B41B3A27-D448-41B4-A35B-78336F9D39DA}"/>
    <dgm:cxn modelId="{BCE24489-722E-4BA2-8F8E-2F3EEDE978C4}" type="presOf" srcId="{998DFEAB-458B-4224-8BE8-38DBBE9C8488}" destId="{860AB20F-B8AD-4931-B762-A340D873ABFD}" srcOrd="0" destOrd="0" presId="urn:microsoft.com/office/officeart/2008/layout/CircleAccentTimeline"/>
    <dgm:cxn modelId="{82F66F8A-F41C-4DAD-9C35-A2F3C3038443}" type="presOf" srcId="{8832AED3-8A5A-49D5-8F51-9A45A0F0C58F}" destId="{2F585760-5B25-41C6-A520-2DE4F4834C22}" srcOrd="0" destOrd="0" presId="urn:microsoft.com/office/officeart/2008/layout/CircleAccentTimeline"/>
    <dgm:cxn modelId="{BBC2F4A3-0767-4541-9D29-D0B6A69F1640}" srcId="{998DFEAB-458B-4224-8BE8-38DBBE9C8488}" destId="{34E92161-46A1-4C2B-A6A6-90F0A2832974}" srcOrd="1" destOrd="0" parTransId="{C5BB7D3C-3BA9-41F5-ACC1-3D219DAFAAB1}" sibTransId="{7A7AD616-C7AE-46CF-BD96-0CF99E76886D}"/>
    <dgm:cxn modelId="{F807C1B9-F713-4D6D-AC1E-A642437CCC9B}" srcId="{998DFEAB-458B-4224-8BE8-38DBBE9C8488}" destId="{8FC1E999-048B-44C6-89DB-AAC50BAFC2F5}" srcOrd="0" destOrd="0" parTransId="{515192F4-9A67-4516-AEE5-572B187DA9C4}" sibTransId="{E4ADFA64-EDFE-4602-9A8A-2664A3DF90B0}"/>
    <dgm:cxn modelId="{BAB950CA-EB79-468D-9F37-766710FC4E19}" srcId="{998DFEAB-458B-4224-8BE8-38DBBE9C8488}" destId="{8832AED3-8A5A-49D5-8F51-9A45A0F0C58F}" srcOrd="3" destOrd="0" parTransId="{33D9E2F7-FA01-4FFF-934F-4095F05B68BE}" sibTransId="{B135C767-04EB-4C84-83F7-D6B02CA091C8}"/>
    <dgm:cxn modelId="{F5308ACB-BCCD-44A2-BDC1-F766CBD012AF}" srcId="{34E92161-46A1-4C2B-A6A6-90F0A2832974}" destId="{36167ABA-A30A-4096-AE3A-904B263BF8A7}" srcOrd="0" destOrd="0" parTransId="{A29191BB-F7E8-4AFC-9B94-573C2F9D58CD}" sibTransId="{273A4B63-8AD5-4F2B-B77F-FA4259D7D1BB}"/>
    <dgm:cxn modelId="{3CF3B2CB-BF33-4AFA-BCE3-F53AE99E254E}" type="presOf" srcId="{6AD77824-DA14-4807-AC00-F6B0D7B307C4}" destId="{9BFFE4FE-271F-496D-98A0-06F9705C605E}" srcOrd="0" destOrd="0" presId="urn:microsoft.com/office/officeart/2008/layout/CircleAccentTimeline"/>
    <dgm:cxn modelId="{75BAC8CC-DA90-4D57-B0D3-D6369B0C129E}" type="presOf" srcId="{484F5238-CE56-4290-9D28-31C36BD26EFC}" destId="{DB2155B8-4D51-4B3B-A431-ECFDE8568D3C}" srcOrd="0" destOrd="0" presId="urn:microsoft.com/office/officeart/2008/layout/CircleAccentTimeline"/>
    <dgm:cxn modelId="{5EAC14D1-CDD1-4B71-8CB6-52953B6045E1}" srcId="{8FC1E999-048B-44C6-89DB-AAC50BAFC2F5}" destId="{6AD77824-DA14-4807-AC00-F6B0D7B307C4}" srcOrd="1" destOrd="0" parTransId="{F2B21DF0-38D1-4F68-B661-83D06811552E}" sibTransId="{D3EFCADD-EC73-4B95-911B-40EC93D3C2D9}"/>
    <dgm:cxn modelId="{127BCEE0-110D-4B8A-9752-84F19CB27EDB}" type="presOf" srcId="{AEE39DF1-0422-4381-917E-41FD47CC3D8D}" destId="{3EB4F25F-3F84-4FA1-A46C-B027F80CF6EA}" srcOrd="0" destOrd="0" presId="urn:microsoft.com/office/officeart/2008/layout/CircleAccentTimeline"/>
    <dgm:cxn modelId="{9B3CD63E-DE1F-4F3C-9C05-A23C65E911CC}" type="presParOf" srcId="{860AB20F-B8AD-4931-B762-A340D873ABFD}" destId="{6927ADF3-E6EC-4F14-8A55-5834B0B20F16}" srcOrd="0" destOrd="0" presId="urn:microsoft.com/office/officeart/2008/layout/CircleAccentTimeline"/>
    <dgm:cxn modelId="{19B0A702-48CB-4524-A8AB-83B032C9E52F}" type="presParOf" srcId="{6927ADF3-E6EC-4F14-8A55-5834B0B20F16}" destId="{3D092896-3E61-4119-9A48-98408EF1E68F}" srcOrd="0" destOrd="0" presId="urn:microsoft.com/office/officeart/2008/layout/CircleAccentTimeline"/>
    <dgm:cxn modelId="{DAF43E85-E19E-4972-A7C1-2E068DFCBA1C}" type="presParOf" srcId="{6927ADF3-E6EC-4F14-8A55-5834B0B20F16}" destId="{28440350-7A1F-474B-BA8E-0D8518639269}" srcOrd="1" destOrd="0" presId="urn:microsoft.com/office/officeart/2008/layout/CircleAccentTimeline"/>
    <dgm:cxn modelId="{58638980-05CB-47B7-A81D-BDD56252604B}" type="presParOf" srcId="{6927ADF3-E6EC-4F14-8A55-5834B0B20F16}" destId="{6ECAB860-939C-4836-BC8C-29CF7739B881}" srcOrd="2" destOrd="0" presId="urn:microsoft.com/office/officeart/2008/layout/CircleAccentTimeline"/>
    <dgm:cxn modelId="{B1385FB5-4C22-4516-BEB0-9007F522F518}" type="presParOf" srcId="{860AB20F-B8AD-4931-B762-A340D873ABFD}" destId="{60A8021A-A818-4090-A05C-AF34B235DB4C}" srcOrd="1" destOrd="0" presId="urn:microsoft.com/office/officeart/2008/layout/CircleAccentTimeline"/>
    <dgm:cxn modelId="{B91225BA-9CE3-42F3-B9AD-1C2161AB2C01}" type="presParOf" srcId="{860AB20F-B8AD-4931-B762-A340D873ABFD}" destId="{FC7B779A-F24A-4820-8BBA-243A9A9EF804}" srcOrd="2" destOrd="0" presId="urn:microsoft.com/office/officeart/2008/layout/CircleAccentTimeline"/>
    <dgm:cxn modelId="{45EB03D7-D65F-4A33-B562-6FF215DF9BAC}" type="presParOf" srcId="{860AB20F-B8AD-4931-B762-A340D873ABFD}" destId="{CC2E1A9D-0635-4BE2-A9BF-FED9C084ED8D}" srcOrd="3" destOrd="0" presId="urn:microsoft.com/office/officeart/2008/layout/CircleAccentTimeline"/>
    <dgm:cxn modelId="{2D36FB22-A767-43B7-A751-4254BD4BC743}" type="presParOf" srcId="{860AB20F-B8AD-4931-B762-A340D873ABFD}" destId="{B0EB1690-06E2-4275-AC8C-FDBD19FCE016}" srcOrd="4" destOrd="0" presId="urn:microsoft.com/office/officeart/2008/layout/CircleAccentTimeline"/>
    <dgm:cxn modelId="{2794AED3-6A09-47A5-9089-41AE9E9E2746}" type="presParOf" srcId="{B0EB1690-06E2-4275-AC8C-FDBD19FCE016}" destId="{26EB762D-FEFE-48B1-82CB-34A9454D9133}" srcOrd="0" destOrd="0" presId="urn:microsoft.com/office/officeart/2008/layout/CircleAccentTimeline"/>
    <dgm:cxn modelId="{0FC4B0CE-D8A6-458E-908D-E1E52869B96C}" type="presParOf" srcId="{B0EB1690-06E2-4275-AC8C-FDBD19FCE016}" destId="{01074C9E-5F1E-45C1-B34C-1EA71523B143}" srcOrd="1" destOrd="0" presId="urn:microsoft.com/office/officeart/2008/layout/CircleAccentTimeline"/>
    <dgm:cxn modelId="{5EAEEEAF-2E6E-417F-BC2D-960F8DB019FF}" type="presParOf" srcId="{B0EB1690-06E2-4275-AC8C-FDBD19FCE016}" destId="{1CED061C-6115-4403-BDFA-AE1BD2FF9426}" srcOrd="2" destOrd="0" presId="urn:microsoft.com/office/officeart/2008/layout/CircleAccentTimeline"/>
    <dgm:cxn modelId="{9B7F3BB8-7182-4CB4-9A9F-564E6274CD69}" type="presParOf" srcId="{860AB20F-B8AD-4931-B762-A340D873ABFD}" destId="{A2BA9F02-2A12-4767-8801-F9FFD387FEC0}" srcOrd="5" destOrd="0" presId="urn:microsoft.com/office/officeart/2008/layout/CircleAccentTimeline"/>
    <dgm:cxn modelId="{E416635D-A5EE-461E-BEAE-F06B8FB486BA}" type="presParOf" srcId="{860AB20F-B8AD-4931-B762-A340D873ABFD}" destId="{81DB980E-7C6D-4F2B-8D3F-02F0F0ADD1B2}" srcOrd="6" destOrd="0" presId="urn:microsoft.com/office/officeart/2008/layout/CircleAccentTimeline"/>
    <dgm:cxn modelId="{0E9EC530-7C32-478D-A425-A2488943CA7C}" type="presParOf" srcId="{860AB20F-B8AD-4931-B762-A340D873ABFD}" destId="{D1ADFDF9-7C3F-4893-A48F-8671D1DF6EF9}" srcOrd="7" destOrd="0" presId="urn:microsoft.com/office/officeart/2008/layout/CircleAccentTimeline"/>
    <dgm:cxn modelId="{B970452B-B5C1-4F31-ACA0-F51A37306321}" type="presParOf" srcId="{860AB20F-B8AD-4931-B762-A340D873ABFD}" destId="{0A23EC75-2BDD-4535-97D3-0BD9F527DB2F}" srcOrd="8" destOrd="0" presId="urn:microsoft.com/office/officeart/2008/layout/CircleAccentTimeline"/>
    <dgm:cxn modelId="{643CEB9E-6206-43C2-B795-5CB2EF0A6975}" type="presParOf" srcId="{0A23EC75-2BDD-4535-97D3-0BD9F527DB2F}" destId="{7AB19AA1-E991-4C33-B676-C9FC6B81AF1F}" srcOrd="0" destOrd="0" presId="urn:microsoft.com/office/officeart/2008/layout/CircleAccentTimeline"/>
    <dgm:cxn modelId="{523C84EA-3EC7-42F7-90BC-38AD6A8EBA1B}" type="presParOf" srcId="{0A23EC75-2BDD-4535-97D3-0BD9F527DB2F}" destId="{9BFFE4FE-271F-496D-98A0-06F9705C605E}" srcOrd="1" destOrd="0" presId="urn:microsoft.com/office/officeart/2008/layout/CircleAccentTimeline"/>
    <dgm:cxn modelId="{6A906E86-1E89-4179-900C-093ED072DC1D}" type="presParOf" srcId="{0A23EC75-2BDD-4535-97D3-0BD9F527DB2F}" destId="{B923BF9E-BC48-4BA3-9607-6CD3D4529E71}" srcOrd="2" destOrd="0" presId="urn:microsoft.com/office/officeart/2008/layout/CircleAccentTimeline"/>
    <dgm:cxn modelId="{0CDCD555-2360-4D36-B0F0-BCD781ED372D}" type="presParOf" srcId="{860AB20F-B8AD-4931-B762-A340D873ABFD}" destId="{C3FE9A3E-BB0A-4CDF-813E-B4987B8CEA16}" srcOrd="9" destOrd="0" presId="urn:microsoft.com/office/officeart/2008/layout/CircleAccentTimeline"/>
    <dgm:cxn modelId="{72323AF8-1A22-43E0-B906-2BF42AADD8BA}" type="presParOf" srcId="{860AB20F-B8AD-4931-B762-A340D873ABFD}" destId="{DD05A8B8-F4DC-4E07-96A3-FF6BEF44219F}" srcOrd="10" destOrd="0" presId="urn:microsoft.com/office/officeart/2008/layout/CircleAccentTimeline"/>
    <dgm:cxn modelId="{6B0FBFDF-57AB-400D-AFE0-D7906BC4A5D1}" type="presParOf" srcId="{860AB20F-B8AD-4931-B762-A340D873ABFD}" destId="{3B3DEE18-F017-43EB-A247-52E1109BD2B5}" srcOrd="11" destOrd="0" presId="urn:microsoft.com/office/officeart/2008/layout/CircleAccentTimeline"/>
    <dgm:cxn modelId="{171F556B-7DB3-405E-9E30-96E30460C22D}" type="presParOf" srcId="{860AB20F-B8AD-4931-B762-A340D873ABFD}" destId="{292A997D-1FB9-4C83-AAD4-8EC40EBEE802}" srcOrd="12" destOrd="0" presId="urn:microsoft.com/office/officeart/2008/layout/CircleAccentTimeline"/>
    <dgm:cxn modelId="{93C71179-0F62-45B5-85FA-196D9C724F87}" type="presParOf" srcId="{292A997D-1FB9-4C83-AAD4-8EC40EBEE802}" destId="{E81B51A8-76C6-40F3-A27D-76C317AF972B}" srcOrd="0" destOrd="0" presId="urn:microsoft.com/office/officeart/2008/layout/CircleAccentTimeline"/>
    <dgm:cxn modelId="{FB09AB6B-7EB7-4642-B50C-283063D9DD9C}" type="presParOf" srcId="{292A997D-1FB9-4C83-AAD4-8EC40EBEE802}" destId="{3DF3DCD6-5314-4725-B36D-19C7EEE7A930}" srcOrd="1" destOrd="0" presId="urn:microsoft.com/office/officeart/2008/layout/CircleAccentTimeline"/>
    <dgm:cxn modelId="{F5EFCFF1-8C78-475D-AB25-E6F2C8885A02}" type="presParOf" srcId="{292A997D-1FB9-4C83-AAD4-8EC40EBEE802}" destId="{AB6CE3E8-19F6-4C69-8770-104B4D06520E}" srcOrd="2" destOrd="0" presId="urn:microsoft.com/office/officeart/2008/layout/CircleAccentTimeline"/>
    <dgm:cxn modelId="{8D2DD3BE-B1A2-40FF-AC1D-777A383370EF}" type="presParOf" srcId="{860AB20F-B8AD-4931-B762-A340D873ABFD}" destId="{1B36C6BE-12BE-4149-9CA1-C1677AB2D7F6}" srcOrd="13" destOrd="0" presId="urn:microsoft.com/office/officeart/2008/layout/CircleAccentTimeline"/>
    <dgm:cxn modelId="{3A58DB9D-C6E3-48AE-B5A9-C4EA71CB50DE}" type="presParOf" srcId="{860AB20F-B8AD-4931-B762-A340D873ABFD}" destId="{832C76F2-3D17-4729-9ABA-0E0D7CB35A80}" srcOrd="14" destOrd="0" presId="urn:microsoft.com/office/officeart/2008/layout/CircleAccentTimeline"/>
    <dgm:cxn modelId="{1E1EB232-0105-4844-A2F9-19E6C647B258}" type="presParOf" srcId="{860AB20F-B8AD-4931-B762-A340D873ABFD}" destId="{1480BB2A-5C6E-43DF-AB02-1E7D866CB03E}" srcOrd="15" destOrd="0" presId="urn:microsoft.com/office/officeart/2008/layout/CircleAccentTimeline"/>
    <dgm:cxn modelId="{6ECFE218-E83A-4E45-BFD6-5B820194C412}" type="presParOf" srcId="{1480BB2A-5C6E-43DF-AB02-1E7D866CB03E}" destId="{FB760ADD-D746-4F13-AC0A-F9A6FE2904DC}" srcOrd="0" destOrd="0" presId="urn:microsoft.com/office/officeart/2008/layout/CircleAccentTimeline"/>
    <dgm:cxn modelId="{DFFD0856-25B3-4195-A9D8-B97DB52844B4}" type="presParOf" srcId="{1480BB2A-5C6E-43DF-AB02-1E7D866CB03E}" destId="{51C7B34D-7709-4765-BB73-58DE139623AB}" srcOrd="1" destOrd="0" presId="urn:microsoft.com/office/officeart/2008/layout/CircleAccentTimeline"/>
    <dgm:cxn modelId="{020C3DE8-38A0-4192-9B56-CC8BE899717F}" type="presParOf" srcId="{1480BB2A-5C6E-43DF-AB02-1E7D866CB03E}" destId="{0551F902-1A39-468D-99DE-A0C4A870CD28}" srcOrd="2" destOrd="0" presId="urn:microsoft.com/office/officeart/2008/layout/CircleAccentTimeline"/>
    <dgm:cxn modelId="{2D153AEB-0165-4937-9251-9F88CDD5FBB8}" type="presParOf" srcId="{860AB20F-B8AD-4931-B762-A340D873ABFD}" destId="{E7DD35FA-D5C7-4B7F-8235-9C39FD90C2E0}" srcOrd="16" destOrd="0" presId="urn:microsoft.com/office/officeart/2008/layout/CircleAccentTimeline"/>
    <dgm:cxn modelId="{357C2C13-3B21-4B8E-B7AA-DC138A9E90FD}" type="presParOf" srcId="{860AB20F-B8AD-4931-B762-A340D873ABFD}" destId="{9B077D11-C709-4DC9-B4F2-7B6CC0AC6496}" srcOrd="17" destOrd="0" presId="urn:microsoft.com/office/officeart/2008/layout/CircleAccentTimeline"/>
    <dgm:cxn modelId="{88605581-6750-4840-BBD0-9E6F1809CFC9}" type="presParOf" srcId="{860AB20F-B8AD-4931-B762-A340D873ABFD}" destId="{576B8810-9FE1-4BA7-9DC0-45350C205628}" srcOrd="18" destOrd="0" presId="urn:microsoft.com/office/officeart/2008/layout/CircleAccentTimeline"/>
    <dgm:cxn modelId="{55D31C7F-BDB6-488E-BF29-616F12445CA8}" type="presParOf" srcId="{860AB20F-B8AD-4931-B762-A340D873ABFD}" destId="{5C0707F9-4EBF-44A4-B6C4-7BA4502879AF}" srcOrd="19" destOrd="0" presId="urn:microsoft.com/office/officeart/2008/layout/CircleAccentTimeline"/>
    <dgm:cxn modelId="{5B2BC6B3-EF59-40EE-BF8A-DEAC39A089F6}" type="presParOf" srcId="{5C0707F9-4EBF-44A4-B6C4-7BA4502879AF}" destId="{F4F23885-EC7D-4BF3-9924-6E8FEF665BC3}" srcOrd="0" destOrd="0" presId="urn:microsoft.com/office/officeart/2008/layout/CircleAccentTimeline"/>
    <dgm:cxn modelId="{91E9F8C1-0218-45D5-8395-0FCBE49FCECD}" type="presParOf" srcId="{5C0707F9-4EBF-44A4-B6C4-7BA4502879AF}" destId="{5742B0DE-7532-4817-8D44-6CD684680057}" srcOrd="1" destOrd="0" presId="urn:microsoft.com/office/officeart/2008/layout/CircleAccentTimeline"/>
    <dgm:cxn modelId="{326E90F2-5E02-423E-9047-CB0F5AA734F4}" type="presParOf" srcId="{5C0707F9-4EBF-44A4-B6C4-7BA4502879AF}" destId="{8762ADA3-AE5D-418D-A04C-E228E56F5B85}" srcOrd="2" destOrd="0" presId="urn:microsoft.com/office/officeart/2008/layout/CircleAccentTimeline"/>
    <dgm:cxn modelId="{4F06E4F3-E449-4CB3-9A73-C270885A5EA0}" type="presParOf" srcId="{860AB20F-B8AD-4931-B762-A340D873ABFD}" destId="{34E51F2D-4D7E-4BF2-A1AE-92C5C912F87F}" srcOrd="20" destOrd="0" presId="urn:microsoft.com/office/officeart/2008/layout/CircleAccentTimeline"/>
    <dgm:cxn modelId="{4DC7832C-A471-4C27-8138-2369BF6EA4AA}" type="presParOf" srcId="{860AB20F-B8AD-4931-B762-A340D873ABFD}" destId="{E360496D-B0A2-4B08-8436-1AB03CD274E2}" srcOrd="21" destOrd="0" presId="urn:microsoft.com/office/officeart/2008/layout/CircleAccentTimeline"/>
    <dgm:cxn modelId="{4B3487FF-D1B9-4D4C-B3F6-67EB5AB24290}" type="presParOf" srcId="{860AB20F-B8AD-4931-B762-A340D873ABFD}" destId="{BAA71CFD-08AC-48F0-B073-A367E5744588}" srcOrd="22" destOrd="0" presId="urn:microsoft.com/office/officeart/2008/layout/CircleAccentTimeline"/>
    <dgm:cxn modelId="{B45A8431-9D83-4AAD-AE6D-9531988EC9AA}" type="presParOf" srcId="{BAA71CFD-08AC-48F0-B073-A367E5744588}" destId="{F887BFDF-D3A5-41D4-8483-186498396FD7}" srcOrd="0" destOrd="0" presId="urn:microsoft.com/office/officeart/2008/layout/CircleAccentTimeline"/>
    <dgm:cxn modelId="{AAEED4F6-879F-4914-BC87-294CFFB45FF3}" type="presParOf" srcId="{BAA71CFD-08AC-48F0-B073-A367E5744588}" destId="{DB2155B8-4D51-4B3B-A431-ECFDE8568D3C}" srcOrd="1" destOrd="0" presId="urn:microsoft.com/office/officeart/2008/layout/CircleAccentTimeline"/>
    <dgm:cxn modelId="{9799C6DD-E7A8-4EB2-9A76-B41ADACB31A9}" type="presParOf" srcId="{BAA71CFD-08AC-48F0-B073-A367E5744588}" destId="{5F43E02F-AE9B-4AD3-A67F-4ABB6DBE1568}" srcOrd="2" destOrd="0" presId="urn:microsoft.com/office/officeart/2008/layout/CircleAccentTimeline"/>
    <dgm:cxn modelId="{3374B3E7-A0ED-44A9-A3D5-77423B3B459F}" type="presParOf" srcId="{860AB20F-B8AD-4931-B762-A340D873ABFD}" destId="{8F738523-6A08-427D-B0D4-32DC1AA8103C}" srcOrd="23" destOrd="0" presId="urn:microsoft.com/office/officeart/2008/layout/CircleAccentTimeline"/>
    <dgm:cxn modelId="{71A854D4-0626-46E7-B972-5B446F6778A6}" type="presParOf" srcId="{860AB20F-B8AD-4931-B762-A340D873ABFD}" destId="{DE881AD5-E398-4E28-A6D0-894CE11E537D}" srcOrd="24" destOrd="0" presId="urn:microsoft.com/office/officeart/2008/layout/CircleAccentTimeline"/>
    <dgm:cxn modelId="{8BC033E1-48B4-4AFC-B5D7-36334B5BFD86}" type="presParOf" srcId="{860AB20F-B8AD-4931-B762-A340D873ABFD}" destId="{5DE5072F-735F-47FE-808E-B7CE0CF7F3E1}" srcOrd="25" destOrd="0" presId="urn:microsoft.com/office/officeart/2008/layout/CircleAccentTimeline"/>
    <dgm:cxn modelId="{27F20101-5A75-4431-B3D4-96855E571D9F}" type="presParOf" srcId="{860AB20F-B8AD-4931-B762-A340D873ABFD}" destId="{C45A372A-9C10-472A-8C12-19D68B4FAA37}" srcOrd="26" destOrd="0" presId="urn:microsoft.com/office/officeart/2008/layout/CircleAccentTimeline"/>
    <dgm:cxn modelId="{10AB894A-D2A2-4F56-8D1C-0FCA30200743}" type="presParOf" srcId="{C45A372A-9C10-472A-8C12-19D68B4FAA37}" destId="{80E99173-EAE6-4729-A866-5CD5511740F8}" srcOrd="0" destOrd="0" presId="urn:microsoft.com/office/officeart/2008/layout/CircleAccentTimeline"/>
    <dgm:cxn modelId="{9AAA2EBB-6BA2-45C3-8E94-6D3DF5A4FD91}" type="presParOf" srcId="{C45A372A-9C10-472A-8C12-19D68B4FAA37}" destId="{4A9C729B-3D08-4AC6-8AEF-717341E6E243}" srcOrd="1" destOrd="0" presId="urn:microsoft.com/office/officeart/2008/layout/CircleAccentTimeline"/>
    <dgm:cxn modelId="{8F222346-54A6-4D7D-90F5-3E765F38CEA8}" type="presParOf" srcId="{C45A372A-9C10-472A-8C12-19D68B4FAA37}" destId="{66424672-696F-464D-B5AF-9D9D91118183}" srcOrd="2" destOrd="0" presId="urn:microsoft.com/office/officeart/2008/layout/CircleAccentTimeline"/>
    <dgm:cxn modelId="{F1CABC51-588D-42BE-8AD3-9FACD7DBF8CC}" type="presParOf" srcId="{860AB20F-B8AD-4931-B762-A340D873ABFD}" destId="{6FA6E8B1-7F51-4FBB-83D3-3BA08400BFFC}" srcOrd="27" destOrd="0" presId="urn:microsoft.com/office/officeart/2008/layout/CircleAccentTimeline"/>
    <dgm:cxn modelId="{7AE99762-BCB6-4B5F-B191-AD0B0B42B532}" type="presParOf" srcId="{860AB20F-B8AD-4931-B762-A340D873ABFD}" destId="{CAAAFC78-B8AA-4E09-BBC9-9D5625ECD4F9}" srcOrd="28" destOrd="0" presId="urn:microsoft.com/office/officeart/2008/layout/CircleAccentTimeline"/>
    <dgm:cxn modelId="{55B87C0A-2DF2-4AD7-B41F-F192F7C33B87}" type="presParOf" srcId="{860AB20F-B8AD-4931-B762-A340D873ABFD}" destId="{0D2AA5A7-8AA4-4E60-A7C4-A782888F57CC}" srcOrd="29" destOrd="0" presId="urn:microsoft.com/office/officeart/2008/layout/CircleAccentTimeline"/>
    <dgm:cxn modelId="{5CDC151C-D484-4066-98EF-D9C4E7E6385B}" type="presParOf" srcId="{0D2AA5A7-8AA4-4E60-A7C4-A782888F57CC}" destId="{42827109-938D-4FD5-8821-66C3BF3CE862}" srcOrd="0" destOrd="0" presId="urn:microsoft.com/office/officeart/2008/layout/CircleAccentTimeline"/>
    <dgm:cxn modelId="{CF9F5368-4C01-47A4-B411-9B6785FAF98B}" type="presParOf" srcId="{0D2AA5A7-8AA4-4E60-A7C4-A782888F57CC}" destId="{2F585760-5B25-41C6-A520-2DE4F4834C22}" srcOrd="1" destOrd="0" presId="urn:microsoft.com/office/officeart/2008/layout/CircleAccentTimeline"/>
    <dgm:cxn modelId="{483D1242-25DE-4809-A67A-C284F48C7322}" type="presParOf" srcId="{0D2AA5A7-8AA4-4E60-A7C4-A782888F57CC}" destId="{6D6D58AA-1BCE-4679-B46E-8DF48ECA4E09}" srcOrd="2" destOrd="0" presId="urn:microsoft.com/office/officeart/2008/layout/CircleAccentTimeline"/>
    <dgm:cxn modelId="{AD797121-61E6-49DE-BE67-1277E2E3A3A6}" type="presParOf" srcId="{860AB20F-B8AD-4931-B762-A340D873ABFD}" destId="{9B31441C-2132-41A7-B3BF-35C391F3C2F1}" srcOrd="30" destOrd="0" presId="urn:microsoft.com/office/officeart/2008/layout/CircleAccentTimeline"/>
    <dgm:cxn modelId="{513A9749-EF35-4F42-8C6A-BF8C30BED947}" type="presParOf" srcId="{860AB20F-B8AD-4931-B762-A340D873ABFD}" destId="{64C82443-302C-4076-B484-831F2173CB7F}" srcOrd="31" destOrd="0" presId="urn:microsoft.com/office/officeart/2008/layout/CircleAccentTimeline"/>
    <dgm:cxn modelId="{0860102F-B786-4C62-B26C-F6A84300EA11}" type="presParOf" srcId="{860AB20F-B8AD-4931-B762-A340D873ABFD}" destId="{23306B6C-9B85-4E65-ADBE-42FA7AC3F385}" srcOrd="32" destOrd="0" presId="urn:microsoft.com/office/officeart/2008/layout/CircleAccentTimeline"/>
    <dgm:cxn modelId="{F2AF803D-684A-45BA-9F98-24CAB993AFA3}" type="presParOf" srcId="{860AB20F-B8AD-4931-B762-A340D873ABFD}" destId="{B0A1D208-7C32-4B07-9E7B-BE2F215D57DE}" srcOrd="33" destOrd="0" presId="urn:microsoft.com/office/officeart/2008/layout/CircleAccentTimeline"/>
    <dgm:cxn modelId="{FC93B497-6A17-45CB-946C-0568F3DE8738}" type="presParOf" srcId="{B0A1D208-7C32-4B07-9E7B-BE2F215D57DE}" destId="{61742474-BAFD-44FF-8EBD-D98FACE2026C}" srcOrd="0" destOrd="0" presId="urn:microsoft.com/office/officeart/2008/layout/CircleAccentTimeline"/>
    <dgm:cxn modelId="{8BF7EE6E-8424-4631-98A9-FE93FACA3ACF}" type="presParOf" srcId="{B0A1D208-7C32-4B07-9E7B-BE2F215D57DE}" destId="{27C3B665-EC26-439A-819D-DD4E7B46FA26}" srcOrd="1" destOrd="0" presId="urn:microsoft.com/office/officeart/2008/layout/CircleAccentTimeline"/>
    <dgm:cxn modelId="{7BC54489-E593-4AE5-92FE-30F46B85C5BC}" type="presParOf" srcId="{B0A1D208-7C32-4B07-9E7B-BE2F215D57DE}" destId="{8F163C64-2073-46A8-BC89-A3D500A2F494}" srcOrd="2" destOrd="0" presId="urn:microsoft.com/office/officeart/2008/layout/CircleAccentTimeline"/>
    <dgm:cxn modelId="{ADCEE72B-9A7C-4C24-A5B0-BE6089ECC2A5}" type="presParOf" srcId="{860AB20F-B8AD-4931-B762-A340D873ABFD}" destId="{0458F6BF-BC3C-4638-B2BF-0837BD652D80}" srcOrd="34" destOrd="0" presId="urn:microsoft.com/office/officeart/2008/layout/CircleAccentTimeline"/>
    <dgm:cxn modelId="{F17821E4-357E-4845-B236-A69C963DD9E5}" type="presParOf" srcId="{860AB20F-B8AD-4931-B762-A340D873ABFD}" destId="{31376488-453D-4D27-96F7-F437DC836114}" srcOrd="35" destOrd="0" presId="urn:microsoft.com/office/officeart/2008/layout/CircleAccentTimeline"/>
    <dgm:cxn modelId="{B1B17B89-8424-4B3E-9E9B-AF27CEA97AFF}" type="presParOf" srcId="{860AB20F-B8AD-4931-B762-A340D873ABFD}" destId="{7674A742-B5EB-45DB-B203-3F0592262550}" srcOrd="36" destOrd="0" presId="urn:microsoft.com/office/officeart/2008/layout/CircleAccentTimeline"/>
    <dgm:cxn modelId="{36F9D686-AF31-4C91-A137-F0885018A8DF}" type="presParOf" srcId="{7674A742-B5EB-45DB-B203-3F0592262550}" destId="{D286BC48-0DD5-4DA2-81E4-43FFCCB778F7}" srcOrd="0" destOrd="0" presId="urn:microsoft.com/office/officeart/2008/layout/CircleAccentTimeline"/>
    <dgm:cxn modelId="{33E93C54-F06F-4D7D-8EE0-A8379E2AB20F}" type="presParOf" srcId="{7674A742-B5EB-45DB-B203-3F0592262550}" destId="{3EB4F25F-3F84-4FA1-A46C-B027F80CF6EA}" srcOrd="1" destOrd="0" presId="urn:microsoft.com/office/officeart/2008/layout/CircleAccentTimeline"/>
    <dgm:cxn modelId="{E81D8575-331F-43CC-9CB7-E6D7AB5C7D16}" type="presParOf" srcId="{7674A742-B5EB-45DB-B203-3F0592262550}" destId="{5B091015-2A9E-42C1-9A4C-324EAD8EEE39}" srcOrd="2" destOrd="0" presId="urn:microsoft.com/office/officeart/2008/layout/CircleAccentTimeline"/>
    <dgm:cxn modelId="{4F0A14C7-50CD-46B6-9D0C-6826ACA683AC}" type="presParOf" srcId="{860AB20F-B8AD-4931-B762-A340D873ABFD}" destId="{89F89A2B-1EDF-4EC7-A7A7-3639AE837889}" srcOrd="37" destOrd="0" presId="urn:microsoft.com/office/officeart/2008/layout/CircleAccentTimeline"/>
    <dgm:cxn modelId="{76E1D29C-CAF2-48A3-A172-23D05927E4DE}" type="presParOf" srcId="{860AB20F-B8AD-4931-B762-A340D873ABFD}" destId="{72EDAF41-769E-44F1-99C0-1386BA848629}" srcOrd="38" destOrd="0" presId="urn:microsoft.com/office/officeart/2008/layout/CircleAccentTimeline"/>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05671-44DF-41BC-B086-FA97DC12B328}">
      <dsp:nvSpPr>
        <dsp:cNvPr id="0" name=""/>
        <dsp:cNvSpPr/>
      </dsp:nvSpPr>
      <dsp:spPr>
        <a:xfrm>
          <a:off x="1316984" y="1211206"/>
          <a:ext cx="1004670" cy="1004670"/>
        </a:xfrm>
        <a:prstGeom prst="donut">
          <a:avLst>
            <a:gd name="adj" fmla="val 2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051542-B9A6-4363-8FF8-9D5FFFB3632C}">
      <dsp:nvSpPr>
        <dsp:cNvPr id="0" name=""/>
        <dsp:cNvSpPr/>
      </dsp:nvSpPr>
      <dsp:spPr>
        <a:xfrm rot="17700000">
          <a:off x="1587965" y="392194"/>
          <a:ext cx="1248917" cy="601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de-DE" sz="1600" b="1" kern="1200" dirty="0"/>
            <a:t>1654</a:t>
          </a:r>
          <a:r>
            <a:rPr lang="de-DE" sz="1600" kern="1200" dirty="0"/>
            <a:t> Otto v. Guericke</a:t>
          </a:r>
        </a:p>
      </dsp:txBody>
      <dsp:txXfrm>
        <a:off x="1587965" y="392194"/>
        <a:ext cx="1248917" cy="601881"/>
      </dsp:txXfrm>
    </dsp:sp>
    <dsp:sp modelId="{5558680A-4D50-47F3-AEB8-E1CD3C419FD0}">
      <dsp:nvSpPr>
        <dsp:cNvPr id="0" name=""/>
        <dsp:cNvSpPr/>
      </dsp:nvSpPr>
      <dsp:spPr>
        <a:xfrm>
          <a:off x="2397330" y="1452797"/>
          <a:ext cx="521487" cy="52148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22BAE8-A3F7-4AC6-A7D8-7571F92F9A48}">
      <dsp:nvSpPr>
        <dsp:cNvPr id="0" name=""/>
        <dsp:cNvSpPr/>
      </dsp:nvSpPr>
      <dsp:spPr>
        <a:xfrm rot="17700000">
          <a:off x="1832746" y="2178626"/>
          <a:ext cx="1080372" cy="520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r" defTabSz="711200">
            <a:lnSpc>
              <a:spcPct val="90000"/>
            </a:lnSpc>
            <a:spcBef>
              <a:spcPct val="0"/>
            </a:spcBef>
            <a:spcAft>
              <a:spcPct val="35000"/>
            </a:spcAft>
            <a:buNone/>
          </a:pPr>
          <a:r>
            <a:rPr lang="de-DE" sz="1600" b="1" kern="1200" dirty="0"/>
            <a:t>1705</a:t>
          </a:r>
          <a:r>
            <a:rPr lang="de-DE" sz="1600" kern="1200" dirty="0"/>
            <a:t> Francis </a:t>
          </a:r>
          <a:r>
            <a:rPr lang="de-DE" sz="1600" kern="1200" dirty="0" err="1"/>
            <a:t>Hauksbee</a:t>
          </a:r>
          <a:endParaRPr lang="de-DE" sz="1600" kern="1200" dirty="0"/>
        </a:p>
      </dsp:txBody>
      <dsp:txXfrm>
        <a:off x="1832746" y="2178626"/>
        <a:ext cx="1080372" cy="520915"/>
      </dsp:txXfrm>
    </dsp:sp>
    <dsp:sp modelId="{13AEEEDC-1237-41ED-8B5D-5DC902D48298}">
      <dsp:nvSpPr>
        <dsp:cNvPr id="0" name=""/>
        <dsp:cNvSpPr/>
      </dsp:nvSpPr>
      <dsp:spPr>
        <a:xfrm rot="17700000">
          <a:off x="2456077" y="727541"/>
          <a:ext cx="1080372" cy="520915"/>
        </a:xfrm>
        <a:prstGeom prst="rect">
          <a:avLst/>
        </a:prstGeom>
        <a:noFill/>
        <a:ln>
          <a:noFill/>
        </a:ln>
        <a:effectLst/>
      </dsp:spPr>
      <dsp:style>
        <a:lnRef idx="0">
          <a:scrgbClr r="0" g="0" b="0"/>
        </a:lnRef>
        <a:fillRef idx="0">
          <a:scrgbClr r="0" g="0" b="0"/>
        </a:fillRef>
        <a:effectRef idx="0">
          <a:scrgbClr r="0" g="0" b="0"/>
        </a:effectRef>
        <a:fontRef idx="minor"/>
      </dsp:style>
    </dsp:sp>
    <dsp:sp modelId="{B0251DBF-97EF-4F45-957C-ABC695A58C58}">
      <dsp:nvSpPr>
        <dsp:cNvPr id="0" name=""/>
        <dsp:cNvSpPr/>
      </dsp:nvSpPr>
      <dsp:spPr>
        <a:xfrm>
          <a:off x="2994413" y="1452797"/>
          <a:ext cx="521487" cy="52148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021946-3EAA-4D53-BB02-7105CA70DBE3}">
      <dsp:nvSpPr>
        <dsp:cNvPr id="0" name=""/>
        <dsp:cNvSpPr/>
      </dsp:nvSpPr>
      <dsp:spPr>
        <a:xfrm rot="17700000">
          <a:off x="2807102" y="903580"/>
          <a:ext cx="1080372" cy="520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r" defTabSz="711200">
            <a:lnSpc>
              <a:spcPct val="90000"/>
            </a:lnSpc>
            <a:spcBef>
              <a:spcPct val="0"/>
            </a:spcBef>
            <a:spcAft>
              <a:spcPct val="35000"/>
            </a:spcAft>
            <a:buNone/>
          </a:pPr>
          <a:r>
            <a:rPr lang="de-DE" sz="1600" b="1" kern="1200" dirty="0"/>
            <a:t>1746</a:t>
          </a:r>
          <a:r>
            <a:rPr lang="de-DE" sz="1600" kern="1200" dirty="0"/>
            <a:t> Abbé Nollet</a:t>
          </a:r>
        </a:p>
      </dsp:txBody>
      <dsp:txXfrm>
        <a:off x="2807102" y="903580"/>
        <a:ext cx="1080372" cy="520915"/>
      </dsp:txXfrm>
    </dsp:sp>
    <dsp:sp modelId="{F2ABB416-532A-4CAE-9948-8190F142EE75}">
      <dsp:nvSpPr>
        <dsp:cNvPr id="0" name=""/>
        <dsp:cNvSpPr/>
      </dsp:nvSpPr>
      <dsp:spPr>
        <a:xfrm rot="17700000">
          <a:off x="3053160" y="727541"/>
          <a:ext cx="1080372" cy="520915"/>
        </a:xfrm>
        <a:prstGeom prst="rect">
          <a:avLst/>
        </a:prstGeom>
        <a:noFill/>
        <a:ln>
          <a:noFill/>
        </a:ln>
        <a:effectLst/>
      </dsp:spPr>
      <dsp:style>
        <a:lnRef idx="0">
          <a:scrgbClr r="0" g="0" b="0"/>
        </a:lnRef>
        <a:fillRef idx="0">
          <a:scrgbClr r="0" g="0" b="0"/>
        </a:fillRef>
        <a:effectRef idx="0">
          <a:scrgbClr r="0" g="0" b="0"/>
        </a:effectRef>
        <a:fontRef idx="minor"/>
      </dsp:style>
    </dsp:sp>
    <dsp:sp modelId="{48B22540-9F01-4F1F-A3D6-152F98166EF7}">
      <dsp:nvSpPr>
        <dsp:cNvPr id="0" name=""/>
        <dsp:cNvSpPr/>
      </dsp:nvSpPr>
      <dsp:spPr>
        <a:xfrm>
          <a:off x="3591577" y="1211206"/>
          <a:ext cx="1004670" cy="1004670"/>
        </a:xfrm>
        <a:prstGeom prst="donut">
          <a:avLst>
            <a:gd name="adj" fmla="val 2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2AA9C-D43E-4480-8835-61E55AC298B8}">
      <dsp:nvSpPr>
        <dsp:cNvPr id="0" name=""/>
        <dsp:cNvSpPr/>
      </dsp:nvSpPr>
      <dsp:spPr>
        <a:xfrm rot="17700000">
          <a:off x="4174953" y="513700"/>
          <a:ext cx="1248917" cy="601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de-DE" sz="1600" b="1" kern="1200" dirty="0"/>
            <a:t>1785</a:t>
          </a:r>
          <a:r>
            <a:rPr lang="de-DE" sz="1600" kern="1200" dirty="0"/>
            <a:t> William Morgan</a:t>
          </a:r>
        </a:p>
      </dsp:txBody>
      <dsp:txXfrm>
        <a:off x="4174953" y="513700"/>
        <a:ext cx="1248917" cy="601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92896-3E61-4119-9A48-98408EF1E68F}">
      <dsp:nvSpPr>
        <dsp:cNvPr id="0" name=""/>
        <dsp:cNvSpPr/>
      </dsp:nvSpPr>
      <dsp:spPr>
        <a:xfrm>
          <a:off x="6249" y="1942330"/>
          <a:ext cx="912674" cy="912674"/>
        </a:xfrm>
        <a:prstGeom prst="donut">
          <a:avLst>
            <a:gd name="adj" fmla="val 2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440350-7A1F-474B-BA8E-0D8518639269}">
      <dsp:nvSpPr>
        <dsp:cNvPr id="0" name=""/>
        <dsp:cNvSpPr/>
      </dsp:nvSpPr>
      <dsp:spPr>
        <a:xfrm rot="17700000">
          <a:off x="130002" y="1129404"/>
          <a:ext cx="1134555" cy="54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de-DE" sz="1600" b="1" kern="1200" dirty="0"/>
            <a:t>1834 </a:t>
          </a:r>
          <a:r>
            <a:rPr lang="de-DE" sz="1600" kern="1200" dirty="0"/>
            <a:t>Michael Faraday</a:t>
          </a:r>
        </a:p>
      </dsp:txBody>
      <dsp:txXfrm>
        <a:off x="130002" y="1129404"/>
        <a:ext cx="1134555" cy="546768"/>
      </dsp:txXfrm>
    </dsp:sp>
    <dsp:sp modelId="{26EB762D-FEFE-48B1-82CB-34A9454D9133}">
      <dsp:nvSpPr>
        <dsp:cNvPr id="0" name=""/>
        <dsp:cNvSpPr/>
      </dsp:nvSpPr>
      <dsp:spPr>
        <a:xfrm>
          <a:off x="987670" y="2161800"/>
          <a:ext cx="473735" cy="473735"/>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074C9E-5F1E-45C1-B34C-1EA71523B143}">
      <dsp:nvSpPr>
        <dsp:cNvPr id="0" name=""/>
        <dsp:cNvSpPr/>
      </dsp:nvSpPr>
      <dsp:spPr>
        <a:xfrm rot="17700000">
          <a:off x="511382" y="3020213"/>
          <a:ext cx="981444" cy="473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r" defTabSz="711200">
            <a:lnSpc>
              <a:spcPct val="90000"/>
            </a:lnSpc>
            <a:spcBef>
              <a:spcPct val="0"/>
            </a:spcBef>
            <a:spcAft>
              <a:spcPct val="35000"/>
            </a:spcAft>
            <a:buNone/>
          </a:pPr>
          <a:r>
            <a:rPr lang="de-DE" sz="1600" b="1" kern="1200" dirty="0"/>
            <a:t>1865 </a:t>
          </a:r>
          <a:r>
            <a:rPr lang="de-DE" sz="1600" kern="1200" dirty="0"/>
            <a:t>Plücker und Geissler</a:t>
          </a:r>
        </a:p>
      </dsp:txBody>
      <dsp:txXfrm>
        <a:off x="511382" y="3020213"/>
        <a:ext cx="981444" cy="473215"/>
      </dsp:txXfrm>
    </dsp:sp>
    <dsp:sp modelId="{1CED061C-6115-4403-BDFA-AE1BD2FF9426}">
      <dsp:nvSpPr>
        <dsp:cNvPr id="0" name=""/>
        <dsp:cNvSpPr/>
      </dsp:nvSpPr>
      <dsp:spPr>
        <a:xfrm rot="17700000">
          <a:off x="1041037" y="1502954"/>
          <a:ext cx="981444" cy="473215"/>
        </a:xfrm>
        <a:prstGeom prst="rect">
          <a:avLst/>
        </a:prstGeom>
        <a:noFill/>
        <a:ln>
          <a:noFill/>
        </a:ln>
        <a:effectLst/>
      </dsp:spPr>
      <dsp:style>
        <a:lnRef idx="0">
          <a:scrgbClr r="0" g="0" b="0"/>
        </a:lnRef>
        <a:fillRef idx="0">
          <a:scrgbClr r="0" g="0" b="0"/>
        </a:fillRef>
        <a:effectRef idx="0">
          <a:scrgbClr r="0" g="0" b="0"/>
        </a:effectRef>
        <a:fontRef idx="minor"/>
      </dsp:style>
    </dsp:sp>
    <dsp:sp modelId="{7AB19AA1-E991-4C33-B676-C9FC6B81AF1F}">
      <dsp:nvSpPr>
        <dsp:cNvPr id="0" name=""/>
        <dsp:cNvSpPr/>
      </dsp:nvSpPr>
      <dsp:spPr>
        <a:xfrm>
          <a:off x="1530079" y="2161800"/>
          <a:ext cx="473735" cy="473735"/>
        </a:xfrm>
        <a:prstGeom prst="ellipse">
          <a:avLst/>
        </a:prstGeom>
        <a:solidFill>
          <a:schemeClr val="accent1">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FE4FE-271F-496D-98A0-06F9705C605E}">
      <dsp:nvSpPr>
        <dsp:cNvPr id="0" name=""/>
        <dsp:cNvSpPr/>
      </dsp:nvSpPr>
      <dsp:spPr>
        <a:xfrm rot="17700000">
          <a:off x="1335133" y="1613825"/>
          <a:ext cx="981444" cy="473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r" defTabSz="711200">
            <a:lnSpc>
              <a:spcPct val="90000"/>
            </a:lnSpc>
            <a:spcBef>
              <a:spcPct val="0"/>
            </a:spcBef>
            <a:spcAft>
              <a:spcPct val="35000"/>
            </a:spcAft>
            <a:buNone/>
          </a:pPr>
          <a:r>
            <a:rPr lang="de-DE" sz="1600" b="1" kern="1200" dirty="0"/>
            <a:t>1867</a:t>
          </a:r>
          <a:r>
            <a:rPr lang="de-DE" sz="1600" kern="1200" dirty="0"/>
            <a:t> J. W. Hittorf</a:t>
          </a:r>
        </a:p>
      </dsp:txBody>
      <dsp:txXfrm>
        <a:off x="1335133" y="1613825"/>
        <a:ext cx="981444" cy="473215"/>
      </dsp:txXfrm>
    </dsp:sp>
    <dsp:sp modelId="{B923BF9E-BC48-4BA3-9607-6CD3D4529E71}">
      <dsp:nvSpPr>
        <dsp:cNvPr id="0" name=""/>
        <dsp:cNvSpPr/>
      </dsp:nvSpPr>
      <dsp:spPr>
        <a:xfrm rot="17700000">
          <a:off x="1583446" y="1502954"/>
          <a:ext cx="981444" cy="473215"/>
        </a:xfrm>
        <a:prstGeom prst="rect">
          <a:avLst/>
        </a:prstGeom>
        <a:noFill/>
        <a:ln>
          <a:noFill/>
        </a:ln>
        <a:effectLst/>
      </dsp:spPr>
      <dsp:style>
        <a:lnRef idx="0">
          <a:scrgbClr r="0" g="0" b="0"/>
        </a:lnRef>
        <a:fillRef idx="0">
          <a:scrgbClr r="0" g="0" b="0"/>
        </a:fillRef>
        <a:effectRef idx="0">
          <a:scrgbClr r="0" g="0" b="0"/>
        </a:effectRef>
        <a:fontRef idx="minor"/>
      </dsp:style>
    </dsp:sp>
    <dsp:sp modelId="{E81B51A8-76C6-40F3-A27D-76C317AF972B}">
      <dsp:nvSpPr>
        <dsp:cNvPr id="0" name=""/>
        <dsp:cNvSpPr/>
      </dsp:nvSpPr>
      <dsp:spPr>
        <a:xfrm>
          <a:off x="2072488" y="2161800"/>
          <a:ext cx="473735" cy="473735"/>
        </a:xfrm>
        <a:prstGeom prst="ellipse">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F3DCD6-5314-4725-B36D-19C7EEE7A930}">
      <dsp:nvSpPr>
        <dsp:cNvPr id="0" name=""/>
        <dsp:cNvSpPr/>
      </dsp:nvSpPr>
      <dsp:spPr>
        <a:xfrm rot="17700000">
          <a:off x="1614726" y="2924001"/>
          <a:ext cx="981444" cy="473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r" defTabSz="711200">
            <a:lnSpc>
              <a:spcPct val="90000"/>
            </a:lnSpc>
            <a:spcBef>
              <a:spcPct val="0"/>
            </a:spcBef>
            <a:spcAft>
              <a:spcPct val="35000"/>
            </a:spcAft>
            <a:buNone/>
          </a:pPr>
          <a:r>
            <a:rPr lang="de-DE" sz="1600" b="1" kern="1200" dirty="0"/>
            <a:t>1876</a:t>
          </a:r>
          <a:r>
            <a:rPr lang="de-DE" sz="1600" kern="1200" dirty="0"/>
            <a:t> Eugen Goldstein</a:t>
          </a:r>
        </a:p>
      </dsp:txBody>
      <dsp:txXfrm>
        <a:off x="1614726" y="2924001"/>
        <a:ext cx="981444" cy="473215"/>
      </dsp:txXfrm>
    </dsp:sp>
    <dsp:sp modelId="{AB6CE3E8-19F6-4C69-8770-104B4D06520E}">
      <dsp:nvSpPr>
        <dsp:cNvPr id="0" name=""/>
        <dsp:cNvSpPr/>
      </dsp:nvSpPr>
      <dsp:spPr>
        <a:xfrm rot="17700000">
          <a:off x="2125855" y="1502954"/>
          <a:ext cx="981444" cy="473215"/>
        </a:xfrm>
        <a:prstGeom prst="rect">
          <a:avLst/>
        </a:prstGeom>
        <a:noFill/>
        <a:ln>
          <a:noFill/>
        </a:ln>
        <a:effectLst/>
      </dsp:spPr>
      <dsp:style>
        <a:lnRef idx="0">
          <a:scrgbClr r="0" g="0" b="0"/>
        </a:lnRef>
        <a:fillRef idx="0">
          <a:scrgbClr r="0" g="0" b="0"/>
        </a:fillRef>
        <a:effectRef idx="0">
          <a:scrgbClr r="0" g="0" b="0"/>
        </a:effectRef>
        <a:fontRef idx="minor"/>
      </dsp:style>
    </dsp:sp>
    <dsp:sp modelId="{FB760ADD-D746-4F13-AC0A-F9A6FE2904DC}">
      <dsp:nvSpPr>
        <dsp:cNvPr id="0" name=""/>
        <dsp:cNvSpPr/>
      </dsp:nvSpPr>
      <dsp:spPr>
        <a:xfrm>
          <a:off x="2614969" y="1942330"/>
          <a:ext cx="912674" cy="912674"/>
        </a:xfrm>
        <a:prstGeom prst="donut">
          <a:avLst>
            <a:gd name="adj" fmla="val 2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C7B34D-7709-4765-BB73-58DE139623AB}">
      <dsp:nvSpPr>
        <dsp:cNvPr id="0" name=""/>
        <dsp:cNvSpPr/>
      </dsp:nvSpPr>
      <dsp:spPr>
        <a:xfrm rot="17700000">
          <a:off x="2936555" y="1198314"/>
          <a:ext cx="1134555" cy="54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de-DE" sz="1600" b="1" kern="1200" dirty="0"/>
            <a:t>1879</a:t>
          </a:r>
          <a:r>
            <a:rPr lang="de-DE" sz="1600" kern="1200" dirty="0"/>
            <a:t> William Crookes</a:t>
          </a:r>
        </a:p>
      </dsp:txBody>
      <dsp:txXfrm>
        <a:off x="2936555" y="1198314"/>
        <a:ext cx="1134555" cy="546768"/>
      </dsp:txXfrm>
    </dsp:sp>
    <dsp:sp modelId="{F4F23885-EC7D-4BF3-9924-6E8FEF665BC3}">
      <dsp:nvSpPr>
        <dsp:cNvPr id="0" name=""/>
        <dsp:cNvSpPr/>
      </dsp:nvSpPr>
      <dsp:spPr>
        <a:xfrm>
          <a:off x="3643942" y="2139684"/>
          <a:ext cx="473735" cy="473735"/>
        </a:xfrm>
        <a:prstGeom prst="ellipse">
          <a:avLst/>
        </a:prstGeom>
        <a:solidFill>
          <a:schemeClr val="accent1">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2B0DE-7532-4817-8D44-6CD684680057}">
      <dsp:nvSpPr>
        <dsp:cNvPr id="0" name=""/>
        <dsp:cNvSpPr/>
      </dsp:nvSpPr>
      <dsp:spPr>
        <a:xfrm rot="17700000">
          <a:off x="3085671" y="2916883"/>
          <a:ext cx="1210760" cy="56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r" defTabSz="711200">
            <a:lnSpc>
              <a:spcPct val="90000"/>
            </a:lnSpc>
            <a:spcBef>
              <a:spcPct val="0"/>
            </a:spcBef>
            <a:spcAft>
              <a:spcPct val="35000"/>
            </a:spcAft>
            <a:buNone/>
          </a:pPr>
          <a:r>
            <a:rPr lang="de-DE" sz="1600" b="1" kern="1200" dirty="0"/>
            <a:t>1881</a:t>
          </a:r>
          <a:r>
            <a:rPr lang="de-DE" sz="1600" kern="1200" dirty="0"/>
            <a:t> Johann </a:t>
          </a:r>
          <a:r>
            <a:rPr lang="de-DE" sz="1600" kern="1200" dirty="0" err="1"/>
            <a:t>Puluj</a:t>
          </a:r>
          <a:endParaRPr lang="de-DE" sz="1600" kern="1200" dirty="0"/>
        </a:p>
      </dsp:txBody>
      <dsp:txXfrm>
        <a:off x="3085671" y="2916883"/>
        <a:ext cx="1210760" cy="564587"/>
      </dsp:txXfrm>
    </dsp:sp>
    <dsp:sp modelId="{8762ADA3-AE5D-418D-A04C-E228E56F5B85}">
      <dsp:nvSpPr>
        <dsp:cNvPr id="0" name=""/>
        <dsp:cNvSpPr/>
      </dsp:nvSpPr>
      <dsp:spPr>
        <a:xfrm rot="17700000">
          <a:off x="3739619" y="1156609"/>
          <a:ext cx="981444" cy="473215"/>
        </a:xfrm>
        <a:prstGeom prst="rect">
          <a:avLst/>
        </a:prstGeom>
        <a:noFill/>
        <a:ln>
          <a:noFill/>
        </a:ln>
        <a:effectLst/>
      </dsp:spPr>
      <dsp:style>
        <a:lnRef idx="0">
          <a:scrgbClr r="0" g="0" b="0"/>
        </a:lnRef>
        <a:fillRef idx="0">
          <a:scrgbClr r="0" g="0" b="0"/>
        </a:fillRef>
        <a:effectRef idx="0">
          <a:scrgbClr r="0" g="0" b="0"/>
        </a:effectRef>
        <a:fontRef idx="minor"/>
      </dsp:style>
    </dsp:sp>
    <dsp:sp modelId="{F887BFDF-D3A5-41D4-8483-186498396FD7}">
      <dsp:nvSpPr>
        <dsp:cNvPr id="0" name=""/>
        <dsp:cNvSpPr/>
      </dsp:nvSpPr>
      <dsp:spPr>
        <a:xfrm>
          <a:off x="4228734" y="1942330"/>
          <a:ext cx="912674" cy="912674"/>
        </a:xfrm>
        <a:prstGeom prst="donut">
          <a:avLst>
            <a:gd name="adj" fmla="val 2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2155B8-4D51-4B3B-A431-ECFDE8568D3C}">
      <dsp:nvSpPr>
        <dsp:cNvPr id="0" name=""/>
        <dsp:cNvSpPr/>
      </dsp:nvSpPr>
      <dsp:spPr>
        <a:xfrm rot="17700000">
          <a:off x="4550319" y="1198314"/>
          <a:ext cx="1134555" cy="54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de-DE" sz="1600" b="1" kern="1200" dirty="0"/>
            <a:t>1890</a:t>
          </a:r>
          <a:r>
            <a:rPr lang="de-DE" sz="1600" kern="1200" dirty="0"/>
            <a:t> </a:t>
          </a:r>
          <a:r>
            <a:rPr lang="de-DE" sz="1600" kern="1200" dirty="0" err="1"/>
            <a:t>Goodspeed</a:t>
          </a:r>
          <a:r>
            <a:rPr lang="de-DE" sz="1600" kern="1200" dirty="0"/>
            <a:t> and Jennings</a:t>
          </a:r>
        </a:p>
      </dsp:txBody>
      <dsp:txXfrm>
        <a:off x="4550319" y="1198314"/>
        <a:ext cx="1134555" cy="546768"/>
      </dsp:txXfrm>
    </dsp:sp>
    <dsp:sp modelId="{80E99173-EAE6-4729-A866-5CD5511740F8}">
      <dsp:nvSpPr>
        <dsp:cNvPr id="0" name=""/>
        <dsp:cNvSpPr/>
      </dsp:nvSpPr>
      <dsp:spPr>
        <a:xfrm>
          <a:off x="5210154" y="2161800"/>
          <a:ext cx="473735" cy="473735"/>
        </a:xfrm>
        <a:prstGeom prst="ellipse">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9C729B-3D08-4AC6-8AEF-717341E6E243}">
      <dsp:nvSpPr>
        <dsp:cNvPr id="0" name=""/>
        <dsp:cNvSpPr/>
      </dsp:nvSpPr>
      <dsp:spPr>
        <a:xfrm rot="17700000">
          <a:off x="4887951" y="3006344"/>
          <a:ext cx="981444" cy="473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r" defTabSz="711200">
            <a:lnSpc>
              <a:spcPct val="90000"/>
            </a:lnSpc>
            <a:spcBef>
              <a:spcPct val="0"/>
            </a:spcBef>
            <a:spcAft>
              <a:spcPct val="35000"/>
            </a:spcAft>
            <a:buNone/>
          </a:pPr>
          <a:r>
            <a:rPr lang="de-DE" sz="1600" b="1" kern="1200" dirty="0"/>
            <a:t>1894</a:t>
          </a:r>
          <a:r>
            <a:rPr lang="de-DE" sz="1600" kern="1200" dirty="0"/>
            <a:t> Nikola Tesla</a:t>
          </a:r>
        </a:p>
      </dsp:txBody>
      <dsp:txXfrm>
        <a:off x="4887951" y="3006344"/>
        <a:ext cx="981444" cy="473215"/>
      </dsp:txXfrm>
    </dsp:sp>
    <dsp:sp modelId="{66424672-696F-464D-B5AF-9D9D91118183}">
      <dsp:nvSpPr>
        <dsp:cNvPr id="0" name=""/>
        <dsp:cNvSpPr/>
      </dsp:nvSpPr>
      <dsp:spPr>
        <a:xfrm rot="17700000">
          <a:off x="5263521" y="1502954"/>
          <a:ext cx="981444" cy="473215"/>
        </a:xfrm>
        <a:prstGeom prst="rect">
          <a:avLst/>
        </a:prstGeom>
        <a:noFill/>
        <a:ln>
          <a:noFill/>
        </a:ln>
        <a:effectLst/>
      </dsp:spPr>
      <dsp:style>
        <a:lnRef idx="0">
          <a:scrgbClr r="0" g="0" b="0"/>
        </a:lnRef>
        <a:fillRef idx="0">
          <a:scrgbClr r="0" g="0" b="0"/>
        </a:fillRef>
        <a:effectRef idx="0">
          <a:scrgbClr r="0" g="0" b="0"/>
        </a:effectRef>
        <a:fontRef idx="minor"/>
      </dsp:style>
    </dsp:sp>
    <dsp:sp modelId="{42827109-938D-4FD5-8821-66C3BF3CE862}">
      <dsp:nvSpPr>
        <dsp:cNvPr id="0" name=""/>
        <dsp:cNvSpPr/>
      </dsp:nvSpPr>
      <dsp:spPr>
        <a:xfrm>
          <a:off x="5752636" y="1942330"/>
          <a:ext cx="912674" cy="912674"/>
        </a:xfrm>
        <a:prstGeom prst="donut">
          <a:avLst>
            <a:gd name="adj" fmla="val 2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85760-5B25-41C6-A520-2DE4F4834C22}">
      <dsp:nvSpPr>
        <dsp:cNvPr id="0" name=""/>
        <dsp:cNvSpPr/>
      </dsp:nvSpPr>
      <dsp:spPr>
        <a:xfrm rot="17700000">
          <a:off x="6074221" y="1198314"/>
          <a:ext cx="1134555" cy="54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de-DE" sz="1600" b="1" kern="1200" dirty="0"/>
            <a:t>1894</a:t>
          </a:r>
          <a:r>
            <a:rPr lang="de-DE" sz="1600" kern="1200" dirty="0"/>
            <a:t> Philip Lenard</a:t>
          </a:r>
        </a:p>
      </dsp:txBody>
      <dsp:txXfrm>
        <a:off x="6074221" y="1198314"/>
        <a:ext cx="1134555" cy="546768"/>
      </dsp:txXfrm>
    </dsp:sp>
    <dsp:sp modelId="{61742474-BAFD-44FF-8EBD-D98FACE2026C}">
      <dsp:nvSpPr>
        <dsp:cNvPr id="0" name=""/>
        <dsp:cNvSpPr/>
      </dsp:nvSpPr>
      <dsp:spPr>
        <a:xfrm>
          <a:off x="6734056" y="2161800"/>
          <a:ext cx="473735" cy="473735"/>
        </a:xfrm>
        <a:prstGeom prst="ellipse">
          <a:avLst/>
        </a:prstGeom>
        <a:solidFill>
          <a:schemeClr val="accent1">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3B665-EC26-439A-819D-DD4E7B46FA26}">
      <dsp:nvSpPr>
        <dsp:cNvPr id="0" name=""/>
        <dsp:cNvSpPr/>
      </dsp:nvSpPr>
      <dsp:spPr>
        <a:xfrm rot="17700000">
          <a:off x="6327918" y="2946826"/>
          <a:ext cx="981444" cy="473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r" defTabSz="711200">
            <a:lnSpc>
              <a:spcPct val="90000"/>
            </a:lnSpc>
            <a:spcBef>
              <a:spcPct val="0"/>
            </a:spcBef>
            <a:spcAft>
              <a:spcPct val="35000"/>
            </a:spcAft>
            <a:buNone/>
          </a:pPr>
          <a:r>
            <a:rPr lang="de-DE" sz="1600" b="1" kern="1200" dirty="0"/>
            <a:t>1895</a:t>
          </a:r>
          <a:r>
            <a:rPr lang="de-DE" sz="1600" kern="1200" dirty="0"/>
            <a:t> Wilhelm Hallwachs</a:t>
          </a:r>
        </a:p>
      </dsp:txBody>
      <dsp:txXfrm>
        <a:off x="6327918" y="2946826"/>
        <a:ext cx="981444" cy="473215"/>
      </dsp:txXfrm>
    </dsp:sp>
    <dsp:sp modelId="{8F163C64-2073-46A8-BC89-A3D500A2F494}">
      <dsp:nvSpPr>
        <dsp:cNvPr id="0" name=""/>
        <dsp:cNvSpPr/>
      </dsp:nvSpPr>
      <dsp:spPr>
        <a:xfrm rot="17700000">
          <a:off x="6787423" y="1502954"/>
          <a:ext cx="981444" cy="473215"/>
        </a:xfrm>
        <a:prstGeom prst="rect">
          <a:avLst/>
        </a:prstGeom>
        <a:noFill/>
        <a:ln>
          <a:noFill/>
        </a:ln>
        <a:effectLst/>
      </dsp:spPr>
      <dsp:style>
        <a:lnRef idx="0">
          <a:scrgbClr r="0" g="0" b="0"/>
        </a:lnRef>
        <a:fillRef idx="0">
          <a:scrgbClr r="0" g="0" b="0"/>
        </a:fillRef>
        <a:effectRef idx="0">
          <a:scrgbClr r="0" g="0" b="0"/>
        </a:effectRef>
        <a:fontRef idx="minor"/>
      </dsp:style>
    </dsp:sp>
    <dsp:sp modelId="{D286BC48-0DD5-4DA2-81E4-43FFCCB778F7}">
      <dsp:nvSpPr>
        <dsp:cNvPr id="0" name=""/>
        <dsp:cNvSpPr/>
      </dsp:nvSpPr>
      <dsp:spPr>
        <a:xfrm>
          <a:off x="7276538" y="1942330"/>
          <a:ext cx="912674" cy="912674"/>
        </a:xfrm>
        <a:prstGeom prst="donut">
          <a:avLst>
            <a:gd name="adj" fmla="val 2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4F25F-3F84-4FA1-A46C-B027F80CF6EA}">
      <dsp:nvSpPr>
        <dsp:cNvPr id="0" name=""/>
        <dsp:cNvSpPr/>
      </dsp:nvSpPr>
      <dsp:spPr>
        <a:xfrm rot="17700000">
          <a:off x="7598123" y="1198314"/>
          <a:ext cx="1134555" cy="54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de-DE" sz="1600" b="1" kern="1200" dirty="0"/>
            <a:t>1895</a:t>
          </a:r>
          <a:r>
            <a:rPr lang="de-DE" sz="1600" kern="1200" dirty="0"/>
            <a:t> Wilhelm Conrad Röntgen</a:t>
          </a:r>
        </a:p>
      </dsp:txBody>
      <dsp:txXfrm>
        <a:off x="7598123" y="1198314"/>
        <a:ext cx="1134555" cy="546768"/>
      </dsp:txXfrm>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019FE-329E-40A9-A6CB-191BD7D1B96E}" type="datetimeFigureOut">
              <a:rPr lang="de-DE" smtClean="0"/>
              <a:t>12.06.2023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26C72-EB32-48B8-AD97-570ECD622445}" type="slidenum">
              <a:rPr lang="de-DE" smtClean="0"/>
              <a:t>‹Nr.›</a:t>
            </a:fld>
            <a:endParaRPr lang="de-DE"/>
          </a:p>
        </p:txBody>
      </p:sp>
    </p:spTree>
    <p:extLst>
      <p:ext uri="{BB962C8B-B14F-4D97-AF65-F5344CB8AC3E}">
        <p14:creationId xmlns:p14="http://schemas.microsoft.com/office/powerpoint/2010/main" val="4045700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e.wikibrief.org/wiki/Atmosphere_%28unit%2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Pieter_van_Musschenbroe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invitation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special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100th anniversary of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Röntgen's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death on February 10, 1923</a:t>
            </a:r>
            <a:r>
              <a:rPr lang="en-US" sz="1800" dirty="0">
                <a:effectLst/>
                <a:latin typeface="Calibri" panose="020F0502020204030204" pitchFamily="34" charset="0"/>
                <a:ea typeface="Calibri" panose="020F0502020204030204" pitchFamily="34" charset="0"/>
                <a:cs typeface="Times New Roman" panose="02020603050405020304" pitchFamily="18" charset="0"/>
              </a:rPr>
              <a:t>, -a fitting occasion</a:t>
            </a:r>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a:t>
            </a:fld>
            <a:endParaRPr lang="de-DE"/>
          </a:p>
        </p:txBody>
      </p:sp>
    </p:spTree>
    <p:extLst>
      <p:ext uri="{BB962C8B-B14F-4D97-AF65-F5344CB8AC3E}">
        <p14:creationId xmlns:p14="http://schemas.microsoft.com/office/powerpoint/2010/main" val="2362977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mn-lt"/>
                <a:ea typeface="ヒラギノ角ゴ Pro W3" pitchFamily="-1" charset="-128"/>
                <a:cs typeface="ヒラギノ角ゴ Pro W3" pitchFamily="-1" charset="-128"/>
              </a:rPr>
              <a:t>We are now entering the 19th century, in which research on discharge tubes made particular progress </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one important role plays Michael Faraday: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Besides</a:t>
            </a:r>
            <a:r>
              <a:rPr lang="en-US" sz="1200" kern="1200" dirty="0">
                <a:solidFill>
                  <a:schemeClr val="tx1"/>
                </a:solidFill>
                <a:effectLst/>
                <a:latin typeface="+mn-lt"/>
                <a:ea typeface="ヒラギノ角ゴ Pro W3" pitchFamily="-1" charset="-128"/>
                <a:cs typeface="ヒラギノ角ゴ Pro W3" pitchFamily="-1" charset="-128"/>
              </a:rPr>
              <a:t> his discoveries of the </a:t>
            </a:r>
            <a:r>
              <a:rPr lang="en-US" sz="1200" b="1" kern="1200" dirty="0">
                <a:solidFill>
                  <a:schemeClr val="tx1"/>
                </a:solidFill>
                <a:effectLst/>
                <a:latin typeface="+mn-lt"/>
                <a:ea typeface="ヒラギノ角ゴ Pro W3" pitchFamily="-1" charset="-128"/>
                <a:cs typeface="ヒラギノ角ゴ Pro W3" pitchFamily="-1" charset="-128"/>
              </a:rPr>
              <a:t>electromagnetic</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induction (1831) – induction coil and transformer - </a:t>
            </a:r>
            <a:r>
              <a:rPr lang="en-US" sz="1200" kern="1200" dirty="0">
                <a:solidFill>
                  <a:schemeClr val="tx1"/>
                </a:solidFill>
                <a:effectLst/>
                <a:latin typeface="+mn-lt"/>
                <a:ea typeface="ヒラギノ角ゴ Pro W3" pitchFamily="-1" charset="-128"/>
                <a:cs typeface="ヒラギノ角ゴ Pro W3" pitchFamily="-1" charset="-128"/>
              </a:rPr>
              <a:t>, he </a:t>
            </a:r>
            <a:r>
              <a:rPr lang="en-US" sz="1200" b="1" kern="1200" dirty="0">
                <a:solidFill>
                  <a:schemeClr val="tx1"/>
                </a:solidFill>
                <a:effectLst/>
                <a:latin typeface="+mn-lt"/>
                <a:ea typeface="ヒラギノ角ゴ Pro W3" pitchFamily="-1" charset="-128"/>
                <a:cs typeface="ヒラギノ角ゴ Pro W3" pitchFamily="-1" charset="-128"/>
              </a:rPr>
              <a:t>investigated the electric current in thinned gases 1830s</a:t>
            </a:r>
            <a:r>
              <a:rPr lang="en-US" sz="1200" b="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first systematic experiments</a:t>
            </a:r>
            <a:r>
              <a:rPr lang="en-US" sz="1200" b="0" kern="1200" dirty="0">
                <a:solidFill>
                  <a:schemeClr val="tx1"/>
                </a:solidFill>
                <a:effectLst/>
                <a:latin typeface="+mn-lt"/>
                <a:ea typeface="ヒラギノ角ゴ Pro W3" pitchFamily="-1" charset="-128"/>
                <a:cs typeface="ヒラギノ角ゴ Pro W3" pitchFamily="-1" charset="-128"/>
              </a:rPr>
              <a:t>.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Using </a:t>
            </a:r>
            <a:r>
              <a:rPr lang="en-US" sz="1200" b="1" kern="1200" dirty="0">
                <a:solidFill>
                  <a:schemeClr val="tx1"/>
                </a:solidFill>
                <a:effectLst/>
                <a:latin typeface="+mn-lt"/>
                <a:ea typeface="ヒラギノ角ゴ Pro W3" pitchFamily="-1" charset="-128"/>
                <a:cs typeface="ヒラギノ角ゴ Pro W3" pitchFamily="-1" charset="-128"/>
              </a:rPr>
              <a:t>glass tubes into which two electrodes had been sealed </a:t>
            </a:r>
            <a:r>
              <a:rPr lang="en-US" sz="1200" kern="1200" dirty="0">
                <a:solidFill>
                  <a:schemeClr val="tx1"/>
                </a:solidFill>
                <a:effectLst/>
                <a:latin typeface="+mn-lt"/>
                <a:ea typeface="ヒラギノ角ゴ Pro W3" pitchFamily="-1" charset="-128"/>
                <a:cs typeface="ヒラギノ角ゴ Pro W3" pitchFamily="-1" charset="-128"/>
              </a:rPr>
              <a:t>–</a:t>
            </a:r>
            <a:r>
              <a:rPr lang="en-US" sz="1200" b="1" kern="1200" dirty="0">
                <a:solidFill>
                  <a:schemeClr val="tx1"/>
                </a:solidFill>
                <a:effectLst/>
                <a:latin typeface="+mn-lt"/>
                <a:ea typeface="ヒラギノ角ゴ Pro W3" pitchFamily="-1" charset="-128"/>
                <a:cs typeface="ヒラギノ角ゴ Pro W3" pitchFamily="-1" charset="-128"/>
              </a:rPr>
              <a:t>coined the words anode and cathode </a:t>
            </a:r>
            <a:r>
              <a:rPr lang="en-US" sz="1200" kern="1200" dirty="0">
                <a:solidFill>
                  <a:schemeClr val="tx1"/>
                </a:solidFill>
                <a:effectLst/>
                <a:latin typeface="+mn-lt"/>
                <a:ea typeface="ヒラギノ角ゴ Pro W3" pitchFamily="-1" charset="-128"/>
                <a:cs typeface="ヒラギノ角ゴ Pro W3" pitchFamily="-1" charset="-128"/>
              </a:rPr>
              <a:t>- he had discovered that the </a:t>
            </a:r>
            <a:r>
              <a:rPr lang="en-US" sz="1200" b="1" kern="1200" dirty="0">
                <a:solidFill>
                  <a:schemeClr val="tx1"/>
                </a:solidFill>
                <a:effectLst/>
                <a:latin typeface="+mn-lt"/>
                <a:ea typeface="ヒラギノ角ゴ Pro W3" pitchFamily="-1" charset="-128"/>
                <a:cs typeface="ヒラギノ角ゴ Pro W3" pitchFamily="-1" charset="-128"/>
              </a:rPr>
              <a:t>sparks observed under atmospheric pressure change to a glow</a:t>
            </a:r>
            <a:r>
              <a:rPr lang="en-US" sz="1200" kern="1200" dirty="0">
                <a:solidFill>
                  <a:schemeClr val="tx1"/>
                </a:solidFill>
                <a:effectLst/>
                <a:latin typeface="+mn-lt"/>
                <a:ea typeface="ヒラギノ角ゴ Pro W3" pitchFamily="-1" charset="-128"/>
                <a:cs typeface="ヒラギノ角ゴ Pro W3" pitchFamily="-1" charset="-128"/>
              </a:rPr>
              <a:t> when the tube is evacuated.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Using </a:t>
            </a:r>
            <a:r>
              <a:rPr lang="en-US" sz="1200" b="1" kern="1200" dirty="0">
                <a:solidFill>
                  <a:schemeClr val="tx1"/>
                </a:solidFill>
                <a:effectLst/>
                <a:latin typeface="+mn-lt"/>
                <a:ea typeface="ヒラギノ角ゴ Pro W3" pitchFamily="-1" charset="-128"/>
                <a:cs typeface="ヒラギノ角ゴ Pro W3" pitchFamily="-1" charset="-128"/>
              </a:rPr>
              <a:t>different gases,</a:t>
            </a:r>
            <a:r>
              <a:rPr lang="en-US" sz="1200" kern="1200" dirty="0">
                <a:solidFill>
                  <a:schemeClr val="tx1"/>
                </a:solidFill>
                <a:effectLst/>
                <a:latin typeface="+mn-lt"/>
                <a:ea typeface="ヒラギノ角ゴ Pro W3" pitchFamily="-1" charset="-128"/>
                <a:cs typeface="ヒラギノ角ゴ Pro W3" pitchFamily="-1" charset="-128"/>
              </a:rPr>
              <a:t> noticed </a:t>
            </a:r>
            <a:r>
              <a:rPr lang="en-US" sz="1200" b="1" kern="1200" dirty="0">
                <a:solidFill>
                  <a:schemeClr val="tx1"/>
                </a:solidFill>
                <a:effectLst/>
                <a:latin typeface="+mn-lt"/>
                <a:ea typeface="ヒラギノ角ゴ Pro W3" pitchFamily="-1" charset="-128"/>
                <a:cs typeface="ヒラギノ角ゴ Pro W3" pitchFamily="-1" charset="-128"/>
              </a:rPr>
              <a:t>glow discharges</a:t>
            </a:r>
            <a:r>
              <a:rPr lang="en-US" sz="1200" kern="1200" dirty="0">
                <a:solidFill>
                  <a:schemeClr val="tx1"/>
                </a:solidFill>
                <a:effectLst/>
                <a:latin typeface="+mn-lt"/>
                <a:ea typeface="ヒラギノ角ゴ Pro W3" pitchFamily="-1" charset="-128"/>
                <a:cs typeface="ヒラギノ角ゴ Pro W3" pitchFamily="-1" charset="-128"/>
              </a:rPr>
              <a:t> with its </a:t>
            </a:r>
            <a:r>
              <a:rPr lang="en-US" sz="1200" b="1" kern="1200" dirty="0">
                <a:solidFill>
                  <a:schemeClr val="tx1"/>
                </a:solidFill>
                <a:effectLst/>
                <a:latin typeface="+mn-lt"/>
                <a:ea typeface="ヒラギノ角ゴ Pro W3" pitchFamily="-1" charset="-128"/>
                <a:cs typeface="ヒラギノ角ゴ Pro W3" pitchFamily="-1" charset="-128"/>
              </a:rPr>
              <a:t>beginning at the cathode</a:t>
            </a:r>
            <a:r>
              <a:rPr lang="en-US" sz="1200" kern="1200" dirty="0">
                <a:solidFill>
                  <a:schemeClr val="tx1"/>
                </a:solidFill>
                <a:effectLst/>
                <a:latin typeface="+mn-lt"/>
                <a:ea typeface="ヒラギノ角ゴ Pro W3" pitchFamily="-1" charset="-128"/>
                <a:cs typeface="ヒラギノ角ゴ Pro W3" pitchFamily="-1" charset="-128"/>
              </a:rPr>
              <a:t> and its </a:t>
            </a:r>
            <a:r>
              <a:rPr lang="en-US" sz="1200" b="1" kern="1200" dirty="0">
                <a:solidFill>
                  <a:schemeClr val="tx1"/>
                </a:solidFill>
                <a:effectLst/>
                <a:latin typeface="+mn-lt"/>
                <a:ea typeface="ヒラギノ角ゴ Pro W3" pitchFamily="-1" charset="-128"/>
                <a:cs typeface="ヒラギノ角ゴ Pro W3" pitchFamily="-1" charset="-128"/>
              </a:rPr>
              <a:t>end at the anode</a:t>
            </a:r>
            <a:r>
              <a:rPr lang="en-US" sz="1200" kern="1200" dirty="0">
                <a:solidFill>
                  <a:schemeClr val="tx1"/>
                </a:solidFill>
                <a:effectLst/>
                <a:latin typeface="+mn-lt"/>
                <a:ea typeface="ヒラギノ角ゴ Pro W3" pitchFamily="-1" charset="-128"/>
                <a:cs typeface="ヒラギノ角ゴ Pro W3" pitchFamily="-1" charset="-128"/>
              </a:rPr>
              <a:t>. As he </a:t>
            </a:r>
            <a:r>
              <a:rPr lang="en-US" sz="1200" b="1" kern="1200" dirty="0">
                <a:solidFill>
                  <a:schemeClr val="tx1"/>
                </a:solidFill>
                <a:effectLst/>
                <a:latin typeface="+mn-lt"/>
                <a:ea typeface="ヒラギノ角ゴ Pro W3" pitchFamily="-1" charset="-128"/>
                <a:cs typeface="ヒラギノ角ゴ Pro W3" pitchFamily="-1" charset="-128"/>
              </a:rPr>
              <a:t>lowered the gas pressure</a:t>
            </a:r>
            <a:r>
              <a:rPr lang="en-US" sz="1200" kern="1200" dirty="0">
                <a:solidFill>
                  <a:schemeClr val="tx1"/>
                </a:solidFill>
                <a:effectLst/>
                <a:latin typeface="+mn-lt"/>
                <a:ea typeface="ヒラギノ角ゴ Pro W3" pitchFamily="-1" charset="-128"/>
                <a:cs typeface="ヒラギノ角ゴ Pro W3" pitchFamily="-1" charset="-128"/>
              </a:rPr>
              <a:t>, he noticed a </a:t>
            </a:r>
            <a:r>
              <a:rPr lang="en-US" sz="1200" b="1" kern="1200" dirty="0">
                <a:solidFill>
                  <a:schemeClr val="tx1"/>
                </a:solidFill>
                <a:effectLst/>
                <a:latin typeface="+mn-lt"/>
                <a:ea typeface="ヒラギノ角ゴ Pro W3" pitchFamily="-1" charset="-128"/>
                <a:cs typeface="ヒラギノ角ゴ Pro W3" pitchFamily="-1" charset="-128"/>
              </a:rPr>
              <a:t>dark spot</a:t>
            </a:r>
            <a:r>
              <a:rPr lang="en-US" sz="1200" kern="1200" dirty="0">
                <a:solidFill>
                  <a:schemeClr val="tx1"/>
                </a:solidFill>
                <a:effectLst/>
                <a:latin typeface="+mn-lt"/>
                <a:ea typeface="ヒラギノ角ゴ Pro W3" pitchFamily="-1" charset="-128"/>
                <a:cs typeface="ヒラギノ角ゴ Pro W3" pitchFamily="-1" charset="-128"/>
              </a:rPr>
              <a:t> occurring near the cathode, also known as the “</a:t>
            </a:r>
            <a:r>
              <a:rPr lang="en-US" sz="1200" b="1" kern="1200" dirty="0">
                <a:solidFill>
                  <a:schemeClr val="tx1"/>
                </a:solidFill>
                <a:effectLst/>
                <a:latin typeface="+mn-lt"/>
                <a:ea typeface="ヒラギノ角ゴ Pro W3" pitchFamily="-1" charset="-128"/>
                <a:cs typeface="ヒラギノ角ゴ Pro W3" pitchFamily="-1" charset="-128"/>
              </a:rPr>
              <a:t>Faraday dark space</a:t>
            </a:r>
            <a:r>
              <a:rPr lang="en-US" sz="1200" kern="1200" dirty="0">
                <a:solidFill>
                  <a:schemeClr val="tx1"/>
                </a:solidFill>
                <a:effectLst/>
                <a:latin typeface="+mn-lt"/>
                <a:ea typeface="ヒラギノ角ゴ Pro W3" pitchFamily="-1" charset="-128"/>
                <a:cs typeface="ヒラギノ角ゴ Pro W3" pitchFamily="-1" charset="-128"/>
              </a:rPr>
              <a:t>”. </a:t>
            </a:r>
          </a:p>
          <a:p>
            <a:endParaRPr lang="de-DE" sz="1200" kern="1200" dirty="0">
              <a:solidFill>
                <a:schemeClr val="tx1"/>
              </a:solidFill>
              <a:effectLst/>
              <a:latin typeface="+mn-lt"/>
              <a:ea typeface="ヒラギノ角ゴ Pro W3" pitchFamily="-1" charset="-128"/>
              <a:cs typeface="ヒラギノ角ゴ Pro W3" pitchFamily="-1" charset="-128"/>
            </a:endParaRPr>
          </a:p>
          <a:p>
            <a:pPr algn="just" eaLnBrk="1" hangingPunct="1"/>
            <a:r>
              <a:rPr lang="en-US" b="1" dirty="0">
                <a:latin typeface="+mn-lt"/>
              </a:rPr>
              <a:t>awakened a renewed interest in the study of electrical discharges </a:t>
            </a:r>
            <a:r>
              <a:rPr lang="en-US" dirty="0">
                <a:latin typeface="+mn-lt"/>
              </a:rPr>
              <a:t>from evacuated tubes. </a:t>
            </a:r>
          </a:p>
          <a:p>
            <a:pPr algn="just" eaLnBrk="1" hangingPunct="1"/>
            <a:r>
              <a:rPr lang="en-US" b="1" dirty="0">
                <a:latin typeface="+mn-lt"/>
              </a:rPr>
              <a:t>Difficulties</a:t>
            </a:r>
            <a:r>
              <a:rPr lang="en-US" dirty="0">
                <a:latin typeface="+mn-lt"/>
              </a:rPr>
              <a:t> - </a:t>
            </a:r>
            <a:r>
              <a:rPr lang="en-US" b="1" dirty="0">
                <a:latin typeface="+mn-lt"/>
              </a:rPr>
              <a:t>quality of the glass tubes </a:t>
            </a:r>
            <a:r>
              <a:rPr lang="en-US" dirty="0">
                <a:latin typeface="+mn-lt"/>
              </a:rPr>
              <a:t>and the </a:t>
            </a:r>
            <a:r>
              <a:rPr lang="en-US" b="1" dirty="0">
                <a:latin typeface="+mn-lt"/>
              </a:rPr>
              <a:t>inefficient methods of producing high vacuums. </a:t>
            </a:r>
          </a:p>
          <a:p>
            <a:pPr eaLnBrk="1" hangingPunct="1"/>
            <a:endParaRPr lang="en-US" dirty="0">
              <a:latin typeface="+mn-lt"/>
            </a:endParaRPr>
          </a:p>
          <a:p>
            <a:pPr eaLnBrk="1" hangingPunct="1"/>
            <a:endParaRPr lang="en-US" dirty="0">
              <a:latin typeface="+mn-lt"/>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10</a:t>
            </a:fld>
            <a:endParaRPr lang="de-DE"/>
          </a:p>
        </p:txBody>
      </p:sp>
    </p:spTree>
    <p:extLst>
      <p:ext uri="{BB962C8B-B14F-4D97-AF65-F5344CB8AC3E}">
        <p14:creationId xmlns:p14="http://schemas.microsoft.com/office/powerpoint/2010/main" val="1154936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ヒラギノ角ゴ Pro W3" pitchFamily="-1" charset="-128"/>
                <a:cs typeface="ヒラギノ角ゴ Pro W3" pitchFamily="-1" charset="-128"/>
              </a:rPr>
              <a:t>The </a:t>
            </a:r>
            <a:r>
              <a:rPr lang="en-US" sz="1200" b="1" kern="1200" dirty="0">
                <a:solidFill>
                  <a:schemeClr val="tx1"/>
                </a:solidFill>
                <a:effectLst/>
                <a:latin typeface="+mn-lt"/>
                <a:ea typeface="ヒラギノ角ゴ Pro W3" pitchFamily="-1" charset="-128"/>
                <a:cs typeface="ヒラギノ角ゴ Pro W3" pitchFamily="-1" charset="-128"/>
              </a:rPr>
              <a:t>beginning of a systematic exploration</a:t>
            </a:r>
            <a:r>
              <a:rPr lang="en-US" sz="1200" kern="1200" dirty="0">
                <a:solidFill>
                  <a:schemeClr val="tx1"/>
                </a:solidFill>
                <a:effectLst/>
                <a:latin typeface="+mn-lt"/>
                <a:ea typeface="ヒラギノ角ゴ Pro W3" pitchFamily="-1" charset="-128"/>
                <a:cs typeface="ヒラギノ角ゴ Pro W3" pitchFamily="-1" charset="-128"/>
              </a:rPr>
              <a:t> of </a:t>
            </a:r>
            <a:r>
              <a:rPr lang="en-US" sz="1200" b="1" kern="1200" dirty="0">
                <a:solidFill>
                  <a:schemeClr val="tx1"/>
                </a:solidFill>
                <a:effectLst/>
                <a:latin typeface="+mn-lt"/>
                <a:ea typeface="ヒラギノ角ゴ Pro W3" pitchFamily="-1" charset="-128"/>
                <a:cs typeface="ヒラギノ角ゴ Pro W3" pitchFamily="-1" charset="-128"/>
              </a:rPr>
              <a:t>low pressure gas discharges,  Julius Plücker</a:t>
            </a:r>
            <a:r>
              <a:rPr lang="en-US" sz="1200" kern="1200" dirty="0">
                <a:solidFill>
                  <a:schemeClr val="tx1"/>
                </a:solidFill>
                <a:effectLst/>
                <a:latin typeface="+mn-lt"/>
                <a:ea typeface="ヒラギノ角ゴ Pro W3" pitchFamily="-1" charset="-128"/>
                <a:cs typeface="ヒラギノ角ゴ Pro W3" pitchFamily="-1" charset="-128"/>
              </a:rPr>
              <a:t> and the </a:t>
            </a:r>
            <a:r>
              <a:rPr lang="en-US" sz="1200" b="1" kern="1200" dirty="0">
                <a:solidFill>
                  <a:schemeClr val="tx1"/>
                </a:solidFill>
                <a:effectLst/>
                <a:latin typeface="+mn-lt"/>
                <a:ea typeface="ヒラギノ角ゴ Pro W3" pitchFamily="-1" charset="-128"/>
                <a:cs typeface="ヒラギノ角ゴ Pro W3" pitchFamily="-1" charset="-128"/>
              </a:rPr>
              <a:t>glassblower Heinrich </a:t>
            </a:r>
            <a:r>
              <a:rPr lang="en-US" sz="1200" b="1" kern="1200" dirty="0" err="1">
                <a:solidFill>
                  <a:schemeClr val="tx1"/>
                </a:solidFill>
                <a:effectLst/>
                <a:latin typeface="+mn-lt"/>
                <a:ea typeface="ヒラギノ角ゴ Pro W3" pitchFamily="-1" charset="-128"/>
                <a:cs typeface="ヒラギノ角ゴ Pro W3" pitchFamily="-1" charset="-128"/>
              </a:rPr>
              <a:t>Geißler</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b="1" kern="1200" dirty="0">
                <a:solidFill>
                  <a:schemeClr val="tx1"/>
                </a:solidFill>
                <a:effectLst/>
                <a:latin typeface="+mn-lt"/>
                <a:ea typeface="ヒラギノ角ゴ Pro W3" pitchFamily="-1" charset="-128"/>
                <a:cs typeface="ヒラギノ角ゴ Pro W3" pitchFamily="-1" charset="-128"/>
              </a:rPr>
              <a:t>latter has mainly provided solutions to the two problems previously mentioned</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b="1" kern="1200" dirty="0">
                <a:solidFill>
                  <a:schemeClr val="tx1"/>
                </a:solidFill>
                <a:effectLst/>
                <a:latin typeface="+mn-lt"/>
                <a:ea typeface="ヒラギノ角ゴ Pro W3" pitchFamily="-1" charset="-128"/>
                <a:cs typeface="ヒラギノ角ゴ Pro W3" pitchFamily="-1" charset="-128"/>
              </a:rPr>
              <a:t>skilled glass-blower - Low-vacuum tubes came to be called Geissler tubes</a:t>
            </a:r>
            <a:r>
              <a:rPr lang="en-US" sz="1200" kern="1200" dirty="0">
                <a:solidFill>
                  <a:schemeClr val="tx1"/>
                </a:solidFill>
                <a:effectLst/>
                <a:latin typeface="+mn-lt"/>
                <a:ea typeface="ヒラギノ角ゴ Pro W3" pitchFamily="-1" charset="-128"/>
                <a:cs typeface="ヒラギノ角ゴ Pro W3" pitchFamily="-1" charset="-128"/>
              </a:rPr>
              <a:t>.</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also responsible </a:t>
            </a:r>
            <a:r>
              <a:rPr lang="en-US" sz="1200" kern="1200" dirty="0">
                <a:solidFill>
                  <a:schemeClr val="tx1"/>
                </a:solidFill>
                <a:effectLst/>
                <a:latin typeface="+mn-lt"/>
                <a:ea typeface="ヒラギノ角ゴ Pro W3" pitchFamily="-1" charset="-128"/>
                <a:cs typeface="ヒラギノ角ゴ Pro W3" pitchFamily="-1" charset="-128"/>
              </a:rPr>
              <a:t>for a </a:t>
            </a:r>
            <a:r>
              <a:rPr lang="en-US" sz="1200" b="1" kern="1200" dirty="0">
                <a:solidFill>
                  <a:schemeClr val="tx1"/>
                </a:solidFill>
                <a:effectLst/>
                <a:latin typeface="+mn-lt"/>
                <a:ea typeface="ヒラギノ角ゴ Pro W3" pitchFamily="-1" charset="-128"/>
                <a:cs typeface="ヒラギノ角ゴ Pro W3" pitchFamily="-1" charset="-128"/>
              </a:rPr>
              <a:t>second major necessary improvement </a:t>
            </a:r>
            <a:r>
              <a:rPr lang="en-US" sz="1200" kern="1200" dirty="0">
                <a:solidFill>
                  <a:schemeClr val="tx1"/>
                </a:solidFill>
                <a:effectLst/>
                <a:latin typeface="+mn-lt"/>
                <a:ea typeface="ヒラギノ角ゴ Pro W3" pitchFamily="-1" charset="-128"/>
                <a:cs typeface="ヒラギノ角ゴ Pro W3" pitchFamily="-1" charset="-128"/>
              </a:rPr>
              <a:t>–</a:t>
            </a:r>
            <a:r>
              <a:rPr lang="en-US" sz="1200" b="1" kern="1200" dirty="0">
                <a:solidFill>
                  <a:schemeClr val="tx1"/>
                </a:solidFill>
                <a:effectLst/>
                <a:latin typeface="+mn-lt"/>
                <a:ea typeface="ヒラギノ角ゴ Pro W3" pitchFamily="-1" charset="-128"/>
                <a:cs typeface="ヒラギノ角ゴ Pro W3" pitchFamily="-1" charset="-128"/>
              </a:rPr>
              <a:t>advanced form of the mercury air pump </a:t>
            </a:r>
            <a:r>
              <a:rPr lang="en-US" sz="1200" kern="1200" dirty="0">
                <a:solidFill>
                  <a:schemeClr val="tx1"/>
                </a:solidFill>
                <a:effectLst/>
                <a:latin typeface="+mn-lt"/>
                <a:ea typeface="ヒラギノ角ゴ Pro W3" pitchFamily="-1" charset="-128"/>
                <a:cs typeface="ヒラギノ角ゴ Pro W3" pitchFamily="-1" charset="-128"/>
              </a:rPr>
              <a:t>invented </a:t>
            </a:r>
            <a:r>
              <a:rPr lang="en-US" sz="1200" b="1" kern="1200" dirty="0">
                <a:solidFill>
                  <a:schemeClr val="tx1"/>
                </a:solidFill>
                <a:effectLst/>
                <a:latin typeface="+mn-lt"/>
                <a:ea typeface="ヒラギノ角ゴ Pro W3" pitchFamily="-1" charset="-128"/>
                <a:cs typeface="ヒラギノ角ゴ Pro W3" pitchFamily="-1" charset="-128"/>
              </a:rPr>
              <a:t>by Hermann Sprengel in 1865</a:t>
            </a:r>
            <a:r>
              <a:rPr lang="en-US" sz="1200" kern="1200" dirty="0">
                <a:solidFill>
                  <a:schemeClr val="tx1"/>
                </a:solidFill>
                <a:effectLst/>
                <a:latin typeface="+mn-lt"/>
                <a:ea typeface="ヒラギノ角ゴ Pro W3" pitchFamily="-1" charset="-128"/>
                <a:cs typeface="ヒラギノ角ゴ Pro W3" pitchFamily="-1" charset="-128"/>
              </a:rPr>
              <a:t>. With this new pump a relatively high vacuum up to </a:t>
            </a:r>
            <a:r>
              <a:rPr lang="de-DE" b="0" i="0" dirty="0">
                <a:solidFill>
                  <a:srgbClr val="141414"/>
                </a:solidFill>
                <a:effectLst/>
                <a:latin typeface="+mn-lt"/>
              </a:rPr>
              <a:t>1 × 10</a:t>
            </a:r>
            <a:r>
              <a:rPr lang="de-DE" b="0" i="0" baseline="30000" dirty="0">
                <a:solidFill>
                  <a:srgbClr val="141414"/>
                </a:solidFill>
                <a:effectLst/>
                <a:latin typeface="+mn-lt"/>
              </a:rPr>
              <a:t> –3</a:t>
            </a:r>
            <a:r>
              <a:rPr lang="de-DE" b="0" i="0" dirty="0">
                <a:solidFill>
                  <a:srgbClr val="141414"/>
                </a:solidFill>
                <a:effectLst/>
                <a:latin typeface="+mn-lt"/>
              </a:rPr>
              <a:t> </a:t>
            </a:r>
            <a:r>
              <a:rPr lang="de-DE" b="0" i="0" u="none" strike="noStrike" dirty="0" err="1">
                <a:solidFill>
                  <a:srgbClr val="465AE8"/>
                </a:solidFill>
                <a:effectLst/>
                <a:latin typeface="+mn-lt"/>
                <a:hlinkClick r:id="rId3" tooltip="Atmosphäre (Einheit)"/>
              </a:rPr>
              <a:t>atm</a:t>
            </a:r>
            <a:r>
              <a:rPr lang="de-DE" b="0" i="0" dirty="0">
                <a:solidFill>
                  <a:srgbClr val="141414"/>
                </a:solidFill>
                <a:effectLst/>
                <a:latin typeface="+mn-lt"/>
              </a:rPr>
              <a:t> </a:t>
            </a:r>
            <a:r>
              <a:rPr lang="en-US" sz="1200" kern="1200" dirty="0">
                <a:solidFill>
                  <a:schemeClr val="tx1"/>
                </a:solidFill>
                <a:effectLst/>
                <a:latin typeface="+mn-lt"/>
                <a:ea typeface="ヒラギノ角ゴ Pro W3" pitchFamily="-1" charset="-128"/>
                <a:cs typeface="Calibri" panose="020F0502020204030204" pitchFamily="34" charset="0"/>
              </a:rPr>
              <a:t>could be achieved. </a:t>
            </a:r>
          </a:p>
          <a:p>
            <a:endParaRPr lang="en-US" sz="1200" kern="1200" dirty="0">
              <a:solidFill>
                <a:schemeClr val="tx1"/>
              </a:solidFill>
              <a:effectLst/>
              <a:latin typeface="+mn-lt"/>
              <a:ea typeface="ヒラギノ角ゴ Pro W3" pitchFamily="-1" charset="-128"/>
              <a:cs typeface="Calibri" panose="020F0502020204030204" pitchFamily="34" charset="0"/>
            </a:endParaRPr>
          </a:p>
          <a:p>
            <a:r>
              <a:rPr lang="en-US" sz="1200" kern="1200" dirty="0">
                <a:solidFill>
                  <a:schemeClr val="tx1"/>
                </a:solidFill>
                <a:effectLst/>
                <a:latin typeface="+mn-lt"/>
                <a:ea typeface="ヒラギノ角ゴ Pro W3" pitchFamily="-1" charset="-128"/>
                <a:cs typeface="Calibri" panose="020F0502020204030204" pitchFamily="34" charset="0"/>
              </a:rPr>
              <a:t>Geissler also </a:t>
            </a:r>
            <a:r>
              <a:rPr lang="en-US" sz="1200" b="1" kern="1200" dirty="0">
                <a:solidFill>
                  <a:schemeClr val="tx1"/>
                </a:solidFill>
                <a:effectLst/>
                <a:latin typeface="+mn-lt"/>
                <a:ea typeface="ヒラギノ角ゴ Pro W3" pitchFamily="-1" charset="-128"/>
                <a:cs typeface="Calibri" panose="020F0502020204030204" pitchFamily="34" charset="0"/>
              </a:rPr>
              <a:t>fused platinum wire electrode terminals into both ends of the tube</a:t>
            </a:r>
            <a:r>
              <a:rPr lang="en-US" sz="1200" kern="1200" dirty="0">
                <a:solidFill>
                  <a:schemeClr val="tx1"/>
                </a:solidFill>
                <a:effectLst/>
                <a:latin typeface="+mn-lt"/>
                <a:ea typeface="ヒラギノ角ゴ Pro W3" pitchFamily="-1" charset="-128"/>
                <a:cs typeface="Calibri" panose="020F0502020204030204" pitchFamily="34" charset="0"/>
              </a:rPr>
              <a:t>. </a:t>
            </a:r>
          </a:p>
          <a:p>
            <a:r>
              <a:rPr lang="en-US" sz="1200" kern="1200" dirty="0">
                <a:solidFill>
                  <a:schemeClr val="tx1"/>
                </a:solidFill>
                <a:effectLst/>
                <a:latin typeface="+mn-lt"/>
                <a:ea typeface="ヒラギノ角ゴ Pro W3" pitchFamily="-1" charset="-128"/>
                <a:cs typeface="Calibri" panose="020F0502020204030204" pitchFamily="34" charset="0"/>
              </a:rPr>
              <a:t>By </a:t>
            </a:r>
            <a:r>
              <a:rPr lang="en-US" sz="1200" b="1" kern="1200" dirty="0">
                <a:solidFill>
                  <a:schemeClr val="tx1"/>
                </a:solidFill>
                <a:effectLst/>
                <a:latin typeface="+mn-lt"/>
                <a:ea typeface="ヒラギノ角ゴ Pro W3" pitchFamily="-1" charset="-128"/>
                <a:cs typeface="Calibri" panose="020F0502020204030204" pitchFamily="34" charset="0"/>
              </a:rPr>
              <a:t>applying high voltages from a </a:t>
            </a:r>
            <a:r>
              <a:rPr lang="en-US" sz="1200" b="1" kern="1200" dirty="0" err="1">
                <a:solidFill>
                  <a:schemeClr val="tx1"/>
                </a:solidFill>
                <a:effectLst/>
                <a:latin typeface="+mn-lt"/>
                <a:ea typeface="ヒラギノ角ゴ Pro W3" pitchFamily="-1" charset="-128"/>
                <a:cs typeface="Calibri" panose="020F0502020204030204" pitchFamily="34" charset="0"/>
              </a:rPr>
              <a:t>Ruhmkorff</a:t>
            </a:r>
            <a:r>
              <a:rPr lang="en-US" sz="1200" b="1" kern="1200" dirty="0">
                <a:solidFill>
                  <a:schemeClr val="tx1"/>
                </a:solidFill>
                <a:effectLst/>
                <a:latin typeface="+mn-lt"/>
                <a:ea typeface="ヒラギノ角ゴ Pro W3" pitchFamily="-1" charset="-128"/>
                <a:cs typeface="Calibri" panose="020F0502020204030204" pitchFamily="34" charset="0"/>
              </a:rPr>
              <a:t> induction coil </a:t>
            </a:r>
            <a:r>
              <a:rPr lang="en-US" sz="1200" kern="1200" dirty="0">
                <a:solidFill>
                  <a:schemeClr val="tx1"/>
                </a:solidFill>
                <a:effectLst/>
                <a:latin typeface="+mn-lt"/>
                <a:ea typeface="ヒラギノ角ゴ Pro W3" pitchFamily="-1" charset="-128"/>
                <a:cs typeface="Calibri" panose="020F0502020204030204" pitchFamily="34" charset="0"/>
              </a:rPr>
              <a:t>(invented in the 1830s), </a:t>
            </a:r>
            <a:r>
              <a:rPr lang="en-US" sz="1200" b="1" kern="1200" dirty="0">
                <a:solidFill>
                  <a:schemeClr val="tx1"/>
                </a:solidFill>
                <a:effectLst/>
                <a:latin typeface="+mn-lt"/>
                <a:ea typeface="ヒラギノ角ゴ Pro W3" pitchFamily="-1" charset="-128"/>
                <a:cs typeface="Calibri" panose="020F0502020204030204" pitchFamily="34" charset="0"/>
              </a:rPr>
              <a:t>admitting small quantities of various gases</a:t>
            </a:r>
            <a:r>
              <a:rPr lang="en-US" sz="1200" kern="1200" dirty="0">
                <a:solidFill>
                  <a:schemeClr val="tx1"/>
                </a:solidFill>
                <a:effectLst/>
                <a:latin typeface="+mn-lt"/>
                <a:ea typeface="ヒラギノ角ゴ Pro W3" pitchFamily="-1" charset="-128"/>
                <a:cs typeface="Calibri" panose="020F0502020204030204" pitchFamily="34" charset="0"/>
              </a:rPr>
              <a:t>  - </a:t>
            </a:r>
            <a:r>
              <a:rPr lang="en-US" sz="1200" b="1" kern="1200" dirty="0">
                <a:solidFill>
                  <a:schemeClr val="tx1"/>
                </a:solidFill>
                <a:effectLst/>
                <a:latin typeface="+mn-lt"/>
                <a:ea typeface="ヒラギノ角ゴ Pro W3" pitchFamily="-1" charset="-128"/>
                <a:cs typeface="Calibri" panose="020F0502020204030204" pitchFamily="34" charset="0"/>
              </a:rPr>
              <a:t>able to produce luminous </a:t>
            </a:r>
            <a:r>
              <a:rPr lang="en-US" sz="1200" b="1" kern="1200" dirty="0" err="1">
                <a:solidFill>
                  <a:schemeClr val="tx1"/>
                </a:solidFill>
                <a:effectLst/>
                <a:latin typeface="+mn-lt"/>
                <a:ea typeface="ヒラギノ角ゴ Pro W3" pitchFamily="-1" charset="-128"/>
                <a:cs typeface="Calibri" panose="020F0502020204030204" pitchFamily="34" charset="0"/>
              </a:rPr>
              <a:t>colour</a:t>
            </a:r>
            <a:r>
              <a:rPr lang="en-US" sz="1200" b="1" kern="1200" dirty="0">
                <a:solidFill>
                  <a:schemeClr val="tx1"/>
                </a:solidFill>
                <a:effectLst/>
                <a:latin typeface="+mn-lt"/>
                <a:ea typeface="ヒラギノ角ゴ Pro W3" pitchFamily="-1" charset="-128"/>
                <a:cs typeface="Calibri" panose="020F0502020204030204" pitchFamily="34" charset="0"/>
              </a:rPr>
              <a:t> effects of great brilliance </a:t>
            </a:r>
            <a:r>
              <a:rPr lang="en-US" sz="1200" kern="1200" dirty="0">
                <a:solidFill>
                  <a:schemeClr val="tx1"/>
                </a:solidFill>
                <a:effectLst/>
                <a:latin typeface="+mn-lt"/>
                <a:ea typeface="ヒラギノ角ゴ Pro W3" pitchFamily="-1" charset="-128"/>
                <a:cs typeface="Calibri" panose="020F0502020204030204" pitchFamily="34" charset="0"/>
              </a:rPr>
              <a:t>and beauty.</a:t>
            </a:r>
            <a:endParaRPr lang="en-US" sz="1200" kern="1200" dirty="0">
              <a:solidFill>
                <a:schemeClr val="tx1"/>
              </a:solidFill>
              <a:effectLst/>
              <a:latin typeface="+mn-lt"/>
              <a:ea typeface="ヒラギノ角ゴ Pro W3" pitchFamily="-1" charset="-128"/>
              <a:cs typeface="ヒラギノ角ゴ Pro W3" pitchFamily="-1" charset="-128"/>
            </a:endParaRPr>
          </a:p>
          <a:p>
            <a:endParaRPr lang="en-US" sz="1200" kern="1200" dirty="0">
              <a:solidFill>
                <a:schemeClr val="tx1"/>
              </a:solidFill>
              <a:effectLst/>
              <a:latin typeface="+mn-lt"/>
              <a:ea typeface="ヒラギノ角ゴ Pro W3" pitchFamily="-1" charset="-128"/>
              <a:cs typeface="ヒラギノ角ゴ Pro W3" pitchFamily="-1" charset="-128"/>
            </a:endParaRPr>
          </a:p>
          <a:p>
            <a:endParaRPr lang="de-DE" sz="1200" kern="1200" dirty="0">
              <a:solidFill>
                <a:schemeClr val="tx1"/>
              </a:solidFill>
              <a:effectLst/>
              <a:latin typeface="+mn-lt"/>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11</a:t>
            </a:fld>
            <a:endParaRPr lang="de-DE"/>
          </a:p>
        </p:txBody>
      </p:sp>
    </p:spTree>
    <p:extLst>
      <p:ext uri="{BB962C8B-B14F-4D97-AF65-F5344CB8AC3E}">
        <p14:creationId xmlns:p14="http://schemas.microsoft.com/office/powerpoint/2010/main" val="144459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ヒラギノ角ゴ Pro W3" pitchFamily="-1" charset="-128"/>
                <a:cs typeface="ヒラギノ角ゴ Pro W3" pitchFamily="-1" charset="-128"/>
              </a:rPr>
              <a:t>These </a:t>
            </a:r>
            <a:r>
              <a:rPr lang="en-US" sz="1200" b="1" kern="1200" dirty="0">
                <a:solidFill>
                  <a:schemeClr val="tx1"/>
                </a:solidFill>
                <a:effectLst/>
                <a:latin typeface="+mn-lt"/>
                <a:ea typeface="ヒラギノ角ゴ Pro W3" pitchFamily="-1" charset="-128"/>
                <a:cs typeface="ヒラギノ角ゴ Pro W3" pitchFamily="-1" charset="-128"/>
              </a:rPr>
              <a:t>achievements of Geissler contributed decisively to the success of the experiments</a:t>
            </a:r>
            <a:r>
              <a:rPr lang="en-US" sz="1200" kern="1200" dirty="0">
                <a:solidFill>
                  <a:schemeClr val="tx1"/>
                </a:solidFill>
                <a:effectLst/>
                <a:latin typeface="+mn-lt"/>
                <a:ea typeface="ヒラギノ角ゴ Pro W3" pitchFamily="-1" charset="-128"/>
                <a:cs typeface="ヒラギノ角ゴ Pro W3" pitchFamily="-1" charset="-128"/>
              </a:rPr>
              <a:t> of Julius Plücker.</a:t>
            </a:r>
          </a:p>
          <a:p>
            <a:endParaRPr lang="en-US" sz="1200" b="1"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Plücker and his </a:t>
            </a:r>
            <a:r>
              <a:rPr lang="en-US" sz="1200" b="1" kern="1200" dirty="0">
                <a:solidFill>
                  <a:schemeClr val="tx1"/>
                </a:solidFill>
                <a:effectLst/>
                <a:latin typeface="+mn-lt"/>
                <a:ea typeface="ヒラギノ角ゴ Pro W3" pitchFamily="-1" charset="-128"/>
                <a:cs typeface="ヒラギノ角ゴ Pro W3" pitchFamily="-1" charset="-128"/>
              </a:rPr>
              <a:t>doctoral</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student</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Johann Wilhelm Hittorf</a:t>
            </a:r>
            <a:r>
              <a:rPr lang="en-US" sz="1200" kern="1200" dirty="0">
                <a:solidFill>
                  <a:schemeClr val="tx1"/>
                </a:solidFill>
                <a:effectLst/>
                <a:latin typeface="+mn-lt"/>
                <a:ea typeface="ヒラギノ角ゴ Pro W3" pitchFamily="-1" charset="-128"/>
                <a:cs typeface="ヒラギノ角ゴ Pro W3" pitchFamily="-1" charset="-128"/>
              </a:rPr>
              <a:t> experimented with gas discharge tubes, </a:t>
            </a:r>
            <a:r>
              <a:rPr lang="en-US" sz="1200" b="1" kern="1200" dirty="0">
                <a:solidFill>
                  <a:schemeClr val="tx1"/>
                </a:solidFill>
                <a:effectLst/>
                <a:latin typeface="+mn-lt"/>
                <a:ea typeface="ヒラギノ角ゴ Pro W3" pitchFamily="-1" charset="-128"/>
                <a:cs typeface="ヒラギノ角ゴ Pro W3" pitchFamily="-1" charset="-128"/>
              </a:rPr>
              <a:t>which ultimately led to the discovery of element-specific line spectra and cathode rays</a:t>
            </a:r>
            <a:r>
              <a:rPr lang="en-US" sz="1200" kern="1200" dirty="0">
                <a:solidFill>
                  <a:schemeClr val="tx1"/>
                </a:solidFill>
                <a:effectLst/>
                <a:latin typeface="+mn-lt"/>
                <a:ea typeface="ヒラギノ角ゴ Pro W3" pitchFamily="-1" charset="-128"/>
                <a:cs typeface="ヒラギノ角ゴ Pro W3" pitchFamily="-1" charset="-128"/>
              </a:rPr>
              <a:t>.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These investigations showed that each gas, when a certain voltage was applied, could be made to discharge, each with a specific spectrum of light</a:t>
            </a:r>
            <a:r>
              <a:rPr lang="en-US" sz="1200" kern="1200" dirty="0">
                <a:solidFill>
                  <a:schemeClr val="tx1"/>
                </a:solidFill>
                <a:effectLst/>
                <a:latin typeface="+mn-lt"/>
                <a:ea typeface="ヒラギノ角ゴ Pro W3" pitchFamily="-1" charset="-128"/>
                <a:cs typeface="ヒラギノ角ゴ Pro W3" pitchFamily="-1" charset="-128"/>
              </a:rPr>
              <a:t>.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first to observe glass fluorescence </a:t>
            </a:r>
            <a:r>
              <a:rPr lang="en-US" sz="1200" kern="1200" dirty="0">
                <a:solidFill>
                  <a:schemeClr val="tx1"/>
                </a:solidFill>
                <a:effectLst/>
                <a:latin typeface="+mn-lt"/>
                <a:ea typeface="ヒラギノ角ゴ Pro W3" pitchFamily="-1" charset="-128"/>
                <a:cs typeface="ヒラギノ角ゴ Pro W3" pitchFamily="-1" charset="-128"/>
              </a:rPr>
              <a:t>(green in glass of British manufacturers and blue in German glass) </a:t>
            </a:r>
            <a:r>
              <a:rPr lang="en-US" sz="1200" b="1" kern="1200" dirty="0">
                <a:solidFill>
                  <a:schemeClr val="tx1"/>
                </a:solidFill>
                <a:effectLst/>
                <a:latin typeface="+mn-lt"/>
                <a:ea typeface="ヒラギノ角ゴ Pro W3" pitchFamily="-1" charset="-128"/>
                <a:cs typeface="ヒラギノ角ゴ Pro W3" pitchFamily="-1" charset="-128"/>
              </a:rPr>
              <a:t>opposite one of the electrodes</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kern="1200" dirty="0">
                <a:solidFill>
                  <a:schemeClr val="tx1"/>
                </a:solidFill>
                <a:effectLst/>
                <a:latin typeface="+mn-lt"/>
                <a:ea typeface="ヒラギノ角ゴ Pro W3" pitchFamily="-1" charset="-128"/>
                <a:cs typeface="ヒラギノ角ゴ Pro W3" pitchFamily="-1" charset="-128"/>
              </a:rPr>
              <a:t>this </a:t>
            </a:r>
            <a:r>
              <a:rPr lang="en-US" sz="1200" b="1" kern="1200" dirty="0">
                <a:solidFill>
                  <a:schemeClr val="tx1"/>
                </a:solidFill>
                <a:effectLst/>
                <a:latin typeface="+mn-lt"/>
                <a:ea typeface="ヒラギノ角ゴ Pro W3" pitchFamily="-1" charset="-128"/>
                <a:cs typeface="ヒラギノ角ゴ Pro W3" pitchFamily="-1" charset="-128"/>
              </a:rPr>
              <a:t>light emanating from the cathode </a:t>
            </a:r>
            <a:r>
              <a:rPr lang="en-US" sz="1200" kern="1200" dirty="0">
                <a:solidFill>
                  <a:schemeClr val="tx1"/>
                </a:solidFill>
                <a:effectLst/>
                <a:latin typeface="+mn-lt"/>
                <a:ea typeface="ヒラギノ角ゴ Pro W3" pitchFamily="-1" charset="-128"/>
                <a:cs typeface="ヒラギノ角ゴ Pro W3" pitchFamily="-1" charset="-128"/>
              </a:rPr>
              <a:t>could be </a:t>
            </a:r>
            <a:r>
              <a:rPr lang="en-US" sz="1200" b="1" kern="1200" dirty="0">
                <a:solidFill>
                  <a:schemeClr val="tx1"/>
                </a:solidFill>
                <a:effectLst/>
                <a:latin typeface="+mn-lt"/>
                <a:ea typeface="ヒラギノ角ゴ Pro W3" pitchFamily="-1" charset="-128"/>
                <a:cs typeface="ヒラギノ角ゴ Pro W3" pitchFamily="-1" charset="-128"/>
              </a:rPr>
              <a:t>concentrated with the use of a magnet</a:t>
            </a:r>
            <a:r>
              <a:rPr lang="en-US" sz="1200" kern="1200" dirty="0">
                <a:solidFill>
                  <a:schemeClr val="tx1"/>
                </a:solidFill>
                <a:effectLst/>
                <a:latin typeface="+mn-lt"/>
                <a:ea typeface="ヒラギノ角ゴ Pro W3" pitchFamily="-1" charset="-128"/>
                <a:cs typeface="ヒラギノ角ゴ Pro W3" pitchFamily="-1" charset="-128"/>
              </a:rPr>
              <a:t>.</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Hittorf discovered the cathode rays</a:t>
            </a:r>
            <a:r>
              <a:rPr lang="en-US" sz="1200" kern="1200" dirty="0">
                <a:solidFill>
                  <a:schemeClr val="tx1"/>
                </a:solidFill>
                <a:effectLst/>
                <a:latin typeface="+mn-lt"/>
                <a:ea typeface="ヒラギノ角ゴ Pro W3" pitchFamily="-1" charset="-128"/>
                <a:cs typeface="ヒラギノ角ゴ Pro W3" pitchFamily="-1" charset="-128"/>
              </a:rPr>
              <a:t> shortly after Plücker's death in 1869, which represented an </a:t>
            </a:r>
            <a:r>
              <a:rPr lang="en-US" sz="1200" b="1" kern="1200" dirty="0">
                <a:solidFill>
                  <a:schemeClr val="tx1"/>
                </a:solidFill>
                <a:effectLst/>
                <a:latin typeface="+mn-lt"/>
                <a:ea typeface="ヒラギノ角ゴ Pro W3" pitchFamily="-1" charset="-128"/>
                <a:cs typeface="ヒラギノ角ゴ Pro W3" pitchFamily="-1" charset="-128"/>
              </a:rPr>
              <a:t>important step</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towards</a:t>
            </a:r>
            <a:r>
              <a:rPr lang="en-US" sz="1200" kern="1200" dirty="0">
                <a:solidFill>
                  <a:schemeClr val="tx1"/>
                </a:solidFill>
                <a:effectLst/>
                <a:latin typeface="+mn-lt"/>
                <a:ea typeface="ヒラギノ角ゴ Pro W3" pitchFamily="-1" charset="-128"/>
                <a:cs typeface="ヒラギノ角ゴ Pro W3" pitchFamily="-1" charset="-128"/>
              </a:rPr>
              <a:t> the discovery of </a:t>
            </a:r>
            <a:r>
              <a:rPr lang="en-US" sz="1200" b="1" kern="1200" dirty="0">
                <a:solidFill>
                  <a:schemeClr val="tx1"/>
                </a:solidFill>
                <a:effectLst/>
                <a:latin typeface="+mn-lt"/>
                <a:ea typeface="ヒラギノ角ゴ Pro W3" pitchFamily="-1" charset="-128"/>
                <a:cs typeface="ヒラギノ角ゴ Pro W3" pitchFamily="-1" charset="-128"/>
              </a:rPr>
              <a:t>X-rays</a:t>
            </a:r>
            <a:r>
              <a:rPr lang="en-US" sz="1200" kern="1200" dirty="0">
                <a:solidFill>
                  <a:schemeClr val="tx1"/>
                </a:solidFill>
                <a:effectLst/>
                <a:latin typeface="+mn-lt"/>
                <a:ea typeface="ヒラギノ角ゴ Pro W3" pitchFamily="-1" charset="-128"/>
                <a:cs typeface="ヒラギノ角ゴ Pro W3" pitchFamily="-1" charset="-128"/>
              </a:rPr>
              <a:t>.</a:t>
            </a:r>
            <a:endParaRPr lang="en-US" altLang="de-DE" dirty="0">
              <a:latin typeface="+mn-lt"/>
              <a:ea typeface="ヒラギノ角ゴ Pro W3"/>
              <a:cs typeface="ヒラギノ角ゴ Pro W3"/>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12</a:t>
            </a:fld>
            <a:endParaRPr lang="de-DE"/>
          </a:p>
        </p:txBody>
      </p:sp>
    </p:spTree>
    <p:extLst>
      <p:ext uri="{BB962C8B-B14F-4D97-AF65-F5344CB8AC3E}">
        <p14:creationId xmlns:p14="http://schemas.microsoft.com/office/powerpoint/2010/main" val="2347441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ヒラギノ角ゴ Pro W3" pitchFamily="-1" charset="-128"/>
                <a:cs typeface="ヒラギノ角ゴ Pro W3" pitchFamily="-1" charset="-128"/>
              </a:rPr>
              <a:t>For further investigations Hittorf </a:t>
            </a:r>
            <a:r>
              <a:rPr lang="en-US" sz="1200" b="1" kern="1200" dirty="0">
                <a:solidFill>
                  <a:schemeClr val="tx1"/>
                </a:solidFill>
                <a:effectLst/>
                <a:latin typeface="+mn-lt"/>
                <a:ea typeface="ヒラギノ角ゴ Pro W3" pitchFamily="-1" charset="-128"/>
                <a:cs typeface="ヒラギノ角ゴ Pro W3" pitchFamily="-1" charset="-128"/>
              </a:rPr>
              <a:t>improved</a:t>
            </a:r>
            <a:r>
              <a:rPr lang="en-US" sz="1200" kern="1200" dirty="0">
                <a:solidFill>
                  <a:schemeClr val="tx1"/>
                </a:solidFill>
                <a:effectLst/>
                <a:latin typeface="+mn-lt"/>
                <a:ea typeface="ヒラギノ角ゴ Pro W3" pitchFamily="-1" charset="-128"/>
                <a:cs typeface="ヒラギノ角ゴ Pro W3" pitchFamily="-1" charset="-128"/>
              </a:rPr>
              <a:t> his </a:t>
            </a:r>
            <a:r>
              <a:rPr lang="en-US" sz="1200" b="1" kern="1200" dirty="0">
                <a:solidFill>
                  <a:schemeClr val="tx1"/>
                </a:solidFill>
                <a:effectLst/>
                <a:latin typeface="+mn-lt"/>
                <a:ea typeface="ヒラギノ角ゴ Pro W3" pitchFamily="-1" charset="-128"/>
                <a:cs typeface="ヒラギノ角ゴ Pro W3" pitchFamily="-1" charset="-128"/>
              </a:rPr>
              <a:t>apparatus</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kern="1200" dirty="0">
                <a:solidFill>
                  <a:schemeClr val="tx1"/>
                </a:solidFill>
                <a:effectLst/>
                <a:latin typeface="+mn-lt"/>
                <a:ea typeface="ヒラギノ角ゴ Pro W3" pitchFamily="-1" charset="-128"/>
                <a:cs typeface="ヒラギノ角ゴ Pro W3" pitchFamily="-1" charset="-128"/>
              </a:rPr>
              <a:t>he acquired the </a:t>
            </a:r>
            <a:r>
              <a:rPr lang="en-US" sz="1200" b="1" kern="1200" dirty="0">
                <a:solidFill>
                  <a:schemeClr val="tx1"/>
                </a:solidFill>
                <a:effectLst/>
                <a:latin typeface="+mn-lt"/>
                <a:ea typeface="ヒラギノ角ゴ Pro W3" pitchFamily="-1" charset="-128"/>
                <a:cs typeface="ヒラギノ角ゴ Pro W3" pitchFamily="-1" charset="-128"/>
              </a:rPr>
              <a:t>spark inductor</a:t>
            </a:r>
            <a:r>
              <a:rPr lang="en-US" sz="1200" kern="1200" dirty="0">
                <a:solidFill>
                  <a:schemeClr val="tx1"/>
                </a:solidFill>
                <a:effectLst/>
                <a:latin typeface="+mn-lt"/>
                <a:ea typeface="ヒラギノ角ゴ Pro W3" pitchFamily="-1" charset="-128"/>
                <a:cs typeface="ヒラギノ角ゴ Pro W3" pitchFamily="-1" charset="-128"/>
              </a:rPr>
              <a:t> invented </a:t>
            </a:r>
            <a:r>
              <a:rPr lang="en-US" sz="1200" b="1" kern="1200" dirty="0">
                <a:solidFill>
                  <a:schemeClr val="tx1"/>
                </a:solidFill>
                <a:effectLst/>
                <a:latin typeface="+mn-lt"/>
                <a:ea typeface="ヒラギノ角ゴ Pro W3" pitchFamily="-1" charset="-128"/>
                <a:cs typeface="ヒラギノ角ゴ Pro W3" pitchFamily="-1" charset="-128"/>
              </a:rPr>
              <a:t>by Daniel </a:t>
            </a:r>
            <a:r>
              <a:rPr lang="en-US" sz="1200" b="1" kern="1200" dirty="0" err="1">
                <a:solidFill>
                  <a:schemeClr val="tx1"/>
                </a:solidFill>
                <a:effectLst/>
                <a:latin typeface="+mn-lt"/>
                <a:ea typeface="ヒラギノ角ゴ Pro W3" pitchFamily="-1" charset="-128"/>
                <a:cs typeface="ヒラギノ角ゴ Pro W3" pitchFamily="-1" charset="-128"/>
              </a:rPr>
              <a:t>Rühmkorff</a:t>
            </a:r>
            <a:r>
              <a:rPr lang="en-US" sz="1200" b="1" kern="1200" dirty="0">
                <a:solidFill>
                  <a:schemeClr val="tx1"/>
                </a:solidFill>
                <a:effectLst/>
                <a:latin typeface="+mn-lt"/>
                <a:ea typeface="ヒラギノ角ゴ Pro W3" pitchFamily="-1" charset="-128"/>
                <a:cs typeface="ヒラギノ角ゴ Pro W3" pitchFamily="-1" charset="-128"/>
              </a:rPr>
              <a:t>, </a:t>
            </a:r>
            <a:r>
              <a:rPr lang="en-US" sz="1200" kern="1200" dirty="0">
                <a:solidFill>
                  <a:schemeClr val="tx1"/>
                </a:solidFill>
                <a:effectLst/>
                <a:latin typeface="+mn-lt"/>
                <a:ea typeface="ヒラギノ角ゴ Pro W3" pitchFamily="-1" charset="-128"/>
                <a:cs typeface="ヒラギノ角ゴ Pro W3" pitchFamily="-1" charset="-128"/>
              </a:rPr>
              <a:t>He then </a:t>
            </a:r>
            <a:r>
              <a:rPr lang="en-US" sz="1200" b="1" kern="1200" dirty="0">
                <a:solidFill>
                  <a:schemeClr val="tx1"/>
                </a:solidFill>
                <a:effectLst/>
                <a:latin typeface="+mn-lt"/>
                <a:ea typeface="ヒラギノ角ゴ Pro W3" pitchFamily="-1" charset="-128"/>
                <a:cs typeface="ヒラギノ角ゴ Pro W3" pitchFamily="-1" charset="-128"/>
              </a:rPr>
              <a:t>set about improving the vacuum</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b="1" kern="1200" dirty="0">
                <a:solidFill>
                  <a:schemeClr val="tx1"/>
                </a:solidFill>
                <a:effectLst/>
                <a:latin typeface="+mn-lt"/>
                <a:ea typeface="ヒラギノ角ゴ Pro W3" pitchFamily="-1" charset="-128"/>
                <a:cs typeface="ヒラギノ角ゴ Pro W3" pitchFamily="-1" charset="-128"/>
              </a:rPr>
              <a:t>succeeded in researching</a:t>
            </a:r>
            <a:r>
              <a:rPr lang="en-US" sz="1200" kern="1200" dirty="0">
                <a:solidFill>
                  <a:schemeClr val="tx1"/>
                </a:solidFill>
                <a:effectLst/>
                <a:latin typeface="+mn-lt"/>
                <a:ea typeface="ヒラギノ角ゴ Pro W3" pitchFamily="-1" charset="-128"/>
                <a:cs typeface="ヒラギノ角ゴ Pro W3" pitchFamily="-1" charset="-128"/>
              </a:rPr>
              <a:t> the </a:t>
            </a:r>
            <a:r>
              <a:rPr lang="en-US" sz="1200" b="1" kern="1200" dirty="0">
                <a:solidFill>
                  <a:schemeClr val="tx1"/>
                </a:solidFill>
                <a:effectLst/>
                <a:latin typeface="+mn-lt"/>
                <a:ea typeface="ヒラギノ角ゴ Pro W3" pitchFamily="-1" charset="-128"/>
                <a:cs typeface="ヒラギノ角ゴ Pro W3" pitchFamily="-1" charset="-128"/>
              </a:rPr>
              <a:t>main properties of the cathode rays </a:t>
            </a:r>
            <a:r>
              <a:rPr lang="en-US" sz="1200" kern="1200" dirty="0">
                <a:solidFill>
                  <a:schemeClr val="tx1"/>
                </a:solidFill>
                <a:effectLst/>
                <a:latin typeface="+mn-lt"/>
                <a:ea typeface="ヒラギノ角ゴ Pro W3" pitchFamily="-1" charset="-128"/>
                <a:cs typeface="ヒラギノ角ゴ Pro W3" pitchFamily="-1" charset="-128"/>
              </a:rPr>
              <a:t>(so named 10 years later by </a:t>
            </a:r>
            <a:r>
              <a:rPr lang="en-US" sz="1200" b="1" kern="1200" dirty="0">
                <a:solidFill>
                  <a:schemeClr val="tx1"/>
                </a:solidFill>
                <a:effectLst/>
                <a:latin typeface="+mn-lt"/>
                <a:ea typeface="ヒラギノ角ゴ Pro W3" pitchFamily="-1" charset="-128"/>
                <a:cs typeface="ヒラギノ角ゴ Pro W3" pitchFamily="-1" charset="-128"/>
              </a:rPr>
              <a:t>Eugen Goldstein in 1876).</a:t>
            </a:r>
            <a:r>
              <a:rPr lang="en-US" sz="1200" kern="1200" dirty="0">
                <a:solidFill>
                  <a:schemeClr val="tx1"/>
                </a:solidFill>
                <a:effectLst/>
                <a:latin typeface="+mn-lt"/>
                <a:ea typeface="ヒラギノ角ゴ Pro W3" pitchFamily="-1" charset="-128"/>
                <a:cs typeface="ヒラギノ角ゴ Pro W3" pitchFamily="-1" charset="-128"/>
              </a:rPr>
              <a:t>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built </a:t>
            </a:r>
            <a:r>
              <a:rPr lang="en-US" sz="1200" b="1" kern="1200" dirty="0">
                <a:solidFill>
                  <a:schemeClr val="tx1"/>
                </a:solidFill>
                <a:effectLst/>
                <a:latin typeface="+mn-lt"/>
                <a:ea typeface="ヒラギノ角ゴ Pro W3" pitchFamily="-1" charset="-128"/>
                <a:cs typeface="ヒラギノ角ゴ Pro W3" pitchFamily="-1" charset="-128"/>
              </a:rPr>
              <a:t>tubes with much higher vacuum </a:t>
            </a:r>
            <a:r>
              <a:rPr lang="en-US" sz="1200" kern="1200" dirty="0">
                <a:solidFill>
                  <a:schemeClr val="tx1"/>
                </a:solidFill>
                <a:effectLst/>
                <a:latin typeface="+mn-lt"/>
                <a:ea typeface="ヒラギノ角ゴ Pro W3" pitchFamily="-1" charset="-128"/>
                <a:cs typeface="ヒラギノ角ゴ Pro W3" pitchFamily="-1" charset="-128"/>
              </a:rPr>
              <a:t>and in an </a:t>
            </a:r>
            <a:r>
              <a:rPr lang="en-US" sz="1200" b="1" kern="1200" dirty="0">
                <a:solidFill>
                  <a:schemeClr val="tx1"/>
                </a:solidFill>
                <a:effectLst/>
                <a:latin typeface="+mn-lt"/>
                <a:ea typeface="ヒラギノ角ゴ Pro W3" pitchFamily="-1" charset="-128"/>
                <a:cs typeface="ヒラギノ角ゴ Pro W3" pitchFamily="-1" charset="-128"/>
              </a:rPr>
              <a:t>L-shaped form - </a:t>
            </a:r>
            <a:r>
              <a:rPr lang="en-US" sz="1200" kern="1200" dirty="0">
                <a:solidFill>
                  <a:schemeClr val="tx1"/>
                </a:solidFill>
                <a:effectLst/>
                <a:latin typeface="+mn-lt"/>
                <a:ea typeface="ヒラギノ角ゴ Pro W3" pitchFamily="-1" charset="-128"/>
                <a:cs typeface="ヒラギノ角ゴ Pro W3" pitchFamily="-1" charset="-128"/>
              </a:rPr>
              <a:t>He </a:t>
            </a:r>
            <a:r>
              <a:rPr lang="en-US" sz="1200" b="1" kern="1200" dirty="0">
                <a:solidFill>
                  <a:schemeClr val="tx1"/>
                </a:solidFill>
                <a:effectLst/>
                <a:latin typeface="+mn-lt"/>
                <a:ea typeface="ヒラギノ角ゴ Pro W3" pitchFamily="-1" charset="-128"/>
                <a:cs typeface="ヒラギノ角ゴ Pro W3" pitchFamily="-1" charset="-128"/>
              </a:rPr>
              <a:t>noted that the electrical discharge always occurred in the arm with the negative electrode </a:t>
            </a:r>
            <a:r>
              <a:rPr lang="en-US" sz="1200" kern="1200" dirty="0">
                <a:solidFill>
                  <a:schemeClr val="tx1"/>
                </a:solidFill>
                <a:effectLst/>
                <a:latin typeface="+mn-lt"/>
                <a:ea typeface="ヒラギノ角ゴ Pro W3" pitchFamily="-1" charset="-128"/>
                <a:cs typeface="ヒラギノ角ゴ Pro W3" pitchFamily="-1" charset="-128"/>
              </a:rPr>
              <a:t>(thus the cathode). Identified the </a:t>
            </a:r>
            <a:r>
              <a:rPr lang="en-US" sz="1200" b="1" kern="1200" dirty="0">
                <a:solidFill>
                  <a:schemeClr val="tx1"/>
                </a:solidFill>
                <a:effectLst/>
                <a:latin typeface="+mn-lt"/>
                <a:ea typeface="ヒラギノ角ゴ Pro W3" pitchFamily="-1" charset="-128"/>
                <a:cs typeface="ヒラギノ角ゴ Pro W3" pitchFamily="-1" charset="-128"/>
              </a:rPr>
              <a:t>cathode as the source of the phenomenon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propagate in a straight line</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produce fluorescence when they strike the glass wall</a:t>
            </a:r>
            <a:r>
              <a:rPr lang="en-US" sz="1200" kern="1200" dirty="0">
                <a:solidFill>
                  <a:schemeClr val="tx1"/>
                </a:solidFill>
                <a:effectLst/>
                <a:latin typeface="+mn-lt"/>
                <a:ea typeface="ヒラギノ角ゴ Pro W3" pitchFamily="-1" charset="-128"/>
                <a:cs typeface="ヒラギノ角ゴ Pro W3" pitchFamily="-1" charset="-128"/>
              </a:rPr>
              <a:t>, metal foil in the path of the rays </a:t>
            </a:r>
            <a:r>
              <a:rPr lang="en-US" sz="1200" b="1" kern="1200" dirty="0">
                <a:solidFill>
                  <a:schemeClr val="tx1"/>
                </a:solidFill>
                <a:effectLst/>
                <a:latin typeface="+mn-lt"/>
                <a:ea typeface="ヒラギノ角ゴ Pro W3" pitchFamily="-1" charset="-128"/>
                <a:cs typeface="ヒラギノ角ゴ Pro W3" pitchFamily="-1" charset="-128"/>
              </a:rPr>
              <a:t>casts shadows</a:t>
            </a:r>
            <a:r>
              <a:rPr lang="en-US" sz="1200" kern="1200" dirty="0">
                <a:solidFill>
                  <a:schemeClr val="tx1"/>
                </a:solidFill>
                <a:effectLst/>
                <a:latin typeface="+mn-lt"/>
                <a:ea typeface="ヒラギノ角ゴ Pro W3" pitchFamily="-1" charset="-128"/>
                <a:cs typeface="ヒラギノ角ゴ Pro W3" pitchFamily="-1" charset="-128"/>
              </a:rPr>
              <a:t>.</a:t>
            </a:r>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He explained the rays coming from the cathode as a simple (negative) current - </a:t>
            </a:r>
            <a:r>
              <a:rPr lang="en-US" sz="1200" kern="1200" dirty="0">
                <a:solidFill>
                  <a:schemeClr val="tx1"/>
                </a:solidFill>
                <a:effectLst/>
                <a:latin typeface="+mn-lt"/>
                <a:ea typeface="ヒラギノ角ゴ Pro W3" pitchFamily="-1" charset="-128"/>
                <a:cs typeface="ヒラギノ角ゴ Pro W3" pitchFamily="-1" charset="-128"/>
              </a:rPr>
              <a:t>Plücker had already demonstrated that they were </a:t>
            </a:r>
            <a:r>
              <a:rPr lang="en-US" sz="1200" b="1" kern="1200" dirty="0">
                <a:solidFill>
                  <a:schemeClr val="tx1"/>
                </a:solidFill>
                <a:effectLst/>
                <a:latin typeface="+mn-lt"/>
                <a:ea typeface="ヒラギノ角ゴ Pro W3" pitchFamily="-1" charset="-128"/>
                <a:cs typeface="ヒラギノ角ゴ Pro W3" pitchFamily="-1" charset="-128"/>
              </a:rPr>
              <a:t>deflected in the magnetic</a:t>
            </a:r>
            <a:r>
              <a:rPr lang="en-US" sz="1200" kern="1200" dirty="0">
                <a:solidFill>
                  <a:schemeClr val="tx1"/>
                </a:solidFill>
                <a:effectLst/>
                <a:latin typeface="+mn-lt"/>
                <a:ea typeface="ヒラギノ角ゴ Pro W3" pitchFamily="-1" charset="-128"/>
                <a:cs typeface="ヒラギノ角ゴ Pro W3" pitchFamily="-1" charset="-128"/>
              </a:rPr>
              <a:t> field. </a:t>
            </a:r>
          </a:p>
          <a:p>
            <a:r>
              <a:rPr lang="en-US" sz="1200" b="1" kern="1200" dirty="0">
                <a:solidFill>
                  <a:schemeClr val="tx1"/>
                </a:solidFill>
                <a:effectLst/>
                <a:latin typeface="+mn-lt"/>
                <a:ea typeface="ヒラギノ角ゴ Pro W3" pitchFamily="-1" charset="-128"/>
                <a:cs typeface="ヒラギノ角ゴ Pro W3" pitchFamily="-1" charset="-128"/>
              </a:rPr>
              <a:t>Hittorf must have produced X.-rays as well.</a:t>
            </a:r>
            <a:endParaRPr lang="de-DE" sz="1200" b="1" kern="1200" dirty="0">
              <a:solidFill>
                <a:schemeClr val="tx1"/>
              </a:solidFill>
              <a:effectLst/>
              <a:latin typeface="+mn-lt"/>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13</a:t>
            </a:fld>
            <a:endParaRPr lang="de-DE"/>
          </a:p>
        </p:txBody>
      </p:sp>
    </p:spTree>
    <p:extLst>
      <p:ext uri="{BB962C8B-B14F-4D97-AF65-F5344CB8AC3E}">
        <p14:creationId xmlns:p14="http://schemas.microsoft.com/office/powerpoint/2010/main" val="4227509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mn-lt"/>
                <a:ea typeface="ヒラギノ角ゴ Pro W3" pitchFamily="-1" charset="-128"/>
                <a:cs typeface="ヒラギノ角ゴ Pro W3" pitchFamily="-1" charset="-128"/>
              </a:rPr>
              <a:t>Building on the work of Plücker and Hittorf</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Eugen Goldstein</a:t>
            </a:r>
            <a:r>
              <a:rPr lang="en-US" sz="1200" kern="1200" dirty="0">
                <a:solidFill>
                  <a:schemeClr val="tx1"/>
                </a:solidFill>
                <a:effectLst/>
                <a:latin typeface="+mn-lt"/>
                <a:ea typeface="ヒラギノ角ゴ Pro W3" pitchFamily="-1" charset="-128"/>
                <a:cs typeface="ヒラギノ角ゴ Pro W3" pitchFamily="-1" charset="-128"/>
              </a:rPr>
              <a:t> from Berlin </a:t>
            </a:r>
            <a:r>
              <a:rPr lang="en-US" sz="1200" b="1" kern="1200" dirty="0">
                <a:solidFill>
                  <a:schemeClr val="tx1"/>
                </a:solidFill>
                <a:effectLst/>
                <a:latin typeface="+mn-lt"/>
                <a:ea typeface="ヒラギノ角ゴ Pro W3" pitchFamily="-1" charset="-128"/>
                <a:cs typeface="ヒラギノ角ゴ Pro W3" pitchFamily="-1" charset="-128"/>
              </a:rPr>
              <a:t>conducted extensive gas discharge</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experiments</a:t>
            </a:r>
            <a:endParaRPr lang="en-US" sz="1200" kern="1200" dirty="0">
              <a:solidFill>
                <a:schemeClr val="tx1"/>
              </a:solidFill>
              <a:effectLst/>
              <a:latin typeface="+mn-lt"/>
              <a:ea typeface="ヒラギノ角ゴ Pro W3" pitchFamily="-1" charset="-128"/>
              <a:cs typeface="ヒラギノ角ゴ Pro W3" pitchFamily="-1" charset="-128"/>
            </a:endParaRP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1876, </a:t>
            </a:r>
            <a:r>
              <a:rPr lang="en-US" sz="1200" kern="1200" dirty="0">
                <a:solidFill>
                  <a:schemeClr val="tx1"/>
                </a:solidFill>
                <a:effectLst/>
                <a:latin typeface="+mn-lt"/>
                <a:ea typeface="ヒラギノ角ゴ Pro W3" pitchFamily="-1" charset="-128"/>
                <a:cs typeface="ヒラギノ角ゴ Pro W3" pitchFamily="-1" charset="-128"/>
              </a:rPr>
              <a:t>rays </a:t>
            </a:r>
            <a:r>
              <a:rPr lang="en-US" sz="1200" b="1" kern="1200" dirty="0">
                <a:solidFill>
                  <a:schemeClr val="tx1"/>
                </a:solidFill>
                <a:effectLst/>
                <a:latin typeface="+mn-lt"/>
                <a:ea typeface="ヒラギノ角ゴ Pro W3" pitchFamily="-1" charset="-128"/>
                <a:cs typeface="ヒラギノ角ゴ Pro W3" pitchFamily="-1" charset="-128"/>
              </a:rPr>
              <a:t>were emitted</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vertical</a:t>
            </a:r>
            <a:r>
              <a:rPr lang="en-US" sz="1200" kern="1200" dirty="0">
                <a:solidFill>
                  <a:schemeClr val="tx1"/>
                </a:solidFill>
                <a:effectLst/>
                <a:latin typeface="+mn-lt"/>
                <a:ea typeface="ヒラギノ角ゴ Pro W3" pitchFamily="-1" charset="-128"/>
                <a:cs typeface="ヒラギノ角ゴ Pro W3" pitchFamily="-1" charset="-128"/>
              </a:rPr>
              <a:t> to the </a:t>
            </a:r>
            <a:r>
              <a:rPr lang="en-US" sz="1200" b="1" kern="1200" dirty="0">
                <a:solidFill>
                  <a:schemeClr val="tx1"/>
                </a:solidFill>
                <a:effectLst/>
                <a:latin typeface="+mn-lt"/>
                <a:ea typeface="ヒラギノ角ゴ Pro W3" pitchFamily="-1" charset="-128"/>
                <a:cs typeface="ヒラギノ角ゴ Pro W3" pitchFamily="-1" charset="-128"/>
              </a:rPr>
              <a:t>cathode surface - he therefore coined the term cathode rays/stream</a:t>
            </a:r>
            <a:r>
              <a:rPr lang="en-US" sz="1200" kern="1200" dirty="0">
                <a:solidFill>
                  <a:schemeClr val="tx1"/>
                </a:solidFill>
                <a:effectLst/>
                <a:latin typeface="+mn-lt"/>
                <a:ea typeface="ヒラギノ角ゴ Pro W3" pitchFamily="-1" charset="-128"/>
                <a:cs typeface="ヒラギノ角ゴ Pro W3" pitchFamily="-1" charset="-128"/>
              </a:rPr>
              <a:t>. </a:t>
            </a:r>
          </a:p>
          <a:p>
            <a:endParaRPr lang="en-US" sz="1200" kern="1200" dirty="0">
              <a:solidFill>
                <a:schemeClr val="tx1"/>
              </a:solidFill>
              <a:effectLst/>
              <a:latin typeface="+mn-lt"/>
              <a:ea typeface="ヒラギノ角ゴ Pro W3" pitchFamily="-1" charset="-128"/>
              <a:cs typeface="ヒラギノ角ゴ Pro W3" pitchFamily="-1" charset="-128"/>
            </a:endParaRPr>
          </a:p>
          <a:p>
            <a:pPr algn="l"/>
            <a:r>
              <a:rPr lang="en-US" sz="1200" b="0" i="0" u="none" strike="noStrike" baseline="0" dirty="0">
                <a:latin typeface="+mn-lt"/>
              </a:rPr>
              <a:t>In </a:t>
            </a:r>
            <a:r>
              <a:rPr lang="en-US" sz="1200" b="1" i="0" u="none" strike="noStrike" baseline="0" dirty="0">
                <a:latin typeface="+mn-lt"/>
              </a:rPr>
              <a:t>1886</a:t>
            </a:r>
            <a:r>
              <a:rPr lang="en-US" sz="1200" b="0" i="0" u="none" strike="noStrike" baseline="0" dirty="0">
                <a:latin typeface="+mn-lt"/>
              </a:rPr>
              <a:t> Goldstein discovered the </a:t>
            </a:r>
            <a:r>
              <a:rPr lang="en-US" sz="1200" b="1" i="0" u="none" strike="noStrike" baseline="0" dirty="0">
                <a:latin typeface="+mn-lt"/>
              </a:rPr>
              <a:t>anode rays</a:t>
            </a:r>
            <a:r>
              <a:rPr lang="en-US" sz="1200" b="0" i="0" u="none" strike="noStrike" baseline="0" dirty="0">
                <a:latin typeface="+mn-lt"/>
              </a:rPr>
              <a:t> - </a:t>
            </a:r>
            <a:r>
              <a:rPr lang="en-US" sz="1200" b="1" i="0" u="none" strike="noStrike" baseline="0" dirty="0">
                <a:latin typeface="+mn-lt"/>
              </a:rPr>
              <a:t>produced by positively charged ions after impact ionization, </a:t>
            </a:r>
            <a:r>
              <a:rPr lang="en-US" sz="1200" b="0" i="0" u="none" strike="noStrike" baseline="0" dirty="0">
                <a:latin typeface="+mn-lt"/>
              </a:rPr>
              <a:t>accelerated towards the cathode, pass – </a:t>
            </a:r>
            <a:r>
              <a:rPr lang="en-US" sz="1200" b="1" i="0" u="none" strike="noStrike" baseline="0" dirty="0">
                <a:latin typeface="+mn-lt"/>
              </a:rPr>
              <a:t>if the cathode is provided with holes </a:t>
            </a:r>
            <a:r>
              <a:rPr lang="en-US" sz="1200" b="0" i="0" u="none" strike="noStrike" baseline="0" dirty="0">
                <a:latin typeface="+mn-lt"/>
              </a:rPr>
              <a:t>– through these holes ("channels") due to their inertia and </a:t>
            </a:r>
            <a:r>
              <a:rPr lang="en-US" sz="1200" b="1" i="0" u="none" strike="noStrike" baseline="0" dirty="0">
                <a:latin typeface="+mn-lt"/>
              </a:rPr>
              <a:t>can be detected behind the cathode by their luminous phenomena</a:t>
            </a:r>
            <a:r>
              <a:rPr lang="en-US" sz="1200" b="0" i="0" u="none" strike="noStrike" baseline="0" dirty="0">
                <a:latin typeface="+mn-lt"/>
              </a:rPr>
              <a:t>.</a:t>
            </a:r>
          </a:p>
          <a:p>
            <a:pPr algn="l"/>
            <a:endParaRPr lang="en-US" sz="1200" b="0" i="0" u="none" strike="noStrike" baseline="0" dirty="0">
              <a:latin typeface="+mn-lt"/>
            </a:endParaRPr>
          </a:p>
          <a:p>
            <a:pPr algn="l"/>
            <a:r>
              <a:rPr lang="en-US" sz="1200" b="1" i="0" u="none" strike="noStrike" baseline="0" dirty="0">
                <a:latin typeface="+mn-lt"/>
              </a:rPr>
              <a:t>“canal rays” </a:t>
            </a:r>
            <a:r>
              <a:rPr lang="en-US" sz="1200" b="0" i="0" u="none" strike="noStrike" baseline="0" dirty="0">
                <a:latin typeface="+mn-lt"/>
              </a:rPr>
              <a:t>(German “</a:t>
            </a:r>
            <a:r>
              <a:rPr lang="en-US" sz="1200" b="0" i="0" u="none" strike="noStrike" baseline="0" dirty="0" err="1">
                <a:latin typeface="+mn-lt"/>
              </a:rPr>
              <a:t>Kanalstrahlen</a:t>
            </a:r>
            <a:r>
              <a:rPr lang="en-US" sz="1200" b="0" i="0" u="none" strike="noStrike" baseline="0" dirty="0">
                <a:latin typeface="+mn-lt"/>
              </a:rPr>
              <a:t>”), </a:t>
            </a:r>
            <a:r>
              <a:rPr lang="en-US" sz="1200" b="1" i="0" u="none" strike="noStrike" baseline="0" dirty="0">
                <a:latin typeface="+mn-lt"/>
              </a:rPr>
              <a:t>speculated that these rays consisted of positively charged particles</a:t>
            </a:r>
            <a:r>
              <a:rPr lang="en-US" sz="1200" b="0" i="0" u="none" strike="noStrike" baseline="0" dirty="0">
                <a:latin typeface="+mn-lt"/>
              </a:rPr>
              <a:t>.</a:t>
            </a:r>
            <a:endParaRPr lang="en-US" sz="1200" kern="1200" dirty="0">
              <a:solidFill>
                <a:schemeClr val="tx1"/>
              </a:solidFill>
              <a:effectLst/>
              <a:latin typeface="+mn-lt"/>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14</a:t>
            </a:fld>
            <a:endParaRPr lang="de-DE"/>
          </a:p>
        </p:txBody>
      </p:sp>
    </p:spTree>
    <p:extLst>
      <p:ext uri="{BB962C8B-B14F-4D97-AF65-F5344CB8AC3E}">
        <p14:creationId xmlns:p14="http://schemas.microsoft.com/office/powerpoint/2010/main" val="1026616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mn-lt"/>
                <a:ea typeface="ヒラギノ角ゴ Pro W3" pitchFamily="-1" charset="-128"/>
                <a:cs typeface="ヒラギノ角ゴ Pro W3" pitchFamily="-1" charset="-128"/>
              </a:rPr>
              <a:t>Besides Hittorf</a:t>
            </a:r>
            <a:r>
              <a:rPr lang="en-US" sz="1200" kern="1200" dirty="0">
                <a:solidFill>
                  <a:schemeClr val="tx1"/>
                </a:solidFill>
                <a:effectLst/>
                <a:latin typeface="+mn-lt"/>
                <a:ea typeface="ヒラギノ角ゴ Pro W3" pitchFamily="-1" charset="-128"/>
                <a:cs typeface="ヒラギノ角ゴ Pro W3" pitchFamily="-1" charset="-128"/>
              </a:rPr>
              <a:t>, Sir </a:t>
            </a:r>
            <a:r>
              <a:rPr lang="en-US" sz="1200" b="1" kern="1200" dirty="0">
                <a:solidFill>
                  <a:schemeClr val="tx1"/>
                </a:solidFill>
                <a:effectLst/>
                <a:latin typeface="+mn-lt"/>
                <a:ea typeface="ヒラギノ角ゴ Pro W3" pitchFamily="-1" charset="-128"/>
                <a:cs typeface="ヒラギノ角ゴ Pro W3" pitchFamily="-1" charset="-128"/>
              </a:rPr>
              <a:t>William Crookes</a:t>
            </a:r>
            <a:r>
              <a:rPr lang="en-US" sz="1200" kern="1200" dirty="0">
                <a:solidFill>
                  <a:schemeClr val="tx1"/>
                </a:solidFill>
                <a:effectLst/>
                <a:latin typeface="+mn-lt"/>
                <a:ea typeface="ヒラギノ角ゴ Pro W3" pitchFamily="-1" charset="-128"/>
                <a:cs typeface="ヒラギノ角ゴ Pro W3" pitchFamily="-1" charset="-128"/>
              </a:rPr>
              <a:t> also dealt with cathode rays. </a:t>
            </a:r>
          </a:p>
          <a:p>
            <a:r>
              <a:rPr lang="en-US" sz="1200" kern="1200" dirty="0">
                <a:solidFill>
                  <a:schemeClr val="tx1"/>
                </a:solidFill>
                <a:effectLst/>
                <a:latin typeface="+mn-lt"/>
                <a:ea typeface="ヒラギノ角ゴ Pro W3" pitchFamily="-1" charset="-128"/>
                <a:cs typeface="ヒラギノ角ゴ Pro W3" pitchFamily="-1" charset="-128"/>
              </a:rPr>
              <a:t>In </a:t>
            </a:r>
            <a:r>
              <a:rPr lang="en-US" sz="1200" b="1" kern="1200" dirty="0">
                <a:solidFill>
                  <a:schemeClr val="tx1"/>
                </a:solidFill>
                <a:effectLst/>
                <a:latin typeface="+mn-lt"/>
                <a:ea typeface="ヒラギノ角ゴ Pro W3" pitchFamily="-1" charset="-128"/>
                <a:cs typeface="ヒラギノ角ゴ Pro W3" pitchFamily="-1" charset="-128"/>
              </a:rPr>
              <a:t>1879</a:t>
            </a:r>
            <a:r>
              <a:rPr lang="en-US" sz="1200" kern="1200" dirty="0">
                <a:solidFill>
                  <a:schemeClr val="tx1"/>
                </a:solidFill>
                <a:effectLst/>
                <a:latin typeface="+mn-lt"/>
                <a:ea typeface="ヒラギノ角ゴ Pro W3" pitchFamily="-1" charset="-128"/>
                <a:cs typeface="ヒラギノ角ゴ Pro W3" pitchFamily="-1" charset="-128"/>
              </a:rPr>
              <a:t> he </a:t>
            </a:r>
            <a:r>
              <a:rPr lang="en-US" sz="1200" b="1" kern="1200" dirty="0">
                <a:solidFill>
                  <a:schemeClr val="tx1"/>
                </a:solidFill>
                <a:effectLst/>
                <a:latin typeface="+mn-lt"/>
                <a:ea typeface="ヒラギノ角ゴ Pro W3" pitchFamily="-1" charset="-128"/>
                <a:cs typeface="ヒラギノ角ゴ Pro W3" pitchFamily="-1" charset="-128"/>
              </a:rPr>
              <a:t>could prove with the </a:t>
            </a:r>
            <a:r>
              <a:rPr lang="en-US" sz="1200" b="1" kern="1200" dirty="0" err="1">
                <a:solidFill>
                  <a:schemeClr val="tx1"/>
                </a:solidFill>
                <a:effectLst/>
                <a:latin typeface="+mn-lt"/>
                <a:ea typeface="ヒラギノ角ゴ Pro W3" pitchFamily="-1" charset="-128"/>
                <a:cs typeface="ヒラギノ角ゴ Pro W3" pitchFamily="-1" charset="-128"/>
              </a:rPr>
              <a:t>maltese</a:t>
            </a:r>
            <a:r>
              <a:rPr lang="en-US" sz="1200" b="1" kern="1200" dirty="0">
                <a:solidFill>
                  <a:schemeClr val="tx1"/>
                </a:solidFill>
                <a:effectLst/>
                <a:latin typeface="+mn-lt"/>
                <a:ea typeface="ヒラギノ角ゴ Pro W3" pitchFamily="-1" charset="-128"/>
                <a:cs typeface="ヒラギノ角ゴ Pro W3" pitchFamily="-1" charset="-128"/>
              </a:rPr>
              <a:t> cross tube</a:t>
            </a:r>
            <a:r>
              <a:rPr lang="en-US" sz="1200" kern="1200" dirty="0">
                <a:solidFill>
                  <a:schemeClr val="tx1"/>
                </a:solidFill>
                <a:effectLst/>
                <a:latin typeface="+mn-lt"/>
                <a:ea typeface="ヒラギノ角ゴ Pro W3" pitchFamily="-1" charset="-128"/>
                <a:cs typeface="ヒラギノ角ゴ Pro W3" pitchFamily="-1" charset="-128"/>
              </a:rPr>
              <a:t>, that the </a:t>
            </a:r>
            <a:r>
              <a:rPr lang="en-US" sz="1200" b="1" kern="1200" dirty="0">
                <a:solidFill>
                  <a:schemeClr val="tx1"/>
                </a:solidFill>
                <a:effectLst/>
                <a:latin typeface="+mn-lt"/>
                <a:ea typeface="ヒラギノ角ゴ Pro W3" pitchFamily="-1" charset="-128"/>
                <a:cs typeface="ヒラギノ角ゴ Pro W3" pitchFamily="-1" charset="-128"/>
              </a:rPr>
              <a:t>cathode rays beam spreads out </a:t>
            </a:r>
            <a:r>
              <a:rPr lang="en-US" sz="1200" b="1" kern="1200" dirty="0" err="1">
                <a:solidFill>
                  <a:schemeClr val="tx1"/>
                </a:solidFill>
                <a:effectLst/>
                <a:latin typeface="+mn-lt"/>
                <a:ea typeface="ヒラギノ角ゴ Pro W3" pitchFamily="-1" charset="-128"/>
                <a:cs typeface="ヒラギノ角ゴ Pro W3" pitchFamily="-1" charset="-128"/>
              </a:rPr>
              <a:t>lineary</a:t>
            </a:r>
            <a:r>
              <a:rPr lang="en-US" sz="1200" b="1" kern="1200" dirty="0">
                <a:solidFill>
                  <a:schemeClr val="tx1"/>
                </a:solidFill>
                <a:effectLst/>
                <a:latin typeface="+mn-lt"/>
                <a:ea typeface="ヒラギノ角ゴ Pro W3" pitchFamily="-1" charset="-128"/>
                <a:cs typeface="ヒラギノ角ゴ Pro W3" pitchFamily="-1" charset="-128"/>
              </a:rPr>
              <a:t> from the cathode to the anode</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kern="1200" dirty="0">
                <a:solidFill>
                  <a:schemeClr val="tx1"/>
                </a:solidFill>
                <a:effectLst/>
                <a:latin typeface="+mn-lt"/>
                <a:ea typeface="ヒラギノ角ゴ Pro W3" pitchFamily="-1" charset="-128"/>
                <a:cs typeface="ヒラギノ角ゴ Pro W3" pitchFamily="-1" charset="-128"/>
              </a:rPr>
              <a:t>The </a:t>
            </a:r>
            <a:r>
              <a:rPr lang="en-US" sz="1200" b="1" kern="1200" dirty="0">
                <a:solidFill>
                  <a:schemeClr val="tx1"/>
                </a:solidFill>
                <a:effectLst/>
                <a:latin typeface="+mn-lt"/>
                <a:ea typeface="ヒラギノ角ゴ Pro W3" pitchFamily="-1" charset="-128"/>
                <a:cs typeface="ヒラギノ角ゴ Pro W3" pitchFamily="-1" charset="-128"/>
              </a:rPr>
              <a:t>high-vacuum tubes (10-6atm</a:t>
            </a:r>
            <a:r>
              <a:rPr lang="en-US" sz="1200" kern="1200" dirty="0">
                <a:solidFill>
                  <a:schemeClr val="tx1"/>
                </a:solidFill>
                <a:effectLst/>
                <a:latin typeface="+mn-lt"/>
                <a:ea typeface="ヒラギノ角ゴ Pro W3" pitchFamily="-1" charset="-128"/>
                <a:cs typeface="ヒラギノ角ゴ Pro W3" pitchFamily="-1" charset="-128"/>
              </a:rPr>
              <a:t>), his own design and </a:t>
            </a:r>
            <a:r>
              <a:rPr lang="en-US" sz="1200" b="1" kern="1200" dirty="0">
                <a:solidFill>
                  <a:schemeClr val="tx1"/>
                </a:solidFill>
                <a:effectLst/>
                <a:latin typeface="+mn-lt"/>
                <a:ea typeface="ヒラギノ角ゴ Pro W3" pitchFamily="-1" charset="-128"/>
                <a:cs typeface="ヒラギノ角ゴ Pro W3" pitchFamily="-1" charset="-128"/>
              </a:rPr>
              <a:t>later used </a:t>
            </a:r>
            <a:r>
              <a:rPr lang="en-US" sz="1200" kern="1200" dirty="0">
                <a:solidFill>
                  <a:schemeClr val="tx1"/>
                </a:solidFill>
                <a:effectLst/>
                <a:latin typeface="+mn-lt"/>
                <a:ea typeface="ヒラギノ角ゴ Pro W3" pitchFamily="-1" charset="-128"/>
                <a:cs typeface="ヒラギノ角ゴ Pro W3" pitchFamily="-1" charset="-128"/>
              </a:rPr>
              <a:t>by </a:t>
            </a:r>
            <a:r>
              <a:rPr lang="en-US" sz="1200" kern="1200" dirty="0" err="1">
                <a:solidFill>
                  <a:schemeClr val="tx1"/>
                </a:solidFill>
                <a:effectLst/>
                <a:latin typeface="+mn-lt"/>
                <a:ea typeface="ヒラギノ角ゴ Pro W3" pitchFamily="-1" charset="-128"/>
                <a:cs typeface="ヒラギノ角ゴ Pro W3" pitchFamily="-1" charset="-128"/>
              </a:rPr>
              <a:t>Röntgen</a:t>
            </a:r>
            <a:r>
              <a:rPr lang="en-US" sz="1200" kern="1200" dirty="0">
                <a:solidFill>
                  <a:schemeClr val="tx1"/>
                </a:solidFill>
                <a:effectLst/>
                <a:latin typeface="+mn-lt"/>
                <a:ea typeface="ヒラギノ角ゴ Pro W3" pitchFamily="-1" charset="-128"/>
                <a:cs typeface="ヒラギノ角ゴ Pro W3" pitchFamily="-1" charset="-128"/>
              </a:rPr>
              <a:t>.</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He </a:t>
            </a:r>
            <a:r>
              <a:rPr lang="en-US" sz="1200" b="1" kern="1200" dirty="0">
                <a:solidFill>
                  <a:schemeClr val="tx1"/>
                </a:solidFill>
                <a:effectLst/>
                <a:latin typeface="+mn-lt"/>
                <a:ea typeface="ヒラギノ角ゴ Pro W3" pitchFamily="-1" charset="-128"/>
                <a:cs typeface="ヒラギノ角ゴ Pro W3" pitchFamily="-1" charset="-128"/>
              </a:rPr>
              <a:t>predicted</a:t>
            </a:r>
            <a:r>
              <a:rPr lang="en-US" sz="1200" kern="1200" dirty="0">
                <a:solidFill>
                  <a:schemeClr val="tx1"/>
                </a:solidFill>
                <a:effectLst/>
                <a:latin typeface="+mn-lt"/>
                <a:ea typeface="ヒラギノ角ゴ Pro W3" pitchFamily="-1" charset="-128"/>
                <a:cs typeface="ヒラギノ角ゴ Pro W3" pitchFamily="-1" charset="-128"/>
              </a:rPr>
              <a:t>, that the </a:t>
            </a:r>
            <a:r>
              <a:rPr lang="en-US" sz="1200" b="1" kern="1200" dirty="0">
                <a:solidFill>
                  <a:schemeClr val="tx1"/>
                </a:solidFill>
                <a:effectLst/>
                <a:latin typeface="+mn-lt"/>
                <a:ea typeface="ヒラギノ角ゴ Pro W3" pitchFamily="-1" charset="-128"/>
                <a:cs typeface="ヒラギノ角ゴ Pro W3" pitchFamily="-1" charset="-128"/>
              </a:rPr>
              <a:t>cathode rays must be an amount of negative charged particles, </a:t>
            </a:r>
            <a:r>
              <a:rPr lang="en-US" sz="1200" kern="1200" dirty="0">
                <a:solidFill>
                  <a:schemeClr val="tx1"/>
                </a:solidFill>
                <a:effectLst/>
                <a:latin typeface="+mn-lt"/>
                <a:ea typeface="ヒラギノ角ゴ Pro W3" pitchFamily="-1" charset="-128"/>
                <a:cs typeface="ヒラギノ角ゴ Pro W3" pitchFamily="-1" charset="-128"/>
              </a:rPr>
              <a:t>his theory has been approved. </a:t>
            </a:r>
          </a:p>
          <a:p>
            <a:r>
              <a:rPr lang="en-US" sz="1200" b="1" kern="1200" dirty="0">
                <a:solidFill>
                  <a:schemeClr val="tx1"/>
                </a:solidFill>
                <a:effectLst/>
                <a:latin typeface="+mn-lt"/>
                <a:ea typeface="ヒラギノ角ゴ Pro W3" pitchFamily="-1" charset="-128"/>
                <a:cs typeface="ヒラギノ角ゴ Pro W3" pitchFamily="-1" charset="-128"/>
              </a:rPr>
              <a:t>After increasing the gas pressure he noticed a glowing discharge</a:t>
            </a:r>
            <a:r>
              <a:rPr lang="en-US" sz="1200" kern="1200" dirty="0">
                <a:solidFill>
                  <a:schemeClr val="tx1"/>
                </a:solidFill>
                <a:effectLst/>
                <a:latin typeface="+mn-lt"/>
                <a:ea typeface="ヒラギノ角ゴ Pro W3" pitchFamily="-1" charset="-128"/>
                <a:cs typeface="ヒラギノ角ゴ Pro W3" pitchFamily="-1" charset="-128"/>
              </a:rPr>
              <a:t>. Crookes believed to </a:t>
            </a:r>
            <a:r>
              <a:rPr lang="en-US" sz="1200" b="1" kern="1200" dirty="0">
                <a:solidFill>
                  <a:schemeClr val="tx1"/>
                </a:solidFill>
                <a:effectLst/>
                <a:latin typeface="+mn-lt"/>
                <a:ea typeface="ヒラギノ角ゴ Pro W3" pitchFamily="-1" charset="-128"/>
                <a:cs typeface="ヒラギノ角ゴ Pro W3" pitchFamily="-1" charset="-128"/>
              </a:rPr>
              <a:t>observe shining atoms</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or matter in a special state</a:t>
            </a:r>
            <a:r>
              <a:rPr lang="en-US" sz="1200" kern="1200" dirty="0">
                <a:solidFill>
                  <a:schemeClr val="tx1"/>
                </a:solidFill>
                <a:effectLst/>
                <a:latin typeface="+mn-lt"/>
                <a:ea typeface="ヒラギノ角ゴ Pro W3" pitchFamily="-1" charset="-128"/>
                <a:cs typeface="ヒラギノ角ゴ Pro W3" pitchFamily="-1" charset="-128"/>
              </a:rPr>
              <a:t>. In his lecture “On Radiant Matter” Crookes pronounced the </a:t>
            </a:r>
            <a:r>
              <a:rPr lang="en-US" sz="1200" b="1" kern="1200" dirty="0">
                <a:solidFill>
                  <a:schemeClr val="tx1"/>
                </a:solidFill>
                <a:effectLst/>
                <a:latin typeface="+mn-lt"/>
                <a:ea typeface="ヒラギノ角ゴ Pro W3" pitchFamily="-1" charset="-128"/>
                <a:cs typeface="ヒラギノ角ゴ Pro W3" pitchFamily="-1" charset="-128"/>
              </a:rPr>
              <a:t>hypothesis of a fourth state of aggregation of matter</a:t>
            </a:r>
            <a:r>
              <a:rPr lang="en-US" sz="1200" kern="1200" dirty="0">
                <a:solidFill>
                  <a:schemeClr val="tx1"/>
                </a:solidFill>
                <a:effectLst/>
                <a:latin typeface="+mn-lt"/>
                <a:ea typeface="ヒラギノ角ゴ Pro W3" pitchFamily="-1" charset="-128"/>
                <a:cs typeface="ヒラギノ角ゴ Pro W3" pitchFamily="-1" charset="-128"/>
              </a:rPr>
              <a:t> to explain phenomena in highly evacuated cathode tubes.</a:t>
            </a:r>
            <a:endParaRPr lang="de-DE" sz="1200" kern="1200" dirty="0">
              <a:solidFill>
                <a:schemeClr val="tx1"/>
              </a:solidFill>
              <a:effectLst/>
              <a:latin typeface="+mn-lt"/>
              <a:ea typeface="ヒラギノ角ゴ Pro W3" pitchFamily="-1" charset="-128"/>
              <a:cs typeface="ヒラギノ角ゴ Pro W3" pitchFamily="-1" charset="-128"/>
            </a:endParaRP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that his photographic plates were strangely fogged and often </a:t>
            </a:r>
            <a:r>
              <a:rPr lang="en-US" sz="1200" b="1" kern="1200" dirty="0" err="1">
                <a:solidFill>
                  <a:schemeClr val="tx1"/>
                </a:solidFill>
                <a:effectLst/>
                <a:latin typeface="+mn-lt"/>
                <a:ea typeface="ヒラギノ角ゴ Pro W3" pitchFamily="-1" charset="-128"/>
                <a:cs typeface="ヒラギノ角ゴ Pro W3" pitchFamily="-1" charset="-128"/>
              </a:rPr>
              <a:t>blackend</a:t>
            </a:r>
            <a:r>
              <a:rPr lang="en-US" sz="1200" b="1" kern="1200" dirty="0">
                <a:solidFill>
                  <a:schemeClr val="tx1"/>
                </a:solidFill>
                <a:effectLst/>
                <a:latin typeface="+mn-lt"/>
                <a:ea typeface="ヒラギノ角ゴ Pro W3" pitchFamily="-1" charset="-128"/>
                <a:cs typeface="ヒラギノ角ゴ Pro W3" pitchFamily="-1" charset="-128"/>
              </a:rPr>
              <a:t>, complained</a:t>
            </a:r>
            <a:r>
              <a:rPr lang="en-US" sz="1200" kern="1200" dirty="0">
                <a:solidFill>
                  <a:schemeClr val="tx1"/>
                </a:solidFill>
                <a:effectLst/>
                <a:latin typeface="+mn-lt"/>
                <a:ea typeface="ヒラギノ角ゴ Pro W3" pitchFamily="-1" charset="-128"/>
                <a:cs typeface="ヒラギノ角ゴ Pro W3" pitchFamily="-1" charset="-128"/>
              </a:rPr>
              <a:t> about the </a:t>
            </a:r>
            <a:r>
              <a:rPr lang="en-US" sz="1200" b="1" kern="1200" dirty="0">
                <a:solidFill>
                  <a:schemeClr val="tx1"/>
                </a:solidFill>
                <a:effectLst/>
                <a:latin typeface="+mn-lt"/>
                <a:ea typeface="ヒラギノ角ゴ Pro W3" pitchFamily="-1" charset="-128"/>
                <a:cs typeface="ヒラギノ角ゴ Pro W3" pitchFamily="-1" charset="-128"/>
              </a:rPr>
              <a:t>faulty photo plates to the manufacturer</a:t>
            </a:r>
            <a:r>
              <a:rPr lang="en-US" sz="1200" kern="1200" dirty="0">
                <a:solidFill>
                  <a:schemeClr val="tx1"/>
                </a:solidFill>
                <a:effectLst/>
                <a:latin typeface="+mn-lt"/>
                <a:ea typeface="ヒラギノ角ゴ Pro W3" pitchFamily="-1" charset="-128"/>
                <a:cs typeface="ヒラギノ角ゴ Pro W3" pitchFamily="-1" charset="-128"/>
              </a:rPr>
              <a:t>.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In his writings he gave a perfect description of an x-ray tube in full action</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of all the phenomena occurring within it</a:t>
            </a:r>
            <a:r>
              <a:rPr lang="en-US" sz="1200" kern="1200" dirty="0">
                <a:solidFill>
                  <a:schemeClr val="tx1"/>
                </a:solidFill>
                <a:effectLst/>
                <a:latin typeface="+mn-lt"/>
                <a:ea typeface="ヒラギノ角ゴ Pro W3" pitchFamily="-1" charset="-128"/>
                <a:cs typeface="ヒラギノ角ゴ Pro W3" pitchFamily="-1" charset="-128"/>
              </a:rPr>
              <a:t>. But he </a:t>
            </a:r>
            <a:r>
              <a:rPr lang="en-US" sz="1200" b="1" kern="1200" dirty="0">
                <a:solidFill>
                  <a:schemeClr val="tx1"/>
                </a:solidFill>
                <a:effectLst/>
                <a:latin typeface="+mn-lt"/>
                <a:ea typeface="ヒラギノ角ゴ Pro W3" pitchFamily="-1" charset="-128"/>
                <a:cs typeface="ヒラギノ角ゴ Pro W3" pitchFamily="-1" charset="-128"/>
              </a:rPr>
              <a:t>appeared to ignore what was happening outside </a:t>
            </a:r>
            <a:r>
              <a:rPr lang="en-US" sz="1200" kern="1200" dirty="0">
                <a:solidFill>
                  <a:schemeClr val="tx1"/>
                </a:solidFill>
                <a:effectLst/>
                <a:latin typeface="+mn-lt"/>
                <a:ea typeface="ヒラギノ角ゴ Pro W3" pitchFamily="-1" charset="-128"/>
                <a:cs typeface="ヒラギノ角ゴ Pro W3" pitchFamily="-1" charset="-128"/>
              </a:rPr>
              <a:t>it, he did not </a:t>
            </a:r>
            <a:r>
              <a:rPr lang="en-US" sz="1200" b="1" kern="1200" dirty="0">
                <a:solidFill>
                  <a:schemeClr val="tx1"/>
                </a:solidFill>
                <a:effectLst/>
                <a:latin typeface="+mn-lt"/>
                <a:ea typeface="ヒラギノ角ゴ Pro W3" pitchFamily="-1" charset="-128"/>
                <a:cs typeface="ヒラギノ角ゴ Pro W3" pitchFamily="-1" charset="-128"/>
              </a:rPr>
              <a:t>recognize the correlation of the assumed “faulty plates” and his experiments</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b="1" kern="1200" dirty="0">
                <a:solidFill>
                  <a:schemeClr val="tx1"/>
                </a:solidFill>
                <a:effectLst/>
                <a:latin typeface="+mn-lt"/>
                <a:ea typeface="ヒラギノ角ゴ Pro W3" pitchFamily="-1" charset="-128"/>
                <a:cs typeface="ヒラギノ角ゴ Pro W3" pitchFamily="-1" charset="-128"/>
              </a:rPr>
              <a:t>He definitely generated X-rays</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kern="1200" dirty="0">
                <a:solidFill>
                  <a:schemeClr val="tx1"/>
                </a:solidFill>
                <a:effectLst/>
                <a:latin typeface="+mn-lt"/>
                <a:ea typeface="ヒラギノ角ゴ Pro W3" pitchFamily="-1" charset="-128"/>
                <a:cs typeface="ヒラギノ角ゴ Pro W3" pitchFamily="-1" charset="-128"/>
              </a:rPr>
              <a:t>But no one, during 20 years of experimentation with high-vacuum tubes, which became known as Crookes tubes, at schools and universities around the world, seemed to notice – until </a:t>
            </a:r>
            <a:r>
              <a:rPr lang="en-US" sz="1200" kern="1200" dirty="0" err="1">
                <a:solidFill>
                  <a:schemeClr val="tx1"/>
                </a:solidFill>
                <a:effectLst/>
                <a:latin typeface="+mn-lt"/>
                <a:ea typeface="ヒラギノ角ゴ Pro W3" pitchFamily="-1" charset="-128"/>
                <a:cs typeface="ヒラギノ角ゴ Pro W3" pitchFamily="-1" charset="-128"/>
              </a:rPr>
              <a:t>Röntgen</a:t>
            </a:r>
            <a:r>
              <a:rPr lang="en-US" sz="1200" kern="1200" dirty="0">
                <a:solidFill>
                  <a:schemeClr val="tx1"/>
                </a:solidFill>
                <a:effectLst/>
                <a:latin typeface="+mn-lt"/>
                <a:ea typeface="ヒラギノ角ゴ Pro W3" pitchFamily="-1" charset="-128"/>
                <a:cs typeface="ヒラギノ角ゴ Pro W3" pitchFamily="-1" charset="-128"/>
              </a:rPr>
              <a:t> in 1895.</a:t>
            </a:r>
          </a:p>
        </p:txBody>
      </p:sp>
      <p:sp>
        <p:nvSpPr>
          <p:cNvPr id="4" name="Foliennummernplatzhalter 3"/>
          <p:cNvSpPr>
            <a:spLocks noGrp="1"/>
          </p:cNvSpPr>
          <p:nvPr>
            <p:ph type="sldNum" sz="quarter" idx="5"/>
          </p:nvPr>
        </p:nvSpPr>
        <p:spPr/>
        <p:txBody>
          <a:bodyPr/>
          <a:lstStyle/>
          <a:p>
            <a:fld id="{1BA26C72-EB32-48B8-AD97-570ECD622445}" type="slidenum">
              <a:rPr lang="de-DE" smtClean="0"/>
              <a:t>15</a:t>
            </a:fld>
            <a:endParaRPr lang="de-DE"/>
          </a:p>
        </p:txBody>
      </p:sp>
    </p:spTree>
    <p:extLst>
      <p:ext uri="{BB962C8B-B14F-4D97-AF65-F5344CB8AC3E}">
        <p14:creationId xmlns:p14="http://schemas.microsoft.com/office/powerpoint/2010/main" val="1333791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ヒラギノ角ゴ Pro W3" pitchFamily="-1" charset="-128"/>
                <a:cs typeface="ヒラギノ角ゴ Pro W3" pitchFamily="-1" charset="-128"/>
              </a:rPr>
              <a:t>Ukrainian physicist and electrical engineer Johann </a:t>
            </a:r>
            <a:r>
              <a:rPr lang="en-US" sz="1200" b="1" kern="1200" dirty="0" err="1">
                <a:solidFill>
                  <a:schemeClr val="tx1"/>
                </a:solidFill>
                <a:effectLst/>
                <a:latin typeface="+mn-lt"/>
                <a:ea typeface="ヒラギノ角ゴ Pro W3" pitchFamily="-1" charset="-128"/>
                <a:cs typeface="ヒラギノ角ゴ Pro W3" pitchFamily="-1" charset="-128"/>
              </a:rPr>
              <a:t>Puluj</a:t>
            </a:r>
            <a:r>
              <a:rPr lang="en-US" sz="1200" b="1" kern="1200" dirty="0">
                <a:solidFill>
                  <a:schemeClr val="tx1"/>
                </a:solidFill>
                <a:effectLst/>
                <a:latin typeface="+mn-lt"/>
                <a:ea typeface="ヒラギノ角ゴ Pro W3" pitchFamily="-1" charset="-128"/>
                <a:cs typeface="ヒラギノ角ゴ Pro W3" pitchFamily="-1" charset="-128"/>
              </a:rPr>
              <a:t>. </a:t>
            </a:r>
          </a:p>
          <a:p>
            <a:r>
              <a:rPr lang="en-US" sz="1200" b="1" kern="1200" dirty="0">
                <a:solidFill>
                  <a:schemeClr val="tx1"/>
                </a:solidFill>
                <a:effectLst/>
                <a:latin typeface="+mn-lt"/>
                <a:ea typeface="ヒラギノ角ゴ Pro W3" pitchFamily="-1" charset="-128"/>
                <a:cs typeface="ヒラギノ角ゴ Pro W3" pitchFamily="-1" charset="-128"/>
              </a:rPr>
              <a:t>he offered an explanation to the nature of cathode rays: </a:t>
            </a:r>
            <a:r>
              <a:rPr lang="en-US" sz="1200" kern="1200" dirty="0">
                <a:solidFill>
                  <a:schemeClr val="tx1"/>
                </a:solidFill>
                <a:effectLst/>
                <a:latin typeface="+mn-lt"/>
                <a:ea typeface="ヒラギノ角ゴ Pro W3" pitchFamily="-1" charset="-128"/>
                <a:cs typeface="ヒラギノ角ゴ Pro W3" pitchFamily="-1" charset="-128"/>
              </a:rPr>
              <a:t>Physical particles were mechanically </a:t>
            </a:r>
            <a:r>
              <a:rPr lang="en-US" sz="1200" b="1" kern="1200" dirty="0">
                <a:solidFill>
                  <a:schemeClr val="tx1"/>
                </a:solidFill>
                <a:effectLst/>
                <a:latin typeface="+mn-lt"/>
                <a:ea typeface="ヒラギノ角ゴ Pro W3" pitchFamily="-1" charset="-128"/>
                <a:cs typeface="ヒラギノ角ゴ Pro W3" pitchFamily="-1" charset="-128"/>
              </a:rPr>
              <a:t>released from the electrodes</a:t>
            </a:r>
            <a:r>
              <a:rPr lang="en-US" sz="1200" kern="1200" dirty="0">
                <a:solidFill>
                  <a:schemeClr val="tx1"/>
                </a:solidFill>
                <a:effectLst/>
                <a:latin typeface="+mn-lt"/>
                <a:ea typeface="ヒラギノ角ゴ Pro W3" pitchFamily="-1" charset="-128"/>
                <a:cs typeface="ヒラギノ角ゴ Pro W3" pitchFamily="-1" charset="-128"/>
              </a:rPr>
              <a:t> that are </a:t>
            </a:r>
            <a:r>
              <a:rPr lang="en-US" sz="1200" b="1" kern="1200" dirty="0">
                <a:solidFill>
                  <a:schemeClr val="tx1"/>
                </a:solidFill>
                <a:effectLst/>
                <a:latin typeface="+mn-lt"/>
                <a:ea typeface="ヒラギノ角ゴ Pro W3" pitchFamily="-1" charset="-128"/>
                <a:cs typeface="ヒラギノ角ゴ Pro W3" pitchFamily="-1" charset="-128"/>
              </a:rPr>
              <a:t>charged with negative electricity</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moving in a straight line </a:t>
            </a:r>
            <a:r>
              <a:rPr lang="en-US" sz="1200" kern="1200" dirty="0">
                <a:solidFill>
                  <a:schemeClr val="tx1"/>
                </a:solidFill>
                <a:effectLst/>
                <a:latin typeface="+mn-lt"/>
                <a:ea typeface="ヒラギノ角ゴ Pro W3" pitchFamily="-1" charset="-128"/>
                <a:cs typeface="ヒラギノ角ゴ Pro W3" pitchFamily="-1" charset="-128"/>
              </a:rPr>
              <a:t>at </a:t>
            </a:r>
            <a:r>
              <a:rPr lang="en-US" sz="1200" b="1" kern="1200" dirty="0">
                <a:solidFill>
                  <a:schemeClr val="tx1"/>
                </a:solidFill>
                <a:effectLst/>
                <a:latin typeface="+mn-lt"/>
                <a:ea typeface="ヒラギノ角ゴ Pro W3" pitchFamily="-1" charset="-128"/>
                <a:cs typeface="ヒラギノ角ゴ Pro W3" pitchFamily="-1" charset="-128"/>
              </a:rPr>
              <a:t>high speed</a:t>
            </a:r>
            <a:r>
              <a:rPr lang="en-US" sz="1200" kern="1200" dirty="0">
                <a:solidFill>
                  <a:schemeClr val="tx1"/>
                </a:solidFill>
                <a:effectLst/>
                <a:latin typeface="+mn-lt"/>
                <a:ea typeface="ヒラギノ角ゴ Pro W3" pitchFamily="-1" charset="-128"/>
                <a:cs typeface="ヒラギノ角ゴ Pro W3" pitchFamily="-1" charset="-128"/>
              </a:rPr>
              <a:t>, and </a:t>
            </a:r>
            <a:r>
              <a:rPr lang="en-US" sz="1200" b="1" kern="1200" dirty="0">
                <a:solidFill>
                  <a:schemeClr val="tx1"/>
                </a:solidFill>
                <a:effectLst/>
                <a:latin typeface="+mn-lt"/>
                <a:ea typeface="ヒラギノ角ゴ Pro W3" pitchFamily="-1" charset="-128"/>
                <a:cs typeface="ヒラギノ角ゴ Pro W3" pitchFamily="-1" charset="-128"/>
              </a:rPr>
              <a:t>together with the residual molecules of the gas</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mediating the conduction</a:t>
            </a:r>
            <a:r>
              <a:rPr lang="en-US" sz="1200" kern="1200" dirty="0">
                <a:solidFill>
                  <a:schemeClr val="tx1"/>
                </a:solidFill>
                <a:effectLst/>
                <a:latin typeface="+mn-lt"/>
                <a:ea typeface="ヒラギノ角ゴ Pro W3" pitchFamily="-1" charset="-128"/>
                <a:cs typeface="ヒラギノ角ゴ Pro W3" pitchFamily="-1" charset="-128"/>
              </a:rPr>
              <a:t> of </a:t>
            </a:r>
            <a:r>
              <a:rPr lang="en-US" sz="1200" b="1" kern="1200" dirty="0">
                <a:solidFill>
                  <a:schemeClr val="tx1"/>
                </a:solidFill>
                <a:effectLst/>
                <a:latin typeface="+mn-lt"/>
                <a:ea typeface="ヒラギノ角ゴ Pro W3" pitchFamily="-1" charset="-128"/>
                <a:cs typeface="ヒラギノ角ゴ Pro W3" pitchFamily="-1" charset="-128"/>
              </a:rPr>
              <a:t>electricity between the electrodes</a:t>
            </a:r>
            <a:r>
              <a:rPr lang="en-US" sz="1200" kern="1200" dirty="0">
                <a:solidFill>
                  <a:schemeClr val="tx1"/>
                </a:solidFill>
                <a:effectLst/>
                <a:latin typeface="+mn-lt"/>
                <a:ea typeface="ヒラギノ角ゴ Pro W3" pitchFamily="-1" charset="-128"/>
                <a:cs typeface="ヒラギノ角ゴ Pro W3" pitchFamily="-1" charset="-128"/>
              </a:rPr>
              <a:t> of the discharge tube.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GB" sz="1200" kern="1200" dirty="0">
                <a:solidFill>
                  <a:schemeClr val="tx1"/>
                </a:solidFill>
                <a:effectLst/>
                <a:latin typeface="+mn-lt"/>
                <a:ea typeface="ヒラギノ角ゴ Pro W3" pitchFamily="-1" charset="-128"/>
                <a:cs typeface="ヒラギノ角ゴ Pro W3" pitchFamily="-1" charset="-128"/>
              </a:rPr>
              <a:t>In the course of his research, </a:t>
            </a:r>
            <a:r>
              <a:rPr lang="en-GB" sz="1200" b="1" kern="1200" dirty="0" err="1">
                <a:solidFill>
                  <a:schemeClr val="tx1"/>
                </a:solidFill>
                <a:effectLst/>
                <a:latin typeface="+mn-lt"/>
                <a:ea typeface="ヒラギノ角ゴ Pro W3" pitchFamily="-1" charset="-128"/>
                <a:cs typeface="ヒラギノ角ゴ Pro W3" pitchFamily="-1" charset="-128"/>
              </a:rPr>
              <a:t>Puluj</a:t>
            </a:r>
            <a:r>
              <a:rPr lang="en-GB" sz="1200" b="1" kern="1200" dirty="0">
                <a:solidFill>
                  <a:schemeClr val="tx1"/>
                </a:solidFill>
                <a:effectLst/>
                <a:latin typeface="+mn-lt"/>
                <a:ea typeface="ヒラギノ角ゴ Pro W3" pitchFamily="-1" charset="-128"/>
                <a:cs typeface="ヒラギノ角ゴ Pro W3" pitchFamily="-1" charset="-128"/>
              </a:rPr>
              <a:t> developed luminescent</a:t>
            </a:r>
            <a:r>
              <a:rPr lang="en-GB" sz="1200" kern="1200" dirty="0">
                <a:solidFill>
                  <a:schemeClr val="tx1"/>
                </a:solidFill>
                <a:effectLst/>
                <a:latin typeface="+mn-lt"/>
                <a:ea typeface="ヒラギノ角ゴ Pro W3" pitchFamily="-1" charset="-128"/>
                <a:cs typeface="ヒラギノ角ゴ Pro W3" pitchFamily="-1" charset="-128"/>
              </a:rPr>
              <a:t> </a:t>
            </a:r>
            <a:r>
              <a:rPr lang="en-GB" sz="1200" b="1" kern="1200" dirty="0">
                <a:solidFill>
                  <a:schemeClr val="tx1"/>
                </a:solidFill>
                <a:effectLst/>
                <a:latin typeface="+mn-lt"/>
                <a:ea typeface="ヒラギノ角ゴ Pro W3" pitchFamily="-1" charset="-128"/>
                <a:cs typeface="ヒラギノ角ゴ Pro W3" pitchFamily="-1" charset="-128"/>
              </a:rPr>
              <a:t>lamps</a:t>
            </a:r>
            <a:r>
              <a:rPr lang="en-GB" sz="1200" kern="1200" dirty="0">
                <a:solidFill>
                  <a:schemeClr val="tx1"/>
                </a:solidFill>
                <a:effectLst/>
                <a:latin typeface="+mn-lt"/>
                <a:ea typeface="ヒラギノ角ゴ Pro W3" pitchFamily="-1" charset="-128"/>
                <a:cs typeface="ヒラギノ角ゴ Pro W3" pitchFamily="-1" charset="-128"/>
              </a:rPr>
              <a:t> in </a:t>
            </a:r>
            <a:r>
              <a:rPr lang="en-GB" sz="1200" b="1" kern="1200" dirty="0">
                <a:solidFill>
                  <a:schemeClr val="tx1"/>
                </a:solidFill>
                <a:effectLst/>
                <a:latin typeface="+mn-lt"/>
                <a:ea typeface="ヒラギノ角ゴ Pro W3" pitchFamily="-1" charset="-128"/>
                <a:cs typeface="ヒラギノ角ゴ Pro W3" pitchFamily="-1" charset="-128"/>
              </a:rPr>
              <a:t>1881</a:t>
            </a:r>
            <a:r>
              <a:rPr lang="en-GB" sz="1200" kern="1200" dirty="0">
                <a:solidFill>
                  <a:schemeClr val="tx1"/>
                </a:solidFill>
                <a:effectLst/>
                <a:latin typeface="+mn-lt"/>
                <a:ea typeface="ヒラギノ角ゴ Pro W3" pitchFamily="-1" charset="-128"/>
                <a:cs typeface="ヒラギノ角ゴ Pro W3" pitchFamily="-1" charset="-128"/>
              </a:rPr>
              <a:t>, which were later called </a:t>
            </a:r>
            <a:r>
              <a:rPr lang="en-GB" sz="1200" b="1" kern="1200" dirty="0" err="1">
                <a:solidFill>
                  <a:schemeClr val="tx1"/>
                </a:solidFill>
                <a:effectLst/>
                <a:latin typeface="+mn-lt"/>
                <a:ea typeface="ヒラギノ角ゴ Pro W3" pitchFamily="-1" charset="-128"/>
                <a:cs typeface="ヒラギノ角ゴ Pro W3" pitchFamily="-1" charset="-128"/>
              </a:rPr>
              <a:t>Puluj</a:t>
            </a:r>
            <a:r>
              <a:rPr lang="en-GB" sz="1200" b="1" kern="1200" dirty="0">
                <a:solidFill>
                  <a:schemeClr val="tx1"/>
                </a:solidFill>
                <a:effectLst/>
                <a:latin typeface="+mn-lt"/>
                <a:ea typeface="ヒラギノ角ゴ Pro W3" pitchFamily="-1" charset="-128"/>
                <a:cs typeface="ヒラギノ角ゴ Pro W3" pitchFamily="-1" charset="-128"/>
              </a:rPr>
              <a:t> lamps - The</a:t>
            </a:r>
            <a:r>
              <a:rPr lang="en-GB" sz="1200" kern="1200" dirty="0">
                <a:solidFill>
                  <a:schemeClr val="tx1"/>
                </a:solidFill>
                <a:effectLst/>
                <a:latin typeface="+mn-lt"/>
                <a:ea typeface="ヒラギノ角ゴ Pro W3" pitchFamily="-1" charset="-128"/>
                <a:cs typeface="ヒラギノ角ゴ Pro W3" pitchFamily="-1" charset="-128"/>
              </a:rPr>
              <a:t> </a:t>
            </a:r>
            <a:r>
              <a:rPr lang="en-GB" sz="1200" b="1" kern="1200" dirty="0">
                <a:solidFill>
                  <a:schemeClr val="tx1"/>
                </a:solidFill>
                <a:effectLst/>
                <a:latin typeface="+mn-lt"/>
                <a:ea typeface="ヒラギノ角ゴ Pro W3" pitchFamily="-1" charset="-128"/>
                <a:cs typeface="ヒラギノ角ゴ Pro W3" pitchFamily="-1" charset="-128"/>
              </a:rPr>
              <a:t>phenomena he described in his publications were probably indeed X-rays and his lamp was in principle a prototype of an X-ray tube.</a:t>
            </a:r>
            <a:r>
              <a:rPr lang="en-GB" sz="1200" kern="1200" dirty="0">
                <a:solidFill>
                  <a:schemeClr val="tx1"/>
                </a:solidFill>
                <a:effectLst/>
                <a:latin typeface="+mn-lt"/>
                <a:ea typeface="ヒラギノ角ゴ Pro W3" pitchFamily="-1" charset="-128"/>
                <a:cs typeface="ヒラギノ角ゴ Pro W3" pitchFamily="-1" charset="-128"/>
              </a:rPr>
              <a:t>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GB" sz="1200" b="1" kern="1200" dirty="0">
                <a:solidFill>
                  <a:schemeClr val="tx1"/>
                </a:solidFill>
                <a:effectLst/>
                <a:latin typeface="+mn-lt"/>
                <a:ea typeface="ヒラギノ角ゴ Pro W3" pitchFamily="-1" charset="-128"/>
                <a:cs typeface="ヒラギノ角ゴ Pro W3" pitchFamily="-1" charset="-128"/>
              </a:rPr>
              <a:t>However, </a:t>
            </a:r>
            <a:r>
              <a:rPr lang="en-GB" sz="1200" b="1" kern="1200" dirty="0" err="1">
                <a:solidFill>
                  <a:schemeClr val="tx1"/>
                </a:solidFill>
                <a:effectLst/>
                <a:latin typeface="+mn-lt"/>
                <a:ea typeface="ヒラギノ角ゴ Pro W3" pitchFamily="-1" charset="-128"/>
                <a:cs typeface="ヒラギノ角ゴ Pro W3" pitchFamily="-1" charset="-128"/>
              </a:rPr>
              <a:t>Puluj</a:t>
            </a:r>
            <a:r>
              <a:rPr lang="en-GB" sz="1200" b="1" kern="1200" dirty="0">
                <a:solidFill>
                  <a:schemeClr val="tx1"/>
                </a:solidFill>
                <a:effectLst/>
                <a:latin typeface="+mn-lt"/>
                <a:ea typeface="ヒラギノ角ゴ Pro W3" pitchFamily="-1" charset="-128"/>
                <a:cs typeface="ヒラギノ角ゴ Pro W3" pitchFamily="-1" charset="-128"/>
              </a:rPr>
              <a:t> did not resume his research until after the publication of </a:t>
            </a:r>
            <a:r>
              <a:rPr lang="en-GB" sz="1200" b="1" kern="1200" dirty="0" err="1">
                <a:solidFill>
                  <a:schemeClr val="tx1"/>
                </a:solidFill>
                <a:effectLst/>
                <a:latin typeface="+mn-lt"/>
                <a:ea typeface="ヒラギノ角ゴ Pro W3" pitchFamily="-1" charset="-128"/>
                <a:cs typeface="ヒラギノ角ゴ Pro W3" pitchFamily="-1" charset="-128"/>
              </a:rPr>
              <a:t>Röntgen's</a:t>
            </a:r>
            <a:r>
              <a:rPr lang="en-GB" sz="1200" b="1" kern="1200" dirty="0">
                <a:solidFill>
                  <a:schemeClr val="tx1"/>
                </a:solidFill>
                <a:effectLst/>
                <a:latin typeface="+mn-lt"/>
                <a:ea typeface="ヒラギノ角ゴ Pro W3" pitchFamily="-1" charset="-128"/>
                <a:cs typeface="ヒラギノ角ゴ Pro W3" pitchFamily="-1" charset="-128"/>
              </a:rPr>
              <a:t> first treatise</a:t>
            </a:r>
            <a:r>
              <a:rPr lang="en-GB" sz="1200" kern="1200" dirty="0">
                <a:solidFill>
                  <a:schemeClr val="tx1"/>
                </a:solidFill>
                <a:effectLst/>
                <a:latin typeface="+mn-lt"/>
                <a:ea typeface="ヒラギノ角ゴ Pro W3" pitchFamily="-1" charset="-128"/>
                <a:cs typeface="ヒラギノ角ゴ Pro W3" pitchFamily="-1" charset="-128"/>
              </a:rPr>
              <a:t> on the new rays in January 1896, </a:t>
            </a:r>
            <a:r>
              <a:rPr lang="en-GB" sz="1200" b="1" kern="1200" dirty="0">
                <a:solidFill>
                  <a:schemeClr val="tx1"/>
                </a:solidFill>
                <a:effectLst/>
                <a:latin typeface="+mn-lt"/>
                <a:ea typeface="ヒラギノ角ゴ Pro W3" pitchFamily="-1" charset="-128"/>
                <a:cs typeface="ヒラギノ角ゴ Pro W3" pitchFamily="-1" charset="-128"/>
              </a:rPr>
              <a:t>first physicists</a:t>
            </a:r>
            <a:r>
              <a:rPr lang="en-GB" sz="1200" kern="1200" dirty="0">
                <a:solidFill>
                  <a:schemeClr val="tx1"/>
                </a:solidFill>
                <a:effectLst/>
                <a:latin typeface="+mn-lt"/>
                <a:ea typeface="ヒラギノ角ゴ Pro W3" pitchFamily="-1" charset="-128"/>
                <a:cs typeface="ヒラギノ角ゴ Pro W3" pitchFamily="-1" charset="-128"/>
              </a:rPr>
              <a:t> to re</a:t>
            </a:r>
            <a:r>
              <a:rPr lang="en-GB" sz="1200" b="1" kern="1200" dirty="0">
                <a:solidFill>
                  <a:schemeClr val="tx1"/>
                </a:solidFill>
                <a:effectLst/>
                <a:latin typeface="+mn-lt"/>
                <a:ea typeface="ヒラギノ角ゴ Pro W3" pitchFamily="-1" charset="-128"/>
                <a:cs typeface="ヒラギノ角ゴ Pro W3" pitchFamily="-1" charset="-128"/>
              </a:rPr>
              <a:t>cognise the potential of X-rays for medical diagnostics</a:t>
            </a:r>
            <a:r>
              <a:rPr lang="en-GB" sz="1200" kern="1200" dirty="0">
                <a:solidFill>
                  <a:schemeClr val="tx1"/>
                </a:solidFill>
                <a:effectLst/>
                <a:latin typeface="+mn-lt"/>
                <a:ea typeface="ヒラギノ角ゴ Pro W3" pitchFamily="-1" charset="-128"/>
                <a:cs typeface="ヒラギノ角ゴ Pro W3" pitchFamily="-1" charset="-128"/>
              </a:rPr>
              <a:t> and produced numerous X-ray images.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GB" sz="1200" kern="1200" dirty="0">
                <a:solidFill>
                  <a:schemeClr val="tx1"/>
                </a:solidFill>
                <a:effectLst/>
                <a:latin typeface="+mn-lt"/>
                <a:ea typeface="ヒラギノ角ゴ Pro W3" pitchFamily="-1" charset="-128"/>
                <a:cs typeface="ヒラギノ角ゴ Pro W3" pitchFamily="-1" charset="-128"/>
              </a:rPr>
              <a:t>With his research, </a:t>
            </a:r>
            <a:r>
              <a:rPr lang="en-GB" sz="1200" kern="1200" dirty="0" err="1">
                <a:solidFill>
                  <a:schemeClr val="tx1"/>
                </a:solidFill>
                <a:effectLst/>
                <a:latin typeface="+mn-lt"/>
                <a:ea typeface="ヒラギノ角ゴ Pro W3" pitchFamily="-1" charset="-128"/>
                <a:cs typeface="ヒラギノ角ゴ Pro W3" pitchFamily="-1" charset="-128"/>
              </a:rPr>
              <a:t>Puluj</a:t>
            </a:r>
            <a:r>
              <a:rPr lang="en-GB" sz="1200" kern="1200" dirty="0">
                <a:solidFill>
                  <a:schemeClr val="tx1"/>
                </a:solidFill>
                <a:effectLst/>
                <a:latin typeface="+mn-lt"/>
                <a:ea typeface="ヒラギノ角ゴ Pro W3" pitchFamily="-1" charset="-128"/>
                <a:cs typeface="ヒラギノ角ゴ Pro W3" pitchFamily="-1" charset="-128"/>
              </a:rPr>
              <a:t> certainly </a:t>
            </a:r>
            <a:r>
              <a:rPr lang="en-GB" sz="1200" b="1" kern="1200" dirty="0">
                <a:solidFill>
                  <a:schemeClr val="tx1"/>
                </a:solidFill>
                <a:effectLst/>
                <a:latin typeface="+mn-lt"/>
                <a:ea typeface="ヒラギノ角ゴ Pro W3" pitchFamily="-1" charset="-128"/>
                <a:cs typeface="ヒラギノ角ゴ Pro W3" pitchFamily="-1" charset="-128"/>
              </a:rPr>
              <a:t>laid an important foundation</a:t>
            </a:r>
            <a:r>
              <a:rPr lang="en-GB" sz="1200" kern="1200" dirty="0">
                <a:solidFill>
                  <a:schemeClr val="tx1"/>
                </a:solidFill>
                <a:effectLst/>
                <a:latin typeface="+mn-lt"/>
                <a:ea typeface="ヒラギノ角ゴ Pro W3" pitchFamily="-1" charset="-128"/>
                <a:cs typeface="ヒラギノ角ゴ Pro W3" pitchFamily="-1" charset="-128"/>
              </a:rPr>
              <a:t> for </a:t>
            </a:r>
            <a:r>
              <a:rPr lang="en-GB" sz="1200" b="1" kern="1200" dirty="0" err="1">
                <a:solidFill>
                  <a:schemeClr val="tx1"/>
                </a:solidFill>
                <a:effectLst/>
                <a:latin typeface="+mn-lt"/>
                <a:ea typeface="ヒラギノ角ゴ Pro W3" pitchFamily="-1" charset="-128"/>
                <a:cs typeface="ヒラギノ角ゴ Pro W3" pitchFamily="-1" charset="-128"/>
              </a:rPr>
              <a:t>Röntgen's</a:t>
            </a:r>
            <a:r>
              <a:rPr lang="en-GB" sz="1200" b="1" kern="1200" dirty="0">
                <a:solidFill>
                  <a:schemeClr val="tx1"/>
                </a:solidFill>
                <a:effectLst/>
                <a:latin typeface="+mn-lt"/>
                <a:ea typeface="ヒラギノ角ゴ Pro W3" pitchFamily="-1" charset="-128"/>
                <a:cs typeface="ヒラギノ角ゴ Pro W3" pitchFamily="-1" charset="-128"/>
              </a:rPr>
              <a:t> discovery</a:t>
            </a:r>
            <a:r>
              <a:rPr lang="en-GB" sz="1200" kern="1200" dirty="0">
                <a:solidFill>
                  <a:schemeClr val="tx1"/>
                </a:solidFill>
                <a:effectLst/>
                <a:latin typeface="+mn-lt"/>
                <a:ea typeface="ヒラギノ角ゴ Pro W3" pitchFamily="-1" charset="-128"/>
                <a:cs typeface="ヒラギノ角ゴ Pro W3" pitchFamily="-1" charset="-128"/>
              </a:rPr>
              <a:t> of X-rays. That is why some journalists called him the discoverer of X-rays. </a:t>
            </a:r>
            <a:r>
              <a:rPr lang="en-GB" sz="1200" b="1" kern="1200" dirty="0" err="1">
                <a:solidFill>
                  <a:schemeClr val="tx1"/>
                </a:solidFill>
                <a:effectLst/>
                <a:latin typeface="+mn-lt"/>
                <a:ea typeface="ヒラギノ角ゴ Pro W3" pitchFamily="-1" charset="-128"/>
                <a:cs typeface="ヒラギノ角ゴ Pro W3" pitchFamily="-1" charset="-128"/>
              </a:rPr>
              <a:t>Puluj</a:t>
            </a:r>
            <a:r>
              <a:rPr lang="en-GB" sz="1200" b="1" kern="1200" dirty="0">
                <a:solidFill>
                  <a:schemeClr val="tx1"/>
                </a:solidFill>
                <a:effectLst/>
                <a:latin typeface="+mn-lt"/>
                <a:ea typeface="ヒラギノ角ゴ Pro W3" pitchFamily="-1" charset="-128"/>
                <a:cs typeface="ヒラギノ角ゴ Pro W3" pitchFamily="-1" charset="-128"/>
              </a:rPr>
              <a:t> himself acknowledged </a:t>
            </a:r>
            <a:r>
              <a:rPr lang="en-GB" sz="1200" b="1" kern="1200" dirty="0" err="1">
                <a:solidFill>
                  <a:schemeClr val="tx1"/>
                </a:solidFill>
                <a:effectLst/>
                <a:latin typeface="+mn-lt"/>
                <a:ea typeface="ヒラギノ角ゴ Pro W3" pitchFamily="-1" charset="-128"/>
                <a:cs typeface="ヒラギノ角ゴ Pro W3" pitchFamily="-1" charset="-128"/>
              </a:rPr>
              <a:t>Röntgen's</a:t>
            </a:r>
            <a:r>
              <a:rPr lang="en-GB" sz="1200" b="1" kern="1200" dirty="0">
                <a:solidFill>
                  <a:schemeClr val="tx1"/>
                </a:solidFill>
                <a:effectLst/>
                <a:latin typeface="+mn-lt"/>
                <a:ea typeface="ヒラギノ角ゴ Pro W3" pitchFamily="-1" charset="-128"/>
                <a:cs typeface="ヒラギノ角ゴ Pro W3" pitchFamily="-1" charset="-128"/>
              </a:rPr>
              <a:t> priority</a:t>
            </a:r>
            <a:r>
              <a:rPr lang="en-GB" sz="1200" kern="1200" dirty="0">
                <a:solidFill>
                  <a:schemeClr val="tx1"/>
                </a:solidFill>
                <a:effectLst/>
                <a:latin typeface="+mn-lt"/>
                <a:ea typeface="ヒラギノ角ゴ Pro W3" pitchFamily="-1" charset="-128"/>
                <a:cs typeface="ヒラギノ角ゴ Pro W3" pitchFamily="-1" charset="-128"/>
              </a:rPr>
              <a:t>. </a:t>
            </a:r>
            <a:endParaRPr lang="de-DE" sz="1200" kern="1200" dirty="0">
              <a:solidFill>
                <a:schemeClr val="tx1"/>
              </a:solidFill>
              <a:effectLst/>
              <a:latin typeface="+mn-lt"/>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16</a:t>
            </a:fld>
            <a:endParaRPr lang="de-DE"/>
          </a:p>
        </p:txBody>
      </p:sp>
    </p:spTree>
    <p:extLst>
      <p:ext uri="{BB962C8B-B14F-4D97-AF65-F5344CB8AC3E}">
        <p14:creationId xmlns:p14="http://schemas.microsoft.com/office/powerpoint/2010/main" val="2076388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mn-lt"/>
                <a:ea typeface="ヒラギノ角ゴ Pro W3" pitchFamily="-1" charset="-128"/>
                <a:cs typeface="ヒラギノ角ゴ Pro W3" pitchFamily="-1" charset="-128"/>
              </a:rPr>
              <a:t>Let me now tell you about an event, that was called “The first radiation accident in history” – though it happened 5 years before </a:t>
            </a:r>
            <a:r>
              <a:rPr lang="en-US" sz="1200" b="1" kern="1200" dirty="0" err="1">
                <a:solidFill>
                  <a:schemeClr val="tx1"/>
                </a:solidFill>
                <a:effectLst/>
                <a:latin typeface="+mn-lt"/>
                <a:ea typeface="ヒラギノ角ゴ Pro W3" pitchFamily="-1" charset="-128"/>
                <a:cs typeface="ヒラギノ角ゴ Pro W3" pitchFamily="-1" charset="-128"/>
              </a:rPr>
              <a:t>Röntgens</a:t>
            </a:r>
            <a:r>
              <a:rPr lang="en-US" sz="1200" b="1" kern="1200" dirty="0">
                <a:solidFill>
                  <a:schemeClr val="tx1"/>
                </a:solidFill>
                <a:effectLst/>
                <a:latin typeface="+mn-lt"/>
                <a:ea typeface="ヒラギノ角ゴ Pro W3" pitchFamily="-1" charset="-128"/>
                <a:cs typeface="ヒラギノ角ゴ Pro W3" pitchFamily="-1" charset="-128"/>
              </a:rPr>
              <a:t> discovery</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evening of 22 February 1890</a:t>
            </a:r>
            <a:r>
              <a:rPr lang="en-US" sz="1200" kern="1200" dirty="0">
                <a:solidFill>
                  <a:schemeClr val="tx1"/>
                </a:solidFill>
                <a:effectLst/>
                <a:latin typeface="+mn-lt"/>
                <a:ea typeface="ヒラギノ角ゴ Pro W3" pitchFamily="-1" charset="-128"/>
                <a:cs typeface="ヒラギノ角ゴ Pro W3" pitchFamily="-1" charset="-128"/>
              </a:rPr>
              <a:t>, the American physicist </a:t>
            </a:r>
            <a:r>
              <a:rPr lang="en-US" sz="1200" b="1" kern="1200" dirty="0">
                <a:solidFill>
                  <a:schemeClr val="tx1"/>
                </a:solidFill>
                <a:effectLst/>
                <a:latin typeface="+mn-lt"/>
                <a:ea typeface="ヒラギノ角ゴ Pro W3" pitchFamily="-1" charset="-128"/>
                <a:cs typeface="ヒラギノ角ゴ Pro W3" pitchFamily="-1" charset="-128"/>
              </a:rPr>
              <a:t>Arthur Goodspeed</a:t>
            </a:r>
            <a:r>
              <a:rPr lang="en-US" sz="1200" kern="1200" dirty="0">
                <a:solidFill>
                  <a:schemeClr val="tx1"/>
                </a:solidFill>
                <a:effectLst/>
                <a:latin typeface="+mn-lt"/>
                <a:ea typeface="ヒラギノ角ゴ Pro W3" pitchFamily="-1" charset="-128"/>
                <a:cs typeface="ヒラギノ角ゴ Pro W3" pitchFamily="-1" charset="-128"/>
              </a:rPr>
              <a:t> (1860-1943) and the </a:t>
            </a:r>
            <a:r>
              <a:rPr lang="en-US" sz="1200" b="1" kern="1200" dirty="0">
                <a:solidFill>
                  <a:schemeClr val="tx1"/>
                </a:solidFill>
                <a:effectLst/>
                <a:latin typeface="+mn-lt"/>
                <a:ea typeface="ヒラギノ角ゴ Pro W3" pitchFamily="-1" charset="-128"/>
                <a:cs typeface="ヒラギノ角ゴ Pro W3" pitchFamily="-1" charset="-128"/>
              </a:rPr>
              <a:t>photographer William. N. Jennings</a:t>
            </a:r>
            <a:r>
              <a:rPr lang="en-US" sz="1200" kern="1200" dirty="0">
                <a:solidFill>
                  <a:schemeClr val="tx1"/>
                </a:solidFill>
                <a:effectLst/>
                <a:latin typeface="+mn-lt"/>
                <a:ea typeface="ヒラギノ角ゴ Pro W3" pitchFamily="-1" charset="-128"/>
                <a:cs typeface="ヒラギノ角ゴ Pro W3" pitchFamily="-1" charset="-128"/>
              </a:rPr>
              <a:t> (1860-1946) were once again experimenting with high-voltage discharges in the physics laboratory of the </a:t>
            </a:r>
            <a:r>
              <a:rPr lang="en-US" sz="1200" b="1" kern="1200" dirty="0">
                <a:solidFill>
                  <a:schemeClr val="tx1"/>
                </a:solidFill>
                <a:effectLst/>
                <a:latin typeface="+mn-lt"/>
                <a:ea typeface="ヒラギノ角ゴ Pro W3" pitchFamily="-1" charset="-128"/>
                <a:cs typeface="ヒラギノ角ゴ Pro W3" pitchFamily="-1" charset="-128"/>
              </a:rPr>
              <a:t>University of Pennsylvania</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kern="1200" dirty="0">
                <a:solidFill>
                  <a:schemeClr val="tx1"/>
                </a:solidFill>
                <a:effectLst/>
                <a:latin typeface="+mn-lt"/>
                <a:ea typeface="ヒラギノ角ゴ Pro W3" pitchFamily="-1" charset="-128"/>
                <a:cs typeface="ヒラギノ角ゴ Pro W3" pitchFamily="-1" charset="-128"/>
              </a:rPr>
              <a:t>were to </a:t>
            </a:r>
            <a:r>
              <a:rPr lang="en-US" sz="1200" b="1" kern="1200" dirty="0">
                <a:solidFill>
                  <a:schemeClr val="tx1"/>
                </a:solidFill>
                <a:effectLst/>
                <a:latin typeface="+mn-lt"/>
                <a:ea typeface="ヒラギノ角ゴ Pro W3" pitchFamily="-1" charset="-128"/>
                <a:cs typeface="ヒラギノ角ゴ Pro W3" pitchFamily="-1" charset="-128"/>
              </a:rPr>
              <a:t>photograph lightning</a:t>
            </a:r>
            <a:r>
              <a:rPr lang="en-US" sz="1200" kern="1200" dirty="0">
                <a:solidFill>
                  <a:schemeClr val="tx1"/>
                </a:solidFill>
                <a:effectLst/>
                <a:latin typeface="+mn-lt"/>
                <a:ea typeface="ヒラギノ角ゴ Pro W3" pitchFamily="-1" charset="-128"/>
                <a:cs typeface="ヒラギノ角ゴ Pro W3" pitchFamily="-1" charset="-128"/>
              </a:rPr>
              <a:t> and brush discharges </a:t>
            </a:r>
            <a:r>
              <a:rPr lang="en-US" sz="1200" b="1" kern="1200" dirty="0">
                <a:solidFill>
                  <a:schemeClr val="tx1"/>
                </a:solidFill>
                <a:effectLst/>
                <a:latin typeface="+mn-lt"/>
                <a:ea typeface="ヒラギノ角ゴ Pro W3" pitchFamily="-1" charset="-128"/>
                <a:cs typeface="ヒラギノ角ゴ Pro W3" pitchFamily="-1" charset="-128"/>
              </a:rPr>
              <a:t>produced by spark inducers</a:t>
            </a:r>
            <a:r>
              <a:rPr lang="en-US" sz="1200" kern="1200" dirty="0">
                <a:solidFill>
                  <a:schemeClr val="tx1"/>
                </a:solidFill>
                <a:effectLst/>
                <a:latin typeface="+mn-lt"/>
                <a:ea typeface="ヒラギノ角ゴ Pro W3" pitchFamily="-1" charset="-128"/>
                <a:cs typeface="ヒラギノ角ゴ Pro W3" pitchFamily="-1" charset="-128"/>
              </a:rPr>
              <a:t>.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After they had </a:t>
            </a:r>
            <a:r>
              <a:rPr lang="en-US" sz="1200" b="1" kern="1200" dirty="0">
                <a:solidFill>
                  <a:schemeClr val="tx1"/>
                </a:solidFill>
                <a:effectLst/>
                <a:latin typeface="+mn-lt"/>
                <a:ea typeface="ヒラギノ角ゴ Pro W3" pitchFamily="-1" charset="-128"/>
                <a:cs typeface="ヒラギノ角ゴ Pro W3" pitchFamily="-1" charset="-128"/>
              </a:rPr>
              <a:t>finished their experiments</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there were still some unexposed photographic plates in appropriate </a:t>
            </a:r>
            <a:r>
              <a:rPr lang="en-US" sz="1200" b="1" kern="1200" dirty="0" err="1">
                <a:solidFill>
                  <a:schemeClr val="tx1"/>
                </a:solidFill>
                <a:effectLst/>
                <a:latin typeface="+mn-lt"/>
                <a:ea typeface="ヒラギノ角ゴ Pro W3" pitchFamily="-1" charset="-128"/>
                <a:cs typeface="ヒラギノ角ゴ Pro W3" pitchFamily="-1" charset="-128"/>
              </a:rPr>
              <a:t>photocassettes</a:t>
            </a:r>
            <a:r>
              <a:rPr lang="en-US" sz="1200" b="1" kern="1200" dirty="0">
                <a:solidFill>
                  <a:schemeClr val="tx1"/>
                </a:solidFill>
                <a:effectLst/>
                <a:latin typeface="+mn-lt"/>
                <a:ea typeface="ヒラギノ角ゴ Pro W3" pitchFamily="-1" charset="-128"/>
                <a:cs typeface="ヒラギノ角ゴ Pro W3" pitchFamily="-1" charset="-128"/>
              </a:rPr>
              <a:t> on their experimental table. Some coins were lying on top of them.</a:t>
            </a:r>
          </a:p>
          <a:p>
            <a:r>
              <a:rPr lang="en-US" sz="1200" kern="1200" dirty="0">
                <a:solidFill>
                  <a:schemeClr val="tx1"/>
                </a:solidFill>
                <a:effectLst/>
                <a:latin typeface="+mn-lt"/>
                <a:ea typeface="ヒラギノ角ゴ Pro W3" pitchFamily="-1" charset="-128"/>
                <a:cs typeface="ヒラギノ角ゴ Pro W3" pitchFamily="-1" charset="-128"/>
              </a:rPr>
              <a:t>Goodspeed </a:t>
            </a:r>
            <a:r>
              <a:rPr lang="en-US" sz="1200" b="1" kern="1200" dirty="0">
                <a:solidFill>
                  <a:schemeClr val="tx1"/>
                </a:solidFill>
                <a:effectLst/>
                <a:latin typeface="+mn-lt"/>
                <a:ea typeface="ヒラギノ角ゴ Pro W3" pitchFamily="-1" charset="-128"/>
                <a:cs typeface="ヒラギノ角ゴ Pro W3" pitchFamily="-1" charset="-128"/>
              </a:rPr>
              <a:t>fetched from his collection some of the Crook's discharge tubes</a:t>
            </a:r>
            <a:r>
              <a:rPr lang="en-US" sz="1200" kern="1200" dirty="0">
                <a:solidFill>
                  <a:schemeClr val="tx1"/>
                </a:solidFill>
                <a:effectLst/>
                <a:latin typeface="+mn-lt"/>
                <a:ea typeface="ヒラギノ角ゴ Pro W3" pitchFamily="-1" charset="-128"/>
                <a:cs typeface="ヒラギノ角ゴ Pro W3" pitchFamily="-1" charset="-128"/>
              </a:rPr>
              <a:t> there, connected them, and showed Jennings the </a:t>
            </a:r>
            <a:r>
              <a:rPr lang="en-US" sz="1200" b="1" kern="1200" dirty="0">
                <a:solidFill>
                  <a:schemeClr val="tx1"/>
                </a:solidFill>
                <a:effectLst/>
                <a:latin typeface="+mn-lt"/>
                <a:ea typeface="ヒラギノ角ゴ Pro W3" pitchFamily="-1" charset="-128"/>
                <a:cs typeface="ヒラギノ角ゴ Pro W3" pitchFamily="-1" charset="-128"/>
              </a:rPr>
              <a:t>fascinating luminous phenomena </a:t>
            </a:r>
            <a:r>
              <a:rPr lang="en-US" sz="1200" kern="1200" dirty="0">
                <a:solidFill>
                  <a:schemeClr val="tx1"/>
                </a:solidFill>
                <a:effectLst/>
                <a:latin typeface="+mn-lt"/>
                <a:ea typeface="ヒラギノ角ゴ Pro W3" pitchFamily="-1" charset="-128"/>
                <a:cs typeface="ヒラギノ角ゴ Pro W3" pitchFamily="-1" charset="-128"/>
              </a:rPr>
              <a:t>in the tubes. </a:t>
            </a:r>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ヒラギノ角ゴ Pro W3" pitchFamily="-1" charset="-128"/>
                <a:cs typeface="ヒラギノ角ゴ Pro W3" pitchFamily="-1" charset="-128"/>
              </a:rPr>
              <a:t>A </a:t>
            </a:r>
            <a:r>
              <a:rPr lang="en-US" sz="1200" b="1" kern="1200" dirty="0">
                <a:solidFill>
                  <a:schemeClr val="tx1"/>
                </a:solidFill>
                <a:effectLst/>
                <a:latin typeface="+mn-lt"/>
                <a:ea typeface="ヒラギノ角ゴ Pro W3" pitchFamily="-1" charset="-128"/>
                <a:cs typeface="ヒラギノ角ゴ Pro W3" pitchFamily="-1" charset="-128"/>
              </a:rPr>
              <a:t>few days later</a:t>
            </a:r>
            <a:r>
              <a:rPr lang="en-US" sz="1200" kern="1200" dirty="0">
                <a:solidFill>
                  <a:schemeClr val="tx1"/>
                </a:solidFill>
                <a:effectLst/>
                <a:latin typeface="+mn-lt"/>
                <a:ea typeface="ヒラギノ角ゴ Pro W3" pitchFamily="-1" charset="-128"/>
                <a:cs typeface="ヒラギノ角ゴ Pro W3" pitchFamily="-1" charset="-128"/>
              </a:rPr>
              <a:t>, Jennings reported that while developing all the photographic plates, even those that were not directly exposed, he had </a:t>
            </a:r>
            <a:r>
              <a:rPr lang="en-US" sz="1200" b="1" kern="1200" dirty="0">
                <a:solidFill>
                  <a:schemeClr val="tx1"/>
                </a:solidFill>
                <a:effectLst/>
                <a:latin typeface="+mn-lt"/>
                <a:ea typeface="ヒラギノ角ゴ Pro W3" pitchFamily="-1" charset="-128"/>
                <a:cs typeface="ヒラギノ角ゴ Pro W3" pitchFamily="-1" charset="-128"/>
              </a:rPr>
              <a:t>noticed something strange</a:t>
            </a:r>
            <a:r>
              <a:rPr lang="en-US" sz="1200" kern="1200" dirty="0">
                <a:solidFill>
                  <a:schemeClr val="tx1"/>
                </a:solidFill>
                <a:effectLst/>
                <a:latin typeface="+mn-lt"/>
                <a:ea typeface="ヒラギノ角ゴ Pro W3" pitchFamily="-1" charset="-128"/>
                <a:cs typeface="ヒラギノ角ゴ Pro W3" pitchFamily="-1" charset="-128"/>
              </a:rPr>
              <a:t>. On </a:t>
            </a:r>
            <a:r>
              <a:rPr lang="en-US" sz="1200" b="1" kern="1200" dirty="0">
                <a:solidFill>
                  <a:schemeClr val="tx1"/>
                </a:solidFill>
                <a:effectLst/>
                <a:latin typeface="+mn-lt"/>
                <a:ea typeface="ヒラギノ角ゴ Pro W3" pitchFamily="-1" charset="-128"/>
                <a:cs typeface="ヒラギノ角ゴ Pro W3" pitchFamily="-1" charset="-128"/>
              </a:rPr>
              <a:t>one plate</a:t>
            </a:r>
            <a:r>
              <a:rPr lang="en-US" sz="1200" kern="1200" dirty="0">
                <a:solidFill>
                  <a:schemeClr val="tx1"/>
                </a:solidFill>
                <a:effectLst/>
                <a:latin typeface="+mn-lt"/>
                <a:ea typeface="ヒラギノ角ゴ Pro W3" pitchFamily="-1" charset="-128"/>
                <a:cs typeface="ヒラギノ角ゴ Pro W3" pitchFamily="-1" charset="-128"/>
              </a:rPr>
              <a:t>, there were </a:t>
            </a:r>
            <a:r>
              <a:rPr lang="en-US" sz="1200" b="1" kern="1200" dirty="0">
                <a:solidFill>
                  <a:schemeClr val="tx1"/>
                </a:solidFill>
                <a:effectLst/>
                <a:latin typeface="+mn-lt"/>
                <a:ea typeface="ヒラギノ角ゴ Pro W3" pitchFamily="-1" charset="-128"/>
                <a:cs typeface="ヒラギノ角ゴ Pro W3" pitchFamily="-1" charset="-128"/>
              </a:rPr>
              <a:t>circular structures overlaid with traces of sparks</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Neither the photographer nor the physicist could explain this curious effect</a:t>
            </a:r>
            <a:r>
              <a:rPr lang="en-US" sz="1200" kern="1200" dirty="0">
                <a:solidFill>
                  <a:schemeClr val="tx1"/>
                </a:solidFill>
                <a:effectLst/>
                <a:latin typeface="+mn-lt"/>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ヒラギノ角ゴ Pro W3" pitchFamily="-1" charset="-128"/>
                <a:cs typeface="ヒラギノ角ゴ Pro W3" pitchFamily="-1" charset="-128"/>
              </a:rPr>
              <a:t>Was it a manufacturing defect?</a:t>
            </a:r>
            <a:endParaRPr lang="de-DE" sz="1200" b="1" kern="1200" dirty="0">
              <a:solidFill>
                <a:schemeClr val="tx1"/>
              </a:solidFill>
              <a:effectLst/>
              <a:latin typeface="+mn-lt"/>
              <a:ea typeface="ヒラギノ角ゴ Pro W3" pitchFamily="-1" charset="-128"/>
              <a:cs typeface="ヒラギノ角ゴ Pro W3" pitchFamily="-1" charset="-128"/>
            </a:endParaRP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p:txBody>
      </p:sp>
      <p:sp>
        <p:nvSpPr>
          <p:cNvPr id="4" name="Foliennummernplatzhalter 3"/>
          <p:cNvSpPr>
            <a:spLocks noGrp="1"/>
          </p:cNvSpPr>
          <p:nvPr>
            <p:ph type="sldNum" sz="quarter" idx="5"/>
          </p:nvPr>
        </p:nvSpPr>
        <p:spPr/>
        <p:txBody>
          <a:bodyPr/>
          <a:lstStyle/>
          <a:p>
            <a:fld id="{1BA26C72-EB32-48B8-AD97-570ECD622445}" type="slidenum">
              <a:rPr lang="de-DE" smtClean="0"/>
              <a:t>17</a:t>
            </a:fld>
            <a:endParaRPr lang="de-DE"/>
          </a:p>
        </p:txBody>
      </p:sp>
    </p:spTree>
    <p:extLst>
      <p:ext uri="{BB962C8B-B14F-4D97-AF65-F5344CB8AC3E}">
        <p14:creationId xmlns:p14="http://schemas.microsoft.com/office/powerpoint/2010/main" val="1395694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ヒラギノ角ゴ Pro W3" pitchFamily="-1" charset="-128"/>
                <a:cs typeface="ヒラギノ角ゴ Pro W3" pitchFamily="-1" charset="-128"/>
              </a:rPr>
              <a:t>G </a:t>
            </a:r>
            <a:r>
              <a:rPr lang="en-US" sz="1200" b="1" kern="1200" dirty="0">
                <a:solidFill>
                  <a:schemeClr val="tx1"/>
                </a:solidFill>
                <a:effectLst/>
                <a:latin typeface="+mn-lt"/>
                <a:ea typeface="ヒラギノ角ゴ Pro W3" pitchFamily="-1" charset="-128"/>
                <a:cs typeface="ヒラギノ角ゴ Pro W3" pitchFamily="-1" charset="-128"/>
              </a:rPr>
              <a:t>put the negative aside - </a:t>
            </a:r>
            <a:r>
              <a:rPr lang="en-US" sz="1200" kern="1200" dirty="0">
                <a:solidFill>
                  <a:schemeClr val="tx1"/>
                </a:solidFill>
                <a:effectLst/>
                <a:latin typeface="+mn-lt"/>
                <a:ea typeface="ヒラギノ角ゴ Pro W3" pitchFamily="-1" charset="-128"/>
                <a:cs typeface="ヒラギノ角ゴ Pro W3" pitchFamily="-1" charset="-128"/>
              </a:rPr>
              <a:t>In the </a:t>
            </a:r>
            <a:r>
              <a:rPr lang="en-US" sz="1200" b="1" kern="1200" dirty="0">
                <a:solidFill>
                  <a:schemeClr val="tx1"/>
                </a:solidFill>
                <a:effectLst/>
                <a:latin typeface="+mn-lt"/>
                <a:ea typeface="ヒラギノ角ゴ Pro W3" pitchFamily="-1" charset="-128"/>
                <a:cs typeface="ヒラギノ角ゴ Pro W3" pitchFamily="-1" charset="-128"/>
              </a:rPr>
              <a:t>course of time, no one thought of it again</a:t>
            </a:r>
            <a:r>
              <a:rPr lang="en-US" sz="1200" kern="1200" dirty="0">
                <a:solidFill>
                  <a:schemeClr val="tx1"/>
                </a:solidFill>
                <a:effectLst/>
                <a:latin typeface="+mn-lt"/>
                <a:ea typeface="ヒラギノ角ゴ Pro W3" pitchFamily="-1" charset="-128"/>
                <a:cs typeface="ヒラギノ角ゴ Pro W3" pitchFamily="-1" charset="-128"/>
              </a:rPr>
              <a:t>. </a:t>
            </a:r>
          </a:p>
          <a:p>
            <a:endParaRPr lang="en-US" sz="1200" b="1"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Six years</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later</a:t>
            </a:r>
            <a:r>
              <a:rPr lang="en-US" sz="1200" kern="1200" dirty="0">
                <a:solidFill>
                  <a:schemeClr val="tx1"/>
                </a:solidFill>
                <a:effectLst/>
                <a:latin typeface="+mn-lt"/>
                <a:ea typeface="ヒラギノ角ゴ Pro W3" pitchFamily="-1" charset="-128"/>
                <a:cs typeface="ヒラギノ角ゴ Pro W3" pitchFamily="-1" charset="-128"/>
              </a:rPr>
              <a:t>, Arthur Goodspeed also </a:t>
            </a:r>
            <a:r>
              <a:rPr lang="en-US" sz="1200" b="1" kern="1200" dirty="0">
                <a:solidFill>
                  <a:schemeClr val="tx1"/>
                </a:solidFill>
                <a:effectLst/>
                <a:latin typeface="+mn-lt"/>
                <a:ea typeface="ヒラギノ角ゴ Pro W3" pitchFamily="-1" charset="-128"/>
                <a:cs typeface="ヒラギノ角ゴ Pro W3" pitchFamily="-1" charset="-128"/>
              </a:rPr>
              <a:t>learned of the discovery, </a:t>
            </a:r>
            <a:r>
              <a:rPr lang="en-US" sz="1200" kern="1200" dirty="0">
                <a:solidFill>
                  <a:schemeClr val="tx1"/>
                </a:solidFill>
                <a:effectLst/>
                <a:latin typeface="+mn-lt"/>
                <a:ea typeface="ヒラギノ角ゴ Pro W3" pitchFamily="-1" charset="-128"/>
                <a:cs typeface="ヒラギノ角ゴ Pro W3" pitchFamily="-1" charset="-128"/>
              </a:rPr>
              <a:t>remembered the plate that had been put aside and studied it again.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The </a:t>
            </a:r>
            <a:r>
              <a:rPr lang="en-US" sz="1200" b="1" kern="1200" dirty="0">
                <a:solidFill>
                  <a:schemeClr val="tx1"/>
                </a:solidFill>
                <a:effectLst/>
                <a:latin typeface="+mn-lt"/>
                <a:ea typeface="ヒラギノ角ゴ Pro W3" pitchFamily="-1" charset="-128"/>
                <a:cs typeface="ヒラギノ角ゴ Pro W3" pitchFamily="-1" charset="-128"/>
              </a:rPr>
              <a:t>logical explanation</a:t>
            </a:r>
            <a:r>
              <a:rPr lang="en-US" sz="1200" kern="1200" dirty="0">
                <a:solidFill>
                  <a:schemeClr val="tx1"/>
                </a:solidFill>
                <a:effectLst/>
                <a:latin typeface="+mn-lt"/>
                <a:ea typeface="ヒラギノ角ゴ Pro W3" pitchFamily="-1" charset="-128"/>
                <a:cs typeface="ヒラギノ角ゴ Pro W3" pitchFamily="-1" charset="-128"/>
              </a:rPr>
              <a:t> could only be that he and Jennings had </a:t>
            </a:r>
            <a:r>
              <a:rPr lang="en-US" sz="1200" b="1" kern="1200" dirty="0">
                <a:solidFill>
                  <a:schemeClr val="tx1"/>
                </a:solidFill>
                <a:effectLst/>
                <a:latin typeface="+mn-lt"/>
                <a:ea typeface="ヒラギノ角ゴ Pro W3" pitchFamily="-1" charset="-128"/>
                <a:cs typeface="ヒラギノ角ゴ Pro W3" pitchFamily="-1" charset="-128"/>
              </a:rPr>
              <a:t>unknowingly taken the first X-ray picture of coins on 22 February 1890</a:t>
            </a:r>
            <a:r>
              <a:rPr lang="en-US" sz="1200" kern="1200" dirty="0">
                <a:solidFill>
                  <a:schemeClr val="tx1"/>
                </a:solidFill>
                <a:effectLst/>
                <a:latin typeface="+mn-lt"/>
                <a:ea typeface="ヒラギノ角ゴ Pro W3" pitchFamily="-1" charset="-128"/>
                <a:cs typeface="ヒラギノ角ゴ Pro W3" pitchFamily="-1" charset="-128"/>
              </a:rPr>
              <a:t>.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Goodspeed then </a:t>
            </a:r>
            <a:r>
              <a:rPr lang="en-US" sz="1200" b="1" kern="1200" dirty="0">
                <a:solidFill>
                  <a:schemeClr val="tx1"/>
                </a:solidFill>
                <a:effectLst/>
                <a:latin typeface="+mn-lt"/>
                <a:ea typeface="ヒラギノ角ゴ Pro W3" pitchFamily="-1" charset="-128"/>
                <a:cs typeface="ヒラギノ角ゴ Pro W3" pitchFamily="-1" charset="-128"/>
              </a:rPr>
              <a:t>repeated his experiments under the same conditions</a:t>
            </a:r>
            <a:r>
              <a:rPr lang="en-US" sz="1200" kern="1200" dirty="0">
                <a:solidFill>
                  <a:schemeClr val="tx1"/>
                </a:solidFill>
                <a:effectLst/>
                <a:latin typeface="+mn-lt"/>
                <a:ea typeface="ヒラギノ角ゴ Pro W3" pitchFamily="-1" charset="-128"/>
                <a:cs typeface="ヒラギノ角ゴ Pro W3" pitchFamily="-1" charset="-128"/>
              </a:rPr>
              <a:t>, with </a:t>
            </a:r>
            <a:r>
              <a:rPr lang="en-US" sz="1200" b="1" kern="1200" dirty="0">
                <a:solidFill>
                  <a:schemeClr val="tx1"/>
                </a:solidFill>
                <a:effectLst/>
                <a:latin typeface="+mn-lt"/>
                <a:ea typeface="ヒラギノ角ゴ Pro W3" pitchFamily="-1" charset="-128"/>
                <a:cs typeface="ヒラギノ角ゴ Pro W3" pitchFamily="-1" charset="-128"/>
              </a:rPr>
              <a:t>the same apparatus and tubes</a:t>
            </a:r>
            <a:r>
              <a:rPr lang="en-US" sz="1200" kern="1200" dirty="0">
                <a:solidFill>
                  <a:schemeClr val="tx1"/>
                </a:solidFill>
                <a:effectLst/>
                <a:latin typeface="+mn-lt"/>
                <a:ea typeface="ヒラギノ角ゴ Pro W3" pitchFamily="-1" charset="-128"/>
                <a:cs typeface="ヒラギノ角ゴ Pro W3" pitchFamily="-1" charset="-128"/>
              </a:rPr>
              <a:t>, and he </a:t>
            </a:r>
            <a:r>
              <a:rPr lang="en-US" sz="1200" b="1" kern="1200" dirty="0">
                <a:solidFill>
                  <a:schemeClr val="tx1"/>
                </a:solidFill>
                <a:effectLst/>
                <a:latin typeface="+mn-lt"/>
                <a:ea typeface="ヒラギノ角ゴ Pro W3" pitchFamily="-1" charset="-128"/>
                <a:cs typeface="ヒラギノ角ゴ Pro W3" pitchFamily="-1" charset="-128"/>
              </a:rPr>
              <a:t>obtained comparable results</a:t>
            </a:r>
            <a:r>
              <a:rPr lang="en-US" sz="1200" kern="1200" dirty="0">
                <a:solidFill>
                  <a:schemeClr val="tx1"/>
                </a:solidFill>
                <a:effectLst/>
                <a:latin typeface="+mn-lt"/>
                <a:ea typeface="ヒラギノ角ゴ Pro W3" pitchFamily="-1" charset="-128"/>
                <a:cs typeface="ヒラギノ角ゴ Pro W3" pitchFamily="-1" charset="-128"/>
              </a:rPr>
              <a:t>.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At the meeting of the </a:t>
            </a:r>
            <a:r>
              <a:rPr lang="en-US" sz="1200" b="1" kern="1200" dirty="0">
                <a:solidFill>
                  <a:schemeClr val="tx1"/>
                </a:solidFill>
                <a:effectLst/>
                <a:latin typeface="+mn-lt"/>
                <a:ea typeface="ヒラギノ角ゴ Pro W3" pitchFamily="-1" charset="-128"/>
                <a:cs typeface="ヒラギノ角ゴ Pro W3" pitchFamily="-1" charset="-128"/>
              </a:rPr>
              <a:t>American Philosophical Society</a:t>
            </a:r>
            <a:r>
              <a:rPr lang="en-US" sz="1200" kern="1200" dirty="0">
                <a:solidFill>
                  <a:schemeClr val="tx1"/>
                </a:solidFill>
                <a:effectLst/>
                <a:latin typeface="+mn-lt"/>
                <a:ea typeface="ヒラギノ角ゴ Pro W3" pitchFamily="-1" charset="-128"/>
                <a:cs typeface="ヒラギノ角ゴ Pro W3" pitchFamily="-1" charset="-128"/>
              </a:rPr>
              <a:t> on </a:t>
            </a:r>
            <a:r>
              <a:rPr lang="en-US" sz="1200" b="1" kern="1200" dirty="0">
                <a:solidFill>
                  <a:schemeClr val="tx1"/>
                </a:solidFill>
                <a:effectLst/>
                <a:latin typeface="+mn-lt"/>
                <a:ea typeface="ヒラギノ角ゴ Pro W3" pitchFamily="-1" charset="-128"/>
                <a:cs typeface="ヒラギノ角ゴ Pro W3" pitchFamily="-1" charset="-128"/>
              </a:rPr>
              <a:t>21 February 1896</a:t>
            </a:r>
            <a:r>
              <a:rPr lang="en-US" sz="1200" kern="1200" dirty="0">
                <a:solidFill>
                  <a:schemeClr val="tx1"/>
                </a:solidFill>
                <a:effectLst/>
                <a:latin typeface="+mn-lt"/>
                <a:ea typeface="ヒラギノ角ゴ Pro W3" pitchFamily="-1" charset="-128"/>
                <a:cs typeface="ヒラギノ角ゴ Pro W3" pitchFamily="-1" charset="-128"/>
              </a:rPr>
              <a:t>, Goodspeed gave a </a:t>
            </a:r>
            <a:r>
              <a:rPr lang="en-US" sz="1200" b="1" kern="1200" dirty="0">
                <a:solidFill>
                  <a:schemeClr val="tx1"/>
                </a:solidFill>
                <a:effectLst/>
                <a:latin typeface="+mn-lt"/>
                <a:ea typeface="ヒラギノ角ゴ Pro W3" pitchFamily="-1" charset="-128"/>
                <a:cs typeface="ヒラギノ角ゴ Pro W3" pitchFamily="-1" charset="-128"/>
              </a:rPr>
              <a:t>remarkable experimental lecture on X-rays</a:t>
            </a:r>
            <a:r>
              <a:rPr lang="en-US" sz="1200" kern="1200" dirty="0">
                <a:solidFill>
                  <a:schemeClr val="tx1"/>
                </a:solidFill>
                <a:effectLst/>
                <a:latin typeface="+mn-lt"/>
                <a:ea typeface="ヒラギノ角ゴ Pro W3" pitchFamily="-1" charset="-128"/>
                <a:cs typeface="ヒラギノ角ゴ Pro W3" pitchFamily="-1" charset="-128"/>
              </a:rPr>
              <a:t>, recounting the events of this first "radiation accident" in history, almost exactly six years ago. At the conclusion of his lecture, Goodspeed said: (…)</a:t>
            </a:r>
            <a:endParaRPr lang="de-DE" sz="1200" kern="1200" dirty="0">
              <a:solidFill>
                <a:schemeClr val="tx1"/>
              </a:solidFill>
              <a:effectLst/>
              <a:latin typeface="+mn-lt"/>
              <a:ea typeface="ヒラギノ角ゴ Pro W3" pitchFamily="-1" charset="-128"/>
              <a:cs typeface="ヒラギノ角ゴ Pro W3" pitchFamily="-1" charset="-128"/>
            </a:endParaRPr>
          </a:p>
          <a:p>
            <a:endParaRPr lang="en-US" sz="1200" kern="1200" dirty="0">
              <a:solidFill>
                <a:schemeClr val="tx1"/>
              </a:solidFill>
              <a:effectLst/>
              <a:latin typeface="+mn-lt"/>
              <a:ea typeface="ヒラギノ角ゴ Pro W3" pitchFamily="-1" charset="-128"/>
              <a:cs typeface="ヒラギノ角ゴ Pro W3" pitchFamily="-1" charset="-128"/>
            </a:endParaRPr>
          </a:p>
        </p:txBody>
      </p:sp>
      <p:sp>
        <p:nvSpPr>
          <p:cNvPr id="4" name="Foliennummernplatzhalter 3"/>
          <p:cNvSpPr>
            <a:spLocks noGrp="1"/>
          </p:cNvSpPr>
          <p:nvPr>
            <p:ph type="sldNum" sz="quarter" idx="5"/>
          </p:nvPr>
        </p:nvSpPr>
        <p:spPr/>
        <p:txBody>
          <a:bodyPr/>
          <a:lstStyle/>
          <a:p>
            <a:fld id="{1BA26C72-EB32-48B8-AD97-570ECD622445}" type="slidenum">
              <a:rPr lang="de-DE" smtClean="0"/>
              <a:t>18</a:t>
            </a:fld>
            <a:endParaRPr lang="de-DE"/>
          </a:p>
        </p:txBody>
      </p:sp>
    </p:spTree>
    <p:extLst>
      <p:ext uri="{BB962C8B-B14F-4D97-AF65-F5344CB8AC3E}">
        <p14:creationId xmlns:p14="http://schemas.microsoft.com/office/powerpoint/2010/main" val="796559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ヒラギノ角ゴ Pro W3" pitchFamily="-1" charset="-128"/>
                <a:cs typeface="ヒラギノ角ゴ Pro W3" pitchFamily="-1" charset="-128"/>
              </a:rPr>
              <a:t>There is a </a:t>
            </a:r>
            <a:r>
              <a:rPr lang="en-US" sz="1200" b="1" kern="1200" dirty="0">
                <a:solidFill>
                  <a:schemeClr val="tx1"/>
                </a:solidFill>
                <a:effectLst/>
                <a:latin typeface="+mn-lt"/>
                <a:ea typeface="ヒラギノ角ゴ Pro W3" pitchFamily="-1" charset="-128"/>
                <a:cs typeface="ヒラギノ角ゴ Pro W3" pitchFamily="-1" charset="-128"/>
              </a:rPr>
              <a:t>large fan community</a:t>
            </a:r>
            <a:r>
              <a:rPr lang="en-US" sz="1200" kern="1200" dirty="0">
                <a:solidFill>
                  <a:schemeClr val="tx1"/>
                </a:solidFill>
                <a:effectLst/>
                <a:latin typeface="+mn-lt"/>
                <a:ea typeface="ヒラギノ角ゴ Pro W3" pitchFamily="-1" charset="-128"/>
                <a:cs typeface="ヒラギノ角ゴ Pro W3" pitchFamily="-1" charset="-128"/>
              </a:rPr>
              <a:t> of Nikola Tesla on the internet, who </a:t>
            </a:r>
            <a:r>
              <a:rPr lang="en-US" sz="1200" b="1" kern="1200" dirty="0">
                <a:solidFill>
                  <a:schemeClr val="tx1"/>
                </a:solidFill>
                <a:effectLst/>
                <a:latin typeface="+mn-lt"/>
                <a:ea typeface="ヒラギノ角ゴ Pro W3" pitchFamily="-1" charset="-128"/>
                <a:cs typeface="ヒラギノ角ゴ Pro W3" pitchFamily="-1" charset="-128"/>
              </a:rPr>
              <a:t>repeatedly post the claim</a:t>
            </a:r>
            <a:r>
              <a:rPr lang="en-US" sz="1200" kern="1200" dirty="0">
                <a:solidFill>
                  <a:schemeClr val="tx1"/>
                </a:solidFill>
                <a:effectLst/>
                <a:latin typeface="+mn-lt"/>
                <a:ea typeface="ヒラギノ角ゴ Pro W3" pitchFamily="-1" charset="-128"/>
                <a:cs typeface="ヒラギノ角ゴ Pro W3" pitchFamily="-1" charset="-128"/>
              </a:rPr>
              <a:t> that Tesla was the true </a:t>
            </a:r>
            <a:r>
              <a:rPr lang="en-US" sz="1200" b="1" kern="1200" dirty="0">
                <a:solidFill>
                  <a:schemeClr val="tx1"/>
                </a:solidFill>
                <a:effectLst/>
                <a:latin typeface="+mn-lt"/>
                <a:ea typeface="ヒラギノ角ゴ Pro W3" pitchFamily="-1" charset="-128"/>
                <a:cs typeface="ヒラギノ角ゴ Pro W3" pitchFamily="-1" charset="-128"/>
              </a:rPr>
              <a:t>discoverer</a:t>
            </a:r>
            <a:r>
              <a:rPr lang="en-US" sz="1200" kern="1200" dirty="0">
                <a:solidFill>
                  <a:schemeClr val="tx1"/>
                </a:solidFill>
                <a:effectLst/>
                <a:latin typeface="+mn-lt"/>
                <a:ea typeface="ヒラギノ角ゴ Pro W3" pitchFamily="-1" charset="-128"/>
                <a:cs typeface="ヒラギノ角ゴ Pro W3" pitchFamily="-1" charset="-128"/>
              </a:rPr>
              <a:t> of X-rays. </a:t>
            </a:r>
            <a:endParaRPr lang="de-DE" sz="1200" kern="1200" dirty="0">
              <a:solidFill>
                <a:schemeClr val="tx1"/>
              </a:solidFill>
              <a:effectLst/>
              <a:latin typeface="+mn-lt"/>
              <a:ea typeface="ヒラギノ角ゴ Pro W3" pitchFamily="-1" charset="-128"/>
              <a:cs typeface="ヒラギノ角ゴ Pro W3" pitchFamily="-1" charset="-128"/>
            </a:endParaRP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Unfortunately, they also have to admit that there are </a:t>
            </a:r>
            <a:r>
              <a:rPr lang="en-US" sz="1200" b="1" kern="1200" dirty="0">
                <a:solidFill>
                  <a:schemeClr val="tx1"/>
                </a:solidFill>
                <a:effectLst/>
                <a:latin typeface="+mn-lt"/>
                <a:ea typeface="ヒラギノ角ゴ Pro W3" pitchFamily="-1" charset="-128"/>
                <a:cs typeface="ヒラギノ角ゴ Pro W3" pitchFamily="-1" charset="-128"/>
              </a:rPr>
              <a:t>no documents or records</a:t>
            </a:r>
            <a:r>
              <a:rPr lang="en-US" sz="1200" kern="1200" dirty="0">
                <a:solidFill>
                  <a:schemeClr val="tx1"/>
                </a:solidFill>
                <a:effectLst/>
                <a:latin typeface="+mn-lt"/>
                <a:ea typeface="ヒラギノ角ゴ Pro W3" pitchFamily="-1" charset="-128"/>
                <a:cs typeface="ヒラギノ角ゴ Pro W3" pitchFamily="-1" charset="-128"/>
              </a:rPr>
              <a:t> of this. In a </a:t>
            </a:r>
            <a:r>
              <a:rPr lang="en-US" sz="1200" b="1" kern="1200" dirty="0">
                <a:solidFill>
                  <a:schemeClr val="tx1"/>
                </a:solidFill>
                <a:effectLst/>
                <a:latin typeface="+mn-lt"/>
                <a:ea typeface="ヒラギノ角ゴ Pro W3" pitchFamily="-1" charset="-128"/>
                <a:cs typeface="ヒラギノ角ゴ Pro W3" pitchFamily="-1" charset="-128"/>
              </a:rPr>
              <a:t>fire in Tesla's laboratory</a:t>
            </a:r>
            <a:r>
              <a:rPr lang="en-US" sz="1200" kern="1200" dirty="0">
                <a:solidFill>
                  <a:schemeClr val="tx1"/>
                </a:solidFill>
                <a:effectLst/>
                <a:latin typeface="+mn-lt"/>
                <a:ea typeface="ヒラギノ角ゴ Pro W3" pitchFamily="-1" charset="-128"/>
                <a:cs typeface="ヒラギノ角ゴ Pro W3" pitchFamily="-1" charset="-128"/>
              </a:rPr>
              <a:t>, however, all the evidence is said to have been burnt. </a:t>
            </a:r>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Whoever would like to believe this…</a:t>
            </a:r>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 </a:t>
            </a:r>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Times" pitchFamily="18" charset="0"/>
                <a:ea typeface="ヒラギノ角ゴ Pro W3" pitchFamily="-1" charset="-128"/>
                <a:cs typeface="ヒラギノ角ゴ Pro W3" pitchFamily="-1" charset="-128"/>
              </a:rPr>
              <a:t> </a:t>
            </a:r>
            <a:endParaRPr lang="de-DE" sz="1200" kern="1200" dirty="0">
              <a:solidFill>
                <a:schemeClr val="tx1"/>
              </a:solidFill>
              <a:effectLst/>
              <a:latin typeface="Times" pitchFamily="18" charset="0"/>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19</a:t>
            </a:fld>
            <a:endParaRPr lang="de-DE"/>
          </a:p>
        </p:txBody>
      </p:sp>
    </p:spTree>
    <p:extLst>
      <p:ext uri="{BB962C8B-B14F-4D97-AF65-F5344CB8AC3E}">
        <p14:creationId xmlns:p14="http://schemas.microsoft.com/office/powerpoint/2010/main" val="98586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ヒラギノ角ゴ Pro W3" pitchFamily="-1" charset="-128"/>
                <a:cs typeface="ヒラギノ角ゴ Pro W3" pitchFamily="-1" charset="-128"/>
              </a:rPr>
              <a:t>Let</a:t>
            </a:r>
            <a:r>
              <a:rPr lang="de-DE" sz="1200" b="1" kern="1200" dirty="0">
                <a:solidFill>
                  <a:schemeClr val="tx1"/>
                </a:solidFill>
                <a:effectLst/>
                <a:latin typeface="+mn-lt"/>
                <a:ea typeface="ヒラギノ角ゴ Pro W3" pitchFamily="-1" charset="-128"/>
                <a:cs typeface="ヒラギノ角ゴ Pro W3" pitchFamily="-1" charset="-128"/>
              </a:rPr>
              <a:t> </a:t>
            </a:r>
            <a:r>
              <a:rPr lang="de-DE" sz="1200" b="1" kern="1200" dirty="0" err="1">
                <a:solidFill>
                  <a:schemeClr val="tx1"/>
                </a:solidFill>
                <a:effectLst/>
                <a:latin typeface="+mn-lt"/>
                <a:ea typeface="ヒラギノ角ゴ Pro W3" pitchFamily="-1" charset="-128"/>
                <a:cs typeface="ヒラギノ角ゴ Pro W3" pitchFamily="-1" charset="-128"/>
              </a:rPr>
              <a:t>us</a:t>
            </a:r>
            <a:r>
              <a:rPr lang="de-DE" sz="1200" b="1" kern="1200" dirty="0">
                <a:solidFill>
                  <a:schemeClr val="tx1"/>
                </a:solidFill>
                <a:effectLst/>
                <a:latin typeface="+mn-lt"/>
                <a:ea typeface="ヒラギノ角ゴ Pro W3" pitchFamily="-1" charset="-128"/>
                <a:cs typeface="ヒラギノ角ゴ Pro W3" pitchFamily="-1" charset="-128"/>
              </a:rPr>
              <a:t> </a:t>
            </a:r>
            <a:r>
              <a:rPr lang="de-DE" sz="1200" b="1" kern="1200" dirty="0" err="1">
                <a:solidFill>
                  <a:schemeClr val="tx1"/>
                </a:solidFill>
                <a:effectLst/>
                <a:latin typeface="+mn-lt"/>
                <a:ea typeface="ヒラギノ角ゴ Pro W3" pitchFamily="-1" charset="-128"/>
                <a:cs typeface="ヒラギノ角ゴ Pro W3" pitchFamily="-1" charset="-128"/>
              </a:rPr>
              <a:t>first</a:t>
            </a:r>
            <a:r>
              <a:rPr lang="de-DE" sz="1200" b="1" kern="1200" dirty="0">
                <a:solidFill>
                  <a:schemeClr val="tx1"/>
                </a:solidFill>
                <a:effectLst/>
                <a:latin typeface="+mn-lt"/>
                <a:ea typeface="ヒラギノ角ゴ Pro W3" pitchFamily="-1" charset="-128"/>
                <a:cs typeface="ヒラギノ角ゴ Pro W3" pitchFamily="-1" charset="-128"/>
              </a:rPr>
              <a:t> </a:t>
            </a:r>
            <a:r>
              <a:rPr lang="de-DE" sz="1200" b="1" kern="1200" dirty="0" err="1">
                <a:solidFill>
                  <a:schemeClr val="tx1"/>
                </a:solidFill>
                <a:effectLst/>
                <a:latin typeface="+mn-lt"/>
                <a:ea typeface="ヒラギノ角ゴ Pro W3" pitchFamily="-1" charset="-128"/>
                <a:cs typeface="ヒラギノ角ゴ Pro W3" pitchFamily="-1" charset="-128"/>
              </a:rPr>
              <a:t>have</a:t>
            </a:r>
            <a:r>
              <a:rPr lang="de-DE" sz="1200" b="1" kern="1200" dirty="0">
                <a:solidFill>
                  <a:schemeClr val="tx1"/>
                </a:solidFill>
                <a:effectLst/>
                <a:latin typeface="+mn-lt"/>
                <a:ea typeface="ヒラギノ角ゴ Pro W3" pitchFamily="-1" charset="-128"/>
                <a:cs typeface="ヒラギノ角ゴ Pro W3" pitchFamily="-1" charset="-128"/>
              </a:rPr>
              <a:t> a quick </a:t>
            </a:r>
            <a:r>
              <a:rPr lang="de-DE" sz="1200" b="1" kern="1200" dirty="0" err="1">
                <a:solidFill>
                  <a:schemeClr val="tx1"/>
                </a:solidFill>
                <a:effectLst/>
                <a:latin typeface="+mn-lt"/>
                <a:ea typeface="ヒラギノ角ゴ Pro W3" pitchFamily="-1" charset="-128"/>
                <a:cs typeface="ヒラギノ角ゴ Pro W3" pitchFamily="-1" charset="-128"/>
              </a:rPr>
              <a:t>look</a:t>
            </a:r>
            <a:r>
              <a:rPr lang="de-DE" sz="1200" b="1" kern="1200" dirty="0">
                <a:solidFill>
                  <a:schemeClr val="tx1"/>
                </a:solidFill>
                <a:effectLst/>
                <a:latin typeface="+mn-lt"/>
                <a:ea typeface="ヒラギノ角ゴ Pro W3" pitchFamily="-1" charset="-128"/>
                <a:cs typeface="ヒラギノ角ゴ Pro W3" pitchFamily="-1" charset="-128"/>
              </a:rPr>
              <a:t> on </a:t>
            </a:r>
            <a:r>
              <a:rPr lang="de-DE" sz="1200" b="1" kern="1200" dirty="0" err="1">
                <a:solidFill>
                  <a:schemeClr val="tx1"/>
                </a:solidFill>
                <a:effectLst/>
                <a:latin typeface="+mn-lt"/>
                <a:ea typeface="ヒラギノ角ゴ Pro W3" pitchFamily="-1" charset="-128"/>
                <a:cs typeface="ヒラギノ角ゴ Pro W3" pitchFamily="-1" charset="-128"/>
              </a:rPr>
              <a:t>Röntgen‘s</a:t>
            </a:r>
            <a:r>
              <a:rPr lang="de-DE" sz="1200" b="1" kern="1200" dirty="0">
                <a:solidFill>
                  <a:schemeClr val="tx1"/>
                </a:solidFill>
                <a:effectLst/>
                <a:latin typeface="+mn-lt"/>
                <a:ea typeface="ヒラギノ角ゴ Pro W3" pitchFamily="-1" charset="-128"/>
                <a:cs typeface="ヒラギノ角ゴ Pro W3" pitchFamily="-1" charset="-128"/>
              </a:rPr>
              <a:t> </a:t>
            </a:r>
            <a:r>
              <a:rPr lang="de-DE" sz="1200" b="1" kern="1200" dirty="0" err="1">
                <a:solidFill>
                  <a:schemeClr val="tx1"/>
                </a:solidFill>
                <a:effectLst/>
                <a:latin typeface="+mn-lt"/>
                <a:ea typeface="ヒラギノ角ゴ Pro W3" pitchFamily="-1" charset="-128"/>
                <a:cs typeface="ヒラギノ角ゴ Pro W3" pitchFamily="-1" charset="-128"/>
              </a:rPr>
              <a:t>biography</a:t>
            </a:r>
            <a:r>
              <a:rPr lang="de-DE" sz="1200" b="1" kern="1200" dirty="0">
                <a:solidFill>
                  <a:schemeClr val="tx1"/>
                </a:solidFill>
                <a:effectLst/>
                <a:latin typeface="+mn-lt"/>
                <a:ea typeface="ヒラギノ角ゴ Pro W3" pitchFamily="-1" charset="-128"/>
                <a:cs typeface="ヒラギノ角ゴ Pro W3" pitchFamily="-1" charset="-128"/>
              </a:rPr>
              <a:t> and on </a:t>
            </a:r>
            <a:r>
              <a:rPr lang="de-DE" sz="1200" b="1" kern="1200" dirty="0" err="1">
                <a:solidFill>
                  <a:schemeClr val="tx1"/>
                </a:solidFill>
                <a:effectLst/>
                <a:latin typeface="+mn-lt"/>
                <a:ea typeface="ヒラギノ角ゴ Pro W3" pitchFamily="-1" charset="-128"/>
                <a:cs typeface="ヒラギノ角ゴ Pro W3" pitchFamily="-1" charset="-128"/>
              </a:rPr>
              <a:t>what</a:t>
            </a:r>
            <a:r>
              <a:rPr lang="de-DE" sz="1200" b="1" kern="1200" dirty="0">
                <a:solidFill>
                  <a:schemeClr val="tx1"/>
                </a:solidFill>
                <a:effectLst/>
                <a:latin typeface="+mn-lt"/>
                <a:ea typeface="ヒラギノ角ゴ Pro W3" pitchFamily="-1" charset="-128"/>
                <a:cs typeface="ヒラギノ角ゴ Pro W3" pitchFamily="-1" charset="-128"/>
              </a:rPr>
              <a:t> </a:t>
            </a:r>
            <a:r>
              <a:rPr lang="de-DE" sz="1200" b="1" kern="1200" dirty="0" err="1">
                <a:solidFill>
                  <a:schemeClr val="tx1"/>
                </a:solidFill>
                <a:effectLst/>
                <a:latin typeface="+mn-lt"/>
                <a:ea typeface="ヒラギノ角ゴ Pro W3" pitchFamily="-1" charset="-128"/>
                <a:cs typeface="ヒラギノ角ゴ Pro W3" pitchFamily="-1" charset="-128"/>
              </a:rPr>
              <a:t>kind</a:t>
            </a:r>
            <a:r>
              <a:rPr lang="de-DE" sz="1200" b="1" kern="1200" dirty="0">
                <a:solidFill>
                  <a:schemeClr val="tx1"/>
                </a:solidFill>
                <a:effectLst/>
                <a:latin typeface="+mn-lt"/>
                <a:ea typeface="ヒラギノ角ゴ Pro W3" pitchFamily="-1" charset="-128"/>
                <a:cs typeface="ヒラギノ角ゴ Pro W3" pitchFamily="-1" charset="-128"/>
              </a:rPr>
              <a:t> </a:t>
            </a:r>
            <a:r>
              <a:rPr lang="de-DE" sz="1200" b="1" kern="1200" dirty="0" err="1">
                <a:solidFill>
                  <a:schemeClr val="tx1"/>
                </a:solidFill>
                <a:effectLst/>
                <a:latin typeface="+mn-lt"/>
                <a:ea typeface="ヒラギノ角ゴ Pro W3" pitchFamily="-1" charset="-128"/>
                <a:cs typeface="ヒラギノ角ゴ Pro W3" pitchFamily="-1" charset="-128"/>
              </a:rPr>
              <a:t>of</a:t>
            </a:r>
            <a:r>
              <a:rPr lang="de-DE" sz="1200" b="1" kern="1200" dirty="0">
                <a:solidFill>
                  <a:schemeClr val="tx1"/>
                </a:solidFill>
                <a:effectLst/>
                <a:latin typeface="+mn-lt"/>
                <a:ea typeface="ヒラギノ角ゴ Pro W3" pitchFamily="-1" charset="-128"/>
                <a:cs typeface="ヒラギノ角ゴ Pro W3" pitchFamily="-1" charset="-128"/>
              </a:rPr>
              <a:t> man he was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mn-lt"/>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ヒラギノ角ゴ Pro W3" pitchFamily="-1" charset="-128"/>
                <a:cs typeface="ヒラギノ角ゴ Pro W3" pitchFamily="-1" charset="-128"/>
              </a:rPr>
              <a:t>born</a:t>
            </a:r>
            <a:r>
              <a:rPr lang="de-DE" sz="1200" b="1" kern="1200" dirty="0">
                <a:solidFill>
                  <a:schemeClr val="tx1"/>
                </a:solidFill>
                <a:effectLst/>
                <a:latin typeface="+mn-lt"/>
                <a:ea typeface="ヒラギノ角ゴ Pro W3" pitchFamily="-1" charset="-128"/>
                <a:cs typeface="ヒラギノ角ゴ Pro W3" pitchFamily="-1" charset="-128"/>
              </a:rPr>
              <a:t> in 1845 in Lennep</a:t>
            </a:r>
            <a:r>
              <a:rPr lang="de-DE" sz="1200" kern="1200" dirty="0">
                <a:solidFill>
                  <a:schemeClr val="tx1"/>
                </a:solidFill>
                <a:effectLst/>
                <a:latin typeface="+mn-lt"/>
                <a:ea typeface="ヒラギノ角ゴ Pro W3" pitchFamily="-1" charset="-128"/>
                <a:cs typeface="ヒラギノ角ゴ Pro W3" pitchFamily="-1" charset="-128"/>
              </a:rPr>
              <a:t>, Rheinland.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ヒラギノ角ゴ Pro W3" pitchFamily="-1" charset="-128"/>
                <a:cs typeface="ヒラギノ角ゴ Pro W3" pitchFamily="-1" charset="-128"/>
              </a:rPr>
              <a:t>p</a:t>
            </a:r>
            <a:r>
              <a:rPr lang="en-US" sz="1200" b="1" kern="1200" dirty="0" err="1">
                <a:solidFill>
                  <a:schemeClr val="tx1"/>
                </a:solidFill>
                <a:effectLst/>
                <a:latin typeface="+mn-lt"/>
                <a:ea typeface="ヒラギノ角ゴ Pro W3" pitchFamily="-1" charset="-128"/>
                <a:cs typeface="ヒラギノ角ゴ Pro W3" pitchFamily="-1" charset="-128"/>
              </a:rPr>
              <a:t>arents</a:t>
            </a:r>
            <a:r>
              <a:rPr lang="en-US" sz="1200" b="1" kern="1200" dirty="0">
                <a:solidFill>
                  <a:schemeClr val="tx1"/>
                </a:solidFill>
                <a:effectLst/>
                <a:latin typeface="+mn-lt"/>
                <a:ea typeface="ヒラギノ角ゴ Pro W3" pitchFamily="-1" charset="-128"/>
                <a:cs typeface="ヒラギノ角ゴ Pro W3" pitchFamily="-1" charset="-128"/>
              </a:rPr>
              <a:t> </a:t>
            </a:r>
            <a:r>
              <a:rPr lang="en-US" sz="1200" kern="1200" dirty="0">
                <a:solidFill>
                  <a:schemeClr val="tx1"/>
                </a:solidFill>
                <a:effectLst/>
                <a:latin typeface="+mn-lt"/>
                <a:ea typeface="ヒラギノ角ゴ Pro W3" pitchFamily="-1" charset="-128"/>
                <a:cs typeface="ヒラギノ角ゴ Pro W3" pitchFamily="-1" charset="-128"/>
              </a:rPr>
              <a:t>- cloth </a:t>
            </a:r>
            <a:r>
              <a:rPr lang="en-US" sz="1200" kern="1200" dirty="0" err="1">
                <a:solidFill>
                  <a:schemeClr val="tx1"/>
                </a:solidFill>
                <a:effectLst/>
                <a:latin typeface="+mn-lt"/>
                <a:ea typeface="ヒラギノ角ゴ Pro W3" pitchFamily="-1" charset="-128"/>
                <a:cs typeface="ヒラギノ角ゴ Pro W3" pitchFamily="-1" charset="-128"/>
              </a:rPr>
              <a:t>merchands</a:t>
            </a:r>
            <a:r>
              <a:rPr lang="en-US" sz="1200" kern="1200" dirty="0">
                <a:solidFill>
                  <a:schemeClr val="tx1"/>
                </a:solidFill>
                <a:effectLst/>
                <a:latin typeface="+mn-lt"/>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ヒラギノ角ゴ Pro W3" pitchFamily="-1" charset="-128"/>
                <a:cs typeface="ヒラギノ角ゴ Pro W3" pitchFamily="-1" charset="-128"/>
              </a:rPr>
              <a:t>school in in </a:t>
            </a:r>
            <a:r>
              <a:rPr lang="en-US" sz="1200" b="1" kern="1200" dirty="0" err="1">
                <a:solidFill>
                  <a:schemeClr val="tx1"/>
                </a:solidFill>
                <a:effectLst/>
                <a:latin typeface="+mn-lt"/>
                <a:ea typeface="ヒラギノ角ゴ Pro W3" pitchFamily="-1" charset="-128"/>
                <a:cs typeface="ヒラギノ角ゴ Pro W3" pitchFamily="-1" charset="-128"/>
              </a:rPr>
              <a:t>Apeldorn</a:t>
            </a:r>
            <a:r>
              <a:rPr lang="en-US" sz="1200" b="1" kern="1200" dirty="0">
                <a:solidFill>
                  <a:schemeClr val="tx1"/>
                </a:solidFill>
                <a:effectLst/>
                <a:latin typeface="+mn-lt"/>
                <a:ea typeface="ヒラギノ角ゴ Pro W3" pitchFamily="-1" charset="-128"/>
                <a:cs typeface="ヒラギノ角ゴ Pro W3" pitchFamily="-1" charset="-128"/>
              </a:rPr>
              <a:t> and Utrecht</a:t>
            </a:r>
            <a:r>
              <a:rPr lang="en-US" sz="1200" kern="1200" dirty="0">
                <a:solidFill>
                  <a:schemeClr val="tx1"/>
                </a:solidFill>
                <a:effectLst/>
                <a:latin typeface="+mn-lt"/>
                <a:ea typeface="ヒラギノ角ゴ Pro W3" pitchFamily="-1" charset="-128"/>
                <a:cs typeface="ヒラギノ角ゴ Pro W3" pitchFamily="-1" charset="-128"/>
              </a:rPr>
              <a:t>, in the Netherlands.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no </a:t>
            </a:r>
            <a:r>
              <a:rPr lang="en-US" sz="1200" b="1" dirty="0" err="1">
                <a:effectLst/>
                <a:latin typeface="+mn-lt"/>
                <a:ea typeface="Calibri" panose="020F0502020204030204" pitchFamily="34" charset="0"/>
                <a:cs typeface="Times New Roman" panose="02020603050405020304" pitchFamily="18" charset="0"/>
              </a:rPr>
              <a:t>highschool</a:t>
            </a:r>
            <a:r>
              <a:rPr lang="en-US" sz="1200" b="1" dirty="0">
                <a:effectLst/>
                <a:latin typeface="+mn-lt"/>
                <a:ea typeface="Calibri" panose="020F0502020204030204" pitchFamily="34" charset="0"/>
                <a:cs typeface="Times New Roman" panose="02020603050405020304" pitchFamily="18" charset="0"/>
              </a:rPr>
              <a:t> diploma</a:t>
            </a:r>
            <a:r>
              <a:rPr lang="en-US" sz="1200" dirty="0">
                <a:effectLst/>
                <a:latin typeface="+mn-lt"/>
                <a:ea typeface="Calibri" panose="020F0502020204030204" pitchFamily="34" charset="0"/>
                <a:cs typeface="Times New Roman" panose="02020603050405020304" pitchFamily="18" charset="0"/>
              </a:rPr>
              <a:t> - he wasn’t allowed to study at a German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ヒラギノ角ゴ Pro W3" pitchFamily="-1" charset="-128"/>
                <a:cs typeface="ヒラギノ角ゴ Pro W3" pitchFamily="-1" charset="-128"/>
              </a:rPr>
              <a:t>mechanical engineering at </a:t>
            </a:r>
            <a:r>
              <a:rPr lang="en-US" sz="1200" b="1" kern="1200" dirty="0" err="1">
                <a:solidFill>
                  <a:schemeClr val="tx1"/>
                </a:solidFill>
                <a:effectLst/>
                <a:latin typeface="+mn-lt"/>
                <a:ea typeface="ヒラギノ角ゴ Pro W3" pitchFamily="-1" charset="-128"/>
                <a:cs typeface="ヒラギノ角ゴ Pro W3" pitchFamily="-1" charset="-128"/>
              </a:rPr>
              <a:t>Polytechnicum</a:t>
            </a:r>
            <a:r>
              <a:rPr lang="en-US" sz="1200" b="1" kern="1200" dirty="0">
                <a:solidFill>
                  <a:schemeClr val="tx1"/>
                </a:solidFill>
                <a:effectLst/>
                <a:latin typeface="+mn-lt"/>
                <a:ea typeface="ヒラギノ角ゴ Pro W3" pitchFamily="-1" charset="-128"/>
                <a:cs typeface="ヒラギノ角ゴ Pro W3" pitchFamily="-1" charset="-128"/>
              </a:rPr>
              <a:t> Zurich</a:t>
            </a:r>
            <a:r>
              <a:rPr lang="en-US" sz="1200" kern="1200" dirty="0">
                <a:solidFill>
                  <a:schemeClr val="tx1"/>
                </a:solidFill>
                <a:effectLst/>
                <a:latin typeface="+mn-lt"/>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ヒラギノ角ゴ Pro W3" pitchFamily="-1" charset="-128"/>
                <a:cs typeface="ヒラギノ角ゴ Pro W3" pitchFamily="-1" charset="-128"/>
              </a:rPr>
              <a:t>After his </a:t>
            </a:r>
            <a:r>
              <a:rPr lang="en-US" sz="1200" b="1" kern="1200" dirty="0">
                <a:solidFill>
                  <a:schemeClr val="tx1"/>
                </a:solidFill>
                <a:effectLst/>
                <a:latin typeface="+mn-lt"/>
                <a:ea typeface="ヒラギノ角ゴ Pro W3" pitchFamily="-1" charset="-128"/>
                <a:cs typeface="ヒラギノ角ゴ Pro W3" pitchFamily="-1" charset="-128"/>
              </a:rPr>
              <a:t>PhD with August Kundt</a:t>
            </a:r>
            <a:r>
              <a:rPr lang="en-US" sz="1200" kern="1200" dirty="0">
                <a:solidFill>
                  <a:schemeClr val="tx1"/>
                </a:solidFill>
                <a:effectLst/>
                <a:latin typeface="+mn-lt"/>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ヒラギノ角ゴ Pro W3" pitchFamily="-1" charset="-128"/>
                <a:cs typeface="ヒラギノ角ゴ Pro W3" pitchFamily="-1" charset="-128"/>
              </a:rPr>
              <a:t>proceeded as Professor for Physics</a:t>
            </a:r>
            <a:r>
              <a:rPr lang="en-US" sz="1200" b="0" kern="1200" dirty="0">
                <a:solidFill>
                  <a:schemeClr val="tx1"/>
                </a:solidFill>
                <a:effectLst/>
                <a:latin typeface="+mn-lt"/>
                <a:ea typeface="ヒラギノ角ゴ Pro W3" pitchFamily="-1" charset="-128"/>
                <a:cs typeface="ヒラギノ角ゴ Pro W3" pitchFamily="-1" charset="-128"/>
              </a:rPr>
              <a:t> in </a:t>
            </a:r>
            <a:r>
              <a:rPr lang="en-US" sz="1200" b="0" kern="1200" dirty="0" err="1">
                <a:solidFill>
                  <a:schemeClr val="tx1"/>
                </a:solidFill>
                <a:effectLst/>
                <a:latin typeface="+mn-lt"/>
                <a:ea typeface="ヒラギノ角ゴ Pro W3" pitchFamily="-1" charset="-128"/>
                <a:cs typeface="ヒラギノ角ゴ Pro W3" pitchFamily="-1" charset="-128"/>
              </a:rPr>
              <a:t>Strassburg</a:t>
            </a:r>
            <a:r>
              <a:rPr lang="en-US" sz="1200" b="0" kern="1200" dirty="0">
                <a:solidFill>
                  <a:schemeClr val="tx1"/>
                </a:solidFill>
                <a:effectLst/>
                <a:latin typeface="+mn-lt"/>
                <a:ea typeface="ヒラギノ角ゴ Pro W3" pitchFamily="-1" charset="-128"/>
                <a:cs typeface="ヒラギノ角ゴ Pro W3" pitchFamily="-1" charset="-128"/>
              </a:rPr>
              <a:t>, Hohenheim, Giessen, Würzburg, Munich. </a:t>
            </a:r>
            <a:endParaRPr lang="de-DE" altLang="de-DE" sz="1200" b="0" dirty="0">
              <a:latin typeface="+mn-lt"/>
              <a:ea typeface="ヒラギノ角ゴ Pro W3"/>
              <a:cs typeface="ヒラギノ角ゴ Pro W3"/>
            </a:endParaRPr>
          </a:p>
          <a:p>
            <a:endParaRPr lang="de-DE" sz="1200" b="1" dirty="0">
              <a:latin typeface="+mn-lt"/>
            </a:endParaRPr>
          </a:p>
          <a:p>
            <a:r>
              <a:rPr lang="de-DE" sz="1200" b="1" dirty="0" err="1">
                <a:latin typeface="+mn-lt"/>
              </a:rPr>
              <a:t>very</a:t>
            </a:r>
            <a:r>
              <a:rPr lang="de-DE" sz="1200" b="1" dirty="0">
                <a:latin typeface="+mn-lt"/>
              </a:rPr>
              <a:t> </a:t>
            </a:r>
            <a:r>
              <a:rPr lang="de-DE" sz="1200" b="1" dirty="0" err="1">
                <a:latin typeface="+mn-lt"/>
              </a:rPr>
              <a:t>modest</a:t>
            </a:r>
            <a:r>
              <a:rPr lang="de-DE" sz="1200" b="1" dirty="0">
                <a:latin typeface="+mn-lt"/>
              </a:rPr>
              <a:t> man</a:t>
            </a:r>
            <a:r>
              <a:rPr lang="de-DE" sz="1200" dirty="0">
                <a:latin typeface="+mn-lt"/>
              </a:rPr>
              <a:t>. </a:t>
            </a:r>
          </a:p>
          <a:p>
            <a:r>
              <a:rPr lang="de-DE" sz="1200" b="1" dirty="0" err="1">
                <a:latin typeface="+mn-lt"/>
              </a:rPr>
              <a:t>detested</a:t>
            </a:r>
            <a:r>
              <a:rPr lang="de-DE" sz="1200" b="1" dirty="0">
                <a:latin typeface="+mn-lt"/>
              </a:rPr>
              <a:t> </a:t>
            </a:r>
            <a:r>
              <a:rPr lang="de-DE" sz="1200" b="1" dirty="0" err="1">
                <a:latin typeface="+mn-lt"/>
              </a:rPr>
              <a:t>the</a:t>
            </a:r>
            <a:r>
              <a:rPr lang="de-DE" sz="1200" b="1" dirty="0">
                <a:latin typeface="+mn-lt"/>
              </a:rPr>
              <a:t> </a:t>
            </a:r>
            <a:r>
              <a:rPr lang="de-DE" sz="1200" b="1" dirty="0" err="1">
                <a:latin typeface="+mn-lt"/>
              </a:rPr>
              <a:t>excessive</a:t>
            </a:r>
            <a:r>
              <a:rPr lang="de-DE" sz="1200" b="1" dirty="0">
                <a:latin typeface="+mn-lt"/>
              </a:rPr>
              <a:t> </a:t>
            </a:r>
            <a:r>
              <a:rPr lang="de-DE" sz="1200" b="1" dirty="0" err="1">
                <a:latin typeface="+mn-lt"/>
              </a:rPr>
              <a:t>publicity</a:t>
            </a:r>
            <a:r>
              <a:rPr lang="de-DE" sz="1200" b="1" dirty="0">
                <a:latin typeface="+mn-lt"/>
              </a:rPr>
              <a:t> </a:t>
            </a:r>
            <a:r>
              <a:rPr lang="de-DE" sz="1200" dirty="0">
                <a:latin typeface="+mn-lt"/>
              </a:rPr>
              <a:t>and also </a:t>
            </a:r>
            <a:r>
              <a:rPr lang="de-DE" sz="1200" b="1" dirty="0" err="1">
                <a:latin typeface="+mn-lt"/>
              </a:rPr>
              <a:t>disliked</a:t>
            </a:r>
            <a:r>
              <a:rPr lang="de-DE" sz="1200" b="1" dirty="0">
                <a:latin typeface="+mn-lt"/>
              </a:rPr>
              <a:t> </a:t>
            </a:r>
            <a:r>
              <a:rPr lang="de-DE" sz="1200" b="1" dirty="0" err="1">
                <a:latin typeface="+mn-lt"/>
              </a:rPr>
              <a:t>the</a:t>
            </a:r>
            <a:r>
              <a:rPr lang="de-DE" sz="1200" b="1" dirty="0">
                <a:latin typeface="+mn-lt"/>
              </a:rPr>
              <a:t> </a:t>
            </a:r>
            <a:r>
              <a:rPr lang="de-DE" sz="1200" b="1" dirty="0" err="1">
                <a:latin typeface="+mn-lt"/>
              </a:rPr>
              <a:t>fame</a:t>
            </a:r>
            <a:r>
              <a:rPr lang="de-DE" sz="1200" b="1" dirty="0">
                <a:latin typeface="+mn-lt"/>
              </a:rPr>
              <a:t> and </a:t>
            </a:r>
            <a:r>
              <a:rPr lang="de-DE" sz="1200" b="1" dirty="0" err="1">
                <a:latin typeface="+mn-lt"/>
              </a:rPr>
              <a:t>attention</a:t>
            </a:r>
            <a:r>
              <a:rPr lang="de-DE" sz="1200" b="1" dirty="0">
                <a:latin typeface="+mn-lt"/>
              </a:rPr>
              <a:t> </a:t>
            </a:r>
            <a:r>
              <a:rPr lang="de-DE" sz="1200" dirty="0" err="1">
                <a:latin typeface="+mn-lt"/>
              </a:rPr>
              <a:t>his</a:t>
            </a:r>
            <a:r>
              <a:rPr lang="de-DE" sz="1200" dirty="0">
                <a:latin typeface="+mn-lt"/>
              </a:rPr>
              <a:t> </a:t>
            </a:r>
            <a:r>
              <a:rPr lang="de-DE" sz="1200" dirty="0" err="1">
                <a:latin typeface="+mn-lt"/>
              </a:rPr>
              <a:t>discovery</a:t>
            </a:r>
            <a:r>
              <a:rPr lang="de-DE" sz="1200" dirty="0">
                <a:latin typeface="+mn-lt"/>
              </a:rPr>
              <a:t> </a:t>
            </a:r>
            <a:r>
              <a:rPr lang="de-DE" sz="1200" dirty="0" err="1">
                <a:latin typeface="+mn-lt"/>
              </a:rPr>
              <a:t>brought</a:t>
            </a:r>
            <a:r>
              <a:rPr lang="de-DE" sz="1200" dirty="0">
                <a:latin typeface="+mn-lt"/>
              </a:rPr>
              <a:t> </a:t>
            </a:r>
            <a:r>
              <a:rPr lang="de-DE" sz="1200" dirty="0" err="1">
                <a:latin typeface="+mn-lt"/>
              </a:rPr>
              <a:t>him</a:t>
            </a:r>
            <a:r>
              <a:rPr lang="de-DE" sz="1200" dirty="0">
                <a:latin typeface="+mn-lt"/>
              </a:rPr>
              <a:t> </a:t>
            </a:r>
            <a:r>
              <a:rPr lang="de-DE" sz="1200" dirty="0" err="1">
                <a:latin typeface="+mn-lt"/>
              </a:rPr>
              <a:t>as</a:t>
            </a:r>
            <a:r>
              <a:rPr lang="de-DE" sz="1200" dirty="0">
                <a:latin typeface="+mn-lt"/>
              </a:rPr>
              <a:t> </a:t>
            </a:r>
            <a:r>
              <a:rPr lang="de-DE" sz="1200" dirty="0" err="1">
                <a:latin typeface="+mn-lt"/>
              </a:rPr>
              <a:t>person</a:t>
            </a:r>
            <a:endParaRPr lang="de-DE" sz="1200" dirty="0">
              <a:latin typeface="+mn-lt"/>
            </a:endParaRPr>
          </a:p>
          <a:p>
            <a:r>
              <a:rPr lang="de-DE" sz="1200" dirty="0">
                <a:latin typeface="+mn-lt"/>
              </a:rPr>
              <a:t>.</a:t>
            </a:r>
          </a:p>
          <a:p>
            <a:r>
              <a:rPr lang="de-DE" sz="1200" dirty="0">
                <a:latin typeface="+mn-lt"/>
              </a:rPr>
              <a:t>Röntgen </a:t>
            </a:r>
            <a:r>
              <a:rPr lang="de-DE" sz="1200" b="1" dirty="0" err="1">
                <a:latin typeface="+mn-lt"/>
              </a:rPr>
              <a:t>declined</a:t>
            </a:r>
            <a:r>
              <a:rPr lang="de-DE" sz="1200" b="1" dirty="0">
                <a:latin typeface="+mn-lt"/>
              </a:rPr>
              <a:t> to </a:t>
            </a:r>
            <a:r>
              <a:rPr lang="de-DE" sz="1200" b="1" dirty="0" err="1">
                <a:latin typeface="+mn-lt"/>
              </a:rPr>
              <a:t>take</a:t>
            </a:r>
            <a:r>
              <a:rPr lang="de-DE" sz="1200" b="1" dirty="0">
                <a:latin typeface="+mn-lt"/>
              </a:rPr>
              <a:t> out a patent on </a:t>
            </a:r>
            <a:r>
              <a:rPr lang="de-DE" sz="1200" b="1" dirty="0" err="1">
                <a:latin typeface="+mn-lt"/>
              </a:rPr>
              <a:t>the</a:t>
            </a:r>
            <a:r>
              <a:rPr lang="de-DE" sz="1200" b="1" dirty="0">
                <a:latin typeface="+mn-lt"/>
              </a:rPr>
              <a:t> X-</a:t>
            </a:r>
            <a:r>
              <a:rPr lang="de-DE" sz="1200" b="1" dirty="0" err="1">
                <a:latin typeface="+mn-lt"/>
              </a:rPr>
              <a:t>rays</a:t>
            </a:r>
            <a:r>
              <a:rPr lang="de-DE" sz="1200" b="1" dirty="0">
                <a:latin typeface="+mn-lt"/>
              </a:rPr>
              <a:t> </a:t>
            </a:r>
            <a:r>
              <a:rPr lang="de-DE" sz="1200" b="0" dirty="0">
                <a:latin typeface="+mn-lt"/>
              </a:rPr>
              <a:t>, </a:t>
            </a:r>
            <a:r>
              <a:rPr lang="de-DE" sz="1200" b="1" dirty="0" err="1">
                <a:latin typeface="+mn-lt"/>
              </a:rPr>
              <a:t>preferring</a:t>
            </a:r>
            <a:r>
              <a:rPr lang="de-DE" sz="1200" b="1" dirty="0">
                <a:latin typeface="+mn-lt"/>
              </a:rPr>
              <a:t> to </a:t>
            </a:r>
            <a:r>
              <a:rPr lang="de-DE" sz="1200" b="1" dirty="0" err="1">
                <a:latin typeface="+mn-lt"/>
              </a:rPr>
              <a:t>make</a:t>
            </a:r>
            <a:r>
              <a:rPr lang="de-DE" sz="1200" b="1" dirty="0">
                <a:latin typeface="+mn-lt"/>
              </a:rPr>
              <a:t> </a:t>
            </a:r>
            <a:r>
              <a:rPr lang="de-DE" sz="1200" b="1" dirty="0" err="1">
                <a:latin typeface="+mn-lt"/>
              </a:rPr>
              <a:t>it</a:t>
            </a:r>
            <a:r>
              <a:rPr lang="de-DE" sz="1200" b="1" dirty="0">
                <a:latin typeface="+mn-lt"/>
              </a:rPr>
              <a:t> </a:t>
            </a:r>
            <a:r>
              <a:rPr lang="de-DE" sz="1200" b="1" dirty="0" err="1">
                <a:latin typeface="+mn-lt"/>
              </a:rPr>
              <a:t>available</a:t>
            </a:r>
            <a:r>
              <a:rPr lang="de-DE" sz="1200" b="1" dirty="0">
                <a:latin typeface="+mn-lt"/>
              </a:rPr>
              <a:t> to </a:t>
            </a:r>
            <a:r>
              <a:rPr lang="de-DE" sz="1200" b="1" dirty="0" err="1">
                <a:latin typeface="+mn-lt"/>
              </a:rPr>
              <a:t>the</a:t>
            </a:r>
            <a:r>
              <a:rPr lang="de-DE" sz="1200" b="1" dirty="0">
                <a:latin typeface="+mn-lt"/>
              </a:rPr>
              <a:t> </a:t>
            </a:r>
            <a:r>
              <a:rPr lang="de-DE" sz="1200" b="1" dirty="0" err="1">
                <a:latin typeface="+mn-lt"/>
              </a:rPr>
              <a:t>medical</a:t>
            </a:r>
            <a:r>
              <a:rPr lang="de-DE" sz="1200" b="1" dirty="0">
                <a:latin typeface="+mn-lt"/>
              </a:rPr>
              <a:t> and </a:t>
            </a:r>
            <a:r>
              <a:rPr lang="de-DE" sz="1200" b="1" dirty="0" err="1">
                <a:latin typeface="+mn-lt"/>
              </a:rPr>
              <a:t>scientific</a:t>
            </a:r>
            <a:r>
              <a:rPr lang="de-DE" sz="1200" b="1" dirty="0">
                <a:latin typeface="+mn-lt"/>
              </a:rPr>
              <a:t> </a:t>
            </a:r>
            <a:r>
              <a:rPr lang="de-DE" sz="1200" b="1" dirty="0" err="1">
                <a:latin typeface="+mn-lt"/>
              </a:rPr>
              <a:t>communities</a:t>
            </a:r>
            <a:r>
              <a:rPr lang="de-DE" sz="1200" b="1" dirty="0">
                <a:latin typeface="+mn-lt"/>
              </a:rPr>
              <a:t> </a:t>
            </a:r>
            <a:r>
              <a:rPr lang="de-DE" sz="1200" dirty="0" err="1">
                <a:latin typeface="+mn-lt"/>
              </a:rPr>
              <a:t>for</a:t>
            </a:r>
            <a:r>
              <a:rPr lang="de-DE" sz="1200" dirty="0">
                <a:latin typeface="+mn-lt"/>
              </a:rPr>
              <a:t> </a:t>
            </a:r>
            <a:r>
              <a:rPr lang="de-DE" sz="1200" dirty="0" err="1">
                <a:latin typeface="+mn-lt"/>
              </a:rPr>
              <a:t>use</a:t>
            </a:r>
            <a:r>
              <a:rPr lang="de-DE" sz="1200" dirty="0">
                <a:latin typeface="+mn-lt"/>
              </a:rPr>
              <a:t> </a:t>
            </a:r>
            <a:r>
              <a:rPr lang="de-DE" sz="1200" dirty="0" err="1">
                <a:latin typeface="+mn-lt"/>
              </a:rPr>
              <a:t>of</a:t>
            </a:r>
            <a:r>
              <a:rPr lang="de-DE" sz="1200" dirty="0">
                <a:latin typeface="+mn-lt"/>
              </a:rPr>
              <a:t> </a:t>
            </a:r>
            <a:r>
              <a:rPr lang="de-DE" sz="1200" dirty="0" err="1">
                <a:latin typeface="+mn-lt"/>
              </a:rPr>
              <a:t>improvement</a:t>
            </a:r>
            <a:r>
              <a:rPr lang="de-DE" sz="1200" dirty="0">
                <a:latin typeface="+mn-lt"/>
              </a:rPr>
              <a:t> and </a:t>
            </a:r>
            <a:r>
              <a:rPr lang="de-DE" sz="1200" dirty="0" err="1">
                <a:latin typeface="+mn-lt"/>
              </a:rPr>
              <a:t>further</a:t>
            </a:r>
            <a:r>
              <a:rPr lang="de-DE" sz="1200" dirty="0">
                <a:latin typeface="+mn-lt"/>
              </a:rPr>
              <a:t> </a:t>
            </a:r>
            <a:r>
              <a:rPr lang="de-DE" sz="1200" dirty="0" err="1">
                <a:latin typeface="+mn-lt"/>
              </a:rPr>
              <a:t>research</a:t>
            </a:r>
            <a:r>
              <a:rPr lang="de-DE" sz="1200" dirty="0">
                <a:latin typeface="+mn-lt"/>
              </a:rPr>
              <a:t>.</a:t>
            </a:r>
          </a:p>
          <a:p>
            <a:endParaRPr lang="de-DE" sz="1200" dirty="0">
              <a:latin typeface="+mn-lt"/>
            </a:endParaRPr>
          </a:p>
          <a:p>
            <a:r>
              <a:rPr lang="de-DE" sz="1200" dirty="0">
                <a:latin typeface="+mn-lt"/>
              </a:rPr>
              <a:t>In </a:t>
            </a:r>
            <a:r>
              <a:rPr lang="de-DE" sz="1200" b="1" dirty="0">
                <a:latin typeface="+mn-lt"/>
              </a:rPr>
              <a:t>1901, he was </a:t>
            </a:r>
            <a:r>
              <a:rPr lang="de-DE" sz="1200" b="1" dirty="0" err="1">
                <a:latin typeface="+mn-lt"/>
              </a:rPr>
              <a:t>given</a:t>
            </a:r>
            <a:r>
              <a:rPr lang="de-DE" sz="1200" b="1" dirty="0">
                <a:latin typeface="+mn-lt"/>
              </a:rPr>
              <a:t> </a:t>
            </a:r>
            <a:r>
              <a:rPr lang="de-DE" sz="1200" b="1" dirty="0" err="1">
                <a:latin typeface="+mn-lt"/>
              </a:rPr>
              <a:t>the</a:t>
            </a:r>
            <a:r>
              <a:rPr lang="de-DE" sz="1200" b="1" dirty="0">
                <a:latin typeface="+mn-lt"/>
              </a:rPr>
              <a:t> </a:t>
            </a:r>
            <a:r>
              <a:rPr lang="de-DE" sz="1200" b="1" dirty="0" err="1">
                <a:latin typeface="+mn-lt"/>
              </a:rPr>
              <a:t>first</a:t>
            </a:r>
            <a:r>
              <a:rPr lang="de-DE" sz="1200" b="1" dirty="0">
                <a:latin typeface="+mn-lt"/>
              </a:rPr>
              <a:t> </a:t>
            </a:r>
            <a:r>
              <a:rPr lang="de-DE" sz="1200" b="1" dirty="0" err="1">
                <a:latin typeface="+mn-lt"/>
              </a:rPr>
              <a:t>ever</a:t>
            </a:r>
            <a:r>
              <a:rPr lang="de-DE" sz="1200" b="1" dirty="0">
                <a:latin typeface="+mn-lt"/>
              </a:rPr>
              <a:t> </a:t>
            </a:r>
            <a:r>
              <a:rPr lang="de-DE" sz="1200" b="1" dirty="0" err="1">
                <a:latin typeface="+mn-lt"/>
              </a:rPr>
              <a:t>awarded</a:t>
            </a:r>
            <a:r>
              <a:rPr lang="de-DE" sz="1200" b="1" dirty="0">
                <a:latin typeface="+mn-lt"/>
              </a:rPr>
              <a:t> Nobel Prize in Physics </a:t>
            </a:r>
            <a:r>
              <a:rPr lang="de-DE" sz="1200" dirty="0">
                <a:latin typeface="+mn-lt"/>
              </a:rPr>
              <a:t>and </a:t>
            </a:r>
          </a:p>
          <a:p>
            <a:r>
              <a:rPr lang="de-DE" sz="1200" b="1" dirty="0" err="1">
                <a:latin typeface="+mn-lt"/>
              </a:rPr>
              <a:t>donated</a:t>
            </a:r>
            <a:r>
              <a:rPr lang="de-DE" sz="1200" b="1" dirty="0">
                <a:latin typeface="+mn-lt"/>
              </a:rPr>
              <a:t> </a:t>
            </a:r>
            <a:r>
              <a:rPr lang="de-DE" sz="1200" b="1" dirty="0" err="1">
                <a:latin typeface="+mn-lt"/>
              </a:rPr>
              <a:t>the</a:t>
            </a:r>
            <a:r>
              <a:rPr lang="de-DE" sz="1200" b="1" dirty="0">
                <a:latin typeface="+mn-lt"/>
              </a:rPr>
              <a:t> Nobel Prize </a:t>
            </a:r>
            <a:r>
              <a:rPr lang="de-DE" sz="1200" b="1" dirty="0" err="1">
                <a:latin typeface="+mn-lt"/>
              </a:rPr>
              <a:t>money</a:t>
            </a:r>
            <a:r>
              <a:rPr lang="de-DE" sz="1200" b="1" dirty="0">
                <a:latin typeface="+mn-lt"/>
              </a:rPr>
              <a:t> </a:t>
            </a:r>
            <a:endParaRPr lang="de-DE" sz="1200" dirty="0">
              <a:latin typeface="+mn-lt"/>
            </a:endParaRPr>
          </a:p>
          <a:p>
            <a:r>
              <a:rPr lang="de-DE" sz="1200" b="1" dirty="0" err="1">
                <a:latin typeface="+mn-lt"/>
              </a:rPr>
              <a:t>refused</a:t>
            </a:r>
            <a:r>
              <a:rPr lang="de-DE" sz="1200" b="1" dirty="0">
                <a:latin typeface="+mn-lt"/>
              </a:rPr>
              <a:t> </a:t>
            </a:r>
            <a:r>
              <a:rPr lang="de-DE" sz="1200" b="1" dirty="0" err="1">
                <a:latin typeface="+mn-lt"/>
              </a:rPr>
              <a:t>the</a:t>
            </a:r>
            <a:r>
              <a:rPr lang="de-DE" sz="1200" b="1" dirty="0">
                <a:latin typeface="+mn-lt"/>
              </a:rPr>
              <a:t> title </a:t>
            </a:r>
            <a:r>
              <a:rPr lang="de-DE" sz="1200" b="1" dirty="0" err="1">
                <a:latin typeface="+mn-lt"/>
              </a:rPr>
              <a:t>of</a:t>
            </a:r>
            <a:r>
              <a:rPr lang="de-DE" sz="1200" b="1" dirty="0">
                <a:latin typeface="+mn-lt"/>
              </a:rPr>
              <a:t> </a:t>
            </a:r>
            <a:r>
              <a:rPr lang="de-DE" sz="1200" b="1" dirty="0" err="1">
                <a:latin typeface="+mn-lt"/>
              </a:rPr>
              <a:t>nobility</a:t>
            </a:r>
            <a:r>
              <a:rPr lang="de-DE" sz="1200" b="1" dirty="0">
                <a:latin typeface="+mn-lt"/>
              </a:rPr>
              <a:t>.</a:t>
            </a:r>
          </a:p>
          <a:p>
            <a:pPr algn="l"/>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a:t>
            </a:fld>
            <a:endParaRPr lang="de-DE"/>
          </a:p>
        </p:txBody>
      </p:sp>
    </p:spTree>
    <p:extLst>
      <p:ext uri="{BB962C8B-B14F-4D97-AF65-F5344CB8AC3E}">
        <p14:creationId xmlns:p14="http://schemas.microsoft.com/office/powerpoint/2010/main" val="746679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Times" pitchFamily="18" charset="0"/>
                <a:ea typeface="ヒラギノ角ゴ Pro W3" pitchFamily="-1" charset="-128"/>
                <a:cs typeface="ヒラギノ角ゴ Pro W3" pitchFamily="-1" charset="-128"/>
              </a:rPr>
              <a:t> </a:t>
            </a:r>
            <a:r>
              <a:rPr lang="en-US" sz="1200" kern="1200" dirty="0">
                <a:solidFill>
                  <a:schemeClr val="tx1"/>
                </a:solidFill>
                <a:effectLst/>
                <a:latin typeface="+mn-lt"/>
                <a:ea typeface="ヒラギノ角ゴ Pro W3" pitchFamily="-1" charset="-128"/>
                <a:cs typeface="ヒラギノ角ゴ Pro W3" pitchFamily="-1" charset="-128"/>
              </a:rPr>
              <a:t>Around 1894 Tesla developed a </a:t>
            </a:r>
            <a:r>
              <a:rPr lang="en-US" sz="1200" b="1" kern="1200" dirty="0">
                <a:solidFill>
                  <a:schemeClr val="tx1"/>
                </a:solidFill>
                <a:effectLst/>
                <a:latin typeface="+mn-lt"/>
                <a:ea typeface="ヒラギノ角ゴ Pro W3" pitchFamily="-1" charset="-128"/>
                <a:cs typeface="ヒラギノ角ゴ Pro W3" pitchFamily="-1" charset="-128"/>
              </a:rPr>
              <a:t>unipolar gas discharge</a:t>
            </a:r>
            <a:r>
              <a:rPr lang="en-US" sz="1200" kern="1200" dirty="0">
                <a:solidFill>
                  <a:schemeClr val="tx1"/>
                </a:solidFill>
                <a:effectLst/>
                <a:latin typeface="+mn-lt"/>
                <a:ea typeface="ヒラギノ角ゴ Pro W3" pitchFamily="-1" charset="-128"/>
                <a:cs typeface="ヒラギノ角ゴ Pro W3" pitchFamily="-1" charset="-128"/>
              </a:rPr>
              <a:t> tube and made experiments with </a:t>
            </a:r>
            <a:r>
              <a:rPr lang="en-US" sz="1200" kern="1200" dirty="0" err="1">
                <a:solidFill>
                  <a:schemeClr val="tx1"/>
                </a:solidFill>
                <a:effectLst/>
                <a:latin typeface="+mn-lt"/>
                <a:ea typeface="ヒラギノ角ゴ Pro W3" pitchFamily="-1" charset="-128"/>
                <a:cs typeface="ヒラギノ角ゴ Pro W3" pitchFamily="-1" charset="-128"/>
              </a:rPr>
              <a:t>phophorescent</a:t>
            </a:r>
            <a:r>
              <a:rPr lang="en-US" sz="1200" kern="1200" dirty="0">
                <a:solidFill>
                  <a:schemeClr val="tx1"/>
                </a:solidFill>
                <a:effectLst/>
                <a:latin typeface="+mn-lt"/>
                <a:ea typeface="ヒラギノ角ゴ Pro W3" pitchFamily="-1" charset="-128"/>
                <a:cs typeface="ヒラギノ角ゴ Pro W3" pitchFamily="-1" charset="-128"/>
              </a:rPr>
              <a:t> lamps in January 1894.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By </a:t>
            </a:r>
            <a:r>
              <a:rPr lang="en-US" sz="1200" b="1" kern="1200" dirty="0">
                <a:solidFill>
                  <a:schemeClr val="tx1"/>
                </a:solidFill>
                <a:effectLst/>
                <a:latin typeface="+mn-lt"/>
                <a:ea typeface="ヒラギノ角ゴ Pro W3" pitchFamily="-1" charset="-128"/>
                <a:cs typeface="ヒラギノ角ゴ Pro W3" pitchFamily="-1" charset="-128"/>
              </a:rPr>
              <a:t>taking a photograph of Marc Twain</a:t>
            </a:r>
            <a:r>
              <a:rPr lang="en-US" sz="1200" kern="1200" dirty="0">
                <a:solidFill>
                  <a:schemeClr val="tx1"/>
                </a:solidFill>
                <a:effectLst/>
                <a:latin typeface="+mn-lt"/>
                <a:ea typeface="ヒラギノ角ゴ Pro W3" pitchFamily="-1" charset="-128"/>
                <a:cs typeface="ヒラギノ角ゴ Pro W3" pitchFamily="-1" charset="-128"/>
              </a:rPr>
              <a:t> he saw on the </a:t>
            </a:r>
            <a:r>
              <a:rPr lang="en-US" sz="1200" b="1" kern="1200" dirty="0">
                <a:solidFill>
                  <a:schemeClr val="tx1"/>
                </a:solidFill>
                <a:effectLst/>
                <a:latin typeface="+mn-lt"/>
                <a:ea typeface="ヒラギノ角ゴ Pro W3" pitchFamily="-1" charset="-128"/>
                <a:cs typeface="ヒラギノ角ゴ Pro W3" pitchFamily="-1" charset="-128"/>
              </a:rPr>
              <a:t>photographic plate something strange</a:t>
            </a:r>
            <a:r>
              <a:rPr lang="en-US" sz="1200" kern="1200" dirty="0">
                <a:solidFill>
                  <a:schemeClr val="tx1"/>
                </a:solidFill>
                <a:effectLst/>
                <a:latin typeface="+mn-lt"/>
                <a:ea typeface="ヒラギノ角ゴ Pro W3" pitchFamily="-1" charset="-128"/>
                <a:cs typeface="ヒラギノ角ゴ Pro W3" pitchFamily="-1" charset="-128"/>
              </a:rPr>
              <a:t>. It </a:t>
            </a:r>
            <a:r>
              <a:rPr lang="en-US" sz="1200" b="1" kern="1200" dirty="0">
                <a:solidFill>
                  <a:schemeClr val="tx1"/>
                </a:solidFill>
                <a:effectLst/>
                <a:latin typeface="+mn-lt"/>
                <a:ea typeface="ヒラギノ角ゴ Pro W3" pitchFamily="-1" charset="-128"/>
                <a:cs typeface="ヒラギノ角ゴ Pro W3" pitchFamily="-1" charset="-128"/>
              </a:rPr>
              <a:t>seemed to him as if a screw inside his camera being shown </a:t>
            </a:r>
            <a:r>
              <a:rPr lang="en-US" sz="1200" kern="1200" dirty="0">
                <a:solidFill>
                  <a:schemeClr val="tx1"/>
                </a:solidFill>
                <a:effectLst/>
                <a:latin typeface="+mn-lt"/>
                <a:ea typeface="ヒラギノ角ゴ Pro W3" pitchFamily="-1" charset="-128"/>
                <a:cs typeface="ヒラギノ角ゴ Pro W3" pitchFamily="-1" charset="-128"/>
              </a:rPr>
              <a:t>on the picture.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However, it was only </a:t>
            </a:r>
            <a:r>
              <a:rPr lang="en-US" sz="1200" b="1" kern="1200" dirty="0">
                <a:solidFill>
                  <a:schemeClr val="tx1"/>
                </a:solidFill>
                <a:effectLst/>
                <a:latin typeface="+mn-lt"/>
                <a:ea typeface="ヒラギノ角ゴ Pro W3" pitchFamily="-1" charset="-128"/>
                <a:cs typeface="ヒラギノ角ゴ Pro W3" pitchFamily="-1" charset="-128"/>
              </a:rPr>
              <a:t>after </a:t>
            </a:r>
            <a:r>
              <a:rPr lang="en-US" sz="1200" b="1" kern="1200" dirty="0" err="1">
                <a:solidFill>
                  <a:schemeClr val="tx1"/>
                </a:solidFill>
                <a:effectLst/>
                <a:latin typeface="+mn-lt"/>
                <a:ea typeface="ヒラギノ角ゴ Pro W3" pitchFamily="-1" charset="-128"/>
                <a:cs typeface="ヒラギノ角ゴ Pro W3" pitchFamily="-1" charset="-128"/>
              </a:rPr>
              <a:t>Röntgen's</a:t>
            </a:r>
            <a:r>
              <a:rPr lang="en-US" sz="1200" b="1" kern="1200" dirty="0">
                <a:solidFill>
                  <a:schemeClr val="tx1"/>
                </a:solidFill>
                <a:effectLst/>
                <a:latin typeface="+mn-lt"/>
                <a:ea typeface="ヒラギノ角ゴ Pro W3" pitchFamily="-1" charset="-128"/>
                <a:cs typeface="ヒラギノ角ゴ Pro W3" pitchFamily="-1" charset="-128"/>
              </a:rPr>
              <a:t> announcement</a:t>
            </a:r>
            <a:r>
              <a:rPr lang="en-US" sz="1200" kern="1200" dirty="0">
                <a:solidFill>
                  <a:schemeClr val="tx1"/>
                </a:solidFill>
                <a:effectLst/>
                <a:latin typeface="+mn-lt"/>
                <a:ea typeface="ヒラギノ角ゴ Pro W3" pitchFamily="-1" charset="-128"/>
                <a:cs typeface="ヒラギノ角ゴ Pro W3" pitchFamily="-1" charset="-128"/>
              </a:rPr>
              <a:t> that he </a:t>
            </a:r>
            <a:r>
              <a:rPr lang="en-US" sz="1200" b="1" kern="1200" dirty="0">
                <a:solidFill>
                  <a:schemeClr val="tx1"/>
                </a:solidFill>
                <a:effectLst/>
                <a:latin typeface="+mn-lt"/>
                <a:ea typeface="ヒラギノ角ゴ Pro W3" pitchFamily="-1" charset="-128"/>
                <a:cs typeface="ヒラギノ角ゴ Pro W3" pitchFamily="-1" charset="-128"/>
              </a:rPr>
              <a:t>became intensively involved with X-rays</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He contacted Roentgen and sent him some of his radiographs</a:t>
            </a:r>
            <a:r>
              <a:rPr lang="en-US" sz="1200" kern="1200" dirty="0">
                <a:solidFill>
                  <a:schemeClr val="tx1"/>
                </a:solidFill>
                <a:effectLst/>
                <a:latin typeface="+mn-lt"/>
                <a:ea typeface="ヒラギノ角ゴ Pro W3" pitchFamily="-1" charset="-128"/>
                <a:cs typeface="ヒラギノ角ゴ Pro W3" pitchFamily="-1" charset="-128"/>
              </a:rPr>
              <a:t>.</a:t>
            </a:r>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 </a:t>
            </a:r>
            <a:endParaRPr lang="de-DE" sz="1200" kern="1200" dirty="0">
              <a:solidFill>
                <a:schemeClr val="tx1"/>
              </a:solidFill>
              <a:effectLst/>
              <a:latin typeface="+mn-lt"/>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20</a:t>
            </a:fld>
            <a:endParaRPr lang="de-DE"/>
          </a:p>
        </p:txBody>
      </p:sp>
    </p:spTree>
    <p:extLst>
      <p:ext uri="{BB962C8B-B14F-4D97-AF65-F5344CB8AC3E}">
        <p14:creationId xmlns:p14="http://schemas.microsoft.com/office/powerpoint/2010/main" val="2934812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ヒラギノ角ゴ Pro W3" pitchFamily="-1" charset="-128"/>
                <a:cs typeface="ヒラギノ角ゴ Pro W3" pitchFamily="-1" charset="-128"/>
              </a:rPr>
              <a:t>Let us start </a:t>
            </a:r>
            <a:r>
              <a:rPr lang="en-GB" sz="1200" kern="1200" dirty="0">
                <a:solidFill>
                  <a:schemeClr val="tx1"/>
                </a:solidFill>
                <a:effectLst/>
                <a:latin typeface="+mn-lt"/>
                <a:ea typeface="ヒラギノ角ゴ Pro W3" pitchFamily="-1" charset="-128"/>
                <a:cs typeface="ヒラギノ角ゴ Pro W3" pitchFamily="-1" charset="-128"/>
              </a:rPr>
              <a:t>the </a:t>
            </a:r>
            <a:r>
              <a:rPr lang="en-GB" sz="1200" b="1" kern="1200" dirty="0">
                <a:solidFill>
                  <a:schemeClr val="tx1"/>
                </a:solidFill>
                <a:effectLst/>
                <a:latin typeface="+mn-lt"/>
                <a:ea typeface="ヒラギノ角ゴ Pro W3" pitchFamily="-1" charset="-128"/>
                <a:cs typeface="ヒラギノ角ゴ Pro W3" pitchFamily="-1" charset="-128"/>
              </a:rPr>
              <a:t>discussion on the next scientist</a:t>
            </a:r>
            <a:r>
              <a:rPr lang="en-GB" sz="1200" kern="1200" dirty="0">
                <a:solidFill>
                  <a:schemeClr val="tx1"/>
                </a:solidFill>
                <a:effectLst/>
                <a:latin typeface="+mn-lt"/>
                <a:ea typeface="ヒラギノ角ゴ Pro W3" pitchFamily="-1" charset="-128"/>
                <a:cs typeface="ヒラギノ角ゴ Pro W3" pitchFamily="-1" charset="-128"/>
              </a:rPr>
              <a:t> with </a:t>
            </a:r>
            <a:r>
              <a:rPr lang="en-US" sz="1200" kern="1200" dirty="0">
                <a:solidFill>
                  <a:schemeClr val="tx1"/>
                </a:solidFill>
                <a:effectLst/>
                <a:latin typeface="+mn-lt"/>
                <a:ea typeface="ヒラギノ角ゴ Pro W3" pitchFamily="-1" charset="-128"/>
                <a:cs typeface="ヒラギノ角ゴ Pro W3" pitchFamily="-1" charset="-128"/>
              </a:rPr>
              <a:t>with a quotation:</a:t>
            </a:r>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b="1" kern="1200" dirty="0">
                <a:solidFill>
                  <a:schemeClr val="tx1"/>
                </a:solidFill>
                <a:effectLst/>
                <a:latin typeface="+mn-lt"/>
                <a:ea typeface="ヒラギノ角ゴ Pro W3" pitchFamily="-1" charset="-128"/>
                <a:cs typeface="ヒラギノ角ゴ Pro W3" pitchFamily="-1" charset="-128"/>
              </a:rPr>
              <a:t>„I am the mother of X-rays.</a:t>
            </a:r>
            <a:endParaRPr lang="de-DE" sz="1200" b="1"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Just as the mid-wife is not responsible for the mechanism of birth, so was Roentgen not responsible for the discovery of X-rays since all the groundwork had been prepared by me. Without me, the name of Roentgen would be unknown today.”</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After </a:t>
            </a:r>
            <a:r>
              <a:rPr lang="en-US" sz="1200" kern="1200" dirty="0" err="1">
                <a:solidFill>
                  <a:schemeClr val="tx1"/>
                </a:solidFill>
                <a:effectLst/>
                <a:latin typeface="+mn-lt"/>
                <a:ea typeface="ヒラギノ角ゴ Pro W3" pitchFamily="-1" charset="-128"/>
                <a:cs typeface="ヒラギノ角ゴ Pro W3" pitchFamily="-1" charset="-128"/>
              </a:rPr>
              <a:t>Röntgen</a:t>
            </a:r>
            <a:r>
              <a:rPr lang="en-US" sz="1200" kern="1200" dirty="0">
                <a:solidFill>
                  <a:schemeClr val="tx1"/>
                </a:solidFill>
                <a:effectLst/>
                <a:latin typeface="+mn-lt"/>
                <a:ea typeface="ヒラギノ角ゴ Pro W3" pitchFamily="-1" charset="-128"/>
                <a:cs typeface="ヒラギノ角ゴ Pro W3" pitchFamily="-1" charset="-128"/>
              </a:rPr>
              <a:t> had learned of Lenard's experiments, he asked his colleague for information for his own experiments. </a:t>
            </a:r>
            <a:r>
              <a:rPr lang="en-US" sz="1200" b="1" kern="1200" dirty="0">
                <a:solidFill>
                  <a:schemeClr val="tx1"/>
                </a:solidFill>
                <a:effectLst/>
                <a:latin typeface="+mn-lt"/>
                <a:ea typeface="ヒラギノ角ゴ Pro W3" pitchFamily="-1" charset="-128"/>
                <a:cs typeface="ヒラギノ角ゴ Pro W3" pitchFamily="-1" charset="-128"/>
              </a:rPr>
              <a:t>So what was Lenard's part in the discovery of x-rays. Was he right?</a:t>
            </a:r>
            <a:endParaRPr lang="de-DE" b="1" dirty="0">
              <a:latin typeface="+mn-lt"/>
            </a:endParaRPr>
          </a:p>
        </p:txBody>
      </p:sp>
      <p:sp>
        <p:nvSpPr>
          <p:cNvPr id="4" name="Foliennummernplatzhalter 3"/>
          <p:cNvSpPr>
            <a:spLocks noGrp="1"/>
          </p:cNvSpPr>
          <p:nvPr>
            <p:ph type="sldNum" sz="quarter" idx="5"/>
          </p:nvPr>
        </p:nvSpPr>
        <p:spPr/>
        <p:txBody>
          <a:bodyPr/>
          <a:lstStyle/>
          <a:p>
            <a:fld id="{1BA26C72-EB32-48B8-AD97-570ECD622445}" type="slidenum">
              <a:rPr lang="de-DE" smtClean="0"/>
              <a:t>21</a:t>
            </a:fld>
            <a:endParaRPr lang="de-DE"/>
          </a:p>
        </p:txBody>
      </p:sp>
    </p:spTree>
    <p:extLst>
      <p:ext uri="{BB962C8B-B14F-4D97-AF65-F5344CB8AC3E}">
        <p14:creationId xmlns:p14="http://schemas.microsoft.com/office/powerpoint/2010/main" val="2808130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ヒラギノ角ゴ Pro W3" pitchFamily="-1" charset="-128"/>
                <a:cs typeface="ヒラギノ角ゴ Pro W3" pitchFamily="-1" charset="-128"/>
              </a:rPr>
              <a:t>Let us have a closer look on the research work of Philipp Lenard. </a:t>
            </a:r>
          </a:p>
          <a:p>
            <a:endParaRPr lang="en-GB" sz="1200" kern="1200" dirty="0">
              <a:solidFill>
                <a:schemeClr val="tx1"/>
              </a:solidFill>
              <a:effectLst/>
              <a:latin typeface="+mn-lt"/>
              <a:ea typeface="ヒラギノ角ゴ Pro W3" pitchFamily="-1" charset="-128"/>
              <a:cs typeface="ヒラギノ角ゴ Pro W3" pitchFamily="-1" charset="-128"/>
            </a:endParaRPr>
          </a:p>
          <a:p>
            <a:r>
              <a:rPr lang="en-GB" sz="1200" b="1" kern="1200" dirty="0">
                <a:solidFill>
                  <a:schemeClr val="tx1"/>
                </a:solidFill>
                <a:effectLst/>
                <a:latin typeface="+mn-lt"/>
                <a:ea typeface="ヒラギノ角ゴ Pro W3" pitchFamily="-1" charset="-128"/>
                <a:cs typeface="ヒラギノ角ゴ Pro W3" pitchFamily="-1" charset="-128"/>
              </a:rPr>
              <a:t>Lenard </a:t>
            </a:r>
            <a:r>
              <a:rPr lang="en-GB" sz="1200" kern="1200" dirty="0">
                <a:solidFill>
                  <a:schemeClr val="tx1"/>
                </a:solidFill>
                <a:effectLst/>
                <a:latin typeface="+mn-lt"/>
                <a:ea typeface="ヒラギノ角ゴ Pro W3" pitchFamily="-1" charset="-128"/>
                <a:cs typeface="ヒラギノ角ゴ Pro W3" pitchFamily="-1" charset="-128"/>
              </a:rPr>
              <a:t>was </a:t>
            </a:r>
            <a:r>
              <a:rPr lang="en-GB" sz="1200" b="1" kern="1200" dirty="0">
                <a:solidFill>
                  <a:schemeClr val="tx1"/>
                </a:solidFill>
                <a:effectLst/>
                <a:latin typeface="+mn-lt"/>
                <a:ea typeface="ヒラギノ角ゴ Pro W3" pitchFamily="-1" charset="-128"/>
                <a:cs typeface="ヒラギノ角ゴ Pro W3" pitchFamily="-1" charset="-128"/>
              </a:rPr>
              <a:t>particularly interested in researching the passage of cathode rays through thin layers of material</a:t>
            </a:r>
            <a:r>
              <a:rPr lang="en-GB" sz="1200" kern="1200" dirty="0">
                <a:solidFill>
                  <a:schemeClr val="tx1"/>
                </a:solidFill>
                <a:effectLst/>
                <a:latin typeface="+mn-lt"/>
                <a:ea typeface="ヒラギノ角ゴ Pro W3" pitchFamily="-1" charset="-128"/>
                <a:cs typeface="ヒラギノ角ゴ Pro W3" pitchFamily="-1" charset="-128"/>
              </a:rPr>
              <a:t>. As early as </a:t>
            </a:r>
            <a:r>
              <a:rPr lang="en-GB" sz="1200" b="1" kern="1200" dirty="0">
                <a:solidFill>
                  <a:schemeClr val="tx1"/>
                </a:solidFill>
                <a:effectLst/>
                <a:latin typeface="+mn-lt"/>
                <a:ea typeface="ヒラギノ角ゴ Pro W3" pitchFamily="-1" charset="-128"/>
                <a:cs typeface="ヒラギノ角ゴ Pro W3" pitchFamily="-1" charset="-128"/>
              </a:rPr>
              <a:t>1892, Hertz had discovered</a:t>
            </a:r>
            <a:r>
              <a:rPr lang="en-GB" sz="1200" kern="1200" dirty="0">
                <a:solidFill>
                  <a:schemeClr val="tx1"/>
                </a:solidFill>
                <a:effectLst/>
                <a:latin typeface="+mn-lt"/>
                <a:ea typeface="ヒラギノ角ゴ Pro W3" pitchFamily="-1" charset="-128"/>
                <a:cs typeface="ヒラギノ角ゴ Pro W3" pitchFamily="-1" charset="-128"/>
              </a:rPr>
              <a:t> that a </a:t>
            </a:r>
            <a:r>
              <a:rPr lang="en-GB" sz="1200" b="1" kern="1200" dirty="0">
                <a:solidFill>
                  <a:schemeClr val="tx1"/>
                </a:solidFill>
                <a:effectLst/>
                <a:latin typeface="+mn-lt"/>
                <a:ea typeface="ヒラギノ角ゴ Pro W3" pitchFamily="-1" charset="-128"/>
                <a:cs typeface="ヒラギノ角ゴ Pro W3" pitchFamily="-1" charset="-128"/>
              </a:rPr>
              <a:t>thin metal sheet transmitted cathode rays</a:t>
            </a:r>
            <a:r>
              <a:rPr lang="en-GB" sz="1200" kern="1200" dirty="0">
                <a:solidFill>
                  <a:schemeClr val="tx1"/>
                </a:solidFill>
                <a:effectLst/>
                <a:latin typeface="+mn-lt"/>
                <a:ea typeface="ヒラギノ角ゴ Pro W3" pitchFamily="-1" charset="-128"/>
                <a:cs typeface="ヒラギノ角ゴ Pro W3" pitchFamily="-1" charset="-128"/>
              </a:rPr>
              <a:t>. </a:t>
            </a:r>
          </a:p>
          <a:p>
            <a:endParaRPr lang="en-GB"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This </a:t>
            </a:r>
            <a:r>
              <a:rPr lang="en-US" sz="1200" b="1" kern="1200" dirty="0">
                <a:solidFill>
                  <a:schemeClr val="tx1"/>
                </a:solidFill>
                <a:effectLst/>
                <a:latin typeface="+mn-lt"/>
                <a:ea typeface="ヒラギノ角ゴ Pro W3" pitchFamily="-1" charset="-128"/>
                <a:cs typeface="ヒラギノ角ゴ Pro W3" pitchFamily="-1" charset="-128"/>
              </a:rPr>
              <a:t>prompted Lenard to build a thin aluminum window</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vacuum tight</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which permitted the cathode rays to pass out of the vacuum of the tube into the air.</a:t>
            </a:r>
            <a:r>
              <a:rPr lang="en-US" sz="1200" kern="1200" dirty="0">
                <a:solidFill>
                  <a:schemeClr val="tx1"/>
                </a:solidFill>
                <a:effectLst/>
                <a:latin typeface="+mn-lt"/>
                <a:ea typeface="ヒラギノ角ゴ Pro W3" pitchFamily="-1" charset="-128"/>
                <a:cs typeface="ヒラギノ角ゴ Pro W3" pitchFamily="-1" charset="-128"/>
              </a:rPr>
              <a:t>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Lenard </a:t>
            </a:r>
            <a:r>
              <a:rPr lang="en-US" sz="1200" b="1" kern="1200" dirty="0">
                <a:solidFill>
                  <a:schemeClr val="tx1"/>
                </a:solidFill>
                <a:effectLst/>
                <a:latin typeface="+mn-lt"/>
                <a:ea typeface="ヒラギノ角ゴ Pro W3" pitchFamily="-1" charset="-128"/>
                <a:cs typeface="ヒラギノ角ゴ Pro W3" pitchFamily="-1" charset="-128"/>
              </a:rPr>
              <a:t>must have produced x-rays in the course of these experiments, noticed some of their properties </a:t>
            </a:r>
            <a:r>
              <a:rPr lang="en-US" sz="1200" kern="1200" dirty="0">
                <a:solidFill>
                  <a:schemeClr val="tx1"/>
                </a:solidFill>
                <a:effectLst/>
                <a:latin typeface="+mn-lt"/>
                <a:ea typeface="ヒラギノ角ゴ Pro W3" pitchFamily="-1" charset="-128"/>
                <a:cs typeface="ヒラギノ角ゴ Pro W3" pitchFamily="-1" charset="-128"/>
              </a:rPr>
              <a:t>along with those of the cathode rays. </a:t>
            </a:r>
          </a:p>
          <a:p>
            <a:r>
              <a:rPr lang="en-US" sz="1200" b="1" kern="1200" dirty="0">
                <a:solidFill>
                  <a:schemeClr val="tx1"/>
                </a:solidFill>
                <a:effectLst/>
                <a:latin typeface="+mn-lt"/>
                <a:ea typeface="ヒラギノ角ゴ Pro W3" pitchFamily="-1" charset="-128"/>
                <a:cs typeface="ヒラギノ角ゴ Pro W3" pitchFamily="-1" charset="-128"/>
              </a:rPr>
              <a:t>cathode rays </a:t>
            </a:r>
            <a:r>
              <a:rPr lang="en-US" sz="1200" kern="1200" dirty="0">
                <a:solidFill>
                  <a:schemeClr val="tx1"/>
                </a:solidFill>
                <a:effectLst/>
                <a:latin typeface="+mn-lt"/>
                <a:ea typeface="ヒラギノ角ゴ Pro W3" pitchFamily="-1" charset="-128"/>
                <a:cs typeface="ヒラギノ角ゴ Pro W3" pitchFamily="-1" charset="-128"/>
              </a:rPr>
              <a:t>not only penetrated through the window but also </a:t>
            </a:r>
            <a:r>
              <a:rPr lang="en-US" sz="1200" b="1" kern="1200" dirty="0">
                <a:solidFill>
                  <a:schemeClr val="tx1"/>
                </a:solidFill>
                <a:effectLst/>
                <a:latin typeface="+mn-lt"/>
                <a:ea typeface="ヒラギノ角ゴ Pro W3" pitchFamily="-1" charset="-128"/>
                <a:cs typeface="ヒラギノ角ゴ Pro W3" pitchFamily="-1" charset="-128"/>
              </a:rPr>
              <a:t>travelled several </a:t>
            </a:r>
            <a:r>
              <a:rPr lang="en-US" sz="1200" b="1" kern="1200" dirty="0" err="1">
                <a:solidFill>
                  <a:schemeClr val="tx1"/>
                </a:solidFill>
                <a:effectLst/>
                <a:latin typeface="+mn-lt"/>
                <a:ea typeface="ヒラギノ角ゴ Pro W3" pitchFamily="-1" charset="-128"/>
                <a:cs typeface="ヒラギノ角ゴ Pro W3" pitchFamily="-1" charset="-128"/>
              </a:rPr>
              <a:t>cms</a:t>
            </a:r>
            <a:r>
              <a:rPr lang="en-US" sz="1200" b="1" kern="1200" dirty="0">
                <a:solidFill>
                  <a:schemeClr val="tx1"/>
                </a:solidFill>
                <a:effectLst/>
                <a:latin typeface="+mn-lt"/>
                <a:ea typeface="ヒラギノ角ゴ Pro W3" pitchFamily="-1" charset="-128"/>
                <a:cs typeface="ヒラギノ角ゴ Pro W3" pitchFamily="-1" charset="-128"/>
              </a:rPr>
              <a:t> in the free air </a:t>
            </a:r>
            <a:r>
              <a:rPr lang="en-US" sz="1200" kern="1200" dirty="0">
                <a:solidFill>
                  <a:schemeClr val="tx1"/>
                </a:solidFill>
                <a:effectLst/>
                <a:latin typeface="+mn-lt"/>
                <a:ea typeface="ヒラギノ角ゴ Pro W3" pitchFamily="-1" charset="-128"/>
                <a:cs typeface="ヒラギノ角ゴ Pro W3" pitchFamily="-1" charset="-128"/>
              </a:rPr>
              <a:t>– their effects could be studied with </a:t>
            </a:r>
            <a:r>
              <a:rPr lang="en-US" sz="1200" b="1" kern="1200" dirty="0">
                <a:solidFill>
                  <a:schemeClr val="tx1"/>
                </a:solidFill>
                <a:effectLst/>
                <a:latin typeface="+mn-lt"/>
                <a:ea typeface="ヒラギノ角ゴ Pro W3" pitchFamily="-1" charset="-128"/>
                <a:cs typeface="ヒラギノ角ゴ Pro W3" pitchFamily="-1" charset="-128"/>
              </a:rPr>
              <a:t>fluorescing substances (phosphates</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able to blacken a photographic plate</a:t>
            </a:r>
            <a:r>
              <a:rPr lang="en-US" sz="1200" kern="1200" dirty="0">
                <a:solidFill>
                  <a:schemeClr val="tx1"/>
                </a:solidFill>
                <a:effectLst/>
                <a:latin typeface="+mn-lt"/>
                <a:ea typeface="ヒラギノ角ゴ Pro W3" pitchFamily="-1" charset="-128"/>
                <a:cs typeface="ヒラギノ角ゴ Pro W3" pitchFamily="-1" charset="-128"/>
              </a:rPr>
              <a:t>.</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GB" sz="1200" kern="1200" dirty="0">
                <a:solidFill>
                  <a:schemeClr val="tx1"/>
                </a:solidFill>
                <a:effectLst/>
                <a:latin typeface="+mn-lt"/>
                <a:ea typeface="ヒラギノ角ゴ Pro W3" pitchFamily="-1" charset="-128"/>
                <a:cs typeface="ヒラギノ角ゴ Pro W3" pitchFamily="-1" charset="-128"/>
              </a:rPr>
              <a:t>But in the end, </a:t>
            </a:r>
            <a:r>
              <a:rPr lang="en-GB" sz="1200" b="1" kern="1200" dirty="0">
                <a:solidFill>
                  <a:schemeClr val="tx1"/>
                </a:solidFill>
                <a:effectLst/>
                <a:latin typeface="+mn-lt"/>
                <a:ea typeface="ヒラギノ角ゴ Pro W3" pitchFamily="-1" charset="-128"/>
                <a:cs typeface="ヒラギノ角ゴ Pro W3" pitchFamily="-1" charset="-128"/>
              </a:rPr>
              <a:t>Lenard did not identify X-rays</a:t>
            </a:r>
            <a:r>
              <a:rPr lang="en-GB" sz="1200" kern="1200" dirty="0">
                <a:solidFill>
                  <a:schemeClr val="tx1"/>
                </a:solidFill>
                <a:effectLst/>
                <a:latin typeface="+mn-lt"/>
                <a:ea typeface="ヒラギノ角ゴ Pro W3" pitchFamily="-1" charset="-128"/>
                <a:cs typeface="ヒラギノ角ゴ Pro W3" pitchFamily="-1" charset="-128"/>
              </a:rPr>
              <a:t> and </a:t>
            </a:r>
            <a:r>
              <a:rPr lang="en-GB" sz="1200" b="1" kern="1200" dirty="0">
                <a:solidFill>
                  <a:schemeClr val="tx1"/>
                </a:solidFill>
                <a:effectLst/>
                <a:latin typeface="+mn-lt"/>
                <a:ea typeface="ヒラギノ角ゴ Pro W3" pitchFamily="-1" charset="-128"/>
                <a:cs typeface="ヒラギノ角ゴ Pro W3" pitchFamily="-1" charset="-128"/>
              </a:rPr>
              <a:t>failed to establish that x-rays were a different form of radiation from cathode rays</a:t>
            </a:r>
            <a:r>
              <a:rPr lang="en-GB" sz="1200" kern="1200" dirty="0">
                <a:solidFill>
                  <a:schemeClr val="tx1"/>
                </a:solidFill>
                <a:effectLst/>
                <a:latin typeface="+mn-lt"/>
                <a:ea typeface="ヒラギノ角ゴ Pro W3" pitchFamily="-1" charset="-128"/>
                <a:cs typeface="ヒラギノ角ゴ Pro W3" pitchFamily="-1" charset="-128"/>
              </a:rPr>
              <a:t>. </a:t>
            </a:r>
            <a:endParaRPr lang="de-DE" sz="1200" kern="1200" dirty="0">
              <a:solidFill>
                <a:schemeClr val="tx1"/>
              </a:solidFill>
              <a:effectLst/>
              <a:latin typeface="+mn-lt"/>
              <a:ea typeface="ヒラギノ角ゴ Pro W3" pitchFamily="-1" charset="-128"/>
              <a:cs typeface="ヒラギノ角ゴ Pro W3" pitchFamily="-1" charset="-128"/>
            </a:endParaRPr>
          </a:p>
          <a:p>
            <a:endParaRPr lang="de-DE" sz="1200" kern="1200" dirty="0">
              <a:solidFill>
                <a:schemeClr val="tx1"/>
              </a:solidFill>
              <a:effectLst/>
              <a:latin typeface="+mn-lt"/>
              <a:ea typeface="ヒラギノ角ゴ Pro W3" pitchFamily="-1" charset="-128"/>
              <a:cs typeface="ヒラギノ角ゴ Pro W3" pitchFamily="-1" charset="-128"/>
            </a:endParaRPr>
          </a:p>
          <a:p>
            <a:r>
              <a:rPr lang="en-GB" sz="1200" b="1" kern="1200" dirty="0">
                <a:solidFill>
                  <a:schemeClr val="tx1"/>
                </a:solidFill>
                <a:effectLst/>
                <a:latin typeface="+mn-lt"/>
                <a:ea typeface="ヒラギノ角ゴ Pro W3" pitchFamily="-1" charset="-128"/>
                <a:cs typeface="ヒラギノ角ゴ Pro W3" pitchFamily="-1" charset="-128"/>
              </a:rPr>
              <a:t>contributed to further research into the physical nature of cathode rays, using his research results</a:t>
            </a:r>
            <a:r>
              <a:rPr lang="en-GB" sz="1200" kern="1200" dirty="0">
                <a:solidFill>
                  <a:schemeClr val="tx1"/>
                </a:solidFill>
                <a:effectLst/>
                <a:latin typeface="+mn-lt"/>
                <a:ea typeface="ヒラギノ角ゴ Pro W3" pitchFamily="-1" charset="-128"/>
                <a:cs typeface="ヒラギノ角ゴ Pro W3" pitchFamily="-1" charset="-128"/>
              </a:rPr>
              <a:t>, </a:t>
            </a:r>
            <a:r>
              <a:rPr lang="en-GB" sz="1200" b="1" kern="1200" dirty="0">
                <a:solidFill>
                  <a:schemeClr val="tx1"/>
                </a:solidFill>
                <a:effectLst/>
                <a:latin typeface="+mn-lt"/>
                <a:ea typeface="ヒラギノ角ゴ Pro W3" pitchFamily="-1" charset="-128"/>
                <a:cs typeface="ヒラギノ角ゴ Pro W3" pitchFamily="-1" charset="-128"/>
              </a:rPr>
              <a:t>Joseph John Thomson</a:t>
            </a:r>
            <a:r>
              <a:rPr lang="en-GB" sz="1200" kern="1200" dirty="0">
                <a:solidFill>
                  <a:schemeClr val="tx1"/>
                </a:solidFill>
                <a:effectLst/>
                <a:latin typeface="+mn-lt"/>
                <a:ea typeface="ヒラギノ角ゴ Pro W3" pitchFamily="-1" charset="-128"/>
                <a:cs typeface="ヒラギノ角ゴ Pro W3" pitchFamily="-1" charset="-128"/>
              </a:rPr>
              <a:t> </a:t>
            </a:r>
            <a:r>
              <a:rPr lang="en-GB" sz="1200" b="1" kern="1200" dirty="0">
                <a:solidFill>
                  <a:schemeClr val="tx1"/>
                </a:solidFill>
                <a:effectLst/>
                <a:latin typeface="+mn-lt"/>
                <a:ea typeface="ヒラギノ角ゴ Pro W3" pitchFamily="-1" charset="-128"/>
                <a:cs typeface="ヒラギノ角ゴ Pro W3" pitchFamily="-1" charset="-128"/>
              </a:rPr>
              <a:t>succeeded in 1897 in proving that cathode rays are made of electrons</a:t>
            </a:r>
            <a:r>
              <a:rPr lang="en-GB" sz="1200" kern="1200" dirty="0">
                <a:solidFill>
                  <a:schemeClr val="tx1"/>
                </a:solidFill>
                <a:effectLst/>
                <a:latin typeface="+mn-lt"/>
                <a:ea typeface="ヒラギノ角ゴ Pro W3" pitchFamily="-1" charset="-128"/>
                <a:cs typeface="ヒラギノ角ゴ Pro W3" pitchFamily="-1" charset="-128"/>
              </a:rPr>
              <a:t>. </a:t>
            </a:r>
          </a:p>
          <a:p>
            <a:r>
              <a:rPr lang="en-US" sz="1200" kern="1200" dirty="0">
                <a:solidFill>
                  <a:schemeClr val="tx1"/>
                </a:solidFill>
                <a:effectLst/>
                <a:latin typeface="+mn-lt"/>
                <a:ea typeface="ヒラギノ角ゴ Pro W3" pitchFamily="-1" charset="-128"/>
                <a:cs typeface="ヒラギノ角ゴ Pro W3" pitchFamily="-1" charset="-128"/>
              </a:rPr>
              <a:t>In </a:t>
            </a:r>
            <a:r>
              <a:rPr lang="en-US" sz="1200" b="1" kern="1200" dirty="0">
                <a:solidFill>
                  <a:schemeClr val="tx1"/>
                </a:solidFill>
                <a:effectLst/>
                <a:latin typeface="+mn-lt"/>
                <a:ea typeface="ヒラギノ角ゴ Pro W3" pitchFamily="-1" charset="-128"/>
                <a:cs typeface="ヒラギノ角ゴ Pro W3" pitchFamily="-1" charset="-128"/>
              </a:rPr>
              <a:t>1905</a:t>
            </a:r>
            <a:r>
              <a:rPr lang="en-US" sz="1200" kern="1200" dirty="0">
                <a:solidFill>
                  <a:schemeClr val="tx1"/>
                </a:solidFill>
                <a:effectLst/>
                <a:latin typeface="+mn-lt"/>
                <a:ea typeface="ヒラギノ角ゴ Pro W3" pitchFamily="-1" charset="-128"/>
                <a:cs typeface="ヒラギノ角ゴ Pro W3" pitchFamily="-1" charset="-128"/>
              </a:rPr>
              <a:t>, </a:t>
            </a:r>
            <a:r>
              <a:rPr lang="en-US" sz="1200" b="1" kern="1200" dirty="0">
                <a:solidFill>
                  <a:schemeClr val="tx1"/>
                </a:solidFill>
                <a:effectLst/>
                <a:latin typeface="+mn-lt"/>
                <a:ea typeface="ヒラギノ角ゴ Pro W3" pitchFamily="-1" charset="-128"/>
                <a:cs typeface="ヒラギノ角ゴ Pro W3" pitchFamily="-1" charset="-128"/>
              </a:rPr>
              <a:t>Nobel Prize in Physics  - Despite this award, Lenard was very bitter </a:t>
            </a:r>
            <a:r>
              <a:rPr lang="en-US" sz="1200" kern="1200" dirty="0">
                <a:solidFill>
                  <a:schemeClr val="tx1"/>
                </a:solidFill>
                <a:effectLst/>
                <a:latin typeface="+mn-lt"/>
                <a:ea typeface="ヒラギノ角ゴ Pro W3" pitchFamily="-1" charset="-128"/>
                <a:cs typeface="ヒラギノ角ゴ Pro W3" pitchFamily="-1" charset="-128"/>
              </a:rPr>
              <a:t>about the fact that </a:t>
            </a:r>
            <a:r>
              <a:rPr lang="en-US" sz="1200" b="1" kern="1200" dirty="0" err="1">
                <a:solidFill>
                  <a:schemeClr val="tx1"/>
                </a:solidFill>
                <a:effectLst/>
                <a:latin typeface="+mn-lt"/>
                <a:ea typeface="ヒラギノ角ゴ Pro W3" pitchFamily="-1" charset="-128"/>
                <a:cs typeface="ヒラギノ角ゴ Pro W3" pitchFamily="-1" charset="-128"/>
              </a:rPr>
              <a:t>Röntgen</a:t>
            </a:r>
            <a:r>
              <a:rPr lang="en-US" sz="1200" b="1" kern="1200" dirty="0">
                <a:solidFill>
                  <a:schemeClr val="tx1"/>
                </a:solidFill>
                <a:effectLst/>
                <a:latin typeface="+mn-lt"/>
                <a:ea typeface="ヒラギノ角ゴ Pro W3" pitchFamily="-1" charset="-128"/>
                <a:cs typeface="ヒラギノ角ゴ Pro W3" pitchFamily="-1" charset="-128"/>
              </a:rPr>
              <a:t> alone was awarded the first Nobel Prize in physics in 1901, </a:t>
            </a:r>
            <a:r>
              <a:rPr lang="en-US" sz="1200" kern="1200" dirty="0">
                <a:solidFill>
                  <a:schemeClr val="tx1"/>
                </a:solidFill>
                <a:effectLst/>
                <a:latin typeface="+mn-lt"/>
                <a:ea typeface="ヒラギノ角ゴ Pro W3" pitchFamily="-1" charset="-128"/>
                <a:cs typeface="ヒラギノ角ゴ Pro W3" pitchFamily="-1" charset="-128"/>
              </a:rPr>
              <a:t>that he himself was passed over in the process. Since then, </a:t>
            </a:r>
            <a:r>
              <a:rPr lang="en-US" sz="1200" b="1" kern="1200" dirty="0">
                <a:solidFill>
                  <a:schemeClr val="tx1"/>
                </a:solidFill>
                <a:effectLst/>
                <a:latin typeface="+mn-lt"/>
                <a:ea typeface="ヒラギノ角ゴ Pro W3" pitchFamily="-1" charset="-128"/>
                <a:cs typeface="ヒラギノ角ゴ Pro W3" pitchFamily="-1" charset="-128"/>
              </a:rPr>
              <a:t>he has referred to himself as the true discoverer and downplayed </a:t>
            </a:r>
            <a:r>
              <a:rPr lang="en-US" sz="1200" b="1" kern="1200" dirty="0" err="1">
                <a:solidFill>
                  <a:schemeClr val="tx1"/>
                </a:solidFill>
                <a:effectLst/>
                <a:latin typeface="+mn-lt"/>
                <a:ea typeface="ヒラギノ角ゴ Pro W3" pitchFamily="-1" charset="-128"/>
                <a:cs typeface="ヒラギノ角ゴ Pro W3" pitchFamily="-1" charset="-128"/>
              </a:rPr>
              <a:t>Röntgen's</a:t>
            </a:r>
            <a:r>
              <a:rPr lang="en-US" sz="1200" b="1" kern="1200" dirty="0">
                <a:solidFill>
                  <a:schemeClr val="tx1"/>
                </a:solidFill>
                <a:effectLst/>
                <a:latin typeface="+mn-lt"/>
                <a:ea typeface="ヒラギノ角ゴ Pro W3" pitchFamily="-1" charset="-128"/>
                <a:cs typeface="ヒラギノ角ゴ Pro W3" pitchFamily="-1" charset="-128"/>
              </a:rPr>
              <a:t> role</a:t>
            </a:r>
            <a:r>
              <a:rPr lang="en-US" sz="1200" kern="1200" dirty="0">
                <a:solidFill>
                  <a:schemeClr val="tx1"/>
                </a:solidFill>
                <a:effectLst/>
                <a:latin typeface="+mn-lt"/>
                <a:ea typeface="ヒラギノ角ゴ Pro W3" pitchFamily="-1" charset="-128"/>
                <a:cs typeface="ヒラギノ角ゴ Pro W3" pitchFamily="-1" charset="-128"/>
              </a:rPr>
              <a:t>.</a:t>
            </a:r>
            <a:endParaRPr lang="en-GB" sz="1200" kern="1200" dirty="0">
              <a:solidFill>
                <a:schemeClr val="tx1"/>
              </a:solidFill>
              <a:effectLst/>
              <a:latin typeface="+mn-lt"/>
              <a:ea typeface="ヒラギノ角ゴ Pro W3" pitchFamily="-1" charset="-128"/>
              <a:cs typeface="ヒラギノ角ゴ Pro W3" pitchFamily="-1" charset="-128"/>
            </a:endParaRPr>
          </a:p>
          <a:p>
            <a:endParaRPr lang="en-GB" sz="1200" kern="1200" dirty="0">
              <a:solidFill>
                <a:schemeClr val="tx1"/>
              </a:solidFill>
              <a:effectLst/>
              <a:latin typeface="Times" pitchFamily="18" charset="0"/>
              <a:ea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22</a:t>
            </a:fld>
            <a:endParaRPr lang="de-DE"/>
          </a:p>
        </p:txBody>
      </p:sp>
    </p:spTree>
    <p:extLst>
      <p:ext uri="{BB962C8B-B14F-4D97-AF65-F5344CB8AC3E}">
        <p14:creationId xmlns:p14="http://schemas.microsoft.com/office/powerpoint/2010/main" val="303479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ヒラギノ角ゴ Pro W3" pitchFamily="-1" charset="-128"/>
                <a:cs typeface="ヒラギノ角ゴ Pro W3" pitchFamily="-1" charset="-128"/>
              </a:rPr>
              <a:t>Then, </a:t>
            </a:r>
            <a:r>
              <a:rPr lang="en-US" sz="1200" b="1" kern="1200" dirty="0">
                <a:solidFill>
                  <a:schemeClr val="tx1"/>
                </a:solidFill>
                <a:effectLst/>
                <a:latin typeface="+mn-lt"/>
                <a:ea typeface="ヒラギノ角ゴ Pro W3" pitchFamily="-1" charset="-128"/>
                <a:cs typeface="ヒラギノ角ゴ Pro W3" pitchFamily="-1" charset="-128"/>
              </a:rPr>
              <a:t>probably in spring of 1894</a:t>
            </a:r>
            <a:r>
              <a:rPr lang="en-US" sz="1200" kern="1200" dirty="0">
                <a:solidFill>
                  <a:schemeClr val="tx1"/>
                </a:solidFill>
                <a:effectLst/>
                <a:latin typeface="+mn-lt"/>
                <a:ea typeface="ヒラギノ角ゴ Pro W3" pitchFamily="-1" charset="-128"/>
                <a:cs typeface="ヒラギノ角ゴ Pro W3" pitchFamily="-1" charset="-128"/>
              </a:rPr>
              <a:t> Roentgen became interested in the work of Philip Lenard on </a:t>
            </a:r>
            <a:r>
              <a:rPr lang="en-US" sz="1200" b="1" kern="1200" dirty="0">
                <a:solidFill>
                  <a:schemeClr val="tx1"/>
                </a:solidFill>
                <a:effectLst/>
                <a:latin typeface="+mn-lt"/>
                <a:ea typeface="ヒラギノ角ゴ Pro W3" pitchFamily="-1" charset="-128"/>
                <a:cs typeface="ヒラギノ角ゴ Pro W3" pitchFamily="-1" charset="-128"/>
              </a:rPr>
              <a:t>cathode rays</a:t>
            </a:r>
            <a:r>
              <a:rPr lang="en-US" sz="1200" kern="1200" dirty="0">
                <a:solidFill>
                  <a:schemeClr val="tx1"/>
                </a:solidFill>
                <a:effectLst/>
                <a:latin typeface="+mn-lt"/>
                <a:ea typeface="ヒラギノ角ゴ Pro W3" pitchFamily="-1" charset="-128"/>
                <a:cs typeface="ヒラギノ角ゴ Pro W3" pitchFamily="-1" charset="-128"/>
              </a:rPr>
              <a:t>.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In the course of the </a:t>
            </a:r>
            <a:r>
              <a:rPr lang="en-US" sz="1200" b="1" kern="1200" dirty="0">
                <a:solidFill>
                  <a:schemeClr val="tx1"/>
                </a:solidFill>
                <a:effectLst/>
                <a:latin typeface="+mn-lt"/>
                <a:ea typeface="ヒラギノ角ゴ Pro W3" pitchFamily="-1" charset="-128"/>
                <a:cs typeface="ヒラギノ角ゴ Pro W3" pitchFamily="-1" charset="-128"/>
              </a:rPr>
              <a:t>summer of 1895</a:t>
            </a:r>
            <a:r>
              <a:rPr lang="en-US" sz="1200" kern="1200" dirty="0">
                <a:solidFill>
                  <a:schemeClr val="tx1"/>
                </a:solidFill>
                <a:effectLst/>
                <a:latin typeface="+mn-lt"/>
                <a:ea typeface="ヒラギノ角ゴ Pro W3" pitchFamily="-1" charset="-128"/>
                <a:cs typeface="ヒラギノ角ゴ Pro W3" pitchFamily="-1" charset="-128"/>
              </a:rPr>
              <a:t> </a:t>
            </a:r>
            <a:r>
              <a:rPr lang="en-US" sz="1200" kern="1200" dirty="0" err="1">
                <a:solidFill>
                  <a:schemeClr val="tx1"/>
                </a:solidFill>
                <a:effectLst/>
                <a:latin typeface="+mn-lt"/>
                <a:ea typeface="ヒラギノ角ゴ Pro W3" pitchFamily="-1" charset="-128"/>
                <a:cs typeface="ヒラギノ角ゴ Pro W3" pitchFamily="-1" charset="-128"/>
              </a:rPr>
              <a:t>Röntgen</a:t>
            </a:r>
            <a:r>
              <a:rPr lang="en-US" sz="1200" kern="1200" dirty="0">
                <a:solidFill>
                  <a:schemeClr val="tx1"/>
                </a:solidFill>
                <a:effectLst/>
                <a:latin typeface="+mn-lt"/>
                <a:ea typeface="ヒラギノ角ゴ Pro W3" pitchFamily="-1" charset="-128"/>
                <a:cs typeface="ヒラギノ角ゴ Pro W3" pitchFamily="-1" charset="-128"/>
              </a:rPr>
              <a:t> had </a:t>
            </a:r>
            <a:r>
              <a:rPr lang="en-US" sz="1200" b="1" kern="1200" dirty="0">
                <a:solidFill>
                  <a:schemeClr val="tx1"/>
                </a:solidFill>
                <a:effectLst/>
                <a:latin typeface="+mn-lt"/>
                <a:ea typeface="ヒラギノ角ゴ Pro W3" pitchFamily="-1" charset="-128"/>
                <a:cs typeface="ヒラギノ角ゴ Pro W3" pitchFamily="-1" charset="-128"/>
              </a:rPr>
              <a:t>assembled equipment,</a:t>
            </a:r>
            <a:r>
              <a:rPr lang="en-US" sz="1200" kern="1200" dirty="0">
                <a:solidFill>
                  <a:schemeClr val="tx1"/>
                </a:solidFill>
                <a:effectLst/>
                <a:latin typeface="+mn-lt"/>
                <a:ea typeface="ヒラギノ角ゴ Pro W3" pitchFamily="-1" charset="-128"/>
                <a:cs typeface="ヒラギノ角ゴ Pro W3" pitchFamily="-1" charset="-128"/>
              </a:rPr>
              <a:t> such as a fairly </a:t>
            </a:r>
            <a:r>
              <a:rPr lang="en-US" sz="1200" b="1" kern="1200" dirty="0">
                <a:solidFill>
                  <a:schemeClr val="tx1"/>
                </a:solidFill>
                <a:effectLst/>
                <a:latin typeface="+mn-lt"/>
                <a:ea typeface="ヒラギノ角ゴ Pro W3" pitchFamily="-1" charset="-128"/>
                <a:cs typeface="ヒラギノ角ゴ Pro W3" pitchFamily="-1" charset="-128"/>
              </a:rPr>
              <a:t>large induction coil</a:t>
            </a:r>
            <a:r>
              <a:rPr lang="en-US" sz="1200" kern="1200" dirty="0">
                <a:solidFill>
                  <a:schemeClr val="tx1"/>
                </a:solidFill>
                <a:effectLst/>
                <a:latin typeface="+mn-lt"/>
                <a:ea typeface="ヒラギノ角ゴ Pro W3" pitchFamily="-1" charset="-128"/>
                <a:cs typeface="ヒラギノ角ゴ Pro W3" pitchFamily="-1" charset="-128"/>
              </a:rPr>
              <a:t> and suitable </a:t>
            </a:r>
            <a:r>
              <a:rPr lang="en-US" sz="1200" b="1" kern="1200" dirty="0">
                <a:solidFill>
                  <a:schemeClr val="tx1"/>
                </a:solidFill>
                <a:effectLst/>
                <a:latin typeface="+mn-lt"/>
                <a:ea typeface="ヒラギノ角ゴ Pro W3" pitchFamily="-1" charset="-128"/>
                <a:cs typeface="ヒラギノ角ゴ Pro W3" pitchFamily="-1" charset="-128"/>
              </a:rPr>
              <a:t>discharge tubes</a:t>
            </a:r>
          </a:p>
          <a:p>
            <a:r>
              <a:rPr lang="en-US" sz="1200" b="1" kern="1200" dirty="0">
                <a:solidFill>
                  <a:schemeClr val="tx1"/>
                </a:solidFill>
                <a:effectLst/>
                <a:latin typeface="+mn-lt"/>
                <a:ea typeface="ヒラギノ角ゴ Pro W3" pitchFamily="-1" charset="-128"/>
                <a:cs typeface="ヒラギノ角ゴ Pro W3" pitchFamily="-1" charset="-128"/>
              </a:rPr>
              <a:t>From Hertz’s and Lenard’s work </a:t>
            </a:r>
            <a:r>
              <a:rPr lang="en-US" sz="1200" kern="1200" dirty="0">
                <a:solidFill>
                  <a:schemeClr val="tx1"/>
                </a:solidFill>
                <a:effectLst/>
                <a:latin typeface="+mn-lt"/>
                <a:ea typeface="ヒラギノ角ゴ Pro W3" pitchFamily="-1" charset="-128"/>
                <a:cs typeface="ヒラギノ角ゴ Pro W3" pitchFamily="-1" charset="-128"/>
              </a:rPr>
              <a:t>it was known that these </a:t>
            </a:r>
            <a:r>
              <a:rPr lang="en-US" sz="1200" b="1" kern="1200" dirty="0">
                <a:solidFill>
                  <a:schemeClr val="tx1"/>
                </a:solidFill>
                <a:effectLst/>
                <a:latin typeface="+mn-lt"/>
                <a:ea typeface="ヒラギノ角ゴ Pro W3" pitchFamily="-1" charset="-128"/>
                <a:cs typeface="ヒラギノ角ゴ Pro W3" pitchFamily="-1" charset="-128"/>
              </a:rPr>
              <a:t>rays are absorbed in air, gases, and in thin metal foils roughly according to the total mass of the matter traversed</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kern="1200" dirty="0">
                <a:solidFill>
                  <a:schemeClr val="tx1"/>
                </a:solidFill>
                <a:effectLst/>
                <a:latin typeface="+mn-lt"/>
                <a:ea typeface="ヒラギノ角ゴ Pro W3" pitchFamily="-1" charset="-128"/>
                <a:cs typeface="ヒラギノ角ゴ Pro W3" pitchFamily="-1" charset="-128"/>
              </a:rPr>
              <a:t>It was also known </a:t>
            </a:r>
            <a:r>
              <a:rPr lang="en-US" sz="1200" b="1" kern="1200" dirty="0">
                <a:solidFill>
                  <a:schemeClr val="tx1"/>
                </a:solidFill>
                <a:effectLst/>
                <a:latin typeface="+mn-lt"/>
                <a:ea typeface="ヒラギノ角ゴ Pro W3" pitchFamily="-1" charset="-128"/>
                <a:cs typeface="ヒラギノ角ゴ Pro W3" pitchFamily="-1" charset="-128"/>
              </a:rPr>
              <a:t>that the rays excited </a:t>
            </a:r>
            <a:r>
              <a:rPr lang="en-US" sz="1200" b="1" kern="1200" dirty="0" err="1">
                <a:solidFill>
                  <a:schemeClr val="tx1"/>
                </a:solidFill>
                <a:effectLst/>
                <a:latin typeface="+mn-lt"/>
                <a:ea typeface="ヒラギノ角ゴ Pro W3" pitchFamily="-1" charset="-128"/>
                <a:cs typeface="ヒラギノ角ゴ Pro W3" pitchFamily="-1" charset="-128"/>
              </a:rPr>
              <a:t>fluorescencein</a:t>
            </a:r>
            <a:r>
              <a:rPr lang="en-US" sz="1200" b="1" kern="1200" dirty="0">
                <a:solidFill>
                  <a:schemeClr val="tx1"/>
                </a:solidFill>
                <a:effectLst/>
                <a:latin typeface="+mn-lt"/>
                <a:ea typeface="ヒラギノ角ゴ Pro W3" pitchFamily="-1" charset="-128"/>
                <a:cs typeface="ヒラギノ角ゴ Pro W3" pitchFamily="-1" charset="-128"/>
              </a:rPr>
              <a:t> different crystals like fluorite and barium </a:t>
            </a:r>
            <a:r>
              <a:rPr lang="en-US" sz="1200" b="1" kern="1200" dirty="0" err="1">
                <a:solidFill>
                  <a:schemeClr val="tx1"/>
                </a:solidFill>
                <a:effectLst/>
                <a:latin typeface="+mn-lt"/>
                <a:ea typeface="ヒラギノ角ゴ Pro W3" pitchFamily="-1" charset="-128"/>
                <a:cs typeface="ヒラギノ角ゴ Pro W3" pitchFamily="-1" charset="-128"/>
              </a:rPr>
              <a:t>platino</a:t>
            </a:r>
            <a:r>
              <a:rPr lang="en-US" sz="1200" b="1" kern="1200" dirty="0">
                <a:solidFill>
                  <a:schemeClr val="tx1"/>
                </a:solidFill>
                <a:effectLst/>
                <a:latin typeface="+mn-lt"/>
                <a:ea typeface="ヒラギノ角ゴ Pro W3" pitchFamily="-1" charset="-128"/>
                <a:cs typeface="ヒラギノ角ゴ Pro W3" pitchFamily="-1" charset="-128"/>
              </a:rPr>
              <a:t> cyanide</a:t>
            </a:r>
            <a:r>
              <a:rPr lang="en-US" sz="1200" kern="1200" dirty="0">
                <a:solidFill>
                  <a:schemeClr val="tx1"/>
                </a:solidFill>
                <a:effectLst/>
                <a:latin typeface="+mn-lt"/>
                <a:ea typeface="ヒラギノ角ゴ Pro W3" pitchFamily="-1" charset="-128"/>
                <a:cs typeface="ヒラギノ角ゴ Pro W3" pitchFamily="-1" charset="-128"/>
              </a:rPr>
              <a:t>.</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b="1" kern="1200" dirty="0" err="1">
                <a:solidFill>
                  <a:schemeClr val="tx1"/>
                </a:solidFill>
                <a:effectLst/>
                <a:latin typeface="+mn-lt"/>
                <a:ea typeface="ヒラギノ角ゴ Pro W3" pitchFamily="-1" charset="-128"/>
                <a:cs typeface="ヒラギノ角ゴ Pro W3" pitchFamily="-1" charset="-128"/>
              </a:rPr>
              <a:t>Röntgen</a:t>
            </a:r>
            <a:r>
              <a:rPr lang="en-US" sz="1200" b="1" kern="1200" dirty="0">
                <a:solidFill>
                  <a:schemeClr val="tx1"/>
                </a:solidFill>
                <a:effectLst/>
                <a:latin typeface="+mn-lt"/>
                <a:ea typeface="ヒラギノ角ゴ Pro W3" pitchFamily="-1" charset="-128"/>
                <a:cs typeface="ヒラギノ角ゴ Pro W3" pitchFamily="-1" charset="-128"/>
              </a:rPr>
              <a:t> later never divulged what measurements he intended to make</a:t>
            </a:r>
            <a:r>
              <a:rPr lang="en-US" sz="1200" kern="1200" dirty="0">
                <a:solidFill>
                  <a:schemeClr val="tx1"/>
                </a:solidFill>
                <a:effectLst/>
                <a:latin typeface="+mn-lt"/>
                <a:ea typeface="ヒラギノ角ゴ Pro W3" pitchFamily="-1" charset="-128"/>
                <a:cs typeface="ヒラギノ角ゴ Pro W3" pitchFamily="-1" charset="-128"/>
              </a:rPr>
              <a:t>. In an interview wit the American reporter H. J. Dam from McClure’s magazine he said:</a:t>
            </a:r>
            <a:r>
              <a:rPr lang="de-DE" sz="1200" kern="1200" dirty="0">
                <a:solidFill>
                  <a:schemeClr val="tx1"/>
                </a:solidFill>
                <a:effectLst/>
                <a:latin typeface="+mn-lt"/>
                <a:ea typeface="ヒラギノ角ゴ Pro W3" pitchFamily="-1" charset="-128"/>
                <a:cs typeface="ヒラギノ角ゴ Pro W3" pitchFamily="-1" charset="-128"/>
              </a:rPr>
              <a:t> </a:t>
            </a:r>
            <a:r>
              <a:rPr lang="en-US" sz="1200" kern="1200" dirty="0">
                <a:solidFill>
                  <a:schemeClr val="tx1"/>
                </a:solidFill>
                <a:effectLst/>
                <a:latin typeface="+mn-lt"/>
                <a:ea typeface="ヒラギノ角ゴ Pro W3" pitchFamily="-1" charset="-128"/>
                <a:cs typeface="ヒラギノ角ゴ Pro W3" pitchFamily="-1" charset="-128"/>
              </a:rPr>
              <a:t>Quote”…." </a:t>
            </a:r>
            <a:endParaRPr lang="en-GB" altLang="de-DE" sz="1200" dirty="0">
              <a:latin typeface="+mn-lt"/>
              <a:ea typeface="ヒラギノ角ゴ Pro W3"/>
              <a:cs typeface="Times New Roman"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23</a:t>
            </a:fld>
            <a:endParaRPr lang="de-DE"/>
          </a:p>
        </p:txBody>
      </p:sp>
    </p:spTree>
    <p:extLst>
      <p:ext uri="{BB962C8B-B14F-4D97-AF65-F5344CB8AC3E}">
        <p14:creationId xmlns:p14="http://schemas.microsoft.com/office/powerpoint/2010/main" val="737954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Friday, November 8, 1895 </a:t>
            </a:r>
            <a:r>
              <a:rPr lang="en-GB" sz="1200" kern="1200" dirty="0">
                <a:solidFill>
                  <a:schemeClr val="tx1"/>
                </a:solidFill>
                <a:effectLst/>
                <a:latin typeface="Times" pitchFamily="18" charset="0"/>
                <a:ea typeface="ヒラギノ角ゴ Pro W3" pitchFamily="-1" charset="-128"/>
                <a:cs typeface="ヒラギノ角ゴ Pro W3" pitchFamily="-1" charset="-128"/>
              </a:rPr>
              <a:t>something new!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used Crookes</a:t>
            </a:r>
            <a:r>
              <a:rPr lang="en-GB" sz="1200" b="1" kern="1200" baseline="0" dirty="0">
                <a:solidFill>
                  <a:schemeClr val="tx1"/>
                </a:solidFill>
                <a:effectLst/>
                <a:latin typeface="Times" pitchFamily="18" charset="0"/>
                <a:ea typeface="ヒラギノ角ゴ Pro W3" pitchFamily="-1" charset="-128"/>
                <a:cs typeface="ヒラギノ角ゴ Pro W3" pitchFamily="-1" charset="-128"/>
              </a:rPr>
              <a:t> and Hittorf ionising tubes</a:t>
            </a:r>
            <a:r>
              <a:rPr lang="en-GB" sz="1200" kern="1200" baseline="0" dirty="0">
                <a:solidFill>
                  <a:schemeClr val="tx1"/>
                </a:solidFill>
                <a:effectLst/>
                <a:latin typeface="Times" pitchFamily="18" charset="0"/>
                <a:ea typeface="ヒラギノ角ゴ Pro W3" pitchFamily="-1" charset="-128"/>
                <a:cs typeface="ヒラギノ角ゴ Pro W3" pitchFamily="-1" charset="-128"/>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with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heavier walls and without aluminium windows</a:t>
            </a:r>
            <a:r>
              <a:rPr lang="en-GB" sz="1200" b="1" kern="1200" baseline="0" dirty="0">
                <a:solidFill>
                  <a:schemeClr val="tx1"/>
                </a:solidFill>
                <a:effectLst/>
                <a:latin typeface="Times" pitchFamily="18" charset="0"/>
                <a:ea typeface="ヒラギノ角ゴ Pro W3" pitchFamily="-1" charset="-128"/>
                <a:cs typeface="Times New Roman" panose="02020603050405020304" pitchFamily="18" charset="0"/>
              </a:rPr>
              <a:t> - </a:t>
            </a:r>
            <a:r>
              <a:rPr lang="en-GB" sz="1200" kern="1200" baseline="0" dirty="0">
                <a:solidFill>
                  <a:schemeClr val="tx1"/>
                </a:solidFill>
                <a:effectLst/>
                <a:latin typeface="Times" pitchFamily="18" charset="0"/>
                <a:ea typeface="ヒラギノ角ゴ Pro W3" pitchFamily="-1" charset="-128"/>
                <a:cs typeface="ヒラギノ角ゴ Pro W3" pitchFamily="-1" charset="-128"/>
              </a:rPr>
              <a:t>connected to a special vacuum pump. </a:t>
            </a:r>
          </a:p>
          <a:p>
            <a:pPr eaLnBrk="1" hangingPunct="1"/>
            <a:r>
              <a:rPr lang="en-GB" sz="1200" b="1" kern="1200" baseline="0" dirty="0">
                <a:solidFill>
                  <a:schemeClr val="tx1"/>
                </a:solidFill>
                <a:effectLst/>
                <a:latin typeface="Times" pitchFamily="18" charset="0"/>
                <a:ea typeface="ヒラギノ角ゴ Pro W3" pitchFamily="-1" charset="-128"/>
                <a:cs typeface="ヒラギノ角ゴ Pro W3" pitchFamily="-1" charset="-128"/>
              </a:rPr>
              <a:t>high voltage of about 60.000 Volt </a:t>
            </a:r>
            <a:r>
              <a:rPr lang="en-GB" sz="1200" kern="1200" baseline="0" dirty="0">
                <a:solidFill>
                  <a:schemeClr val="tx1"/>
                </a:solidFill>
                <a:effectLst/>
                <a:latin typeface="Times" pitchFamily="18" charset="0"/>
                <a:ea typeface="ヒラギノ角ゴ Pro W3" pitchFamily="-1" charset="-128"/>
                <a:cs typeface="ヒラギノ角ゴ Pro W3" pitchFamily="-1" charset="-128"/>
              </a:rPr>
              <a:t>- </a:t>
            </a:r>
            <a:r>
              <a:rPr lang="en-GB" sz="1200" b="1" kern="1200" baseline="0" dirty="0" err="1">
                <a:solidFill>
                  <a:schemeClr val="tx1"/>
                </a:solidFill>
                <a:effectLst/>
                <a:latin typeface="Times" pitchFamily="18" charset="0"/>
                <a:ea typeface="ヒラギノ角ゴ Pro W3" pitchFamily="-1" charset="-128"/>
                <a:cs typeface="ヒラギノ角ゴ Pro W3" pitchFamily="-1" charset="-128"/>
              </a:rPr>
              <a:t>Ruehmkorff</a:t>
            </a:r>
            <a:r>
              <a:rPr lang="en-GB" sz="1200" b="1" kern="1200" baseline="0" dirty="0">
                <a:solidFill>
                  <a:schemeClr val="tx1"/>
                </a:solidFill>
                <a:effectLst/>
                <a:latin typeface="Times" pitchFamily="18" charset="0"/>
                <a:ea typeface="ヒラギノ角ゴ Pro W3" pitchFamily="-1" charset="-128"/>
                <a:cs typeface="ヒラギノ角ゴ Pro W3" pitchFamily="-1" charset="-128"/>
              </a:rPr>
              <a:t> </a:t>
            </a:r>
            <a:r>
              <a:rPr lang="en-GB" sz="1200" b="1" kern="1200" dirty="0">
                <a:solidFill>
                  <a:schemeClr val="tx1"/>
                </a:solidFill>
                <a:effectLst/>
                <a:latin typeface="Times" pitchFamily="18" charset="0"/>
                <a:ea typeface="ヒラギノ角ゴ Pro W3" pitchFamily="-1" charset="-128"/>
                <a:cs typeface="ヒラギノ角ゴ Pro W3" pitchFamily="-1" charset="-128"/>
              </a:rPr>
              <a:t>induction coil</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endParaRPr lang="en-GB"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GB" sz="1200" b="0" kern="1200" dirty="0">
                <a:solidFill>
                  <a:schemeClr val="tx1"/>
                </a:solidFill>
                <a:effectLst/>
                <a:latin typeface="Times" pitchFamily="18" charset="0"/>
                <a:ea typeface="ヒラギノ角ゴ Pro W3" pitchFamily="-1" charset="-128"/>
                <a:cs typeface="ヒラギノ角ゴ Pro W3" pitchFamily="-1" charset="-128"/>
              </a:rPr>
              <a:t>By accident, </a:t>
            </a:r>
            <a:r>
              <a:rPr lang="en-GB" sz="1200" b="1" kern="1200" dirty="0">
                <a:solidFill>
                  <a:schemeClr val="tx1"/>
                </a:solidFill>
                <a:effectLst/>
                <a:latin typeface="Times" pitchFamily="18" charset="0"/>
                <a:ea typeface="ヒラギノ角ゴ Pro W3" pitchFamily="-1" charset="-128"/>
                <a:cs typeface="ヒラギノ角ゴ Pro W3" pitchFamily="-1" charset="-128"/>
              </a:rPr>
              <a:t>fluorescent crystals</a:t>
            </a:r>
            <a:r>
              <a:rPr lang="en-GB" sz="1200" kern="1200" dirty="0">
                <a:solidFill>
                  <a:schemeClr val="tx1"/>
                </a:solidFill>
                <a:effectLst/>
                <a:latin typeface="Times" pitchFamily="18" charset="0"/>
                <a:ea typeface="ヒラギノ角ゴ Pro W3" pitchFamily="-1" charset="-128"/>
                <a:cs typeface="ヒラギノ角ゴ Pro W3" pitchFamily="-1" charset="-128"/>
              </a:rPr>
              <a:t>, lying nearby </a:t>
            </a:r>
            <a:r>
              <a:rPr lang="en-GB" sz="1200" b="1" kern="1200" dirty="0">
                <a:solidFill>
                  <a:schemeClr val="tx1"/>
                </a:solidFill>
                <a:effectLst/>
                <a:latin typeface="Times" pitchFamily="18" charset="0"/>
                <a:ea typeface="ヒラギノ角ゴ Pro W3" pitchFamily="-1" charset="-128"/>
                <a:cs typeface="ヒラギノ角ゴ Pro W3" pitchFamily="-1" charset="-128"/>
              </a:rPr>
              <a:t>began to glow</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sure that the blue and visible light from the tube - by fluorescence</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To verify this hypothesis </a:t>
            </a:r>
            <a:r>
              <a:rPr lang="en-GB" sz="1200" kern="1200" dirty="0">
                <a:solidFill>
                  <a:schemeClr val="tx1"/>
                </a:solidFill>
                <a:effectLst/>
                <a:latin typeface="Times" pitchFamily="18" charset="0"/>
                <a:ea typeface="ヒラギノ角ゴ Pro W3" pitchFamily="-1" charset="-128"/>
                <a:cs typeface="ヒラギノ角ゴ Pro W3" pitchFamily="-1" charset="-128"/>
              </a:rPr>
              <a:t>R </a:t>
            </a:r>
            <a:r>
              <a:rPr lang="en-GB" sz="1200" b="1" kern="1200" dirty="0">
                <a:solidFill>
                  <a:schemeClr val="tx1"/>
                </a:solidFill>
                <a:effectLst/>
                <a:latin typeface="Times" pitchFamily="18" charset="0"/>
                <a:ea typeface="ヒラギノ角ゴ Pro W3" pitchFamily="-1" charset="-128"/>
                <a:cs typeface="ヒラギノ角ゴ Pro W3" pitchFamily="-1" charset="-128"/>
              </a:rPr>
              <a:t>covered</a:t>
            </a:r>
            <a:r>
              <a:rPr lang="en-GB" sz="1200" kern="1200" dirty="0">
                <a:solidFill>
                  <a:schemeClr val="tx1"/>
                </a:solidFill>
                <a:effectLst/>
                <a:latin typeface="Times" pitchFamily="18" charset="0"/>
                <a:ea typeface="ヒラギノ角ゴ Pro W3" pitchFamily="-1" charset="-128"/>
                <a:cs typeface="ヒラギノ角ゴ Pro W3" pitchFamily="-1" charset="-128"/>
              </a:rPr>
              <a:t> the tube with a </a:t>
            </a:r>
            <a:r>
              <a:rPr lang="en-GB" sz="1200" b="1" kern="1200" dirty="0">
                <a:solidFill>
                  <a:schemeClr val="tx1"/>
                </a:solidFill>
                <a:effectLst/>
                <a:latin typeface="Times" pitchFamily="18" charset="0"/>
                <a:ea typeface="ヒラギノ角ゴ Pro W3" pitchFamily="-1" charset="-128"/>
                <a:cs typeface="ヒラギノ角ゴ Pro W3" pitchFamily="-1" charset="-128"/>
              </a:rPr>
              <a:t>black cardboard</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crystals were still glowing</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endParaRPr lang="en-GB"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could not be described with the then existing knowledge of physics</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GB" sz="1200" kern="1200" dirty="0">
                <a:solidFill>
                  <a:schemeClr val="tx1"/>
                </a:solidFill>
                <a:effectLst/>
                <a:latin typeface="Times" pitchFamily="18" charset="0"/>
                <a:ea typeface="ヒラギノ角ゴ Pro W3" pitchFamily="-1" charset="-128"/>
                <a:cs typeface="ヒラギノ角ゴ Pro W3" pitchFamily="-1" charset="-128"/>
              </a:rPr>
              <a:t>R. </a:t>
            </a:r>
            <a:r>
              <a:rPr lang="en-GB" sz="1200" b="1" kern="1200" dirty="0">
                <a:solidFill>
                  <a:schemeClr val="tx1"/>
                </a:solidFill>
                <a:effectLst/>
                <a:latin typeface="Times" pitchFamily="18" charset="0"/>
                <a:ea typeface="ヒラギノ角ゴ Pro W3" pitchFamily="-1" charset="-128"/>
                <a:cs typeface="ヒラギノ角ゴ Pro W3" pitchFamily="-1" charset="-128"/>
              </a:rPr>
              <a:t>concluded</a:t>
            </a:r>
            <a:r>
              <a:rPr lang="en-GB" sz="1200" kern="1200" dirty="0">
                <a:solidFill>
                  <a:schemeClr val="tx1"/>
                </a:solidFill>
                <a:effectLst/>
                <a:latin typeface="Times" pitchFamily="18" charset="0"/>
                <a:ea typeface="ヒラギノ角ゴ Pro W3" pitchFamily="-1" charset="-128"/>
                <a:cs typeface="ヒラギノ角ゴ Pro W3" pitchFamily="-1" charset="-128"/>
              </a:rPr>
              <a:t> that a </a:t>
            </a:r>
            <a:r>
              <a:rPr lang="en-GB" sz="1200" b="1" kern="1200" dirty="0">
                <a:solidFill>
                  <a:schemeClr val="tx1"/>
                </a:solidFill>
                <a:effectLst/>
                <a:latin typeface="Times" pitchFamily="18" charset="0"/>
                <a:ea typeface="ヒラギノ角ゴ Pro W3" pitchFamily="-1" charset="-128"/>
                <a:cs typeface="ヒラギノ角ゴ Pro W3" pitchFamily="-1" charset="-128"/>
              </a:rPr>
              <a:t>new invisible and penetrating light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X-rays.</a:t>
            </a:r>
            <a:endParaRPr lang="en-US" altLang="de-DE" sz="6000" b="1" dirty="0">
              <a:latin typeface="Lucida Grande"/>
              <a:ea typeface="ヒラギノ角ゴ Pro W3"/>
              <a:cs typeface="ヒラギノ角ゴ Pro W3"/>
              <a:sym typeface="Lucida Grande"/>
            </a:endParaRPr>
          </a:p>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26C72-EB32-48B8-AD97-570ECD62244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924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ヒラギノ角ゴ Pro W3" pitchFamily="-1" charset="-128"/>
                <a:cs typeface="ヒラギノ角ゴ Pro W3" pitchFamily="-1" charset="-128"/>
              </a:rPr>
              <a:t>The </a:t>
            </a:r>
            <a:r>
              <a:rPr lang="en-US" sz="1200" b="1" kern="1200" dirty="0">
                <a:solidFill>
                  <a:schemeClr val="tx1"/>
                </a:solidFill>
                <a:effectLst/>
                <a:latin typeface="+mn-lt"/>
                <a:ea typeface="ヒラギノ角ゴ Pro W3" pitchFamily="-1" charset="-128"/>
                <a:cs typeface="ヒラギノ角ゴ Pro W3" pitchFamily="-1" charset="-128"/>
              </a:rPr>
              <a:t>provisional conclusion</a:t>
            </a:r>
            <a:r>
              <a:rPr lang="en-US" sz="1200" kern="1200" dirty="0">
                <a:solidFill>
                  <a:schemeClr val="tx1"/>
                </a:solidFill>
                <a:effectLst/>
                <a:latin typeface="+mn-lt"/>
                <a:ea typeface="ヒラギノ角ゴ Pro W3" pitchFamily="-1" charset="-128"/>
                <a:cs typeface="ヒラギノ角ゴ Pro W3" pitchFamily="-1" charset="-128"/>
              </a:rPr>
              <a:t> of the history of cathode ray research was made by Sir Joseph John Thomson.</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He </a:t>
            </a:r>
            <a:r>
              <a:rPr lang="en-US" sz="1200" b="1" kern="1200" dirty="0">
                <a:solidFill>
                  <a:schemeClr val="tx1"/>
                </a:solidFill>
                <a:effectLst/>
                <a:latin typeface="+mn-lt"/>
                <a:ea typeface="ヒラギノ角ゴ Pro W3" pitchFamily="-1" charset="-128"/>
                <a:cs typeface="ヒラギノ角ゴ Pro W3" pitchFamily="-1" charset="-128"/>
              </a:rPr>
              <a:t>succeeded in studying the nature of the cathode rays</a:t>
            </a:r>
            <a:r>
              <a:rPr lang="en-US" sz="1200" kern="1200" dirty="0">
                <a:solidFill>
                  <a:schemeClr val="tx1"/>
                </a:solidFill>
                <a:effectLst/>
                <a:latin typeface="+mn-lt"/>
                <a:ea typeface="ヒラギノ角ゴ Pro W3" pitchFamily="-1" charset="-128"/>
                <a:cs typeface="ヒラギノ角ゴ Pro W3" pitchFamily="-1" charset="-128"/>
              </a:rPr>
              <a:t> by </a:t>
            </a:r>
            <a:r>
              <a:rPr lang="en-US" sz="1200" b="1" kern="1200" dirty="0">
                <a:solidFill>
                  <a:schemeClr val="tx1"/>
                </a:solidFill>
                <a:effectLst/>
                <a:latin typeface="+mn-lt"/>
                <a:ea typeface="ヒラギノ角ゴ Pro W3" pitchFamily="-1" charset="-128"/>
                <a:cs typeface="ヒラギノ角ゴ Pro W3" pitchFamily="-1" charset="-128"/>
              </a:rPr>
              <a:t>conducting different experiments</a:t>
            </a:r>
            <a:r>
              <a:rPr lang="en-US" sz="1200" kern="1200" dirty="0">
                <a:solidFill>
                  <a:schemeClr val="tx1"/>
                </a:solidFill>
                <a:effectLst/>
                <a:latin typeface="+mn-lt"/>
                <a:ea typeface="ヒラギノ角ゴ Pro W3" pitchFamily="-1" charset="-128"/>
                <a:cs typeface="ヒラギノ角ゴ Pro W3" pitchFamily="-1" charset="-128"/>
              </a:rPr>
              <a:t>.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He got clear about the fact, that the cathode </a:t>
            </a:r>
            <a:r>
              <a:rPr lang="en-US" sz="1200" b="1" kern="1200" dirty="0">
                <a:solidFill>
                  <a:schemeClr val="tx1"/>
                </a:solidFill>
                <a:effectLst/>
                <a:latin typeface="+mn-lt"/>
                <a:ea typeface="ヒラギノ角ゴ Pro W3" pitchFamily="-1" charset="-128"/>
                <a:cs typeface="ヒラギノ角ゴ Pro W3" pitchFamily="-1" charset="-128"/>
              </a:rPr>
              <a:t>rays were charged particles </a:t>
            </a:r>
            <a:r>
              <a:rPr lang="en-US" sz="1200" kern="1200" dirty="0">
                <a:solidFill>
                  <a:schemeClr val="tx1"/>
                </a:solidFill>
                <a:effectLst/>
                <a:latin typeface="+mn-lt"/>
                <a:ea typeface="ヒラギノ角ゴ Pro W3" pitchFamily="-1" charset="-128"/>
                <a:cs typeface="ヒラギノ角ゴ Pro W3" pitchFamily="-1" charset="-128"/>
              </a:rPr>
              <a:t>or as he called them “corpuscles”. </a:t>
            </a:r>
          </a:p>
          <a:p>
            <a:endParaRPr lang="en-US" sz="1200" kern="1200" dirty="0">
              <a:solidFill>
                <a:schemeClr val="tx1"/>
              </a:solidFill>
              <a:effectLst/>
              <a:latin typeface="+mn-lt"/>
              <a:ea typeface="ヒラギノ角ゴ Pro W3" pitchFamily="-1" charset="-128"/>
              <a:cs typeface="ヒラギノ角ゴ Pro W3" pitchFamily="-1" charset="-128"/>
            </a:endParaRPr>
          </a:p>
          <a:p>
            <a:r>
              <a:rPr lang="en-US" sz="1200" kern="1200" dirty="0">
                <a:solidFill>
                  <a:schemeClr val="tx1"/>
                </a:solidFill>
                <a:effectLst/>
                <a:latin typeface="+mn-lt"/>
                <a:ea typeface="ヒラギノ角ゴ Pro W3" pitchFamily="-1" charset="-128"/>
                <a:cs typeface="ヒラギノ角ゴ Pro W3" pitchFamily="-1" charset="-128"/>
              </a:rPr>
              <a:t>To </a:t>
            </a:r>
            <a:r>
              <a:rPr lang="en-US" sz="1200" b="1" kern="1200" dirty="0">
                <a:solidFill>
                  <a:schemeClr val="tx1"/>
                </a:solidFill>
                <a:effectLst/>
                <a:latin typeface="+mn-lt"/>
                <a:ea typeface="ヒラギノ角ゴ Pro W3" pitchFamily="-1" charset="-128"/>
                <a:cs typeface="ヒラギノ角ゴ Pro W3" pitchFamily="-1" charset="-128"/>
              </a:rPr>
              <a:t>determine the mass-to-charge-ratio </a:t>
            </a:r>
            <a:r>
              <a:rPr lang="en-US" sz="1200" kern="1200" dirty="0">
                <a:solidFill>
                  <a:schemeClr val="tx1"/>
                </a:solidFill>
                <a:effectLst/>
                <a:latin typeface="+mn-lt"/>
                <a:ea typeface="ヒラギノ角ゴ Pro W3" pitchFamily="-1" charset="-128"/>
                <a:cs typeface="ヒラギノ角ゴ Pro W3" pitchFamily="-1" charset="-128"/>
              </a:rPr>
              <a:t>of these particles </a:t>
            </a:r>
            <a:r>
              <a:rPr lang="en-US" sz="1200" b="1" kern="1200" dirty="0">
                <a:solidFill>
                  <a:schemeClr val="tx1"/>
                </a:solidFill>
                <a:effectLst/>
                <a:latin typeface="+mn-lt"/>
                <a:ea typeface="ヒラギノ角ゴ Pro W3" pitchFamily="-1" charset="-128"/>
                <a:cs typeface="ヒラギノ角ゴ Pro W3" pitchFamily="-1" charset="-128"/>
              </a:rPr>
              <a:t>he equaled the magnetic deflection with the electrical one</a:t>
            </a:r>
            <a:r>
              <a:rPr lang="en-US" sz="1200" kern="1200" dirty="0">
                <a:solidFill>
                  <a:schemeClr val="tx1"/>
                </a:solidFill>
                <a:effectLst/>
                <a:latin typeface="+mn-lt"/>
                <a:ea typeface="ヒラギノ角ゴ Pro W3" pitchFamily="-1" charset="-128"/>
                <a:cs typeface="ヒラギノ角ゴ Pro W3" pitchFamily="-1" charset="-128"/>
              </a:rPr>
              <a:t>. He obtained that </a:t>
            </a:r>
            <a:r>
              <a:rPr lang="en-US" sz="1200" b="1" kern="1200" dirty="0">
                <a:solidFill>
                  <a:schemeClr val="tx1"/>
                </a:solidFill>
                <a:effectLst/>
                <a:latin typeface="+mn-lt"/>
                <a:ea typeface="ヒラギノ角ゴ Pro W3" pitchFamily="-1" charset="-128"/>
                <a:cs typeface="ヒラギノ角ゴ Pro W3" pitchFamily="-1" charset="-128"/>
              </a:rPr>
              <a:t>each of the particles had the same small mass</a:t>
            </a:r>
            <a:r>
              <a:rPr lang="en-US" sz="1200" kern="1200" dirty="0">
                <a:solidFill>
                  <a:schemeClr val="tx1"/>
                </a:solidFill>
                <a:effectLst/>
                <a:latin typeface="+mn-lt"/>
                <a:ea typeface="ヒラギノ角ゴ Pro W3" pitchFamily="-1" charset="-128"/>
                <a:cs typeface="ヒラギノ角ゴ Pro W3" pitchFamily="-1" charset="-128"/>
              </a:rPr>
              <a:t>, about ~ 1/2000 (</a:t>
            </a:r>
            <a:r>
              <a:rPr lang="en-US" sz="1200" b="1" kern="1200" dirty="0">
                <a:solidFill>
                  <a:schemeClr val="tx1"/>
                </a:solidFill>
                <a:effectLst/>
                <a:latin typeface="+mn-lt"/>
                <a:ea typeface="ヒラギノ角ゴ Pro W3" pitchFamily="-1" charset="-128"/>
                <a:cs typeface="ヒラギノ角ゴ Pro W3" pitchFamily="-1" charset="-128"/>
              </a:rPr>
              <a:t>a two-thousandth</a:t>
            </a:r>
            <a:r>
              <a:rPr lang="en-US" sz="1200" kern="1200" dirty="0">
                <a:solidFill>
                  <a:schemeClr val="tx1"/>
                </a:solidFill>
                <a:effectLst/>
                <a:latin typeface="+mn-lt"/>
                <a:ea typeface="ヒラギノ角ゴ Pro W3" pitchFamily="-1" charset="-128"/>
                <a:cs typeface="ヒラギノ角ゴ Pro W3" pitchFamily="-1" charset="-128"/>
              </a:rPr>
              <a:t>) of the </a:t>
            </a:r>
            <a:r>
              <a:rPr lang="en-US" sz="1200" b="1" kern="1200" dirty="0">
                <a:solidFill>
                  <a:schemeClr val="tx1"/>
                </a:solidFill>
                <a:effectLst/>
                <a:latin typeface="+mn-lt"/>
                <a:ea typeface="ヒラギノ角ゴ Pro W3" pitchFamily="-1" charset="-128"/>
                <a:cs typeface="ヒラギノ角ゴ Pro W3" pitchFamily="-1" charset="-128"/>
              </a:rPr>
              <a:t>hydrogen atom</a:t>
            </a:r>
            <a:r>
              <a:rPr lang="en-US" sz="1200" kern="1200" dirty="0">
                <a:solidFill>
                  <a:schemeClr val="tx1"/>
                </a:solidFill>
                <a:effectLst/>
                <a:latin typeface="+mn-lt"/>
                <a:ea typeface="ヒラギノ角ゴ Pro W3" pitchFamily="-1" charset="-128"/>
                <a:cs typeface="ヒラギノ角ゴ Pro W3" pitchFamily="-1" charset="-128"/>
              </a:rPr>
              <a:t>. This way he had discovered the </a:t>
            </a:r>
            <a:r>
              <a:rPr lang="en-US" sz="1200" b="1" kern="1200" dirty="0">
                <a:solidFill>
                  <a:schemeClr val="tx1"/>
                </a:solidFill>
                <a:effectLst/>
                <a:latin typeface="+mn-lt"/>
                <a:ea typeface="ヒラギノ角ゴ Pro W3" pitchFamily="-1" charset="-128"/>
                <a:cs typeface="ヒラギノ角ゴ Pro W3" pitchFamily="-1" charset="-128"/>
              </a:rPr>
              <a:t>negative charged electrons</a:t>
            </a:r>
            <a:r>
              <a:rPr lang="en-US" sz="1200" kern="1200" dirty="0">
                <a:solidFill>
                  <a:schemeClr val="tx1"/>
                </a:solidFill>
                <a:effectLst/>
                <a:latin typeface="+mn-lt"/>
                <a:ea typeface="ヒラギノ角ゴ Pro W3" pitchFamily="-1" charset="-128"/>
                <a:cs typeface="ヒラギノ角ゴ Pro W3" pitchFamily="-1" charset="-128"/>
              </a:rPr>
              <a:t>.</a:t>
            </a:r>
            <a:endParaRPr lang="de-DE" sz="1200" kern="1200" dirty="0">
              <a:solidFill>
                <a:schemeClr val="tx1"/>
              </a:solidFill>
              <a:effectLst/>
              <a:latin typeface="+mn-lt"/>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25</a:t>
            </a:fld>
            <a:endParaRPr lang="de-DE"/>
          </a:p>
        </p:txBody>
      </p:sp>
    </p:spTree>
    <p:extLst>
      <p:ext uri="{BB962C8B-B14F-4D97-AF65-F5344CB8AC3E}">
        <p14:creationId xmlns:p14="http://schemas.microsoft.com/office/powerpoint/2010/main" val="1722078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ヒラギノ角ゴ Pro W3" pitchFamily="-1" charset="-128"/>
                <a:cs typeface="ヒラギノ角ゴ Pro W3" pitchFamily="-1" charset="-128"/>
              </a:rPr>
              <a:t>Despite numerous observations</a:t>
            </a:r>
            <a:r>
              <a:rPr lang="en-GB" sz="1200" kern="1200" dirty="0">
                <a:solidFill>
                  <a:schemeClr val="tx1"/>
                </a:solidFill>
                <a:effectLst/>
                <a:latin typeface="+mn-lt"/>
                <a:ea typeface="ヒラギノ角ゴ Pro W3" pitchFamily="-1" charset="-128"/>
                <a:cs typeface="ヒラギノ角ゴ Pro W3" pitchFamily="-1" charset="-128"/>
              </a:rPr>
              <a:t> </a:t>
            </a:r>
            <a:r>
              <a:rPr lang="en-GB" sz="1200" b="1" kern="1200" dirty="0">
                <a:solidFill>
                  <a:schemeClr val="tx1"/>
                </a:solidFill>
                <a:effectLst/>
                <a:latin typeface="+mn-lt"/>
                <a:ea typeface="ヒラギノ角ゴ Pro W3" pitchFamily="-1" charset="-128"/>
                <a:cs typeface="ヒラギノ角ゴ Pro W3" pitchFamily="-1" charset="-128"/>
              </a:rPr>
              <a:t>no questions</a:t>
            </a:r>
            <a:r>
              <a:rPr lang="en-GB" sz="1200" kern="1200" dirty="0">
                <a:solidFill>
                  <a:schemeClr val="tx1"/>
                </a:solidFill>
                <a:effectLst/>
                <a:latin typeface="+mn-lt"/>
                <a:ea typeface="ヒラギノ角ゴ Pro W3" pitchFamily="-1" charset="-128"/>
                <a:cs typeface="ヒラギノ角ゴ Pro W3" pitchFamily="-1" charset="-128"/>
              </a:rPr>
              <a:t> or not the right questions </a:t>
            </a:r>
            <a:r>
              <a:rPr lang="en-GB" sz="1200" b="1" kern="1200" dirty="0">
                <a:solidFill>
                  <a:schemeClr val="tx1"/>
                </a:solidFill>
                <a:effectLst/>
                <a:latin typeface="+mn-lt"/>
                <a:ea typeface="ヒラギノ角ゴ Pro W3" pitchFamily="-1" charset="-128"/>
                <a:cs typeface="ヒラギノ角ゴ Pro W3" pitchFamily="-1" charset="-128"/>
              </a:rPr>
              <a:t>were asked to clarify the observed phenomena</a:t>
            </a:r>
            <a:r>
              <a:rPr lang="en-GB" sz="1200" kern="1200" dirty="0">
                <a:solidFill>
                  <a:schemeClr val="tx1"/>
                </a:solidFill>
                <a:effectLst/>
                <a:latin typeface="+mn-lt"/>
                <a:ea typeface="ヒラギノ角ゴ Pro W3" pitchFamily="-1" charset="-128"/>
                <a:cs typeface="ヒラギノ角ゴ Pro W3" pitchFamily="-1" charset="-128"/>
              </a:rPr>
              <a:t>. This was not done until Wilhelm Conrad </a:t>
            </a:r>
            <a:r>
              <a:rPr lang="en-GB" sz="1200" kern="1200" dirty="0" err="1">
                <a:solidFill>
                  <a:schemeClr val="tx1"/>
                </a:solidFill>
                <a:effectLst/>
                <a:latin typeface="+mn-lt"/>
                <a:ea typeface="ヒラギノ角ゴ Pro W3" pitchFamily="-1" charset="-128"/>
                <a:cs typeface="ヒラギノ角ゴ Pro W3" pitchFamily="-1" charset="-128"/>
              </a:rPr>
              <a:t>Röntgen</a:t>
            </a:r>
            <a:r>
              <a:rPr lang="en-GB" sz="1200" kern="1200" dirty="0">
                <a:solidFill>
                  <a:schemeClr val="tx1"/>
                </a:solidFill>
                <a:effectLst/>
                <a:latin typeface="+mn-lt"/>
                <a:ea typeface="ヒラギノ角ゴ Pro W3" pitchFamily="-1" charset="-128"/>
                <a:cs typeface="ヒラギノ角ゴ Pro W3" pitchFamily="-1" charset="-128"/>
              </a:rPr>
              <a:t>.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GB" sz="1200" kern="1200" dirty="0">
                <a:solidFill>
                  <a:schemeClr val="tx1"/>
                </a:solidFill>
                <a:effectLst/>
                <a:latin typeface="+mn-lt"/>
                <a:ea typeface="ヒラギノ角ゴ Pro W3" pitchFamily="-1" charset="-128"/>
                <a:cs typeface="ヒラギノ角ゴ Pro W3" pitchFamily="-1" charset="-128"/>
              </a:rPr>
              <a:t>It is true that </a:t>
            </a:r>
            <a:r>
              <a:rPr lang="en-GB" sz="1200" b="1" kern="1200" dirty="0" err="1">
                <a:solidFill>
                  <a:schemeClr val="tx1"/>
                </a:solidFill>
                <a:effectLst/>
                <a:latin typeface="+mn-lt"/>
                <a:ea typeface="ヒラギノ角ゴ Pro W3" pitchFamily="-1" charset="-128"/>
                <a:cs typeface="ヒラギノ角ゴ Pro W3" pitchFamily="-1" charset="-128"/>
              </a:rPr>
              <a:t>Röntgen</a:t>
            </a:r>
            <a:r>
              <a:rPr lang="en-GB" sz="1200" b="1" kern="1200" dirty="0">
                <a:solidFill>
                  <a:schemeClr val="tx1"/>
                </a:solidFill>
                <a:effectLst/>
                <a:latin typeface="+mn-lt"/>
                <a:ea typeface="ヒラギノ角ゴ Pro W3" pitchFamily="-1" charset="-128"/>
                <a:cs typeface="ヒラギノ角ゴ Pro W3" pitchFamily="-1" charset="-128"/>
              </a:rPr>
              <a:t> was not the first to generate and observe X-rays.</a:t>
            </a:r>
            <a:r>
              <a:rPr lang="en-GB" sz="1200" kern="1200" dirty="0">
                <a:solidFill>
                  <a:schemeClr val="tx1"/>
                </a:solidFill>
                <a:effectLst/>
                <a:latin typeface="+mn-lt"/>
                <a:ea typeface="ヒラギノ角ゴ Pro W3" pitchFamily="-1" charset="-128"/>
                <a:cs typeface="ヒラギノ角ゴ Pro W3" pitchFamily="-1" charset="-128"/>
              </a:rPr>
              <a:t> </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GB" sz="1200" b="1" kern="1200" dirty="0">
                <a:solidFill>
                  <a:schemeClr val="tx1"/>
                </a:solidFill>
                <a:effectLst/>
                <a:latin typeface="+mn-lt"/>
                <a:ea typeface="ヒラギノ角ゴ Pro W3" pitchFamily="-1" charset="-128"/>
                <a:cs typeface="ヒラギノ角ゴ Pro W3" pitchFamily="-1" charset="-128"/>
              </a:rPr>
              <a:t>But </a:t>
            </a:r>
            <a:r>
              <a:rPr lang="en-GB" sz="1200" b="1" kern="1200" dirty="0" err="1">
                <a:solidFill>
                  <a:schemeClr val="tx1"/>
                </a:solidFill>
                <a:effectLst/>
                <a:latin typeface="+mn-lt"/>
                <a:ea typeface="ヒラギノ角ゴ Pro W3" pitchFamily="-1" charset="-128"/>
                <a:cs typeface="ヒラギノ角ゴ Pro W3" pitchFamily="-1" charset="-128"/>
              </a:rPr>
              <a:t>Röntgen</a:t>
            </a:r>
            <a:r>
              <a:rPr lang="en-GB" sz="1200" b="1" kern="1200" dirty="0">
                <a:solidFill>
                  <a:schemeClr val="tx1"/>
                </a:solidFill>
                <a:effectLst/>
                <a:latin typeface="+mn-lt"/>
                <a:ea typeface="ヒラギノ角ゴ Pro W3" pitchFamily="-1" charset="-128"/>
                <a:cs typeface="ヒラギノ角ゴ Pro W3" pitchFamily="-1" charset="-128"/>
              </a:rPr>
              <a:t> was the first to clearly identify the new phenomenon and to describe its properties precisely in the course of his intense research.</a:t>
            </a:r>
            <a:r>
              <a:rPr lang="en-GB" sz="1200" kern="1200" dirty="0">
                <a:solidFill>
                  <a:schemeClr val="tx1"/>
                </a:solidFill>
                <a:effectLst/>
                <a:latin typeface="+mn-lt"/>
                <a:ea typeface="ヒラギノ角ゴ Pro W3" pitchFamily="-1" charset="-128"/>
                <a:cs typeface="ヒラギノ角ゴ Pro W3" pitchFamily="-1" charset="-128"/>
              </a:rPr>
              <a:t> It took almost 2 decades for decisive new insights in x-ray properties to be gained.</a:t>
            </a:r>
          </a:p>
          <a:p>
            <a:endParaRPr lang="de-DE" sz="1200" kern="1200" dirty="0">
              <a:solidFill>
                <a:schemeClr val="tx1"/>
              </a:solidFill>
              <a:effectLst/>
              <a:latin typeface="+mn-lt"/>
              <a:ea typeface="ヒラギノ角ゴ Pro W3" pitchFamily="-1" charset="-128"/>
              <a:cs typeface="ヒラギノ角ゴ Pro W3" pitchFamily="-1" charset="-128"/>
            </a:endParaRPr>
          </a:p>
          <a:p>
            <a:r>
              <a:rPr lang="en-GB" sz="1200" kern="1200" dirty="0">
                <a:solidFill>
                  <a:schemeClr val="tx1"/>
                </a:solidFill>
                <a:effectLst/>
                <a:latin typeface="+mn-lt"/>
                <a:ea typeface="ヒラギノ角ゴ Pro W3" pitchFamily="-1" charset="-128"/>
                <a:cs typeface="ヒラギノ角ゴ Pro W3" pitchFamily="-1" charset="-128"/>
              </a:rPr>
              <a:t>It was JJ </a:t>
            </a:r>
            <a:r>
              <a:rPr lang="en-GB" sz="1200" kern="1200" dirty="0" err="1">
                <a:solidFill>
                  <a:schemeClr val="tx1"/>
                </a:solidFill>
                <a:effectLst/>
                <a:latin typeface="+mn-lt"/>
                <a:ea typeface="ヒラギノ角ゴ Pro W3" pitchFamily="-1" charset="-128"/>
                <a:cs typeface="ヒラギノ角ゴ Pro W3" pitchFamily="-1" charset="-128"/>
              </a:rPr>
              <a:t>Thomsson</a:t>
            </a:r>
            <a:r>
              <a:rPr lang="en-GB" sz="1200" kern="1200" dirty="0">
                <a:solidFill>
                  <a:schemeClr val="tx1"/>
                </a:solidFill>
                <a:effectLst/>
                <a:latin typeface="+mn-lt"/>
                <a:ea typeface="ヒラギノ角ゴ Pro W3" pitchFamily="-1" charset="-128"/>
                <a:cs typeface="ヒラギノ角ゴ Pro W3" pitchFamily="-1" charset="-128"/>
              </a:rPr>
              <a:t> who </a:t>
            </a:r>
            <a:r>
              <a:rPr lang="en-GB" sz="1200" b="1" kern="1200" dirty="0" err="1">
                <a:solidFill>
                  <a:schemeClr val="tx1"/>
                </a:solidFill>
                <a:effectLst/>
                <a:latin typeface="+mn-lt"/>
                <a:ea typeface="ヒラギノ角ゴ Pro W3" pitchFamily="-1" charset="-128"/>
                <a:cs typeface="ヒラギノ角ゴ Pro W3" pitchFamily="-1" charset="-128"/>
              </a:rPr>
              <a:t>clearified</a:t>
            </a:r>
            <a:r>
              <a:rPr lang="en-GB" sz="1200" b="1" kern="1200" dirty="0">
                <a:solidFill>
                  <a:schemeClr val="tx1"/>
                </a:solidFill>
                <a:effectLst/>
                <a:latin typeface="+mn-lt"/>
                <a:ea typeface="ヒラギノ角ゴ Pro W3" pitchFamily="-1" charset="-128"/>
                <a:cs typeface="ヒラギノ角ゴ Pro W3" pitchFamily="-1" charset="-128"/>
              </a:rPr>
              <a:t> the physical nature of cathode rays.</a:t>
            </a:r>
            <a:r>
              <a:rPr lang="en-GB" sz="1200" kern="1200" dirty="0">
                <a:solidFill>
                  <a:schemeClr val="tx1"/>
                </a:solidFill>
                <a:effectLst/>
                <a:latin typeface="+mn-lt"/>
                <a:ea typeface="ヒラギノ角ゴ Pro W3" pitchFamily="-1" charset="-128"/>
                <a:cs typeface="ヒラギノ角ゴ Pro W3" pitchFamily="-1" charset="-128"/>
              </a:rPr>
              <a:t> </a:t>
            </a:r>
          </a:p>
          <a:p>
            <a:endParaRPr lang="de-DE" sz="1200" kern="1200" dirty="0">
              <a:solidFill>
                <a:schemeClr val="tx1"/>
              </a:solidFill>
              <a:effectLst/>
              <a:latin typeface="+mn-lt"/>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26</a:t>
            </a:fld>
            <a:endParaRPr lang="de-DE"/>
          </a:p>
        </p:txBody>
      </p:sp>
    </p:spTree>
    <p:extLst>
      <p:ext uri="{BB962C8B-B14F-4D97-AF65-F5344CB8AC3E}">
        <p14:creationId xmlns:p14="http://schemas.microsoft.com/office/powerpoint/2010/main" val="644764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dirty="0">
                <a:solidFill>
                  <a:srgbClr val="1D2A57"/>
                </a:solidFill>
                <a:effectLst/>
                <a:latin typeface="Arial" panose="020B0604020202020204" pitchFamily="34" charset="0"/>
              </a:rPr>
              <a:t>this illustration sums it up</a:t>
            </a:r>
          </a:p>
          <a:p>
            <a:endParaRPr lang="en-US" b="0" i="0" dirty="0">
              <a:solidFill>
                <a:srgbClr val="1D2A57"/>
              </a:solidFill>
              <a:effectLst/>
              <a:latin typeface="Arial" panose="020B0604020202020204" pitchFamily="34" charset="0"/>
            </a:endParaRPr>
          </a:p>
          <a:p>
            <a:r>
              <a:rPr lang="en-US" b="0" i="0" dirty="0">
                <a:solidFill>
                  <a:srgbClr val="1D2A57"/>
                </a:solidFill>
                <a:effectLst/>
                <a:latin typeface="Arial" panose="020B0604020202020204" pitchFamily="34" charset="0"/>
              </a:rPr>
              <a:t>Serendipity means: allowing for chance finds, and accepting that what is found is not necessarily what was being looked for – </a:t>
            </a:r>
          </a:p>
          <a:p>
            <a:endParaRPr lang="en-US" b="0" i="0" dirty="0">
              <a:solidFill>
                <a:srgbClr val="1D2A57"/>
              </a:solidFill>
              <a:effectLst/>
              <a:latin typeface="Arial" panose="020B0604020202020204" pitchFamily="34" charset="0"/>
            </a:endParaRPr>
          </a:p>
          <a:p>
            <a:r>
              <a:rPr kumimoji="0" lang="en-US" sz="1200" b="1" i="0" u="none" strike="noStrike" kern="1200" cap="none" spc="0" normalizeH="0" baseline="0" noProof="0" dirty="0">
                <a:ln>
                  <a:noFill/>
                </a:ln>
                <a:solidFill>
                  <a:srgbClr val="0F517D"/>
                </a:solidFill>
                <a:effectLst/>
                <a:uLnTx/>
                <a:uFillTx/>
                <a:latin typeface="Calibri" panose="020F0502020204030204"/>
                <a:ea typeface="+mn-ea"/>
                <a:cs typeface="+mn-cs"/>
              </a:rPr>
              <a:t>„I did not think; I investigated.“ </a:t>
            </a:r>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27</a:t>
            </a:fld>
            <a:endParaRPr lang="de-DE"/>
          </a:p>
        </p:txBody>
      </p:sp>
    </p:spTree>
    <p:extLst>
      <p:ext uri="{BB962C8B-B14F-4D97-AF65-F5344CB8AC3E}">
        <p14:creationId xmlns:p14="http://schemas.microsoft.com/office/powerpoint/2010/main" val="2778450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a:ea typeface="ヒラギノ角ゴ Pro W3"/>
                <a:cs typeface="Times New Roman" pitchFamily="18" charset="0"/>
              </a:rPr>
              <a:t>Last but not least </a:t>
            </a:r>
            <a:r>
              <a:rPr lang="de-DE" altLang="de-DE" dirty="0" err="1">
                <a:ea typeface="ヒラギノ角ゴ Pro W3"/>
                <a:cs typeface="Times New Roman" pitchFamily="18" charset="0"/>
              </a:rPr>
              <a:t>please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allow</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me</a:t>
            </a:r>
            <a:r>
              <a:rPr lang="de-DE" altLang="de-DE" dirty="0">
                <a:ea typeface="ヒラギノ角ゴ Pro W3"/>
                <a:cs typeface="Times New Roman" pitchFamily="18" charset="0"/>
              </a:rPr>
              <a:t> to </a:t>
            </a:r>
            <a:r>
              <a:rPr lang="de-DE" altLang="de-DE" dirty="0" err="1">
                <a:ea typeface="ヒラギノ角ゴ Pro W3"/>
                <a:cs typeface="Times New Roman" pitchFamily="18" charset="0"/>
              </a:rPr>
              <a:t>give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a:t>
            </a:r>
            <a:r>
              <a:rPr lang="de-DE" altLang="de-DE" dirty="0">
                <a:ea typeface="ヒラギノ角ゴ Pro W3"/>
                <a:cs typeface="Times New Roman" pitchFamily="18" charset="0"/>
              </a:rPr>
              <a:t> a </a:t>
            </a:r>
            <a:r>
              <a:rPr lang="de-DE" altLang="de-DE" dirty="0" err="1">
                <a:ea typeface="ヒラギノ角ゴ Pro W3"/>
                <a:cs typeface="Times New Roman" pitchFamily="18" charset="0"/>
              </a:rPr>
              <a:t>short</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introduction</a:t>
            </a:r>
            <a:r>
              <a:rPr lang="de-DE" altLang="de-DE" baseline="0" dirty="0">
                <a:ea typeface="ヒラギノ角ゴ Pro W3"/>
                <a:cs typeface="Times New Roman" pitchFamily="18" charset="0"/>
              </a:rPr>
              <a:t> in </a:t>
            </a:r>
            <a:r>
              <a:rPr lang="de-DE" altLang="de-DE" baseline="0" dirty="0" err="1">
                <a:ea typeface="ヒラギノ角ゴ Pro W3"/>
                <a:cs typeface="Times New Roman" pitchFamily="18" charset="0"/>
              </a:rPr>
              <a:t>our</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museum</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1" baseline="0" dirty="0" err="1">
                <a:ea typeface="ヒラギノ角ゴ Pro W3"/>
                <a:cs typeface="Times New Roman" pitchFamily="18" charset="0"/>
              </a:rPr>
              <a:t>founded</a:t>
            </a:r>
            <a:r>
              <a:rPr lang="de-DE" altLang="de-DE" b="1" baseline="0" dirty="0">
                <a:ea typeface="ヒラギノ角ゴ Pro W3"/>
                <a:cs typeface="Times New Roman" pitchFamily="18" charset="0"/>
              </a:rPr>
              <a:t> in 1932</a:t>
            </a:r>
            <a:r>
              <a:rPr lang="de-DE" altLang="de-DE" baseline="0" dirty="0">
                <a:ea typeface="ヒラギノ角ゴ Pro W3"/>
                <a:cs typeface="Times New Roman" pitchFamily="18" charset="0"/>
              </a:rPr>
              <a:t>.</a:t>
            </a:r>
          </a:p>
          <a:p>
            <a:pPr eaLnBrk="1" hangingPunct="1"/>
            <a:r>
              <a:rPr lang="de-DE" altLang="de-DE" baseline="0" dirty="0" err="1">
                <a:ea typeface="ヒラギノ角ゴ Pro W3"/>
                <a:cs typeface="Times New Roman" pitchFamily="18" charset="0"/>
              </a:rPr>
              <a:t>It</a:t>
            </a:r>
            <a:r>
              <a:rPr lang="de-DE" altLang="de-DE" baseline="0" dirty="0">
                <a:ea typeface="ヒラギノ角ゴ Pro W3"/>
                <a:cs typeface="Times New Roman" pitchFamily="18" charset="0"/>
              </a:rPr>
              <a:t> was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1" baseline="0" dirty="0">
                <a:ea typeface="ヒラギノ角ゴ Pro W3"/>
                <a:cs typeface="Times New Roman" pitchFamily="18" charset="0"/>
              </a:rPr>
              <a:t>German Roentgen Society </a:t>
            </a:r>
            <a:r>
              <a:rPr lang="de-DE" altLang="de-DE" baseline="0" dirty="0" err="1">
                <a:ea typeface="ヒラギノ角ゴ Pro W3"/>
                <a:cs typeface="Times New Roman" pitchFamily="18" charset="0"/>
              </a:rPr>
              <a:t>who</a:t>
            </a:r>
            <a:r>
              <a:rPr lang="de-DE" altLang="de-DE" baseline="0" dirty="0">
                <a:ea typeface="ヒラギノ角ゴ Pro W3"/>
                <a:cs typeface="Times New Roman" pitchFamily="18" charset="0"/>
              </a:rPr>
              <a:t> </a:t>
            </a:r>
            <a:r>
              <a:rPr lang="de-DE" altLang="de-DE" b="1" baseline="0" dirty="0" err="1">
                <a:ea typeface="ヒラギノ角ゴ Pro W3"/>
                <a:cs typeface="Times New Roman" pitchFamily="18" charset="0"/>
              </a:rPr>
              <a:t>decided</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already</a:t>
            </a:r>
            <a:r>
              <a:rPr lang="de-DE" altLang="de-DE" b="1" baseline="0" dirty="0">
                <a:ea typeface="ヒラギノ角ゴ Pro W3"/>
                <a:cs typeface="Times New Roman" pitchFamily="18" charset="0"/>
              </a:rPr>
              <a:t> in 1906 to </a:t>
            </a:r>
            <a:r>
              <a:rPr lang="de-DE" altLang="de-DE" b="1" baseline="0" dirty="0" err="1">
                <a:ea typeface="ヒラギノ角ゴ Pro W3"/>
                <a:cs typeface="Times New Roman" pitchFamily="18" charset="0"/>
              </a:rPr>
              <a:t>have</a:t>
            </a:r>
            <a:r>
              <a:rPr lang="de-DE" altLang="de-DE" b="1" baseline="0" dirty="0">
                <a:ea typeface="ヒラギノ角ゴ Pro W3"/>
                <a:cs typeface="Times New Roman" pitchFamily="18" charset="0"/>
              </a:rPr>
              <a:t> a </a:t>
            </a:r>
            <a:r>
              <a:rPr lang="de-DE" altLang="de-DE" b="1" baseline="0" dirty="0" err="1">
                <a:ea typeface="ヒラギノ角ゴ Pro W3"/>
                <a:cs typeface="Times New Roman" pitchFamily="18" charset="0"/>
              </a:rPr>
              <a:t>special</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education</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center</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for</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young</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radiologists</a:t>
            </a:r>
            <a:r>
              <a:rPr lang="de-DE" altLang="de-DE" baseline="0" dirty="0">
                <a:ea typeface="ヒラギノ角ゴ Pro W3"/>
                <a:cs typeface="Times New Roman" pitchFamily="18" charset="0"/>
              </a:rPr>
              <a:t>. </a:t>
            </a:r>
          </a:p>
          <a:p>
            <a:pPr eaLnBrk="1" hangingPunct="1"/>
            <a:r>
              <a:rPr lang="de-DE" altLang="de-DE" b="1" baseline="0" dirty="0" err="1">
                <a:ea typeface="ヒラギノ角ゴ Pro W3"/>
                <a:cs typeface="Times New Roman" pitchFamily="18" charset="0"/>
              </a:rPr>
              <a:t>asked</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their</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members</a:t>
            </a:r>
            <a:r>
              <a:rPr lang="de-DE" altLang="de-DE" b="1" baseline="0" dirty="0">
                <a:ea typeface="ヒラギノ角ゴ Pro W3"/>
                <a:cs typeface="Times New Roman" pitchFamily="18" charset="0"/>
              </a:rPr>
              <a:t> to </a:t>
            </a:r>
            <a:r>
              <a:rPr lang="de-DE" altLang="de-DE" b="1" baseline="0" dirty="0" err="1">
                <a:ea typeface="ヒラギノ角ゴ Pro W3"/>
                <a:cs typeface="Times New Roman" pitchFamily="18" charset="0"/>
              </a:rPr>
              <a:t>collect</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machicnes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radiograph</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reports</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aseline="0" dirty="0">
                <a:ea typeface="ヒラギノ角ゴ Pro W3"/>
                <a:cs typeface="Times New Roman" pitchFamily="18" charset="0"/>
              </a:rPr>
              <a:t>The </a:t>
            </a:r>
            <a:r>
              <a:rPr lang="de-DE" altLang="de-DE" baseline="0" dirty="0" err="1">
                <a:ea typeface="ヒラギノ角ゴ Pro W3"/>
                <a:cs typeface="Times New Roman" pitchFamily="18" charset="0"/>
              </a:rPr>
              <a:t>idea</a:t>
            </a:r>
            <a:r>
              <a:rPr lang="de-DE" altLang="de-DE" baseline="0" dirty="0">
                <a:ea typeface="ヒラギノ角ゴ Pro W3"/>
                <a:cs typeface="Times New Roman" pitchFamily="18" charset="0"/>
              </a:rPr>
              <a:t> was to </a:t>
            </a:r>
            <a:r>
              <a:rPr lang="de-DE" altLang="de-DE" baseline="0" dirty="0" err="1">
                <a:ea typeface="ヒラギノ角ゴ Pro W3"/>
                <a:cs typeface="Times New Roman" pitchFamily="18" charset="0"/>
              </a:rPr>
              <a:t>build</a:t>
            </a:r>
            <a:r>
              <a:rPr lang="de-DE" altLang="de-DE" baseline="0" dirty="0">
                <a:ea typeface="ヒラギノ角ゴ Pro W3"/>
                <a:cs typeface="Times New Roman" pitchFamily="18" charset="0"/>
              </a:rPr>
              <a:t> a </a:t>
            </a:r>
            <a:r>
              <a:rPr lang="de-DE" altLang="de-DE" b="1" baseline="0" dirty="0" err="1">
                <a:ea typeface="ヒラギノ角ゴ Pro W3"/>
                <a:cs typeface="Times New Roman" pitchFamily="18" charset="0"/>
              </a:rPr>
              <a:t>huge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museum</a:t>
            </a:r>
            <a:r>
              <a:rPr lang="de-DE" altLang="de-DE" b="1" baseline="0" dirty="0">
                <a:ea typeface="ヒラギノ角ゴ Pro W3"/>
                <a:cs typeface="Times New Roman" pitchFamily="18" charset="0"/>
              </a:rPr>
              <a:t> in </a:t>
            </a:r>
            <a:r>
              <a:rPr lang="de-DE" altLang="de-DE" b="1" baseline="0" dirty="0" err="1">
                <a:ea typeface="ヒラギノ角ゴ Pro W3"/>
                <a:cs typeface="Times New Roman" pitchFamily="18" charset="0"/>
              </a:rPr>
              <a:t>berlin</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or</a:t>
            </a:r>
            <a:r>
              <a:rPr lang="de-DE" altLang="de-DE" b="1" baseline="0" dirty="0">
                <a:ea typeface="ヒラギノ角ゴ Pro W3"/>
                <a:cs typeface="Times New Roman" pitchFamily="18" charset="0"/>
              </a:rPr>
              <a:t> Munich</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1" baseline="0" dirty="0" err="1">
                <a:ea typeface="ヒラギノ角ゴ Pro W3"/>
                <a:cs typeface="Times New Roman" pitchFamily="18" charset="0"/>
              </a:rPr>
              <a:t>Because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of</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the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first</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Wolrd</a:t>
            </a:r>
            <a:r>
              <a:rPr lang="de-DE" altLang="de-DE" b="1" baseline="0" dirty="0">
                <a:ea typeface="ヒラギノ角ゴ Pro W3"/>
                <a:cs typeface="Times New Roman" pitchFamily="18" charset="0"/>
              </a:rPr>
              <a:t> War </a:t>
            </a:r>
            <a:r>
              <a:rPr lang="de-DE" altLang="de-DE" b="1" baseline="0" dirty="0" err="1">
                <a:ea typeface="ヒラギノ角ゴ Pro W3"/>
                <a:cs typeface="Times New Roman" pitchFamily="18" charset="0"/>
              </a:rPr>
              <a:t>theses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plans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were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destroyed</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aseline="0" dirty="0">
                <a:ea typeface="ヒラギノ角ゴ Pro W3"/>
                <a:cs typeface="Times New Roman" pitchFamily="18" charset="0"/>
              </a:rPr>
              <a:t>A </a:t>
            </a:r>
            <a:r>
              <a:rPr lang="de-DE" altLang="de-DE" baseline="0" dirty="0" err="1">
                <a:ea typeface="ヒラギノ角ゴ Pro W3"/>
                <a:cs typeface="Times New Roman" pitchFamily="18" charset="0"/>
              </a:rPr>
              <a:t>past</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president</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German Roentgen Society </a:t>
            </a:r>
            <a:r>
              <a:rPr lang="de-DE" altLang="de-DE" baseline="0" dirty="0" err="1">
                <a:ea typeface="ヒラギノ角ゴ Pro W3"/>
                <a:cs typeface="Times New Roman" pitchFamily="18" charset="0"/>
              </a:rPr>
              <a:t>had</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1" baseline="0" dirty="0" err="1">
                <a:ea typeface="ヒラギノ角ゴ Pro W3"/>
                <a:cs typeface="Times New Roman" pitchFamily="18" charset="0"/>
              </a:rPr>
              <a:t>idea</a:t>
            </a:r>
            <a:r>
              <a:rPr lang="de-DE" altLang="de-DE" b="1" baseline="0" dirty="0">
                <a:ea typeface="ヒラギノ角ゴ Pro W3"/>
                <a:cs typeface="Times New Roman" pitchFamily="18" charset="0"/>
              </a:rPr>
              <a:t> to </a:t>
            </a:r>
            <a:r>
              <a:rPr lang="de-DE" altLang="de-DE" b="1" baseline="0" dirty="0" err="1">
                <a:ea typeface="ヒラギノ角ゴ Pro W3"/>
                <a:cs typeface="Times New Roman" pitchFamily="18" charset="0"/>
              </a:rPr>
              <a:t>build</a:t>
            </a:r>
            <a:r>
              <a:rPr lang="de-DE" altLang="de-DE" b="1" baseline="0" dirty="0">
                <a:ea typeface="ヒラギノ角ゴ Pro W3"/>
                <a:cs typeface="Times New Roman" pitchFamily="18" charset="0"/>
              </a:rPr>
              <a:t> a </a:t>
            </a:r>
            <a:r>
              <a:rPr lang="de-DE" altLang="de-DE" b="1" baseline="0" dirty="0" err="1">
                <a:ea typeface="ヒラギノ角ゴ Pro W3"/>
                <a:cs typeface="Times New Roman" pitchFamily="18" charset="0"/>
              </a:rPr>
              <a:t>monument</a:t>
            </a:r>
            <a:r>
              <a:rPr lang="de-DE" altLang="de-DE" b="1" baseline="0" dirty="0">
                <a:ea typeface="ヒラギノ角ゴ Pro W3"/>
                <a:cs typeface="Times New Roman" pitchFamily="18" charset="0"/>
              </a:rPr>
              <a:t> and a </a:t>
            </a:r>
            <a:r>
              <a:rPr lang="de-DE" altLang="de-DE" b="1" baseline="0" dirty="0" err="1">
                <a:ea typeface="ヒラギノ角ゴ Pro W3"/>
                <a:cs typeface="Times New Roman" pitchFamily="18" charset="0"/>
              </a:rPr>
              <a:t>museum</a:t>
            </a:r>
            <a:r>
              <a:rPr lang="de-DE" altLang="de-DE" b="1" baseline="0" dirty="0">
                <a:ea typeface="ヒラギノ角ゴ Pro W3"/>
                <a:cs typeface="Times New Roman" pitchFamily="18" charset="0"/>
              </a:rPr>
              <a:t> at Roentgens </a:t>
            </a:r>
            <a:r>
              <a:rPr lang="de-DE" altLang="de-DE" b="1" baseline="0" dirty="0" err="1">
                <a:ea typeface="ヒラギノ角ゴ Pro W3"/>
                <a:cs typeface="Times New Roman" pitchFamily="18" charset="0"/>
              </a:rPr>
              <a:t>Birthplace</a:t>
            </a:r>
            <a:r>
              <a:rPr lang="de-DE" altLang="de-DE" baseline="0" dirty="0">
                <a:ea typeface="ヒラギノ角ゴ Pro W3"/>
                <a:cs typeface="Times New Roman" pitchFamily="18" charset="0"/>
              </a:rPr>
              <a:t>. Today </a:t>
            </a:r>
            <a:r>
              <a:rPr lang="de-DE" altLang="de-DE" baseline="0" dirty="0" err="1">
                <a:ea typeface="ヒラギノ角ゴ Pro W3"/>
                <a:cs typeface="Times New Roman" pitchFamily="18" charset="0"/>
              </a:rPr>
              <a:t>we</a:t>
            </a:r>
            <a:r>
              <a:rPr lang="de-DE" altLang="de-DE" baseline="0" dirty="0">
                <a:ea typeface="ヒラギノ角ゴ Pro W3"/>
                <a:cs typeface="Times New Roman" pitchFamily="18" charset="0"/>
              </a:rPr>
              <a:t> do </a:t>
            </a:r>
            <a:r>
              <a:rPr lang="de-DE" altLang="de-DE" baseline="0" dirty="0" err="1">
                <a:ea typeface="ヒラギノ角ゴ Pro W3"/>
                <a:cs typeface="Times New Roman" pitchFamily="18" charset="0"/>
              </a:rPr>
              <a:t>have</a:t>
            </a:r>
            <a:r>
              <a:rPr lang="de-DE" altLang="de-DE" baseline="0" dirty="0">
                <a:ea typeface="ヒラギノ角ゴ Pro W3"/>
                <a:cs typeface="Times New Roman" pitchFamily="18" charset="0"/>
              </a:rPr>
              <a:t> a </a:t>
            </a:r>
            <a:r>
              <a:rPr lang="de-DE" altLang="de-DE" baseline="0" dirty="0" err="1">
                <a:ea typeface="ヒラギノ角ゴ Pro W3"/>
                <a:cs typeface="Times New Roman" pitchFamily="18" charset="0"/>
              </a:rPr>
              <a:t>exhibition</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area</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2.500 </a:t>
            </a:r>
            <a:r>
              <a:rPr lang="de-DE" altLang="de-DE" baseline="0" dirty="0" err="1">
                <a:ea typeface="ヒラギノ角ゴ Pro W3"/>
                <a:cs typeface="Times New Roman" pitchFamily="18" charset="0"/>
              </a:rPr>
              <a:t>sqm</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We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are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describing</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history</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x-</a:t>
            </a:r>
            <a:r>
              <a:rPr lang="de-DE" altLang="de-DE" baseline="0" dirty="0" err="1">
                <a:ea typeface="ヒラギノ角ゴ Pro W3"/>
                <a:cs typeface="Times New Roman" pitchFamily="18" charset="0"/>
              </a:rPr>
              <a:t>rays</a:t>
            </a:r>
            <a:r>
              <a:rPr lang="de-DE" altLang="de-DE" baseline="0" dirty="0">
                <a:ea typeface="ヒラギノ角ゴ Pro W3"/>
                <a:cs typeface="Times New Roman" pitchFamily="18" charset="0"/>
              </a:rPr>
              <a:t> and </a:t>
            </a:r>
            <a:r>
              <a:rPr lang="de-DE" altLang="de-DE" baseline="0" dirty="0" err="1">
                <a:ea typeface="ヒラギノ角ゴ Pro W3"/>
                <a:cs typeface="Times New Roman" pitchFamily="18" charset="0"/>
              </a:rPr>
              <a:t>their</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applications</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from</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micro</a:t>
            </a:r>
            <a:r>
              <a:rPr lang="de-DE" altLang="de-DE" baseline="0" dirty="0">
                <a:ea typeface="ヒラギノ角ゴ Pro W3"/>
                <a:cs typeface="Times New Roman" pitchFamily="18" charset="0"/>
              </a:rPr>
              <a:t>- to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macro</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cosmos</a:t>
            </a:r>
            <a:r>
              <a:rPr lang="de-DE" altLang="de-DE" baseline="0" dirty="0">
                <a:ea typeface="ヒラギノ角ゴ Pro W3"/>
                <a:cs typeface="Times New Roman" pitchFamily="18" charset="0"/>
              </a:rPr>
              <a:t>. A </a:t>
            </a:r>
            <a:r>
              <a:rPr lang="de-DE" altLang="de-DE" baseline="0" dirty="0" err="1">
                <a:ea typeface="ヒラギノ角ゴ Pro W3"/>
                <a:cs typeface="Times New Roman" pitchFamily="18" charset="0"/>
              </a:rPr>
              <a:t>lot</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original </a:t>
            </a:r>
            <a:r>
              <a:rPr lang="de-DE" altLang="de-DE" baseline="0" dirty="0" err="1">
                <a:ea typeface="ヒラギノ角ゴ Pro W3"/>
                <a:cs typeface="Times New Roman" pitchFamily="18" charset="0"/>
              </a:rPr>
              <a:t>ideas</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were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realised</a:t>
            </a:r>
            <a:r>
              <a:rPr lang="de-DE" altLang="de-DE" baseline="0" dirty="0">
                <a:ea typeface="ヒラギノ角ゴ Pro W3"/>
                <a:cs typeface="Times New Roman" pitchFamily="18" charset="0"/>
              </a:rPr>
              <a:t>...</a:t>
            </a:r>
            <a:endParaRPr lang="de-DE" altLang="de-DE" dirty="0">
              <a:ea typeface="ヒラギノ角ゴ Pro W3"/>
              <a:cs typeface="Times New Roman"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28</a:t>
            </a:fld>
            <a:endParaRPr lang="de-DE"/>
          </a:p>
        </p:txBody>
      </p:sp>
    </p:spTree>
    <p:extLst>
      <p:ext uri="{BB962C8B-B14F-4D97-AF65-F5344CB8AC3E}">
        <p14:creationId xmlns:p14="http://schemas.microsoft.com/office/powerpoint/2010/main" val="2754922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29</a:t>
            </a:fld>
            <a:endParaRPr lang="de-DE"/>
          </a:p>
        </p:txBody>
      </p:sp>
    </p:spTree>
    <p:extLst>
      <p:ext uri="{BB962C8B-B14F-4D97-AF65-F5344CB8AC3E}">
        <p14:creationId xmlns:p14="http://schemas.microsoft.com/office/powerpoint/2010/main" val="126734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200" b="1" i="0" u="none" strike="noStrike" baseline="0" dirty="0">
                <a:solidFill>
                  <a:srgbClr val="000000"/>
                </a:solidFill>
                <a:latin typeface="Calibri" panose="020F0502020204030204" pitchFamily="34" charset="0"/>
              </a:rPr>
              <a:t>On February 10, 1923</a:t>
            </a:r>
            <a:r>
              <a:rPr lang="en-US" sz="1200" b="0" i="0" u="none" strike="noStrike" baseline="0" dirty="0">
                <a:solidFill>
                  <a:srgbClr val="000000"/>
                </a:solidFill>
                <a:latin typeface="Calibri" panose="020F0502020204030204" pitchFamily="34" charset="0"/>
              </a:rPr>
              <a:t>, WCR </a:t>
            </a:r>
            <a:r>
              <a:rPr lang="en-US" sz="1200" b="1" i="0" u="none" strike="noStrike" baseline="0" dirty="0">
                <a:solidFill>
                  <a:srgbClr val="000000"/>
                </a:solidFill>
                <a:latin typeface="Calibri" panose="020F0502020204030204" pitchFamily="34" charset="0"/>
              </a:rPr>
              <a:t>died of intestinal cancer, age of almost 78</a:t>
            </a:r>
            <a:r>
              <a:rPr lang="en-US" sz="1200" b="0" i="0" u="none" strike="noStrike" baseline="0" dirty="0">
                <a:solidFill>
                  <a:srgbClr val="000000"/>
                </a:solidFill>
                <a:latin typeface="Calibri" panose="020F0502020204030204" pitchFamily="34" charset="0"/>
              </a:rPr>
              <a:t>. </a:t>
            </a:r>
          </a:p>
          <a:p>
            <a:pPr algn="l"/>
            <a:r>
              <a:rPr lang="en-US" sz="1200" b="1" i="0" u="none" strike="noStrike" baseline="0" dirty="0">
                <a:solidFill>
                  <a:srgbClr val="000000"/>
                </a:solidFill>
                <a:latin typeface="Calibri" panose="020F0502020204030204" pitchFamily="34" charset="0"/>
              </a:rPr>
              <a:t>In accordance with </a:t>
            </a:r>
            <a:r>
              <a:rPr lang="en-US" sz="1200" b="1" i="0" u="none" strike="noStrike" baseline="0" dirty="0" err="1">
                <a:solidFill>
                  <a:srgbClr val="000000"/>
                </a:solidFill>
                <a:latin typeface="Calibri" panose="020F0502020204030204" pitchFamily="34" charset="0"/>
              </a:rPr>
              <a:t>Röntgen's</a:t>
            </a:r>
            <a:r>
              <a:rPr lang="en-US" sz="1200" b="1" i="0" u="none" strike="noStrike" baseline="0" dirty="0">
                <a:solidFill>
                  <a:srgbClr val="000000"/>
                </a:solidFill>
                <a:latin typeface="Calibri" panose="020F0502020204030204" pitchFamily="34" charset="0"/>
              </a:rPr>
              <a:t> testamentary wishes</a:t>
            </a:r>
            <a:r>
              <a:rPr lang="en-US" sz="1200" b="0" i="0" u="none" strike="noStrike" baseline="0" dirty="0">
                <a:solidFill>
                  <a:srgbClr val="000000"/>
                </a:solidFill>
                <a:latin typeface="Calibri" panose="020F0502020204030204" pitchFamily="34" charset="0"/>
              </a:rPr>
              <a:t>, his ashes were buried in the </a:t>
            </a:r>
            <a:r>
              <a:rPr lang="en-US" sz="1200" b="1" i="0" u="none" strike="noStrike" baseline="0" dirty="0">
                <a:solidFill>
                  <a:srgbClr val="000000"/>
                </a:solidFill>
                <a:latin typeface="Calibri" panose="020F0502020204030204" pitchFamily="34" charset="0"/>
              </a:rPr>
              <a:t>Old Cemetery in </a:t>
            </a:r>
            <a:r>
              <a:rPr lang="en-US" sz="1200" b="1" i="0" u="none" strike="noStrike" baseline="0" dirty="0" err="1">
                <a:solidFill>
                  <a:srgbClr val="000000"/>
                </a:solidFill>
                <a:latin typeface="Calibri" panose="020F0502020204030204" pitchFamily="34" charset="0"/>
              </a:rPr>
              <a:t>Gießen</a:t>
            </a:r>
            <a:r>
              <a:rPr lang="en-US" sz="1200" b="0" i="0" u="none" strike="noStrike" baseline="0" dirty="0">
                <a:solidFill>
                  <a:srgbClr val="000000"/>
                </a:solidFill>
                <a:latin typeface="Calibri" panose="020F0502020204030204" pitchFamily="34" charset="0"/>
              </a:rPr>
              <a:t>, </a:t>
            </a:r>
          </a:p>
          <a:p>
            <a:pPr algn="l"/>
            <a:endParaRPr lang="de-DE" sz="1200" b="0" i="0" u="none" strike="noStrike" baseline="0" dirty="0">
              <a:solidFill>
                <a:srgbClr val="000000"/>
              </a:solidFill>
              <a:latin typeface="Calibri" panose="020F0502020204030204" pitchFamily="34" charset="0"/>
            </a:endParaRPr>
          </a:p>
          <a:p>
            <a:pPr algn="l"/>
            <a:r>
              <a:rPr lang="en-US" sz="1200" b="1" i="0" u="none" strike="noStrike" baseline="0" dirty="0">
                <a:solidFill>
                  <a:srgbClr val="000000"/>
                </a:solidFill>
                <a:latin typeface="Calibri" panose="020F0502020204030204" pitchFamily="34" charset="0"/>
              </a:rPr>
              <a:t>In his last will and testament</a:t>
            </a:r>
            <a:r>
              <a:rPr lang="en-US" sz="1200" b="0" i="0" u="none" strike="noStrike" baseline="0" dirty="0">
                <a:solidFill>
                  <a:srgbClr val="000000"/>
                </a:solidFill>
                <a:latin typeface="Calibri" panose="020F0502020204030204" pitchFamily="34" charset="0"/>
              </a:rPr>
              <a:t>, he stipulated that a </a:t>
            </a:r>
            <a:r>
              <a:rPr lang="en-US" sz="1200" b="1" i="0" u="none" strike="noStrike" baseline="0" dirty="0">
                <a:solidFill>
                  <a:srgbClr val="000000"/>
                </a:solidFill>
                <a:latin typeface="Calibri" panose="020F0502020204030204" pitchFamily="34" charset="0"/>
              </a:rPr>
              <a:t>large part of the letters addressed to him and unpublished scientific records were to be destroyed</a:t>
            </a:r>
            <a:r>
              <a:rPr lang="en-US" sz="1200" b="0" i="0" u="none" strike="noStrike" baseline="0" dirty="0">
                <a:solidFill>
                  <a:srgbClr val="000000"/>
                </a:solidFill>
                <a:latin typeface="Calibri" panose="020F0502020204030204" pitchFamily="34" charset="0"/>
              </a:rPr>
              <a:t>. </a:t>
            </a:r>
          </a:p>
          <a:p>
            <a:pPr algn="l"/>
            <a:r>
              <a:rPr lang="en-US" sz="1200" b="1" i="0" u="none" strike="noStrike" baseline="0" dirty="0">
                <a:solidFill>
                  <a:srgbClr val="000000"/>
                </a:solidFill>
                <a:latin typeface="Calibri" panose="020F0502020204030204" pitchFamily="34" charset="0"/>
              </a:rPr>
              <a:t>already begun burning the mail addressed to him</a:t>
            </a:r>
            <a:r>
              <a:rPr lang="en-US" sz="1200" b="0" i="0" u="none" strike="noStrike" baseline="0" dirty="0">
                <a:solidFill>
                  <a:srgbClr val="000000"/>
                </a:solidFill>
                <a:latin typeface="Calibri" panose="020F0502020204030204" pitchFamily="34" charset="0"/>
              </a:rPr>
              <a:t>, some of which had been stored for years. </a:t>
            </a:r>
          </a:p>
          <a:p>
            <a:pPr algn="l"/>
            <a:r>
              <a:rPr lang="en-US" sz="1200" b="1" i="0" u="none" strike="noStrike" baseline="0" dirty="0">
                <a:solidFill>
                  <a:srgbClr val="000000"/>
                </a:solidFill>
                <a:latin typeface="Calibri" panose="020F0502020204030204" pitchFamily="34" charset="0"/>
              </a:rPr>
              <a:t>special cabinet </a:t>
            </a:r>
            <a:r>
              <a:rPr lang="en-US" sz="1200" b="0" i="0" u="none" strike="noStrike" baseline="0" dirty="0">
                <a:solidFill>
                  <a:srgbClr val="000000"/>
                </a:solidFill>
                <a:latin typeface="Calibri" panose="020F0502020204030204" pitchFamily="34" charset="0"/>
              </a:rPr>
              <a:t>in his Munich apartment and </a:t>
            </a:r>
            <a:r>
              <a:rPr lang="en-US" sz="1200" b="1" i="0" u="none" strike="noStrike" baseline="0" dirty="0">
                <a:solidFill>
                  <a:srgbClr val="000000"/>
                </a:solidFill>
                <a:latin typeface="Calibri" panose="020F0502020204030204" pitchFamily="34" charset="0"/>
              </a:rPr>
              <a:t>always kept them locked </a:t>
            </a:r>
            <a:r>
              <a:rPr lang="en-US" sz="1200" b="0" i="0" u="none" strike="noStrike" baseline="0" dirty="0">
                <a:solidFill>
                  <a:srgbClr val="000000"/>
                </a:solidFill>
                <a:latin typeface="Calibri" panose="020F0502020204030204" pitchFamily="34" charset="0"/>
              </a:rPr>
              <a:t>and even sealed when he was away. </a:t>
            </a:r>
          </a:p>
          <a:p>
            <a:pPr algn="l"/>
            <a:r>
              <a:rPr lang="en-US" sz="1200" b="0" i="0" u="none" strike="noStrike" baseline="0" dirty="0">
                <a:solidFill>
                  <a:srgbClr val="000000"/>
                </a:solidFill>
                <a:latin typeface="Calibri" panose="020F0502020204030204" pitchFamily="34" charset="0"/>
              </a:rPr>
              <a:t>Later, he </a:t>
            </a:r>
            <a:r>
              <a:rPr lang="en-US" sz="1200" b="1" i="0" u="none" strike="noStrike" baseline="0" dirty="0">
                <a:solidFill>
                  <a:srgbClr val="000000"/>
                </a:solidFill>
                <a:latin typeface="Calibri" panose="020F0502020204030204" pitchFamily="34" charset="0"/>
              </a:rPr>
              <a:t>asked his friends to burn the letters </a:t>
            </a:r>
            <a:r>
              <a:rPr lang="en-US" sz="1200" b="0" i="0" u="none" strike="noStrike" baseline="0" dirty="0">
                <a:solidFill>
                  <a:srgbClr val="000000"/>
                </a:solidFill>
                <a:latin typeface="Calibri" panose="020F0502020204030204" pitchFamily="34" charset="0"/>
              </a:rPr>
              <a:t>- </a:t>
            </a:r>
            <a:r>
              <a:rPr lang="en-US" sz="1200" b="1" i="0" u="none" strike="noStrike" baseline="0" dirty="0">
                <a:solidFill>
                  <a:srgbClr val="000000"/>
                </a:solidFill>
                <a:latin typeface="Calibri" panose="020F0502020204030204" pitchFamily="34" charset="0"/>
              </a:rPr>
              <a:t>Not all of them complied with this request.</a:t>
            </a:r>
          </a:p>
          <a:p>
            <a:pPr algn="l"/>
            <a:endParaRPr lang="en-US" sz="1200" b="0" i="0" u="none" strike="noStrike" baseline="0" dirty="0">
              <a:solidFill>
                <a:srgbClr val="000000"/>
              </a:solidFill>
              <a:latin typeface="Calibri" panose="020F0502020204030204" pitchFamily="34" charset="0"/>
            </a:endParaRPr>
          </a:p>
          <a:p>
            <a:pPr algn="l"/>
            <a:r>
              <a:rPr lang="en-US" sz="1200" b="1" i="0" u="none" strike="noStrike" baseline="0" dirty="0">
                <a:solidFill>
                  <a:srgbClr val="000000"/>
                </a:solidFill>
                <a:latin typeface="Calibri" panose="020F0502020204030204" pitchFamily="34" charset="0"/>
              </a:rPr>
              <a:t>emotional state. </a:t>
            </a:r>
            <a:r>
              <a:rPr lang="en-US" sz="1200" b="0" i="0" u="none" strike="noStrike" baseline="0" dirty="0">
                <a:solidFill>
                  <a:srgbClr val="000000"/>
                </a:solidFill>
                <a:latin typeface="Calibri" panose="020F0502020204030204" pitchFamily="34" charset="0"/>
              </a:rPr>
              <a:t>The </a:t>
            </a:r>
            <a:r>
              <a:rPr lang="en-US" sz="1200" b="1" i="0" u="none" strike="noStrike" baseline="0" dirty="0">
                <a:solidFill>
                  <a:srgbClr val="000000"/>
                </a:solidFill>
                <a:latin typeface="Calibri" panose="020F0502020204030204" pitchFamily="34" charset="0"/>
              </a:rPr>
              <a:t>war had been lost</a:t>
            </a:r>
            <a:r>
              <a:rPr lang="en-US" sz="1200" b="0" i="0" u="none" strike="noStrike" baseline="0" dirty="0">
                <a:solidFill>
                  <a:srgbClr val="000000"/>
                </a:solidFill>
                <a:latin typeface="Calibri" panose="020F0502020204030204" pitchFamily="34" charset="0"/>
              </a:rPr>
              <a:t> , </a:t>
            </a:r>
            <a:r>
              <a:rPr lang="en-US" sz="1200" b="1" i="0" u="none" strike="noStrike" baseline="0" dirty="0">
                <a:solidFill>
                  <a:srgbClr val="000000"/>
                </a:solidFill>
                <a:latin typeface="Calibri" panose="020F0502020204030204" pitchFamily="34" charset="0"/>
              </a:rPr>
              <a:t>1919, </a:t>
            </a:r>
            <a:r>
              <a:rPr lang="en-US" sz="1200" b="1" i="0" u="none" strike="noStrike" baseline="0" dirty="0" err="1">
                <a:solidFill>
                  <a:srgbClr val="000000"/>
                </a:solidFill>
                <a:latin typeface="Calibri" panose="020F0502020204030204" pitchFamily="34" charset="0"/>
              </a:rPr>
              <a:t>Röntgen's</a:t>
            </a:r>
            <a:r>
              <a:rPr lang="en-US" sz="1200" b="1" i="0" u="none" strike="noStrike" baseline="0" dirty="0">
                <a:solidFill>
                  <a:srgbClr val="000000"/>
                </a:solidFill>
                <a:latin typeface="Calibri" panose="020F0502020204030204" pitchFamily="34" charset="0"/>
              </a:rPr>
              <a:t> wife, lived in a dangerous post-war political turmoil, </a:t>
            </a:r>
            <a:r>
              <a:rPr lang="en-US" sz="1200" b="0" i="0" u="none" strike="noStrike" baseline="0" dirty="0">
                <a:solidFill>
                  <a:srgbClr val="000000"/>
                </a:solidFill>
                <a:latin typeface="Calibri" panose="020F0502020204030204" pitchFamily="34" charset="0"/>
              </a:rPr>
              <a:t>Large parts of his </a:t>
            </a:r>
            <a:r>
              <a:rPr lang="en-US" sz="1200" b="1" i="0" u="none" strike="noStrike" baseline="0" dirty="0">
                <a:solidFill>
                  <a:srgbClr val="000000"/>
                </a:solidFill>
                <a:latin typeface="Calibri" panose="020F0502020204030204" pitchFamily="34" charset="0"/>
              </a:rPr>
              <a:t>considerable fortune </a:t>
            </a:r>
            <a:r>
              <a:rPr lang="en-US" sz="1200" b="0" i="0" u="none" strike="noStrike" baseline="0" dirty="0">
                <a:solidFill>
                  <a:srgbClr val="000000"/>
                </a:solidFill>
                <a:latin typeface="Calibri" panose="020F0502020204030204" pitchFamily="34" charset="0"/>
              </a:rPr>
              <a:t>were </a:t>
            </a:r>
            <a:r>
              <a:rPr lang="en-US" sz="1200" b="1" i="0" u="none" strike="noStrike" baseline="0" dirty="0">
                <a:solidFill>
                  <a:srgbClr val="000000"/>
                </a:solidFill>
                <a:latin typeface="Calibri" panose="020F0502020204030204" pitchFamily="34" charset="0"/>
              </a:rPr>
              <a:t>unfortunately lost due to inflation</a:t>
            </a:r>
            <a:endParaRPr lang="en-US" sz="1200" b="0" i="0" u="none" strike="noStrike" baseline="0" dirty="0">
              <a:solidFill>
                <a:srgbClr val="000000"/>
              </a:solidFill>
              <a:latin typeface="Calibri" panose="020F0502020204030204" pitchFamily="34" charset="0"/>
            </a:endParaRPr>
          </a:p>
          <a:p>
            <a:pPr algn="l"/>
            <a:endParaRPr lang="en-US" sz="1200" b="0" i="0" u="none" strike="noStrike" baseline="0" dirty="0">
              <a:solidFill>
                <a:srgbClr val="000000"/>
              </a:solidFill>
              <a:latin typeface="Calibri" panose="020F0502020204030204" pitchFamily="34" charset="0"/>
            </a:endParaRPr>
          </a:p>
          <a:p>
            <a:pPr algn="l"/>
            <a:r>
              <a:rPr lang="en-US" sz="1200" b="1" i="0" u="none" strike="noStrike" baseline="0" dirty="0">
                <a:solidFill>
                  <a:srgbClr val="000000"/>
                </a:solidFill>
                <a:latin typeface="Calibri" panose="020F0502020204030204" pitchFamily="34" charset="0"/>
              </a:rPr>
              <a:t>Another reason could be that </a:t>
            </a:r>
            <a:r>
              <a:rPr lang="en-US" sz="1200" b="1" i="0" u="none" strike="noStrike" baseline="0" dirty="0" err="1">
                <a:solidFill>
                  <a:srgbClr val="000000"/>
                </a:solidFill>
                <a:latin typeface="Calibri" panose="020F0502020204030204" pitchFamily="34" charset="0"/>
              </a:rPr>
              <a:t>Röntgen</a:t>
            </a:r>
            <a:r>
              <a:rPr lang="en-US" sz="1200" b="1" i="0" u="none" strike="noStrike" baseline="0" dirty="0">
                <a:solidFill>
                  <a:srgbClr val="000000"/>
                </a:solidFill>
                <a:latin typeface="Calibri" panose="020F0502020204030204" pitchFamily="34" charset="0"/>
              </a:rPr>
              <a:t> certainly also wanted to avoid his documents falling into the hands of colleagues and envious people</a:t>
            </a:r>
            <a:r>
              <a:rPr lang="en-US" sz="1200" b="0" i="0" u="none" strike="noStrike" baseline="0" dirty="0">
                <a:solidFill>
                  <a:srgbClr val="000000"/>
                </a:solidFill>
                <a:latin typeface="Calibri" panose="020F0502020204030204" pitchFamily="34" charset="0"/>
              </a:rPr>
              <a:t> who could use them against him. </a:t>
            </a:r>
            <a:r>
              <a:rPr lang="en-US" sz="1200" b="1" i="0" u="none" strike="noStrike" baseline="0" dirty="0">
                <a:solidFill>
                  <a:srgbClr val="000000"/>
                </a:solidFill>
                <a:latin typeface="Calibri" panose="020F0502020204030204" pitchFamily="34" charset="0"/>
              </a:rPr>
              <a:t>For early on, there were </a:t>
            </a:r>
            <a:r>
              <a:rPr lang="en-US" sz="1200" b="1" i="0" u="none" strike="noStrike" baseline="0" dirty="0" err="1">
                <a:solidFill>
                  <a:srgbClr val="000000"/>
                </a:solidFill>
                <a:latin typeface="Calibri" panose="020F0502020204030204" pitchFamily="34" charset="0"/>
              </a:rPr>
              <a:t>rumours</a:t>
            </a:r>
            <a:r>
              <a:rPr lang="en-US" sz="1200" b="1" i="0" u="none" strike="noStrike" baseline="0" dirty="0">
                <a:solidFill>
                  <a:srgbClr val="000000"/>
                </a:solidFill>
                <a:latin typeface="Calibri" panose="020F0502020204030204" pitchFamily="34" charset="0"/>
              </a:rPr>
              <a:t> that </a:t>
            </a:r>
            <a:r>
              <a:rPr lang="en-US" sz="1200" b="1" i="0" u="none" strike="noStrike" baseline="0" dirty="0" err="1">
                <a:solidFill>
                  <a:srgbClr val="000000"/>
                </a:solidFill>
                <a:latin typeface="Calibri" panose="020F0502020204030204" pitchFamily="34" charset="0"/>
              </a:rPr>
              <a:t>Röntgen</a:t>
            </a:r>
            <a:r>
              <a:rPr lang="en-US" sz="1200" b="1" i="0" u="none" strike="noStrike" baseline="0" dirty="0">
                <a:solidFill>
                  <a:srgbClr val="000000"/>
                </a:solidFill>
                <a:latin typeface="Calibri" panose="020F0502020204030204" pitchFamily="34" charset="0"/>
              </a:rPr>
              <a:t> was not the first discoverer of the rays</a:t>
            </a:r>
            <a:r>
              <a:rPr lang="en-US" sz="1200" b="0" i="0" u="none" strike="noStrike" baseline="0" dirty="0">
                <a:solidFill>
                  <a:srgbClr val="000000"/>
                </a:solidFill>
                <a:latin typeface="Calibri" panose="020F0502020204030204" pitchFamily="34" charset="0"/>
              </a:rPr>
              <a:t>.</a:t>
            </a:r>
          </a:p>
          <a:p>
            <a:pPr algn="l"/>
            <a:endParaRPr lang="en-US" sz="1200" b="0" i="0" u="none" strike="noStrike" baseline="0" dirty="0">
              <a:solidFill>
                <a:srgbClr val="000000"/>
              </a:solidFill>
              <a:latin typeface="Calibri" panose="020F0502020204030204" pitchFamily="34" charset="0"/>
            </a:endParaRPr>
          </a:p>
          <a:p>
            <a:pPr algn="l"/>
            <a:r>
              <a:rPr lang="en-US" sz="1200" b="0" i="0" u="none" strike="noStrike" baseline="0" dirty="0">
                <a:solidFill>
                  <a:srgbClr val="000000"/>
                </a:solidFill>
                <a:latin typeface="Calibri" panose="020F0502020204030204" pitchFamily="34" charset="0"/>
              </a:rPr>
              <a:t>This is the subject of a discussion that continues to this day about the priority claims of the "true discoverers" of X-rays.</a:t>
            </a:r>
            <a:endParaRPr lang="de-DE" sz="1000" dirty="0"/>
          </a:p>
        </p:txBody>
      </p:sp>
      <p:sp>
        <p:nvSpPr>
          <p:cNvPr id="4" name="Foliennummernplatzhalter 3"/>
          <p:cNvSpPr>
            <a:spLocks noGrp="1"/>
          </p:cNvSpPr>
          <p:nvPr>
            <p:ph type="sldNum" sz="quarter" idx="5"/>
          </p:nvPr>
        </p:nvSpPr>
        <p:spPr/>
        <p:txBody>
          <a:bodyPr/>
          <a:lstStyle/>
          <a:p>
            <a:fld id="{1BA26C72-EB32-48B8-AD97-570ECD622445}" type="slidenum">
              <a:rPr lang="de-DE" smtClean="0"/>
              <a:t>3</a:t>
            </a:fld>
            <a:endParaRPr lang="de-DE"/>
          </a:p>
        </p:txBody>
      </p:sp>
    </p:spTree>
    <p:extLst>
      <p:ext uri="{BB962C8B-B14F-4D97-AF65-F5344CB8AC3E}">
        <p14:creationId xmlns:p14="http://schemas.microsoft.com/office/powerpoint/2010/main" val="2090606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a:ea typeface="ヒラギノ角ゴ Pro W3"/>
                <a:cs typeface="Times New Roman" pitchFamily="18" charset="0"/>
              </a:rPr>
              <a:t>Close to </a:t>
            </a:r>
            <a:r>
              <a:rPr lang="de-DE" altLang="de-DE" dirty="0" err="1">
                <a:ea typeface="ヒラギノ角ゴ Pro W3"/>
                <a:cs typeface="Times New Roman" pitchFamily="18" charset="0"/>
              </a:rPr>
              <a:t>the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museum</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can</a:t>
            </a:r>
            <a:r>
              <a:rPr lang="de-DE" altLang="de-DE" baseline="0" dirty="0">
                <a:ea typeface="ヒラギノ角ゴ Pro W3"/>
                <a:cs typeface="Times New Roman" pitchFamily="18" charset="0"/>
              </a:rPr>
              <a:t> find </a:t>
            </a:r>
            <a:r>
              <a:rPr lang="de-DE" altLang="de-DE" b="1" baseline="0" dirty="0" err="1">
                <a:ea typeface="ヒラギノ角ゴ Pro W3"/>
                <a:cs typeface="Times New Roman" pitchFamily="18" charset="0"/>
              </a:rPr>
              <a:t>Roentgen‘s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birthplace</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aseline="0" dirty="0" err="1">
                <a:ea typeface="ヒラギノ角ゴ Pro W3"/>
                <a:cs typeface="Times New Roman" pitchFamily="18" charset="0"/>
              </a:rPr>
              <a:t>Under</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direction</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1" baseline="0" dirty="0">
                <a:ea typeface="ヒラギノ角ゴ Pro W3"/>
                <a:cs typeface="Times New Roman" pitchFamily="18" charset="0"/>
              </a:rPr>
              <a:t>German Roentgen-Society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house</a:t>
            </a:r>
            <a:r>
              <a:rPr lang="de-DE" altLang="de-DE" baseline="0" dirty="0">
                <a:ea typeface="ヒラギノ角ゴ Pro W3"/>
                <a:cs typeface="Times New Roman" pitchFamily="18" charset="0"/>
              </a:rPr>
              <a:t> was </a:t>
            </a:r>
            <a:r>
              <a:rPr lang="de-DE" altLang="de-DE" b="1" baseline="0" dirty="0" err="1">
                <a:ea typeface="ヒラギノ角ゴ Pro W3"/>
                <a:cs typeface="Times New Roman" pitchFamily="18" charset="0"/>
              </a:rPr>
              <a:t>broadly</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restored</a:t>
            </a:r>
            <a:r>
              <a:rPr lang="de-DE" altLang="de-DE" b="1" baseline="0" dirty="0">
                <a:ea typeface="ヒラギノ角ゴ Pro W3"/>
                <a:cs typeface="Times New Roman" pitchFamily="18" charset="0"/>
              </a:rPr>
              <a:t> </a:t>
            </a:r>
          </a:p>
          <a:p>
            <a:pPr eaLnBrk="1" hangingPunct="1"/>
            <a:r>
              <a:rPr lang="de-DE" altLang="de-DE" b="1" baseline="0" dirty="0" err="1">
                <a:ea typeface="ヒラギノ角ゴ Pro W3"/>
                <a:cs typeface="Times New Roman" pitchFamily="18" charset="0"/>
              </a:rPr>
              <a:t>meeting</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place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for</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scientists</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from</a:t>
            </a:r>
            <a:r>
              <a:rPr lang="de-DE" altLang="de-DE" baseline="0" dirty="0">
                <a:ea typeface="ヒラギノ角ゴ Pro W3"/>
                <a:cs typeface="Times New Roman" pitchFamily="18" charset="0"/>
              </a:rPr>
              <a:t> all </a:t>
            </a:r>
            <a:r>
              <a:rPr lang="de-DE" altLang="de-DE" baseline="0" dirty="0" err="1">
                <a:ea typeface="ヒラギノ角ゴ Pro W3"/>
                <a:cs typeface="Times New Roman" pitchFamily="18" charset="0"/>
              </a:rPr>
              <a:t>over</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world</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1" baseline="0" dirty="0" err="1">
                <a:ea typeface="ヒラギノ角ゴ Pro W3"/>
                <a:cs typeface="Times New Roman" pitchFamily="18" charset="0"/>
              </a:rPr>
              <a:t>Contains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small</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exhibition</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of</a:t>
            </a:r>
            <a:r>
              <a:rPr lang="de-DE" altLang="de-DE" b="1" baseline="0" dirty="0">
                <a:ea typeface="ヒラギノ角ゴ Pro W3"/>
                <a:cs typeface="Times New Roman" pitchFamily="18" charset="0"/>
              </a:rPr>
              <a:t> Röntgens </a:t>
            </a:r>
            <a:r>
              <a:rPr lang="de-DE" altLang="de-DE" b="1" baseline="0" dirty="0" err="1">
                <a:ea typeface="ヒラギノ角ゴ Pro W3"/>
                <a:cs typeface="Times New Roman" pitchFamily="18" charset="0"/>
              </a:rPr>
              <a:t>life</a:t>
            </a:r>
            <a:r>
              <a:rPr lang="de-DE" altLang="de-DE" b="1" baseline="0" dirty="0">
                <a:ea typeface="ヒラギノ角ゴ Pro W3"/>
                <a:cs typeface="Times New Roman" pitchFamily="18" charset="0"/>
              </a:rPr>
              <a:t> and original </a:t>
            </a:r>
            <a:r>
              <a:rPr lang="de-DE" altLang="de-DE" b="1" baseline="0" dirty="0" err="1">
                <a:ea typeface="ヒラギノ角ゴ Pro W3"/>
                <a:cs typeface="Times New Roman" pitchFamily="18" charset="0"/>
              </a:rPr>
              <a:t>documents</a:t>
            </a:r>
            <a:r>
              <a:rPr lang="de-DE" altLang="de-DE" baseline="0" dirty="0">
                <a:ea typeface="ヒラギノ角ゴ Pro W3"/>
                <a:cs typeface="Times New Roman" pitchFamily="18" charset="0"/>
              </a:rPr>
              <a:t>.</a:t>
            </a:r>
          </a:p>
          <a:p>
            <a:pPr eaLnBrk="1" hangingPunct="1"/>
            <a:endParaRPr lang="de-DE" altLang="de-DE" dirty="0">
              <a:ea typeface="ヒラギノ角ゴ Pro W3"/>
              <a:cs typeface="Times New Roman" pitchFamily="18" charset="0"/>
            </a:endParaRPr>
          </a:p>
          <a:p>
            <a:pPr eaLnBrk="1" hangingPunct="1"/>
            <a:r>
              <a:rPr lang="de-DE" altLang="de-DE" dirty="0">
                <a:ea typeface="ヒラギノ角ゴ Pro W3"/>
                <a:cs typeface="Times New Roman" pitchFamily="18" charset="0"/>
              </a:rPr>
              <a:t>I am </a:t>
            </a:r>
            <a:r>
              <a:rPr lang="de-DE" altLang="de-DE" dirty="0" err="1">
                <a:ea typeface="ヒラギノ角ゴ Pro W3"/>
                <a:cs typeface="Times New Roman" pitchFamily="18" charset="0"/>
              </a:rPr>
              <a:t>looking</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forward</a:t>
            </a:r>
            <a:r>
              <a:rPr lang="de-DE" altLang="de-DE" dirty="0">
                <a:ea typeface="ヒラギノ角ゴ Pro W3"/>
                <a:cs typeface="Times New Roman" pitchFamily="18" charset="0"/>
              </a:rPr>
              <a:t> to </a:t>
            </a:r>
            <a:r>
              <a:rPr lang="de-DE" altLang="de-DE" dirty="0" err="1">
                <a:ea typeface="ヒラギノ角ゴ Pro W3"/>
                <a:cs typeface="Times New Roman" pitchFamily="18" charset="0"/>
              </a:rPr>
              <a:t>see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a:t>
            </a:r>
            <a:r>
              <a:rPr lang="de-DE" altLang="de-DE" dirty="0">
                <a:ea typeface="ヒラギノ角ゴ Pro W3"/>
                <a:cs typeface="Times New Roman" pitchFamily="18" charset="0"/>
              </a:rPr>
              <a:t> all </a:t>
            </a:r>
            <a:r>
              <a:rPr lang="de-DE" altLang="de-DE" dirty="0" err="1">
                <a:ea typeface="ヒラギノ角ゴ Pro W3"/>
                <a:cs typeface="Times New Roman" pitchFamily="18" charset="0"/>
              </a:rPr>
              <a:t>there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some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day</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Thank</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very</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much</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for</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your</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attention</a:t>
            </a:r>
            <a:r>
              <a:rPr lang="de-DE" altLang="de-DE" dirty="0">
                <a:ea typeface="ヒラギノ角ゴ Pro W3"/>
                <a:cs typeface="Times New Roman" pitchFamily="18" charset="0"/>
              </a:rPr>
              <a:t>.</a:t>
            </a: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30</a:t>
            </a:fld>
            <a:endParaRPr lang="de-DE"/>
          </a:p>
        </p:txBody>
      </p:sp>
    </p:spTree>
    <p:extLst>
      <p:ext uri="{BB962C8B-B14F-4D97-AF65-F5344CB8AC3E}">
        <p14:creationId xmlns:p14="http://schemas.microsoft.com/office/powerpoint/2010/main" val="1711965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31</a:t>
            </a:fld>
            <a:endParaRPr lang="de-DE"/>
          </a:p>
        </p:txBody>
      </p:sp>
    </p:spTree>
    <p:extLst>
      <p:ext uri="{BB962C8B-B14F-4D97-AF65-F5344CB8AC3E}">
        <p14:creationId xmlns:p14="http://schemas.microsoft.com/office/powerpoint/2010/main" val="1543569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200" b="0" i="0" u="none" strike="noStrike" baseline="0" dirty="0">
                <a:latin typeface="Calibri" panose="020F0502020204030204" pitchFamily="34" charset="0"/>
              </a:rPr>
              <a:t>The </a:t>
            </a:r>
            <a:r>
              <a:rPr lang="en-US" sz="1200" b="1" i="0" u="none" strike="noStrike" baseline="0" dirty="0">
                <a:latin typeface="Calibri" panose="020F0502020204030204" pitchFamily="34" charset="0"/>
              </a:rPr>
              <a:t>history and the claims about the discovery of X-rays </a:t>
            </a:r>
            <a:r>
              <a:rPr lang="en-US" sz="1200" b="0" i="0" u="none" strike="noStrike" baseline="0" dirty="0">
                <a:latin typeface="Calibri" panose="020F0502020204030204" pitchFamily="34" charset="0"/>
              </a:rPr>
              <a:t>are a </a:t>
            </a:r>
            <a:r>
              <a:rPr lang="en-US" sz="1200" b="1" i="0" u="none" strike="noStrike" baseline="0" dirty="0">
                <a:latin typeface="Calibri" panose="020F0502020204030204" pitchFamily="34" charset="0"/>
              </a:rPr>
              <a:t>history of research on gas discharges in the 19th century</a:t>
            </a:r>
            <a:r>
              <a:rPr lang="en-US" sz="1200" b="0" i="0" u="none" strike="noStrike" baseline="0" dirty="0">
                <a:latin typeface="Calibri" panose="020F0502020204030204" pitchFamily="34" charset="0"/>
              </a:rPr>
              <a:t>. </a:t>
            </a:r>
          </a:p>
          <a:p>
            <a:pPr algn="l"/>
            <a:r>
              <a:rPr lang="en-US" sz="1200" b="1" i="0" u="none" strike="noStrike" baseline="0" dirty="0">
                <a:latin typeface="Calibri" panose="020F0502020204030204" pitchFamily="34" charset="0"/>
              </a:rPr>
              <a:t>popular attraction </a:t>
            </a:r>
            <a:r>
              <a:rPr lang="en-US" sz="1200" b="0" i="0" u="none" strike="noStrike" baseline="0" dirty="0">
                <a:latin typeface="Calibri" panose="020F0502020204030204" pitchFamily="34" charset="0"/>
              </a:rPr>
              <a:t>in fairgrounds in the </a:t>
            </a:r>
            <a:r>
              <a:rPr lang="en-US" sz="1200" b="1" i="0" u="none" strike="noStrike" baseline="0" dirty="0">
                <a:latin typeface="Calibri" panose="020F0502020204030204" pitchFamily="34" charset="0"/>
              </a:rPr>
              <a:t>last decades of the 19th century - mysterious luminous phenomena</a:t>
            </a:r>
            <a:r>
              <a:rPr lang="en-US" sz="1200" b="0" i="0" u="none" strike="noStrike" baseline="0" dirty="0">
                <a:latin typeface="Calibri" panose="020F0502020204030204" pitchFamily="34" charset="0"/>
              </a:rPr>
              <a:t>. </a:t>
            </a:r>
          </a:p>
          <a:p>
            <a:pPr algn="l"/>
            <a:r>
              <a:rPr lang="en-US" sz="1200" b="1" i="0" u="none" strike="noStrike" baseline="0" dirty="0">
                <a:latin typeface="Calibri" panose="020F0502020204030204" pitchFamily="34" charset="0"/>
              </a:rPr>
              <a:t>contained various fluorescent crystals arranged in flower </a:t>
            </a:r>
            <a:r>
              <a:rPr lang="de-DE" sz="1200" b="1" i="0" u="none" strike="noStrike" baseline="0" dirty="0" err="1">
                <a:latin typeface="Calibri" panose="020F0502020204030204" pitchFamily="34" charset="0"/>
              </a:rPr>
              <a:t>bouquets</a:t>
            </a:r>
            <a:r>
              <a:rPr lang="de-DE" sz="1200" b="1" i="0" u="none" strike="noStrike" baseline="0" dirty="0">
                <a:latin typeface="Calibri" panose="020F0502020204030204" pitchFamily="34" charset="0"/>
              </a:rPr>
              <a:t>.</a:t>
            </a:r>
          </a:p>
          <a:p>
            <a:pPr algn="l"/>
            <a:endParaRPr lang="de-DE" sz="1200" b="0" i="0" u="none" strike="noStrike" baseline="0" dirty="0">
              <a:latin typeface="Calibri" panose="020F0502020204030204" pitchFamily="34" charset="0"/>
            </a:endParaRPr>
          </a:p>
          <a:p>
            <a:pPr algn="l"/>
            <a:r>
              <a:rPr lang="en-US" sz="1200" b="0" i="0" u="none" strike="noStrike" baseline="0" dirty="0">
                <a:latin typeface="Calibri" panose="020F0502020204030204" pitchFamily="34" charset="0"/>
              </a:rPr>
              <a:t>But in the </a:t>
            </a:r>
            <a:r>
              <a:rPr lang="en-US" sz="1200" b="1" i="0" u="none" strike="noStrike" baseline="0" dirty="0">
                <a:latin typeface="Calibri" panose="020F0502020204030204" pitchFamily="34" charset="0"/>
              </a:rPr>
              <a:t>second half of the nineteenth century</a:t>
            </a:r>
            <a:r>
              <a:rPr lang="en-US" sz="1200" b="0" i="0" u="none" strike="noStrike" baseline="0" dirty="0">
                <a:latin typeface="Calibri" panose="020F0502020204030204" pitchFamily="34" charset="0"/>
              </a:rPr>
              <a:t>, gas discharge became </a:t>
            </a:r>
            <a:r>
              <a:rPr lang="en-US" sz="1200" b="1" i="0" u="none" strike="noStrike" baseline="0" dirty="0">
                <a:latin typeface="Calibri" panose="020F0502020204030204" pitchFamily="34" charset="0"/>
              </a:rPr>
              <a:t>increasingly a subject of science as well</a:t>
            </a:r>
            <a:r>
              <a:rPr lang="en-US" sz="1200" b="0" i="0" u="none" strike="noStrike" baseline="0" dirty="0">
                <a:latin typeface="Calibri" panose="020F0502020204030204" pitchFamily="34" charset="0"/>
              </a:rPr>
              <a:t>. </a:t>
            </a:r>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4</a:t>
            </a:fld>
            <a:endParaRPr lang="de-DE"/>
          </a:p>
        </p:txBody>
      </p:sp>
    </p:spTree>
    <p:extLst>
      <p:ext uri="{BB962C8B-B14F-4D97-AF65-F5344CB8AC3E}">
        <p14:creationId xmlns:p14="http://schemas.microsoft.com/office/powerpoint/2010/main" val="1044925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lnSpc>
                <a:spcPct val="100000"/>
              </a:lnSpc>
            </a:pPr>
            <a:r>
              <a:rPr lang="en-US" sz="1200" b="0" i="0" u="none" strike="noStrike" baseline="0" dirty="0">
                <a:latin typeface="Calibri" panose="020F0502020204030204" pitchFamily="34" charset="0"/>
              </a:rPr>
              <a:t>So a </a:t>
            </a:r>
            <a:r>
              <a:rPr lang="en-US" sz="1200" b="1" i="0" u="none" strike="noStrike" baseline="0" dirty="0">
                <a:latin typeface="Calibri" panose="020F0502020204030204" pitchFamily="34" charset="0"/>
              </a:rPr>
              <a:t>new field of research emerged </a:t>
            </a:r>
            <a:r>
              <a:rPr lang="en-US" sz="1200" b="0" i="0" u="none" strike="noStrike" baseline="0" dirty="0">
                <a:latin typeface="Calibri" panose="020F0502020204030204" pitchFamily="34" charset="0"/>
              </a:rPr>
              <a:t>– </a:t>
            </a:r>
            <a:r>
              <a:rPr lang="en-US" sz="1200" b="1" i="0" u="none" strike="noStrike" baseline="0" dirty="0">
                <a:latin typeface="Calibri" panose="020F0502020204030204" pitchFamily="34" charset="0"/>
              </a:rPr>
              <a:t>with many famous names involved</a:t>
            </a:r>
            <a:r>
              <a:rPr lang="en-US" sz="1200" b="0" i="0" u="none" strike="noStrike" baseline="0" dirty="0">
                <a:latin typeface="Calibri" panose="020F0502020204030204" pitchFamily="34" charset="0"/>
              </a:rPr>
              <a:t>, as you can see here.</a:t>
            </a:r>
          </a:p>
          <a:p>
            <a:pPr algn="l">
              <a:lnSpc>
                <a:spcPct val="100000"/>
              </a:lnSpc>
            </a:pPr>
            <a:endParaRPr lang="en-US" sz="1200" b="0" i="0" u="none" strike="noStrike" baseline="0" dirty="0">
              <a:latin typeface="Calibri" panose="020F0502020204030204" pitchFamily="34" charset="0"/>
            </a:endParaRPr>
          </a:p>
          <a:p>
            <a:pPr algn="l">
              <a:lnSpc>
                <a:spcPct val="100000"/>
              </a:lnSpc>
            </a:pPr>
            <a:r>
              <a:rPr lang="en-US" sz="1200" b="1" i="0" u="none" strike="noStrike" baseline="0" dirty="0">
                <a:latin typeface="Calibri" panose="020F0502020204030204" pitchFamily="34" charset="0"/>
              </a:rPr>
              <a:t>Was steadily expanded by numerous innovative technical developments and skills</a:t>
            </a:r>
            <a:r>
              <a:rPr lang="en-US" sz="1200" b="0" i="0" u="none" strike="noStrike" baseline="0" dirty="0">
                <a:latin typeface="Calibri" panose="020F0502020204030204" pitchFamily="34" charset="0"/>
              </a:rPr>
              <a:t>. </a:t>
            </a:r>
          </a:p>
          <a:p>
            <a:pPr algn="l">
              <a:lnSpc>
                <a:spcPct val="100000"/>
              </a:lnSpc>
            </a:pPr>
            <a:r>
              <a:rPr lang="en-US" sz="1200" b="0" i="0" u="none" strike="noStrike" baseline="0" dirty="0">
                <a:latin typeface="Calibri" panose="020F0502020204030204" pitchFamily="34" charset="0"/>
              </a:rPr>
              <a:t>These </a:t>
            </a:r>
            <a:r>
              <a:rPr lang="en-US" sz="1200" b="1" i="0" u="none" strike="noStrike" baseline="0" dirty="0">
                <a:latin typeface="Calibri" panose="020F0502020204030204" pitchFamily="34" charset="0"/>
              </a:rPr>
              <a:t>technical innovations included</a:t>
            </a:r>
            <a:r>
              <a:rPr lang="en-US" sz="1200" b="0" i="0" u="none" strike="noStrike" baseline="0" dirty="0">
                <a:latin typeface="Calibri" panose="020F0502020204030204" pitchFamily="34" charset="0"/>
              </a:rPr>
              <a:t>, from the 1859s onward, </a:t>
            </a:r>
            <a:r>
              <a:rPr lang="en-US" sz="1200" b="1" i="0" u="none" strike="noStrike" baseline="0" dirty="0">
                <a:latin typeface="Calibri" panose="020F0502020204030204" pitchFamily="34" charset="0"/>
              </a:rPr>
              <a:t>powerful high-voltage supplies</a:t>
            </a:r>
            <a:r>
              <a:rPr lang="en-US" sz="1200" b="0" i="0" u="none" strike="noStrike" baseline="0" dirty="0">
                <a:latin typeface="Calibri" panose="020F0502020204030204" pitchFamily="34" charset="0"/>
              </a:rPr>
              <a:t>, </a:t>
            </a:r>
            <a:r>
              <a:rPr lang="en-US" sz="1200" b="1" i="0" u="none" strike="noStrike" baseline="0" dirty="0">
                <a:latin typeface="Calibri" panose="020F0502020204030204" pitchFamily="34" charset="0"/>
              </a:rPr>
              <a:t>further development of the art of glass blowing</a:t>
            </a:r>
            <a:r>
              <a:rPr lang="en-US" sz="1200" b="0" i="0" u="none" strike="noStrike" baseline="0" dirty="0">
                <a:latin typeface="Calibri" panose="020F0502020204030204" pitchFamily="34" charset="0"/>
              </a:rPr>
              <a:t>. </a:t>
            </a:r>
          </a:p>
          <a:p>
            <a:pPr algn="l">
              <a:lnSpc>
                <a:spcPct val="100000"/>
              </a:lnSpc>
            </a:pPr>
            <a:r>
              <a:rPr lang="en-US" sz="1200" b="0" i="0" u="none" strike="noStrike" baseline="0" dirty="0">
                <a:latin typeface="Calibri" panose="020F0502020204030204" pitchFamily="34" charset="0"/>
              </a:rPr>
              <a:t>The development of </a:t>
            </a:r>
            <a:r>
              <a:rPr lang="en-US" sz="1200" b="1" i="0" u="none" strike="noStrike" baseline="0" dirty="0">
                <a:latin typeface="Calibri" panose="020F0502020204030204" pitchFamily="34" charset="0"/>
              </a:rPr>
              <a:t>modern mercury air-pumps </a:t>
            </a:r>
            <a:r>
              <a:rPr lang="en-US" sz="1200" b="0" i="0" u="none" strike="noStrike" baseline="0" dirty="0">
                <a:latin typeface="Calibri" panose="020F0502020204030204" pitchFamily="34" charset="0"/>
              </a:rPr>
              <a:t>made it possible to create the high vacuums in the tubes required for the experiments and the scientific analysis </a:t>
            </a:r>
            <a:r>
              <a:rPr lang="en-US" sz="1200" b="1" i="0" u="none" strike="noStrike" baseline="0" dirty="0">
                <a:latin typeface="Calibri" panose="020F0502020204030204" pitchFamily="34" charset="0"/>
              </a:rPr>
              <a:t>of the glow phenomena</a:t>
            </a:r>
            <a:r>
              <a:rPr lang="en-US" sz="1200" b="0" i="0" u="none" strike="noStrike" baseline="0" dirty="0">
                <a:latin typeface="Calibri" panose="020F0502020204030204" pitchFamily="34" charset="0"/>
              </a:rPr>
              <a:t>. </a:t>
            </a:r>
          </a:p>
          <a:p>
            <a:pPr algn="l">
              <a:lnSpc>
                <a:spcPct val="100000"/>
              </a:lnSpc>
            </a:pPr>
            <a:endParaRPr lang="en-US" sz="1200" b="0" i="0" u="none" strike="noStrike" baseline="0" dirty="0">
              <a:latin typeface="Calibri" panose="020F0502020204030204" pitchFamily="34" charset="0"/>
            </a:endParaRPr>
          </a:p>
          <a:p>
            <a:pPr algn="l">
              <a:lnSpc>
                <a:spcPct val="100000"/>
              </a:lnSpc>
            </a:pPr>
            <a:r>
              <a:rPr lang="en-US" sz="1200" b="0" i="0" u="none" strike="noStrike" baseline="0" dirty="0">
                <a:latin typeface="Calibri" panose="020F0502020204030204" pitchFamily="34" charset="0"/>
              </a:rPr>
              <a:t>Before </a:t>
            </a:r>
            <a:r>
              <a:rPr lang="en-US" sz="1200" b="1" i="0" u="none" strike="noStrike" baseline="0" dirty="0" err="1">
                <a:latin typeface="Calibri" panose="020F0502020204030204" pitchFamily="34" charset="0"/>
              </a:rPr>
              <a:t>Röntgen</a:t>
            </a:r>
            <a:r>
              <a:rPr lang="en-US" sz="1200" b="1" i="0" u="none" strike="noStrike" baseline="0" dirty="0">
                <a:latin typeface="Calibri" panose="020F0502020204030204" pitchFamily="34" charset="0"/>
              </a:rPr>
              <a:t> started working on cathode rays, many scientists had already done research in that field</a:t>
            </a:r>
            <a:r>
              <a:rPr lang="en-US" sz="1200" b="0" i="0" u="none" strike="noStrike" baseline="0" dirty="0">
                <a:latin typeface="Calibri" panose="020F0502020204030204" pitchFamily="34" charset="0"/>
              </a:rPr>
              <a:t>, </a:t>
            </a:r>
            <a:r>
              <a:rPr lang="en-US" sz="1200" b="1" i="0" u="none" strike="noStrike" baseline="0" dirty="0">
                <a:latin typeface="Calibri" panose="020F0502020204030204" pitchFamily="34" charset="0"/>
              </a:rPr>
              <a:t>aimed to fathom the physical nature of the observable phenomena </a:t>
            </a:r>
            <a:r>
              <a:rPr lang="en-US" sz="1200" b="0" i="0" u="none" strike="noStrike" baseline="0" dirty="0">
                <a:latin typeface="Calibri" panose="020F0502020204030204" pitchFamily="34" charset="0"/>
              </a:rPr>
              <a:t>of luminosity. </a:t>
            </a:r>
          </a:p>
          <a:p>
            <a:pPr algn="l">
              <a:lnSpc>
                <a:spcPct val="100000"/>
              </a:lnSpc>
            </a:pPr>
            <a:r>
              <a:rPr lang="en-US" sz="1200" b="1" i="0" u="none" strike="noStrike" baseline="0" dirty="0">
                <a:latin typeface="Calibri" panose="020F0502020204030204" pitchFamily="34" charset="0"/>
              </a:rPr>
              <a:t>Until </a:t>
            </a:r>
            <a:r>
              <a:rPr lang="en-US" sz="1200" b="1" i="0" u="none" strike="noStrike" baseline="0" dirty="0" err="1">
                <a:latin typeface="Calibri" panose="020F0502020204030204" pitchFamily="34" charset="0"/>
              </a:rPr>
              <a:t>Röntgen’s</a:t>
            </a:r>
            <a:r>
              <a:rPr lang="en-US" sz="1200" b="1" i="0" u="none" strike="noStrike" baseline="0" dirty="0">
                <a:latin typeface="Calibri" panose="020F0502020204030204" pitchFamily="34" charset="0"/>
              </a:rPr>
              <a:t> research in 1895 and two years later</a:t>
            </a:r>
            <a:r>
              <a:rPr lang="en-US" sz="1200" b="0" i="0" u="none" strike="noStrike" baseline="0" dirty="0">
                <a:latin typeface="Calibri" panose="020F0502020204030204" pitchFamily="34" charset="0"/>
              </a:rPr>
              <a:t>, however, the </a:t>
            </a:r>
            <a:r>
              <a:rPr lang="en-US" sz="1200" b="1" i="0" u="none" strike="noStrike" baseline="0" dirty="0">
                <a:latin typeface="Calibri" panose="020F0502020204030204" pitchFamily="34" charset="0"/>
              </a:rPr>
              <a:t>nature of cathode rays remained unclear</a:t>
            </a:r>
            <a:r>
              <a:rPr lang="en-US" sz="1200" b="0" i="0" u="none" strike="noStrike" baseline="0" dirty="0">
                <a:latin typeface="Calibri" panose="020F0502020204030204" pitchFamily="34" charset="0"/>
              </a:rPr>
              <a:t>. </a:t>
            </a:r>
          </a:p>
          <a:p>
            <a:pPr algn="l">
              <a:lnSpc>
                <a:spcPct val="100000"/>
              </a:lnSpc>
            </a:pPr>
            <a:r>
              <a:rPr lang="en-US" sz="1200" b="0" i="0" u="none" strike="noStrike" baseline="0" dirty="0">
                <a:latin typeface="Calibri" panose="020F0502020204030204" pitchFamily="34" charset="0"/>
              </a:rPr>
              <a:t>This </a:t>
            </a:r>
            <a:r>
              <a:rPr lang="en-US" sz="1200" b="1" i="0" u="none" strike="noStrike" baseline="0" dirty="0">
                <a:latin typeface="Calibri" panose="020F0502020204030204" pitchFamily="34" charset="0"/>
              </a:rPr>
              <a:t>motivated </a:t>
            </a:r>
            <a:r>
              <a:rPr lang="en-US" sz="1200" b="1" i="0" u="none" strike="noStrike" baseline="0" dirty="0" err="1">
                <a:latin typeface="Calibri" panose="020F0502020204030204" pitchFamily="34" charset="0"/>
              </a:rPr>
              <a:t>Röntgen</a:t>
            </a:r>
            <a:endParaRPr lang="en-US" sz="1200" b="0" i="0" u="none" strike="noStrike" baseline="0" dirty="0">
              <a:latin typeface="Calibri" panose="020F0502020204030204" pitchFamily="34" charset="0"/>
            </a:endParaRPr>
          </a:p>
          <a:p>
            <a:pPr algn="l">
              <a:lnSpc>
                <a:spcPct val="100000"/>
              </a:lnSpc>
            </a:pPr>
            <a:r>
              <a:rPr lang="en-US" b="1" dirty="0"/>
              <a:t>But up to two centuries earlier, important milestones </a:t>
            </a:r>
            <a:r>
              <a:rPr lang="en-US" dirty="0"/>
              <a:t>in science had already been achieved, which ultimately </a:t>
            </a:r>
            <a:r>
              <a:rPr lang="en-US" b="1" dirty="0"/>
              <a:t>contributed to the research of discharge tubes and to </a:t>
            </a:r>
            <a:r>
              <a:rPr lang="en-US" b="1" dirty="0" err="1"/>
              <a:t>Röntgen</a:t>
            </a:r>
            <a:r>
              <a:rPr lang="en-US" b="1" dirty="0"/>
              <a:t> </a:t>
            </a:r>
            <a:r>
              <a:rPr lang="en-US" dirty="0"/>
              <a:t>being able to make his discovery. </a:t>
            </a:r>
          </a:p>
          <a:p>
            <a:pPr algn="l">
              <a:lnSpc>
                <a:spcPct val="100000"/>
              </a:lnSpc>
            </a:pPr>
            <a:r>
              <a:rPr lang="en-US" b="1" dirty="0"/>
              <a:t>And i</a:t>
            </a:r>
            <a:r>
              <a:rPr lang="en-US" sz="1200" b="1" i="0" u="none" strike="noStrike" baseline="0" dirty="0">
                <a:latin typeface="Calibri" panose="020F0502020204030204" pitchFamily="34" charset="0"/>
              </a:rPr>
              <a:t>n the following, some of the important researchers and their contributions to the scientific path </a:t>
            </a:r>
            <a:r>
              <a:rPr lang="en-US" sz="1200" b="0" i="0" u="none" strike="noStrike" baseline="0" dirty="0">
                <a:latin typeface="Calibri" panose="020F0502020204030204" pitchFamily="34" charset="0"/>
              </a:rPr>
              <a:t>that led to the discovery of X-rays and in </a:t>
            </a:r>
            <a:r>
              <a:rPr lang="en-US" sz="1200" b="1" i="0" u="none" strike="noStrike" baseline="0" dirty="0">
                <a:latin typeface="Calibri" panose="020F0502020204030204" pitchFamily="34" charset="0"/>
              </a:rPr>
              <a:t>some cases their possible priority claims </a:t>
            </a:r>
            <a:r>
              <a:rPr lang="en-US" sz="1200" b="0" i="0" u="none" strike="noStrike" baseline="0" dirty="0">
                <a:latin typeface="Calibri" panose="020F0502020204030204" pitchFamily="34" charset="0"/>
              </a:rPr>
              <a:t>for the discovery are presented</a:t>
            </a:r>
            <a:r>
              <a:rPr lang="de-DE" sz="1200" b="0" i="0" u="none" strike="noStrike" baseline="0" dirty="0">
                <a:latin typeface="Calibri" panose="020F0502020204030204" pitchFamily="34" charset="0"/>
              </a:rPr>
              <a:t>.</a:t>
            </a:r>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5</a:t>
            </a:fld>
            <a:endParaRPr lang="de-DE"/>
          </a:p>
        </p:txBody>
      </p:sp>
    </p:spTree>
    <p:extLst>
      <p:ext uri="{BB962C8B-B14F-4D97-AF65-F5344CB8AC3E}">
        <p14:creationId xmlns:p14="http://schemas.microsoft.com/office/powerpoint/2010/main" val="40899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a:t>The </a:t>
            </a:r>
            <a:r>
              <a:rPr lang="de-DE" dirty="0" err="1"/>
              <a:t>first</a:t>
            </a:r>
            <a:r>
              <a:rPr lang="de-DE" dirty="0"/>
              <a:t> </a:t>
            </a:r>
            <a:r>
              <a:rPr lang="de-DE" dirty="0" err="1"/>
              <a:t>milestone</a:t>
            </a:r>
            <a:r>
              <a:rPr lang="de-DE" dirty="0"/>
              <a:t> was </a:t>
            </a:r>
            <a:r>
              <a:rPr lang="de-DE" dirty="0" err="1"/>
              <a:t>the</a:t>
            </a:r>
            <a:r>
              <a:rPr lang="de-DE" dirty="0"/>
              <a:t> </a:t>
            </a:r>
            <a:r>
              <a:rPr lang="de-DE" b="1" dirty="0" err="1"/>
              <a:t>discovery</a:t>
            </a:r>
            <a:r>
              <a:rPr lang="de-DE" b="1" dirty="0"/>
              <a:t> </a:t>
            </a:r>
            <a:r>
              <a:rPr lang="de-DE" b="1" dirty="0" err="1"/>
              <a:t>of</a:t>
            </a:r>
            <a:r>
              <a:rPr lang="de-DE" b="1" dirty="0"/>
              <a:t> </a:t>
            </a:r>
            <a:r>
              <a:rPr lang="de-DE" b="1" dirty="0" err="1"/>
              <a:t>the</a:t>
            </a:r>
            <a:r>
              <a:rPr lang="de-DE" b="1" dirty="0"/>
              <a:t> </a:t>
            </a:r>
            <a:r>
              <a:rPr lang="de-DE" b="1" dirty="0" err="1"/>
              <a:t>vacuum</a:t>
            </a:r>
            <a:r>
              <a:rPr lang="de-DE" b="1" dirty="0"/>
              <a:t> </a:t>
            </a:r>
            <a:r>
              <a:rPr lang="de-DE" dirty="0"/>
              <a:t>in </a:t>
            </a:r>
            <a:r>
              <a:rPr lang="de-DE" dirty="0" err="1"/>
              <a:t>the</a:t>
            </a:r>
            <a:r>
              <a:rPr lang="de-DE" dirty="0"/>
              <a:t> </a:t>
            </a:r>
            <a:r>
              <a:rPr lang="de-DE" dirty="0" err="1"/>
              <a:t>middle</a:t>
            </a:r>
            <a:r>
              <a:rPr lang="de-DE" dirty="0"/>
              <a:t> </a:t>
            </a:r>
            <a:r>
              <a:rPr lang="de-DE" dirty="0" err="1"/>
              <a:t>of</a:t>
            </a:r>
            <a:r>
              <a:rPr lang="de-DE" dirty="0"/>
              <a:t> </a:t>
            </a:r>
            <a:r>
              <a:rPr lang="de-DE" dirty="0" err="1"/>
              <a:t>the</a:t>
            </a:r>
            <a:r>
              <a:rPr lang="de-DE" dirty="0"/>
              <a:t> 17th </a:t>
            </a:r>
            <a:r>
              <a:rPr lang="de-DE" dirty="0" err="1"/>
              <a:t>century</a:t>
            </a:r>
            <a:r>
              <a:rPr lang="de-DE" dirty="0"/>
              <a:t>. </a:t>
            </a:r>
          </a:p>
          <a:p>
            <a:pPr algn="l"/>
            <a:endParaRPr lang="de-DE" dirty="0"/>
          </a:p>
          <a:p>
            <a:pPr algn="l"/>
            <a:r>
              <a:rPr lang="de-DE" b="1" dirty="0"/>
              <a:t>Otto von Guericke</a:t>
            </a:r>
            <a:r>
              <a:rPr lang="de-DE" dirty="0"/>
              <a:t>, </a:t>
            </a:r>
            <a:r>
              <a:rPr lang="de-DE" dirty="0" err="1"/>
              <a:t>the</a:t>
            </a:r>
            <a:r>
              <a:rPr lang="de-DE" dirty="0"/>
              <a:t> </a:t>
            </a:r>
            <a:r>
              <a:rPr lang="de-DE" dirty="0" err="1"/>
              <a:t>mayor</a:t>
            </a:r>
            <a:r>
              <a:rPr lang="de-DE" dirty="0"/>
              <a:t> (</a:t>
            </a:r>
            <a:r>
              <a:rPr lang="de-DE" dirty="0" err="1"/>
              <a:t>town</a:t>
            </a:r>
            <a:r>
              <a:rPr lang="de-DE" dirty="0"/>
              <a:t> </a:t>
            </a:r>
            <a:r>
              <a:rPr lang="de-DE" dirty="0" err="1"/>
              <a:t>council</a:t>
            </a:r>
            <a:r>
              <a:rPr lang="de-DE" dirty="0"/>
              <a:t>) </a:t>
            </a:r>
            <a:r>
              <a:rPr lang="de-DE" dirty="0" err="1"/>
              <a:t>of</a:t>
            </a:r>
            <a:r>
              <a:rPr lang="de-DE" dirty="0"/>
              <a:t> </a:t>
            </a:r>
            <a:r>
              <a:rPr lang="de-DE" dirty="0" err="1"/>
              <a:t>the</a:t>
            </a:r>
            <a:r>
              <a:rPr lang="de-DE" dirty="0"/>
              <a:t> </a:t>
            </a:r>
            <a:r>
              <a:rPr lang="de-DE" dirty="0" err="1"/>
              <a:t>citiy</a:t>
            </a:r>
            <a:r>
              <a:rPr lang="de-DE" dirty="0"/>
              <a:t> </a:t>
            </a:r>
            <a:r>
              <a:rPr lang="de-DE" dirty="0" err="1"/>
              <a:t>of</a:t>
            </a:r>
            <a:r>
              <a:rPr lang="de-DE" dirty="0"/>
              <a:t> Magdeburg, </a:t>
            </a:r>
            <a:r>
              <a:rPr lang="de-DE" dirty="0" err="1"/>
              <a:t>is</a:t>
            </a:r>
            <a:r>
              <a:rPr lang="de-DE" dirty="0"/>
              <a:t> </a:t>
            </a:r>
            <a:r>
              <a:rPr lang="de-DE" dirty="0" err="1"/>
              <a:t>considered</a:t>
            </a:r>
            <a:r>
              <a:rPr lang="de-DE" dirty="0"/>
              <a:t> </a:t>
            </a:r>
            <a:r>
              <a:rPr lang="de-DE" dirty="0" err="1"/>
              <a:t>the</a:t>
            </a:r>
            <a:r>
              <a:rPr lang="de-DE" dirty="0"/>
              <a:t> </a:t>
            </a:r>
            <a:r>
              <a:rPr lang="de-DE" b="1" dirty="0" err="1"/>
              <a:t>father</a:t>
            </a:r>
            <a:r>
              <a:rPr lang="de-DE" b="1" dirty="0"/>
              <a:t> </a:t>
            </a:r>
            <a:r>
              <a:rPr lang="de-DE" b="1" dirty="0" err="1"/>
              <a:t>of</a:t>
            </a:r>
            <a:r>
              <a:rPr lang="de-DE" b="1" dirty="0"/>
              <a:t> </a:t>
            </a:r>
            <a:r>
              <a:rPr lang="de-DE" b="1" dirty="0" err="1"/>
              <a:t>the</a:t>
            </a:r>
            <a:r>
              <a:rPr lang="de-DE" b="1" dirty="0"/>
              <a:t> </a:t>
            </a:r>
            <a:r>
              <a:rPr lang="de-DE" b="1" dirty="0" err="1"/>
              <a:t>air</a:t>
            </a:r>
            <a:r>
              <a:rPr lang="de-DE" b="1" dirty="0"/>
              <a:t> pump</a:t>
            </a:r>
            <a:r>
              <a:rPr lang="de-DE" dirty="0"/>
              <a:t>. </a:t>
            </a:r>
          </a:p>
          <a:p>
            <a:pPr algn="l"/>
            <a:r>
              <a:rPr lang="de-DE" dirty="0"/>
              <a:t>To </a:t>
            </a:r>
            <a:r>
              <a:rPr lang="de-DE" dirty="0" err="1"/>
              <a:t>demonstrate</a:t>
            </a:r>
            <a:r>
              <a:rPr lang="de-DE" dirty="0"/>
              <a:t> </a:t>
            </a:r>
            <a:r>
              <a:rPr lang="de-DE" dirty="0" err="1"/>
              <a:t>the</a:t>
            </a:r>
            <a:r>
              <a:rPr lang="de-DE" dirty="0"/>
              <a:t> </a:t>
            </a:r>
            <a:r>
              <a:rPr lang="de-DE" dirty="0" err="1"/>
              <a:t>great</a:t>
            </a:r>
            <a:r>
              <a:rPr lang="de-DE" dirty="0"/>
              <a:t> </a:t>
            </a:r>
            <a:r>
              <a:rPr lang="de-DE" b="1" dirty="0" err="1"/>
              <a:t>pressure</a:t>
            </a:r>
            <a:r>
              <a:rPr lang="de-DE" b="1" dirty="0"/>
              <a:t> </a:t>
            </a:r>
            <a:r>
              <a:rPr lang="de-DE" b="1" dirty="0" err="1"/>
              <a:t>of</a:t>
            </a:r>
            <a:r>
              <a:rPr lang="de-DE" b="1" dirty="0"/>
              <a:t> </a:t>
            </a:r>
            <a:r>
              <a:rPr lang="de-DE" b="1" dirty="0" err="1"/>
              <a:t>the</a:t>
            </a:r>
            <a:r>
              <a:rPr lang="de-DE" b="1" dirty="0"/>
              <a:t> ambient </a:t>
            </a:r>
            <a:r>
              <a:rPr lang="de-DE" b="1" dirty="0" err="1"/>
              <a:t>air</a:t>
            </a:r>
            <a:r>
              <a:rPr lang="de-DE" b="1" dirty="0"/>
              <a:t> </a:t>
            </a:r>
            <a:r>
              <a:rPr lang="de-DE" dirty="0"/>
              <a:t>he </a:t>
            </a:r>
            <a:r>
              <a:rPr lang="de-DE" b="1" dirty="0" err="1"/>
              <a:t>constructed</a:t>
            </a:r>
            <a:r>
              <a:rPr lang="de-DE" b="1" dirty="0"/>
              <a:t> a </a:t>
            </a:r>
            <a:r>
              <a:rPr lang="de-DE" b="1" dirty="0" err="1"/>
              <a:t>huge</a:t>
            </a:r>
            <a:r>
              <a:rPr lang="de-DE" b="1" dirty="0"/>
              <a:t> </a:t>
            </a:r>
            <a:r>
              <a:rPr lang="de-DE" b="1" dirty="0" err="1"/>
              <a:t>copper</a:t>
            </a:r>
            <a:r>
              <a:rPr lang="de-DE" b="1" dirty="0"/>
              <a:t> </a:t>
            </a:r>
            <a:r>
              <a:rPr lang="de-DE" b="1" dirty="0" err="1"/>
              <a:t>sphere</a:t>
            </a:r>
            <a:r>
              <a:rPr lang="de-DE" b="1" dirty="0"/>
              <a:t> in </a:t>
            </a:r>
            <a:r>
              <a:rPr lang="de-DE" b="1" dirty="0" err="1"/>
              <a:t>two</a:t>
            </a:r>
            <a:r>
              <a:rPr lang="de-DE" b="1" dirty="0"/>
              <a:t> </a:t>
            </a:r>
            <a:r>
              <a:rPr lang="de-DE" b="1" dirty="0" err="1"/>
              <a:t>halves</a:t>
            </a:r>
            <a:r>
              <a:rPr lang="de-DE" b="1" dirty="0"/>
              <a:t> </a:t>
            </a:r>
            <a:r>
              <a:rPr lang="de-DE" dirty="0"/>
              <a:t>– </a:t>
            </a:r>
            <a:r>
              <a:rPr lang="de-DE" dirty="0" err="1"/>
              <a:t>the</a:t>
            </a:r>
            <a:r>
              <a:rPr lang="de-DE" dirty="0"/>
              <a:t> so-</a:t>
            </a:r>
            <a:r>
              <a:rPr lang="de-DE" dirty="0" err="1"/>
              <a:t>called</a:t>
            </a:r>
            <a:r>
              <a:rPr lang="de-DE" dirty="0"/>
              <a:t> </a:t>
            </a:r>
            <a:r>
              <a:rPr lang="de-DE" b="1" dirty="0"/>
              <a:t>Magdeburger </a:t>
            </a:r>
            <a:r>
              <a:rPr lang="de-DE" b="1" dirty="0" err="1"/>
              <a:t>hemispheres</a:t>
            </a:r>
            <a:r>
              <a:rPr lang="de-DE" b="1" dirty="0"/>
              <a:t>, </a:t>
            </a:r>
            <a:r>
              <a:rPr lang="de-DE" b="1" dirty="0" err="1"/>
              <a:t>fitted</a:t>
            </a:r>
            <a:r>
              <a:rPr lang="de-DE" b="1" dirty="0"/>
              <a:t> </a:t>
            </a:r>
            <a:r>
              <a:rPr lang="de-DE" b="1" dirty="0" err="1"/>
              <a:t>air-tight</a:t>
            </a:r>
            <a:r>
              <a:rPr lang="de-DE" b="1" dirty="0"/>
              <a:t> and </a:t>
            </a:r>
            <a:r>
              <a:rPr lang="de-DE" b="1" dirty="0" err="1"/>
              <a:t>the</a:t>
            </a:r>
            <a:r>
              <a:rPr lang="de-DE" b="1" dirty="0"/>
              <a:t> </a:t>
            </a:r>
            <a:r>
              <a:rPr lang="de-DE" b="1" dirty="0" err="1"/>
              <a:t>air</a:t>
            </a:r>
            <a:r>
              <a:rPr lang="de-DE" b="1" dirty="0"/>
              <a:t> was </a:t>
            </a:r>
            <a:r>
              <a:rPr lang="de-DE" b="1" dirty="0" err="1"/>
              <a:t>pumped</a:t>
            </a:r>
            <a:r>
              <a:rPr lang="de-DE" b="1" dirty="0"/>
              <a:t> out</a:t>
            </a:r>
            <a:endParaRPr lang="de-DE" dirty="0"/>
          </a:p>
          <a:p>
            <a:pPr algn="l"/>
            <a:r>
              <a:rPr lang="de-DE" dirty="0"/>
              <a:t>In front </a:t>
            </a:r>
            <a:r>
              <a:rPr lang="de-DE" dirty="0" err="1"/>
              <a:t>of</a:t>
            </a:r>
            <a:r>
              <a:rPr lang="de-DE" dirty="0"/>
              <a:t> </a:t>
            </a:r>
            <a:r>
              <a:rPr lang="de-DE" dirty="0" err="1"/>
              <a:t>the</a:t>
            </a:r>
            <a:r>
              <a:rPr lang="de-DE" dirty="0"/>
              <a:t> </a:t>
            </a:r>
            <a:r>
              <a:rPr lang="de-DE" b="1" dirty="0"/>
              <a:t>Imperial Court, </a:t>
            </a:r>
            <a:r>
              <a:rPr lang="de-DE" b="1" dirty="0" err="1"/>
              <a:t>more</a:t>
            </a:r>
            <a:r>
              <a:rPr lang="de-DE" b="1" dirty="0"/>
              <a:t> </a:t>
            </a:r>
            <a:r>
              <a:rPr lang="de-DE" b="1" dirty="0" err="1"/>
              <a:t>than</a:t>
            </a:r>
            <a:r>
              <a:rPr lang="de-DE" b="1" dirty="0"/>
              <a:t> 24 </a:t>
            </a:r>
            <a:r>
              <a:rPr lang="de-DE" b="1" dirty="0" err="1"/>
              <a:t>horses</a:t>
            </a:r>
            <a:r>
              <a:rPr lang="de-DE" b="1" dirty="0"/>
              <a:t>, </a:t>
            </a:r>
            <a:r>
              <a:rPr lang="de-DE" b="1" dirty="0" err="1"/>
              <a:t>noise</a:t>
            </a:r>
            <a:r>
              <a:rPr lang="de-DE" b="1" dirty="0"/>
              <a:t> like a </a:t>
            </a:r>
            <a:r>
              <a:rPr lang="de-DE" b="1" dirty="0" err="1"/>
              <a:t>canonball</a:t>
            </a:r>
            <a:r>
              <a:rPr lang="de-DE" b="1" dirty="0"/>
              <a:t> </a:t>
            </a:r>
            <a:r>
              <a:rPr lang="de-DE" dirty="0"/>
              <a:t>was </a:t>
            </a:r>
            <a:r>
              <a:rPr lang="de-DE" dirty="0" err="1"/>
              <a:t>heard</a:t>
            </a:r>
            <a:r>
              <a:rPr lang="de-DE" dirty="0"/>
              <a:t>. </a:t>
            </a:r>
            <a:r>
              <a:rPr lang="de-DE" dirty="0" err="1"/>
              <a:t>Yet</a:t>
            </a:r>
            <a:r>
              <a:rPr lang="de-DE" dirty="0"/>
              <a:t>, </a:t>
            </a:r>
            <a:r>
              <a:rPr lang="de-DE" b="1" dirty="0" err="1"/>
              <a:t>when</a:t>
            </a:r>
            <a:r>
              <a:rPr lang="de-DE" b="1" dirty="0"/>
              <a:t> </a:t>
            </a:r>
            <a:r>
              <a:rPr lang="de-DE" b="1" dirty="0" err="1"/>
              <a:t>the</a:t>
            </a:r>
            <a:r>
              <a:rPr lang="de-DE" b="1" dirty="0"/>
              <a:t> </a:t>
            </a:r>
            <a:r>
              <a:rPr lang="de-DE" b="1" dirty="0" err="1"/>
              <a:t>vacuum</a:t>
            </a:r>
            <a:r>
              <a:rPr lang="de-DE" b="1" dirty="0"/>
              <a:t> was </a:t>
            </a:r>
            <a:r>
              <a:rPr lang="de-DE" b="1" dirty="0" err="1"/>
              <a:t>abolished</a:t>
            </a:r>
            <a:r>
              <a:rPr lang="de-DE" b="1" dirty="0"/>
              <a:t> </a:t>
            </a:r>
            <a:r>
              <a:rPr lang="de-DE" b="1" dirty="0" err="1"/>
              <a:t>by</a:t>
            </a:r>
            <a:r>
              <a:rPr lang="de-DE" b="1" dirty="0"/>
              <a:t> </a:t>
            </a:r>
            <a:r>
              <a:rPr lang="de-DE" b="1" dirty="0" err="1"/>
              <a:t>opening</a:t>
            </a:r>
            <a:r>
              <a:rPr lang="de-DE" b="1" dirty="0"/>
              <a:t> </a:t>
            </a:r>
            <a:r>
              <a:rPr lang="de-DE" b="1" dirty="0" err="1"/>
              <a:t>the</a:t>
            </a:r>
            <a:r>
              <a:rPr lang="de-DE" b="1" dirty="0"/>
              <a:t> </a:t>
            </a:r>
            <a:r>
              <a:rPr lang="de-DE" b="1" dirty="0" err="1"/>
              <a:t>cock</a:t>
            </a:r>
            <a:r>
              <a:rPr lang="de-DE" b="1" dirty="0"/>
              <a:t> </a:t>
            </a:r>
            <a:r>
              <a:rPr lang="de-DE" b="1" dirty="0" err="1"/>
              <a:t>of</a:t>
            </a:r>
            <a:r>
              <a:rPr lang="de-DE" b="1" dirty="0"/>
              <a:t> </a:t>
            </a:r>
            <a:r>
              <a:rPr lang="de-DE" b="1" dirty="0" err="1"/>
              <a:t>the</a:t>
            </a:r>
            <a:r>
              <a:rPr lang="de-DE" b="1" dirty="0"/>
              <a:t> </a:t>
            </a:r>
            <a:r>
              <a:rPr lang="de-DE" b="1" dirty="0" err="1"/>
              <a:t>air</a:t>
            </a:r>
            <a:r>
              <a:rPr lang="de-DE" b="1" dirty="0"/>
              <a:t>-pump </a:t>
            </a:r>
            <a:r>
              <a:rPr lang="de-DE" dirty="0"/>
              <a:t>and </a:t>
            </a:r>
            <a:r>
              <a:rPr lang="de-DE" dirty="0" err="1"/>
              <a:t>admitting</a:t>
            </a:r>
            <a:r>
              <a:rPr lang="de-DE" dirty="0"/>
              <a:t> </a:t>
            </a:r>
            <a:r>
              <a:rPr lang="de-DE" dirty="0" err="1"/>
              <a:t>the</a:t>
            </a:r>
            <a:r>
              <a:rPr lang="de-DE" dirty="0"/>
              <a:t> </a:t>
            </a:r>
            <a:r>
              <a:rPr lang="de-DE" dirty="0" err="1"/>
              <a:t>air</a:t>
            </a:r>
            <a:r>
              <a:rPr lang="de-DE" dirty="0"/>
              <a:t>, </a:t>
            </a:r>
            <a:r>
              <a:rPr lang="de-DE" dirty="0" err="1"/>
              <a:t>the</a:t>
            </a:r>
            <a:r>
              <a:rPr lang="de-DE" dirty="0"/>
              <a:t> </a:t>
            </a:r>
            <a:r>
              <a:rPr lang="de-DE" dirty="0" err="1"/>
              <a:t>hemispheres</a:t>
            </a:r>
            <a:r>
              <a:rPr lang="de-DE" dirty="0"/>
              <a:t> </a:t>
            </a:r>
            <a:r>
              <a:rPr lang="de-DE" dirty="0" err="1"/>
              <a:t>fell</a:t>
            </a:r>
            <a:r>
              <a:rPr lang="de-DE" dirty="0"/>
              <a:t> apart on </a:t>
            </a:r>
            <a:r>
              <a:rPr lang="de-DE" dirty="0" err="1"/>
              <a:t>their</a:t>
            </a:r>
            <a:r>
              <a:rPr lang="de-DE" dirty="0"/>
              <a:t> own.</a:t>
            </a:r>
          </a:p>
          <a:p>
            <a:pPr algn="l"/>
            <a:endParaRPr lang="de-DE" dirty="0"/>
          </a:p>
          <a:p>
            <a:pPr algn="l"/>
            <a:r>
              <a:rPr lang="de-DE" b="1" dirty="0"/>
              <a:t>Robert Boyle, Francis </a:t>
            </a:r>
            <a:r>
              <a:rPr lang="de-DE" b="1" dirty="0" err="1"/>
              <a:t>Hauksbee</a:t>
            </a:r>
            <a:r>
              <a:rPr lang="de-DE" b="1" dirty="0"/>
              <a:t>, Abbé Nollet and </a:t>
            </a:r>
            <a:r>
              <a:rPr lang="de-DE" b="1" dirty="0" err="1"/>
              <a:t>others</a:t>
            </a:r>
            <a:r>
              <a:rPr lang="de-DE" b="1" dirty="0"/>
              <a:t> </a:t>
            </a:r>
            <a:r>
              <a:rPr lang="de-DE" b="1" dirty="0" err="1"/>
              <a:t>further</a:t>
            </a:r>
            <a:r>
              <a:rPr lang="de-DE" b="1" dirty="0"/>
              <a:t> </a:t>
            </a:r>
            <a:r>
              <a:rPr lang="de-DE" b="1" dirty="0" err="1"/>
              <a:t>improved</a:t>
            </a:r>
            <a:r>
              <a:rPr lang="de-DE" b="1" dirty="0"/>
              <a:t> </a:t>
            </a:r>
            <a:r>
              <a:rPr lang="de-DE" b="1" dirty="0" err="1"/>
              <a:t>the</a:t>
            </a:r>
            <a:r>
              <a:rPr lang="de-DE" b="1" dirty="0"/>
              <a:t> </a:t>
            </a:r>
            <a:r>
              <a:rPr lang="de-DE" b="1" dirty="0" err="1"/>
              <a:t>air</a:t>
            </a:r>
            <a:r>
              <a:rPr lang="de-DE" b="1" dirty="0"/>
              <a:t> pump </a:t>
            </a:r>
            <a:r>
              <a:rPr lang="de-DE" dirty="0"/>
              <a:t>in </a:t>
            </a:r>
            <a:r>
              <a:rPr lang="de-DE" dirty="0" err="1"/>
              <a:t>the</a:t>
            </a:r>
            <a:r>
              <a:rPr lang="de-DE" dirty="0"/>
              <a:t> </a:t>
            </a:r>
            <a:r>
              <a:rPr lang="de-DE" dirty="0" err="1"/>
              <a:t>following</a:t>
            </a:r>
            <a:r>
              <a:rPr lang="de-DE" dirty="0"/>
              <a:t> </a:t>
            </a:r>
            <a:r>
              <a:rPr lang="de-DE" dirty="0" err="1"/>
              <a:t>years</a:t>
            </a:r>
            <a:r>
              <a:rPr lang="de-DE" dirty="0"/>
              <a:t>. </a:t>
            </a:r>
          </a:p>
          <a:p>
            <a:pPr algn="l"/>
            <a:r>
              <a:rPr lang="de-DE" b="1" dirty="0" err="1"/>
              <a:t>Röntgen‘s</a:t>
            </a:r>
            <a:r>
              <a:rPr lang="de-DE" b="1" dirty="0"/>
              <a:t> </a:t>
            </a:r>
            <a:r>
              <a:rPr lang="de-DE" b="1" dirty="0" err="1"/>
              <a:t>discovery</a:t>
            </a:r>
            <a:r>
              <a:rPr lang="de-DE" b="1" dirty="0"/>
              <a:t> and </a:t>
            </a:r>
            <a:r>
              <a:rPr lang="de-DE" b="1" dirty="0" err="1"/>
              <a:t>the</a:t>
            </a:r>
            <a:r>
              <a:rPr lang="de-DE" b="1" dirty="0"/>
              <a:t> </a:t>
            </a:r>
            <a:r>
              <a:rPr lang="de-DE" b="1" dirty="0" err="1"/>
              <a:t>research</a:t>
            </a:r>
            <a:r>
              <a:rPr lang="de-DE" b="1" dirty="0"/>
              <a:t> on gas </a:t>
            </a:r>
            <a:r>
              <a:rPr lang="de-DE" b="1" dirty="0" err="1"/>
              <a:t>discharges</a:t>
            </a:r>
            <a:r>
              <a:rPr lang="de-DE" b="1" dirty="0"/>
              <a:t> in </a:t>
            </a:r>
            <a:r>
              <a:rPr lang="de-DE" b="1" dirty="0" err="1"/>
              <a:t>general</a:t>
            </a:r>
            <a:r>
              <a:rPr lang="de-DE" b="1" dirty="0"/>
              <a:t> </a:t>
            </a:r>
            <a:r>
              <a:rPr lang="de-DE" dirty="0" err="1"/>
              <a:t>would</a:t>
            </a:r>
            <a:r>
              <a:rPr lang="de-DE" dirty="0"/>
              <a:t> not </a:t>
            </a:r>
            <a:r>
              <a:rPr lang="de-DE" dirty="0" err="1"/>
              <a:t>have</a:t>
            </a:r>
            <a:r>
              <a:rPr lang="de-DE" dirty="0"/>
              <a:t> </a:t>
            </a:r>
            <a:r>
              <a:rPr lang="de-DE" dirty="0" err="1"/>
              <a:t>been</a:t>
            </a:r>
            <a:r>
              <a:rPr lang="de-DE" dirty="0"/>
              <a:t> possible </a:t>
            </a:r>
            <a:r>
              <a:rPr lang="de-DE" dirty="0" err="1"/>
              <a:t>without</a:t>
            </a:r>
            <a:r>
              <a:rPr lang="de-DE" dirty="0"/>
              <a:t> von Guerickes </a:t>
            </a:r>
            <a:r>
              <a:rPr lang="de-DE" dirty="0" err="1"/>
              <a:t>air</a:t>
            </a:r>
            <a:r>
              <a:rPr lang="de-DE" dirty="0"/>
              <a:t> pump.</a:t>
            </a:r>
          </a:p>
        </p:txBody>
      </p:sp>
      <p:sp>
        <p:nvSpPr>
          <p:cNvPr id="4" name="Foliennummernplatzhalter 3"/>
          <p:cNvSpPr>
            <a:spLocks noGrp="1"/>
          </p:cNvSpPr>
          <p:nvPr>
            <p:ph type="sldNum" sz="quarter" idx="5"/>
          </p:nvPr>
        </p:nvSpPr>
        <p:spPr/>
        <p:txBody>
          <a:bodyPr/>
          <a:lstStyle/>
          <a:p>
            <a:fld id="{1BA26C72-EB32-48B8-AD97-570ECD622445}" type="slidenum">
              <a:rPr lang="de-DE" smtClean="0"/>
              <a:t>6</a:t>
            </a:fld>
            <a:endParaRPr lang="de-DE"/>
          </a:p>
        </p:txBody>
      </p:sp>
    </p:spTree>
    <p:extLst>
      <p:ext uri="{BB962C8B-B14F-4D97-AF65-F5344CB8AC3E}">
        <p14:creationId xmlns:p14="http://schemas.microsoft.com/office/powerpoint/2010/main" val="327526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ヒラギノ角ゴ Pro W3" pitchFamily="-1" charset="-128"/>
                <a:cs typeface="ヒラギノ角ゴ Pro W3" pitchFamily="-1" charset="-128"/>
              </a:rPr>
              <a:t>The </a:t>
            </a:r>
            <a:r>
              <a:rPr lang="en-US" sz="1200" b="1" kern="1200" dirty="0">
                <a:solidFill>
                  <a:schemeClr val="tx1"/>
                </a:solidFill>
                <a:effectLst/>
                <a:latin typeface="+mn-lt"/>
                <a:ea typeface="ヒラギノ角ゴ Pro W3" pitchFamily="-1" charset="-128"/>
                <a:cs typeface="ヒラギノ角ゴ Pro W3" pitchFamily="-1" charset="-128"/>
              </a:rPr>
              <a:t>next milestone </a:t>
            </a:r>
            <a:r>
              <a:rPr lang="en-US" sz="1200" kern="1200" dirty="0">
                <a:solidFill>
                  <a:schemeClr val="tx1"/>
                </a:solidFill>
                <a:effectLst/>
                <a:latin typeface="+mn-lt"/>
                <a:ea typeface="ヒラギノ角ゴ Pro W3" pitchFamily="-1" charset="-128"/>
                <a:cs typeface="ヒラギノ角ゴ Pro W3" pitchFamily="-1" charset="-128"/>
              </a:rPr>
              <a:t>was achieved by </a:t>
            </a:r>
            <a:r>
              <a:rPr lang="en-US" sz="1200" b="1" kern="1200" dirty="0">
                <a:solidFill>
                  <a:schemeClr val="tx1"/>
                </a:solidFill>
                <a:effectLst/>
                <a:latin typeface="+mn-lt"/>
                <a:ea typeface="ヒラギノ角ゴ Pro W3" pitchFamily="-1" charset="-128"/>
                <a:cs typeface="ヒラギノ角ゴ Pro W3" pitchFamily="-1" charset="-128"/>
              </a:rPr>
              <a:t>Francis </a:t>
            </a:r>
            <a:r>
              <a:rPr lang="en-US" sz="1200" b="1" kern="1200" dirty="0" err="1">
                <a:solidFill>
                  <a:schemeClr val="tx1"/>
                </a:solidFill>
                <a:effectLst/>
                <a:latin typeface="+mn-lt"/>
                <a:ea typeface="ヒラギノ角ゴ Pro W3" pitchFamily="-1" charset="-128"/>
                <a:cs typeface="ヒラギノ角ゴ Pro W3" pitchFamily="-1" charset="-128"/>
              </a:rPr>
              <a:t>Hauksbee</a:t>
            </a:r>
            <a:r>
              <a:rPr lang="en-US" sz="1200" b="1" kern="1200" dirty="0">
                <a:solidFill>
                  <a:schemeClr val="tx1"/>
                </a:solidFill>
                <a:effectLst/>
                <a:latin typeface="+mn-lt"/>
                <a:ea typeface="ヒラギノ角ゴ Pro W3" pitchFamily="-1" charset="-128"/>
                <a:cs typeface="ヒラギノ角ゴ Pro W3" pitchFamily="-1" charset="-128"/>
              </a:rPr>
              <a:t> in 1705 </a:t>
            </a:r>
            <a:r>
              <a:rPr lang="en-US" sz="1200" kern="1200" dirty="0">
                <a:solidFill>
                  <a:schemeClr val="tx1"/>
                </a:solidFill>
                <a:effectLst/>
                <a:latin typeface="+mn-lt"/>
                <a:ea typeface="ヒラギノ角ゴ Pro W3" pitchFamily="-1" charset="-128"/>
                <a:cs typeface="ヒラギノ角ゴ Pro W3" pitchFamily="-1" charset="-128"/>
              </a:rPr>
              <a:t>by producing </a:t>
            </a:r>
            <a:r>
              <a:rPr lang="de-DE" sz="1200" b="0" dirty="0">
                <a:solidFill>
                  <a:srgbClr val="0F517D"/>
                </a:solidFill>
                <a:latin typeface="+mn-lt"/>
              </a:rPr>
              <a:t>an </a:t>
            </a:r>
            <a:r>
              <a:rPr lang="de-DE" sz="1200" b="1" dirty="0" err="1">
                <a:solidFill>
                  <a:srgbClr val="0F517D"/>
                </a:solidFill>
                <a:latin typeface="+mn-lt"/>
              </a:rPr>
              <a:t>electrical</a:t>
            </a:r>
            <a:r>
              <a:rPr lang="de-DE" sz="1200" b="1" dirty="0">
                <a:solidFill>
                  <a:srgbClr val="0F517D"/>
                </a:solidFill>
                <a:latin typeface="+mn-lt"/>
              </a:rPr>
              <a:t> </a:t>
            </a:r>
            <a:r>
              <a:rPr lang="de-DE" sz="1200" b="1" dirty="0" err="1">
                <a:solidFill>
                  <a:srgbClr val="0F517D"/>
                </a:solidFill>
                <a:latin typeface="+mn-lt"/>
              </a:rPr>
              <a:t>discharge</a:t>
            </a:r>
            <a:r>
              <a:rPr lang="de-DE" sz="1200" b="1" dirty="0">
                <a:solidFill>
                  <a:srgbClr val="0F517D"/>
                </a:solidFill>
                <a:latin typeface="+mn-lt"/>
              </a:rPr>
              <a:t>  </a:t>
            </a:r>
            <a:r>
              <a:rPr lang="de-DE" sz="1200" b="1" dirty="0" err="1">
                <a:solidFill>
                  <a:srgbClr val="0F517D"/>
                </a:solidFill>
                <a:latin typeface="+mn-lt"/>
              </a:rPr>
              <a:t>within</a:t>
            </a:r>
            <a:r>
              <a:rPr lang="de-DE" sz="1200" b="1" dirty="0">
                <a:solidFill>
                  <a:srgbClr val="0F517D"/>
                </a:solidFill>
                <a:latin typeface="+mn-lt"/>
              </a:rPr>
              <a:t> a </a:t>
            </a:r>
            <a:r>
              <a:rPr lang="de-DE" sz="1200" b="1" dirty="0" err="1">
                <a:solidFill>
                  <a:srgbClr val="0F517D"/>
                </a:solidFill>
                <a:latin typeface="+mn-lt"/>
              </a:rPr>
              <a:t>vacuum</a:t>
            </a:r>
            <a:r>
              <a:rPr lang="de-DE" sz="1200" b="0" dirty="0">
                <a:solidFill>
                  <a:srgbClr val="0F517D"/>
                </a:solidFill>
                <a:latin typeface="+mn-lt"/>
              </a:rPr>
              <a:t>. </a:t>
            </a:r>
          </a:p>
          <a:p>
            <a:endParaRPr lang="de-DE" sz="1200" b="0" dirty="0">
              <a:solidFill>
                <a:srgbClr val="0F517D"/>
              </a:solidFill>
              <a:latin typeface="+mn-lt"/>
            </a:endParaRPr>
          </a:p>
          <a:p>
            <a:r>
              <a:rPr lang="de-DE" sz="1200" b="0" dirty="0" err="1">
                <a:solidFill>
                  <a:srgbClr val="0F517D"/>
                </a:solidFill>
                <a:latin typeface="+mn-lt"/>
              </a:rPr>
              <a:t>that</a:t>
            </a:r>
            <a:r>
              <a:rPr lang="de-DE" sz="1200" b="0" dirty="0">
                <a:solidFill>
                  <a:srgbClr val="0F517D"/>
                </a:solidFill>
                <a:latin typeface="+mn-lt"/>
              </a:rPr>
              <a:t> </a:t>
            </a:r>
            <a:r>
              <a:rPr lang="de-DE" sz="1200" b="1" dirty="0" err="1">
                <a:solidFill>
                  <a:srgbClr val="0F517D"/>
                </a:solidFill>
                <a:latin typeface="+mn-lt"/>
              </a:rPr>
              <a:t>mecury</a:t>
            </a:r>
            <a:r>
              <a:rPr lang="de-DE" sz="1200" b="1" dirty="0">
                <a:solidFill>
                  <a:srgbClr val="0F517D"/>
                </a:solidFill>
                <a:latin typeface="+mn-lt"/>
              </a:rPr>
              <a:t> </a:t>
            </a:r>
            <a:r>
              <a:rPr lang="de-DE" sz="1200" b="1" dirty="0" err="1">
                <a:solidFill>
                  <a:srgbClr val="0F517D"/>
                </a:solidFill>
                <a:latin typeface="+mn-lt"/>
              </a:rPr>
              <a:t>when</a:t>
            </a:r>
            <a:r>
              <a:rPr lang="de-DE" sz="1200" b="1" dirty="0">
                <a:solidFill>
                  <a:srgbClr val="0F517D"/>
                </a:solidFill>
                <a:latin typeface="+mn-lt"/>
              </a:rPr>
              <a:t> </a:t>
            </a:r>
            <a:r>
              <a:rPr lang="de-DE" sz="1200" b="1" dirty="0" err="1">
                <a:solidFill>
                  <a:srgbClr val="0F517D"/>
                </a:solidFill>
                <a:latin typeface="+mn-lt"/>
              </a:rPr>
              <a:t>agitated</a:t>
            </a:r>
            <a:r>
              <a:rPr lang="de-DE" sz="1200" b="1" dirty="0">
                <a:solidFill>
                  <a:srgbClr val="0F517D"/>
                </a:solidFill>
                <a:latin typeface="+mn-lt"/>
              </a:rPr>
              <a:t> </a:t>
            </a:r>
            <a:r>
              <a:rPr lang="de-DE" sz="1200" b="1" dirty="0" err="1">
                <a:solidFill>
                  <a:srgbClr val="0F517D"/>
                </a:solidFill>
                <a:latin typeface="+mn-lt"/>
              </a:rPr>
              <a:t>within</a:t>
            </a:r>
            <a:r>
              <a:rPr lang="de-DE" sz="1200" b="1" dirty="0">
                <a:solidFill>
                  <a:srgbClr val="0F517D"/>
                </a:solidFill>
                <a:latin typeface="+mn-lt"/>
              </a:rPr>
              <a:t> an </a:t>
            </a:r>
            <a:r>
              <a:rPr lang="de-DE" sz="1200" b="1" dirty="0" err="1">
                <a:solidFill>
                  <a:srgbClr val="0F517D"/>
                </a:solidFill>
                <a:latin typeface="+mn-lt"/>
              </a:rPr>
              <a:t>evacuated</a:t>
            </a:r>
            <a:r>
              <a:rPr lang="de-DE" sz="1200" b="1" dirty="0">
                <a:solidFill>
                  <a:srgbClr val="0F517D"/>
                </a:solidFill>
                <a:latin typeface="+mn-lt"/>
              </a:rPr>
              <a:t> </a:t>
            </a:r>
            <a:r>
              <a:rPr lang="de-DE" sz="1200" b="1" dirty="0" err="1">
                <a:solidFill>
                  <a:srgbClr val="0F517D"/>
                </a:solidFill>
                <a:latin typeface="+mn-lt"/>
              </a:rPr>
              <a:t>flask</a:t>
            </a:r>
            <a:r>
              <a:rPr lang="de-DE" sz="1200" b="0" dirty="0">
                <a:solidFill>
                  <a:srgbClr val="0F517D"/>
                </a:solidFill>
                <a:latin typeface="+mn-lt"/>
              </a:rPr>
              <a:t> </a:t>
            </a:r>
            <a:r>
              <a:rPr lang="de-DE" sz="1200" b="0" dirty="0" err="1">
                <a:solidFill>
                  <a:srgbClr val="0F517D"/>
                </a:solidFill>
                <a:latin typeface="+mn-lt"/>
              </a:rPr>
              <a:t>produced</a:t>
            </a:r>
            <a:r>
              <a:rPr lang="de-DE" sz="1200" b="0" dirty="0">
                <a:solidFill>
                  <a:srgbClr val="0F517D"/>
                </a:solidFill>
                <a:latin typeface="+mn-lt"/>
              </a:rPr>
              <a:t> a </a:t>
            </a:r>
            <a:r>
              <a:rPr lang="de-DE" sz="1200" b="1" dirty="0" err="1">
                <a:solidFill>
                  <a:srgbClr val="0F517D"/>
                </a:solidFill>
                <a:latin typeface="+mn-lt"/>
              </a:rPr>
              <a:t>luminosity</a:t>
            </a:r>
            <a:r>
              <a:rPr lang="de-DE" sz="1200" b="1" dirty="0">
                <a:solidFill>
                  <a:srgbClr val="0F517D"/>
                </a:solidFill>
                <a:latin typeface="+mn-lt"/>
              </a:rPr>
              <a:t> </a:t>
            </a:r>
            <a:r>
              <a:rPr lang="de-DE" sz="1200" b="1" dirty="0" err="1">
                <a:solidFill>
                  <a:srgbClr val="0F517D"/>
                </a:solidFill>
                <a:latin typeface="+mn-lt"/>
              </a:rPr>
              <a:t>of</a:t>
            </a:r>
            <a:r>
              <a:rPr lang="de-DE" sz="1200" b="1" dirty="0">
                <a:solidFill>
                  <a:srgbClr val="0F517D"/>
                </a:solidFill>
                <a:latin typeface="+mn-lt"/>
              </a:rPr>
              <a:t> </a:t>
            </a:r>
            <a:r>
              <a:rPr lang="de-DE" sz="1200" b="1" dirty="0" err="1">
                <a:solidFill>
                  <a:srgbClr val="0F517D"/>
                </a:solidFill>
                <a:latin typeface="+mn-lt"/>
              </a:rPr>
              <a:t>its</a:t>
            </a:r>
            <a:r>
              <a:rPr lang="de-DE" sz="1200" b="1" dirty="0">
                <a:solidFill>
                  <a:srgbClr val="0F517D"/>
                </a:solidFill>
                <a:latin typeface="+mn-lt"/>
              </a:rPr>
              <a:t> </a:t>
            </a:r>
            <a:r>
              <a:rPr lang="de-DE" sz="1200" b="1" dirty="0" err="1">
                <a:solidFill>
                  <a:srgbClr val="0F517D"/>
                </a:solidFill>
                <a:latin typeface="+mn-lt"/>
              </a:rPr>
              <a:t>glass</a:t>
            </a:r>
            <a:r>
              <a:rPr lang="de-DE" sz="1200" b="1" dirty="0">
                <a:solidFill>
                  <a:srgbClr val="0F517D"/>
                </a:solidFill>
                <a:latin typeface="+mn-lt"/>
              </a:rPr>
              <a:t> </a:t>
            </a:r>
            <a:r>
              <a:rPr lang="de-DE" sz="1200" b="1" dirty="0" err="1">
                <a:solidFill>
                  <a:srgbClr val="0F517D"/>
                </a:solidFill>
                <a:latin typeface="+mn-lt"/>
              </a:rPr>
              <a:t>walls</a:t>
            </a:r>
            <a:r>
              <a:rPr lang="de-DE" sz="1200" b="1" dirty="0">
                <a:solidFill>
                  <a:srgbClr val="0F517D"/>
                </a:solidFill>
                <a:latin typeface="+mn-lt"/>
              </a:rPr>
              <a:t> </a:t>
            </a:r>
            <a:r>
              <a:rPr lang="de-DE" sz="1200" b="0" dirty="0">
                <a:solidFill>
                  <a:srgbClr val="0F517D"/>
                </a:solidFill>
                <a:latin typeface="+mn-lt"/>
              </a:rPr>
              <a:t>and </a:t>
            </a:r>
            <a:r>
              <a:rPr lang="de-DE" sz="1200" b="1" dirty="0" err="1">
                <a:solidFill>
                  <a:srgbClr val="0F517D"/>
                </a:solidFill>
                <a:latin typeface="+mn-lt"/>
              </a:rPr>
              <a:t>little</a:t>
            </a:r>
            <a:r>
              <a:rPr lang="de-DE" sz="1200" b="1" dirty="0">
                <a:solidFill>
                  <a:srgbClr val="0F517D"/>
                </a:solidFill>
                <a:latin typeface="+mn-lt"/>
              </a:rPr>
              <a:t> </a:t>
            </a:r>
            <a:r>
              <a:rPr lang="de-DE" sz="1200" b="1" dirty="0" err="1">
                <a:solidFill>
                  <a:srgbClr val="0F517D"/>
                </a:solidFill>
                <a:latin typeface="+mn-lt"/>
              </a:rPr>
              <a:t>electrical</a:t>
            </a:r>
            <a:r>
              <a:rPr lang="de-DE" sz="1200" b="1" dirty="0">
                <a:solidFill>
                  <a:srgbClr val="0F517D"/>
                </a:solidFill>
                <a:latin typeface="+mn-lt"/>
              </a:rPr>
              <a:t> </a:t>
            </a:r>
            <a:r>
              <a:rPr lang="de-DE" sz="1200" b="1" dirty="0" err="1">
                <a:solidFill>
                  <a:srgbClr val="0F517D"/>
                </a:solidFill>
                <a:latin typeface="+mn-lt"/>
              </a:rPr>
              <a:t>sparks</a:t>
            </a:r>
            <a:r>
              <a:rPr lang="de-DE" sz="1200" b="1" dirty="0">
                <a:solidFill>
                  <a:srgbClr val="0F517D"/>
                </a:solidFill>
                <a:latin typeface="+mn-lt"/>
              </a:rPr>
              <a:t> </a:t>
            </a:r>
            <a:r>
              <a:rPr lang="de-DE" sz="1200" b="0" dirty="0">
                <a:solidFill>
                  <a:srgbClr val="0F517D"/>
                </a:solidFill>
                <a:latin typeface="+mn-lt"/>
              </a:rPr>
              <a:t>–</a:t>
            </a:r>
          </a:p>
          <a:p>
            <a:r>
              <a:rPr lang="de-DE" sz="1200" b="1" dirty="0" err="1">
                <a:solidFill>
                  <a:srgbClr val="0F517D"/>
                </a:solidFill>
                <a:latin typeface="+mn-lt"/>
              </a:rPr>
              <a:t>exhausted</a:t>
            </a:r>
            <a:r>
              <a:rPr lang="de-DE" sz="1200" b="1" dirty="0">
                <a:solidFill>
                  <a:srgbClr val="0F517D"/>
                </a:solidFill>
                <a:latin typeface="+mn-lt"/>
              </a:rPr>
              <a:t> </a:t>
            </a:r>
            <a:r>
              <a:rPr lang="de-DE" sz="1200" b="1" dirty="0" err="1">
                <a:solidFill>
                  <a:srgbClr val="0F517D"/>
                </a:solidFill>
                <a:latin typeface="+mn-lt"/>
              </a:rPr>
              <a:t>much</a:t>
            </a:r>
            <a:r>
              <a:rPr lang="de-DE" sz="1200" b="1" dirty="0">
                <a:solidFill>
                  <a:srgbClr val="0F517D"/>
                </a:solidFill>
                <a:latin typeface="+mn-lt"/>
              </a:rPr>
              <a:t> larger </a:t>
            </a:r>
            <a:r>
              <a:rPr lang="de-DE" sz="1200" b="1" dirty="0" err="1">
                <a:solidFill>
                  <a:srgbClr val="0F517D"/>
                </a:solidFill>
                <a:latin typeface="+mn-lt"/>
              </a:rPr>
              <a:t>tubes</a:t>
            </a:r>
            <a:r>
              <a:rPr lang="de-DE" sz="1200" b="1" dirty="0">
                <a:solidFill>
                  <a:srgbClr val="0F517D"/>
                </a:solidFill>
                <a:latin typeface="+mn-lt"/>
              </a:rPr>
              <a:t> and bell </a:t>
            </a:r>
            <a:r>
              <a:rPr lang="de-DE" sz="1200" b="1" dirty="0" err="1">
                <a:solidFill>
                  <a:srgbClr val="0F517D"/>
                </a:solidFill>
                <a:latin typeface="+mn-lt"/>
              </a:rPr>
              <a:t>jars</a:t>
            </a:r>
            <a:r>
              <a:rPr lang="de-DE" sz="1200" b="1" dirty="0">
                <a:solidFill>
                  <a:srgbClr val="0F517D"/>
                </a:solidFill>
                <a:latin typeface="+mn-lt"/>
              </a:rPr>
              <a:t>, </a:t>
            </a:r>
            <a:r>
              <a:rPr lang="de-DE" sz="1200" b="1" dirty="0" err="1">
                <a:solidFill>
                  <a:srgbClr val="0F517D"/>
                </a:solidFill>
                <a:latin typeface="+mn-lt"/>
              </a:rPr>
              <a:t>air</a:t>
            </a:r>
            <a:r>
              <a:rPr lang="de-DE" sz="1200" b="1" dirty="0">
                <a:solidFill>
                  <a:srgbClr val="0F517D"/>
                </a:solidFill>
                <a:latin typeface="+mn-lt"/>
              </a:rPr>
              <a:t> pump </a:t>
            </a:r>
            <a:r>
              <a:rPr lang="de-DE" sz="1200" b="1" dirty="0" err="1">
                <a:solidFill>
                  <a:srgbClr val="0F517D"/>
                </a:solidFill>
                <a:latin typeface="+mn-lt"/>
              </a:rPr>
              <a:t>of</a:t>
            </a:r>
            <a:r>
              <a:rPr lang="de-DE" sz="1200" b="1" dirty="0">
                <a:solidFill>
                  <a:srgbClr val="0F517D"/>
                </a:solidFill>
                <a:latin typeface="+mn-lt"/>
              </a:rPr>
              <a:t> </a:t>
            </a:r>
            <a:r>
              <a:rPr lang="de-DE" sz="1200" b="1" dirty="0" err="1">
                <a:solidFill>
                  <a:srgbClr val="0F517D"/>
                </a:solidFill>
                <a:latin typeface="+mn-lt"/>
              </a:rPr>
              <a:t>his</a:t>
            </a:r>
            <a:r>
              <a:rPr lang="de-DE" sz="1200" b="1" dirty="0">
                <a:solidFill>
                  <a:srgbClr val="0F517D"/>
                </a:solidFill>
                <a:latin typeface="+mn-lt"/>
              </a:rPr>
              <a:t> own design</a:t>
            </a:r>
            <a:r>
              <a:rPr lang="de-DE" sz="1200" b="0" dirty="0">
                <a:solidFill>
                  <a:srgbClr val="0F517D"/>
                </a:solidFill>
                <a:latin typeface="+mn-lt"/>
              </a:rPr>
              <a:t>. </a:t>
            </a:r>
          </a:p>
          <a:p>
            <a:r>
              <a:rPr lang="de-DE" sz="1200" b="1" dirty="0" err="1">
                <a:solidFill>
                  <a:srgbClr val="0F517D"/>
                </a:solidFill>
                <a:latin typeface="+mn-lt"/>
              </a:rPr>
              <a:t>big</a:t>
            </a:r>
            <a:r>
              <a:rPr lang="de-DE" sz="1200" b="1" dirty="0">
                <a:solidFill>
                  <a:srgbClr val="0F517D"/>
                </a:solidFill>
                <a:latin typeface="+mn-lt"/>
              </a:rPr>
              <a:t> </a:t>
            </a:r>
            <a:r>
              <a:rPr lang="de-DE" sz="1200" b="1" dirty="0" err="1">
                <a:solidFill>
                  <a:srgbClr val="0F517D"/>
                </a:solidFill>
                <a:latin typeface="+mn-lt"/>
              </a:rPr>
              <a:t>mashines</a:t>
            </a:r>
            <a:r>
              <a:rPr lang="de-DE" sz="1200" b="1" dirty="0">
                <a:solidFill>
                  <a:srgbClr val="0F517D"/>
                </a:solidFill>
                <a:latin typeface="+mn-lt"/>
              </a:rPr>
              <a:t> </a:t>
            </a:r>
            <a:r>
              <a:rPr lang="de-DE" sz="1200" b="1" dirty="0" err="1">
                <a:solidFill>
                  <a:srgbClr val="0F517D"/>
                </a:solidFill>
                <a:latin typeface="+mn-lt"/>
              </a:rPr>
              <a:t>for</a:t>
            </a:r>
            <a:r>
              <a:rPr lang="de-DE" sz="1200" b="1" dirty="0">
                <a:solidFill>
                  <a:srgbClr val="0F517D"/>
                </a:solidFill>
                <a:latin typeface="+mn-lt"/>
              </a:rPr>
              <a:t> </a:t>
            </a:r>
            <a:r>
              <a:rPr lang="de-DE" sz="1200" b="1" dirty="0" err="1">
                <a:solidFill>
                  <a:srgbClr val="0F517D"/>
                </a:solidFill>
                <a:latin typeface="+mn-lt"/>
              </a:rPr>
              <a:t>the</a:t>
            </a:r>
            <a:r>
              <a:rPr lang="de-DE" sz="1200" b="1" dirty="0">
                <a:solidFill>
                  <a:srgbClr val="0F517D"/>
                </a:solidFill>
                <a:latin typeface="+mn-lt"/>
              </a:rPr>
              <a:t> rapid </a:t>
            </a:r>
            <a:r>
              <a:rPr lang="de-DE" sz="1200" b="1" dirty="0" err="1">
                <a:solidFill>
                  <a:srgbClr val="0F517D"/>
                </a:solidFill>
                <a:latin typeface="+mn-lt"/>
              </a:rPr>
              <a:t>rotation</a:t>
            </a:r>
            <a:r>
              <a:rPr lang="de-DE" sz="1200" b="1" dirty="0">
                <a:solidFill>
                  <a:srgbClr val="0F517D"/>
                </a:solidFill>
                <a:latin typeface="+mn-lt"/>
              </a:rPr>
              <a:t> </a:t>
            </a:r>
            <a:r>
              <a:rPr lang="de-DE" sz="1200" b="1" dirty="0" err="1">
                <a:solidFill>
                  <a:srgbClr val="0F517D"/>
                </a:solidFill>
                <a:latin typeface="+mn-lt"/>
              </a:rPr>
              <a:t>of</a:t>
            </a:r>
            <a:r>
              <a:rPr lang="de-DE" sz="1200" b="1" dirty="0">
                <a:solidFill>
                  <a:srgbClr val="0F517D"/>
                </a:solidFill>
                <a:latin typeface="+mn-lt"/>
              </a:rPr>
              <a:t> </a:t>
            </a:r>
            <a:r>
              <a:rPr lang="de-DE" sz="1200" b="1" dirty="0" err="1">
                <a:solidFill>
                  <a:srgbClr val="0F517D"/>
                </a:solidFill>
                <a:latin typeface="+mn-lt"/>
              </a:rPr>
              <a:t>vacuum</a:t>
            </a:r>
            <a:r>
              <a:rPr lang="de-DE" sz="1200" b="1" dirty="0">
                <a:solidFill>
                  <a:srgbClr val="0F517D"/>
                </a:solidFill>
                <a:latin typeface="+mn-lt"/>
              </a:rPr>
              <a:t> </a:t>
            </a:r>
            <a:r>
              <a:rPr lang="de-DE" sz="1200" b="1" dirty="0" err="1">
                <a:solidFill>
                  <a:srgbClr val="0F517D"/>
                </a:solidFill>
                <a:latin typeface="+mn-lt"/>
              </a:rPr>
              <a:t>bulbs</a:t>
            </a:r>
            <a:r>
              <a:rPr lang="de-DE" sz="1200" b="1" dirty="0">
                <a:solidFill>
                  <a:srgbClr val="0F517D"/>
                </a:solidFill>
                <a:latin typeface="+mn-lt"/>
              </a:rPr>
              <a:t> </a:t>
            </a:r>
            <a:r>
              <a:rPr lang="de-DE" sz="1200" b="0" dirty="0">
                <a:solidFill>
                  <a:srgbClr val="0F517D"/>
                </a:solidFill>
                <a:latin typeface="+mn-lt"/>
              </a:rPr>
              <a:t>and </a:t>
            </a:r>
            <a:r>
              <a:rPr lang="de-DE" sz="1200" b="1" dirty="0" err="1">
                <a:solidFill>
                  <a:srgbClr val="0F517D"/>
                </a:solidFill>
                <a:latin typeface="+mn-lt"/>
              </a:rPr>
              <a:t>found</a:t>
            </a:r>
            <a:r>
              <a:rPr lang="de-DE" sz="1200" b="1" dirty="0">
                <a:solidFill>
                  <a:srgbClr val="0F517D"/>
                </a:solidFill>
                <a:latin typeface="+mn-lt"/>
              </a:rPr>
              <a:t> </a:t>
            </a:r>
            <a:r>
              <a:rPr lang="de-DE" sz="1200" b="1" dirty="0" err="1">
                <a:solidFill>
                  <a:srgbClr val="0F517D"/>
                </a:solidFill>
                <a:latin typeface="+mn-lt"/>
              </a:rPr>
              <a:t>that</a:t>
            </a:r>
            <a:r>
              <a:rPr lang="de-DE" sz="1200" b="1" dirty="0">
                <a:solidFill>
                  <a:srgbClr val="0F517D"/>
                </a:solidFill>
                <a:latin typeface="+mn-lt"/>
              </a:rPr>
              <a:t> </a:t>
            </a:r>
            <a:r>
              <a:rPr lang="de-DE" sz="1200" b="1" dirty="0" err="1">
                <a:solidFill>
                  <a:srgbClr val="0F517D"/>
                </a:solidFill>
                <a:latin typeface="+mn-lt"/>
              </a:rPr>
              <a:t>the</a:t>
            </a:r>
            <a:r>
              <a:rPr lang="de-DE" sz="1200" b="1" dirty="0">
                <a:solidFill>
                  <a:srgbClr val="0F517D"/>
                </a:solidFill>
                <a:latin typeface="+mn-lt"/>
              </a:rPr>
              <a:t> </a:t>
            </a:r>
            <a:r>
              <a:rPr lang="de-DE" sz="1200" b="1" dirty="0" err="1">
                <a:solidFill>
                  <a:srgbClr val="0F517D"/>
                </a:solidFill>
                <a:latin typeface="+mn-lt"/>
              </a:rPr>
              <a:t>friction</a:t>
            </a:r>
            <a:r>
              <a:rPr lang="de-DE" sz="1200" b="1" dirty="0">
                <a:solidFill>
                  <a:srgbClr val="0F517D"/>
                </a:solidFill>
                <a:latin typeface="+mn-lt"/>
              </a:rPr>
              <a:t> </a:t>
            </a:r>
            <a:r>
              <a:rPr lang="de-DE" sz="1200" b="1" dirty="0" err="1">
                <a:solidFill>
                  <a:srgbClr val="0F517D"/>
                </a:solidFill>
                <a:latin typeface="+mn-lt"/>
              </a:rPr>
              <a:t>of</a:t>
            </a:r>
            <a:r>
              <a:rPr lang="de-DE" sz="1200" b="1" dirty="0">
                <a:solidFill>
                  <a:srgbClr val="0F517D"/>
                </a:solidFill>
                <a:latin typeface="+mn-lt"/>
              </a:rPr>
              <a:t> </a:t>
            </a:r>
            <a:r>
              <a:rPr lang="de-DE" sz="1200" b="1" dirty="0" err="1">
                <a:solidFill>
                  <a:srgbClr val="0F517D"/>
                </a:solidFill>
                <a:latin typeface="+mn-lt"/>
              </a:rPr>
              <a:t>his</a:t>
            </a:r>
            <a:r>
              <a:rPr lang="de-DE" sz="1200" b="1" dirty="0">
                <a:solidFill>
                  <a:srgbClr val="0F517D"/>
                </a:solidFill>
                <a:latin typeface="+mn-lt"/>
              </a:rPr>
              <a:t> dry </a:t>
            </a:r>
            <a:r>
              <a:rPr lang="de-DE" sz="1200" b="1" dirty="0" err="1">
                <a:solidFill>
                  <a:srgbClr val="0F517D"/>
                </a:solidFill>
                <a:latin typeface="+mn-lt"/>
              </a:rPr>
              <a:t>hand</a:t>
            </a:r>
            <a:r>
              <a:rPr lang="de-DE" sz="1200" b="1" dirty="0">
                <a:solidFill>
                  <a:srgbClr val="0F517D"/>
                </a:solidFill>
                <a:latin typeface="+mn-lt"/>
              </a:rPr>
              <a:t> on </a:t>
            </a:r>
            <a:r>
              <a:rPr lang="de-DE" sz="1200" b="1" dirty="0" err="1">
                <a:solidFill>
                  <a:srgbClr val="0F517D"/>
                </a:solidFill>
                <a:latin typeface="+mn-lt"/>
              </a:rPr>
              <a:t>the</a:t>
            </a:r>
            <a:r>
              <a:rPr lang="de-DE" sz="1200" b="1" dirty="0">
                <a:solidFill>
                  <a:srgbClr val="0F517D"/>
                </a:solidFill>
                <a:latin typeface="+mn-lt"/>
              </a:rPr>
              <a:t> outside </a:t>
            </a:r>
            <a:r>
              <a:rPr lang="de-DE" sz="1200" b="1" dirty="0" err="1">
                <a:solidFill>
                  <a:srgbClr val="0F517D"/>
                </a:solidFill>
                <a:latin typeface="+mn-lt"/>
              </a:rPr>
              <a:t>of</a:t>
            </a:r>
            <a:r>
              <a:rPr lang="de-DE" sz="1200" b="1" dirty="0">
                <a:solidFill>
                  <a:srgbClr val="0F517D"/>
                </a:solidFill>
                <a:latin typeface="+mn-lt"/>
              </a:rPr>
              <a:t> </a:t>
            </a:r>
            <a:r>
              <a:rPr lang="de-DE" sz="1200" b="1" dirty="0" err="1">
                <a:solidFill>
                  <a:srgbClr val="0F517D"/>
                </a:solidFill>
                <a:latin typeface="+mn-lt"/>
              </a:rPr>
              <a:t>these</a:t>
            </a:r>
            <a:r>
              <a:rPr lang="de-DE" sz="1200" b="1" dirty="0">
                <a:solidFill>
                  <a:srgbClr val="0F517D"/>
                </a:solidFill>
                <a:latin typeface="+mn-lt"/>
              </a:rPr>
              <a:t> </a:t>
            </a:r>
            <a:r>
              <a:rPr lang="de-DE" sz="1200" b="1" dirty="0" err="1">
                <a:solidFill>
                  <a:srgbClr val="0F517D"/>
                </a:solidFill>
                <a:latin typeface="+mn-lt"/>
              </a:rPr>
              <a:t>bulbs</a:t>
            </a:r>
            <a:r>
              <a:rPr lang="de-DE" sz="1200" b="1" dirty="0">
                <a:solidFill>
                  <a:srgbClr val="0F517D"/>
                </a:solidFill>
                <a:latin typeface="+mn-lt"/>
              </a:rPr>
              <a:t> </a:t>
            </a:r>
            <a:r>
              <a:rPr lang="de-DE" sz="1200" b="1" dirty="0" err="1">
                <a:solidFill>
                  <a:srgbClr val="0F517D"/>
                </a:solidFill>
                <a:latin typeface="+mn-lt"/>
              </a:rPr>
              <a:t>gave</a:t>
            </a:r>
            <a:r>
              <a:rPr lang="de-DE" sz="1200" b="1" dirty="0">
                <a:solidFill>
                  <a:srgbClr val="0F517D"/>
                </a:solidFill>
                <a:latin typeface="+mn-lt"/>
              </a:rPr>
              <a:t> a </a:t>
            </a:r>
            <a:r>
              <a:rPr lang="de-DE" sz="1200" b="1" dirty="0" err="1">
                <a:solidFill>
                  <a:srgbClr val="0F517D"/>
                </a:solidFill>
                <a:latin typeface="+mn-lt"/>
              </a:rPr>
              <a:t>purple</a:t>
            </a:r>
            <a:r>
              <a:rPr lang="de-DE" sz="1200" b="1" dirty="0">
                <a:solidFill>
                  <a:srgbClr val="0F517D"/>
                </a:solidFill>
                <a:latin typeface="+mn-lt"/>
              </a:rPr>
              <a:t> </a:t>
            </a:r>
            <a:r>
              <a:rPr lang="de-DE" sz="1200" b="1" dirty="0" err="1">
                <a:solidFill>
                  <a:srgbClr val="0F517D"/>
                </a:solidFill>
                <a:latin typeface="+mn-lt"/>
              </a:rPr>
              <a:t>glow</a:t>
            </a:r>
            <a:endParaRPr lang="de-DE" sz="1200" b="0" dirty="0">
              <a:solidFill>
                <a:srgbClr val="0F517D"/>
              </a:solidFill>
              <a:latin typeface="+mn-lt"/>
            </a:endParaRPr>
          </a:p>
          <a:p>
            <a:endParaRPr lang="en-US" sz="1200" b="0" kern="1200" dirty="0">
              <a:solidFill>
                <a:schemeClr val="tx1"/>
              </a:solidFill>
              <a:effectLst/>
              <a:latin typeface="+mn-lt"/>
              <a:ea typeface="ヒラギノ角ゴ Pro W3" pitchFamily="-1" charset="-128"/>
              <a:cs typeface="ヒラギノ角ゴ Pro W3" pitchFamily="-1" charset="-128"/>
            </a:endParaRPr>
          </a:p>
          <a:p>
            <a:r>
              <a:rPr lang="en-US" sz="1200" b="1" kern="1200" dirty="0">
                <a:solidFill>
                  <a:schemeClr val="tx1"/>
                </a:solidFill>
                <a:effectLst/>
                <a:latin typeface="+mn-lt"/>
                <a:ea typeface="ヒラギノ角ゴ Pro W3" pitchFamily="-1" charset="-128"/>
                <a:cs typeface="ヒラギノ角ゴ Pro W3" pitchFamily="-1" charset="-128"/>
              </a:rPr>
              <a:t>extensive set of experiments </a:t>
            </a:r>
            <a:r>
              <a:rPr lang="en-US" sz="1200" kern="1200" dirty="0">
                <a:solidFill>
                  <a:schemeClr val="tx1"/>
                </a:solidFill>
                <a:effectLst/>
                <a:latin typeface="+mn-lt"/>
                <a:ea typeface="ヒラギノ角ゴ Pro W3" pitchFamily="-1" charset="-128"/>
                <a:cs typeface="ヒラギノ角ゴ Pro W3" pitchFamily="-1" charset="-128"/>
              </a:rPr>
              <a:t>and was the </a:t>
            </a:r>
            <a:r>
              <a:rPr lang="en-US" sz="1200" b="1" kern="1200" dirty="0">
                <a:solidFill>
                  <a:schemeClr val="tx1"/>
                </a:solidFill>
                <a:effectLst/>
                <a:latin typeface="+mn-lt"/>
                <a:ea typeface="ヒラギノ角ゴ Pro W3" pitchFamily="-1" charset="-128"/>
                <a:cs typeface="ヒラギノ角ゴ Pro W3" pitchFamily="-1" charset="-128"/>
              </a:rPr>
              <a:t>first to excite a vacuum tube</a:t>
            </a:r>
            <a:r>
              <a:rPr lang="en-US" sz="1200" kern="1200" dirty="0">
                <a:solidFill>
                  <a:schemeClr val="tx1"/>
                </a:solidFill>
                <a:effectLst/>
                <a:latin typeface="+mn-lt"/>
                <a:ea typeface="ヒラギノ角ゴ Pro W3" pitchFamily="-1" charset="-128"/>
                <a:cs typeface="ヒラギノ角ゴ Pro W3" pitchFamily="-1" charset="-128"/>
              </a:rPr>
              <a:t>, the ancestor of all x-ray tubes, </a:t>
            </a:r>
            <a:r>
              <a:rPr lang="en-US" sz="1200" b="1" kern="1200" dirty="0">
                <a:solidFill>
                  <a:schemeClr val="tx1"/>
                </a:solidFill>
                <a:effectLst/>
                <a:latin typeface="+mn-lt"/>
                <a:ea typeface="ヒラギノ角ゴ Pro W3" pitchFamily="-1" charset="-128"/>
                <a:cs typeface="ヒラギノ角ゴ Pro W3" pitchFamily="-1" charset="-128"/>
              </a:rPr>
              <a:t>by an electrical machine</a:t>
            </a:r>
            <a:r>
              <a:rPr lang="en-US" sz="1200" kern="1200" dirty="0">
                <a:solidFill>
                  <a:schemeClr val="tx1"/>
                </a:solidFill>
                <a:effectLst/>
                <a:latin typeface="+mn-lt"/>
                <a:ea typeface="ヒラギノ角ゴ Pro W3" pitchFamily="-1" charset="-128"/>
                <a:cs typeface="ヒラギノ角ゴ Pro W3" pitchFamily="-1" charset="-128"/>
              </a:rPr>
              <a:t>. </a:t>
            </a:r>
          </a:p>
          <a:p>
            <a:r>
              <a:rPr lang="en-US" sz="1200" b="1" kern="1200" dirty="0">
                <a:solidFill>
                  <a:schemeClr val="tx1"/>
                </a:solidFill>
                <a:effectLst/>
                <a:latin typeface="+mn-lt"/>
                <a:ea typeface="ヒラギノ角ゴ Pro W3" pitchFamily="-1" charset="-128"/>
                <a:cs typeface="ヒラギノ角ゴ Pro W3" pitchFamily="-1" charset="-128"/>
              </a:rPr>
              <a:t>obtained sparks larger than had ever been seen in a laboratory</a:t>
            </a:r>
            <a:r>
              <a:rPr lang="en-US" sz="1200" kern="1200" dirty="0">
                <a:solidFill>
                  <a:schemeClr val="tx1"/>
                </a:solidFill>
                <a:effectLst/>
                <a:latin typeface="+mn-lt"/>
                <a:ea typeface="ヒラギノ角ゴ Pro W3" pitchFamily="-1" charset="-128"/>
                <a:cs typeface="ヒラギノ角ゴ Pro W3" pitchFamily="-1" charset="-128"/>
              </a:rPr>
              <a:t>.</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endParaRPr lang="en-US" altLang="de-DE" dirty="0">
              <a:ea typeface="ヒラギノ角ゴ Pro W3"/>
              <a:cs typeface="ヒラギノ角ゴ Pro W3"/>
            </a:endParaRPr>
          </a:p>
          <a:p>
            <a:pPr eaLnBrk="1" hangingPunct="1"/>
            <a:endParaRPr lang="en-US" altLang="de-DE" dirty="0">
              <a:ea typeface="ヒラギノ角ゴ Pro W3"/>
              <a:cs typeface="ヒラギノ角ゴ Pro W3"/>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7</a:t>
            </a:fld>
            <a:endParaRPr lang="de-DE"/>
          </a:p>
        </p:txBody>
      </p:sp>
    </p:spTree>
    <p:extLst>
      <p:ext uri="{BB962C8B-B14F-4D97-AF65-F5344CB8AC3E}">
        <p14:creationId xmlns:p14="http://schemas.microsoft.com/office/powerpoint/2010/main" val="84309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US" b="0" i="0" dirty="0">
                <a:solidFill>
                  <a:srgbClr val="444444"/>
                </a:solidFill>
                <a:effectLst/>
                <a:latin typeface="+mn-lt"/>
              </a:rPr>
              <a:t>Let's </a:t>
            </a:r>
            <a:r>
              <a:rPr lang="en-US" b="1" i="0" dirty="0">
                <a:solidFill>
                  <a:srgbClr val="444444"/>
                </a:solidFill>
                <a:effectLst/>
                <a:latin typeface="+mn-lt"/>
              </a:rPr>
              <a:t>take a step further in the development history </a:t>
            </a:r>
            <a:r>
              <a:rPr lang="en-US" b="0" i="0" dirty="0">
                <a:solidFill>
                  <a:srgbClr val="444444"/>
                </a:solidFill>
                <a:effectLst/>
                <a:latin typeface="+mn-lt"/>
              </a:rPr>
              <a:t>towards modern x-ray tubes.</a:t>
            </a:r>
          </a:p>
          <a:p>
            <a:pPr eaLnBrk="1" hangingPunct="1"/>
            <a:r>
              <a:rPr lang="en-US" b="1" i="0" dirty="0">
                <a:solidFill>
                  <a:srgbClr val="444444"/>
                </a:solidFill>
                <a:effectLst/>
                <a:latin typeface="+mn-lt"/>
              </a:rPr>
              <a:t>Jean-Antoine </a:t>
            </a:r>
            <a:r>
              <a:rPr lang="en-US" b="1" i="0" dirty="0" err="1">
                <a:solidFill>
                  <a:srgbClr val="444444"/>
                </a:solidFill>
                <a:effectLst/>
                <a:latin typeface="+mn-lt"/>
              </a:rPr>
              <a:t>Nollet</a:t>
            </a:r>
            <a:r>
              <a:rPr lang="en-US" b="1" i="0" dirty="0">
                <a:solidFill>
                  <a:srgbClr val="444444"/>
                </a:solidFill>
                <a:effectLst/>
                <a:latin typeface="+mn-lt"/>
              </a:rPr>
              <a:t>, </a:t>
            </a:r>
            <a:r>
              <a:rPr lang="en-US" b="0" i="0" dirty="0">
                <a:solidFill>
                  <a:srgbClr val="444444"/>
                </a:solidFill>
                <a:effectLst/>
                <a:latin typeface="+mn-lt"/>
              </a:rPr>
              <a:t>particularly interested in the ‘</a:t>
            </a:r>
            <a:r>
              <a:rPr lang="en-US" b="1" i="0" dirty="0">
                <a:solidFill>
                  <a:srgbClr val="444444"/>
                </a:solidFill>
                <a:effectLst/>
                <a:latin typeface="+mn-lt"/>
              </a:rPr>
              <a:t>new science of electricity</a:t>
            </a:r>
            <a:r>
              <a:rPr lang="en-US" b="0" i="0" dirty="0">
                <a:solidFill>
                  <a:srgbClr val="444444"/>
                </a:solidFill>
                <a:effectLst/>
                <a:latin typeface="+mn-lt"/>
              </a:rPr>
              <a:t>’.</a:t>
            </a:r>
          </a:p>
          <a:p>
            <a:pPr eaLnBrk="1" hangingPunct="1"/>
            <a:r>
              <a:rPr lang="en-US" b="0" i="0" dirty="0">
                <a:solidFill>
                  <a:srgbClr val="444444"/>
                </a:solidFill>
                <a:effectLst/>
                <a:latin typeface="+mn-lt"/>
              </a:rPr>
              <a:t>reputed to have </a:t>
            </a:r>
            <a:r>
              <a:rPr lang="en-US" b="1" i="0" dirty="0">
                <a:solidFill>
                  <a:srgbClr val="444444"/>
                </a:solidFill>
                <a:effectLst/>
                <a:latin typeface="+mn-lt"/>
              </a:rPr>
              <a:t>given the name to the Leyden jar, the first capacitor</a:t>
            </a:r>
            <a:r>
              <a:rPr lang="en-US" b="0" i="0" dirty="0">
                <a:solidFill>
                  <a:srgbClr val="444444"/>
                </a:solidFill>
                <a:effectLst/>
                <a:latin typeface="+mn-lt"/>
              </a:rPr>
              <a:t>, after it was invented by </a:t>
            </a:r>
            <a:r>
              <a:rPr lang="en-US" b="1" i="0" u="none" strike="noStrike" dirty="0">
                <a:solidFill>
                  <a:srgbClr val="0563C1"/>
                </a:solidFill>
                <a:effectLst/>
                <a:latin typeface="+mn-lt"/>
                <a:hlinkClick r:id="rId3">
                  <a:extLst>
                    <a:ext uri="{A12FA001-AC4F-418D-AE19-62706E023703}">
                      <ahyp:hlinkClr xmlns:ahyp="http://schemas.microsoft.com/office/drawing/2018/hyperlinkcolor" val="tx"/>
                    </a:ext>
                  </a:extLst>
                </a:hlinkClick>
              </a:rPr>
              <a:t>Pieter van </a:t>
            </a:r>
            <a:r>
              <a:rPr lang="en-US" b="1" i="0" u="none" strike="noStrike" dirty="0" err="1">
                <a:solidFill>
                  <a:schemeClr val="tx1"/>
                </a:solidFill>
                <a:effectLst/>
                <a:latin typeface="+mn-lt"/>
                <a:hlinkClick r:id="rId3">
                  <a:extLst>
                    <a:ext uri="{A12FA001-AC4F-418D-AE19-62706E023703}">
                      <ahyp:hlinkClr xmlns:ahyp="http://schemas.microsoft.com/office/drawing/2018/hyperlinkcolor" val="tx"/>
                    </a:ext>
                  </a:extLst>
                </a:hlinkClick>
              </a:rPr>
              <a:t>Musschenbroek</a:t>
            </a:r>
            <a:r>
              <a:rPr lang="en-US" b="1" i="0" u="none" dirty="0">
                <a:solidFill>
                  <a:schemeClr val="tx1"/>
                </a:solidFill>
                <a:effectLst/>
                <a:latin typeface="+mn-lt"/>
              </a:rPr>
              <a:t> </a:t>
            </a:r>
            <a:r>
              <a:rPr lang="en-US" b="0" i="0" dirty="0">
                <a:solidFill>
                  <a:srgbClr val="444444"/>
                </a:solidFill>
                <a:effectLst/>
                <a:latin typeface="+mn-lt"/>
              </a:rPr>
              <a:t>in </a:t>
            </a:r>
            <a:r>
              <a:rPr lang="en-US" b="1" i="0" dirty="0">
                <a:solidFill>
                  <a:srgbClr val="444444"/>
                </a:solidFill>
                <a:effectLst/>
                <a:latin typeface="+mn-lt"/>
              </a:rPr>
              <a:t>1746</a:t>
            </a:r>
            <a:r>
              <a:rPr lang="en-US" b="0" i="0" dirty="0">
                <a:solidFill>
                  <a:srgbClr val="444444"/>
                </a:solidFill>
                <a:effectLst/>
                <a:latin typeface="+mn-lt"/>
              </a:rPr>
              <a:t>. </a:t>
            </a:r>
          </a:p>
          <a:p>
            <a:pPr eaLnBrk="1" hangingPunct="1"/>
            <a:r>
              <a:rPr lang="en-US" b="0" i="0" dirty="0">
                <a:solidFill>
                  <a:srgbClr val="444444"/>
                </a:solidFill>
                <a:effectLst/>
                <a:latin typeface="+mn-lt"/>
              </a:rPr>
              <a:t>The </a:t>
            </a:r>
            <a:r>
              <a:rPr lang="en-US" b="1" i="0" dirty="0">
                <a:solidFill>
                  <a:srgbClr val="444444"/>
                </a:solidFill>
                <a:effectLst/>
                <a:latin typeface="+mn-lt"/>
              </a:rPr>
              <a:t>Leyden jar, which ‘stores’ static electricity</a:t>
            </a:r>
            <a:r>
              <a:rPr lang="en-US" b="0" i="0" dirty="0">
                <a:solidFill>
                  <a:srgbClr val="444444"/>
                </a:solidFill>
                <a:effectLst/>
                <a:latin typeface="+mn-lt"/>
              </a:rPr>
              <a:t>, is shown in the above illustration.</a:t>
            </a:r>
          </a:p>
          <a:p>
            <a:pPr eaLnBrk="1" hangingPunct="1"/>
            <a:endParaRPr lang="en-US" b="0" i="0" dirty="0">
              <a:solidFill>
                <a:srgbClr val="444444"/>
              </a:solidFill>
              <a:effectLst/>
              <a:latin typeface="+mn-lt"/>
            </a:endParaRPr>
          </a:p>
          <a:p>
            <a:pPr eaLnBrk="1" hangingPunct="1"/>
            <a:r>
              <a:rPr lang="en-US" altLang="de-DE" b="1" i="0" dirty="0">
                <a:solidFill>
                  <a:srgbClr val="444444"/>
                </a:solidFill>
                <a:effectLst/>
                <a:latin typeface="+mn-lt"/>
                <a:ea typeface="ヒラギノ角ゴ Pro W3"/>
                <a:cs typeface="ヒラギノ角ゴ Pro W3"/>
              </a:rPr>
              <a:t>Unlike </a:t>
            </a:r>
            <a:r>
              <a:rPr lang="en-US" altLang="de-DE" b="1" i="0" dirty="0" err="1">
                <a:solidFill>
                  <a:srgbClr val="444444"/>
                </a:solidFill>
                <a:effectLst/>
                <a:latin typeface="+mn-lt"/>
                <a:ea typeface="ヒラギノ角ゴ Pro W3"/>
                <a:cs typeface="ヒラギノ角ゴ Pro W3"/>
              </a:rPr>
              <a:t>Hauksbee</a:t>
            </a:r>
            <a:r>
              <a:rPr lang="en-US" altLang="de-DE" b="0" i="0" dirty="0">
                <a:solidFill>
                  <a:srgbClr val="444444"/>
                </a:solidFill>
                <a:effectLst/>
                <a:latin typeface="+mn-lt"/>
                <a:ea typeface="ヒラギノ角ゴ Pro W3"/>
                <a:cs typeface="ヒラギノ角ゴ Pro W3"/>
              </a:rPr>
              <a:t>, who </a:t>
            </a:r>
            <a:r>
              <a:rPr lang="en-US" altLang="de-DE" b="1" i="0" dirty="0">
                <a:solidFill>
                  <a:srgbClr val="444444"/>
                </a:solidFill>
                <a:effectLst/>
                <a:latin typeface="+mn-lt"/>
                <a:ea typeface="ヒラギノ角ゴ Pro W3"/>
                <a:cs typeface="ヒラギノ角ゴ Pro W3"/>
              </a:rPr>
              <a:t>placed the high voltage electricity within an evacuated tube</a:t>
            </a:r>
            <a:r>
              <a:rPr lang="en-US" altLang="de-DE" b="0" i="0" dirty="0">
                <a:solidFill>
                  <a:srgbClr val="444444"/>
                </a:solidFill>
                <a:effectLst/>
                <a:latin typeface="+mn-lt"/>
                <a:ea typeface="ヒラギノ角ゴ Pro W3"/>
                <a:cs typeface="ヒラギノ角ゴ Pro W3"/>
              </a:rPr>
              <a:t>, </a:t>
            </a:r>
            <a:r>
              <a:rPr lang="en-US" altLang="de-DE" b="1" i="0" dirty="0" err="1">
                <a:solidFill>
                  <a:srgbClr val="444444"/>
                </a:solidFill>
                <a:effectLst/>
                <a:latin typeface="+mn-lt"/>
                <a:ea typeface="ヒラギノ角ゴ Pro W3"/>
                <a:cs typeface="ヒラギノ角ゴ Pro W3"/>
              </a:rPr>
              <a:t>Nollet</a:t>
            </a:r>
            <a:r>
              <a:rPr lang="en-US" altLang="de-DE" b="1" i="0" dirty="0">
                <a:solidFill>
                  <a:srgbClr val="444444"/>
                </a:solidFill>
                <a:effectLst/>
                <a:latin typeface="+mn-lt"/>
                <a:ea typeface="ヒラギノ角ゴ Pro W3"/>
                <a:cs typeface="ヒラギノ角ゴ Pro W3"/>
              </a:rPr>
              <a:t> placed it outside</a:t>
            </a:r>
            <a:r>
              <a:rPr lang="en-US" altLang="de-DE" b="0" i="0" dirty="0">
                <a:solidFill>
                  <a:srgbClr val="444444"/>
                </a:solidFill>
                <a:effectLst/>
                <a:latin typeface="+mn-lt"/>
                <a:ea typeface="ヒラギノ角ゴ Pro W3"/>
                <a:cs typeface="ヒラギノ角ゴ Pro W3"/>
              </a:rPr>
              <a:t>. </a:t>
            </a:r>
          </a:p>
          <a:p>
            <a:pPr eaLnBrk="1" hangingPunct="1"/>
            <a:r>
              <a:rPr lang="en-US" altLang="de-DE" b="1" i="0" dirty="0">
                <a:solidFill>
                  <a:srgbClr val="444444"/>
                </a:solidFill>
                <a:effectLst/>
                <a:latin typeface="+mn-lt"/>
                <a:ea typeface="ヒラギノ角ゴ Pro W3"/>
                <a:cs typeface="ヒラギノ角ゴ Pro W3"/>
              </a:rPr>
              <a:t>led the voltage to the glass vessel </a:t>
            </a:r>
            <a:r>
              <a:rPr lang="en-US" altLang="de-DE" b="0" i="0" dirty="0">
                <a:solidFill>
                  <a:srgbClr val="444444"/>
                </a:solidFill>
                <a:effectLst/>
                <a:latin typeface="+mn-lt"/>
                <a:ea typeface="ヒラギノ角ゴ Pro W3"/>
                <a:cs typeface="ヒラギノ角ゴ Pro W3"/>
              </a:rPr>
              <a:t>by means of </a:t>
            </a:r>
            <a:r>
              <a:rPr lang="en-US" altLang="de-DE" b="1" i="0" dirty="0">
                <a:solidFill>
                  <a:srgbClr val="444444"/>
                </a:solidFill>
                <a:effectLst/>
                <a:latin typeface="+mn-lt"/>
                <a:ea typeface="ヒラギノ角ゴ Pro W3"/>
                <a:cs typeface="ヒラギノ角ゴ Pro W3"/>
              </a:rPr>
              <a:t>iron chains sealed into the vessel </a:t>
            </a:r>
            <a:r>
              <a:rPr lang="en-US" altLang="de-DE" b="0" i="0" dirty="0">
                <a:solidFill>
                  <a:srgbClr val="444444"/>
                </a:solidFill>
                <a:effectLst/>
                <a:latin typeface="+mn-lt"/>
                <a:ea typeface="ヒラギノ角ゴ Pro W3"/>
                <a:cs typeface="ヒラギノ角ゴ Pro W3"/>
              </a:rPr>
              <a:t>wall - “</a:t>
            </a:r>
            <a:r>
              <a:rPr lang="en-US" altLang="de-DE" b="1" i="0" dirty="0">
                <a:solidFill>
                  <a:srgbClr val="444444"/>
                </a:solidFill>
                <a:effectLst/>
                <a:latin typeface="+mn-lt"/>
                <a:ea typeface="ヒラギノ角ゴ Pro W3"/>
                <a:cs typeface="ヒラギノ角ゴ Pro W3"/>
              </a:rPr>
              <a:t>electrical egg</a:t>
            </a:r>
            <a:r>
              <a:rPr lang="en-US" altLang="de-DE" b="0" i="0" dirty="0">
                <a:solidFill>
                  <a:srgbClr val="444444"/>
                </a:solidFill>
                <a:effectLst/>
                <a:latin typeface="+mn-lt"/>
                <a:ea typeface="ヒラギノ角ゴ Pro W3"/>
                <a:cs typeface="ヒラギノ角ゴ Pro W3"/>
              </a:rPr>
              <a:t>, </a:t>
            </a:r>
          </a:p>
          <a:p>
            <a:pPr eaLnBrk="1" hangingPunct="1"/>
            <a:r>
              <a:rPr lang="en-US" altLang="de-DE" b="0" i="0" dirty="0">
                <a:solidFill>
                  <a:srgbClr val="444444"/>
                </a:solidFill>
                <a:effectLst/>
                <a:latin typeface="+mn-lt"/>
                <a:ea typeface="ヒラギノ角ゴ Pro W3"/>
                <a:cs typeface="ヒラギノ角ゴ Pro W3"/>
              </a:rPr>
              <a:t>contained </a:t>
            </a:r>
            <a:r>
              <a:rPr lang="en-US" altLang="de-DE" b="1" i="0" dirty="0">
                <a:solidFill>
                  <a:srgbClr val="444444"/>
                </a:solidFill>
                <a:effectLst/>
                <a:latin typeface="+mn-lt"/>
                <a:ea typeface="ヒラギノ角ゴ Pro W3"/>
                <a:cs typeface="ヒラギノ角ゴ Pro W3"/>
              </a:rPr>
              <a:t>the essentials for the production of x-rays </a:t>
            </a:r>
            <a:r>
              <a:rPr lang="en-US" altLang="de-DE" b="0" i="0" dirty="0">
                <a:solidFill>
                  <a:srgbClr val="444444"/>
                </a:solidFill>
                <a:effectLst/>
                <a:latin typeface="+mn-lt"/>
                <a:ea typeface="ヒラギノ角ゴ Pro W3"/>
                <a:cs typeface="ヒラギノ角ゴ Pro W3"/>
              </a:rPr>
              <a:t>– a </a:t>
            </a:r>
            <a:r>
              <a:rPr lang="en-US" altLang="de-DE" b="1" i="0" dirty="0">
                <a:solidFill>
                  <a:srgbClr val="444444"/>
                </a:solidFill>
                <a:effectLst/>
                <a:latin typeface="+mn-lt"/>
                <a:ea typeface="ヒラギノ角ゴ Pro W3"/>
                <a:cs typeface="ヒラギノ角ゴ Pro W3"/>
              </a:rPr>
              <a:t>vacuum tube and an outside source of high voltage </a:t>
            </a:r>
            <a:r>
              <a:rPr lang="en-US" altLang="de-DE" b="0" i="0" dirty="0">
                <a:solidFill>
                  <a:srgbClr val="444444"/>
                </a:solidFill>
                <a:effectLst/>
                <a:latin typeface="+mn-lt"/>
                <a:ea typeface="ヒラギノ角ゴ Pro W3"/>
                <a:cs typeface="ヒラギノ角ゴ Pro W3"/>
              </a:rPr>
              <a:t>electricity. </a:t>
            </a:r>
          </a:p>
          <a:p>
            <a:pPr eaLnBrk="1" hangingPunct="1"/>
            <a:endParaRPr lang="en-US" altLang="de-DE" b="0" i="0" dirty="0">
              <a:solidFill>
                <a:srgbClr val="444444"/>
              </a:solidFill>
              <a:effectLst/>
              <a:latin typeface="+mn-lt"/>
              <a:ea typeface="ヒラギノ角ゴ Pro W3"/>
              <a:cs typeface="ヒラギノ角ゴ Pro W3"/>
            </a:endParaRPr>
          </a:p>
          <a:p>
            <a:pPr eaLnBrk="1" hangingPunct="1"/>
            <a:r>
              <a:rPr lang="en-US" altLang="de-DE" b="0" i="0" dirty="0">
                <a:solidFill>
                  <a:srgbClr val="444444"/>
                </a:solidFill>
                <a:effectLst/>
                <a:latin typeface="+mn-lt"/>
                <a:ea typeface="ヒラギノ角ゴ Pro W3"/>
                <a:cs typeface="ヒラギノ角ゴ Pro W3"/>
              </a:rPr>
              <a:t>If he could have achieved a </a:t>
            </a:r>
            <a:r>
              <a:rPr lang="en-US" altLang="de-DE" b="1" i="0" dirty="0">
                <a:solidFill>
                  <a:srgbClr val="444444"/>
                </a:solidFill>
                <a:effectLst/>
                <a:latin typeface="+mn-lt"/>
                <a:ea typeface="ヒラギノ角ゴ Pro W3"/>
                <a:cs typeface="ヒラギノ角ゴ Pro W3"/>
              </a:rPr>
              <a:t>higher vacuum </a:t>
            </a:r>
            <a:r>
              <a:rPr lang="en-US" altLang="de-DE" b="0" i="0" dirty="0">
                <a:solidFill>
                  <a:srgbClr val="444444"/>
                </a:solidFill>
                <a:effectLst/>
                <a:latin typeface="+mn-lt"/>
                <a:ea typeface="ヒラギノ角ゴ Pro W3"/>
                <a:cs typeface="ヒラギノ角ゴ Pro W3"/>
              </a:rPr>
              <a:t>and would have </a:t>
            </a:r>
            <a:r>
              <a:rPr lang="en-US" altLang="de-DE" b="1" i="0" dirty="0">
                <a:solidFill>
                  <a:srgbClr val="444444"/>
                </a:solidFill>
                <a:effectLst/>
                <a:latin typeface="+mn-lt"/>
                <a:ea typeface="ヒラギノ角ゴ Pro W3"/>
                <a:cs typeface="ヒラギノ角ゴ Pro W3"/>
              </a:rPr>
              <a:t>sealed another wire on the opposite end </a:t>
            </a:r>
            <a:r>
              <a:rPr lang="en-US" altLang="de-DE" b="0" i="0" dirty="0">
                <a:solidFill>
                  <a:srgbClr val="444444"/>
                </a:solidFill>
                <a:effectLst/>
                <a:latin typeface="+mn-lt"/>
                <a:ea typeface="ヒラギノ角ゴ Pro W3"/>
                <a:cs typeface="ヒラギノ角ゴ Pro W3"/>
              </a:rPr>
              <a:t>of the electrical egg, </a:t>
            </a:r>
            <a:r>
              <a:rPr lang="en-US" altLang="de-DE" b="0" i="0" dirty="0" err="1">
                <a:solidFill>
                  <a:srgbClr val="444444"/>
                </a:solidFill>
                <a:effectLst/>
                <a:latin typeface="+mn-lt"/>
                <a:ea typeface="ヒラギノ角ゴ Pro W3"/>
                <a:cs typeface="ヒラギノ角ゴ Pro W3"/>
              </a:rPr>
              <a:t>Nollet</a:t>
            </a:r>
            <a:r>
              <a:rPr lang="en-US" altLang="de-DE" b="0" i="0" dirty="0">
                <a:solidFill>
                  <a:srgbClr val="444444"/>
                </a:solidFill>
                <a:effectLst/>
                <a:latin typeface="+mn-lt"/>
                <a:ea typeface="ヒラギノ角ゴ Pro W3"/>
                <a:cs typeface="ヒラギノ角ゴ Pro W3"/>
              </a:rPr>
              <a:t> would have been the first to generate x-rays.</a:t>
            </a:r>
          </a:p>
          <a:p>
            <a:pPr eaLnBrk="1" hangingPunct="1"/>
            <a:r>
              <a:rPr lang="en-US" altLang="de-DE" b="0" i="0" dirty="0">
                <a:solidFill>
                  <a:srgbClr val="444444"/>
                </a:solidFill>
                <a:effectLst/>
                <a:latin typeface="+mn-lt"/>
                <a:ea typeface="ヒラギノ角ゴ Pro W3"/>
                <a:cs typeface="ヒラギノ角ゴ Pro W3"/>
              </a:rPr>
              <a:t>However, </a:t>
            </a:r>
            <a:r>
              <a:rPr lang="en-US" altLang="de-DE" b="1" i="0" dirty="0">
                <a:solidFill>
                  <a:srgbClr val="444444"/>
                </a:solidFill>
                <a:effectLst/>
                <a:latin typeface="+mn-lt"/>
                <a:ea typeface="ヒラギノ角ゴ Pro W3"/>
                <a:cs typeface="ヒラギノ角ゴ Pro W3"/>
              </a:rPr>
              <a:t>even if he had succeeded in generating </a:t>
            </a:r>
            <a:r>
              <a:rPr lang="en-US" altLang="de-DE" b="0" i="0" dirty="0">
                <a:solidFill>
                  <a:srgbClr val="444444"/>
                </a:solidFill>
                <a:effectLst/>
                <a:latin typeface="+mn-lt"/>
                <a:ea typeface="ヒラギノ角ゴ Pro W3"/>
                <a:cs typeface="ヒラギノ角ゴ Pro W3"/>
              </a:rPr>
              <a:t>them, he would not have known cause he had </a:t>
            </a:r>
            <a:r>
              <a:rPr lang="en-US" altLang="de-DE" b="1" i="0" dirty="0">
                <a:solidFill>
                  <a:srgbClr val="444444"/>
                </a:solidFill>
                <a:effectLst/>
                <a:latin typeface="+mn-lt"/>
                <a:ea typeface="ヒラギノ角ゴ Pro W3"/>
                <a:cs typeface="ヒラギノ角ゴ Pro W3"/>
              </a:rPr>
              <a:t>no tool to detect them</a:t>
            </a:r>
            <a:r>
              <a:rPr lang="en-US" altLang="de-DE" b="0" i="0" dirty="0">
                <a:solidFill>
                  <a:srgbClr val="444444"/>
                </a:solidFill>
                <a:effectLst/>
                <a:latin typeface="+mn-lt"/>
                <a:ea typeface="ヒラギノ角ゴ Pro W3"/>
                <a:cs typeface="ヒラギノ角ゴ Pro W3"/>
              </a:rPr>
              <a:t>. The </a:t>
            </a:r>
            <a:r>
              <a:rPr lang="en-US" altLang="de-DE" b="1" i="0" dirty="0">
                <a:solidFill>
                  <a:srgbClr val="444444"/>
                </a:solidFill>
                <a:effectLst/>
                <a:latin typeface="+mn-lt"/>
                <a:ea typeface="ヒラギノ角ゴ Pro W3"/>
                <a:cs typeface="ヒラギノ角ゴ Pro W3"/>
              </a:rPr>
              <a:t>photographic plate </a:t>
            </a:r>
            <a:r>
              <a:rPr lang="en-US" altLang="de-DE" b="0" i="0" dirty="0">
                <a:solidFill>
                  <a:srgbClr val="444444"/>
                </a:solidFill>
                <a:effectLst/>
                <a:latin typeface="+mn-lt"/>
                <a:ea typeface="ヒラギノ角ゴ Pro W3"/>
                <a:cs typeface="ヒラギノ角ゴ Pro W3"/>
              </a:rPr>
              <a:t>was invented not before 90 years later, no </a:t>
            </a:r>
            <a:r>
              <a:rPr lang="en-US" altLang="de-DE" b="1" i="0" dirty="0">
                <a:solidFill>
                  <a:srgbClr val="444444"/>
                </a:solidFill>
                <a:effectLst/>
                <a:latin typeface="+mn-lt"/>
                <a:ea typeface="ヒラギノ角ゴ Pro W3"/>
                <a:cs typeface="ヒラギノ角ゴ Pro W3"/>
              </a:rPr>
              <a:t>fluorescent screen</a:t>
            </a:r>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8</a:t>
            </a:fld>
            <a:endParaRPr lang="de-DE"/>
          </a:p>
        </p:txBody>
      </p:sp>
    </p:spTree>
    <p:extLst>
      <p:ext uri="{BB962C8B-B14F-4D97-AF65-F5344CB8AC3E}">
        <p14:creationId xmlns:p14="http://schemas.microsoft.com/office/powerpoint/2010/main" val="342317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However</a:t>
            </a:r>
            <a:r>
              <a:rPr lang="de-DE" dirty="0"/>
              <a:t>, </a:t>
            </a:r>
            <a:r>
              <a:rPr lang="de-DE" b="1" dirty="0" err="1"/>
              <a:t>some</a:t>
            </a:r>
            <a:r>
              <a:rPr lang="de-DE" b="1" dirty="0"/>
              <a:t> </a:t>
            </a:r>
            <a:r>
              <a:rPr lang="en-US" b="1" dirty="0"/>
              <a:t>40 years </a:t>
            </a:r>
            <a:r>
              <a:rPr lang="en-US" dirty="0"/>
              <a:t>later a </a:t>
            </a:r>
            <a:r>
              <a:rPr lang="en-US" b="1" dirty="0" err="1"/>
              <a:t>welsh</a:t>
            </a:r>
            <a:r>
              <a:rPr lang="en-US" b="1" dirty="0"/>
              <a:t> apothecary named William Morgan would succeed in producing x-rays</a:t>
            </a:r>
            <a:r>
              <a:rPr lang="en-US" dirty="0"/>
              <a:t>. That was </a:t>
            </a:r>
            <a:r>
              <a:rPr lang="en-US" b="1" dirty="0"/>
              <a:t>1785, did this unknowingly </a:t>
            </a:r>
            <a:endParaRPr lang="en-US" dirty="0"/>
          </a:p>
          <a:p>
            <a:endParaRPr lang="en-US" dirty="0"/>
          </a:p>
          <a:p>
            <a:r>
              <a:rPr lang="en-US" dirty="0"/>
              <a:t>He used </a:t>
            </a:r>
            <a:r>
              <a:rPr lang="en-US" b="1" dirty="0"/>
              <a:t>evacuated glass tubes with a piece of tinfoil fastened at the closed end as a terminal</a:t>
            </a:r>
            <a:r>
              <a:rPr lang="en-US" dirty="0"/>
              <a:t>. </a:t>
            </a:r>
          </a:p>
          <a:p>
            <a:r>
              <a:rPr lang="en-US" b="1" dirty="0"/>
              <a:t>By boiling mercury, he obtained so high a vacuum </a:t>
            </a:r>
            <a:r>
              <a:rPr lang="en-US" dirty="0"/>
              <a:t>that an </a:t>
            </a:r>
            <a:r>
              <a:rPr lang="en-US" b="1" dirty="0"/>
              <a:t>electrical discharge was unable to overcome the high resistance of the tube</a:t>
            </a:r>
            <a:r>
              <a:rPr lang="en-US" dirty="0"/>
              <a:t>. </a:t>
            </a:r>
          </a:p>
          <a:p>
            <a:r>
              <a:rPr lang="en-US" dirty="0"/>
              <a:t>And that was exactly what he intended to show: </a:t>
            </a:r>
            <a:r>
              <a:rPr lang="de-DE" sz="1200" dirty="0">
                <a:solidFill>
                  <a:srgbClr val="0F517D"/>
                </a:solidFill>
                <a:latin typeface="Calibri" panose="020F0502020204030204" pitchFamily="34" charset="0"/>
                <a:cs typeface="Calibri" panose="020F0502020204030204" pitchFamily="34" charset="0"/>
              </a:rPr>
              <a:t>„</a:t>
            </a:r>
            <a:r>
              <a:rPr lang="de-DE" sz="1200" b="1" i="1" dirty="0" err="1">
                <a:solidFill>
                  <a:srgbClr val="0F517D"/>
                </a:solidFill>
                <a:latin typeface="Calibri" panose="020F0502020204030204" pitchFamily="34" charset="0"/>
                <a:cs typeface="Calibri" panose="020F0502020204030204" pitchFamily="34" charset="0"/>
              </a:rPr>
              <a:t>the</a:t>
            </a:r>
            <a:r>
              <a:rPr lang="de-DE" sz="1200" b="1" i="1" dirty="0">
                <a:solidFill>
                  <a:srgbClr val="0F517D"/>
                </a:solidFill>
                <a:latin typeface="Calibri" panose="020F0502020204030204" pitchFamily="34" charset="0"/>
                <a:cs typeface="Calibri" panose="020F0502020204030204" pitchFamily="34" charset="0"/>
              </a:rPr>
              <a:t> non-</a:t>
            </a:r>
            <a:r>
              <a:rPr lang="de-DE" sz="1200" b="1" i="1" dirty="0" err="1">
                <a:solidFill>
                  <a:srgbClr val="0F517D"/>
                </a:solidFill>
                <a:latin typeface="Calibri" panose="020F0502020204030204" pitchFamily="34" charset="0"/>
                <a:cs typeface="Calibri" panose="020F0502020204030204" pitchFamily="34" charset="0"/>
              </a:rPr>
              <a:t>conducting</a:t>
            </a:r>
            <a:r>
              <a:rPr lang="de-DE" sz="1200" b="1" i="1" dirty="0">
                <a:solidFill>
                  <a:srgbClr val="0F517D"/>
                </a:solidFill>
                <a:latin typeface="Calibri" panose="020F0502020204030204" pitchFamily="34" charset="0"/>
                <a:cs typeface="Calibri" panose="020F0502020204030204" pitchFamily="34" charset="0"/>
              </a:rPr>
              <a:t> power </a:t>
            </a:r>
            <a:r>
              <a:rPr lang="de-DE" sz="1200" b="1" i="1" dirty="0" err="1">
                <a:solidFill>
                  <a:srgbClr val="0F517D"/>
                </a:solidFill>
                <a:latin typeface="Calibri" panose="020F0502020204030204" pitchFamily="34" charset="0"/>
                <a:cs typeface="Calibri" panose="020F0502020204030204" pitchFamily="34" charset="0"/>
              </a:rPr>
              <a:t>of</a:t>
            </a:r>
            <a:r>
              <a:rPr lang="de-DE" sz="1200" b="1" i="1" dirty="0">
                <a:solidFill>
                  <a:srgbClr val="0F517D"/>
                </a:solidFill>
                <a:latin typeface="Calibri" panose="020F0502020204030204" pitchFamily="34" charset="0"/>
                <a:cs typeface="Calibri" panose="020F0502020204030204" pitchFamily="34" charset="0"/>
              </a:rPr>
              <a:t> a </a:t>
            </a:r>
            <a:r>
              <a:rPr lang="de-DE" sz="1200" b="1" i="1" dirty="0" err="1">
                <a:solidFill>
                  <a:srgbClr val="0F517D"/>
                </a:solidFill>
                <a:latin typeface="Calibri" panose="020F0502020204030204" pitchFamily="34" charset="0"/>
                <a:cs typeface="Calibri" panose="020F0502020204030204" pitchFamily="34" charset="0"/>
              </a:rPr>
              <a:t>perfect</a:t>
            </a:r>
            <a:r>
              <a:rPr lang="de-DE" sz="1200" b="1" i="1" dirty="0">
                <a:solidFill>
                  <a:srgbClr val="0F517D"/>
                </a:solidFill>
                <a:latin typeface="Calibri" panose="020F0502020204030204" pitchFamily="34" charset="0"/>
                <a:cs typeface="Calibri" panose="020F0502020204030204" pitchFamily="34" charset="0"/>
              </a:rPr>
              <a:t> </a:t>
            </a:r>
            <a:r>
              <a:rPr lang="de-DE" sz="1200" b="1" i="1" dirty="0" err="1">
                <a:solidFill>
                  <a:srgbClr val="0F517D"/>
                </a:solidFill>
                <a:latin typeface="Calibri" panose="020F0502020204030204" pitchFamily="34" charset="0"/>
                <a:cs typeface="Calibri" panose="020F0502020204030204" pitchFamily="34" charset="0"/>
              </a:rPr>
              <a:t>vacuum</a:t>
            </a:r>
            <a:r>
              <a:rPr lang="en-GB" sz="1200" noProof="0" dirty="0">
                <a:solidFill>
                  <a:srgbClr val="0F517D"/>
                </a:solidFill>
                <a:latin typeface="Calibri" panose="020F0502020204030204" pitchFamily="34" charset="0"/>
                <a:cs typeface="Calibri" panose="020F0502020204030204" pitchFamily="34" charset="0"/>
              </a:rPr>
              <a:t>“. </a:t>
            </a:r>
          </a:p>
          <a:p>
            <a:r>
              <a:rPr lang="en-GB" sz="1200" b="1" noProof="0" dirty="0">
                <a:solidFill>
                  <a:srgbClr val="0F517D"/>
                </a:solidFill>
                <a:latin typeface="Calibri" panose="020F0502020204030204" pitchFamily="34" charset="0"/>
                <a:cs typeface="Calibri" panose="020F0502020204030204" pitchFamily="34" charset="0"/>
              </a:rPr>
              <a:t>glass tube cracked and admitted slowly air - </a:t>
            </a:r>
            <a:r>
              <a:rPr lang="en-GB" sz="1200" noProof="0" dirty="0">
                <a:solidFill>
                  <a:srgbClr val="0F517D"/>
                </a:solidFill>
                <a:latin typeface="Calibri" panose="020F0502020204030204" pitchFamily="34" charset="0"/>
                <a:cs typeface="Calibri" panose="020F0502020204030204" pitchFamily="34" charset="0"/>
              </a:rPr>
              <a:t>observed a </a:t>
            </a:r>
            <a:r>
              <a:rPr lang="en-GB" sz="1200" b="1" noProof="0" dirty="0">
                <a:solidFill>
                  <a:srgbClr val="0F517D"/>
                </a:solidFill>
                <a:latin typeface="Calibri" panose="020F0502020204030204" pitchFamily="34" charset="0"/>
                <a:cs typeface="Calibri" panose="020F0502020204030204" pitchFamily="34" charset="0"/>
              </a:rPr>
              <a:t>continuing succession of beautiful colours</a:t>
            </a:r>
            <a:r>
              <a:rPr lang="en-GB" sz="1200" noProof="0" dirty="0">
                <a:solidFill>
                  <a:srgbClr val="0F517D"/>
                </a:solidFill>
                <a:latin typeface="Calibri" panose="020F0502020204030204" pitchFamily="34" charset="0"/>
                <a:cs typeface="Calibri" panose="020F0502020204030204" pitchFamily="34" charset="0"/>
              </a:rPr>
              <a:t>, beginning with yellowish-green and passing through blue and purple to red. </a:t>
            </a:r>
          </a:p>
          <a:p>
            <a:r>
              <a:rPr lang="en-GB" sz="1200" noProof="0" dirty="0">
                <a:solidFill>
                  <a:srgbClr val="0F517D"/>
                </a:solidFill>
                <a:latin typeface="Calibri" panose="020F0502020204030204" pitchFamily="34" charset="0"/>
                <a:cs typeface="Calibri" panose="020F0502020204030204" pitchFamily="34" charset="0"/>
              </a:rPr>
              <a:t>might be possible </a:t>
            </a:r>
            <a:r>
              <a:rPr lang="en-GB" sz="1200" b="1" noProof="0" dirty="0">
                <a:solidFill>
                  <a:srgbClr val="0F517D"/>
                </a:solidFill>
                <a:latin typeface="Calibri" panose="020F0502020204030204" pitchFamily="34" charset="0"/>
                <a:cs typeface="Calibri" panose="020F0502020204030204" pitchFamily="34" charset="0"/>
              </a:rPr>
              <a:t>to estimate the degree of a vacuum by determining the resulting colour of the electrical discharge</a:t>
            </a:r>
            <a:r>
              <a:rPr lang="en-GB" sz="1200" noProof="0" dirty="0">
                <a:solidFill>
                  <a:srgbClr val="0F517D"/>
                </a:solidFill>
                <a:latin typeface="Calibri" panose="020F0502020204030204" pitchFamily="34" charset="0"/>
                <a:cs typeface="Calibri" panose="020F0502020204030204" pitchFamily="34" charset="0"/>
              </a:rPr>
              <a:t>. </a:t>
            </a:r>
          </a:p>
          <a:p>
            <a:endParaRPr lang="en-GB" sz="1200" noProof="0" dirty="0">
              <a:solidFill>
                <a:srgbClr val="0F517D"/>
              </a:solidFill>
              <a:latin typeface="Calibri" panose="020F0502020204030204" pitchFamily="34" charset="0"/>
              <a:cs typeface="Calibri" panose="020F0502020204030204" pitchFamily="34" charset="0"/>
            </a:endParaRPr>
          </a:p>
          <a:p>
            <a:r>
              <a:rPr lang="en-GB" sz="1200" b="1" noProof="0" dirty="0">
                <a:solidFill>
                  <a:srgbClr val="0F517D"/>
                </a:solidFill>
                <a:latin typeface="Calibri" panose="020F0502020204030204" pitchFamily="34" charset="0"/>
                <a:cs typeface="Calibri" panose="020F0502020204030204" pitchFamily="34" charset="0"/>
              </a:rPr>
              <a:t>what precise potential difference Morgan’s static machine was able to produce </a:t>
            </a:r>
          </a:p>
          <a:p>
            <a:r>
              <a:rPr lang="en-GB" sz="1200" noProof="0" dirty="0">
                <a:solidFill>
                  <a:srgbClr val="0F517D"/>
                </a:solidFill>
                <a:latin typeface="Calibri" panose="020F0502020204030204" pitchFamily="34" charset="0"/>
                <a:cs typeface="Calibri" panose="020F0502020204030204" pitchFamily="34" charset="0"/>
              </a:rPr>
              <a:t>And the </a:t>
            </a:r>
            <a:r>
              <a:rPr lang="en-GB" sz="1200" b="1" noProof="0" dirty="0">
                <a:solidFill>
                  <a:srgbClr val="0F517D"/>
                </a:solidFill>
                <a:latin typeface="Calibri" panose="020F0502020204030204" pitchFamily="34" charset="0"/>
                <a:cs typeface="Calibri" panose="020F0502020204030204" pitchFamily="34" charset="0"/>
              </a:rPr>
              <a:t>high vacuum </a:t>
            </a:r>
            <a:r>
              <a:rPr lang="en-GB" sz="1200" noProof="0" dirty="0">
                <a:solidFill>
                  <a:srgbClr val="0F517D"/>
                </a:solidFill>
                <a:latin typeface="Calibri" panose="020F0502020204030204" pitchFamily="34" charset="0"/>
                <a:cs typeface="Calibri" panose="020F0502020204030204" pitchFamily="34" charset="0"/>
              </a:rPr>
              <a:t>Morgan achieved in his tubes </a:t>
            </a:r>
            <a:r>
              <a:rPr lang="en-GB" sz="1200" b="1" noProof="0" dirty="0">
                <a:solidFill>
                  <a:srgbClr val="0F517D"/>
                </a:solidFill>
                <a:latin typeface="Calibri" panose="020F0502020204030204" pitchFamily="34" charset="0"/>
                <a:cs typeface="Calibri" panose="020F0502020204030204" pitchFamily="34" charset="0"/>
              </a:rPr>
              <a:t>was comparable to that of the later x-ray-tubes</a:t>
            </a:r>
            <a:r>
              <a:rPr lang="en-GB" sz="1200" noProof="0" dirty="0">
                <a:solidFill>
                  <a:srgbClr val="0F517D"/>
                </a:solidFill>
                <a:latin typeface="Calibri" panose="020F0502020204030204" pitchFamily="34" charset="0"/>
                <a:cs typeface="Calibri" panose="020F0502020204030204" pitchFamily="34" charset="0"/>
              </a:rPr>
              <a:t>. </a:t>
            </a:r>
          </a:p>
          <a:p>
            <a:r>
              <a:rPr lang="en-GB" sz="1200" noProof="0" dirty="0">
                <a:solidFill>
                  <a:srgbClr val="0F517D"/>
                </a:solidFill>
                <a:latin typeface="Calibri" panose="020F0502020204030204" pitchFamily="34" charset="0"/>
                <a:cs typeface="Calibri" panose="020F0502020204030204" pitchFamily="34" charset="0"/>
              </a:rPr>
              <a:t>After </a:t>
            </a:r>
            <a:r>
              <a:rPr lang="en-GB" sz="1200" noProof="0" dirty="0" err="1">
                <a:solidFill>
                  <a:srgbClr val="0F517D"/>
                </a:solidFill>
                <a:latin typeface="Calibri" panose="020F0502020204030204" pitchFamily="34" charset="0"/>
                <a:cs typeface="Calibri" panose="020F0502020204030204" pitchFamily="34" charset="0"/>
              </a:rPr>
              <a:t>Röntgen’s</a:t>
            </a:r>
            <a:r>
              <a:rPr lang="en-GB" sz="1200" noProof="0" dirty="0">
                <a:solidFill>
                  <a:srgbClr val="0F517D"/>
                </a:solidFill>
                <a:latin typeface="Calibri" panose="020F0502020204030204" pitchFamily="34" charset="0"/>
                <a:cs typeface="Calibri" panose="020F0502020204030204" pitchFamily="34" charset="0"/>
              </a:rPr>
              <a:t> discovery, the </a:t>
            </a:r>
            <a:r>
              <a:rPr lang="en-GB" sz="1200" b="1" noProof="0" dirty="0">
                <a:solidFill>
                  <a:srgbClr val="0F517D"/>
                </a:solidFill>
                <a:latin typeface="Calibri" panose="020F0502020204030204" pitchFamily="34" charset="0"/>
                <a:cs typeface="Calibri" panose="020F0502020204030204" pitchFamily="34" charset="0"/>
              </a:rPr>
              <a:t>identification of the yellow-green shade with x-rays </a:t>
            </a:r>
            <a:r>
              <a:rPr lang="en-GB" sz="1200" noProof="0" dirty="0">
                <a:solidFill>
                  <a:srgbClr val="0F517D"/>
                </a:solidFill>
                <a:latin typeface="Calibri" panose="020F0502020204030204" pitchFamily="34" charset="0"/>
                <a:cs typeface="Calibri" panose="020F0502020204030204" pitchFamily="34" charset="0"/>
              </a:rPr>
              <a:t>made it clear that </a:t>
            </a:r>
            <a:r>
              <a:rPr lang="en-GB" sz="1200" b="1" noProof="0" dirty="0">
                <a:solidFill>
                  <a:srgbClr val="0F517D"/>
                </a:solidFill>
                <a:latin typeface="Calibri" panose="020F0502020204030204" pitchFamily="34" charset="0"/>
                <a:cs typeface="Calibri" panose="020F0502020204030204" pitchFamily="34" charset="0"/>
              </a:rPr>
              <a:t>Morgan was very likely the first to produce them</a:t>
            </a:r>
            <a:r>
              <a:rPr lang="en-GB" sz="1200" noProof="0" dirty="0">
                <a:solidFill>
                  <a:srgbClr val="0F517D"/>
                </a:solidFill>
                <a:latin typeface="Calibri" panose="020F0502020204030204" pitchFamily="34" charset="0"/>
                <a:cs typeface="Calibri" panose="020F0502020204030204" pitchFamily="34" charset="0"/>
              </a:rPr>
              <a:t>.</a:t>
            </a:r>
            <a:endParaRPr lang="en-GB" noProof="0" dirty="0"/>
          </a:p>
        </p:txBody>
      </p:sp>
      <p:sp>
        <p:nvSpPr>
          <p:cNvPr id="4" name="Foliennummernplatzhalter 3"/>
          <p:cNvSpPr>
            <a:spLocks noGrp="1"/>
          </p:cNvSpPr>
          <p:nvPr>
            <p:ph type="sldNum" sz="quarter" idx="5"/>
          </p:nvPr>
        </p:nvSpPr>
        <p:spPr/>
        <p:txBody>
          <a:bodyPr/>
          <a:lstStyle/>
          <a:p>
            <a:fld id="{1BA26C72-EB32-48B8-AD97-570ECD622445}" type="slidenum">
              <a:rPr lang="de-DE" smtClean="0"/>
              <a:t>9</a:t>
            </a:fld>
            <a:endParaRPr lang="de-DE"/>
          </a:p>
        </p:txBody>
      </p:sp>
    </p:spTree>
    <p:extLst>
      <p:ext uri="{BB962C8B-B14F-4D97-AF65-F5344CB8AC3E}">
        <p14:creationId xmlns:p14="http://schemas.microsoft.com/office/powerpoint/2010/main" val="37662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CCD7DC6D-2CB9-4CE9-95FC-9F60DA5D2314}" type="datetimeFigureOut">
              <a:rPr lang="de-DE" smtClean="0"/>
              <a:t>12.06.2023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2550685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CD7DC6D-2CB9-4CE9-95FC-9F60DA5D2314}" type="datetimeFigureOut">
              <a:rPr lang="de-DE" smtClean="0"/>
              <a:t>12.06.2023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2610411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CD7DC6D-2CB9-4CE9-95FC-9F60DA5D2314}" type="datetimeFigureOut">
              <a:rPr lang="de-DE" smtClean="0"/>
              <a:t>12.06.2023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358094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CD7DC6D-2CB9-4CE9-95FC-9F60DA5D2314}" type="datetimeFigureOut">
              <a:rPr lang="de-DE" smtClean="0"/>
              <a:t>12.06.2023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68061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CCD7DC6D-2CB9-4CE9-95FC-9F60DA5D2314}" type="datetimeFigureOut">
              <a:rPr lang="de-DE" smtClean="0"/>
              <a:t>12.06.2023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300066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CD7DC6D-2CB9-4CE9-95FC-9F60DA5D2314}" type="datetimeFigureOut">
              <a:rPr lang="de-DE" smtClean="0"/>
              <a:t>12.06.2023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159550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CD7DC6D-2CB9-4CE9-95FC-9F60DA5D2314}" type="datetimeFigureOut">
              <a:rPr lang="de-DE" smtClean="0"/>
              <a:t>12.06.2023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130946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CD7DC6D-2CB9-4CE9-95FC-9F60DA5D2314}" type="datetimeFigureOut">
              <a:rPr lang="de-DE" smtClean="0"/>
              <a:t>12.06.2023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195684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7DC6D-2CB9-4CE9-95FC-9F60DA5D2314}" type="datetimeFigureOut">
              <a:rPr lang="de-DE" smtClean="0"/>
              <a:t>12.06.2023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381653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CCD7DC6D-2CB9-4CE9-95FC-9F60DA5D2314}" type="datetimeFigureOut">
              <a:rPr lang="de-DE" smtClean="0"/>
              <a:t>12.06.2023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283900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CCD7DC6D-2CB9-4CE9-95FC-9F60DA5D2314}" type="datetimeFigureOut">
              <a:rPr lang="de-DE" smtClean="0"/>
              <a:t>12.06.2023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385893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7DC6D-2CB9-4CE9-95FC-9F60DA5D2314}" type="datetimeFigureOut">
              <a:rPr lang="de-DE" smtClean="0"/>
              <a:t>12.06.2023</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403B7-C6C6-4C82-89EB-DA348B8A99A1}" type="slidenum">
              <a:rPr lang="de-DE" smtClean="0"/>
              <a:t>‹Nr.›</a:t>
            </a:fld>
            <a:endParaRPr lang="de-DE"/>
          </a:p>
        </p:txBody>
      </p:sp>
    </p:spTree>
    <p:extLst>
      <p:ext uri="{BB962C8B-B14F-4D97-AF65-F5344CB8AC3E}">
        <p14:creationId xmlns:p14="http://schemas.microsoft.com/office/powerpoint/2010/main" val="2816291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7375" y="888004"/>
            <a:ext cx="6249416" cy="4996199"/>
          </a:xfrm>
        </p:spPr>
        <p:txBody>
          <a:bodyPr>
            <a:normAutofit/>
          </a:bodyPr>
          <a:lstStyle/>
          <a:p>
            <a:pPr algn="l">
              <a:lnSpc>
                <a:spcPct val="150000"/>
              </a:lnSpc>
            </a:pPr>
            <a:r>
              <a:rPr lang="de-DE" sz="2400" b="1" dirty="0">
                <a:solidFill>
                  <a:srgbClr val="0F517D"/>
                </a:solidFill>
                <a:latin typeface="Arial" panose="020B0604020202020204" pitchFamily="34" charset="0"/>
                <a:cs typeface="Arial" panose="020B0604020202020204" pitchFamily="34" charset="0"/>
              </a:rPr>
              <a:t>Claims </a:t>
            </a:r>
            <a:r>
              <a:rPr lang="de-DE" sz="2400" b="1" dirty="0" err="1">
                <a:solidFill>
                  <a:srgbClr val="0F517D"/>
                </a:solidFill>
                <a:latin typeface="Arial" panose="020B0604020202020204" pitchFamily="34" charset="0"/>
                <a:cs typeface="Arial" panose="020B0604020202020204" pitchFamily="34" charset="0"/>
              </a:rPr>
              <a:t>of</a:t>
            </a:r>
            <a:r>
              <a:rPr lang="de-DE" sz="2400" b="1" dirty="0">
                <a:solidFill>
                  <a:srgbClr val="0F517D"/>
                </a:solidFill>
                <a:latin typeface="Arial" panose="020B0604020202020204" pitchFamily="34" charset="0"/>
                <a:cs typeface="Arial" panose="020B0604020202020204" pitchFamily="34" charset="0"/>
              </a:rPr>
              <a:t> </a:t>
            </a:r>
            <a:r>
              <a:rPr lang="de-DE" sz="2400" b="1" dirty="0" err="1">
                <a:solidFill>
                  <a:srgbClr val="0F517D"/>
                </a:solidFill>
                <a:latin typeface="Arial" panose="020B0604020202020204" pitchFamily="34" charset="0"/>
                <a:cs typeface="Arial" panose="020B0604020202020204" pitchFamily="34" charset="0"/>
              </a:rPr>
              <a:t>Priority</a:t>
            </a:r>
            <a:br>
              <a:rPr lang="de-DE" sz="2400" b="1" dirty="0">
                <a:solidFill>
                  <a:srgbClr val="0F517D"/>
                </a:solidFill>
                <a:latin typeface="Arial" panose="020B0604020202020204" pitchFamily="34" charset="0"/>
                <a:cs typeface="Arial" panose="020B0604020202020204" pitchFamily="34" charset="0"/>
              </a:rPr>
            </a:br>
            <a:r>
              <a:rPr lang="en-US" sz="2400" dirty="0">
                <a:solidFill>
                  <a:srgbClr val="0F517D"/>
                </a:solidFill>
                <a:latin typeface="Arial" panose="020B0604020202020204" pitchFamily="34" charset="0"/>
                <a:cs typeface="Arial" panose="020B0604020202020204" pitchFamily="34" charset="0"/>
              </a:rPr>
              <a:t>The scientific path to the discovery of X-rays</a:t>
            </a:r>
            <a:br>
              <a:rPr lang="en-US" sz="2400" dirty="0">
                <a:solidFill>
                  <a:srgbClr val="0F517D"/>
                </a:solidFill>
                <a:latin typeface="Arial" panose="020B0604020202020204" pitchFamily="34" charset="0"/>
                <a:cs typeface="Arial" panose="020B0604020202020204" pitchFamily="34" charset="0"/>
              </a:rPr>
            </a:br>
            <a:r>
              <a:rPr lang="de-DE" sz="1800" b="1" dirty="0">
                <a:solidFill>
                  <a:srgbClr val="A5C853"/>
                </a:solidFill>
                <a:latin typeface="Arial" panose="020B0604020202020204" pitchFamily="34" charset="0"/>
                <a:cs typeface="Arial" panose="020B0604020202020204" pitchFamily="34" charset="0"/>
              </a:rPr>
              <a:t>Anna-Katharina Kätker</a:t>
            </a:r>
            <a:br>
              <a:rPr lang="de-DE" sz="1800" b="1" dirty="0">
                <a:solidFill>
                  <a:srgbClr val="A5C853"/>
                </a:solidFill>
                <a:latin typeface="Arial" panose="020B0604020202020204" pitchFamily="34" charset="0"/>
                <a:cs typeface="Arial" panose="020B0604020202020204" pitchFamily="34" charset="0"/>
              </a:rPr>
            </a:br>
            <a:br>
              <a:rPr lang="de-DE" sz="1800" b="1" dirty="0">
                <a:solidFill>
                  <a:srgbClr val="A5C853"/>
                </a:solidFill>
                <a:latin typeface="Arial" panose="020B0604020202020204" pitchFamily="34" charset="0"/>
                <a:cs typeface="Arial" panose="020B0604020202020204" pitchFamily="34" charset="0"/>
              </a:rPr>
            </a:br>
            <a:br>
              <a:rPr lang="de-DE" sz="1800" b="1" dirty="0">
                <a:solidFill>
                  <a:srgbClr val="A5C853"/>
                </a:solidFill>
                <a:latin typeface="Arial" panose="020B0604020202020204" pitchFamily="34" charset="0"/>
                <a:cs typeface="Arial" panose="020B0604020202020204" pitchFamily="34" charset="0"/>
              </a:rPr>
            </a:br>
            <a:br>
              <a:rPr lang="de-DE" sz="1800" b="1" dirty="0">
                <a:solidFill>
                  <a:srgbClr val="A5C853"/>
                </a:solidFill>
                <a:latin typeface="Arial" panose="020B0604020202020204" pitchFamily="34" charset="0"/>
                <a:cs typeface="Arial" panose="020B0604020202020204" pitchFamily="34" charset="0"/>
              </a:rPr>
            </a:br>
            <a:r>
              <a:rPr lang="de-DE" sz="1800" b="1" dirty="0">
                <a:solidFill>
                  <a:srgbClr val="A5C853"/>
                </a:solidFill>
                <a:latin typeface="Arial" panose="020B0604020202020204" pitchFamily="34" charset="0"/>
                <a:cs typeface="Arial" panose="020B0604020202020204" pitchFamily="34" charset="0"/>
              </a:rPr>
              <a:t>HPXM Conference 2023</a:t>
            </a:r>
            <a:br>
              <a:rPr lang="de-DE" sz="1800" b="1" dirty="0">
                <a:solidFill>
                  <a:srgbClr val="A5C853"/>
                </a:solidFill>
                <a:latin typeface="Arial" panose="020B0604020202020204" pitchFamily="34" charset="0"/>
                <a:cs typeface="Arial" panose="020B0604020202020204" pitchFamily="34" charset="0"/>
              </a:rPr>
            </a:br>
            <a:r>
              <a:rPr lang="de-DE" sz="1800" dirty="0" err="1">
                <a:solidFill>
                  <a:srgbClr val="A5C853"/>
                </a:solidFill>
                <a:latin typeface="Arial" panose="020B0604020202020204" pitchFamily="34" charset="0"/>
                <a:cs typeface="Arial" panose="020B0604020202020204" pitchFamily="34" charset="0"/>
              </a:rPr>
              <a:t>Laboratori</a:t>
            </a:r>
            <a:r>
              <a:rPr lang="de-DE" sz="1800" dirty="0">
                <a:solidFill>
                  <a:srgbClr val="A5C853"/>
                </a:solidFill>
                <a:latin typeface="Arial" panose="020B0604020202020204" pitchFamily="34" charset="0"/>
                <a:cs typeface="Arial" panose="020B0604020202020204" pitchFamily="34" charset="0"/>
              </a:rPr>
              <a:t> </a:t>
            </a:r>
            <a:r>
              <a:rPr lang="de-DE" sz="1800" dirty="0" err="1">
                <a:solidFill>
                  <a:srgbClr val="A5C853"/>
                </a:solidFill>
                <a:latin typeface="Arial" panose="020B0604020202020204" pitchFamily="34" charset="0"/>
                <a:cs typeface="Arial" panose="020B0604020202020204" pitchFamily="34" charset="0"/>
              </a:rPr>
              <a:t>Nazionali</a:t>
            </a:r>
            <a:r>
              <a:rPr lang="de-DE" sz="1800" dirty="0">
                <a:solidFill>
                  <a:srgbClr val="A5C853"/>
                </a:solidFill>
                <a:latin typeface="Arial" panose="020B0604020202020204" pitchFamily="34" charset="0"/>
                <a:cs typeface="Arial" panose="020B0604020202020204" pitchFamily="34" charset="0"/>
              </a:rPr>
              <a:t> di Frascati</a:t>
            </a:r>
            <a:br>
              <a:rPr lang="de-DE" sz="1800" dirty="0">
                <a:solidFill>
                  <a:srgbClr val="A5C853"/>
                </a:solidFill>
                <a:latin typeface="Arial" panose="020B0604020202020204" pitchFamily="34" charset="0"/>
                <a:cs typeface="Arial" panose="020B0604020202020204" pitchFamily="34" charset="0"/>
              </a:rPr>
            </a:br>
            <a:r>
              <a:rPr lang="de-DE" sz="1800" dirty="0">
                <a:solidFill>
                  <a:srgbClr val="A5C853"/>
                </a:solidFill>
                <a:latin typeface="Arial" panose="020B0604020202020204" pitchFamily="34" charset="0"/>
                <a:cs typeface="Arial" panose="020B0604020202020204" pitchFamily="34" charset="0"/>
              </a:rPr>
              <a:t>19-23 June 2023</a:t>
            </a:r>
            <a:br>
              <a:rPr lang="de-DE" sz="1800" b="1" dirty="0">
                <a:solidFill>
                  <a:srgbClr val="A5C853"/>
                </a:solidFill>
                <a:latin typeface="Arial" panose="020B0604020202020204" pitchFamily="34" charset="0"/>
                <a:cs typeface="Arial" panose="020B0604020202020204" pitchFamily="34" charset="0"/>
              </a:rPr>
            </a:br>
            <a:br>
              <a:rPr lang="de-DE" sz="1800" b="1" dirty="0">
                <a:solidFill>
                  <a:srgbClr val="A5C853"/>
                </a:solidFill>
                <a:latin typeface="Arial" panose="020B0604020202020204" pitchFamily="34" charset="0"/>
                <a:cs typeface="Arial" panose="020B0604020202020204" pitchFamily="34" charset="0"/>
              </a:rPr>
            </a:br>
            <a:endParaRPr lang="de-DE" sz="2400" i="1" dirty="0"/>
          </a:p>
        </p:txBody>
      </p:sp>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6938" y="93190"/>
            <a:ext cx="1772587" cy="931593"/>
          </a:xfrm>
          <a:prstGeom prst="rect">
            <a:avLst/>
          </a:prstGeom>
        </p:spPr>
      </p:pic>
      <p:pic>
        <p:nvPicPr>
          <p:cNvPr id="4" name="Grafik 3" descr="Ein Bild, das Text, Person enthält.&#10;&#10;Automatisch generierte Beschreibung">
            <a:extLst>
              <a:ext uri="{FF2B5EF4-FFF2-40B4-BE49-F238E27FC236}">
                <a16:creationId xmlns:a16="http://schemas.microsoft.com/office/drawing/2014/main" id="{E92B4C2C-D13C-9299-C680-A42AA98B9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691" y="2469188"/>
            <a:ext cx="4976534" cy="3500808"/>
          </a:xfrm>
          <a:prstGeom prst="rect">
            <a:avLst/>
          </a:prstGeom>
        </p:spPr>
      </p:pic>
    </p:spTree>
    <p:extLst>
      <p:ext uri="{BB962C8B-B14F-4D97-AF65-F5344CB8AC3E}">
        <p14:creationId xmlns:p14="http://schemas.microsoft.com/office/powerpoint/2010/main" val="3881351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Faraday – London 1834</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pic>
        <p:nvPicPr>
          <p:cNvPr id="5" name="Grafik 4">
            <a:extLst>
              <a:ext uri="{FF2B5EF4-FFF2-40B4-BE49-F238E27FC236}">
                <a16:creationId xmlns:a16="http://schemas.microsoft.com/office/drawing/2014/main" id="{6B366768-35D2-5DCB-7316-A040A5FECC1A}"/>
              </a:ext>
            </a:extLst>
          </p:cNvPr>
          <p:cNvPicPr>
            <a:picLocks noChangeAspect="1"/>
          </p:cNvPicPr>
          <p:nvPr/>
        </p:nvPicPr>
        <p:blipFill>
          <a:blip r:embed="rId4"/>
          <a:stretch>
            <a:fillRect/>
          </a:stretch>
        </p:blipFill>
        <p:spPr>
          <a:xfrm>
            <a:off x="257175" y="1351632"/>
            <a:ext cx="3446163" cy="4462512"/>
          </a:xfrm>
          <a:prstGeom prst="rect">
            <a:avLst/>
          </a:prstGeom>
        </p:spPr>
      </p:pic>
      <p:sp>
        <p:nvSpPr>
          <p:cNvPr id="6" name="Rechteck 5">
            <a:extLst>
              <a:ext uri="{FF2B5EF4-FFF2-40B4-BE49-F238E27FC236}">
                <a16:creationId xmlns:a16="http://schemas.microsoft.com/office/drawing/2014/main" id="{A09C98F4-1623-A6A7-25F5-871BBFA53369}"/>
              </a:ext>
            </a:extLst>
          </p:cNvPr>
          <p:cNvSpPr/>
          <p:nvPr/>
        </p:nvSpPr>
        <p:spPr>
          <a:xfrm>
            <a:off x="227661" y="5875911"/>
            <a:ext cx="3321844" cy="677108"/>
          </a:xfrm>
          <a:prstGeom prst="rect">
            <a:avLst/>
          </a:prstGeom>
        </p:spPr>
        <p:txBody>
          <a:bodyPr wrap="square">
            <a:spAutoFit/>
          </a:bodyPr>
          <a:lstStyle/>
          <a:p>
            <a:pPr>
              <a:defRPr/>
            </a:pPr>
            <a:r>
              <a:rPr lang="de-DE" sz="1400" dirty="0">
                <a:solidFill>
                  <a:srgbClr val="0F517D"/>
                </a:solidFill>
              </a:rPr>
              <a:t>Michael Faraday (1791-1867)</a:t>
            </a:r>
            <a:br>
              <a:rPr lang="de-DE" sz="1400" dirty="0">
                <a:solidFill>
                  <a:srgbClr val="0F517D"/>
                </a:solidFill>
              </a:rPr>
            </a:br>
            <a:r>
              <a:rPr lang="de-DE" sz="1200" dirty="0">
                <a:solidFill>
                  <a:srgbClr val="0F517D"/>
                </a:solidFill>
              </a:rPr>
              <a:t>Painting </a:t>
            </a:r>
            <a:r>
              <a:rPr lang="en-US" sz="1200" dirty="0">
                <a:solidFill>
                  <a:srgbClr val="0F517D"/>
                </a:solidFill>
              </a:rPr>
              <a:t>by Thomas Phillips oil on canvas, 1841-1842</a:t>
            </a:r>
            <a:endParaRPr lang="de-DE" sz="1200" dirty="0">
              <a:solidFill>
                <a:srgbClr val="0F517D"/>
              </a:solidFill>
            </a:endParaRPr>
          </a:p>
        </p:txBody>
      </p:sp>
      <p:pic>
        <p:nvPicPr>
          <p:cNvPr id="8" name="Grafik 7">
            <a:extLst>
              <a:ext uri="{FF2B5EF4-FFF2-40B4-BE49-F238E27FC236}">
                <a16:creationId xmlns:a16="http://schemas.microsoft.com/office/drawing/2014/main" id="{22F517CA-A8AB-781D-71BA-A5355F8DB456}"/>
              </a:ext>
            </a:extLst>
          </p:cNvPr>
          <p:cNvPicPr>
            <a:picLocks noChangeAspect="1"/>
          </p:cNvPicPr>
          <p:nvPr/>
        </p:nvPicPr>
        <p:blipFill>
          <a:blip r:embed="rId5"/>
          <a:stretch>
            <a:fillRect/>
          </a:stretch>
        </p:blipFill>
        <p:spPr>
          <a:xfrm>
            <a:off x="4237360" y="1390086"/>
            <a:ext cx="4521559" cy="1872208"/>
          </a:xfrm>
          <a:prstGeom prst="rect">
            <a:avLst/>
          </a:prstGeom>
        </p:spPr>
      </p:pic>
      <p:pic>
        <p:nvPicPr>
          <p:cNvPr id="10" name="Grafik 9">
            <a:extLst>
              <a:ext uri="{FF2B5EF4-FFF2-40B4-BE49-F238E27FC236}">
                <a16:creationId xmlns:a16="http://schemas.microsoft.com/office/drawing/2014/main" id="{1AF4BED0-A524-817D-BF25-7DD2AB1F9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7359" y="3405983"/>
            <a:ext cx="4521559" cy="2408161"/>
          </a:xfrm>
          <a:prstGeom prst="rect">
            <a:avLst/>
          </a:prstGeom>
        </p:spPr>
      </p:pic>
      <p:sp>
        <p:nvSpPr>
          <p:cNvPr id="11" name="Rechteck 10">
            <a:extLst>
              <a:ext uri="{FF2B5EF4-FFF2-40B4-BE49-F238E27FC236}">
                <a16:creationId xmlns:a16="http://schemas.microsoft.com/office/drawing/2014/main" id="{7463B583-24DC-66E9-393C-713575734B17}"/>
              </a:ext>
            </a:extLst>
          </p:cNvPr>
          <p:cNvSpPr/>
          <p:nvPr/>
        </p:nvSpPr>
        <p:spPr>
          <a:xfrm>
            <a:off x="4237359" y="5995911"/>
            <a:ext cx="3321844" cy="523220"/>
          </a:xfrm>
          <a:prstGeom prst="rect">
            <a:avLst/>
          </a:prstGeom>
        </p:spPr>
        <p:txBody>
          <a:bodyPr wrap="square">
            <a:spAutoFit/>
          </a:bodyPr>
          <a:lstStyle/>
          <a:p>
            <a:pPr>
              <a:defRPr/>
            </a:pPr>
            <a:r>
              <a:rPr lang="de-DE" sz="1400" dirty="0" err="1">
                <a:solidFill>
                  <a:srgbClr val="0F517D"/>
                </a:solidFill>
              </a:rPr>
              <a:t>Glow</a:t>
            </a:r>
            <a:r>
              <a:rPr lang="de-DE" sz="1400" dirty="0">
                <a:solidFill>
                  <a:srgbClr val="0F517D"/>
                </a:solidFill>
              </a:rPr>
              <a:t> </a:t>
            </a:r>
            <a:r>
              <a:rPr lang="de-DE" sz="1400" dirty="0" err="1">
                <a:solidFill>
                  <a:srgbClr val="0F517D"/>
                </a:solidFill>
              </a:rPr>
              <a:t>Discharge</a:t>
            </a:r>
            <a:r>
              <a:rPr lang="de-DE" sz="1400" dirty="0">
                <a:solidFill>
                  <a:srgbClr val="0F517D"/>
                </a:solidFill>
              </a:rPr>
              <a:t> </a:t>
            </a:r>
            <a:br>
              <a:rPr lang="de-DE" sz="1400" dirty="0">
                <a:solidFill>
                  <a:srgbClr val="0F517D"/>
                </a:solidFill>
              </a:rPr>
            </a:br>
            <a:r>
              <a:rPr lang="de-DE" sz="1400" dirty="0">
                <a:solidFill>
                  <a:srgbClr val="0F517D"/>
                </a:solidFill>
              </a:rPr>
              <a:t>© L.B. Loeb</a:t>
            </a:r>
            <a:endParaRPr lang="de-DE" sz="1200" dirty="0">
              <a:solidFill>
                <a:srgbClr val="0F517D"/>
              </a:solidFill>
            </a:endParaRPr>
          </a:p>
        </p:txBody>
      </p:sp>
    </p:spTree>
    <p:extLst>
      <p:ext uri="{BB962C8B-B14F-4D97-AF65-F5344CB8AC3E}">
        <p14:creationId xmlns:p14="http://schemas.microsoft.com/office/powerpoint/2010/main" val="3363166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Geissler and Plücker - Bonn 1865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4585517" y="5877055"/>
            <a:ext cx="1400189" cy="307777"/>
          </a:xfrm>
          <a:prstGeom prst="rect">
            <a:avLst/>
          </a:prstGeom>
        </p:spPr>
        <p:txBody>
          <a:bodyPr wrap="square">
            <a:spAutoFit/>
          </a:bodyPr>
          <a:lstStyle/>
          <a:p>
            <a:pPr>
              <a:defRPr/>
            </a:pPr>
            <a:r>
              <a:rPr lang="en-US" sz="1400" dirty="0">
                <a:solidFill>
                  <a:srgbClr val="0F517D"/>
                </a:solidFill>
              </a:rPr>
              <a:t>Geissler tube</a:t>
            </a:r>
          </a:p>
        </p:txBody>
      </p:sp>
      <p:pic>
        <p:nvPicPr>
          <p:cNvPr id="8" name="Grafik 7">
            <a:extLst>
              <a:ext uri="{FF2B5EF4-FFF2-40B4-BE49-F238E27FC236}">
                <a16:creationId xmlns:a16="http://schemas.microsoft.com/office/drawing/2014/main" id="{B02E63F8-D3FC-D12D-49AF-B7EE4A4CCCED}"/>
              </a:ext>
            </a:extLst>
          </p:cNvPr>
          <p:cNvPicPr>
            <a:picLocks noChangeAspect="1"/>
          </p:cNvPicPr>
          <p:nvPr/>
        </p:nvPicPr>
        <p:blipFill>
          <a:blip r:embed="rId4"/>
          <a:stretch>
            <a:fillRect/>
          </a:stretch>
        </p:blipFill>
        <p:spPr>
          <a:xfrm>
            <a:off x="455706" y="1824108"/>
            <a:ext cx="3290503" cy="3530436"/>
          </a:xfrm>
          <a:prstGeom prst="rect">
            <a:avLst/>
          </a:prstGeom>
        </p:spPr>
      </p:pic>
      <p:pic>
        <p:nvPicPr>
          <p:cNvPr id="10" name="Grafik 9">
            <a:extLst>
              <a:ext uri="{FF2B5EF4-FFF2-40B4-BE49-F238E27FC236}">
                <a16:creationId xmlns:a16="http://schemas.microsoft.com/office/drawing/2014/main" id="{36A3033F-BC3C-BF01-C713-73BB16C43A7E}"/>
              </a:ext>
            </a:extLst>
          </p:cNvPr>
          <p:cNvPicPr>
            <a:picLocks noChangeAspect="1"/>
          </p:cNvPicPr>
          <p:nvPr/>
        </p:nvPicPr>
        <p:blipFill rotWithShape="1">
          <a:blip r:embed="rId5"/>
          <a:srcRect l="23359" r="23888"/>
          <a:stretch/>
        </p:blipFill>
        <p:spPr>
          <a:xfrm>
            <a:off x="4557243" y="1697847"/>
            <a:ext cx="1428463" cy="4061694"/>
          </a:xfrm>
          <a:prstGeom prst="rect">
            <a:avLst/>
          </a:prstGeom>
        </p:spPr>
      </p:pic>
      <p:sp>
        <p:nvSpPr>
          <p:cNvPr id="11" name="Rechteck 10">
            <a:extLst>
              <a:ext uri="{FF2B5EF4-FFF2-40B4-BE49-F238E27FC236}">
                <a16:creationId xmlns:a16="http://schemas.microsoft.com/office/drawing/2014/main" id="{5410EA59-12B4-B433-7361-E98F787BDBC7}"/>
              </a:ext>
            </a:extLst>
          </p:cNvPr>
          <p:cNvSpPr/>
          <p:nvPr/>
        </p:nvSpPr>
        <p:spPr>
          <a:xfrm>
            <a:off x="455706" y="5397543"/>
            <a:ext cx="3275873" cy="307777"/>
          </a:xfrm>
          <a:prstGeom prst="rect">
            <a:avLst/>
          </a:prstGeom>
        </p:spPr>
        <p:txBody>
          <a:bodyPr wrap="square">
            <a:spAutoFit/>
          </a:bodyPr>
          <a:lstStyle/>
          <a:p>
            <a:pPr>
              <a:defRPr/>
            </a:pPr>
            <a:r>
              <a:rPr lang="en-US" sz="1400" dirty="0">
                <a:solidFill>
                  <a:srgbClr val="0F517D"/>
                </a:solidFill>
              </a:rPr>
              <a:t>Johann Heinrich Geissler (1814-1879)</a:t>
            </a:r>
          </a:p>
        </p:txBody>
      </p:sp>
      <p:pic>
        <p:nvPicPr>
          <p:cNvPr id="1028" name="Picture 4">
            <a:extLst>
              <a:ext uri="{FF2B5EF4-FFF2-40B4-BE49-F238E27FC236}">
                <a16:creationId xmlns:a16="http://schemas.microsoft.com/office/drawing/2014/main" id="{B5085DB5-3433-1784-220C-F67B7E15C3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3648" y="1607729"/>
            <a:ext cx="2324224" cy="4241929"/>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A95DD28C-1FA1-E575-F60C-74D0884E378F}"/>
              </a:ext>
            </a:extLst>
          </p:cNvPr>
          <p:cNvSpPr/>
          <p:nvPr/>
        </p:nvSpPr>
        <p:spPr>
          <a:xfrm>
            <a:off x="6419528" y="6001901"/>
            <a:ext cx="2724472" cy="307777"/>
          </a:xfrm>
          <a:prstGeom prst="rect">
            <a:avLst/>
          </a:prstGeom>
        </p:spPr>
        <p:txBody>
          <a:bodyPr wrap="square">
            <a:spAutoFit/>
          </a:bodyPr>
          <a:lstStyle/>
          <a:p>
            <a:pPr>
              <a:defRPr/>
            </a:pPr>
            <a:r>
              <a:rPr lang="en-US" sz="1400" dirty="0">
                <a:solidFill>
                  <a:srgbClr val="0F517D"/>
                </a:solidFill>
              </a:rPr>
              <a:t>Sprengel air evacuation pump </a:t>
            </a:r>
          </a:p>
        </p:txBody>
      </p:sp>
    </p:spTree>
    <p:extLst>
      <p:ext uri="{BB962C8B-B14F-4D97-AF65-F5344CB8AC3E}">
        <p14:creationId xmlns:p14="http://schemas.microsoft.com/office/powerpoint/2010/main" val="2115971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Plücker and Hittorf - Bonn 1865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336229" y="5080012"/>
            <a:ext cx="2724472" cy="307777"/>
          </a:xfrm>
          <a:prstGeom prst="rect">
            <a:avLst/>
          </a:prstGeom>
        </p:spPr>
        <p:txBody>
          <a:bodyPr wrap="square">
            <a:spAutoFit/>
          </a:bodyPr>
          <a:lstStyle/>
          <a:p>
            <a:pPr>
              <a:defRPr/>
            </a:pPr>
            <a:r>
              <a:rPr lang="en-US" sz="1400" dirty="0">
                <a:solidFill>
                  <a:srgbClr val="0F517D"/>
                </a:solidFill>
              </a:rPr>
              <a:t>Julius Plücker (1801-1868)</a:t>
            </a:r>
          </a:p>
        </p:txBody>
      </p:sp>
      <p:pic>
        <p:nvPicPr>
          <p:cNvPr id="5" name="Picture 6" descr="https://upload.wikimedia.org/wikipedia/commons/thumb/d/d3/Julius_Pl%C3%BCcker_Litho.jpg/800px-Julius_Pl%C3%BCcker_Litho.jpg">
            <a:extLst>
              <a:ext uri="{FF2B5EF4-FFF2-40B4-BE49-F238E27FC236}">
                <a16:creationId xmlns:a16="http://schemas.microsoft.com/office/drawing/2014/main" id="{FC78CD83-90BB-8955-4C50-EB5DBC4EF7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991"/>
          <a:stretch/>
        </p:blipFill>
        <p:spPr bwMode="auto">
          <a:xfrm>
            <a:off x="336228" y="1409533"/>
            <a:ext cx="2961430" cy="356254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F0141159-BE08-A676-8797-0FCE401050E2}"/>
              </a:ext>
            </a:extLst>
          </p:cNvPr>
          <p:cNvSpPr txBox="1"/>
          <p:nvPr/>
        </p:nvSpPr>
        <p:spPr>
          <a:xfrm>
            <a:off x="3921399" y="1759644"/>
            <a:ext cx="4763729" cy="2862322"/>
          </a:xfrm>
          <a:prstGeom prst="rect">
            <a:avLst/>
          </a:prstGeom>
          <a:noFill/>
        </p:spPr>
        <p:txBody>
          <a:bodyPr wrap="square" rtlCol="0">
            <a:spAutoFit/>
          </a:bodyPr>
          <a:lstStyle/>
          <a:p>
            <a:r>
              <a:rPr lang="en-US" sz="2000" b="1" kern="1200" dirty="0">
                <a:solidFill>
                  <a:srgbClr val="0F517D"/>
                </a:solidFill>
                <a:effectLst/>
                <a:ea typeface="ヒラギノ角ゴ Pro W3" pitchFamily="-1" charset="-128"/>
                <a:cs typeface="ヒラギノ角ゴ Pro W3" pitchFamily="-1" charset="-128"/>
              </a:rPr>
              <a:t>Plücker’s and Hittorf’s investigations </a:t>
            </a:r>
            <a:r>
              <a:rPr lang="en-US" sz="2000" kern="1200" dirty="0">
                <a:solidFill>
                  <a:srgbClr val="0F517D"/>
                </a:solidFill>
                <a:effectLst/>
                <a:ea typeface="ヒラギノ角ゴ Pro W3" pitchFamily="-1" charset="-128"/>
                <a:cs typeface="ヒラギノ角ゴ Pro W3" pitchFamily="-1" charset="-128"/>
              </a:rPr>
              <a:t>showed </a:t>
            </a:r>
          </a:p>
          <a:p>
            <a:endParaRPr lang="en-US" sz="2000" dirty="0">
              <a:solidFill>
                <a:srgbClr val="0F517D"/>
              </a:solidFill>
              <a:ea typeface="ヒラギノ角ゴ Pro W3" pitchFamily="-1" charset="-128"/>
              <a:cs typeface="ヒラギノ角ゴ Pro W3" pitchFamily="-1" charset="-128"/>
            </a:endParaRPr>
          </a:p>
          <a:p>
            <a:r>
              <a:rPr lang="en-US" sz="2000" kern="1200" dirty="0">
                <a:solidFill>
                  <a:srgbClr val="0F517D"/>
                </a:solidFill>
                <a:effectLst/>
                <a:latin typeface="Calibri" panose="020F0502020204030204" pitchFamily="34" charset="0"/>
                <a:ea typeface="ヒラギノ角ゴ Pro W3" pitchFamily="-1" charset="-128"/>
                <a:cs typeface="Calibri" panose="020F0502020204030204" pitchFamily="34" charset="0"/>
              </a:rPr>
              <a:t>→ </a:t>
            </a:r>
            <a:r>
              <a:rPr lang="en-US" sz="2000" kern="1200" dirty="0">
                <a:solidFill>
                  <a:srgbClr val="0F517D"/>
                </a:solidFill>
                <a:effectLst/>
                <a:ea typeface="ヒラギノ角ゴ Pro W3" pitchFamily="-1" charset="-128"/>
                <a:cs typeface="ヒラギノ角ゴ Pro W3" pitchFamily="-1" charset="-128"/>
              </a:rPr>
              <a:t>each gas, when a certain voltage was applied, could be made to discharge with a </a:t>
            </a:r>
            <a:r>
              <a:rPr lang="en-US" sz="2000" b="1" kern="1200" dirty="0">
                <a:solidFill>
                  <a:srgbClr val="0F517D"/>
                </a:solidFill>
                <a:effectLst/>
                <a:ea typeface="ヒラギノ角ゴ Pro W3" pitchFamily="-1" charset="-128"/>
                <a:cs typeface="ヒラギノ角ゴ Pro W3" pitchFamily="-1" charset="-128"/>
              </a:rPr>
              <a:t>specific spectrum of light</a:t>
            </a:r>
            <a:r>
              <a:rPr lang="en-US" sz="2000" kern="1200" dirty="0">
                <a:solidFill>
                  <a:srgbClr val="0F517D"/>
                </a:solidFill>
                <a:effectLst/>
                <a:ea typeface="ヒラギノ角ゴ Pro W3" pitchFamily="-1" charset="-128"/>
                <a:cs typeface="ヒラギノ角ゴ Pro W3" pitchFamily="-1" charset="-128"/>
              </a:rPr>
              <a:t>.</a:t>
            </a:r>
          </a:p>
          <a:p>
            <a:endParaRPr lang="en-US" sz="2000" dirty="0">
              <a:solidFill>
                <a:srgbClr val="0F517D"/>
              </a:solidFill>
              <a:ea typeface="ヒラギノ角ゴ Pro W3" pitchFamily="-1" charset="-128"/>
            </a:endParaRPr>
          </a:p>
          <a:p>
            <a:r>
              <a:rPr lang="en-US" sz="2000" dirty="0">
                <a:solidFill>
                  <a:srgbClr val="0F517D"/>
                </a:solidFill>
                <a:ea typeface="ヒラギノ角ゴ Pro W3" pitchFamily="-1" charset="-128"/>
                <a:cs typeface="Calibri" panose="020F0502020204030204" pitchFamily="34" charset="0"/>
              </a:rPr>
              <a:t>→ </a:t>
            </a:r>
            <a:r>
              <a:rPr lang="en-US" sz="2000" b="1" kern="1200" dirty="0">
                <a:solidFill>
                  <a:srgbClr val="0F517D"/>
                </a:solidFill>
                <a:effectLst/>
                <a:ea typeface="ヒラギノ角ゴ Pro W3" pitchFamily="-1" charset="-128"/>
                <a:cs typeface="ヒラギノ角ゴ Pro W3" pitchFamily="-1" charset="-128"/>
              </a:rPr>
              <a:t>Hittorf discovered the cathode rays</a:t>
            </a:r>
            <a:r>
              <a:rPr lang="en-US" sz="2000" kern="1200" dirty="0">
                <a:solidFill>
                  <a:srgbClr val="0F517D"/>
                </a:solidFill>
                <a:effectLst/>
                <a:ea typeface="ヒラギノ角ゴ Pro W3" pitchFamily="-1" charset="-128"/>
                <a:cs typeface="ヒラギノ角ゴ Pro W3" pitchFamily="-1" charset="-128"/>
              </a:rPr>
              <a:t> shortly after Plücker's death in 1869</a:t>
            </a:r>
            <a:endParaRPr lang="de-DE" sz="2000" dirty="0">
              <a:solidFill>
                <a:srgbClr val="0F517D"/>
              </a:solidFill>
            </a:endParaRPr>
          </a:p>
        </p:txBody>
      </p:sp>
    </p:spTree>
    <p:extLst>
      <p:ext uri="{BB962C8B-B14F-4D97-AF65-F5344CB8AC3E}">
        <p14:creationId xmlns:p14="http://schemas.microsoft.com/office/powerpoint/2010/main" val="3232961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Hittorf - Münster 1867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348929" y="6093613"/>
            <a:ext cx="3032443" cy="307777"/>
          </a:xfrm>
          <a:prstGeom prst="rect">
            <a:avLst/>
          </a:prstGeom>
        </p:spPr>
        <p:txBody>
          <a:bodyPr wrap="square">
            <a:spAutoFit/>
          </a:bodyPr>
          <a:lstStyle/>
          <a:p>
            <a:pPr>
              <a:defRPr/>
            </a:pPr>
            <a:r>
              <a:rPr lang="en-US" sz="1400" dirty="0">
                <a:solidFill>
                  <a:srgbClr val="0F517D"/>
                </a:solidFill>
              </a:rPr>
              <a:t>Johann Wilhelm Hittorf (1824-1914)</a:t>
            </a:r>
          </a:p>
        </p:txBody>
      </p:sp>
      <p:pic>
        <p:nvPicPr>
          <p:cNvPr id="3" name="Grafik 2">
            <a:extLst>
              <a:ext uri="{FF2B5EF4-FFF2-40B4-BE49-F238E27FC236}">
                <a16:creationId xmlns:a16="http://schemas.microsoft.com/office/drawing/2014/main" id="{2860F513-B523-831D-B9BD-79542327EA40}"/>
              </a:ext>
            </a:extLst>
          </p:cNvPr>
          <p:cNvPicPr>
            <a:picLocks noChangeAspect="1"/>
          </p:cNvPicPr>
          <p:nvPr/>
        </p:nvPicPr>
        <p:blipFill>
          <a:blip r:embed="rId4"/>
          <a:stretch>
            <a:fillRect/>
          </a:stretch>
        </p:blipFill>
        <p:spPr>
          <a:xfrm>
            <a:off x="380679" y="1323405"/>
            <a:ext cx="3000693" cy="4645201"/>
          </a:xfrm>
          <a:prstGeom prst="rect">
            <a:avLst/>
          </a:prstGeom>
        </p:spPr>
      </p:pic>
      <p:pic>
        <p:nvPicPr>
          <p:cNvPr id="4" name="Grafik 3">
            <a:extLst>
              <a:ext uri="{FF2B5EF4-FFF2-40B4-BE49-F238E27FC236}">
                <a16:creationId xmlns:a16="http://schemas.microsoft.com/office/drawing/2014/main" id="{EA2BB258-F51F-AC15-CD30-B005A5B45A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151" t="33311" r="20213" b="31186"/>
          <a:stretch/>
        </p:blipFill>
        <p:spPr>
          <a:xfrm>
            <a:off x="3809876" y="1970997"/>
            <a:ext cx="4953445" cy="1950109"/>
          </a:xfrm>
          <a:prstGeom prst="rect">
            <a:avLst/>
          </a:prstGeom>
        </p:spPr>
      </p:pic>
      <p:sp>
        <p:nvSpPr>
          <p:cNvPr id="13" name="Rechteck 12">
            <a:extLst>
              <a:ext uri="{FF2B5EF4-FFF2-40B4-BE49-F238E27FC236}">
                <a16:creationId xmlns:a16="http://schemas.microsoft.com/office/drawing/2014/main" id="{C4E6010C-3354-1C10-BF21-B00857005FC9}"/>
              </a:ext>
            </a:extLst>
          </p:cNvPr>
          <p:cNvSpPr/>
          <p:nvPr/>
        </p:nvSpPr>
        <p:spPr>
          <a:xfrm>
            <a:off x="3826541" y="4401193"/>
            <a:ext cx="4953445" cy="1323439"/>
          </a:xfrm>
          <a:prstGeom prst="rect">
            <a:avLst/>
          </a:prstGeom>
        </p:spPr>
        <p:txBody>
          <a:bodyPr wrap="square">
            <a:spAutoFit/>
          </a:bodyPr>
          <a:lstStyle/>
          <a:p>
            <a:pPr defTabSz="467359">
              <a:spcBef>
                <a:spcPts val="0"/>
              </a:spcBef>
              <a:defRPr sz="2720"/>
            </a:pPr>
            <a:r>
              <a:rPr lang="en-US" sz="2000" b="1" dirty="0">
                <a:solidFill>
                  <a:srgbClr val="0F517D"/>
                </a:solidFill>
                <a:latin typeface="+mn-lt"/>
              </a:rPr>
              <a:t>“The glowing appears to be the process by which the transfer of current from the particles of the gaseous medium to those of the [...] cathode is mediated."</a:t>
            </a:r>
          </a:p>
        </p:txBody>
      </p:sp>
    </p:spTree>
    <p:extLst>
      <p:ext uri="{BB962C8B-B14F-4D97-AF65-F5344CB8AC3E}">
        <p14:creationId xmlns:p14="http://schemas.microsoft.com/office/powerpoint/2010/main" val="169577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Goldstein - Berlin 1886</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227661" y="5996226"/>
            <a:ext cx="3032443" cy="523220"/>
          </a:xfrm>
          <a:prstGeom prst="rect">
            <a:avLst/>
          </a:prstGeom>
        </p:spPr>
        <p:txBody>
          <a:bodyPr wrap="square">
            <a:spAutoFit/>
          </a:bodyPr>
          <a:lstStyle/>
          <a:p>
            <a:pPr>
              <a:defRPr/>
            </a:pPr>
            <a:r>
              <a:rPr lang="en-US" sz="1400" dirty="0">
                <a:solidFill>
                  <a:srgbClr val="0F517D"/>
                </a:solidFill>
              </a:rPr>
              <a:t>Eugen Goldstein (1850-1930)</a:t>
            </a:r>
          </a:p>
          <a:p>
            <a:pPr>
              <a:defRPr/>
            </a:pPr>
            <a:endParaRPr lang="en-US" sz="1400" dirty="0">
              <a:solidFill>
                <a:srgbClr val="0F517D"/>
              </a:solidFill>
            </a:endParaRPr>
          </a:p>
        </p:txBody>
      </p:sp>
      <p:pic>
        <p:nvPicPr>
          <p:cNvPr id="5" name="Picture 2" descr="Quellbild anzeigen">
            <a:extLst>
              <a:ext uri="{FF2B5EF4-FFF2-40B4-BE49-F238E27FC236}">
                <a16:creationId xmlns:a16="http://schemas.microsoft.com/office/drawing/2014/main" id="{937BDBCE-3BC6-080F-2FEA-91D76A306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01" y="1422621"/>
            <a:ext cx="3145271" cy="4527881"/>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119F95F0-886E-A33C-C615-F0F238ECC63A}"/>
              </a:ext>
            </a:extLst>
          </p:cNvPr>
          <p:cNvPicPr>
            <a:picLocks noChangeAspect="1"/>
          </p:cNvPicPr>
          <p:nvPr/>
        </p:nvPicPr>
        <p:blipFill>
          <a:blip r:embed="rId5"/>
          <a:stretch>
            <a:fillRect/>
          </a:stretch>
        </p:blipFill>
        <p:spPr>
          <a:xfrm>
            <a:off x="3743822" y="1748491"/>
            <a:ext cx="2584092" cy="3876139"/>
          </a:xfrm>
          <a:prstGeom prst="rect">
            <a:avLst/>
          </a:prstGeom>
        </p:spPr>
      </p:pic>
      <p:pic>
        <p:nvPicPr>
          <p:cNvPr id="10" name="Grafik 9">
            <a:extLst>
              <a:ext uri="{FF2B5EF4-FFF2-40B4-BE49-F238E27FC236}">
                <a16:creationId xmlns:a16="http://schemas.microsoft.com/office/drawing/2014/main" id="{DECCE23F-1904-EB18-E492-8B979484892A}"/>
              </a:ext>
            </a:extLst>
          </p:cNvPr>
          <p:cNvPicPr>
            <a:picLocks noChangeAspect="1"/>
          </p:cNvPicPr>
          <p:nvPr/>
        </p:nvPicPr>
        <p:blipFill>
          <a:blip r:embed="rId6"/>
          <a:stretch>
            <a:fillRect/>
          </a:stretch>
        </p:blipFill>
        <p:spPr>
          <a:xfrm rot="16200000">
            <a:off x="5785563" y="2635762"/>
            <a:ext cx="3876140" cy="2101595"/>
          </a:xfrm>
          <a:prstGeom prst="rect">
            <a:avLst/>
          </a:prstGeom>
        </p:spPr>
      </p:pic>
    </p:spTree>
    <p:extLst>
      <p:ext uri="{BB962C8B-B14F-4D97-AF65-F5344CB8AC3E}">
        <p14:creationId xmlns:p14="http://schemas.microsoft.com/office/powerpoint/2010/main" val="4075753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Crookes – London 1879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227661" y="5463022"/>
            <a:ext cx="3876140" cy="523220"/>
          </a:xfrm>
          <a:prstGeom prst="rect">
            <a:avLst/>
          </a:prstGeom>
        </p:spPr>
        <p:txBody>
          <a:bodyPr wrap="square">
            <a:spAutoFit/>
          </a:bodyPr>
          <a:lstStyle/>
          <a:p>
            <a:pPr>
              <a:defRPr/>
            </a:pPr>
            <a:r>
              <a:rPr lang="en-US" sz="1400" dirty="0">
                <a:solidFill>
                  <a:srgbClr val="0F517D"/>
                </a:solidFill>
              </a:rPr>
              <a:t>Sir William Crookes (1832-1919)</a:t>
            </a:r>
          </a:p>
          <a:p>
            <a:pPr>
              <a:defRPr/>
            </a:pPr>
            <a:endParaRPr lang="en-US" sz="1400" dirty="0">
              <a:solidFill>
                <a:srgbClr val="0F517D"/>
              </a:solidFill>
            </a:endParaRPr>
          </a:p>
        </p:txBody>
      </p:sp>
      <p:pic>
        <p:nvPicPr>
          <p:cNvPr id="3" name="Picture 15">
            <a:extLst>
              <a:ext uri="{FF2B5EF4-FFF2-40B4-BE49-F238E27FC236}">
                <a16:creationId xmlns:a16="http://schemas.microsoft.com/office/drawing/2014/main" id="{8AE55DEC-E436-3AAC-C72D-985638C44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61" y="1432326"/>
            <a:ext cx="3888432" cy="399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6">
            <a:extLst>
              <a:ext uri="{FF2B5EF4-FFF2-40B4-BE49-F238E27FC236}">
                <a16:creationId xmlns:a16="http://schemas.microsoft.com/office/drawing/2014/main" id="{B60DA1EA-FE63-CE15-8818-6BBE0991C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8607" y="1501775"/>
            <a:ext cx="4172528" cy="2133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eck 10">
            <a:extLst>
              <a:ext uri="{FF2B5EF4-FFF2-40B4-BE49-F238E27FC236}">
                <a16:creationId xmlns:a16="http://schemas.microsoft.com/office/drawing/2014/main" id="{025960AD-15D3-AF34-C77D-0550B447CBCB}"/>
              </a:ext>
            </a:extLst>
          </p:cNvPr>
          <p:cNvSpPr/>
          <p:nvPr/>
        </p:nvSpPr>
        <p:spPr>
          <a:xfrm>
            <a:off x="4475683" y="3804595"/>
            <a:ext cx="4440656" cy="2400657"/>
          </a:xfrm>
          <a:prstGeom prst="rect">
            <a:avLst/>
          </a:prstGeom>
        </p:spPr>
        <p:txBody>
          <a:bodyPr wrap="square">
            <a:spAutoFit/>
          </a:bodyPr>
          <a:lstStyle/>
          <a:p>
            <a:pPr defTabSz="467359">
              <a:spcBef>
                <a:spcPts val="0"/>
              </a:spcBef>
              <a:spcAft>
                <a:spcPts val="600"/>
              </a:spcAft>
              <a:defRPr sz="2720"/>
            </a:pPr>
            <a:r>
              <a:rPr lang="en-US" sz="2000" i="1" dirty="0">
                <a:solidFill>
                  <a:srgbClr val="0F517D"/>
                </a:solidFill>
              </a:rPr>
              <a:t>“… the walls of tube emit blue lights and the  photo-graphic plates show ‘foggy’ shadows…”</a:t>
            </a:r>
          </a:p>
          <a:p>
            <a:pPr defTabSz="467359">
              <a:spcBef>
                <a:spcPts val="0"/>
              </a:spcBef>
              <a:spcAft>
                <a:spcPts val="600"/>
              </a:spcAft>
              <a:defRPr sz="2720"/>
            </a:pPr>
            <a:endParaRPr lang="en-US" sz="2000" i="1" dirty="0">
              <a:solidFill>
                <a:srgbClr val="0F517D"/>
              </a:solidFill>
            </a:endParaRPr>
          </a:p>
          <a:p>
            <a:pPr defTabSz="467359">
              <a:spcBef>
                <a:spcPts val="0"/>
              </a:spcBef>
              <a:spcAft>
                <a:spcPts val="600"/>
              </a:spcAft>
              <a:defRPr sz="2720"/>
            </a:pPr>
            <a:r>
              <a:rPr lang="en-US" sz="2000" dirty="0">
                <a:solidFill>
                  <a:srgbClr val="0F517D"/>
                </a:solidFill>
                <a:ea typeface="ヒラギノ角ゴ Pro W3" pitchFamily="-1" charset="-128"/>
                <a:cs typeface="ヒラギノ角ゴ Pro W3" pitchFamily="-1" charset="-128"/>
              </a:rPr>
              <a:t>Annual Meeting of the British Association for the Advancement of Science in Sheffield on 22 August 1879</a:t>
            </a:r>
            <a:endParaRPr lang="en-US" sz="2000" dirty="0">
              <a:solidFill>
                <a:srgbClr val="0F517D"/>
              </a:solidFill>
            </a:endParaRPr>
          </a:p>
        </p:txBody>
      </p:sp>
    </p:spTree>
    <p:extLst>
      <p:ext uri="{BB962C8B-B14F-4D97-AF65-F5344CB8AC3E}">
        <p14:creationId xmlns:p14="http://schemas.microsoft.com/office/powerpoint/2010/main" val="2339973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Puluj</a:t>
            </a:r>
            <a:r>
              <a:rPr lang="de-DE" sz="2000" b="1" dirty="0">
                <a:solidFill>
                  <a:srgbClr val="0F517D"/>
                </a:solidFill>
              </a:rPr>
              <a:t> – Vienna 1881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480561" y="5247578"/>
            <a:ext cx="2792354" cy="954107"/>
          </a:xfrm>
          <a:prstGeom prst="rect">
            <a:avLst/>
          </a:prstGeom>
        </p:spPr>
        <p:txBody>
          <a:bodyPr wrap="square">
            <a:spAutoFit/>
          </a:bodyPr>
          <a:lstStyle/>
          <a:p>
            <a:pPr>
              <a:defRPr/>
            </a:pPr>
            <a:r>
              <a:rPr lang="fi-FI" sz="1400" dirty="0">
                <a:solidFill>
                  <a:srgbClr val="0F517D"/>
                </a:solidFill>
              </a:rPr>
              <a:t>Johann Puluj (1845-1918)</a:t>
            </a:r>
            <a:br>
              <a:rPr lang="fi-FI" sz="1400" dirty="0">
                <a:solidFill>
                  <a:srgbClr val="0F517D"/>
                </a:solidFill>
              </a:rPr>
            </a:br>
            <a:r>
              <a:rPr lang="fi-FI" sz="1400" dirty="0">
                <a:solidFill>
                  <a:srgbClr val="0F517D"/>
                </a:solidFill>
              </a:rPr>
              <a:t>(Ukrainian stamp, 1995)</a:t>
            </a:r>
          </a:p>
          <a:p>
            <a:pPr>
              <a:defRPr/>
            </a:pPr>
            <a:endParaRPr lang="en-US" sz="1400" dirty="0">
              <a:solidFill>
                <a:srgbClr val="0F517D"/>
              </a:solidFill>
            </a:endParaRPr>
          </a:p>
          <a:p>
            <a:pPr>
              <a:defRPr/>
            </a:pPr>
            <a:endParaRPr lang="en-US" sz="1400" dirty="0">
              <a:solidFill>
                <a:srgbClr val="0F517D"/>
              </a:solidFill>
            </a:endParaRPr>
          </a:p>
        </p:txBody>
      </p:sp>
      <p:pic>
        <p:nvPicPr>
          <p:cNvPr id="13" name="Picture 4" descr="https://upload.wikimedia.org/wikipedia/commons/d/db/Ivan_Pulyui_Stamps.jpg">
            <a:extLst>
              <a:ext uri="{FF2B5EF4-FFF2-40B4-BE49-F238E27FC236}">
                <a16:creationId xmlns:a16="http://schemas.microsoft.com/office/drawing/2014/main" id="{7493BF09-BBDE-B24A-03B9-7B0F6CEAB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61" y="1501775"/>
            <a:ext cx="2539454" cy="360568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AFE0453D-7900-6029-88C1-2375E82E65FA}"/>
              </a:ext>
            </a:extLst>
          </p:cNvPr>
          <p:cNvPicPr>
            <a:picLocks noChangeAspect="1"/>
          </p:cNvPicPr>
          <p:nvPr/>
        </p:nvPicPr>
        <p:blipFill>
          <a:blip r:embed="rId5"/>
          <a:stretch>
            <a:fillRect/>
          </a:stretch>
        </p:blipFill>
        <p:spPr>
          <a:xfrm>
            <a:off x="3272915" y="1596033"/>
            <a:ext cx="2406297" cy="4605652"/>
          </a:xfrm>
          <a:prstGeom prst="rect">
            <a:avLst/>
          </a:prstGeom>
        </p:spPr>
      </p:pic>
      <p:pic>
        <p:nvPicPr>
          <p:cNvPr id="15" name="Grafik 14">
            <a:extLst>
              <a:ext uri="{FF2B5EF4-FFF2-40B4-BE49-F238E27FC236}">
                <a16:creationId xmlns:a16="http://schemas.microsoft.com/office/drawing/2014/main" id="{5B830CF2-FEBA-9C41-10DA-3C7CDDF52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244418" y="1989266"/>
            <a:ext cx="3899926" cy="2924944"/>
          </a:xfrm>
          <a:prstGeom prst="rect">
            <a:avLst/>
          </a:prstGeom>
        </p:spPr>
      </p:pic>
      <p:sp>
        <p:nvSpPr>
          <p:cNvPr id="16" name="Rechteck 15">
            <a:extLst>
              <a:ext uri="{FF2B5EF4-FFF2-40B4-BE49-F238E27FC236}">
                <a16:creationId xmlns:a16="http://schemas.microsoft.com/office/drawing/2014/main" id="{F0FDC4C1-D46B-6FB7-5E3E-ECA2A90ED2FA}"/>
              </a:ext>
            </a:extLst>
          </p:cNvPr>
          <p:cNvSpPr/>
          <p:nvPr/>
        </p:nvSpPr>
        <p:spPr>
          <a:xfrm>
            <a:off x="5313676" y="5437353"/>
            <a:ext cx="3349763" cy="523220"/>
          </a:xfrm>
          <a:prstGeom prst="rect">
            <a:avLst/>
          </a:prstGeom>
        </p:spPr>
        <p:txBody>
          <a:bodyPr wrap="none">
            <a:spAutoFit/>
          </a:bodyPr>
          <a:lstStyle/>
          <a:p>
            <a:pPr algn="r"/>
            <a:r>
              <a:rPr lang="de-DE" sz="1400" dirty="0">
                <a:solidFill>
                  <a:srgbClr val="0F517D"/>
                </a:solidFill>
              </a:rPr>
              <a:t>The </a:t>
            </a:r>
            <a:r>
              <a:rPr lang="de-DE" sz="1400" dirty="0" err="1">
                <a:solidFill>
                  <a:srgbClr val="0F517D"/>
                </a:solidFill>
              </a:rPr>
              <a:t>Puluj</a:t>
            </a:r>
            <a:r>
              <a:rPr lang="de-DE" sz="1400" dirty="0">
                <a:solidFill>
                  <a:srgbClr val="0F517D"/>
                </a:solidFill>
              </a:rPr>
              <a:t> </a:t>
            </a:r>
            <a:r>
              <a:rPr lang="de-DE" sz="1400" dirty="0" err="1">
                <a:solidFill>
                  <a:srgbClr val="0F517D"/>
                </a:solidFill>
              </a:rPr>
              <a:t>phosphorescent</a:t>
            </a:r>
            <a:r>
              <a:rPr lang="de-DE" sz="1400" dirty="0">
                <a:solidFill>
                  <a:srgbClr val="0F517D"/>
                </a:solidFill>
              </a:rPr>
              <a:t> </a:t>
            </a:r>
            <a:r>
              <a:rPr lang="de-DE" sz="1400" dirty="0" err="1">
                <a:solidFill>
                  <a:srgbClr val="0F517D"/>
                </a:solidFill>
              </a:rPr>
              <a:t>lamp</a:t>
            </a:r>
            <a:br>
              <a:rPr lang="de-DE" sz="1400" dirty="0">
                <a:solidFill>
                  <a:srgbClr val="0F517D"/>
                </a:solidFill>
              </a:rPr>
            </a:br>
            <a:r>
              <a:rPr lang="de-DE" sz="1400" dirty="0">
                <a:solidFill>
                  <a:srgbClr val="0F517D"/>
                </a:solidFill>
              </a:rPr>
              <a:t>(© Museum Experimentalphysik Innsbruck)</a:t>
            </a:r>
          </a:p>
        </p:txBody>
      </p:sp>
    </p:spTree>
    <p:extLst>
      <p:ext uri="{BB962C8B-B14F-4D97-AF65-F5344CB8AC3E}">
        <p14:creationId xmlns:p14="http://schemas.microsoft.com/office/powerpoint/2010/main" val="1611661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Goodspeed</a:t>
            </a:r>
            <a:r>
              <a:rPr lang="de-DE" sz="2000" b="1" dirty="0">
                <a:solidFill>
                  <a:srgbClr val="0F517D"/>
                </a:solidFill>
              </a:rPr>
              <a:t> – Pennsylvania 1890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243396" y="4971626"/>
            <a:ext cx="4230039" cy="738664"/>
          </a:xfrm>
          <a:prstGeom prst="rect">
            <a:avLst/>
          </a:prstGeom>
        </p:spPr>
        <p:txBody>
          <a:bodyPr wrap="square">
            <a:spAutoFit/>
          </a:bodyPr>
          <a:lstStyle/>
          <a:p>
            <a:pPr>
              <a:defRPr/>
            </a:pPr>
            <a:r>
              <a:rPr lang="en-US" sz="1400" dirty="0">
                <a:solidFill>
                  <a:srgbClr val="0F517D"/>
                </a:solidFill>
              </a:rPr>
              <a:t>A.W. Goodspeed (1860- 1943) and William Jennings (1860-1945) </a:t>
            </a:r>
          </a:p>
          <a:p>
            <a:pPr>
              <a:defRPr/>
            </a:pPr>
            <a:endParaRPr lang="en-US" sz="1400" dirty="0">
              <a:solidFill>
                <a:srgbClr val="0F517D"/>
              </a:solidFill>
            </a:endParaRPr>
          </a:p>
        </p:txBody>
      </p:sp>
      <p:pic>
        <p:nvPicPr>
          <p:cNvPr id="3" name="Grafik 2">
            <a:extLst>
              <a:ext uri="{FF2B5EF4-FFF2-40B4-BE49-F238E27FC236}">
                <a16:creationId xmlns:a16="http://schemas.microsoft.com/office/drawing/2014/main" id="{5162ECBD-EA70-1370-436E-769A7E629B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558" y="1952786"/>
            <a:ext cx="2039858" cy="295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1">
            <a:extLst>
              <a:ext uri="{FF2B5EF4-FFF2-40B4-BE49-F238E27FC236}">
                <a16:creationId xmlns:a16="http://schemas.microsoft.com/office/drawing/2014/main" id="{E00242C9-AA92-9140-7791-D51EE9CABD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9140" y="1952885"/>
            <a:ext cx="2332176"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ECC4F5D4-A2E0-8588-DA21-7056393EE1EB}"/>
              </a:ext>
            </a:extLst>
          </p:cNvPr>
          <p:cNvSpPr txBox="1"/>
          <p:nvPr/>
        </p:nvSpPr>
        <p:spPr>
          <a:xfrm>
            <a:off x="5082425" y="2921167"/>
            <a:ext cx="3962400" cy="1015663"/>
          </a:xfrm>
          <a:prstGeom prst="rect">
            <a:avLst/>
          </a:prstGeom>
          <a:noFill/>
        </p:spPr>
        <p:txBody>
          <a:bodyPr wrap="square" rtlCol="0">
            <a:spAutoFit/>
          </a:bodyPr>
          <a:lstStyle/>
          <a:p>
            <a:r>
              <a:rPr lang="en-US" sz="2000" b="1" kern="1200" dirty="0">
                <a:solidFill>
                  <a:srgbClr val="0F517D"/>
                </a:solidFill>
                <a:effectLst/>
                <a:ea typeface="ヒラギノ角ゴ Pro W3" pitchFamily="-1" charset="-128"/>
                <a:cs typeface="Arial" panose="020B0604020202020204" pitchFamily="34" charset="0"/>
              </a:rPr>
              <a:t>First "radiation accident" in history</a:t>
            </a:r>
          </a:p>
          <a:p>
            <a:endParaRPr lang="en-US" sz="2000" b="1" dirty="0">
              <a:solidFill>
                <a:srgbClr val="0F517D"/>
              </a:solidFill>
              <a:ea typeface="ヒラギノ角ゴ Pro W3" pitchFamily="-1" charset="-128"/>
              <a:cs typeface="Arial" panose="020B0604020202020204" pitchFamily="34" charset="0"/>
            </a:endParaRPr>
          </a:p>
          <a:p>
            <a:r>
              <a:rPr lang="en-US" sz="2000" dirty="0">
                <a:solidFill>
                  <a:srgbClr val="0F517D"/>
                </a:solidFill>
                <a:ea typeface="ヒラギノ角ゴ Pro W3" pitchFamily="-1" charset="-128"/>
                <a:cs typeface="Arial" panose="020B0604020202020204" pitchFamily="34" charset="0"/>
              </a:rPr>
              <a:t>22</a:t>
            </a:r>
            <a:r>
              <a:rPr lang="en-US" sz="2000" baseline="30000" dirty="0">
                <a:solidFill>
                  <a:srgbClr val="0F517D"/>
                </a:solidFill>
                <a:ea typeface="ヒラギノ角ゴ Pro W3" pitchFamily="-1" charset="-128"/>
                <a:cs typeface="Arial" panose="020B0604020202020204" pitchFamily="34" charset="0"/>
              </a:rPr>
              <a:t>nd</a:t>
            </a:r>
            <a:r>
              <a:rPr lang="en-US" sz="2000" dirty="0">
                <a:solidFill>
                  <a:srgbClr val="0F517D"/>
                </a:solidFill>
                <a:ea typeface="ヒラギノ角ゴ Pro W3" pitchFamily="-1" charset="-128"/>
                <a:cs typeface="Arial" panose="020B0604020202020204" pitchFamily="34" charset="0"/>
              </a:rPr>
              <a:t> February 1890</a:t>
            </a:r>
            <a:endParaRPr lang="de-DE" sz="2000" dirty="0">
              <a:solidFill>
                <a:srgbClr val="0F517D"/>
              </a:solidFill>
              <a:cs typeface="Arial" panose="020B0604020202020204" pitchFamily="34" charset="0"/>
            </a:endParaRPr>
          </a:p>
        </p:txBody>
      </p:sp>
    </p:spTree>
    <p:extLst>
      <p:ext uri="{BB962C8B-B14F-4D97-AF65-F5344CB8AC3E}">
        <p14:creationId xmlns:p14="http://schemas.microsoft.com/office/powerpoint/2010/main" val="2077996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Goodspeed</a:t>
            </a:r>
            <a:r>
              <a:rPr lang="de-DE" sz="2000" b="1" dirty="0">
                <a:solidFill>
                  <a:srgbClr val="0F517D"/>
                </a:solidFill>
              </a:rPr>
              <a:t> – Pennsylvania 1890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pic>
        <p:nvPicPr>
          <p:cNvPr id="5" name="Grafik 1">
            <a:extLst>
              <a:ext uri="{FF2B5EF4-FFF2-40B4-BE49-F238E27FC236}">
                <a16:creationId xmlns:a16="http://schemas.microsoft.com/office/drawing/2014/main" id="{D936739F-4064-C158-8B1E-764FAA9D4D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747" y="1536867"/>
            <a:ext cx="4570058" cy="336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a:extLst>
              <a:ext uri="{FF2B5EF4-FFF2-40B4-BE49-F238E27FC236}">
                <a16:creationId xmlns:a16="http://schemas.microsoft.com/office/drawing/2014/main" id="{3779E58E-A626-1B86-E23F-A5882E82E865}"/>
              </a:ext>
            </a:extLst>
          </p:cNvPr>
          <p:cNvSpPr/>
          <p:nvPr/>
        </p:nvSpPr>
        <p:spPr>
          <a:xfrm>
            <a:off x="358747" y="4993221"/>
            <a:ext cx="4010606" cy="307777"/>
          </a:xfrm>
          <a:prstGeom prst="rect">
            <a:avLst/>
          </a:prstGeom>
        </p:spPr>
        <p:txBody>
          <a:bodyPr wrap="square">
            <a:spAutoFit/>
          </a:bodyPr>
          <a:lstStyle/>
          <a:p>
            <a:pPr>
              <a:defRPr/>
            </a:pPr>
            <a:r>
              <a:rPr lang="en-US" sz="1400" dirty="0">
                <a:solidFill>
                  <a:srgbClr val="0F517D"/>
                </a:solidFill>
                <a:latin typeface="+mn-lt"/>
              </a:rPr>
              <a:t>Radiograph of two American coins 22.02.1890</a:t>
            </a:r>
          </a:p>
        </p:txBody>
      </p:sp>
      <p:sp>
        <p:nvSpPr>
          <p:cNvPr id="4" name="Rechteck 3">
            <a:extLst>
              <a:ext uri="{FF2B5EF4-FFF2-40B4-BE49-F238E27FC236}">
                <a16:creationId xmlns:a16="http://schemas.microsoft.com/office/drawing/2014/main" id="{AE50B962-BC5C-C478-46B0-913D3C913DCB}"/>
              </a:ext>
            </a:extLst>
          </p:cNvPr>
          <p:cNvSpPr/>
          <p:nvPr/>
        </p:nvSpPr>
        <p:spPr>
          <a:xfrm>
            <a:off x="5142415" y="1424357"/>
            <a:ext cx="3801414" cy="4862870"/>
          </a:xfrm>
          <a:prstGeom prst="rect">
            <a:avLst/>
          </a:prstGeom>
        </p:spPr>
        <p:txBody>
          <a:bodyPr wrap="square">
            <a:spAutoFit/>
          </a:bodyPr>
          <a:lstStyle/>
          <a:p>
            <a:pPr defTabSz="467359">
              <a:spcBef>
                <a:spcPts val="0"/>
              </a:spcBef>
              <a:spcAft>
                <a:spcPts val="600"/>
              </a:spcAft>
              <a:defRPr sz="2720"/>
            </a:pPr>
            <a:r>
              <a:rPr lang="en-US" sz="2000" i="1" dirty="0">
                <a:solidFill>
                  <a:srgbClr val="0F517D"/>
                </a:solidFill>
              </a:rPr>
              <a:t>"Now, gentlemen, we wish it clearly understood that we claim no credit whatever for what seems to have been a most interesting accident, yet the evidence seems quite convincing that the first Roentgen shadow picture was really produced almost exactly six years ago tonight, in the physical lecture room of the University of Pennsylvania.“</a:t>
            </a:r>
          </a:p>
          <a:p>
            <a:pPr defTabSz="467359">
              <a:spcBef>
                <a:spcPts val="0"/>
              </a:spcBef>
              <a:spcAft>
                <a:spcPts val="600"/>
              </a:spcAft>
              <a:defRPr sz="2720"/>
            </a:pPr>
            <a:endParaRPr lang="en-US" sz="2000" i="1" dirty="0">
              <a:solidFill>
                <a:srgbClr val="0F517D"/>
              </a:solidFill>
            </a:endParaRPr>
          </a:p>
          <a:p>
            <a:pPr defTabSz="467359">
              <a:spcBef>
                <a:spcPts val="0"/>
              </a:spcBef>
              <a:spcAft>
                <a:spcPts val="600"/>
              </a:spcAft>
              <a:defRPr sz="2720"/>
            </a:pPr>
            <a:r>
              <a:rPr lang="en-US" sz="2000" i="1" dirty="0">
                <a:solidFill>
                  <a:srgbClr val="0F517D"/>
                </a:solidFill>
              </a:rPr>
              <a:t>Goodspeed at a meeting of the American Philosophical Society, 21</a:t>
            </a:r>
            <a:r>
              <a:rPr lang="en-US" sz="2000" i="1" baseline="30000" dirty="0">
                <a:solidFill>
                  <a:srgbClr val="0F517D"/>
                </a:solidFill>
              </a:rPr>
              <a:t>st</a:t>
            </a:r>
            <a:r>
              <a:rPr lang="en-US" sz="2000" i="1" dirty="0">
                <a:solidFill>
                  <a:srgbClr val="0F517D"/>
                </a:solidFill>
              </a:rPr>
              <a:t> February 1896</a:t>
            </a:r>
          </a:p>
        </p:txBody>
      </p:sp>
    </p:spTree>
    <p:extLst>
      <p:ext uri="{BB962C8B-B14F-4D97-AF65-F5344CB8AC3E}">
        <p14:creationId xmlns:p14="http://schemas.microsoft.com/office/powerpoint/2010/main" val="3386577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Tesla – New York 1894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4610100" y="5827125"/>
            <a:ext cx="2331662" cy="523220"/>
          </a:xfrm>
          <a:prstGeom prst="rect">
            <a:avLst/>
          </a:prstGeom>
        </p:spPr>
        <p:txBody>
          <a:bodyPr wrap="square">
            <a:spAutoFit/>
          </a:bodyPr>
          <a:lstStyle/>
          <a:p>
            <a:pPr>
              <a:defRPr/>
            </a:pPr>
            <a:r>
              <a:rPr lang="en-US" sz="1400" dirty="0">
                <a:solidFill>
                  <a:srgbClr val="0F517D"/>
                </a:solidFill>
              </a:rPr>
              <a:t>Nikola Tesla (1856 – 1943)</a:t>
            </a:r>
          </a:p>
          <a:p>
            <a:pPr>
              <a:defRPr/>
            </a:pPr>
            <a:endParaRPr lang="en-US" sz="1400" dirty="0">
              <a:solidFill>
                <a:srgbClr val="0F517D"/>
              </a:solidFill>
            </a:endParaRPr>
          </a:p>
        </p:txBody>
      </p:sp>
      <p:pic>
        <p:nvPicPr>
          <p:cNvPr id="10" name="Bild" descr="Bild">
            <a:extLst>
              <a:ext uri="{FF2B5EF4-FFF2-40B4-BE49-F238E27FC236}">
                <a16:creationId xmlns:a16="http://schemas.microsoft.com/office/drawing/2014/main" id="{854FB703-D544-C857-55E5-ED8E2A5E24F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22601" y="1608247"/>
            <a:ext cx="3884384" cy="420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3">
            <a:extLst>
              <a:ext uri="{FF2B5EF4-FFF2-40B4-BE49-F238E27FC236}">
                <a16:creationId xmlns:a16="http://schemas.microsoft.com/office/drawing/2014/main" id="{B72DA69C-59F1-F6BD-A536-FC4A9B762F16}"/>
              </a:ext>
            </a:extLst>
          </p:cNvPr>
          <p:cNvPicPr>
            <a:picLocks noChangeAspect="1"/>
          </p:cNvPicPr>
          <p:nvPr/>
        </p:nvPicPr>
        <p:blipFill>
          <a:blip r:embed="rId5">
            <a:alphaModFix amt="85000"/>
            <a:extLst>
              <a:ext uri="{28A0092B-C50C-407E-A947-70E740481C1C}">
                <a14:useLocalDpi xmlns:a14="http://schemas.microsoft.com/office/drawing/2010/main" val="0"/>
              </a:ext>
            </a:extLst>
          </a:blip>
          <a:srcRect/>
          <a:stretch>
            <a:fillRect/>
          </a:stretch>
        </p:blipFill>
        <p:spPr bwMode="auto">
          <a:xfrm rot="20916432">
            <a:off x="498784" y="1890212"/>
            <a:ext cx="3840191" cy="3636088"/>
          </a:xfrm>
          <a:prstGeom prst="rect">
            <a:avLst/>
          </a:prstGeom>
          <a:noFill/>
          <a:ln>
            <a:noFill/>
          </a:ln>
          <a:effectLst>
            <a:softEdge rad="292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63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6824492" cy="400110"/>
          </a:xfrm>
          <a:prstGeom prst="rect">
            <a:avLst/>
          </a:prstGeom>
          <a:noFill/>
        </p:spPr>
        <p:txBody>
          <a:bodyPr wrap="square" rtlCol="0">
            <a:spAutoFit/>
          </a:bodyPr>
          <a:lstStyle/>
          <a:p>
            <a:r>
              <a:rPr lang="de-DE" sz="2000" b="1" dirty="0">
                <a:solidFill>
                  <a:srgbClr val="0F517D"/>
                </a:solidFill>
              </a:rPr>
              <a:t>Wilhelm Conrad Röntgen – The man </a:t>
            </a:r>
            <a:r>
              <a:rPr lang="de-DE" sz="2000" b="1" dirty="0" err="1">
                <a:solidFill>
                  <a:srgbClr val="0F517D"/>
                </a:solidFill>
              </a:rPr>
              <a:t>behind</a:t>
            </a:r>
            <a:r>
              <a:rPr lang="de-DE" sz="2000" b="1" dirty="0">
                <a:solidFill>
                  <a:srgbClr val="0F517D"/>
                </a:solidFill>
              </a:rPr>
              <a:t> </a:t>
            </a:r>
            <a:r>
              <a:rPr lang="de-DE" sz="2000" b="1" dirty="0" err="1">
                <a:solidFill>
                  <a:srgbClr val="0F517D"/>
                </a:solidFill>
              </a:rPr>
              <a:t>the</a:t>
            </a:r>
            <a:r>
              <a:rPr lang="de-DE" sz="2000" b="1" dirty="0">
                <a:solidFill>
                  <a:srgbClr val="0F517D"/>
                </a:solidFill>
              </a:rPr>
              <a:t> </a:t>
            </a:r>
            <a:r>
              <a:rPr lang="de-DE" sz="2000" b="1" dirty="0" err="1">
                <a:solidFill>
                  <a:srgbClr val="0F517D"/>
                </a:solidFill>
              </a:rPr>
              <a:t>discovery</a:t>
            </a:r>
            <a:endParaRPr lang="de-DE" sz="2000" b="1" dirty="0">
              <a:solidFill>
                <a:srgbClr val="0F517D"/>
              </a:solidFill>
            </a:endParaRP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pic>
        <p:nvPicPr>
          <p:cNvPr id="3" name="Grafik 1">
            <a:extLst>
              <a:ext uri="{FF2B5EF4-FFF2-40B4-BE49-F238E27FC236}">
                <a16:creationId xmlns:a16="http://schemas.microsoft.com/office/drawing/2014/main" id="{124A2EFD-D2FF-E312-789B-DA570A306A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645" y="1301453"/>
            <a:ext cx="2435974" cy="290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28AC7A63-8BF5-1691-F22B-E76BF4C4FC9E}"/>
              </a:ext>
            </a:extLst>
          </p:cNvPr>
          <p:cNvSpPr txBox="1">
            <a:spLocks noChangeArrowheads="1"/>
          </p:cNvSpPr>
          <p:nvPr/>
        </p:nvSpPr>
        <p:spPr bwMode="auto">
          <a:xfrm>
            <a:off x="370645" y="4136385"/>
            <a:ext cx="3031461" cy="633635"/>
          </a:xfrm>
          <a:prstGeom prst="rect">
            <a:avLst/>
          </a:prstGeom>
          <a:noFill/>
          <a:ln>
            <a:noFill/>
          </a:ln>
          <a:effectLst/>
        </p:spPr>
        <p:txBody>
          <a:bodyPr wrap="square">
            <a:spAutoFit/>
          </a:bodyPr>
          <a:lstStyle/>
          <a:p>
            <a:pPr eaLnBrk="0" hangingPunct="0">
              <a:lnSpc>
                <a:spcPts val="2100"/>
              </a:lnSpc>
              <a:defRPr/>
            </a:pPr>
            <a:r>
              <a:rPr lang="de-DE" sz="1400" dirty="0">
                <a:solidFill>
                  <a:srgbClr val="0F517D"/>
                </a:solidFill>
                <a:latin typeface="+mn-lt"/>
              </a:rPr>
              <a:t>W.C. Roentgen, 1894 </a:t>
            </a:r>
          </a:p>
          <a:p>
            <a:pPr eaLnBrk="0" hangingPunct="0">
              <a:lnSpc>
                <a:spcPts val="2100"/>
              </a:lnSpc>
              <a:defRPr/>
            </a:pPr>
            <a:r>
              <a:rPr lang="de-DE" sz="1400" dirty="0">
                <a:solidFill>
                  <a:srgbClr val="0F517D"/>
                </a:solidFill>
                <a:latin typeface="+mn-lt"/>
              </a:rPr>
              <a:t>(Archive University </a:t>
            </a:r>
            <a:r>
              <a:rPr lang="de-DE" sz="1400" dirty="0" err="1">
                <a:solidFill>
                  <a:srgbClr val="0F517D"/>
                </a:solidFill>
                <a:latin typeface="+mn-lt"/>
              </a:rPr>
              <a:t>of</a:t>
            </a:r>
            <a:r>
              <a:rPr lang="de-DE" sz="1400" dirty="0">
                <a:solidFill>
                  <a:srgbClr val="0F517D"/>
                </a:solidFill>
              </a:rPr>
              <a:t> </a:t>
            </a:r>
            <a:r>
              <a:rPr lang="de-DE" sz="1400" dirty="0" err="1">
                <a:solidFill>
                  <a:srgbClr val="0F517D"/>
                </a:solidFill>
                <a:latin typeface="+mn-lt"/>
              </a:rPr>
              <a:t>Wuerzburg</a:t>
            </a:r>
            <a:r>
              <a:rPr lang="de-DE" sz="2400" dirty="0">
                <a:solidFill>
                  <a:srgbClr val="0F517D"/>
                </a:solidFill>
                <a:latin typeface="Arial" pitchFamily="34" charset="0"/>
              </a:rPr>
              <a:t>)</a:t>
            </a:r>
          </a:p>
        </p:txBody>
      </p:sp>
      <p:sp>
        <p:nvSpPr>
          <p:cNvPr id="5" name="Rechteck 1">
            <a:extLst>
              <a:ext uri="{FF2B5EF4-FFF2-40B4-BE49-F238E27FC236}">
                <a16:creationId xmlns:a16="http://schemas.microsoft.com/office/drawing/2014/main" id="{E4B99932-B0C1-5C04-E7A6-D1350B743904}"/>
              </a:ext>
            </a:extLst>
          </p:cNvPr>
          <p:cNvSpPr>
            <a:spLocks noChangeArrowheads="1"/>
          </p:cNvSpPr>
          <p:nvPr/>
        </p:nvSpPr>
        <p:spPr bwMode="auto">
          <a:xfrm>
            <a:off x="3399589" y="1318639"/>
            <a:ext cx="574441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de-DE" altLang="de-DE" sz="1600" b="1" dirty="0">
                <a:solidFill>
                  <a:srgbClr val="0F517D"/>
                </a:solidFill>
                <a:latin typeface="+mn-lt"/>
              </a:rPr>
              <a:t>NAME                     Wilhelm Conrad Röntgen </a:t>
            </a:r>
          </a:p>
          <a:p>
            <a:pPr eaLnBrk="1" hangingPunct="1"/>
            <a:endParaRPr lang="de-DE" altLang="de-DE" sz="1600" b="1" dirty="0">
              <a:solidFill>
                <a:srgbClr val="0F517D"/>
              </a:solidFill>
              <a:latin typeface="+mn-lt"/>
            </a:endParaRPr>
          </a:p>
          <a:p>
            <a:pPr eaLnBrk="1" hangingPunct="1"/>
            <a:r>
              <a:rPr lang="de-DE" altLang="de-DE" sz="1600" b="1" dirty="0">
                <a:solidFill>
                  <a:srgbClr val="0F517D"/>
                </a:solidFill>
                <a:latin typeface="+mn-lt"/>
              </a:rPr>
              <a:t>DATE OF BIRTH      March 27, 1845</a:t>
            </a:r>
          </a:p>
          <a:p>
            <a:pPr eaLnBrk="1" hangingPunct="1"/>
            <a:r>
              <a:rPr lang="de-DE" altLang="de-DE" sz="1600" b="1" dirty="0">
                <a:solidFill>
                  <a:srgbClr val="0F517D"/>
                </a:solidFill>
                <a:latin typeface="+mn-lt"/>
              </a:rPr>
              <a:t>			    in Remscheid, Germany</a:t>
            </a:r>
          </a:p>
          <a:p>
            <a:pPr eaLnBrk="1" hangingPunct="1"/>
            <a:endParaRPr lang="de-DE" altLang="de-DE" sz="1600" b="1" dirty="0">
              <a:solidFill>
                <a:srgbClr val="0F517D"/>
              </a:solidFill>
              <a:latin typeface="+mn-lt"/>
            </a:endParaRPr>
          </a:p>
          <a:p>
            <a:pPr eaLnBrk="1" hangingPunct="1"/>
            <a:r>
              <a:rPr lang="de-DE" altLang="de-DE" sz="1600" b="1" dirty="0">
                <a:solidFill>
                  <a:srgbClr val="0F517D"/>
                </a:solidFill>
                <a:latin typeface="+mn-lt"/>
              </a:rPr>
              <a:t>EDUCATION           </a:t>
            </a:r>
            <a:r>
              <a:rPr lang="de-DE" altLang="de-DE" sz="1600" b="1" dirty="0" err="1">
                <a:solidFill>
                  <a:srgbClr val="0F517D"/>
                </a:solidFill>
                <a:latin typeface="+mn-lt"/>
              </a:rPr>
              <a:t>Mechanical</a:t>
            </a:r>
            <a:r>
              <a:rPr lang="de-DE" altLang="de-DE" sz="1600" b="1" dirty="0">
                <a:solidFill>
                  <a:srgbClr val="0F517D"/>
                </a:solidFill>
                <a:latin typeface="+mn-lt"/>
              </a:rPr>
              <a:t> </a:t>
            </a:r>
            <a:r>
              <a:rPr lang="de-DE" altLang="de-DE" sz="1600" b="1" dirty="0" err="1">
                <a:solidFill>
                  <a:srgbClr val="0F517D"/>
                </a:solidFill>
                <a:latin typeface="+mn-lt"/>
              </a:rPr>
              <a:t>engineering</a:t>
            </a:r>
            <a:r>
              <a:rPr lang="de-DE" altLang="de-DE" sz="1600" b="1" dirty="0">
                <a:solidFill>
                  <a:srgbClr val="0F517D"/>
                </a:solidFill>
                <a:latin typeface="+mn-lt"/>
              </a:rPr>
              <a:t> at </a:t>
            </a:r>
            <a:r>
              <a:rPr lang="de-DE" altLang="de-DE" sz="1600" b="1" dirty="0" err="1">
                <a:solidFill>
                  <a:srgbClr val="0F517D"/>
                </a:solidFill>
                <a:latin typeface="+mn-lt"/>
              </a:rPr>
              <a:t>Polytechnic</a:t>
            </a:r>
            <a:r>
              <a:rPr lang="de-DE" altLang="de-DE" sz="1600" b="1" dirty="0">
                <a:solidFill>
                  <a:srgbClr val="0F517D"/>
                </a:solidFill>
                <a:latin typeface="+mn-lt"/>
              </a:rPr>
              <a:t> (</a:t>
            </a:r>
            <a:r>
              <a:rPr lang="de-DE" altLang="de-DE" sz="1600" b="1" dirty="0" err="1">
                <a:solidFill>
                  <a:srgbClr val="0F517D"/>
                </a:solidFill>
                <a:latin typeface="+mn-lt"/>
              </a:rPr>
              <a:t>Zurich</a:t>
            </a:r>
            <a:r>
              <a:rPr lang="de-DE" altLang="de-DE" sz="1600" b="1" dirty="0">
                <a:solidFill>
                  <a:srgbClr val="0F517D"/>
                </a:solidFill>
                <a:latin typeface="+mn-lt"/>
              </a:rPr>
              <a:t>)</a:t>
            </a:r>
          </a:p>
          <a:p>
            <a:pPr eaLnBrk="1" hangingPunct="1"/>
            <a:r>
              <a:rPr lang="de-DE" altLang="de-DE" sz="1600" b="1" dirty="0">
                <a:solidFill>
                  <a:srgbClr val="0F517D"/>
                </a:solidFill>
                <a:latin typeface="+mn-lt"/>
              </a:rPr>
              <a:t>                                 PhD in </a:t>
            </a:r>
            <a:r>
              <a:rPr lang="de-DE" altLang="de-DE" sz="1600" b="1" dirty="0" err="1">
                <a:solidFill>
                  <a:srgbClr val="0F517D"/>
                </a:solidFill>
                <a:latin typeface="+mn-lt"/>
              </a:rPr>
              <a:t>physics</a:t>
            </a:r>
            <a:r>
              <a:rPr lang="de-DE" altLang="de-DE" sz="1600" b="1" dirty="0">
                <a:solidFill>
                  <a:srgbClr val="0F517D"/>
                </a:solidFill>
                <a:latin typeface="+mn-lt"/>
              </a:rPr>
              <a:t> at  University </a:t>
            </a:r>
            <a:r>
              <a:rPr lang="de-DE" altLang="de-DE" sz="1600" b="1" dirty="0" err="1">
                <a:solidFill>
                  <a:srgbClr val="0F517D"/>
                </a:solidFill>
                <a:latin typeface="+mn-lt"/>
              </a:rPr>
              <a:t>of</a:t>
            </a:r>
            <a:r>
              <a:rPr lang="de-DE" altLang="de-DE" sz="1600" b="1" dirty="0">
                <a:solidFill>
                  <a:srgbClr val="0F517D"/>
                </a:solidFill>
                <a:latin typeface="+mn-lt"/>
              </a:rPr>
              <a:t> </a:t>
            </a:r>
            <a:r>
              <a:rPr lang="de-DE" altLang="de-DE" sz="1600" b="1" dirty="0" err="1">
                <a:solidFill>
                  <a:srgbClr val="0F517D"/>
                </a:solidFill>
                <a:latin typeface="+mn-lt"/>
              </a:rPr>
              <a:t>Zurich</a:t>
            </a:r>
            <a:r>
              <a:rPr lang="de-DE" altLang="de-DE" sz="1600" b="1" dirty="0">
                <a:solidFill>
                  <a:srgbClr val="0F517D"/>
                </a:solidFill>
                <a:latin typeface="+mn-lt"/>
              </a:rPr>
              <a:t> </a:t>
            </a:r>
          </a:p>
          <a:p>
            <a:pPr eaLnBrk="1" hangingPunct="1"/>
            <a:r>
              <a:rPr lang="de-DE" altLang="de-DE" sz="1600" b="1" dirty="0">
                <a:solidFill>
                  <a:srgbClr val="0F517D"/>
                </a:solidFill>
                <a:latin typeface="+mn-lt"/>
              </a:rPr>
              <a:t> </a:t>
            </a:r>
          </a:p>
          <a:p>
            <a:pPr eaLnBrk="1" hangingPunct="1"/>
            <a:r>
              <a:rPr lang="de-DE" altLang="de-DE" sz="1600" b="1" dirty="0">
                <a:solidFill>
                  <a:srgbClr val="0F517D"/>
                </a:solidFill>
                <a:latin typeface="+mn-lt"/>
              </a:rPr>
              <a:t>PROFESSIONAL      </a:t>
            </a:r>
            <a:r>
              <a:rPr lang="de-DE" altLang="de-DE" sz="1600" b="1" dirty="0" err="1">
                <a:solidFill>
                  <a:srgbClr val="0F517D"/>
                </a:solidFill>
                <a:latin typeface="+mn-lt"/>
              </a:rPr>
              <a:t>Strassburg</a:t>
            </a:r>
            <a:r>
              <a:rPr lang="de-DE" altLang="de-DE" sz="1600" b="1" dirty="0">
                <a:solidFill>
                  <a:srgbClr val="0F517D"/>
                </a:solidFill>
                <a:latin typeface="+mn-lt"/>
              </a:rPr>
              <a:t>, Hohenheim, </a:t>
            </a:r>
            <a:r>
              <a:rPr lang="de-DE" altLang="de-DE" sz="1600" b="1" dirty="0" err="1">
                <a:solidFill>
                  <a:srgbClr val="0F517D"/>
                </a:solidFill>
                <a:latin typeface="+mn-lt"/>
              </a:rPr>
              <a:t>Giessen</a:t>
            </a:r>
            <a:r>
              <a:rPr lang="de-DE" altLang="de-DE" sz="1600" b="1" dirty="0">
                <a:solidFill>
                  <a:srgbClr val="0F517D"/>
                </a:solidFill>
                <a:latin typeface="+mn-lt"/>
              </a:rPr>
              <a:t>, </a:t>
            </a:r>
            <a:r>
              <a:rPr lang="de-DE" altLang="de-DE" sz="1600" b="1" dirty="0" err="1">
                <a:solidFill>
                  <a:srgbClr val="0F517D"/>
                </a:solidFill>
                <a:latin typeface="+mn-lt"/>
              </a:rPr>
              <a:t>Wuerzburg</a:t>
            </a:r>
            <a:r>
              <a:rPr lang="de-DE" altLang="de-DE" sz="1600" b="1" dirty="0">
                <a:solidFill>
                  <a:srgbClr val="0F517D"/>
                </a:solidFill>
                <a:latin typeface="+mn-lt"/>
              </a:rPr>
              <a:t>, </a:t>
            </a:r>
          </a:p>
          <a:p>
            <a:pPr eaLnBrk="1" hangingPunct="1"/>
            <a:r>
              <a:rPr lang="de-DE" altLang="de-DE" sz="1600" b="1" dirty="0">
                <a:solidFill>
                  <a:srgbClr val="0F517D"/>
                </a:solidFill>
                <a:latin typeface="+mn-lt"/>
              </a:rPr>
              <a:t>STATIONS 		    Munich</a:t>
            </a:r>
          </a:p>
          <a:p>
            <a:pPr eaLnBrk="1" hangingPunct="1"/>
            <a:endParaRPr lang="de-DE" altLang="de-DE" sz="1600" b="1" dirty="0">
              <a:solidFill>
                <a:srgbClr val="0F517D"/>
              </a:solidFill>
              <a:latin typeface="+mn-lt"/>
            </a:endParaRPr>
          </a:p>
          <a:p>
            <a:pPr eaLnBrk="1" hangingPunct="1"/>
            <a:r>
              <a:rPr lang="de-DE" altLang="de-DE" sz="1600" b="1" dirty="0">
                <a:solidFill>
                  <a:srgbClr val="0F517D"/>
                </a:solidFill>
                <a:latin typeface="+mn-lt"/>
              </a:rPr>
              <a:t>DATE OF DEATH     </a:t>
            </a:r>
            <a:r>
              <a:rPr lang="de-DE" altLang="de-DE" sz="1600" b="1" dirty="0" err="1">
                <a:solidFill>
                  <a:srgbClr val="0F517D"/>
                </a:solidFill>
                <a:latin typeface="+mn-lt"/>
              </a:rPr>
              <a:t>February</a:t>
            </a:r>
            <a:r>
              <a:rPr lang="de-DE" altLang="de-DE" sz="1600" b="1" dirty="0">
                <a:solidFill>
                  <a:srgbClr val="0F517D"/>
                </a:solidFill>
                <a:latin typeface="+mn-lt"/>
              </a:rPr>
              <a:t> 10, 1923 in Munich</a:t>
            </a:r>
          </a:p>
          <a:p>
            <a:pPr eaLnBrk="1" hangingPunct="1"/>
            <a:r>
              <a:rPr lang="de-DE" altLang="de-DE" sz="1600" b="1" dirty="0">
                <a:solidFill>
                  <a:srgbClr val="0F517D"/>
                </a:solidFill>
                <a:latin typeface="+mn-lt"/>
              </a:rPr>
              <a:t>			</a:t>
            </a:r>
          </a:p>
          <a:p>
            <a:pPr eaLnBrk="1" hangingPunct="1"/>
            <a:endParaRPr lang="de-DE" altLang="de-DE" sz="1600" b="1" dirty="0">
              <a:solidFill>
                <a:srgbClr val="0F517D"/>
              </a:solidFill>
              <a:latin typeface="+mn-lt"/>
            </a:endParaRPr>
          </a:p>
        </p:txBody>
      </p:sp>
      <p:sp>
        <p:nvSpPr>
          <p:cNvPr id="6" name="Rechteck 1">
            <a:extLst>
              <a:ext uri="{FF2B5EF4-FFF2-40B4-BE49-F238E27FC236}">
                <a16:creationId xmlns:a16="http://schemas.microsoft.com/office/drawing/2014/main" id="{8E423370-8F94-D4D4-8E4C-AE3408CBBCC5}"/>
              </a:ext>
            </a:extLst>
          </p:cNvPr>
          <p:cNvSpPr>
            <a:spLocks noChangeArrowheads="1"/>
          </p:cNvSpPr>
          <p:nvPr/>
        </p:nvSpPr>
        <p:spPr bwMode="auto">
          <a:xfrm>
            <a:off x="370645" y="4954171"/>
            <a:ext cx="8402710" cy="1415772"/>
          </a:xfrm>
          <a:prstGeom prst="rect">
            <a:avLst/>
          </a:prstGeom>
          <a:noFill/>
          <a:ln w="3175">
            <a:solidFill>
              <a:srgbClr val="0F517D">
                <a:alpha val="80000"/>
              </a:srgbClr>
            </a:solidFill>
            <a:miter lim="800000"/>
            <a:headEnd/>
            <a:tailEnd/>
            <a:extLst>
              <a:ext uri="{C807C97D-BFC1-408E-A445-0C87EB9F89A2}">
                <ask:lineSketchStyleProps xmlns:ask="http://schemas.microsoft.com/office/drawing/2018/sketchyshapes" sd="2650216993">
                  <a:custGeom>
                    <a:avLst/>
                    <a:gdLst>
                      <a:gd name="connsiteX0" fmla="*/ 0 w 8402710"/>
                      <a:gd name="connsiteY0" fmla="*/ 0 h 1415772"/>
                      <a:gd name="connsiteX1" fmla="*/ 8402710 w 8402710"/>
                      <a:gd name="connsiteY1" fmla="*/ 0 h 1415772"/>
                      <a:gd name="connsiteX2" fmla="*/ 8402710 w 8402710"/>
                      <a:gd name="connsiteY2" fmla="*/ 1415772 h 1415772"/>
                      <a:gd name="connsiteX3" fmla="*/ 0 w 8402710"/>
                      <a:gd name="connsiteY3" fmla="*/ 1415772 h 1415772"/>
                      <a:gd name="connsiteX4" fmla="*/ 0 w 8402710"/>
                      <a:gd name="connsiteY4" fmla="*/ 0 h 141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2710" h="1415772" extrusionOk="0">
                        <a:moveTo>
                          <a:pt x="0" y="0"/>
                        </a:moveTo>
                        <a:cubicBezTo>
                          <a:pt x="3397284" y="-5264"/>
                          <a:pt x="4799626" y="84467"/>
                          <a:pt x="8402710" y="0"/>
                        </a:cubicBezTo>
                        <a:cubicBezTo>
                          <a:pt x="8395488" y="257590"/>
                          <a:pt x="8394386" y="790738"/>
                          <a:pt x="8402710" y="1415772"/>
                        </a:cubicBezTo>
                        <a:cubicBezTo>
                          <a:pt x="5703955" y="1522092"/>
                          <a:pt x="2835469" y="1408123"/>
                          <a:pt x="0" y="1415772"/>
                        </a:cubicBezTo>
                        <a:cubicBezTo>
                          <a:pt x="-75219" y="1003961"/>
                          <a:pt x="-87396" y="393970"/>
                          <a:pt x="0" y="0"/>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800" dirty="0">
                <a:solidFill>
                  <a:srgbClr val="0F517D"/>
                </a:solidFill>
                <a:latin typeface="Arial" pitchFamily="34" charset="0"/>
              </a:rPr>
              <a:t>“According to the good tradition of German university professors, I believe their discoveries and inventions belong to humanity, and should not be hampered by patents, licenses, contracts, nor controlled by any group.”</a:t>
            </a:r>
          </a:p>
          <a:p>
            <a:pPr eaLnBrk="1" hangingPunct="1"/>
            <a:endParaRPr lang="en-US" altLang="de-DE" sz="1800" dirty="0">
              <a:solidFill>
                <a:srgbClr val="0F517D"/>
              </a:solidFill>
              <a:latin typeface="Arial" pitchFamily="34" charset="0"/>
            </a:endParaRPr>
          </a:p>
          <a:p>
            <a:pPr algn="r" eaLnBrk="1" hangingPunct="1"/>
            <a:r>
              <a:rPr lang="en-US" altLang="de-DE" sz="1400" dirty="0" err="1">
                <a:solidFill>
                  <a:srgbClr val="0F517D"/>
                </a:solidFill>
                <a:latin typeface="Arial" pitchFamily="34" charset="0"/>
                <a:ea typeface="ヒラギノ角ゴ Pro W3"/>
                <a:cs typeface="ヒラギノ角ゴ Pro W3"/>
              </a:rPr>
              <a:t>Röntgen</a:t>
            </a:r>
            <a:r>
              <a:rPr lang="en-US" altLang="de-DE" sz="1400" dirty="0">
                <a:solidFill>
                  <a:srgbClr val="0F517D"/>
                </a:solidFill>
                <a:latin typeface="Arial" pitchFamily="34" charset="0"/>
                <a:ea typeface="ヒラギノ角ゴ Pro W3"/>
                <a:cs typeface="ヒラギノ角ゴ Pro W3"/>
              </a:rPr>
              <a:t> in a letter to Max Levy, engineer at  A.E.G. </a:t>
            </a:r>
            <a:endParaRPr lang="en-GB" altLang="de-DE" sz="1200" dirty="0">
              <a:solidFill>
                <a:srgbClr val="0F517D"/>
              </a:solidFill>
              <a:latin typeface="Arial" pitchFamily="34" charset="0"/>
            </a:endParaRPr>
          </a:p>
        </p:txBody>
      </p:sp>
    </p:spTree>
    <p:extLst>
      <p:ext uri="{BB962C8B-B14F-4D97-AF65-F5344CB8AC3E}">
        <p14:creationId xmlns:p14="http://schemas.microsoft.com/office/powerpoint/2010/main" val="3091700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Tesla – New York 1894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pic>
        <p:nvPicPr>
          <p:cNvPr id="11" name="Picture 13">
            <a:extLst>
              <a:ext uri="{FF2B5EF4-FFF2-40B4-BE49-F238E27FC236}">
                <a16:creationId xmlns:a16="http://schemas.microsoft.com/office/drawing/2014/main" id="{91F43718-FD4B-A40A-6DB3-BF2555960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352" y="1349264"/>
            <a:ext cx="5040695" cy="467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758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Lenard – Bonn 1894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3" name="Inhaltsplatzhalter 2">
            <a:extLst>
              <a:ext uri="{FF2B5EF4-FFF2-40B4-BE49-F238E27FC236}">
                <a16:creationId xmlns:a16="http://schemas.microsoft.com/office/drawing/2014/main" id="{81139A86-62FC-84CE-AA82-6C8E704B715E}"/>
              </a:ext>
            </a:extLst>
          </p:cNvPr>
          <p:cNvSpPr txBox="1">
            <a:spLocks/>
          </p:cNvSpPr>
          <p:nvPr/>
        </p:nvSpPr>
        <p:spPr>
          <a:xfrm>
            <a:off x="442889" y="1781349"/>
            <a:ext cx="8228707" cy="4104456"/>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defRPr sz="2400">
                <a:solidFill>
                  <a:schemeClr val="accent3">
                    <a:lumOff val="44000"/>
                  </a:schemeClr>
                </a:solidFill>
                <a:latin typeface="+mn-lt"/>
                <a:ea typeface="+mn-ea"/>
                <a:cs typeface="+mn-cs"/>
                <a:sym typeface="Arial"/>
              </a:defRPr>
            </a:pPr>
            <a:r>
              <a:rPr lang="en-US" sz="3100" dirty="0">
                <a:solidFill>
                  <a:srgbClr val="0F517D"/>
                </a:solidFill>
                <a:sym typeface="Arial"/>
              </a:rPr>
              <a:t>„I am the mother of X-rays.</a:t>
            </a:r>
          </a:p>
          <a:p>
            <a:pPr algn="l">
              <a:lnSpc>
                <a:spcPct val="150000"/>
              </a:lnSpc>
              <a:spcBef>
                <a:spcPts val="0"/>
              </a:spcBef>
              <a:defRPr sz="2400">
                <a:solidFill>
                  <a:schemeClr val="accent3">
                    <a:lumOff val="44000"/>
                  </a:schemeClr>
                </a:solidFill>
                <a:latin typeface="+mn-lt"/>
                <a:ea typeface="+mn-ea"/>
                <a:cs typeface="+mn-cs"/>
                <a:sym typeface="Arial"/>
              </a:defRPr>
            </a:pPr>
            <a:endParaRPr lang="en-US" sz="3100" dirty="0">
              <a:solidFill>
                <a:srgbClr val="0F517D"/>
              </a:solidFill>
              <a:sym typeface="Arial"/>
            </a:endParaRPr>
          </a:p>
          <a:p>
            <a:pPr algn="l">
              <a:lnSpc>
                <a:spcPct val="150000"/>
              </a:lnSpc>
              <a:spcBef>
                <a:spcPts val="0"/>
              </a:spcBef>
              <a:defRPr sz="3200">
                <a:solidFill>
                  <a:schemeClr val="accent3">
                    <a:lumOff val="44000"/>
                  </a:schemeClr>
                </a:solidFill>
                <a:latin typeface="+mn-lt"/>
                <a:ea typeface="+mn-ea"/>
                <a:cs typeface="+mn-cs"/>
                <a:sym typeface="Arial"/>
              </a:defRPr>
            </a:pPr>
            <a:r>
              <a:rPr lang="en-US" sz="3100" dirty="0">
                <a:solidFill>
                  <a:srgbClr val="0F517D"/>
                </a:solidFill>
                <a:sym typeface="Arial"/>
              </a:rPr>
              <a:t>Just as the mid-wife is not responsible for the mechanism of birth, so was Roentgen not responsible for the discovery of </a:t>
            </a:r>
            <a:br>
              <a:rPr lang="en-US" sz="3100" dirty="0">
                <a:solidFill>
                  <a:srgbClr val="0F517D"/>
                </a:solidFill>
                <a:sym typeface="Arial"/>
              </a:rPr>
            </a:br>
            <a:r>
              <a:rPr lang="en-US" sz="3100" dirty="0">
                <a:solidFill>
                  <a:srgbClr val="0F517D"/>
                </a:solidFill>
                <a:sym typeface="Arial"/>
              </a:rPr>
              <a:t>X-rays since all the groundwork had been prepared by me. Without me, the name of Roentgen would be unknown today.”</a:t>
            </a:r>
          </a:p>
          <a:p>
            <a:pPr algn="l">
              <a:defRPr>
                <a:solidFill>
                  <a:schemeClr val="accent3">
                    <a:lumOff val="44000"/>
                  </a:schemeClr>
                </a:solidFill>
              </a:defRPr>
            </a:pPr>
            <a:endParaRPr lang="en-US" dirty="0">
              <a:solidFill>
                <a:srgbClr val="0F517D"/>
              </a:solidFill>
            </a:endParaRPr>
          </a:p>
          <a:p>
            <a:pPr algn="l">
              <a:spcBef>
                <a:spcPts val="0"/>
              </a:spcBef>
              <a:defRPr sz="1600"/>
            </a:pPr>
            <a:r>
              <a:rPr lang="en-US" sz="1600" dirty="0">
                <a:solidFill>
                  <a:srgbClr val="0F517D"/>
                </a:solidFill>
              </a:rPr>
              <a:t> </a:t>
            </a:r>
            <a:r>
              <a:rPr lang="en-US" sz="1800" dirty="0">
                <a:solidFill>
                  <a:srgbClr val="0F517D"/>
                </a:solidFill>
              </a:rPr>
              <a:t>Lenard, P. (1936)  Deutsche </a:t>
            </a:r>
            <a:r>
              <a:rPr lang="en-US" sz="1800" dirty="0" err="1">
                <a:solidFill>
                  <a:srgbClr val="0F517D"/>
                </a:solidFill>
              </a:rPr>
              <a:t>Physik</a:t>
            </a:r>
            <a:r>
              <a:rPr lang="en-US" sz="1800" dirty="0">
                <a:solidFill>
                  <a:srgbClr val="0F517D"/>
                </a:solidFill>
              </a:rPr>
              <a:t>. J. F. Lehmann, Munich. vol. 1</a:t>
            </a:r>
            <a:endParaRPr lang="en-US" sz="1600" dirty="0">
              <a:solidFill>
                <a:srgbClr val="0F517D"/>
              </a:solidFill>
            </a:endParaRPr>
          </a:p>
        </p:txBody>
      </p:sp>
    </p:spTree>
    <p:extLst>
      <p:ext uri="{BB962C8B-B14F-4D97-AF65-F5344CB8AC3E}">
        <p14:creationId xmlns:p14="http://schemas.microsoft.com/office/powerpoint/2010/main" val="1265054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Lenard – Bonn 1894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pic>
        <p:nvPicPr>
          <p:cNvPr id="4" name="Picture 2" descr="https://upload.wikimedia.org/wikipedia/commons/7/7c/Lenard.jpg">
            <a:extLst>
              <a:ext uri="{FF2B5EF4-FFF2-40B4-BE49-F238E27FC236}">
                <a16:creationId xmlns:a16="http://schemas.microsoft.com/office/drawing/2014/main" id="{C27C40B4-EFBD-E089-E2AA-0EC2FBAC2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673323"/>
            <a:ext cx="2667000" cy="3771901"/>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3328E300-1A10-F767-5B33-744B47D32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9264" y="1673323"/>
            <a:ext cx="3014645" cy="3771901"/>
          </a:xfrm>
          <a:prstGeom prst="rect">
            <a:avLst/>
          </a:prstGeom>
        </p:spPr>
      </p:pic>
      <p:pic>
        <p:nvPicPr>
          <p:cNvPr id="6" name="Grafik 5">
            <a:extLst>
              <a:ext uri="{FF2B5EF4-FFF2-40B4-BE49-F238E27FC236}">
                <a16:creationId xmlns:a16="http://schemas.microsoft.com/office/drawing/2014/main" id="{406301F3-A5BF-9BD9-4540-FE3A6308D377}"/>
              </a:ext>
            </a:extLst>
          </p:cNvPr>
          <p:cNvPicPr>
            <a:picLocks noChangeAspect="1"/>
          </p:cNvPicPr>
          <p:nvPr/>
        </p:nvPicPr>
        <p:blipFill>
          <a:blip r:embed="rId6"/>
          <a:stretch>
            <a:fillRect/>
          </a:stretch>
        </p:blipFill>
        <p:spPr>
          <a:xfrm>
            <a:off x="6153909" y="3681587"/>
            <a:ext cx="2976776" cy="1763637"/>
          </a:xfrm>
          <a:prstGeom prst="rect">
            <a:avLst/>
          </a:prstGeom>
        </p:spPr>
      </p:pic>
      <p:sp>
        <p:nvSpPr>
          <p:cNvPr id="8" name="Rechteck 7">
            <a:extLst>
              <a:ext uri="{FF2B5EF4-FFF2-40B4-BE49-F238E27FC236}">
                <a16:creationId xmlns:a16="http://schemas.microsoft.com/office/drawing/2014/main" id="{C5507024-7DD4-ED9F-6DFF-BB916A9EF48F}"/>
              </a:ext>
            </a:extLst>
          </p:cNvPr>
          <p:cNvSpPr/>
          <p:nvPr/>
        </p:nvSpPr>
        <p:spPr>
          <a:xfrm>
            <a:off x="6239185" y="1673323"/>
            <a:ext cx="2805640" cy="1908215"/>
          </a:xfrm>
          <a:prstGeom prst="rect">
            <a:avLst/>
          </a:prstGeom>
        </p:spPr>
        <p:txBody>
          <a:bodyPr wrap="square">
            <a:spAutoFit/>
          </a:bodyPr>
          <a:lstStyle/>
          <a:p>
            <a:pPr>
              <a:spcAft>
                <a:spcPts val="600"/>
              </a:spcAft>
            </a:pPr>
            <a:r>
              <a:rPr lang="en-US" b="1" i="1" dirty="0">
                <a:solidFill>
                  <a:srgbClr val="0F517D"/>
                </a:solidFill>
              </a:rPr>
              <a:t>“…But what would happen if the wall were made permeable to the cathode rays?...”</a:t>
            </a:r>
          </a:p>
          <a:p>
            <a:pPr>
              <a:spcAft>
                <a:spcPts val="600"/>
              </a:spcAft>
            </a:pPr>
            <a:endParaRPr lang="en-US" i="1" dirty="0">
              <a:solidFill>
                <a:srgbClr val="0F517D"/>
              </a:solidFill>
            </a:endParaRPr>
          </a:p>
          <a:p>
            <a:pPr>
              <a:spcAft>
                <a:spcPts val="600"/>
              </a:spcAft>
            </a:pPr>
            <a:r>
              <a:rPr lang="en-US" dirty="0">
                <a:solidFill>
                  <a:srgbClr val="0F517D"/>
                </a:solidFill>
              </a:rPr>
              <a:t>Lenard 1894</a:t>
            </a:r>
            <a:endParaRPr lang="de-DE" dirty="0">
              <a:solidFill>
                <a:srgbClr val="0F517D"/>
              </a:solidFill>
            </a:endParaRPr>
          </a:p>
        </p:txBody>
      </p:sp>
      <p:sp>
        <p:nvSpPr>
          <p:cNvPr id="10" name="Rechteck 9">
            <a:extLst>
              <a:ext uri="{FF2B5EF4-FFF2-40B4-BE49-F238E27FC236}">
                <a16:creationId xmlns:a16="http://schemas.microsoft.com/office/drawing/2014/main" id="{17B3F243-6432-B010-1E41-472F78D641EE}"/>
              </a:ext>
            </a:extLst>
          </p:cNvPr>
          <p:cNvSpPr/>
          <p:nvPr/>
        </p:nvSpPr>
        <p:spPr>
          <a:xfrm>
            <a:off x="227661" y="5560715"/>
            <a:ext cx="2667000" cy="523220"/>
          </a:xfrm>
          <a:prstGeom prst="rect">
            <a:avLst/>
          </a:prstGeom>
        </p:spPr>
        <p:txBody>
          <a:bodyPr wrap="square">
            <a:spAutoFit/>
          </a:bodyPr>
          <a:lstStyle/>
          <a:p>
            <a:pPr>
              <a:defRPr/>
            </a:pPr>
            <a:r>
              <a:rPr lang="en-US" sz="1400" dirty="0">
                <a:solidFill>
                  <a:srgbClr val="0F517D"/>
                </a:solidFill>
              </a:rPr>
              <a:t>Philipp Lenard (1862-1947)</a:t>
            </a:r>
          </a:p>
          <a:p>
            <a:pPr>
              <a:defRPr/>
            </a:pPr>
            <a:endParaRPr lang="en-US" sz="1400" dirty="0">
              <a:solidFill>
                <a:srgbClr val="0F517D"/>
              </a:solidFill>
            </a:endParaRPr>
          </a:p>
        </p:txBody>
      </p:sp>
    </p:spTree>
    <p:extLst>
      <p:ext uri="{BB962C8B-B14F-4D97-AF65-F5344CB8AC3E}">
        <p14:creationId xmlns:p14="http://schemas.microsoft.com/office/powerpoint/2010/main" val="1014212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309539" cy="400110"/>
          </a:xfrm>
          <a:prstGeom prst="rect">
            <a:avLst/>
          </a:prstGeom>
          <a:noFill/>
        </p:spPr>
        <p:txBody>
          <a:bodyPr wrap="square" rtlCol="0">
            <a:spAutoFit/>
          </a:bodyPr>
          <a:lstStyle/>
          <a:p>
            <a:r>
              <a:rPr lang="en-US" sz="2000" b="1" dirty="0" err="1">
                <a:solidFill>
                  <a:srgbClr val="0F517D"/>
                </a:solidFill>
              </a:rPr>
              <a:t>Röntgen</a:t>
            </a:r>
            <a:r>
              <a:rPr lang="en-US" sz="2000" b="1" dirty="0">
                <a:solidFill>
                  <a:srgbClr val="0F517D"/>
                </a:solidFill>
              </a:rPr>
              <a:t> – Wuerzburg 1895</a:t>
            </a:r>
            <a:endParaRPr lang="de-DE" sz="2000" b="1" dirty="0">
              <a:solidFill>
                <a:srgbClr val="0F517D"/>
              </a:solidFill>
            </a:endParaRPr>
          </a:p>
        </p:txBody>
      </p:sp>
      <p:pic>
        <p:nvPicPr>
          <p:cNvPr id="5" name="Grafik 2">
            <a:extLst>
              <a:ext uri="{FF2B5EF4-FFF2-40B4-BE49-F238E27FC236}">
                <a16:creationId xmlns:a16="http://schemas.microsoft.com/office/drawing/2014/main" id="{5659E267-C100-7904-07FD-D550AA012A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3063" y="1383465"/>
            <a:ext cx="2414110" cy="327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W:\Archiv DRM\Archiv 08 - Vorträge\Faszination Röntgenstrahlen\Bilder\Institut Würzburg.jpg">
            <a:extLst>
              <a:ext uri="{FF2B5EF4-FFF2-40B4-BE49-F238E27FC236}">
                <a16:creationId xmlns:a16="http://schemas.microsoft.com/office/drawing/2014/main" id="{14472EC7-99DD-DBE1-08B0-5231B756D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8503" y="1379445"/>
            <a:ext cx="5040398" cy="3283271"/>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70141931-55F1-75C9-377B-6A2182D83B06}"/>
              </a:ext>
            </a:extLst>
          </p:cNvPr>
          <p:cNvSpPr>
            <a:spLocks noChangeArrowheads="1"/>
          </p:cNvSpPr>
          <p:nvPr/>
        </p:nvSpPr>
        <p:spPr bwMode="auto">
          <a:xfrm>
            <a:off x="227661" y="4797120"/>
            <a:ext cx="8659164" cy="1600438"/>
          </a:xfrm>
          <a:prstGeom prst="rect">
            <a:avLst/>
          </a:prstGeom>
          <a:solidFill>
            <a:schemeClr val="bg1"/>
          </a:solidFill>
          <a:ln w="38100">
            <a:solidFill>
              <a:srgbClr val="A5C853"/>
            </a:solidFill>
            <a:miter lim="800000"/>
            <a:headEnd/>
            <a:tailEnd/>
          </a:ln>
          <a:effectLst>
            <a:outerShdw blurRad="40000" dist="20000" dir="5400000" rotWithShape="0">
              <a:srgbClr val="808080">
                <a:alpha val="37999"/>
              </a:srgbClr>
            </a:outerShdw>
          </a:effectLst>
        </p:spPr>
        <p:txBody>
          <a:bodyPr wrap="square">
            <a:spAutoFit/>
          </a:bodyPr>
          <a:lstStyle/>
          <a:p>
            <a:pPr eaLnBrk="0" hangingPunct="0">
              <a:spcBef>
                <a:spcPct val="50000"/>
              </a:spcBef>
              <a:defRPr/>
            </a:pPr>
            <a:r>
              <a:rPr lang="en-US" sz="1600" dirty="0">
                <a:solidFill>
                  <a:srgbClr val="0F517D"/>
                </a:solidFill>
                <a:latin typeface="Arial" charset="0"/>
                <a:cs typeface="Arial" charset="0"/>
              </a:rPr>
              <a:t>"I have been for a long time interested in the problem of the cathode rays from a vacuum tube as studied by Hertz and Lenard. I had followed theirs and other researches with great interest, and determined, as soon as I had the time, to make some researches of my own. This time I found at the close of last October (1895). I had been at work for some days when I discovered something new." </a:t>
            </a:r>
          </a:p>
          <a:p>
            <a:pPr eaLnBrk="0" hangingPunct="0">
              <a:spcBef>
                <a:spcPct val="50000"/>
              </a:spcBef>
              <a:defRPr/>
            </a:pPr>
            <a:r>
              <a:rPr lang="en-US" sz="1200" dirty="0">
                <a:solidFill>
                  <a:srgbClr val="0F517D"/>
                </a:solidFill>
                <a:latin typeface="Arial" charset="0"/>
                <a:cs typeface="Arial" charset="0"/>
              </a:rPr>
              <a:t>W. C. Roentgen: Interview </a:t>
            </a:r>
            <a:r>
              <a:rPr lang="en-US" sz="1200" dirty="0" err="1">
                <a:solidFill>
                  <a:srgbClr val="0F517D"/>
                </a:solidFill>
                <a:latin typeface="Arial" charset="0"/>
                <a:cs typeface="Arial" charset="0"/>
              </a:rPr>
              <a:t>mit</a:t>
            </a:r>
            <a:r>
              <a:rPr lang="en-US" sz="1200" dirty="0">
                <a:solidFill>
                  <a:srgbClr val="0F517D"/>
                </a:solidFill>
                <a:latin typeface="Arial" charset="0"/>
                <a:cs typeface="Arial" charset="0"/>
              </a:rPr>
              <a:t> H.J. Dam Mc </a:t>
            </a:r>
            <a:r>
              <a:rPr lang="en-US" sz="1200" dirty="0" err="1">
                <a:solidFill>
                  <a:srgbClr val="0F517D"/>
                </a:solidFill>
                <a:latin typeface="Arial" charset="0"/>
                <a:cs typeface="Arial" charset="0"/>
              </a:rPr>
              <a:t>Clure’s</a:t>
            </a:r>
            <a:r>
              <a:rPr lang="en-US" sz="1200" dirty="0">
                <a:solidFill>
                  <a:srgbClr val="0F517D"/>
                </a:solidFill>
                <a:latin typeface="Arial" charset="0"/>
                <a:cs typeface="Arial" charset="0"/>
              </a:rPr>
              <a:t> </a:t>
            </a:r>
            <a:r>
              <a:rPr lang="en-US" sz="1200" dirty="0" err="1">
                <a:solidFill>
                  <a:srgbClr val="0F517D"/>
                </a:solidFill>
                <a:latin typeface="Arial" charset="0"/>
                <a:cs typeface="Arial" charset="0"/>
              </a:rPr>
              <a:t>Magazin</a:t>
            </a:r>
            <a:r>
              <a:rPr lang="en-US" sz="1200" dirty="0">
                <a:solidFill>
                  <a:srgbClr val="0F517D"/>
                </a:solidFill>
                <a:latin typeface="Arial" charset="0"/>
                <a:cs typeface="Arial" charset="0"/>
              </a:rPr>
              <a:t>, April 1896</a:t>
            </a:r>
          </a:p>
        </p:txBody>
      </p:sp>
      <p:sp>
        <p:nvSpPr>
          <p:cNvPr id="3" name="Textfeld 2">
            <a:extLst>
              <a:ext uri="{FF2B5EF4-FFF2-40B4-BE49-F238E27FC236}">
                <a16:creationId xmlns:a16="http://schemas.microsoft.com/office/drawing/2014/main" id="{41D92270-0F49-3B8E-02AA-5D5315BF33A1}"/>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426940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289"/>
                </a:solidFill>
                <a:effectLst/>
                <a:uLnTx/>
                <a:uFillTx/>
                <a:latin typeface="Calibri" panose="020F0502020204030204" pitchFamily="34" charset="0"/>
                <a:ea typeface="+mn-ea"/>
                <a:cs typeface="Calibri" panose="020F0502020204030204" pitchFamily="34" charset="0"/>
              </a:rPr>
              <a:t>© Deutsches Röntgen-Museum</a:t>
            </a:r>
            <a:endParaRPr kumimoji="0" lang="en-GB" sz="1600" b="0" i="0" u="none" strike="noStrike" kern="1200" cap="none" spc="0" normalizeH="0" baseline="0" noProof="0" dirty="0">
              <a:ln>
                <a:noFill/>
              </a:ln>
              <a:solidFill>
                <a:srgbClr val="005289"/>
              </a:solidFill>
              <a:effectLst/>
              <a:uLnTx/>
              <a:uFillTx/>
              <a:latin typeface="Calibri" panose="020F0502020204030204"/>
              <a:ea typeface="+mn-ea"/>
              <a:cs typeface="+mn-cs"/>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43653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F517D"/>
                </a:solidFill>
                <a:effectLst/>
                <a:uLnTx/>
                <a:uFillTx/>
                <a:latin typeface="Calibri" panose="020F0502020204030204"/>
                <a:ea typeface="+mn-ea"/>
                <a:cs typeface="+mn-cs"/>
              </a:rPr>
              <a:t>The experiment – „I did not think; I investigated.“ </a:t>
            </a:r>
            <a:endParaRPr kumimoji="0" lang="de-DE" sz="2000" b="1" i="0" u="none" strike="noStrike" kern="1200" cap="none" spc="0" normalizeH="0" baseline="0" noProof="0" dirty="0">
              <a:ln>
                <a:noFill/>
              </a:ln>
              <a:solidFill>
                <a:srgbClr val="0F517D"/>
              </a:solidFill>
              <a:effectLst/>
              <a:uLnTx/>
              <a:uFillTx/>
              <a:latin typeface="Calibri" panose="020F0502020204030204"/>
              <a:ea typeface="+mn-ea"/>
              <a:cs typeface="+mn-cs"/>
            </a:endParaRPr>
          </a:p>
        </p:txBody>
      </p:sp>
      <p:pic>
        <p:nvPicPr>
          <p:cNvPr id="3" name="Picture 11" descr="C:\Dokumente und Einstellungen\busch.STR-VERWALTUNG\Eigene Dateien\Vorträge\Bilder\Rö Equipment 1896.jpg">
            <a:extLst>
              <a:ext uri="{FF2B5EF4-FFF2-40B4-BE49-F238E27FC236}">
                <a16:creationId xmlns:a16="http://schemas.microsoft.com/office/drawing/2014/main" id="{991B36DA-4AB2-7535-9B1A-D7AC25C42B0E}"/>
              </a:ext>
            </a:extLst>
          </p:cNvPr>
          <p:cNvPicPr>
            <a:picLocks noChangeAspect="1" noChangeArrowheads="1"/>
          </p:cNvPicPr>
          <p:nvPr/>
        </p:nvPicPr>
        <p:blipFill>
          <a:blip r:embed="rId4" cstate="print">
            <a:lum contrast="6000"/>
            <a:grayscl/>
            <a:extLst>
              <a:ext uri="{28A0092B-C50C-407E-A947-70E740481C1C}">
                <a14:useLocalDpi xmlns:a14="http://schemas.microsoft.com/office/drawing/2010/main" val="0"/>
              </a:ext>
            </a:extLst>
          </a:blip>
          <a:srcRect/>
          <a:stretch>
            <a:fillRect/>
          </a:stretch>
        </p:blipFill>
        <p:spPr bwMode="auto">
          <a:xfrm>
            <a:off x="222503" y="2093080"/>
            <a:ext cx="4349497" cy="31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1">
            <a:extLst>
              <a:ext uri="{FF2B5EF4-FFF2-40B4-BE49-F238E27FC236}">
                <a16:creationId xmlns:a16="http://schemas.microsoft.com/office/drawing/2014/main" id="{64340B13-BA51-B94D-0D1B-7428570EDC88}"/>
              </a:ext>
            </a:extLst>
          </p:cNvPr>
          <p:cNvSpPr>
            <a:spLocks noChangeArrowheads="1"/>
          </p:cNvSpPr>
          <p:nvPr/>
        </p:nvSpPr>
        <p:spPr bwMode="auto">
          <a:xfrm>
            <a:off x="4849813" y="1827252"/>
            <a:ext cx="403701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de-DE" sz="1600" b="0" i="0" u="none" strike="noStrike" kern="1200" cap="none" spc="0" normalizeH="0" baseline="0" noProof="0" dirty="0">
                <a:ln>
                  <a:noFill/>
                </a:ln>
                <a:solidFill>
                  <a:srgbClr val="0F517D"/>
                </a:solidFill>
                <a:effectLst/>
                <a:uLnTx/>
                <a:uFillTx/>
                <a:latin typeface="Arial" pitchFamily="34" charset="0"/>
                <a:ea typeface="+mn-ea"/>
                <a:cs typeface="Arial" pitchFamily="34" charset="0"/>
              </a:rPr>
              <a:t>“A discharge from a large induction coil is passed through a </a:t>
            </a:r>
            <a:r>
              <a:rPr kumimoji="0" lang="en-US" altLang="de-DE" sz="1600" b="0" i="0" u="none" strike="noStrike" kern="1200" cap="none" spc="0" normalizeH="0" baseline="0" noProof="0" dirty="0" err="1">
                <a:ln>
                  <a:noFill/>
                </a:ln>
                <a:solidFill>
                  <a:srgbClr val="0F517D"/>
                </a:solidFill>
                <a:effectLst/>
                <a:uLnTx/>
                <a:uFillTx/>
                <a:latin typeface="Arial" pitchFamily="34" charset="0"/>
                <a:ea typeface="+mn-ea"/>
                <a:cs typeface="Arial" pitchFamily="34" charset="0"/>
              </a:rPr>
              <a:t>Hittorf’s</a:t>
            </a:r>
            <a:r>
              <a:rPr kumimoji="0" lang="en-US" altLang="de-DE" sz="1600" b="0" i="0" u="none" strike="noStrike" kern="1200" cap="none" spc="0" normalizeH="0" baseline="0" noProof="0" dirty="0">
                <a:ln>
                  <a:noFill/>
                </a:ln>
                <a:solidFill>
                  <a:srgbClr val="0F517D"/>
                </a:solidFill>
                <a:effectLst/>
                <a:uLnTx/>
                <a:uFillTx/>
                <a:latin typeface="Arial" pitchFamily="34" charset="0"/>
                <a:ea typeface="+mn-ea"/>
                <a:cs typeface="Arial" pitchFamily="34" charset="0"/>
              </a:rPr>
              <a:t> vacuum tube, or through a well-exhausted Crookes’ or Lenard’s tube. The tube is surrounded by a fairly close-fitting shield of black paper; it is then possible to see, in a completely darkened room, that paper covered on one side with barium </a:t>
            </a:r>
            <a:r>
              <a:rPr kumimoji="0" lang="en-US" altLang="de-DE" sz="1600" b="0" i="0" u="none" strike="noStrike" kern="1200" cap="none" spc="0" normalizeH="0" baseline="0" noProof="0" dirty="0" err="1">
                <a:ln>
                  <a:noFill/>
                </a:ln>
                <a:solidFill>
                  <a:srgbClr val="0F517D"/>
                </a:solidFill>
                <a:effectLst/>
                <a:uLnTx/>
                <a:uFillTx/>
                <a:latin typeface="Arial" pitchFamily="34" charset="0"/>
                <a:ea typeface="+mn-ea"/>
                <a:cs typeface="Arial" pitchFamily="34" charset="0"/>
              </a:rPr>
              <a:t>platino</a:t>
            </a:r>
            <a:r>
              <a:rPr kumimoji="0" lang="en-US" altLang="de-DE" sz="1600" b="0" i="0" u="none" strike="noStrike" kern="1200" cap="none" spc="0" normalizeH="0" baseline="0" noProof="0" dirty="0">
                <a:ln>
                  <a:noFill/>
                </a:ln>
                <a:solidFill>
                  <a:srgbClr val="0F517D"/>
                </a:solidFill>
                <a:effectLst/>
                <a:uLnTx/>
                <a:uFillTx/>
                <a:latin typeface="Arial" pitchFamily="34" charset="0"/>
                <a:ea typeface="+mn-ea"/>
                <a:cs typeface="Arial" pitchFamily="34" charset="0"/>
              </a:rPr>
              <a:t>-cyanide lights up with brilliant fluorescence when brought into the neighborhood of the tube, whether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de-DE" sz="1600" b="0" i="0" u="none" strike="noStrike" kern="1200" cap="none" spc="0" normalizeH="0" baseline="0" noProof="0" dirty="0">
                <a:ln>
                  <a:noFill/>
                </a:ln>
                <a:solidFill>
                  <a:srgbClr val="0F517D"/>
                </a:solidFill>
                <a:effectLst/>
                <a:uLnTx/>
                <a:uFillTx/>
                <a:latin typeface="Arial" pitchFamily="34" charset="0"/>
                <a:ea typeface="+mn-ea"/>
                <a:cs typeface="Arial" pitchFamily="34" charset="0"/>
              </a:rPr>
              <a:t>the painted side or the other be turned towards the tube. The fluorescence is still visible at two meters distance. It is easy to show that the origin of the fluorescence lies within the vacuum tube.“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de-DE" sz="1600" b="0" i="0" u="none" strike="noStrike" kern="1200" cap="none" spc="0" normalizeH="0" baseline="0" noProof="0" dirty="0">
              <a:ln>
                <a:noFill/>
              </a:ln>
              <a:solidFill>
                <a:srgbClr val="0F517D"/>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de-DE" sz="1200" b="0" i="0" u="none" strike="noStrike" kern="1200" cap="none" spc="0" normalizeH="0" baseline="0" noProof="0" dirty="0">
                <a:ln>
                  <a:noFill/>
                </a:ln>
                <a:solidFill>
                  <a:srgbClr val="0F517D"/>
                </a:solidFill>
                <a:effectLst/>
                <a:uLnTx/>
                <a:uFillTx/>
                <a:latin typeface="Arial" pitchFamily="34" charset="0"/>
                <a:ea typeface="+mn-ea"/>
                <a:cs typeface="Arial" pitchFamily="34" charset="0"/>
              </a:rPr>
              <a:t>Roentgen WC. On a new kind of rays. Nature 53, 274, §1. 1896</a:t>
            </a:r>
          </a:p>
        </p:txBody>
      </p:sp>
      <p:sp>
        <p:nvSpPr>
          <p:cNvPr id="5" name="Textfeld 4">
            <a:extLst>
              <a:ext uri="{FF2B5EF4-FFF2-40B4-BE49-F238E27FC236}">
                <a16:creationId xmlns:a16="http://schemas.microsoft.com/office/drawing/2014/main" id="{D4B5625F-98AF-56FF-E339-87DF1CDE97E2}"/>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934605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Thomson - Cambridge 1896 </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10" name="Rechteck 9">
            <a:extLst>
              <a:ext uri="{FF2B5EF4-FFF2-40B4-BE49-F238E27FC236}">
                <a16:creationId xmlns:a16="http://schemas.microsoft.com/office/drawing/2014/main" id="{17B3F243-6432-B010-1E41-472F78D641EE}"/>
              </a:ext>
            </a:extLst>
          </p:cNvPr>
          <p:cNvSpPr/>
          <p:nvPr/>
        </p:nvSpPr>
        <p:spPr>
          <a:xfrm>
            <a:off x="513565" y="5724632"/>
            <a:ext cx="5175881" cy="523220"/>
          </a:xfrm>
          <a:prstGeom prst="rect">
            <a:avLst/>
          </a:prstGeom>
        </p:spPr>
        <p:txBody>
          <a:bodyPr wrap="square">
            <a:spAutoFit/>
          </a:bodyPr>
          <a:lstStyle/>
          <a:p>
            <a:pPr>
              <a:defRPr/>
            </a:pPr>
            <a:r>
              <a:rPr lang="en-US" sz="1400" dirty="0">
                <a:solidFill>
                  <a:srgbClr val="0F517D"/>
                </a:solidFill>
              </a:rPr>
              <a:t>Joseph J. Thomson (1856-1940) </a:t>
            </a:r>
            <a:br>
              <a:rPr lang="en-US" sz="1400" dirty="0">
                <a:solidFill>
                  <a:srgbClr val="0F517D"/>
                </a:solidFill>
              </a:rPr>
            </a:br>
            <a:r>
              <a:rPr lang="en-US" sz="1400" dirty="0">
                <a:solidFill>
                  <a:srgbClr val="0F517D"/>
                </a:solidFill>
              </a:rPr>
              <a:t>Cavendish-Laboratory, Cambridge, UK</a:t>
            </a:r>
          </a:p>
        </p:txBody>
      </p:sp>
      <p:pic>
        <p:nvPicPr>
          <p:cNvPr id="16" name="Picture 2">
            <a:extLst>
              <a:ext uri="{FF2B5EF4-FFF2-40B4-BE49-F238E27FC236}">
                <a16:creationId xmlns:a16="http://schemas.microsoft.com/office/drawing/2014/main" id="{2B054BB9-2C24-E512-CAD8-09FEBF887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66" y="1410688"/>
            <a:ext cx="5175881" cy="42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Pfeil: nach links 17">
            <a:extLst>
              <a:ext uri="{FF2B5EF4-FFF2-40B4-BE49-F238E27FC236}">
                <a16:creationId xmlns:a16="http://schemas.microsoft.com/office/drawing/2014/main" id="{DC67CABC-A7D1-B9D9-0D08-07BFA4836B4C}"/>
              </a:ext>
            </a:extLst>
          </p:cNvPr>
          <p:cNvSpPr/>
          <p:nvPr/>
        </p:nvSpPr>
        <p:spPr>
          <a:xfrm>
            <a:off x="5869429" y="2024636"/>
            <a:ext cx="867670" cy="275187"/>
          </a:xfrm>
          <a:prstGeom prst="leftArrow">
            <a:avLst/>
          </a:prstGeom>
          <a:solidFill>
            <a:srgbClr val="0F517D"/>
          </a:solidFill>
          <a:ln>
            <a:solidFill>
              <a:srgbClr val="0F5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B284E4E8-E60D-3ED1-FF55-26ED8791A142}"/>
              </a:ext>
            </a:extLst>
          </p:cNvPr>
          <p:cNvSpPr>
            <a:spLocks noChangeArrowheads="1"/>
          </p:cNvSpPr>
          <p:nvPr/>
        </p:nvSpPr>
        <p:spPr bwMode="auto">
          <a:xfrm>
            <a:off x="6917081" y="1992952"/>
            <a:ext cx="18158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de-DE" altLang="de-DE" sz="1600" b="1" dirty="0">
                <a:solidFill>
                  <a:srgbClr val="0F517D"/>
                </a:solidFill>
                <a:latin typeface="Verdana" pitchFamily="34" charset="0"/>
                <a:cs typeface="Times New Roman" pitchFamily="18" charset="0"/>
              </a:rPr>
              <a:t>Radiographs!</a:t>
            </a:r>
          </a:p>
        </p:txBody>
      </p:sp>
    </p:spTree>
    <p:extLst>
      <p:ext uri="{BB962C8B-B14F-4D97-AF65-F5344CB8AC3E}">
        <p14:creationId xmlns:p14="http://schemas.microsoft.com/office/powerpoint/2010/main" val="1288385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Conclusion</a:t>
            </a:r>
            <a:endParaRPr lang="de-DE" sz="2000" b="1" dirty="0">
              <a:solidFill>
                <a:srgbClr val="0F517D"/>
              </a:solidFill>
            </a:endParaRP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3" name="Rechteck 2">
            <a:extLst>
              <a:ext uri="{FF2B5EF4-FFF2-40B4-BE49-F238E27FC236}">
                <a16:creationId xmlns:a16="http://schemas.microsoft.com/office/drawing/2014/main" id="{182D4540-FCE2-9C10-71DE-7C85BAE4AC56}"/>
              </a:ext>
            </a:extLst>
          </p:cNvPr>
          <p:cNvSpPr/>
          <p:nvPr/>
        </p:nvSpPr>
        <p:spPr>
          <a:xfrm>
            <a:off x="833501" y="1520901"/>
            <a:ext cx="7553197" cy="4401205"/>
          </a:xfrm>
          <a:prstGeom prst="rect">
            <a:avLst/>
          </a:prstGeom>
        </p:spPr>
        <p:txBody>
          <a:bodyPr wrap="square">
            <a:spAutoFit/>
          </a:bodyPr>
          <a:lstStyle/>
          <a:p>
            <a:pPr marL="285750" lvl="0" indent="-285750">
              <a:spcBef>
                <a:spcPts val="600"/>
              </a:spcBef>
              <a:spcAft>
                <a:spcPts val="600"/>
              </a:spcAft>
              <a:buFont typeface="Wingdings" panose="05000000000000000000" pitchFamily="2" charset="2"/>
              <a:buChar char="Ø"/>
              <a:defRPr/>
            </a:pPr>
            <a:r>
              <a:rPr lang="en-US" sz="2000" dirty="0">
                <a:solidFill>
                  <a:srgbClr val="0F517D"/>
                </a:solidFill>
                <a:ea typeface="ヒラギノ角ゴ Pro W3" pitchFamily="-1" charset="-128"/>
                <a:cs typeface="ヒラギノ角ゴ Pro W3" pitchFamily="-1" charset="-128"/>
              </a:rPr>
              <a:t>The study of gas discharge and the clarification of the physical nature of cathode rays was an important field of research in the 19th century. </a:t>
            </a:r>
          </a:p>
          <a:p>
            <a:pPr marL="285750" lvl="0" indent="-285750">
              <a:spcBef>
                <a:spcPts val="600"/>
              </a:spcBef>
              <a:spcAft>
                <a:spcPts val="600"/>
              </a:spcAft>
              <a:buFont typeface="Wingdings" panose="05000000000000000000" pitchFamily="2" charset="2"/>
              <a:buChar char="Ø"/>
              <a:defRPr/>
            </a:pPr>
            <a:r>
              <a:rPr lang="en-GB" sz="2000" dirty="0">
                <a:solidFill>
                  <a:srgbClr val="0F517D"/>
                </a:solidFill>
                <a:ea typeface="ヒラギノ角ゴ Pro W3" pitchFamily="-1" charset="-128"/>
                <a:cs typeface="ヒラギノ角ゴ Pro W3" pitchFamily="-1" charset="-128"/>
              </a:rPr>
              <a:t>Despite numerous observations on the existence of a radiation penetrating matter, no questions or not the right questions were asked to clarify the phenomena. </a:t>
            </a:r>
          </a:p>
          <a:p>
            <a:pPr marL="285750" lvl="0" indent="-285750">
              <a:spcBef>
                <a:spcPts val="600"/>
              </a:spcBef>
              <a:spcAft>
                <a:spcPts val="600"/>
              </a:spcAft>
              <a:buFont typeface="Wingdings" panose="05000000000000000000" pitchFamily="2" charset="2"/>
              <a:buChar char="Ø"/>
              <a:defRPr/>
            </a:pPr>
            <a:r>
              <a:rPr lang="en-GB" sz="2000" dirty="0">
                <a:solidFill>
                  <a:srgbClr val="0F517D"/>
                </a:solidFill>
                <a:ea typeface="ヒラギノ角ゴ Pro W3" pitchFamily="-1" charset="-128"/>
                <a:cs typeface="ヒラギノ角ゴ Pro W3" pitchFamily="-1" charset="-128"/>
              </a:rPr>
              <a:t>Röntgen was not the first to generate and observe X-rays. </a:t>
            </a:r>
          </a:p>
          <a:p>
            <a:pPr marL="285750" lvl="0" indent="-285750">
              <a:spcBef>
                <a:spcPts val="600"/>
              </a:spcBef>
              <a:spcAft>
                <a:spcPts val="600"/>
              </a:spcAft>
              <a:buFont typeface="Wingdings" panose="05000000000000000000" pitchFamily="2" charset="2"/>
              <a:buChar char="Ø"/>
              <a:defRPr/>
            </a:pPr>
            <a:r>
              <a:rPr lang="en-GB" sz="2000" dirty="0">
                <a:solidFill>
                  <a:srgbClr val="0F517D"/>
                </a:solidFill>
                <a:ea typeface="ヒラギノ角ゴ Pro W3" pitchFamily="-1" charset="-128"/>
                <a:cs typeface="ヒラギノ角ゴ Pro W3" pitchFamily="-1" charset="-128"/>
              </a:rPr>
              <a:t>Röntgen was the first to clearly identify the new phenomenon and to describe its properties precisely in the course of his meticulous research. </a:t>
            </a:r>
          </a:p>
          <a:p>
            <a:pPr marL="285750" lvl="0" indent="-285750">
              <a:spcBef>
                <a:spcPts val="600"/>
              </a:spcBef>
              <a:spcAft>
                <a:spcPts val="600"/>
              </a:spcAft>
              <a:buFont typeface="Wingdings" panose="05000000000000000000" pitchFamily="2" charset="2"/>
              <a:buChar char="Ø"/>
              <a:defRPr/>
            </a:pPr>
            <a:r>
              <a:rPr lang="en-US" sz="2000" dirty="0">
                <a:solidFill>
                  <a:srgbClr val="0F517D"/>
                </a:solidFill>
                <a:ea typeface="ヒラギノ角ゴ Pro W3" pitchFamily="-1" charset="-128"/>
                <a:cs typeface="ヒラギノ角ゴ Pro W3" pitchFamily="-1" charset="-128"/>
              </a:rPr>
              <a:t>After numerous speculations JJ Thomson's research on the specific charge of cathode rays, proved that they were electrons. </a:t>
            </a:r>
          </a:p>
        </p:txBody>
      </p:sp>
    </p:spTree>
    <p:extLst>
      <p:ext uri="{BB962C8B-B14F-4D97-AF65-F5344CB8AC3E}">
        <p14:creationId xmlns:p14="http://schemas.microsoft.com/office/powerpoint/2010/main" val="3749402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Conclusion</a:t>
            </a:r>
            <a:endParaRPr lang="de-DE" sz="2000" b="1" dirty="0">
              <a:solidFill>
                <a:srgbClr val="0F517D"/>
              </a:solidFill>
            </a:endParaRP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pic>
        <p:nvPicPr>
          <p:cNvPr id="5" name="Grafik 4" descr="Ein Bild, das Text, Schuhwerk, Kleidung, Poster enthält.&#10;&#10;Automatisch generierte Beschreibung">
            <a:extLst>
              <a:ext uri="{FF2B5EF4-FFF2-40B4-BE49-F238E27FC236}">
                <a16:creationId xmlns:a16="http://schemas.microsoft.com/office/drawing/2014/main" id="{A1FC0332-7DC8-6088-B801-403A25471AF8}"/>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7661" y="1333577"/>
            <a:ext cx="5361905" cy="5000000"/>
          </a:xfrm>
          <a:prstGeom prst="rect">
            <a:avLst/>
          </a:prstGeom>
        </p:spPr>
      </p:pic>
      <p:sp>
        <p:nvSpPr>
          <p:cNvPr id="6" name="Textfeld 5">
            <a:extLst>
              <a:ext uri="{FF2B5EF4-FFF2-40B4-BE49-F238E27FC236}">
                <a16:creationId xmlns:a16="http://schemas.microsoft.com/office/drawing/2014/main" id="{3E4B51BD-EA86-816B-8244-0DD388FB6EC5}"/>
              </a:ext>
            </a:extLst>
          </p:cNvPr>
          <p:cNvSpPr txBox="1"/>
          <p:nvPr/>
        </p:nvSpPr>
        <p:spPr>
          <a:xfrm>
            <a:off x="5937960" y="3479634"/>
            <a:ext cx="2668555" cy="707886"/>
          </a:xfrm>
          <a:prstGeom prst="rect">
            <a:avLst/>
          </a:prstGeom>
          <a:noFill/>
        </p:spPr>
        <p:txBody>
          <a:bodyPr wrap="square" rtlCol="0">
            <a:spAutoFit/>
          </a:bodyPr>
          <a:lstStyle/>
          <a:p>
            <a:r>
              <a:rPr lang="de-DE" sz="4000" b="1" dirty="0" err="1">
                <a:solidFill>
                  <a:srgbClr val="0F517D"/>
                </a:solidFill>
              </a:rPr>
              <a:t>Serendipity</a:t>
            </a:r>
            <a:endParaRPr lang="de-DE" sz="4000" b="1" dirty="0">
              <a:solidFill>
                <a:srgbClr val="0F517D"/>
              </a:solidFill>
            </a:endParaRPr>
          </a:p>
        </p:txBody>
      </p:sp>
    </p:spTree>
    <p:extLst>
      <p:ext uri="{BB962C8B-B14F-4D97-AF65-F5344CB8AC3E}">
        <p14:creationId xmlns:p14="http://schemas.microsoft.com/office/powerpoint/2010/main" val="1316563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Röntgen-Museum in Remscheid</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Apothecaries’ history fellows I 21</a:t>
            </a:r>
            <a:r>
              <a:rPr lang="en-GB" sz="1600" baseline="30000" dirty="0">
                <a:solidFill>
                  <a:srgbClr val="005289"/>
                </a:solidFill>
                <a:latin typeface="Calibri" panose="020F0502020204030204" pitchFamily="34" charset="0"/>
                <a:cs typeface="Calibri" panose="020F0502020204030204" pitchFamily="34" charset="0"/>
              </a:rPr>
              <a:t>st</a:t>
            </a:r>
            <a:r>
              <a:rPr lang="en-GB" sz="1600" dirty="0">
                <a:solidFill>
                  <a:srgbClr val="005289"/>
                </a:solidFill>
                <a:latin typeface="Calibri" panose="020F0502020204030204" pitchFamily="34" charset="0"/>
                <a:cs typeface="Calibri" panose="020F0502020204030204" pitchFamily="34" charset="0"/>
              </a:rPr>
              <a:t> March 2023</a:t>
            </a:r>
            <a:endParaRPr lang="en-GB" sz="1600" dirty="0">
              <a:solidFill>
                <a:srgbClr val="005289"/>
              </a:solidFill>
            </a:endParaRPr>
          </a:p>
        </p:txBody>
      </p:sp>
      <p:pic>
        <p:nvPicPr>
          <p:cNvPr id="3" name="Grafik 2">
            <a:extLst>
              <a:ext uri="{FF2B5EF4-FFF2-40B4-BE49-F238E27FC236}">
                <a16:creationId xmlns:a16="http://schemas.microsoft.com/office/drawing/2014/main" id="{25F84E37-8E8E-52C8-C41B-22D0E06DE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33"/>
          <a:stretch/>
        </p:blipFill>
        <p:spPr>
          <a:xfrm>
            <a:off x="318912" y="1255256"/>
            <a:ext cx="5033698" cy="3383996"/>
          </a:xfrm>
          <a:prstGeom prst="rect">
            <a:avLst/>
          </a:prstGeom>
        </p:spPr>
      </p:pic>
      <p:pic>
        <p:nvPicPr>
          <p:cNvPr id="4" name="Bild 5">
            <a:extLst>
              <a:ext uri="{FF2B5EF4-FFF2-40B4-BE49-F238E27FC236}">
                <a16:creationId xmlns:a16="http://schemas.microsoft.com/office/drawing/2014/main" id="{0A0DAF0A-6AD1-6D74-9689-F584E95CE3BA}"/>
              </a:ext>
            </a:extLst>
          </p:cNvPr>
          <p:cNvPicPr>
            <a:picLocks noChangeAspect="1"/>
          </p:cNvPicPr>
          <p:nvPr/>
        </p:nvPicPr>
        <p:blipFill>
          <a:blip r:embed="rId5"/>
          <a:stretch>
            <a:fillRect/>
          </a:stretch>
        </p:blipFill>
        <p:spPr>
          <a:xfrm>
            <a:off x="5531314" y="1255256"/>
            <a:ext cx="3293774" cy="2591102"/>
          </a:xfrm>
          <a:prstGeom prst="rect">
            <a:avLst/>
          </a:prstGeom>
        </p:spPr>
      </p:pic>
      <p:pic>
        <p:nvPicPr>
          <p:cNvPr id="5" name="Bild 6">
            <a:extLst>
              <a:ext uri="{FF2B5EF4-FFF2-40B4-BE49-F238E27FC236}">
                <a16:creationId xmlns:a16="http://schemas.microsoft.com/office/drawing/2014/main" id="{55246F6B-F4BB-56E4-0B15-C1F1FC360B9A}"/>
              </a:ext>
            </a:extLst>
          </p:cNvPr>
          <p:cNvPicPr>
            <a:picLocks noChangeAspect="1"/>
          </p:cNvPicPr>
          <p:nvPr/>
        </p:nvPicPr>
        <p:blipFill>
          <a:blip r:embed="rId6"/>
          <a:stretch>
            <a:fillRect/>
          </a:stretch>
        </p:blipFill>
        <p:spPr>
          <a:xfrm>
            <a:off x="5531314" y="3886642"/>
            <a:ext cx="3293774" cy="2592519"/>
          </a:xfrm>
          <a:prstGeom prst="rect">
            <a:avLst/>
          </a:prstGeom>
        </p:spPr>
      </p:pic>
      <p:sp>
        <p:nvSpPr>
          <p:cNvPr id="6" name="Textfeld 5">
            <a:extLst>
              <a:ext uri="{FF2B5EF4-FFF2-40B4-BE49-F238E27FC236}">
                <a16:creationId xmlns:a16="http://schemas.microsoft.com/office/drawing/2014/main" id="{B78DEBFF-DFE5-A95C-0FA1-79FB0E81BB12}"/>
              </a:ext>
            </a:extLst>
          </p:cNvPr>
          <p:cNvSpPr txBox="1"/>
          <p:nvPr/>
        </p:nvSpPr>
        <p:spPr>
          <a:xfrm>
            <a:off x="271357" y="4746799"/>
            <a:ext cx="5128808" cy="1923604"/>
          </a:xfrm>
          <a:prstGeom prst="rect">
            <a:avLst/>
          </a:prstGeom>
          <a:noFill/>
        </p:spPr>
        <p:txBody>
          <a:bodyPr wrap="square" rtlCol="0">
            <a:spAutoFit/>
          </a:bodyPr>
          <a:lstStyle/>
          <a:p>
            <a:pPr>
              <a:lnSpc>
                <a:spcPct val="150000"/>
              </a:lnSpc>
            </a:pPr>
            <a:r>
              <a:rPr lang="de-DE" sz="1400" dirty="0" err="1">
                <a:solidFill>
                  <a:srgbClr val="0F517D"/>
                </a:solidFill>
                <a:latin typeface="Arial" panose="020B0604020202020204" pitchFamily="34" charset="0"/>
                <a:cs typeface="Arial" panose="020B0604020202020204" pitchFamily="34" charset="0"/>
              </a:rPr>
              <a:t>Established</a:t>
            </a:r>
            <a:r>
              <a:rPr lang="de-DE" sz="1400" dirty="0">
                <a:solidFill>
                  <a:srgbClr val="0F517D"/>
                </a:solidFill>
                <a:latin typeface="Arial" panose="020B0604020202020204" pitchFamily="34" charset="0"/>
                <a:cs typeface="Arial" panose="020B0604020202020204" pitchFamily="34" charset="0"/>
              </a:rPr>
              <a:t> 1932</a:t>
            </a:r>
          </a:p>
          <a:p>
            <a:pPr>
              <a:lnSpc>
                <a:spcPct val="150000"/>
              </a:lnSpc>
            </a:pPr>
            <a:r>
              <a:rPr lang="de-DE" sz="1400" dirty="0">
                <a:solidFill>
                  <a:srgbClr val="0F517D"/>
                </a:solidFill>
                <a:latin typeface="Arial" panose="020B0604020202020204" pitchFamily="34" charset="0"/>
                <a:cs typeface="Arial" panose="020B0604020202020204" pitchFamily="34" charset="0"/>
              </a:rPr>
              <a:t>2.500 </a:t>
            </a:r>
            <a:r>
              <a:rPr lang="de-DE" sz="1400" dirty="0" err="1">
                <a:solidFill>
                  <a:srgbClr val="0F517D"/>
                </a:solidFill>
                <a:latin typeface="Arial" panose="020B0604020202020204" pitchFamily="34" charset="0"/>
                <a:cs typeface="Arial" panose="020B0604020202020204" pitchFamily="34" charset="0"/>
              </a:rPr>
              <a:t>sqm</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exhibition</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area</a:t>
            </a:r>
            <a:endParaRPr lang="de-DE" sz="1400" dirty="0">
              <a:solidFill>
                <a:srgbClr val="0F517D"/>
              </a:solidFill>
              <a:latin typeface="Arial" panose="020B0604020202020204" pitchFamily="34" charset="0"/>
              <a:cs typeface="Arial" panose="020B0604020202020204" pitchFamily="34" charset="0"/>
            </a:endParaRPr>
          </a:p>
          <a:p>
            <a:pPr>
              <a:lnSpc>
                <a:spcPct val="150000"/>
              </a:lnSpc>
            </a:pPr>
            <a:r>
              <a:rPr lang="de-DE" sz="1400" dirty="0">
                <a:solidFill>
                  <a:srgbClr val="0F517D"/>
                </a:solidFill>
                <a:latin typeface="Arial" panose="020B0604020202020204" pitchFamily="34" charset="0"/>
                <a:cs typeface="Arial" panose="020B0604020202020204" pitchFamily="34" charset="0"/>
              </a:rPr>
              <a:t>160.000 </a:t>
            </a:r>
            <a:r>
              <a:rPr lang="de-DE" sz="1400" dirty="0" err="1">
                <a:solidFill>
                  <a:srgbClr val="0F517D"/>
                </a:solidFill>
                <a:latin typeface="Arial" panose="020B0604020202020204" pitchFamily="34" charset="0"/>
                <a:cs typeface="Arial" panose="020B0604020202020204" pitchFamily="34" charset="0"/>
              </a:rPr>
              <a:t>Exhibits</a:t>
            </a:r>
            <a:endParaRPr lang="de-DE" sz="1400" dirty="0">
              <a:solidFill>
                <a:srgbClr val="0F517D"/>
              </a:solidFill>
              <a:latin typeface="Arial" panose="020B0604020202020204" pitchFamily="34" charset="0"/>
              <a:cs typeface="Arial" panose="020B0604020202020204" pitchFamily="34" charset="0"/>
            </a:endParaRPr>
          </a:p>
          <a:p>
            <a:pPr>
              <a:lnSpc>
                <a:spcPct val="150000"/>
              </a:lnSpc>
            </a:pPr>
            <a:r>
              <a:rPr lang="de-DE" sz="1400" dirty="0">
                <a:solidFill>
                  <a:srgbClr val="0F517D"/>
                </a:solidFill>
                <a:latin typeface="Arial" panose="020B0604020202020204" pitchFamily="34" charset="0"/>
                <a:cs typeface="Arial" panose="020B0604020202020204" pitchFamily="34" charset="0"/>
              </a:rPr>
              <a:t>Archive </a:t>
            </a:r>
            <a:r>
              <a:rPr lang="de-DE" sz="1400" dirty="0" err="1">
                <a:solidFill>
                  <a:srgbClr val="0F517D"/>
                </a:solidFill>
                <a:latin typeface="Arial" panose="020B0604020202020204" pitchFamily="34" charset="0"/>
                <a:cs typeface="Arial" panose="020B0604020202020204" pitchFamily="34" charset="0"/>
              </a:rPr>
              <a:t>documents</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photographs</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radiographs</a:t>
            </a:r>
            <a:endParaRPr lang="de-DE" sz="1400" dirty="0">
              <a:solidFill>
                <a:srgbClr val="0F517D"/>
              </a:solidFill>
              <a:latin typeface="Arial" panose="020B0604020202020204" pitchFamily="34" charset="0"/>
              <a:cs typeface="Arial" panose="020B0604020202020204" pitchFamily="34" charset="0"/>
            </a:endParaRPr>
          </a:p>
          <a:p>
            <a:pPr>
              <a:lnSpc>
                <a:spcPct val="150000"/>
              </a:lnSpc>
            </a:pPr>
            <a:r>
              <a:rPr lang="de-DE" sz="1400" dirty="0">
                <a:solidFill>
                  <a:srgbClr val="0F517D"/>
                </a:solidFill>
                <a:latin typeface="Arial" panose="020B0604020202020204" pitchFamily="34" charset="0"/>
                <a:cs typeface="Arial" panose="020B0604020202020204" pitchFamily="34" charset="0"/>
              </a:rPr>
              <a:t>Special </a:t>
            </a:r>
            <a:r>
              <a:rPr lang="de-DE" sz="1400" dirty="0" err="1">
                <a:solidFill>
                  <a:srgbClr val="0F517D"/>
                </a:solidFill>
                <a:latin typeface="Arial" panose="020B0604020202020204" pitchFamily="34" charset="0"/>
                <a:cs typeface="Arial" panose="020B0604020202020204" pitchFamily="34" charset="0"/>
              </a:rPr>
              <a:t>library</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with</a:t>
            </a:r>
            <a:r>
              <a:rPr lang="de-DE" sz="1400" dirty="0">
                <a:solidFill>
                  <a:srgbClr val="0F517D"/>
                </a:solidFill>
                <a:latin typeface="Arial" panose="020B0604020202020204" pitchFamily="34" charset="0"/>
                <a:cs typeface="Arial" panose="020B0604020202020204" pitchFamily="34" charset="0"/>
              </a:rPr>
              <a:t> 15.000 </a:t>
            </a:r>
            <a:r>
              <a:rPr lang="de-DE" sz="1400" dirty="0" err="1">
                <a:solidFill>
                  <a:srgbClr val="0F517D"/>
                </a:solidFill>
                <a:latin typeface="Arial" panose="020B0604020202020204" pitchFamily="34" charset="0"/>
                <a:cs typeface="Arial" panose="020B0604020202020204" pitchFamily="34" charset="0"/>
              </a:rPr>
              <a:t>books</a:t>
            </a:r>
            <a:endParaRPr lang="de-DE" sz="1400" dirty="0">
              <a:solidFill>
                <a:srgbClr val="0F517D"/>
              </a:solidFill>
              <a:latin typeface="Arial" panose="020B0604020202020204" pitchFamily="34" charset="0"/>
              <a:cs typeface="Arial" panose="020B0604020202020204" pitchFamily="34" charset="0"/>
            </a:endParaRPr>
          </a:p>
          <a:p>
            <a:endParaRPr lang="de-DE" sz="1400" dirty="0">
              <a:latin typeface="Verdana"/>
            </a:endParaRPr>
          </a:p>
        </p:txBody>
      </p:sp>
    </p:spTree>
    <p:extLst>
      <p:ext uri="{BB962C8B-B14F-4D97-AF65-F5344CB8AC3E}">
        <p14:creationId xmlns:p14="http://schemas.microsoft.com/office/powerpoint/2010/main" val="755372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Student‘s</a:t>
            </a:r>
            <a:r>
              <a:rPr lang="de-DE" sz="2000" b="1" dirty="0">
                <a:solidFill>
                  <a:srgbClr val="0F517D"/>
                </a:solidFill>
              </a:rPr>
              <a:t> Lab RöLab</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Apothecaries’ history fellows I 21</a:t>
            </a:r>
            <a:r>
              <a:rPr lang="en-GB" sz="1600" baseline="30000" dirty="0">
                <a:solidFill>
                  <a:srgbClr val="005289"/>
                </a:solidFill>
                <a:latin typeface="Calibri" panose="020F0502020204030204" pitchFamily="34" charset="0"/>
                <a:cs typeface="Calibri" panose="020F0502020204030204" pitchFamily="34" charset="0"/>
              </a:rPr>
              <a:t>st</a:t>
            </a:r>
            <a:r>
              <a:rPr lang="en-GB" sz="1600" dirty="0">
                <a:solidFill>
                  <a:srgbClr val="005289"/>
                </a:solidFill>
                <a:latin typeface="Calibri" panose="020F0502020204030204" pitchFamily="34" charset="0"/>
                <a:cs typeface="Calibri" panose="020F0502020204030204" pitchFamily="34" charset="0"/>
              </a:rPr>
              <a:t> March 2023</a:t>
            </a:r>
            <a:endParaRPr lang="en-GB" sz="1600" dirty="0">
              <a:solidFill>
                <a:srgbClr val="005289"/>
              </a:solidFill>
            </a:endParaRPr>
          </a:p>
        </p:txBody>
      </p:sp>
      <p:pic>
        <p:nvPicPr>
          <p:cNvPr id="8" name="Grafik 7" descr="Ein Bild, das Text, drinnen, Person, Junge enthält.&#10;&#10;Automatisch generierte Beschreibung">
            <a:extLst>
              <a:ext uri="{FF2B5EF4-FFF2-40B4-BE49-F238E27FC236}">
                <a16:creationId xmlns:a16="http://schemas.microsoft.com/office/drawing/2014/main" id="{1D8E4C3B-AB4A-7A52-E1DC-D346F5B8E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0353" y="1251133"/>
            <a:ext cx="3290909" cy="2468182"/>
          </a:xfrm>
          <a:prstGeom prst="rect">
            <a:avLst/>
          </a:prstGeom>
        </p:spPr>
      </p:pic>
      <p:pic>
        <p:nvPicPr>
          <p:cNvPr id="10" name="Grafik 9">
            <a:extLst>
              <a:ext uri="{FF2B5EF4-FFF2-40B4-BE49-F238E27FC236}">
                <a16:creationId xmlns:a16="http://schemas.microsoft.com/office/drawing/2014/main" id="{46A21235-9E37-30CA-B8F0-891E52B5BB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0352" y="3822739"/>
            <a:ext cx="3290909" cy="2468182"/>
          </a:xfrm>
          <a:prstGeom prst="rect">
            <a:avLst/>
          </a:prstGeom>
        </p:spPr>
      </p:pic>
      <p:pic>
        <p:nvPicPr>
          <p:cNvPr id="11" name="Grafik 10">
            <a:extLst>
              <a:ext uri="{FF2B5EF4-FFF2-40B4-BE49-F238E27FC236}">
                <a16:creationId xmlns:a16="http://schemas.microsoft.com/office/drawing/2014/main" id="{985F6565-1274-FFB6-9EF0-B2EE325ECA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68781" y="2073861"/>
            <a:ext cx="4387878" cy="3290908"/>
          </a:xfrm>
          <a:prstGeom prst="rect">
            <a:avLst/>
          </a:prstGeom>
        </p:spPr>
      </p:pic>
    </p:spTree>
    <p:extLst>
      <p:ext uri="{BB962C8B-B14F-4D97-AF65-F5344CB8AC3E}">
        <p14:creationId xmlns:p14="http://schemas.microsoft.com/office/powerpoint/2010/main" val="1596849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February</a:t>
            </a:r>
            <a:r>
              <a:rPr lang="de-DE" sz="2000" b="1" dirty="0">
                <a:solidFill>
                  <a:srgbClr val="0F517D"/>
                </a:solidFill>
              </a:rPr>
              <a:t> 10, 1923 - </a:t>
            </a:r>
            <a:r>
              <a:rPr lang="de-DE" sz="2000" b="1" dirty="0" err="1">
                <a:solidFill>
                  <a:srgbClr val="0F517D"/>
                </a:solidFill>
              </a:rPr>
              <a:t>Röntgen‘s</a:t>
            </a:r>
            <a:r>
              <a:rPr lang="de-DE" sz="2000" b="1" dirty="0">
                <a:solidFill>
                  <a:srgbClr val="0F517D"/>
                </a:solidFill>
              </a:rPr>
              <a:t> </a:t>
            </a:r>
            <a:r>
              <a:rPr lang="de-DE" sz="2000" b="1" dirty="0" err="1">
                <a:solidFill>
                  <a:srgbClr val="0F517D"/>
                </a:solidFill>
              </a:rPr>
              <a:t>death</a:t>
            </a:r>
            <a:endParaRPr lang="de-DE" sz="2000" b="1" dirty="0">
              <a:solidFill>
                <a:srgbClr val="0F517D"/>
              </a:solidFill>
            </a:endParaRP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4" name="Rechteck 3">
            <a:extLst>
              <a:ext uri="{FF2B5EF4-FFF2-40B4-BE49-F238E27FC236}">
                <a16:creationId xmlns:a16="http://schemas.microsoft.com/office/drawing/2014/main" id="{3882ACFA-3419-68B8-AC72-8C9F32480387}"/>
              </a:ext>
            </a:extLst>
          </p:cNvPr>
          <p:cNvSpPr/>
          <p:nvPr/>
        </p:nvSpPr>
        <p:spPr>
          <a:xfrm>
            <a:off x="4802481" y="1460513"/>
            <a:ext cx="4113858" cy="4401205"/>
          </a:xfrm>
          <a:prstGeom prst="rect">
            <a:avLst/>
          </a:prstGeom>
        </p:spPr>
        <p:txBody>
          <a:bodyPr wrap="square">
            <a:spAutoFit/>
          </a:bodyPr>
          <a:lstStyle/>
          <a:p>
            <a:r>
              <a:rPr lang="en-US" sz="2000" b="1" i="0" u="none" strike="noStrike" baseline="0" dirty="0">
                <a:solidFill>
                  <a:srgbClr val="0F517D"/>
                </a:solidFill>
                <a:latin typeface="Calibri" panose="020F0502020204030204" pitchFamily="34" charset="0"/>
              </a:rPr>
              <a:t>February 10, 1923 </a:t>
            </a:r>
          </a:p>
          <a:p>
            <a:endParaRPr lang="en-US" sz="2000" b="1" dirty="0">
              <a:solidFill>
                <a:srgbClr val="0F517D"/>
              </a:solidFill>
              <a:latin typeface="Calibri" panose="020F0502020204030204" pitchFamily="34" charset="0"/>
            </a:endParaRPr>
          </a:p>
          <a:p>
            <a:r>
              <a:rPr lang="en-US" sz="2000" i="0" u="none" strike="noStrike" baseline="0" dirty="0" err="1">
                <a:solidFill>
                  <a:srgbClr val="0F517D"/>
                </a:solidFill>
                <a:latin typeface="Calibri" panose="020F0502020204030204" pitchFamily="34" charset="0"/>
              </a:rPr>
              <a:t>Röntgen</a:t>
            </a:r>
            <a:r>
              <a:rPr lang="en-US" sz="2000" i="0" u="none" strike="noStrike" baseline="0" dirty="0">
                <a:solidFill>
                  <a:srgbClr val="0F517D"/>
                </a:solidFill>
                <a:latin typeface="Calibri" panose="020F0502020204030204" pitchFamily="34" charset="0"/>
              </a:rPr>
              <a:t> dies of intestinal cancer </a:t>
            </a:r>
          </a:p>
          <a:p>
            <a:r>
              <a:rPr lang="en-US" sz="2000" i="0" u="none" strike="noStrike" baseline="0" dirty="0">
                <a:solidFill>
                  <a:srgbClr val="0F517D"/>
                </a:solidFill>
                <a:latin typeface="Calibri" panose="020F0502020204030204" pitchFamily="34" charset="0"/>
              </a:rPr>
              <a:t>(Age 77)</a:t>
            </a:r>
          </a:p>
          <a:p>
            <a:endParaRPr lang="en-US" sz="2000" b="1" dirty="0">
              <a:solidFill>
                <a:srgbClr val="0F517D"/>
              </a:solidFill>
              <a:latin typeface="Calibri" panose="020F0502020204030204" pitchFamily="34" charset="0"/>
            </a:endParaRPr>
          </a:p>
          <a:p>
            <a:endParaRPr lang="en-US" sz="2000" b="1" dirty="0">
              <a:solidFill>
                <a:srgbClr val="0F517D"/>
              </a:solidFill>
              <a:latin typeface="Calibri" panose="020F0502020204030204" pitchFamily="34" charset="0"/>
            </a:endParaRPr>
          </a:p>
          <a:p>
            <a:pPr algn="just"/>
            <a:r>
              <a:rPr lang="en-US" sz="2000" dirty="0">
                <a:solidFill>
                  <a:srgbClr val="0F517D"/>
                </a:solidFill>
                <a:latin typeface="Calibri" panose="020F0502020204030204" pitchFamily="34" charset="0"/>
              </a:rPr>
              <a:t>In his last will and testament, he stipulated that a large part of the letters addressed to him and unpublished scientific records were to be destroyed. </a:t>
            </a:r>
          </a:p>
          <a:p>
            <a:endParaRPr lang="en-US" sz="2000" dirty="0">
              <a:solidFill>
                <a:srgbClr val="0F517D"/>
              </a:solidFill>
              <a:latin typeface="+mn-lt"/>
            </a:endParaRPr>
          </a:p>
          <a:p>
            <a:endParaRPr lang="en-US" sz="2000" dirty="0">
              <a:solidFill>
                <a:srgbClr val="0F517D"/>
              </a:solidFill>
            </a:endParaRPr>
          </a:p>
          <a:p>
            <a:pPr algn="ctr"/>
            <a:r>
              <a:rPr lang="en-US" sz="2000" b="1" dirty="0">
                <a:solidFill>
                  <a:srgbClr val="0F517D"/>
                </a:solidFill>
                <a:latin typeface="+mn-lt"/>
              </a:rPr>
              <a:t>Why?</a:t>
            </a:r>
          </a:p>
        </p:txBody>
      </p:sp>
      <p:pic>
        <p:nvPicPr>
          <p:cNvPr id="1028" name="Picture 4">
            <a:extLst>
              <a:ext uri="{FF2B5EF4-FFF2-40B4-BE49-F238E27FC236}">
                <a16:creationId xmlns:a16="http://schemas.microsoft.com/office/drawing/2014/main" id="{446F1672-F9BC-54DF-CA34-A8F2330034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79"/>
          <a:stretch/>
        </p:blipFill>
        <p:spPr bwMode="auto">
          <a:xfrm>
            <a:off x="397230" y="1803882"/>
            <a:ext cx="3944289" cy="3710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FE0965C3-944F-1749-A6FF-AEC630017081}"/>
              </a:ext>
            </a:extLst>
          </p:cNvPr>
          <p:cNvSpPr txBox="1"/>
          <p:nvPr/>
        </p:nvSpPr>
        <p:spPr>
          <a:xfrm>
            <a:off x="341961" y="5569330"/>
            <a:ext cx="4230039" cy="584775"/>
          </a:xfrm>
          <a:prstGeom prst="rect">
            <a:avLst/>
          </a:prstGeom>
          <a:noFill/>
        </p:spPr>
        <p:txBody>
          <a:bodyPr wrap="square" rtlCol="0">
            <a:spAutoFit/>
          </a:bodyPr>
          <a:lstStyle/>
          <a:p>
            <a:r>
              <a:rPr lang="de-DE" sz="1600" dirty="0">
                <a:solidFill>
                  <a:srgbClr val="0F517D"/>
                </a:solidFill>
              </a:rPr>
              <a:t>Grave </a:t>
            </a:r>
            <a:r>
              <a:rPr lang="de-DE" sz="1600" dirty="0" err="1">
                <a:solidFill>
                  <a:srgbClr val="0F517D"/>
                </a:solidFill>
              </a:rPr>
              <a:t>of</a:t>
            </a:r>
            <a:r>
              <a:rPr lang="de-DE" sz="1600" dirty="0">
                <a:solidFill>
                  <a:srgbClr val="0F517D"/>
                </a:solidFill>
              </a:rPr>
              <a:t> </a:t>
            </a:r>
            <a:r>
              <a:rPr lang="de-DE" sz="1600" dirty="0" err="1">
                <a:solidFill>
                  <a:srgbClr val="0F517D"/>
                </a:solidFill>
              </a:rPr>
              <a:t>the</a:t>
            </a:r>
            <a:r>
              <a:rPr lang="de-DE" sz="1600" dirty="0">
                <a:solidFill>
                  <a:srgbClr val="0F517D"/>
                </a:solidFill>
              </a:rPr>
              <a:t> Röntgen Family at </a:t>
            </a:r>
            <a:r>
              <a:rPr lang="de-DE" sz="1600" dirty="0" err="1">
                <a:solidFill>
                  <a:srgbClr val="0F517D"/>
                </a:solidFill>
              </a:rPr>
              <a:t>the</a:t>
            </a:r>
            <a:r>
              <a:rPr lang="de-DE" sz="1600" dirty="0">
                <a:solidFill>
                  <a:srgbClr val="0F517D"/>
                </a:solidFill>
              </a:rPr>
              <a:t> Old Cemetery Gießen</a:t>
            </a:r>
          </a:p>
        </p:txBody>
      </p:sp>
    </p:spTree>
    <p:extLst>
      <p:ext uri="{BB962C8B-B14F-4D97-AF65-F5344CB8AC3E}">
        <p14:creationId xmlns:p14="http://schemas.microsoft.com/office/powerpoint/2010/main" val="2871850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304459" cy="400110"/>
          </a:xfrm>
          <a:prstGeom prst="rect">
            <a:avLst/>
          </a:prstGeom>
          <a:noFill/>
        </p:spPr>
        <p:txBody>
          <a:bodyPr wrap="square" rtlCol="0">
            <a:spAutoFit/>
          </a:bodyPr>
          <a:lstStyle/>
          <a:p>
            <a:r>
              <a:rPr lang="de-DE" sz="2000" b="1" dirty="0" err="1">
                <a:solidFill>
                  <a:srgbClr val="0F517D"/>
                </a:solidFill>
              </a:rPr>
              <a:t>Röntgen‘s</a:t>
            </a:r>
            <a:r>
              <a:rPr lang="de-DE" sz="2000" b="1" dirty="0">
                <a:solidFill>
                  <a:srgbClr val="0F517D"/>
                </a:solidFill>
              </a:rPr>
              <a:t> </a:t>
            </a:r>
            <a:r>
              <a:rPr lang="de-DE" sz="2000" b="1" dirty="0" err="1">
                <a:solidFill>
                  <a:srgbClr val="0F517D"/>
                </a:solidFill>
              </a:rPr>
              <a:t>Birthplace</a:t>
            </a:r>
            <a:r>
              <a:rPr lang="de-DE" sz="2000" b="1" dirty="0">
                <a:solidFill>
                  <a:srgbClr val="0F517D"/>
                </a:solidFill>
              </a:rPr>
              <a:t> in Remscheid-Lennep</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Apothecaries’ history fellows I 21</a:t>
            </a:r>
            <a:r>
              <a:rPr lang="en-GB" sz="1600" baseline="30000" dirty="0">
                <a:solidFill>
                  <a:srgbClr val="005289"/>
                </a:solidFill>
                <a:latin typeface="Calibri" panose="020F0502020204030204" pitchFamily="34" charset="0"/>
                <a:cs typeface="Calibri" panose="020F0502020204030204" pitchFamily="34" charset="0"/>
              </a:rPr>
              <a:t>st</a:t>
            </a:r>
            <a:r>
              <a:rPr lang="en-GB" sz="1600" dirty="0">
                <a:solidFill>
                  <a:srgbClr val="005289"/>
                </a:solidFill>
                <a:latin typeface="Calibri" panose="020F0502020204030204" pitchFamily="34" charset="0"/>
                <a:cs typeface="Calibri" panose="020F0502020204030204" pitchFamily="34" charset="0"/>
              </a:rPr>
              <a:t> March 2023</a:t>
            </a:r>
            <a:endParaRPr lang="en-GB" sz="1600" dirty="0">
              <a:solidFill>
                <a:srgbClr val="005289"/>
              </a:solidFill>
            </a:endParaRPr>
          </a:p>
        </p:txBody>
      </p:sp>
      <p:pic>
        <p:nvPicPr>
          <p:cNvPr id="3" name="Grafik 2" descr="Ein Bild, das Gebäude, Himmel, draußen, Haus enthält.&#10;&#10;Automatisch generierte Beschreibung">
            <a:extLst>
              <a:ext uri="{FF2B5EF4-FFF2-40B4-BE49-F238E27FC236}">
                <a16:creationId xmlns:a16="http://schemas.microsoft.com/office/drawing/2014/main" id="{378EDFDA-4A14-7AEF-B2C3-A7382E5D7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06" y="1302469"/>
            <a:ext cx="3773542" cy="4220359"/>
          </a:xfrm>
          <a:prstGeom prst="rect">
            <a:avLst/>
          </a:prstGeom>
        </p:spPr>
      </p:pic>
      <p:sp>
        <p:nvSpPr>
          <p:cNvPr id="4" name="Textfeld 3">
            <a:extLst>
              <a:ext uri="{FF2B5EF4-FFF2-40B4-BE49-F238E27FC236}">
                <a16:creationId xmlns:a16="http://schemas.microsoft.com/office/drawing/2014/main" id="{71E6C406-3BCC-985E-D32F-C5E4953E9958}"/>
              </a:ext>
            </a:extLst>
          </p:cNvPr>
          <p:cNvSpPr txBox="1"/>
          <p:nvPr/>
        </p:nvSpPr>
        <p:spPr>
          <a:xfrm>
            <a:off x="737842" y="5573510"/>
            <a:ext cx="3944670" cy="1123384"/>
          </a:xfrm>
          <a:prstGeom prst="rect">
            <a:avLst/>
          </a:prstGeom>
          <a:noFill/>
        </p:spPr>
        <p:txBody>
          <a:bodyPr wrap="square" rtlCol="0">
            <a:spAutoFit/>
          </a:bodyPr>
          <a:lstStyle/>
          <a:p>
            <a:r>
              <a:rPr lang="de-DE" sz="1400" dirty="0" err="1">
                <a:solidFill>
                  <a:srgbClr val="0F517D"/>
                </a:solidFill>
                <a:latin typeface="Arial" panose="020B0604020202020204" pitchFamily="34" charset="0"/>
                <a:cs typeface="Arial" panose="020B0604020202020204" pitchFamily="34" charset="0"/>
              </a:rPr>
              <a:t>Built</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arround</a:t>
            </a:r>
            <a:r>
              <a:rPr lang="de-DE" sz="1400" dirty="0">
                <a:solidFill>
                  <a:srgbClr val="0F517D"/>
                </a:solidFill>
                <a:latin typeface="Arial" panose="020B0604020202020204" pitchFamily="34" charset="0"/>
                <a:cs typeface="Arial" panose="020B0604020202020204" pitchFamily="34" charset="0"/>
              </a:rPr>
              <a:t> 1760</a:t>
            </a:r>
          </a:p>
          <a:p>
            <a:r>
              <a:rPr lang="de-DE" sz="1400" dirty="0" err="1">
                <a:solidFill>
                  <a:srgbClr val="0F517D"/>
                </a:solidFill>
                <a:latin typeface="Arial" panose="020B0604020202020204" pitchFamily="34" charset="0"/>
                <a:cs typeface="Arial" panose="020B0604020202020204" pitchFamily="34" charset="0"/>
              </a:rPr>
              <a:t>Bought</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by</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Roentgen‘s</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father</a:t>
            </a:r>
            <a:r>
              <a:rPr lang="de-DE" sz="1400" dirty="0">
                <a:solidFill>
                  <a:srgbClr val="0F517D"/>
                </a:solidFill>
                <a:latin typeface="Arial" panose="020B0604020202020204" pitchFamily="34" charset="0"/>
                <a:cs typeface="Arial" panose="020B0604020202020204" pitchFamily="34" charset="0"/>
              </a:rPr>
              <a:t> 1812</a:t>
            </a:r>
          </a:p>
          <a:p>
            <a:r>
              <a:rPr lang="de-DE" sz="1400" dirty="0">
                <a:solidFill>
                  <a:srgbClr val="0F517D"/>
                </a:solidFill>
                <a:latin typeface="Arial" panose="020B0604020202020204" pitchFamily="34" charset="0"/>
                <a:cs typeface="Arial" panose="020B0604020202020204" pitchFamily="34" charset="0"/>
              </a:rPr>
              <a:t>Sold in 1846 to a </a:t>
            </a:r>
            <a:r>
              <a:rPr lang="de-DE" sz="1400" dirty="0" err="1">
                <a:solidFill>
                  <a:srgbClr val="0F517D"/>
                </a:solidFill>
                <a:latin typeface="Arial" panose="020B0604020202020204" pitchFamily="34" charset="0"/>
                <a:cs typeface="Arial" panose="020B0604020202020204" pitchFamily="34" charset="0"/>
              </a:rPr>
              <a:t>butcher</a:t>
            </a:r>
            <a:endParaRPr lang="de-DE" sz="1400" dirty="0">
              <a:solidFill>
                <a:srgbClr val="0F517D"/>
              </a:solidFill>
              <a:latin typeface="Arial" panose="020B0604020202020204" pitchFamily="34" charset="0"/>
              <a:cs typeface="Arial" panose="020B0604020202020204" pitchFamily="34" charset="0"/>
            </a:endParaRPr>
          </a:p>
          <a:p>
            <a:r>
              <a:rPr lang="de-DE" sz="1400" dirty="0">
                <a:solidFill>
                  <a:srgbClr val="0F517D"/>
                </a:solidFill>
                <a:latin typeface="Arial" panose="020B0604020202020204" pitchFamily="34" charset="0"/>
                <a:cs typeface="Arial" panose="020B0604020202020204" pitchFamily="34" charset="0"/>
              </a:rPr>
              <a:t>Re-</a:t>
            </a:r>
            <a:r>
              <a:rPr lang="de-DE" sz="1400" dirty="0" err="1">
                <a:solidFill>
                  <a:srgbClr val="0F517D"/>
                </a:solidFill>
                <a:latin typeface="Arial" panose="020B0604020202020204" pitchFamily="34" charset="0"/>
                <a:cs typeface="Arial" panose="020B0604020202020204" pitchFamily="34" charset="0"/>
              </a:rPr>
              <a:t>opened</a:t>
            </a:r>
            <a:r>
              <a:rPr lang="de-DE" sz="1400" dirty="0">
                <a:solidFill>
                  <a:srgbClr val="0F517D"/>
                </a:solidFill>
                <a:latin typeface="Arial" panose="020B0604020202020204" pitchFamily="34" charset="0"/>
                <a:cs typeface="Arial" panose="020B0604020202020204" pitchFamily="34" charset="0"/>
              </a:rPr>
              <a:t> March 2019 </a:t>
            </a:r>
          </a:p>
          <a:p>
            <a:endParaRPr lang="de-DE" sz="1100" dirty="0">
              <a:latin typeface=""/>
            </a:endParaRPr>
          </a:p>
        </p:txBody>
      </p:sp>
      <p:sp>
        <p:nvSpPr>
          <p:cNvPr id="5" name="Textfeld 4">
            <a:extLst>
              <a:ext uri="{FF2B5EF4-FFF2-40B4-BE49-F238E27FC236}">
                <a16:creationId xmlns:a16="http://schemas.microsoft.com/office/drawing/2014/main" id="{E386E579-3D88-80D8-ACED-9525FA257E13}"/>
              </a:ext>
            </a:extLst>
          </p:cNvPr>
          <p:cNvSpPr txBox="1"/>
          <p:nvPr/>
        </p:nvSpPr>
        <p:spPr>
          <a:xfrm>
            <a:off x="5109320" y="6154043"/>
            <a:ext cx="5006392" cy="584775"/>
          </a:xfrm>
          <a:prstGeom prst="rect">
            <a:avLst/>
          </a:prstGeom>
          <a:noFill/>
        </p:spPr>
        <p:txBody>
          <a:bodyPr wrap="square" rtlCol="0">
            <a:spAutoFit/>
          </a:bodyPr>
          <a:lstStyle/>
          <a:p>
            <a:r>
              <a:rPr lang="de-DE" sz="1400" dirty="0">
                <a:solidFill>
                  <a:srgbClr val="0F517D"/>
                </a:solidFill>
                <a:latin typeface="Arial" panose="020B0604020202020204" pitchFamily="34" charset="0"/>
                <a:cs typeface="Arial" panose="020B0604020202020204" pitchFamily="34" charset="0"/>
              </a:rPr>
              <a:t>© Fotos: Deutsche Röntgen-Gesellschaft</a:t>
            </a:r>
          </a:p>
          <a:p>
            <a:endParaRPr lang="de-DE" dirty="0"/>
          </a:p>
        </p:txBody>
      </p:sp>
      <p:pic>
        <p:nvPicPr>
          <p:cNvPr id="6" name="Grafik 5" descr="Ein Bild, das Text, drinnen enthält.&#10;&#10;Automatisch generierte Beschreibung">
            <a:extLst>
              <a:ext uri="{FF2B5EF4-FFF2-40B4-BE49-F238E27FC236}">
                <a16:creationId xmlns:a16="http://schemas.microsoft.com/office/drawing/2014/main" id="{7C605A75-93CA-FED2-E10A-CB71C0C904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8389" y="1302469"/>
            <a:ext cx="3497021" cy="2331346"/>
          </a:xfrm>
          <a:prstGeom prst="rect">
            <a:avLst/>
          </a:prstGeom>
        </p:spPr>
      </p:pic>
      <p:pic>
        <p:nvPicPr>
          <p:cNvPr id="8" name="Grafik 7" descr="Ein Bild, das drinnen, Boden, Decke, mehrere enthält.&#10;&#10;Automatisch generierte Beschreibung">
            <a:extLst>
              <a:ext uri="{FF2B5EF4-FFF2-40B4-BE49-F238E27FC236}">
                <a16:creationId xmlns:a16="http://schemas.microsoft.com/office/drawing/2014/main" id="{655B5406-3A8C-4D06-FDB7-95CA62E4E2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8389" y="3788575"/>
            <a:ext cx="3497021" cy="2331347"/>
          </a:xfrm>
          <a:prstGeom prst="rect">
            <a:avLst/>
          </a:prstGeom>
        </p:spPr>
      </p:pic>
    </p:spTree>
    <p:extLst>
      <p:ext uri="{BB962C8B-B14F-4D97-AF65-F5344CB8AC3E}">
        <p14:creationId xmlns:p14="http://schemas.microsoft.com/office/powerpoint/2010/main" val="2144172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304459" cy="400110"/>
          </a:xfrm>
          <a:prstGeom prst="rect">
            <a:avLst/>
          </a:prstGeom>
          <a:noFill/>
        </p:spPr>
        <p:txBody>
          <a:bodyPr wrap="square" rtlCol="0">
            <a:spAutoFit/>
          </a:bodyPr>
          <a:lstStyle/>
          <a:p>
            <a:r>
              <a:rPr lang="de-DE" sz="2000" b="1" dirty="0" err="1">
                <a:solidFill>
                  <a:srgbClr val="0F517D"/>
                </a:solidFill>
              </a:rPr>
              <a:t>Acknowledgements</a:t>
            </a:r>
            <a:r>
              <a:rPr lang="de-DE" sz="2000" b="1" dirty="0">
                <a:solidFill>
                  <a:srgbClr val="0F517D"/>
                </a:solidFill>
              </a:rPr>
              <a:t> and </a:t>
            </a:r>
            <a:r>
              <a:rPr lang="de-DE" sz="2000" b="1" dirty="0" err="1">
                <a:solidFill>
                  <a:srgbClr val="0F517D"/>
                </a:solidFill>
              </a:rPr>
              <a:t>sources</a:t>
            </a:r>
            <a:endParaRPr lang="de-DE" sz="2000" b="1" dirty="0">
              <a:solidFill>
                <a:srgbClr val="0F517D"/>
              </a:solidFill>
            </a:endParaRP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Apothecaries’ history fellows I 21</a:t>
            </a:r>
            <a:r>
              <a:rPr lang="en-GB" sz="1600" baseline="30000" dirty="0">
                <a:solidFill>
                  <a:srgbClr val="005289"/>
                </a:solidFill>
                <a:latin typeface="Calibri" panose="020F0502020204030204" pitchFamily="34" charset="0"/>
                <a:cs typeface="Calibri" panose="020F0502020204030204" pitchFamily="34" charset="0"/>
              </a:rPr>
              <a:t>st</a:t>
            </a:r>
            <a:r>
              <a:rPr lang="en-GB" sz="1600" dirty="0">
                <a:solidFill>
                  <a:srgbClr val="005289"/>
                </a:solidFill>
                <a:latin typeface="Calibri" panose="020F0502020204030204" pitchFamily="34" charset="0"/>
                <a:cs typeface="Calibri" panose="020F0502020204030204" pitchFamily="34" charset="0"/>
              </a:rPr>
              <a:t> March 2023</a:t>
            </a:r>
            <a:endParaRPr lang="en-GB" sz="1600" dirty="0">
              <a:solidFill>
                <a:srgbClr val="005289"/>
              </a:solidFill>
            </a:endParaRPr>
          </a:p>
        </p:txBody>
      </p:sp>
      <p:sp>
        <p:nvSpPr>
          <p:cNvPr id="10" name="Rectangle 4">
            <a:extLst>
              <a:ext uri="{FF2B5EF4-FFF2-40B4-BE49-F238E27FC236}">
                <a16:creationId xmlns:a16="http://schemas.microsoft.com/office/drawing/2014/main" id="{DD8097C4-E483-4DAF-D846-158085C11314}"/>
              </a:ext>
            </a:extLst>
          </p:cNvPr>
          <p:cNvSpPr>
            <a:spLocks noChangeArrowheads="1"/>
          </p:cNvSpPr>
          <p:nvPr/>
        </p:nvSpPr>
        <p:spPr bwMode="auto">
          <a:xfrm>
            <a:off x="347378" y="1525494"/>
            <a:ext cx="841973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spcAft>
                <a:spcPts val="1200"/>
              </a:spcAft>
            </a:pPr>
            <a:r>
              <a:rPr lang="de-DE" altLang="de-DE" sz="1400" dirty="0">
                <a:solidFill>
                  <a:srgbClr val="0F517D"/>
                </a:solidFill>
                <a:latin typeface="+mn-lt"/>
                <a:cs typeface="Times New Roman" pitchFamily="18" charset="0"/>
              </a:rPr>
              <a:t>Archiv Deutsches Röntgen-Museum, Remscheid</a:t>
            </a:r>
          </a:p>
          <a:p>
            <a:pPr eaLnBrk="1" hangingPunct="1">
              <a:spcAft>
                <a:spcPts val="1200"/>
              </a:spcAft>
            </a:pPr>
            <a:r>
              <a:rPr lang="de-DE" altLang="de-DE" sz="1400" dirty="0">
                <a:solidFill>
                  <a:srgbClr val="0F517D"/>
                </a:solidFill>
                <a:latin typeface="+mn-lt"/>
                <a:cs typeface="Times New Roman" pitchFamily="18" charset="0"/>
              </a:rPr>
              <a:t>Wikimedia </a:t>
            </a:r>
            <a:r>
              <a:rPr lang="de-DE" altLang="de-DE" sz="1400" dirty="0" err="1">
                <a:solidFill>
                  <a:srgbClr val="0F517D"/>
                </a:solidFill>
                <a:latin typeface="+mn-lt"/>
                <a:cs typeface="Times New Roman" pitchFamily="18" charset="0"/>
              </a:rPr>
              <a:t>commons</a:t>
            </a:r>
            <a:r>
              <a:rPr lang="de-DE" altLang="de-DE" sz="1400" dirty="0">
                <a:solidFill>
                  <a:srgbClr val="0F517D"/>
                </a:solidFill>
                <a:latin typeface="+mn-lt"/>
                <a:cs typeface="Times New Roman" pitchFamily="18" charset="0"/>
              </a:rPr>
              <a:t> </a:t>
            </a:r>
          </a:p>
          <a:p>
            <a:pPr eaLnBrk="1" hangingPunct="1">
              <a:spcAft>
                <a:spcPts val="1200"/>
              </a:spcAft>
            </a:pPr>
            <a:r>
              <a:rPr lang="de-DE" altLang="de-DE" sz="1400" dirty="0">
                <a:solidFill>
                  <a:srgbClr val="0F517D"/>
                </a:solidFill>
                <a:latin typeface="+mn-lt"/>
                <a:cs typeface="Times New Roman" pitchFamily="18" charset="0"/>
              </a:rPr>
              <a:t>Hallwachs, Wilhelm: Über den </a:t>
            </a:r>
            <a:r>
              <a:rPr lang="de-DE" altLang="de-DE" sz="1400" dirty="0" err="1">
                <a:solidFill>
                  <a:srgbClr val="0F517D"/>
                </a:solidFill>
                <a:latin typeface="+mn-lt"/>
                <a:cs typeface="Times New Roman" pitchFamily="18" charset="0"/>
              </a:rPr>
              <a:t>Einfluß</a:t>
            </a:r>
            <a:r>
              <a:rPr lang="de-DE" altLang="de-DE" sz="1400" dirty="0">
                <a:solidFill>
                  <a:srgbClr val="0F517D"/>
                </a:solidFill>
                <a:latin typeface="+mn-lt"/>
                <a:cs typeface="Times New Roman" pitchFamily="18" charset="0"/>
              </a:rPr>
              <a:t> des Lichtes auf </a:t>
            </a:r>
            <a:r>
              <a:rPr lang="de-DE" altLang="de-DE" sz="1400" dirty="0" err="1">
                <a:solidFill>
                  <a:srgbClr val="0F517D"/>
                </a:solidFill>
                <a:latin typeface="+mn-lt"/>
                <a:cs typeface="Times New Roman" pitchFamily="18" charset="0"/>
              </a:rPr>
              <a:t>electrostatisch</a:t>
            </a:r>
            <a:r>
              <a:rPr lang="de-DE" altLang="de-DE" sz="1400" dirty="0">
                <a:solidFill>
                  <a:srgbClr val="0F517D"/>
                </a:solidFill>
                <a:latin typeface="+mn-lt"/>
                <a:cs typeface="Times New Roman" pitchFamily="18" charset="0"/>
              </a:rPr>
              <a:t> geladene Körper. In: Annalen der Physik, Bd. 33, 1888, S. 301–312.</a:t>
            </a:r>
          </a:p>
          <a:p>
            <a:pPr eaLnBrk="1" hangingPunct="1">
              <a:spcAft>
                <a:spcPts val="1200"/>
              </a:spcAft>
            </a:pPr>
            <a:r>
              <a:rPr lang="de-DE" altLang="de-DE" sz="1400" dirty="0">
                <a:solidFill>
                  <a:srgbClr val="0F517D"/>
                </a:solidFill>
                <a:latin typeface="+mn-lt"/>
                <a:cs typeface="Times New Roman" pitchFamily="18" charset="0"/>
              </a:rPr>
              <a:t>Lenard, Philipp. “</a:t>
            </a:r>
            <a:r>
              <a:rPr lang="de-DE" altLang="de-DE" sz="1400" dirty="0" err="1">
                <a:solidFill>
                  <a:srgbClr val="0F517D"/>
                </a:solidFill>
                <a:latin typeface="+mn-lt"/>
                <a:cs typeface="Times New Roman" pitchFamily="18" charset="0"/>
              </a:rPr>
              <a:t>Ueber</a:t>
            </a:r>
            <a:r>
              <a:rPr lang="de-DE" altLang="de-DE" sz="1400" dirty="0">
                <a:solidFill>
                  <a:srgbClr val="0F517D"/>
                </a:solidFill>
                <a:latin typeface="+mn-lt"/>
                <a:cs typeface="Times New Roman" pitchFamily="18" charset="0"/>
              </a:rPr>
              <a:t> die </a:t>
            </a:r>
            <a:r>
              <a:rPr lang="de-DE" altLang="de-DE" sz="1400" dirty="0" err="1">
                <a:solidFill>
                  <a:srgbClr val="0F517D"/>
                </a:solidFill>
                <a:latin typeface="+mn-lt"/>
                <a:cs typeface="Times New Roman" pitchFamily="18" charset="0"/>
              </a:rPr>
              <a:t>electrostatischen</a:t>
            </a:r>
            <a:r>
              <a:rPr lang="de-DE" altLang="de-DE" sz="1400" dirty="0">
                <a:solidFill>
                  <a:srgbClr val="0F517D"/>
                </a:solidFill>
                <a:latin typeface="+mn-lt"/>
                <a:cs typeface="Times New Roman" pitchFamily="18" charset="0"/>
              </a:rPr>
              <a:t> Eigenschaften der Kathodenstrahlen.” Annalen der Physik 300: 279-289.</a:t>
            </a:r>
          </a:p>
          <a:p>
            <a:pPr eaLnBrk="1" hangingPunct="1">
              <a:spcAft>
                <a:spcPts val="1200"/>
              </a:spcAft>
            </a:pPr>
            <a:r>
              <a:rPr lang="de-DE" altLang="de-DE" sz="1400" dirty="0">
                <a:solidFill>
                  <a:srgbClr val="0F517D"/>
                </a:solidFill>
                <a:latin typeface="+mn-lt"/>
                <a:cs typeface="Times New Roman" pitchFamily="18" charset="0"/>
              </a:rPr>
              <a:t>Lenard, Philipp: </a:t>
            </a:r>
            <a:r>
              <a:rPr lang="de-DE" altLang="de-DE" sz="1400" dirty="0" err="1">
                <a:solidFill>
                  <a:srgbClr val="0F517D"/>
                </a:solidFill>
                <a:latin typeface="+mn-lt"/>
                <a:cs typeface="Times New Roman" pitchFamily="18" charset="0"/>
              </a:rPr>
              <a:t>Ueber</a:t>
            </a:r>
            <a:r>
              <a:rPr lang="de-DE" altLang="de-DE" sz="1400" dirty="0">
                <a:solidFill>
                  <a:srgbClr val="0F517D"/>
                </a:solidFill>
                <a:latin typeface="+mn-lt"/>
                <a:cs typeface="Times New Roman" pitchFamily="18" charset="0"/>
              </a:rPr>
              <a:t> </a:t>
            </a:r>
            <a:r>
              <a:rPr lang="de-DE" altLang="de-DE" sz="1400" dirty="0" err="1">
                <a:solidFill>
                  <a:srgbClr val="0F517D"/>
                </a:solidFill>
                <a:latin typeface="+mn-lt"/>
                <a:cs typeface="Times New Roman" pitchFamily="18" charset="0"/>
              </a:rPr>
              <a:t>Katodenstrahlen</a:t>
            </a:r>
            <a:r>
              <a:rPr lang="de-DE" altLang="de-DE" sz="1400" dirty="0">
                <a:solidFill>
                  <a:srgbClr val="0F517D"/>
                </a:solidFill>
                <a:latin typeface="+mn-lt"/>
                <a:cs typeface="Times New Roman" pitchFamily="18" charset="0"/>
              </a:rPr>
              <a:t> in Gasen von atmosphärischem Druck und im </a:t>
            </a:r>
            <a:r>
              <a:rPr lang="de-DE" altLang="de-DE" sz="1400" dirty="0" err="1">
                <a:solidFill>
                  <a:srgbClr val="0F517D"/>
                </a:solidFill>
                <a:latin typeface="+mn-lt"/>
                <a:cs typeface="Times New Roman" pitchFamily="18" charset="0"/>
              </a:rPr>
              <a:t>äussersten</a:t>
            </a:r>
            <a:r>
              <a:rPr lang="de-DE" altLang="de-DE" sz="1400" dirty="0">
                <a:solidFill>
                  <a:srgbClr val="0F517D"/>
                </a:solidFill>
                <a:latin typeface="+mn-lt"/>
                <a:cs typeface="Times New Roman" pitchFamily="18" charset="0"/>
              </a:rPr>
              <a:t> Vacuum; Annalen der Physik und Chemie,  Bd. 51, Heft 2, S. 225 – 267, Joh. Ambrosius Barth, Leipzig 1894</a:t>
            </a:r>
          </a:p>
          <a:p>
            <a:pPr eaLnBrk="1" hangingPunct="1">
              <a:spcAft>
                <a:spcPts val="1200"/>
              </a:spcAft>
            </a:pPr>
            <a:r>
              <a:rPr lang="de-DE" altLang="de-DE" sz="1400" dirty="0">
                <a:solidFill>
                  <a:srgbClr val="0F517D"/>
                </a:solidFill>
                <a:latin typeface="+mn-lt"/>
                <a:cs typeface="Times New Roman" pitchFamily="18" charset="0"/>
              </a:rPr>
              <a:t>Museum Experimentalphysik Innsbruck</a:t>
            </a:r>
          </a:p>
          <a:p>
            <a:pPr eaLnBrk="1" hangingPunct="1">
              <a:spcAft>
                <a:spcPts val="1200"/>
              </a:spcAft>
            </a:pPr>
            <a:r>
              <a:rPr lang="de-DE" altLang="de-DE" sz="1400" dirty="0">
                <a:solidFill>
                  <a:srgbClr val="0F517D"/>
                </a:solidFill>
                <a:latin typeface="+mn-lt"/>
                <a:cs typeface="Times New Roman" pitchFamily="18" charset="0"/>
              </a:rPr>
              <a:t>www.iucr.org/news/newsletter/volume-28/number-2/physicist-and-electrician-of-ukrainian-roots-johann-puluj-18451918-his-professional-career-and-the-invisible-cathode-rays </a:t>
            </a:r>
          </a:p>
          <a:p>
            <a:pPr eaLnBrk="1" hangingPunct="1">
              <a:spcAft>
                <a:spcPts val="1200"/>
              </a:spcAft>
            </a:pPr>
            <a:r>
              <a:rPr lang="de-DE" altLang="de-DE" sz="1400" dirty="0">
                <a:solidFill>
                  <a:srgbClr val="0F517D"/>
                </a:solidFill>
                <a:latin typeface="+mn-lt"/>
                <a:cs typeface="Times New Roman" pitchFamily="18" charset="0"/>
              </a:rPr>
              <a:t>www.tubecollection.de</a:t>
            </a:r>
          </a:p>
          <a:p>
            <a:pPr eaLnBrk="1" hangingPunct="1">
              <a:spcAft>
                <a:spcPts val="1200"/>
              </a:spcAft>
            </a:pPr>
            <a:r>
              <a:rPr lang="de-DE" altLang="de-DE" sz="1400" dirty="0">
                <a:solidFill>
                  <a:srgbClr val="0F517D"/>
                </a:solidFill>
                <a:latin typeface="+mn-lt"/>
                <a:cs typeface="Times New Roman" pitchFamily="18" charset="0"/>
              </a:rPr>
              <a:t>Glas Museum, Gehlberg</a:t>
            </a:r>
          </a:p>
          <a:p>
            <a:pPr eaLnBrk="1" hangingPunct="1">
              <a:spcAft>
                <a:spcPts val="1200"/>
              </a:spcAft>
            </a:pPr>
            <a:r>
              <a:rPr lang="de-DE" altLang="de-DE" sz="1400" dirty="0">
                <a:solidFill>
                  <a:srgbClr val="0F517D"/>
                </a:solidFill>
                <a:latin typeface="+mn-lt"/>
                <a:cs typeface="Times New Roman" pitchFamily="18" charset="0"/>
              </a:rPr>
              <a:t>http://www.stamp.kiev.ua/ukr/stamp/?p=1&amp;amp;fi=1&amp;amp;rubrID=12http://www.stamp.kiev.ua/eng/news/</a:t>
            </a:r>
          </a:p>
          <a:p>
            <a:pPr eaLnBrk="1" hangingPunct="1">
              <a:spcAft>
                <a:spcPts val="1200"/>
              </a:spcAft>
            </a:pPr>
            <a:r>
              <a:rPr lang="de-DE" altLang="de-DE" sz="1400" dirty="0">
                <a:solidFill>
                  <a:srgbClr val="0F517D"/>
                </a:solidFill>
                <a:latin typeface="+mn-lt"/>
                <a:cs typeface="Times New Roman" pitchFamily="18" charset="0"/>
              </a:rPr>
              <a:t>(</a:t>
            </a:r>
            <a:r>
              <a:rPr lang="de-DE" altLang="de-DE" sz="1400" dirty="0" err="1">
                <a:solidFill>
                  <a:srgbClr val="0F517D"/>
                </a:solidFill>
                <a:latin typeface="+mn-lt"/>
                <a:cs typeface="Times New Roman" pitchFamily="18" charset="0"/>
              </a:rPr>
              <a:t>IUCr</a:t>
            </a:r>
            <a:r>
              <a:rPr lang="de-DE" altLang="de-DE" sz="1400" dirty="0">
                <a:solidFill>
                  <a:srgbClr val="0F517D"/>
                </a:solidFill>
                <a:latin typeface="+mn-lt"/>
                <a:cs typeface="Times New Roman" pitchFamily="18" charset="0"/>
              </a:rPr>
              <a:t>) Johann </a:t>
            </a:r>
            <a:r>
              <a:rPr lang="de-DE" altLang="de-DE" sz="1400" dirty="0" err="1">
                <a:solidFill>
                  <a:srgbClr val="0F517D"/>
                </a:solidFill>
                <a:latin typeface="+mn-lt"/>
                <a:cs typeface="Times New Roman" pitchFamily="18" charset="0"/>
              </a:rPr>
              <a:t>Puluj</a:t>
            </a:r>
            <a:r>
              <a:rPr lang="de-DE" altLang="de-DE" sz="1400" dirty="0">
                <a:solidFill>
                  <a:srgbClr val="0F517D"/>
                </a:solidFill>
                <a:latin typeface="+mn-lt"/>
                <a:cs typeface="Times New Roman" pitchFamily="18" charset="0"/>
              </a:rPr>
              <a:t> (1845–1918): </a:t>
            </a:r>
            <a:r>
              <a:rPr lang="de-DE" altLang="de-DE" sz="1400" dirty="0" err="1">
                <a:solidFill>
                  <a:srgbClr val="0F517D"/>
                </a:solidFill>
                <a:latin typeface="+mn-lt"/>
                <a:cs typeface="Times New Roman" pitchFamily="18" charset="0"/>
              </a:rPr>
              <a:t>his</a:t>
            </a:r>
            <a:r>
              <a:rPr lang="de-DE" altLang="de-DE" sz="1400" dirty="0">
                <a:solidFill>
                  <a:srgbClr val="0F517D"/>
                </a:solidFill>
                <a:latin typeface="+mn-lt"/>
                <a:cs typeface="Times New Roman" pitchFamily="18" charset="0"/>
              </a:rPr>
              <a:t> </a:t>
            </a:r>
            <a:r>
              <a:rPr lang="de-DE" altLang="de-DE" sz="1400" dirty="0" err="1">
                <a:solidFill>
                  <a:srgbClr val="0F517D"/>
                </a:solidFill>
                <a:latin typeface="+mn-lt"/>
                <a:cs typeface="Times New Roman" pitchFamily="18" charset="0"/>
              </a:rPr>
              <a:t>career</a:t>
            </a:r>
            <a:r>
              <a:rPr lang="de-DE" altLang="de-DE" sz="1400" dirty="0">
                <a:solidFill>
                  <a:srgbClr val="0F517D"/>
                </a:solidFill>
                <a:latin typeface="+mn-lt"/>
                <a:cs typeface="Times New Roman" pitchFamily="18" charset="0"/>
              </a:rPr>
              <a:t> and </a:t>
            </a:r>
            <a:r>
              <a:rPr lang="de-DE" altLang="de-DE" sz="1400" dirty="0" err="1">
                <a:solidFill>
                  <a:srgbClr val="0F517D"/>
                </a:solidFill>
                <a:latin typeface="+mn-lt"/>
                <a:cs typeface="Times New Roman" pitchFamily="18" charset="0"/>
              </a:rPr>
              <a:t>the</a:t>
            </a:r>
            <a:r>
              <a:rPr lang="de-DE" altLang="de-DE" sz="1400" dirty="0">
                <a:solidFill>
                  <a:srgbClr val="0F517D"/>
                </a:solidFill>
                <a:latin typeface="+mn-lt"/>
                <a:cs typeface="Times New Roman" pitchFamily="18" charset="0"/>
              </a:rPr>
              <a:t> “invisible </a:t>
            </a:r>
            <a:r>
              <a:rPr lang="de-DE" altLang="de-DE" sz="1400" dirty="0" err="1">
                <a:solidFill>
                  <a:srgbClr val="0F517D"/>
                </a:solidFill>
                <a:latin typeface="+mn-lt"/>
                <a:cs typeface="Times New Roman" pitchFamily="18" charset="0"/>
              </a:rPr>
              <a:t>cathode</a:t>
            </a:r>
            <a:r>
              <a:rPr lang="de-DE" altLang="de-DE" sz="1400" dirty="0">
                <a:solidFill>
                  <a:srgbClr val="0F517D"/>
                </a:solidFill>
                <a:latin typeface="+mn-lt"/>
                <a:cs typeface="Times New Roman" pitchFamily="18" charset="0"/>
              </a:rPr>
              <a:t> </a:t>
            </a:r>
            <a:r>
              <a:rPr lang="de-DE" altLang="de-DE" sz="1400" dirty="0" err="1">
                <a:solidFill>
                  <a:srgbClr val="0F517D"/>
                </a:solidFill>
                <a:latin typeface="+mn-lt"/>
                <a:cs typeface="Times New Roman" pitchFamily="18" charset="0"/>
              </a:rPr>
              <a:t>rays</a:t>
            </a:r>
            <a:r>
              <a:rPr lang="de-DE" altLang="de-DE" sz="1400" dirty="0">
                <a:solidFill>
                  <a:srgbClr val="0F517D"/>
                </a:solidFill>
                <a:latin typeface="+mn-lt"/>
                <a:cs typeface="Times New Roman" pitchFamily="18" charset="0"/>
              </a:rPr>
              <a:t>”</a:t>
            </a:r>
          </a:p>
        </p:txBody>
      </p:sp>
    </p:spTree>
    <p:extLst>
      <p:ext uri="{BB962C8B-B14F-4D97-AF65-F5344CB8AC3E}">
        <p14:creationId xmlns:p14="http://schemas.microsoft.com/office/powerpoint/2010/main" val="424633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6389039" cy="400110"/>
          </a:xfrm>
          <a:prstGeom prst="rect">
            <a:avLst/>
          </a:prstGeom>
          <a:noFill/>
        </p:spPr>
        <p:txBody>
          <a:bodyPr wrap="square" rtlCol="0">
            <a:spAutoFit/>
          </a:bodyPr>
          <a:lstStyle/>
          <a:p>
            <a:r>
              <a:rPr lang="de-DE" sz="2000" b="1" dirty="0">
                <a:solidFill>
                  <a:srgbClr val="0F517D"/>
                </a:solidFill>
              </a:rPr>
              <a:t>Research on gas </a:t>
            </a:r>
            <a:r>
              <a:rPr lang="de-DE" sz="2000" b="1" dirty="0" err="1">
                <a:solidFill>
                  <a:srgbClr val="0F517D"/>
                </a:solidFill>
              </a:rPr>
              <a:t>discharges</a:t>
            </a:r>
            <a:r>
              <a:rPr lang="de-DE" sz="2000" b="1" dirty="0">
                <a:solidFill>
                  <a:srgbClr val="0F517D"/>
                </a:solidFill>
              </a:rPr>
              <a:t> in </a:t>
            </a:r>
            <a:r>
              <a:rPr lang="de-DE" sz="2000" b="1" dirty="0" err="1">
                <a:solidFill>
                  <a:srgbClr val="0F517D"/>
                </a:solidFill>
              </a:rPr>
              <a:t>the</a:t>
            </a:r>
            <a:r>
              <a:rPr lang="de-DE" sz="2000" b="1" dirty="0">
                <a:solidFill>
                  <a:srgbClr val="0F517D"/>
                </a:solidFill>
              </a:rPr>
              <a:t> 19th </a:t>
            </a:r>
            <a:r>
              <a:rPr lang="de-DE" sz="2000" b="1" dirty="0" err="1">
                <a:solidFill>
                  <a:srgbClr val="0F517D"/>
                </a:solidFill>
              </a:rPr>
              <a:t>century</a:t>
            </a:r>
            <a:endParaRPr lang="de-DE" sz="2000" b="1" dirty="0">
              <a:solidFill>
                <a:srgbClr val="0F517D"/>
              </a:solidFill>
            </a:endParaRP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pic>
        <p:nvPicPr>
          <p:cNvPr id="4098" name="Picture 2">
            <a:extLst>
              <a:ext uri="{FF2B5EF4-FFF2-40B4-BE49-F238E27FC236}">
                <a16:creationId xmlns:a16="http://schemas.microsoft.com/office/drawing/2014/main" id="{D4997336-2369-F646-8FA9-2C2B283E3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003" y="1399975"/>
            <a:ext cx="5403993" cy="405299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7173C3D9-4B42-A4C1-4A5D-501A6B70F032}"/>
              </a:ext>
            </a:extLst>
          </p:cNvPr>
          <p:cNvSpPr txBox="1"/>
          <p:nvPr/>
        </p:nvSpPr>
        <p:spPr>
          <a:xfrm>
            <a:off x="1856125" y="5462988"/>
            <a:ext cx="5402235" cy="523220"/>
          </a:xfrm>
          <a:prstGeom prst="rect">
            <a:avLst/>
          </a:prstGeom>
          <a:noFill/>
        </p:spPr>
        <p:txBody>
          <a:bodyPr wrap="square" rtlCol="0">
            <a:spAutoFit/>
          </a:bodyPr>
          <a:lstStyle/>
          <a:p>
            <a:r>
              <a:rPr lang="de-DE" sz="1400" dirty="0" err="1">
                <a:solidFill>
                  <a:srgbClr val="0F517D"/>
                </a:solidFill>
              </a:rPr>
              <a:t>Crooke‘s</a:t>
            </a:r>
            <a:r>
              <a:rPr lang="de-DE" sz="1400" dirty="0">
                <a:solidFill>
                  <a:srgbClr val="0F517D"/>
                </a:solidFill>
              </a:rPr>
              <a:t> </a:t>
            </a:r>
            <a:r>
              <a:rPr lang="de-DE" sz="1400" dirty="0" err="1">
                <a:solidFill>
                  <a:srgbClr val="0F517D"/>
                </a:solidFill>
              </a:rPr>
              <a:t>tube</a:t>
            </a:r>
            <a:r>
              <a:rPr lang="de-DE" sz="1400" dirty="0">
                <a:solidFill>
                  <a:srgbClr val="0F517D"/>
                </a:solidFill>
              </a:rPr>
              <a:t>. </a:t>
            </a:r>
          </a:p>
          <a:p>
            <a:r>
              <a:rPr lang="de-DE" sz="1400" dirty="0">
                <a:solidFill>
                  <a:srgbClr val="0F517D"/>
                </a:solidFill>
              </a:rPr>
              <a:t>(Source: </a:t>
            </a:r>
            <a:r>
              <a:rPr lang="de-DE" sz="1400" b="0" i="0" dirty="0">
                <a:solidFill>
                  <a:srgbClr val="0F517D"/>
                </a:solidFill>
                <a:effectLst/>
              </a:rPr>
              <a:t>D-Kuru </a:t>
            </a:r>
            <a:r>
              <a:rPr lang="de-DE" sz="1400" b="0" i="0" dirty="0" err="1">
                <a:solidFill>
                  <a:srgbClr val="0F517D"/>
                </a:solidFill>
                <a:effectLst/>
              </a:rPr>
              <a:t>from</a:t>
            </a:r>
            <a:r>
              <a:rPr lang="de-DE" sz="1400" b="0" i="0" dirty="0">
                <a:solidFill>
                  <a:srgbClr val="0F517D"/>
                </a:solidFill>
                <a:effectLst/>
              </a:rPr>
              <a:t> Wikimedia Commons)</a:t>
            </a:r>
            <a:endParaRPr lang="de-DE" sz="1400" dirty="0">
              <a:solidFill>
                <a:srgbClr val="0F517D"/>
              </a:solidFill>
            </a:endParaRPr>
          </a:p>
        </p:txBody>
      </p:sp>
    </p:spTree>
    <p:extLst>
      <p:ext uri="{BB962C8B-B14F-4D97-AF65-F5344CB8AC3E}">
        <p14:creationId xmlns:p14="http://schemas.microsoft.com/office/powerpoint/2010/main" val="276734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6389039" cy="400110"/>
          </a:xfrm>
          <a:prstGeom prst="rect">
            <a:avLst/>
          </a:prstGeom>
          <a:noFill/>
        </p:spPr>
        <p:txBody>
          <a:bodyPr wrap="square" rtlCol="0">
            <a:spAutoFit/>
          </a:bodyPr>
          <a:lstStyle/>
          <a:p>
            <a:r>
              <a:rPr lang="de-DE" sz="2000" b="1" dirty="0">
                <a:solidFill>
                  <a:srgbClr val="0F517D"/>
                </a:solidFill>
              </a:rPr>
              <a:t>Milestones on </a:t>
            </a:r>
            <a:r>
              <a:rPr lang="de-DE" sz="2000" b="1" dirty="0" err="1">
                <a:solidFill>
                  <a:srgbClr val="0F517D"/>
                </a:solidFill>
              </a:rPr>
              <a:t>the</a:t>
            </a:r>
            <a:r>
              <a:rPr lang="de-DE" sz="2000" b="1" dirty="0">
                <a:solidFill>
                  <a:srgbClr val="0F517D"/>
                </a:solidFill>
              </a:rPr>
              <a:t> </a:t>
            </a:r>
            <a:r>
              <a:rPr lang="de-DE" sz="2000" b="1" dirty="0" err="1">
                <a:solidFill>
                  <a:srgbClr val="0F517D"/>
                </a:solidFill>
              </a:rPr>
              <a:t>way</a:t>
            </a:r>
            <a:r>
              <a:rPr lang="de-DE" sz="2000" b="1" dirty="0">
                <a:solidFill>
                  <a:srgbClr val="0F517D"/>
                </a:solidFill>
              </a:rPr>
              <a:t> to </a:t>
            </a:r>
            <a:r>
              <a:rPr lang="de-DE" sz="2000" b="1" dirty="0" err="1">
                <a:solidFill>
                  <a:srgbClr val="0F517D"/>
                </a:solidFill>
              </a:rPr>
              <a:t>the</a:t>
            </a:r>
            <a:r>
              <a:rPr lang="de-DE" sz="2000" b="1" dirty="0">
                <a:solidFill>
                  <a:srgbClr val="0F517D"/>
                </a:solidFill>
              </a:rPr>
              <a:t> </a:t>
            </a:r>
            <a:r>
              <a:rPr lang="de-DE" sz="2000" b="1" dirty="0" err="1">
                <a:solidFill>
                  <a:srgbClr val="0F517D"/>
                </a:solidFill>
              </a:rPr>
              <a:t>discovery</a:t>
            </a:r>
            <a:endParaRPr lang="de-DE" sz="2000" b="1" dirty="0">
              <a:solidFill>
                <a:srgbClr val="0F517D"/>
              </a:solidFill>
            </a:endParaRP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graphicFrame>
        <p:nvGraphicFramePr>
          <p:cNvPr id="4" name="Diagramm 3">
            <a:extLst>
              <a:ext uri="{FF2B5EF4-FFF2-40B4-BE49-F238E27FC236}">
                <a16:creationId xmlns:a16="http://schemas.microsoft.com/office/drawing/2014/main" id="{BD4DC735-81AE-CCA9-E0ED-2A0A6A8CC702}"/>
              </a:ext>
            </a:extLst>
          </p:cNvPr>
          <p:cNvGraphicFramePr/>
          <p:nvPr>
            <p:extLst>
              <p:ext uri="{D42A27DB-BD31-4B8C-83A1-F6EECF244321}">
                <p14:modId xmlns:p14="http://schemas.microsoft.com/office/powerpoint/2010/main" val="389810976"/>
              </p:ext>
            </p:extLst>
          </p:nvPr>
        </p:nvGraphicFramePr>
        <p:xfrm>
          <a:off x="2774232" y="1079894"/>
          <a:ext cx="6423674" cy="3038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m 4">
            <a:extLst>
              <a:ext uri="{FF2B5EF4-FFF2-40B4-BE49-F238E27FC236}">
                <a16:creationId xmlns:a16="http://schemas.microsoft.com/office/drawing/2014/main" id="{9B80ACFA-417C-6BCE-D9B3-0878D3167BE5}"/>
              </a:ext>
            </a:extLst>
          </p:cNvPr>
          <p:cNvGraphicFramePr/>
          <p:nvPr>
            <p:extLst>
              <p:ext uri="{D42A27DB-BD31-4B8C-83A1-F6EECF244321}">
                <p14:modId xmlns:p14="http://schemas.microsoft.com/office/powerpoint/2010/main" val="822776391"/>
              </p:ext>
            </p:extLst>
          </p:nvPr>
        </p:nvGraphicFramePr>
        <p:xfrm>
          <a:off x="242418" y="2852333"/>
          <a:ext cx="8659164" cy="44445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Textfeld 5">
            <a:extLst>
              <a:ext uri="{FF2B5EF4-FFF2-40B4-BE49-F238E27FC236}">
                <a16:creationId xmlns:a16="http://schemas.microsoft.com/office/drawing/2014/main" id="{FC8966E8-EF96-6921-9B76-B7C8BA6374A7}"/>
              </a:ext>
            </a:extLst>
          </p:cNvPr>
          <p:cNvSpPr txBox="1"/>
          <p:nvPr/>
        </p:nvSpPr>
        <p:spPr>
          <a:xfrm>
            <a:off x="227661" y="3059668"/>
            <a:ext cx="3429000" cy="369332"/>
          </a:xfrm>
          <a:prstGeom prst="rect">
            <a:avLst/>
          </a:prstGeom>
          <a:noFill/>
        </p:spPr>
        <p:txBody>
          <a:bodyPr wrap="square" rtlCol="0">
            <a:spAutoFit/>
          </a:bodyPr>
          <a:lstStyle/>
          <a:p>
            <a:r>
              <a:rPr lang="de-DE" b="1" dirty="0">
                <a:solidFill>
                  <a:srgbClr val="0F517D"/>
                </a:solidFill>
              </a:rPr>
              <a:t>19th </a:t>
            </a:r>
            <a:r>
              <a:rPr lang="de-DE" b="1" dirty="0" err="1">
                <a:solidFill>
                  <a:srgbClr val="0F517D"/>
                </a:solidFill>
              </a:rPr>
              <a:t>century</a:t>
            </a:r>
            <a:r>
              <a:rPr lang="de-DE" b="1" dirty="0">
                <a:solidFill>
                  <a:srgbClr val="0F517D"/>
                </a:solidFill>
              </a:rPr>
              <a:t>:</a:t>
            </a:r>
          </a:p>
        </p:txBody>
      </p:sp>
      <p:sp>
        <p:nvSpPr>
          <p:cNvPr id="10" name="Textfeld 9">
            <a:extLst>
              <a:ext uri="{FF2B5EF4-FFF2-40B4-BE49-F238E27FC236}">
                <a16:creationId xmlns:a16="http://schemas.microsoft.com/office/drawing/2014/main" id="{59C13075-AD20-A96C-3127-6B6588FEB1BA}"/>
              </a:ext>
            </a:extLst>
          </p:cNvPr>
          <p:cNvSpPr txBox="1"/>
          <p:nvPr/>
        </p:nvSpPr>
        <p:spPr>
          <a:xfrm>
            <a:off x="694386" y="1537634"/>
            <a:ext cx="3429000" cy="646331"/>
          </a:xfrm>
          <a:prstGeom prst="rect">
            <a:avLst/>
          </a:prstGeom>
          <a:noFill/>
        </p:spPr>
        <p:txBody>
          <a:bodyPr wrap="square" rtlCol="0">
            <a:spAutoFit/>
          </a:bodyPr>
          <a:lstStyle/>
          <a:p>
            <a:r>
              <a:rPr lang="de-DE" b="1" dirty="0" err="1">
                <a:solidFill>
                  <a:srgbClr val="0F517D"/>
                </a:solidFill>
              </a:rPr>
              <a:t>Important</a:t>
            </a:r>
            <a:r>
              <a:rPr lang="de-DE" b="1" dirty="0">
                <a:solidFill>
                  <a:srgbClr val="0F517D"/>
                </a:solidFill>
              </a:rPr>
              <a:t> </a:t>
            </a:r>
            <a:r>
              <a:rPr lang="de-DE" b="1" dirty="0" err="1">
                <a:solidFill>
                  <a:srgbClr val="0F517D"/>
                </a:solidFill>
              </a:rPr>
              <a:t>milestones</a:t>
            </a:r>
            <a:r>
              <a:rPr lang="de-DE" b="1" dirty="0">
                <a:solidFill>
                  <a:srgbClr val="0F517D"/>
                </a:solidFill>
              </a:rPr>
              <a:t> </a:t>
            </a:r>
            <a:r>
              <a:rPr lang="de-DE" b="1" dirty="0" err="1">
                <a:solidFill>
                  <a:srgbClr val="0F517D"/>
                </a:solidFill>
              </a:rPr>
              <a:t>before</a:t>
            </a:r>
            <a:r>
              <a:rPr lang="de-DE" b="1" dirty="0">
                <a:solidFill>
                  <a:srgbClr val="0F517D"/>
                </a:solidFill>
              </a:rPr>
              <a:t> </a:t>
            </a:r>
            <a:r>
              <a:rPr lang="de-DE" b="1" dirty="0" err="1">
                <a:solidFill>
                  <a:srgbClr val="0F517D"/>
                </a:solidFill>
              </a:rPr>
              <a:t>the</a:t>
            </a:r>
            <a:r>
              <a:rPr lang="de-DE" b="1" dirty="0">
                <a:solidFill>
                  <a:srgbClr val="0F517D"/>
                </a:solidFill>
              </a:rPr>
              <a:t> 19th </a:t>
            </a:r>
            <a:r>
              <a:rPr lang="de-DE" b="1" dirty="0" err="1">
                <a:solidFill>
                  <a:srgbClr val="0F517D"/>
                </a:solidFill>
              </a:rPr>
              <a:t>century</a:t>
            </a:r>
            <a:r>
              <a:rPr lang="de-DE" b="1" dirty="0">
                <a:solidFill>
                  <a:srgbClr val="0F517D"/>
                </a:solidFill>
              </a:rPr>
              <a:t> :</a:t>
            </a:r>
          </a:p>
        </p:txBody>
      </p:sp>
    </p:spTree>
    <p:extLst>
      <p:ext uri="{BB962C8B-B14F-4D97-AF65-F5344CB8AC3E}">
        <p14:creationId xmlns:p14="http://schemas.microsoft.com/office/powerpoint/2010/main" val="899429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6389039" cy="400110"/>
          </a:xfrm>
          <a:prstGeom prst="rect">
            <a:avLst/>
          </a:prstGeom>
          <a:noFill/>
        </p:spPr>
        <p:txBody>
          <a:bodyPr wrap="square" rtlCol="0">
            <a:spAutoFit/>
          </a:bodyPr>
          <a:lstStyle/>
          <a:p>
            <a:r>
              <a:rPr lang="de-DE" sz="2000" b="1" dirty="0">
                <a:solidFill>
                  <a:srgbClr val="0F517D"/>
                </a:solidFill>
              </a:rPr>
              <a:t>Otto von Guericke 1654</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pic>
        <p:nvPicPr>
          <p:cNvPr id="2050" name="Picture 2">
            <a:extLst>
              <a:ext uri="{FF2B5EF4-FFF2-40B4-BE49-F238E27FC236}">
                <a16:creationId xmlns:a16="http://schemas.microsoft.com/office/drawing/2014/main" id="{1C2B37CD-DB97-38AA-848F-903B7BFC52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0" t="1673" r="3460" b="1578"/>
          <a:stretch/>
        </p:blipFill>
        <p:spPr bwMode="auto">
          <a:xfrm>
            <a:off x="456261" y="1762202"/>
            <a:ext cx="2642063" cy="38333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9602503-9B66-3155-5867-A80EE267A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7706" y="2071617"/>
            <a:ext cx="5599119" cy="3523921"/>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BAB8216F-C2CC-2A00-EC14-04A2A218218E}"/>
              </a:ext>
            </a:extLst>
          </p:cNvPr>
          <p:cNvSpPr/>
          <p:nvPr/>
        </p:nvSpPr>
        <p:spPr>
          <a:xfrm>
            <a:off x="227660" y="5734402"/>
            <a:ext cx="4069447" cy="307777"/>
          </a:xfrm>
          <a:prstGeom prst="rect">
            <a:avLst/>
          </a:prstGeom>
        </p:spPr>
        <p:txBody>
          <a:bodyPr wrap="square">
            <a:spAutoFit/>
          </a:bodyPr>
          <a:lstStyle/>
          <a:p>
            <a:pPr>
              <a:defRPr/>
            </a:pPr>
            <a:r>
              <a:rPr lang="en-US" sz="1400" dirty="0">
                <a:solidFill>
                  <a:srgbClr val="0F517D"/>
                </a:solidFill>
              </a:rPr>
              <a:t>Otto von Guericke (1602-86)</a:t>
            </a:r>
          </a:p>
        </p:txBody>
      </p:sp>
      <p:sp>
        <p:nvSpPr>
          <p:cNvPr id="4" name="Rechteck 3">
            <a:extLst>
              <a:ext uri="{FF2B5EF4-FFF2-40B4-BE49-F238E27FC236}">
                <a16:creationId xmlns:a16="http://schemas.microsoft.com/office/drawing/2014/main" id="{9AD58B17-6ABD-C868-71C0-F6EC8C187877}"/>
              </a:ext>
            </a:extLst>
          </p:cNvPr>
          <p:cNvSpPr/>
          <p:nvPr/>
        </p:nvSpPr>
        <p:spPr>
          <a:xfrm>
            <a:off x="3202791" y="5680283"/>
            <a:ext cx="5684034" cy="523220"/>
          </a:xfrm>
          <a:prstGeom prst="rect">
            <a:avLst/>
          </a:prstGeom>
        </p:spPr>
        <p:txBody>
          <a:bodyPr wrap="square">
            <a:spAutoFit/>
          </a:bodyPr>
          <a:lstStyle/>
          <a:p>
            <a:pPr>
              <a:defRPr/>
            </a:pPr>
            <a:r>
              <a:rPr lang="en-US" sz="1400" dirty="0">
                <a:solidFill>
                  <a:srgbClr val="0F517D"/>
                </a:solidFill>
              </a:rPr>
              <a:t>The Magdeburg hemispheres – the experiment was performed before the Imperial Court at Ratisbon in 1654.</a:t>
            </a:r>
          </a:p>
        </p:txBody>
      </p:sp>
    </p:spTree>
    <p:extLst>
      <p:ext uri="{BB962C8B-B14F-4D97-AF65-F5344CB8AC3E}">
        <p14:creationId xmlns:p14="http://schemas.microsoft.com/office/powerpoint/2010/main" val="1226230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Hauksbee</a:t>
            </a:r>
            <a:r>
              <a:rPr lang="de-DE" sz="2000" b="1" dirty="0">
                <a:solidFill>
                  <a:srgbClr val="0F517D"/>
                </a:solidFill>
              </a:rPr>
              <a:t> – London 1705</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227660" y="5734402"/>
            <a:ext cx="4069447" cy="523220"/>
          </a:xfrm>
          <a:prstGeom prst="rect">
            <a:avLst/>
          </a:prstGeom>
        </p:spPr>
        <p:txBody>
          <a:bodyPr wrap="square">
            <a:spAutoFit/>
          </a:bodyPr>
          <a:lstStyle/>
          <a:p>
            <a:pPr>
              <a:defRPr/>
            </a:pPr>
            <a:r>
              <a:rPr lang="en-US" sz="1400" dirty="0">
                <a:solidFill>
                  <a:srgbClr val="0F517D"/>
                </a:solidFill>
              </a:rPr>
              <a:t>Francis </a:t>
            </a:r>
            <a:r>
              <a:rPr lang="en-US" sz="1400" dirty="0" err="1">
                <a:solidFill>
                  <a:srgbClr val="0F517D"/>
                </a:solidFill>
              </a:rPr>
              <a:t>Hauksbee</a:t>
            </a:r>
            <a:r>
              <a:rPr lang="en-US" sz="1400" dirty="0">
                <a:solidFill>
                  <a:srgbClr val="0F517D"/>
                </a:solidFill>
              </a:rPr>
              <a:t> (1660 – 1713) </a:t>
            </a:r>
            <a:r>
              <a:rPr lang="en-US" sz="1400" dirty="0" err="1">
                <a:solidFill>
                  <a:srgbClr val="0F517D"/>
                </a:solidFill>
              </a:rPr>
              <a:t>Physico</a:t>
            </a:r>
            <a:r>
              <a:rPr lang="en-US" sz="1400" dirty="0">
                <a:solidFill>
                  <a:srgbClr val="0F517D"/>
                </a:solidFill>
              </a:rPr>
              <a:t>-Mechanical Experiments,  London 1709</a:t>
            </a:r>
          </a:p>
        </p:txBody>
      </p:sp>
      <p:pic>
        <p:nvPicPr>
          <p:cNvPr id="3" name="Picture 15">
            <a:extLst>
              <a:ext uri="{FF2B5EF4-FFF2-40B4-BE49-F238E27FC236}">
                <a16:creationId xmlns:a16="http://schemas.microsoft.com/office/drawing/2014/main" id="{3F242637-8089-6DDF-ACAE-5EE6B217A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61" y="1265123"/>
            <a:ext cx="3641413" cy="432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a:extLst>
              <a:ext uri="{FF2B5EF4-FFF2-40B4-BE49-F238E27FC236}">
                <a16:creationId xmlns:a16="http://schemas.microsoft.com/office/drawing/2014/main" id="{98CCF388-F88B-54EE-7C13-0F11157A5CE6}"/>
              </a:ext>
            </a:extLst>
          </p:cNvPr>
          <p:cNvSpPr txBox="1"/>
          <p:nvPr/>
        </p:nvSpPr>
        <p:spPr>
          <a:xfrm>
            <a:off x="3072242" y="1767674"/>
            <a:ext cx="2888361" cy="1015663"/>
          </a:xfrm>
          <a:prstGeom prst="rect">
            <a:avLst/>
          </a:prstGeom>
          <a:noFill/>
        </p:spPr>
        <p:txBody>
          <a:bodyPr wrap="square" rtlCol="0">
            <a:spAutoFit/>
          </a:bodyPr>
          <a:lstStyle/>
          <a:p>
            <a:r>
              <a:rPr lang="de-DE" sz="2000" b="1" dirty="0" err="1">
                <a:solidFill>
                  <a:srgbClr val="0F517D"/>
                </a:solidFill>
              </a:rPr>
              <a:t>Achieved</a:t>
            </a:r>
            <a:r>
              <a:rPr lang="de-DE" sz="2000" b="1" dirty="0">
                <a:solidFill>
                  <a:srgbClr val="0F517D"/>
                </a:solidFill>
              </a:rPr>
              <a:t> an </a:t>
            </a:r>
            <a:r>
              <a:rPr lang="de-DE" sz="2000" b="1" dirty="0" err="1">
                <a:solidFill>
                  <a:srgbClr val="0F517D"/>
                </a:solidFill>
              </a:rPr>
              <a:t>electrical</a:t>
            </a:r>
            <a:r>
              <a:rPr lang="de-DE" sz="2000" b="1" dirty="0">
                <a:solidFill>
                  <a:srgbClr val="0F517D"/>
                </a:solidFill>
              </a:rPr>
              <a:t> </a:t>
            </a:r>
            <a:r>
              <a:rPr lang="de-DE" sz="2000" b="1" dirty="0" err="1">
                <a:solidFill>
                  <a:srgbClr val="0F517D"/>
                </a:solidFill>
              </a:rPr>
              <a:t>discharge</a:t>
            </a:r>
            <a:r>
              <a:rPr lang="de-DE" sz="2000" b="1" dirty="0">
                <a:solidFill>
                  <a:srgbClr val="0F517D"/>
                </a:solidFill>
              </a:rPr>
              <a:t>  </a:t>
            </a:r>
            <a:r>
              <a:rPr lang="de-DE" sz="2000" b="1" dirty="0" err="1">
                <a:solidFill>
                  <a:srgbClr val="0F517D"/>
                </a:solidFill>
              </a:rPr>
              <a:t>within</a:t>
            </a:r>
            <a:r>
              <a:rPr lang="de-DE" sz="2000" b="1" dirty="0">
                <a:solidFill>
                  <a:srgbClr val="0F517D"/>
                </a:solidFill>
              </a:rPr>
              <a:t> a </a:t>
            </a:r>
            <a:r>
              <a:rPr lang="de-DE" sz="2000" b="1" dirty="0" err="1">
                <a:solidFill>
                  <a:srgbClr val="0F517D"/>
                </a:solidFill>
              </a:rPr>
              <a:t>vacuum</a:t>
            </a:r>
            <a:endParaRPr lang="de-DE" sz="2000" b="1" dirty="0">
              <a:solidFill>
                <a:srgbClr val="0F517D"/>
              </a:solidFill>
            </a:endParaRPr>
          </a:p>
        </p:txBody>
      </p:sp>
      <p:pic>
        <p:nvPicPr>
          <p:cNvPr id="8" name="Bild" descr="Bild">
            <a:extLst>
              <a:ext uri="{FF2B5EF4-FFF2-40B4-BE49-F238E27FC236}">
                <a16:creationId xmlns:a16="http://schemas.microsoft.com/office/drawing/2014/main" id="{0FBF2912-749B-F105-9B37-4FF187E70D5A}"/>
              </a:ext>
            </a:extLst>
          </p:cNvPr>
          <p:cNvPicPr>
            <a:picLocks/>
          </p:cNvPicPr>
          <p:nvPr/>
        </p:nvPicPr>
        <p:blipFill rotWithShape="1">
          <a:blip r:embed="rId5">
            <a:extLst>
              <a:ext uri="{28A0092B-C50C-407E-A947-70E740481C1C}">
                <a14:useLocalDpi xmlns:a14="http://schemas.microsoft.com/office/drawing/2010/main" val="0"/>
              </a:ext>
            </a:extLst>
          </a:blip>
          <a:srcRect l="7055" t="4533" r="7172" b="5285"/>
          <a:stretch/>
        </p:blipFill>
        <p:spPr bwMode="auto">
          <a:xfrm>
            <a:off x="5943600" y="1643752"/>
            <a:ext cx="2888361" cy="408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6CEF9018-CD7B-D5CE-2CF6-24771C4C8099}"/>
              </a:ext>
            </a:extLst>
          </p:cNvPr>
          <p:cNvSpPr txBox="1"/>
          <p:nvPr/>
        </p:nvSpPr>
        <p:spPr>
          <a:xfrm>
            <a:off x="5943600" y="5734402"/>
            <a:ext cx="3200400" cy="307777"/>
          </a:xfrm>
          <a:prstGeom prst="rect">
            <a:avLst/>
          </a:prstGeom>
          <a:noFill/>
        </p:spPr>
        <p:txBody>
          <a:bodyPr wrap="square" rtlCol="0">
            <a:spAutoFit/>
          </a:bodyPr>
          <a:lstStyle/>
          <a:p>
            <a:r>
              <a:rPr lang="de-DE" sz="1400" dirty="0" err="1">
                <a:solidFill>
                  <a:srgbClr val="0F517D"/>
                </a:solidFill>
              </a:rPr>
              <a:t>Hauksbee</a:t>
            </a:r>
            <a:r>
              <a:rPr lang="de-DE" sz="1400" dirty="0">
                <a:solidFill>
                  <a:srgbClr val="0F517D"/>
                </a:solidFill>
              </a:rPr>
              <a:t> Generator</a:t>
            </a:r>
          </a:p>
        </p:txBody>
      </p:sp>
    </p:spTree>
    <p:extLst>
      <p:ext uri="{BB962C8B-B14F-4D97-AF65-F5344CB8AC3E}">
        <p14:creationId xmlns:p14="http://schemas.microsoft.com/office/powerpoint/2010/main" val="2983960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744514" cy="400110"/>
          </a:xfrm>
          <a:prstGeom prst="rect">
            <a:avLst/>
          </a:prstGeom>
          <a:noFill/>
        </p:spPr>
        <p:txBody>
          <a:bodyPr wrap="square" rtlCol="0">
            <a:spAutoFit/>
          </a:bodyPr>
          <a:lstStyle/>
          <a:p>
            <a:r>
              <a:rPr lang="de-DE" sz="2000" b="1" dirty="0">
                <a:solidFill>
                  <a:srgbClr val="0F517D"/>
                </a:solidFill>
              </a:rPr>
              <a:t>Abbé Nollet and </a:t>
            </a:r>
            <a:r>
              <a:rPr lang="de-DE" sz="2000" b="1" dirty="0" err="1">
                <a:solidFill>
                  <a:srgbClr val="0F517D"/>
                </a:solidFill>
              </a:rPr>
              <a:t>the</a:t>
            </a:r>
            <a:r>
              <a:rPr lang="de-DE" sz="2000" b="1" dirty="0">
                <a:solidFill>
                  <a:srgbClr val="0F517D"/>
                </a:solidFill>
              </a:rPr>
              <a:t> „</a:t>
            </a:r>
            <a:r>
              <a:rPr lang="de-DE" sz="2000" b="1" dirty="0" err="1">
                <a:solidFill>
                  <a:srgbClr val="0F517D"/>
                </a:solidFill>
              </a:rPr>
              <a:t>electrical</a:t>
            </a:r>
            <a:r>
              <a:rPr lang="de-DE" sz="2000" b="1" dirty="0">
                <a:solidFill>
                  <a:srgbClr val="0F517D"/>
                </a:solidFill>
              </a:rPr>
              <a:t> egg“, Paris 1746</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pic>
        <p:nvPicPr>
          <p:cNvPr id="1028" name="Picture 4">
            <a:extLst>
              <a:ext uri="{FF2B5EF4-FFF2-40B4-BE49-F238E27FC236}">
                <a16:creationId xmlns:a16="http://schemas.microsoft.com/office/drawing/2014/main" id="{669262B4-7156-CE4F-257E-C78A06153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4" y="1638299"/>
            <a:ext cx="3265715" cy="3581401"/>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5F5F0C75-46C5-2FEA-A541-628E37E9A712}"/>
              </a:ext>
            </a:extLst>
          </p:cNvPr>
          <p:cNvSpPr/>
          <p:nvPr/>
        </p:nvSpPr>
        <p:spPr>
          <a:xfrm>
            <a:off x="410704" y="5222612"/>
            <a:ext cx="4069447" cy="307777"/>
          </a:xfrm>
          <a:prstGeom prst="rect">
            <a:avLst/>
          </a:prstGeom>
        </p:spPr>
        <p:txBody>
          <a:bodyPr wrap="square">
            <a:spAutoFit/>
          </a:bodyPr>
          <a:lstStyle/>
          <a:p>
            <a:pPr>
              <a:defRPr/>
            </a:pPr>
            <a:r>
              <a:rPr lang="en-US" sz="1400" dirty="0">
                <a:solidFill>
                  <a:srgbClr val="0F517D"/>
                </a:solidFill>
              </a:rPr>
              <a:t>Jean Antoine (Abbé) </a:t>
            </a:r>
            <a:r>
              <a:rPr lang="en-US" sz="1400" dirty="0" err="1">
                <a:solidFill>
                  <a:srgbClr val="0F517D"/>
                </a:solidFill>
              </a:rPr>
              <a:t>Nollet</a:t>
            </a:r>
            <a:r>
              <a:rPr lang="en-US" sz="1400" dirty="0">
                <a:solidFill>
                  <a:srgbClr val="0F517D"/>
                </a:solidFill>
              </a:rPr>
              <a:t> (1700-1770)</a:t>
            </a:r>
          </a:p>
        </p:txBody>
      </p:sp>
      <p:sp>
        <p:nvSpPr>
          <p:cNvPr id="10" name="Rechteck 9">
            <a:extLst>
              <a:ext uri="{FF2B5EF4-FFF2-40B4-BE49-F238E27FC236}">
                <a16:creationId xmlns:a16="http://schemas.microsoft.com/office/drawing/2014/main" id="{F442F65D-997C-6EE5-BA28-07E16165B21A}"/>
              </a:ext>
            </a:extLst>
          </p:cNvPr>
          <p:cNvSpPr/>
          <p:nvPr/>
        </p:nvSpPr>
        <p:spPr>
          <a:xfrm>
            <a:off x="3901373" y="5252563"/>
            <a:ext cx="2840736" cy="307777"/>
          </a:xfrm>
          <a:prstGeom prst="rect">
            <a:avLst/>
          </a:prstGeom>
        </p:spPr>
        <p:txBody>
          <a:bodyPr wrap="square">
            <a:spAutoFit/>
          </a:bodyPr>
          <a:lstStyle/>
          <a:p>
            <a:pPr>
              <a:defRPr/>
            </a:pPr>
            <a:r>
              <a:rPr lang="en-US" sz="1400" dirty="0">
                <a:solidFill>
                  <a:srgbClr val="0F517D"/>
                </a:solidFill>
              </a:rPr>
              <a:t>Battery of Leyden Jars, 1795</a:t>
            </a:r>
          </a:p>
        </p:txBody>
      </p:sp>
      <p:pic>
        <p:nvPicPr>
          <p:cNvPr id="1032" name="Picture 8">
            <a:extLst>
              <a:ext uri="{FF2B5EF4-FFF2-40B4-BE49-F238E27FC236}">
                <a16:creationId xmlns:a16="http://schemas.microsoft.com/office/drawing/2014/main" id="{685DC402-FEEA-3EDE-DE53-7B8AA512B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1373" y="1642002"/>
            <a:ext cx="4969025" cy="357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1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William Morgan, London 1785</a:t>
            </a:r>
          </a:p>
        </p:txBody>
      </p:sp>
      <p:sp>
        <p:nvSpPr>
          <p:cNvPr id="2" name="Textfeld 1">
            <a:extLst>
              <a:ext uri="{FF2B5EF4-FFF2-40B4-BE49-F238E27FC236}">
                <a16:creationId xmlns:a16="http://schemas.microsoft.com/office/drawing/2014/main" id="{191E0035-9ACD-52EA-3577-476D3944BA5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
        <p:nvSpPr>
          <p:cNvPr id="6" name="Rechteck 5">
            <a:extLst>
              <a:ext uri="{FF2B5EF4-FFF2-40B4-BE49-F238E27FC236}">
                <a16:creationId xmlns:a16="http://schemas.microsoft.com/office/drawing/2014/main" id="{A09C98F4-1623-A6A7-25F5-871BBFA53369}"/>
              </a:ext>
            </a:extLst>
          </p:cNvPr>
          <p:cNvSpPr/>
          <p:nvPr/>
        </p:nvSpPr>
        <p:spPr>
          <a:xfrm>
            <a:off x="487796" y="5501957"/>
            <a:ext cx="4069447" cy="523220"/>
          </a:xfrm>
          <a:prstGeom prst="rect">
            <a:avLst/>
          </a:prstGeom>
        </p:spPr>
        <p:txBody>
          <a:bodyPr wrap="square">
            <a:spAutoFit/>
          </a:bodyPr>
          <a:lstStyle/>
          <a:p>
            <a:pPr>
              <a:defRPr/>
            </a:pPr>
            <a:r>
              <a:rPr lang="en-US" sz="1400" dirty="0">
                <a:solidFill>
                  <a:srgbClr val="0F517D"/>
                </a:solidFill>
              </a:rPr>
              <a:t>William Morgan (by Thomas Lawrence), on view at the Institute of Actuaries, Staple Inn Hall, London</a:t>
            </a:r>
          </a:p>
        </p:txBody>
      </p:sp>
      <p:pic>
        <p:nvPicPr>
          <p:cNvPr id="5" name="Bild" descr="Bild">
            <a:extLst>
              <a:ext uri="{FF2B5EF4-FFF2-40B4-BE49-F238E27FC236}">
                <a16:creationId xmlns:a16="http://schemas.microsoft.com/office/drawing/2014/main" id="{25B358DC-1A1F-93A8-D220-0E3715E952A7}"/>
              </a:ext>
            </a:extLst>
          </p:cNvPr>
          <p:cNvPicPr>
            <a:picLocks/>
          </p:cNvPicPr>
          <p:nvPr/>
        </p:nvPicPr>
        <p:blipFill rotWithShape="1">
          <a:blip r:embed="rId4"/>
          <a:srcRect l="3567" t="3210" r="3745" b="3199"/>
          <a:stretch/>
        </p:blipFill>
        <p:spPr>
          <a:xfrm>
            <a:off x="532930" y="1438698"/>
            <a:ext cx="3771900" cy="4033880"/>
          </a:xfrm>
          <a:prstGeom prst="rect">
            <a:avLst/>
          </a:prstGeom>
        </p:spPr>
      </p:pic>
      <p:sp>
        <p:nvSpPr>
          <p:cNvPr id="3" name="Textfeld 2">
            <a:extLst>
              <a:ext uri="{FF2B5EF4-FFF2-40B4-BE49-F238E27FC236}">
                <a16:creationId xmlns:a16="http://schemas.microsoft.com/office/drawing/2014/main" id="{DE3E676A-1D17-554F-D4E5-FCF6D9D6549D}"/>
              </a:ext>
            </a:extLst>
          </p:cNvPr>
          <p:cNvSpPr txBox="1"/>
          <p:nvPr/>
        </p:nvSpPr>
        <p:spPr>
          <a:xfrm>
            <a:off x="4610100" y="1438698"/>
            <a:ext cx="4148138" cy="4093428"/>
          </a:xfrm>
          <a:prstGeom prst="rect">
            <a:avLst/>
          </a:prstGeom>
          <a:noFill/>
        </p:spPr>
        <p:txBody>
          <a:bodyPr wrap="square" rtlCol="0">
            <a:spAutoFit/>
          </a:bodyPr>
          <a:lstStyle/>
          <a:p>
            <a:r>
              <a:rPr lang="de-DE" sz="2000" b="1" dirty="0">
                <a:solidFill>
                  <a:srgbClr val="0F517D"/>
                </a:solidFill>
              </a:rPr>
              <a:t>First to </a:t>
            </a:r>
            <a:r>
              <a:rPr lang="de-DE" sz="2000" b="1" dirty="0" err="1">
                <a:solidFill>
                  <a:srgbClr val="0F517D"/>
                </a:solidFill>
              </a:rPr>
              <a:t>unknowingly</a:t>
            </a:r>
            <a:r>
              <a:rPr lang="de-DE" sz="2000" b="1" dirty="0">
                <a:solidFill>
                  <a:srgbClr val="0F517D"/>
                </a:solidFill>
              </a:rPr>
              <a:t> </a:t>
            </a:r>
            <a:r>
              <a:rPr lang="de-DE" sz="2000" b="1" dirty="0" err="1">
                <a:solidFill>
                  <a:srgbClr val="0F517D"/>
                </a:solidFill>
              </a:rPr>
              <a:t>produce</a:t>
            </a:r>
            <a:r>
              <a:rPr lang="de-DE" sz="2000" b="1" dirty="0">
                <a:solidFill>
                  <a:srgbClr val="0F517D"/>
                </a:solidFill>
              </a:rPr>
              <a:t> X-</a:t>
            </a:r>
            <a:r>
              <a:rPr lang="de-DE" sz="2000" b="1" dirty="0" err="1">
                <a:solidFill>
                  <a:srgbClr val="0F517D"/>
                </a:solidFill>
              </a:rPr>
              <a:t>rays</a:t>
            </a:r>
            <a:endParaRPr lang="de-DE" sz="2000" b="1" dirty="0">
              <a:solidFill>
                <a:srgbClr val="0F517D"/>
              </a:solidFill>
            </a:endParaRPr>
          </a:p>
          <a:p>
            <a:endParaRPr lang="de-DE" sz="2000" b="1" dirty="0">
              <a:solidFill>
                <a:srgbClr val="0F517D"/>
              </a:solidFill>
            </a:endParaRPr>
          </a:p>
          <a:p>
            <a:endParaRPr lang="de-DE" sz="2000" b="1" dirty="0">
              <a:solidFill>
                <a:srgbClr val="0F517D"/>
              </a:solidFill>
            </a:endParaRPr>
          </a:p>
          <a:p>
            <a:pPr marL="261938" indent="-261938"/>
            <a:r>
              <a:rPr lang="de-DE" sz="2000" b="1" dirty="0">
                <a:solidFill>
                  <a:srgbClr val="0F517D"/>
                </a:solidFill>
                <a:latin typeface="Calibri" panose="020F0502020204030204" pitchFamily="34" charset="0"/>
                <a:cs typeface="Calibri" panose="020F0502020204030204" pitchFamily="34" charset="0"/>
              </a:rPr>
              <a:t>→ </a:t>
            </a:r>
            <a:r>
              <a:rPr lang="de-DE" sz="2000" dirty="0">
                <a:solidFill>
                  <a:srgbClr val="0F517D"/>
                </a:solidFill>
                <a:latin typeface="Calibri" panose="020F0502020204030204" pitchFamily="34" charset="0"/>
                <a:cs typeface="Calibri" panose="020F0502020204030204" pitchFamily="34" charset="0"/>
              </a:rPr>
              <a:t>in </a:t>
            </a:r>
            <a:r>
              <a:rPr lang="de-DE" sz="2000" dirty="0" err="1">
                <a:solidFill>
                  <a:srgbClr val="0F517D"/>
                </a:solidFill>
                <a:latin typeface="Calibri" panose="020F0502020204030204" pitchFamily="34" charset="0"/>
                <a:cs typeface="Calibri" panose="020F0502020204030204" pitchFamily="34" charset="0"/>
              </a:rPr>
              <a:t>his</a:t>
            </a:r>
            <a:r>
              <a:rPr lang="de-DE" sz="2000" dirty="0">
                <a:solidFill>
                  <a:srgbClr val="0F517D"/>
                </a:solidFill>
                <a:latin typeface="Calibri" panose="020F0502020204030204" pitchFamily="34" charset="0"/>
                <a:cs typeface="Calibri" panose="020F0502020204030204" pitchFamily="34" charset="0"/>
              </a:rPr>
              <a:t> </a:t>
            </a:r>
            <a:r>
              <a:rPr lang="de-DE" sz="2000" dirty="0" err="1">
                <a:solidFill>
                  <a:srgbClr val="0F517D"/>
                </a:solidFill>
                <a:latin typeface="Calibri" panose="020F0502020204030204" pitchFamily="34" charset="0"/>
                <a:cs typeface="Calibri" panose="020F0502020204030204" pitchFamily="34" charset="0"/>
              </a:rPr>
              <a:t>experiments</a:t>
            </a:r>
            <a:r>
              <a:rPr lang="de-DE" sz="2000" dirty="0">
                <a:solidFill>
                  <a:srgbClr val="0F517D"/>
                </a:solidFill>
                <a:latin typeface="Calibri" panose="020F0502020204030204" pitchFamily="34" charset="0"/>
                <a:cs typeface="Calibri" panose="020F0502020204030204" pitchFamily="34" charset="0"/>
              </a:rPr>
              <a:t>, he </a:t>
            </a:r>
            <a:r>
              <a:rPr lang="de-DE" sz="2000" dirty="0" err="1">
                <a:solidFill>
                  <a:srgbClr val="0F517D"/>
                </a:solidFill>
                <a:latin typeface="Calibri" panose="020F0502020204030204" pitchFamily="34" charset="0"/>
                <a:cs typeface="Calibri" panose="020F0502020204030204" pitchFamily="34" charset="0"/>
              </a:rPr>
              <a:t>wanted</a:t>
            </a:r>
            <a:r>
              <a:rPr lang="de-DE" sz="2000" dirty="0">
                <a:solidFill>
                  <a:srgbClr val="0F517D"/>
                </a:solidFill>
                <a:latin typeface="Calibri" panose="020F0502020204030204" pitchFamily="34" charset="0"/>
                <a:cs typeface="Calibri" panose="020F0502020204030204" pitchFamily="34" charset="0"/>
              </a:rPr>
              <a:t> to </a:t>
            </a:r>
            <a:r>
              <a:rPr lang="de-DE" sz="2000" dirty="0" err="1">
                <a:solidFill>
                  <a:srgbClr val="0F517D"/>
                </a:solidFill>
                <a:latin typeface="Calibri" panose="020F0502020204030204" pitchFamily="34" charset="0"/>
                <a:cs typeface="Calibri" panose="020F0502020204030204" pitchFamily="34" charset="0"/>
              </a:rPr>
              <a:t>ascertain</a:t>
            </a:r>
            <a:r>
              <a:rPr lang="de-DE" sz="2000" dirty="0">
                <a:solidFill>
                  <a:srgbClr val="0F517D"/>
                </a:solidFill>
                <a:latin typeface="Calibri" panose="020F0502020204030204" pitchFamily="34" charset="0"/>
                <a:cs typeface="Calibri" panose="020F0502020204030204" pitchFamily="34" charset="0"/>
              </a:rPr>
              <a:t> „</a:t>
            </a:r>
            <a:r>
              <a:rPr lang="de-DE" sz="2000" b="1" i="1" dirty="0" err="1">
                <a:solidFill>
                  <a:srgbClr val="0F517D"/>
                </a:solidFill>
                <a:latin typeface="Calibri" panose="020F0502020204030204" pitchFamily="34" charset="0"/>
                <a:cs typeface="Calibri" panose="020F0502020204030204" pitchFamily="34" charset="0"/>
              </a:rPr>
              <a:t>the</a:t>
            </a:r>
            <a:r>
              <a:rPr lang="de-DE" sz="2000" b="1" i="1" dirty="0">
                <a:solidFill>
                  <a:srgbClr val="0F517D"/>
                </a:solidFill>
                <a:latin typeface="Calibri" panose="020F0502020204030204" pitchFamily="34" charset="0"/>
                <a:cs typeface="Calibri" panose="020F0502020204030204" pitchFamily="34" charset="0"/>
              </a:rPr>
              <a:t> non-</a:t>
            </a:r>
            <a:r>
              <a:rPr lang="de-DE" sz="2000" b="1" i="1" dirty="0" err="1">
                <a:solidFill>
                  <a:srgbClr val="0F517D"/>
                </a:solidFill>
                <a:latin typeface="Calibri" panose="020F0502020204030204" pitchFamily="34" charset="0"/>
                <a:cs typeface="Calibri" panose="020F0502020204030204" pitchFamily="34" charset="0"/>
              </a:rPr>
              <a:t>conducting</a:t>
            </a:r>
            <a:r>
              <a:rPr lang="de-DE" sz="2000" b="1" i="1" dirty="0">
                <a:solidFill>
                  <a:srgbClr val="0F517D"/>
                </a:solidFill>
                <a:latin typeface="Calibri" panose="020F0502020204030204" pitchFamily="34" charset="0"/>
                <a:cs typeface="Calibri" panose="020F0502020204030204" pitchFamily="34" charset="0"/>
              </a:rPr>
              <a:t> power </a:t>
            </a:r>
            <a:r>
              <a:rPr lang="de-DE" sz="2000" b="1" i="1" dirty="0" err="1">
                <a:solidFill>
                  <a:srgbClr val="0F517D"/>
                </a:solidFill>
                <a:latin typeface="Calibri" panose="020F0502020204030204" pitchFamily="34" charset="0"/>
                <a:cs typeface="Calibri" panose="020F0502020204030204" pitchFamily="34" charset="0"/>
              </a:rPr>
              <a:t>of</a:t>
            </a:r>
            <a:r>
              <a:rPr lang="de-DE" sz="2000" b="1" i="1" dirty="0">
                <a:solidFill>
                  <a:srgbClr val="0F517D"/>
                </a:solidFill>
                <a:latin typeface="Calibri" panose="020F0502020204030204" pitchFamily="34" charset="0"/>
                <a:cs typeface="Calibri" panose="020F0502020204030204" pitchFamily="34" charset="0"/>
              </a:rPr>
              <a:t> a </a:t>
            </a:r>
            <a:r>
              <a:rPr lang="de-DE" sz="2000" b="1" i="1" dirty="0" err="1">
                <a:solidFill>
                  <a:srgbClr val="0F517D"/>
                </a:solidFill>
                <a:latin typeface="Calibri" panose="020F0502020204030204" pitchFamily="34" charset="0"/>
                <a:cs typeface="Calibri" panose="020F0502020204030204" pitchFamily="34" charset="0"/>
              </a:rPr>
              <a:t>perfect</a:t>
            </a:r>
            <a:r>
              <a:rPr lang="de-DE" sz="2000" b="1" i="1" dirty="0">
                <a:solidFill>
                  <a:srgbClr val="0F517D"/>
                </a:solidFill>
                <a:latin typeface="Calibri" panose="020F0502020204030204" pitchFamily="34" charset="0"/>
                <a:cs typeface="Calibri" panose="020F0502020204030204" pitchFamily="34" charset="0"/>
              </a:rPr>
              <a:t> </a:t>
            </a:r>
            <a:r>
              <a:rPr lang="de-DE" sz="2000" b="1" i="1" dirty="0" err="1">
                <a:solidFill>
                  <a:srgbClr val="0F517D"/>
                </a:solidFill>
                <a:latin typeface="Calibri" panose="020F0502020204030204" pitchFamily="34" charset="0"/>
                <a:cs typeface="Calibri" panose="020F0502020204030204" pitchFamily="34" charset="0"/>
              </a:rPr>
              <a:t>vacuum</a:t>
            </a:r>
            <a:r>
              <a:rPr lang="de-DE" sz="2000" dirty="0">
                <a:solidFill>
                  <a:srgbClr val="0F517D"/>
                </a:solidFill>
                <a:latin typeface="Calibri" panose="020F0502020204030204" pitchFamily="34" charset="0"/>
                <a:cs typeface="Calibri" panose="020F0502020204030204" pitchFamily="34" charset="0"/>
              </a:rPr>
              <a:t>“</a:t>
            </a:r>
          </a:p>
          <a:p>
            <a:endParaRPr lang="de-DE" sz="2000" dirty="0">
              <a:solidFill>
                <a:srgbClr val="0F517D"/>
              </a:solidFill>
              <a:latin typeface="Calibri" panose="020F0502020204030204" pitchFamily="34" charset="0"/>
              <a:cs typeface="Calibri" panose="020F0502020204030204" pitchFamily="34" charset="0"/>
            </a:endParaRPr>
          </a:p>
          <a:p>
            <a:pPr marL="261938" indent="-261938"/>
            <a:r>
              <a:rPr lang="de-DE" sz="2000" b="1" dirty="0">
                <a:solidFill>
                  <a:srgbClr val="0F517D"/>
                </a:solidFill>
                <a:latin typeface="Calibri" panose="020F0502020204030204" pitchFamily="34" charset="0"/>
                <a:cs typeface="Calibri" panose="020F0502020204030204" pitchFamily="34" charset="0"/>
              </a:rPr>
              <a:t>→</a:t>
            </a:r>
            <a:r>
              <a:rPr lang="de-DE" sz="2000" dirty="0">
                <a:solidFill>
                  <a:srgbClr val="0F517D"/>
                </a:solidFill>
                <a:latin typeface="Calibri" panose="020F0502020204030204" pitchFamily="34" charset="0"/>
                <a:cs typeface="Calibri" panose="020F0502020204030204" pitchFamily="34" charset="0"/>
              </a:rPr>
              <a:t> </a:t>
            </a:r>
            <a:r>
              <a:rPr lang="en-US" sz="2000" dirty="0">
                <a:solidFill>
                  <a:srgbClr val="0F517D"/>
                </a:solidFill>
                <a:latin typeface="Calibri" panose="020F0502020204030204" pitchFamily="34" charset="0"/>
                <a:cs typeface="Calibri" panose="020F0502020204030204" pitchFamily="34" charset="0"/>
              </a:rPr>
              <a:t>By boiling mercury, he obtained a   very high vacuum </a:t>
            </a:r>
          </a:p>
          <a:p>
            <a:endParaRPr lang="en-US" sz="2000" dirty="0">
              <a:solidFill>
                <a:srgbClr val="0F517D"/>
              </a:solidFill>
              <a:latin typeface="Calibri" panose="020F0502020204030204" pitchFamily="34" charset="0"/>
              <a:cs typeface="Calibri" panose="020F0502020204030204" pitchFamily="34" charset="0"/>
            </a:endParaRPr>
          </a:p>
          <a:p>
            <a:pPr marL="261938" indent="-261938"/>
            <a:r>
              <a:rPr lang="en-US" sz="2000" b="1" dirty="0">
                <a:solidFill>
                  <a:srgbClr val="0F517D"/>
                </a:solidFill>
                <a:latin typeface="Calibri" panose="020F0502020204030204" pitchFamily="34" charset="0"/>
                <a:cs typeface="Calibri" panose="020F0502020204030204" pitchFamily="34" charset="0"/>
              </a:rPr>
              <a:t>→</a:t>
            </a:r>
            <a:r>
              <a:rPr lang="en-US" sz="2000" dirty="0">
                <a:solidFill>
                  <a:srgbClr val="0F517D"/>
                </a:solidFill>
                <a:latin typeface="Calibri" panose="020F0502020204030204" pitchFamily="34" charset="0"/>
                <a:cs typeface="Calibri" panose="020F0502020204030204" pitchFamily="34" charset="0"/>
              </a:rPr>
              <a:t> glass tube cracked, admitted slowly air and he </a:t>
            </a:r>
            <a:r>
              <a:rPr lang="en-GB" sz="2000" noProof="0" dirty="0">
                <a:solidFill>
                  <a:srgbClr val="0F517D"/>
                </a:solidFill>
                <a:latin typeface="Calibri" panose="020F0502020204030204" pitchFamily="34" charset="0"/>
                <a:cs typeface="Calibri" panose="020F0502020204030204" pitchFamily="34" charset="0"/>
              </a:rPr>
              <a:t>observed a </a:t>
            </a:r>
            <a:r>
              <a:rPr lang="en-GB" sz="2000" b="1" noProof="0" dirty="0">
                <a:solidFill>
                  <a:srgbClr val="0F517D"/>
                </a:solidFill>
                <a:latin typeface="Calibri" panose="020F0502020204030204" pitchFamily="34" charset="0"/>
                <a:cs typeface="Calibri" panose="020F0502020204030204" pitchFamily="34" charset="0"/>
              </a:rPr>
              <a:t>continuing succession of beautiful colours</a:t>
            </a:r>
            <a:endParaRPr lang="de-DE" sz="2000" dirty="0">
              <a:solidFill>
                <a:srgbClr val="0F517D"/>
              </a:solidFill>
            </a:endParaRPr>
          </a:p>
        </p:txBody>
      </p:sp>
    </p:spTree>
    <p:extLst>
      <p:ext uri="{BB962C8B-B14F-4D97-AF65-F5344CB8AC3E}">
        <p14:creationId xmlns:p14="http://schemas.microsoft.com/office/powerpoint/2010/main" val="92433384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5909</Words>
  <Application>Microsoft Office PowerPoint</Application>
  <PresentationFormat>Bildschirmpräsentation (4:3)</PresentationFormat>
  <Paragraphs>525</Paragraphs>
  <Slides>31</Slides>
  <Notes>31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31</vt:i4>
      </vt:variant>
    </vt:vector>
  </HeadingPairs>
  <TitlesOfParts>
    <vt:vector size="39" baseType="lpstr">
      <vt:lpstr>Arial</vt:lpstr>
      <vt:lpstr>Calibri</vt:lpstr>
      <vt:lpstr>Calibri Light</vt:lpstr>
      <vt:lpstr>Lucida Grande</vt:lpstr>
      <vt:lpstr>Times</vt:lpstr>
      <vt:lpstr>Verdana</vt:lpstr>
      <vt:lpstr>Wingdings</vt:lpstr>
      <vt:lpstr>Office</vt:lpstr>
      <vt:lpstr>Claims of Priority The scientific path to the discovery of X-rays Anna-Katharina Kätker    HPXM Conference 2023 Laboratori Nazionali di Frascati 19-23 June 2023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X-perimente-Mobil für Kids - Das Unsichtbare sichtbar machen</dc:title>
  <dc:creator>Kätker, Anna</dc:creator>
  <cp:lastModifiedBy>Anna-Katharina Kätker</cp:lastModifiedBy>
  <cp:revision>222</cp:revision>
  <dcterms:created xsi:type="dcterms:W3CDTF">2023-01-03T12:01:45Z</dcterms:created>
  <dcterms:modified xsi:type="dcterms:W3CDTF">2023-06-12T15:07:57Z</dcterms:modified>
</cp:coreProperties>
</file>