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51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66" r:id="rId2"/>
    <p:sldId id="295" r:id="rId3"/>
    <p:sldId id="284" r:id="rId4"/>
    <p:sldId id="282" r:id="rId5"/>
    <p:sldId id="270" r:id="rId6"/>
    <p:sldId id="287" r:id="rId7"/>
    <p:sldId id="293" r:id="rId8"/>
    <p:sldId id="288" r:id="rId9"/>
    <p:sldId id="286" r:id="rId10"/>
    <p:sldId id="290" r:id="rId11"/>
    <p:sldId id="291" r:id="rId12"/>
    <p:sldId id="263" r:id="rId13"/>
    <p:sldId id="272" r:id="rId14"/>
    <p:sldId id="262" r:id="rId15"/>
    <p:sldId id="298" r:id="rId16"/>
    <p:sldId id="297" r:id="rId17"/>
    <p:sldId id="299" r:id="rId18"/>
    <p:sldId id="303" r:id="rId19"/>
    <p:sldId id="304" r:id="rId20"/>
    <p:sldId id="267" r:id="rId21"/>
    <p:sldId id="278" r:id="rId22"/>
    <p:sldId id="294" r:id="rId23"/>
    <p:sldId id="300" r:id="rId24"/>
    <p:sldId id="301" r:id="rId25"/>
    <p:sldId id="265" r:id="rId26"/>
    <p:sldId id="285" r:id="rId27"/>
    <p:sldId id="296" r:id="rId28"/>
    <p:sldId id="256" r:id="rId29"/>
    <p:sldId id="269" r:id="rId30"/>
    <p:sldId id="257" r:id="rId31"/>
    <p:sldId id="271" r:id="rId32"/>
    <p:sldId id="292" r:id="rId33"/>
    <p:sldId id="289" r:id="rId34"/>
    <p:sldId id="273" r:id="rId35"/>
    <p:sldId id="274" r:id="rId36"/>
    <p:sldId id="275" r:id="rId37"/>
    <p:sldId id="283" r:id="rId38"/>
    <p:sldId id="281" r:id="rId39"/>
    <p:sldId id="277" r:id="rId40"/>
    <p:sldId id="279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60B3"/>
    <a:srgbClr val="B51BB9"/>
    <a:srgbClr val="66FF33"/>
    <a:srgbClr val="0D5BDC"/>
    <a:srgbClr val="DD9859"/>
    <a:srgbClr val="FFFFFF"/>
    <a:srgbClr val="E07A56"/>
    <a:srgbClr val="D57A61"/>
    <a:srgbClr val="E56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0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Kaonic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 </a:t>
            </a:r>
            <a:r>
              <a:rPr lang="it-IT" dirty="0" err="1"/>
              <a:t>Measuring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Observables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968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51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a49fd4b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6a49fd4b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67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6a49fd4b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6a49fd4b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0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401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7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5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3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2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66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75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5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a49fd4b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a49fd4b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1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701C6-BA94-B8EB-0692-D9FA45A0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00321-51A5-9D88-4A6F-EA96B12A6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43F39-3F09-AAC6-76DF-ACC1CF96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949C-7717-42AE-8939-041169AFE0D4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646FD0-C8CE-C6B8-59F6-2ADC7901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9CAC8-01B3-085C-E2C0-218D1160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04DC-02E7-49E8-8AB0-DA9DC4CE0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0.pn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51.png"/><Relationship Id="rId7" Type="http://schemas.openxmlformats.org/officeDocument/2006/relationships/image" Target="../media/image4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3.png"/><Relationship Id="rId5" Type="http://schemas.openxmlformats.org/officeDocument/2006/relationships/image" Target="../media/image402.png"/><Relationship Id="rId4" Type="http://schemas.openxmlformats.org/officeDocument/2006/relationships/image" Target="../media/image37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1.png"/><Relationship Id="rId4" Type="http://schemas.openxmlformats.org/officeDocument/2006/relationships/image" Target="../media/image5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org/uc/item/6v72406j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60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82.png"/><Relationship Id="rId10" Type="http://schemas.openxmlformats.org/officeDocument/2006/relationships/image" Target="../media/image421.png"/><Relationship Id="rId4" Type="http://schemas.openxmlformats.org/officeDocument/2006/relationships/image" Target="../media/image172.png"/><Relationship Id="rId9" Type="http://schemas.openxmlformats.org/officeDocument/2006/relationships/image" Target="../media/image2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60.png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D23F7-5DE0-4534-BB37-0A5B1FC4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38" y="1038438"/>
            <a:ext cx="8558454" cy="841800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The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 KAMEO 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proposal </a:t>
            </a:r>
            <a:br>
              <a:rPr lang="en-US" sz="40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</a:b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(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K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aonic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A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toms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M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easuring nuclear resonance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E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ffects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+mj-lt"/>
                <a:ea typeface="Verdana" panose="020B0604030504040204" pitchFamily="34" charset="0"/>
              </a:rPr>
              <a:t>O</a:t>
            </a:r>
            <a:r>
              <a:rPr lang="en-US" sz="1800" b="1" i="0" dirty="0">
                <a:solidFill>
                  <a:srgbClr val="0000FF"/>
                </a:solidFill>
                <a:effectLst/>
                <a:latin typeface="+mj-lt"/>
                <a:ea typeface="Verdana" panose="020B0604030504040204" pitchFamily="34" charset="0"/>
              </a:rPr>
              <a:t>bservables)</a:t>
            </a:r>
            <a:endParaRPr lang="it-IT" sz="1800" b="1" dirty="0">
              <a:solidFill>
                <a:srgbClr val="0000FF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F504F07-0702-4FE4-84EB-FDA4F1564139}"/>
              </a:ext>
            </a:extLst>
          </p:cNvPr>
          <p:cNvSpPr txBox="1">
            <a:spLocks/>
          </p:cNvSpPr>
          <p:nvPr/>
        </p:nvSpPr>
        <p:spPr>
          <a:xfrm>
            <a:off x="64294" y="320692"/>
            <a:ext cx="9022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00B050"/>
                </a:solidFill>
                <a:latin typeface="+mj-lt"/>
                <a:ea typeface="Verdana" panose="020B0604030504040204" pitchFamily="34" charset="0"/>
              </a:rPr>
              <a:t>Nuclear Resonance Effects in kaonic atoms</a:t>
            </a:r>
            <a:endParaRPr lang="it-IT" sz="3200" b="1" dirty="0">
              <a:solidFill>
                <a:srgbClr val="00B05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667C39-EBFE-4956-891C-C052DF4951B3}"/>
              </a:ext>
            </a:extLst>
          </p:cNvPr>
          <p:cNvSpPr txBox="1"/>
          <p:nvPr/>
        </p:nvSpPr>
        <p:spPr>
          <a:xfrm>
            <a:off x="3339703" y="2090188"/>
            <a:ext cx="2464593" cy="4616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+mj-lt"/>
                <a:ea typeface="Verdana" panose="020B0604030504040204" pitchFamily="34" charset="0"/>
              </a:rPr>
              <a:t>Luca De Paolis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0567FD-FEA5-4CFE-B52D-D9438BAF9EFE}"/>
              </a:ext>
            </a:extLst>
          </p:cNvPr>
          <p:cNvSpPr txBox="1"/>
          <p:nvPr/>
        </p:nvSpPr>
        <p:spPr>
          <a:xfrm>
            <a:off x="206238" y="2940097"/>
            <a:ext cx="855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strike="noStrike" dirty="0">
                <a:solidFill>
                  <a:schemeClr val="tx1"/>
                </a:solidFill>
                <a:effectLst/>
                <a:latin typeface="+mj-lt"/>
              </a:rPr>
              <a:t>“High Precision X-Ray Measurements 2023” conference at National Laboratories of Frascati (LNF-INFN)</a:t>
            </a:r>
            <a:endParaRPr lang="it-IT" sz="2000" i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72C581-974D-4E60-9C09-F6BE20D7D02C}"/>
              </a:ext>
            </a:extLst>
          </p:cNvPr>
          <p:cNvSpPr txBox="1"/>
          <p:nvPr/>
        </p:nvSpPr>
        <p:spPr>
          <a:xfrm>
            <a:off x="6722268" y="4371974"/>
            <a:ext cx="174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21/06/2023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6784FA-DFF2-4375-9F46-04836A31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3910011"/>
            <a:ext cx="49339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C40B92F2-B4F2-4E99-9E42-B2425AD433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/>
              <p:nvPr/>
            </p:nvSpPr>
            <p:spPr>
              <a:xfrm>
                <a:off x="353615" y="617220"/>
                <a:ext cx="8436769" cy="1108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states</a:t>
                </a:r>
                <a:r>
                  <a:rPr lang="it-IT" sz="1600" dirty="0"/>
                  <a:t> in </a:t>
                </a:r>
                <a:r>
                  <a:rPr lang="it-IT" sz="1600" dirty="0" err="1"/>
                  <a:t>Tellurium</a:t>
                </a:r>
                <a:r>
                  <a:rPr lang="it-IT" sz="1600" dirty="0"/>
                  <a:t> are mixed with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states</a:t>
                </a:r>
                <a:r>
                  <a:rPr lang="it-IT" sz="1600" dirty="0"/>
                  <a:t>. The small ratio of mixing </a:t>
                </a:r>
                <a:r>
                  <a:rPr lang="it-IT" sz="1600" dirty="0" err="1"/>
                  <a:t>strenght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spacing</a:t>
                </a:r>
                <a:r>
                  <a:rPr lang="it-IT" sz="1600" dirty="0"/>
                  <a:t> (</a:t>
                </a:r>
                <a:r>
                  <a:rPr lang="it-IT" sz="1600" dirty="0" err="1"/>
                  <a:t>respectively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00" dirty="0"/>
                  <a:t>) </a:t>
                </a:r>
                <a:r>
                  <a:rPr lang="it-IT" sz="1600" dirty="0" err="1"/>
                  <a:t>allows</a:t>
                </a:r>
                <a:r>
                  <a:rPr lang="it-IT" sz="1600" dirty="0"/>
                  <a:t> a perturbative treatment and the E2-induced, </a:t>
                </a:r>
                <a:r>
                  <a:rPr lang="it-IT" sz="1600" dirty="0" err="1"/>
                  <a:t>complex</a:t>
                </a:r>
                <a:r>
                  <a:rPr lang="it-IT" sz="1600" dirty="0"/>
                  <a:t> energy shift due to </a:t>
                </a:r>
                <a:r>
                  <a:rPr lang="it-IT" sz="1600" dirty="0" err="1"/>
                  <a:t>this</a:t>
                </a:r>
                <a:r>
                  <a:rPr lang="it-IT" sz="1600" dirty="0"/>
                  <a:t> mixing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approximately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given</a:t>
                </a:r>
                <a:r>
                  <a:rPr lang="it-IT" sz="1600" dirty="0"/>
                  <a:t> by: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617220"/>
                <a:ext cx="8436769" cy="1108958"/>
              </a:xfrm>
              <a:prstGeom prst="rect">
                <a:avLst/>
              </a:prstGeom>
              <a:blipFill>
                <a:blip r:embed="rId2"/>
                <a:stretch>
                  <a:fillRect l="-361" t="-47802" b="-6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/>
              <p:nvPr/>
            </p:nvSpPr>
            <p:spPr>
              <a:xfrm>
                <a:off x="2769678" y="1704730"/>
                <a:ext cx="3732304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78" y="1704730"/>
                <a:ext cx="3732304" cy="574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/>
              <p:nvPr/>
            </p:nvSpPr>
            <p:spPr>
              <a:xfrm>
                <a:off x="353615" y="2276715"/>
                <a:ext cx="8718947" cy="897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of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of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2276715"/>
                <a:ext cx="8718947" cy="897040"/>
              </a:xfrm>
              <a:prstGeom prst="rect">
                <a:avLst/>
              </a:prstGeom>
              <a:blipFill>
                <a:blip r:embed="rId4"/>
                <a:stretch>
                  <a:fillRect l="-350" t="-33784" r="-5455" b="-871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8C4C69A4-06CE-4198-8907-46A767023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05" b="7338"/>
          <a:stretch/>
        </p:blipFill>
        <p:spPr>
          <a:xfrm>
            <a:off x="498274" y="3385673"/>
            <a:ext cx="8292110" cy="14017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0145BD-F5CE-44C7-9109-B9FA223BE9C4}"/>
              </a:ext>
            </a:extLst>
          </p:cNvPr>
          <p:cNvSpPr txBox="1"/>
          <p:nvPr/>
        </p:nvSpPr>
        <p:spPr>
          <a:xfrm>
            <a:off x="2251172" y="4833250"/>
            <a:ext cx="694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B. </a:t>
            </a:r>
            <a:r>
              <a:rPr lang="it-IT" dirty="0" err="1">
                <a:solidFill>
                  <a:srgbClr val="FF0000"/>
                </a:solidFill>
              </a:rPr>
              <a:t>Klos</a:t>
            </a:r>
            <a:r>
              <a:rPr lang="it-IT" dirty="0">
                <a:solidFill>
                  <a:srgbClr val="FF0000"/>
                </a:solidFill>
              </a:rPr>
              <a:t>, S. </a:t>
            </a:r>
            <a:r>
              <a:rPr lang="it-IT" dirty="0" err="1">
                <a:solidFill>
                  <a:srgbClr val="FF0000"/>
                </a:solidFill>
              </a:rPr>
              <a:t>Wycech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et al.</a:t>
            </a:r>
            <a:r>
              <a:rPr lang="it-IT" dirty="0">
                <a:solidFill>
                  <a:srgbClr val="FF0000"/>
                </a:solidFill>
              </a:rPr>
              <a:t>, PHYS. REV. C </a:t>
            </a:r>
            <a:r>
              <a:rPr lang="it-IT" b="1" dirty="0">
                <a:solidFill>
                  <a:srgbClr val="FF0000"/>
                </a:solidFill>
              </a:rPr>
              <a:t>69</a:t>
            </a:r>
            <a:r>
              <a:rPr lang="it-IT" dirty="0">
                <a:solidFill>
                  <a:srgbClr val="FF0000"/>
                </a:solidFill>
              </a:rPr>
              <a:t>, 044311 (2004)</a:t>
            </a:r>
          </a:p>
        </p:txBody>
      </p:sp>
    </p:spTree>
    <p:extLst>
      <p:ext uri="{BB962C8B-B14F-4D97-AF65-F5344CB8AC3E}">
        <p14:creationId xmlns:p14="http://schemas.microsoft.com/office/powerpoint/2010/main" val="37030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EFBE9459-C186-45B3-A2C0-71C44A6068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792323-BEBA-410B-9E3E-EFEFFBB31875}"/>
              </a:ext>
            </a:extLst>
          </p:cNvPr>
          <p:cNvSpPr txBox="1"/>
          <p:nvPr/>
        </p:nvSpPr>
        <p:spPr>
          <a:xfrm>
            <a:off x="321468" y="705185"/>
            <a:ext cx="8415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measured</a:t>
            </a:r>
            <a:r>
              <a:rPr lang="it-IT" sz="1600" dirty="0"/>
              <a:t> </a:t>
            </a:r>
            <a:r>
              <a:rPr lang="it-IT" sz="1600" dirty="0" err="1"/>
              <a:t>level</a:t>
            </a:r>
            <a:r>
              <a:rPr lang="it-IT" sz="1600" dirty="0"/>
              <a:t> shifts (</a:t>
            </a:r>
            <a:r>
              <a:rPr lang="el-GR" sz="1600" dirty="0"/>
              <a:t>ε</a:t>
            </a:r>
            <a:r>
              <a:rPr lang="it-IT" sz="1600" dirty="0"/>
              <a:t>) and </a:t>
            </a:r>
            <a:r>
              <a:rPr lang="it-IT" sz="1600" dirty="0" err="1"/>
              <a:t>widths</a:t>
            </a:r>
            <a:r>
              <a:rPr lang="it-IT" sz="1600" dirty="0"/>
              <a:t> (</a:t>
            </a:r>
            <a:r>
              <a:rPr lang="el-GR" sz="1600" dirty="0"/>
              <a:t>Γ</a:t>
            </a:r>
            <a:r>
              <a:rPr lang="it-IT" sz="1600" dirty="0"/>
              <a:t>) of the energy </a:t>
            </a:r>
            <a:r>
              <a:rPr lang="it-IT" sz="1600" dirty="0" err="1"/>
              <a:t>levels</a:t>
            </a:r>
            <a:r>
              <a:rPr lang="it-IT" sz="1600" dirty="0"/>
              <a:t> n=8,6 in </a:t>
            </a:r>
            <a:r>
              <a:rPr lang="it-IT" sz="1600" dirty="0" err="1"/>
              <a:t>even</a:t>
            </a:r>
            <a:r>
              <a:rPr lang="it-IT" sz="1600" dirty="0"/>
              <a:t>-A </a:t>
            </a:r>
            <a:r>
              <a:rPr lang="it-IT" sz="1600" dirty="0" err="1"/>
              <a:t>antiprotonic</a:t>
            </a:r>
            <a:r>
              <a:rPr lang="it-IT" sz="1600" dirty="0"/>
              <a:t> </a:t>
            </a:r>
            <a:r>
              <a:rPr lang="it-IT" sz="1600" dirty="0" err="1"/>
              <a:t>tellurium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allowed</a:t>
            </a:r>
            <a:r>
              <a:rPr lang="it-IT" sz="1600" dirty="0"/>
              <a:t> the </a:t>
            </a:r>
            <a:r>
              <a:rPr lang="it-IT" sz="1600" dirty="0" err="1"/>
              <a:t>investigation</a:t>
            </a:r>
            <a:r>
              <a:rPr lang="it-IT" sz="1600" dirty="0"/>
              <a:t> </a:t>
            </a:r>
            <a:r>
              <a:rPr lang="it-IT" sz="1600" dirty="0" err="1"/>
              <a:t>toward</a:t>
            </a:r>
            <a:r>
              <a:rPr lang="it-IT" sz="1600" dirty="0"/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neutron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density</a:t>
            </a:r>
            <a:r>
              <a:rPr lang="it-IT" sz="1600" b="1" dirty="0">
                <a:solidFill>
                  <a:srgbClr val="FF0000"/>
                </a:solidFill>
              </a:rPr>
              <a:t> in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periphery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D7B393-073A-4350-985E-8DDB06BA95F5}"/>
              </a:ext>
            </a:extLst>
          </p:cNvPr>
          <p:cNvSpPr txBox="1"/>
          <p:nvPr/>
        </p:nvSpPr>
        <p:spPr>
          <a:xfrm>
            <a:off x="321468" y="2940957"/>
            <a:ext cx="425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i="1" dirty="0" err="1"/>
              <a:t>rms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radius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adjusted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</a:t>
            </a:r>
            <a:r>
              <a:rPr lang="it-IT" sz="1600" dirty="0" err="1"/>
              <a:t>experimental</a:t>
            </a:r>
            <a:r>
              <a:rPr lang="it-IT" sz="1600" dirty="0"/>
              <a:t> data.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B96B98-4D35-404D-A475-12E21D76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536182"/>
            <a:ext cx="4113239" cy="3464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/>
              <p:nvPr/>
            </p:nvSpPr>
            <p:spPr>
              <a:xfrm>
                <a:off x="321469" y="4080531"/>
                <a:ext cx="4250530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DIFFERENCE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BETWEEN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AND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PROTON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RADII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sub>
                    </m:sSub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WAS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DETERMINE.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9" y="4080531"/>
                <a:ext cx="4250530" cy="849976"/>
              </a:xfrm>
              <a:prstGeom prst="rect">
                <a:avLst/>
              </a:prstGeom>
              <a:blipFill>
                <a:blip r:embed="rId3"/>
                <a:stretch>
                  <a:fillRect l="-861" t="-2143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6F83B0-4591-4572-94EA-25F47FD86956}"/>
              </a:ext>
            </a:extLst>
          </p:cNvPr>
          <p:cNvSpPr txBox="1"/>
          <p:nvPr/>
        </p:nvSpPr>
        <p:spPr>
          <a:xfrm>
            <a:off x="321468" y="1757259"/>
            <a:ext cx="4250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Neutron</a:t>
            </a:r>
            <a:r>
              <a:rPr lang="it-IT" sz="1600" dirty="0"/>
              <a:t> and </a:t>
            </a:r>
            <a:r>
              <a:rPr lang="it-IT" sz="1600" dirty="0" err="1"/>
              <a:t>proton</a:t>
            </a:r>
            <a:r>
              <a:rPr lang="it-IT" sz="1600" dirty="0"/>
              <a:t> </a:t>
            </a:r>
            <a:r>
              <a:rPr lang="it-IT" sz="1600" dirty="0" err="1"/>
              <a:t>distribution</a:t>
            </a:r>
            <a:r>
              <a:rPr lang="it-IT" sz="1600" dirty="0"/>
              <a:t> in the Te nuclei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described</a:t>
            </a:r>
            <a:r>
              <a:rPr lang="it-IT" sz="1600" dirty="0"/>
              <a:t> with </a:t>
            </a:r>
            <a:r>
              <a:rPr lang="it-IT" sz="1600" dirty="0" err="1"/>
              <a:t>two-parameter</a:t>
            </a:r>
            <a:r>
              <a:rPr lang="it-IT" sz="1600" dirty="0"/>
              <a:t> Fermi model.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539D686-4921-4962-9664-80C8397B9BD2}"/>
              </a:ext>
            </a:extLst>
          </p:cNvPr>
          <p:cNvSpPr/>
          <p:nvPr/>
        </p:nvSpPr>
        <p:spPr>
          <a:xfrm>
            <a:off x="2244923" y="2581164"/>
            <a:ext cx="239315" cy="32861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A02EC5A6-45AA-4A0E-82D1-1344B4AD682D}"/>
              </a:ext>
            </a:extLst>
          </p:cNvPr>
          <p:cNvSpPr/>
          <p:nvPr/>
        </p:nvSpPr>
        <p:spPr>
          <a:xfrm>
            <a:off x="2207418" y="3664419"/>
            <a:ext cx="239315" cy="32861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44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72960" y="601574"/>
            <a:ext cx="8654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Nuclear Resonance Effects in Molybdenum 98 was performed in 1975 by G. L. Goldfrey, G- K. Lum and C. E. Wiegand at Lawrence Berkeley Laboratory (LBL) in California.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19364" y="3652704"/>
            <a:ext cx="83925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was performed with a negative kaon beam, turning the targets of Mo(98), and Mo(92) as reference.</a:t>
            </a:r>
            <a:endParaRPr sz="16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F507FB5-74EE-402E-A84B-5872EED6B128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95F1B6E-C426-462F-9C95-9DFC8860A44F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8D9E4AA-A012-4941-ABDB-B9FEF7C0B430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54102C9-67F9-4721-86E3-7BB8855179AA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E94F575-59A5-43B3-B2D6-B37AFE024C33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D36769-CCEE-4025-A80E-C376D40A4592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1A6C83C-27AE-425A-8A7E-753923EF2E78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B2D67B-00AE-4C24-8C7D-18D4E675C2A4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F06A37-081D-4F91-AA27-F8715FED253F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693C6B2-7D54-42B1-AAED-9808F11E8D2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C094A1D5-7239-4D00-8443-4FD470AFEF4F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F224E64-58DC-4F2D-96E5-E0220D479808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83582B3-08F8-4C4D-A50D-5D61C64AF33C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1379B6-FCCE-4E02-9555-E7B1D24C338A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F02BD-65F6-4475-AFDC-9F1DA0BB0490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F508EA-3CDE-4C11-9CB3-9AE7D3D16AC8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blipFill>
                <a:blip r:embed="rId5"/>
                <a:stretch>
                  <a:fillRect l="-8421" r="-2105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FA9E882-C60F-4314-9E5F-1403BE63DE48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787</a:t>
            </a:r>
            <a:r>
              <a:rPr lang="it" sz="1400" dirty="0"/>
              <a:t>.4 keV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148960-B05E-4B50-9DA8-C769C4188D8E}"/>
              </a:ext>
            </a:extLst>
          </p:cNvPr>
          <p:cNvSpPr txBox="1"/>
          <p:nvPr/>
        </p:nvSpPr>
        <p:spPr>
          <a:xfrm>
            <a:off x="627912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798.2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E8246E1-DC76-482F-B066-A8009504E21C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F9AB85B-47BA-4EA8-8637-B59A79F5FBB7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514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1B84B74-CED1-4956-99CB-84D4D533CB95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171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68BBF9-5510-4B6C-8C71-08D67237A0A6}"/>
              </a:ext>
            </a:extLst>
          </p:cNvPr>
          <p:cNvSpPr txBox="1"/>
          <p:nvPr/>
        </p:nvSpPr>
        <p:spPr>
          <a:xfrm>
            <a:off x="8244589" y="2235914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284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6" name="Google Shape;64;p14">
            <a:extLst>
              <a:ext uri="{FF2B5EF4-FFF2-40B4-BE49-F238E27FC236}">
                <a16:creationId xmlns:a16="http://schemas.microsoft.com/office/drawing/2014/main" id="{6C59C8B9-FFF0-4763-9845-99B41661B32D}"/>
              </a:ext>
            </a:extLst>
          </p:cNvPr>
          <p:cNvSpPr txBox="1"/>
          <p:nvPr/>
        </p:nvSpPr>
        <p:spPr>
          <a:xfrm>
            <a:off x="299776" y="1562749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kaonic molybdenum (98), the energy difference between 6h and 4f levels, 798.2 keV, is very nearly equal to the nuclear excitation energy of 787.4 keV.</a:t>
            </a:r>
            <a:endParaRPr sz="1600" dirty="0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B466EE62-D16B-462A-B75E-F74E8D9382D0}"/>
              </a:ext>
            </a:extLst>
          </p:cNvPr>
          <p:cNvSpPr/>
          <p:nvPr/>
        </p:nvSpPr>
        <p:spPr>
          <a:xfrm>
            <a:off x="4035323" y="2162746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D849B2-663F-47C6-A3F5-DE13009888BF}"/>
              </a:ext>
            </a:extLst>
          </p:cNvPr>
          <p:cNvSpPr txBox="1"/>
          <p:nvPr/>
        </p:nvSpPr>
        <p:spPr>
          <a:xfrm>
            <a:off x="1733634" y="3283788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A226B73-0B91-4EAD-8D37-D45AEEE81260}"/>
              </a:ext>
            </a:extLst>
          </p:cNvPr>
          <p:cNvSpPr txBox="1"/>
          <p:nvPr/>
        </p:nvSpPr>
        <p:spPr>
          <a:xfrm>
            <a:off x="309717" y="4303474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</a:t>
            </a:r>
            <a:r>
              <a:rPr lang="en-US" sz="1600" b="1" dirty="0">
                <a:solidFill>
                  <a:srgbClr val="FF0000"/>
                </a:solidFill>
              </a:rPr>
              <a:t> germanium detectors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37080" t="17748" r="39643" b="17333"/>
          <a:stretch/>
        </p:blipFill>
        <p:spPr>
          <a:xfrm>
            <a:off x="372054" y="1335881"/>
            <a:ext cx="3306552" cy="38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l="1487" t="69959" r="46688" b="13823"/>
          <a:stretch/>
        </p:blipFill>
        <p:spPr>
          <a:xfrm>
            <a:off x="3654446" y="1280864"/>
            <a:ext cx="5382398" cy="14194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Google Shape;136;p20"/>
              <p:cNvSpPr txBox="1"/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/>
                  <a:t>The E2 Nuclear Resonance effect was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" sz="1600" dirty="0"/>
                  <a:t>, expressed as the attenuation of x-ray line .</a:t>
                </a:r>
                <a:endParaRPr sz="1600" dirty="0"/>
              </a:p>
            </p:txBody>
          </p:sp>
        </mc:Choice>
        <mc:Fallback xmlns="">
          <p:sp>
            <p:nvSpPr>
              <p:cNvPr id="136" name="Google Shape;136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blipFill>
                <a:blip r:embed="rId5"/>
                <a:stretch>
                  <a:fillRect l="-384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Google Shape;137;p20"/>
          <p:cNvSpPr txBox="1"/>
          <p:nvPr/>
        </p:nvSpPr>
        <p:spPr>
          <a:xfrm>
            <a:off x="3750715" y="2789233"/>
            <a:ext cx="513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0000FF"/>
                </a:solidFill>
              </a:rPr>
              <a:t>Only 25 hours of data taking</a:t>
            </a:r>
            <a:r>
              <a:rPr lang="it" sz="2000" dirty="0"/>
              <a:t> with K-beam was </a:t>
            </a:r>
            <a:r>
              <a:rPr lang="it" sz="2000" b="1" dirty="0">
                <a:solidFill>
                  <a:srgbClr val="FF0000"/>
                </a:solidFill>
              </a:rPr>
              <a:t>not enough for a conclusive result!!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996644" y="3713536"/>
            <a:ext cx="418444" cy="47270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721699" y="4164657"/>
            <a:ext cx="498653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u="sng" dirty="0">
                <a:solidFill>
                  <a:srgbClr val="FF0000"/>
                </a:solidFill>
              </a:rPr>
              <a:t>IMPROVABLE WITH MODERN DETECTORS AND MORE DATA TAKING TIME</a:t>
            </a:r>
            <a:endParaRPr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Nuclear Resonance in Kaonic atoms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85273" y="650735"/>
            <a:ext cx="876538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Nuclear Resonances are expected also for kaonic atoms. Such predictions have been obtained by integrating the Klein-Gordon equation with a phenomenological kaon-nucleon potential.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Google Shape;126;p19"/>
              <p:cNvSpPr txBox="1"/>
              <p:nvPr/>
            </p:nvSpPr>
            <p:spPr>
              <a:xfrm>
                <a:off x="295774" y="4432367"/>
                <a:ext cx="8945880" cy="826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2000" b="1" dirty="0">
                    <a:solidFill>
                      <a:srgbClr val="FF0000"/>
                    </a:solidFill>
                  </a:rPr>
                  <a:t>MOLYBDENUM OFFERS A UNIQUE OPPORTUNITY TO INVESTIGATE WITH NUCLEAR RESONANCES THE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it-IT" sz="2000" b="1" dirty="0">
                    <a:solidFill>
                      <a:srgbClr val="FF0000"/>
                    </a:solidFill>
                  </a:rPr>
                  <a:t> INTERACTION</a:t>
                </a:r>
                <a:endParaRPr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Google Shape;126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4" y="4432367"/>
                <a:ext cx="8945880" cy="826543"/>
              </a:xfrm>
              <a:prstGeom prst="rect">
                <a:avLst/>
              </a:prstGeom>
              <a:blipFill>
                <a:blip r:embed="rId3"/>
                <a:stretch>
                  <a:fillRect l="-750" b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097375"/>
                  </p:ext>
                </p:extLst>
              </p:nvPr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14939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097375"/>
                  </p:ext>
                </p:extLst>
              </p:nvPr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6087" t="-1064" r="-444348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5447" t="-1064" r="-245935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53801" t="-1064" r="-253801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79245" r="-978125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179245" r="-338384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179245" r="-148352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279245" r="-978125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279245" r="-338384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279245" r="-148352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379245" r="-97812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379245" r="-338384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379245" r="-14835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88462" r="-978125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488462" r="-338384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488462" r="-148352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577358" r="-978125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577358" r="-338384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577358" r="-148352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677358" r="-978125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677358" r="-338384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677358" r="-148352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777358" r="-978125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777358" r="-33838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777358" r="-14835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877358" r="-978125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877358" r="-338384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877358" r="-14835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25958326-AA87-3823-1058-556166CDA72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Double-</a:t>
            </a:r>
            <a:r>
              <a:rPr lang="el-GR" sz="3400" b="1" dirty="0">
                <a:solidFill>
                  <a:srgbClr val="0D5BDC"/>
                </a:solidFill>
                <a:latin typeface="+mn-lt"/>
              </a:rPr>
              <a:t>β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decay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in Mo-98 isotope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2AC57A-0BAB-4A7D-87B4-044B8BFC45BC}"/>
              </a:ext>
            </a:extLst>
          </p:cNvPr>
          <p:cNvSpPr txBox="1"/>
          <p:nvPr/>
        </p:nvSpPr>
        <p:spPr>
          <a:xfrm>
            <a:off x="214313" y="79345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Double beta (</a:t>
            </a:r>
            <a:r>
              <a:rPr lang="el-GR" sz="1600" dirty="0"/>
              <a:t>ββ</a:t>
            </a:r>
            <a:r>
              <a:rPr lang="it-IT" sz="1600" dirty="0"/>
              <a:t>) 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process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neutrons</a:t>
            </a:r>
            <a:r>
              <a:rPr lang="it-IT" sz="1600" dirty="0"/>
              <a:t> turn in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protons</a:t>
            </a:r>
            <a:r>
              <a:rPr lang="it-IT" sz="1600" dirty="0"/>
              <a:t> (or vice versa) and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electrons</a:t>
            </a:r>
            <a:r>
              <a:rPr lang="it-IT" sz="1600" dirty="0"/>
              <a:t> are </a:t>
            </a:r>
            <a:r>
              <a:rPr lang="it-IT" sz="1600" dirty="0" err="1"/>
              <a:t>emitted</a:t>
            </a:r>
            <a:r>
              <a:rPr lang="it-IT" sz="1600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A4CEC9-DB06-321C-76C1-73C81522326D}"/>
              </a:ext>
            </a:extLst>
          </p:cNvPr>
          <p:cNvSpPr txBox="1"/>
          <p:nvPr/>
        </p:nvSpPr>
        <p:spPr>
          <a:xfrm>
            <a:off x="214313" y="1537150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STANDARD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/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blipFill>
                <a:blip r:embed="rId2"/>
                <a:stretch>
                  <a:fillRect r="-10941"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38;p20">
            <a:extLst>
              <a:ext uri="{FF2B5EF4-FFF2-40B4-BE49-F238E27FC236}">
                <a16:creationId xmlns:a16="http://schemas.microsoft.com/office/drawing/2014/main" id="{578CC8B4-A991-FC97-1E23-E7A91EF13815}"/>
              </a:ext>
            </a:extLst>
          </p:cNvPr>
          <p:cNvSpPr/>
          <p:nvPr/>
        </p:nvSpPr>
        <p:spPr>
          <a:xfrm rot="16200000">
            <a:off x="5790923" y="1511569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DC8785-19F5-C973-2DB9-F90995EFA8CC}"/>
              </a:ext>
            </a:extLst>
          </p:cNvPr>
          <p:cNvSpPr txBox="1"/>
          <p:nvPr/>
        </p:nvSpPr>
        <p:spPr>
          <a:xfrm>
            <a:off x="6337420" y="1537149"/>
            <a:ext cx="230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Lepton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conserved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0D9F6-B838-EAE3-2F62-9F449E182C6C}"/>
              </a:ext>
            </a:extLst>
          </p:cNvPr>
          <p:cNvSpPr txBox="1"/>
          <p:nvPr/>
        </p:nvSpPr>
        <p:spPr>
          <a:xfrm>
            <a:off x="214313" y="1893981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Neutrinoless</a:t>
            </a:r>
            <a:r>
              <a:rPr lang="it-IT" b="1" dirty="0"/>
              <a:t>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/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38;p20">
            <a:extLst>
              <a:ext uri="{FF2B5EF4-FFF2-40B4-BE49-F238E27FC236}">
                <a16:creationId xmlns:a16="http://schemas.microsoft.com/office/drawing/2014/main" id="{36378AE6-1DC9-845C-D31D-D242D37B1690}"/>
              </a:ext>
            </a:extLst>
          </p:cNvPr>
          <p:cNvSpPr/>
          <p:nvPr/>
        </p:nvSpPr>
        <p:spPr>
          <a:xfrm rot="16200000">
            <a:off x="5165844" y="1868401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54E33F-1819-7CAE-E12C-DD7818882E73}"/>
              </a:ext>
            </a:extLst>
          </p:cNvPr>
          <p:cNvSpPr txBox="1"/>
          <p:nvPr/>
        </p:nvSpPr>
        <p:spPr>
          <a:xfrm>
            <a:off x="5651253" y="1929455"/>
            <a:ext cx="307126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D5BDC"/>
                </a:solidFill>
              </a:rPr>
              <a:t>VIOLATION OF LEPTON NUMBER CONSERVATION LAW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86444E-093D-D318-4B3C-D85C036A5B38}"/>
              </a:ext>
            </a:extLst>
          </p:cNvPr>
          <p:cNvSpPr txBox="1"/>
          <p:nvPr/>
        </p:nvSpPr>
        <p:spPr>
          <a:xfrm>
            <a:off x="485775" y="2571956"/>
            <a:ext cx="82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Neutrinoless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double-beta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decay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only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if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neutrino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a Majorana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particle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1F1567-A24E-155B-A3E2-9455215D871D}"/>
              </a:ext>
            </a:extLst>
          </p:cNvPr>
          <p:cNvSpPr txBox="1"/>
          <p:nvPr/>
        </p:nvSpPr>
        <p:spPr>
          <a:xfrm>
            <a:off x="214313" y="2961285"/>
            <a:ext cx="850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el-GR" sz="1600" dirty="0"/>
              <a:t>ββ</a:t>
            </a:r>
            <a:r>
              <a:rPr lang="it-IT" sz="1600" dirty="0"/>
              <a:t>-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matrix</a:t>
            </a:r>
            <a:r>
              <a:rPr lang="it-IT" sz="1600" dirty="0"/>
              <a:t> </a:t>
            </a:r>
            <a:r>
              <a:rPr lang="it-IT" sz="1600" dirty="0" err="1"/>
              <a:t>elements</a:t>
            </a:r>
            <a:r>
              <a:rPr lang="it-IT" sz="1600" dirty="0"/>
              <a:t> can be </a:t>
            </a:r>
            <a:r>
              <a:rPr lang="it-IT" sz="1600" dirty="0" err="1"/>
              <a:t>calculated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FFFF00"/>
                </a:highlight>
              </a:rPr>
              <a:t>two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different</a:t>
            </a:r>
            <a:r>
              <a:rPr lang="it-IT" sz="1600" dirty="0">
                <a:highlight>
                  <a:srgbClr val="FFFF00"/>
                </a:highlight>
              </a:rPr>
              <a:t> theory frameworks: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66FF33"/>
                </a:highlight>
              </a:rPr>
              <a:t>proton-neutron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quasiparticle</a:t>
            </a:r>
            <a:r>
              <a:rPr lang="it-IT" sz="1600" dirty="0">
                <a:highlight>
                  <a:srgbClr val="66FF33"/>
                </a:highlight>
              </a:rPr>
              <a:t> random </a:t>
            </a:r>
            <a:r>
              <a:rPr lang="it-IT" sz="1600" dirty="0" err="1">
                <a:highlight>
                  <a:srgbClr val="66FF33"/>
                </a:highlight>
              </a:rPr>
              <a:t>phase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approximation</a:t>
            </a:r>
            <a:r>
              <a:rPr lang="it-IT" sz="1600" dirty="0">
                <a:highlight>
                  <a:srgbClr val="66FF33"/>
                </a:highlight>
              </a:rPr>
              <a:t> (</a:t>
            </a:r>
            <a:r>
              <a:rPr lang="it-IT" sz="1600" dirty="0" err="1">
                <a:highlight>
                  <a:srgbClr val="66FF33"/>
                </a:highlight>
              </a:rPr>
              <a:t>pnQRPA</a:t>
            </a:r>
            <a:r>
              <a:rPr lang="it-IT" sz="1600" dirty="0">
                <a:highlight>
                  <a:srgbClr val="66FF33"/>
                </a:highlight>
              </a:rPr>
              <a:t>) </a:t>
            </a:r>
            <a:r>
              <a:rPr lang="it-IT" sz="1600" dirty="0"/>
              <a:t>and </a:t>
            </a:r>
            <a:r>
              <a:rPr lang="it-IT" sz="1600" dirty="0" err="1">
                <a:highlight>
                  <a:srgbClr val="00FFFF"/>
                </a:highlight>
              </a:rPr>
              <a:t>microscopic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interacting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boson</a:t>
            </a:r>
            <a:r>
              <a:rPr lang="it-IT" sz="1600" dirty="0">
                <a:highlight>
                  <a:srgbClr val="00FFFF"/>
                </a:highlight>
              </a:rPr>
              <a:t> model (IBM-2)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13C910-7263-AF4F-8170-F28BD71868C5}"/>
              </a:ext>
            </a:extLst>
          </p:cNvPr>
          <p:cNvSpPr txBox="1"/>
          <p:nvPr/>
        </p:nvSpPr>
        <p:spPr>
          <a:xfrm>
            <a:off x="234448" y="3811853"/>
            <a:ext cx="883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These</a:t>
            </a:r>
            <a:r>
              <a:rPr lang="it-IT" sz="1600" dirty="0"/>
              <a:t> model </a:t>
            </a:r>
            <a:r>
              <a:rPr lang="it-IT" sz="1600" dirty="0" err="1"/>
              <a:t>depends</a:t>
            </a:r>
            <a:r>
              <a:rPr lang="it-IT" sz="1600" dirty="0"/>
              <a:t> on the relative </a:t>
            </a:r>
            <a:r>
              <a:rPr lang="it-IT" sz="1600" dirty="0" err="1"/>
              <a:t>distance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decays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estimated</a:t>
            </a:r>
            <a:r>
              <a:rPr lang="it-IT" sz="1600" dirty="0"/>
              <a:t> to be: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/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blipFill>
                <a:blip r:embed="rId4"/>
                <a:stretch>
                  <a:fillRect l="-1878" r="-939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/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blipFill>
                <a:blip r:embed="rId5"/>
                <a:stretch>
                  <a:fillRect l="-3008" t="-6383" r="-752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D83F39-FAE6-59D0-C3CD-B3FE5C97B643}"/>
              </a:ext>
            </a:extLst>
          </p:cNvPr>
          <p:cNvSpPr txBox="1"/>
          <p:nvPr/>
        </p:nvSpPr>
        <p:spPr>
          <a:xfrm>
            <a:off x="1922151" y="4495977"/>
            <a:ext cx="62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with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8F027F2-D00E-04ED-F029-997CAFAF282D}"/>
              </a:ext>
            </a:extLst>
          </p:cNvPr>
          <p:cNvSpPr/>
          <p:nvPr/>
        </p:nvSpPr>
        <p:spPr>
          <a:xfrm>
            <a:off x="582009" y="4496886"/>
            <a:ext cx="129824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51BEA82-DBE0-E539-91B8-4DC44A5535BC}"/>
              </a:ext>
            </a:extLst>
          </p:cNvPr>
          <p:cNvSpPr/>
          <p:nvPr/>
        </p:nvSpPr>
        <p:spPr>
          <a:xfrm>
            <a:off x="2487471" y="4468375"/>
            <a:ext cx="1634381" cy="33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/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The </a:t>
                </a:r>
                <a:r>
                  <a:rPr lang="it-IT" sz="1600" b="1" i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radius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provide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further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constrains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to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define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relative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distance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among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endParaRPr lang="it-IT" sz="16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blipFill>
                <a:blip r:embed="rId6"/>
                <a:stretch>
                  <a:fillRect l="-666" t="-2158" r="-1598" b="-8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Google Shape;145;p21"/>
              <p:cNvSpPr txBox="1"/>
              <p:nvPr/>
            </p:nvSpPr>
            <p:spPr>
              <a:xfrm>
                <a:off x="254272" y="586686"/>
                <a:ext cx="840030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>
                    <a:solidFill>
                      <a:srgbClr val="FF0000"/>
                    </a:solidFill>
                  </a:rPr>
                  <a:t>To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obtain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informations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deeply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bound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kaonic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atoms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accessible</a:t>
                </a:r>
                <a:r>
                  <a:rPr lang="it-IT" sz="1600" dirty="0"/>
                  <a:t> by the </a:t>
                </a:r>
                <a:r>
                  <a:rPr lang="it-IT" sz="1600" dirty="0" err="1"/>
                  <a:t>kaonic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cascade</a:t>
                </a:r>
                <a:r>
                  <a:rPr lang="it-IT" sz="1600" dirty="0"/>
                  <a:t>, in </a:t>
                </a:r>
                <a:r>
                  <a:rPr lang="it-IT" sz="1600" dirty="0" err="1"/>
                  <a:t>ticklish</a:t>
                </a:r>
                <a:r>
                  <a:rPr lang="it-IT" sz="1600" dirty="0"/>
                  <a:t> nuclei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shift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of the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it-IT" sz="1600" dirty="0"/>
                  <a:t> level!</a:t>
                </a:r>
                <a:endParaRPr sz="1600" dirty="0"/>
              </a:p>
            </p:txBody>
          </p:sp>
        </mc:Choice>
        <mc:Fallback xmlns="">
          <p:sp>
            <p:nvSpPr>
              <p:cNvPr id="145" name="Google Shape;145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" y="586686"/>
                <a:ext cx="8400300" cy="677078"/>
              </a:xfrm>
              <a:prstGeom prst="rect">
                <a:avLst/>
              </a:prstGeom>
              <a:blipFill>
                <a:blip r:embed="rId3"/>
                <a:stretch>
                  <a:fillRect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Google Shape;147;p21"/>
              <p:cNvSpPr txBox="1"/>
              <p:nvPr/>
            </p:nvSpPr>
            <p:spPr>
              <a:xfrm>
                <a:off x="254271" y="3603314"/>
                <a:ext cx="8520599" cy="9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search</a:t>
                </a:r>
                <a:r>
                  <a:rPr lang="it-IT" sz="1600" dirty="0"/>
                  <a:t> for isotope </a:t>
                </a:r>
                <a:r>
                  <a:rPr lang="it-IT" sz="1600" dirty="0" err="1"/>
                  <a:t>effects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shift (</a:t>
                </a:r>
                <a:r>
                  <a:rPr lang="el-GR" sz="1600" dirty="0"/>
                  <a:t>ε</a:t>
                </a:r>
                <a:r>
                  <a:rPr lang="it-IT" sz="1600" dirty="0"/>
                  <a:t>)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(</a:t>
                </a:r>
                <a:r>
                  <a:rPr lang="el-GR" sz="1600" dirty="0"/>
                  <a:t>Γ</a:t>
                </a:r>
                <a:r>
                  <a:rPr lang="it-IT" sz="1600" dirty="0"/>
                  <a:t>)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reveal</a:t>
                </a:r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sign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changes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periphery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when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pair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neutrons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are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added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lighest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isotope </a:t>
                </a:r>
                <a:r>
                  <a:rPr lang="it-IT" sz="1600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>
          <p:sp>
            <p:nvSpPr>
              <p:cNvPr id="147" name="Google Shape;147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" y="3603314"/>
                <a:ext cx="8520599" cy="953500"/>
              </a:xfrm>
              <a:prstGeom prst="rect">
                <a:avLst/>
              </a:prstGeom>
              <a:blipFill>
                <a:blip r:embed="rId4"/>
                <a:stretch>
                  <a:fillRect r="-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55655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D5BDC"/>
                </a:solidFill>
              </a:rPr>
              <a:t>SCIENTICIC IMPORTANCE OF </a:t>
            </a:r>
            <a:r>
              <a:rPr lang="it" sz="2800" b="1" dirty="0">
                <a:solidFill>
                  <a:srgbClr val="FF0000"/>
                </a:solidFill>
              </a:rPr>
              <a:t>KAMEO</a:t>
            </a:r>
            <a:endParaRPr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/>
              <p:nvPr/>
            </p:nvSpPr>
            <p:spPr>
              <a:xfrm>
                <a:off x="254272" y="1190989"/>
                <a:ext cx="8520600" cy="68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attenuation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coefficient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(</a:t>
                </a:r>
                <a:r>
                  <a:rPr lang="el-GR" sz="1600" dirty="0">
                    <a:solidFill>
                      <a:srgbClr val="FF0000"/>
                    </a:solidFill>
                  </a:rPr>
                  <a:t>α</a:t>
                </a:r>
                <a:r>
                  <a:rPr lang="it-IT" sz="1600" dirty="0">
                    <a:solidFill>
                      <a:srgbClr val="FF0000"/>
                    </a:solidFill>
                  </a:rPr>
                  <a:t>) due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resonance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effect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can be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measured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with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higher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precision</a:t>
                </a:r>
                <a:r>
                  <a:rPr lang="it-IT" sz="1600" dirty="0"/>
                  <a:t>. </a:t>
                </a:r>
                <a:endParaRPr sz="1600" dirty="0"/>
              </a:p>
            </p:txBody>
          </p:sp>
        </mc:Choice>
        <mc:Fallback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" y="1190989"/>
                <a:ext cx="8520600" cy="682080"/>
              </a:xfrm>
              <a:prstGeom prst="rect">
                <a:avLst/>
              </a:prstGeom>
              <a:blipFill>
                <a:blip r:embed="rId5"/>
                <a:stretch>
                  <a:fillRect r="-143"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/>
              <p:nvPr/>
            </p:nvSpPr>
            <p:spPr>
              <a:xfrm>
                <a:off x="254271" y="4456676"/>
                <a:ext cx="8635455" cy="686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To study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nuclear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distribution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ar-AE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,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providing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important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details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to investigate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neutrinoless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double beta (0</a:t>
                </a:r>
                <a:r>
                  <a:rPr lang="el-GR" sz="1600" i="1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) and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two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-neutrino double beta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decay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(2</a:t>
                </a:r>
                <a:r>
                  <a:rPr lang="el-GR" sz="1600" i="1" dirty="0"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) </a:t>
                </a:r>
                <a:endParaRPr lang="ar-AE" sz="16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" y="4456676"/>
                <a:ext cx="8635455" cy="686824"/>
              </a:xfrm>
              <a:prstGeom prst="rect">
                <a:avLst/>
              </a:prstGeom>
              <a:blipFill>
                <a:blip r:embed="rId6"/>
                <a:stretch>
                  <a:fillRect b="-3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/>
              <p:nvPr/>
            </p:nvSpPr>
            <p:spPr>
              <a:xfrm>
                <a:off x="254272" y="1789744"/>
                <a:ext cx="8635456" cy="681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el-GR" sz="1600" dirty="0"/>
                  <a:t>α </a:t>
                </a:r>
                <a:r>
                  <a:rPr lang="it-IT" sz="1600" dirty="0" err="1"/>
                  <a:t>coefficient</a:t>
                </a:r>
                <a:r>
                  <a:rPr lang="it-IT" sz="1600" dirty="0"/>
                  <a:t> can be </a:t>
                </a:r>
                <a:r>
                  <a:rPr lang="it-IT" sz="1600" dirty="0" err="1"/>
                  <a:t>measured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for the first time, </a:t>
                </a:r>
                <a:r>
                  <a:rPr lang="it-IT" sz="1600" dirty="0" err="1"/>
                  <a:t>providing</a:t>
                </a:r>
                <a:r>
                  <a:rPr lang="it-IT" sz="1600" dirty="0"/>
                  <a:t> new </a:t>
                </a:r>
                <a:r>
                  <a:rPr lang="it-IT" sz="1600" dirty="0" err="1"/>
                  <a:t>reference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value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theorical</a:t>
                </a:r>
                <a:r>
                  <a:rPr lang="it-IT" sz="1600" dirty="0"/>
                  <a:t> models. </a:t>
                </a:r>
              </a:p>
            </p:txBody>
          </p:sp>
        </mc:Choice>
        <mc:Fallback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" y="1789744"/>
                <a:ext cx="8635456" cy="681951"/>
              </a:xfrm>
              <a:prstGeom prst="rect">
                <a:avLst/>
              </a:prstGeom>
              <a:blipFill>
                <a:blip r:embed="rId7"/>
                <a:stretch>
                  <a:fillRect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/>
              <p:nvPr/>
            </p:nvSpPr>
            <p:spPr>
              <a:xfrm>
                <a:off x="254272" y="2981580"/>
                <a:ext cx="8578028" cy="686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comparison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measurements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could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reveal</a:t>
                </a:r>
                <a:r>
                  <a:rPr lang="it-IT" sz="1600" dirty="0">
                    <a:solidFill>
                      <a:srgbClr val="FF0000"/>
                    </a:solidFill>
                  </a:rPr>
                  <a:t> new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strong </a:t>
                </a:r>
                <a:r>
                  <a:rPr lang="it" sz="1600" dirty="0">
                    <a:solidFill>
                      <a:srgbClr val="FF0000"/>
                    </a:solidFill>
                  </a:rPr>
                  <a:t>kaon-nucleon interaction</a:t>
                </a:r>
                <a:r>
                  <a:rPr lang="it" sz="1600" dirty="0"/>
                  <a:t> (also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𝑅𝑢</m:t>
                        </m:r>
                      </m:e>
                    </m:sPre>
                  </m:oMath>
                </a14:m>
                <a:r>
                  <a:rPr lang="it" sz="1600" dirty="0"/>
                  <a:t>).</a:t>
                </a:r>
                <a:endParaRPr lang="it-IT" sz="1600" dirty="0"/>
              </a:p>
            </p:txBody>
          </p:sp>
        </mc:Choice>
        <mc:Fallback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" y="2981580"/>
                <a:ext cx="8578028" cy="686953"/>
              </a:xfrm>
              <a:prstGeom prst="rect">
                <a:avLst/>
              </a:prstGeom>
              <a:blipFill>
                <a:blip r:embed="rId8"/>
                <a:stretch>
                  <a:fillRect b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47;p21">
                <a:extLst>
                  <a:ext uri="{FF2B5EF4-FFF2-40B4-BE49-F238E27FC236}">
                    <a16:creationId xmlns:a16="http://schemas.microsoft.com/office/drawing/2014/main" id="{CFFB82AB-FFFB-F55C-9D77-063C4276EE95}"/>
                  </a:ext>
                </a:extLst>
              </p:cNvPr>
              <p:cNvSpPr txBox="1"/>
              <p:nvPr/>
            </p:nvSpPr>
            <p:spPr>
              <a:xfrm>
                <a:off x="254272" y="2403493"/>
                <a:ext cx="8578028" cy="69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The 4f state </a:t>
                </a:r>
                <a:r>
                  <a:rPr lang="en-US" sz="1600" dirty="0">
                    <a:latin typeface="+mj-lt"/>
                    <a:ea typeface="Verdana" panose="020B0604030504040204" pitchFamily="34" charset="0"/>
                  </a:rPr>
                  <a:t> might turn out to be a  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Coulomb assisted nuclear quasi-bound 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meson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endParaRPr lang="ar-AE" sz="1600" dirty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Google Shape;147;p21">
                <a:extLst>
                  <a:ext uri="{FF2B5EF4-FFF2-40B4-BE49-F238E27FC236}">
                    <a16:creationId xmlns:a16="http://schemas.microsoft.com/office/drawing/2014/main" id="{CFFB82AB-FFFB-F55C-9D77-063C4276E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2" y="2403493"/>
                <a:ext cx="8578028" cy="698174"/>
              </a:xfrm>
              <a:prstGeom prst="rect">
                <a:avLst/>
              </a:prstGeom>
              <a:blipFill>
                <a:blip r:embed="rId9"/>
                <a:stretch>
                  <a:fillRect b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D5BDC"/>
                </a:solidFill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</a:rPr>
              <a:t>KAMEO</a:t>
            </a:r>
            <a:br>
              <a:rPr lang="it-IT" sz="3400" b="1" dirty="0">
                <a:solidFill>
                  <a:srgbClr val="0D5BDC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en-US" sz="2200" b="1" dirty="0">
                <a:solidFill>
                  <a:srgbClr val="0D5BDC"/>
                </a:solidFill>
              </a:rPr>
              <a:t>aonic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b="1" dirty="0">
                <a:solidFill>
                  <a:srgbClr val="0D5BDC"/>
                </a:solidFill>
              </a:rPr>
              <a:t>toms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>
                <a:solidFill>
                  <a:srgbClr val="0D5BDC"/>
                </a:solidFill>
              </a:rPr>
              <a:t>easuring nuclear resonance 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>
                <a:solidFill>
                  <a:srgbClr val="0D5BDC"/>
                </a:solidFill>
              </a:rPr>
              <a:t>ffects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>
                <a:solidFill>
                  <a:srgbClr val="0D5BDC"/>
                </a:solidFill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929939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FFFF00"/>
                </a:highlight>
              </a:rPr>
              <a:t>The </a:t>
            </a:r>
            <a:r>
              <a:rPr lang="it-IT" sz="1600" dirty="0" err="1">
                <a:highlight>
                  <a:srgbClr val="FFFF00"/>
                </a:highlight>
              </a:rPr>
              <a:t>measurement</a:t>
            </a:r>
            <a:r>
              <a:rPr lang="it-IT" sz="1600" dirty="0">
                <a:highlight>
                  <a:srgbClr val="FFFF00"/>
                </a:highlight>
              </a:rPr>
              <a:t> of </a:t>
            </a:r>
            <a:r>
              <a:rPr lang="it-IT" sz="1600" dirty="0" err="1">
                <a:highlight>
                  <a:srgbClr val="FFFF00"/>
                </a:highlight>
              </a:rPr>
              <a:t>Nuclear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resonance</a:t>
            </a:r>
            <a:r>
              <a:rPr lang="it-IT" sz="1600" dirty="0">
                <a:highlight>
                  <a:srgbClr val="FFFF00"/>
                </a:highlight>
              </a:rPr>
              <a:t> E2 </a:t>
            </a:r>
            <a:r>
              <a:rPr lang="it-IT" sz="1600" dirty="0" err="1">
                <a:highlight>
                  <a:srgbClr val="FFFF00"/>
                </a:highlight>
              </a:rPr>
              <a:t>effects</a:t>
            </a:r>
            <a:r>
              <a:rPr lang="it-IT" sz="1600" dirty="0">
                <a:highlight>
                  <a:srgbClr val="FFFF00"/>
                </a:highlight>
              </a:rPr>
              <a:t> in </a:t>
            </a:r>
            <a:r>
              <a:rPr lang="it-IT" sz="1600" dirty="0" err="1">
                <a:highlight>
                  <a:srgbClr val="FFFF00"/>
                </a:highlight>
              </a:rPr>
              <a:t>Molybdenum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kaonic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isotopes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could</a:t>
            </a:r>
            <a:r>
              <a:rPr lang="it-IT" sz="1600" dirty="0">
                <a:highlight>
                  <a:srgbClr val="FFFF00"/>
                </a:highlight>
              </a:rPr>
              <a:t> be </a:t>
            </a:r>
            <a:r>
              <a:rPr lang="it-IT" sz="1600" dirty="0" err="1">
                <a:highlight>
                  <a:srgbClr val="FFFF00"/>
                </a:highlight>
              </a:rPr>
              <a:t>performed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also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during</a:t>
            </a:r>
            <a:r>
              <a:rPr lang="it-IT" sz="1600" dirty="0">
                <a:highlight>
                  <a:srgbClr val="FFFF00"/>
                </a:highlight>
              </a:rPr>
              <a:t> the SIDDHARTA-2 data </a:t>
            </a:r>
            <a:r>
              <a:rPr lang="it-IT" sz="1600" dirty="0" err="1">
                <a:highlight>
                  <a:srgbClr val="FFFF00"/>
                </a:highlight>
              </a:rPr>
              <a:t>taking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period</a:t>
            </a:r>
            <a:r>
              <a:rPr lang="it-IT" sz="1600" dirty="0">
                <a:highlight>
                  <a:srgbClr val="FFFF00"/>
                </a:highlight>
              </a:rPr>
              <a:t>, </a:t>
            </a:r>
            <a:r>
              <a:rPr lang="it-IT" sz="1600" dirty="0" err="1">
                <a:highlight>
                  <a:srgbClr val="FFFF00"/>
                </a:highlight>
              </a:rPr>
              <a:t>exploiting</a:t>
            </a:r>
            <a:r>
              <a:rPr lang="it-IT" sz="1600" dirty="0">
                <a:highlight>
                  <a:srgbClr val="FFFF00"/>
                </a:highlight>
              </a:rPr>
              <a:t> the </a:t>
            </a:r>
            <a:r>
              <a:rPr lang="it-IT" sz="1600" dirty="0" err="1">
                <a:highlight>
                  <a:srgbClr val="FFFF00"/>
                </a:highlight>
              </a:rPr>
              <a:t>horizontal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emitted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kaons</a:t>
            </a:r>
            <a:r>
              <a:rPr lang="it-IT" sz="1600" dirty="0">
                <a:highlight>
                  <a:srgbClr val="FFFF00"/>
                </a:highlight>
              </a:rPr>
              <a:t> with </a:t>
            </a:r>
            <a:r>
              <a:rPr lang="it-IT" sz="1600" dirty="0" err="1">
                <a:highlight>
                  <a:srgbClr val="FFFF00"/>
                </a:highlight>
              </a:rPr>
              <a:t>dedicated</a:t>
            </a:r>
            <a:r>
              <a:rPr lang="it-IT" sz="1600" dirty="0">
                <a:highlight>
                  <a:srgbClr val="FFFF00"/>
                </a:highlight>
              </a:rPr>
              <a:t> targets.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729330"/>
                  </p:ext>
                </p:extLst>
              </p:nvPr>
            </p:nvGraphicFramePr>
            <p:xfrm>
              <a:off x="4659632" y="1976739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729330"/>
                  </p:ext>
                </p:extLst>
              </p:nvPr>
            </p:nvGraphicFramePr>
            <p:xfrm>
              <a:off x="4659632" y="1976739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101639" r="-20050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01639" r="-20050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301639" r="-2005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" t="-401639" r="-20050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01639" r="-101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20CC211-2252-47F2-97BE-14C54DFD77C8}"/>
              </a:ext>
            </a:extLst>
          </p:cNvPr>
          <p:cNvSpPr txBox="1"/>
          <p:nvPr/>
        </p:nvSpPr>
        <p:spPr>
          <a:xfrm>
            <a:off x="3294530" y="4221707"/>
            <a:ext cx="5563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The </a:t>
            </a:r>
            <a:r>
              <a:rPr lang="it-IT" sz="1800" dirty="0" err="1"/>
              <a:t>measure</a:t>
            </a:r>
            <a:r>
              <a:rPr lang="it-IT" sz="1800" dirty="0"/>
              <a:t> </a:t>
            </a:r>
            <a:r>
              <a:rPr lang="it-IT" sz="1800" dirty="0" err="1"/>
              <a:t>could</a:t>
            </a:r>
            <a:r>
              <a:rPr lang="it-IT" sz="1800" dirty="0"/>
              <a:t> be </a:t>
            </a:r>
            <a:r>
              <a:rPr lang="it-IT" sz="1800" dirty="0" err="1"/>
              <a:t>performed</a:t>
            </a:r>
            <a:r>
              <a:rPr lang="it-IT" sz="1800" dirty="0"/>
              <a:t> with a </a:t>
            </a:r>
            <a:r>
              <a:rPr lang="it-IT" sz="1800" u="sng" dirty="0">
                <a:solidFill>
                  <a:schemeClr val="tx1"/>
                </a:solidFill>
              </a:rPr>
              <a:t>High </a:t>
            </a:r>
            <a:r>
              <a:rPr lang="it-IT" sz="1800" u="sng" dirty="0" err="1">
                <a:solidFill>
                  <a:schemeClr val="tx1"/>
                </a:solidFill>
              </a:rPr>
              <a:t>Purity</a:t>
            </a:r>
            <a:r>
              <a:rPr lang="it-IT" sz="1800" u="sng" dirty="0">
                <a:solidFill>
                  <a:schemeClr val="tx1"/>
                </a:solidFill>
              </a:rPr>
              <a:t> </a:t>
            </a:r>
            <a:r>
              <a:rPr lang="it-IT" sz="1800" u="sng" dirty="0" err="1">
                <a:solidFill>
                  <a:schemeClr val="tx1"/>
                </a:solidFill>
              </a:rPr>
              <a:t>Germanium</a:t>
            </a:r>
            <a:r>
              <a:rPr lang="it-IT" sz="1800" u="sng" dirty="0">
                <a:solidFill>
                  <a:schemeClr val="tx1"/>
                </a:solidFill>
              </a:rPr>
              <a:t> Detector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dirty="0" err="1">
                <a:solidFill>
                  <a:schemeClr val="tx1"/>
                </a:solidFill>
              </a:rPr>
              <a:t>HPGe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DE10A-D666-3ADD-3AE1-65D7880D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" y="19590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60CFEBE1-C974-2D59-0744-EBB21E6E1DEA}"/>
              </a:ext>
            </a:extLst>
          </p:cNvPr>
          <p:cNvSpPr/>
          <p:nvPr/>
        </p:nvSpPr>
        <p:spPr>
          <a:xfrm>
            <a:off x="1417320" y="3241853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C9A2CA52-DB64-6B5A-0114-141C01531133}"/>
              </a:ext>
            </a:extLst>
          </p:cNvPr>
          <p:cNvSpPr/>
          <p:nvPr/>
        </p:nvSpPr>
        <p:spPr>
          <a:xfrm>
            <a:off x="2324100" y="4461053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A5A39B0-8867-A7A9-339D-A53C20DA39C7}"/>
              </a:ext>
            </a:extLst>
          </p:cNvPr>
          <p:cNvSpPr/>
          <p:nvPr/>
        </p:nvSpPr>
        <p:spPr>
          <a:xfrm rot="8446772">
            <a:off x="2092266" y="411501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B300203-376B-C7F3-31D4-1963B8583226}"/>
              </a:ext>
            </a:extLst>
          </p:cNvPr>
          <p:cNvSpPr/>
          <p:nvPr/>
        </p:nvSpPr>
        <p:spPr>
          <a:xfrm>
            <a:off x="1798320" y="3798113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559E5EB-1B9C-78CB-A633-CDA8AF05C579}"/>
              </a:ext>
            </a:extLst>
          </p:cNvPr>
          <p:cNvCxnSpPr>
            <a:cxnSpLocks/>
          </p:cNvCxnSpPr>
          <p:nvPr/>
        </p:nvCxnSpPr>
        <p:spPr>
          <a:xfrm flipV="1">
            <a:off x="1958340" y="3135173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81C7C14-A4CD-16B2-828B-FF8036499840}"/>
              </a:ext>
            </a:extLst>
          </p:cNvPr>
          <p:cNvCxnSpPr>
            <a:cxnSpLocks/>
          </p:cNvCxnSpPr>
          <p:nvPr/>
        </p:nvCxnSpPr>
        <p:spPr>
          <a:xfrm>
            <a:off x="1950720" y="4125773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567F3A4-B8AD-C67A-6DD2-8DCA2103D302}"/>
              </a:ext>
            </a:extLst>
          </p:cNvPr>
          <p:cNvCxnSpPr>
            <a:cxnSpLocks/>
            <a:stCxn id="7" idx="4"/>
            <a:endCxn id="7" idx="4"/>
          </p:cNvCxnSpPr>
          <p:nvPr/>
        </p:nvCxnSpPr>
        <p:spPr>
          <a:xfrm>
            <a:off x="1954530" y="40724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sco magnetico 11">
            <a:extLst>
              <a:ext uri="{FF2B5EF4-FFF2-40B4-BE49-F238E27FC236}">
                <a16:creationId xmlns:a16="http://schemas.microsoft.com/office/drawing/2014/main" id="{0EF32D8D-C77A-3E47-860F-77564057D958}"/>
              </a:ext>
            </a:extLst>
          </p:cNvPr>
          <p:cNvSpPr/>
          <p:nvPr/>
        </p:nvSpPr>
        <p:spPr>
          <a:xfrm>
            <a:off x="1752600" y="2228393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7A762C2-B564-3806-FAFF-18E785F25534}"/>
              </a:ext>
            </a:extLst>
          </p:cNvPr>
          <p:cNvCxnSpPr>
            <a:cxnSpLocks/>
          </p:cNvCxnSpPr>
          <p:nvPr/>
        </p:nvCxnSpPr>
        <p:spPr>
          <a:xfrm flipV="1">
            <a:off x="2141220" y="347807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6910669-F4B6-237C-03B4-8FFCFF250143}"/>
              </a:ext>
            </a:extLst>
          </p:cNvPr>
          <p:cNvCxnSpPr>
            <a:cxnSpLocks/>
          </p:cNvCxnSpPr>
          <p:nvPr/>
        </p:nvCxnSpPr>
        <p:spPr>
          <a:xfrm flipH="1">
            <a:off x="1310640" y="4064813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B8FBF5-C6EC-6BDE-77CC-BE4D7E0896A1}"/>
                  </a:ext>
                </a:extLst>
              </p:cNvPr>
              <p:cNvSpPr txBox="1"/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0B8FBF5-C6EC-6BDE-77CC-BE4D7E08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4AEF1F4-3741-C8B6-90CF-45BF7FF91363}"/>
                  </a:ext>
                </a:extLst>
              </p:cNvPr>
              <p:cNvSpPr txBox="1"/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4AEF1F4-3741-C8B6-90CF-45BF7FF91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81A8EBE-3CEC-FAD4-9397-49587F3EE53C}"/>
                  </a:ext>
                </a:extLst>
              </p:cNvPr>
              <p:cNvSpPr txBox="1"/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81A8EBE-3CEC-FAD4-9397-49587F3E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7584677-0F9C-F74C-E835-49F980B4B21B}"/>
              </a:ext>
            </a:extLst>
          </p:cNvPr>
          <p:cNvSpPr/>
          <p:nvPr/>
        </p:nvSpPr>
        <p:spPr>
          <a:xfrm rot="19431618">
            <a:off x="1604585" y="343683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EB0B6F3-5F31-DC62-51FA-6041F503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530" y="2294093"/>
            <a:ext cx="1341120" cy="47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FF0000"/>
                </a:solidFill>
                <a:latin typeface="+mn-lt"/>
              </a:rPr>
              <a:t>EXPOITABLE BY KAMEO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536BAF0-EF3E-6DAE-179B-51FE45BEE058}"/>
                  </a:ext>
                </a:extLst>
              </p:cNvPr>
              <p:cNvSpPr txBox="1"/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536BAF0-EF3E-6DAE-179B-51FE45BEE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95673F4-42D2-6128-298F-383059B96E8E}"/>
                  </a:ext>
                </a:extLst>
              </p:cNvPr>
              <p:cNvSpPr txBox="1"/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95673F4-42D2-6128-298F-383059B9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12064F1-48D3-B266-551B-D7046C383C88}"/>
                  </a:ext>
                </a:extLst>
              </p:cNvPr>
              <p:cNvSpPr txBox="1"/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12064F1-48D3-B266-551B-D7046C383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FA12811-F035-BAF8-780F-D60227CE7F60}"/>
                  </a:ext>
                </a:extLst>
              </p:cNvPr>
              <p:cNvSpPr txBox="1"/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FA12811-F035-BAF8-780F-D60227CE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9CD4EA0-A3AA-1023-A219-14C631338828}"/>
              </a:ext>
            </a:extLst>
          </p:cNvPr>
          <p:cNvCxnSpPr>
            <a:cxnSpLocks/>
          </p:cNvCxnSpPr>
          <p:nvPr/>
        </p:nvCxnSpPr>
        <p:spPr>
          <a:xfrm flipV="1">
            <a:off x="472440" y="1938833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852A1E1-A01C-D544-5DF6-05AD9AC13B23}"/>
              </a:ext>
            </a:extLst>
          </p:cNvPr>
          <p:cNvCxnSpPr>
            <a:cxnSpLocks/>
          </p:cNvCxnSpPr>
          <p:nvPr/>
        </p:nvCxnSpPr>
        <p:spPr>
          <a:xfrm flipV="1">
            <a:off x="472440" y="225125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D9C3AC9-4FAD-15D2-D1F4-C18E0D5BCDDC}"/>
              </a:ext>
            </a:extLst>
          </p:cNvPr>
          <p:cNvCxnSpPr>
            <a:cxnSpLocks/>
          </p:cNvCxnSpPr>
          <p:nvPr/>
        </p:nvCxnSpPr>
        <p:spPr>
          <a:xfrm>
            <a:off x="464820" y="2620823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6A67752-EC0D-C7E7-F2FF-095ED5377CAC}"/>
              </a:ext>
            </a:extLst>
          </p:cNvPr>
          <p:cNvSpPr txBox="1"/>
          <p:nvPr/>
        </p:nvSpPr>
        <p:spPr>
          <a:xfrm>
            <a:off x="175260" y="187787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4428F8A-40C7-99F6-F978-42380FB34CF7}"/>
              </a:ext>
            </a:extLst>
          </p:cNvPr>
          <p:cNvSpPr txBox="1"/>
          <p:nvPr/>
        </p:nvSpPr>
        <p:spPr>
          <a:xfrm>
            <a:off x="678180" y="20836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7395B2C-B346-865F-7651-446E6906B5CC}"/>
              </a:ext>
            </a:extLst>
          </p:cNvPr>
          <p:cNvSpPr txBox="1"/>
          <p:nvPr/>
        </p:nvSpPr>
        <p:spPr>
          <a:xfrm>
            <a:off x="502920" y="29599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A3A1189-1CAB-D8FB-6B1F-35C097B1AF67}"/>
              </a:ext>
            </a:extLst>
          </p:cNvPr>
          <p:cNvCxnSpPr>
            <a:cxnSpLocks/>
          </p:cNvCxnSpPr>
          <p:nvPr/>
        </p:nvCxnSpPr>
        <p:spPr>
          <a:xfrm flipH="1">
            <a:off x="2758440" y="2811086"/>
            <a:ext cx="393382" cy="526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7">
            <a:extLst>
              <a:ext uri="{FF2B5EF4-FFF2-40B4-BE49-F238E27FC236}">
                <a16:creationId xmlns:a16="http://schemas.microsoft.com/office/drawing/2014/main" id="{BD10B7A4-D657-4659-4EE6-7F13E74A9B19}"/>
              </a:ext>
            </a:extLst>
          </p:cNvPr>
          <p:cNvGrpSpPr/>
          <p:nvPr/>
        </p:nvGrpSpPr>
        <p:grpSpPr>
          <a:xfrm>
            <a:off x="262078" y="735806"/>
            <a:ext cx="3338371" cy="4211041"/>
            <a:chOff x="151917" y="959754"/>
            <a:chExt cx="3822700" cy="4966970"/>
          </a:xfrm>
        </p:grpSpPr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2E4FAA4D-BBF5-E15B-844D-92CDDF32CE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17" y="959754"/>
              <a:ext cx="3822484" cy="2155685"/>
            </a:xfrm>
            <a:prstGeom prst="rect">
              <a:avLst/>
            </a:prstGeom>
          </p:spPr>
        </p:pic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B41DCB0E-5149-AEBA-EC5A-21EA5BD3542C}"/>
                </a:ext>
              </a:extLst>
            </p:cNvPr>
            <p:cNvSpPr/>
            <p:nvPr/>
          </p:nvSpPr>
          <p:spPr>
            <a:xfrm>
              <a:off x="1907286" y="3115808"/>
              <a:ext cx="155575" cy="367665"/>
            </a:xfrm>
            <a:custGeom>
              <a:avLst/>
              <a:gdLst/>
              <a:ahLst/>
              <a:cxnLst/>
              <a:rect l="l" t="t" r="r" b="b"/>
              <a:pathLst>
                <a:path w="155575" h="367664">
                  <a:moveTo>
                    <a:pt x="155511" y="0"/>
                  </a:moveTo>
                  <a:lnTo>
                    <a:pt x="0" y="367550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090223FC-466B-563F-7630-21CA26D278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" y="3581644"/>
              <a:ext cx="1936445" cy="2344674"/>
            </a:xfrm>
            <a:prstGeom prst="rect">
              <a:avLst/>
            </a:prstGeom>
          </p:spPr>
        </p:pic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4FA53A30-5B66-42BC-7E13-79C5196D0E4D}"/>
                </a:ext>
              </a:extLst>
            </p:cNvPr>
            <p:cNvSpPr/>
            <p:nvPr/>
          </p:nvSpPr>
          <p:spPr>
            <a:xfrm>
              <a:off x="1091158" y="5644797"/>
              <a:ext cx="186690" cy="254000"/>
            </a:xfrm>
            <a:custGeom>
              <a:avLst/>
              <a:gdLst/>
              <a:ahLst/>
              <a:cxnLst/>
              <a:rect l="l" t="t" r="r" b="b"/>
              <a:pathLst>
                <a:path w="186690" h="254000">
                  <a:moveTo>
                    <a:pt x="186118" y="0"/>
                  </a:moveTo>
                  <a:lnTo>
                    <a:pt x="0" y="0"/>
                  </a:lnTo>
                  <a:lnTo>
                    <a:pt x="0" y="253809"/>
                  </a:lnTo>
                  <a:lnTo>
                    <a:pt x="93243" y="253809"/>
                  </a:lnTo>
                  <a:lnTo>
                    <a:pt x="186118" y="253809"/>
                  </a:lnTo>
                  <a:lnTo>
                    <a:pt x="186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2326249E-78C2-CCA0-456E-C39D170F5EA8}"/>
                </a:ext>
              </a:extLst>
            </p:cNvPr>
            <p:cNvSpPr/>
            <p:nvPr/>
          </p:nvSpPr>
          <p:spPr>
            <a:xfrm>
              <a:off x="1091158" y="5644797"/>
              <a:ext cx="186690" cy="254000"/>
            </a:xfrm>
            <a:custGeom>
              <a:avLst/>
              <a:gdLst/>
              <a:ahLst/>
              <a:cxnLst/>
              <a:rect l="l" t="t" r="r" b="b"/>
              <a:pathLst>
                <a:path w="186690" h="254000">
                  <a:moveTo>
                    <a:pt x="93243" y="253809"/>
                  </a:moveTo>
                  <a:lnTo>
                    <a:pt x="0" y="253809"/>
                  </a:lnTo>
                  <a:lnTo>
                    <a:pt x="0" y="0"/>
                  </a:lnTo>
                  <a:lnTo>
                    <a:pt x="186118" y="0"/>
                  </a:lnTo>
                  <a:lnTo>
                    <a:pt x="186118" y="253809"/>
                  </a:lnTo>
                  <a:lnTo>
                    <a:pt x="93243" y="253809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B6736113-5C7E-78F2-3A2B-15679D24D8C4}"/>
                </a:ext>
              </a:extLst>
            </p:cNvPr>
            <p:cNvSpPr/>
            <p:nvPr/>
          </p:nvSpPr>
          <p:spPr>
            <a:xfrm>
              <a:off x="1857603" y="3453844"/>
              <a:ext cx="105410" cy="128270"/>
            </a:xfrm>
            <a:custGeom>
              <a:avLst/>
              <a:gdLst/>
              <a:ahLst/>
              <a:cxnLst/>
              <a:rect l="l" t="t" r="r" b="b"/>
              <a:pathLst>
                <a:path w="105410" h="128270">
                  <a:moveTo>
                    <a:pt x="0" y="0"/>
                  </a:moveTo>
                  <a:lnTo>
                    <a:pt x="7912" y="127800"/>
                  </a:lnTo>
                  <a:lnTo>
                    <a:pt x="105117" y="44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42CF7EDD-4F8C-FE06-69D0-BBD5E0430DD7}"/>
              </a:ext>
            </a:extLst>
          </p:cNvPr>
          <p:cNvSpPr txBox="1">
            <a:spLocks/>
          </p:cNvSpPr>
          <p:nvPr/>
        </p:nvSpPr>
        <p:spPr>
          <a:xfrm>
            <a:off x="99300" y="48692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874E871-81E6-A0E4-9586-783B58677D7B}"/>
              </a:ext>
            </a:extLst>
          </p:cNvPr>
          <p:cNvSpPr txBox="1"/>
          <p:nvPr/>
        </p:nvSpPr>
        <p:spPr>
          <a:xfrm>
            <a:off x="3657978" y="735806"/>
            <a:ext cx="5444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 High Purity p-type Germanium Detector (</a:t>
            </a:r>
            <a:r>
              <a:rPr lang="en-US" sz="1600" dirty="0" err="1"/>
              <a:t>HPGe</a:t>
            </a:r>
            <a:r>
              <a:rPr lang="en-US" sz="1600" dirty="0"/>
              <a:t>), designed by Baltic Scientific 253 Instruments, could be used covering a wide energy range from hundred  keV to a few MeV.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D72E680-856D-B0F2-88E2-D75ECC6BB5EB}"/>
              </a:ext>
            </a:extLst>
          </p:cNvPr>
          <p:cNvSpPr txBox="1"/>
          <p:nvPr/>
        </p:nvSpPr>
        <p:spPr>
          <a:xfrm>
            <a:off x="3658584" y="1913379"/>
            <a:ext cx="5443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Such detector is able to work under high-rate conditions (to 150 kHz) and is 254 ideal to perform the measurements in the DAΦNE facility.</a:t>
            </a:r>
            <a:endParaRPr lang="it-IT" sz="16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B6BD70E-92C0-697D-150D-93B1D18C04EC}"/>
              </a:ext>
            </a:extLst>
          </p:cNvPr>
          <p:cNvSpPr txBox="1"/>
          <p:nvPr/>
        </p:nvSpPr>
        <p:spPr>
          <a:xfrm>
            <a:off x="2493169" y="2997078"/>
            <a:ext cx="6552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HPGe</a:t>
            </a:r>
            <a:r>
              <a:rPr lang="en-US" sz="1600" dirty="0"/>
              <a:t> detector has a cylindrical active volume with 59.3 mm of height and 59.8 mm of base diameter.</a:t>
            </a:r>
            <a:endParaRPr lang="it-IT" sz="16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2AD3AD6-3B1A-59DA-062B-59DD163CFE85}"/>
              </a:ext>
            </a:extLst>
          </p:cNvPr>
          <p:cNvSpPr txBox="1"/>
          <p:nvPr/>
        </p:nvSpPr>
        <p:spPr>
          <a:xfrm>
            <a:off x="2493169" y="3758907"/>
            <a:ext cx="6552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The detector </a:t>
            </a:r>
            <a:r>
              <a:rPr lang="it-IT" sz="1600" dirty="0" err="1">
                <a:solidFill>
                  <a:schemeClr val="tx1"/>
                </a:solidFill>
              </a:rPr>
              <a:t>need</a:t>
            </a:r>
            <a:r>
              <a:rPr lang="it-IT" sz="1600" dirty="0">
                <a:solidFill>
                  <a:schemeClr val="tx1"/>
                </a:solidFill>
              </a:rPr>
              <a:t> a </a:t>
            </a:r>
            <a:r>
              <a:rPr lang="it-IT" sz="1600" dirty="0" err="1">
                <a:solidFill>
                  <a:schemeClr val="tx1"/>
                </a:solidFill>
              </a:rPr>
              <a:t>cryogenic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cooling</a:t>
            </a:r>
            <a:r>
              <a:rPr lang="it-IT" sz="1600" dirty="0">
                <a:solidFill>
                  <a:schemeClr val="tx1"/>
                </a:solidFill>
              </a:rPr>
              <a:t> for high-</a:t>
            </a:r>
            <a:r>
              <a:rPr lang="it-IT" sz="1600" dirty="0" err="1">
                <a:solidFill>
                  <a:schemeClr val="tx1"/>
                </a:solidFill>
              </a:rPr>
              <a:t>quality</a:t>
            </a:r>
            <a:r>
              <a:rPr lang="it-IT" sz="1600" dirty="0">
                <a:solidFill>
                  <a:schemeClr val="tx1"/>
                </a:solidFill>
              </a:rPr>
              <a:t> performances (</a:t>
            </a:r>
            <a:r>
              <a:rPr lang="it-IT" sz="1600" u="sng" dirty="0" err="1">
                <a:solidFill>
                  <a:schemeClr val="tx1"/>
                </a:solidFill>
              </a:rPr>
              <a:t>refilling</a:t>
            </a:r>
            <a:r>
              <a:rPr lang="it-IT" sz="1600" u="sng" dirty="0">
                <a:solidFill>
                  <a:schemeClr val="tx1"/>
                </a:solidFill>
              </a:rPr>
              <a:t> of </a:t>
            </a:r>
            <a:r>
              <a:rPr lang="it-IT" sz="1600" u="sng" dirty="0" err="1">
                <a:solidFill>
                  <a:schemeClr val="tx1"/>
                </a:solidFill>
              </a:rPr>
              <a:t>liquid</a:t>
            </a:r>
            <a:r>
              <a:rPr lang="it-IT" sz="1600" u="sng" dirty="0">
                <a:solidFill>
                  <a:schemeClr val="tx1"/>
                </a:solidFill>
              </a:rPr>
              <a:t> </a:t>
            </a:r>
            <a:r>
              <a:rPr lang="it-IT" sz="1600" u="sng" dirty="0" err="1">
                <a:solidFill>
                  <a:schemeClr val="tx1"/>
                </a:solidFill>
              </a:rPr>
              <a:t>helium</a:t>
            </a:r>
            <a:r>
              <a:rPr lang="it-IT" sz="1600" u="sng" dirty="0">
                <a:solidFill>
                  <a:schemeClr val="tx1"/>
                </a:solidFill>
              </a:rPr>
              <a:t> </a:t>
            </a:r>
            <a:r>
              <a:rPr lang="it-IT" sz="1600" u="sng" dirty="0" err="1">
                <a:solidFill>
                  <a:schemeClr val="tx1"/>
                </a:solidFill>
              </a:rPr>
              <a:t>every</a:t>
            </a:r>
            <a:r>
              <a:rPr lang="it-IT" sz="1600" u="sng" dirty="0">
                <a:solidFill>
                  <a:schemeClr val="tx1"/>
                </a:solidFill>
              </a:rPr>
              <a:t> week</a:t>
            </a:r>
            <a:r>
              <a:rPr lang="it-IT" sz="1600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49AF17B-3ABF-8A3A-82C0-4407D5D006F0}"/>
              </a:ext>
            </a:extLst>
          </p:cNvPr>
          <p:cNvSpPr txBox="1"/>
          <p:nvPr/>
        </p:nvSpPr>
        <p:spPr>
          <a:xfrm>
            <a:off x="2591269" y="4584616"/>
            <a:ext cx="6095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The detector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subject</a:t>
            </a:r>
            <a:r>
              <a:rPr lang="it-IT" sz="1600" b="1" dirty="0">
                <a:solidFill>
                  <a:srgbClr val="FF0000"/>
                </a:solidFill>
              </a:rPr>
              <a:t> to RADIATION DAMAGE</a:t>
            </a:r>
          </a:p>
        </p:txBody>
      </p:sp>
    </p:spTree>
    <p:extLst>
      <p:ext uri="{BB962C8B-B14F-4D97-AF65-F5344CB8AC3E}">
        <p14:creationId xmlns:p14="http://schemas.microsoft.com/office/powerpoint/2010/main" val="132083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5">
            <a:extLst>
              <a:ext uri="{FF2B5EF4-FFF2-40B4-BE49-F238E27FC236}">
                <a16:creationId xmlns:a16="http://schemas.microsoft.com/office/drawing/2014/main" id="{B678C9B8-F3AC-C7ED-245A-2A9AD41B2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36" y="1014412"/>
            <a:ext cx="6211895" cy="4060071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1EE4E644-8777-2890-BD1B-D7F3E15D229B}"/>
              </a:ext>
            </a:extLst>
          </p:cNvPr>
          <p:cNvSpPr/>
          <p:nvPr/>
        </p:nvSpPr>
        <p:spPr>
          <a:xfrm>
            <a:off x="7032090" y="3093789"/>
            <a:ext cx="2024063" cy="1522095"/>
          </a:xfrm>
          <a:custGeom>
            <a:avLst/>
            <a:gdLst/>
            <a:ahLst/>
            <a:cxnLst/>
            <a:rect l="l" t="t" r="r" b="b"/>
            <a:pathLst>
              <a:path w="2698750" h="2029459">
                <a:moveTo>
                  <a:pt x="2698203" y="0"/>
                </a:moveTo>
                <a:lnTo>
                  <a:pt x="0" y="0"/>
                </a:lnTo>
                <a:lnTo>
                  <a:pt x="0" y="2028964"/>
                </a:lnTo>
                <a:lnTo>
                  <a:pt x="1349273" y="2028964"/>
                </a:lnTo>
                <a:lnTo>
                  <a:pt x="2698203" y="2028964"/>
                </a:lnTo>
                <a:lnTo>
                  <a:pt x="269820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2AA76E6A-DB2A-EB63-F685-F2F54E4E90DD}"/>
              </a:ext>
            </a:extLst>
          </p:cNvPr>
          <p:cNvSpPr txBox="1"/>
          <p:nvPr/>
        </p:nvSpPr>
        <p:spPr>
          <a:xfrm>
            <a:off x="6616436" y="2213890"/>
            <a:ext cx="2359812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22860">
              <a:spcBef>
                <a:spcPts val="75"/>
              </a:spcBef>
            </a:pPr>
            <a:r>
              <a:rPr sz="1600" spc="-4" dirty="0">
                <a:latin typeface="+mj-lt"/>
                <a:cs typeface="Times New Roman"/>
              </a:rPr>
              <a:t>Resolutions </a:t>
            </a:r>
            <a:r>
              <a:rPr sz="1600" dirty="0">
                <a:latin typeface="+mj-lt"/>
                <a:cs typeface="Times New Roman"/>
              </a:rPr>
              <a:t>(FWHM) </a:t>
            </a:r>
            <a:r>
              <a:rPr sz="1600" spc="4" dirty="0">
                <a:latin typeface="+mj-lt"/>
                <a:cs typeface="Times New Roman"/>
              </a:rPr>
              <a:t> </a:t>
            </a:r>
            <a:r>
              <a:rPr sz="1600" spc="-4" dirty="0">
                <a:latin typeface="+mj-lt"/>
                <a:cs typeface="Times New Roman"/>
              </a:rPr>
              <a:t>obtained with</a:t>
            </a:r>
            <a:r>
              <a:rPr sz="1600" dirty="0">
                <a:latin typeface="+mj-lt"/>
                <a:cs typeface="Times New Roman"/>
              </a:rPr>
              <a:t> </a:t>
            </a:r>
            <a:r>
              <a:rPr sz="1600" spc="-5" baseline="29100" dirty="0">
                <a:latin typeface="+mj-lt"/>
                <a:cs typeface="Times New Roman"/>
              </a:rPr>
              <a:t>60</a:t>
            </a:r>
            <a:r>
              <a:rPr sz="1600" spc="-4" dirty="0">
                <a:latin typeface="+mj-lt"/>
                <a:cs typeface="Times New Roman"/>
              </a:rPr>
              <a:t>Co,</a:t>
            </a:r>
            <a:r>
              <a:rPr sz="1600" dirty="0">
                <a:latin typeface="+mj-lt"/>
                <a:cs typeface="Times New Roman"/>
              </a:rPr>
              <a:t> </a:t>
            </a:r>
            <a:r>
              <a:rPr sz="1600" baseline="29100" dirty="0">
                <a:latin typeface="+mj-lt"/>
                <a:cs typeface="Times New Roman"/>
              </a:rPr>
              <a:t>133</a:t>
            </a:r>
            <a:r>
              <a:rPr sz="1600" dirty="0">
                <a:latin typeface="+mj-lt"/>
                <a:cs typeface="Times New Roman"/>
              </a:rPr>
              <a:t>Ba</a:t>
            </a:r>
          </a:p>
        </p:txBody>
      </p:sp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831ECD4C-52ED-344C-B072-478B74FE1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49975"/>
              </p:ext>
            </p:extLst>
          </p:nvPr>
        </p:nvGraphicFramePr>
        <p:xfrm>
          <a:off x="6649503" y="3044447"/>
          <a:ext cx="2359812" cy="10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0.870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64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964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81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1.106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302.9</a:t>
                      </a:r>
                      <a:r>
                        <a:rPr sz="1600" spc="-6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1.143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4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356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600" spc="-5" dirty="0">
                          <a:latin typeface="+mj-lt"/>
                          <a:cs typeface="Times New Roman"/>
                        </a:rPr>
                        <a:t>1.167</a:t>
                      </a:r>
                      <a:r>
                        <a:rPr sz="1600" spc="-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  <a:endParaRPr sz="16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7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@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975"/>
                        </a:lnSpc>
                      </a:pPr>
                      <a:r>
                        <a:rPr sz="1600" dirty="0">
                          <a:latin typeface="+mj-lt"/>
                          <a:cs typeface="Times New Roman"/>
                        </a:rPr>
                        <a:t>1330</a:t>
                      </a:r>
                      <a:r>
                        <a:rPr sz="1600" spc="-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+mj-lt"/>
                          <a:cs typeface="Times New Roman"/>
                        </a:rPr>
                        <a:t>keV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80CDB7A6-39D9-BF3D-C356-E80F918F69FA}"/>
              </a:ext>
            </a:extLst>
          </p:cNvPr>
          <p:cNvSpPr/>
          <p:nvPr/>
        </p:nvSpPr>
        <p:spPr>
          <a:xfrm>
            <a:off x="6536531" y="2107405"/>
            <a:ext cx="2519622" cy="21198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EE92E42C-492D-65B8-0D53-22303BA406C4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60132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tangolo 106">
            <a:extLst>
              <a:ext uri="{FF2B5EF4-FFF2-40B4-BE49-F238E27FC236}">
                <a16:creationId xmlns:a16="http://schemas.microsoft.com/office/drawing/2014/main" id="{B4790C4A-422A-4BAB-9AF3-A5F1ABBD36B3}"/>
              </a:ext>
            </a:extLst>
          </p:cNvPr>
          <p:cNvSpPr/>
          <p:nvPr/>
        </p:nvSpPr>
        <p:spPr>
          <a:xfrm>
            <a:off x="7529513" y="4821215"/>
            <a:ext cx="1504555" cy="231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CDB4AAF8-BEB3-40C4-B441-496A7F43B225}"/>
                  </a:ext>
                </a:extLst>
              </p:cNvPr>
              <p:cNvSpPr txBox="1"/>
              <p:nvPr/>
            </p:nvSpPr>
            <p:spPr>
              <a:xfrm>
                <a:off x="7373258" y="4760335"/>
                <a:ext cx="1770742" cy="30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787,4 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CDB4AAF8-BEB3-40C4-B441-496A7F43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258" y="4760335"/>
                <a:ext cx="1770742" cy="306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e 53">
            <a:extLst>
              <a:ext uri="{FF2B5EF4-FFF2-40B4-BE49-F238E27FC236}">
                <a16:creationId xmlns:a16="http://schemas.microsoft.com/office/drawing/2014/main" id="{F012DC1F-2D99-4804-A724-E7A91C433FCC}"/>
              </a:ext>
            </a:extLst>
          </p:cNvPr>
          <p:cNvSpPr/>
          <p:nvPr/>
        </p:nvSpPr>
        <p:spPr>
          <a:xfrm>
            <a:off x="1003499" y="1939620"/>
            <a:ext cx="2880000" cy="288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B8D4BB9F-32CC-4660-9BB4-B93CA878E60C}"/>
              </a:ext>
            </a:extLst>
          </p:cNvPr>
          <p:cNvSpPr/>
          <p:nvPr/>
        </p:nvSpPr>
        <p:spPr>
          <a:xfrm>
            <a:off x="904439" y="18531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F2A3639D-10C4-4634-A1CE-05C076622C2C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D96B46-C9E2-4B37-8F57-7425C45F14B3}"/>
              </a:ext>
            </a:extLst>
          </p:cNvPr>
          <p:cNvSpPr txBox="1"/>
          <p:nvPr/>
        </p:nvSpPr>
        <p:spPr>
          <a:xfrm>
            <a:off x="275770" y="658917"/>
            <a:ext cx="8592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In “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thicklish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 nuclei” kaonic atoms,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Verdana" panose="020B0604030504040204" pitchFamily="34" charset="0"/>
              </a:rPr>
              <a:t>when an atomic de-excitation energy is closely matched by a nuclear excitation energy, a resonance condition occurs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, which produces </a:t>
            </a:r>
            <a:r>
              <a:rPr lang="en-US" sz="1600" dirty="0">
                <a:solidFill>
                  <a:schemeClr val="dk1"/>
                </a:solidFill>
                <a:highlight>
                  <a:srgbClr val="00FF00"/>
                </a:highlight>
                <a:latin typeface="+mn-lt"/>
                <a:ea typeface="Verdana" panose="020B0604030504040204" pitchFamily="34" charset="0"/>
              </a:rPr>
              <a:t>an attenuation of some of the atomic x-ray lines from a resonant versus a normal isotope target 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– as </a:t>
            </a:r>
            <a:r>
              <a:rPr lang="it" sz="1600" dirty="0"/>
              <a:t>Mo(98)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.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74CEDE7-6F37-40E4-83AF-1D66BBD37A6A}"/>
              </a:ext>
            </a:extLst>
          </p:cNvPr>
          <p:cNvSpPr txBox="1"/>
          <p:nvPr/>
        </p:nvSpPr>
        <p:spPr>
          <a:xfrm>
            <a:off x="2209800" y="1775460"/>
            <a:ext cx="556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n=7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57EA47-9E21-4C34-85DA-75CF379BD578}"/>
              </a:ext>
            </a:extLst>
          </p:cNvPr>
          <p:cNvSpPr/>
          <p:nvPr/>
        </p:nvSpPr>
        <p:spPr>
          <a:xfrm>
            <a:off x="1126330" y="470630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E4C5956-09F1-4EBE-88BF-CA3B5043EC0A}"/>
              </a:ext>
            </a:extLst>
          </p:cNvPr>
          <p:cNvSpPr/>
          <p:nvPr/>
        </p:nvSpPr>
        <p:spPr>
          <a:xfrm>
            <a:off x="521016" y="438721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6D466F-8A3E-490E-884B-53A8AACED22A}"/>
                  </a:ext>
                </a:extLst>
              </p:cNvPr>
              <p:cNvSpPr txBox="1"/>
              <p:nvPr/>
            </p:nvSpPr>
            <p:spPr>
              <a:xfrm>
                <a:off x="1008698" y="445722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6D466F-8A3E-490E-884B-53A8AACE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98" y="4457224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004B46-B81A-41D3-A660-B7E992C2B723}"/>
                  </a:ext>
                </a:extLst>
              </p:cNvPr>
              <p:cNvSpPr txBox="1"/>
              <p:nvPr/>
            </p:nvSpPr>
            <p:spPr>
              <a:xfrm>
                <a:off x="421006" y="40843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5004B46-B81A-41D3-A660-B7E992C2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" y="40843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368E4E1-29F4-4E6C-9E48-3D86C4E62018}"/>
              </a:ext>
            </a:extLst>
          </p:cNvPr>
          <p:cNvCxnSpPr>
            <a:cxnSpLocks/>
          </p:cNvCxnSpPr>
          <p:nvPr/>
        </p:nvCxnSpPr>
        <p:spPr>
          <a:xfrm flipV="1">
            <a:off x="764381" y="438912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1601A7D-D24C-493B-8A11-03AD5E4A1A8A}"/>
              </a:ext>
            </a:extLst>
          </p:cNvPr>
          <p:cNvCxnSpPr>
            <a:cxnSpLocks/>
          </p:cNvCxnSpPr>
          <p:nvPr/>
        </p:nvCxnSpPr>
        <p:spPr>
          <a:xfrm>
            <a:off x="1219200" y="4861560"/>
            <a:ext cx="83820" cy="19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B65CD7B-E884-4A14-80FA-BFBD310378A3}"/>
                  </a:ext>
                </a:extLst>
              </p:cNvPr>
              <p:cNvSpPr txBox="1"/>
              <p:nvPr/>
            </p:nvSpPr>
            <p:spPr>
              <a:xfrm>
                <a:off x="984886" y="39776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B65CD7B-E884-4A14-80FA-BFBD31037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86" y="397764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e 48">
            <a:extLst>
              <a:ext uri="{FF2B5EF4-FFF2-40B4-BE49-F238E27FC236}">
                <a16:creationId xmlns:a16="http://schemas.microsoft.com/office/drawing/2014/main" id="{BE2692E2-EEBE-48CB-9685-D69149C7F800}"/>
              </a:ext>
            </a:extLst>
          </p:cNvPr>
          <p:cNvSpPr/>
          <p:nvPr/>
        </p:nvSpPr>
        <p:spPr>
          <a:xfrm>
            <a:off x="1112520" y="2034538"/>
            <a:ext cx="2700000" cy="27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ADF696CD-48FE-4BDB-AD98-386D41BEF32D}"/>
              </a:ext>
            </a:extLst>
          </p:cNvPr>
          <p:cNvSpPr/>
          <p:nvPr/>
        </p:nvSpPr>
        <p:spPr>
          <a:xfrm>
            <a:off x="1394460" y="2308858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D9DCA5F4-3D7C-4AC1-ADD6-AD33F81D5358}"/>
              </a:ext>
            </a:extLst>
          </p:cNvPr>
          <p:cNvSpPr/>
          <p:nvPr/>
        </p:nvSpPr>
        <p:spPr>
          <a:xfrm>
            <a:off x="1661160" y="2583178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E70D3A0F-C8CD-45E8-95A1-B7193FE46811}"/>
              </a:ext>
            </a:extLst>
          </p:cNvPr>
          <p:cNvSpPr/>
          <p:nvPr/>
        </p:nvSpPr>
        <p:spPr>
          <a:xfrm>
            <a:off x="2108399" y="3026609"/>
            <a:ext cx="720000" cy="72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curvo 65">
            <a:extLst>
              <a:ext uri="{FF2B5EF4-FFF2-40B4-BE49-F238E27FC236}">
                <a16:creationId xmlns:a16="http://schemas.microsoft.com/office/drawing/2014/main" id="{53E817C9-709D-4CCD-A3FA-A2421FBFEB92}"/>
              </a:ext>
            </a:extLst>
          </p:cNvPr>
          <p:cNvCxnSpPr>
            <a:cxnSpLocks/>
          </p:cNvCxnSpPr>
          <p:nvPr/>
        </p:nvCxnSpPr>
        <p:spPr>
          <a:xfrm flipV="1">
            <a:off x="1396841" y="398526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e 66">
            <a:extLst>
              <a:ext uri="{FF2B5EF4-FFF2-40B4-BE49-F238E27FC236}">
                <a16:creationId xmlns:a16="http://schemas.microsoft.com/office/drawing/2014/main" id="{A60AB7F4-3741-45CA-A638-F3BF19544C17}"/>
              </a:ext>
            </a:extLst>
          </p:cNvPr>
          <p:cNvSpPr/>
          <p:nvPr/>
        </p:nvSpPr>
        <p:spPr>
          <a:xfrm>
            <a:off x="1321116" y="41052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729A3C14-F1C3-44A4-AE03-E64783283DC5}"/>
              </a:ext>
            </a:extLst>
          </p:cNvPr>
          <p:cNvSpPr/>
          <p:nvPr/>
        </p:nvSpPr>
        <p:spPr>
          <a:xfrm>
            <a:off x="1511616" y="389953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0319CF53-592F-4FD2-8F1A-F3582E1DDDF6}"/>
              </a:ext>
            </a:extLst>
          </p:cNvPr>
          <p:cNvSpPr/>
          <p:nvPr/>
        </p:nvSpPr>
        <p:spPr>
          <a:xfrm>
            <a:off x="1702116" y="369379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70" name="Connettore curvo 69">
            <a:extLst>
              <a:ext uri="{FF2B5EF4-FFF2-40B4-BE49-F238E27FC236}">
                <a16:creationId xmlns:a16="http://schemas.microsoft.com/office/drawing/2014/main" id="{76ACE401-17EC-499C-8565-DE563060FDF0}"/>
              </a:ext>
            </a:extLst>
          </p:cNvPr>
          <p:cNvCxnSpPr>
            <a:cxnSpLocks/>
          </p:cNvCxnSpPr>
          <p:nvPr/>
        </p:nvCxnSpPr>
        <p:spPr>
          <a:xfrm flipV="1">
            <a:off x="1594961" y="379476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curvo 70">
            <a:extLst>
              <a:ext uri="{FF2B5EF4-FFF2-40B4-BE49-F238E27FC236}">
                <a16:creationId xmlns:a16="http://schemas.microsoft.com/office/drawing/2014/main" id="{4D0DE2E3-EBCA-4DF3-A4EC-B105C569605F}"/>
              </a:ext>
            </a:extLst>
          </p:cNvPr>
          <p:cNvCxnSpPr>
            <a:cxnSpLocks/>
          </p:cNvCxnSpPr>
          <p:nvPr/>
        </p:nvCxnSpPr>
        <p:spPr>
          <a:xfrm flipV="1">
            <a:off x="1793081" y="359664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B81113A6-C25A-4AD1-964D-41FE8CDA4F09}"/>
              </a:ext>
            </a:extLst>
          </p:cNvPr>
          <p:cNvSpPr/>
          <p:nvPr/>
        </p:nvSpPr>
        <p:spPr>
          <a:xfrm>
            <a:off x="2317434" y="324231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CA119E88-CA54-4E94-A2CB-63764A8BB2EF}"/>
              </a:ext>
            </a:extLst>
          </p:cNvPr>
          <p:cNvSpPr/>
          <p:nvPr/>
        </p:nvSpPr>
        <p:spPr>
          <a:xfrm>
            <a:off x="2192219" y="3118049"/>
            <a:ext cx="540000" cy="54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C235656A-07FE-4D53-B290-B6D63243A3D5}"/>
              </a:ext>
            </a:extLst>
          </p:cNvPr>
          <p:cNvSpPr txBox="1"/>
          <p:nvPr/>
        </p:nvSpPr>
        <p:spPr>
          <a:xfrm>
            <a:off x="2240280" y="20421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n=6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002BCD1-C31B-4AAD-B9B2-58B5134762E4}"/>
              </a:ext>
            </a:extLst>
          </p:cNvPr>
          <p:cNvSpPr txBox="1"/>
          <p:nvPr/>
        </p:nvSpPr>
        <p:spPr>
          <a:xfrm>
            <a:off x="2270760" y="232410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n=5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E676CFE-8BCB-4A9B-AF50-619EA6D22C85}"/>
              </a:ext>
            </a:extLst>
          </p:cNvPr>
          <p:cNvSpPr txBox="1"/>
          <p:nvPr/>
        </p:nvSpPr>
        <p:spPr>
          <a:xfrm>
            <a:off x="2263140" y="25755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943F178D-95CC-4821-B2AF-FAF57F0036F8}"/>
                  </a:ext>
                </a:extLst>
              </p:cNvPr>
              <p:cNvSpPr txBox="1"/>
              <p:nvPr/>
            </p:nvSpPr>
            <p:spPr>
              <a:xfrm>
                <a:off x="2346960" y="3276600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943F178D-95CC-4821-B2AF-FAF57F00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0" y="3276600"/>
                <a:ext cx="251094" cy="215444"/>
              </a:xfrm>
              <a:prstGeom prst="rect">
                <a:avLst/>
              </a:prstGeom>
              <a:blipFill>
                <a:blip r:embed="rId7"/>
                <a:stretch>
                  <a:fillRect l="-14634"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ttangolo 81">
            <a:extLst>
              <a:ext uri="{FF2B5EF4-FFF2-40B4-BE49-F238E27FC236}">
                <a16:creationId xmlns:a16="http://schemas.microsoft.com/office/drawing/2014/main" id="{A5D37350-7EA6-4DD8-94CB-E8C9F40952E7}"/>
              </a:ext>
            </a:extLst>
          </p:cNvPr>
          <p:cNvSpPr/>
          <p:nvPr/>
        </p:nvSpPr>
        <p:spPr>
          <a:xfrm>
            <a:off x="419100" y="1691640"/>
            <a:ext cx="4084320" cy="3398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0D443A16-ABE5-47E8-892F-C67B50484827}"/>
                  </a:ext>
                </a:extLst>
              </p:cNvPr>
              <p:cNvSpPr txBox="1"/>
              <p:nvPr/>
            </p:nvSpPr>
            <p:spPr>
              <a:xfrm>
                <a:off x="502920" y="1844040"/>
                <a:ext cx="480060" cy="322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0D443A16-ABE5-47E8-892F-C67B50484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844040"/>
                <a:ext cx="480060" cy="322139"/>
              </a:xfrm>
              <a:prstGeom prst="rect">
                <a:avLst/>
              </a:prstGeom>
              <a:blipFill>
                <a:blip r:embed="rId8"/>
                <a:stretch>
                  <a:fillRect r="-20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B225AE5-A027-4005-BE91-C5C58948765D}"/>
              </a:ext>
            </a:extLst>
          </p:cNvPr>
          <p:cNvSpPr txBox="1"/>
          <p:nvPr/>
        </p:nvSpPr>
        <p:spPr>
          <a:xfrm>
            <a:off x="533400" y="1828800"/>
            <a:ext cx="533400" cy="358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767280B1-A4D1-43F2-894F-05E4AC851730}"/>
                  </a:ext>
                </a:extLst>
              </p:cNvPr>
              <p:cNvSpPr txBox="1"/>
              <p:nvPr/>
            </p:nvSpPr>
            <p:spPr>
              <a:xfrm>
                <a:off x="1198246" y="37642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767280B1-A4D1-43F2-894F-05E4AC85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46" y="376428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66EFB41A-2409-40A9-8F66-79C21D5881C2}"/>
                  </a:ext>
                </a:extLst>
              </p:cNvPr>
              <p:cNvSpPr txBox="1"/>
              <p:nvPr/>
            </p:nvSpPr>
            <p:spPr>
              <a:xfrm>
                <a:off x="1411606" y="36118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66EFB41A-2409-40A9-8F66-79C21D588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06" y="3611880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60722020-7B45-474A-A1D9-0F84E16F519A}"/>
                  </a:ext>
                </a:extLst>
              </p:cNvPr>
              <p:cNvSpPr txBox="1"/>
              <p:nvPr/>
            </p:nvSpPr>
            <p:spPr>
              <a:xfrm>
                <a:off x="1624966" y="342138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60722020-7B45-474A-A1D9-0F84E16F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66" y="3421380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CF5AA206-A7EF-4E84-818A-1DAC1772AF21}"/>
                  </a:ext>
                </a:extLst>
              </p:cNvPr>
              <p:cNvSpPr txBox="1"/>
              <p:nvPr/>
            </p:nvSpPr>
            <p:spPr>
              <a:xfrm>
                <a:off x="1845946" y="32080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CF5AA206-A7EF-4E84-818A-1DAC1772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6" y="3208020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0C2479B7-6715-48C3-89D3-54D09CE7FDB5}"/>
              </a:ext>
            </a:extLst>
          </p:cNvPr>
          <p:cNvSpPr/>
          <p:nvPr/>
        </p:nvSpPr>
        <p:spPr>
          <a:xfrm>
            <a:off x="830580" y="1767840"/>
            <a:ext cx="3240000" cy="32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B770F635-9C86-4C37-B072-2D74D96ED1A0}"/>
              </a:ext>
            </a:extLst>
          </p:cNvPr>
          <p:cNvSpPr/>
          <p:nvPr/>
        </p:nvSpPr>
        <p:spPr>
          <a:xfrm>
            <a:off x="1920240" y="2834638"/>
            <a:ext cx="1080000" cy="10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3F006D4-7ADF-48E6-B3D6-5F66D72D8151}"/>
              </a:ext>
            </a:extLst>
          </p:cNvPr>
          <p:cNvSpPr/>
          <p:nvPr/>
        </p:nvSpPr>
        <p:spPr>
          <a:xfrm>
            <a:off x="1884996" y="34880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85" name="Connettore curvo 84">
            <a:extLst>
              <a:ext uri="{FF2B5EF4-FFF2-40B4-BE49-F238E27FC236}">
                <a16:creationId xmlns:a16="http://schemas.microsoft.com/office/drawing/2014/main" id="{758C2FCD-23AD-4297-86EC-019329F62319}"/>
              </a:ext>
            </a:extLst>
          </p:cNvPr>
          <p:cNvCxnSpPr>
            <a:cxnSpLocks/>
          </p:cNvCxnSpPr>
          <p:nvPr/>
        </p:nvCxnSpPr>
        <p:spPr>
          <a:xfrm flipV="1">
            <a:off x="1198721" y="4198620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A68096D7-EDD4-414D-AF2E-F1690AF7AC47}"/>
              </a:ext>
            </a:extLst>
          </p:cNvPr>
          <p:cNvSpPr/>
          <p:nvPr/>
        </p:nvSpPr>
        <p:spPr>
          <a:xfrm>
            <a:off x="1100136" y="431863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0" name="Ovale 89">
            <a:extLst>
              <a:ext uri="{FF2B5EF4-FFF2-40B4-BE49-F238E27FC236}">
                <a16:creationId xmlns:a16="http://schemas.microsoft.com/office/drawing/2014/main" id="{D3F8016F-53FF-4190-8548-1BDBBF2B9667}"/>
              </a:ext>
            </a:extLst>
          </p:cNvPr>
          <p:cNvSpPr/>
          <p:nvPr/>
        </p:nvSpPr>
        <p:spPr>
          <a:xfrm>
            <a:off x="5372299" y="1932362"/>
            <a:ext cx="2880000" cy="288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12F95978-83D8-4237-99A8-233BCC48A4B3}"/>
              </a:ext>
            </a:extLst>
          </p:cNvPr>
          <p:cNvSpPr/>
          <p:nvPr/>
        </p:nvSpPr>
        <p:spPr>
          <a:xfrm>
            <a:off x="5273239" y="1845871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8DACA7B5-FBBD-4D0C-B0A1-71F7652F2089}"/>
              </a:ext>
            </a:extLst>
          </p:cNvPr>
          <p:cNvSpPr txBox="1"/>
          <p:nvPr/>
        </p:nvSpPr>
        <p:spPr>
          <a:xfrm>
            <a:off x="6578600" y="1768202"/>
            <a:ext cx="556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n=7</a:t>
            </a:r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50FA5EC2-032D-4861-BFC0-A2B9DCEE88C3}"/>
              </a:ext>
            </a:extLst>
          </p:cNvPr>
          <p:cNvSpPr/>
          <p:nvPr/>
        </p:nvSpPr>
        <p:spPr>
          <a:xfrm>
            <a:off x="5495130" y="4699045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C99F7C8C-F253-434F-9FA1-A0CC6DE50FFA}"/>
              </a:ext>
            </a:extLst>
          </p:cNvPr>
          <p:cNvSpPr/>
          <p:nvPr/>
        </p:nvSpPr>
        <p:spPr>
          <a:xfrm>
            <a:off x="4889816" y="4379958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627CD3B3-3B91-4423-AB04-ACDFA2393278}"/>
                  </a:ext>
                </a:extLst>
              </p:cNvPr>
              <p:cNvSpPr txBox="1"/>
              <p:nvPr/>
            </p:nvSpPr>
            <p:spPr>
              <a:xfrm>
                <a:off x="5377498" y="4449966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5" name="CasellaDiTesto 94">
                <a:extLst>
                  <a:ext uri="{FF2B5EF4-FFF2-40B4-BE49-F238E27FC236}">
                    <a16:creationId xmlns:a16="http://schemas.microsoft.com/office/drawing/2014/main" id="{627CD3B3-3B91-4423-AB04-ACDFA2393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98" y="4449966"/>
                <a:ext cx="32861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1BD59893-3E66-4160-A1A1-9A6E70ADB492}"/>
                  </a:ext>
                </a:extLst>
              </p:cNvPr>
              <p:cNvSpPr txBox="1"/>
              <p:nvPr/>
            </p:nvSpPr>
            <p:spPr>
              <a:xfrm>
                <a:off x="4789806" y="407706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1BD59893-3E66-4160-A1A1-9A6E70AD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06" y="4077062"/>
                <a:ext cx="328612" cy="307777"/>
              </a:xfrm>
              <a:prstGeom prst="rect">
                <a:avLst/>
              </a:prstGeom>
              <a:blipFill>
                <a:blip r:embed="rId6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46A2609C-462F-41E9-8F07-B9AF07DE7170}"/>
              </a:ext>
            </a:extLst>
          </p:cNvPr>
          <p:cNvCxnSpPr>
            <a:cxnSpLocks/>
          </p:cNvCxnSpPr>
          <p:nvPr/>
        </p:nvCxnSpPr>
        <p:spPr>
          <a:xfrm flipV="1">
            <a:off x="5133181" y="4381862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576069CA-2E3C-42FA-B64B-1889594B88E7}"/>
              </a:ext>
            </a:extLst>
          </p:cNvPr>
          <p:cNvCxnSpPr>
            <a:cxnSpLocks/>
          </p:cNvCxnSpPr>
          <p:nvPr/>
        </p:nvCxnSpPr>
        <p:spPr>
          <a:xfrm>
            <a:off x="5588000" y="4854302"/>
            <a:ext cx="83820" cy="19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156E232F-C500-4F15-98DF-F47FDE4AF360}"/>
                  </a:ext>
                </a:extLst>
              </p:cNvPr>
              <p:cNvSpPr txBox="1"/>
              <p:nvPr/>
            </p:nvSpPr>
            <p:spPr>
              <a:xfrm>
                <a:off x="5353686" y="397038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156E232F-C500-4F15-98DF-F47FDE4AF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86" y="397038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e 99">
            <a:extLst>
              <a:ext uri="{FF2B5EF4-FFF2-40B4-BE49-F238E27FC236}">
                <a16:creationId xmlns:a16="http://schemas.microsoft.com/office/drawing/2014/main" id="{916A7C3D-F79F-42A9-818A-A826A789752F}"/>
              </a:ext>
            </a:extLst>
          </p:cNvPr>
          <p:cNvSpPr/>
          <p:nvPr/>
        </p:nvSpPr>
        <p:spPr>
          <a:xfrm>
            <a:off x="5481320" y="2027280"/>
            <a:ext cx="2700000" cy="27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>
            <a:extLst>
              <a:ext uri="{FF2B5EF4-FFF2-40B4-BE49-F238E27FC236}">
                <a16:creationId xmlns:a16="http://schemas.microsoft.com/office/drawing/2014/main" id="{660EE24C-E585-49D6-97F1-4BF18CE10F1B}"/>
              </a:ext>
            </a:extLst>
          </p:cNvPr>
          <p:cNvSpPr/>
          <p:nvPr/>
        </p:nvSpPr>
        <p:spPr>
          <a:xfrm>
            <a:off x="5763260" y="2301600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207BC1C5-1C0D-4EFE-9283-3212936A11BA}"/>
              </a:ext>
            </a:extLst>
          </p:cNvPr>
          <p:cNvSpPr/>
          <p:nvPr/>
        </p:nvSpPr>
        <p:spPr>
          <a:xfrm>
            <a:off x="6029960" y="2575920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8DA52D17-44DE-4315-89D5-94A0D743D42B}"/>
              </a:ext>
            </a:extLst>
          </p:cNvPr>
          <p:cNvSpPr/>
          <p:nvPr/>
        </p:nvSpPr>
        <p:spPr>
          <a:xfrm>
            <a:off x="6477199" y="3019351"/>
            <a:ext cx="720000" cy="72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" name="Connettore curvo 103">
            <a:extLst>
              <a:ext uri="{FF2B5EF4-FFF2-40B4-BE49-F238E27FC236}">
                <a16:creationId xmlns:a16="http://schemas.microsoft.com/office/drawing/2014/main" id="{7474FF9E-7369-490D-9830-CF556BBC2DE2}"/>
              </a:ext>
            </a:extLst>
          </p:cNvPr>
          <p:cNvCxnSpPr>
            <a:cxnSpLocks/>
          </p:cNvCxnSpPr>
          <p:nvPr/>
        </p:nvCxnSpPr>
        <p:spPr>
          <a:xfrm flipV="1">
            <a:off x="5765641" y="3978002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00C5A9EE-CCBF-41F6-A134-E30611A19DED}"/>
              </a:ext>
            </a:extLst>
          </p:cNvPr>
          <p:cNvSpPr/>
          <p:nvPr/>
        </p:nvSpPr>
        <p:spPr>
          <a:xfrm>
            <a:off x="5689916" y="409801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8234FCC3-F48F-487B-AA3A-8B072684D23A}"/>
              </a:ext>
            </a:extLst>
          </p:cNvPr>
          <p:cNvSpPr/>
          <p:nvPr/>
        </p:nvSpPr>
        <p:spPr>
          <a:xfrm>
            <a:off x="5880416" y="389227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108" name="Connettore curvo 107">
            <a:extLst>
              <a:ext uri="{FF2B5EF4-FFF2-40B4-BE49-F238E27FC236}">
                <a16:creationId xmlns:a16="http://schemas.microsoft.com/office/drawing/2014/main" id="{F08ECEFF-D5B4-458B-B53E-8FB4C2BBE1B8}"/>
              </a:ext>
            </a:extLst>
          </p:cNvPr>
          <p:cNvCxnSpPr>
            <a:cxnSpLocks/>
            <a:endCxn id="126" idx="3"/>
          </p:cNvCxnSpPr>
          <p:nvPr/>
        </p:nvCxnSpPr>
        <p:spPr>
          <a:xfrm rot="5400000" flipH="1" flipV="1">
            <a:off x="5934662" y="3619653"/>
            <a:ext cx="366018" cy="3078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e 109">
            <a:extLst>
              <a:ext uri="{FF2B5EF4-FFF2-40B4-BE49-F238E27FC236}">
                <a16:creationId xmlns:a16="http://schemas.microsoft.com/office/drawing/2014/main" id="{1495248B-5ACC-44CB-94AD-6642BE971A79}"/>
              </a:ext>
            </a:extLst>
          </p:cNvPr>
          <p:cNvSpPr/>
          <p:nvPr/>
        </p:nvSpPr>
        <p:spPr>
          <a:xfrm>
            <a:off x="6686234" y="3235052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38AB216B-0510-4719-A1CA-9274AC18B1E2}"/>
              </a:ext>
            </a:extLst>
          </p:cNvPr>
          <p:cNvSpPr/>
          <p:nvPr/>
        </p:nvSpPr>
        <p:spPr>
          <a:xfrm>
            <a:off x="6561019" y="3110791"/>
            <a:ext cx="540000" cy="54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B0B5EE26-97AC-42D7-A0F6-F561CCB27F8B}"/>
              </a:ext>
            </a:extLst>
          </p:cNvPr>
          <p:cNvSpPr txBox="1"/>
          <p:nvPr/>
        </p:nvSpPr>
        <p:spPr>
          <a:xfrm>
            <a:off x="6609080" y="203490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n=6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0B6F67BF-0F61-4A9B-90AD-24DA8D961A1A}"/>
              </a:ext>
            </a:extLst>
          </p:cNvPr>
          <p:cNvSpPr txBox="1"/>
          <p:nvPr/>
        </p:nvSpPr>
        <p:spPr>
          <a:xfrm>
            <a:off x="6639560" y="231684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n=5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17908831-83DE-4957-8179-9FEC74F61641}"/>
              </a:ext>
            </a:extLst>
          </p:cNvPr>
          <p:cNvSpPr txBox="1"/>
          <p:nvPr/>
        </p:nvSpPr>
        <p:spPr>
          <a:xfrm>
            <a:off x="6631940" y="2568302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id="{4C26B2BB-6A30-4DDD-A72B-55CAA5704A3B}"/>
                  </a:ext>
                </a:extLst>
              </p:cNvPr>
              <p:cNvSpPr txBox="1"/>
              <p:nvPr/>
            </p:nvSpPr>
            <p:spPr>
              <a:xfrm>
                <a:off x="6715760" y="3269342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id="{4C26B2BB-6A30-4DDD-A72B-55CAA5704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60" y="3269342"/>
                <a:ext cx="251094" cy="215444"/>
              </a:xfrm>
              <a:prstGeom prst="rect">
                <a:avLst/>
              </a:prstGeom>
              <a:blipFill>
                <a:blip r:embed="rId11"/>
                <a:stretch>
                  <a:fillRect l="-14634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ttangolo 116">
            <a:extLst>
              <a:ext uri="{FF2B5EF4-FFF2-40B4-BE49-F238E27FC236}">
                <a16:creationId xmlns:a16="http://schemas.microsoft.com/office/drawing/2014/main" id="{3CD67FE3-879F-4C14-A4A7-CAA56F57F224}"/>
              </a:ext>
            </a:extLst>
          </p:cNvPr>
          <p:cNvSpPr/>
          <p:nvPr/>
        </p:nvSpPr>
        <p:spPr>
          <a:xfrm>
            <a:off x="4787900" y="1684382"/>
            <a:ext cx="4267610" cy="3398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5312418B-EA98-4271-B0F6-9D631A99D79F}"/>
                  </a:ext>
                </a:extLst>
              </p:cNvPr>
              <p:cNvSpPr txBox="1"/>
              <p:nvPr/>
            </p:nvSpPr>
            <p:spPr>
              <a:xfrm>
                <a:off x="4871720" y="1836782"/>
                <a:ext cx="480060" cy="322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5312418B-EA98-4271-B0F6-9D631A99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20" y="1836782"/>
                <a:ext cx="480060" cy="322139"/>
              </a:xfrm>
              <a:prstGeom prst="rect">
                <a:avLst/>
              </a:prstGeom>
              <a:blipFill>
                <a:blip r:embed="rId12"/>
                <a:stretch>
                  <a:fillRect r="-20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709DDED4-B905-4868-A8B0-31D92AB1DDE1}"/>
              </a:ext>
            </a:extLst>
          </p:cNvPr>
          <p:cNvSpPr txBox="1"/>
          <p:nvPr/>
        </p:nvSpPr>
        <p:spPr>
          <a:xfrm>
            <a:off x="4925060" y="1836782"/>
            <a:ext cx="533400" cy="358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7069C562-FDEF-476E-B6C4-E1B2FB4EBC28}"/>
                  </a:ext>
                </a:extLst>
              </p:cNvPr>
              <p:cNvSpPr txBox="1"/>
              <p:nvPr/>
            </p:nvSpPr>
            <p:spPr>
              <a:xfrm>
                <a:off x="5567046" y="375702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7069C562-FDEF-476E-B6C4-E1B2FB4E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46" y="375702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00D7F314-8FEC-4303-AA76-41F62756258E}"/>
                  </a:ext>
                </a:extLst>
              </p:cNvPr>
              <p:cNvSpPr txBox="1"/>
              <p:nvPr/>
            </p:nvSpPr>
            <p:spPr>
              <a:xfrm>
                <a:off x="5780406" y="360462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00D7F314-8FEC-4303-AA76-41F62756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406" y="3604622"/>
                <a:ext cx="328612" cy="307777"/>
              </a:xfrm>
              <a:prstGeom prst="rect">
                <a:avLst/>
              </a:prstGeom>
              <a:blipFill>
                <a:blip r:embed="rId9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89D58CA7-9955-4D1E-92EA-B23E74B5329B}"/>
                  </a:ext>
                </a:extLst>
              </p:cNvPr>
              <p:cNvSpPr txBox="1"/>
              <p:nvPr/>
            </p:nvSpPr>
            <p:spPr>
              <a:xfrm>
                <a:off x="6214746" y="3200762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89D58CA7-9955-4D1E-92EA-B23E74B5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46" y="3200762"/>
                <a:ext cx="328612" cy="307777"/>
              </a:xfrm>
              <a:prstGeom prst="rect">
                <a:avLst/>
              </a:prstGeom>
              <a:blipFill>
                <a:blip r:embed="rId13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e 123">
            <a:extLst>
              <a:ext uri="{FF2B5EF4-FFF2-40B4-BE49-F238E27FC236}">
                <a16:creationId xmlns:a16="http://schemas.microsoft.com/office/drawing/2014/main" id="{37CCDE3C-9480-401A-A5AB-51B270B14389}"/>
              </a:ext>
            </a:extLst>
          </p:cNvPr>
          <p:cNvSpPr/>
          <p:nvPr/>
        </p:nvSpPr>
        <p:spPr>
          <a:xfrm>
            <a:off x="5199380" y="1760582"/>
            <a:ext cx="3240000" cy="32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5" name="Ovale 124">
            <a:extLst>
              <a:ext uri="{FF2B5EF4-FFF2-40B4-BE49-F238E27FC236}">
                <a16:creationId xmlns:a16="http://schemas.microsoft.com/office/drawing/2014/main" id="{837BBE32-7161-4ADB-B7BE-907624F79A71}"/>
              </a:ext>
            </a:extLst>
          </p:cNvPr>
          <p:cNvSpPr/>
          <p:nvPr/>
        </p:nvSpPr>
        <p:spPr>
          <a:xfrm>
            <a:off x="6289040" y="2827380"/>
            <a:ext cx="1080000" cy="10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>
            <a:extLst>
              <a:ext uri="{FF2B5EF4-FFF2-40B4-BE49-F238E27FC236}">
                <a16:creationId xmlns:a16="http://schemas.microsoft.com/office/drawing/2014/main" id="{20130A94-1F78-46E6-BDC3-DBB42AEBFE93}"/>
              </a:ext>
            </a:extLst>
          </p:cNvPr>
          <p:cNvSpPr/>
          <p:nvPr/>
        </p:nvSpPr>
        <p:spPr>
          <a:xfrm>
            <a:off x="6253796" y="348079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127" name="Connettore curvo 126">
            <a:extLst>
              <a:ext uri="{FF2B5EF4-FFF2-40B4-BE49-F238E27FC236}">
                <a16:creationId xmlns:a16="http://schemas.microsoft.com/office/drawing/2014/main" id="{BA69592B-D59D-48F9-B4EC-7EBC9E92F538}"/>
              </a:ext>
            </a:extLst>
          </p:cNvPr>
          <p:cNvCxnSpPr>
            <a:cxnSpLocks/>
          </p:cNvCxnSpPr>
          <p:nvPr/>
        </p:nvCxnSpPr>
        <p:spPr>
          <a:xfrm flipV="1">
            <a:off x="5567521" y="4191362"/>
            <a:ext cx="157639" cy="169070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e 128">
            <a:extLst>
              <a:ext uri="{FF2B5EF4-FFF2-40B4-BE49-F238E27FC236}">
                <a16:creationId xmlns:a16="http://schemas.microsoft.com/office/drawing/2014/main" id="{1C2D5045-169E-400C-AFCA-23B48C87A0F7}"/>
              </a:ext>
            </a:extLst>
          </p:cNvPr>
          <p:cNvSpPr/>
          <p:nvPr/>
        </p:nvSpPr>
        <p:spPr>
          <a:xfrm>
            <a:off x="5446076" y="4296138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32" name="Ovale 131">
            <a:extLst>
              <a:ext uri="{FF2B5EF4-FFF2-40B4-BE49-F238E27FC236}">
                <a16:creationId xmlns:a16="http://schemas.microsoft.com/office/drawing/2014/main" id="{CE2633AA-3A3E-419F-A9B4-A299083B974E}"/>
              </a:ext>
            </a:extLst>
          </p:cNvPr>
          <p:cNvSpPr/>
          <p:nvPr/>
        </p:nvSpPr>
        <p:spPr>
          <a:xfrm>
            <a:off x="6664463" y="3191509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BD9E3E8-C7FF-45E3-B73C-45C93D7F4DDA}"/>
              </a:ext>
            </a:extLst>
          </p:cNvPr>
          <p:cNvSpPr/>
          <p:nvPr/>
        </p:nvSpPr>
        <p:spPr>
          <a:xfrm>
            <a:off x="3185375" y="4825867"/>
            <a:ext cx="1295516" cy="231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2D58B47D-1637-4CCA-9538-F846AD56FE9F}"/>
                  </a:ext>
                </a:extLst>
              </p:cNvPr>
              <p:cNvSpPr txBox="1"/>
              <p:nvPr/>
            </p:nvSpPr>
            <p:spPr>
              <a:xfrm>
                <a:off x="6715760" y="3247571"/>
                <a:ext cx="2510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2D58B47D-1637-4CCA-9538-F846AD56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60" y="3247571"/>
                <a:ext cx="251094" cy="215444"/>
              </a:xfrm>
              <a:prstGeom prst="rect">
                <a:avLst/>
              </a:prstGeom>
              <a:blipFill>
                <a:blip r:embed="rId14"/>
                <a:stretch>
                  <a:fillRect l="-14634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asellaDiTesto 132">
                <a:extLst>
                  <a:ext uri="{FF2B5EF4-FFF2-40B4-BE49-F238E27FC236}">
                    <a16:creationId xmlns:a16="http://schemas.microsoft.com/office/drawing/2014/main" id="{4619CF69-2DD5-49BD-A95A-974E6215625B}"/>
                  </a:ext>
                </a:extLst>
              </p:cNvPr>
              <p:cNvSpPr txBox="1"/>
              <p:nvPr/>
            </p:nvSpPr>
            <p:spPr>
              <a:xfrm>
                <a:off x="3077848" y="4791429"/>
                <a:ext cx="1545772" cy="30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→4</m:t>
                          </m:r>
                        </m:sub>
                        <m: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it-IT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798,2 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33" name="CasellaDiTesto 132">
                <a:extLst>
                  <a:ext uri="{FF2B5EF4-FFF2-40B4-BE49-F238E27FC236}">
                    <a16:creationId xmlns:a16="http://schemas.microsoft.com/office/drawing/2014/main" id="{4619CF69-2DD5-49BD-A95A-974E62156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48" y="4791429"/>
                <a:ext cx="1545772" cy="306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5">
            <a:extLst>
              <a:ext uri="{FF2B5EF4-FFF2-40B4-BE49-F238E27FC236}">
                <a16:creationId xmlns:a16="http://schemas.microsoft.com/office/drawing/2014/main" id="{A1149347-8413-46D1-8E27-DC07F63037EC}"/>
              </a:ext>
            </a:extLst>
          </p:cNvPr>
          <p:cNvSpPr/>
          <p:nvPr/>
        </p:nvSpPr>
        <p:spPr>
          <a:xfrm>
            <a:off x="157246" y="4642874"/>
            <a:ext cx="3735859" cy="269730"/>
          </a:xfrm>
          <a:prstGeom prst="rect">
            <a:avLst/>
          </a:prstGeom>
          <a:solidFill>
            <a:schemeClr val="bg1">
              <a:alpha val="90000"/>
            </a:schemeClr>
          </a:solidFill>
          <a:ln w="381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r>
              <a:rPr lang="it-IT" sz="1500" spc="-1" dirty="0">
                <a:latin typeface="Times New Roman"/>
                <a:ea typeface="DejaVu Sans"/>
              </a:rPr>
              <a:t>Able to </a:t>
            </a:r>
            <a:r>
              <a:rPr lang="it-IT" sz="1500" spc="-1" dirty="0" err="1">
                <a:latin typeface="Times New Roman"/>
                <a:ea typeface="DejaVu Sans"/>
              </a:rPr>
              <a:t>run</a:t>
            </a:r>
            <a:r>
              <a:rPr lang="it-IT" sz="1500" spc="-1" dirty="0">
                <a:latin typeface="Times New Roman"/>
                <a:ea typeface="DejaVu Sans"/>
              </a:rPr>
              <a:t> in </a:t>
            </a:r>
            <a:r>
              <a:rPr lang="it-IT" sz="1500" spc="-1" dirty="0" err="1">
                <a:latin typeface="Times New Roman"/>
                <a:ea typeface="DejaVu Sans"/>
              </a:rPr>
              <a:t>parallel</a:t>
            </a:r>
            <a:r>
              <a:rPr lang="it-IT" sz="1500" spc="-1" dirty="0">
                <a:latin typeface="Times New Roman"/>
                <a:ea typeface="DejaVu Sans"/>
              </a:rPr>
              <a:t> with SIDDHARTA-2</a:t>
            </a:r>
            <a:endParaRPr lang="it-IT" sz="1500" spc="-1" dirty="0">
              <a:latin typeface="Arial"/>
            </a:endParaRPr>
          </a:p>
        </p:txBody>
      </p:sp>
      <p:pic>
        <p:nvPicPr>
          <p:cNvPr id="21" name="object 9">
            <a:extLst>
              <a:ext uri="{FF2B5EF4-FFF2-40B4-BE49-F238E27FC236}">
                <a16:creationId xmlns:a16="http://schemas.microsoft.com/office/drawing/2014/main" id="{B9B7CAFF-F894-2F0E-1A2B-AC10E0E5AA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5311" y="778669"/>
            <a:ext cx="5011443" cy="2643187"/>
          </a:xfrm>
          <a:prstGeom prst="rect">
            <a:avLst/>
          </a:prstGeom>
        </p:spPr>
      </p:pic>
      <p:pic>
        <p:nvPicPr>
          <p:cNvPr id="2" name="Picture 2_2">
            <a:extLst>
              <a:ext uri="{FF2B5EF4-FFF2-40B4-BE49-F238E27FC236}">
                <a16:creationId xmlns:a16="http://schemas.microsoft.com/office/drawing/2014/main" id="{93B77F51-10C7-35AF-FC50-30C3AD22BF3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7246" y="778669"/>
            <a:ext cx="3931917" cy="3144135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AB94BA35-C116-7417-C8E2-7338017FCFC8}"/>
              </a:ext>
            </a:extLst>
          </p:cNvPr>
          <p:cNvSpPr/>
          <p:nvPr/>
        </p:nvSpPr>
        <p:spPr>
          <a:xfrm flipH="1" flipV="1">
            <a:off x="2171699" y="2343149"/>
            <a:ext cx="321075" cy="1767391"/>
          </a:xfrm>
          <a:prstGeom prst="line">
            <a:avLst/>
          </a:prstGeom>
          <a:ln w="36000">
            <a:solidFill>
              <a:srgbClr val="FEF2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208005-9E2D-A823-1F11-DC2288F3D10F}"/>
              </a:ext>
            </a:extLst>
          </p:cNvPr>
          <p:cNvSpPr txBox="1"/>
          <p:nvPr/>
        </p:nvSpPr>
        <p:spPr>
          <a:xfrm>
            <a:off x="1374921" y="4110541"/>
            <a:ext cx="2235708" cy="323165"/>
          </a:xfrm>
          <a:prstGeom prst="rect">
            <a:avLst/>
          </a:prstGeom>
          <a:noFill/>
          <a:ln w="38100">
            <a:solidFill>
              <a:srgbClr val="FEF2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Molibdenum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4E25E5A-E886-1E7C-87E5-B2992EEBF5F4}"/>
              </a:ext>
            </a:extLst>
          </p:cNvPr>
          <p:cNvSpPr txBox="1"/>
          <p:nvPr/>
        </p:nvSpPr>
        <p:spPr>
          <a:xfrm>
            <a:off x="6650948" y="3795069"/>
            <a:ext cx="22362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spc="-1" dirty="0">
                <a:latin typeface="Arial"/>
              </a:rPr>
              <a:t>Monte Carlo </a:t>
            </a:r>
            <a:r>
              <a:rPr lang="it-IT" sz="1400" spc="-1" dirty="0" err="1">
                <a:latin typeface="Arial"/>
              </a:rPr>
              <a:t>simulation</a:t>
            </a:r>
            <a:r>
              <a:rPr lang="it-IT" sz="1400" spc="-1" dirty="0">
                <a:latin typeface="Arial"/>
              </a:rPr>
              <a:t> to estimate target </a:t>
            </a:r>
            <a:r>
              <a:rPr lang="it-IT" sz="1400" spc="-1" dirty="0" err="1">
                <a:latin typeface="Arial"/>
              </a:rPr>
              <a:t>dimensions</a:t>
            </a:r>
            <a:r>
              <a:rPr lang="it-IT" sz="1400" spc="-1" dirty="0">
                <a:latin typeface="Arial"/>
              </a:rPr>
              <a:t>, timing and </a:t>
            </a:r>
            <a:r>
              <a:rPr lang="it-IT" sz="1400" spc="-1" dirty="0" err="1">
                <a:latin typeface="Arial"/>
              </a:rPr>
              <a:t>signal</a:t>
            </a:r>
            <a:r>
              <a:rPr lang="it-IT" sz="1400" spc="-1" dirty="0">
                <a:latin typeface="Arial"/>
              </a:rPr>
              <a:t>/background ratio. </a:t>
            </a:r>
          </a:p>
        </p:txBody>
      </p:sp>
      <p:pic>
        <p:nvPicPr>
          <p:cNvPr id="8" name="Picture 7_0">
            <a:extLst>
              <a:ext uri="{FF2B5EF4-FFF2-40B4-BE49-F238E27FC236}">
                <a16:creationId xmlns:a16="http://schemas.microsoft.com/office/drawing/2014/main" id="{C5C85956-94FF-2AAD-D3E9-B9612D3AE9A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975311" y="3571440"/>
            <a:ext cx="2619843" cy="1532552"/>
          </a:xfrm>
          <a:prstGeom prst="rect">
            <a:avLst/>
          </a:prstGeom>
          <a:ln>
            <a:noFill/>
          </a:ln>
        </p:spPr>
      </p:pic>
      <p:sp>
        <p:nvSpPr>
          <p:cNvPr id="20" name="Google Shape;131;p20">
            <a:extLst>
              <a:ext uri="{FF2B5EF4-FFF2-40B4-BE49-F238E27FC236}">
                <a16:creationId xmlns:a16="http://schemas.microsoft.com/office/drawing/2014/main" id="{77FD2FB9-C888-9859-72F8-4DD5D5F0B84D}"/>
              </a:ext>
            </a:extLst>
          </p:cNvPr>
          <p:cNvSpPr txBox="1">
            <a:spLocks/>
          </p:cNvSpPr>
          <p:nvPr/>
        </p:nvSpPr>
        <p:spPr>
          <a:xfrm>
            <a:off x="98700" y="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KAMEO setup with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HPGe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166237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lbero, esterni, strada, via&#10;&#10;Descrizione generata automaticamente">
            <a:extLst>
              <a:ext uri="{FF2B5EF4-FFF2-40B4-BE49-F238E27FC236}">
                <a16:creationId xmlns:a16="http://schemas.microsoft.com/office/drawing/2014/main" id="{8FB9F20F-2398-4E5F-86DD-5391F1FA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9" y="1393031"/>
            <a:ext cx="7344982" cy="349546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9216921-EF1B-418C-8688-CEF71E82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10621"/>
            <a:ext cx="9144000" cy="841800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THANK YOU FOR YOUR ATTENTION!!!</a:t>
            </a:r>
            <a:endParaRPr lang="it-IT" sz="4000" b="1" dirty="0">
              <a:solidFill>
                <a:srgbClr val="FF0000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/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blipFill>
                <a:blip r:embed="rId3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/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blipFill>
                <a:blip r:embed="rId4"/>
                <a:stretch>
                  <a:fillRect r="-35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/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blipFill>
                <a:blip r:embed="rId5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/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  <m:e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32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blipFill>
                <a:blip r:embed="rId6"/>
                <a:stretch>
                  <a:fillRect r="-80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5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Kaonic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atoms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  <a:ln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A1DDBF9C-EAEF-2C1F-4956-011F2A94368C}"/>
              </a:ext>
            </a:extLst>
          </p:cNvPr>
          <p:cNvSpPr/>
          <p:nvPr/>
        </p:nvSpPr>
        <p:spPr>
          <a:xfrm>
            <a:off x="4947774" y="3329991"/>
            <a:ext cx="3938428" cy="1545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/>
            <a:r>
              <a:rPr lang="en-US" sz="1600" spc="-1" dirty="0">
                <a:latin typeface="+mj-lt"/>
              </a:rPr>
              <a:t>Precisions &lt; 10 eV (e) and &lt;20 eV (G) are reachable in few months</a:t>
            </a:r>
            <a:endParaRPr lang="it-IT" sz="1600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it-IT" sz="1600" spc="-1" dirty="0">
              <a:latin typeface="+mj-lt"/>
              <a:ea typeface="Tahoma"/>
            </a:endParaRPr>
          </a:p>
          <a:p>
            <a:pPr algn="ctr">
              <a:lnSpc>
                <a:spcPct val="100000"/>
              </a:lnSpc>
            </a:pPr>
            <a:r>
              <a:rPr lang="it-IT" sz="1600" spc="-1" dirty="0">
                <a:latin typeface="+mj-lt"/>
                <a:ea typeface="Tahoma"/>
              </a:rPr>
              <a:t>First </a:t>
            </a:r>
            <a:r>
              <a:rPr lang="it-IT" sz="1600" spc="-1" dirty="0" err="1">
                <a:latin typeface="+mj-lt"/>
                <a:ea typeface="Tahoma"/>
              </a:rPr>
              <a:t>prototypes</a:t>
            </a:r>
            <a:r>
              <a:rPr lang="it-IT" sz="1600" spc="-1" dirty="0">
                <a:latin typeface="+mj-lt"/>
                <a:ea typeface="Tahoma"/>
              </a:rPr>
              <a:t> of </a:t>
            </a:r>
            <a:r>
              <a:rPr lang="it-IT" sz="1600" spc="-1" dirty="0" err="1">
                <a:latin typeface="+mj-lt"/>
                <a:ea typeface="Tahoma"/>
              </a:rPr>
              <a:t>Cd</a:t>
            </a:r>
            <a:r>
              <a:rPr lang="it-IT" sz="1600" spc="-1" dirty="0">
                <a:latin typeface="+mj-lt"/>
                <a:ea typeface="Tahoma"/>
              </a:rPr>
              <a:t>(Zn)Te </a:t>
            </a:r>
            <a:r>
              <a:rPr lang="it-IT" sz="1600" spc="-1" dirty="0" err="1">
                <a:latin typeface="+mj-lt"/>
                <a:ea typeface="Tahoma"/>
              </a:rPr>
              <a:t>delivered</a:t>
            </a:r>
            <a:r>
              <a:rPr lang="it-IT" sz="1600" spc="-1" dirty="0">
                <a:latin typeface="+mj-lt"/>
                <a:ea typeface="Tahoma"/>
              </a:rPr>
              <a:t> by JRA8-ASTRA (STRONG-2020) and </a:t>
            </a:r>
            <a:r>
              <a:rPr lang="it-IT" sz="1600" spc="-1" dirty="0" err="1">
                <a:latin typeface="+mj-lt"/>
                <a:ea typeface="Tahoma"/>
              </a:rPr>
              <a:t>tested</a:t>
            </a:r>
            <a:endParaRPr lang="it-IT" sz="1600" spc="-1" dirty="0">
              <a:latin typeface="+mj-lt"/>
              <a:ea typeface="Tahoma"/>
            </a:endParaRP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C2904CA5-86A7-CDA0-3D57-D3C360E4F0D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7798" y="2640679"/>
            <a:ext cx="4319772" cy="2469558"/>
          </a:xfrm>
          <a:prstGeom prst="rect">
            <a:avLst/>
          </a:prstGeom>
          <a:ln>
            <a:noFill/>
          </a:ln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1825BF21-DF5C-BD41-D995-93F07A003EF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624123" y="473947"/>
            <a:ext cx="4380333" cy="2522999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5AD464-240E-E82A-1D09-9661B1DA2A6A}"/>
              </a:ext>
            </a:extLst>
          </p:cNvPr>
          <p:cNvSpPr txBox="1"/>
          <p:nvPr/>
        </p:nvSpPr>
        <p:spPr>
          <a:xfrm>
            <a:off x="696547" y="744082"/>
            <a:ext cx="2653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spc="-1" dirty="0">
                <a:latin typeface="+mj-lt"/>
                <a:ea typeface="Calibri"/>
              </a:rPr>
              <a:t>Detector Key Points:</a:t>
            </a:r>
            <a:endParaRPr lang="it-IT" sz="1600" b="1" spc="-1" dirty="0"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196FAF-4F3D-36DB-FD5C-18C7369CA8FD}"/>
              </a:ext>
            </a:extLst>
          </p:cNvPr>
          <p:cNvSpPr txBox="1"/>
          <p:nvPr/>
        </p:nvSpPr>
        <p:spPr>
          <a:xfrm>
            <a:off x="189879" y="1099120"/>
            <a:ext cx="4182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spc="-1" dirty="0">
                <a:latin typeface="+mj-lt"/>
                <a:ea typeface="Calibri"/>
              </a:rPr>
              <a:t>High </a:t>
            </a:r>
            <a:r>
              <a:rPr lang="it-IT" sz="1600" spc="-1" dirty="0" err="1">
                <a:latin typeface="+mj-lt"/>
                <a:ea typeface="Calibri"/>
              </a:rPr>
              <a:t>efficiency</a:t>
            </a:r>
            <a:r>
              <a:rPr lang="it-IT" sz="1600" spc="-1" dirty="0">
                <a:latin typeface="+mj-lt"/>
                <a:ea typeface="Calibri"/>
              </a:rPr>
              <a:t> in the 20-300 </a:t>
            </a:r>
            <a:r>
              <a:rPr lang="it-IT" sz="1600" spc="-1" dirty="0" err="1">
                <a:latin typeface="+mj-lt"/>
                <a:ea typeface="Calibri"/>
              </a:rPr>
              <a:t>keV</a:t>
            </a:r>
            <a:r>
              <a:rPr lang="it-IT" sz="1600" spc="-1" dirty="0">
                <a:latin typeface="+mj-lt"/>
                <a:ea typeface="Calibri"/>
              </a:rPr>
              <a:t> </a:t>
            </a:r>
            <a:r>
              <a:rPr lang="it-IT" sz="1600" spc="-1" dirty="0" err="1">
                <a:latin typeface="+mj-lt"/>
                <a:ea typeface="Calibri"/>
              </a:rPr>
              <a:t>region</a:t>
            </a:r>
            <a:endParaRPr lang="it-IT" sz="1600" spc="-1" dirty="0">
              <a:latin typeface="+mj-lt"/>
              <a:ea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43D4B1-8099-0713-1668-84B693F55FEC}"/>
              </a:ext>
            </a:extLst>
          </p:cNvPr>
          <p:cNvSpPr txBox="1"/>
          <p:nvPr/>
        </p:nvSpPr>
        <p:spPr>
          <a:xfrm>
            <a:off x="169419" y="1434972"/>
            <a:ext cx="4032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spc="-1" dirty="0" err="1">
                <a:latin typeface="+mj-lt"/>
              </a:rPr>
              <a:t>Reasonable</a:t>
            </a:r>
            <a:r>
              <a:rPr lang="it-IT" sz="1600" spc="-1" dirty="0">
                <a:latin typeface="+mj-lt"/>
              </a:rPr>
              <a:t> </a:t>
            </a:r>
            <a:r>
              <a:rPr lang="it-IT" sz="1600" spc="-1" dirty="0" err="1">
                <a:latin typeface="+mj-lt"/>
              </a:rPr>
              <a:t>efficiencies</a:t>
            </a:r>
            <a:r>
              <a:rPr lang="it-IT" sz="1600" spc="-1" dirty="0">
                <a:latin typeface="+mj-lt"/>
              </a:rPr>
              <a:t> up to 300 </a:t>
            </a:r>
            <a:r>
              <a:rPr lang="it-IT" sz="1600" spc="-1" dirty="0" err="1">
                <a:latin typeface="+mj-lt"/>
              </a:rPr>
              <a:t>keV</a:t>
            </a:r>
            <a:endParaRPr lang="it-IT" sz="1600" spc="-1" dirty="0"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77408F1-A15B-D896-9156-241B23D13BD4}"/>
              </a:ext>
            </a:extLst>
          </p:cNvPr>
          <p:cNvSpPr txBox="1"/>
          <p:nvPr/>
        </p:nvSpPr>
        <p:spPr>
          <a:xfrm>
            <a:off x="189879" y="1746397"/>
            <a:ext cx="37561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spc="-1" dirty="0">
                <a:latin typeface="+mj-lt"/>
                <a:ea typeface="Calibri"/>
              </a:rPr>
              <a:t>Good </a:t>
            </a:r>
            <a:r>
              <a:rPr lang="it-IT" sz="1600" spc="-1" dirty="0" err="1">
                <a:latin typeface="+mj-lt"/>
                <a:ea typeface="Calibri"/>
              </a:rPr>
              <a:t>resolution</a:t>
            </a:r>
            <a:r>
              <a:rPr lang="it-IT" sz="1600" spc="-1" dirty="0">
                <a:latin typeface="+mj-lt"/>
                <a:ea typeface="Calibri"/>
              </a:rPr>
              <a:t> (FHWM/E </a:t>
            </a:r>
            <a:r>
              <a:rPr lang="it-IT" sz="1600" spc="-1" dirty="0">
                <a:latin typeface="+mj-lt"/>
                <a:ea typeface="Calibri"/>
                <a:sym typeface="Symbol" panose="05050102010706020507" pitchFamily="18" charset="2"/>
              </a:rPr>
              <a:t> %)</a:t>
            </a:r>
            <a:endParaRPr lang="it-IT" sz="1600" dirty="0"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4E9427-A329-ACF4-B879-C59C2823E427}"/>
              </a:ext>
            </a:extLst>
          </p:cNvPr>
          <p:cNvSpPr txBox="1"/>
          <p:nvPr/>
        </p:nvSpPr>
        <p:spPr>
          <a:xfrm>
            <a:off x="191667" y="2070619"/>
            <a:ext cx="4380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spc="-1" dirty="0">
                <a:latin typeface="+mj-lt"/>
                <a:sym typeface="Symbol" panose="05050102010706020507" pitchFamily="18" charset="2"/>
              </a:rPr>
              <a:t>Fast </a:t>
            </a:r>
            <a:r>
              <a:rPr lang="it-IT" sz="1600" spc="-1" dirty="0" err="1">
                <a:latin typeface="+mj-lt"/>
                <a:sym typeface="Symbol" panose="05050102010706020507" pitchFamily="18" charset="2"/>
              </a:rPr>
              <a:t>response</a:t>
            </a:r>
            <a:r>
              <a:rPr lang="it-IT" sz="1600" spc="-1" dirty="0">
                <a:latin typeface="+mj-lt"/>
                <a:sym typeface="Symbol" panose="05050102010706020507" pitchFamily="18" charset="2"/>
              </a:rPr>
              <a:t> and time </a:t>
            </a:r>
            <a:r>
              <a:rPr lang="it-IT" sz="1600" spc="-1" dirty="0" err="1">
                <a:latin typeface="+mj-lt"/>
                <a:sym typeface="Symbol" panose="05050102010706020507" pitchFamily="18" charset="2"/>
              </a:rPr>
              <a:t>resolution</a:t>
            </a:r>
            <a:r>
              <a:rPr lang="it-IT" sz="1600" spc="-1" dirty="0">
                <a:latin typeface="+mj-lt"/>
                <a:sym typeface="Symbol" panose="05050102010706020507" pitchFamily="18" charset="2"/>
              </a:rPr>
              <a:t> (&lt; 50 ns)</a:t>
            </a:r>
            <a:endParaRPr lang="it-IT" sz="1600" spc="-1" dirty="0">
              <a:latin typeface="+mj-l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62FBB7-83DF-7A4F-29A7-173D9CE49C0C}"/>
              </a:ext>
            </a:extLst>
          </p:cNvPr>
          <p:cNvSpPr/>
          <p:nvPr/>
        </p:nvSpPr>
        <p:spPr>
          <a:xfrm>
            <a:off x="169418" y="690890"/>
            <a:ext cx="4380333" cy="18808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22E1E2D8-D3F8-4427-BEBF-CE01CFB8B2AD}"/>
              </a:ext>
            </a:extLst>
          </p:cNvPr>
          <p:cNvSpPr txBox="1">
            <a:spLocks/>
          </p:cNvSpPr>
          <p:nvPr/>
        </p:nvSpPr>
        <p:spPr>
          <a:xfrm>
            <a:off x="98700" y="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Cadmium-Zinc-Tellurite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detectors</a:t>
            </a:r>
          </a:p>
        </p:txBody>
      </p:sp>
    </p:spTree>
    <p:extLst>
      <p:ext uri="{BB962C8B-B14F-4D97-AF65-F5344CB8AC3E}">
        <p14:creationId xmlns:p14="http://schemas.microsoft.com/office/powerpoint/2010/main" val="3414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4" grpId="0"/>
      <p:bldP spid="16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6FFA9E-89FE-AF05-F5AE-94E4A0D3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13" b="48246"/>
          <a:stretch/>
        </p:blipFill>
        <p:spPr>
          <a:xfrm>
            <a:off x="314683" y="675703"/>
            <a:ext cx="3135850" cy="22406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94A9F1-56BE-E2FD-E560-769AA8453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31" y="824382"/>
            <a:ext cx="3460831" cy="41956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F41306-BFEA-5C83-DF0B-C03F640A2255}"/>
              </a:ext>
            </a:extLst>
          </p:cNvPr>
          <p:cNvSpPr txBox="1"/>
          <p:nvPr/>
        </p:nvSpPr>
        <p:spPr>
          <a:xfrm>
            <a:off x="3681841" y="661606"/>
            <a:ext cx="156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BF00"/>
                </a:solidFill>
                <a:latin typeface="+mj-lt"/>
                <a:cs typeface="Times New Roman" panose="02020603050405020304" pitchFamily="18" charset="0"/>
              </a:rPr>
              <a:t>Kaonic</a:t>
            </a:r>
            <a:r>
              <a:rPr lang="it-IT" sz="1600" b="1" dirty="0">
                <a:solidFill>
                  <a:srgbClr val="FFBF00"/>
                </a:solidFill>
                <a:latin typeface="+mj-lt"/>
                <a:cs typeface="Times New Roman" panose="02020603050405020304" pitchFamily="18" charset="0"/>
              </a:rPr>
              <a:t> Mo X-rays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3D24B1B-9BE5-FD02-76FB-0AF79BC6CE95}"/>
                  </a:ext>
                </a:extLst>
              </p:cNvPr>
              <p:cNvSpPr txBox="1"/>
              <p:nvPr/>
            </p:nvSpPr>
            <p:spPr>
              <a:xfrm>
                <a:off x="3703819" y="1162095"/>
                <a:ext cx="56036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it-IT" sz="15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it-IT" sz="15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1500" b="1" dirty="0">
                  <a:solidFill>
                    <a:srgbClr val="FFBF0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3D24B1B-9BE5-FD02-76FB-0AF79BC6C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19" y="1162095"/>
                <a:ext cx="560365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AB4AA4A-4A52-6FBC-A4ED-421FE6FBB690}"/>
                  </a:ext>
                </a:extLst>
              </p:cNvPr>
              <p:cNvSpPr txBox="1"/>
              <p:nvPr/>
            </p:nvSpPr>
            <p:spPr>
              <a:xfrm>
                <a:off x="3703819" y="1535636"/>
                <a:ext cx="5603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500" b="1" i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it-IT" sz="1500" b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1500" b="1" i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500" b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it-IT" sz="1500" b="1">
                              <a:solidFill>
                                <a:srgbClr val="00AD4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1500" b="1" dirty="0">
                  <a:solidFill>
                    <a:srgbClr val="00AD49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AB4AA4A-4A52-6FBC-A4ED-421FE6FBB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19" y="1535636"/>
                <a:ext cx="560366" cy="323165"/>
              </a:xfrm>
              <a:prstGeom prst="rect">
                <a:avLst/>
              </a:prstGeom>
              <a:blipFill>
                <a:blip r:embed="rId5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4A6A19-4141-DCF9-B411-094BA2D00C74}"/>
              </a:ext>
            </a:extLst>
          </p:cNvPr>
          <p:cNvSpPr txBox="1"/>
          <p:nvPr/>
        </p:nvSpPr>
        <p:spPr>
          <a:xfrm>
            <a:off x="3791527" y="1869966"/>
            <a:ext cx="68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MIP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0BF247-7975-2BF1-4010-09F1AF919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7" r="24213"/>
          <a:stretch/>
        </p:blipFill>
        <p:spPr>
          <a:xfrm>
            <a:off x="314683" y="3043940"/>
            <a:ext cx="4821673" cy="1997659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466A6C2-3DA0-F5B0-A410-EE23CBD191B4}"/>
              </a:ext>
            </a:extLst>
          </p:cNvPr>
          <p:cNvCxnSpPr>
            <a:cxnSpLocks/>
          </p:cNvCxnSpPr>
          <p:nvPr/>
        </p:nvCxnSpPr>
        <p:spPr>
          <a:xfrm>
            <a:off x="3510398" y="895756"/>
            <a:ext cx="11485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93B61B9-D96B-41E9-A322-821A238AB649}"/>
              </a:ext>
            </a:extLst>
          </p:cNvPr>
          <p:cNvCxnSpPr>
            <a:cxnSpLocks/>
          </p:cNvCxnSpPr>
          <p:nvPr/>
        </p:nvCxnSpPr>
        <p:spPr>
          <a:xfrm>
            <a:off x="3510398" y="1352809"/>
            <a:ext cx="114854" cy="0"/>
          </a:xfrm>
          <a:prstGeom prst="line">
            <a:avLst/>
          </a:prstGeom>
          <a:ln w="76200">
            <a:solidFill>
              <a:srgbClr val="006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75AF2FC-D217-0E5E-F6D7-7E3BF44BCAC6}"/>
              </a:ext>
            </a:extLst>
          </p:cNvPr>
          <p:cNvCxnSpPr>
            <a:cxnSpLocks/>
          </p:cNvCxnSpPr>
          <p:nvPr/>
        </p:nvCxnSpPr>
        <p:spPr>
          <a:xfrm>
            <a:off x="3510398" y="1689196"/>
            <a:ext cx="11485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9C129A2-1964-54CD-BE76-6ABBF58457A4}"/>
              </a:ext>
            </a:extLst>
          </p:cNvPr>
          <p:cNvCxnSpPr>
            <a:cxnSpLocks/>
          </p:cNvCxnSpPr>
          <p:nvPr/>
        </p:nvCxnSpPr>
        <p:spPr>
          <a:xfrm>
            <a:off x="3513492" y="2039243"/>
            <a:ext cx="1148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8692082C-630C-FF03-89C0-2FE84A53A713}"/>
              </a:ext>
            </a:extLst>
          </p:cNvPr>
          <p:cNvSpPr/>
          <p:nvPr/>
        </p:nvSpPr>
        <p:spPr>
          <a:xfrm>
            <a:off x="342900" y="685800"/>
            <a:ext cx="4907756" cy="223059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2" name="Google Shape;131;p20">
            <a:extLst>
              <a:ext uri="{FF2B5EF4-FFF2-40B4-BE49-F238E27FC236}">
                <a16:creationId xmlns:a16="http://schemas.microsoft.com/office/drawing/2014/main" id="{9ADF1665-C5E3-CC71-4CE1-9216F3C6FECE}"/>
              </a:ext>
            </a:extLst>
          </p:cNvPr>
          <p:cNvSpPr txBox="1">
            <a:spLocks/>
          </p:cNvSpPr>
          <p:nvPr/>
        </p:nvSpPr>
        <p:spPr>
          <a:xfrm>
            <a:off x="98700" y="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KAMEO with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CdZnTe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detectors</a:t>
            </a:r>
          </a:p>
        </p:txBody>
      </p:sp>
    </p:spTree>
    <p:extLst>
      <p:ext uri="{BB962C8B-B14F-4D97-AF65-F5344CB8AC3E}">
        <p14:creationId xmlns:p14="http://schemas.microsoft.com/office/powerpoint/2010/main" val="10192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REFERENCES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7DD84-606C-4E71-B475-B75839EF9122}"/>
              </a:ext>
            </a:extLst>
          </p:cNvPr>
          <p:cNvSpPr txBox="1"/>
          <p:nvPr/>
        </p:nvSpPr>
        <p:spPr>
          <a:xfrm>
            <a:off x="592931" y="945833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Gary L. Godfrey, Gary K. </a:t>
            </a:r>
            <a:r>
              <a:rPr lang="it-IT" sz="1600" dirty="0" err="1"/>
              <a:t>Lum</a:t>
            </a:r>
            <a:r>
              <a:rPr lang="it-IT" sz="1600" dirty="0"/>
              <a:t>, Clyde E. Wiegand, «</a:t>
            </a:r>
            <a:r>
              <a:rPr lang="en-US" sz="1600" dirty="0"/>
              <a:t>OBSERVATION OF DYNAMIC E2 MIXING VIA KAONIC X-RAY INTENSITIES </a:t>
            </a:r>
            <a:r>
              <a:rPr lang="it-IT" sz="1600" dirty="0"/>
              <a:t>», </a:t>
            </a:r>
            <a:r>
              <a:rPr lang="it-IT" sz="1600" dirty="0" err="1"/>
              <a:t>Phys</a:t>
            </a:r>
            <a:r>
              <a:rPr lang="it-IT" sz="1600" dirty="0"/>
              <a:t>. </a:t>
            </a:r>
            <a:r>
              <a:rPr lang="it-IT" sz="1600" dirty="0" err="1"/>
              <a:t>Lett</a:t>
            </a:r>
            <a:r>
              <a:rPr lang="it-IT" sz="1600" dirty="0"/>
              <a:t> B, </a:t>
            </a:r>
            <a:r>
              <a:rPr lang="it-IT" sz="16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https://escholarship.org/uc/item/6v72406j</a:t>
            </a:r>
            <a:r>
              <a:rPr lang="it-IT" sz="1600" dirty="0"/>
              <a:t>, 1975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31C839-E032-47EB-91DE-B921020CBD37}"/>
              </a:ext>
            </a:extLst>
          </p:cNvPr>
          <p:cNvSpPr txBox="1"/>
          <p:nvPr/>
        </p:nvSpPr>
        <p:spPr>
          <a:xfrm>
            <a:off x="571500" y="1860232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M. Leon, «</a:t>
            </a:r>
            <a:r>
              <a:rPr lang="en-US" sz="1600" dirty="0">
                <a:latin typeface="+mn-lt"/>
              </a:rPr>
              <a:t>Hadronic Atoms and Ticklish Nuclei: The E2 Nuclear Resonance Effect</a:t>
            </a:r>
            <a:r>
              <a:rPr lang="it-IT" sz="1600" dirty="0">
                <a:latin typeface="+mn-lt"/>
              </a:rPr>
              <a:t>», </a:t>
            </a:r>
            <a:r>
              <a:rPr lang="it-IT" sz="1600" dirty="0" err="1">
                <a:latin typeface="+mn-lt"/>
              </a:rPr>
              <a:t>Informal</a:t>
            </a:r>
            <a:r>
              <a:rPr lang="it-IT" sz="1600" dirty="0">
                <a:latin typeface="+mn-lt"/>
              </a:rPr>
              <a:t> report,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United States: N. p., 1975. Web. </a:t>
            </a:r>
            <a:r>
              <a:rPr kumimoji="0" lang="it-IT" altLang="it-IT" sz="16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Courier New" panose="02070309020205020404" pitchFamily="49" charset="0"/>
              </a:rPr>
              <a:t>doi:10.2172/4192083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.</a:t>
            </a:r>
            <a:endParaRPr lang="it-IT" sz="1600" dirty="0"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E86838-41A2-45EC-99BC-7D29907BAAD9}"/>
              </a:ext>
            </a:extLst>
          </p:cNvPr>
          <p:cNvSpPr txBox="1"/>
          <p:nvPr/>
        </p:nvSpPr>
        <p:spPr>
          <a:xfrm>
            <a:off x="575310" y="249031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J. N. Bradbury, M. Leon, H. Daniel and J. J.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Reidy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Observation of the E2 Nuclear Resonance Effect in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Pionic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Cadmium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Lett. </a:t>
            </a:r>
            <a:r>
              <a:rPr lang="it-IT" sz="1600" b="1" i="0" dirty="0">
                <a:solidFill>
                  <a:schemeClr val="tx1"/>
                </a:solidFill>
                <a:effectLst/>
                <a:latin typeface="+mn-lt"/>
              </a:rPr>
              <a:t>34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303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1975,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https://journals.aps.org/prl/abstract/10.1103/PhysRevLett.34.303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BE168B-A5C6-4F1E-B5E3-37D51B7B6E9A}"/>
              </a:ext>
            </a:extLst>
          </p:cNvPr>
          <p:cNvSpPr txBox="1"/>
          <p:nvPr/>
        </p:nvSpPr>
        <p:spPr>
          <a:xfrm>
            <a:off x="552450" y="339709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C. E. Wiegand and G. L. Godfrey,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Measurements of x rays and γ rays from stopped kaons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A, 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9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2282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1974,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https://journals.aps.org/pra/abstract/10.1103/PhysRevA.9.2282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wavefunctions.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/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nucleus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excited</a:t>
                </a:r>
                <a:r>
                  <a:rPr lang="it-IT" sz="1600" dirty="0"/>
                  <a:t>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rotational</a:t>
                </a:r>
                <a:r>
                  <a:rPr lang="it-IT" sz="1600" dirty="0"/>
                  <a:t> state by 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electric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quadrupole interaction</a:t>
                </a:r>
                <a:r>
                  <a:rPr lang="it-IT" sz="1600" dirty="0"/>
                  <a:t>: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blipFill>
                <a:blip r:embed="rId3"/>
                <a:stretch>
                  <a:fillRect l="-442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/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/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/>
                  <a:t>where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 err="1"/>
                  <a:t>reduced</a:t>
                </a:r>
                <a:r>
                  <a:rPr lang="it-IT" sz="1600" dirty="0"/>
                  <a:t>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quadrupole operator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are the </a:t>
                </a:r>
                <a:r>
                  <a:rPr lang="it-IT" sz="1600" dirty="0" err="1"/>
                  <a:t>spherical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harmonics</a:t>
                </a:r>
                <a:r>
                  <a:rPr lang="it-IT" sz="1600" dirty="0"/>
                  <a:t>.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blipFill>
                <a:blip r:embed="rId5"/>
                <a:stretch>
                  <a:fillRect l="-442" t="-2941"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/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blipFill>
                <a:blip r:embed="rId6"/>
                <a:stretch>
                  <a:fillRect l="-1515" t="-118605" r="-3581" b="-206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87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D5BDC"/>
                </a:solidFill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</a:rPr>
              <a:t>KAMEO</a:t>
            </a:r>
            <a:br>
              <a:rPr lang="it-IT" sz="3400" b="1" dirty="0">
                <a:solidFill>
                  <a:srgbClr val="0D5BDC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en-US" sz="2200" b="1" dirty="0">
                <a:solidFill>
                  <a:srgbClr val="0D5BDC"/>
                </a:solidFill>
              </a:rPr>
              <a:t>aonic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b="1" dirty="0">
                <a:solidFill>
                  <a:srgbClr val="0D5BDC"/>
                </a:solidFill>
              </a:rPr>
              <a:t>toms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>
                <a:solidFill>
                  <a:srgbClr val="0D5BDC"/>
                </a:solidFill>
              </a:rPr>
              <a:t>easuring nuclear resonance 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>
                <a:solidFill>
                  <a:srgbClr val="0D5BDC"/>
                </a:solidFill>
              </a:rPr>
              <a:t>ffects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>
                <a:solidFill>
                  <a:srgbClr val="0D5BDC"/>
                </a:solidFill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" y="19590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417320" y="3241853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324100" y="4461053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2092266" y="411501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798320" y="3798113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1958340" y="3135173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1950720" y="4125773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1954530" y="40724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752600" y="2228393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141220" y="347807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310640" y="4064813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674620" y="3135173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604585" y="343683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0" y="37116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156016" y="2574714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472440" y="1938833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472440" y="225125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464820" y="2620823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175260" y="187787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678180" y="20836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502920" y="29599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3017520" y="2716073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3082813" y="2874208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162300" y="3013253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0" y="2172449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65155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929939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FFFF00"/>
                </a:highlight>
              </a:rPr>
              <a:t>The </a:t>
            </a:r>
            <a:r>
              <a:rPr lang="it-IT" sz="1600" dirty="0" err="1">
                <a:highlight>
                  <a:srgbClr val="FFFF00"/>
                </a:highlight>
              </a:rPr>
              <a:t>measurement</a:t>
            </a:r>
            <a:r>
              <a:rPr lang="it-IT" sz="1600" dirty="0">
                <a:highlight>
                  <a:srgbClr val="FFFF00"/>
                </a:highlight>
              </a:rPr>
              <a:t> of </a:t>
            </a:r>
            <a:r>
              <a:rPr lang="it-IT" sz="1600" dirty="0" err="1">
                <a:highlight>
                  <a:srgbClr val="FFFF00"/>
                </a:highlight>
              </a:rPr>
              <a:t>Nuclear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resonance</a:t>
            </a:r>
            <a:r>
              <a:rPr lang="it-IT" sz="1600" dirty="0">
                <a:highlight>
                  <a:srgbClr val="FFFF00"/>
                </a:highlight>
              </a:rPr>
              <a:t> E2 </a:t>
            </a:r>
            <a:r>
              <a:rPr lang="it-IT" sz="1600" dirty="0" err="1">
                <a:highlight>
                  <a:srgbClr val="FFFF00"/>
                </a:highlight>
              </a:rPr>
              <a:t>effects</a:t>
            </a:r>
            <a:r>
              <a:rPr lang="it-IT" sz="1600" dirty="0">
                <a:highlight>
                  <a:srgbClr val="FFFF00"/>
                </a:highlight>
              </a:rPr>
              <a:t> in </a:t>
            </a:r>
            <a:r>
              <a:rPr lang="it-IT" sz="1600" dirty="0" err="1">
                <a:highlight>
                  <a:srgbClr val="FFFF00"/>
                </a:highlight>
              </a:rPr>
              <a:t>Molybdenum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kaonic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isotopes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could</a:t>
            </a:r>
            <a:r>
              <a:rPr lang="it-IT" sz="1600" dirty="0">
                <a:highlight>
                  <a:srgbClr val="FFFF00"/>
                </a:highlight>
              </a:rPr>
              <a:t> be </a:t>
            </a:r>
            <a:r>
              <a:rPr lang="it-IT" sz="1600" dirty="0" err="1">
                <a:highlight>
                  <a:srgbClr val="FFFF00"/>
                </a:highlight>
              </a:rPr>
              <a:t>performed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also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during</a:t>
            </a:r>
            <a:r>
              <a:rPr lang="it-IT" sz="1600" dirty="0">
                <a:highlight>
                  <a:srgbClr val="FFFF00"/>
                </a:highlight>
              </a:rPr>
              <a:t> the SIDDHARTA-2 data </a:t>
            </a:r>
            <a:r>
              <a:rPr lang="it-IT" sz="1600" dirty="0" err="1">
                <a:highlight>
                  <a:srgbClr val="FFFF00"/>
                </a:highlight>
              </a:rPr>
              <a:t>taking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period</a:t>
            </a:r>
            <a:r>
              <a:rPr lang="it-IT" sz="1600" dirty="0">
                <a:highlight>
                  <a:srgbClr val="FFFF00"/>
                </a:highlight>
              </a:rPr>
              <a:t>, </a:t>
            </a:r>
            <a:r>
              <a:rPr lang="it-IT" sz="1600" dirty="0" err="1">
                <a:highlight>
                  <a:srgbClr val="FFFF00"/>
                </a:highlight>
              </a:rPr>
              <a:t>exploiting</a:t>
            </a:r>
            <a:r>
              <a:rPr lang="it-IT" sz="1600" dirty="0">
                <a:highlight>
                  <a:srgbClr val="FFFF00"/>
                </a:highlight>
              </a:rPr>
              <a:t> the </a:t>
            </a:r>
            <a:r>
              <a:rPr lang="it-IT" sz="1600" dirty="0" err="1">
                <a:highlight>
                  <a:srgbClr val="FFFF00"/>
                </a:highlight>
              </a:rPr>
              <a:t>horizontal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emitted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kaons</a:t>
            </a:r>
            <a:r>
              <a:rPr lang="it-IT" sz="1600" dirty="0">
                <a:highlight>
                  <a:srgbClr val="FFFF00"/>
                </a:highlight>
              </a:rPr>
              <a:t> with </a:t>
            </a:r>
            <a:r>
              <a:rPr lang="it-IT" sz="1600" dirty="0" err="1">
                <a:highlight>
                  <a:srgbClr val="FFFF00"/>
                </a:highlight>
              </a:rPr>
              <a:t>dedicated</a:t>
            </a:r>
            <a:r>
              <a:rPr lang="it-IT" sz="1600" dirty="0">
                <a:highlight>
                  <a:srgbClr val="FFFF00"/>
                </a:highlight>
              </a:rPr>
              <a:t> targets and a </a:t>
            </a:r>
            <a:r>
              <a:rPr lang="it-IT" sz="1600" dirty="0" err="1">
                <a:highlight>
                  <a:srgbClr val="FFFF00"/>
                </a:highlight>
              </a:rPr>
              <a:t>Germanium</a:t>
            </a:r>
            <a:r>
              <a:rPr lang="it-IT" sz="1600" dirty="0">
                <a:highlight>
                  <a:srgbClr val="FFFF00"/>
                </a:highlight>
              </a:rPr>
              <a:t> detector.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78730" y="2014750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7.7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050590"/>
                  </p:ext>
                </p:extLst>
              </p:nvPr>
            </p:nvGraphicFramePr>
            <p:xfrm>
              <a:off x="5078730" y="2014750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101639" r="-20153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201639" r="-20153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301639" r="-20153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401639" r="-20153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201020" t="-401639" r="-102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/>
              <p:nvPr/>
            </p:nvSpPr>
            <p:spPr>
              <a:xfrm>
                <a:off x="3230880" y="4028974"/>
                <a:ext cx="5913120" cy="111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From a </a:t>
                </a:r>
                <a:r>
                  <a:rPr lang="it-IT" sz="1600" dirty="0" err="1"/>
                  <a:t>very</a:t>
                </a:r>
                <a:r>
                  <a:rPr lang="it-IT" sz="1600" dirty="0"/>
                  <a:t> </a:t>
                </a:r>
                <a:r>
                  <a:rPr lang="it-IT" sz="16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preliminary</a:t>
                </a:r>
                <a:r>
                  <a:rPr lang="it-IT" sz="1600" dirty="0"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estimation</a:t>
                </a:r>
                <a:r>
                  <a:rPr lang="it-IT" sz="1600" dirty="0"/>
                  <a:t>, with a target </a:t>
                </a:r>
                <a:r>
                  <a:rPr lang="it-IT" sz="1600" dirty="0" err="1"/>
                  <a:t>maximizing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geometrical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efficiency</a:t>
                </a:r>
                <a:r>
                  <a:rPr lang="it-IT" sz="1600" dirty="0"/>
                  <a:t>,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measurements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be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performed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in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about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10-15 days for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each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isotope,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including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(for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reference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) the</a:t>
                </a:r>
                <a:r>
                  <a:rPr lang="it-IT" sz="1800" b="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4028974"/>
                <a:ext cx="5913120" cy="1114344"/>
              </a:xfrm>
              <a:prstGeom prst="rect">
                <a:avLst/>
              </a:prstGeom>
              <a:blipFill>
                <a:blip r:embed="rId10"/>
                <a:stretch>
                  <a:fillRect l="-515" t="-1639" b="-54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876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01840" y="1801737"/>
            <a:ext cx="845630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</a:rPr>
              <a:t>Quanto-mechanically</a:t>
            </a:r>
            <a:r>
              <a:rPr lang="it" sz="1600" dirty="0"/>
              <a:t>, the noncentral coupling between the hadron and the nucleus produces configuration mixing (E2), so that the </a:t>
            </a:r>
            <a:r>
              <a:rPr lang="it" sz="1600" i="1" dirty="0">
                <a:solidFill>
                  <a:srgbClr val="0000FF"/>
                </a:solidFill>
              </a:rPr>
              <a:t>energy eigenfunction contains a small admixture of excited nucleus-deexcited atom wavefunction</a:t>
            </a:r>
            <a:r>
              <a:rPr lang="it" sz="1600" dirty="0"/>
              <a:t>:</a:t>
            </a:r>
            <a:endParaRPr sz="1600" dirty="0"/>
          </a:p>
        </p:txBody>
      </p:sp>
      <p:sp>
        <p:nvSpPr>
          <p:cNvPr id="74" name="Google Shape;74;p15"/>
          <p:cNvSpPr txBox="1"/>
          <p:nvPr/>
        </p:nvSpPr>
        <p:spPr>
          <a:xfrm>
            <a:off x="2130875" y="2771200"/>
            <a:ext cx="175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72246" y="3651257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Google Shape;77;p15"/>
              <p:cNvSpPr txBox="1"/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77" name="Google Shape;77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blipFill>
                <a:blip r:embed="rId3"/>
                <a:stretch>
                  <a:fillRect l="-1235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Google Shape;79;p15"/>
          <p:cNvSpPr txBox="1"/>
          <p:nvPr/>
        </p:nvSpPr>
        <p:spPr>
          <a:xfrm>
            <a:off x="384653" y="4260617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8414B0E9-05F7-49F6-A0C6-D41294672F16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/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/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CC963B4-86B1-47FB-9D18-66CF2D7D79B8}"/>
              </a:ext>
            </a:extLst>
          </p:cNvPr>
          <p:cNvSpPr txBox="1"/>
          <p:nvPr/>
        </p:nvSpPr>
        <p:spPr>
          <a:xfrm>
            <a:off x="275208" y="728178"/>
            <a:ext cx="84870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The 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classical analogy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would be to have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the period of a hadron in its elliptical orbital match the natural vibration frequency of the nucleus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, so that every pass through perigee the hadron strokes the nucleus at just the right time,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and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hence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builds up a large nuclear oscillation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.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wavefunctions: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/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/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76;p15">
            <a:extLst>
              <a:ext uri="{FF2B5EF4-FFF2-40B4-BE49-F238E27FC236}">
                <a16:creationId xmlns:a16="http://schemas.microsoft.com/office/drawing/2014/main" id="{E8C3659C-A69F-4A18-86E9-A4C3BA4B2B28}"/>
              </a:ext>
            </a:extLst>
          </p:cNvPr>
          <p:cNvSpPr txBox="1"/>
          <p:nvPr/>
        </p:nvSpPr>
        <p:spPr>
          <a:xfrm>
            <a:off x="478631" y="2825813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/>
              <p:nvPr/>
            </p:nvSpPr>
            <p:spPr>
              <a:xfrm>
                <a:off x="3232793" y="2757878"/>
                <a:ext cx="3203726" cy="604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93" y="2757878"/>
                <a:ext cx="3203726" cy="604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/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blipFill>
                <a:blip r:embed="rId6"/>
                <a:stretch>
                  <a:fillRect l="-1029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79;p15">
            <a:extLst>
              <a:ext uri="{FF2B5EF4-FFF2-40B4-BE49-F238E27FC236}">
                <a16:creationId xmlns:a16="http://schemas.microsoft.com/office/drawing/2014/main" id="{53B865E6-4B18-45F3-A979-0130FB981B37}"/>
              </a:ext>
            </a:extLst>
          </p:cNvPr>
          <p:cNvSpPr txBox="1"/>
          <p:nvPr/>
        </p:nvSpPr>
        <p:spPr>
          <a:xfrm>
            <a:off x="478630" y="3271563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/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As </a:t>
                </a:r>
                <a:r>
                  <a:rPr lang="it-IT" sz="1600" dirty="0" err="1"/>
                  <a:t>example</a:t>
                </a:r>
                <a:r>
                  <a:rPr lang="it-IT" sz="1600" dirty="0"/>
                  <a:t>, for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E2 </a:t>
                </a:r>
                <a:r>
                  <a:rPr lang="it-IT" sz="1600" dirty="0" err="1"/>
                  <a:t>resonance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𝑀𝑜</m:t>
                    </m:r>
                  </m:oMath>
                </a14:m>
                <a:r>
                  <a:rPr lang="it-IT" sz="1600" dirty="0"/>
                  <a:t> isotopes: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blipFill>
                <a:blip r:embed="rId7"/>
                <a:stretch>
                  <a:fillRect l="-471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FF00A1FE-F542-4BA0-B034-77388ED7E0DE}"/>
              </a:ext>
            </a:extLst>
          </p:cNvPr>
          <p:cNvSpPr/>
          <p:nvPr/>
        </p:nvSpPr>
        <p:spPr>
          <a:xfrm>
            <a:off x="478632" y="3707606"/>
            <a:ext cx="8186738" cy="125015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8B513F-4836-4DFE-A290-2CC7C8D957FF}"/>
              </a:ext>
            </a:extLst>
          </p:cNvPr>
          <p:cNvSpPr txBox="1"/>
          <p:nvPr/>
        </p:nvSpPr>
        <p:spPr>
          <a:xfrm>
            <a:off x="4898950" y="4387915"/>
            <a:ext cx="578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00" dirty="0">
                <a:solidFill>
                  <a:schemeClr val="dk1"/>
                </a:solidFill>
              </a:rPr>
              <a:t>with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/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7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7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85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3B39CACD-1CC2-4776-BCF2-2C0557FD38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/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Five </a:t>
                </a:r>
                <a:r>
                  <a:rPr lang="it-IT" sz="1600" dirty="0" err="1"/>
                  <a:t>even</a:t>
                </a:r>
                <a:r>
                  <a:rPr lang="it-IT" sz="1600" dirty="0"/>
                  <a:t>-A </a:t>
                </a:r>
                <a:r>
                  <a:rPr lang="it-IT" sz="1600" dirty="0" err="1"/>
                  <a:t>tellurium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investigate in </a:t>
                </a:r>
                <a:r>
                  <a:rPr lang="it-IT" sz="1600" dirty="0" err="1"/>
                  <a:t>two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conducted</a:t>
                </a:r>
                <a:r>
                  <a:rPr lang="it-IT" sz="1600" dirty="0"/>
                  <a:t> in 1995 and 1996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antiprotons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momenta</a:t>
                </a:r>
                <a:r>
                  <a:rPr lang="it-IT" sz="1600" dirty="0"/>
                  <a:t> 300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124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 and 106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blipFill>
                <a:blip r:embed="rId2"/>
                <a:stretch>
                  <a:fillRect l="-424" t="-2055" b="-7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CE7A22-97BF-4DCC-BFF8-1553127930DC}"/>
              </a:ext>
            </a:extLst>
          </p:cNvPr>
          <p:cNvSpPr txBox="1"/>
          <p:nvPr/>
        </p:nvSpPr>
        <p:spPr>
          <a:xfrm>
            <a:off x="157162" y="1707145"/>
            <a:ext cx="4293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High </a:t>
            </a:r>
            <a:r>
              <a:rPr lang="it-IT" sz="1600" dirty="0" err="1"/>
              <a:t>Purity</a:t>
            </a:r>
            <a:r>
              <a:rPr lang="it-IT" sz="1600" dirty="0"/>
              <a:t> </a:t>
            </a:r>
            <a:r>
              <a:rPr lang="it-IT" sz="1600" dirty="0" err="1"/>
              <a:t>Germanium</a:t>
            </a:r>
            <a:r>
              <a:rPr lang="it-IT" sz="1600" dirty="0"/>
              <a:t> (</a:t>
            </a:r>
            <a:r>
              <a:rPr lang="it-IT" sz="1600" dirty="0" err="1"/>
              <a:t>HPGe</a:t>
            </a:r>
            <a:r>
              <a:rPr lang="it-IT" sz="1600" dirty="0"/>
              <a:t>) detectors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employed</a:t>
            </a:r>
            <a:r>
              <a:rPr lang="it-IT" sz="1600" dirty="0"/>
              <a:t> for the </a:t>
            </a:r>
            <a:r>
              <a:rPr lang="it-IT" sz="1600" dirty="0" err="1"/>
              <a:t>x-ray</a:t>
            </a:r>
            <a:r>
              <a:rPr lang="it-IT" sz="1600" dirty="0"/>
              <a:t> </a:t>
            </a:r>
            <a:r>
              <a:rPr lang="it-IT" sz="1600" dirty="0" err="1"/>
              <a:t>measurement</a:t>
            </a:r>
            <a:r>
              <a:rPr lang="it-IT" sz="1600" dirty="0"/>
              <a:t>. The energy </a:t>
            </a:r>
            <a:r>
              <a:rPr lang="it-IT" sz="1600" dirty="0" err="1"/>
              <a:t>resolution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 </a:t>
            </a:r>
            <a:r>
              <a:rPr lang="it-IT" sz="1600" dirty="0" err="1"/>
              <a:t>keV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200 </a:t>
            </a:r>
            <a:r>
              <a:rPr lang="it-IT" sz="1600" dirty="0" err="1"/>
              <a:t>keV</a:t>
            </a:r>
            <a:r>
              <a:rPr lang="it-IT" sz="1600" dirty="0"/>
              <a:t> (relative </a:t>
            </a:r>
            <a:r>
              <a:rPr lang="it-IT" sz="1600" dirty="0" err="1"/>
              <a:t>efficiency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19%)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2A62125-B1E9-4D08-AA70-50917EB6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71" y="1530917"/>
            <a:ext cx="4336257" cy="34366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D17B26-3859-41F8-8168-138FDD35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784363"/>
            <a:ext cx="3186488" cy="2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89D9BD5F-64CB-4D86-8CF7-AC8E526A85F3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1D62C4-4AF3-4A2D-87C9-4E1E5775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3" t="28194" r="43438" b="19722"/>
          <a:stretch/>
        </p:blipFill>
        <p:spPr>
          <a:xfrm>
            <a:off x="471489" y="1864514"/>
            <a:ext cx="4300536" cy="3043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Negative </a:t>
                </a:r>
                <a:r>
                  <a:rPr lang="it-IT" sz="1600" dirty="0" err="1"/>
                  <a:t>kaons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produced</a:t>
                </a:r>
                <a:r>
                  <a:rPr lang="it-IT" sz="1600" dirty="0"/>
                  <a:t> in a </a:t>
                </a:r>
                <a:r>
                  <a:rPr lang="it-IT" sz="1600" dirty="0" err="1"/>
                  <a:t>tungsten</a:t>
                </a:r>
                <a:r>
                  <a:rPr lang="it-IT" sz="1600" dirty="0"/>
                  <a:t> target (5.08 cm in </a:t>
                </a:r>
                <a:r>
                  <a:rPr lang="it-IT" sz="1600" dirty="0" err="1"/>
                  <a:t>legth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along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, 0.50 cm high and 0.76 cm wide) by a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 with 5.6 GeV energy and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it-IT" sz="1600" dirty="0"/>
                  <a:t> of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intensity</a:t>
                </a:r>
                <a:r>
                  <a:rPr lang="it-IT" sz="1600" dirty="0"/>
                  <a:t> per machine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. The duration of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1 second  and </a:t>
                </a:r>
                <a:r>
                  <a:rPr lang="it-IT" sz="1600" dirty="0" err="1"/>
                  <a:t>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repeated</a:t>
                </a:r>
                <a:r>
                  <a:rPr lang="it-IT" sz="1600" dirty="0"/>
                  <a:t> for 6 seconds.</a:t>
                </a:r>
                <a:endParaRPr sz="1600" dirty="0"/>
              </a:p>
            </p:txBody>
          </p:sp>
        </mc:Choice>
        <mc:Fallback xmlns="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blipFill>
                <a:blip r:embed="rId3"/>
                <a:stretch>
                  <a:fillRect l="-424" r="-566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/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At the end of the mass </a:t>
                </a:r>
                <a:r>
                  <a:rPr lang="it-IT" sz="1600" dirty="0" err="1"/>
                  <a:t>spectrometer</a:t>
                </a:r>
                <a:r>
                  <a:rPr lang="it-IT" sz="1600" dirty="0"/>
                  <a:t> (Q6) a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500 MeV/c 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separated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is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produced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.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blipFill>
                <a:blip r:embed="rId4"/>
                <a:stretch>
                  <a:fillRect l="-755" b="-3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17;p18">
            <a:extLst>
              <a:ext uri="{FF2B5EF4-FFF2-40B4-BE49-F238E27FC236}">
                <a16:creationId xmlns:a16="http://schemas.microsoft.com/office/drawing/2014/main" id="{82FF7AD7-FDC5-4F21-A73D-502286A2DB14}"/>
              </a:ext>
            </a:extLst>
          </p:cNvPr>
          <p:cNvSpPr txBox="1"/>
          <p:nvPr/>
        </p:nvSpPr>
        <p:spPr>
          <a:xfrm>
            <a:off x="4810128" y="1777589"/>
            <a:ext cx="403621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/>
              <a:t>Kaons</a:t>
            </a:r>
            <a:r>
              <a:rPr lang="it-IT" sz="1600" dirty="0"/>
              <a:t> and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particles</a:t>
            </a:r>
            <a:r>
              <a:rPr lang="it-IT" sz="1600" dirty="0"/>
              <a:t> </a:t>
            </a:r>
            <a:r>
              <a:rPr lang="it-IT" sz="1600" dirty="0" err="1"/>
              <a:t>produced</a:t>
            </a:r>
            <a:r>
              <a:rPr lang="it-IT" sz="1600" dirty="0"/>
              <a:t> in the </a:t>
            </a:r>
            <a:r>
              <a:rPr lang="it-IT" sz="1600" dirty="0" err="1"/>
              <a:t>forward</a:t>
            </a:r>
            <a:r>
              <a:rPr lang="it-IT" sz="1600" dirty="0"/>
              <a:t> </a:t>
            </a:r>
            <a:r>
              <a:rPr lang="it-IT" sz="1600" dirty="0" err="1"/>
              <a:t>diections</a:t>
            </a:r>
            <a:r>
              <a:rPr lang="it-IT" sz="1600" dirty="0"/>
              <a:t> </a:t>
            </a:r>
            <a:r>
              <a:rPr lang="it-IT" sz="1600" dirty="0" err="1"/>
              <a:t>entered</a:t>
            </a:r>
            <a:r>
              <a:rPr lang="it-IT" sz="1600" dirty="0"/>
              <a:t> a mass </a:t>
            </a:r>
            <a:r>
              <a:rPr lang="it-IT" sz="1600" dirty="0" err="1"/>
              <a:t>spectrometer</a:t>
            </a:r>
            <a:r>
              <a:rPr lang="it-IT" sz="1600" dirty="0"/>
              <a:t>, </a:t>
            </a:r>
            <a:r>
              <a:rPr lang="it-IT" sz="1600" dirty="0" err="1"/>
              <a:t>consisting</a:t>
            </a:r>
            <a:r>
              <a:rPr lang="it-IT" sz="1600" dirty="0"/>
              <a:t> of 6 </a:t>
            </a:r>
            <a:r>
              <a:rPr lang="it-IT" sz="1600" dirty="0" err="1"/>
              <a:t>Quadrupoles</a:t>
            </a:r>
            <a:r>
              <a:rPr lang="it-IT" sz="1600" dirty="0"/>
              <a:t> (Q) </a:t>
            </a:r>
            <a:r>
              <a:rPr lang="it-IT" sz="1600" dirty="0" err="1"/>
              <a:t>two</a:t>
            </a:r>
            <a:r>
              <a:rPr lang="it-IT" sz="1600" dirty="0"/>
              <a:t> bending </a:t>
            </a:r>
            <a:r>
              <a:rPr lang="it-IT" sz="1600" dirty="0" err="1"/>
              <a:t>magnets</a:t>
            </a:r>
            <a:r>
              <a:rPr lang="it-IT" sz="1600" dirty="0"/>
              <a:t> (M), a separator and a «mass» </a:t>
            </a:r>
            <a:r>
              <a:rPr lang="it-IT" sz="1600" dirty="0" err="1"/>
              <a:t>slit</a:t>
            </a:r>
            <a:r>
              <a:rPr lang="it-IT" sz="1600" dirty="0"/>
              <a:t>. </a:t>
            </a:r>
            <a:endParaRPr sz="1600" dirty="0"/>
          </a:p>
        </p:txBody>
      </p:sp>
      <p:sp>
        <p:nvSpPr>
          <p:cNvPr id="13" name="Google Shape;117;p18">
            <a:extLst>
              <a:ext uri="{FF2B5EF4-FFF2-40B4-BE49-F238E27FC236}">
                <a16:creationId xmlns:a16="http://schemas.microsoft.com/office/drawing/2014/main" id="{6A7F2484-0CC9-41DA-984F-49994F8D1D21}"/>
              </a:ext>
            </a:extLst>
          </p:cNvPr>
          <p:cNvSpPr txBox="1"/>
          <p:nvPr/>
        </p:nvSpPr>
        <p:spPr>
          <a:xfrm>
            <a:off x="4817272" y="3163475"/>
            <a:ext cx="403621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A </a:t>
            </a:r>
            <a:r>
              <a:rPr lang="it-IT" sz="1600" dirty="0" err="1"/>
              <a:t>scintillator</a:t>
            </a:r>
            <a:r>
              <a:rPr lang="it-IT" sz="1600" dirty="0"/>
              <a:t> (S1)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placed</a:t>
            </a:r>
            <a:r>
              <a:rPr lang="it-IT" sz="1600" dirty="0"/>
              <a:t> </a:t>
            </a:r>
            <a:r>
              <a:rPr lang="it-IT" sz="1600" dirty="0" err="1"/>
              <a:t>behind</a:t>
            </a:r>
            <a:r>
              <a:rPr lang="it-IT" sz="1600" dirty="0"/>
              <a:t> the mass </a:t>
            </a:r>
            <a:r>
              <a:rPr lang="it-IT" sz="1600" dirty="0" err="1"/>
              <a:t>slit</a:t>
            </a:r>
            <a:r>
              <a:rPr lang="it-IT" sz="1600" dirty="0"/>
              <a:t> for </a:t>
            </a:r>
            <a:r>
              <a:rPr lang="it-IT" sz="1600" dirty="0" err="1"/>
              <a:t>kaon</a:t>
            </a:r>
            <a:r>
              <a:rPr lang="it-IT" sz="1600" dirty="0"/>
              <a:t> </a:t>
            </a:r>
            <a:r>
              <a:rPr lang="it-IT" sz="1600" dirty="0" err="1"/>
              <a:t>identification</a:t>
            </a:r>
            <a:r>
              <a:rPr lang="it-IT" sz="1600" dirty="0"/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3626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30A0B762-8EC3-452F-9AF5-B1E123F5993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7716CB-107D-414E-B837-4EA5DC3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507203" y="1545785"/>
            <a:ext cx="4943478" cy="2633309"/>
          </a:xfrm>
          <a:prstGeom prst="rect">
            <a:avLst/>
          </a:prstGeom>
        </p:spPr>
      </p:pic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13F12785-B9D8-47C3-849D-A96A7B21E219}"/>
              </a:ext>
            </a:extLst>
          </p:cNvPr>
          <p:cNvSpPr txBox="1"/>
          <p:nvPr/>
        </p:nvSpPr>
        <p:spPr>
          <a:xfrm>
            <a:off x="364149" y="644114"/>
            <a:ext cx="86224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Downstream from Q6, a group of counters </a:t>
            </a:r>
            <a:r>
              <a:rPr lang="it-IT" sz="1600" dirty="0" err="1"/>
              <a:t>consisting</a:t>
            </a:r>
            <a:r>
              <a:rPr lang="it-IT" sz="1600" dirty="0"/>
              <a:t> of water </a:t>
            </a:r>
            <a:r>
              <a:rPr lang="it-IT" sz="1600" dirty="0" err="1"/>
              <a:t>Cerenkov</a:t>
            </a:r>
            <a:r>
              <a:rPr lang="it-IT" sz="1600" dirty="0"/>
              <a:t> counter, and 4 </a:t>
            </a:r>
            <a:r>
              <a:rPr lang="it-IT" sz="1600" dirty="0" err="1"/>
              <a:t>scintillators</a:t>
            </a:r>
            <a:r>
              <a:rPr lang="it-IT" sz="1600" dirty="0"/>
              <a:t> (S2, S3, S4, S5)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installed</a:t>
            </a:r>
            <a:r>
              <a:rPr lang="it-IT" sz="1600" dirty="0"/>
              <a:t> to discriminate </a:t>
            </a:r>
            <a:r>
              <a:rPr lang="it-IT" sz="1600" dirty="0" err="1"/>
              <a:t>kaons</a:t>
            </a:r>
            <a:r>
              <a:rPr lang="it-IT" sz="1600" dirty="0"/>
              <a:t> from </a:t>
            </a:r>
            <a:r>
              <a:rPr lang="it-IT" sz="1600" dirty="0" err="1"/>
              <a:t>pions</a:t>
            </a:r>
            <a:r>
              <a:rPr lang="it-IT" sz="1600" dirty="0"/>
              <a:t>, with the use of time of </a:t>
            </a:r>
            <a:r>
              <a:rPr lang="it-IT" sz="1600" dirty="0" err="1"/>
              <a:t>flight</a:t>
            </a:r>
            <a:r>
              <a:rPr lang="it-IT" sz="1600" dirty="0"/>
              <a:t> and </a:t>
            </a:r>
            <a:r>
              <a:rPr lang="it-IT" sz="1600" dirty="0" err="1"/>
              <a:t>anticoincidence</a:t>
            </a:r>
            <a:r>
              <a:rPr lang="it-IT" sz="1600" dirty="0"/>
              <a:t> with </a:t>
            </a:r>
            <a:r>
              <a:rPr lang="it-IT" sz="1600" dirty="0" err="1"/>
              <a:t>Cerenkov</a:t>
            </a:r>
            <a:r>
              <a:rPr lang="it-IT" sz="1600" dirty="0"/>
              <a:t> counter, and from background. </a:t>
            </a:r>
            <a:endParaRPr sz="1600" dirty="0"/>
          </a:p>
        </p:txBody>
      </p:sp>
      <p:sp>
        <p:nvSpPr>
          <p:cNvPr id="7" name="Google Shape;117;p18">
            <a:extLst>
              <a:ext uri="{FF2B5EF4-FFF2-40B4-BE49-F238E27FC236}">
                <a16:creationId xmlns:a16="http://schemas.microsoft.com/office/drawing/2014/main" id="{7A2248A7-CE63-4044-98A7-9237279F904F}"/>
              </a:ext>
            </a:extLst>
          </p:cNvPr>
          <p:cNvSpPr txBox="1"/>
          <p:nvPr/>
        </p:nvSpPr>
        <p:spPr>
          <a:xfrm>
            <a:off x="5364957" y="1677576"/>
            <a:ext cx="346710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The target </a:t>
            </a:r>
            <a:r>
              <a:rPr lang="it-IT" sz="1600" dirty="0" err="1"/>
              <a:t>consists</a:t>
            </a:r>
            <a:r>
              <a:rPr lang="it-IT" sz="1600" dirty="0"/>
              <a:t> in a </a:t>
            </a:r>
            <a:r>
              <a:rPr lang="it-IT" sz="1600" dirty="0" err="1"/>
              <a:t>pill</a:t>
            </a:r>
            <a:r>
              <a:rPr lang="it-IT" sz="1600" dirty="0"/>
              <a:t>-box-</a:t>
            </a:r>
            <a:r>
              <a:rPr lang="it-IT" sz="1600" dirty="0" err="1"/>
              <a:t>shaped</a:t>
            </a:r>
            <a:r>
              <a:rPr lang="it-IT" sz="1600" dirty="0"/>
              <a:t> vessel made from stock </a:t>
            </a:r>
            <a:r>
              <a:rPr lang="it-IT" sz="1600" dirty="0" err="1"/>
              <a:t>methyl-methacrylate</a:t>
            </a:r>
            <a:r>
              <a:rPr lang="it-IT" sz="1600" dirty="0"/>
              <a:t> tubing 10.16 cm </a:t>
            </a:r>
            <a:r>
              <a:rPr lang="it-IT" sz="1600" dirty="0" err="1"/>
              <a:t>outside</a:t>
            </a:r>
            <a:r>
              <a:rPr lang="it-IT" sz="1600" dirty="0"/>
              <a:t> </a:t>
            </a:r>
            <a:r>
              <a:rPr lang="it-IT" sz="1600" dirty="0" err="1"/>
              <a:t>diameter</a:t>
            </a:r>
            <a:r>
              <a:rPr lang="it-IT" sz="1600" dirty="0"/>
              <a:t> (8.9 cm inside </a:t>
            </a:r>
            <a:r>
              <a:rPr lang="it-IT" sz="1600" dirty="0" err="1"/>
              <a:t>diameter</a:t>
            </a:r>
            <a:r>
              <a:rPr lang="it-IT" sz="1600" dirty="0"/>
              <a:t>).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/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+mn-lt"/>
                  </a:rPr>
                  <a:t>Target </a:t>
                </a:r>
                <a:r>
                  <a:rPr lang="it-IT" sz="1600" dirty="0" err="1">
                    <a:latin typeface="+mn-lt"/>
                  </a:rPr>
                  <a:t>thickness</a:t>
                </a:r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was</a:t>
                </a:r>
                <a:r>
                  <a:rPr lang="it-IT" sz="1600" dirty="0">
                    <a:latin typeface="+mn-lt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(2.8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along</a:t>
                </a:r>
                <a:r>
                  <a:rPr lang="it-IT" sz="1600" dirty="0">
                    <a:latin typeface="+mn-lt"/>
                  </a:rPr>
                  <a:t> the </a:t>
                </a:r>
                <a:r>
                  <a:rPr lang="it-IT" sz="1600" dirty="0" err="1">
                    <a:latin typeface="+mn-lt"/>
                  </a:rPr>
                  <a:t>beam</a:t>
                </a:r>
                <a:r>
                  <a:rPr lang="it-IT" sz="16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blipFill>
                <a:blip r:embed="rId3"/>
                <a:stretch>
                  <a:fillRect l="-3767" t="-56122" b="-93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020338-6D3C-4380-8212-83419FAF5787}"/>
              </a:ext>
            </a:extLst>
          </p:cNvPr>
          <p:cNvSpPr txBox="1"/>
          <p:nvPr/>
        </p:nvSpPr>
        <p:spPr>
          <a:xfrm>
            <a:off x="300037" y="4203801"/>
            <a:ext cx="8122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target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filled</a:t>
            </a:r>
            <a:r>
              <a:rPr lang="it-IT" sz="1600" dirty="0"/>
              <a:t> with 99% pure </a:t>
            </a:r>
            <a:r>
              <a:rPr lang="it-IT" sz="1600" dirty="0" err="1"/>
              <a:t>isotopes</a:t>
            </a:r>
            <a:r>
              <a:rPr lang="it-IT" sz="1600" dirty="0"/>
              <a:t> of </a:t>
            </a:r>
            <a:r>
              <a:rPr lang="it-IT" sz="1600" dirty="0" err="1"/>
              <a:t>Molybdenum</a:t>
            </a:r>
            <a:r>
              <a:rPr lang="it-IT" sz="1600" dirty="0"/>
              <a:t> 92 and 98, </a:t>
            </a:r>
            <a:r>
              <a:rPr lang="it-IT" sz="1600" dirty="0" err="1"/>
              <a:t>alternatively</a:t>
            </a:r>
            <a:r>
              <a:rPr lang="it-IT" sz="16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D5C899-7EFA-42FD-AF6B-21749A880487}"/>
              </a:ext>
            </a:extLst>
          </p:cNvPr>
          <p:cNvSpPr txBox="1"/>
          <p:nvPr/>
        </p:nvSpPr>
        <p:spPr>
          <a:xfrm>
            <a:off x="330992" y="4556224"/>
            <a:ext cx="7029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flat</a:t>
            </a:r>
            <a:r>
              <a:rPr lang="it-IT" sz="1600" dirty="0"/>
              <a:t> sides of the container </a:t>
            </a:r>
            <a:r>
              <a:rPr lang="it-IT" sz="1600" dirty="0" err="1"/>
              <a:t>was</a:t>
            </a:r>
            <a:r>
              <a:rPr lang="it-IT" sz="1600" dirty="0"/>
              <a:t> of Mylar, </a:t>
            </a:r>
            <a:r>
              <a:rPr lang="it-IT" sz="1600" dirty="0" err="1"/>
              <a:t>less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0.0127 cm </a:t>
            </a:r>
            <a:r>
              <a:rPr lang="it-IT" sz="1600" dirty="0" err="1"/>
              <a:t>thickness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58836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1D4FC50-35F8-4828-9872-2EB87B3D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434339" y="2344077"/>
            <a:ext cx="4073736" cy="2582132"/>
          </a:xfrm>
          <a:prstGeom prst="rect">
            <a:avLst/>
          </a:prstGeom>
        </p:spPr>
      </p:pic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AC1A5EC2-DBA3-4507-8D4E-6265A1ABB18D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Germanium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it-IT" sz="1600" dirty="0"/>
                  <a:t>The </a:t>
                </a:r>
                <a:r>
                  <a:rPr lang="it-IT" sz="1600" dirty="0" err="1"/>
                  <a:t>x-ray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spectra</a:t>
                </a:r>
                <a:r>
                  <a:rPr lang="it-IT" sz="1600" dirty="0"/>
                  <a:t> coming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collected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ultrapure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Ge</a:t>
                </a:r>
                <a:r>
                  <a:rPr lang="it-IT" sz="1600" dirty="0"/>
                  <a:t>(Li) detectors, </a:t>
                </a:r>
                <a:r>
                  <a:rPr lang="it-IT" sz="1600" dirty="0" err="1"/>
                  <a:t>whose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resolutions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estimated</a:t>
                </a:r>
                <a:r>
                  <a:rPr lang="it-IT" sz="1600" dirty="0"/>
                  <a:t> with the formula:</a:t>
                </a:r>
                <a:endParaRPr sz="1600" dirty="0"/>
              </a:p>
            </p:txBody>
          </p:sp>
        </mc:Choice>
        <mc:Fallback xmlns="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blipFill>
                <a:blip r:embed="rId3"/>
                <a:stretch>
                  <a:fillRect l="-424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/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𝐹𝑊𝐻𝑀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blipFill>
                <a:blip r:embed="rId4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/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 F=0.08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Fano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=2.94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average</a:t>
                </a:r>
                <a:r>
                  <a:rPr lang="it-IT" sz="1600" dirty="0"/>
                  <a:t> energy to make an electron-gole in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, E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</a:t>
                </a:r>
                <a:r>
                  <a:rPr lang="it-IT" sz="1600" dirty="0" err="1"/>
                  <a:t>deposited</a:t>
                </a:r>
                <a:r>
                  <a:rPr lang="it-IT" sz="1600" dirty="0"/>
                  <a:t> in the detector and P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random </a:t>
                </a:r>
                <a:r>
                  <a:rPr lang="it-IT" sz="1600" dirty="0" err="1"/>
                  <a:t>noise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blipFill>
                <a:blip r:embed="rId5"/>
                <a:stretch>
                  <a:fillRect l="-367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1B87CD-67E6-47DC-90F8-B798AFCCD3CA}"/>
              </a:ext>
            </a:extLst>
          </p:cNvPr>
          <p:cNvSpPr/>
          <p:nvPr/>
        </p:nvSpPr>
        <p:spPr>
          <a:xfrm>
            <a:off x="3246120" y="2537460"/>
            <a:ext cx="1097280" cy="624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54205-4E2C-433A-BED1-63086D8EB036}"/>
              </a:ext>
            </a:extLst>
          </p:cNvPr>
          <p:cNvSpPr/>
          <p:nvPr/>
        </p:nvSpPr>
        <p:spPr>
          <a:xfrm>
            <a:off x="3185160" y="4122420"/>
            <a:ext cx="1287780" cy="594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653E07-BC76-4624-88AF-EF6C778CF71B}"/>
              </a:ext>
            </a:extLst>
          </p:cNvPr>
          <p:cNvSpPr txBox="1"/>
          <p:nvPr/>
        </p:nvSpPr>
        <p:spPr>
          <a:xfrm>
            <a:off x="4480561" y="2433965"/>
            <a:ext cx="4594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ultrapure</a:t>
            </a:r>
            <a:r>
              <a:rPr lang="it-IT" sz="1600" dirty="0"/>
              <a:t> </a:t>
            </a:r>
            <a:r>
              <a:rPr lang="it-IT" sz="1600" dirty="0" err="1"/>
              <a:t>Ge</a:t>
            </a:r>
            <a:r>
              <a:rPr lang="it-IT" sz="1600" dirty="0"/>
              <a:t> detector </a:t>
            </a:r>
            <a:r>
              <a:rPr lang="it-IT" sz="1600" dirty="0" err="1"/>
              <a:t>is</a:t>
            </a:r>
            <a:r>
              <a:rPr lang="it-IT" sz="1600" dirty="0"/>
              <a:t> 0.4 cm </a:t>
            </a:r>
            <a:r>
              <a:rPr lang="it-IT" sz="1600" dirty="0" err="1"/>
              <a:t>thickness</a:t>
            </a:r>
            <a:r>
              <a:rPr lang="it-IT" sz="1600" dirty="0"/>
              <a:t> and </a:t>
            </a:r>
            <a:r>
              <a:rPr lang="it-IT" sz="1600" dirty="0" err="1"/>
              <a:t>has</a:t>
            </a:r>
            <a:r>
              <a:rPr lang="it-IT" sz="1600" dirty="0"/>
              <a:t> 1.8 cm of </a:t>
            </a:r>
            <a:r>
              <a:rPr lang="it-IT" sz="1600" dirty="0" err="1"/>
              <a:t>diameter</a:t>
            </a:r>
            <a:r>
              <a:rPr lang="it-IT" sz="1600" dirty="0"/>
              <a:t>, and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580 eV FWHM </a:t>
            </a:r>
            <a:r>
              <a:rPr lang="it-IT" sz="1600" dirty="0" err="1"/>
              <a:t>at</a:t>
            </a:r>
            <a:r>
              <a:rPr lang="it-IT" sz="1600" dirty="0"/>
              <a:t> 85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06C78-0E28-4853-9BBA-59793C3AB193}"/>
              </a:ext>
            </a:extLst>
          </p:cNvPr>
          <p:cNvSpPr txBox="1"/>
          <p:nvPr/>
        </p:nvSpPr>
        <p:spPr>
          <a:xfrm>
            <a:off x="4472940" y="3256925"/>
            <a:ext cx="459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Ge</a:t>
            </a:r>
            <a:r>
              <a:rPr lang="it-IT" sz="1600" dirty="0"/>
              <a:t>(Li) detectors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400 eV FWHM </a:t>
            </a:r>
            <a:r>
              <a:rPr lang="it-IT" sz="1600" dirty="0" err="1"/>
              <a:t>at</a:t>
            </a:r>
            <a:r>
              <a:rPr lang="it-IT" sz="1600" dirty="0"/>
              <a:t> 100 </a:t>
            </a:r>
            <a:r>
              <a:rPr lang="it-IT" sz="1600" dirty="0" err="1"/>
              <a:t>keV</a:t>
            </a:r>
            <a:endParaRPr lang="it-IT" sz="16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F73DC03-8FB6-4C7D-AF5F-5639C08B4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83" t="36444" r="36167" b="22519"/>
          <a:stretch/>
        </p:blipFill>
        <p:spPr>
          <a:xfrm>
            <a:off x="4777740" y="3882252"/>
            <a:ext cx="3931920" cy="11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92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𝑴𝒐</m:t>
                    </m:r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b="1" dirty="0">
                    <a:solidFill>
                      <a:srgbClr val="0D5BDC"/>
                    </a:solidFill>
                  </a:rPr>
                  <a:t>Predicted Nuclear Resonance effects</a:t>
                </a:r>
              </a:p>
            </p:txBody>
          </p:sp>
        </mc:Choice>
        <mc:Fallback xmlns="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blipFill>
                <a:blip r:embed="rId2"/>
                <a:stretch>
                  <a:fillRect t="-4098" r="-644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92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101389" r="-300678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01389" r="-300678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97260" r="-300678" b="-2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402778" r="-300678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502778" r="-300678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602778" r="-30067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/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molybdenum</a:t>
                </a:r>
                <a:r>
                  <a:rPr lang="it-IT" sz="1600" dirty="0"/>
                  <a:t> costs 45 $ per Kg. Some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carried</a:t>
                </a:r>
                <a:r>
                  <a:rPr lang="it-IT" sz="1600" dirty="0"/>
                  <a:t> out in </a:t>
                </a:r>
                <a:r>
                  <a:rPr lang="it-IT" sz="1600" dirty="0" err="1"/>
                  <a:t>Warsaw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used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targets. </a:t>
                </a:r>
                <a:r>
                  <a:rPr lang="it-IT" sz="1600" dirty="0" err="1"/>
                  <a:t>Informations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about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enriched</a:t>
                </a:r>
                <a:r>
                  <a:rPr lang="it-IT" sz="1600" dirty="0"/>
                  <a:t> Mo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target </a:t>
                </a:r>
                <a:r>
                  <a:rPr lang="it-IT" sz="1600" dirty="0" err="1"/>
                  <a:t>could</a:t>
                </a:r>
                <a:r>
                  <a:rPr lang="it-IT" sz="1600" dirty="0"/>
                  <a:t> be </a:t>
                </a:r>
                <a:r>
                  <a:rPr lang="it-IT" sz="1600" dirty="0" err="1"/>
                  <a:t>found</a:t>
                </a:r>
                <a:r>
                  <a:rPr lang="it-IT" sz="1600" dirty="0"/>
                  <a:t>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blipFill>
                <a:blip r:embed="rId4"/>
                <a:stretch>
                  <a:fillRect l="-370" t="-3093" b="-123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BA64F-AC2A-4133-B55D-5D061672465E}"/>
              </a:ext>
            </a:extLst>
          </p:cNvPr>
          <p:cNvSpPr txBox="1"/>
          <p:nvPr/>
        </p:nvSpPr>
        <p:spPr>
          <a:xfrm>
            <a:off x="2454947" y="4706306"/>
            <a:ext cx="502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M. Leon, </a:t>
            </a:r>
            <a:r>
              <a:rPr lang="it-IT" sz="1600" dirty="0" err="1">
                <a:solidFill>
                  <a:srgbClr val="FF0000"/>
                </a:solidFill>
              </a:rPr>
              <a:t>Phys</a:t>
            </a:r>
            <a:r>
              <a:rPr lang="it-IT" sz="1600" dirty="0">
                <a:solidFill>
                  <a:srgbClr val="FF0000"/>
                </a:solidFill>
              </a:rPr>
              <a:t>. Rev. </a:t>
            </a:r>
            <a:r>
              <a:rPr lang="it-IT" sz="1600" b="1" dirty="0">
                <a:solidFill>
                  <a:srgbClr val="FF0000"/>
                </a:solidFill>
              </a:rPr>
              <a:t>A260</a:t>
            </a:r>
            <a:r>
              <a:rPr lang="it-IT" sz="1600" dirty="0">
                <a:solidFill>
                  <a:srgbClr val="FF0000"/>
                </a:solidFill>
              </a:rPr>
              <a:t>, 461-473 (1976)</a:t>
            </a:r>
          </a:p>
        </p:txBody>
      </p:sp>
    </p:spTree>
    <p:extLst>
      <p:ext uri="{BB962C8B-B14F-4D97-AF65-F5344CB8AC3E}">
        <p14:creationId xmlns:p14="http://schemas.microsoft.com/office/powerpoint/2010/main" val="2468793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56" y="7136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311116" y="1996441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217896" y="3215641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1986062" y="286960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692116" y="2552701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1852136" y="1889761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1844516" y="2880361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1848326" y="28270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646396" y="982981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035016" y="223266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204436" y="2819401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568416" y="1889761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498381" y="219142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216" y="24662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049812" y="1329302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366236" y="693421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366236" y="100584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358616" y="1375411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69056" y="63246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571976" y="8382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396716" y="17145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2911316" y="1470661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2976609" y="1628796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056096" y="1767841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116" y="927037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596" y="1919743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/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DAFNE </a:t>
                </a:r>
                <a:r>
                  <a:rPr lang="it-IT" dirty="0" err="1"/>
                  <a:t>luminosity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blipFill>
                <a:blip r:embed="rId8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/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0" dirty="0"/>
                  <a:t>Number of </a:t>
                </a:r>
                <a:r>
                  <a:rPr lang="el-GR" b="0" dirty="0"/>
                  <a:t>ϕ</a:t>
                </a:r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1968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−33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=197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blipFill>
                <a:blip r:embed="rId9"/>
                <a:stretch>
                  <a:fillRect l="-408" t="-10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/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production: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=48,9%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blipFill>
                <a:blip r:embed="rId10"/>
                <a:stretch>
                  <a:fillRect l="-2791" t="-25000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/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0" dirty="0"/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 algn="ctr"/>
                <a:r>
                  <a:rPr lang="it-IT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197 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∗0,489=96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blipFill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/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Minimum target </a:t>
                </a:r>
                <a:r>
                  <a:rPr lang="it-IT" dirty="0" err="1">
                    <a:ea typeface="Cambria Math" panose="02040503050406030204" pitchFamily="18" charset="0"/>
                  </a:rPr>
                  <a:t>distance</a:t>
                </a:r>
                <a:r>
                  <a:rPr lang="it-IT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=7.5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blipFill>
                <a:blip r:embed="rId12"/>
                <a:stretch>
                  <a:fillRect l="-2791" t="-25000" b="-47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/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Spherical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=706.86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blipFill>
                <a:blip r:embed="rId13"/>
                <a:stretch>
                  <a:fillRect l="-2528" t="-21622" b="-486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02586FC-5F67-4639-8A35-7C3AB930EB65}"/>
              </a:ext>
            </a:extLst>
          </p:cNvPr>
          <p:cNvSpPr txBox="1"/>
          <p:nvPr/>
        </p:nvSpPr>
        <p:spPr>
          <a:xfrm>
            <a:off x="88108" y="3664743"/>
            <a:ext cx="30194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ea typeface="Cambria Math" panose="02040503050406030204" pitchFamily="18" charset="0"/>
              </a:rPr>
              <a:t>Minimum </a:t>
            </a:r>
            <a:r>
              <a:rPr lang="it-IT" dirty="0" err="1">
                <a:ea typeface="Cambria Math" panose="02040503050406030204" pitchFamily="18" charset="0"/>
              </a:rPr>
              <a:t>solid</a:t>
            </a:r>
            <a:r>
              <a:rPr lang="it-IT" dirty="0">
                <a:ea typeface="Cambria Math" panose="02040503050406030204" pitchFamily="18" charset="0"/>
              </a:rPr>
              <a:t> Mo target </a:t>
            </a:r>
            <a:r>
              <a:rPr lang="it-IT" dirty="0" err="1">
                <a:ea typeface="Cambria Math" panose="02040503050406030204" pitchFamily="18" charset="0"/>
              </a:rPr>
              <a:t>dimention</a:t>
            </a:r>
            <a:r>
              <a:rPr lang="it-IT" dirty="0">
                <a:ea typeface="Cambria Math" panose="02040503050406030204" pitchFamily="18" charset="0"/>
              </a:rPr>
              <a:t>:</a:t>
            </a:r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6D6E4A-9C6F-4871-A6BA-174E3CB0162D}"/>
              </a:ext>
            </a:extLst>
          </p:cNvPr>
          <p:cNvSpPr/>
          <p:nvPr/>
        </p:nvSpPr>
        <p:spPr>
          <a:xfrm>
            <a:off x="521494" y="4029075"/>
            <a:ext cx="1228725" cy="700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BD1CA4AC-0F8D-41C6-8492-A378F036C6AC}"/>
              </a:ext>
            </a:extLst>
          </p:cNvPr>
          <p:cNvCxnSpPr/>
          <p:nvPr/>
        </p:nvCxnSpPr>
        <p:spPr>
          <a:xfrm>
            <a:off x="371474" y="3993356"/>
            <a:ext cx="0" cy="74295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ECE41E6-EA13-4C20-B485-EC98CD01B5BD}"/>
              </a:ext>
            </a:extLst>
          </p:cNvPr>
          <p:cNvCxnSpPr>
            <a:cxnSpLocks/>
          </p:cNvCxnSpPr>
          <p:nvPr/>
        </p:nvCxnSpPr>
        <p:spPr>
          <a:xfrm flipH="1">
            <a:off x="509586" y="5003007"/>
            <a:ext cx="1247776" cy="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E9689B-53D1-4E97-8C5F-1EF5790BE42D}"/>
              </a:ext>
            </a:extLst>
          </p:cNvPr>
          <p:cNvSpPr txBox="1"/>
          <p:nvPr/>
        </p:nvSpPr>
        <p:spPr>
          <a:xfrm>
            <a:off x="850107" y="47220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cm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32A6AB6-A0CA-4A11-946B-C88B70637C34}"/>
              </a:ext>
            </a:extLst>
          </p:cNvPr>
          <p:cNvSpPr txBox="1"/>
          <p:nvPr/>
        </p:nvSpPr>
        <p:spPr>
          <a:xfrm rot="16200000">
            <a:off x="-189012" y="417433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 cm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8506FE2-1301-44D8-91FF-A360696D650B}"/>
              </a:ext>
            </a:extLst>
          </p:cNvPr>
          <p:cNvSpPr/>
          <p:nvPr/>
        </p:nvSpPr>
        <p:spPr>
          <a:xfrm>
            <a:off x="2275284" y="4021097"/>
            <a:ext cx="171450" cy="6715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CD14D6B-6E95-47A9-BC96-FA507B105F9C}"/>
              </a:ext>
            </a:extLst>
          </p:cNvPr>
          <p:cNvCxnSpPr/>
          <p:nvPr/>
        </p:nvCxnSpPr>
        <p:spPr>
          <a:xfrm>
            <a:off x="2278856" y="4864894"/>
            <a:ext cx="1643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CE4968DB-4136-43A1-A663-C69EA0808033}"/>
              </a:ext>
            </a:extLst>
          </p:cNvPr>
          <p:cNvSpPr txBox="1"/>
          <p:nvPr/>
        </p:nvSpPr>
        <p:spPr>
          <a:xfrm>
            <a:off x="2509839" y="4714876"/>
            <a:ext cx="3998118" cy="310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Thickness</a:t>
            </a:r>
            <a:r>
              <a:rPr lang="it-IT" dirty="0"/>
              <a:t> to be </a:t>
            </a:r>
            <a:r>
              <a:rPr lang="it-IT" dirty="0" err="1"/>
              <a:t>determined</a:t>
            </a:r>
            <a:r>
              <a:rPr lang="it-IT" dirty="0"/>
              <a:t> with Monte-Carlo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/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on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32 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blipFill>
                <a:blip r:embed="rId14"/>
                <a:stretch>
                  <a:fillRect l="-2163" t="-3922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EAD37CE-E353-468C-94FF-E3EE82C07094}"/>
              </a:ext>
            </a:extLst>
          </p:cNvPr>
          <p:cNvSpPr txBox="1"/>
          <p:nvPr/>
        </p:nvSpPr>
        <p:spPr>
          <a:xfrm>
            <a:off x="3479005" y="4131795"/>
            <a:ext cx="520779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Signal</a:t>
            </a:r>
            <a:r>
              <a:rPr lang="it-IT" dirty="0"/>
              <a:t>/background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exstimated</a:t>
            </a:r>
            <a:r>
              <a:rPr lang="it-IT" dirty="0"/>
              <a:t> with MC to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precision</a:t>
            </a:r>
            <a:r>
              <a:rPr lang="it-IT" dirty="0"/>
              <a:t> of </a:t>
            </a:r>
            <a:r>
              <a:rPr lang="it-IT" dirty="0" err="1"/>
              <a:t>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748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17423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546860" y="3025140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453640" y="4244340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2221806" y="389830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927860" y="3581400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2087880" y="2918460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2080260" y="3909060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2084070" y="3855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882140" y="2011680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270760" y="326136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440180" y="3848100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804160" y="2918460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734125" y="322012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960" y="34949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285556" y="2358001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601980" y="1722120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601980" y="203454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594360" y="2404110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304800" y="166116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807720" y="18669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632460" y="27432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3147060" y="2499360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3212353" y="2657495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291840" y="2796540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60" y="1955736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340" y="2948442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51460" y="563880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E2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Molybdenum</a:t>
            </a:r>
            <a:r>
              <a:rPr lang="it-IT" sz="1600" dirty="0"/>
              <a:t> </a:t>
            </a:r>
            <a:r>
              <a:rPr lang="it-IT" sz="1600" dirty="0" err="1"/>
              <a:t>kaonic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SIDDHARTA-2 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  <a:r>
              <a:rPr lang="it-IT" sz="1600" dirty="0" err="1"/>
              <a:t>period</a:t>
            </a:r>
            <a:r>
              <a:rPr lang="it-IT" sz="1600" dirty="0"/>
              <a:t>, </a:t>
            </a:r>
            <a:r>
              <a:rPr lang="it-IT" sz="1600" dirty="0" err="1"/>
              <a:t>exploiting</a:t>
            </a:r>
            <a:r>
              <a:rPr lang="it-IT" sz="1600" dirty="0"/>
              <a:t> the </a:t>
            </a:r>
            <a:r>
              <a:rPr lang="it-IT" sz="1600" dirty="0" err="1"/>
              <a:t>horizontal</a:t>
            </a:r>
            <a:r>
              <a:rPr lang="it-IT" sz="1600" dirty="0"/>
              <a:t> </a:t>
            </a:r>
            <a:r>
              <a:rPr lang="it-IT" sz="1600" dirty="0" err="1"/>
              <a:t>emitted</a:t>
            </a:r>
            <a:r>
              <a:rPr lang="it-IT" sz="1600" dirty="0"/>
              <a:t> </a:t>
            </a:r>
            <a:r>
              <a:rPr lang="it-IT" sz="1600" dirty="0" err="1"/>
              <a:t>kaons</a:t>
            </a:r>
            <a:r>
              <a:rPr lang="it-IT" sz="1600" dirty="0"/>
              <a:t> with </a:t>
            </a:r>
            <a:r>
              <a:rPr lang="it-IT" sz="1600" dirty="0" err="1"/>
              <a:t>dedicated</a:t>
            </a:r>
            <a:r>
              <a:rPr lang="it-IT" sz="1600" dirty="0"/>
              <a:t> targets and a </a:t>
            </a:r>
            <a:r>
              <a:rPr lang="it-IT" sz="1600" dirty="0" err="1"/>
              <a:t>Germanium</a:t>
            </a:r>
            <a:r>
              <a:rPr lang="it-IT" sz="1600" dirty="0"/>
              <a:t> detector.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2431B7B1-3789-4D49-A4BD-976848188CF4}"/>
              </a:ext>
            </a:extLst>
          </p:cNvPr>
          <p:cNvSpPr txBox="1"/>
          <p:nvPr/>
        </p:nvSpPr>
        <p:spPr>
          <a:xfrm>
            <a:off x="4655820" y="14097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</a:t>
            </a:r>
            <a:r>
              <a:rPr lang="it-IT" sz="1600" dirty="0" err="1"/>
              <a:t>don’t</a:t>
            </a:r>
            <a:r>
              <a:rPr lang="it-IT" sz="1600" dirty="0"/>
              <a:t> </a:t>
            </a:r>
            <a:r>
              <a:rPr lang="it-IT" sz="1600" dirty="0" err="1"/>
              <a:t>affect</a:t>
            </a:r>
            <a:r>
              <a:rPr lang="it-IT" sz="1600" dirty="0"/>
              <a:t> SIDDHARTA-2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103279" r="-167717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203279" r="-167717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303279" r="-16771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410000" r="-16771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501639" r="-16771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601639" r="-16771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701639" r="-16771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801639" r="-16771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2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D95A98A-E1F6-4DCC-BCA9-C9A11519D84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/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The matrix element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e>
                    </m:d>
                  </m:oMath>
                </a14:m>
                <a:r>
                  <a:rPr lang="it" sz="1600" b="1" i="1" dirty="0">
                    <a:solidFill>
                      <a:srgbClr val="FF0000"/>
                    </a:solidFill>
                    <a:latin typeface="+mj-lt"/>
                  </a:rPr>
                  <a:t> for a spin-zero hadron </a:t>
                </a:r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is given by: </a:t>
                </a:r>
                <a:endParaRPr lang="it-IT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blipFill>
                <a:blip r:embed="rId2"/>
                <a:stretch>
                  <a:fillRect l="-564" t="-1613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/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/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quadrupole orbital radius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/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nuclear quadrupole strength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85;p15">
            <a:extLst>
              <a:ext uri="{FF2B5EF4-FFF2-40B4-BE49-F238E27FC236}">
                <a16:creationId xmlns:a16="http://schemas.microsoft.com/office/drawing/2014/main" id="{60F75F56-BBB5-4695-A524-197F83EDD6EE}"/>
              </a:ext>
            </a:extLst>
          </p:cNvPr>
          <p:cNvSpPr txBox="1"/>
          <p:nvPr/>
        </p:nvSpPr>
        <p:spPr>
          <a:xfrm>
            <a:off x="5093162" y="2299289"/>
            <a:ext cx="36003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H.L. Acker, Nucl. Phys. </a:t>
            </a:r>
            <a:r>
              <a:rPr lang="it" b="1" dirty="0"/>
              <a:t>87</a:t>
            </a:r>
            <a:r>
              <a:rPr lang="it" dirty="0"/>
              <a:t>, </a:t>
            </a:r>
            <a:r>
              <a:rPr lang="it" i="1" dirty="0"/>
              <a:t>153</a:t>
            </a:r>
            <a:r>
              <a:rPr lang="it" dirty="0"/>
              <a:t>, 1966</a:t>
            </a:r>
            <a:endParaRPr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DFDFFE-F137-4F92-A1B0-F80EC96C5E3F}"/>
              </a:ext>
            </a:extLst>
          </p:cNvPr>
          <p:cNvSpPr/>
          <p:nvPr/>
        </p:nvSpPr>
        <p:spPr>
          <a:xfrm>
            <a:off x="543047" y="1942917"/>
            <a:ext cx="3561736" cy="7447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4A8EF24-E4C3-406B-B2F1-417B573EDB59}"/>
              </a:ext>
            </a:extLst>
          </p:cNvPr>
          <p:cNvCxnSpPr>
            <a:cxnSpLocks/>
          </p:cNvCxnSpPr>
          <p:nvPr/>
        </p:nvCxnSpPr>
        <p:spPr>
          <a:xfrm>
            <a:off x="1944143" y="1817557"/>
            <a:ext cx="6268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6237988-4890-432F-8F8E-891881C64E35}"/>
              </a:ext>
            </a:extLst>
          </p:cNvPr>
          <p:cNvCxnSpPr>
            <a:cxnSpLocks/>
          </p:cNvCxnSpPr>
          <p:nvPr/>
        </p:nvCxnSpPr>
        <p:spPr>
          <a:xfrm>
            <a:off x="2627485" y="1822472"/>
            <a:ext cx="588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CC8344-0980-4057-AC49-05024F5171D4}"/>
              </a:ext>
            </a:extLst>
          </p:cNvPr>
          <p:cNvSpPr/>
          <p:nvPr/>
        </p:nvSpPr>
        <p:spPr>
          <a:xfrm>
            <a:off x="4257181" y="1918336"/>
            <a:ext cx="4699819" cy="334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/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are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factors</a:t>
                </a:r>
                <a:endParaRPr sz="1600" dirty="0"/>
              </a:p>
            </p:txBody>
          </p:sp>
        </mc:Choice>
        <mc:Fallback xmlns="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/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comes directly from the measured Coulomb excitation cross-sections (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↑)</m:t>
                    </m:r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values).</a:t>
                </a:r>
                <a:endParaRPr sz="1600" dirty="0"/>
              </a:p>
            </p:txBody>
          </p:sp>
        </mc:Choice>
        <mc:Fallback xmlns="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blipFill>
                <a:blip r:embed="rId7"/>
                <a:stretch>
                  <a:fillRect l="-296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/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600" dirty="0"/>
                  <a:t> can be </a:t>
                </a:r>
                <a:r>
                  <a:rPr lang="it-IT" sz="1600" dirty="0" err="1"/>
                  <a:t>evaluated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point Coulomb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functions</a:t>
                </a:r>
                <a:endParaRPr sz="1600" dirty="0"/>
              </a:p>
            </p:txBody>
          </p:sp>
        </mc:Choice>
        <mc:Fallback xmlns="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blipFill>
                <a:blip r:embed="rId8"/>
                <a:stretch>
                  <a:fillRect l="-35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/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can be with </a:t>
                </a:r>
                <a:r>
                  <a:rPr lang="it-IT" sz="1600" dirty="0" err="1"/>
                  <a:t>angular-momentum</a:t>
                </a:r>
                <a:r>
                  <a:rPr lang="it-IT" sz="1600" dirty="0"/>
                  <a:t> rules (i.e. for spin one-</a:t>
                </a:r>
                <a:r>
                  <a:rPr lang="it-IT" sz="1600" dirty="0" err="1"/>
                  <a:t>half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etc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blipFill>
                <a:blip r:embed="rId9"/>
                <a:stretch>
                  <a:fillRect l="-28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FBA3B9A-555F-4546-8A55-03037E115C42}"/>
              </a:ext>
            </a:extLst>
          </p:cNvPr>
          <p:cNvSpPr txBox="1"/>
          <p:nvPr/>
        </p:nvSpPr>
        <p:spPr>
          <a:xfrm>
            <a:off x="168674" y="4523802"/>
            <a:ext cx="897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CALCULATIONS ARE INDEPENDENT OF ANY PARTICULAR NUCLEAR MODEL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09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A90F-7911-4B22-8BB2-7DD97953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2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F0BD444-34FC-46E4-B03C-481CCB644332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/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absorption</a:t>
                </a:r>
                <a:r>
                  <a:rPr lang="it-IT" sz="1600" dirty="0"/>
                  <a:t> rate </a:t>
                </a:r>
                <a:r>
                  <a:rPr lang="it-IT" sz="1600" dirty="0" err="1"/>
                  <a:t>increases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very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drasically</a:t>
                </a:r>
                <a:r>
                  <a:rPr lang="it-IT" sz="1600" dirty="0"/>
                  <a:t> (by a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several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hundred</a:t>
                </a:r>
                <a:r>
                  <a:rPr lang="it-IT" sz="1600" dirty="0"/>
                  <a:t>) for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decrease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orbital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; </a:t>
                </a:r>
                <a:r>
                  <a:rPr lang="it" sz="1600" dirty="0"/>
                  <a:t>thus for a decrease of </a:t>
                </a:r>
                <a14:m>
                  <m:oMath xmlns:m="http://schemas.openxmlformats.org/officeDocument/2006/math">
                    <m:r>
                      <a:rPr lang="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" sz="1600" dirty="0"/>
                  <a:t>, the factor may be around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blipFill>
                <a:blip r:embed="rId2"/>
                <a:stretch>
                  <a:fillRect l="-449" t="-2143" r="-749" b="-6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F3D77248-00E1-4A83-ACDA-3D2B7CB82C07}"/>
              </a:ext>
            </a:extLst>
          </p:cNvPr>
          <p:cNvSpPr/>
          <p:nvPr/>
        </p:nvSpPr>
        <p:spPr>
          <a:xfrm rot="-2568824">
            <a:off x="2809345" y="2171761"/>
            <a:ext cx="400372" cy="4003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9B8F979B-55FA-4BC6-B182-551F04539008}"/>
              </a:ext>
            </a:extLst>
          </p:cNvPr>
          <p:cNvSpPr txBox="1"/>
          <p:nvPr/>
        </p:nvSpPr>
        <p:spPr>
          <a:xfrm>
            <a:off x="2001845" y="3080260"/>
            <a:ext cx="254179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0D5BDC"/>
                </a:solidFill>
                <a:latin typeface="+mn-lt"/>
                <a:ea typeface="Verdana" panose="020B0604030504040204" pitchFamily="34" charset="0"/>
              </a:rPr>
              <a:t>INDUCED WIDTH:</a:t>
            </a:r>
            <a:endParaRPr sz="1800" b="1" dirty="0">
              <a:solidFill>
                <a:srgbClr val="0D5BDC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/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96;p16">
            <a:extLst>
              <a:ext uri="{FF2B5EF4-FFF2-40B4-BE49-F238E27FC236}">
                <a16:creationId xmlns:a16="http://schemas.microsoft.com/office/drawing/2014/main" id="{DA1ADCDA-9D6D-42EF-B023-D6AD38969A2C}"/>
              </a:ext>
            </a:extLst>
          </p:cNvPr>
          <p:cNvSpPr txBox="1"/>
          <p:nvPr/>
        </p:nvSpPr>
        <p:spPr>
          <a:xfrm>
            <a:off x="1979720" y="2481776"/>
            <a:ext cx="679141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A very small admixture coefficient a (typically 1%) can mean a significant induced width!</a:t>
            </a:r>
            <a:endParaRPr sz="12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A4E54CB9-7B9C-4230-84CB-0BF7735CF76D}"/>
              </a:ext>
            </a:extLst>
          </p:cNvPr>
          <p:cNvSpPr txBox="1"/>
          <p:nvPr/>
        </p:nvSpPr>
        <p:spPr>
          <a:xfrm>
            <a:off x="384221" y="3584551"/>
            <a:ext cx="860012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</a:rPr>
              <a:t>A significant weakening/attenuation of corresponding hadronic x-ray line and any lower lines can be observed.</a:t>
            </a:r>
            <a:endParaRPr sz="16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A139475D-500D-4E9D-9B6D-37174C687029}"/>
              </a:ext>
            </a:extLst>
          </p:cNvPr>
          <p:cNvSpPr txBox="1"/>
          <p:nvPr/>
        </p:nvSpPr>
        <p:spPr>
          <a:xfrm>
            <a:off x="391479" y="4220201"/>
            <a:ext cx="852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Moreover, comparing the ratio of intensities (attenuated line/reference) from the resonant isotope (thicklish) to a non resonant one, we have the </a:t>
            </a:r>
            <a:r>
              <a:rPr lang="it" sz="1600" b="1" dirty="0">
                <a:solidFill>
                  <a:srgbClr val="0000FF"/>
                </a:solidFill>
              </a:rPr>
              <a:t>direct measure of the fraction of hadrons absorbed by the excited nucleus</a:t>
            </a:r>
            <a:r>
              <a:rPr lang="it" sz="1600" dirty="0">
                <a:solidFill>
                  <a:srgbClr val="0000FF"/>
                </a:solidFill>
              </a:rPr>
              <a:t>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707EE-070A-422C-8CCB-B4B63D9AD51A}"/>
              </a:ext>
            </a:extLst>
          </p:cNvPr>
          <p:cNvSpPr txBox="1"/>
          <p:nvPr/>
        </p:nvSpPr>
        <p:spPr>
          <a:xfrm>
            <a:off x="310717" y="724159"/>
            <a:ext cx="8407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HADRONIC ATOMS ARE VERY SENSITIVE TO QUITE AMOUNTS OF CONFIGURATION MIXING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4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66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0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99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AC917ACC-0EA1-459B-9F77-2F93E0103D3E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E2 effect in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atoms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10CFBE-CF41-47CB-9BF4-8F0B8D332502}"/>
                  </a:ext>
                </a:extLst>
              </p:cNvPr>
              <p:cNvSpPr txBox="1"/>
              <p:nvPr/>
            </p:nvSpPr>
            <p:spPr>
              <a:xfrm>
                <a:off x="311700" y="764381"/>
                <a:ext cx="85206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E2 </a:t>
                </a:r>
                <a:r>
                  <a:rPr lang="it-IT" sz="1600" dirty="0" err="1"/>
                  <a:t>resonance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recently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studied</a:t>
                </a:r>
                <a:r>
                  <a:rPr lang="it-IT" sz="1600" dirty="0"/>
                  <a:t> in </a:t>
                </a:r>
                <a:r>
                  <a:rPr lang="it-IT" sz="1600" dirty="0" err="1"/>
                  <a:t>even</a:t>
                </a:r>
                <a:r>
                  <a:rPr lang="it-IT" sz="1600" dirty="0"/>
                  <a:t>-A Te </a:t>
                </a:r>
                <a:r>
                  <a:rPr lang="it-IT" sz="1600" dirty="0" err="1"/>
                  <a:t>atoms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several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reasons</a:t>
                </a:r>
                <a:r>
                  <a:rPr lang="it-IT" sz="1600" dirty="0"/>
                  <a:t>:  </a:t>
                </a:r>
              </a:p>
              <a:p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The E2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allows</a:t>
                </a:r>
                <a:r>
                  <a:rPr lang="it-IT" sz="1600" dirty="0"/>
                  <a:t> to </a:t>
                </a:r>
                <a:r>
                  <a:rPr lang="it-IT" sz="1600" dirty="0" err="1"/>
                  <a:t>obtain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informations</a:t>
                </a:r>
                <a:r>
                  <a:rPr lang="it-IT" sz="1600" dirty="0"/>
                  <a:t> on the </a:t>
                </a:r>
                <a:r>
                  <a:rPr lang="it-IT" sz="1600" dirty="0" err="1"/>
                  <a:t>properties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deeply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bound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antiprotonic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atoms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accessible</a:t>
                </a:r>
                <a:r>
                  <a:rPr lang="it-IT" sz="1600" dirty="0"/>
                  <a:t> by the </a:t>
                </a:r>
                <a:r>
                  <a:rPr lang="it-IT" sz="1600" dirty="0" err="1"/>
                  <a:t>antiprotonic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cascade</a:t>
                </a:r>
                <a:r>
                  <a:rPr lang="it-IT" sz="1600" dirty="0"/>
                  <a:t>, in </a:t>
                </a:r>
                <a:r>
                  <a:rPr lang="it-IT" sz="1600" dirty="0" err="1"/>
                  <a:t>ticklish</a:t>
                </a:r>
                <a:r>
                  <a:rPr lang="it-IT" sz="1600" dirty="0"/>
                  <a:t> nuclei.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search</a:t>
                </a:r>
                <a:r>
                  <a:rPr lang="it-IT" sz="1600" dirty="0"/>
                  <a:t> for isotope </a:t>
                </a:r>
                <a:r>
                  <a:rPr lang="it-IT" sz="1600" dirty="0" err="1"/>
                  <a:t>effects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shift (</a:t>
                </a:r>
                <a:r>
                  <a:rPr lang="el-GR" sz="1600" dirty="0"/>
                  <a:t>ε</a:t>
                </a:r>
                <a:r>
                  <a:rPr lang="it-IT" sz="1600" dirty="0"/>
                  <a:t>)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(</a:t>
                </a:r>
                <a:r>
                  <a:rPr lang="el-GR" sz="1600" dirty="0"/>
                  <a:t>Γ</a:t>
                </a:r>
                <a:r>
                  <a:rPr lang="it-IT" sz="1600" dirty="0"/>
                  <a:t>)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reveal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sign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changes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periphery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when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pair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neutrons</a:t>
                </a:r>
                <a:r>
                  <a:rPr lang="it-IT" sz="1600" dirty="0"/>
                  <a:t> are </a:t>
                </a:r>
                <a:r>
                  <a:rPr lang="it-IT" sz="1600" dirty="0" err="1"/>
                  <a:t>added</a:t>
                </a:r>
                <a:r>
                  <a:rPr lang="it-IT" sz="1600" dirty="0"/>
                  <a:t> to the </a:t>
                </a:r>
                <a:r>
                  <a:rPr lang="it-IT" sz="1600" dirty="0" err="1"/>
                  <a:t>lighest</a:t>
                </a:r>
                <a:r>
                  <a:rPr lang="it-IT" sz="1600" dirty="0"/>
                  <a:t> isotope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122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C10CFBE-CF41-47CB-9BF4-8F0B8D33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764381"/>
                <a:ext cx="8520600" cy="3785652"/>
              </a:xfrm>
              <a:prstGeom prst="rect">
                <a:avLst/>
              </a:prstGeom>
              <a:blipFill>
                <a:blip r:embed="rId2"/>
                <a:stretch>
                  <a:fillRect l="-358" t="-483" b="-11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3C80DAA-BD80-458F-8731-CB7DDCAFBDD2}"/>
              </a:ext>
            </a:extLst>
          </p:cNvPr>
          <p:cNvSpPr/>
          <p:nvPr/>
        </p:nvSpPr>
        <p:spPr>
          <a:xfrm>
            <a:off x="2918221" y="2107406"/>
            <a:ext cx="464344" cy="46434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/>
              <p:nvPr/>
            </p:nvSpPr>
            <p:spPr>
              <a:xfrm>
                <a:off x="730448" y="2664351"/>
                <a:ext cx="5506994" cy="738664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attenuation</a:t>
                </a:r>
                <a:r>
                  <a:rPr lang="it-IT" dirty="0"/>
                  <a:t>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=8→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x-ray</a:t>
                </a:r>
                <a:r>
                  <a:rPr lang="it-IT" dirty="0"/>
                  <a:t> </a:t>
                </a:r>
                <a:r>
                  <a:rPr lang="it-IT" dirty="0" err="1"/>
                  <a:t>transition</a:t>
                </a:r>
                <a:r>
                  <a:rPr lang="it-IT" dirty="0"/>
                  <a:t> </a:t>
                </a:r>
                <a:r>
                  <a:rPr lang="it-IT" dirty="0" err="1"/>
                  <a:t>affected</a:t>
                </a:r>
                <a:r>
                  <a:rPr lang="it-IT" dirty="0"/>
                  <a:t> by the E2 </a:t>
                </a:r>
                <a:r>
                  <a:rPr lang="it-IT" dirty="0" err="1"/>
                  <a:t>resonance</a:t>
                </a:r>
                <a:r>
                  <a:rPr lang="it-IT" dirty="0"/>
                  <a:t> </a:t>
                </a:r>
                <a:r>
                  <a:rPr lang="it-IT" dirty="0" err="1"/>
                  <a:t>measured</a:t>
                </a:r>
                <a:r>
                  <a:rPr lang="it-IT" dirty="0"/>
                  <a:t> in </a:t>
                </a:r>
                <a:r>
                  <a:rPr lang="it-IT" dirty="0" err="1"/>
                  <a:t>several</a:t>
                </a:r>
                <a:r>
                  <a:rPr lang="it-IT" dirty="0"/>
                  <a:t> </a:t>
                </a:r>
                <a:r>
                  <a:rPr lang="it-IT" dirty="0" err="1"/>
                  <a:t>even</a:t>
                </a:r>
                <a:r>
                  <a:rPr lang="it-IT" dirty="0"/>
                  <a:t>-A Te </a:t>
                </a:r>
                <a:r>
                  <a:rPr lang="it-IT" dirty="0" err="1"/>
                  <a:t>isotopes</a:t>
                </a:r>
                <a:r>
                  <a:rPr lang="it-IT" dirty="0"/>
                  <a:t> can lead to a precise </a:t>
                </a:r>
                <a:r>
                  <a:rPr lang="it-IT" dirty="0" err="1"/>
                  <a:t>determination</a:t>
                </a:r>
                <a:r>
                  <a:rPr lang="it-IT" dirty="0"/>
                  <a:t> of shift and </a:t>
                </a:r>
                <a:r>
                  <a:rPr lang="it-IT" dirty="0" err="1"/>
                  <a:t>width</a:t>
                </a:r>
                <a:r>
                  <a:rPr lang="it-IT" dirty="0"/>
                  <a:t> of the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it-IT" dirty="0"/>
                  <a:t> level.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8" y="2664351"/>
                <a:ext cx="5506994" cy="738664"/>
              </a:xfrm>
              <a:prstGeom prst="rect">
                <a:avLst/>
              </a:prstGeom>
              <a:blipFill>
                <a:blip r:embed="rId3"/>
                <a:stretch>
                  <a:fillRect l="-110" r="-661" b="-555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llurium, atomic structure - Stock Image C013/1602 ...">
            <a:extLst>
              <a:ext uri="{FF2B5EF4-FFF2-40B4-BE49-F238E27FC236}">
                <a16:creationId xmlns:a16="http://schemas.microsoft.com/office/drawing/2014/main" id="{43CF0BE0-1545-48D2-8E5C-ED449E5E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12326" r="14940" b="13069"/>
          <a:stretch/>
        </p:blipFill>
        <p:spPr bwMode="auto">
          <a:xfrm>
            <a:off x="6656190" y="2182033"/>
            <a:ext cx="1757362" cy="1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999B35-C823-4D98-934B-F6E8FBD12BF6}"/>
              </a:ext>
            </a:extLst>
          </p:cNvPr>
          <p:cNvSpPr txBox="1"/>
          <p:nvPr/>
        </p:nvSpPr>
        <p:spPr>
          <a:xfrm>
            <a:off x="6763109" y="1954564"/>
            <a:ext cx="1543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Tellurium</a:t>
            </a:r>
            <a:r>
              <a:rPr lang="it-IT" b="1" dirty="0"/>
              <a:t> </a:t>
            </a:r>
            <a:r>
              <a:rPr lang="it-IT" b="1" dirty="0" err="1"/>
              <a:t>atom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D87170-D8AE-4C91-9B68-212097312DF2}"/>
              </a:ext>
            </a:extLst>
          </p:cNvPr>
          <p:cNvSpPr txBox="1"/>
          <p:nvPr/>
        </p:nvSpPr>
        <p:spPr>
          <a:xfrm>
            <a:off x="624131" y="4538766"/>
            <a:ext cx="803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SAME TOPICS COULD BE INVESTIGATED WITH KAONIC MOLYBDENUM ATOMS (4 </a:t>
            </a:r>
            <a:r>
              <a:rPr lang="it-IT" sz="1600" b="1" dirty="0" err="1">
                <a:solidFill>
                  <a:srgbClr val="FF0000"/>
                </a:solidFill>
              </a:rPr>
              <a:t>even</a:t>
            </a:r>
            <a:r>
              <a:rPr lang="it-IT" sz="1600" b="1" dirty="0">
                <a:solidFill>
                  <a:srgbClr val="FF0000"/>
                </a:solidFill>
              </a:rPr>
              <a:t>-A ISOTOPES)</a:t>
            </a:r>
          </a:p>
        </p:txBody>
      </p:sp>
    </p:spTree>
    <p:extLst>
      <p:ext uri="{BB962C8B-B14F-4D97-AF65-F5344CB8AC3E}">
        <p14:creationId xmlns:p14="http://schemas.microsoft.com/office/powerpoint/2010/main" val="8595843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60318</TotalTime>
  <Words>3975</Words>
  <Application>Microsoft Office PowerPoint</Application>
  <PresentationFormat>Presentazione su schermo (16:9)</PresentationFormat>
  <Paragraphs>550</Paragraphs>
  <Slides>40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Times New Roman</vt:lpstr>
      <vt:lpstr>Verdana</vt:lpstr>
      <vt:lpstr>Simple Light</vt:lpstr>
      <vt:lpstr>The KAMEO proposal  (Kaonic Atoms Measuring nuclear resonance Effects Observables)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pionic cadmium 112 experiment</vt:lpstr>
      <vt:lpstr>Pionic cadmium 112 measurement</vt:lpstr>
      <vt:lpstr>Pionic cadmium 112 measurement</vt:lpstr>
      <vt:lpstr>Presentazione standard di PowerPoint</vt:lpstr>
      <vt:lpstr>Presentazione standard di PowerPoint</vt:lpstr>
      <vt:lpstr>Presentazione standard di PowerPoint</vt:lpstr>
      <vt:lpstr>The Molybdenum 98 experiment</vt:lpstr>
      <vt:lpstr>The Molybdenum 98 experiment</vt:lpstr>
      <vt:lpstr>Nuclear Resonance in Kaonic atoms</vt:lpstr>
      <vt:lpstr>Presentazione standard di PowerPoint</vt:lpstr>
      <vt:lpstr>SCIENTICIC IMPORTANCE OF KAMEO</vt:lpstr>
      <vt:lpstr>EXPERIMENTAL PROPOSAL: KAMEO Kaonic Atoms Measuring nuclear resonance Effects Observables   </vt:lpstr>
      <vt:lpstr>Presentazione standard di PowerPoint</vt:lpstr>
      <vt:lpstr>Presentazione standard di PowerPoint</vt:lpstr>
      <vt:lpstr>Presentazione standard di PowerPoint</vt:lpstr>
      <vt:lpstr>THANK YOU FOR YOUR ATTENTION!!!</vt:lpstr>
      <vt:lpstr>Ligth Kaonic atoms</vt:lpstr>
      <vt:lpstr>Presentazione standard di PowerPoint</vt:lpstr>
      <vt:lpstr>Presentazione standard di PowerPoint</vt:lpstr>
      <vt:lpstr>REFERENCES</vt:lpstr>
      <vt:lpstr>Presentazione standard di PowerPoint</vt:lpstr>
      <vt:lpstr>EXPERIMENTAL PROPOSAL: KAMEO Kaonic Atoms Measuring nuclear resonance Effects Observables   </vt:lpstr>
      <vt:lpstr>The E2 Nuclear Resonance Effect</vt:lpstr>
      <vt:lpstr>Presentazione standard di PowerPoint</vt:lpstr>
      <vt:lpstr>The pionic cadmium 112 experiment</vt:lpstr>
      <vt:lpstr>Pionic cadmium 112 measurement</vt:lpstr>
      <vt:lpstr>Pionic cadmium 112 measurement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EXPERIMENTAL PROPOSAL</vt:lpstr>
      <vt:lpstr>EXPERIMENTAL PROPOSAL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E2 Nuclear Resonance Effect</dc:title>
  <dc:creator>Luca De Paolis</dc:creator>
  <cp:lastModifiedBy>Luca De Paolis</cp:lastModifiedBy>
  <cp:revision>148</cp:revision>
  <dcterms:modified xsi:type="dcterms:W3CDTF">2023-06-21T07:56:24Z</dcterms:modified>
</cp:coreProperties>
</file>