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61" r:id="rId3"/>
    <p:sldId id="3793" r:id="rId4"/>
    <p:sldId id="298" r:id="rId5"/>
    <p:sldId id="296" r:id="rId6"/>
    <p:sldId id="299" r:id="rId7"/>
    <p:sldId id="284" r:id="rId8"/>
    <p:sldId id="3841" r:id="rId9"/>
    <p:sldId id="300" r:id="rId10"/>
    <p:sldId id="301" r:id="rId11"/>
    <p:sldId id="280" r:id="rId12"/>
    <p:sldId id="276" r:id="rId13"/>
    <p:sldId id="286" r:id="rId14"/>
    <p:sldId id="336" r:id="rId15"/>
    <p:sldId id="297" r:id="rId16"/>
    <p:sldId id="285" r:id="rId17"/>
    <p:sldId id="3847" r:id="rId18"/>
    <p:sldId id="315" r:id="rId19"/>
    <p:sldId id="338" r:id="rId20"/>
    <p:sldId id="327" r:id="rId21"/>
    <p:sldId id="3843" r:id="rId22"/>
    <p:sldId id="337" r:id="rId23"/>
    <p:sldId id="333" r:id="rId24"/>
    <p:sldId id="328" r:id="rId25"/>
    <p:sldId id="3846" r:id="rId26"/>
    <p:sldId id="3842" r:id="rId27"/>
    <p:sldId id="339" r:id="rId28"/>
    <p:sldId id="340" r:id="rId29"/>
    <p:sldId id="283" r:id="rId30"/>
    <p:sldId id="3844" r:id="rId31"/>
    <p:sldId id="332" r:id="rId32"/>
    <p:sldId id="330" r:id="rId33"/>
    <p:sldId id="294" r:id="rId34"/>
    <p:sldId id="3845" r:id="rId35"/>
    <p:sldId id="269" r:id="rId36"/>
    <p:sldId id="26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7A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94"/>
  </p:normalViewPr>
  <p:slideViewPr>
    <p:cSldViewPr snapToGrid="0" snapToObjects="1">
      <p:cViewPr varScale="1">
        <p:scale>
          <a:sx n="79" d="100"/>
          <a:sy n="79" d="100"/>
        </p:scale>
        <p:origin x="91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3EA92-88C2-4EA5-BF7E-704FA13F66DB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B86B3-0F47-47EC-8A86-89D1F10EBC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B86B3-0F47-47EC-8A86-89D1F10EBC9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048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7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1" name="Google Shape;64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8" name="Google Shape;64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5" name="Google Shape;65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2" name="Google Shape;67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0" name="Google Shape;69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B86B3-0F47-47EC-8A86-89D1F10EBC93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48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B86B3-0F47-47EC-8A86-89D1F10EBC93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24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75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32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206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7291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458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58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437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84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636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3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21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15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6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74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08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6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41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07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32B9542-D5A0-2C4F-A29C-A2DB862D217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B0940-0B10-4348-AA3D-853E8346DA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754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emf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01CC-CC37-2445-9F3F-4511E827D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188" y="1922433"/>
            <a:ext cx="8388668" cy="2900518"/>
          </a:xfrm>
        </p:spPr>
        <p:txBody>
          <a:bodyPr>
            <a:normAutofit/>
          </a:bodyPr>
          <a:lstStyle/>
          <a:p>
            <a:pPr algn="l"/>
            <a:r>
              <a:rPr lang="en-GB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44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r>
              <a:rPr lang="en-GB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GB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photon beam: </a:t>
            </a:r>
            <a:br>
              <a:rPr lang="en-GB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ultra-bright light pulses </a:t>
            </a:r>
            <a:br>
              <a:rPr lang="en-GB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for imaging and spectroscopy</a:t>
            </a:r>
            <a:endParaRPr lang="en-IT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9B8DBCD7-2A9A-4395-A079-DFF2172CB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346" y="5301420"/>
            <a:ext cx="9144000" cy="1556579"/>
          </a:xfrm>
          <a:solidFill>
            <a:srgbClr val="2C7A80">
              <a:alpha val="40000"/>
            </a:srgbClr>
          </a:solidFill>
        </p:spPr>
        <p:txBody>
          <a:bodyPr/>
          <a:lstStyle/>
          <a:p>
            <a:pPr algn="l"/>
            <a:r>
              <a:rPr lang="it-IT" i="1" cap="none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Francesco Stellato </a:t>
            </a:r>
          </a:p>
          <a:p>
            <a:pPr algn="ctr"/>
            <a:r>
              <a:rPr lang="it-IT" cap="none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Rome «Tor Vergata» &amp; INFN</a:t>
            </a:r>
          </a:p>
          <a:p>
            <a:pPr algn="r"/>
            <a:r>
              <a:rPr lang="it-IT" i="1" cap="none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on </a:t>
            </a:r>
            <a:r>
              <a:rPr lang="it-IT" i="1" cap="none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behalf</a:t>
            </a:r>
            <a:r>
              <a:rPr lang="it-IT" i="1" cap="none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i="1" cap="none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i="1" cap="none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cap="none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endParaRPr lang="it-IT" i="1" cap="none" dirty="0">
              <a:solidFill>
                <a:schemeClr val="tx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DA0E36-EBF9-4D8F-B55E-D14E524CE7A4}"/>
              </a:ext>
            </a:extLst>
          </p:cNvPr>
          <p:cNvSpPr txBox="1">
            <a:spLocks/>
          </p:cNvSpPr>
          <p:nvPr/>
        </p:nvSpPr>
        <p:spPr>
          <a:xfrm>
            <a:off x="234600" y="5393247"/>
            <a:ext cx="8352505" cy="124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4" descr="L'INFN CAMBIA LOGO">
            <a:extLst>
              <a:ext uri="{FF2B5EF4-FFF2-40B4-BE49-F238E27FC236}">
                <a16:creationId xmlns:a16="http://schemas.microsoft.com/office/drawing/2014/main" id="{E5F5BA06-34D0-43F0-A3FC-C3C65A24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480" y="771448"/>
            <a:ext cx="2580978" cy="14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4F8A5AC-2B5F-4A01-BDCE-3EC71CF1B5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" y="901205"/>
            <a:ext cx="4268460" cy="1302686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745F08-4062-3D75-E7A6-B360B9002086}"/>
              </a:ext>
            </a:extLst>
          </p:cNvPr>
          <p:cNvSpPr txBox="1"/>
          <p:nvPr/>
        </p:nvSpPr>
        <p:spPr>
          <a:xfrm>
            <a:off x="8065151" y="962336"/>
            <a:ext cx="39969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i="1" cap="none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Precision X-ray </a:t>
            </a:r>
            <a:r>
              <a:rPr lang="it-IT" i="1" cap="none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r>
              <a:rPr lang="it-IT" i="1" cap="none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endParaRPr lang="it-IT" i="1" dirty="0">
              <a:solidFill>
                <a:schemeClr val="tx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it-IT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22</a:t>
            </a:r>
            <a:r>
              <a:rPr lang="it-IT" i="1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it-IT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2023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D05DAC3-CD9A-6517-BA53-1FE206587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" y="-35400"/>
            <a:ext cx="12192000" cy="960969"/>
          </a:xfrm>
          <a:prstGeom prst="rect">
            <a:avLst/>
          </a:prstGeom>
        </p:spPr>
      </p:pic>
      <p:pic>
        <p:nvPicPr>
          <p:cNvPr id="13314" name="Picture 2" descr="EuAPS – EuPRAXIA Advanced Photon Sources">
            <a:extLst>
              <a:ext uri="{FF2B5EF4-FFF2-40B4-BE49-F238E27FC236}">
                <a16:creationId xmlns:a16="http://schemas.microsoft.com/office/drawing/2014/main" id="{D9497813-61D4-9ED3-80EE-CDF39CF9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0" y="2735238"/>
            <a:ext cx="3677928" cy="205077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2655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58" y="2802890"/>
            <a:ext cx="2065020" cy="87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443" y="4312576"/>
            <a:ext cx="146113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564" y="2662503"/>
            <a:ext cx="5016548" cy="348510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74"/>
          <p:cNvSpPr txBox="1"/>
          <p:nvPr/>
        </p:nvSpPr>
        <p:spPr>
          <a:xfrm>
            <a:off x="6743640" y="4461331"/>
            <a:ext cx="67370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sz="2400" kern="0" dirty="0">
                <a:solidFill>
                  <a:srgbClr val="00206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Scientific Quality: 50/50;  </a:t>
            </a: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sz="2400" kern="0" dirty="0">
                <a:solidFill>
                  <a:srgbClr val="00206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Impact: 47/50;  </a:t>
            </a: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sz="2400" kern="0" dirty="0" err="1">
                <a:solidFill>
                  <a:srgbClr val="00206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Implementation</a:t>
            </a:r>
            <a:r>
              <a:rPr lang="it-IT" sz="2400" kern="0" dirty="0">
                <a:solidFill>
                  <a:srgbClr val="00206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: 94/100</a:t>
            </a:r>
            <a:endParaRPr sz="24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7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708" y="3603387"/>
            <a:ext cx="648072" cy="2814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95B5DD7-5DA3-1609-564E-E43E63F9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3846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EuAPS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advanced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photon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sources</a:t>
            </a:r>
            <a:b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19C2-49B9-BA9C-A4AE-7B38CFE79B4F}"/>
              </a:ext>
            </a:extLst>
          </p:cNvPr>
          <p:cNvSpPr txBox="1"/>
          <p:nvPr/>
        </p:nvSpPr>
        <p:spPr>
          <a:xfrm>
            <a:off x="10112164" y="6405282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Cianchi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DFD8D6A-687C-7CB8-D0F3-86EFD9C71C7B}"/>
              </a:ext>
            </a:extLst>
          </p:cNvPr>
          <p:cNvSpPr txBox="1"/>
          <p:nvPr/>
        </p:nvSpPr>
        <p:spPr>
          <a:xfrm>
            <a:off x="6260155" y="3019519"/>
            <a:ext cx="7704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Next Generation EU</a:t>
            </a:r>
          </a:p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Research Infrastructures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1EA99D-7329-CAB7-01D8-350B3541A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29702"/>
            <a:ext cx="12192000" cy="9609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545889" cy="1400530"/>
          </a:xfrm>
        </p:spPr>
        <p:txBody>
          <a:bodyPr/>
          <a:lstStyle/>
          <a:p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25177"/>
            <a:ext cx="6086382" cy="47804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produce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by making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bunches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curved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trajectories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In plasma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driver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or 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electron)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creates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in a plasma</a:t>
            </a: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9" descr="Plasma_creation.jpg">
            <a:extLst>
              <a:ext uri="{FF2B5EF4-FFF2-40B4-BE49-F238E27FC236}">
                <a16:creationId xmlns:a16="http://schemas.microsoft.com/office/drawing/2014/main" id="{A118D24D-B203-4170-8D24-2942DE42C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174" y="1710020"/>
            <a:ext cx="5261477" cy="3892922"/>
          </a:xfrm>
          <a:prstGeom prst="rect">
            <a:avLst/>
          </a:prstGeom>
        </p:spPr>
      </p:pic>
      <p:pic>
        <p:nvPicPr>
          <p:cNvPr id="10" name="Picture 2" descr="Risultati immagini per plasma acceleration">
            <a:extLst>
              <a:ext uri="{FF2B5EF4-FFF2-40B4-BE49-F238E27FC236}">
                <a16:creationId xmlns:a16="http://schemas.microsoft.com/office/drawing/2014/main" id="{53D8FE6E-7F44-4189-A2B9-1905DC77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99" y="3704920"/>
            <a:ext cx="5647255" cy="219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77967B-215B-42ED-A073-D3DE2A3AFA8D}"/>
              </a:ext>
            </a:extLst>
          </p:cNvPr>
          <p:cNvSpPr txBox="1"/>
          <p:nvPr/>
        </p:nvSpPr>
        <p:spPr>
          <a:xfrm>
            <a:off x="702746" y="5897255"/>
            <a:ext cx="11090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plasma </a:t>
            </a:r>
            <a:r>
              <a:rPr lang="en-US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accelerates a 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witness electron bunch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injected behind the driver pulse. The </a:t>
            </a:r>
            <a:r>
              <a:rPr lang="it-IT" sz="24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lectrons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wiggle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in the plasma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8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EuAPS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462270"/>
            <a:ext cx="11099686" cy="22665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electron can be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 Free Electron Laser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EuPRAXIA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394583B9-FA7A-4166-8C34-08E8B51E75FB}"/>
              </a:ext>
            </a:extLst>
          </p:cNvPr>
          <p:cNvSpPr txBox="1"/>
          <p:nvPr/>
        </p:nvSpPr>
        <p:spPr>
          <a:xfrm>
            <a:off x="8571670" y="6429581"/>
            <a:ext cx="380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Albert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PPCF 56 (2014)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C24B38-51E8-3E3E-B17F-2D5D5A3E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392" y="2637060"/>
            <a:ext cx="5691496" cy="383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AC6EAB-A421-578E-F8F0-013935EA9A77}"/>
              </a:ext>
            </a:extLst>
          </p:cNvPr>
          <p:cNvSpPr txBox="1"/>
          <p:nvPr/>
        </p:nvSpPr>
        <p:spPr>
          <a:xfrm>
            <a:off x="646111" y="2637060"/>
            <a:ext cx="49062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At the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time, the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 «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byproduct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» of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on a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curved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trajectory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emit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photons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in the X-ray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phenomenon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referred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0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3AE97AC-8D88-43B9-8D1E-65C53D03E25D}"/>
              </a:ext>
            </a:extLst>
          </p:cNvPr>
          <p:cNvSpPr txBox="1"/>
          <p:nvPr/>
        </p:nvSpPr>
        <p:spPr>
          <a:xfrm>
            <a:off x="559283" y="1585696"/>
            <a:ext cx="41878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u="none" strike="noStrike" baseline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X-ray radiation with a certain degree of coherence is emitted with a synchrotron-like (wiggler) process within a narrow </a:t>
            </a:r>
            <a:r>
              <a:rPr lang="it-IT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cone</a:t>
            </a:r>
            <a:r>
              <a:rPr lang="it-IT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FB105D-28CB-4770-8B2E-A2ACA5C9AFAA}"/>
              </a:ext>
            </a:extLst>
          </p:cNvPr>
          <p:cNvSpPr txBox="1"/>
          <p:nvPr/>
        </p:nvSpPr>
        <p:spPr>
          <a:xfrm>
            <a:off x="7408615" y="5002016"/>
            <a:ext cx="4365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dirty="0" err="1">
                <a:latin typeface="MinionPro-Regular"/>
              </a:rPr>
              <a:t>Paroli</a:t>
            </a:r>
            <a:r>
              <a:rPr lang="en-US" sz="1800" dirty="0">
                <a:latin typeface="MinionPro-Regular"/>
              </a:rPr>
              <a:t> &amp; Potenza Adv Phys X 2017</a:t>
            </a:r>
            <a:endParaRPr lang="it-IT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BAFBBD21-671D-4846-B499-AB14B0A6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EuAPS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04E9A0F-1A2D-4484-851C-09226F48B7FC}"/>
              </a:ext>
            </a:extLst>
          </p:cNvPr>
          <p:cNvSpPr txBox="1"/>
          <p:nvPr/>
        </p:nvSpPr>
        <p:spPr>
          <a:xfrm>
            <a:off x="4218011" y="6127381"/>
            <a:ext cx="7657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Curcio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Phys. Rev. Accel.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2017; Curcio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NIM 2017</a:t>
            </a:r>
          </a:p>
          <a:p>
            <a:pPr marL="0" indent="0" algn="l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F63F25F-A044-4D2E-9CA2-03E8CF24E013}"/>
              </a:ext>
            </a:extLst>
          </p:cNvPr>
          <p:cNvSpPr txBox="1"/>
          <p:nvPr/>
        </p:nvSpPr>
        <p:spPr>
          <a:xfrm>
            <a:off x="559283" y="4755647"/>
            <a:ext cx="41878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radiation has been measured and characterized at the FLAME laser facility of the INFN-LNF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6FD8FD-0ED4-4EE9-AB42-E5865E97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188" y="1486652"/>
            <a:ext cx="5454425" cy="338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303F67-1573-450E-BCFF-2EBCB9F4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80" y="1531480"/>
            <a:ext cx="5742120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u="none" strike="noStrike" baseline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radiation covers the hard X-rays region and has a good spatial coherence. The </a:t>
            </a: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brightness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can be comparable with that of third-generation synchrotrons.							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Curcio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NIM 2017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Paroli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NIM 2015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1AA67CC-0390-4E34-89BC-B30B8C6D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878541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EuAPS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048D77-B326-44B2-A53B-FE9DAC31DB3A}"/>
              </a:ext>
            </a:extLst>
          </p:cNvPr>
          <p:cNvSpPr txBox="1"/>
          <p:nvPr/>
        </p:nvSpPr>
        <p:spPr>
          <a:xfrm>
            <a:off x="634613" y="4788076"/>
            <a:ext cx="5263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Preliminary simulations of the </a:t>
            </a:r>
            <a:r>
              <a:rPr lang="en-US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baseline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spectrum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maximized brilliance exploiting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high plasma density)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Stellato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et al.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Cond. Matt. 2022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B78B52-E7E7-79BC-B3A5-75B0DE29F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627" y="1531480"/>
            <a:ext cx="5654904" cy="45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02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1AA67CC-0390-4E34-89BC-B30B8C6D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878541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EuAPS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4772718E-4C19-4664-BD2B-0EC571DF1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697416"/>
              </p:ext>
            </p:extLst>
          </p:nvPr>
        </p:nvGraphicFramePr>
        <p:xfrm>
          <a:off x="466230" y="1903082"/>
          <a:ext cx="4692869" cy="22860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353298">
                  <a:extLst>
                    <a:ext uri="{9D8B030D-6E8A-4147-A177-3AD203B41FA5}">
                      <a16:colId xmlns:a16="http://schemas.microsoft.com/office/drawing/2014/main" val="3078946529"/>
                    </a:ext>
                  </a:extLst>
                </a:gridCol>
                <a:gridCol w="2339571">
                  <a:extLst>
                    <a:ext uri="{9D8B030D-6E8A-4147-A177-3AD203B41FA5}">
                      <a16:colId xmlns:a16="http://schemas.microsoft.com/office/drawing/2014/main" val="234598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65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Photon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energy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2-10 </a:t>
                      </a:r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438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Photons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</a:t>
                      </a:r>
                      <a:r>
                        <a:rPr lang="it-IT" sz="24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- 10</a:t>
                      </a:r>
                      <a:r>
                        <a:rPr lang="it-IT" sz="24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24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0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10-50 </a:t>
                      </a:r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691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</a:t>
                      </a:r>
                      <a:r>
                        <a:rPr lang="it-IT" sz="2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Hz  </a:t>
                      </a:r>
                      <a:endParaRPr lang="en-GB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009748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AFD629B-0440-48C8-9653-81620877F469}"/>
              </a:ext>
            </a:extLst>
          </p:cNvPr>
          <p:cNvSpPr txBox="1"/>
          <p:nvPr/>
        </p:nvSpPr>
        <p:spPr>
          <a:xfrm>
            <a:off x="5530498" y="2359288"/>
            <a:ext cx="46928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Expected parameters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radiation source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Photon science case</a:t>
            </a:r>
            <a:endParaRPr lang="it-IT" sz="2400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8675FF6-71A8-7480-3517-3A3AD65B5D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043" y="5299990"/>
            <a:ext cx="7445222" cy="1363874"/>
          </a:xfrm>
          <a:prstGeom prst="rect">
            <a:avLst/>
          </a:prstGeom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6D12F7F3-2C51-25E4-D761-DA2A3B416199}"/>
              </a:ext>
            </a:extLst>
          </p:cNvPr>
          <p:cNvSpPr/>
          <p:nvPr/>
        </p:nvSpPr>
        <p:spPr>
          <a:xfrm>
            <a:off x="7550870" y="3261674"/>
            <a:ext cx="857839" cy="1150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59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303F67-1573-450E-BCFF-2EBCB9F4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79" y="1623490"/>
            <a:ext cx="961697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good for?</a:t>
            </a:r>
          </a:p>
          <a:p>
            <a:pPr marL="0" indent="0">
              <a:buNone/>
            </a:pPr>
            <a:endParaRPr lang="en-US" sz="2400" b="1" i="0" u="none" strike="noStrike" baseline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i="0" u="none" strike="noStrike" baseline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radiation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covers a broad energy range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Spectroscopic techniques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		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Betatron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pulses are short (femtoseconds)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Pump-probe, time-resolved experiments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					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Betatron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radiation is partially (spatially) coherent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							Phase-contrast imaging</a:t>
            </a:r>
          </a:p>
          <a:p>
            <a:pPr marL="0" indent="0" algn="l">
              <a:buNone/>
            </a:pPr>
            <a:endParaRPr lang="en-US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F9B747-47C9-C7C2-073E-9FF11505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EuAPS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Experiment Provides the Best Look Yet at 'Warm Dense Matter' at Cores of  Giant Planets | SLAC National Accelerator Laboratory">
            <a:extLst>
              <a:ext uri="{FF2B5EF4-FFF2-40B4-BE49-F238E27FC236}">
                <a16:creationId xmlns:a16="http://schemas.microsoft.com/office/drawing/2014/main" id="{8DB9736C-44C0-123F-A318-414951AFE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69" y="3056191"/>
            <a:ext cx="3744605" cy="25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303F67-1573-450E-BCFF-2EBCB9F4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43" y="1427284"/>
            <a:ext cx="4614047" cy="160047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Ultra-fast, pump-probe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time-resolved X-ray Spectroscopy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F9B747-47C9-C7C2-073E-9FF11505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Science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nutshell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892DB13-3A69-D9CA-83AE-0290C7FC837D}"/>
              </a:ext>
            </a:extLst>
          </p:cNvPr>
          <p:cNvSpPr txBox="1">
            <a:spLocks/>
          </p:cNvSpPr>
          <p:nvPr/>
        </p:nvSpPr>
        <p:spPr>
          <a:xfrm>
            <a:off x="6170214" y="1427283"/>
            <a:ext cx="4614047" cy="160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Imaging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 small-scale source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CASUS/Blaurock">
            <a:extLst>
              <a:ext uri="{FF2B5EF4-FFF2-40B4-BE49-F238E27FC236}">
                <a16:creationId xmlns:a16="http://schemas.microsoft.com/office/drawing/2014/main" id="{9DA45D61-E922-3486-DA3A-4A572CC78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3" y="2328416"/>
            <a:ext cx="3674185" cy="275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817B51-0CFF-57C4-CD39-24305E50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48" y="2328416"/>
            <a:ext cx="5379139" cy="3254604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F60A710-422F-2FBE-E315-C773FA95311B}"/>
              </a:ext>
            </a:extLst>
          </p:cNvPr>
          <p:cNvSpPr txBox="1">
            <a:spLocks/>
          </p:cNvSpPr>
          <p:nvPr/>
        </p:nvSpPr>
        <p:spPr>
          <a:xfrm>
            <a:off x="7056727" y="5583020"/>
            <a:ext cx="3471450" cy="160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Tissues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Plants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Cultural Heritage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019397E-5221-58C5-4CF7-57BD9569E442}"/>
              </a:ext>
            </a:extLst>
          </p:cNvPr>
          <p:cNvSpPr txBox="1">
            <a:spLocks/>
          </p:cNvSpPr>
          <p:nvPr/>
        </p:nvSpPr>
        <p:spPr>
          <a:xfrm>
            <a:off x="-312792" y="5624996"/>
            <a:ext cx="6408792" cy="160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-dense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Font typeface="Wingdings 3" charset="2"/>
              <a:buNone/>
            </a:pP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Femtochemistry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organometallic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complexes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23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3F89C1-AE5B-C14C-FECD-9B90914DD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426764"/>
            <a:ext cx="10515600" cy="3885826"/>
          </a:xfrm>
        </p:spPr>
        <p:txBody>
          <a:bodyPr>
            <a:normAutofit/>
          </a:bodyPr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1- Static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imaging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​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2- Static X-ray absorption (and emission) spectroscopy​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3- Time-resolved pump-probe absorption (and emission) spectroscopy</a:t>
            </a:r>
          </a:p>
          <a:p>
            <a:pPr lvl="3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4- Time resolved imaging (ultrafast dynamics)</a:t>
            </a:r>
          </a:p>
          <a:p>
            <a:pPr lvl="4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and beyond (wide-angle X-ray scattering, diffraction, …)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D349350-48DD-7B3B-09CD-E95272E9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Science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4FF9AD-F916-FF6F-EE77-2B1D7C6881E7}"/>
              </a:ext>
            </a:extLst>
          </p:cNvPr>
          <p:cNvSpPr txBox="1"/>
          <p:nvPr/>
        </p:nvSpPr>
        <p:spPr>
          <a:xfrm>
            <a:off x="573741" y="1853248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Ultra-fast, (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partially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coherent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05724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5" y="246647"/>
            <a:ext cx="12342280" cy="1622321"/>
          </a:xfrm>
        </p:spPr>
        <p:txBody>
          <a:bodyPr>
            <a:normAutofit/>
          </a:bodyPr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Science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8" y="1174279"/>
            <a:ext cx="11955294" cy="484368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of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(and cultural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samples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Exploits the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brilliance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coherence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divergence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good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endParaRPr lang="it-IT" sz="22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X-ray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Relatively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easy,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exploit the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endParaRPr lang="it-IT" sz="22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Ultra-fast X-ray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spectroscopies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exploiting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ultra-short </a:t>
            </a:r>
            <a:r>
              <a:rPr lang="it-IT" sz="24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More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complicated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timing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pump and probe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exploits the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duration</a:t>
            </a:r>
          </a:p>
          <a:p>
            <a:pPr marL="0" indent="0">
              <a:lnSpc>
                <a:spcPct val="90000"/>
              </a:lnSpc>
              <a:buNone/>
            </a:pP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Time-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diffraction</a:t>
            </a: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Depending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samples,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monochromatic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high </a:t>
            </a:r>
            <a:r>
              <a:rPr lang="it-IT" sz="22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it-IT" sz="2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sz="24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4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9" y="1869809"/>
            <a:ext cx="8371428" cy="4678558"/>
          </a:xfrm>
        </p:spPr>
        <p:txBody>
          <a:bodyPr>
            <a:normAutofit fontScale="92500" lnSpcReduction="10000"/>
          </a:bodyPr>
          <a:lstStyle/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  <a:p>
            <a:pPr marL="457200" lvl="1" indent="0">
              <a:buNone/>
            </a:pP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	Plasma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X-ray source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figures</a:t>
            </a:r>
            <a:endParaRPr lang="it-IT" sz="22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it-IT" sz="22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science plan:</a:t>
            </a:r>
          </a:p>
          <a:p>
            <a:pPr marL="457200" lvl="1" indent="0">
              <a:buNone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Imaging</a:t>
            </a:r>
          </a:p>
          <a:p>
            <a:pPr marL="457200" lvl="1" indent="0">
              <a:buNone/>
            </a:pPr>
            <a:r>
              <a:rPr lang="it-IT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it-IT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… and </a:t>
            </a:r>
            <a:r>
              <a:rPr lang="it-IT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beyond</a:t>
            </a:r>
            <a:endParaRPr lang="it-IT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Outlook</a:t>
            </a:r>
          </a:p>
          <a:p>
            <a:pPr marL="0" indent="0">
              <a:buNone/>
            </a:pP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82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3D9977-49B9-EDB0-6E7C-95652C5F2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23" y="1404554"/>
            <a:ext cx="11374877" cy="420820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X-ray source will be developed @ FLAME (200 TW, 35 fs) to optimize: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Laser parameters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Plasma source devices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Electron diagnostics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X-ray spectrum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Photon flux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early 2024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moved to the SPARC bunker, installation of a new compressor and  refurbishing of the old one.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advanced photon diagnostics and the user end station will be tested and installed during/after the commissioning of the source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C6A8B69-DBEB-37B1-2E8F-522B0011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Science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- Timeline</a:t>
            </a:r>
          </a:p>
        </p:txBody>
      </p:sp>
    </p:spTree>
    <p:extLst>
      <p:ext uri="{BB962C8B-B14F-4D97-AF65-F5344CB8AC3E}">
        <p14:creationId xmlns:p14="http://schemas.microsoft.com/office/powerpoint/2010/main" val="428534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1A2B56-B5B9-87FF-0D5F-13750D59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912" y="2110294"/>
            <a:ext cx="8382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B7EA52E-1E8F-1CDF-7390-686F1389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32" y="1391508"/>
            <a:ext cx="10454979" cy="4931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science has already allowed performing X-ray measurements</a:t>
            </a: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 are not aiming at reinventing the wheel, </a:t>
            </a: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but we can build up and improve moving from the wheels that have already been invented.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7DBC09B-CA2D-74B4-3F91-6AC558DF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7012" y="246647"/>
            <a:ext cx="12342280" cy="1622321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it-IT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812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5" y="1722248"/>
            <a:ext cx="7121429" cy="4931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sources can fill the gap between synchrotrons and X-ray tubes for imaging and Computer Tomography (CT)</a:t>
            </a:r>
          </a:p>
          <a:p>
            <a:pPr algn="l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Pulsed X-ray source (duration </a:t>
            </a:r>
            <a:r>
              <a:rPr lang="en-US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30 fs)</a:t>
            </a:r>
          </a:p>
          <a:p>
            <a:pPr algn="l"/>
            <a:r>
              <a:rPr lang="en-US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="1" i="0" u="none" strike="noStrik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photons/pulse</a:t>
            </a:r>
          </a:p>
          <a:p>
            <a:pPr algn="l"/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Small diameter </a:t>
            </a:r>
            <a:r>
              <a:rPr lang="en-US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</a:p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ritical energy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 some</a:t>
            </a:r>
            <a:r>
              <a:rPr lang="en-US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keV </a:t>
            </a:r>
          </a:p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Low repetition rate: 0.05 Hz </a:t>
            </a:r>
          </a:p>
          <a:p>
            <a:pPr marL="0" indent="0" algn="l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Total acquisition time: 2 h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8203A01-F2D9-DA80-A824-38059841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05" y="1585762"/>
            <a:ext cx="4378817" cy="186099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BA27AF-9611-855C-0C5C-5D35FD7C2B78}"/>
              </a:ext>
            </a:extLst>
          </p:cNvPr>
          <p:cNvSpPr txBox="1"/>
          <p:nvPr/>
        </p:nvSpPr>
        <p:spPr>
          <a:xfrm>
            <a:off x="3688785" y="285877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 Reports 2019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bo 15">
            <a:extLst>
              <a:ext uri="{FF2B5EF4-FFF2-40B4-BE49-F238E27FC236}">
                <a16:creationId xmlns:a16="http://schemas.microsoft.com/office/drawing/2014/main" id="{27ECCED1-8B21-9E96-33EA-A38E44BD0044}"/>
              </a:ext>
            </a:extLst>
          </p:cNvPr>
          <p:cNvSpPr/>
          <p:nvPr/>
        </p:nvSpPr>
        <p:spPr>
          <a:xfrm flipH="1">
            <a:off x="9503922" y="1585763"/>
            <a:ext cx="1817667" cy="1555480"/>
          </a:xfrm>
          <a:prstGeom prst="cub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4FE1630-38BD-265A-1D3E-555A0BB7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imaging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751CEB4-C377-F876-1CD5-3D77A0A9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91" y="3453682"/>
            <a:ext cx="6668431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97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Computer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Tomography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(CT)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A0FB44-32D5-49C6-8407-B9775E3D4795}"/>
              </a:ext>
            </a:extLst>
          </p:cNvPr>
          <p:cNvSpPr txBox="1"/>
          <p:nvPr/>
        </p:nvSpPr>
        <p:spPr>
          <a:xfrm>
            <a:off x="472376" y="6335584"/>
            <a:ext cx="49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Cole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PNAS 2018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CD65C6-B85E-AF24-3E9B-18DEE2D3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60" y="1349973"/>
            <a:ext cx="6797696" cy="147339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A7A9B2-1863-918D-4178-3FC29A2DE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991" y="1349973"/>
            <a:ext cx="3368544" cy="49843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5AE0E28-6A37-6A73-5425-D7A10AC7F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60" y="2802326"/>
            <a:ext cx="6797696" cy="348920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0849FFA-5698-C455-9A59-D991AECEF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60" y="3121090"/>
            <a:ext cx="6797695" cy="30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39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Phase-contrast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imaging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6" y="1722248"/>
            <a:ext cx="6286644" cy="42894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sources have a 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spatial coherence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that allows performing 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Contrast Imaging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(PCI).</a:t>
            </a: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PCI,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one measures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difference in wavefront, while i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“traditional” imaging one measures the difference in the 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X-ray absorption coefficient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between different “objects”</a:t>
            </a:r>
          </a:p>
          <a:p>
            <a:pPr marL="0" indent="0" algn="just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PCI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provides better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radiography, especially when dealing with biological samples. </a:t>
            </a: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A0FB44-32D5-49C6-8407-B9775E3D4795}"/>
              </a:ext>
            </a:extLst>
          </p:cNvPr>
          <p:cNvSpPr txBox="1"/>
          <p:nvPr/>
        </p:nvSpPr>
        <p:spPr>
          <a:xfrm>
            <a:off x="472375" y="5550029"/>
            <a:ext cx="6286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PCI has been shown to work pretty well for thin samples exploiting 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</a:p>
          <a:p>
            <a:pPr marL="0" indent="0" algn="just">
              <a:buNone/>
            </a:pP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Wenz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Nature communications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8DAF7D-4E39-48C9-AFF5-F8FB816F7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460" y="1206094"/>
            <a:ext cx="3710107" cy="544775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C417C44-7855-4417-91F6-DA4878ABB1F1}"/>
              </a:ext>
            </a:extLst>
          </p:cNvPr>
          <p:cNvSpPr/>
          <p:nvPr/>
        </p:nvSpPr>
        <p:spPr>
          <a:xfrm>
            <a:off x="7833674" y="1300899"/>
            <a:ext cx="329938" cy="4213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928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Imaging –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setup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6" y="1537422"/>
            <a:ext cx="11641067" cy="21493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Variable sample-detector distance</a:t>
            </a: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Accurate sample positioning and rotation</a:t>
            </a:r>
          </a:p>
          <a:p>
            <a:pPr marL="0" indent="0" algn="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								       	Small pixel, 2D X-ray detector</a:t>
            </a:r>
          </a:p>
          <a:p>
            <a:pPr marL="0" indent="0" algn="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												CCD or CMOS</a:t>
            </a: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AA8E80-1780-B29D-F245-EED14220B2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881" y="3489217"/>
            <a:ext cx="4549061" cy="29160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6CC778-0EAD-2418-76E5-C44FF2D35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76" y="3489217"/>
            <a:ext cx="2626820" cy="2916065"/>
          </a:xfrm>
          <a:prstGeom prst="rect">
            <a:avLst/>
          </a:prstGeom>
        </p:spPr>
      </p:pic>
      <p:pic>
        <p:nvPicPr>
          <p:cNvPr id="9218" name="Picture 2" descr="High Energy Cameras for Indirect Detection">
            <a:extLst>
              <a:ext uri="{FF2B5EF4-FFF2-40B4-BE49-F238E27FC236}">
                <a16:creationId xmlns:a16="http://schemas.microsoft.com/office/drawing/2014/main" id="{A61EA5D5-89F8-4FFC-8A94-DD5AA48A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78069" y="4471208"/>
            <a:ext cx="2351714" cy="19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176D8DE9-480B-7105-0B9C-B482AD7B9094}"/>
              </a:ext>
            </a:extLst>
          </p:cNvPr>
          <p:cNvSpPr txBox="1"/>
          <p:nvPr/>
        </p:nvSpPr>
        <p:spPr>
          <a:xfrm>
            <a:off x="9593689" y="6472379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Balerna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79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Imaging – The pilot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6" y="1537422"/>
            <a:ext cx="5705249" cy="21493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Green science</a:t>
            </a:r>
            <a:endParaRPr lang="en-US" sz="2400" b="1" i="0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X-ray i</a:t>
            </a: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maging of leaves (and wood)</a:t>
            </a:r>
          </a:p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aiming at the (tens of) microns resolution</a:t>
            </a: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Experiments performed with the broad radiation spectrum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filtered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by different materials to obtain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difference maps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emphasizing the presence of heavy metal contaminants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pollution control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Details are in the caption following the image">
            <a:extLst>
              <a:ext uri="{FF2B5EF4-FFF2-40B4-BE49-F238E27FC236}">
                <a16:creationId xmlns:a16="http://schemas.microsoft.com/office/drawing/2014/main" id="{D8623EC1-C1EF-5D3C-1F01-663B86C6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965" y="1352000"/>
            <a:ext cx="5368264" cy="51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4AB908-E1E9-C0AF-CC4F-68C0A3E79C79}"/>
              </a:ext>
            </a:extLst>
          </p:cNvPr>
          <p:cNvSpPr txBox="1"/>
          <p:nvPr/>
        </p:nvSpPr>
        <p:spPr>
          <a:xfrm>
            <a:off x="472376" y="6464257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Reale</a:t>
            </a:r>
            <a:r>
              <a:rPr lang="fr-FR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et al. - MIDIX Soft X-rays </a:t>
            </a:r>
            <a:r>
              <a:rPr lang="fr-FR" sz="18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microradiography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25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Imaging – Cultural Heritage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6" y="1722248"/>
            <a:ext cx="4264994" cy="21493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Imaging of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ancient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paper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A picture containing indoor, food&#10;&#10;Description automatically generated">
            <a:extLst>
              <a:ext uri="{FF2B5EF4-FFF2-40B4-BE49-F238E27FC236}">
                <a16:creationId xmlns:a16="http://schemas.microsoft.com/office/drawing/2014/main" id="{347985DA-9F62-C4AC-EA7C-EAE1CD3D2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472" y="1423800"/>
            <a:ext cx="6527491" cy="4895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400706FA-4FF1-F43F-6268-D7E14EA00F51}"/>
              </a:ext>
            </a:extLst>
          </p:cNvPr>
          <p:cNvSpPr txBox="1"/>
          <p:nvPr/>
        </p:nvSpPr>
        <p:spPr>
          <a:xfrm>
            <a:off x="6096000" y="6478559"/>
            <a:ext cx="1047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with Dr. Giulia Festa, Centro Studi e Ricerche Enrico Fermi</a:t>
            </a:r>
          </a:p>
        </p:txBody>
      </p:sp>
      <p:pic>
        <p:nvPicPr>
          <p:cNvPr id="12290" name="Picture 2" descr="Figure 2">
            <a:extLst>
              <a:ext uri="{FF2B5EF4-FFF2-40B4-BE49-F238E27FC236}">
                <a16:creationId xmlns:a16="http://schemas.microsoft.com/office/drawing/2014/main" id="{5D845A64-A5A6-71C1-AFC2-9841447F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6" y="2791402"/>
            <a:ext cx="4717445" cy="23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C22278-C3E6-187C-53C4-4BBFFC4B15DE}"/>
              </a:ext>
            </a:extLst>
          </p:cNvPr>
          <p:cNvSpPr txBox="1"/>
          <p:nvPr/>
        </p:nvSpPr>
        <p:spPr>
          <a:xfrm>
            <a:off x="472376" y="5657671"/>
            <a:ext cx="8287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inks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thanks to filters)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B142E23-D955-380F-C7D7-C9A4A9525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92" y="4183200"/>
            <a:ext cx="2483629" cy="7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9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Time-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imaging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6" y="1722248"/>
            <a:ext cx="11445642" cy="21493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Nanoparticles dynamics</a:t>
            </a:r>
          </a:p>
          <a:p>
            <a:pPr marL="3657600" lvl="8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0" lvl="8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Shock-waves in materials</a:t>
            </a:r>
          </a:p>
          <a:p>
            <a:pPr algn="just"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							Liquid jet explosion </a:t>
            </a: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							under X-ray beams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F4CAE73-0336-A5E9-8D44-1EDB9FDD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576" y="2144959"/>
            <a:ext cx="2476264" cy="25869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97CAC8-8F30-426C-9806-F46DBEA165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15" t="4542" r="1710" b="4805"/>
          <a:stretch/>
        </p:blipFill>
        <p:spPr>
          <a:xfrm>
            <a:off x="472376" y="2271038"/>
            <a:ext cx="3484137" cy="16628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A029DED-78D1-F77B-C156-AABC52B315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209" y="3276801"/>
            <a:ext cx="3221136" cy="113836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29255A7-59F9-130F-63E7-814EFF9ACA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863" y="4075301"/>
            <a:ext cx="2290325" cy="26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1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63849" cy="884833"/>
          </a:xfrm>
        </p:spPr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CF66C4-0200-4D36-A870-88D622FAB34F}"/>
              </a:ext>
            </a:extLst>
          </p:cNvPr>
          <p:cNvSpPr txBox="1"/>
          <p:nvPr/>
        </p:nvSpPr>
        <p:spPr>
          <a:xfrm>
            <a:off x="362868" y="3488497"/>
            <a:ext cx="53012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X-ray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the X-ray </a:t>
            </a:r>
            <a:r>
              <a:rPr lang="it-IT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coefficient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acts </a:t>
            </a:r>
            <a:r>
              <a:rPr lang="it-IT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probe (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 Å) </a:t>
            </a:r>
            <a:r>
              <a:rPr lang="it-IT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metals </a:t>
            </a:r>
          </a:p>
          <a:p>
            <a:pPr>
              <a:spcBef>
                <a:spcPct val="50000"/>
              </a:spcBef>
            </a:pPr>
            <a:r>
              <a:rPr lang="it-IT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E78D52D-4E20-442A-8E42-98D61BB60F6A}"/>
              </a:ext>
            </a:extLst>
          </p:cNvPr>
          <p:cNvGrpSpPr/>
          <p:nvPr/>
        </p:nvGrpSpPr>
        <p:grpSpPr>
          <a:xfrm>
            <a:off x="5649325" y="3227138"/>
            <a:ext cx="6398122" cy="3134259"/>
            <a:chOff x="2599934" y="2043684"/>
            <a:chExt cx="7225553" cy="3792070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4E17116-29C8-4FFC-B6A0-76D93FF0DC1D}"/>
                </a:ext>
              </a:extLst>
            </p:cNvPr>
            <p:cNvSpPr/>
            <p:nvPr/>
          </p:nvSpPr>
          <p:spPr>
            <a:xfrm>
              <a:off x="2599934" y="2043684"/>
              <a:ext cx="7225553" cy="37920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9" name="Picture 2" descr="About XAS - - Diamond Light Source">
              <a:extLst>
                <a:ext uri="{FF2B5EF4-FFF2-40B4-BE49-F238E27FC236}">
                  <a16:creationId xmlns:a16="http://schemas.microsoft.com/office/drawing/2014/main" id="{E78A78CA-5220-4C1A-99C1-1FD2C2582A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19984" y="3353242"/>
              <a:ext cx="3959720" cy="223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7576F75D-1D61-45E9-ADC8-565E1AD2E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4679" y="4275599"/>
              <a:ext cx="2969009" cy="1419389"/>
            </a:xfrm>
            <a:prstGeom prst="rect">
              <a:avLst/>
            </a:prstGeom>
          </p:spPr>
        </p:pic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56F184E1-4778-449B-AC84-8AB6E696B6CF}"/>
                </a:ext>
              </a:extLst>
            </p:cNvPr>
            <p:cNvSpPr/>
            <p:nvPr/>
          </p:nvSpPr>
          <p:spPr>
            <a:xfrm>
              <a:off x="3131032" y="3791417"/>
              <a:ext cx="864096" cy="10606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AF66CB47-FB8A-4B20-94F9-D6F112A33C7C}"/>
                </a:ext>
              </a:extLst>
            </p:cNvPr>
            <p:cNvSpPr/>
            <p:nvPr/>
          </p:nvSpPr>
          <p:spPr>
            <a:xfrm>
              <a:off x="3525522" y="4321766"/>
              <a:ext cx="444494" cy="5566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2" descr="UREA BROTH BASE - provette">
              <a:extLst>
                <a:ext uri="{FF2B5EF4-FFF2-40B4-BE49-F238E27FC236}">
                  <a16:creationId xmlns:a16="http://schemas.microsoft.com/office/drawing/2014/main" id="{250F7856-3F4F-4302-BA41-0B9B7459ED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485"/>
            <a:stretch/>
          </p:blipFill>
          <p:spPr bwMode="auto">
            <a:xfrm>
              <a:off x="3266753" y="4325465"/>
              <a:ext cx="524034" cy="973104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64505B35-E6B9-4AEE-BED9-2ECD3FFBA0CA}"/>
                </a:ext>
              </a:extLst>
            </p:cNvPr>
            <p:cNvSpPr/>
            <p:nvPr/>
          </p:nvSpPr>
          <p:spPr>
            <a:xfrm>
              <a:off x="3995128" y="4878408"/>
              <a:ext cx="648072" cy="333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C53A63B-4B81-4DC0-84C1-6C4FD1AF54F4}"/>
                </a:ext>
              </a:extLst>
            </p:cNvPr>
            <p:cNvSpPr/>
            <p:nvPr/>
          </p:nvSpPr>
          <p:spPr>
            <a:xfrm>
              <a:off x="3076836" y="3415842"/>
              <a:ext cx="1638372" cy="333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23DBED35-AA35-4E85-892C-E2FD165E0733}"/>
                </a:ext>
              </a:extLst>
            </p:cNvPr>
            <p:cNvSpPr/>
            <p:nvPr/>
          </p:nvSpPr>
          <p:spPr>
            <a:xfrm>
              <a:off x="3070560" y="4907235"/>
              <a:ext cx="10837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F0000"/>
                  </a:solidFill>
                </a:rPr>
                <a:t>Metal </a:t>
              </a:r>
              <a:r>
                <a:rPr lang="it-IT" sz="1600" b="1" dirty="0" err="1">
                  <a:solidFill>
                    <a:srgbClr val="FF0000"/>
                  </a:solidFill>
                </a:rPr>
                <a:t>ions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43E2ED06-7BAD-45D9-9D0A-3BD319926CD0}"/>
                </a:ext>
              </a:extLst>
            </p:cNvPr>
            <p:cNvSpPr/>
            <p:nvPr/>
          </p:nvSpPr>
          <p:spPr>
            <a:xfrm>
              <a:off x="3340919" y="2292850"/>
              <a:ext cx="1075686" cy="409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dirty="0" err="1">
                  <a:solidFill>
                    <a:srgbClr val="0070C0"/>
                  </a:solidFill>
                </a:rPr>
                <a:t>Proteins</a:t>
              </a:r>
              <a:endParaRPr lang="it-IT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48AB333B-6C1B-4C5B-95CC-D835A9D2E4E6}"/>
                </a:ext>
              </a:extLst>
            </p:cNvPr>
            <p:cNvSpPr/>
            <p:nvPr/>
          </p:nvSpPr>
          <p:spPr>
            <a:xfrm>
              <a:off x="5983688" y="3670268"/>
              <a:ext cx="766976" cy="12114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8BD6F13D-4ED1-462A-B9CC-E6CD4EDF1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126" t="22130" r="16406" b="13940"/>
            <a:stretch/>
          </p:blipFill>
          <p:spPr>
            <a:xfrm>
              <a:off x="5940063" y="2137658"/>
              <a:ext cx="3465501" cy="3604123"/>
            </a:xfrm>
            <a:prstGeom prst="rect">
              <a:avLst/>
            </a:prstGeom>
          </p:spPr>
        </p:pic>
        <p:pic>
          <p:nvPicPr>
            <p:cNvPr id="40" name="Picture 4">
              <a:extLst>
                <a:ext uri="{FF2B5EF4-FFF2-40B4-BE49-F238E27FC236}">
                  <a16:creationId xmlns:a16="http://schemas.microsoft.com/office/drawing/2014/main" id="{A50657FA-1524-4C10-BB7D-773D4FE465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60164" y="2681271"/>
              <a:ext cx="1322996" cy="1698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9D6A9A7B-2611-458E-80D9-C593F6501C2C}"/>
                  </a:ext>
                </a:extLst>
              </p:cNvPr>
              <p:cNvSpPr txBox="1"/>
              <p:nvPr/>
            </p:nvSpPr>
            <p:spPr bwMode="auto">
              <a:xfrm>
                <a:off x="348079" y="5386809"/>
                <a:ext cx="5454650" cy="60801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(ℏ</m:t>
                      </m:r>
                      <m:r>
                        <m:rPr>
                          <m:sty m:val="p"/>
                        </m:rP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nor/>
                        </m:rP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m:rPr>
                          <m:nor/>
                        </m:rP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r>
                        <m:rPr>
                          <m:sty m:val="p"/>
                        </m:rP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begChr m:val="|"/>
                          <m:endChr m:val=""/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|"/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</m:acc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0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20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9D6A9A7B-2611-458E-80D9-C593F6501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079" y="5386809"/>
                <a:ext cx="5454650" cy="6080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BEB2797-3FFA-4598-B235-9DC62B22D44A}"/>
              </a:ext>
            </a:extLst>
          </p:cNvPr>
          <p:cNvCxnSpPr>
            <a:cxnSpLocks/>
          </p:cNvCxnSpPr>
          <p:nvPr/>
        </p:nvCxnSpPr>
        <p:spPr>
          <a:xfrm>
            <a:off x="3850607" y="5528310"/>
            <a:ext cx="0" cy="432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5652AE38-4DDF-45EB-AA0B-FAE6B272E2E4}"/>
              </a:ext>
            </a:extLst>
          </p:cNvPr>
          <p:cNvCxnSpPr>
            <a:cxnSpLocks/>
          </p:cNvCxnSpPr>
          <p:nvPr/>
        </p:nvCxnSpPr>
        <p:spPr>
          <a:xfrm>
            <a:off x="2447585" y="5556591"/>
            <a:ext cx="0" cy="432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D59A62A-2364-4356-8B95-452DB88C2083}"/>
              </a:ext>
            </a:extLst>
          </p:cNvPr>
          <p:cNvSpPr txBox="1"/>
          <p:nvPr/>
        </p:nvSpPr>
        <p:spPr>
          <a:xfrm>
            <a:off x="328959" y="1415223"/>
            <a:ext cx="1171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Like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synchrotron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wigglers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sources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broad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energy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(1-10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Unlike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synchrotrons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emit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short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(10-50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ideal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sources to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perform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time-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Scientists Discover Hidden Magnetic Waves in High-Temperature  Superconductors | BNL Newsroom">
            <a:extLst>
              <a:ext uri="{FF2B5EF4-FFF2-40B4-BE49-F238E27FC236}">
                <a16:creationId xmlns:a16="http://schemas.microsoft.com/office/drawing/2014/main" id="{E5DAC5E9-F695-3564-8176-7C867611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788" y="3229459"/>
            <a:ext cx="2957173" cy="316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3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09D42F-8A77-108F-3F9A-8F975E154C8A}"/>
              </a:ext>
            </a:extLst>
          </p:cNvPr>
          <p:cNvGrpSpPr/>
          <p:nvPr/>
        </p:nvGrpSpPr>
        <p:grpSpPr>
          <a:xfrm>
            <a:off x="307041" y="1276643"/>
            <a:ext cx="5788959" cy="1968533"/>
            <a:chOff x="1617568" y="1523375"/>
            <a:chExt cx="6288259" cy="2152357"/>
          </a:xfrm>
          <a:solidFill>
            <a:srgbClr val="0070C0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79002D0-5EB6-50D0-3F83-401EC477B6A4}"/>
                </a:ext>
              </a:extLst>
            </p:cNvPr>
            <p:cNvSpPr/>
            <p:nvPr/>
          </p:nvSpPr>
          <p:spPr>
            <a:xfrm>
              <a:off x="1617568" y="1523375"/>
              <a:ext cx="6288259" cy="21523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Facility with very high field plasma accelerators, driven by lasers or beams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– 100 GV/m accelerating field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Shrink down the facility size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00C443D-4AA0-D68F-E330-5FFE7E19BA28}"/>
                </a:ext>
              </a:extLst>
            </p:cNvPr>
            <p:cNvSpPr txBox="1"/>
            <p:nvPr/>
          </p:nvSpPr>
          <p:spPr>
            <a:xfrm>
              <a:off x="2142142" y="2274720"/>
              <a:ext cx="555927" cy="63938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889DBC-9183-9BEF-AAE2-306D4A82AD70}"/>
              </a:ext>
            </a:extLst>
          </p:cNvPr>
          <p:cNvGrpSpPr/>
          <p:nvPr/>
        </p:nvGrpSpPr>
        <p:grpSpPr>
          <a:xfrm>
            <a:off x="670152" y="3636393"/>
            <a:ext cx="6288259" cy="2152357"/>
            <a:chOff x="4286176" y="3551824"/>
            <a:chExt cx="6288259" cy="2152357"/>
          </a:xfrm>
          <a:solidFill>
            <a:srgbClr val="0070C0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CFC6D9-E9E2-A6F8-E928-C4737F28DCD7}"/>
                </a:ext>
              </a:extLst>
            </p:cNvPr>
            <p:cNvSpPr/>
            <p:nvPr/>
          </p:nvSpPr>
          <p:spPr>
            <a:xfrm>
              <a:off x="4286176" y="3551824"/>
              <a:ext cx="6288259" cy="21523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Producing particle and photon pulses to support several urgent and timely science cases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Enable frontier science in new regions and parameter regimes 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7C5B402-68E9-1496-B465-A1C3F2526DF1}"/>
                </a:ext>
              </a:extLst>
            </p:cNvPr>
            <p:cNvSpPr txBox="1"/>
            <p:nvPr/>
          </p:nvSpPr>
          <p:spPr>
            <a:xfrm>
              <a:off x="4666370" y="4192205"/>
              <a:ext cx="379828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425D92-A4C5-D97E-C26E-73D154D3B874}"/>
              </a:ext>
            </a:extLst>
          </p:cNvPr>
          <p:cNvSpPr txBox="1"/>
          <p:nvPr/>
        </p:nvSpPr>
        <p:spPr>
          <a:xfrm>
            <a:off x="307041" y="5956029"/>
            <a:ext cx="609858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https://www.eupraxia-facility.org/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058DE84-C93C-283D-F3F7-7918A8A3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B1406711-0E69-A007-D387-E57F68035674}"/>
              </a:ext>
            </a:extLst>
          </p:cNvPr>
          <p:cNvSpPr txBox="1"/>
          <p:nvPr/>
        </p:nvSpPr>
        <p:spPr>
          <a:xfrm>
            <a:off x="228862" y="6426816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M. Ferrario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AFA39C1-62EB-A802-C47E-3CE491AE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104" y="3974228"/>
            <a:ext cx="1228896" cy="130510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9A89D56-0DEE-A5DA-9596-A8277EF4F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22" y="1656760"/>
            <a:ext cx="5609464" cy="24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69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oducts | easyXAFS">
            <a:extLst>
              <a:ext uri="{FF2B5EF4-FFF2-40B4-BE49-F238E27FC236}">
                <a16:creationId xmlns:a16="http://schemas.microsoft.com/office/drawing/2014/main" id="{4CCD00E8-81EB-777B-D250-2D653B30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158" y="1682604"/>
            <a:ext cx="5414805" cy="344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78665E13-3347-5FFB-CEAD-AC70C70F524A}"/>
              </a:ext>
            </a:extLst>
          </p:cNvPr>
          <p:cNvGrpSpPr/>
          <p:nvPr/>
        </p:nvGrpSpPr>
        <p:grpSpPr>
          <a:xfrm>
            <a:off x="3193189" y="1682604"/>
            <a:ext cx="2610215" cy="4722678"/>
            <a:chOff x="2076475" y="1248280"/>
            <a:chExt cx="2610215" cy="472267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D1A4712-CD18-F86B-CCD5-52A3D4E03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475" y="1445952"/>
              <a:ext cx="2610214" cy="4525006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F5ABF3D-B36D-35BE-D0CE-4B4744CCA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6476" y="1248280"/>
              <a:ext cx="2610214" cy="395343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636AE0F2-A956-6842-E8DC-8F8CB310E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59" y="1682604"/>
            <a:ext cx="2985602" cy="4722678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63B777D6-B6A3-13CC-2530-A57B94AF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63849" cy="884833"/>
          </a:xfrm>
        </p:spPr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AC0ACF8-8CA3-3402-769D-A2E4F0609E8C}"/>
              </a:ext>
            </a:extLst>
          </p:cNvPr>
          <p:cNvSpPr txBox="1"/>
          <p:nvPr/>
        </p:nvSpPr>
        <p:spPr>
          <a:xfrm>
            <a:off x="6302158" y="5182207"/>
            <a:ext cx="5414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Interaction of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biomolecules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concentration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 with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metal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Time-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resolved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studies of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metallic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-dense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145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63849" cy="1400530"/>
          </a:xfrm>
        </p:spPr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51" y="1676927"/>
            <a:ext cx="11359960" cy="498796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71D9CA9-D4F6-4B05-8100-62B8B54390AC}"/>
              </a:ext>
            </a:extLst>
          </p:cNvPr>
          <p:cNvSpPr txBox="1"/>
          <p:nvPr/>
        </p:nvSpPr>
        <p:spPr>
          <a:xfrm>
            <a:off x="184965" y="1469535"/>
            <a:ext cx="59033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Single-shot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XANES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 Ti K-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edge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Kettle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Rev. Lett. 2021</a:t>
            </a: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DF89ECD0-BAE2-B59C-EF74-00452D915CB5}"/>
              </a:ext>
            </a:extLst>
          </p:cNvPr>
          <p:cNvGrpSpPr/>
          <p:nvPr/>
        </p:nvGrpSpPr>
        <p:grpSpPr>
          <a:xfrm>
            <a:off x="232152" y="2192790"/>
            <a:ext cx="5903314" cy="2472419"/>
            <a:chOff x="439489" y="4156954"/>
            <a:chExt cx="5903314" cy="247241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D13ABA2-5B00-B5B9-7E95-89F2F1F9D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73" b="-4900"/>
            <a:stretch/>
          </p:blipFill>
          <p:spPr>
            <a:xfrm>
              <a:off x="439489" y="4156954"/>
              <a:ext cx="3157756" cy="2472419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5B61D8F-7FF7-4D73-71DC-72D33432C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245" y="4156954"/>
              <a:ext cx="2745558" cy="2362727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6EAB291-4EA4-457E-4961-70691715ED44}"/>
                </a:ext>
              </a:extLst>
            </p:cNvPr>
            <p:cNvSpPr/>
            <p:nvPr/>
          </p:nvSpPr>
          <p:spPr>
            <a:xfrm>
              <a:off x="602939" y="4170908"/>
              <a:ext cx="537704" cy="2973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88E6BC-464A-6624-C78C-87C7C430230C}"/>
              </a:ext>
            </a:extLst>
          </p:cNvPr>
          <p:cNvSpPr txBox="1"/>
          <p:nvPr/>
        </p:nvSpPr>
        <p:spPr>
          <a:xfrm>
            <a:off x="2476537" y="2887730"/>
            <a:ext cx="62688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Cylindrical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Mosaic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analyzer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F04A40-04F6-EE7B-EE99-94196A9DB53C}"/>
              </a:ext>
            </a:extLst>
          </p:cNvPr>
          <p:cNvSpPr txBox="1"/>
          <p:nvPr/>
        </p:nvSpPr>
        <p:spPr>
          <a:xfrm>
            <a:off x="6442152" y="1463521"/>
            <a:ext cx="590331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Single-shot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EXAFS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 Cu K-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edge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Kettle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pPr algn="just"/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11A79F2-99D2-BB04-88F2-1B5FF81BDB44}"/>
              </a:ext>
            </a:extLst>
          </p:cNvPr>
          <p:cNvGrpSpPr/>
          <p:nvPr/>
        </p:nvGrpSpPr>
        <p:grpSpPr>
          <a:xfrm>
            <a:off x="7068118" y="2185787"/>
            <a:ext cx="4938917" cy="4599904"/>
            <a:chOff x="7068118" y="2185787"/>
            <a:chExt cx="4938917" cy="4599904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20286BE-7F90-367B-BC71-7386880E3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982"/>
            <a:stretch/>
          </p:blipFill>
          <p:spPr>
            <a:xfrm>
              <a:off x="9428884" y="2185787"/>
              <a:ext cx="2578151" cy="2362727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9FCA9F72-583F-4C67-6A0B-4712B5309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8118" y="4557061"/>
              <a:ext cx="4938917" cy="2228630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B0ED5B5-E2B2-6FCC-A89D-680FDC3528A7}"/>
                </a:ext>
              </a:extLst>
            </p:cNvPr>
            <p:cNvSpPr/>
            <p:nvPr/>
          </p:nvSpPr>
          <p:spPr>
            <a:xfrm>
              <a:off x="9537576" y="2307121"/>
              <a:ext cx="389106" cy="2973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78518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816883" cy="1400530"/>
          </a:xfrm>
        </p:spPr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setup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51" y="1676927"/>
            <a:ext cx="11359960" cy="498796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BD7404-91F3-A139-5D49-99C99D6A48F8}"/>
              </a:ext>
            </a:extLst>
          </p:cNvPr>
          <p:cNvSpPr txBox="1"/>
          <p:nvPr/>
        </p:nvSpPr>
        <p:spPr>
          <a:xfrm>
            <a:off x="505477" y="1742201"/>
            <a:ext cx="473562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X-ray Absorption Spectroscopy </a:t>
            </a:r>
          </a:p>
          <a:p>
            <a:pPr algn="ctr"/>
            <a:r>
              <a:rPr lang="en-GB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dispersive mode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GB" sz="240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Curved or mosaic crystal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analyzers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Position sensitive detector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High-power femtosecond laser for pump-probe measurements</a:t>
            </a:r>
          </a:p>
          <a:p>
            <a:pPr algn="l"/>
            <a:endParaRPr lang="en-GB" sz="240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08187E5-E38E-5C5C-3D8D-37DBB53A1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953" y="1908040"/>
            <a:ext cx="6297998" cy="3124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D3675F-3F78-ADBC-4A9C-7B7D37252978}"/>
              </a:ext>
            </a:extLst>
          </p:cNvPr>
          <p:cNvSpPr txBox="1"/>
          <p:nvPr/>
        </p:nvSpPr>
        <p:spPr>
          <a:xfrm>
            <a:off x="392550" y="5980035"/>
            <a:ext cx="11359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GB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nochromator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to maximize the photon flux on the sample</a:t>
            </a:r>
            <a:endParaRPr lang="en-GB" sz="240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49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63849" cy="1400530"/>
          </a:xfrm>
        </p:spPr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Ultra-fast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Spectroscopies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51" y="1676927"/>
            <a:ext cx="11359960" cy="498796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335DB1-6336-487D-958C-228CB25C5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43" y="1434450"/>
            <a:ext cx="11475343" cy="190545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FF2F06C-7099-4A3C-B88F-BC83BE610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23" y="3285041"/>
            <a:ext cx="4604035" cy="3060674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71D9CA9-D4F6-4B05-8100-62B8B54390AC}"/>
              </a:ext>
            </a:extLst>
          </p:cNvPr>
          <p:cNvSpPr txBox="1"/>
          <p:nvPr/>
        </p:nvSpPr>
        <p:spPr>
          <a:xfrm>
            <a:off x="472643" y="3461724"/>
            <a:ext cx="60943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Optical laser pump /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probe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can follow the non-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equilibrium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dynamics of the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copper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via XAS on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timescale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Mahieu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Nature Comm 2015</a:t>
            </a:r>
          </a:p>
          <a:p>
            <a:pPr algn="just"/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240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29FE712-FEE6-48FA-AA43-D127EB17DC9D}"/>
              </a:ext>
            </a:extLst>
          </p:cNvPr>
          <p:cNvSpPr/>
          <p:nvPr/>
        </p:nvSpPr>
        <p:spPr>
          <a:xfrm>
            <a:off x="7412477" y="3285041"/>
            <a:ext cx="204280" cy="2973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B032E821-5510-4D6C-888A-07D8E2DAF774}"/>
              </a:ext>
            </a:extLst>
          </p:cNvPr>
          <p:cNvSpPr/>
          <p:nvPr/>
        </p:nvSpPr>
        <p:spPr>
          <a:xfrm>
            <a:off x="7360597" y="5993513"/>
            <a:ext cx="204280" cy="2973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83F316-1F22-4429-9E2D-BE1B97295F9C}"/>
              </a:ext>
            </a:extLst>
          </p:cNvPr>
          <p:cNvSpPr txBox="1"/>
          <p:nvPr/>
        </p:nvSpPr>
        <p:spPr>
          <a:xfrm>
            <a:off x="470686" y="5486931"/>
            <a:ext cx="60944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Measurements of Ionization States in Warm Dense Aluminum with </a:t>
            </a:r>
            <a:r>
              <a:rPr lang="it-IT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Mo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2017 </a:t>
            </a:r>
          </a:p>
        </p:txBody>
      </p:sp>
    </p:spTree>
    <p:extLst>
      <p:ext uri="{BB962C8B-B14F-4D97-AF65-F5344CB8AC3E}">
        <p14:creationId xmlns:p14="http://schemas.microsoft.com/office/powerpoint/2010/main" val="2998319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9D6A7F0-D152-C848-7FD9-2FAEE034A0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76513"/>
            <a:ext cx="7197449" cy="362408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485E2A9F-44E8-B92E-A5F9-BD5D022E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63849" cy="1400530"/>
          </a:xfrm>
        </p:spPr>
        <p:txBody>
          <a:bodyPr/>
          <a:lstStyle/>
          <a:p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5C3DB1D-0C09-3A97-DCDB-B65777C13C54}"/>
              </a:ext>
            </a:extLst>
          </p:cNvPr>
          <p:cNvSpPr txBox="1"/>
          <p:nvPr/>
        </p:nvSpPr>
        <p:spPr>
          <a:xfrm>
            <a:off x="9593689" y="6472379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Balerna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9CE2A0-530D-B5CF-3B26-714D97A45C75}"/>
              </a:ext>
            </a:extLst>
          </p:cNvPr>
          <p:cNvSpPr txBox="1"/>
          <p:nvPr/>
        </p:nvSpPr>
        <p:spPr>
          <a:xfrm>
            <a:off x="306370" y="1574211"/>
            <a:ext cx="116562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Design and performance of a </a:t>
            </a:r>
            <a:r>
              <a:rPr lang="en-GB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compact x-ray emission spectrometer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having a</a:t>
            </a:r>
            <a:r>
              <a:rPr lang="en-GB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dispersive refocusing Rowland (DRR) circle geometry </a:t>
            </a:r>
            <a:r>
              <a:rPr lang="en-GB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GB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high energy resolution even for UNFOCUSED x-ray sources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0228C23-493E-229A-1D61-AF66FA3C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0" y="3328385"/>
            <a:ext cx="3915321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0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2231" y="246647"/>
            <a:ext cx="12342280" cy="1622321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Outlook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131" y="1482469"/>
            <a:ext cx="9867222" cy="484368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A source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itself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contributing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sources to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obtain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synchrotron-level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images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small-scale facilities</a:t>
            </a:r>
          </a:p>
          <a:p>
            <a:pPr>
              <a:lnSpc>
                <a:spcPct val="90000"/>
              </a:lnSpc>
            </a:pP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Ultra-fast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exploiting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ultra-short </a:t>
            </a:r>
            <a:r>
              <a:rPr lang="it-IT" sz="24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it-IT" sz="24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Synergy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the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EuPRAXIA@SPARC_LAB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Free Electron Laser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beamlines</a:t>
            </a:r>
            <a:endParaRPr lang="it-IT" sz="24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location,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pulse-length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wavelength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	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brilliance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it-IT" sz="24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400" b="1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EuPRAXIA’s</a:t>
            </a:r>
            <a:r>
              <a:rPr lang="it-IT" sz="2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goal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(science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4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compact </a:t>
            </a:r>
            <a:r>
              <a:rPr lang="it-IT" sz="2400" dirty="0" err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  <a:endParaRPr lang="it-IT" sz="24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4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29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CE726952-9B4C-CB7E-6313-061AD91BA97F}"/>
              </a:ext>
            </a:extLst>
          </p:cNvPr>
          <p:cNvSpPr/>
          <p:nvPr/>
        </p:nvSpPr>
        <p:spPr>
          <a:xfrm>
            <a:off x="1348433" y="1541230"/>
            <a:ext cx="6397870" cy="1301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Acknowledgements</a:t>
            </a:r>
            <a:endParaRPr lang="it-IT" b="1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CD91DBA-AD62-44F0-BE5B-746F682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473" y="3820354"/>
            <a:ext cx="3220830" cy="211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74C93F-F54D-4F62-8518-D9D3C5214800}"/>
              </a:ext>
            </a:extLst>
          </p:cNvPr>
          <p:cNvSpPr txBox="1"/>
          <p:nvPr/>
        </p:nvSpPr>
        <p:spPr>
          <a:xfrm>
            <a:off x="3881297" y="1706707"/>
            <a:ext cx="1522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400" dirty="0">
                <a:solidFill>
                  <a:srgbClr val="002060"/>
                </a:solidFill>
              </a:rPr>
              <a:t>@</a:t>
            </a:r>
          </a:p>
        </p:txBody>
      </p:sp>
      <p:pic>
        <p:nvPicPr>
          <p:cNvPr id="9" name="Picture 4" descr="L'INFN CAMBIA LOGO">
            <a:extLst>
              <a:ext uri="{FF2B5EF4-FFF2-40B4-BE49-F238E27FC236}">
                <a16:creationId xmlns:a16="http://schemas.microsoft.com/office/drawing/2014/main" id="{43DEF25B-228B-4DF2-9240-CDC318CF8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433" y="2802308"/>
            <a:ext cx="2606989" cy="144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C88E7C7-06B2-4D00-822C-94A1B65B9CF0}"/>
              </a:ext>
            </a:extLst>
          </p:cNvPr>
          <p:cNvSpPr/>
          <p:nvPr/>
        </p:nvSpPr>
        <p:spPr>
          <a:xfrm>
            <a:off x="1126859" y="5832229"/>
            <a:ext cx="9568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</a:t>
            </a:r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all</a:t>
            </a:r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for the </a:t>
            </a:r>
            <a:r>
              <a:rPr lang="it-IT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kind</a:t>
            </a:r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attention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77BDB2-BC40-44AE-AF74-35DB1611375E}"/>
              </a:ext>
            </a:extLst>
          </p:cNvPr>
          <p:cNvSpPr txBox="1"/>
          <p:nvPr/>
        </p:nvSpPr>
        <p:spPr>
          <a:xfrm>
            <a:off x="9581745" y="363833"/>
            <a:ext cx="19641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People</a:t>
            </a:r>
          </a:p>
          <a:p>
            <a:endParaRPr lang="it-IT" dirty="0"/>
          </a:p>
          <a:p>
            <a:pPr marL="342900" indent="-342900">
              <a:buAutoNum type="alphaUcPeriod"/>
            </a:pPr>
            <a:r>
              <a:rPr lang="it-IT" i="1" dirty="0"/>
              <a:t>Balerna</a:t>
            </a:r>
          </a:p>
          <a:p>
            <a:r>
              <a:rPr lang="it-IT" i="1" dirty="0"/>
              <a:t>L. </a:t>
            </a:r>
            <a:r>
              <a:rPr lang="it-IT" i="1" dirty="0" err="1"/>
              <a:t>Brombal</a:t>
            </a:r>
            <a:endParaRPr lang="it-IT" i="1" dirty="0"/>
          </a:p>
          <a:p>
            <a:r>
              <a:rPr lang="it-IT" i="1" dirty="0"/>
              <a:t>F. Brun</a:t>
            </a:r>
          </a:p>
          <a:p>
            <a:r>
              <a:rPr lang="it-IT" i="1" dirty="0"/>
              <a:t>A. </a:t>
            </a:r>
            <a:r>
              <a:rPr lang="it-IT" i="1" dirty="0" err="1"/>
              <a:t>Cianchi</a:t>
            </a:r>
            <a:endParaRPr lang="it-IT" i="1" dirty="0"/>
          </a:p>
          <a:p>
            <a:r>
              <a:rPr lang="it-IT" i="1" dirty="0"/>
              <a:t>A. Curcio</a:t>
            </a:r>
          </a:p>
          <a:p>
            <a:r>
              <a:rPr lang="it-IT" i="1" dirty="0"/>
              <a:t>M. Coreno</a:t>
            </a:r>
          </a:p>
          <a:p>
            <a:r>
              <a:rPr lang="it-IT" i="1" dirty="0"/>
              <a:t>S. Donato</a:t>
            </a:r>
          </a:p>
          <a:p>
            <a:r>
              <a:rPr lang="it-IT" i="1" dirty="0"/>
              <a:t>Z. </a:t>
            </a:r>
            <a:r>
              <a:rPr lang="it-IT" i="1" dirty="0" err="1"/>
              <a:t>Ebrahimpour</a:t>
            </a:r>
            <a:endParaRPr lang="it-IT" i="1" dirty="0"/>
          </a:p>
          <a:p>
            <a:r>
              <a:rPr lang="it-IT" i="1" dirty="0"/>
              <a:t>F. </a:t>
            </a:r>
            <a:r>
              <a:rPr lang="it-IT" i="1" dirty="0" err="1"/>
              <a:t>Galdenzi</a:t>
            </a:r>
            <a:endParaRPr lang="it-IT" i="1" dirty="0"/>
          </a:p>
          <a:p>
            <a:r>
              <a:rPr lang="it-IT" i="1" dirty="0"/>
              <a:t>M. Galletti</a:t>
            </a:r>
          </a:p>
          <a:p>
            <a:r>
              <a:rPr lang="it-IT" i="1" dirty="0"/>
              <a:t>M. Ferrario</a:t>
            </a:r>
          </a:p>
          <a:p>
            <a:r>
              <a:rPr lang="it-IT" i="1" dirty="0"/>
              <a:t>A. Marcelli</a:t>
            </a:r>
          </a:p>
          <a:p>
            <a:r>
              <a:rPr lang="it-IT" i="1" dirty="0"/>
              <a:t>V. </a:t>
            </a:r>
            <a:r>
              <a:rPr lang="it-IT" i="1" dirty="0" err="1"/>
              <a:t>Minicozzi</a:t>
            </a:r>
            <a:endParaRPr lang="it-IT" i="1" dirty="0"/>
          </a:p>
          <a:p>
            <a:r>
              <a:rPr lang="it-IT" i="1" dirty="0"/>
              <a:t>S. Morante</a:t>
            </a:r>
          </a:p>
          <a:p>
            <a:r>
              <a:rPr lang="it-IT" i="1" dirty="0"/>
              <a:t>R. Pompili</a:t>
            </a:r>
          </a:p>
          <a:p>
            <a:r>
              <a:rPr lang="it-IT" i="1" dirty="0"/>
              <a:t>V. </a:t>
            </a:r>
            <a:r>
              <a:rPr lang="it-IT" i="1" dirty="0" err="1"/>
              <a:t>Shpakov</a:t>
            </a:r>
            <a:endParaRPr lang="it-IT" i="1" dirty="0"/>
          </a:p>
          <a:p>
            <a:r>
              <a:rPr lang="it-IT" i="1" dirty="0"/>
              <a:t>F. Villa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14BD73-B0FB-C06C-1FE5-B03DF08EF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433" y="1541230"/>
            <a:ext cx="2614517" cy="1301449"/>
          </a:xfrm>
          <a:prstGeom prst="rect">
            <a:avLst/>
          </a:prstGeom>
        </p:spPr>
      </p:pic>
      <p:pic>
        <p:nvPicPr>
          <p:cNvPr id="7" name="Picture 2" descr="Image result for sparclab lnf">
            <a:extLst>
              <a:ext uri="{FF2B5EF4-FFF2-40B4-BE49-F238E27FC236}">
                <a16:creationId xmlns:a16="http://schemas.microsoft.com/office/drawing/2014/main" id="{00EF2E05-C7D5-CB6B-E3CF-B9FB86F9E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500" y="1907164"/>
            <a:ext cx="3022803" cy="7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uAPS – EuPRAXIA Advanced Photon Sources">
            <a:extLst>
              <a:ext uri="{FF2B5EF4-FFF2-40B4-BE49-F238E27FC236}">
                <a16:creationId xmlns:a16="http://schemas.microsoft.com/office/drawing/2014/main" id="{FA175C35-7C8D-2863-D382-8479D67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8" y="2724012"/>
            <a:ext cx="2736155" cy="152564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623E9E66-C605-8887-F3B6-6C9F0D75A7E3}"/>
              </a:ext>
            </a:extLst>
          </p:cNvPr>
          <p:cNvSpPr/>
          <p:nvPr/>
        </p:nvSpPr>
        <p:spPr>
          <a:xfrm>
            <a:off x="3881297" y="2762924"/>
            <a:ext cx="1128851" cy="1486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1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68"/>
          <p:cNvGrpSpPr/>
          <p:nvPr/>
        </p:nvGrpSpPr>
        <p:grpSpPr>
          <a:xfrm>
            <a:off x="1547814" y="1389375"/>
            <a:ext cx="9097963" cy="4324350"/>
            <a:chOff x="15" y="798"/>
            <a:chExt cx="5731" cy="2724"/>
          </a:xfrm>
        </p:grpSpPr>
        <p:sp>
          <p:nvSpPr>
            <p:cNvPr id="644" name="Google Shape;644;p68"/>
            <p:cNvSpPr/>
            <p:nvPr/>
          </p:nvSpPr>
          <p:spPr>
            <a:xfrm>
              <a:off x="15" y="798"/>
              <a:ext cx="5730" cy="2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SzPts val="1800"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5" name="Google Shape;645;p6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" y="798"/>
              <a:ext cx="5731" cy="27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8CDC0EC-05E1-E2E8-31BB-1B46BA078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AB69C14-91E9-B486-1247-9865C7C5AB8B}"/>
              </a:ext>
            </a:extLst>
          </p:cNvPr>
          <p:cNvSpPr txBox="1"/>
          <p:nvPr/>
        </p:nvSpPr>
        <p:spPr>
          <a:xfrm>
            <a:off x="228862" y="6426816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M. Ferrario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69"/>
          <p:cNvGrpSpPr/>
          <p:nvPr/>
        </p:nvGrpSpPr>
        <p:grpSpPr>
          <a:xfrm>
            <a:off x="1828800" y="1572333"/>
            <a:ext cx="8752303" cy="4449088"/>
            <a:chOff x="674" y="1008"/>
            <a:chExt cx="4374" cy="2014"/>
          </a:xfrm>
        </p:grpSpPr>
        <p:sp>
          <p:nvSpPr>
            <p:cNvPr id="651" name="Google Shape;651;p69"/>
            <p:cNvSpPr/>
            <p:nvPr/>
          </p:nvSpPr>
          <p:spPr>
            <a:xfrm>
              <a:off x="674" y="1008"/>
              <a:ext cx="4374" cy="2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  <a:buSzPts val="1800"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2" name="Google Shape;652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4" y="1008"/>
              <a:ext cx="4373" cy="20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olo 1">
            <a:extLst>
              <a:ext uri="{FF2B5EF4-FFF2-40B4-BE49-F238E27FC236}">
                <a16:creationId xmlns:a16="http://schemas.microsoft.com/office/drawing/2014/main" id="{6847487E-7545-BDD6-1B4A-64A044C7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A680E1E-8533-E8EC-38DF-A886178DEB39}"/>
              </a:ext>
            </a:extLst>
          </p:cNvPr>
          <p:cNvSpPr txBox="1"/>
          <p:nvPr/>
        </p:nvSpPr>
        <p:spPr>
          <a:xfrm>
            <a:off x="228862" y="6426816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M. Ferrario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22269DC-0D24-D6D2-6D58-D1A1BAD4B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2033702"/>
            <a:ext cx="10515600" cy="368034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Distributed Facility</a:t>
            </a:r>
          </a:p>
          <a:p>
            <a:pPr indent="0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excellence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centers</a:t>
            </a:r>
          </a:p>
          <a:p>
            <a:pPr marL="342900" indent="-342900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sites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6629599-33D3-307C-D66E-D9D3DA6F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B4D6EB13-D8A0-1C48-18A7-5D3DD57D7766}"/>
              </a:ext>
            </a:extLst>
          </p:cNvPr>
          <p:cNvGrpSpPr/>
          <p:nvPr/>
        </p:nvGrpSpPr>
        <p:grpSpPr>
          <a:xfrm>
            <a:off x="4329261" y="1916558"/>
            <a:ext cx="7574008" cy="4093605"/>
            <a:chOff x="1524000" y="991340"/>
            <a:chExt cx="9144000" cy="5220998"/>
          </a:xfrm>
        </p:grpSpPr>
        <p:pic>
          <p:nvPicPr>
            <p:cNvPr id="4" name="Grafik 40">
              <a:extLst>
                <a:ext uri="{FF2B5EF4-FFF2-40B4-BE49-F238E27FC236}">
                  <a16:creationId xmlns:a16="http://schemas.microsoft.com/office/drawing/2014/main" id="{181D619F-ECE5-7852-73EF-CD92AB6CF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0" y="991340"/>
              <a:ext cx="9144000" cy="5220998"/>
            </a:xfrm>
            <a:prstGeom prst="rect">
              <a:avLst/>
            </a:prstGeom>
          </p:spPr>
        </p:pic>
        <p:sp>
          <p:nvSpPr>
            <p:cNvPr id="5" name="Sechseck 4">
              <a:extLst>
                <a:ext uri="{FF2B5EF4-FFF2-40B4-BE49-F238E27FC236}">
                  <a16:creationId xmlns:a16="http://schemas.microsoft.com/office/drawing/2014/main" id="{3E795ECE-F40E-E545-2124-9AC4A0CE421C}"/>
                </a:ext>
              </a:extLst>
            </p:cNvPr>
            <p:cNvSpPr/>
            <p:nvPr/>
          </p:nvSpPr>
          <p:spPr>
            <a:xfrm>
              <a:off x="7030727" y="4191097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Sechseck 5">
              <a:extLst>
                <a:ext uri="{FF2B5EF4-FFF2-40B4-BE49-F238E27FC236}">
                  <a16:creationId xmlns:a16="http://schemas.microsoft.com/office/drawing/2014/main" id="{C6277F0C-B2BA-B802-5DC8-F8093F528344}"/>
                </a:ext>
              </a:extLst>
            </p:cNvPr>
            <p:cNvSpPr/>
            <p:nvPr/>
          </p:nvSpPr>
          <p:spPr>
            <a:xfrm>
              <a:off x="7275665" y="4459043"/>
              <a:ext cx="310818" cy="267947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echseck 6">
              <a:extLst>
                <a:ext uri="{FF2B5EF4-FFF2-40B4-BE49-F238E27FC236}">
                  <a16:creationId xmlns:a16="http://schemas.microsoft.com/office/drawing/2014/main" id="{D2F68031-D41C-8D7A-29F5-FF1BB5CE1859}"/>
                </a:ext>
              </a:extLst>
            </p:cNvPr>
            <p:cNvSpPr/>
            <p:nvPr/>
          </p:nvSpPr>
          <p:spPr>
            <a:xfrm>
              <a:off x="5027845" y="2638350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Sechseck 7">
              <a:extLst>
                <a:ext uri="{FF2B5EF4-FFF2-40B4-BE49-F238E27FC236}">
                  <a16:creationId xmlns:a16="http://schemas.microsoft.com/office/drawing/2014/main" id="{49A24134-4B2F-3399-2796-FE40395F0B17}"/>
                </a:ext>
              </a:extLst>
            </p:cNvPr>
            <p:cNvSpPr/>
            <p:nvPr/>
          </p:nvSpPr>
          <p:spPr>
            <a:xfrm>
              <a:off x="7403081" y="3018281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67375F-0E7D-5ED0-0E98-03F5BCD775DB}"/>
                </a:ext>
              </a:extLst>
            </p:cNvPr>
            <p:cNvSpPr/>
            <p:nvPr/>
          </p:nvSpPr>
          <p:spPr>
            <a:xfrm>
              <a:off x="6895144" y="2598391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32F8B3-FB2B-0D05-C9CD-446681EA80F3}"/>
                </a:ext>
              </a:extLst>
            </p:cNvPr>
            <p:cNvSpPr/>
            <p:nvPr/>
          </p:nvSpPr>
          <p:spPr>
            <a:xfrm>
              <a:off x="5650634" y="3379322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8A8CC8-7B90-ED23-0E50-170F67E6B603}"/>
                </a:ext>
              </a:extLst>
            </p:cNvPr>
            <p:cNvSpPr/>
            <p:nvPr/>
          </p:nvSpPr>
          <p:spPr>
            <a:xfrm>
              <a:off x="5332057" y="2638349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D12A31-EA12-47BE-7263-BD80810E06B2}"/>
                </a:ext>
              </a:extLst>
            </p:cNvPr>
            <p:cNvSpPr/>
            <p:nvPr/>
          </p:nvSpPr>
          <p:spPr>
            <a:xfrm>
              <a:off x="7713899" y="3020413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26C2BB0-D7A9-55C7-F796-8ABF0085A446}"/>
                </a:ext>
              </a:extLst>
            </p:cNvPr>
            <p:cNvSpPr/>
            <p:nvPr/>
          </p:nvSpPr>
          <p:spPr>
            <a:xfrm>
              <a:off x="4041052" y="4813949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8F44E5-8F44-32D2-38FA-5A9BE9861D18}"/>
                </a:ext>
              </a:extLst>
            </p:cNvPr>
            <p:cNvSpPr/>
            <p:nvPr/>
          </p:nvSpPr>
          <p:spPr>
            <a:xfrm>
              <a:off x="8122159" y="3562442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16" name="Gruppieren 38">
              <a:extLst>
                <a:ext uri="{FF2B5EF4-FFF2-40B4-BE49-F238E27FC236}">
                  <a16:creationId xmlns:a16="http://schemas.microsoft.com/office/drawing/2014/main" id="{5AB69A22-F656-97FC-3432-8076BCEF9837}"/>
                </a:ext>
              </a:extLst>
            </p:cNvPr>
            <p:cNvGrpSpPr/>
            <p:nvPr/>
          </p:nvGrpSpPr>
          <p:grpSpPr>
            <a:xfrm>
              <a:off x="1669462" y="1597664"/>
              <a:ext cx="2798358" cy="1233673"/>
              <a:chOff x="143149" y="1380494"/>
              <a:chExt cx="3731156" cy="1644894"/>
            </a:xfrm>
          </p:grpSpPr>
          <p:sp>
            <p:nvSpPr>
              <p:cNvPr id="28" name="Sechseck 16">
                <a:extLst>
                  <a:ext uri="{FF2B5EF4-FFF2-40B4-BE49-F238E27FC236}">
                    <a16:creationId xmlns:a16="http://schemas.microsoft.com/office/drawing/2014/main" id="{77252FBC-5D63-416F-A53C-40448F309CB4}"/>
                  </a:ext>
                </a:extLst>
              </p:cNvPr>
              <p:cNvSpPr/>
              <p:nvPr/>
            </p:nvSpPr>
            <p:spPr>
              <a:xfrm>
                <a:off x="145759" y="1519875"/>
                <a:ext cx="305355" cy="263237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Sechseck 17">
                <a:extLst>
                  <a:ext uri="{FF2B5EF4-FFF2-40B4-BE49-F238E27FC236}">
                    <a16:creationId xmlns:a16="http://schemas.microsoft.com/office/drawing/2014/main" id="{1D73F3FE-282E-EC07-98A9-0B4579818E61}"/>
                  </a:ext>
                </a:extLst>
              </p:cNvPr>
              <p:cNvSpPr/>
              <p:nvPr/>
            </p:nvSpPr>
            <p:spPr>
              <a:xfrm>
                <a:off x="145063" y="2123271"/>
                <a:ext cx="305355" cy="26323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0" name="Oval 28">
                <a:extLst>
                  <a:ext uri="{FF2B5EF4-FFF2-40B4-BE49-F238E27FC236}">
                    <a16:creationId xmlns:a16="http://schemas.microsoft.com/office/drawing/2014/main" id="{FB33F34B-0687-675F-EAEE-82860A4C681D}"/>
                  </a:ext>
                </a:extLst>
              </p:cNvPr>
              <p:cNvSpPr/>
              <p:nvPr/>
            </p:nvSpPr>
            <p:spPr>
              <a:xfrm>
                <a:off x="143149" y="2639650"/>
                <a:ext cx="266400" cy="26323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1DC2ACA-D727-8E73-3624-708C97AF63BF}"/>
                  </a:ext>
                </a:extLst>
              </p:cNvPr>
              <p:cNvSpPr txBox="1"/>
              <p:nvPr/>
            </p:nvSpPr>
            <p:spPr>
              <a:xfrm>
                <a:off x="525269" y="1380494"/>
                <a:ext cx="3349036" cy="1644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Beam-driven plasma user facility</a:t>
                </a:r>
                <a:b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3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EuPRAXIA</a:t>
                </a: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Headquarter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Laser-driven plasma user facility: candidates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Excellence Center</a:t>
                </a:r>
              </a:p>
            </p:txBody>
          </p:sp>
        </p:grp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D3999EA0-C12C-9755-B2CF-2441B813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457" y="5631877"/>
              <a:ext cx="509892" cy="336860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D623B7F1-F6AF-AA05-BB77-6955CAD9165B}"/>
                </a:ext>
              </a:extLst>
            </p:cNvPr>
            <p:cNvSpPr txBox="1"/>
            <p:nvPr/>
          </p:nvSpPr>
          <p:spPr>
            <a:xfrm>
              <a:off x="1582479" y="5944599"/>
              <a:ext cx="814925" cy="196206"/>
            </a:xfrm>
            <a:prstGeom prst="rect">
              <a:avLst/>
            </a:prstGeom>
            <a:noFill/>
          </p:spPr>
          <p:txBody>
            <a:bodyPr wrap="square" lIns="68571" tIns="34289" rIns="68571" bIns="34289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Horizon Europe</a:t>
              </a:r>
            </a:p>
          </p:txBody>
        </p:sp>
        <p:sp>
          <p:nvSpPr>
            <p:cNvPr id="20" name="Textfeld 8">
              <a:extLst>
                <a:ext uri="{FF2B5EF4-FFF2-40B4-BE49-F238E27FC236}">
                  <a16:creationId xmlns:a16="http://schemas.microsoft.com/office/drawing/2014/main" id="{1C6A4676-6DC0-3CEA-4077-8311943A74D2}"/>
                </a:ext>
              </a:extLst>
            </p:cNvPr>
            <p:cNvSpPr txBox="1"/>
            <p:nvPr/>
          </p:nvSpPr>
          <p:spPr>
            <a:xfrm>
              <a:off x="7617385" y="4031075"/>
              <a:ext cx="2745815" cy="91265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Beam-driven plasma </a:t>
              </a: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facility</a:t>
              </a:r>
              <a:b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EuPRAXIA</a:t>
              </a: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Headquarter</a:t>
              </a:r>
            </a:p>
          </p:txBody>
        </p:sp>
        <p:sp>
          <p:nvSpPr>
            <p:cNvPr id="21" name="Textfeld 18">
              <a:extLst>
                <a:ext uri="{FF2B5EF4-FFF2-40B4-BE49-F238E27FC236}">
                  <a16:creationId xmlns:a16="http://schemas.microsoft.com/office/drawing/2014/main" id="{A6ED7AF2-A45B-3F76-6811-2CD7E9993ECE}"/>
                </a:ext>
              </a:extLst>
            </p:cNvPr>
            <p:cNvSpPr txBox="1"/>
            <p:nvPr/>
          </p:nvSpPr>
          <p:spPr>
            <a:xfrm>
              <a:off x="8054226" y="2785523"/>
              <a:ext cx="1880459" cy="64768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 Incubator (CZ - ELI)</a:t>
              </a:r>
            </a:p>
          </p:txBody>
        </p:sp>
        <p:sp>
          <p:nvSpPr>
            <p:cNvPr id="22" name="Textfeld 19">
              <a:extLst>
                <a:ext uri="{FF2B5EF4-FFF2-40B4-BE49-F238E27FC236}">
                  <a16:creationId xmlns:a16="http://schemas.microsoft.com/office/drawing/2014/main" id="{5E7CE5EC-F779-482D-90A3-321E5AC28A40}"/>
                </a:ext>
              </a:extLst>
            </p:cNvPr>
            <p:cNvSpPr txBox="1"/>
            <p:nvPr/>
          </p:nvSpPr>
          <p:spPr>
            <a:xfrm>
              <a:off x="8452058" y="3394134"/>
              <a:ext cx="1642141" cy="64768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Data Center (H)</a:t>
              </a:r>
            </a:p>
          </p:txBody>
        </p:sp>
        <p:sp>
          <p:nvSpPr>
            <p:cNvPr id="23" name="Textfeld 20">
              <a:extLst>
                <a:ext uri="{FF2B5EF4-FFF2-40B4-BE49-F238E27FC236}">
                  <a16:creationId xmlns:a16="http://schemas.microsoft.com/office/drawing/2014/main" id="{3E41E438-CED0-009B-5FDE-3D88B69E356A}"/>
                </a:ext>
              </a:extLst>
            </p:cNvPr>
            <p:cNvSpPr txBox="1"/>
            <p:nvPr/>
          </p:nvSpPr>
          <p:spPr>
            <a:xfrm>
              <a:off x="4041052" y="5084945"/>
              <a:ext cx="1501290" cy="64768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Theory &amp; simulations (P)</a:t>
              </a:r>
            </a:p>
          </p:txBody>
        </p:sp>
        <p:sp>
          <p:nvSpPr>
            <p:cNvPr id="24" name="Textfeld 21">
              <a:extLst>
                <a:ext uri="{FF2B5EF4-FFF2-40B4-BE49-F238E27FC236}">
                  <a16:creationId xmlns:a16="http://schemas.microsoft.com/office/drawing/2014/main" id="{266934A3-B46B-A107-59B6-ECABE72C7ED5}"/>
                </a:ext>
              </a:extLst>
            </p:cNvPr>
            <p:cNvSpPr txBox="1"/>
            <p:nvPr/>
          </p:nvSpPr>
          <p:spPr>
            <a:xfrm>
              <a:off x="4902440" y="1890667"/>
              <a:ext cx="1752610" cy="91265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Advanced Applications Beamlines (UK)</a:t>
              </a:r>
            </a:p>
          </p:txBody>
        </p:sp>
        <p:sp>
          <p:nvSpPr>
            <p:cNvPr id="25" name="Textfeld 22">
              <a:extLst>
                <a:ext uri="{FF2B5EF4-FFF2-40B4-BE49-F238E27FC236}">
                  <a16:creationId xmlns:a16="http://schemas.microsoft.com/office/drawing/2014/main" id="{BF7F7375-B5B0-18BC-4A50-7BEBB38DE249}"/>
                </a:ext>
              </a:extLst>
            </p:cNvPr>
            <p:cNvSpPr txBox="1"/>
            <p:nvPr/>
          </p:nvSpPr>
          <p:spPr>
            <a:xfrm>
              <a:off x="4943845" y="3726529"/>
              <a:ext cx="1434096" cy="91265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Laser-Plasma Acc. &amp; 1 GeV FEL (F)</a:t>
              </a:r>
            </a:p>
          </p:txBody>
        </p:sp>
        <p:sp>
          <p:nvSpPr>
            <p:cNvPr id="26" name="Textfeld 23">
              <a:extLst>
                <a:ext uri="{FF2B5EF4-FFF2-40B4-BE49-F238E27FC236}">
                  <a16:creationId xmlns:a16="http://schemas.microsoft.com/office/drawing/2014/main" id="{483710C8-E65E-7B52-E5C6-70CDE6D20A5F}"/>
                </a:ext>
              </a:extLst>
            </p:cNvPr>
            <p:cNvSpPr txBox="1"/>
            <p:nvPr/>
          </p:nvSpPr>
          <p:spPr>
            <a:xfrm>
              <a:off x="7186137" y="1843047"/>
              <a:ext cx="1476320" cy="91265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Plasma Acc. &amp; High Rep. Rate Dev. (D)</a:t>
              </a:r>
            </a:p>
          </p:txBody>
        </p:sp>
        <p:pic>
          <p:nvPicPr>
            <p:cNvPr id="27" name="Grafik 43">
              <a:extLst>
                <a:ext uri="{FF2B5EF4-FFF2-40B4-BE49-F238E27FC236}">
                  <a16:creationId xmlns:a16="http://schemas.microsoft.com/office/drawing/2014/main" id="{50C49211-D18B-44DA-85FF-E1F1BF5A0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1823" y="4477940"/>
              <a:ext cx="2072389" cy="1047600"/>
            </a:xfrm>
            <a:prstGeom prst="rect">
              <a:avLst/>
            </a:prstGeom>
          </p:spPr>
        </p:pic>
      </p:grpSp>
      <p:sp>
        <p:nvSpPr>
          <p:cNvPr id="32" name="TextBox 2">
            <a:extLst>
              <a:ext uri="{FF2B5EF4-FFF2-40B4-BE49-F238E27FC236}">
                <a16:creationId xmlns:a16="http://schemas.microsoft.com/office/drawing/2014/main" id="{30C03EEA-701C-5DA1-D75B-2692FBB2A200}"/>
              </a:ext>
            </a:extLst>
          </p:cNvPr>
          <p:cNvSpPr txBox="1"/>
          <p:nvPr/>
        </p:nvSpPr>
        <p:spPr>
          <a:xfrm>
            <a:off x="228862" y="6426816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M. Ferrario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005D213-3A63-40F9-8FA8-4A161CB23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6763" y="3484845"/>
            <a:ext cx="4994656" cy="3039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C77E340-16F0-4A3C-9E4A-69832D019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1788" y="1578675"/>
            <a:ext cx="2956016" cy="42356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1CBFE0-86B9-4BF2-8ACA-9BC6D77287FA}"/>
              </a:ext>
            </a:extLst>
          </p:cNvPr>
          <p:cNvSpPr txBox="1"/>
          <p:nvPr/>
        </p:nvSpPr>
        <p:spPr>
          <a:xfrm>
            <a:off x="-1" y="1578675"/>
            <a:ext cx="85972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to produce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compact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new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schemes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being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 first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design of a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facility</a:t>
            </a: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61F811B-093E-497F-A329-7E15FE6C3D4A}"/>
              </a:ext>
            </a:extLst>
          </p:cNvPr>
          <p:cNvSpPr>
            <a:spLocks/>
          </p:cNvSpPr>
          <p:nvPr/>
        </p:nvSpPr>
        <p:spPr bwMode="auto">
          <a:xfrm>
            <a:off x="8426662" y="6435686"/>
            <a:ext cx="3557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 err="1">
                <a:latin typeface="+mj-lt"/>
                <a:sym typeface="Helvetica" panose="020B0604020202020204" pitchFamily="34" charset="0"/>
              </a:rPr>
              <a:t>Assman</a:t>
            </a:r>
            <a:r>
              <a:rPr lang="en-US" altLang="en-US" dirty="0">
                <a:latin typeface="+mj-lt"/>
                <a:sym typeface="Helvetica" panose="020B0604020202020204" pitchFamily="34" charset="0"/>
              </a:rPr>
              <a:t> </a:t>
            </a:r>
            <a:r>
              <a:rPr lang="en-US" altLang="en-US" i="1" dirty="0">
                <a:latin typeface="+mj-lt"/>
                <a:sym typeface="Helvetica" panose="020B0604020202020204" pitchFamily="34" charset="0"/>
              </a:rPr>
              <a:t>et al.</a:t>
            </a:r>
            <a:r>
              <a:rPr lang="en-US" altLang="en-US" dirty="0">
                <a:latin typeface="+mj-lt"/>
                <a:sym typeface="Helvetica" panose="020B0604020202020204" pitchFamily="34" charset="0"/>
              </a:rPr>
              <a:t> Eur. Phys. J. (2020)</a:t>
            </a:r>
          </a:p>
          <a:p>
            <a:endParaRPr lang="en-US" altLang="en-US" dirty="0">
              <a:latin typeface="+mj-lt"/>
              <a:sym typeface="Helvetica" panose="020B0604020202020204" pitchFamily="34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2A3233A-527A-5281-B8D6-C0E0CFF52DDD}"/>
              </a:ext>
            </a:extLst>
          </p:cNvPr>
          <p:cNvSpPr txBox="1">
            <a:spLocks/>
          </p:cNvSpPr>
          <p:nvPr/>
        </p:nvSpPr>
        <p:spPr>
          <a:xfrm>
            <a:off x="798511" y="6051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b="1">
                <a:latin typeface="Calibri" panose="020F0502020204030204" pitchFamily="34" charset="0"/>
                <a:cs typeface="Calibri" panose="020F0502020204030204" pitchFamily="34" charset="0"/>
              </a:rPr>
              <a:t>The EuPRAXIA project</a:t>
            </a: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67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004CC498-726F-F866-E577-906C666E3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5" y="1649321"/>
            <a:ext cx="7484909" cy="406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907A6B6D-29A8-B980-5A94-190BC61D5FD9}"/>
              </a:ext>
            </a:extLst>
          </p:cNvPr>
          <p:cNvSpPr txBox="1"/>
          <p:nvPr/>
        </p:nvSpPr>
        <p:spPr>
          <a:xfrm>
            <a:off x="298375" y="1646131"/>
            <a:ext cx="3888613" cy="4911601"/>
          </a:xfrm>
          <a:prstGeom prst="rect">
            <a:avLst/>
          </a:prstGeom>
          <a:solidFill>
            <a:srgbClr val="2C7A8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Electrons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(0.1-5 GeV, 30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pC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Positrons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(0.5-10 MeV, 10</a:t>
            </a:r>
            <a:r>
              <a:rPr kumimoji="0" lang="en-US" sz="20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Positrons (GeV source)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Lasers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(100 J, 50 fs, 10-100 Hz)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X-band RF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(60 MV/m , up to 400 Hz)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Plasma Targets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Betatron X rays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(1-10 keV,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FEL light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(0.2-36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200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nm,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-10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C9CF816-0DB8-8F2E-724B-55A98ECE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EuPRAXIA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project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314CC76-8A39-6890-78F0-6A893A1CE409}"/>
              </a:ext>
            </a:extLst>
          </p:cNvPr>
          <p:cNvSpPr txBox="1"/>
          <p:nvPr/>
        </p:nvSpPr>
        <p:spPr>
          <a:xfrm>
            <a:off x="8750323" y="6426816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M. Ferrario</a:t>
            </a:r>
          </a:p>
        </p:txBody>
      </p:sp>
    </p:spTree>
    <p:extLst>
      <p:ext uri="{BB962C8B-B14F-4D97-AF65-F5344CB8AC3E}">
        <p14:creationId xmlns:p14="http://schemas.microsoft.com/office/powerpoint/2010/main" val="422044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056" y="1152983"/>
            <a:ext cx="6609519" cy="36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2"/>
          <p:cNvSpPr txBox="1"/>
          <p:nvPr/>
        </p:nvSpPr>
        <p:spPr>
          <a:xfrm>
            <a:off x="7079475" y="4342830"/>
            <a:ext cx="2151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it-IT" sz="1900" kern="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SITE 1: LNF-INFN</a:t>
            </a:r>
            <a:endParaRPr sz="1900" kern="0" dirty="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677" name="Google Shape;677;p7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100" y="1112374"/>
            <a:ext cx="942900" cy="5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212EAD0-8A86-4F5B-5670-F579223D6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51229"/>
            <a:ext cx="10515600" cy="1225733"/>
          </a:xfrm>
        </p:spPr>
        <p:txBody>
          <a:bodyPr>
            <a:noAutofit/>
          </a:bodyPr>
          <a:lstStyle/>
          <a:p>
            <a:pPr marL="257175" indent="-257175">
              <a:spcBef>
                <a:spcPts val="350"/>
              </a:spcBef>
              <a:buSzPct val="10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&gt; 108 M€ invest funding</a:t>
            </a:r>
          </a:p>
          <a:p>
            <a:pPr marL="257175" indent="-257175">
              <a:spcBef>
                <a:spcPts val="350"/>
              </a:spcBef>
              <a:buSzPct val="10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Beam-driven plasma accelerator</a:t>
            </a:r>
          </a:p>
          <a:p>
            <a:pPr marL="257175" indent="-257175">
              <a:spcBef>
                <a:spcPts val="350"/>
              </a:spcBef>
              <a:buSzPct val="10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Europe`s most compact and most southern FEL</a:t>
            </a:r>
          </a:p>
          <a:p>
            <a:pPr marL="257175" indent="-257175">
              <a:spcBef>
                <a:spcPts val="350"/>
              </a:spcBef>
              <a:buSzPct val="1000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world`s most compact RF accelerator (X band with CERN)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5462C3-6C36-8F3E-C54D-7E7F101E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3846" cy="1400530"/>
          </a:xfrm>
        </p:spPr>
        <p:txBody>
          <a:bodyPr/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EuPRAXIA@SPARC_LAB</a:t>
            </a:r>
            <a:b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endParaRPr lang="it-IT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4DCCCE1-D67F-DBE1-A51E-169144EB360B}"/>
              </a:ext>
            </a:extLst>
          </p:cNvPr>
          <p:cNvSpPr txBox="1"/>
          <p:nvPr/>
        </p:nvSpPr>
        <p:spPr>
          <a:xfrm>
            <a:off x="10112164" y="6405282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Cianchi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38973</TotalTime>
  <Words>1862</Words>
  <Application>Microsoft Office PowerPoint</Application>
  <PresentationFormat>Widescreen</PresentationFormat>
  <Paragraphs>362</Paragraphs>
  <Slides>36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 Math</vt:lpstr>
      <vt:lpstr>Century Gothic</vt:lpstr>
      <vt:lpstr>MinionPro-Regular</vt:lpstr>
      <vt:lpstr>Open Sans SemiBold</vt:lpstr>
      <vt:lpstr>Titillium Bd</vt:lpstr>
      <vt:lpstr>Wingdings 3</vt:lpstr>
      <vt:lpstr>Ione</vt:lpstr>
      <vt:lpstr>The EuAPS betatron photon beam:  ultra-bright light pulses  for imaging and spectroscopy</vt:lpstr>
      <vt:lpstr>Summary</vt:lpstr>
      <vt:lpstr>The EuPRAXIA project</vt:lpstr>
      <vt:lpstr>The EuPRAXIA project</vt:lpstr>
      <vt:lpstr>The EuPRAXIA project</vt:lpstr>
      <vt:lpstr>The EuPRAXIA project</vt:lpstr>
      <vt:lpstr>Presentazione standard di PowerPoint</vt:lpstr>
      <vt:lpstr>The EuPRAXIA project</vt:lpstr>
      <vt:lpstr>EuPRAXIA@SPARC_LAB </vt:lpstr>
      <vt:lpstr>EuAPS – EuPRAXIA advanced photon sources </vt:lpstr>
      <vt:lpstr>Plasma acceleration @ EuPRAXIA</vt:lpstr>
      <vt:lpstr>Betatron radiation @ EuPRAXIA  EuAPS</vt:lpstr>
      <vt:lpstr>Betatron radiation @ EuPRAXIA  EuAPS</vt:lpstr>
      <vt:lpstr>Betatron radiation @ EuPRAXIA  EuAPS</vt:lpstr>
      <vt:lpstr>Betatron radiation @ EuPRAXIA  EuAPS</vt:lpstr>
      <vt:lpstr>Betatron radiation @ EuPRAXIA  EuAPS</vt:lpstr>
      <vt:lpstr>Photon Science @ EuAPS in a nutshell</vt:lpstr>
      <vt:lpstr>Photon Science @ EuAPS</vt:lpstr>
      <vt:lpstr>Photon Science @ EuAPS- Timeline</vt:lpstr>
      <vt:lpstr>Photon Science @ EuAPS - Timeline</vt:lpstr>
      <vt:lpstr>Where are we?</vt:lpstr>
      <vt:lpstr>Biological imaging</vt:lpstr>
      <vt:lpstr>Computer Tomography (CT)</vt:lpstr>
      <vt:lpstr>Phase-contrast imaging</vt:lpstr>
      <vt:lpstr>Imaging – Experimental setup</vt:lpstr>
      <vt:lpstr>Imaging – The pilot experiment</vt:lpstr>
      <vt:lpstr>Imaging – Cultural Heritage</vt:lpstr>
      <vt:lpstr>Time-resolved imaging</vt:lpstr>
      <vt:lpstr>Absorption Spectroscopy</vt:lpstr>
      <vt:lpstr>Absorption Spectroscopy</vt:lpstr>
      <vt:lpstr>Absorption Spectroscopy</vt:lpstr>
      <vt:lpstr>Absorption Spectroscopy – Experimental setup</vt:lpstr>
      <vt:lpstr>Ultra-fast Spectroscopies</vt:lpstr>
      <vt:lpstr>Emission Spectroscopy</vt:lpstr>
      <vt:lpstr>Outlook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Betatron Radiation and possible application</dc:title>
  <dc:creator>Antonella Balerna</dc:creator>
  <cp:lastModifiedBy>Francesco Stellato</cp:lastModifiedBy>
  <cp:revision>70</cp:revision>
  <dcterms:created xsi:type="dcterms:W3CDTF">2021-05-13T15:41:34Z</dcterms:created>
  <dcterms:modified xsi:type="dcterms:W3CDTF">2023-06-22T06:26:14Z</dcterms:modified>
</cp:coreProperties>
</file>