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0" r:id="rId2"/>
    <p:sldId id="258" r:id="rId3"/>
    <p:sldId id="261" r:id="rId4"/>
    <p:sldId id="265" r:id="rId5"/>
    <p:sldId id="269" r:id="rId6"/>
    <p:sldId id="264" r:id="rId7"/>
    <p:sldId id="266" r:id="rId8"/>
    <p:sldId id="268" r:id="rId9"/>
    <p:sldId id="270" r:id="rId10"/>
    <p:sldId id="271" r:id="rId11"/>
    <p:sldId id="274" r:id="rId12"/>
    <p:sldId id="278" r:id="rId13"/>
    <p:sldId id="276" r:id="rId14"/>
    <p:sldId id="277" r:id="rId15"/>
    <p:sldId id="279" r:id="rId16"/>
    <p:sldId id="280" r:id="rId17"/>
    <p:sldId id="281" r:id="rId18"/>
    <p:sldId id="282" r:id="rId19"/>
    <p:sldId id="273" r:id="rId20"/>
    <p:sldId id="288" r:id="rId21"/>
    <p:sldId id="286" r:id="rId22"/>
    <p:sldId id="289" r:id="rId23"/>
    <p:sldId id="287" r:id="rId24"/>
    <p:sldId id="285" r:id="rId25"/>
    <p:sldId id="290" r:id="rId26"/>
    <p:sldId id="291" r:id="rId27"/>
    <p:sldId id="283" r:id="rId28"/>
    <p:sldId id="262" r:id="rId29"/>
    <p:sldId id="263" r:id="rId30"/>
    <p:sldId id="272" r:id="rId31"/>
    <p:sldId id="275" r:id="rId32"/>
    <p:sldId id="267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4660"/>
  </p:normalViewPr>
  <p:slideViewPr>
    <p:cSldViewPr>
      <p:cViewPr>
        <p:scale>
          <a:sx n="95" d="100"/>
          <a:sy n="95" d="100"/>
        </p:scale>
        <p:origin x="-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ED620-E88D-4511-A3E2-F99D3FE470C2}" type="datetimeFigureOut">
              <a:rPr lang="it-IT" smtClean="0"/>
              <a:t>28/02/2011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D430B-4D37-4B4B-98FE-43E20D23CE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39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/>
            <a:fld id="{98883F8C-9D12-4F45-8D59-A56674409F7B}" type="slidenum">
              <a:rPr lang="fr-FR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/>
              <a:t>1</a:t>
            </a:fld>
            <a:endParaRPr lang="fr-FR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22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920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256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038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070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781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297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23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0331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66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eaLnBrk="1" hangingPunct="1"/>
            <a:fld id="{98883F8C-9D12-4F45-8D59-A56674409F7B}" type="slidenum">
              <a:rPr lang="fr-FR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eaLnBrk="1" hangingPunct="1"/>
              <a:t>2</a:t>
            </a:fld>
            <a:endParaRPr lang="fr-FR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216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931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7125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042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160D9-144E-4D97-9F6A-A2B1EA4BC972}" type="slidenum">
              <a:rPr lang="it-IT"/>
              <a:pPr/>
              <a:t>24</a:t>
            </a:fld>
            <a:endParaRPr lang="it-IT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003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342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13499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236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459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4481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504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121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7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94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36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259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7519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75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D430B-4D37-4B4B-98FE-43E20D23CE5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10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213B6-2D09-49AC-94FD-491F283FB72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1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D6F1E-F266-4EC2-9417-C72952D8812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4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93FE7-AD82-4985-8650-95A0D6E77C6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5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B3833-428A-48EA-A0CC-FC2C717B6BC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9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EF0B7-9ED3-4184-8122-499AC4B7532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5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5D66A-DDD8-4148-A445-6278A8CBF42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9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042F-131A-419D-913C-9B6481429DD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3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25BBD-1516-4127-A75F-7D260118410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8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1C53-ED7B-45BA-AA74-31C6376B2A4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5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6D761-CC6B-48DE-8AB9-1442290E86D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4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05/28/10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ETD/Online - SuperB Elba Workshop – May 2010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6970F-E43A-43B2-86DB-C226248EDF8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>
                <a:latin typeface="Arial" charset="0"/>
              </a:rPr>
              <a:t>05/28/10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786063" y="6219825"/>
            <a:ext cx="358457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>
                <a:latin typeface="Arial" charset="0"/>
              </a:rPr>
              <a:t>ETD/Online - SuperB Elba Workshop – May 2010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+mn-ea"/>
                <a:cs typeface="Arial Unicode MS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FEC0237A-AAF1-442B-8BB7-270D40EF94E3}" type="slidenum">
              <a:rPr lang="en-US"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11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SimSun" charset="0"/>
          <a:cs typeface="SimSun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57200" y="990600"/>
            <a:ext cx="52403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700" dirty="0" smtClean="0">
              <a:solidFill>
                <a:srgbClr val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6" y="799539"/>
            <a:ext cx="85689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Estimates extrapolated from </a:t>
            </a:r>
            <a:r>
              <a:rPr lang="en-US" sz="2000" dirty="0" err="1">
                <a:solidFill>
                  <a:srgbClr val="000000"/>
                </a:solidFill>
                <a:latin typeface="Verdana"/>
              </a:rPr>
              <a:t>BaBar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 for a detector with</a:t>
            </a:r>
          </a:p>
          <a:p>
            <a:r>
              <a:rPr lang="it-IT" sz="2000" dirty="0" err="1">
                <a:solidFill>
                  <a:srgbClr val="000000"/>
                </a:solidFill>
                <a:latin typeface="Verdana"/>
              </a:rPr>
              <a:t>BaBar-like</a:t>
            </a:r>
            <a:r>
              <a:rPr lang="it-IT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Verdana"/>
              </a:rPr>
              <a:t>acceptance</a:t>
            </a:r>
            <a:endParaRPr lang="it-IT" sz="2000" dirty="0">
              <a:solidFill>
                <a:srgbClr val="000000"/>
              </a:solidFill>
              <a:latin typeface="Verdana"/>
            </a:endParaRPr>
          </a:p>
          <a:p>
            <a:r>
              <a:rPr lang="en-US" sz="2000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Bunch crossing instantaneous rate: 476MHz</a:t>
            </a: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At 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10</a:t>
            </a:r>
            <a:r>
              <a:rPr lang="en-US" baseline="30000" dirty="0" smtClean="0">
                <a:solidFill>
                  <a:srgbClr val="000000"/>
                </a:solidFill>
                <a:latin typeface="Verdana"/>
              </a:rPr>
              <a:t>36 </a:t>
            </a:r>
            <a:r>
              <a:rPr lang="en-US" sz="12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the average rate about half that (only half the RF buckets</a:t>
            </a:r>
          </a:p>
          <a:p>
            <a:r>
              <a:rPr lang="it-IT" dirty="0">
                <a:solidFill>
                  <a:srgbClr val="000000"/>
                </a:solidFill>
                <a:latin typeface="Verdana"/>
              </a:rPr>
              <a:t>are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filled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)</a:t>
            </a:r>
          </a:p>
          <a:p>
            <a:r>
              <a:rPr lang="en-US" sz="2000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Level-1 trigger rates (scaled from </a:t>
            </a:r>
            <a:r>
              <a:rPr lang="en-US" sz="2000" dirty="0" err="1">
                <a:solidFill>
                  <a:srgbClr val="000000"/>
                </a:solidFill>
                <a:latin typeface="Verdana"/>
              </a:rPr>
              <a:t>BaBar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)</a:t>
            </a:r>
          </a:p>
          <a:p>
            <a:r>
              <a:rPr lang="it-IT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At </a:t>
            </a:r>
            <a:r>
              <a:rPr lang="it-IT" dirty="0" smtClean="0">
                <a:solidFill>
                  <a:srgbClr val="000000"/>
                </a:solidFill>
                <a:latin typeface="Verdana"/>
              </a:rPr>
              <a:t>10</a:t>
            </a:r>
            <a:r>
              <a:rPr lang="it-IT" baseline="30000" dirty="0" smtClean="0">
                <a:solidFill>
                  <a:srgbClr val="000000"/>
                </a:solidFill>
                <a:latin typeface="Verdana"/>
              </a:rPr>
              <a:t>36</a:t>
            </a:r>
            <a:r>
              <a:rPr lang="it-IT" dirty="0" smtClean="0">
                <a:solidFill>
                  <a:srgbClr val="000000"/>
                </a:solidFill>
                <a:latin typeface="Verdana"/>
              </a:rPr>
              <a:t>: 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50kHz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Bhabhas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, 25kHz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beam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backgrounds, 25kHz</a:t>
            </a:r>
          </a:p>
          <a:p>
            <a:r>
              <a:rPr lang="it-IT" dirty="0">
                <a:solidFill>
                  <a:srgbClr val="000000"/>
                </a:solidFill>
                <a:latin typeface="Verdana"/>
              </a:rPr>
              <a:t>“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irreducible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” (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physics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+ backgrounds)</a:t>
            </a: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Wingdings"/>
              </a:rPr>
              <a:t>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75kHz with a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Bhabha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 veto at L1 rejecting 50%</a:t>
            </a:r>
          </a:p>
          <a:p>
            <a:r>
              <a:rPr lang="it-IT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it-IT" dirty="0">
                <a:solidFill>
                  <a:srgbClr val="000000"/>
                </a:solidFill>
                <a:latin typeface="Wingdings"/>
              </a:rPr>
              <a:t> 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100kHz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without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Bhabha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veto</a:t>
            </a: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50% headroom desirable (from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BaBar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 experience)</a:t>
            </a:r>
          </a:p>
          <a:p>
            <a:r>
              <a:rPr lang="it-IT" sz="2000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it-IT" sz="2000" dirty="0">
                <a:solidFill>
                  <a:srgbClr val="000000"/>
                </a:solidFill>
                <a:latin typeface="Wingdings"/>
              </a:rPr>
              <a:t> </a:t>
            </a:r>
            <a:r>
              <a:rPr lang="it-IT" sz="2000" dirty="0">
                <a:solidFill>
                  <a:srgbClr val="000000"/>
                </a:solidFill>
                <a:latin typeface="Verdana"/>
              </a:rPr>
              <a:t>baseline: 150kHz rate </a:t>
            </a:r>
            <a:r>
              <a:rPr lang="it-IT" sz="2000" dirty="0" err="1">
                <a:solidFill>
                  <a:srgbClr val="000000"/>
                </a:solidFill>
                <a:latin typeface="Verdana"/>
              </a:rPr>
              <a:t>capability</a:t>
            </a:r>
            <a:endParaRPr lang="it-IT" sz="2000" dirty="0">
              <a:solidFill>
                <a:srgbClr val="000000"/>
              </a:solidFill>
              <a:latin typeface="Verdana"/>
            </a:endParaRPr>
          </a:p>
          <a:p>
            <a:r>
              <a:rPr lang="it-IT" sz="2000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it-IT" sz="2000" dirty="0">
                <a:solidFill>
                  <a:srgbClr val="000000"/>
                </a:solidFill>
                <a:latin typeface="Verdana"/>
              </a:rPr>
              <a:t>HLT output rate</a:t>
            </a: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Expect do be able to achieve 25nb logging cross section with a</a:t>
            </a:r>
          </a:p>
          <a:p>
            <a:r>
              <a:rPr lang="it-IT" dirty="0" err="1">
                <a:solidFill>
                  <a:srgbClr val="000000"/>
                </a:solidFill>
                <a:latin typeface="Verdana"/>
              </a:rPr>
              <a:t>safe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real-time HLT</a:t>
            </a: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Could be improved by maybe 5-10nb with a more aggressive</a:t>
            </a:r>
          </a:p>
          <a:p>
            <a:r>
              <a:rPr lang="it-IT" dirty="0" err="1">
                <a:solidFill>
                  <a:srgbClr val="000000"/>
                </a:solidFill>
                <a:latin typeface="Verdana"/>
              </a:rPr>
              <a:t>filter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(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storage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&amp; processing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cost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vs.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risk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)</a:t>
            </a:r>
          </a:p>
          <a:p>
            <a:r>
              <a:rPr lang="en-US" sz="2000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en-US" sz="2000" dirty="0">
                <a:solidFill>
                  <a:srgbClr val="000000"/>
                </a:solidFill>
                <a:latin typeface="Wingdings"/>
              </a:rPr>
              <a:t>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Have to log 25kHz of 75kByte events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228184" y="609329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Luitz</a:t>
            </a:r>
            <a:r>
              <a:rPr lang="it-IT" dirty="0" smtClean="0"/>
              <a:t> 2010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771800" y="260648"/>
            <a:ext cx="3969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Estimated</a:t>
            </a:r>
            <a:r>
              <a:rPr lang="it-IT" sz="3200" dirty="0" smtClean="0"/>
              <a:t> trigger </a:t>
            </a:r>
            <a:r>
              <a:rPr lang="it-IT" sz="3200" dirty="0" err="1" smtClean="0"/>
              <a:t>rates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173039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19672" y="620688"/>
            <a:ext cx="4475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DC </a:t>
            </a:r>
            <a:r>
              <a:rPr lang="it-IT" sz="3200" dirty="0" err="1" smtClean="0"/>
              <a:t>track</a:t>
            </a:r>
            <a:r>
              <a:rPr lang="it-IT" sz="3200" dirty="0" smtClean="0"/>
              <a:t>  </a:t>
            </a:r>
            <a:r>
              <a:rPr lang="it-IT" sz="3200" dirty="0" err="1" smtClean="0"/>
              <a:t>finder</a:t>
            </a:r>
            <a:r>
              <a:rPr lang="it-IT" sz="3200" dirty="0" smtClean="0"/>
              <a:t> </a:t>
            </a:r>
            <a:r>
              <a:rPr lang="it-IT" sz="3200" dirty="0" err="1" smtClean="0"/>
              <a:t>algorithm</a:t>
            </a:r>
            <a:endParaRPr lang="it-IT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476375"/>
            <a:ext cx="82581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71600" y="4869160"/>
            <a:ext cx="4516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Faster</a:t>
            </a:r>
            <a:r>
              <a:rPr lang="it-IT" dirty="0" smtClean="0"/>
              <a:t> </a:t>
            </a:r>
            <a:r>
              <a:rPr lang="it-IT" dirty="0" err="1" smtClean="0"/>
              <a:t>sampling</a:t>
            </a:r>
            <a:r>
              <a:rPr lang="it-IT" dirty="0" smtClean="0"/>
              <a:t> </a:t>
            </a:r>
            <a:r>
              <a:rPr lang="it-IT" dirty="0" err="1" smtClean="0"/>
              <a:t>means</a:t>
            </a:r>
            <a:r>
              <a:rPr lang="it-IT" dirty="0" smtClean="0"/>
              <a:t> </a:t>
            </a:r>
            <a:r>
              <a:rPr lang="it-IT" dirty="0" err="1" smtClean="0"/>
              <a:t>better</a:t>
            </a:r>
            <a:r>
              <a:rPr lang="it-IT" dirty="0" smtClean="0"/>
              <a:t> </a:t>
            </a:r>
            <a:r>
              <a:rPr lang="it-IT" dirty="0" err="1" smtClean="0"/>
              <a:t>precision</a:t>
            </a: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if</a:t>
            </a:r>
            <a:r>
              <a:rPr lang="it-IT" dirty="0" smtClean="0">
                <a:solidFill>
                  <a:srgbClr val="FF0000"/>
                </a:solidFill>
              </a:rPr>
              <a:t> the gas </a:t>
            </a:r>
            <a:r>
              <a:rPr lang="it-IT" dirty="0" err="1" smtClean="0">
                <a:solidFill>
                  <a:srgbClr val="FF0000"/>
                </a:solidFill>
              </a:rPr>
              <a:t>mixture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is</a:t>
            </a:r>
            <a:r>
              <a:rPr lang="it-IT" dirty="0" smtClean="0">
                <a:solidFill>
                  <a:srgbClr val="FF0000"/>
                </a:solidFill>
              </a:rPr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same</a:t>
            </a:r>
            <a:r>
              <a:rPr lang="it-IT" dirty="0" smtClean="0">
                <a:solidFill>
                  <a:srgbClr val="FF0000"/>
                </a:solidFill>
              </a:rPr>
              <a:t>) </a:t>
            </a:r>
            <a:r>
              <a:rPr lang="it-IT" dirty="0" smtClean="0"/>
              <a:t>do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372200" y="623731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Chai</a:t>
            </a:r>
            <a:r>
              <a:rPr lang="it-IT" dirty="0" smtClean="0"/>
              <a:t> 2004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068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162050"/>
            <a:ext cx="806767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907704" y="476672"/>
            <a:ext cx="5199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Zed@IP</a:t>
            </a:r>
            <a:r>
              <a:rPr lang="it-IT" sz="3200" dirty="0" smtClean="0"/>
              <a:t> </a:t>
            </a:r>
            <a:r>
              <a:rPr lang="it-IT" sz="3200" dirty="0" err="1" smtClean="0"/>
              <a:t>track</a:t>
            </a:r>
            <a:r>
              <a:rPr lang="it-IT" sz="3200" dirty="0" smtClean="0"/>
              <a:t> </a:t>
            </a:r>
            <a:r>
              <a:rPr lang="it-IT" sz="3200" dirty="0" err="1" smtClean="0"/>
              <a:t>finder</a:t>
            </a:r>
            <a:r>
              <a:rPr lang="it-IT" sz="3200" dirty="0" smtClean="0"/>
              <a:t> </a:t>
            </a:r>
            <a:r>
              <a:rPr lang="it-IT" sz="3200" dirty="0" err="1" smtClean="0"/>
              <a:t>algorithm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8892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8" y="908720"/>
            <a:ext cx="79152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7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50" y="1556792"/>
            <a:ext cx="4032448" cy="393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39308" y="332656"/>
            <a:ext cx="6745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B </a:t>
            </a:r>
            <a:r>
              <a:rPr lang="it-IT" sz="3200" dirty="0" err="1" smtClean="0"/>
              <a:t>into</a:t>
            </a:r>
            <a:r>
              <a:rPr lang="it-IT" sz="3200" dirty="0" smtClean="0"/>
              <a:t> K D* from </a:t>
            </a:r>
            <a:r>
              <a:rPr lang="it-IT" sz="3200" dirty="0" err="1" smtClean="0"/>
              <a:t>SuperB</a:t>
            </a:r>
            <a:r>
              <a:rPr lang="it-IT" sz="3200" dirty="0" smtClean="0"/>
              <a:t> fast </a:t>
            </a:r>
            <a:r>
              <a:rPr lang="it-IT" sz="3200" dirty="0" err="1" smtClean="0"/>
              <a:t>simulation</a:t>
            </a:r>
            <a:endParaRPr lang="it-IT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07106"/>
            <a:ext cx="4075234" cy="383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971600" y="1268760"/>
            <a:ext cx="117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Real </a:t>
            </a:r>
            <a:r>
              <a:rPr lang="it-IT" dirty="0" err="1" smtClean="0"/>
              <a:t>space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698122" y="1268760"/>
            <a:ext cx="175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Conformal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31640" y="5877272"/>
            <a:ext cx="6647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We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have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only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linearized</a:t>
            </a:r>
            <a:r>
              <a:rPr lang="it-IT" dirty="0" smtClean="0">
                <a:solidFill>
                  <a:srgbClr val="FF0000"/>
                </a:solidFill>
              </a:rPr>
              <a:t> the </a:t>
            </a:r>
            <a:r>
              <a:rPr lang="it-IT" dirty="0" err="1" smtClean="0">
                <a:solidFill>
                  <a:srgbClr val="FF0000"/>
                </a:solidFill>
              </a:rPr>
              <a:t>problem</a:t>
            </a:r>
            <a:r>
              <a:rPr lang="it-IT" dirty="0" smtClean="0">
                <a:solidFill>
                  <a:srgbClr val="FF0000"/>
                </a:solidFill>
              </a:rPr>
              <a:t> in </a:t>
            </a:r>
            <a:r>
              <a:rPr lang="it-IT" dirty="0" err="1" smtClean="0">
                <a:solidFill>
                  <a:srgbClr val="FF0000"/>
                </a:solidFill>
              </a:rPr>
              <a:t>such</a:t>
            </a:r>
            <a:r>
              <a:rPr lang="it-IT" dirty="0" smtClean="0">
                <a:solidFill>
                  <a:srgbClr val="FF0000"/>
                </a:solidFill>
              </a:rPr>
              <a:t> a way </a:t>
            </a:r>
            <a:r>
              <a:rPr lang="it-IT" dirty="0" err="1" smtClean="0">
                <a:solidFill>
                  <a:srgbClr val="FF0000"/>
                </a:solidFill>
              </a:rPr>
              <a:t>that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could</a:t>
            </a:r>
            <a:r>
              <a:rPr lang="it-IT" dirty="0" smtClean="0">
                <a:solidFill>
                  <a:srgbClr val="FF0000"/>
                </a:solidFill>
              </a:rPr>
              <a:t> use</a:t>
            </a:r>
          </a:p>
          <a:p>
            <a:r>
              <a:rPr lang="it-IT" dirty="0">
                <a:solidFill>
                  <a:srgbClr val="FF0000"/>
                </a:solidFill>
              </a:rPr>
              <a:t>t</a:t>
            </a:r>
            <a:r>
              <a:rPr lang="it-IT" dirty="0" smtClean="0">
                <a:solidFill>
                  <a:srgbClr val="FF0000"/>
                </a:solidFill>
              </a:rPr>
              <a:t>he </a:t>
            </a:r>
            <a:r>
              <a:rPr lang="it-IT" dirty="0" err="1" smtClean="0">
                <a:solidFill>
                  <a:srgbClr val="FF0000"/>
                </a:solidFill>
              </a:rPr>
              <a:t>very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same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algorithm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we</a:t>
            </a:r>
            <a:r>
              <a:rPr lang="it-IT" dirty="0" smtClean="0">
                <a:solidFill>
                  <a:srgbClr val="FF0000"/>
                </a:solidFill>
              </a:rPr>
              <a:t> use for the </a:t>
            </a:r>
            <a:r>
              <a:rPr lang="it-IT" dirty="0" err="1" smtClean="0">
                <a:solidFill>
                  <a:srgbClr val="FF0000"/>
                </a:solidFill>
              </a:rPr>
              <a:t>zed</a:t>
            </a:r>
            <a:r>
              <a:rPr lang="it-IT" dirty="0" smtClean="0">
                <a:solidFill>
                  <a:srgbClr val="FF0000"/>
                </a:solidFill>
              </a:rPr>
              <a:t> coordinate in the DC.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881063"/>
            <a:ext cx="783907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27584" y="5661248"/>
            <a:ext cx="78138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FF0000"/>
                </a:solidFill>
              </a:rPr>
              <a:t>This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transformation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is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necessary</a:t>
            </a:r>
            <a:r>
              <a:rPr lang="it-IT" sz="2000" dirty="0" smtClean="0">
                <a:solidFill>
                  <a:srgbClr val="FF0000"/>
                </a:solidFill>
              </a:rPr>
              <a:t> for pattern </a:t>
            </a:r>
            <a:r>
              <a:rPr lang="it-IT" sz="2000" dirty="0" err="1" smtClean="0">
                <a:solidFill>
                  <a:srgbClr val="FF0000"/>
                </a:solidFill>
              </a:rPr>
              <a:t>recognition</a:t>
            </a:r>
            <a:r>
              <a:rPr lang="it-IT" sz="2000" dirty="0" smtClean="0">
                <a:solidFill>
                  <a:srgbClr val="FF0000"/>
                </a:solidFill>
              </a:rPr>
              <a:t>. In the </a:t>
            </a:r>
            <a:r>
              <a:rPr lang="it-IT" sz="2000" dirty="0" err="1" smtClean="0">
                <a:solidFill>
                  <a:srgbClr val="FF0000"/>
                </a:solidFill>
              </a:rPr>
              <a:t>conformal</a:t>
            </a:r>
            <a:endParaRPr lang="it-IT" sz="2000" dirty="0" smtClean="0">
              <a:solidFill>
                <a:srgbClr val="FF0000"/>
              </a:solidFill>
            </a:endParaRPr>
          </a:p>
          <a:p>
            <a:r>
              <a:rPr lang="it-IT" sz="2000" dirty="0" err="1" smtClean="0">
                <a:solidFill>
                  <a:srgbClr val="FF0000"/>
                </a:solidFill>
              </a:rPr>
              <a:t>space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we</a:t>
            </a:r>
            <a:r>
              <a:rPr lang="it-IT" sz="2000" dirty="0" smtClean="0">
                <a:solidFill>
                  <a:srgbClr val="FF0000"/>
                </a:solidFill>
              </a:rPr>
              <a:t> look for clusters </a:t>
            </a:r>
            <a:r>
              <a:rPr lang="it-IT" sz="2000" dirty="0" err="1" smtClean="0">
                <a:solidFill>
                  <a:srgbClr val="FF0000"/>
                </a:solidFill>
              </a:rPr>
              <a:t>rather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than</a:t>
            </a:r>
            <a:r>
              <a:rPr lang="it-IT" sz="2000" dirty="0" smtClean="0">
                <a:solidFill>
                  <a:srgbClr val="FF0000"/>
                </a:solidFill>
              </a:rPr>
              <a:t> linear </a:t>
            </a:r>
            <a:r>
              <a:rPr lang="it-IT" sz="2000" dirty="0" err="1" smtClean="0">
                <a:solidFill>
                  <a:srgbClr val="FF0000"/>
                </a:solidFill>
              </a:rPr>
              <a:t>dependencies</a:t>
            </a:r>
            <a:r>
              <a:rPr lang="it-IT" sz="2000" dirty="0" smtClean="0">
                <a:solidFill>
                  <a:srgbClr val="FF0000"/>
                </a:solidFill>
              </a:rPr>
              <a:t> so </a:t>
            </a:r>
            <a:r>
              <a:rPr lang="it-IT" sz="2000" dirty="0" err="1" smtClean="0">
                <a:solidFill>
                  <a:srgbClr val="FF0000"/>
                </a:solidFill>
              </a:rPr>
              <a:t>we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could</a:t>
            </a:r>
            <a:endParaRPr lang="it-IT" sz="2000" dirty="0" smtClean="0">
              <a:solidFill>
                <a:srgbClr val="FF0000"/>
              </a:solidFill>
            </a:endParaRPr>
          </a:p>
          <a:p>
            <a:r>
              <a:rPr lang="it-IT" sz="2000" dirty="0">
                <a:solidFill>
                  <a:srgbClr val="FF0000"/>
                </a:solidFill>
              </a:rPr>
              <a:t>u</a:t>
            </a:r>
            <a:r>
              <a:rPr lang="it-IT" sz="2000" dirty="0" smtClean="0">
                <a:solidFill>
                  <a:srgbClr val="FF0000"/>
                </a:solidFill>
              </a:rPr>
              <a:t>se the </a:t>
            </a:r>
            <a:r>
              <a:rPr lang="it-IT" sz="2000" dirty="0" err="1" smtClean="0">
                <a:solidFill>
                  <a:srgbClr val="FF0000"/>
                </a:solidFill>
              </a:rPr>
              <a:t>same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algorithm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we</a:t>
            </a:r>
            <a:r>
              <a:rPr lang="it-IT" sz="2000" dirty="0" smtClean="0">
                <a:solidFill>
                  <a:srgbClr val="FF0000"/>
                </a:solidFill>
              </a:rPr>
              <a:t> use for the EMC.</a:t>
            </a:r>
          </a:p>
        </p:txBody>
      </p:sp>
    </p:spTree>
    <p:extLst>
      <p:ext uri="{BB962C8B-B14F-4D97-AF65-F5344CB8AC3E}">
        <p14:creationId xmlns:p14="http://schemas.microsoft.com/office/powerpoint/2010/main" val="34474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381125"/>
            <a:ext cx="74961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411760" y="620688"/>
            <a:ext cx="38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Hough</a:t>
            </a:r>
            <a:r>
              <a:rPr lang="it-IT" sz="3200" dirty="0" smtClean="0"/>
              <a:t> </a:t>
            </a:r>
            <a:r>
              <a:rPr lang="it-IT" sz="3200" dirty="0" err="1" smtClean="0"/>
              <a:t>transformation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-108520" y="5877272"/>
            <a:ext cx="935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We</a:t>
            </a:r>
            <a:r>
              <a:rPr lang="it-IT" sz="2400" dirty="0" smtClean="0"/>
              <a:t> </a:t>
            </a:r>
            <a:r>
              <a:rPr lang="it-IT" sz="2400" dirty="0" err="1" smtClean="0"/>
              <a:t>would</a:t>
            </a:r>
            <a:r>
              <a:rPr lang="it-IT" sz="2400" dirty="0" smtClean="0"/>
              <a:t> do the </a:t>
            </a:r>
            <a:r>
              <a:rPr lang="it-IT" sz="2400" dirty="0" err="1" smtClean="0"/>
              <a:t>same</a:t>
            </a:r>
            <a:r>
              <a:rPr lang="it-IT" sz="2400" dirty="0" smtClean="0"/>
              <a:t> </a:t>
            </a:r>
            <a:r>
              <a:rPr lang="it-IT" sz="2400" dirty="0" err="1" smtClean="0"/>
              <a:t>thing</a:t>
            </a:r>
            <a:r>
              <a:rPr lang="it-IT" sz="2400" dirty="0" smtClean="0"/>
              <a:t> to look for </a:t>
            </a:r>
            <a:r>
              <a:rPr lang="it-IT" sz="2400" dirty="0" err="1" smtClean="0"/>
              <a:t>energy</a:t>
            </a:r>
            <a:r>
              <a:rPr lang="it-IT" sz="2400" dirty="0" smtClean="0"/>
              <a:t> </a:t>
            </a:r>
            <a:r>
              <a:rPr lang="it-IT" sz="2400" dirty="0" err="1" smtClean="0"/>
              <a:t>deposit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calorimeter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680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67744" y="332656"/>
            <a:ext cx="6344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What</a:t>
            </a:r>
            <a:r>
              <a:rPr lang="it-IT" sz="3200" dirty="0" smtClean="0"/>
              <a:t> </a:t>
            </a:r>
            <a:r>
              <a:rPr lang="it-IT" sz="3200" dirty="0" err="1" smtClean="0"/>
              <a:t>we</a:t>
            </a:r>
            <a:r>
              <a:rPr lang="it-IT" sz="3200" dirty="0" smtClean="0"/>
              <a:t> </a:t>
            </a:r>
            <a:r>
              <a:rPr lang="it-IT" sz="3200" dirty="0" err="1" smtClean="0"/>
              <a:t>get</a:t>
            </a:r>
            <a:r>
              <a:rPr lang="it-IT" sz="3200" dirty="0" smtClean="0"/>
              <a:t>  in the B-&gt; D* K sample </a:t>
            </a:r>
            <a:endParaRPr lang="it-IT" sz="3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67544" y="980728"/>
            <a:ext cx="275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Zed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RMS=6.5 cm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16016" y="9807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 </a:t>
            </a:r>
            <a:r>
              <a:rPr lang="it-IT" dirty="0" err="1" smtClean="0"/>
              <a:t>resolution</a:t>
            </a:r>
            <a:r>
              <a:rPr lang="it-IT" dirty="0" smtClean="0"/>
              <a:t> RMS = 2.4 cm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5877272"/>
            <a:ext cx="8091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Hypothesis</a:t>
            </a:r>
            <a:r>
              <a:rPr lang="it-IT" dirty="0" smtClean="0"/>
              <a:t>:    </a:t>
            </a:r>
            <a:r>
              <a:rPr lang="it-IT" dirty="0" err="1" smtClean="0"/>
              <a:t>error</a:t>
            </a:r>
            <a:r>
              <a:rPr lang="it-IT" dirty="0" smtClean="0"/>
              <a:t> on x coordinate = </a:t>
            </a:r>
            <a:r>
              <a:rPr lang="it-IT" dirty="0" err="1" smtClean="0"/>
              <a:t>error</a:t>
            </a:r>
            <a:r>
              <a:rPr lang="it-IT" dirty="0" smtClean="0"/>
              <a:t> on y coordinate : </a:t>
            </a:r>
            <a:r>
              <a:rPr lang="it-IT" dirty="0" err="1" smtClean="0"/>
              <a:t>gaussian</a:t>
            </a:r>
            <a:r>
              <a:rPr lang="it-IT" dirty="0" smtClean="0"/>
              <a:t>, </a:t>
            </a:r>
            <a:r>
              <a:rPr lang="it-IT" smtClean="0"/>
              <a:t>sigma 0.8 mm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                    </a:t>
            </a:r>
            <a:r>
              <a:rPr lang="it-IT" dirty="0" err="1" smtClean="0"/>
              <a:t>error</a:t>
            </a:r>
            <a:r>
              <a:rPr lang="it-IT" dirty="0" smtClean="0"/>
              <a:t> on z coordinate : </a:t>
            </a:r>
            <a:r>
              <a:rPr lang="it-IT" dirty="0" err="1" smtClean="0"/>
              <a:t>gaussian</a:t>
            </a:r>
            <a:r>
              <a:rPr lang="it-IT" dirty="0" smtClean="0"/>
              <a:t>, sigma = 1.5 cm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8" y="1916832"/>
            <a:ext cx="3600400" cy="36004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3598784" cy="359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55776" y="260648"/>
            <a:ext cx="1657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dirty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it-IT" sz="3200" dirty="0" smtClean="0">
                <a:solidFill>
                  <a:srgbClr val="000000"/>
                </a:solidFill>
              </a:rPr>
              <a:t> sample</a:t>
            </a:r>
            <a:endParaRPr lang="it-IT" sz="3200" dirty="0">
              <a:solidFill>
                <a:srgbClr val="0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181100"/>
            <a:ext cx="6629400" cy="44958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15616" y="6381328"/>
            <a:ext cx="3497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Red</a:t>
            </a:r>
            <a:r>
              <a:rPr lang="it-IT" dirty="0" smtClean="0"/>
              <a:t>: fast </a:t>
            </a:r>
            <a:r>
              <a:rPr lang="it-IT" dirty="0" err="1" smtClean="0"/>
              <a:t>reconstruction</a:t>
            </a:r>
            <a:r>
              <a:rPr lang="it-IT" dirty="0" smtClean="0"/>
              <a:t> , green MC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6046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6000" y="260648"/>
            <a:ext cx="5022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dirty="0" err="1">
                <a:solidFill>
                  <a:srgbClr val="000000"/>
                </a:solidFill>
              </a:rPr>
              <a:t>What</a:t>
            </a:r>
            <a:r>
              <a:rPr lang="it-IT" sz="3200" dirty="0">
                <a:solidFill>
                  <a:srgbClr val="000000"/>
                </a:solidFill>
              </a:rPr>
              <a:t> </a:t>
            </a:r>
            <a:r>
              <a:rPr lang="it-IT" sz="3200" dirty="0" err="1">
                <a:solidFill>
                  <a:srgbClr val="000000"/>
                </a:solidFill>
              </a:rPr>
              <a:t>we</a:t>
            </a:r>
            <a:r>
              <a:rPr lang="it-IT" sz="3200" dirty="0">
                <a:solidFill>
                  <a:srgbClr val="000000"/>
                </a:solidFill>
              </a:rPr>
              <a:t> </a:t>
            </a:r>
            <a:r>
              <a:rPr lang="it-IT" sz="3200" dirty="0" err="1">
                <a:solidFill>
                  <a:srgbClr val="000000"/>
                </a:solidFill>
              </a:rPr>
              <a:t>get</a:t>
            </a:r>
            <a:r>
              <a:rPr lang="it-IT" sz="3200" dirty="0">
                <a:solidFill>
                  <a:srgbClr val="000000"/>
                </a:solidFill>
              </a:rPr>
              <a:t>  in the </a:t>
            </a:r>
            <a:r>
              <a:rPr lang="it-IT" sz="3200" dirty="0" smtClean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it-IT" sz="3200" dirty="0" smtClean="0">
                <a:solidFill>
                  <a:srgbClr val="000000"/>
                </a:solidFill>
              </a:rPr>
              <a:t> sample</a:t>
            </a:r>
            <a:endParaRPr lang="it-IT" sz="3200" dirty="0">
              <a:solidFill>
                <a:srgbClr val="00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247251" cy="288032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34" y="2050501"/>
            <a:ext cx="4065404" cy="275699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27584" y="1340768"/>
            <a:ext cx="2754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Zed</a:t>
            </a:r>
            <a:r>
              <a:rPr lang="it-IT" dirty="0"/>
              <a:t> </a:t>
            </a:r>
            <a:r>
              <a:rPr lang="it-IT" dirty="0" err="1"/>
              <a:t>resolution</a:t>
            </a:r>
            <a:r>
              <a:rPr lang="it-IT" dirty="0"/>
              <a:t> </a:t>
            </a:r>
            <a:r>
              <a:rPr lang="it-IT" dirty="0" smtClean="0"/>
              <a:t>RMS=1.4 </a:t>
            </a:r>
            <a:r>
              <a:rPr lang="it-IT" dirty="0"/>
              <a:t>cm</a:t>
            </a:r>
          </a:p>
        </p:txBody>
      </p:sp>
      <p:sp>
        <p:nvSpPr>
          <p:cNvPr id="8" name="Rettangolo 7"/>
          <p:cNvSpPr/>
          <p:nvPr/>
        </p:nvSpPr>
        <p:spPr>
          <a:xfrm>
            <a:off x="5240503" y="1340768"/>
            <a:ext cx="264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 resolution RMS = </a:t>
            </a:r>
            <a:r>
              <a:rPr lang="en-US" dirty="0" smtClean="0"/>
              <a:t>1.2 </a:t>
            </a:r>
            <a:r>
              <a:rPr lang="en-US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238460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171575"/>
            <a:ext cx="81819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19672" y="548680"/>
            <a:ext cx="3562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DC trigger </a:t>
            </a:r>
            <a:r>
              <a:rPr lang="it-IT" sz="3200" dirty="0" err="1" smtClean="0"/>
              <a:t>geometry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8031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 flipH="1">
            <a:off x="1547813" y="285750"/>
            <a:ext cx="6121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2400" smtClean="0">
                <a:solidFill>
                  <a:srgbClr val="0070C0"/>
                </a:solidFill>
                <a:latin typeface="Calibri" pitchFamily="32" charset="0"/>
                <a:ea typeface="ＭＳ Ｐゴシック" charset="-128"/>
              </a:rPr>
              <a:t>Technical choices for the TDR : trigger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57200" y="764704"/>
            <a:ext cx="524033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Baseline:</a:t>
            </a:r>
          </a:p>
          <a:p>
            <a:pPr marL="741363" lvl="1" indent="-28416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srgbClr val="000000"/>
                </a:solidFill>
              </a:rPr>
              <a:t>re-implement </a:t>
            </a:r>
            <a:r>
              <a:rPr lang="en-US" sz="1700" dirty="0" err="1" smtClean="0">
                <a:solidFill>
                  <a:srgbClr val="000000"/>
                </a:solidFill>
              </a:rPr>
              <a:t>BaBar</a:t>
            </a:r>
            <a:r>
              <a:rPr lang="en-US" sz="1700" dirty="0" smtClean="0">
                <a:solidFill>
                  <a:srgbClr val="000000"/>
                </a:solidFill>
              </a:rPr>
              <a:t> L1 trigger with some improvements</a:t>
            </a:r>
          </a:p>
          <a:p>
            <a:pPr marL="1143000" lvl="2" indent="-228600" defTabSz="4572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Shorter latency (~6us instead of 12us)</a:t>
            </a:r>
          </a:p>
          <a:p>
            <a:pPr marL="1143000" lvl="2" indent="-228600" defTabSz="4572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Higher sampling frequencies (DCH and EMC) </a:t>
            </a:r>
          </a:p>
          <a:p>
            <a:pPr marL="1143000" lvl="2" indent="-228600" defTabSz="4572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2-d map for calorimeter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Possible additions</a:t>
            </a:r>
          </a:p>
          <a:p>
            <a:pPr marL="741363" lvl="1" indent="-28416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srgbClr val="000000"/>
                </a:solidFill>
              </a:rPr>
              <a:t>SVT trigger </a:t>
            </a:r>
          </a:p>
          <a:p>
            <a:pPr marL="741363" lvl="1" indent="-28416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srgbClr val="FF0000"/>
                </a:solidFill>
              </a:rPr>
              <a:t>What about the TOF ? (in DELPHI we used it in the trigger) </a:t>
            </a:r>
          </a:p>
          <a:p>
            <a:pPr marL="741363" lvl="1" indent="-28416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srgbClr val="FF0000"/>
                </a:solidFill>
              </a:rPr>
              <a:t>Do we need to identify the bunch at the trigger</a:t>
            </a:r>
          </a:p>
          <a:p>
            <a:pPr lvl="1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smtClean="0">
                <a:solidFill>
                  <a:srgbClr val="FF0000"/>
                </a:solidFill>
              </a:rPr>
              <a:t>     level?</a:t>
            </a:r>
          </a:p>
          <a:p>
            <a:pPr marL="741363" lvl="1" indent="-28416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err="1" smtClean="0">
                <a:solidFill>
                  <a:srgbClr val="000000"/>
                </a:solidFill>
              </a:rPr>
              <a:t>Bhabha</a:t>
            </a:r>
            <a:r>
              <a:rPr lang="en-US" sz="1700" dirty="0" smtClean="0">
                <a:solidFill>
                  <a:srgbClr val="000000"/>
                </a:solidFill>
              </a:rPr>
              <a:t> Veto</a:t>
            </a:r>
          </a:p>
          <a:p>
            <a:pPr marL="741363" lvl="1" indent="-28416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srgbClr val="FF0000"/>
                </a:solidFill>
              </a:rPr>
              <a:t>Do we need an absolute time stamp at the trigger level?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Challenge</a:t>
            </a:r>
          </a:p>
          <a:p>
            <a:pPr marL="741363" lvl="1" indent="-28416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srgbClr val="000000"/>
                </a:solidFill>
              </a:rPr>
              <a:t>To keep the event loss due to dead time below 1% =&gt; a maximum of ~70ns “per-event dead time” is allowed in trigger and FCTS</a:t>
            </a: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Other considerations</a:t>
            </a:r>
          </a:p>
          <a:p>
            <a:pPr marL="741363" lvl="1" indent="-28416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US" sz="1700" dirty="0" smtClean="0">
                <a:solidFill>
                  <a:srgbClr val="000000"/>
                </a:solidFill>
              </a:rPr>
              <a:t>What goes in L1, what in L3, what’s the optimum?</a:t>
            </a:r>
          </a:p>
          <a:p>
            <a:pPr marL="1143000" lvl="2" indent="-228600" defTabSz="457200" eaLnBrk="0" fontAlgn="base" hangingPunct="0">
              <a:lnSpc>
                <a:spcPct val="8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500" dirty="0" smtClean="0">
              <a:solidFill>
                <a:srgbClr val="000000"/>
              </a:solidFill>
            </a:endParaRPr>
          </a:p>
          <a:p>
            <a:pPr marL="741363" lvl="1" indent="-28416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700" dirty="0" smtClean="0">
              <a:solidFill>
                <a:srgbClr val="000000"/>
              </a:solidFill>
            </a:endParaRP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700" dirty="0" smtClean="0">
              <a:solidFill>
                <a:srgbClr val="000000"/>
              </a:solidFill>
            </a:endParaRPr>
          </a:p>
          <a:p>
            <a:pPr marL="341313" indent="-341313" defTabSz="457200" eaLnBrk="0" fontAlgn="base" hangingPunct="0">
              <a:lnSpc>
                <a:spcPct val="80000"/>
              </a:lnSpc>
              <a:spcBef>
                <a:spcPts val="4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US" sz="1700" dirty="0" smtClean="0">
              <a:solidFill>
                <a:srgbClr val="000000"/>
              </a:solidFill>
            </a:endParaRP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65" b="-23965"/>
          <a:stretch>
            <a:fillRect/>
          </a:stretch>
        </p:blipFill>
        <p:spPr bwMode="auto">
          <a:xfrm>
            <a:off x="5845175" y="785813"/>
            <a:ext cx="31638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65" b="-23965"/>
          <a:stretch>
            <a:fillRect/>
          </a:stretch>
        </p:blipFill>
        <p:spPr bwMode="auto">
          <a:xfrm>
            <a:off x="5697538" y="3613150"/>
            <a:ext cx="323215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6000750" y="2928938"/>
            <a:ext cx="142875" cy="1214437"/>
          </a:xfrm>
          <a:prstGeom prst="line">
            <a:avLst/>
          </a:prstGeom>
          <a:noFill/>
          <a:ln w="2556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6215063" y="2928938"/>
            <a:ext cx="2571750" cy="1214437"/>
          </a:xfrm>
          <a:prstGeom prst="line">
            <a:avLst/>
          </a:prstGeom>
          <a:noFill/>
          <a:ln w="25560">
            <a:solidFill>
              <a:srgbClr val="4F81BD"/>
            </a:solidFill>
            <a:miter lim="800000"/>
            <a:headEnd/>
            <a:tailEnd type="triangle" w="med" len="med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6411913" y="2346325"/>
            <a:ext cx="19272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000" smtClean="0">
                <a:solidFill>
                  <a:srgbClr val="000000"/>
                </a:solidFill>
                <a:latin typeface="Calibri" pitchFamily="32" charset="0"/>
              </a:rPr>
              <a:t>150kHz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sz="1000" dirty="0" smtClean="0">
                <a:solidFill>
                  <a:srgbClr val="000000"/>
                </a:solidFill>
                <a:latin typeface="Calibri" pitchFamily="32" charset="0"/>
              </a:rPr>
              <a:t>Exponential Inter-arrival time </a:t>
            </a:r>
            <a:r>
              <a:rPr lang="en-US" sz="1000" dirty="0" err="1" smtClean="0">
                <a:solidFill>
                  <a:srgbClr val="000000"/>
                </a:solidFill>
                <a:latin typeface="Calibri" pitchFamily="32" charset="0"/>
              </a:rPr>
              <a:t>pdf</a:t>
            </a:r>
            <a:r>
              <a:rPr lang="en-US" sz="1000" dirty="0" smtClean="0">
                <a:solidFill>
                  <a:srgbClr val="000000"/>
                </a:solidFill>
                <a:latin typeface="Calibri" pitchFamily="32" charset="0"/>
              </a:rPr>
              <a:t>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076056" y="638132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Luitz</a:t>
            </a:r>
            <a:r>
              <a:rPr lang="it-IT" dirty="0" smtClean="0"/>
              <a:t> 2010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94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80728"/>
            <a:ext cx="791527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809660" y="260648"/>
            <a:ext cx="183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Babar DC trigger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44294" y="6309320"/>
            <a:ext cx="9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dirty="0" smtClean="0"/>
              <a:t> G. Felici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5333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82544" cy="538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647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0" y="260648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4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16775" y="476672"/>
            <a:ext cx="213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 standard </a:t>
            </a:r>
            <a:r>
              <a:rPr lang="it-IT" dirty="0" err="1" smtClean="0"/>
              <a:t>approach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556792"/>
            <a:ext cx="807413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immagine the trigger </a:t>
            </a:r>
            <a:r>
              <a:rPr lang="it-IT" dirty="0" err="1" smtClean="0"/>
              <a:t>system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an </a:t>
            </a:r>
            <a:r>
              <a:rPr lang="it-IT" dirty="0" err="1" smtClean="0"/>
              <a:t>independent</a:t>
            </a:r>
            <a:r>
              <a:rPr lang="it-IT" dirty="0" smtClean="0"/>
              <a:t> sub-detector </a:t>
            </a:r>
            <a:r>
              <a:rPr lang="it-IT" dirty="0" err="1" smtClean="0"/>
              <a:t>optically</a:t>
            </a:r>
            <a:r>
              <a:rPr lang="it-IT" dirty="0" smtClean="0"/>
              <a:t> </a:t>
            </a:r>
            <a:r>
              <a:rPr lang="it-IT" dirty="0" err="1" smtClean="0"/>
              <a:t>coupled</a:t>
            </a:r>
            <a:endParaRPr lang="it-IT" dirty="0" smtClean="0"/>
          </a:p>
          <a:p>
            <a:r>
              <a:rPr lang="it-IT" dirty="0"/>
              <a:t>w</a:t>
            </a:r>
            <a:r>
              <a:rPr lang="it-IT" dirty="0" smtClean="0"/>
              <a:t>ith the </a:t>
            </a:r>
            <a:r>
              <a:rPr lang="it-IT" dirty="0" err="1" smtClean="0"/>
              <a:t>f.e</a:t>
            </a:r>
            <a:r>
              <a:rPr lang="it-IT" dirty="0" smtClean="0"/>
              <a:t>. </a:t>
            </a:r>
            <a:r>
              <a:rPr lang="it-IT" dirty="0" err="1" smtClean="0"/>
              <a:t>electronics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can  use the </a:t>
            </a:r>
            <a:r>
              <a:rPr lang="it-IT" dirty="0" err="1" smtClean="0"/>
              <a:t>same</a:t>
            </a:r>
            <a:r>
              <a:rPr lang="it-IT" dirty="0" smtClean="0"/>
              <a:t> trigger processor </a:t>
            </a:r>
            <a:r>
              <a:rPr lang="it-IT" dirty="0" err="1" smtClean="0"/>
              <a:t>hw</a:t>
            </a:r>
            <a:r>
              <a:rPr lang="it-IT" dirty="0" smtClean="0"/>
              <a:t> for EMC and DC,</a:t>
            </a:r>
          </a:p>
          <a:p>
            <a:r>
              <a:rPr lang="it-IT" dirty="0" smtClean="0"/>
              <a:t>In </a:t>
            </a:r>
            <a:r>
              <a:rPr lang="it-IT" dirty="0" err="1" smtClean="0"/>
              <a:t>such</a:t>
            </a:r>
            <a:r>
              <a:rPr lang="it-IT" dirty="0" smtClean="0"/>
              <a:t> a way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minimize</a:t>
            </a:r>
            <a:r>
              <a:rPr lang="it-IT" dirty="0" smtClean="0"/>
              <a:t> the </a:t>
            </a:r>
            <a:r>
              <a:rPr lang="it-IT" dirty="0" err="1" smtClean="0"/>
              <a:t>effort</a:t>
            </a:r>
            <a:r>
              <a:rPr lang="it-IT" dirty="0" smtClean="0"/>
              <a:t> to </a:t>
            </a:r>
            <a:r>
              <a:rPr lang="it-IT" dirty="0" err="1" smtClean="0"/>
              <a:t>develop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.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debug</a:t>
            </a:r>
            <a:r>
              <a:rPr lang="it-IT" dirty="0" smtClean="0"/>
              <a:t> </a:t>
            </a:r>
            <a:r>
              <a:rPr lang="it-IT" dirty="0" err="1" smtClean="0"/>
              <a:t>process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benefit from </a:t>
            </a:r>
            <a:r>
              <a:rPr lang="it-IT" dirty="0" err="1" smtClean="0"/>
              <a:t>such</a:t>
            </a:r>
            <a:r>
              <a:rPr lang="it-IT" dirty="0" smtClean="0"/>
              <a:t> a </a:t>
            </a:r>
            <a:r>
              <a:rPr lang="it-IT" dirty="0" err="1" smtClean="0"/>
              <a:t>decision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be </a:t>
            </a:r>
            <a:r>
              <a:rPr lang="it-IT" dirty="0" err="1" smtClean="0"/>
              <a:t>done</a:t>
            </a:r>
            <a:r>
              <a:rPr lang="it-IT" dirty="0" smtClean="0"/>
              <a:t> by </a:t>
            </a:r>
            <a:r>
              <a:rPr lang="it-IT" dirty="0" err="1" smtClean="0"/>
              <a:t>defining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interface</a:t>
            </a:r>
            <a:r>
              <a:rPr lang="it-IT" dirty="0" smtClean="0"/>
              <a:t> with the </a:t>
            </a:r>
            <a:r>
              <a:rPr lang="it-IT" dirty="0" err="1" smtClean="0"/>
              <a:t>fe</a:t>
            </a:r>
            <a:r>
              <a:rPr lang="it-IT" dirty="0" smtClean="0"/>
              <a:t> and a common</a:t>
            </a:r>
          </a:p>
          <a:p>
            <a:r>
              <a:rPr lang="it-IT" dirty="0"/>
              <a:t>b</a:t>
            </a:r>
            <a:r>
              <a:rPr lang="it-IT" dirty="0" smtClean="0"/>
              <a:t>us to </a:t>
            </a:r>
            <a:r>
              <a:rPr lang="it-IT" dirty="0" err="1" smtClean="0"/>
              <a:t>exchange</a:t>
            </a:r>
            <a:r>
              <a:rPr lang="it-IT" dirty="0" smtClean="0"/>
              <a:t> the information with the GLT. The firmware </a:t>
            </a:r>
            <a:r>
              <a:rPr lang="it-IT" dirty="0" err="1" smtClean="0"/>
              <a:t>running</a:t>
            </a:r>
            <a:r>
              <a:rPr lang="it-IT" dirty="0" smtClean="0"/>
              <a:t> on the</a:t>
            </a:r>
          </a:p>
          <a:p>
            <a:r>
              <a:rPr lang="it-IT" dirty="0" err="1"/>
              <a:t>b</a:t>
            </a:r>
            <a:r>
              <a:rPr lang="it-IT" dirty="0" err="1" smtClean="0"/>
              <a:t>oard</a:t>
            </a:r>
            <a:r>
              <a:rPr lang="it-IT" dirty="0" smtClean="0"/>
              <a:t> can </a:t>
            </a:r>
            <a:r>
              <a:rPr lang="it-IT" dirty="0" err="1" smtClean="0"/>
              <a:t>make</a:t>
            </a:r>
            <a:r>
              <a:rPr lang="it-IT" dirty="0" smtClean="0"/>
              <a:t> the </a:t>
            </a:r>
            <a:r>
              <a:rPr lang="it-IT" dirty="0" err="1" smtClean="0"/>
              <a:t>difference</a:t>
            </a:r>
            <a:r>
              <a:rPr lang="it-IT" dirty="0" smtClean="0"/>
              <a:t> in </a:t>
            </a:r>
            <a:r>
              <a:rPr lang="it-IT" dirty="0" err="1" smtClean="0"/>
              <a:t>between</a:t>
            </a:r>
            <a:r>
              <a:rPr lang="it-IT" dirty="0" smtClean="0"/>
              <a:t> the 2 detectors.</a:t>
            </a:r>
          </a:p>
          <a:p>
            <a:endParaRPr lang="it-IT" dirty="0"/>
          </a:p>
          <a:p>
            <a:r>
              <a:rPr lang="it-IT" dirty="0" err="1" smtClean="0"/>
              <a:t>Since</a:t>
            </a:r>
            <a:r>
              <a:rPr lang="it-IT" dirty="0" smtClean="0"/>
              <a:t> from front end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links</a:t>
            </a:r>
            <a:r>
              <a:rPr lang="it-IT" dirty="0" smtClean="0"/>
              <a:t> are the standard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use for </a:t>
            </a:r>
            <a:r>
              <a:rPr lang="it-IT" dirty="0" err="1" smtClean="0"/>
              <a:t>instance</a:t>
            </a:r>
            <a:endParaRPr lang="it-IT" dirty="0" smtClean="0"/>
          </a:p>
          <a:p>
            <a:r>
              <a:rPr lang="it-IT" dirty="0" smtClean="0"/>
              <a:t>VME </a:t>
            </a:r>
            <a:r>
              <a:rPr lang="it-IT" dirty="0" err="1" smtClean="0"/>
              <a:t>protocol</a:t>
            </a:r>
            <a:r>
              <a:rPr lang="it-IT" dirty="0" smtClean="0"/>
              <a:t> to </a:t>
            </a:r>
            <a:r>
              <a:rPr lang="it-IT" dirty="0" err="1" smtClean="0"/>
              <a:t>initialize</a:t>
            </a:r>
            <a:r>
              <a:rPr lang="it-IT" dirty="0" smtClean="0"/>
              <a:t> </a:t>
            </a:r>
            <a:r>
              <a:rPr lang="it-IT" dirty="0" err="1" smtClean="0"/>
              <a:t>local</a:t>
            </a:r>
            <a:r>
              <a:rPr lang="it-IT" dirty="0" smtClean="0"/>
              <a:t> trigger </a:t>
            </a:r>
            <a:r>
              <a:rPr lang="it-IT" dirty="0" err="1" smtClean="0"/>
              <a:t>boards</a:t>
            </a:r>
            <a:r>
              <a:rPr lang="it-IT" dirty="0" smtClean="0"/>
              <a:t> and the GLT to </a:t>
            </a:r>
            <a:r>
              <a:rPr lang="it-IT" dirty="0" err="1" smtClean="0"/>
              <a:t>debug</a:t>
            </a:r>
            <a:r>
              <a:rPr lang="it-IT" dirty="0" smtClean="0"/>
              <a:t> and monitor.</a:t>
            </a:r>
          </a:p>
          <a:p>
            <a:r>
              <a:rPr lang="it-IT" dirty="0" smtClean="0"/>
              <a:t>In </a:t>
            </a:r>
            <a:r>
              <a:rPr lang="it-IT" dirty="0" err="1" smtClean="0"/>
              <a:t>this</a:t>
            </a:r>
            <a:r>
              <a:rPr lang="it-IT" dirty="0" smtClean="0"/>
              <a:t> case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«</a:t>
            </a:r>
            <a:r>
              <a:rPr lang="it-IT" dirty="0" err="1" smtClean="0"/>
              <a:t>spare</a:t>
            </a:r>
            <a:r>
              <a:rPr lang="it-IT" dirty="0" smtClean="0"/>
              <a:t>» </a:t>
            </a:r>
            <a:r>
              <a:rPr lang="it-IT" dirty="0" err="1" smtClean="0"/>
              <a:t>links</a:t>
            </a:r>
            <a:r>
              <a:rPr lang="it-IT" dirty="0" smtClean="0"/>
              <a:t> on the </a:t>
            </a:r>
            <a:r>
              <a:rPr lang="it-IT" dirty="0" err="1" smtClean="0"/>
              <a:t>backplane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be </a:t>
            </a:r>
            <a:r>
              <a:rPr lang="it-IT" dirty="0" err="1" smtClean="0"/>
              <a:t>used</a:t>
            </a:r>
            <a:endParaRPr lang="it-IT" dirty="0" smtClean="0"/>
          </a:p>
          <a:p>
            <a:r>
              <a:rPr lang="it-IT" dirty="0"/>
              <a:t>t</a:t>
            </a:r>
            <a:r>
              <a:rPr lang="it-IT" dirty="0" smtClean="0"/>
              <a:t>o </a:t>
            </a:r>
            <a:r>
              <a:rPr lang="it-IT" dirty="0" err="1" smtClean="0"/>
              <a:t>get</a:t>
            </a:r>
            <a:r>
              <a:rPr lang="it-IT" dirty="0" smtClean="0"/>
              <a:t> </a:t>
            </a:r>
            <a:r>
              <a:rPr lang="it-IT" dirty="0" err="1" smtClean="0"/>
              <a:t>faster</a:t>
            </a:r>
            <a:r>
              <a:rPr lang="it-IT" dirty="0" smtClean="0"/>
              <a:t> </a:t>
            </a:r>
            <a:r>
              <a:rPr lang="it-IT" dirty="0" err="1" smtClean="0"/>
              <a:t>links</a:t>
            </a:r>
            <a:r>
              <a:rPr lang="it-IT" dirty="0" smtClean="0"/>
              <a:t> in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GLTs</a:t>
            </a:r>
            <a:r>
              <a:rPr lang="it-IT" dirty="0" smtClean="0"/>
              <a:t> and </a:t>
            </a:r>
            <a:r>
              <a:rPr lang="it-IT" dirty="0" err="1" smtClean="0"/>
              <a:t>LTMs</a:t>
            </a:r>
            <a:r>
              <a:rPr lang="it-IT" dirty="0"/>
              <a:t>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886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835150" y="2563813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7092950" y="2420938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1692275" y="2563813"/>
            <a:ext cx="14287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979613" y="1484313"/>
            <a:ext cx="431800" cy="720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2195513" y="22050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835150" y="1195388"/>
            <a:ext cx="781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900"/>
              <a:t>TP0_FEMC</a:t>
            </a:r>
            <a:endParaRPr lang="en-US" sz="900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3419475" y="1484313"/>
            <a:ext cx="431800" cy="720725"/>
          </a:xfrm>
          <a:prstGeom prst="rect">
            <a:avLst/>
          </a:prstGeom>
          <a:solidFill>
            <a:srgbClr val="D80E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3635375" y="22050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275013" y="1195388"/>
            <a:ext cx="774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900"/>
              <a:t>TP0_EMC0</a:t>
            </a:r>
            <a:endParaRPr lang="en-US" sz="900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4211638" y="1484313"/>
            <a:ext cx="431800" cy="720725"/>
          </a:xfrm>
          <a:prstGeom prst="rect">
            <a:avLst/>
          </a:prstGeom>
          <a:solidFill>
            <a:srgbClr val="D80E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4427538" y="22050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3995738" y="1190625"/>
            <a:ext cx="774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900"/>
              <a:t>TP0_EMC1</a:t>
            </a:r>
            <a:endParaRPr lang="en-US" sz="900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5003800" y="1484313"/>
            <a:ext cx="431800" cy="720725"/>
          </a:xfrm>
          <a:prstGeom prst="rect">
            <a:avLst/>
          </a:prstGeom>
          <a:solidFill>
            <a:srgbClr val="D80E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5219700" y="220503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4787900" y="1190625"/>
            <a:ext cx="774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900"/>
              <a:t>TP0_EMC2</a:t>
            </a:r>
            <a:endParaRPr lang="en-US" sz="900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2700338" y="25638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2555875" y="2995613"/>
            <a:ext cx="360363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2339975" y="3787775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900"/>
              <a:t>TP0_DC0</a:t>
            </a:r>
            <a:endParaRPr lang="en-US" sz="900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995738" y="25638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3851275" y="2995613"/>
            <a:ext cx="360363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3635375" y="3787775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900"/>
              <a:t>TP0_DC0</a:t>
            </a:r>
            <a:endParaRPr lang="en-US" sz="900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2916238" y="3355975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6011863" y="2995613"/>
            <a:ext cx="5048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6227763" y="25638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5724525" y="3787775"/>
            <a:ext cx="1212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Central </a:t>
            </a:r>
          </a:p>
          <a:p>
            <a:r>
              <a:rPr lang="it-IT"/>
              <a:t>Trigger </a:t>
            </a:r>
          </a:p>
          <a:p>
            <a:r>
              <a:rPr lang="it-IT"/>
              <a:t>Processor</a:t>
            </a:r>
            <a:endParaRPr lang="en-US"/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6227763" y="263683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/>
              <a:t>CTP</a:t>
            </a:r>
            <a:endParaRPr lang="en-US"/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2700338" y="65088"/>
            <a:ext cx="42515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800" dirty="0" smtClean="0"/>
              <a:t>A sketch of the trigger </a:t>
            </a:r>
            <a:r>
              <a:rPr lang="it-IT" sz="2800" dirty="0" err="1"/>
              <a:t>Crate</a:t>
            </a:r>
            <a:endParaRPr lang="en-US" sz="2800" dirty="0"/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1095375" y="4960938"/>
            <a:ext cx="672818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central</a:t>
            </a:r>
            <a:r>
              <a:rPr lang="it-IT" dirty="0"/>
              <a:t> trigger processor </a:t>
            </a:r>
            <a:r>
              <a:rPr lang="it-IT" dirty="0" err="1" smtClean="0"/>
              <a:t>gets</a:t>
            </a:r>
            <a:r>
              <a:rPr lang="it-IT" dirty="0" smtClean="0"/>
              <a:t> </a:t>
            </a:r>
            <a:r>
              <a:rPr lang="it-IT" dirty="0"/>
              <a:t>the </a:t>
            </a:r>
            <a:r>
              <a:rPr lang="it-IT" dirty="0" err="1"/>
              <a:t>informations</a:t>
            </a:r>
            <a:r>
              <a:rPr lang="it-IT" dirty="0"/>
              <a:t> from the TP0 </a:t>
            </a:r>
            <a:r>
              <a:rPr lang="it-IT" dirty="0" err="1"/>
              <a:t>units</a:t>
            </a:r>
            <a:endParaRPr lang="it-IT" dirty="0"/>
          </a:p>
          <a:p>
            <a:r>
              <a:rPr lang="it-IT" dirty="0"/>
              <a:t>and create the trigger.</a:t>
            </a:r>
          </a:p>
          <a:p>
            <a:r>
              <a:rPr lang="it-IT" dirty="0"/>
              <a:t>The </a:t>
            </a:r>
            <a:r>
              <a:rPr lang="it-IT" dirty="0" err="1"/>
              <a:t>edge</a:t>
            </a:r>
            <a:r>
              <a:rPr lang="it-IT" dirty="0"/>
              <a:t> of DC </a:t>
            </a:r>
            <a:r>
              <a:rPr lang="it-IT" dirty="0" err="1"/>
              <a:t>chamber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the </a:t>
            </a:r>
            <a:r>
              <a:rPr lang="it-IT" dirty="0" err="1"/>
              <a:t>same</a:t>
            </a:r>
            <a:r>
              <a:rPr lang="it-IT" dirty="0"/>
              <a:t> </a:t>
            </a:r>
            <a:r>
              <a:rPr lang="it-IT" dirty="0" err="1"/>
              <a:t>addr</a:t>
            </a:r>
            <a:r>
              <a:rPr lang="it-IT" dirty="0"/>
              <a:t> </a:t>
            </a:r>
            <a:r>
              <a:rPr lang="it-IT" dirty="0" err="1"/>
              <a:t>structure</a:t>
            </a:r>
            <a:r>
              <a:rPr lang="it-IT" dirty="0"/>
              <a:t> of the EMC.</a:t>
            </a:r>
            <a:endParaRPr lang="en-US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237413" y="2564904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VMEbus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86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Spare</a:t>
            </a:r>
            <a:r>
              <a:rPr lang="it-IT" dirty="0" smtClean="0"/>
              <a:t> </a:t>
            </a:r>
            <a:r>
              <a:rPr lang="it-IT" smtClean="0"/>
              <a:t>slides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2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59632" y="980728"/>
            <a:ext cx="173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Involved</a:t>
            </a:r>
            <a:r>
              <a:rPr lang="it-IT" dirty="0" smtClean="0"/>
              <a:t> </a:t>
            </a:r>
            <a:r>
              <a:rPr lang="it-IT" dirty="0" err="1" smtClean="0"/>
              <a:t>groups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2636912"/>
            <a:ext cx="54636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LNF       (DC </a:t>
            </a:r>
            <a:r>
              <a:rPr lang="it-IT" dirty="0" err="1" smtClean="0"/>
              <a:t>fe</a:t>
            </a:r>
            <a:r>
              <a:rPr lang="it-IT" dirty="0" smtClean="0"/>
              <a:t> </a:t>
            </a:r>
            <a:r>
              <a:rPr lang="it-IT" dirty="0" err="1" smtClean="0"/>
              <a:t>primitives</a:t>
            </a:r>
            <a:r>
              <a:rPr lang="it-IT" dirty="0" smtClean="0"/>
              <a:t> and </a:t>
            </a:r>
            <a:r>
              <a:rPr lang="it-IT" dirty="0" err="1" smtClean="0"/>
              <a:t>architecture</a:t>
            </a:r>
            <a:r>
              <a:rPr lang="it-IT" dirty="0" smtClean="0"/>
              <a:t> </a:t>
            </a:r>
            <a:r>
              <a:rPr lang="it-IT" dirty="0" err="1" smtClean="0"/>
              <a:t>definition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r>
              <a:rPr lang="it-IT" dirty="0" smtClean="0"/>
              <a:t>Napoli   (</a:t>
            </a:r>
            <a:r>
              <a:rPr lang="it-IT" dirty="0" err="1" smtClean="0"/>
              <a:t>links</a:t>
            </a:r>
            <a:r>
              <a:rPr lang="it-IT" dirty="0" smtClean="0"/>
              <a:t> and </a:t>
            </a:r>
            <a:r>
              <a:rPr lang="it-IT" dirty="0" err="1" smtClean="0"/>
              <a:t>architecture</a:t>
            </a:r>
            <a:r>
              <a:rPr lang="it-IT" dirty="0" smtClean="0"/>
              <a:t> </a:t>
            </a:r>
            <a:r>
              <a:rPr lang="it-IT" dirty="0" err="1" smtClean="0"/>
              <a:t>definition</a:t>
            </a:r>
            <a:r>
              <a:rPr lang="it-IT" dirty="0" smtClean="0"/>
              <a:t>)               </a:t>
            </a:r>
          </a:p>
          <a:p>
            <a:endParaRPr lang="it-IT" dirty="0"/>
          </a:p>
          <a:p>
            <a:r>
              <a:rPr lang="it-IT" dirty="0" smtClean="0"/>
              <a:t>Roma1 (EMC Fe </a:t>
            </a:r>
            <a:r>
              <a:rPr lang="it-IT" dirty="0" err="1" smtClean="0"/>
              <a:t>primitives</a:t>
            </a:r>
            <a:r>
              <a:rPr lang="it-IT" dirty="0" smtClean="0"/>
              <a:t> </a:t>
            </a:r>
            <a:r>
              <a:rPr lang="it-IT" dirty="0" err="1" smtClean="0"/>
              <a:t>architecture</a:t>
            </a:r>
            <a:r>
              <a:rPr lang="it-IT" dirty="0" smtClean="0"/>
              <a:t> </a:t>
            </a:r>
            <a:r>
              <a:rPr lang="it-IT" dirty="0" err="1" smtClean="0"/>
              <a:t>defintion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smtClean="0"/>
              <a:t>Roma3 (trigger </a:t>
            </a:r>
            <a:r>
              <a:rPr lang="it-IT" dirty="0" err="1" smtClean="0"/>
              <a:t>architecture</a:t>
            </a:r>
            <a:r>
              <a:rPr lang="it-IT" dirty="0" smtClean="0"/>
              <a:t> and </a:t>
            </a:r>
            <a:r>
              <a:rPr lang="it-IT" dirty="0" err="1" smtClean="0"/>
              <a:t>algorithm</a:t>
            </a:r>
            <a:r>
              <a:rPr lang="it-IT" smtClean="0"/>
              <a:t> development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5537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1919287"/>
            <a:ext cx="5086350" cy="30194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331640" y="76470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 to D*K sample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5733256"/>
            <a:ext cx="816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Secondary</a:t>
            </a:r>
            <a:r>
              <a:rPr lang="it-IT" dirty="0" smtClean="0"/>
              <a:t> </a:t>
            </a:r>
            <a:r>
              <a:rPr lang="it-IT" dirty="0" err="1" smtClean="0"/>
              <a:t>tracks</a:t>
            </a:r>
            <a:r>
              <a:rPr lang="it-IT" dirty="0" smtClean="0"/>
              <a:t> from b </a:t>
            </a:r>
            <a:r>
              <a:rPr lang="it-IT" dirty="0" err="1" smtClean="0"/>
              <a:t>meson</a:t>
            </a:r>
            <a:r>
              <a:rPr lang="it-IT" dirty="0" smtClean="0"/>
              <a:t> are more curling </a:t>
            </a:r>
            <a:r>
              <a:rPr lang="it-IT" dirty="0" err="1" smtClean="0"/>
              <a:t>than</a:t>
            </a:r>
            <a:r>
              <a:rPr lang="it-IT" dirty="0" smtClean="0"/>
              <a:t> the </a:t>
            </a:r>
            <a:r>
              <a:rPr lang="it-IT" dirty="0" err="1" smtClean="0"/>
              <a:t>ones</a:t>
            </a:r>
            <a:r>
              <a:rPr lang="it-IT" dirty="0" smtClean="0"/>
              <a:t> </a:t>
            </a:r>
            <a:r>
              <a:rPr lang="it-IT" dirty="0" err="1" smtClean="0"/>
              <a:t>coming</a:t>
            </a:r>
            <a:r>
              <a:rPr lang="it-IT" dirty="0" smtClean="0"/>
              <a:t> from </a:t>
            </a:r>
            <a:r>
              <a:rPr lang="it-IT" dirty="0" smtClean="0">
                <a:latin typeface="Symbol" pitchFamily="18" charset="2"/>
              </a:rPr>
              <a:t>t</a:t>
            </a:r>
            <a:r>
              <a:rPr lang="it-IT" dirty="0" smtClean="0"/>
              <a:t> </a:t>
            </a:r>
            <a:r>
              <a:rPr lang="it-IT" dirty="0" err="1" smtClean="0"/>
              <a:t>decays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3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7504" y="1208941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17F09"/>
                </a:solidFill>
                <a:latin typeface="Wingdings2"/>
              </a:rPr>
              <a:t></a:t>
            </a:r>
            <a:r>
              <a:rPr lang="en-US" sz="24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Verdana"/>
              </a:rPr>
              <a:t>GLT receives input signals from DCT, EMT and IFT</a:t>
            </a:r>
          </a:p>
          <a:p>
            <a:r>
              <a:rPr lang="en-US" sz="2400" dirty="0">
                <a:solidFill>
                  <a:srgbClr val="000000"/>
                </a:solidFill>
                <a:latin typeface="Verdana"/>
              </a:rPr>
              <a:t>as 9 different trigger objects.</a:t>
            </a:r>
          </a:p>
          <a:p>
            <a:r>
              <a:rPr lang="it-IT" sz="2000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it-IT" sz="2000" b="1" dirty="0">
                <a:solidFill>
                  <a:srgbClr val="000000"/>
                </a:solidFill>
                <a:latin typeface="Verdana-Bold"/>
              </a:rPr>
              <a:t>DCT </a:t>
            </a:r>
            <a:r>
              <a:rPr lang="it-IT" sz="2000" b="1" dirty="0" err="1">
                <a:solidFill>
                  <a:srgbClr val="000000"/>
                </a:solidFill>
                <a:latin typeface="Verdana-Bold"/>
              </a:rPr>
              <a:t>objects</a:t>
            </a:r>
            <a:endParaRPr lang="it-IT" sz="2000" b="1" dirty="0">
              <a:solidFill>
                <a:srgbClr val="000000"/>
              </a:solidFill>
              <a:latin typeface="Verdana-Bold"/>
            </a:endParaRP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A track (a long track passing all 10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superlayers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)</a:t>
            </a: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 track (a short track reaching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superlayer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 5)</a:t>
            </a: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A’track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 (an A track satisfying a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mininum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pt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 &gt; 800 MeV)</a:t>
            </a:r>
          </a:p>
          <a:p>
            <a:r>
              <a:rPr lang="en-US" sz="2000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en-US" sz="2000" b="1" dirty="0">
                <a:solidFill>
                  <a:srgbClr val="000000"/>
                </a:solidFill>
                <a:latin typeface="Verdana-Bold"/>
              </a:rPr>
              <a:t>EMT objects (with different energy thresholds)</a:t>
            </a:r>
          </a:p>
          <a:p>
            <a:r>
              <a:rPr lang="it-IT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M cluster (minimum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ionizing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cluster &gt; 100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MeV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)</a:t>
            </a:r>
          </a:p>
          <a:p>
            <a:r>
              <a:rPr lang="it-IT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G cluster (intermediate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energy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cluster &gt; 300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MeV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)</a:t>
            </a: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E cluster (high energy electron/gamma &gt; 800 MeV)</a:t>
            </a: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X cluster (MIP in the forward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endcap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 &gt; 100 MeV)</a:t>
            </a: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Y cluster (electron in the backward barrel &gt; 1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GeV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)</a:t>
            </a:r>
          </a:p>
          <a:p>
            <a:r>
              <a:rPr lang="it-IT" sz="2000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it-IT" sz="2000" b="1" dirty="0">
                <a:solidFill>
                  <a:srgbClr val="000000"/>
                </a:solidFill>
                <a:latin typeface="Verdana-Bold"/>
              </a:rPr>
              <a:t>IFT </a:t>
            </a:r>
            <a:r>
              <a:rPr lang="it-IT" sz="2000" b="1" dirty="0" err="1">
                <a:solidFill>
                  <a:srgbClr val="000000"/>
                </a:solidFill>
                <a:latin typeface="Verdana-Bold"/>
              </a:rPr>
              <a:t>objects</a:t>
            </a:r>
            <a:r>
              <a:rPr lang="it-IT" sz="2000" b="1" dirty="0">
                <a:solidFill>
                  <a:srgbClr val="000000"/>
                </a:solidFill>
                <a:latin typeface="Verdana-Bold"/>
              </a:rPr>
              <a:t> (3-bit pattern)</a:t>
            </a: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U (e.g. U=3 encoding two back-to-back sextants in either the</a:t>
            </a:r>
          </a:p>
          <a:p>
            <a:r>
              <a:rPr lang="it-IT" dirty="0" err="1">
                <a:solidFill>
                  <a:srgbClr val="000000"/>
                </a:solidFill>
                <a:latin typeface="Verdana"/>
              </a:rPr>
              <a:t>barrel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or the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endcap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94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504" y="656104"/>
            <a:ext cx="90364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17F09"/>
                </a:solidFill>
                <a:latin typeface="Wingdings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Verdana"/>
              </a:rPr>
              <a:t>The GLT delays and combines these objects into a total </a:t>
            </a:r>
            <a:r>
              <a:rPr lang="en-US" sz="2400" dirty="0" smtClean="0">
                <a:solidFill>
                  <a:srgbClr val="000000"/>
                </a:solidFill>
                <a:latin typeface="Verdana"/>
              </a:rPr>
              <a:t>of </a:t>
            </a:r>
            <a:r>
              <a:rPr lang="it-IT" sz="2400" dirty="0" smtClean="0">
                <a:solidFill>
                  <a:srgbClr val="000000"/>
                </a:solidFill>
                <a:latin typeface="Verdana"/>
              </a:rPr>
              <a:t>17 </a:t>
            </a:r>
            <a:r>
              <a:rPr lang="it-IT" sz="2400" dirty="0" err="1">
                <a:solidFill>
                  <a:srgbClr val="000000"/>
                </a:solidFill>
                <a:latin typeface="Verdana"/>
              </a:rPr>
              <a:t>object</a:t>
            </a:r>
            <a:r>
              <a:rPr lang="it-IT" sz="2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Verdana"/>
              </a:rPr>
              <a:t>counts</a:t>
            </a:r>
            <a:r>
              <a:rPr lang="it-IT" sz="2400" dirty="0">
                <a:solidFill>
                  <a:srgbClr val="000000"/>
                </a:solidFill>
                <a:latin typeface="Verdana"/>
              </a:rPr>
              <a:t>:</a:t>
            </a:r>
          </a:p>
          <a:p>
            <a:r>
              <a:rPr lang="it-IT" sz="2000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it-IT" sz="2000" b="1" dirty="0">
                <a:solidFill>
                  <a:srgbClr val="000000"/>
                </a:solidFill>
                <a:latin typeface="Verdana-Bold"/>
              </a:rPr>
              <a:t>Back-to-back </a:t>
            </a:r>
            <a:r>
              <a:rPr lang="it-IT" sz="2000" b="1" dirty="0" err="1">
                <a:solidFill>
                  <a:srgbClr val="000000"/>
                </a:solidFill>
                <a:latin typeface="Verdana-Bold"/>
              </a:rPr>
              <a:t>objects</a:t>
            </a:r>
            <a:endParaRPr lang="it-IT" sz="2000" b="1" dirty="0">
              <a:solidFill>
                <a:srgbClr val="000000"/>
              </a:solidFill>
              <a:latin typeface="Verdana-Bold"/>
            </a:endParaRP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A*, B* (back-to-back short/long tracks)</a:t>
            </a: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M*, G* (back-to-back M/G clusters)</a:t>
            </a: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EM (E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vs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 M clusters back-to-back)</a:t>
            </a:r>
          </a:p>
          <a:p>
            <a:r>
              <a:rPr lang="it-IT" sz="2000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it-IT" sz="2000" b="1" dirty="0">
                <a:solidFill>
                  <a:srgbClr val="000000"/>
                </a:solidFill>
                <a:latin typeface="Verdana-Bold"/>
              </a:rPr>
              <a:t>DCT + EMT match </a:t>
            </a:r>
            <a:r>
              <a:rPr lang="it-IT" sz="2000" b="1" dirty="0" err="1">
                <a:solidFill>
                  <a:srgbClr val="000000"/>
                </a:solidFill>
                <a:latin typeface="Verdana-Bold"/>
              </a:rPr>
              <a:t>object</a:t>
            </a:r>
            <a:endParaRPr lang="it-IT" sz="2000" b="1" dirty="0">
              <a:solidFill>
                <a:srgbClr val="000000"/>
              </a:solidFill>
              <a:latin typeface="Verdana-Bold"/>
            </a:endParaRP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AM (A track and M cluster phi match &lt; 72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deg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)</a:t>
            </a: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BM (B track and M cluster phi match &lt; 72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deg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)</a:t>
            </a:r>
          </a:p>
          <a:p>
            <a:r>
              <a:rPr lang="it-IT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A’M(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A’trackandMclusterphimatch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&lt;36deg)</a:t>
            </a: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BMX (M cluster object vetoed by X without BX phi match)</a:t>
            </a:r>
          </a:p>
          <a:p>
            <a:r>
              <a:rPr lang="it-IT" dirty="0">
                <a:solidFill>
                  <a:srgbClr val="F17F09"/>
                </a:solidFill>
                <a:latin typeface="Wingdings2"/>
              </a:rPr>
              <a:t> </a:t>
            </a:r>
            <a:r>
              <a:rPr lang="it-IT" sz="2400" b="1" dirty="0" err="1">
                <a:solidFill>
                  <a:srgbClr val="000000"/>
                </a:solidFill>
                <a:latin typeface="Verdana-Bold"/>
              </a:rPr>
              <a:t>Outputs</a:t>
            </a:r>
            <a:endParaRPr lang="it-IT" sz="2400" b="1" dirty="0">
              <a:solidFill>
                <a:srgbClr val="000000"/>
              </a:solidFill>
              <a:latin typeface="Verdana-Bold"/>
            </a:endParaRP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GLT outputs 24 trigger lines to the Fast Control and Timing system (FCT)</a:t>
            </a: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Each line is specified by one or more cuts in terms of the 17 object</a:t>
            </a:r>
          </a:p>
          <a:p>
            <a:r>
              <a:rPr lang="it-IT" dirty="0" err="1">
                <a:solidFill>
                  <a:srgbClr val="000000"/>
                </a:solidFill>
                <a:latin typeface="Verdana"/>
              </a:rPr>
              <a:t>counts</a:t>
            </a:r>
            <a:endParaRPr lang="it-IT" dirty="0">
              <a:solidFill>
                <a:srgbClr val="000000"/>
              </a:solidFill>
              <a:latin typeface="Verdana"/>
            </a:endParaRPr>
          </a:p>
          <a:p>
            <a:r>
              <a:rPr lang="en-US" dirty="0">
                <a:solidFill>
                  <a:srgbClr val="EE3742"/>
                </a:solidFill>
                <a:latin typeface="Wingdings2"/>
              </a:rPr>
              <a:t>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A cut is defined by an operation code (&gt;=, = , &lt;) and a cut value (0-7),</a:t>
            </a:r>
          </a:p>
          <a:p>
            <a:r>
              <a:rPr lang="en-US" dirty="0">
                <a:solidFill>
                  <a:srgbClr val="000000"/>
                </a:solidFill>
                <a:latin typeface="Verdana"/>
              </a:rPr>
              <a:t>e.g., (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nB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 &gt;= 2 and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nA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 &gt;= 1 )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383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850642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17F09"/>
                </a:solidFill>
                <a:latin typeface="Wingdings2"/>
              </a:rPr>
              <a:t> </a:t>
            </a:r>
            <a:r>
              <a:rPr lang="it-IT" sz="2400" b="1" dirty="0" err="1">
                <a:solidFill>
                  <a:srgbClr val="000000"/>
                </a:solidFill>
                <a:latin typeface="Verdana-Bold"/>
              </a:rPr>
              <a:t>Drift</a:t>
            </a:r>
            <a:r>
              <a:rPr lang="it-IT" sz="2400" b="1" dirty="0">
                <a:solidFill>
                  <a:srgbClr val="000000"/>
                </a:solidFill>
                <a:latin typeface="Verdana-Bold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latin typeface="Verdana-Bold"/>
              </a:rPr>
              <a:t>Chamber</a:t>
            </a:r>
            <a:r>
              <a:rPr lang="it-IT" sz="2400" b="1" dirty="0">
                <a:solidFill>
                  <a:srgbClr val="000000"/>
                </a:solidFill>
                <a:latin typeface="Verdana-Bold"/>
              </a:rPr>
              <a:t> Trigger (DCT)</a:t>
            </a:r>
          </a:p>
          <a:p>
            <a:r>
              <a:rPr lang="en-US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Track Segment Finder (TSF) performs lookup table driven hit</a:t>
            </a:r>
          </a:p>
          <a:p>
            <a:r>
              <a:rPr lang="it-IT" dirty="0">
                <a:solidFill>
                  <a:srgbClr val="000000"/>
                </a:solidFill>
                <a:latin typeface="Verdana"/>
              </a:rPr>
              <a:t>pattern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recognition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inoverlapping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8-wire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supercells</a:t>
            </a:r>
            <a:endParaRPr lang="it-IT" dirty="0">
              <a:solidFill>
                <a:srgbClr val="000000"/>
              </a:solidFill>
              <a:latin typeface="Verdana"/>
            </a:endParaRPr>
          </a:p>
          <a:p>
            <a:r>
              <a:rPr lang="en-US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Binary Link Tracker (BLT) combines track segments in 5 to 10</a:t>
            </a:r>
          </a:p>
          <a:p>
            <a:r>
              <a:rPr lang="en-US" dirty="0" err="1">
                <a:solidFill>
                  <a:srgbClr val="000000"/>
                </a:solidFill>
                <a:latin typeface="Verdana"/>
              </a:rPr>
              <a:t>superlayers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 to short / long tracks (B and A tracks)</a:t>
            </a:r>
          </a:p>
          <a:p>
            <a:r>
              <a:rPr lang="it-IT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PT Discriminator (PTD)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applies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mininum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transverse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momentum</a:t>
            </a:r>
            <a:endParaRPr lang="it-IT" dirty="0">
              <a:solidFill>
                <a:srgbClr val="000000"/>
              </a:solidFill>
              <a:latin typeface="Verdana"/>
            </a:endParaRPr>
          </a:p>
          <a:p>
            <a:r>
              <a:rPr lang="it-IT" dirty="0" err="1">
                <a:solidFill>
                  <a:srgbClr val="000000"/>
                </a:solidFill>
                <a:latin typeface="Verdana"/>
              </a:rPr>
              <a:t>requirement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using</a:t>
            </a:r>
            <a:endParaRPr lang="it-IT" dirty="0">
              <a:solidFill>
                <a:srgbClr val="000000"/>
              </a:solidFill>
              <a:latin typeface="Verdana"/>
            </a:endParaRPr>
          </a:p>
          <a:p>
            <a:r>
              <a:rPr lang="it-IT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track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segments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 (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A’tracks</a:t>
            </a:r>
            <a:r>
              <a:rPr lang="it-IT" dirty="0">
                <a:solidFill>
                  <a:srgbClr val="000000"/>
                </a:solidFill>
                <a:latin typeface="Verdana"/>
              </a:rPr>
              <a:t>)</a:t>
            </a:r>
          </a:p>
          <a:p>
            <a:r>
              <a:rPr lang="it-IT" dirty="0">
                <a:solidFill>
                  <a:srgbClr val="F17F09"/>
                </a:solidFill>
                <a:latin typeface="Wingdings2"/>
              </a:rPr>
              <a:t> </a:t>
            </a:r>
            <a:r>
              <a:rPr lang="it-IT" sz="2400" b="1" dirty="0" err="1">
                <a:solidFill>
                  <a:srgbClr val="000000"/>
                </a:solidFill>
                <a:latin typeface="Verdana-Bold"/>
              </a:rPr>
              <a:t>Calorimeter</a:t>
            </a:r>
            <a:r>
              <a:rPr lang="it-IT" sz="2400" b="1" dirty="0">
                <a:solidFill>
                  <a:srgbClr val="000000"/>
                </a:solidFill>
                <a:latin typeface="Verdana-Bold"/>
              </a:rPr>
              <a:t> Trigger (EMT)</a:t>
            </a:r>
          </a:p>
          <a:p>
            <a:r>
              <a:rPr lang="en-US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Combines EMC crystals to towers in 40 phi bins</a:t>
            </a:r>
          </a:p>
          <a:p>
            <a:r>
              <a:rPr lang="en-US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Applies three different energy thresholds (M, G, E clusters)</a:t>
            </a:r>
          </a:p>
          <a:p>
            <a:r>
              <a:rPr lang="en-US" dirty="0">
                <a:solidFill>
                  <a:srgbClr val="F17F09"/>
                </a:solidFill>
                <a:latin typeface="Wingdings2"/>
              </a:rPr>
              <a:t> </a:t>
            </a:r>
            <a:r>
              <a:rPr lang="en-US" sz="2400" b="1" dirty="0">
                <a:solidFill>
                  <a:srgbClr val="000000"/>
                </a:solidFill>
                <a:latin typeface="Verdana-Bold"/>
              </a:rPr>
              <a:t>IFR (instrumented flux return) Trigger</a:t>
            </a:r>
          </a:p>
          <a:p>
            <a:r>
              <a:rPr lang="en-US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Encodes hit topologies of penetrating particles</a:t>
            </a:r>
          </a:p>
          <a:p>
            <a:r>
              <a:rPr lang="en-US" dirty="0">
                <a:solidFill>
                  <a:srgbClr val="F17F09"/>
                </a:solidFill>
                <a:latin typeface="Wingdings2"/>
              </a:rPr>
              <a:t> </a:t>
            </a:r>
            <a:r>
              <a:rPr lang="en-US" sz="2400" b="1" dirty="0">
                <a:solidFill>
                  <a:srgbClr val="000000"/>
                </a:solidFill>
                <a:latin typeface="Verdana-Bold"/>
              </a:rPr>
              <a:t>Global Level 1 Trigger (GLT)</a:t>
            </a:r>
          </a:p>
          <a:p>
            <a:r>
              <a:rPr lang="en-US" dirty="0">
                <a:solidFill>
                  <a:srgbClr val="F17F09"/>
                </a:solidFill>
                <a:latin typeface="Verdana"/>
              </a:rPr>
              <a:t>◦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Combines, matches and counts inputs from the above objects to</a:t>
            </a:r>
          </a:p>
          <a:p>
            <a:r>
              <a:rPr lang="it-IT" dirty="0">
                <a:solidFill>
                  <a:srgbClr val="000000"/>
                </a:solidFill>
                <a:latin typeface="Verdana"/>
              </a:rPr>
              <a:t>Level 1 </a:t>
            </a:r>
            <a:r>
              <a:rPr lang="it-IT" dirty="0" err="1">
                <a:solidFill>
                  <a:srgbClr val="000000"/>
                </a:solidFill>
                <a:latin typeface="Verdana"/>
              </a:rPr>
              <a:t>primitives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2230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04938"/>
            <a:ext cx="7776863" cy="504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979712" y="476672"/>
            <a:ext cx="6109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Track</a:t>
            </a:r>
            <a:r>
              <a:rPr lang="it-IT" sz="3200" dirty="0" smtClean="0"/>
              <a:t> </a:t>
            </a:r>
            <a:r>
              <a:rPr lang="it-IT" sz="3200" dirty="0" err="1" smtClean="0"/>
              <a:t>segment</a:t>
            </a:r>
            <a:r>
              <a:rPr lang="it-IT" sz="3200" dirty="0" smtClean="0"/>
              <a:t> </a:t>
            </a:r>
            <a:r>
              <a:rPr lang="it-IT" sz="3200" dirty="0" err="1" smtClean="0"/>
              <a:t>finder</a:t>
            </a:r>
            <a:r>
              <a:rPr lang="it-IT" sz="3200" dirty="0" smtClean="0"/>
              <a:t> </a:t>
            </a:r>
            <a:r>
              <a:rPr lang="it-IT" sz="3200" dirty="0" err="1" smtClean="0"/>
              <a:t>block</a:t>
            </a:r>
            <a:r>
              <a:rPr lang="it-IT" sz="3200" dirty="0" smtClean="0"/>
              <a:t> </a:t>
            </a:r>
            <a:r>
              <a:rPr lang="it-IT" sz="3200" dirty="0" err="1" smtClean="0"/>
              <a:t>diagram</a:t>
            </a:r>
            <a:endParaRPr lang="it-IT" sz="32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977872" y="6309320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Chai</a:t>
            </a:r>
            <a:r>
              <a:rPr lang="it-IT" dirty="0" smtClean="0"/>
              <a:t> 2004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6185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4" y="1476772"/>
            <a:ext cx="82962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123728" y="476672"/>
            <a:ext cx="2433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Fitting</a:t>
            </a:r>
            <a:r>
              <a:rPr lang="it-IT" sz="3200" dirty="0" smtClean="0"/>
              <a:t> </a:t>
            </a:r>
            <a:r>
              <a:rPr lang="it-IT" sz="3200" dirty="0" err="1" smtClean="0"/>
              <a:t>details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15225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74638" y="806450"/>
            <a:ext cx="8869362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Blip>
                <a:blip r:embed="rId3"/>
              </a:buBlip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4"/>
              </a:buBlip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Blip>
                <a:blip r:embed="rId5"/>
              </a:buBlip>
              <a:defRPr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Blip>
                <a:blip r:embed="rId6"/>
              </a:buBlip>
              <a:defRPr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Blip>
                <a:blip r:embed="rId7"/>
              </a:buBlip>
              <a:defRPr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Blip>
                <a:blip r:embed="rId7"/>
              </a:buBlip>
              <a:defRPr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Blip>
                <a:blip r:embed="rId7"/>
              </a:buBlip>
              <a:defRPr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Blip>
                <a:blip r:embed="rId7"/>
              </a:buBlip>
              <a:defRPr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Blip>
                <a:blip r:embed="rId7"/>
              </a:buBlip>
              <a:defRPr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The physics objectives of an experiment at a Super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/>
              </a:rPr>
              <a:t>B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 Factory</a:t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+mn-ea"/>
                <a:cs typeface="Arial"/>
              </a:rPr>
              <a:t>revolve around the search for New Physics. The specific approaches fall into several distinct categories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</a:rPr>
              <a:t>Improvements in the classic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</a:rPr>
              <a:t>unitarity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</a:rPr>
              <a:t> triangle-related measurements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</a:rPr>
              <a:t>to the “ultimate” precision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80000"/>
              <a:buFont typeface="Wingdings" pitchFamily="2" charset="2"/>
              <a:buBlip>
                <a:blip r:embed="rId5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</a:rPr>
              <a:t>UT angles </a:t>
            </a:r>
          </a:p>
          <a:p>
            <a:pPr marL="1600200" marR="0" lvl="3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</a:rPr>
              <a:t>measure asymmetries with minimum systematic error</a:t>
            </a:r>
          </a:p>
          <a:p>
            <a:pPr marL="2057400" marR="0" lvl="4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Blip>
                <a:blip r:embed="rId7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</a:rPr>
              <a:t>lepton tag has smallest systematics</a:t>
            </a:r>
          </a:p>
          <a:p>
            <a:pPr marL="1600200" marR="0" lvl="3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</a:rPr>
              <a:t>Measure branching ratios of rare modes for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Symbol" pitchFamily="18" charset="2"/>
                <a:cs typeface="Arial"/>
              </a:rPr>
              <a:t>g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80000"/>
              <a:buFont typeface="Wingdings" pitchFamily="2" charset="2"/>
              <a:buBlip>
                <a:blip r:embed="rId5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</a:rPr>
              <a:t>UT sides</a:t>
            </a:r>
          </a:p>
          <a:p>
            <a:pPr marL="1600200" marR="0" lvl="3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  <a:buFont typeface="Wingdings" pitchFamily="2" charset="2"/>
              <a:buBlip>
                <a:blip r:embed="rId6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</a:rPr>
              <a:t>use the recoil method to reduce backgrounds and 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</a:rPr>
              <a:t>theoretical uncertainties </a:t>
            </a:r>
          </a:p>
          <a:p>
            <a:pPr lvl="3" eaLnBrk="1" hangingPunct="1">
              <a:lnSpc>
                <a:spcPct val="90000"/>
              </a:lnSpc>
              <a:buClr>
                <a:srgbClr val="FFCC00"/>
              </a:buClr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</a:rPr>
              <a:t>Maximum sensitivity for very rare decays –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B, D,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Euclid Symbol" pitchFamily="18" charset="2"/>
                <a:cs typeface="Arial"/>
              </a:rPr>
              <a:t>t, </a:t>
            </a:r>
            <a:r>
              <a:rPr lang="en-US" kern="0" dirty="0">
                <a:latin typeface="Comic Sans MS"/>
                <a:cs typeface="Arial"/>
              </a:rPr>
              <a:t>exotica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Euclid Symbol" pitchFamily="18" charset="2"/>
              <a:cs typeface="Arial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80000"/>
              <a:buFont typeface="Wingdings" pitchFamily="2" charset="2"/>
              <a:buBlip>
                <a:blip r:embed="rId5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</a:rPr>
              <a:t>Branching fractions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80000"/>
              <a:buFont typeface="Wingdings" pitchFamily="2" charset="2"/>
              <a:buBlip>
                <a:blip r:embed="rId5"/>
              </a:buBlip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A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CP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, A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/>
              </a:rPr>
              <a:t>FB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80000"/>
              <a:buFont typeface="Wingdings" pitchFamily="2" charset="2"/>
              <a:buBlip>
                <a:blip r:embed="rId5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cs typeface="Arial"/>
              </a:rPr>
              <a:t>Kinematic distributions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0720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228184" y="6076950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Hitlin</a:t>
            </a:r>
            <a:r>
              <a:rPr lang="it-IT" dirty="0" smtClean="0"/>
              <a:t> 2004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435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72" y="1052736"/>
            <a:ext cx="756535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851920" y="40979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BaBar</a:t>
            </a:r>
            <a:r>
              <a:rPr lang="it-IT" sz="3200" dirty="0" smtClean="0"/>
              <a:t> IR</a:t>
            </a:r>
            <a:endParaRPr lang="it-IT" sz="3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63888" y="19168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B1 </a:t>
            </a:r>
            <a:r>
              <a:rPr lang="it-IT" dirty="0" err="1" smtClean="0">
                <a:solidFill>
                  <a:srgbClr val="FF0000"/>
                </a:solidFill>
              </a:rPr>
              <a:t>at</a:t>
            </a:r>
            <a:r>
              <a:rPr lang="it-IT" dirty="0" smtClean="0">
                <a:solidFill>
                  <a:srgbClr val="FF0000"/>
                </a:solidFill>
              </a:rPr>
              <a:t> 21 cm from IP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4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290414"/>
            <a:ext cx="81057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55576" y="548680"/>
            <a:ext cx="7163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Zed</a:t>
            </a:r>
            <a:r>
              <a:rPr lang="it-IT" sz="2800" dirty="0" smtClean="0"/>
              <a:t> coordinate </a:t>
            </a:r>
            <a:r>
              <a:rPr lang="it-IT" sz="2800" dirty="0" err="1" smtClean="0"/>
              <a:t>Track</a:t>
            </a:r>
            <a:r>
              <a:rPr lang="it-IT" sz="2800" dirty="0" smtClean="0"/>
              <a:t> </a:t>
            </a:r>
            <a:r>
              <a:rPr lang="it-IT" sz="2800" dirty="0" err="1" smtClean="0"/>
              <a:t>ditribution</a:t>
            </a:r>
            <a:r>
              <a:rPr lang="it-IT" sz="2800" dirty="0" smtClean="0"/>
              <a:t> </a:t>
            </a:r>
            <a:r>
              <a:rPr lang="it-IT" sz="2800" dirty="0" err="1" smtClean="0"/>
              <a:t>before</a:t>
            </a:r>
            <a:r>
              <a:rPr lang="it-IT" sz="2800" dirty="0" smtClean="0"/>
              <a:t> upgrade</a:t>
            </a:r>
            <a:endParaRPr lang="it-IT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012160" y="638132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Chai</a:t>
            </a:r>
            <a:r>
              <a:rPr lang="it-IT" dirty="0" smtClean="0"/>
              <a:t> 2004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114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SB_RL_V12_SF9_05M_NO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814388"/>
            <a:ext cx="7824788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23928" y="11837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/>
              <a:t>Superb</a:t>
            </a:r>
            <a:r>
              <a:rPr lang="it-IT" sz="3600" dirty="0" smtClean="0"/>
              <a:t> IR</a:t>
            </a:r>
            <a:endParaRPr lang="it-IT" sz="3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365590" y="1835532"/>
            <a:ext cx="179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15 cm far from IP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9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539969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DC Trigger flow </a:t>
            </a:r>
            <a:endParaRPr lang="it-IT" sz="32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5496" y="206084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No</a:t>
            </a:r>
            <a:endParaRPr lang="it-IT" dirty="0"/>
          </a:p>
        </p:txBody>
      </p:sp>
      <p:grpSp>
        <p:nvGrpSpPr>
          <p:cNvPr id="18" name="Gruppo 17"/>
          <p:cNvGrpSpPr/>
          <p:nvPr/>
        </p:nvGrpSpPr>
        <p:grpSpPr>
          <a:xfrm>
            <a:off x="467544" y="1628800"/>
            <a:ext cx="4176464" cy="3312368"/>
            <a:chOff x="467544" y="1124744"/>
            <a:chExt cx="4176464" cy="3312368"/>
          </a:xfrm>
        </p:grpSpPr>
        <p:sp>
          <p:nvSpPr>
            <p:cNvPr id="6" name="Rettangolo 5"/>
            <p:cNvSpPr/>
            <p:nvPr/>
          </p:nvSpPr>
          <p:spPr bwMode="auto">
            <a:xfrm>
              <a:off x="1187624" y="1124744"/>
              <a:ext cx="2376264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it-IT" sz="18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search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303970" y="1124744"/>
              <a:ext cx="1971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Search</a:t>
              </a:r>
              <a:r>
                <a:rPr lang="it-IT" dirty="0" smtClean="0"/>
                <a:t> for </a:t>
              </a:r>
              <a:r>
                <a:rPr lang="it-IT" dirty="0" err="1" smtClean="0"/>
                <a:t>patterns</a:t>
              </a:r>
              <a:endParaRPr lang="it-IT" dirty="0"/>
            </a:p>
          </p:txBody>
        </p:sp>
        <p:sp>
          <p:nvSpPr>
            <p:cNvPr id="8" name="Freccia in giù 7"/>
            <p:cNvSpPr/>
            <p:nvPr/>
          </p:nvSpPr>
          <p:spPr bwMode="auto">
            <a:xfrm>
              <a:off x="2087724" y="1556792"/>
              <a:ext cx="324036" cy="504056"/>
            </a:xfrm>
            <a:prstGeom prst="down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360" y="2060848"/>
              <a:ext cx="2494528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sellaDiTesto 9"/>
            <p:cNvSpPr txBox="1"/>
            <p:nvPr/>
          </p:nvSpPr>
          <p:spPr>
            <a:xfrm>
              <a:off x="1069360" y="2132856"/>
              <a:ext cx="2566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Compute </a:t>
              </a:r>
              <a:r>
                <a:rPr lang="it-IT" dirty="0" err="1" smtClean="0"/>
                <a:t>zed@beam</a:t>
              </a:r>
              <a:r>
                <a:rPr lang="it-IT" dirty="0" smtClean="0"/>
                <a:t> </a:t>
              </a:r>
              <a:r>
                <a:rPr lang="it-IT" dirty="0" err="1" smtClean="0"/>
                <a:t>axis</a:t>
              </a:r>
              <a:endParaRPr lang="it-IT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492896"/>
              <a:ext cx="360363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CasellaDiTesto 11"/>
            <p:cNvSpPr txBox="1"/>
            <p:nvPr/>
          </p:nvSpPr>
          <p:spPr>
            <a:xfrm>
              <a:off x="2339752" y="2492896"/>
              <a:ext cx="1933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IP </a:t>
              </a:r>
              <a:r>
                <a:rPr lang="it-IT" dirty="0" err="1" smtClean="0"/>
                <a:t>compatible</a:t>
              </a:r>
              <a:r>
                <a:rPr lang="it-IT" dirty="0" smtClean="0"/>
                <a:t>? yes</a:t>
              </a:r>
              <a:endParaRPr lang="it-IT" dirty="0"/>
            </a:p>
          </p:txBody>
        </p:sp>
        <p:sp>
          <p:nvSpPr>
            <p:cNvPr id="19" name="Freccia circolare a destra 18"/>
            <p:cNvSpPr/>
            <p:nvPr/>
          </p:nvSpPr>
          <p:spPr bwMode="auto">
            <a:xfrm rot="10800000">
              <a:off x="3563888" y="1350585"/>
              <a:ext cx="576064" cy="966937"/>
            </a:xfrm>
            <a:prstGeom prst="curvedRightArrow">
              <a:avLst>
                <a:gd name="adj1" fmla="val 25000"/>
                <a:gd name="adj2" fmla="val 50000"/>
                <a:gd name="adj3" fmla="val 33818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4188434" y="1700808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No</a:t>
              </a:r>
              <a:endParaRPr lang="it-IT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996952"/>
              <a:ext cx="2493963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CasellaDiTesto 20"/>
            <p:cNvSpPr txBox="1"/>
            <p:nvPr/>
          </p:nvSpPr>
          <p:spPr>
            <a:xfrm>
              <a:off x="1619672" y="3068960"/>
              <a:ext cx="1297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Compute </a:t>
              </a:r>
              <a:r>
                <a:rPr lang="it-IT" dirty="0" err="1" smtClean="0"/>
                <a:t>Pt</a:t>
              </a:r>
              <a:endParaRPr lang="it-IT" dirty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484091" y="3491716"/>
              <a:ext cx="2087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 smtClean="0"/>
                <a:t>Pt</a:t>
              </a:r>
              <a:r>
                <a:rPr lang="it-IT" dirty="0" smtClean="0"/>
                <a:t> &gt; 200 </a:t>
              </a:r>
              <a:r>
                <a:rPr lang="it-IT" dirty="0" err="1" smtClean="0"/>
                <a:t>MeV</a:t>
              </a:r>
              <a:r>
                <a:rPr lang="it-IT" dirty="0" smtClean="0"/>
                <a:t>? yes</a:t>
              </a:r>
              <a:endParaRPr lang="it-IT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429000"/>
              <a:ext cx="360363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Freccia circolare a sinistra 22"/>
            <p:cNvSpPr/>
            <p:nvPr/>
          </p:nvSpPr>
          <p:spPr bwMode="auto">
            <a:xfrm rot="10800000">
              <a:off x="467544" y="1124744"/>
              <a:ext cx="720080" cy="2181255"/>
            </a:xfrm>
            <a:prstGeom prst="curvedLef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933" y="3943399"/>
              <a:ext cx="2493963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CasellaDiTesto 25"/>
            <p:cNvSpPr txBox="1"/>
            <p:nvPr/>
          </p:nvSpPr>
          <p:spPr>
            <a:xfrm>
              <a:off x="1403648" y="4005064"/>
              <a:ext cx="1901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Deliver</a:t>
              </a:r>
              <a:r>
                <a:rPr lang="it-IT" dirty="0" smtClean="0"/>
                <a:t> info to GLT</a:t>
              </a:r>
              <a:endParaRPr lang="it-IT" dirty="0"/>
            </a:p>
          </p:txBody>
        </p:sp>
      </p:grpSp>
      <p:sp>
        <p:nvSpPr>
          <p:cNvPr id="3" name="Rettangolo 2"/>
          <p:cNvSpPr/>
          <p:nvPr/>
        </p:nvSpPr>
        <p:spPr>
          <a:xfrm>
            <a:off x="4427984" y="548680"/>
            <a:ext cx="31091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smtClean="0"/>
              <a:t>EMC </a:t>
            </a:r>
            <a:r>
              <a:rPr lang="it-IT" sz="3200" dirty="0"/>
              <a:t>Trigger flow </a:t>
            </a:r>
          </a:p>
        </p:txBody>
      </p:sp>
      <p:grpSp>
        <p:nvGrpSpPr>
          <p:cNvPr id="25" name="Gruppo 24"/>
          <p:cNvGrpSpPr/>
          <p:nvPr/>
        </p:nvGrpSpPr>
        <p:grpSpPr>
          <a:xfrm>
            <a:off x="4788024" y="1639143"/>
            <a:ext cx="2493963" cy="1429817"/>
            <a:chOff x="5750445" y="1124744"/>
            <a:chExt cx="2493963" cy="142981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1124744"/>
              <a:ext cx="2438400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CasellaDiTesto 10"/>
            <p:cNvSpPr txBox="1"/>
            <p:nvPr/>
          </p:nvSpPr>
          <p:spPr>
            <a:xfrm>
              <a:off x="6054573" y="1187460"/>
              <a:ext cx="1901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Search</a:t>
              </a:r>
              <a:r>
                <a:rPr lang="it-IT" dirty="0" smtClean="0"/>
                <a:t> for clusters</a:t>
              </a:r>
              <a:endParaRPr lang="it-IT" dirty="0"/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556792"/>
              <a:ext cx="360363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445" y="2060848"/>
              <a:ext cx="2493963" cy="493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CasellaDiTesto 16"/>
            <p:cNvSpPr txBox="1"/>
            <p:nvPr/>
          </p:nvSpPr>
          <p:spPr>
            <a:xfrm>
              <a:off x="6012160" y="2132856"/>
              <a:ext cx="1901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Deliver</a:t>
              </a:r>
              <a:r>
                <a:rPr lang="it-IT" dirty="0" smtClean="0"/>
                <a:t> info to GLT</a:t>
              </a:r>
              <a:endParaRPr lang="it-IT" dirty="0"/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4427984" y="457241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GLT </a:t>
            </a:r>
            <a:endParaRPr lang="it-IT" sz="3200" dirty="0"/>
          </a:p>
        </p:txBody>
      </p:sp>
      <p:sp>
        <p:nvSpPr>
          <p:cNvPr id="29" name="Rettangolo 28"/>
          <p:cNvSpPr/>
          <p:nvPr/>
        </p:nvSpPr>
        <p:spPr bwMode="auto">
          <a:xfrm>
            <a:off x="3117395" y="5733256"/>
            <a:ext cx="3542837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it-IT" sz="1600" b="1" dirty="0" smtClean="0">
                <a:latin typeface="Arial" charset="0"/>
              </a:rPr>
              <a:t>   Corre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late info and 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assert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trigger</a:t>
            </a:r>
          </a:p>
        </p:txBody>
      </p:sp>
      <p:sp>
        <p:nvSpPr>
          <p:cNvPr id="30" name="Rettangolo 29"/>
          <p:cNvSpPr/>
          <p:nvPr/>
        </p:nvSpPr>
        <p:spPr bwMode="auto">
          <a:xfrm>
            <a:off x="2699792" y="5157192"/>
            <a:ext cx="2189021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Receive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 info from DC</a:t>
            </a: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45756"/>
            <a:ext cx="2281616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ttangolo 31"/>
          <p:cNvSpPr/>
          <p:nvPr/>
        </p:nvSpPr>
        <p:spPr>
          <a:xfrm>
            <a:off x="5436096" y="5122422"/>
            <a:ext cx="236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Receive</a:t>
            </a:r>
            <a:r>
              <a:rPr lang="it-IT" dirty="0"/>
              <a:t>  info from </a:t>
            </a:r>
            <a:r>
              <a:rPr lang="it-IT" dirty="0" smtClean="0"/>
              <a:t>EMC</a:t>
            </a:r>
            <a:endParaRPr lang="it-IT" dirty="0"/>
          </a:p>
        </p:txBody>
      </p:sp>
      <p:cxnSp>
        <p:nvCxnSpPr>
          <p:cNvPr id="35" name="Connettore 2 34"/>
          <p:cNvCxnSpPr/>
          <p:nvPr/>
        </p:nvCxnSpPr>
        <p:spPr bwMode="auto">
          <a:xfrm>
            <a:off x="2958837" y="4869160"/>
            <a:ext cx="389027" cy="2923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Connettore 2 36"/>
          <p:cNvCxnSpPr/>
          <p:nvPr/>
        </p:nvCxnSpPr>
        <p:spPr bwMode="auto">
          <a:xfrm>
            <a:off x="5940152" y="3039510"/>
            <a:ext cx="8047" cy="211768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Freccia in giù 37"/>
          <p:cNvSpPr/>
          <p:nvPr/>
        </p:nvSpPr>
        <p:spPr bwMode="auto">
          <a:xfrm>
            <a:off x="3851919" y="5517232"/>
            <a:ext cx="336515" cy="216024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25" y="5517232"/>
            <a:ext cx="3841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ttangolo 39"/>
          <p:cNvSpPr/>
          <p:nvPr/>
        </p:nvSpPr>
        <p:spPr bwMode="auto">
          <a:xfrm>
            <a:off x="1187624" y="1124744"/>
            <a:ext cx="2376264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it-IT" sz="16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85317"/>
            <a:ext cx="23891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CasellaDiTesto 41"/>
          <p:cNvSpPr txBox="1"/>
          <p:nvPr/>
        </p:nvSpPr>
        <p:spPr>
          <a:xfrm>
            <a:off x="1187624" y="1124744"/>
            <a:ext cx="214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Receive</a:t>
            </a:r>
            <a:r>
              <a:rPr lang="it-IT" dirty="0" smtClean="0"/>
              <a:t> info from DC</a:t>
            </a:r>
            <a:endParaRPr lang="it-IT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4932040" y="1187460"/>
            <a:ext cx="231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Receive</a:t>
            </a:r>
            <a:r>
              <a:rPr lang="it-IT" dirty="0" smtClean="0"/>
              <a:t> info from EMC</a:t>
            </a:r>
            <a:endParaRPr lang="it-IT" dirty="0"/>
          </a:p>
        </p:txBody>
      </p:sp>
      <p:sp>
        <p:nvSpPr>
          <p:cNvPr id="44" name="Freccia in giù 43"/>
          <p:cNvSpPr/>
          <p:nvPr/>
        </p:nvSpPr>
        <p:spPr bwMode="auto">
          <a:xfrm>
            <a:off x="2123728" y="1484784"/>
            <a:ext cx="155779" cy="14401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35708"/>
            <a:ext cx="1952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asellaDiTesto 44"/>
          <p:cNvSpPr txBox="1"/>
          <p:nvPr/>
        </p:nvSpPr>
        <p:spPr>
          <a:xfrm>
            <a:off x="3347864" y="116632"/>
            <a:ext cx="2411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Trigger FLOW</a:t>
            </a:r>
            <a:endParaRPr lang="it-IT" sz="3200" dirty="0"/>
          </a:p>
        </p:txBody>
      </p:sp>
      <p:sp>
        <p:nvSpPr>
          <p:cNvPr id="5" name="Rettangolo 4"/>
          <p:cNvSpPr/>
          <p:nvPr/>
        </p:nvSpPr>
        <p:spPr bwMode="auto">
          <a:xfrm>
            <a:off x="7537105" y="2636912"/>
            <a:ext cx="142738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028384" y="2636912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IFR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468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485900"/>
            <a:ext cx="8105775" cy="431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19672" y="54868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The </a:t>
            </a:r>
            <a:r>
              <a:rPr lang="it-IT" sz="3200" dirty="0" err="1" smtClean="0"/>
              <a:t>BaBar</a:t>
            </a:r>
            <a:r>
              <a:rPr lang="it-IT" sz="3200" dirty="0" smtClean="0"/>
              <a:t> trigger/DAQ layout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37436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204913"/>
            <a:ext cx="78771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267744" y="476672"/>
            <a:ext cx="5791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Babar DC trigger </a:t>
            </a:r>
            <a:r>
              <a:rPr lang="it-IT" sz="3200" dirty="0" err="1" smtClean="0"/>
              <a:t>system</a:t>
            </a:r>
            <a:r>
              <a:rPr lang="it-IT" sz="3200" dirty="0" smtClean="0"/>
              <a:t>: a </a:t>
            </a:r>
            <a:r>
              <a:rPr lang="it-IT" sz="3200" dirty="0" err="1" smtClean="0"/>
              <a:t>detail</a:t>
            </a:r>
            <a:endParaRPr lang="it-IT" sz="32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020272" y="602128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Chai</a:t>
            </a:r>
            <a:r>
              <a:rPr lang="it-IT" dirty="0" smtClean="0"/>
              <a:t> 2004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49186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SimSun"/>
        <a:cs typeface="SimSun"/>
      </a:majorFont>
      <a:minorFont>
        <a:latin typeface="Calibri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1359</Words>
  <Application>Microsoft Office PowerPoint</Application>
  <PresentationFormat>Presentazione su schermo (4:3)</PresentationFormat>
  <Paragraphs>237</Paragraphs>
  <Slides>32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Thème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Spare slides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</dc:creator>
  <cp:lastModifiedBy>Paolo</cp:lastModifiedBy>
  <cp:revision>52</cp:revision>
  <dcterms:created xsi:type="dcterms:W3CDTF">2011-01-28T17:21:22Z</dcterms:created>
  <dcterms:modified xsi:type="dcterms:W3CDTF">2011-02-28T06:46:36Z</dcterms:modified>
</cp:coreProperties>
</file>