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7"/>
  </p:notesMasterIdLst>
  <p:sldIdLst>
    <p:sldId id="261" r:id="rId2"/>
    <p:sldId id="280" r:id="rId3"/>
    <p:sldId id="263" r:id="rId4"/>
    <p:sldId id="265" r:id="rId5"/>
    <p:sldId id="266" r:id="rId6"/>
    <p:sldId id="267" r:id="rId7"/>
    <p:sldId id="269" r:id="rId8"/>
    <p:sldId id="274" r:id="rId9"/>
    <p:sldId id="275" r:id="rId10"/>
    <p:sldId id="257" r:id="rId11"/>
    <p:sldId id="276" r:id="rId12"/>
    <p:sldId id="277" r:id="rId13"/>
    <p:sldId id="278" r:id="rId14"/>
    <p:sldId id="281" r:id="rId15"/>
    <p:sldId id="279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24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0"/>
  </p:normalViewPr>
  <p:slideViewPr>
    <p:cSldViewPr snapToGrid="0" showGuides="1">
      <p:cViewPr>
        <p:scale>
          <a:sx n="125" d="100"/>
          <a:sy n="125" d="100"/>
        </p:scale>
        <p:origin x="1620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9306-277A-9941-B717-1DDA8C2AB91A}" type="datetimeFigureOut">
              <a:rPr lang="it-IT" smtClean="0"/>
              <a:t>07/02/2023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205B1-D391-AA4C-8EA2-AEC956E41D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05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05B1-D391-AA4C-8EA2-AEC956E41D1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39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05B1-D391-AA4C-8EA2-AEC956E41D1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02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AFA85-3DB0-319D-412C-4CB51E96A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994972-2CC6-EF89-46D8-BCAF67E41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FF7ED2-3B1C-2CA7-8FDF-1B75F28FA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450E8A-76EE-8460-CAE2-DCFC7B6B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CC99E-7229-1FB7-F7EB-1D1AAF4F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95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152E1-0A7B-EF98-7714-92258520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301DC2-978A-B305-59B2-90823F29A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7CCED1-0E92-2E97-0ABC-0155EF37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612E13-ACFA-25C2-97C6-B1143F9E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CCA7E8-55A5-759A-EEB8-CA39DC15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93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CD3D6FC-149B-A990-77BA-E9034323A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183562-56AF-2D8A-29E0-EB7F9049B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D3713F-859D-E3F4-C8CB-86B8F48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7E48F3-03AD-EDC1-7300-65B2EDB7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0C755C-6007-299F-76BF-9336549B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2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58C4F-C172-992E-AC0F-CABB4FF1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3088AE-80F1-84BC-90C7-98E3A5ADE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9B0CF3-9048-E9D9-4B17-8790F52E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646865-50E1-DE8A-85EE-9A080A59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EB4EED-9B00-B757-9342-73174418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03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0E121-A95F-8D68-0A86-EDD775A3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0ABB3B-B229-4AD8-1AF2-F7A69381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D8971-41E0-FEAD-BE96-9355CB548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A214A1-3175-767C-0E2F-63C8365F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B42C04-3E88-73DB-E8FE-1B336BB9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43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A7EDC-E449-8A6F-5465-30BE4D3B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1D27CD-C963-F334-9A12-C326F6FC8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018062-0385-5727-6701-661BD87B1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7FA07E2-12C3-2E3F-2B49-82289712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CDA633-9923-8772-68E4-E8AD1494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C18C2C-F5D4-73BA-7DEA-19D2059F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937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586373-F112-DEDF-0830-DCEB4A2A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2B3FD1-4FAC-DE54-5428-081E25089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318D89-D7C3-C982-AC28-4D884584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87B87E0-1183-8FF3-58CD-FD51C9982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6EF3C2C-3214-8C99-0A47-B35E28207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1F275E-299E-A471-FDBE-8F4B33A9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3D202E3-8841-E61E-AF7A-7A285154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A3657C-AD5F-8F66-6A07-126BC2A8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2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7F40A-1785-2977-0337-48DFF2F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093D96-E12A-976B-8B31-9ABCFC9D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C3F78-D235-04CE-52BC-307F4956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64561E-4627-6702-8DEF-444E825F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03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E91959-9440-537D-CFB5-15868C00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4AE67E4-7C77-55F2-47B8-0F18A33C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EB4B40-FAC1-9155-E984-00DBF7F6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76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B4B399-784C-D16D-7991-BC6DD2C8A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EA6C63-BA59-1B85-5253-4B935428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0F5099-64F8-F79E-FD96-802D1A7DE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7F6BAF-6272-A845-AAC2-039593D5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97D730-3E02-9EDC-E329-5A97C152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DE6B6E-31CC-0501-B6A7-709B5D5D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784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E0812-FC45-5DD9-B196-2A75A061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942C5A-F6FB-AA1B-CD8E-A49650DF6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341316-E540-F6E3-0651-C4727897F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C195B2-0C65-F0C9-6A42-9D2868B7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08/02/2023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D2F88A-1C38-5BAF-DE6A-0E27E363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More is differently different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66B2D9-EAFA-F559-1690-20FCD745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7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045B61-A62E-08DE-B922-83D9FD81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95140D-4D20-80BF-139D-80518155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1E0534-E256-377C-3891-75CD9954A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08/02/2023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C1A585-079B-7CF1-1563-FDCFDEB93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More is differently different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965EF7-24E6-1B7A-CE93-6AECB1AFA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C1B35-479F-7745-A65C-2BCDD303A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81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b/abstract/10.1103/PhysRevB.100.165131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s://arxiv.org/abs/1608.0561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pubs.rsc.org/en/content/articlelanding/2022/FD/D2FD00016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hyperlink" Target="https://journals.aps.org/prb/abstract/10.1103/PhysRevB.90.224515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hyperlink" Target="https://journals.aps.org/prb/abstract/10.1103/PhysRevB.97.09450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hyperlink" Target="http://arxiv-export3.library.cornell.edu/abs/2211.10947" TargetMode="External"/><Relationship Id="rId10" Type="http://schemas.openxmlformats.org/officeDocument/2006/relationships/image" Target="../media/image67.sv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-export3.library.cornell.edu/abs/2211.1094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en.wikipedia.org/wiki/Wilson_Bentley#/media/File:SnowflakesWilsonBentley.jpg" TargetMode="External"/><Relationship Id="rId4" Type="http://schemas.openxmlformats.org/officeDocument/2006/relationships/hyperlink" Target="https://iopscience.iop.org/article/10.1088/0034-4885/68/4/R03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www.europhysicsnews.org/articles/epn/abs/2021/04/epn2021524p30/epn2021524p30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177.4047.39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0.00584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ature14165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010.0058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s://journals.aps.org/pr/abstract/10.1103/PhysRev.108.1175" TargetMode="External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openxmlformats.org/officeDocument/2006/relationships/image" Target="../media/image36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svg"/><Relationship Id="rId2" Type="http://schemas.openxmlformats.org/officeDocument/2006/relationships/image" Target="../media/image10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svg"/><Relationship Id="rId10" Type="http://schemas.openxmlformats.org/officeDocument/2006/relationships/image" Target="../media/image26.png"/><Relationship Id="rId19" Type="http://schemas.openxmlformats.org/officeDocument/2006/relationships/image" Target="../media/image34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v Landau celebrated with a Google Doodle - what are the Russian  physicist's best quotes and when did he win the Nobel Prize? | The Sun">
            <a:extLst>
              <a:ext uri="{FF2B5EF4-FFF2-40B4-BE49-F238E27FC236}">
                <a16:creationId xmlns:a16="http://schemas.microsoft.com/office/drawing/2014/main" id="{E247087D-640B-7C9B-51A4-ADD2F507A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43" y="23017"/>
            <a:ext cx="3358662" cy="33586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f. Dr. Vitaly Lazarevich Ginzburg | Lindau Mediatheque">
            <a:extLst>
              <a:ext uri="{FF2B5EF4-FFF2-40B4-BE49-F238E27FC236}">
                <a16:creationId xmlns:a16="http://schemas.microsoft.com/office/drawing/2014/main" id="{35293318-CCBF-5395-A51C-47689BF5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71758">
            <a:off x="8791896" y="3472019"/>
            <a:ext cx="3362060" cy="3362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0A1156A7-6EC5-CEEB-AA65-38DF075AFA0E}"/>
              </a:ext>
            </a:extLst>
          </p:cNvPr>
          <p:cNvGrpSpPr/>
          <p:nvPr/>
        </p:nvGrpSpPr>
        <p:grpSpPr>
          <a:xfrm>
            <a:off x="8791896" y="23017"/>
            <a:ext cx="3362060" cy="3362964"/>
            <a:chOff x="6094666" y="68189"/>
            <a:chExt cx="3362060" cy="3362964"/>
          </a:xfrm>
        </p:grpSpPr>
        <p:pic>
          <p:nvPicPr>
            <p:cNvPr id="9" name="Picture 2" descr="Lev Landau celebrated with a Google Doodle - what are the Russian  physicist's best quotes and when did he win the Nobel Prize? | The Sun">
              <a:extLst>
                <a:ext uri="{FF2B5EF4-FFF2-40B4-BE49-F238E27FC236}">
                  <a16:creationId xmlns:a16="http://schemas.microsoft.com/office/drawing/2014/main" id="{E1736923-9FDC-8672-7378-DC699A7DB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6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367" y="70340"/>
              <a:ext cx="3358662" cy="33586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Prof. Dr. Vitaly Lazarevich Ginzburg | Lindau Mediatheque">
              <a:extLst>
                <a:ext uri="{FF2B5EF4-FFF2-40B4-BE49-F238E27FC236}">
                  <a16:creationId xmlns:a16="http://schemas.microsoft.com/office/drawing/2014/main" id="{F0DA3A38-F4C1-5053-584D-099F55A865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3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071758">
              <a:off x="6094666" y="68189"/>
              <a:ext cx="3362060" cy="33629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49BCDF9-A5E0-581E-85E7-AFF7E588FBC4}"/>
              </a:ext>
            </a:extLst>
          </p:cNvPr>
          <p:cNvGrpSpPr/>
          <p:nvPr/>
        </p:nvGrpSpPr>
        <p:grpSpPr>
          <a:xfrm>
            <a:off x="39744" y="3472019"/>
            <a:ext cx="3362060" cy="3362964"/>
            <a:chOff x="2735272" y="3426847"/>
            <a:chExt cx="3362060" cy="3362964"/>
          </a:xfrm>
        </p:grpSpPr>
        <p:pic>
          <p:nvPicPr>
            <p:cNvPr id="11" name="Picture 2" descr="Prof. Dr. Vitaly Lazarevich Ginzburg | Lindau Mediatheque">
              <a:extLst>
                <a:ext uri="{FF2B5EF4-FFF2-40B4-BE49-F238E27FC236}">
                  <a16:creationId xmlns:a16="http://schemas.microsoft.com/office/drawing/2014/main" id="{5AF0FD13-BA80-3EAE-9EC0-C355839BC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6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071758">
              <a:off x="2735272" y="3426847"/>
              <a:ext cx="3362060" cy="33629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Lev Landau celebrated with a Google Doodle - what are the Russian  physicist's best quotes and when did he win the Nobel Prize? | The Sun">
              <a:extLst>
                <a:ext uri="{FF2B5EF4-FFF2-40B4-BE49-F238E27FC236}">
                  <a16:creationId xmlns:a16="http://schemas.microsoft.com/office/drawing/2014/main" id="{DB844141-FCA8-96C8-C501-AE7195F7A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3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37338" y="3428998"/>
              <a:ext cx="3358662" cy="33586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s — Snowflake Bentley">
            <a:extLst>
              <a:ext uri="{FF2B5EF4-FFF2-40B4-BE49-F238E27FC236}">
                <a16:creationId xmlns:a16="http://schemas.microsoft.com/office/drawing/2014/main" id="{475CB836-69CA-7E7E-248D-D40388B69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7172" y="241075"/>
            <a:ext cx="719682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9DB754-F182-CB97-BC9C-A9E96B9B6725}"/>
              </a:ext>
            </a:extLst>
          </p:cNvPr>
          <p:cNvSpPr txBox="1"/>
          <p:nvPr/>
        </p:nvSpPr>
        <p:spPr>
          <a:xfrm>
            <a:off x="4128603" y="0"/>
            <a:ext cx="39347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M		</a:t>
            </a:r>
            <a:r>
              <a:rPr lang="it-IT" sz="7200" b="1" dirty="0" err="1">
                <a:latin typeface="Arial Nova Light" panose="020F0302020204030204" pitchFamily="34" charset="0"/>
                <a:cs typeface="Arial Nova Light" panose="020F0302020204030204" pitchFamily="34" charset="0"/>
              </a:rPr>
              <a:t>R</a:t>
            </a:r>
            <a:r>
              <a:rPr lang="it-IT" sz="7200" b="1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 E</a:t>
            </a:r>
          </a:p>
          <a:p>
            <a:r>
              <a:rPr lang="it-IT" sz="480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IS</a:t>
            </a:r>
          </a:p>
          <a:p>
            <a:r>
              <a:rPr lang="it-IT" sz="480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DIFFERENT</a:t>
            </a:r>
            <a:r>
              <a:rPr lang="it-IT" sz="4800" b="1" dirty="0">
                <a:solidFill>
                  <a:srgbClr val="822433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LY</a:t>
            </a:r>
          </a:p>
          <a:p>
            <a:r>
              <a:rPr lang="it-IT" sz="480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DIFFERENT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BD21DF-C5AE-B4AF-7B20-B4A31C7A21FD}"/>
              </a:ext>
            </a:extLst>
          </p:cNvPr>
          <p:cNvSpPr txBox="1"/>
          <p:nvPr/>
        </p:nvSpPr>
        <p:spPr>
          <a:xfrm>
            <a:off x="4128603" y="3416320"/>
            <a:ext cx="2754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The </a:t>
            </a:r>
            <a:r>
              <a:rPr lang="it-IT" dirty="0" err="1">
                <a:latin typeface="Arial Nova Light" panose="020B0304020202020204" pitchFamily="34" charset="0"/>
              </a:rPr>
              <a:t>multi</a:t>
            </a:r>
            <a:r>
              <a:rPr lang="it-IT" dirty="0" err="1">
                <a:solidFill>
                  <a:srgbClr val="822433"/>
                </a:solidFill>
                <a:latin typeface="Arial Nova Light" panose="020B0304020202020204" pitchFamily="34" charset="0"/>
              </a:rPr>
              <a:t>phase</a:t>
            </a:r>
            <a:r>
              <a:rPr lang="it-IT" dirty="0" err="1">
                <a:latin typeface="Arial Nova Light" panose="020B0304020202020204" pitchFamily="34" charset="0"/>
              </a:rPr>
              <a:t>ted</a:t>
            </a:r>
            <a:r>
              <a:rPr lang="it-IT" dirty="0">
                <a:latin typeface="Arial Nova Light" panose="020B0304020202020204" pitchFamily="34" charset="0"/>
              </a:rPr>
              <a:t> nature </a:t>
            </a:r>
          </a:p>
          <a:p>
            <a:r>
              <a:rPr lang="it-IT" dirty="0">
                <a:latin typeface="Arial Nova Light" panose="020B0304020202020204" pitchFamily="34" charset="0"/>
              </a:rPr>
              <a:t>of </a:t>
            </a:r>
            <a:r>
              <a:rPr lang="it-IT" dirty="0" err="1">
                <a:latin typeface="Arial Nova Light" panose="020B0304020202020204" pitchFamily="34" charset="0"/>
              </a:rPr>
              <a:t>condensed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matter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CBC462-8399-B8DE-E33D-CB6A85B69F7F}"/>
              </a:ext>
            </a:extLst>
          </p:cNvPr>
          <p:cNvSpPr txBox="1"/>
          <p:nvPr/>
        </p:nvSpPr>
        <p:spPr>
          <a:xfrm>
            <a:off x="3400105" y="4691835"/>
            <a:ext cx="26478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latin typeface="Arial Nova Light" panose="020B0304020202020204" pitchFamily="34" charset="0"/>
              </a:rPr>
              <a:t>Jacopo Fiore</a:t>
            </a:r>
          </a:p>
          <a:p>
            <a:pPr algn="r"/>
            <a:r>
              <a:rPr lang="it-IT" dirty="0">
                <a:latin typeface="Arial Nova Light" panose="020B0304020202020204" pitchFamily="34" charset="0"/>
              </a:rPr>
              <a:t>PhD </a:t>
            </a:r>
            <a:r>
              <a:rPr lang="it-IT" dirty="0" err="1">
                <a:latin typeface="Arial Nova Light" panose="020B0304020202020204" pitchFamily="34" charset="0"/>
              </a:rPr>
              <a:t>seminars</a:t>
            </a:r>
            <a:r>
              <a:rPr lang="it-IT" dirty="0">
                <a:latin typeface="Arial Nova Light" panose="020B0304020202020204" pitchFamily="34" charset="0"/>
              </a:rPr>
              <a:t> – S06E01</a:t>
            </a:r>
          </a:p>
          <a:p>
            <a:pPr algn="r"/>
            <a:r>
              <a:rPr lang="it-IT" dirty="0" err="1">
                <a:latin typeface="Arial Nova Light" panose="020B0304020202020204" pitchFamily="34" charset="0"/>
              </a:rPr>
              <a:t>February</a:t>
            </a:r>
            <a:r>
              <a:rPr lang="it-IT" dirty="0">
                <a:latin typeface="Arial Nova Light" panose="020B0304020202020204" pitchFamily="34" charset="0"/>
              </a:rPr>
              <a:t> 8</a:t>
            </a:r>
            <a:r>
              <a:rPr lang="it-IT" baseline="30000" dirty="0">
                <a:latin typeface="Arial Nova Light" panose="020B0304020202020204" pitchFamily="34" charset="0"/>
              </a:rPr>
              <a:t>th</a:t>
            </a:r>
            <a:r>
              <a:rPr lang="it-IT" dirty="0">
                <a:latin typeface="Arial Nova Light" panose="020B0304020202020204" pitchFamily="34" charset="0"/>
              </a:rPr>
              <a:t> 2023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398EF50-0184-7148-D948-2099DE6F3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951" y="4613500"/>
            <a:ext cx="259964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104D8D4-BB26-F1C8-71C5-78FED90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Probing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collective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modes</a:t>
            </a:r>
            <a:r>
              <a:rPr lang="it-IT" dirty="0">
                <a:latin typeface="Arial Nova Light" panose="020B0304020202020204" pitchFamily="34" charset="0"/>
              </a:rPr>
              <a:t>…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7DF639FF-6415-B08E-E82A-E8919621B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74" y="1825625"/>
            <a:ext cx="9781251" cy="4351338"/>
          </a:xfrm>
        </p:spPr>
      </p:pic>
    </p:spTree>
    <p:extLst>
      <p:ext uri="{BB962C8B-B14F-4D97-AF65-F5344CB8AC3E}">
        <p14:creationId xmlns:p14="http://schemas.microsoft.com/office/powerpoint/2010/main" val="297609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7C879-ED0E-872F-AA8C-9C8CBACC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Probing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collective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modes</a:t>
            </a:r>
            <a:r>
              <a:rPr lang="it-IT" dirty="0">
                <a:latin typeface="Arial Nova Light" panose="020B0304020202020204" pitchFamily="34" charset="0"/>
              </a:rPr>
              <a:t>…</a:t>
            </a:r>
            <a:endParaRPr lang="it-IT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60577B6F-A03B-B547-1D41-82146880719F}"/>
              </a:ext>
            </a:extLst>
          </p:cNvPr>
          <p:cNvGrpSpPr/>
          <p:nvPr/>
        </p:nvGrpSpPr>
        <p:grpSpPr>
          <a:xfrm>
            <a:off x="9069302" y="2340354"/>
            <a:ext cx="1884303" cy="1811694"/>
            <a:chOff x="7095649" y="2149026"/>
            <a:chExt cx="1884303" cy="1811694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D1FF3E40-FC02-9B6E-953F-408085F5DF4B}"/>
                </a:ext>
              </a:extLst>
            </p:cNvPr>
            <p:cNvSpPr/>
            <p:nvPr/>
          </p:nvSpPr>
          <p:spPr>
            <a:xfrm>
              <a:off x="7899952" y="2700720"/>
              <a:ext cx="1080000" cy="1080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scene3d>
              <a:camera prst="isometricOffAxis1Left"/>
              <a:lightRig rig="threePt" dir="t"/>
            </a:scene3d>
            <a:sp3d>
              <a:bevelT w="38100" h="254000"/>
              <a:bevelB w="381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igura a mano libera 41">
              <a:extLst>
                <a:ext uri="{FF2B5EF4-FFF2-40B4-BE49-F238E27FC236}">
                  <a16:creationId xmlns:a16="http://schemas.microsoft.com/office/drawing/2014/main" id="{8C7B8CC4-7C3E-5D0E-C0D7-0C358CAAB7CC}"/>
                </a:ext>
              </a:extLst>
            </p:cNvPr>
            <p:cNvSpPr/>
            <p:nvPr/>
          </p:nvSpPr>
          <p:spPr>
            <a:xfrm>
              <a:off x="7179952" y="3600720"/>
              <a:ext cx="1440000" cy="360000"/>
            </a:xfrm>
            <a:custGeom>
              <a:avLst/>
              <a:gdLst>
                <a:gd name="connsiteX0" fmla="*/ 0 w 1749425"/>
                <a:gd name="connsiteY0" fmla="*/ 647700 h 1308104"/>
                <a:gd name="connsiteX1" fmla="*/ 57150 w 1749425"/>
                <a:gd name="connsiteY1" fmla="*/ 644525 h 1308104"/>
                <a:gd name="connsiteX2" fmla="*/ 88900 w 1749425"/>
                <a:gd name="connsiteY2" fmla="*/ 654050 h 1308104"/>
                <a:gd name="connsiteX3" fmla="*/ 111125 w 1749425"/>
                <a:gd name="connsiteY3" fmla="*/ 650875 h 1308104"/>
                <a:gd name="connsiteX4" fmla="*/ 152400 w 1749425"/>
                <a:gd name="connsiteY4" fmla="*/ 654050 h 1308104"/>
                <a:gd name="connsiteX5" fmla="*/ 171450 w 1749425"/>
                <a:gd name="connsiteY5" fmla="*/ 644525 h 1308104"/>
                <a:gd name="connsiteX6" fmla="*/ 203200 w 1749425"/>
                <a:gd name="connsiteY6" fmla="*/ 666750 h 1308104"/>
                <a:gd name="connsiteX7" fmla="*/ 231775 w 1749425"/>
                <a:gd name="connsiteY7" fmla="*/ 631825 h 1308104"/>
                <a:gd name="connsiteX8" fmla="*/ 263525 w 1749425"/>
                <a:gd name="connsiteY8" fmla="*/ 679450 h 1308104"/>
                <a:gd name="connsiteX9" fmla="*/ 288925 w 1749425"/>
                <a:gd name="connsiteY9" fmla="*/ 612775 h 1308104"/>
                <a:gd name="connsiteX10" fmla="*/ 323850 w 1749425"/>
                <a:gd name="connsiteY10" fmla="*/ 701675 h 1308104"/>
                <a:gd name="connsiteX11" fmla="*/ 349250 w 1749425"/>
                <a:gd name="connsiteY11" fmla="*/ 593725 h 1308104"/>
                <a:gd name="connsiteX12" fmla="*/ 377825 w 1749425"/>
                <a:gd name="connsiteY12" fmla="*/ 730250 h 1308104"/>
                <a:gd name="connsiteX13" fmla="*/ 406400 w 1749425"/>
                <a:gd name="connsiteY13" fmla="*/ 542925 h 1308104"/>
                <a:gd name="connsiteX14" fmla="*/ 438150 w 1749425"/>
                <a:gd name="connsiteY14" fmla="*/ 784225 h 1308104"/>
                <a:gd name="connsiteX15" fmla="*/ 466725 w 1749425"/>
                <a:gd name="connsiteY15" fmla="*/ 492125 h 1308104"/>
                <a:gd name="connsiteX16" fmla="*/ 495300 w 1749425"/>
                <a:gd name="connsiteY16" fmla="*/ 860425 h 1308104"/>
                <a:gd name="connsiteX17" fmla="*/ 523875 w 1749425"/>
                <a:gd name="connsiteY17" fmla="*/ 412750 h 1308104"/>
                <a:gd name="connsiteX18" fmla="*/ 552450 w 1749425"/>
                <a:gd name="connsiteY18" fmla="*/ 933450 h 1308104"/>
                <a:gd name="connsiteX19" fmla="*/ 584200 w 1749425"/>
                <a:gd name="connsiteY19" fmla="*/ 320675 h 1308104"/>
                <a:gd name="connsiteX20" fmla="*/ 612775 w 1749425"/>
                <a:gd name="connsiteY20" fmla="*/ 1028700 h 1308104"/>
                <a:gd name="connsiteX21" fmla="*/ 644525 w 1749425"/>
                <a:gd name="connsiteY21" fmla="*/ 231775 h 1308104"/>
                <a:gd name="connsiteX22" fmla="*/ 673100 w 1749425"/>
                <a:gd name="connsiteY22" fmla="*/ 1111250 h 1308104"/>
                <a:gd name="connsiteX23" fmla="*/ 701675 w 1749425"/>
                <a:gd name="connsiteY23" fmla="*/ 142875 h 1308104"/>
                <a:gd name="connsiteX24" fmla="*/ 733425 w 1749425"/>
                <a:gd name="connsiteY24" fmla="*/ 1206500 h 1308104"/>
                <a:gd name="connsiteX25" fmla="*/ 758825 w 1749425"/>
                <a:gd name="connsiteY25" fmla="*/ 69850 h 1308104"/>
                <a:gd name="connsiteX26" fmla="*/ 787400 w 1749425"/>
                <a:gd name="connsiteY26" fmla="*/ 1266825 h 1308104"/>
                <a:gd name="connsiteX27" fmla="*/ 819150 w 1749425"/>
                <a:gd name="connsiteY27" fmla="*/ 15875 h 1308104"/>
                <a:gd name="connsiteX28" fmla="*/ 847725 w 1749425"/>
                <a:gd name="connsiteY28" fmla="*/ 1308100 h 1308104"/>
                <a:gd name="connsiteX29" fmla="*/ 879475 w 1749425"/>
                <a:gd name="connsiteY29" fmla="*/ 0 h 1308104"/>
                <a:gd name="connsiteX30" fmla="*/ 908050 w 1749425"/>
                <a:gd name="connsiteY30" fmla="*/ 1304925 h 1308104"/>
                <a:gd name="connsiteX31" fmla="*/ 933450 w 1749425"/>
                <a:gd name="connsiteY31" fmla="*/ 19050 h 1308104"/>
                <a:gd name="connsiteX32" fmla="*/ 965200 w 1749425"/>
                <a:gd name="connsiteY32" fmla="*/ 1266825 h 1308104"/>
                <a:gd name="connsiteX33" fmla="*/ 990600 w 1749425"/>
                <a:gd name="connsiteY33" fmla="*/ 69850 h 1308104"/>
                <a:gd name="connsiteX34" fmla="*/ 1022350 w 1749425"/>
                <a:gd name="connsiteY34" fmla="*/ 1203325 h 1308104"/>
                <a:gd name="connsiteX35" fmla="*/ 1047750 w 1749425"/>
                <a:gd name="connsiteY35" fmla="*/ 136525 h 1308104"/>
                <a:gd name="connsiteX36" fmla="*/ 1082675 w 1749425"/>
                <a:gd name="connsiteY36" fmla="*/ 1117600 h 1308104"/>
                <a:gd name="connsiteX37" fmla="*/ 1111250 w 1749425"/>
                <a:gd name="connsiteY37" fmla="*/ 228600 h 1308104"/>
                <a:gd name="connsiteX38" fmla="*/ 1139825 w 1749425"/>
                <a:gd name="connsiteY38" fmla="*/ 1022350 h 1308104"/>
                <a:gd name="connsiteX39" fmla="*/ 1168400 w 1749425"/>
                <a:gd name="connsiteY39" fmla="*/ 330200 h 1308104"/>
                <a:gd name="connsiteX40" fmla="*/ 1200150 w 1749425"/>
                <a:gd name="connsiteY40" fmla="*/ 930275 h 1308104"/>
                <a:gd name="connsiteX41" fmla="*/ 1225550 w 1749425"/>
                <a:gd name="connsiteY41" fmla="*/ 415925 h 1308104"/>
                <a:gd name="connsiteX42" fmla="*/ 1257300 w 1749425"/>
                <a:gd name="connsiteY42" fmla="*/ 850900 h 1308104"/>
                <a:gd name="connsiteX43" fmla="*/ 1282700 w 1749425"/>
                <a:gd name="connsiteY43" fmla="*/ 485775 h 1308104"/>
                <a:gd name="connsiteX44" fmla="*/ 1311275 w 1749425"/>
                <a:gd name="connsiteY44" fmla="*/ 787400 h 1308104"/>
                <a:gd name="connsiteX45" fmla="*/ 1343025 w 1749425"/>
                <a:gd name="connsiteY45" fmla="*/ 542925 h 1308104"/>
                <a:gd name="connsiteX46" fmla="*/ 1368425 w 1749425"/>
                <a:gd name="connsiteY46" fmla="*/ 739775 h 1308104"/>
                <a:gd name="connsiteX47" fmla="*/ 1406525 w 1749425"/>
                <a:gd name="connsiteY47" fmla="*/ 593725 h 1308104"/>
                <a:gd name="connsiteX48" fmla="*/ 1431925 w 1749425"/>
                <a:gd name="connsiteY48" fmla="*/ 701675 h 1308104"/>
                <a:gd name="connsiteX49" fmla="*/ 1460500 w 1749425"/>
                <a:gd name="connsiteY49" fmla="*/ 619125 h 1308104"/>
                <a:gd name="connsiteX50" fmla="*/ 1489075 w 1749425"/>
                <a:gd name="connsiteY50" fmla="*/ 682625 h 1308104"/>
                <a:gd name="connsiteX51" fmla="*/ 1520825 w 1749425"/>
                <a:gd name="connsiteY51" fmla="*/ 628650 h 1308104"/>
                <a:gd name="connsiteX52" fmla="*/ 1552575 w 1749425"/>
                <a:gd name="connsiteY52" fmla="*/ 663575 h 1308104"/>
                <a:gd name="connsiteX53" fmla="*/ 1577975 w 1749425"/>
                <a:gd name="connsiteY53" fmla="*/ 638175 h 1308104"/>
                <a:gd name="connsiteX54" fmla="*/ 1603375 w 1749425"/>
                <a:gd name="connsiteY54" fmla="*/ 657225 h 1308104"/>
                <a:gd name="connsiteX55" fmla="*/ 1635125 w 1749425"/>
                <a:gd name="connsiteY55" fmla="*/ 641350 h 1308104"/>
                <a:gd name="connsiteX56" fmla="*/ 1660525 w 1749425"/>
                <a:gd name="connsiteY56" fmla="*/ 657225 h 1308104"/>
                <a:gd name="connsiteX57" fmla="*/ 1692275 w 1749425"/>
                <a:gd name="connsiteY57" fmla="*/ 647700 h 1308104"/>
                <a:gd name="connsiteX58" fmla="*/ 1720850 w 1749425"/>
                <a:gd name="connsiteY58" fmla="*/ 654050 h 1308104"/>
                <a:gd name="connsiteX59" fmla="*/ 1749425 w 1749425"/>
                <a:gd name="connsiteY59" fmla="*/ 647700 h 13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49425" h="1308104">
                  <a:moveTo>
                    <a:pt x="0" y="647700"/>
                  </a:moveTo>
                  <a:cubicBezTo>
                    <a:pt x="21166" y="645583"/>
                    <a:pt x="42333" y="643467"/>
                    <a:pt x="57150" y="644525"/>
                  </a:cubicBezTo>
                  <a:cubicBezTo>
                    <a:pt x="71967" y="645583"/>
                    <a:pt x="79904" y="652992"/>
                    <a:pt x="88900" y="654050"/>
                  </a:cubicBezTo>
                  <a:cubicBezTo>
                    <a:pt x="97896" y="655108"/>
                    <a:pt x="100542" y="650875"/>
                    <a:pt x="111125" y="650875"/>
                  </a:cubicBezTo>
                  <a:cubicBezTo>
                    <a:pt x="121708" y="650875"/>
                    <a:pt x="142346" y="655108"/>
                    <a:pt x="152400" y="654050"/>
                  </a:cubicBezTo>
                  <a:cubicBezTo>
                    <a:pt x="162454" y="652992"/>
                    <a:pt x="162983" y="642408"/>
                    <a:pt x="171450" y="644525"/>
                  </a:cubicBezTo>
                  <a:cubicBezTo>
                    <a:pt x="179917" y="646642"/>
                    <a:pt x="193146" y="668867"/>
                    <a:pt x="203200" y="666750"/>
                  </a:cubicBezTo>
                  <a:cubicBezTo>
                    <a:pt x="213254" y="664633"/>
                    <a:pt x="221721" y="629708"/>
                    <a:pt x="231775" y="631825"/>
                  </a:cubicBezTo>
                  <a:cubicBezTo>
                    <a:pt x="241829" y="633942"/>
                    <a:pt x="254000" y="682625"/>
                    <a:pt x="263525" y="679450"/>
                  </a:cubicBezTo>
                  <a:cubicBezTo>
                    <a:pt x="273050" y="676275"/>
                    <a:pt x="278871" y="609071"/>
                    <a:pt x="288925" y="612775"/>
                  </a:cubicBezTo>
                  <a:cubicBezTo>
                    <a:pt x="298979" y="616479"/>
                    <a:pt x="313796" y="704850"/>
                    <a:pt x="323850" y="701675"/>
                  </a:cubicBezTo>
                  <a:cubicBezTo>
                    <a:pt x="333904" y="698500"/>
                    <a:pt x="340254" y="588963"/>
                    <a:pt x="349250" y="593725"/>
                  </a:cubicBezTo>
                  <a:cubicBezTo>
                    <a:pt x="358246" y="598487"/>
                    <a:pt x="368300" y="738717"/>
                    <a:pt x="377825" y="730250"/>
                  </a:cubicBezTo>
                  <a:cubicBezTo>
                    <a:pt x="387350" y="721783"/>
                    <a:pt x="396346" y="533929"/>
                    <a:pt x="406400" y="542925"/>
                  </a:cubicBezTo>
                  <a:cubicBezTo>
                    <a:pt x="416454" y="551921"/>
                    <a:pt x="428096" y="792692"/>
                    <a:pt x="438150" y="784225"/>
                  </a:cubicBezTo>
                  <a:cubicBezTo>
                    <a:pt x="448204" y="775758"/>
                    <a:pt x="457200" y="479425"/>
                    <a:pt x="466725" y="492125"/>
                  </a:cubicBezTo>
                  <a:cubicBezTo>
                    <a:pt x="476250" y="504825"/>
                    <a:pt x="485775" y="873654"/>
                    <a:pt x="495300" y="860425"/>
                  </a:cubicBezTo>
                  <a:cubicBezTo>
                    <a:pt x="504825" y="847196"/>
                    <a:pt x="514350" y="400579"/>
                    <a:pt x="523875" y="412750"/>
                  </a:cubicBezTo>
                  <a:cubicBezTo>
                    <a:pt x="533400" y="424921"/>
                    <a:pt x="542396" y="948796"/>
                    <a:pt x="552450" y="933450"/>
                  </a:cubicBezTo>
                  <a:cubicBezTo>
                    <a:pt x="562504" y="918104"/>
                    <a:pt x="574146" y="304800"/>
                    <a:pt x="584200" y="320675"/>
                  </a:cubicBezTo>
                  <a:cubicBezTo>
                    <a:pt x="594254" y="336550"/>
                    <a:pt x="602721" y="1043517"/>
                    <a:pt x="612775" y="1028700"/>
                  </a:cubicBezTo>
                  <a:cubicBezTo>
                    <a:pt x="622829" y="1013883"/>
                    <a:pt x="634471" y="218017"/>
                    <a:pt x="644525" y="231775"/>
                  </a:cubicBezTo>
                  <a:cubicBezTo>
                    <a:pt x="654579" y="245533"/>
                    <a:pt x="663575" y="1126067"/>
                    <a:pt x="673100" y="1111250"/>
                  </a:cubicBezTo>
                  <a:cubicBezTo>
                    <a:pt x="682625" y="1096433"/>
                    <a:pt x="691621" y="127000"/>
                    <a:pt x="701675" y="142875"/>
                  </a:cubicBezTo>
                  <a:cubicBezTo>
                    <a:pt x="711729" y="158750"/>
                    <a:pt x="723900" y="1218671"/>
                    <a:pt x="733425" y="1206500"/>
                  </a:cubicBezTo>
                  <a:cubicBezTo>
                    <a:pt x="742950" y="1194329"/>
                    <a:pt x="749829" y="59796"/>
                    <a:pt x="758825" y="69850"/>
                  </a:cubicBezTo>
                  <a:cubicBezTo>
                    <a:pt x="767821" y="79904"/>
                    <a:pt x="777346" y="1275821"/>
                    <a:pt x="787400" y="1266825"/>
                  </a:cubicBezTo>
                  <a:cubicBezTo>
                    <a:pt x="797454" y="1257829"/>
                    <a:pt x="809096" y="8996"/>
                    <a:pt x="819150" y="15875"/>
                  </a:cubicBezTo>
                  <a:cubicBezTo>
                    <a:pt x="829204" y="22754"/>
                    <a:pt x="837671" y="1310746"/>
                    <a:pt x="847725" y="1308100"/>
                  </a:cubicBezTo>
                  <a:cubicBezTo>
                    <a:pt x="857779" y="1305454"/>
                    <a:pt x="869421" y="529"/>
                    <a:pt x="879475" y="0"/>
                  </a:cubicBezTo>
                  <a:cubicBezTo>
                    <a:pt x="889529" y="-529"/>
                    <a:pt x="899054" y="1301750"/>
                    <a:pt x="908050" y="1304925"/>
                  </a:cubicBezTo>
                  <a:cubicBezTo>
                    <a:pt x="917046" y="1308100"/>
                    <a:pt x="923925" y="25400"/>
                    <a:pt x="933450" y="19050"/>
                  </a:cubicBezTo>
                  <a:cubicBezTo>
                    <a:pt x="942975" y="12700"/>
                    <a:pt x="955675" y="1258358"/>
                    <a:pt x="965200" y="1266825"/>
                  </a:cubicBezTo>
                  <a:cubicBezTo>
                    <a:pt x="974725" y="1275292"/>
                    <a:pt x="981075" y="80433"/>
                    <a:pt x="990600" y="69850"/>
                  </a:cubicBezTo>
                  <a:cubicBezTo>
                    <a:pt x="1000125" y="59267"/>
                    <a:pt x="1012825" y="1192213"/>
                    <a:pt x="1022350" y="1203325"/>
                  </a:cubicBezTo>
                  <a:cubicBezTo>
                    <a:pt x="1031875" y="1214438"/>
                    <a:pt x="1037696" y="150812"/>
                    <a:pt x="1047750" y="136525"/>
                  </a:cubicBezTo>
                  <a:cubicBezTo>
                    <a:pt x="1057804" y="122238"/>
                    <a:pt x="1072092" y="1102254"/>
                    <a:pt x="1082675" y="1117600"/>
                  </a:cubicBezTo>
                  <a:cubicBezTo>
                    <a:pt x="1093258" y="1132946"/>
                    <a:pt x="1101725" y="244475"/>
                    <a:pt x="1111250" y="228600"/>
                  </a:cubicBezTo>
                  <a:cubicBezTo>
                    <a:pt x="1120775" y="212725"/>
                    <a:pt x="1130300" y="1005417"/>
                    <a:pt x="1139825" y="1022350"/>
                  </a:cubicBezTo>
                  <a:cubicBezTo>
                    <a:pt x="1149350" y="1039283"/>
                    <a:pt x="1158346" y="345546"/>
                    <a:pt x="1168400" y="330200"/>
                  </a:cubicBezTo>
                  <a:cubicBezTo>
                    <a:pt x="1178454" y="314854"/>
                    <a:pt x="1190625" y="915988"/>
                    <a:pt x="1200150" y="930275"/>
                  </a:cubicBezTo>
                  <a:cubicBezTo>
                    <a:pt x="1209675" y="944562"/>
                    <a:pt x="1216025" y="429154"/>
                    <a:pt x="1225550" y="415925"/>
                  </a:cubicBezTo>
                  <a:cubicBezTo>
                    <a:pt x="1235075" y="402696"/>
                    <a:pt x="1247775" y="839258"/>
                    <a:pt x="1257300" y="850900"/>
                  </a:cubicBezTo>
                  <a:cubicBezTo>
                    <a:pt x="1266825" y="862542"/>
                    <a:pt x="1273704" y="496358"/>
                    <a:pt x="1282700" y="485775"/>
                  </a:cubicBezTo>
                  <a:cubicBezTo>
                    <a:pt x="1291696" y="475192"/>
                    <a:pt x="1301221" y="777875"/>
                    <a:pt x="1311275" y="787400"/>
                  </a:cubicBezTo>
                  <a:cubicBezTo>
                    <a:pt x="1321329" y="796925"/>
                    <a:pt x="1333500" y="550862"/>
                    <a:pt x="1343025" y="542925"/>
                  </a:cubicBezTo>
                  <a:cubicBezTo>
                    <a:pt x="1352550" y="534988"/>
                    <a:pt x="1357842" y="731308"/>
                    <a:pt x="1368425" y="739775"/>
                  </a:cubicBezTo>
                  <a:cubicBezTo>
                    <a:pt x="1379008" y="748242"/>
                    <a:pt x="1395942" y="600075"/>
                    <a:pt x="1406525" y="593725"/>
                  </a:cubicBezTo>
                  <a:cubicBezTo>
                    <a:pt x="1417108" y="587375"/>
                    <a:pt x="1422929" y="697442"/>
                    <a:pt x="1431925" y="701675"/>
                  </a:cubicBezTo>
                  <a:cubicBezTo>
                    <a:pt x="1440921" y="705908"/>
                    <a:pt x="1450975" y="622300"/>
                    <a:pt x="1460500" y="619125"/>
                  </a:cubicBezTo>
                  <a:cubicBezTo>
                    <a:pt x="1470025" y="615950"/>
                    <a:pt x="1479021" y="681038"/>
                    <a:pt x="1489075" y="682625"/>
                  </a:cubicBezTo>
                  <a:cubicBezTo>
                    <a:pt x="1499129" y="684212"/>
                    <a:pt x="1510242" y="631825"/>
                    <a:pt x="1520825" y="628650"/>
                  </a:cubicBezTo>
                  <a:cubicBezTo>
                    <a:pt x="1531408" y="625475"/>
                    <a:pt x="1543050" y="661988"/>
                    <a:pt x="1552575" y="663575"/>
                  </a:cubicBezTo>
                  <a:cubicBezTo>
                    <a:pt x="1562100" y="665163"/>
                    <a:pt x="1569508" y="639233"/>
                    <a:pt x="1577975" y="638175"/>
                  </a:cubicBezTo>
                  <a:cubicBezTo>
                    <a:pt x="1586442" y="637117"/>
                    <a:pt x="1593850" y="656696"/>
                    <a:pt x="1603375" y="657225"/>
                  </a:cubicBezTo>
                  <a:cubicBezTo>
                    <a:pt x="1612900" y="657754"/>
                    <a:pt x="1625600" y="641350"/>
                    <a:pt x="1635125" y="641350"/>
                  </a:cubicBezTo>
                  <a:cubicBezTo>
                    <a:pt x="1644650" y="641350"/>
                    <a:pt x="1651000" y="656167"/>
                    <a:pt x="1660525" y="657225"/>
                  </a:cubicBezTo>
                  <a:cubicBezTo>
                    <a:pt x="1670050" y="658283"/>
                    <a:pt x="1682221" y="648229"/>
                    <a:pt x="1692275" y="647700"/>
                  </a:cubicBezTo>
                  <a:cubicBezTo>
                    <a:pt x="1702329" y="647171"/>
                    <a:pt x="1711325" y="654050"/>
                    <a:pt x="1720850" y="654050"/>
                  </a:cubicBezTo>
                  <a:cubicBezTo>
                    <a:pt x="1730375" y="654050"/>
                    <a:pt x="1739900" y="650875"/>
                    <a:pt x="1749425" y="64770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headEnd type="triangle" w="med" len="med"/>
              <a:tailEnd type="none" w="med" len="med"/>
            </a:ln>
            <a:scene3d>
              <a:camera prst="isometricRightUp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 42">
              <a:extLst>
                <a:ext uri="{FF2B5EF4-FFF2-40B4-BE49-F238E27FC236}">
                  <a16:creationId xmlns:a16="http://schemas.microsoft.com/office/drawing/2014/main" id="{A60BAF3A-28ED-7986-9215-72580B7262FA}"/>
                </a:ext>
              </a:extLst>
            </p:cNvPr>
            <p:cNvSpPr/>
            <p:nvPr/>
          </p:nvSpPr>
          <p:spPr>
            <a:xfrm>
              <a:off x="7095649" y="2149026"/>
              <a:ext cx="1440000" cy="1440000"/>
            </a:xfrm>
            <a:custGeom>
              <a:avLst/>
              <a:gdLst>
                <a:gd name="connsiteX0" fmla="*/ 0 w 1747234"/>
                <a:gd name="connsiteY0" fmla="*/ 665409 h 1318367"/>
                <a:gd name="connsiteX1" fmla="*/ 77273 w 1747234"/>
                <a:gd name="connsiteY1" fmla="*/ 673995 h 1318367"/>
                <a:gd name="connsiteX2" fmla="*/ 158839 w 1747234"/>
                <a:gd name="connsiteY2" fmla="*/ 656823 h 1318367"/>
                <a:gd name="connsiteX3" fmla="*/ 248991 w 1747234"/>
                <a:gd name="connsiteY3" fmla="*/ 699753 h 1318367"/>
                <a:gd name="connsiteX4" fmla="*/ 339144 w 1747234"/>
                <a:gd name="connsiteY4" fmla="*/ 605308 h 1318367"/>
                <a:gd name="connsiteX5" fmla="*/ 429296 w 1747234"/>
                <a:gd name="connsiteY5" fmla="*/ 802784 h 1318367"/>
                <a:gd name="connsiteX6" fmla="*/ 515155 w 1747234"/>
                <a:gd name="connsiteY6" fmla="*/ 425004 h 1318367"/>
                <a:gd name="connsiteX7" fmla="*/ 609600 w 1747234"/>
                <a:gd name="connsiteY7" fmla="*/ 1047483 h 1318367"/>
                <a:gd name="connsiteX8" fmla="*/ 695459 w 1747234"/>
                <a:gd name="connsiteY8" fmla="*/ 158840 h 1318367"/>
                <a:gd name="connsiteX9" fmla="*/ 781318 w 1747234"/>
                <a:gd name="connsiteY9" fmla="*/ 1309353 h 1318367"/>
                <a:gd name="connsiteX10" fmla="*/ 862884 w 1747234"/>
                <a:gd name="connsiteY10" fmla="*/ 1 h 1318367"/>
                <a:gd name="connsiteX11" fmla="*/ 957329 w 1747234"/>
                <a:gd name="connsiteY11" fmla="*/ 1317939 h 1318367"/>
                <a:gd name="connsiteX12" fmla="*/ 1043189 w 1747234"/>
                <a:gd name="connsiteY12" fmla="*/ 154547 h 1318367"/>
                <a:gd name="connsiteX13" fmla="*/ 1129048 w 1747234"/>
                <a:gd name="connsiteY13" fmla="*/ 1051775 h 1318367"/>
                <a:gd name="connsiteX14" fmla="*/ 1214907 w 1747234"/>
                <a:gd name="connsiteY14" fmla="*/ 429297 h 1318367"/>
                <a:gd name="connsiteX15" fmla="*/ 1305059 w 1747234"/>
                <a:gd name="connsiteY15" fmla="*/ 807077 h 1318367"/>
                <a:gd name="connsiteX16" fmla="*/ 1386625 w 1747234"/>
                <a:gd name="connsiteY16" fmla="*/ 605308 h 1318367"/>
                <a:gd name="connsiteX17" fmla="*/ 1481070 w 1747234"/>
                <a:gd name="connsiteY17" fmla="*/ 704046 h 1318367"/>
                <a:gd name="connsiteX18" fmla="*/ 1562637 w 1747234"/>
                <a:gd name="connsiteY18" fmla="*/ 656823 h 1318367"/>
                <a:gd name="connsiteX19" fmla="*/ 1665668 w 1747234"/>
                <a:gd name="connsiteY19" fmla="*/ 673995 h 1318367"/>
                <a:gd name="connsiteX20" fmla="*/ 1747234 w 1747234"/>
                <a:gd name="connsiteY20" fmla="*/ 665409 h 1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234" h="1318367">
                  <a:moveTo>
                    <a:pt x="0" y="665409"/>
                  </a:moveTo>
                  <a:cubicBezTo>
                    <a:pt x="25400" y="670417"/>
                    <a:pt x="50800" y="675426"/>
                    <a:pt x="77273" y="673995"/>
                  </a:cubicBezTo>
                  <a:cubicBezTo>
                    <a:pt x="103746" y="672564"/>
                    <a:pt x="130219" y="652530"/>
                    <a:pt x="158839" y="656823"/>
                  </a:cubicBezTo>
                  <a:cubicBezTo>
                    <a:pt x="187459" y="661116"/>
                    <a:pt x="218940" y="708339"/>
                    <a:pt x="248991" y="699753"/>
                  </a:cubicBezTo>
                  <a:cubicBezTo>
                    <a:pt x="279042" y="691167"/>
                    <a:pt x="309093" y="588136"/>
                    <a:pt x="339144" y="605308"/>
                  </a:cubicBezTo>
                  <a:cubicBezTo>
                    <a:pt x="369195" y="622480"/>
                    <a:pt x="399961" y="832835"/>
                    <a:pt x="429296" y="802784"/>
                  </a:cubicBezTo>
                  <a:cubicBezTo>
                    <a:pt x="458631" y="772733"/>
                    <a:pt x="485104" y="384221"/>
                    <a:pt x="515155" y="425004"/>
                  </a:cubicBezTo>
                  <a:cubicBezTo>
                    <a:pt x="545206" y="465787"/>
                    <a:pt x="579549" y="1091844"/>
                    <a:pt x="609600" y="1047483"/>
                  </a:cubicBezTo>
                  <a:cubicBezTo>
                    <a:pt x="639651" y="1003122"/>
                    <a:pt x="666839" y="115195"/>
                    <a:pt x="695459" y="158840"/>
                  </a:cubicBezTo>
                  <a:cubicBezTo>
                    <a:pt x="724079" y="202485"/>
                    <a:pt x="753414" y="1335826"/>
                    <a:pt x="781318" y="1309353"/>
                  </a:cubicBezTo>
                  <a:cubicBezTo>
                    <a:pt x="809222" y="1282880"/>
                    <a:pt x="833549" y="-1430"/>
                    <a:pt x="862884" y="1"/>
                  </a:cubicBezTo>
                  <a:cubicBezTo>
                    <a:pt x="892219" y="1432"/>
                    <a:pt x="927278" y="1292181"/>
                    <a:pt x="957329" y="1317939"/>
                  </a:cubicBezTo>
                  <a:cubicBezTo>
                    <a:pt x="987380" y="1343697"/>
                    <a:pt x="1014569" y="198908"/>
                    <a:pt x="1043189" y="154547"/>
                  </a:cubicBezTo>
                  <a:cubicBezTo>
                    <a:pt x="1071809" y="110186"/>
                    <a:pt x="1100428" y="1005983"/>
                    <a:pt x="1129048" y="1051775"/>
                  </a:cubicBezTo>
                  <a:cubicBezTo>
                    <a:pt x="1157668" y="1097567"/>
                    <a:pt x="1185572" y="470080"/>
                    <a:pt x="1214907" y="429297"/>
                  </a:cubicBezTo>
                  <a:cubicBezTo>
                    <a:pt x="1244242" y="388514"/>
                    <a:pt x="1276439" y="777742"/>
                    <a:pt x="1305059" y="807077"/>
                  </a:cubicBezTo>
                  <a:cubicBezTo>
                    <a:pt x="1333679" y="836412"/>
                    <a:pt x="1357290" y="622480"/>
                    <a:pt x="1386625" y="605308"/>
                  </a:cubicBezTo>
                  <a:cubicBezTo>
                    <a:pt x="1415960" y="588136"/>
                    <a:pt x="1451735" y="695460"/>
                    <a:pt x="1481070" y="704046"/>
                  </a:cubicBezTo>
                  <a:cubicBezTo>
                    <a:pt x="1510405" y="712632"/>
                    <a:pt x="1531871" y="661831"/>
                    <a:pt x="1562637" y="656823"/>
                  </a:cubicBezTo>
                  <a:cubicBezTo>
                    <a:pt x="1593403" y="651814"/>
                    <a:pt x="1634902" y="672564"/>
                    <a:pt x="1665668" y="673995"/>
                  </a:cubicBezTo>
                  <a:cubicBezTo>
                    <a:pt x="1696434" y="675426"/>
                    <a:pt x="1721834" y="670417"/>
                    <a:pt x="1747234" y="6654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headEnd type="none" w="med" len="med"/>
              <a:tailEnd type="triangle" w="med" len="med"/>
            </a:ln>
            <a:scene3d>
              <a:camera prst="isometricLeftDown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2894A8B-4979-36E0-756F-9711BA5C94AC}"/>
              </a:ext>
            </a:extLst>
          </p:cNvPr>
          <p:cNvGrpSpPr/>
          <p:nvPr/>
        </p:nvGrpSpPr>
        <p:grpSpPr>
          <a:xfrm>
            <a:off x="6307778" y="2340354"/>
            <a:ext cx="2725065" cy="1500960"/>
            <a:chOff x="2801387" y="3310121"/>
            <a:chExt cx="2725065" cy="1500960"/>
          </a:xfrm>
        </p:grpSpPr>
        <p:sp>
          <p:nvSpPr>
            <p:cNvPr id="23" name="Figura a mano libera 42">
              <a:extLst>
                <a:ext uri="{FF2B5EF4-FFF2-40B4-BE49-F238E27FC236}">
                  <a16:creationId xmlns:a16="http://schemas.microsoft.com/office/drawing/2014/main" id="{82DA96BD-B7B2-9731-60E0-ACF0C4C11F04}"/>
                </a:ext>
              </a:extLst>
            </p:cNvPr>
            <p:cNvSpPr/>
            <p:nvPr/>
          </p:nvSpPr>
          <p:spPr>
            <a:xfrm>
              <a:off x="2801387" y="3310121"/>
              <a:ext cx="1440000" cy="1440000"/>
            </a:xfrm>
            <a:custGeom>
              <a:avLst/>
              <a:gdLst>
                <a:gd name="connsiteX0" fmla="*/ 0 w 1747234"/>
                <a:gd name="connsiteY0" fmla="*/ 665409 h 1318367"/>
                <a:gd name="connsiteX1" fmla="*/ 77273 w 1747234"/>
                <a:gd name="connsiteY1" fmla="*/ 673995 h 1318367"/>
                <a:gd name="connsiteX2" fmla="*/ 158839 w 1747234"/>
                <a:gd name="connsiteY2" fmla="*/ 656823 h 1318367"/>
                <a:gd name="connsiteX3" fmla="*/ 248991 w 1747234"/>
                <a:gd name="connsiteY3" fmla="*/ 699753 h 1318367"/>
                <a:gd name="connsiteX4" fmla="*/ 339144 w 1747234"/>
                <a:gd name="connsiteY4" fmla="*/ 605308 h 1318367"/>
                <a:gd name="connsiteX5" fmla="*/ 429296 w 1747234"/>
                <a:gd name="connsiteY5" fmla="*/ 802784 h 1318367"/>
                <a:gd name="connsiteX6" fmla="*/ 515155 w 1747234"/>
                <a:gd name="connsiteY6" fmla="*/ 425004 h 1318367"/>
                <a:gd name="connsiteX7" fmla="*/ 609600 w 1747234"/>
                <a:gd name="connsiteY7" fmla="*/ 1047483 h 1318367"/>
                <a:gd name="connsiteX8" fmla="*/ 695459 w 1747234"/>
                <a:gd name="connsiteY8" fmla="*/ 158840 h 1318367"/>
                <a:gd name="connsiteX9" fmla="*/ 781318 w 1747234"/>
                <a:gd name="connsiteY9" fmla="*/ 1309353 h 1318367"/>
                <a:gd name="connsiteX10" fmla="*/ 862884 w 1747234"/>
                <a:gd name="connsiteY10" fmla="*/ 1 h 1318367"/>
                <a:gd name="connsiteX11" fmla="*/ 957329 w 1747234"/>
                <a:gd name="connsiteY11" fmla="*/ 1317939 h 1318367"/>
                <a:gd name="connsiteX12" fmla="*/ 1043189 w 1747234"/>
                <a:gd name="connsiteY12" fmla="*/ 154547 h 1318367"/>
                <a:gd name="connsiteX13" fmla="*/ 1129048 w 1747234"/>
                <a:gd name="connsiteY13" fmla="*/ 1051775 h 1318367"/>
                <a:gd name="connsiteX14" fmla="*/ 1214907 w 1747234"/>
                <a:gd name="connsiteY14" fmla="*/ 429297 h 1318367"/>
                <a:gd name="connsiteX15" fmla="*/ 1305059 w 1747234"/>
                <a:gd name="connsiteY15" fmla="*/ 807077 h 1318367"/>
                <a:gd name="connsiteX16" fmla="*/ 1386625 w 1747234"/>
                <a:gd name="connsiteY16" fmla="*/ 605308 h 1318367"/>
                <a:gd name="connsiteX17" fmla="*/ 1481070 w 1747234"/>
                <a:gd name="connsiteY17" fmla="*/ 704046 h 1318367"/>
                <a:gd name="connsiteX18" fmla="*/ 1562637 w 1747234"/>
                <a:gd name="connsiteY18" fmla="*/ 656823 h 1318367"/>
                <a:gd name="connsiteX19" fmla="*/ 1665668 w 1747234"/>
                <a:gd name="connsiteY19" fmla="*/ 673995 h 1318367"/>
                <a:gd name="connsiteX20" fmla="*/ 1747234 w 1747234"/>
                <a:gd name="connsiteY20" fmla="*/ 665409 h 1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234" h="1318367">
                  <a:moveTo>
                    <a:pt x="0" y="665409"/>
                  </a:moveTo>
                  <a:cubicBezTo>
                    <a:pt x="25400" y="670417"/>
                    <a:pt x="50800" y="675426"/>
                    <a:pt x="77273" y="673995"/>
                  </a:cubicBezTo>
                  <a:cubicBezTo>
                    <a:pt x="103746" y="672564"/>
                    <a:pt x="130219" y="652530"/>
                    <a:pt x="158839" y="656823"/>
                  </a:cubicBezTo>
                  <a:cubicBezTo>
                    <a:pt x="187459" y="661116"/>
                    <a:pt x="218940" y="708339"/>
                    <a:pt x="248991" y="699753"/>
                  </a:cubicBezTo>
                  <a:cubicBezTo>
                    <a:pt x="279042" y="691167"/>
                    <a:pt x="309093" y="588136"/>
                    <a:pt x="339144" y="605308"/>
                  </a:cubicBezTo>
                  <a:cubicBezTo>
                    <a:pt x="369195" y="622480"/>
                    <a:pt x="399961" y="832835"/>
                    <a:pt x="429296" y="802784"/>
                  </a:cubicBezTo>
                  <a:cubicBezTo>
                    <a:pt x="458631" y="772733"/>
                    <a:pt x="485104" y="384221"/>
                    <a:pt x="515155" y="425004"/>
                  </a:cubicBezTo>
                  <a:cubicBezTo>
                    <a:pt x="545206" y="465787"/>
                    <a:pt x="579549" y="1091844"/>
                    <a:pt x="609600" y="1047483"/>
                  </a:cubicBezTo>
                  <a:cubicBezTo>
                    <a:pt x="639651" y="1003122"/>
                    <a:pt x="666839" y="115195"/>
                    <a:pt x="695459" y="158840"/>
                  </a:cubicBezTo>
                  <a:cubicBezTo>
                    <a:pt x="724079" y="202485"/>
                    <a:pt x="753414" y="1335826"/>
                    <a:pt x="781318" y="1309353"/>
                  </a:cubicBezTo>
                  <a:cubicBezTo>
                    <a:pt x="809222" y="1282880"/>
                    <a:pt x="833549" y="-1430"/>
                    <a:pt x="862884" y="1"/>
                  </a:cubicBezTo>
                  <a:cubicBezTo>
                    <a:pt x="892219" y="1432"/>
                    <a:pt x="927278" y="1292181"/>
                    <a:pt x="957329" y="1317939"/>
                  </a:cubicBezTo>
                  <a:cubicBezTo>
                    <a:pt x="987380" y="1343697"/>
                    <a:pt x="1014569" y="198908"/>
                    <a:pt x="1043189" y="154547"/>
                  </a:cubicBezTo>
                  <a:cubicBezTo>
                    <a:pt x="1071809" y="110186"/>
                    <a:pt x="1100428" y="1005983"/>
                    <a:pt x="1129048" y="1051775"/>
                  </a:cubicBezTo>
                  <a:cubicBezTo>
                    <a:pt x="1157668" y="1097567"/>
                    <a:pt x="1185572" y="470080"/>
                    <a:pt x="1214907" y="429297"/>
                  </a:cubicBezTo>
                  <a:cubicBezTo>
                    <a:pt x="1244242" y="388514"/>
                    <a:pt x="1276439" y="777742"/>
                    <a:pt x="1305059" y="807077"/>
                  </a:cubicBezTo>
                  <a:cubicBezTo>
                    <a:pt x="1333679" y="836412"/>
                    <a:pt x="1357290" y="622480"/>
                    <a:pt x="1386625" y="605308"/>
                  </a:cubicBezTo>
                  <a:cubicBezTo>
                    <a:pt x="1415960" y="588136"/>
                    <a:pt x="1451735" y="695460"/>
                    <a:pt x="1481070" y="704046"/>
                  </a:cubicBezTo>
                  <a:cubicBezTo>
                    <a:pt x="1510405" y="712632"/>
                    <a:pt x="1531871" y="661831"/>
                    <a:pt x="1562637" y="656823"/>
                  </a:cubicBezTo>
                  <a:cubicBezTo>
                    <a:pt x="1593403" y="651814"/>
                    <a:pt x="1634902" y="672564"/>
                    <a:pt x="1665668" y="673995"/>
                  </a:cubicBezTo>
                  <a:cubicBezTo>
                    <a:pt x="1696434" y="675426"/>
                    <a:pt x="1721834" y="670417"/>
                    <a:pt x="1747234" y="6654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headEnd type="none" w="med" len="med"/>
              <a:tailEnd type="triangle" w="med" len="med"/>
            </a:ln>
            <a:scene3d>
              <a:camera prst="isometricLeftDown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8056ACC-4FA8-A954-42EB-55494A27CC5F}"/>
                </a:ext>
              </a:extLst>
            </p:cNvPr>
            <p:cNvSpPr/>
            <p:nvPr/>
          </p:nvSpPr>
          <p:spPr>
            <a:xfrm>
              <a:off x="3642149" y="3731081"/>
              <a:ext cx="1080000" cy="1080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Figura a mano libera 41">
              <a:extLst>
                <a:ext uri="{FF2B5EF4-FFF2-40B4-BE49-F238E27FC236}">
                  <a16:creationId xmlns:a16="http://schemas.microsoft.com/office/drawing/2014/main" id="{8BEE8E4C-8DC8-EA07-D235-FEB9B5A14B91}"/>
                </a:ext>
              </a:extLst>
            </p:cNvPr>
            <p:cNvSpPr/>
            <p:nvPr/>
          </p:nvSpPr>
          <p:spPr>
            <a:xfrm>
              <a:off x="4086452" y="4390121"/>
              <a:ext cx="1440000" cy="360000"/>
            </a:xfrm>
            <a:custGeom>
              <a:avLst/>
              <a:gdLst>
                <a:gd name="connsiteX0" fmla="*/ 0 w 1749425"/>
                <a:gd name="connsiteY0" fmla="*/ 647700 h 1308104"/>
                <a:gd name="connsiteX1" fmla="*/ 57150 w 1749425"/>
                <a:gd name="connsiteY1" fmla="*/ 644525 h 1308104"/>
                <a:gd name="connsiteX2" fmla="*/ 88900 w 1749425"/>
                <a:gd name="connsiteY2" fmla="*/ 654050 h 1308104"/>
                <a:gd name="connsiteX3" fmla="*/ 111125 w 1749425"/>
                <a:gd name="connsiteY3" fmla="*/ 650875 h 1308104"/>
                <a:gd name="connsiteX4" fmla="*/ 152400 w 1749425"/>
                <a:gd name="connsiteY4" fmla="*/ 654050 h 1308104"/>
                <a:gd name="connsiteX5" fmla="*/ 171450 w 1749425"/>
                <a:gd name="connsiteY5" fmla="*/ 644525 h 1308104"/>
                <a:gd name="connsiteX6" fmla="*/ 203200 w 1749425"/>
                <a:gd name="connsiteY6" fmla="*/ 666750 h 1308104"/>
                <a:gd name="connsiteX7" fmla="*/ 231775 w 1749425"/>
                <a:gd name="connsiteY7" fmla="*/ 631825 h 1308104"/>
                <a:gd name="connsiteX8" fmla="*/ 263525 w 1749425"/>
                <a:gd name="connsiteY8" fmla="*/ 679450 h 1308104"/>
                <a:gd name="connsiteX9" fmla="*/ 288925 w 1749425"/>
                <a:gd name="connsiteY9" fmla="*/ 612775 h 1308104"/>
                <a:gd name="connsiteX10" fmla="*/ 323850 w 1749425"/>
                <a:gd name="connsiteY10" fmla="*/ 701675 h 1308104"/>
                <a:gd name="connsiteX11" fmla="*/ 349250 w 1749425"/>
                <a:gd name="connsiteY11" fmla="*/ 593725 h 1308104"/>
                <a:gd name="connsiteX12" fmla="*/ 377825 w 1749425"/>
                <a:gd name="connsiteY12" fmla="*/ 730250 h 1308104"/>
                <a:gd name="connsiteX13" fmla="*/ 406400 w 1749425"/>
                <a:gd name="connsiteY13" fmla="*/ 542925 h 1308104"/>
                <a:gd name="connsiteX14" fmla="*/ 438150 w 1749425"/>
                <a:gd name="connsiteY14" fmla="*/ 784225 h 1308104"/>
                <a:gd name="connsiteX15" fmla="*/ 466725 w 1749425"/>
                <a:gd name="connsiteY15" fmla="*/ 492125 h 1308104"/>
                <a:gd name="connsiteX16" fmla="*/ 495300 w 1749425"/>
                <a:gd name="connsiteY16" fmla="*/ 860425 h 1308104"/>
                <a:gd name="connsiteX17" fmla="*/ 523875 w 1749425"/>
                <a:gd name="connsiteY17" fmla="*/ 412750 h 1308104"/>
                <a:gd name="connsiteX18" fmla="*/ 552450 w 1749425"/>
                <a:gd name="connsiteY18" fmla="*/ 933450 h 1308104"/>
                <a:gd name="connsiteX19" fmla="*/ 584200 w 1749425"/>
                <a:gd name="connsiteY19" fmla="*/ 320675 h 1308104"/>
                <a:gd name="connsiteX20" fmla="*/ 612775 w 1749425"/>
                <a:gd name="connsiteY20" fmla="*/ 1028700 h 1308104"/>
                <a:gd name="connsiteX21" fmla="*/ 644525 w 1749425"/>
                <a:gd name="connsiteY21" fmla="*/ 231775 h 1308104"/>
                <a:gd name="connsiteX22" fmla="*/ 673100 w 1749425"/>
                <a:gd name="connsiteY22" fmla="*/ 1111250 h 1308104"/>
                <a:gd name="connsiteX23" fmla="*/ 701675 w 1749425"/>
                <a:gd name="connsiteY23" fmla="*/ 142875 h 1308104"/>
                <a:gd name="connsiteX24" fmla="*/ 733425 w 1749425"/>
                <a:gd name="connsiteY24" fmla="*/ 1206500 h 1308104"/>
                <a:gd name="connsiteX25" fmla="*/ 758825 w 1749425"/>
                <a:gd name="connsiteY25" fmla="*/ 69850 h 1308104"/>
                <a:gd name="connsiteX26" fmla="*/ 787400 w 1749425"/>
                <a:gd name="connsiteY26" fmla="*/ 1266825 h 1308104"/>
                <a:gd name="connsiteX27" fmla="*/ 819150 w 1749425"/>
                <a:gd name="connsiteY27" fmla="*/ 15875 h 1308104"/>
                <a:gd name="connsiteX28" fmla="*/ 847725 w 1749425"/>
                <a:gd name="connsiteY28" fmla="*/ 1308100 h 1308104"/>
                <a:gd name="connsiteX29" fmla="*/ 879475 w 1749425"/>
                <a:gd name="connsiteY29" fmla="*/ 0 h 1308104"/>
                <a:gd name="connsiteX30" fmla="*/ 908050 w 1749425"/>
                <a:gd name="connsiteY30" fmla="*/ 1304925 h 1308104"/>
                <a:gd name="connsiteX31" fmla="*/ 933450 w 1749425"/>
                <a:gd name="connsiteY31" fmla="*/ 19050 h 1308104"/>
                <a:gd name="connsiteX32" fmla="*/ 965200 w 1749425"/>
                <a:gd name="connsiteY32" fmla="*/ 1266825 h 1308104"/>
                <a:gd name="connsiteX33" fmla="*/ 990600 w 1749425"/>
                <a:gd name="connsiteY33" fmla="*/ 69850 h 1308104"/>
                <a:gd name="connsiteX34" fmla="*/ 1022350 w 1749425"/>
                <a:gd name="connsiteY34" fmla="*/ 1203325 h 1308104"/>
                <a:gd name="connsiteX35" fmla="*/ 1047750 w 1749425"/>
                <a:gd name="connsiteY35" fmla="*/ 136525 h 1308104"/>
                <a:gd name="connsiteX36" fmla="*/ 1082675 w 1749425"/>
                <a:gd name="connsiteY36" fmla="*/ 1117600 h 1308104"/>
                <a:gd name="connsiteX37" fmla="*/ 1111250 w 1749425"/>
                <a:gd name="connsiteY37" fmla="*/ 228600 h 1308104"/>
                <a:gd name="connsiteX38" fmla="*/ 1139825 w 1749425"/>
                <a:gd name="connsiteY38" fmla="*/ 1022350 h 1308104"/>
                <a:gd name="connsiteX39" fmla="*/ 1168400 w 1749425"/>
                <a:gd name="connsiteY39" fmla="*/ 330200 h 1308104"/>
                <a:gd name="connsiteX40" fmla="*/ 1200150 w 1749425"/>
                <a:gd name="connsiteY40" fmla="*/ 930275 h 1308104"/>
                <a:gd name="connsiteX41" fmla="*/ 1225550 w 1749425"/>
                <a:gd name="connsiteY41" fmla="*/ 415925 h 1308104"/>
                <a:gd name="connsiteX42" fmla="*/ 1257300 w 1749425"/>
                <a:gd name="connsiteY42" fmla="*/ 850900 h 1308104"/>
                <a:gd name="connsiteX43" fmla="*/ 1282700 w 1749425"/>
                <a:gd name="connsiteY43" fmla="*/ 485775 h 1308104"/>
                <a:gd name="connsiteX44" fmla="*/ 1311275 w 1749425"/>
                <a:gd name="connsiteY44" fmla="*/ 787400 h 1308104"/>
                <a:gd name="connsiteX45" fmla="*/ 1343025 w 1749425"/>
                <a:gd name="connsiteY45" fmla="*/ 542925 h 1308104"/>
                <a:gd name="connsiteX46" fmla="*/ 1368425 w 1749425"/>
                <a:gd name="connsiteY46" fmla="*/ 739775 h 1308104"/>
                <a:gd name="connsiteX47" fmla="*/ 1406525 w 1749425"/>
                <a:gd name="connsiteY47" fmla="*/ 593725 h 1308104"/>
                <a:gd name="connsiteX48" fmla="*/ 1431925 w 1749425"/>
                <a:gd name="connsiteY48" fmla="*/ 701675 h 1308104"/>
                <a:gd name="connsiteX49" fmla="*/ 1460500 w 1749425"/>
                <a:gd name="connsiteY49" fmla="*/ 619125 h 1308104"/>
                <a:gd name="connsiteX50" fmla="*/ 1489075 w 1749425"/>
                <a:gd name="connsiteY50" fmla="*/ 682625 h 1308104"/>
                <a:gd name="connsiteX51" fmla="*/ 1520825 w 1749425"/>
                <a:gd name="connsiteY51" fmla="*/ 628650 h 1308104"/>
                <a:gd name="connsiteX52" fmla="*/ 1552575 w 1749425"/>
                <a:gd name="connsiteY52" fmla="*/ 663575 h 1308104"/>
                <a:gd name="connsiteX53" fmla="*/ 1577975 w 1749425"/>
                <a:gd name="connsiteY53" fmla="*/ 638175 h 1308104"/>
                <a:gd name="connsiteX54" fmla="*/ 1603375 w 1749425"/>
                <a:gd name="connsiteY54" fmla="*/ 657225 h 1308104"/>
                <a:gd name="connsiteX55" fmla="*/ 1635125 w 1749425"/>
                <a:gd name="connsiteY55" fmla="*/ 641350 h 1308104"/>
                <a:gd name="connsiteX56" fmla="*/ 1660525 w 1749425"/>
                <a:gd name="connsiteY56" fmla="*/ 657225 h 1308104"/>
                <a:gd name="connsiteX57" fmla="*/ 1692275 w 1749425"/>
                <a:gd name="connsiteY57" fmla="*/ 647700 h 1308104"/>
                <a:gd name="connsiteX58" fmla="*/ 1720850 w 1749425"/>
                <a:gd name="connsiteY58" fmla="*/ 654050 h 1308104"/>
                <a:gd name="connsiteX59" fmla="*/ 1749425 w 1749425"/>
                <a:gd name="connsiteY59" fmla="*/ 647700 h 130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49425" h="1308104">
                  <a:moveTo>
                    <a:pt x="0" y="647700"/>
                  </a:moveTo>
                  <a:cubicBezTo>
                    <a:pt x="21166" y="645583"/>
                    <a:pt x="42333" y="643467"/>
                    <a:pt x="57150" y="644525"/>
                  </a:cubicBezTo>
                  <a:cubicBezTo>
                    <a:pt x="71967" y="645583"/>
                    <a:pt x="79904" y="652992"/>
                    <a:pt x="88900" y="654050"/>
                  </a:cubicBezTo>
                  <a:cubicBezTo>
                    <a:pt x="97896" y="655108"/>
                    <a:pt x="100542" y="650875"/>
                    <a:pt x="111125" y="650875"/>
                  </a:cubicBezTo>
                  <a:cubicBezTo>
                    <a:pt x="121708" y="650875"/>
                    <a:pt x="142346" y="655108"/>
                    <a:pt x="152400" y="654050"/>
                  </a:cubicBezTo>
                  <a:cubicBezTo>
                    <a:pt x="162454" y="652992"/>
                    <a:pt x="162983" y="642408"/>
                    <a:pt x="171450" y="644525"/>
                  </a:cubicBezTo>
                  <a:cubicBezTo>
                    <a:pt x="179917" y="646642"/>
                    <a:pt x="193146" y="668867"/>
                    <a:pt x="203200" y="666750"/>
                  </a:cubicBezTo>
                  <a:cubicBezTo>
                    <a:pt x="213254" y="664633"/>
                    <a:pt x="221721" y="629708"/>
                    <a:pt x="231775" y="631825"/>
                  </a:cubicBezTo>
                  <a:cubicBezTo>
                    <a:pt x="241829" y="633942"/>
                    <a:pt x="254000" y="682625"/>
                    <a:pt x="263525" y="679450"/>
                  </a:cubicBezTo>
                  <a:cubicBezTo>
                    <a:pt x="273050" y="676275"/>
                    <a:pt x="278871" y="609071"/>
                    <a:pt x="288925" y="612775"/>
                  </a:cubicBezTo>
                  <a:cubicBezTo>
                    <a:pt x="298979" y="616479"/>
                    <a:pt x="313796" y="704850"/>
                    <a:pt x="323850" y="701675"/>
                  </a:cubicBezTo>
                  <a:cubicBezTo>
                    <a:pt x="333904" y="698500"/>
                    <a:pt x="340254" y="588963"/>
                    <a:pt x="349250" y="593725"/>
                  </a:cubicBezTo>
                  <a:cubicBezTo>
                    <a:pt x="358246" y="598487"/>
                    <a:pt x="368300" y="738717"/>
                    <a:pt x="377825" y="730250"/>
                  </a:cubicBezTo>
                  <a:cubicBezTo>
                    <a:pt x="387350" y="721783"/>
                    <a:pt x="396346" y="533929"/>
                    <a:pt x="406400" y="542925"/>
                  </a:cubicBezTo>
                  <a:cubicBezTo>
                    <a:pt x="416454" y="551921"/>
                    <a:pt x="428096" y="792692"/>
                    <a:pt x="438150" y="784225"/>
                  </a:cubicBezTo>
                  <a:cubicBezTo>
                    <a:pt x="448204" y="775758"/>
                    <a:pt x="457200" y="479425"/>
                    <a:pt x="466725" y="492125"/>
                  </a:cubicBezTo>
                  <a:cubicBezTo>
                    <a:pt x="476250" y="504825"/>
                    <a:pt x="485775" y="873654"/>
                    <a:pt x="495300" y="860425"/>
                  </a:cubicBezTo>
                  <a:cubicBezTo>
                    <a:pt x="504825" y="847196"/>
                    <a:pt x="514350" y="400579"/>
                    <a:pt x="523875" y="412750"/>
                  </a:cubicBezTo>
                  <a:cubicBezTo>
                    <a:pt x="533400" y="424921"/>
                    <a:pt x="542396" y="948796"/>
                    <a:pt x="552450" y="933450"/>
                  </a:cubicBezTo>
                  <a:cubicBezTo>
                    <a:pt x="562504" y="918104"/>
                    <a:pt x="574146" y="304800"/>
                    <a:pt x="584200" y="320675"/>
                  </a:cubicBezTo>
                  <a:cubicBezTo>
                    <a:pt x="594254" y="336550"/>
                    <a:pt x="602721" y="1043517"/>
                    <a:pt x="612775" y="1028700"/>
                  </a:cubicBezTo>
                  <a:cubicBezTo>
                    <a:pt x="622829" y="1013883"/>
                    <a:pt x="634471" y="218017"/>
                    <a:pt x="644525" y="231775"/>
                  </a:cubicBezTo>
                  <a:cubicBezTo>
                    <a:pt x="654579" y="245533"/>
                    <a:pt x="663575" y="1126067"/>
                    <a:pt x="673100" y="1111250"/>
                  </a:cubicBezTo>
                  <a:cubicBezTo>
                    <a:pt x="682625" y="1096433"/>
                    <a:pt x="691621" y="127000"/>
                    <a:pt x="701675" y="142875"/>
                  </a:cubicBezTo>
                  <a:cubicBezTo>
                    <a:pt x="711729" y="158750"/>
                    <a:pt x="723900" y="1218671"/>
                    <a:pt x="733425" y="1206500"/>
                  </a:cubicBezTo>
                  <a:cubicBezTo>
                    <a:pt x="742950" y="1194329"/>
                    <a:pt x="749829" y="59796"/>
                    <a:pt x="758825" y="69850"/>
                  </a:cubicBezTo>
                  <a:cubicBezTo>
                    <a:pt x="767821" y="79904"/>
                    <a:pt x="777346" y="1275821"/>
                    <a:pt x="787400" y="1266825"/>
                  </a:cubicBezTo>
                  <a:cubicBezTo>
                    <a:pt x="797454" y="1257829"/>
                    <a:pt x="809096" y="8996"/>
                    <a:pt x="819150" y="15875"/>
                  </a:cubicBezTo>
                  <a:cubicBezTo>
                    <a:pt x="829204" y="22754"/>
                    <a:pt x="837671" y="1310746"/>
                    <a:pt x="847725" y="1308100"/>
                  </a:cubicBezTo>
                  <a:cubicBezTo>
                    <a:pt x="857779" y="1305454"/>
                    <a:pt x="869421" y="529"/>
                    <a:pt x="879475" y="0"/>
                  </a:cubicBezTo>
                  <a:cubicBezTo>
                    <a:pt x="889529" y="-529"/>
                    <a:pt x="899054" y="1301750"/>
                    <a:pt x="908050" y="1304925"/>
                  </a:cubicBezTo>
                  <a:cubicBezTo>
                    <a:pt x="917046" y="1308100"/>
                    <a:pt x="923925" y="25400"/>
                    <a:pt x="933450" y="19050"/>
                  </a:cubicBezTo>
                  <a:cubicBezTo>
                    <a:pt x="942975" y="12700"/>
                    <a:pt x="955675" y="1258358"/>
                    <a:pt x="965200" y="1266825"/>
                  </a:cubicBezTo>
                  <a:cubicBezTo>
                    <a:pt x="974725" y="1275292"/>
                    <a:pt x="981075" y="80433"/>
                    <a:pt x="990600" y="69850"/>
                  </a:cubicBezTo>
                  <a:cubicBezTo>
                    <a:pt x="1000125" y="59267"/>
                    <a:pt x="1012825" y="1192213"/>
                    <a:pt x="1022350" y="1203325"/>
                  </a:cubicBezTo>
                  <a:cubicBezTo>
                    <a:pt x="1031875" y="1214438"/>
                    <a:pt x="1037696" y="150812"/>
                    <a:pt x="1047750" y="136525"/>
                  </a:cubicBezTo>
                  <a:cubicBezTo>
                    <a:pt x="1057804" y="122238"/>
                    <a:pt x="1072092" y="1102254"/>
                    <a:pt x="1082675" y="1117600"/>
                  </a:cubicBezTo>
                  <a:cubicBezTo>
                    <a:pt x="1093258" y="1132946"/>
                    <a:pt x="1101725" y="244475"/>
                    <a:pt x="1111250" y="228600"/>
                  </a:cubicBezTo>
                  <a:cubicBezTo>
                    <a:pt x="1120775" y="212725"/>
                    <a:pt x="1130300" y="1005417"/>
                    <a:pt x="1139825" y="1022350"/>
                  </a:cubicBezTo>
                  <a:cubicBezTo>
                    <a:pt x="1149350" y="1039283"/>
                    <a:pt x="1158346" y="345546"/>
                    <a:pt x="1168400" y="330200"/>
                  </a:cubicBezTo>
                  <a:cubicBezTo>
                    <a:pt x="1178454" y="314854"/>
                    <a:pt x="1190625" y="915988"/>
                    <a:pt x="1200150" y="930275"/>
                  </a:cubicBezTo>
                  <a:cubicBezTo>
                    <a:pt x="1209675" y="944562"/>
                    <a:pt x="1216025" y="429154"/>
                    <a:pt x="1225550" y="415925"/>
                  </a:cubicBezTo>
                  <a:cubicBezTo>
                    <a:pt x="1235075" y="402696"/>
                    <a:pt x="1247775" y="839258"/>
                    <a:pt x="1257300" y="850900"/>
                  </a:cubicBezTo>
                  <a:cubicBezTo>
                    <a:pt x="1266825" y="862542"/>
                    <a:pt x="1273704" y="496358"/>
                    <a:pt x="1282700" y="485775"/>
                  </a:cubicBezTo>
                  <a:cubicBezTo>
                    <a:pt x="1291696" y="475192"/>
                    <a:pt x="1301221" y="777875"/>
                    <a:pt x="1311275" y="787400"/>
                  </a:cubicBezTo>
                  <a:cubicBezTo>
                    <a:pt x="1321329" y="796925"/>
                    <a:pt x="1333500" y="550862"/>
                    <a:pt x="1343025" y="542925"/>
                  </a:cubicBezTo>
                  <a:cubicBezTo>
                    <a:pt x="1352550" y="534988"/>
                    <a:pt x="1357842" y="731308"/>
                    <a:pt x="1368425" y="739775"/>
                  </a:cubicBezTo>
                  <a:cubicBezTo>
                    <a:pt x="1379008" y="748242"/>
                    <a:pt x="1395942" y="600075"/>
                    <a:pt x="1406525" y="593725"/>
                  </a:cubicBezTo>
                  <a:cubicBezTo>
                    <a:pt x="1417108" y="587375"/>
                    <a:pt x="1422929" y="697442"/>
                    <a:pt x="1431925" y="701675"/>
                  </a:cubicBezTo>
                  <a:cubicBezTo>
                    <a:pt x="1440921" y="705908"/>
                    <a:pt x="1450975" y="622300"/>
                    <a:pt x="1460500" y="619125"/>
                  </a:cubicBezTo>
                  <a:cubicBezTo>
                    <a:pt x="1470025" y="615950"/>
                    <a:pt x="1479021" y="681038"/>
                    <a:pt x="1489075" y="682625"/>
                  </a:cubicBezTo>
                  <a:cubicBezTo>
                    <a:pt x="1499129" y="684212"/>
                    <a:pt x="1510242" y="631825"/>
                    <a:pt x="1520825" y="628650"/>
                  </a:cubicBezTo>
                  <a:cubicBezTo>
                    <a:pt x="1531408" y="625475"/>
                    <a:pt x="1543050" y="661988"/>
                    <a:pt x="1552575" y="663575"/>
                  </a:cubicBezTo>
                  <a:cubicBezTo>
                    <a:pt x="1562100" y="665163"/>
                    <a:pt x="1569508" y="639233"/>
                    <a:pt x="1577975" y="638175"/>
                  </a:cubicBezTo>
                  <a:cubicBezTo>
                    <a:pt x="1586442" y="637117"/>
                    <a:pt x="1593850" y="656696"/>
                    <a:pt x="1603375" y="657225"/>
                  </a:cubicBezTo>
                  <a:cubicBezTo>
                    <a:pt x="1612900" y="657754"/>
                    <a:pt x="1625600" y="641350"/>
                    <a:pt x="1635125" y="641350"/>
                  </a:cubicBezTo>
                  <a:cubicBezTo>
                    <a:pt x="1644650" y="641350"/>
                    <a:pt x="1651000" y="656167"/>
                    <a:pt x="1660525" y="657225"/>
                  </a:cubicBezTo>
                  <a:cubicBezTo>
                    <a:pt x="1670050" y="658283"/>
                    <a:pt x="1682221" y="648229"/>
                    <a:pt x="1692275" y="647700"/>
                  </a:cubicBezTo>
                  <a:cubicBezTo>
                    <a:pt x="1702329" y="647171"/>
                    <a:pt x="1711325" y="654050"/>
                    <a:pt x="1720850" y="654050"/>
                  </a:cubicBezTo>
                  <a:cubicBezTo>
                    <a:pt x="1730375" y="654050"/>
                    <a:pt x="1739900" y="650875"/>
                    <a:pt x="1749425" y="647700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headEnd type="triangle" w="med" len="med"/>
              <a:tailEnd type="none" w="med" len="med"/>
            </a:ln>
            <a:scene3d>
              <a:camera prst="isometricRightUp">
                <a:rot lat="19500000" lon="19500000" rev="10800000"/>
              </a:camera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09857BB9-BA9C-258F-CB5A-AE339A77D688}"/>
              </a:ext>
            </a:extLst>
          </p:cNvPr>
          <p:cNvGrpSpPr/>
          <p:nvPr/>
        </p:nvGrpSpPr>
        <p:grpSpPr>
          <a:xfrm>
            <a:off x="6464671" y="4147183"/>
            <a:ext cx="1925640" cy="1599139"/>
            <a:chOff x="8424517" y="4375639"/>
            <a:chExt cx="1925640" cy="1599139"/>
          </a:xfrm>
        </p:grpSpPr>
        <p:sp>
          <p:nvSpPr>
            <p:cNvPr id="27" name="Figura a mano libera 42">
              <a:extLst>
                <a:ext uri="{FF2B5EF4-FFF2-40B4-BE49-F238E27FC236}">
                  <a16:creationId xmlns:a16="http://schemas.microsoft.com/office/drawing/2014/main" id="{24F3D2DC-4701-DA56-589F-A04A6EA499D5}"/>
                </a:ext>
              </a:extLst>
            </p:cNvPr>
            <p:cNvSpPr/>
            <p:nvPr/>
          </p:nvSpPr>
          <p:spPr>
            <a:xfrm>
              <a:off x="8424517" y="4375639"/>
              <a:ext cx="1440000" cy="1440000"/>
            </a:xfrm>
            <a:custGeom>
              <a:avLst/>
              <a:gdLst>
                <a:gd name="connsiteX0" fmla="*/ 0 w 1747234"/>
                <a:gd name="connsiteY0" fmla="*/ 665409 h 1318367"/>
                <a:gd name="connsiteX1" fmla="*/ 77273 w 1747234"/>
                <a:gd name="connsiteY1" fmla="*/ 673995 h 1318367"/>
                <a:gd name="connsiteX2" fmla="*/ 158839 w 1747234"/>
                <a:gd name="connsiteY2" fmla="*/ 656823 h 1318367"/>
                <a:gd name="connsiteX3" fmla="*/ 248991 w 1747234"/>
                <a:gd name="connsiteY3" fmla="*/ 699753 h 1318367"/>
                <a:gd name="connsiteX4" fmla="*/ 339144 w 1747234"/>
                <a:gd name="connsiteY4" fmla="*/ 605308 h 1318367"/>
                <a:gd name="connsiteX5" fmla="*/ 429296 w 1747234"/>
                <a:gd name="connsiteY5" fmla="*/ 802784 h 1318367"/>
                <a:gd name="connsiteX6" fmla="*/ 515155 w 1747234"/>
                <a:gd name="connsiteY6" fmla="*/ 425004 h 1318367"/>
                <a:gd name="connsiteX7" fmla="*/ 609600 w 1747234"/>
                <a:gd name="connsiteY7" fmla="*/ 1047483 h 1318367"/>
                <a:gd name="connsiteX8" fmla="*/ 695459 w 1747234"/>
                <a:gd name="connsiteY8" fmla="*/ 158840 h 1318367"/>
                <a:gd name="connsiteX9" fmla="*/ 781318 w 1747234"/>
                <a:gd name="connsiteY9" fmla="*/ 1309353 h 1318367"/>
                <a:gd name="connsiteX10" fmla="*/ 862884 w 1747234"/>
                <a:gd name="connsiteY10" fmla="*/ 1 h 1318367"/>
                <a:gd name="connsiteX11" fmla="*/ 957329 w 1747234"/>
                <a:gd name="connsiteY11" fmla="*/ 1317939 h 1318367"/>
                <a:gd name="connsiteX12" fmla="*/ 1043189 w 1747234"/>
                <a:gd name="connsiteY12" fmla="*/ 154547 h 1318367"/>
                <a:gd name="connsiteX13" fmla="*/ 1129048 w 1747234"/>
                <a:gd name="connsiteY13" fmla="*/ 1051775 h 1318367"/>
                <a:gd name="connsiteX14" fmla="*/ 1214907 w 1747234"/>
                <a:gd name="connsiteY14" fmla="*/ 429297 h 1318367"/>
                <a:gd name="connsiteX15" fmla="*/ 1305059 w 1747234"/>
                <a:gd name="connsiteY15" fmla="*/ 807077 h 1318367"/>
                <a:gd name="connsiteX16" fmla="*/ 1386625 w 1747234"/>
                <a:gd name="connsiteY16" fmla="*/ 605308 h 1318367"/>
                <a:gd name="connsiteX17" fmla="*/ 1481070 w 1747234"/>
                <a:gd name="connsiteY17" fmla="*/ 704046 h 1318367"/>
                <a:gd name="connsiteX18" fmla="*/ 1562637 w 1747234"/>
                <a:gd name="connsiteY18" fmla="*/ 656823 h 1318367"/>
                <a:gd name="connsiteX19" fmla="*/ 1665668 w 1747234"/>
                <a:gd name="connsiteY19" fmla="*/ 673995 h 1318367"/>
                <a:gd name="connsiteX20" fmla="*/ 1747234 w 1747234"/>
                <a:gd name="connsiteY20" fmla="*/ 665409 h 1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234" h="1318367">
                  <a:moveTo>
                    <a:pt x="0" y="665409"/>
                  </a:moveTo>
                  <a:cubicBezTo>
                    <a:pt x="25400" y="670417"/>
                    <a:pt x="50800" y="675426"/>
                    <a:pt x="77273" y="673995"/>
                  </a:cubicBezTo>
                  <a:cubicBezTo>
                    <a:pt x="103746" y="672564"/>
                    <a:pt x="130219" y="652530"/>
                    <a:pt x="158839" y="656823"/>
                  </a:cubicBezTo>
                  <a:cubicBezTo>
                    <a:pt x="187459" y="661116"/>
                    <a:pt x="218940" y="708339"/>
                    <a:pt x="248991" y="699753"/>
                  </a:cubicBezTo>
                  <a:cubicBezTo>
                    <a:pt x="279042" y="691167"/>
                    <a:pt x="309093" y="588136"/>
                    <a:pt x="339144" y="605308"/>
                  </a:cubicBezTo>
                  <a:cubicBezTo>
                    <a:pt x="369195" y="622480"/>
                    <a:pt x="399961" y="832835"/>
                    <a:pt x="429296" y="802784"/>
                  </a:cubicBezTo>
                  <a:cubicBezTo>
                    <a:pt x="458631" y="772733"/>
                    <a:pt x="485104" y="384221"/>
                    <a:pt x="515155" y="425004"/>
                  </a:cubicBezTo>
                  <a:cubicBezTo>
                    <a:pt x="545206" y="465787"/>
                    <a:pt x="579549" y="1091844"/>
                    <a:pt x="609600" y="1047483"/>
                  </a:cubicBezTo>
                  <a:cubicBezTo>
                    <a:pt x="639651" y="1003122"/>
                    <a:pt x="666839" y="115195"/>
                    <a:pt x="695459" y="158840"/>
                  </a:cubicBezTo>
                  <a:cubicBezTo>
                    <a:pt x="724079" y="202485"/>
                    <a:pt x="753414" y="1335826"/>
                    <a:pt x="781318" y="1309353"/>
                  </a:cubicBezTo>
                  <a:cubicBezTo>
                    <a:pt x="809222" y="1282880"/>
                    <a:pt x="833549" y="-1430"/>
                    <a:pt x="862884" y="1"/>
                  </a:cubicBezTo>
                  <a:cubicBezTo>
                    <a:pt x="892219" y="1432"/>
                    <a:pt x="927278" y="1292181"/>
                    <a:pt x="957329" y="1317939"/>
                  </a:cubicBezTo>
                  <a:cubicBezTo>
                    <a:pt x="987380" y="1343697"/>
                    <a:pt x="1014569" y="198908"/>
                    <a:pt x="1043189" y="154547"/>
                  </a:cubicBezTo>
                  <a:cubicBezTo>
                    <a:pt x="1071809" y="110186"/>
                    <a:pt x="1100428" y="1005983"/>
                    <a:pt x="1129048" y="1051775"/>
                  </a:cubicBezTo>
                  <a:cubicBezTo>
                    <a:pt x="1157668" y="1097567"/>
                    <a:pt x="1185572" y="470080"/>
                    <a:pt x="1214907" y="429297"/>
                  </a:cubicBezTo>
                  <a:cubicBezTo>
                    <a:pt x="1244242" y="388514"/>
                    <a:pt x="1276439" y="777742"/>
                    <a:pt x="1305059" y="807077"/>
                  </a:cubicBezTo>
                  <a:cubicBezTo>
                    <a:pt x="1333679" y="836412"/>
                    <a:pt x="1357290" y="622480"/>
                    <a:pt x="1386625" y="605308"/>
                  </a:cubicBezTo>
                  <a:cubicBezTo>
                    <a:pt x="1415960" y="588136"/>
                    <a:pt x="1451735" y="695460"/>
                    <a:pt x="1481070" y="704046"/>
                  </a:cubicBezTo>
                  <a:cubicBezTo>
                    <a:pt x="1510405" y="712632"/>
                    <a:pt x="1531871" y="661831"/>
                    <a:pt x="1562637" y="656823"/>
                  </a:cubicBezTo>
                  <a:cubicBezTo>
                    <a:pt x="1593403" y="651814"/>
                    <a:pt x="1634902" y="672564"/>
                    <a:pt x="1665668" y="673995"/>
                  </a:cubicBezTo>
                  <a:cubicBezTo>
                    <a:pt x="1696434" y="675426"/>
                    <a:pt x="1721834" y="670417"/>
                    <a:pt x="1747234" y="6654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  <a:headEnd type="none" w="med" len="med"/>
              <a:tailEnd type="triangle" w="med" len="med"/>
            </a:ln>
            <a:scene3d>
              <a:camera prst="isometricLeftDown">
                <a:rot lat="2100000" lon="3600000" rev="0"/>
              </a:camera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Figura a mano libera 42">
              <a:extLst>
                <a:ext uri="{FF2B5EF4-FFF2-40B4-BE49-F238E27FC236}">
                  <a16:creationId xmlns:a16="http://schemas.microsoft.com/office/drawing/2014/main" id="{4C26B7B5-1B3C-5B22-36DC-76AA58C5ADA1}"/>
                </a:ext>
              </a:extLst>
            </p:cNvPr>
            <p:cNvSpPr/>
            <p:nvPr/>
          </p:nvSpPr>
          <p:spPr>
            <a:xfrm>
              <a:off x="8604517" y="5434778"/>
              <a:ext cx="1080000" cy="360000"/>
            </a:xfrm>
            <a:custGeom>
              <a:avLst/>
              <a:gdLst>
                <a:gd name="connsiteX0" fmla="*/ 0 w 1747234"/>
                <a:gd name="connsiteY0" fmla="*/ 665409 h 1318367"/>
                <a:gd name="connsiteX1" fmla="*/ 77273 w 1747234"/>
                <a:gd name="connsiteY1" fmla="*/ 673995 h 1318367"/>
                <a:gd name="connsiteX2" fmla="*/ 158839 w 1747234"/>
                <a:gd name="connsiteY2" fmla="*/ 656823 h 1318367"/>
                <a:gd name="connsiteX3" fmla="*/ 248991 w 1747234"/>
                <a:gd name="connsiteY3" fmla="*/ 699753 h 1318367"/>
                <a:gd name="connsiteX4" fmla="*/ 339144 w 1747234"/>
                <a:gd name="connsiteY4" fmla="*/ 605308 h 1318367"/>
                <a:gd name="connsiteX5" fmla="*/ 429296 w 1747234"/>
                <a:gd name="connsiteY5" fmla="*/ 802784 h 1318367"/>
                <a:gd name="connsiteX6" fmla="*/ 515155 w 1747234"/>
                <a:gd name="connsiteY6" fmla="*/ 425004 h 1318367"/>
                <a:gd name="connsiteX7" fmla="*/ 609600 w 1747234"/>
                <a:gd name="connsiteY7" fmla="*/ 1047483 h 1318367"/>
                <a:gd name="connsiteX8" fmla="*/ 695459 w 1747234"/>
                <a:gd name="connsiteY8" fmla="*/ 158840 h 1318367"/>
                <a:gd name="connsiteX9" fmla="*/ 781318 w 1747234"/>
                <a:gd name="connsiteY9" fmla="*/ 1309353 h 1318367"/>
                <a:gd name="connsiteX10" fmla="*/ 862884 w 1747234"/>
                <a:gd name="connsiteY10" fmla="*/ 1 h 1318367"/>
                <a:gd name="connsiteX11" fmla="*/ 957329 w 1747234"/>
                <a:gd name="connsiteY11" fmla="*/ 1317939 h 1318367"/>
                <a:gd name="connsiteX12" fmla="*/ 1043189 w 1747234"/>
                <a:gd name="connsiteY12" fmla="*/ 154547 h 1318367"/>
                <a:gd name="connsiteX13" fmla="*/ 1129048 w 1747234"/>
                <a:gd name="connsiteY13" fmla="*/ 1051775 h 1318367"/>
                <a:gd name="connsiteX14" fmla="*/ 1214907 w 1747234"/>
                <a:gd name="connsiteY14" fmla="*/ 429297 h 1318367"/>
                <a:gd name="connsiteX15" fmla="*/ 1305059 w 1747234"/>
                <a:gd name="connsiteY15" fmla="*/ 807077 h 1318367"/>
                <a:gd name="connsiteX16" fmla="*/ 1386625 w 1747234"/>
                <a:gd name="connsiteY16" fmla="*/ 605308 h 1318367"/>
                <a:gd name="connsiteX17" fmla="*/ 1481070 w 1747234"/>
                <a:gd name="connsiteY17" fmla="*/ 704046 h 1318367"/>
                <a:gd name="connsiteX18" fmla="*/ 1562637 w 1747234"/>
                <a:gd name="connsiteY18" fmla="*/ 656823 h 1318367"/>
                <a:gd name="connsiteX19" fmla="*/ 1665668 w 1747234"/>
                <a:gd name="connsiteY19" fmla="*/ 673995 h 1318367"/>
                <a:gd name="connsiteX20" fmla="*/ 1747234 w 1747234"/>
                <a:gd name="connsiteY20" fmla="*/ 665409 h 1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234" h="1318367">
                  <a:moveTo>
                    <a:pt x="0" y="665409"/>
                  </a:moveTo>
                  <a:cubicBezTo>
                    <a:pt x="25400" y="670417"/>
                    <a:pt x="50800" y="675426"/>
                    <a:pt x="77273" y="673995"/>
                  </a:cubicBezTo>
                  <a:cubicBezTo>
                    <a:pt x="103746" y="672564"/>
                    <a:pt x="130219" y="652530"/>
                    <a:pt x="158839" y="656823"/>
                  </a:cubicBezTo>
                  <a:cubicBezTo>
                    <a:pt x="187459" y="661116"/>
                    <a:pt x="218940" y="708339"/>
                    <a:pt x="248991" y="699753"/>
                  </a:cubicBezTo>
                  <a:cubicBezTo>
                    <a:pt x="279042" y="691167"/>
                    <a:pt x="309093" y="588136"/>
                    <a:pt x="339144" y="605308"/>
                  </a:cubicBezTo>
                  <a:cubicBezTo>
                    <a:pt x="369195" y="622480"/>
                    <a:pt x="399961" y="832835"/>
                    <a:pt x="429296" y="802784"/>
                  </a:cubicBezTo>
                  <a:cubicBezTo>
                    <a:pt x="458631" y="772733"/>
                    <a:pt x="485104" y="384221"/>
                    <a:pt x="515155" y="425004"/>
                  </a:cubicBezTo>
                  <a:cubicBezTo>
                    <a:pt x="545206" y="465787"/>
                    <a:pt x="579549" y="1091844"/>
                    <a:pt x="609600" y="1047483"/>
                  </a:cubicBezTo>
                  <a:cubicBezTo>
                    <a:pt x="639651" y="1003122"/>
                    <a:pt x="666839" y="115195"/>
                    <a:pt x="695459" y="158840"/>
                  </a:cubicBezTo>
                  <a:cubicBezTo>
                    <a:pt x="724079" y="202485"/>
                    <a:pt x="753414" y="1335826"/>
                    <a:pt x="781318" y="1309353"/>
                  </a:cubicBezTo>
                  <a:cubicBezTo>
                    <a:pt x="809222" y="1282880"/>
                    <a:pt x="833549" y="-1430"/>
                    <a:pt x="862884" y="1"/>
                  </a:cubicBezTo>
                  <a:cubicBezTo>
                    <a:pt x="892219" y="1432"/>
                    <a:pt x="927278" y="1292181"/>
                    <a:pt x="957329" y="1317939"/>
                  </a:cubicBezTo>
                  <a:cubicBezTo>
                    <a:pt x="987380" y="1343697"/>
                    <a:pt x="1014569" y="198908"/>
                    <a:pt x="1043189" y="154547"/>
                  </a:cubicBezTo>
                  <a:cubicBezTo>
                    <a:pt x="1071809" y="110186"/>
                    <a:pt x="1100428" y="1005983"/>
                    <a:pt x="1129048" y="1051775"/>
                  </a:cubicBezTo>
                  <a:cubicBezTo>
                    <a:pt x="1157668" y="1097567"/>
                    <a:pt x="1185572" y="470080"/>
                    <a:pt x="1214907" y="429297"/>
                  </a:cubicBezTo>
                  <a:cubicBezTo>
                    <a:pt x="1244242" y="388514"/>
                    <a:pt x="1276439" y="777742"/>
                    <a:pt x="1305059" y="807077"/>
                  </a:cubicBezTo>
                  <a:cubicBezTo>
                    <a:pt x="1333679" y="836412"/>
                    <a:pt x="1357290" y="622480"/>
                    <a:pt x="1386625" y="605308"/>
                  </a:cubicBezTo>
                  <a:cubicBezTo>
                    <a:pt x="1415960" y="588136"/>
                    <a:pt x="1451735" y="695460"/>
                    <a:pt x="1481070" y="704046"/>
                  </a:cubicBezTo>
                  <a:cubicBezTo>
                    <a:pt x="1510405" y="712632"/>
                    <a:pt x="1531871" y="661831"/>
                    <a:pt x="1562637" y="656823"/>
                  </a:cubicBezTo>
                  <a:cubicBezTo>
                    <a:pt x="1593403" y="651814"/>
                    <a:pt x="1634902" y="672564"/>
                    <a:pt x="1665668" y="673995"/>
                  </a:cubicBezTo>
                  <a:cubicBezTo>
                    <a:pt x="1696434" y="675426"/>
                    <a:pt x="1721834" y="670417"/>
                    <a:pt x="1747234" y="665409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  <a:scene3d>
              <a:camera prst="isometricLeftDown">
                <a:rot lat="2100000" lon="19800000" rev="0"/>
              </a:camera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FAE06CA2-7438-27E6-05E0-F83B07ACF955}"/>
                </a:ext>
              </a:extLst>
            </p:cNvPr>
            <p:cNvSpPr/>
            <p:nvPr/>
          </p:nvSpPr>
          <p:spPr>
            <a:xfrm>
              <a:off x="9093993" y="4894778"/>
              <a:ext cx="1080000" cy="1080000"/>
            </a:xfrm>
            <a:prstGeom prst="rect">
              <a:avLst/>
            </a:prstGeom>
            <a:solidFill>
              <a:schemeClr val="accent3">
                <a:alpha val="75000"/>
              </a:schemeClr>
            </a:solidFill>
            <a:ln>
              <a:noFill/>
            </a:ln>
            <a:scene3d>
              <a:camera prst="isometricRightUp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Figura a mano libera 42">
              <a:extLst>
                <a:ext uri="{FF2B5EF4-FFF2-40B4-BE49-F238E27FC236}">
                  <a16:creationId xmlns:a16="http://schemas.microsoft.com/office/drawing/2014/main" id="{B1F3C7F6-7CD0-610D-64F6-7E3AB49791B1}"/>
                </a:ext>
              </a:extLst>
            </p:cNvPr>
            <p:cNvSpPr/>
            <p:nvPr/>
          </p:nvSpPr>
          <p:spPr>
            <a:xfrm>
              <a:off x="9630157" y="5265010"/>
              <a:ext cx="720000" cy="180000"/>
            </a:xfrm>
            <a:custGeom>
              <a:avLst/>
              <a:gdLst>
                <a:gd name="connsiteX0" fmla="*/ 0 w 1747234"/>
                <a:gd name="connsiteY0" fmla="*/ 665409 h 1318367"/>
                <a:gd name="connsiteX1" fmla="*/ 77273 w 1747234"/>
                <a:gd name="connsiteY1" fmla="*/ 673995 h 1318367"/>
                <a:gd name="connsiteX2" fmla="*/ 158839 w 1747234"/>
                <a:gd name="connsiteY2" fmla="*/ 656823 h 1318367"/>
                <a:gd name="connsiteX3" fmla="*/ 248991 w 1747234"/>
                <a:gd name="connsiteY3" fmla="*/ 699753 h 1318367"/>
                <a:gd name="connsiteX4" fmla="*/ 339144 w 1747234"/>
                <a:gd name="connsiteY4" fmla="*/ 605308 h 1318367"/>
                <a:gd name="connsiteX5" fmla="*/ 429296 w 1747234"/>
                <a:gd name="connsiteY5" fmla="*/ 802784 h 1318367"/>
                <a:gd name="connsiteX6" fmla="*/ 515155 w 1747234"/>
                <a:gd name="connsiteY6" fmla="*/ 425004 h 1318367"/>
                <a:gd name="connsiteX7" fmla="*/ 609600 w 1747234"/>
                <a:gd name="connsiteY7" fmla="*/ 1047483 h 1318367"/>
                <a:gd name="connsiteX8" fmla="*/ 695459 w 1747234"/>
                <a:gd name="connsiteY8" fmla="*/ 158840 h 1318367"/>
                <a:gd name="connsiteX9" fmla="*/ 781318 w 1747234"/>
                <a:gd name="connsiteY9" fmla="*/ 1309353 h 1318367"/>
                <a:gd name="connsiteX10" fmla="*/ 862884 w 1747234"/>
                <a:gd name="connsiteY10" fmla="*/ 1 h 1318367"/>
                <a:gd name="connsiteX11" fmla="*/ 957329 w 1747234"/>
                <a:gd name="connsiteY11" fmla="*/ 1317939 h 1318367"/>
                <a:gd name="connsiteX12" fmla="*/ 1043189 w 1747234"/>
                <a:gd name="connsiteY12" fmla="*/ 154547 h 1318367"/>
                <a:gd name="connsiteX13" fmla="*/ 1129048 w 1747234"/>
                <a:gd name="connsiteY13" fmla="*/ 1051775 h 1318367"/>
                <a:gd name="connsiteX14" fmla="*/ 1214907 w 1747234"/>
                <a:gd name="connsiteY14" fmla="*/ 429297 h 1318367"/>
                <a:gd name="connsiteX15" fmla="*/ 1305059 w 1747234"/>
                <a:gd name="connsiteY15" fmla="*/ 807077 h 1318367"/>
                <a:gd name="connsiteX16" fmla="*/ 1386625 w 1747234"/>
                <a:gd name="connsiteY16" fmla="*/ 605308 h 1318367"/>
                <a:gd name="connsiteX17" fmla="*/ 1481070 w 1747234"/>
                <a:gd name="connsiteY17" fmla="*/ 704046 h 1318367"/>
                <a:gd name="connsiteX18" fmla="*/ 1562637 w 1747234"/>
                <a:gd name="connsiteY18" fmla="*/ 656823 h 1318367"/>
                <a:gd name="connsiteX19" fmla="*/ 1665668 w 1747234"/>
                <a:gd name="connsiteY19" fmla="*/ 673995 h 1318367"/>
                <a:gd name="connsiteX20" fmla="*/ 1747234 w 1747234"/>
                <a:gd name="connsiteY20" fmla="*/ 665409 h 1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7234" h="1318367">
                  <a:moveTo>
                    <a:pt x="0" y="665409"/>
                  </a:moveTo>
                  <a:cubicBezTo>
                    <a:pt x="25400" y="670417"/>
                    <a:pt x="50800" y="675426"/>
                    <a:pt x="77273" y="673995"/>
                  </a:cubicBezTo>
                  <a:cubicBezTo>
                    <a:pt x="103746" y="672564"/>
                    <a:pt x="130219" y="652530"/>
                    <a:pt x="158839" y="656823"/>
                  </a:cubicBezTo>
                  <a:cubicBezTo>
                    <a:pt x="187459" y="661116"/>
                    <a:pt x="218940" y="708339"/>
                    <a:pt x="248991" y="699753"/>
                  </a:cubicBezTo>
                  <a:cubicBezTo>
                    <a:pt x="279042" y="691167"/>
                    <a:pt x="309093" y="588136"/>
                    <a:pt x="339144" y="605308"/>
                  </a:cubicBezTo>
                  <a:cubicBezTo>
                    <a:pt x="369195" y="622480"/>
                    <a:pt x="399961" y="832835"/>
                    <a:pt x="429296" y="802784"/>
                  </a:cubicBezTo>
                  <a:cubicBezTo>
                    <a:pt x="458631" y="772733"/>
                    <a:pt x="485104" y="384221"/>
                    <a:pt x="515155" y="425004"/>
                  </a:cubicBezTo>
                  <a:cubicBezTo>
                    <a:pt x="545206" y="465787"/>
                    <a:pt x="579549" y="1091844"/>
                    <a:pt x="609600" y="1047483"/>
                  </a:cubicBezTo>
                  <a:cubicBezTo>
                    <a:pt x="639651" y="1003122"/>
                    <a:pt x="666839" y="115195"/>
                    <a:pt x="695459" y="158840"/>
                  </a:cubicBezTo>
                  <a:cubicBezTo>
                    <a:pt x="724079" y="202485"/>
                    <a:pt x="753414" y="1335826"/>
                    <a:pt x="781318" y="1309353"/>
                  </a:cubicBezTo>
                  <a:cubicBezTo>
                    <a:pt x="809222" y="1282880"/>
                    <a:pt x="833549" y="-1430"/>
                    <a:pt x="862884" y="1"/>
                  </a:cubicBezTo>
                  <a:cubicBezTo>
                    <a:pt x="892219" y="1432"/>
                    <a:pt x="927278" y="1292181"/>
                    <a:pt x="957329" y="1317939"/>
                  </a:cubicBezTo>
                  <a:cubicBezTo>
                    <a:pt x="987380" y="1343697"/>
                    <a:pt x="1014569" y="198908"/>
                    <a:pt x="1043189" y="154547"/>
                  </a:cubicBezTo>
                  <a:cubicBezTo>
                    <a:pt x="1071809" y="110186"/>
                    <a:pt x="1100428" y="1005983"/>
                    <a:pt x="1129048" y="1051775"/>
                  </a:cubicBezTo>
                  <a:cubicBezTo>
                    <a:pt x="1157668" y="1097567"/>
                    <a:pt x="1185572" y="470080"/>
                    <a:pt x="1214907" y="429297"/>
                  </a:cubicBezTo>
                  <a:cubicBezTo>
                    <a:pt x="1244242" y="388514"/>
                    <a:pt x="1276439" y="777742"/>
                    <a:pt x="1305059" y="807077"/>
                  </a:cubicBezTo>
                  <a:cubicBezTo>
                    <a:pt x="1333679" y="836412"/>
                    <a:pt x="1357290" y="622480"/>
                    <a:pt x="1386625" y="605308"/>
                  </a:cubicBezTo>
                  <a:cubicBezTo>
                    <a:pt x="1415960" y="588136"/>
                    <a:pt x="1451735" y="695460"/>
                    <a:pt x="1481070" y="704046"/>
                  </a:cubicBezTo>
                  <a:cubicBezTo>
                    <a:pt x="1510405" y="712632"/>
                    <a:pt x="1531871" y="661831"/>
                    <a:pt x="1562637" y="656823"/>
                  </a:cubicBezTo>
                  <a:cubicBezTo>
                    <a:pt x="1593403" y="651814"/>
                    <a:pt x="1634902" y="672564"/>
                    <a:pt x="1665668" y="673995"/>
                  </a:cubicBezTo>
                  <a:cubicBezTo>
                    <a:pt x="1696434" y="675426"/>
                    <a:pt x="1721834" y="670417"/>
                    <a:pt x="1747234" y="665409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  <a:scene3d>
              <a:camera prst="isometricLeftDown">
                <a:rot lat="2100000" lon="19800000" rev="0"/>
              </a:camera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A47320D-23EF-717F-734C-7CF0AD1EDAD7}"/>
              </a:ext>
            </a:extLst>
          </p:cNvPr>
          <p:cNvSpPr txBox="1"/>
          <p:nvPr/>
        </p:nvSpPr>
        <p:spPr>
          <a:xfrm>
            <a:off x="9873605" y="1690688"/>
            <a:ext cx="122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Reflection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  <a:p>
            <a:r>
              <a:rPr lang="it-IT" dirty="0">
                <a:latin typeface="Arial Nova Light" panose="020B0304020202020204" pitchFamily="34" charset="0"/>
              </a:rPr>
              <a:t>(bulk)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ED07993-9C31-34D6-78C5-357DB0389504}"/>
              </a:ext>
            </a:extLst>
          </p:cNvPr>
          <p:cNvSpPr txBox="1"/>
          <p:nvPr/>
        </p:nvSpPr>
        <p:spPr>
          <a:xfrm>
            <a:off x="7027778" y="1690688"/>
            <a:ext cx="1464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Transmission</a:t>
            </a:r>
          </a:p>
          <a:p>
            <a:r>
              <a:rPr lang="it-IT" dirty="0">
                <a:latin typeface="Arial Nova Light" panose="020B0304020202020204" pitchFamily="34" charset="0"/>
              </a:rPr>
              <a:t>(</a:t>
            </a:r>
            <a:r>
              <a:rPr lang="it-IT" dirty="0" err="1">
                <a:latin typeface="Arial Nova Light" panose="020B0304020202020204" pitchFamily="34" charset="0"/>
              </a:rPr>
              <a:t>thin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films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BB235B0-3BF0-8B6C-43A7-DE9CF1289876}"/>
              </a:ext>
            </a:extLst>
          </p:cNvPr>
          <p:cNvSpPr txBox="1"/>
          <p:nvPr/>
        </p:nvSpPr>
        <p:spPr>
          <a:xfrm>
            <a:off x="5181948" y="2736111"/>
            <a:ext cx="128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latin typeface="Arial Nova Light" panose="020B0304020202020204" pitchFamily="34" charset="0"/>
              </a:rPr>
              <a:t>Third</a:t>
            </a:r>
          </a:p>
          <a:p>
            <a:pPr algn="r"/>
            <a:r>
              <a:rPr lang="it-IT" dirty="0" err="1">
                <a:latin typeface="Arial Nova Light" panose="020B0304020202020204" pitchFamily="34" charset="0"/>
              </a:rPr>
              <a:t>Harmonic</a:t>
            </a:r>
            <a:endParaRPr lang="it-IT" dirty="0">
              <a:latin typeface="Arial Nova Light" panose="020B0304020202020204" pitchFamily="34" charset="0"/>
            </a:endParaRPr>
          </a:p>
          <a:p>
            <a:pPr algn="r"/>
            <a:r>
              <a:rPr lang="it-IT" dirty="0">
                <a:latin typeface="Arial Nova Light" panose="020B0304020202020204" pitchFamily="34" charset="0"/>
              </a:rPr>
              <a:t>Generation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2A08A75-2B47-EC9C-C5AE-1B7FDF86102C}"/>
              </a:ext>
            </a:extLst>
          </p:cNvPr>
          <p:cNvSpPr txBox="1"/>
          <p:nvPr/>
        </p:nvSpPr>
        <p:spPr>
          <a:xfrm>
            <a:off x="5688776" y="4713388"/>
            <a:ext cx="77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latin typeface="Arial Nova Light" panose="020B0304020202020204" pitchFamily="34" charset="0"/>
              </a:rPr>
              <a:t>Pump</a:t>
            </a:r>
          </a:p>
          <a:p>
            <a:pPr algn="r"/>
            <a:r>
              <a:rPr lang="it-IT" dirty="0">
                <a:latin typeface="Arial Nova Light" panose="020B0304020202020204" pitchFamily="34" charset="0"/>
              </a:rPr>
              <a:t>Probe</a:t>
            </a: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231FA0B3-92D9-16B4-C615-CC53F3D38EE4}"/>
              </a:ext>
            </a:extLst>
          </p:cNvPr>
          <p:cNvSpPr/>
          <p:nvPr/>
        </p:nvSpPr>
        <p:spPr>
          <a:xfrm>
            <a:off x="8729196" y="4596786"/>
            <a:ext cx="2602525" cy="1080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A3F7FCE-5F3B-E50B-6FC6-06F53A0BAD42}"/>
              </a:ext>
            </a:extLst>
          </p:cNvPr>
          <p:cNvSpPr txBox="1"/>
          <p:nvPr/>
        </p:nvSpPr>
        <p:spPr>
          <a:xfrm>
            <a:off x="1142766" y="2054949"/>
            <a:ext cx="91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NIR-Vis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F049F504-B1F7-929E-6FC8-EE431DC04E1F}"/>
              </a:ext>
            </a:extLst>
          </p:cNvPr>
          <p:cNvSpPr txBox="1"/>
          <p:nvPr/>
        </p:nvSpPr>
        <p:spPr>
          <a:xfrm>
            <a:off x="2763531" y="201600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IR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BBBDFA2-9B17-B357-CE9A-A06369079F79}"/>
              </a:ext>
            </a:extLst>
          </p:cNvPr>
          <p:cNvSpPr txBox="1"/>
          <p:nvPr/>
        </p:nvSpPr>
        <p:spPr>
          <a:xfrm>
            <a:off x="3855413" y="201585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THz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0DD1770E-476C-82F0-7DEA-C677A847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73" y="3799484"/>
            <a:ext cx="1261683" cy="900000"/>
          </a:xfrm>
          <a:prstGeom prst="rect">
            <a:avLst/>
          </a:prstGeom>
        </p:spPr>
      </p:pic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0BFAC8CF-0A5C-6240-494C-B59B7C744F45}"/>
              </a:ext>
            </a:extLst>
          </p:cNvPr>
          <p:cNvGrpSpPr/>
          <p:nvPr/>
        </p:nvGrpSpPr>
        <p:grpSpPr>
          <a:xfrm>
            <a:off x="866035" y="3349484"/>
            <a:ext cx="1455795" cy="1800000"/>
            <a:chOff x="1053201" y="3933184"/>
            <a:chExt cx="1455795" cy="1800000"/>
          </a:xfrm>
        </p:grpSpPr>
        <p:cxnSp>
          <p:nvCxnSpPr>
            <p:cNvPr id="90" name="Connettore 2 89">
              <a:extLst>
                <a:ext uri="{FF2B5EF4-FFF2-40B4-BE49-F238E27FC236}">
                  <a16:creationId xmlns:a16="http://schemas.microsoft.com/office/drawing/2014/main" id="{7A773BC6-26FC-082F-A1D3-ED3974D1B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0982" y="3933184"/>
              <a:ext cx="0" cy="180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CasellaDiTesto 92">
                  <a:extLst>
                    <a:ext uri="{FF2B5EF4-FFF2-40B4-BE49-F238E27FC236}">
                      <a16:creationId xmlns:a16="http://schemas.microsoft.com/office/drawing/2014/main" id="{2884AD9B-9777-8B0B-0F9E-DFD299E397D4}"/>
                    </a:ext>
                  </a:extLst>
                </p:cNvPr>
                <p:cNvSpPr txBox="1"/>
                <p:nvPr/>
              </p:nvSpPr>
              <p:spPr>
                <a:xfrm>
                  <a:off x="1073838" y="3933184"/>
                  <a:ext cx="2062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3" name="CasellaDiTesto 92">
                  <a:extLst>
                    <a:ext uri="{FF2B5EF4-FFF2-40B4-BE49-F238E27FC236}">
                      <a16:creationId xmlns:a16="http://schemas.microsoft.com/office/drawing/2014/main" id="{2884AD9B-9777-8B0B-0F9E-DFD299E39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838" y="3933184"/>
                  <a:ext cx="20621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6471" r="-23529" b="-65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Connettore 2 93">
              <a:extLst>
                <a:ext uri="{FF2B5EF4-FFF2-40B4-BE49-F238E27FC236}">
                  <a16:creationId xmlns:a16="http://schemas.microsoft.com/office/drawing/2014/main" id="{E5FBA3B1-4AF9-3D12-9EFB-5C4AA5C05E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3201" y="4845804"/>
              <a:ext cx="1080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asellaDiTesto 95">
                  <a:extLst>
                    <a:ext uri="{FF2B5EF4-FFF2-40B4-BE49-F238E27FC236}">
                      <a16:creationId xmlns:a16="http://schemas.microsoft.com/office/drawing/2014/main" id="{F20A9F28-A723-E0FF-5281-CE5AF7CD7E43}"/>
                    </a:ext>
                  </a:extLst>
                </p:cNvPr>
                <p:cNvSpPr txBox="1"/>
                <p:nvPr/>
              </p:nvSpPr>
              <p:spPr>
                <a:xfrm>
                  <a:off x="2013989" y="4896717"/>
                  <a:ext cx="4950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𝐷𝑂𝑆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6" name="CasellaDiTesto 95">
                  <a:extLst>
                    <a:ext uri="{FF2B5EF4-FFF2-40B4-BE49-F238E27FC236}">
                      <a16:creationId xmlns:a16="http://schemas.microsoft.com/office/drawing/2014/main" id="{F20A9F28-A723-E0FF-5281-CE5AF7CD7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3989" y="4896717"/>
                  <a:ext cx="49500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9756" r="-10976" b="-65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Ritardo 96">
              <a:extLst>
                <a:ext uri="{FF2B5EF4-FFF2-40B4-BE49-F238E27FC236}">
                  <a16:creationId xmlns:a16="http://schemas.microsoft.com/office/drawing/2014/main" id="{189CC8FB-A6C7-659F-20D8-CEAD4A037509}"/>
                </a:ext>
              </a:extLst>
            </p:cNvPr>
            <p:cNvSpPr/>
            <p:nvPr/>
          </p:nvSpPr>
          <p:spPr>
            <a:xfrm>
              <a:off x="1329932" y="4299823"/>
              <a:ext cx="575606" cy="341310"/>
            </a:xfrm>
            <a:prstGeom prst="flowChartDelay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Ritardo 97">
              <a:extLst>
                <a:ext uri="{FF2B5EF4-FFF2-40B4-BE49-F238E27FC236}">
                  <a16:creationId xmlns:a16="http://schemas.microsoft.com/office/drawing/2014/main" id="{94EEF5F6-9C32-81E7-E2BB-343BE49D5CF2}"/>
                </a:ext>
              </a:extLst>
            </p:cNvPr>
            <p:cNvSpPr/>
            <p:nvPr/>
          </p:nvSpPr>
          <p:spPr>
            <a:xfrm>
              <a:off x="1329932" y="5045767"/>
              <a:ext cx="575606" cy="341310"/>
            </a:xfrm>
            <a:prstGeom prst="flowChartDelay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e 98">
              <a:extLst>
                <a:ext uri="{FF2B5EF4-FFF2-40B4-BE49-F238E27FC236}">
                  <a16:creationId xmlns:a16="http://schemas.microsoft.com/office/drawing/2014/main" id="{10A69449-7412-632C-D327-6EA424812000}"/>
                </a:ext>
              </a:extLst>
            </p:cNvPr>
            <p:cNvSpPr/>
            <p:nvPr/>
          </p:nvSpPr>
          <p:spPr>
            <a:xfrm>
              <a:off x="1581305" y="5173716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1" name="Connettore 2 100">
              <a:extLst>
                <a:ext uri="{FF2B5EF4-FFF2-40B4-BE49-F238E27FC236}">
                  <a16:creationId xmlns:a16="http://schemas.microsoft.com/office/drawing/2014/main" id="{7AFA38CA-55FF-F465-D33D-6EE46426FD02}"/>
                </a:ext>
              </a:extLst>
            </p:cNvPr>
            <p:cNvCxnSpPr>
              <a:stCxn id="99" idx="0"/>
            </p:cNvCxnSpPr>
            <p:nvPr/>
          </p:nvCxnSpPr>
          <p:spPr>
            <a:xfrm flipV="1">
              <a:off x="1617305" y="4442279"/>
              <a:ext cx="0" cy="731437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F1776BA5-0831-BBBB-55E7-50E25861A4EB}"/>
              </a:ext>
            </a:extLst>
          </p:cNvPr>
          <p:cNvGrpSpPr/>
          <p:nvPr/>
        </p:nvGrpSpPr>
        <p:grpSpPr>
          <a:xfrm>
            <a:off x="2558852" y="3981845"/>
            <a:ext cx="713529" cy="535278"/>
            <a:chOff x="2418502" y="4157287"/>
            <a:chExt cx="713529" cy="535278"/>
          </a:xfrm>
        </p:grpSpPr>
        <p:sp>
          <p:nvSpPr>
            <p:cNvPr id="104" name="Ovale 103">
              <a:extLst>
                <a:ext uri="{FF2B5EF4-FFF2-40B4-BE49-F238E27FC236}">
                  <a16:creationId xmlns:a16="http://schemas.microsoft.com/office/drawing/2014/main" id="{435246B3-9BC6-1763-25B0-70B974B5E96E}"/>
                </a:ext>
              </a:extLst>
            </p:cNvPr>
            <p:cNvSpPr/>
            <p:nvPr/>
          </p:nvSpPr>
          <p:spPr>
            <a:xfrm>
              <a:off x="2418502" y="41572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e 104">
              <a:extLst>
                <a:ext uri="{FF2B5EF4-FFF2-40B4-BE49-F238E27FC236}">
                  <a16:creationId xmlns:a16="http://schemas.microsoft.com/office/drawing/2014/main" id="{173E7911-8BBE-7ED0-BCC7-07DFCBAB0FD3}"/>
                </a:ext>
              </a:extLst>
            </p:cNvPr>
            <p:cNvSpPr/>
            <p:nvPr/>
          </p:nvSpPr>
          <p:spPr>
            <a:xfrm>
              <a:off x="2663302" y="41572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e 105">
              <a:extLst>
                <a:ext uri="{FF2B5EF4-FFF2-40B4-BE49-F238E27FC236}">
                  <a16:creationId xmlns:a16="http://schemas.microsoft.com/office/drawing/2014/main" id="{942040AC-D8CA-CB7D-6D8C-74F981720840}"/>
                </a:ext>
              </a:extLst>
            </p:cNvPr>
            <p:cNvSpPr/>
            <p:nvPr/>
          </p:nvSpPr>
          <p:spPr>
            <a:xfrm>
              <a:off x="2907631" y="41572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Ovale 107">
              <a:extLst>
                <a:ext uri="{FF2B5EF4-FFF2-40B4-BE49-F238E27FC236}">
                  <a16:creationId xmlns:a16="http://schemas.microsoft.com/office/drawing/2014/main" id="{D59A2DD9-FE5C-F68E-8FC9-6080BE8967E8}"/>
                </a:ext>
              </a:extLst>
            </p:cNvPr>
            <p:cNvSpPr/>
            <p:nvPr/>
          </p:nvSpPr>
          <p:spPr>
            <a:xfrm>
              <a:off x="2570902" y="43096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e 108">
              <a:extLst>
                <a:ext uri="{FF2B5EF4-FFF2-40B4-BE49-F238E27FC236}">
                  <a16:creationId xmlns:a16="http://schemas.microsoft.com/office/drawing/2014/main" id="{B5493B8A-5CAD-B9B5-80DF-A24B7B113019}"/>
                </a:ext>
              </a:extLst>
            </p:cNvPr>
            <p:cNvSpPr/>
            <p:nvPr/>
          </p:nvSpPr>
          <p:spPr>
            <a:xfrm>
              <a:off x="2815702" y="43096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Ovale 109">
              <a:extLst>
                <a:ext uri="{FF2B5EF4-FFF2-40B4-BE49-F238E27FC236}">
                  <a16:creationId xmlns:a16="http://schemas.microsoft.com/office/drawing/2014/main" id="{1016A633-C49B-2D4B-05E2-F58D5B705D61}"/>
                </a:ext>
              </a:extLst>
            </p:cNvPr>
            <p:cNvSpPr/>
            <p:nvPr/>
          </p:nvSpPr>
          <p:spPr>
            <a:xfrm>
              <a:off x="3060031" y="4309687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e 116">
              <a:extLst>
                <a:ext uri="{FF2B5EF4-FFF2-40B4-BE49-F238E27FC236}">
                  <a16:creationId xmlns:a16="http://schemas.microsoft.com/office/drawing/2014/main" id="{D2153113-55BC-355D-228B-52EF2E0769EA}"/>
                </a:ext>
              </a:extLst>
            </p:cNvPr>
            <p:cNvSpPr/>
            <p:nvPr/>
          </p:nvSpPr>
          <p:spPr>
            <a:xfrm>
              <a:off x="2418502" y="44681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Ovale 117">
              <a:extLst>
                <a:ext uri="{FF2B5EF4-FFF2-40B4-BE49-F238E27FC236}">
                  <a16:creationId xmlns:a16="http://schemas.microsoft.com/office/drawing/2014/main" id="{4AEEC257-22D4-CC64-9156-0766CE250AAD}"/>
                </a:ext>
              </a:extLst>
            </p:cNvPr>
            <p:cNvSpPr/>
            <p:nvPr/>
          </p:nvSpPr>
          <p:spPr>
            <a:xfrm>
              <a:off x="2663302" y="44681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Ovale 118">
              <a:extLst>
                <a:ext uri="{FF2B5EF4-FFF2-40B4-BE49-F238E27FC236}">
                  <a16:creationId xmlns:a16="http://schemas.microsoft.com/office/drawing/2014/main" id="{C52739C4-CBB0-4475-9511-D788A9D56108}"/>
                </a:ext>
              </a:extLst>
            </p:cNvPr>
            <p:cNvSpPr/>
            <p:nvPr/>
          </p:nvSpPr>
          <p:spPr>
            <a:xfrm>
              <a:off x="2907631" y="44681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Ovale 119">
              <a:extLst>
                <a:ext uri="{FF2B5EF4-FFF2-40B4-BE49-F238E27FC236}">
                  <a16:creationId xmlns:a16="http://schemas.microsoft.com/office/drawing/2014/main" id="{0FEDC94E-9EBF-9DB8-9B46-285FC1F6AE2E}"/>
                </a:ext>
              </a:extLst>
            </p:cNvPr>
            <p:cNvSpPr/>
            <p:nvPr/>
          </p:nvSpPr>
          <p:spPr>
            <a:xfrm>
              <a:off x="2570902" y="46205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Ovale 120">
              <a:extLst>
                <a:ext uri="{FF2B5EF4-FFF2-40B4-BE49-F238E27FC236}">
                  <a16:creationId xmlns:a16="http://schemas.microsoft.com/office/drawing/2014/main" id="{5F756F58-8FA9-A14A-F353-351FD0303045}"/>
                </a:ext>
              </a:extLst>
            </p:cNvPr>
            <p:cNvSpPr/>
            <p:nvPr/>
          </p:nvSpPr>
          <p:spPr>
            <a:xfrm>
              <a:off x="2815702" y="46205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e 121">
              <a:extLst>
                <a:ext uri="{FF2B5EF4-FFF2-40B4-BE49-F238E27FC236}">
                  <a16:creationId xmlns:a16="http://schemas.microsoft.com/office/drawing/2014/main" id="{65CF75F1-20B2-43F5-E4F5-54A88EE7780B}"/>
                </a:ext>
              </a:extLst>
            </p:cNvPr>
            <p:cNvSpPr/>
            <p:nvPr/>
          </p:nvSpPr>
          <p:spPr>
            <a:xfrm>
              <a:off x="3060031" y="4620565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reflection blurRad="6350" stA="50000" endA="300" endPos="90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1" name="Elemento grafico 130">
            <a:extLst>
              <a:ext uri="{FF2B5EF4-FFF2-40B4-BE49-F238E27FC236}">
                <a16:creationId xmlns:a16="http://schemas.microsoft.com/office/drawing/2014/main" id="{58149C23-2AE8-191F-9D28-10AC9468A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864" t="42299" r="9526" b="41442"/>
          <a:stretch/>
        </p:blipFill>
        <p:spPr>
          <a:xfrm>
            <a:off x="903339" y="2484705"/>
            <a:ext cx="3865026" cy="713929"/>
          </a:xfrm>
          <a:prstGeom prst="rect">
            <a:avLst/>
          </a:prstGeom>
        </p:spPr>
      </p:pic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C1751430-4774-1465-CC70-69BA8193BFC4}"/>
              </a:ext>
            </a:extLst>
          </p:cNvPr>
          <p:cNvSpPr txBox="1"/>
          <p:nvPr/>
        </p:nvSpPr>
        <p:spPr>
          <a:xfrm>
            <a:off x="924583" y="5187681"/>
            <a:ext cx="1233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Electronic</a:t>
            </a:r>
          </a:p>
          <a:p>
            <a:r>
              <a:rPr lang="it-IT" dirty="0" err="1">
                <a:latin typeface="Arial Nova Light" panose="020B0304020202020204" pitchFamily="34" charset="0"/>
              </a:rPr>
              <a:t>excitations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537B9969-8771-AC4A-3A82-12847504BE44}"/>
              </a:ext>
            </a:extLst>
          </p:cNvPr>
          <p:cNvSpPr txBox="1"/>
          <p:nvPr/>
        </p:nvSpPr>
        <p:spPr>
          <a:xfrm>
            <a:off x="2432030" y="5196990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Phonons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6AEEA482-C702-61B7-EBA1-A7555939189B}"/>
              </a:ext>
            </a:extLst>
          </p:cNvPr>
          <p:cNvSpPr txBox="1"/>
          <p:nvPr/>
        </p:nvSpPr>
        <p:spPr>
          <a:xfrm>
            <a:off x="3540189" y="5196990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SC </a:t>
            </a:r>
            <a:r>
              <a:rPr lang="it-IT" dirty="0" err="1">
                <a:latin typeface="Arial Nova Light" panose="020B0304020202020204" pitchFamily="34" charset="0"/>
              </a:rPr>
              <a:t>modes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E0A0EAB5-5B53-0E8C-EC0D-76693BF963E0}"/>
              </a:ext>
            </a:extLst>
          </p:cNvPr>
          <p:cNvSpPr txBox="1"/>
          <p:nvPr/>
        </p:nvSpPr>
        <p:spPr>
          <a:xfrm>
            <a:off x="1463758" y="6127174"/>
            <a:ext cx="262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  <a:hlinkClick r:id="rId7"/>
              </a:rPr>
              <a:t>Nicoletti&amp;Cavalleri</a:t>
            </a:r>
            <a:r>
              <a:rPr lang="it-IT" dirty="0">
                <a:latin typeface="Arial Nova Light" panose="020B0304020202020204" pitchFamily="34" charset="0"/>
                <a:hlinkClick r:id="rId7"/>
              </a:rPr>
              <a:t>, 2016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4BE17BC7-50BA-023A-CC22-C024ADAB2476}"/>
              </a:ext>
            </a:extLst>
          </p:cNvPr>
          <p:cNvSpPr txBox="1"/>
          <p:nvPr/>
        </p:nvSpPr>
        <p:spPr>
          <a:xfrm>
            <a:off x="7299111" y="6129656"/>
            <a:ext cx="351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  <a:hlinkClick r:id="rId8"/>
              </a:rPr>
              <a:t>Udina&amp;al</a:t>
            </a:r>
            <a:r>
              <a:rPr lang="it-IT" dirty="0">
                <a:latin typeface="Arial Nova Light" panose="020B0304020202020204" pitchFamily="34" charset="0"/>
                <a:hlinkClick r:id="rId8"/>
              </a:rPr>
              <a:t>., 2019</a:t>
            </a:r>
            <a:r>
              <a:rPr lang="it-IT" dirty="0">
                <a:latin typeface="Arial Nova Light" panose="020B0304020202020204" pitchFamily="34" charset="0"/>
              </a:rPr>
              <a:t>/ </a:t>
            </a:r>
            <a:r>
              <a:rPr lang="it-IT" dirty="0" err="1">
                <a:latin typeface="Arial Nova Light" panose="020B0304020202020204" pitchFamily="34" charset="0"/>
                <a:hlinkClick r:id="rId9"/>
              </a:rPr>
              <a:t>Udina&amp;al</a:t>
            </a:r>
            <a:r>
              <a:rPr lang="it-IT" dirty="0">
                <a:latin typeface="Arial Nova Light" panose="020B0304020202020204" pitchFamily="34" charset="0"/>
                <a:hlinkClick r:id="rId9"/>
              </a:rPr>
              <a:t>., 2022</a:t>
            </a:r>
            <a:endParaRPr lang="it-IT" dirty="0">
              <a:latin typeface="Arial Nova Light" panose="020B03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5ED94C2-1095-E00F-D2B1-25B58A3AB085}"/>
              </a:ext>
            </a:extLst>
          </p:cNvPr>
          <p:cNvGrpSpPr/>
          <p:nvPr/>
        </p:nvGrpSpPr>
        <p:grpSpPr>
          <a:xfrm>
            <a:off x="8851237" y="4856554"/>
            <a:ext cx="2358442" cy="540000"/>
            <a:chOff x="8784745" y="4936351"/>
            <a:chExt cx="2358442" cy="540000"/>
          </a:xfrm>
        </p:grpSpPr>
        <p:sp>
          <p:nvSpPr>
            <p:cNvPr id="40" name="Figura a mano libera 48">
              <a:extLst>
                <a:ext uri="{FF2B5EF4-FFF2-40B4-BE49-F238E27FC236}">
                  <a16:creationId xmlns:a16="http://schemas.microsoft.com/office/drawing/2014/main" id="{DE1E9BFC-33F1-3747-CDC0-A3758B3B090E}"/>
                </a:ext>
              </a:extLst>
            </p:cNvPr>
            <p:cNvSpPr>
              <a:spLocks noChangeAspect="1"/>
            </p:cNvSpPr>
            <p:nvPr/>
          </p:nvSpPr>
          <p:spPr>
            <a:xfrm rot="18901095" flipH="1">
              <a:off x="8810555" y="5355999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rgbClr val="C00000"/>
                  </a:gs>
                  <a:gs pos="100000">
                    <a:srgbClr val="0066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9" name="Figura a mano libera 47">
              <a:extLst>
                <a:ext uri="{FF2B5EF4-FFF2-40B4-BE49-F238E27FC236}">
                  <a16:creationId xmlns:a16="http://schemas.microsoft.com/office/drawing/2014/main" id="{1ECB0051-EF68-3436-06AB-722944D51E6A}"/>
                </a:ext>
              </a:extLst>
            </p:cNvPr>
            <p:cNvSpPr>
              <a:spLocks noChangeAspect="1"/>
            </p:cNvSpPr>
            <p:nvPr/>
          </p:nvSpPr>
          <p:spPr>
            <a:xfrm rot="2698905">
              <a:off x="8784745" y="4995999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BB2AB08B-60BA-6F7C-7A35-623351367BC6}"/>
                </a:ext>
              </a:extLst>
            </p:cNvPr>
            <p:cNvCxnSpPr/>
            <p:nvPr/>
          </p:nvCxnSpPr>
          <p:spPr>
            <a:xfrm>
              <a:off x="9786363" y="5216583"/>
              <a:ext cx="360000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8A7A11C7-D380-851A-FCD4-570AD509A8D5}"/>
                </a:ext>
              </a:extLst>
            </p:cNvPr>
            <p:cNvSpPr/>
            <p:nvPr/>
          </p:nvSpPr>
          <p:spPr>
            <a:xfrm>
              <a:off x="9231492" y="4936351"/>
              <a:ext cx="540000" cy="54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Figura a mano libera 47">
              <a:extLst>
                <a:ext uri="{FF2B5EF4-FFF2-40B4-BE49-F238E27FC236}">
                  <a16:creationId xmlns:a16="http://schemas.microsoft.com/office/drawing/2014/main" id="{AD10F021-CD65-B26D-5533-CCFDA789F74B}"/>
                </a:ext>
              </a:extLst>
            </p:cNvPr>
            <p:cNvSpPr>
              <a:spLocks noChangeAspect="1"/>
            </p:cNvSpPr>
            <p:nvPr/>
          </p:nvSpPr>
          <p:spPr>
            <a:xfrm rot="18901095" flipV="1">
              <a:off x="10627831" y="4996000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" name="Figura a mano libera 48">
              <a:extLst>
                <a:ext uri="{FF2B5EF4-FFF2-40B4-BE49-F238E27FC236}">
                  <a16:creationId xmlns:a16="http://schemas.microsoft.com/office/drawing/2014/main" id="{342348A0-D8D1-91B8-F00A-8AFC95083BAC}"/>
                </a:ext>
              </a:extLst>
            </p:cNvPr>
            <p:cNvSpPr>
              <a:spLocks noChangeAspect="1"/>
            </p:cNvSpPr>
            <p:nvPr/>
          </p:nvSpPr>
          <p:spPr>
            <a:xfrm rot="2698905" flipH="1" flipV="1">
              <a:off x="10653641" y="5356000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rgbClr val="C00000"/>
                  </a:gs>
                  <a:gs pos="100000">
                    <a:srgbClr val="0066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FF76BCCF-9740-C18D-1960-1BBE71761824}"/>
                </a:ext>
              </a:extLst>
            </p:cNvPr>
            <p:cNvSpPr/>
            <p:nvPr/>
          </p:nvSpPr>
          <p:spPr>
            <a:xfrm>
              <a:off x="10146363" y="4936351"/>
              <a:ext cx="540000" cy="54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FC92A7A-4050-D888-B4E5-28B4538E5233}"/>
              </a:ext>
            </a:extLst>
          </p:cNvPr>
          <p:cNvCxnSpPr/>
          <p:nvPr/>
        </p:nvCxnSpPr>
        <p:spPr>
          <a:xfrm>
            <a:off x="2321830" y="1966322"/>
            <a:ext cx="0" cy="360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EC575CE-CFAB-B8FC-F852-332A05E0240C}"/>
              </a:ext>
            </a:extLst>
          </p:cNvPr>
          <p:cNvCxnSpPr/>
          <p:nvPr/>
        </p:nvCxnSpPr>
        <p:spPr>
          <a:xfrm>
            <a:off x="3480074" y="1957013"/>
            <a:ext cx="0" cy="3600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642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o 57">
            <a:extLst>
              <a:ext uri="{FF2B5EF4-FFF2-40B4-BE49-F238E27FC236}">
                <a16:creationId xmlns:a16="http://schemas.microsoft.com/office/drawing/2014/main" id="{3E5A23A1-8693-49FB-BB82-16B54A3D6E6F}"/>
              </a:ext>
            </a:extLst>
          </p:cNvPr>
          <p:cNvGrpSpPr/>
          <p:nvPr/>
        </p:nvGrpSpPr>
        <p:grpSpPr>
          <a:xfrm>
            <a:off x="3486638" y="2406650"/>
            <a:ext cx="1728299" cy="1319216"/>
            <a:chOff x="3486638" y="2406650"/>
            <a:chExt cx="1728299" cy="1319216"/>
          </a:xfrm>
        </p:grpSpPr>
        <p:sp>
          <p:nvSpPr>
            <p:cNvPr id="56" name="Figura a mano libera 5">
              <a:extLst>
                <a:ext uri="{FF2B5EF4-FFF2-40B4-BE49-F238E27FC236}">
                  <a16:creationId xmlns:a16="http://schemas.microsoft.com/office/drawing/2014/main" id="{A92FAA9E-C0DD-C455-8CDE-11DA01733543}"/>
                </a:ext>
              </a:extLst>
            </p:cNvPr>
            <p:cNvSpPr/>
            <p:nvPr/>
          </p:nvSpPr>
          <p:spPr>
            <a:xfrm rot="5400000">
              <a:off x="3867851" y="2025437"/>
              <a:ext cx="97507" cy="859933"/>
            </a:xfrm>
            <a:custGeom>
              <a:avLst/>
              <a:gdLst>
                <a:gd name="connsiteX0" fmla="*/ 1931831 w 1933261"/>
                <a:gd name="connsiteY0" fmla="*/ 1242811 h 1242811"/>
                <a:gd name="connsiteX1" fmla="*/ 1918952 w 1933261"/>
                <a:gd name="connsiteY1" fmla="*/ 1075386 h 1242811"/>
                <a:gd name="connsiteX2" fmla="*/ 1828800 w 1933261"/>
                <a:gd name="connsiteY2" fmla="*/ 837127 h 1242811"/>
                <a:gd name="connsiteX3" fmla="*/ 1635617 w 1933261"/>
                <a:gd name="connsiteY3" fmla="*/ 573110 h 1242811"/>
                <a:gd name="connsiteX4" fmla="*/ 1339403 w 1933261"/>
                <a:gd name="connsiteY4" fmla="*/ 341290 h 1242811"/>
                <a:gd name="connsiteX5" fmla="*/ 946597 w 1933261"/>
                <a:gd name="connsiteY5" fmla="*/ 154546 h 1242811"/>
                <a:gd name="connsiteX6" fmla="*/ 444321 w 1933261"/>
                <a:gd name="connsiteY6" fmla="*/ 25758 h 1242811"/>
                <a:gd name="connsiteX7" fmla="*/ 0 w 1933261"/>
                <a:gd name="connsiteY7" fmla="*/ 0 h 12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3261" h="1242811">
                  <a:moveTo>
                    <a:pt x="1931831" y="1242811"/>
                  </a:moveTo>
                  <a:cubicBezTo>
                    <a:pt x="1933977" y="1192905"/>
                    <a:pt x="1936124" y="1143000"/>
                    <a:pt x="1918952" y="1075386"/>
                  </a:cubicBezTo>
                  <a:cubicBezTo>
                    <a:pt x="1901780" y="1007772"/>
                    <a:pt x="1876022" y="920840"/>
                    <a:pt x="1828800" y="837127"/>
                  </a:cubicBezTo>
                  <a:cubicBezTo>
                    <a:pt x="1781578" y="753414"/>
                    <a:pt x="1717183" y="655749"/>
                    <a:pt x="1635617" y="573110"/>
                  </a:cubicBezTo>
                  <a:cubicBezTo>
                    <a:pt x="1554051" y="490470"/>
                    <a:pt x="1454240" y="411051"/>
                    <a:pt x="1339403" y="341290"/>
                  </a:cubicBezTo>
                  <a:cubicBezTo>
                    <a:pt x="1224566" y="271529"/>
                    <a:pt x="1095777" y="207135"/>
                    <a:pt x="946597" y="154546"/>
                  </a:cubicBezTo>
                  <a:cubicBezTo>
                    <a:pt x="797417" y="101957"/>
                    <a:pt x="602087" y="51516"/>
                    <a:pt x="444321" y="25758"/>
                  </a:cubicBezTo>
                  <a:cubicBezTo>
                    <a:pt x="286555" y="0"/>
                    <a:pt x="143277" y="0"/>
                    <a:pt x="0" y="0"/>
                  </a:cubicBezTo>
                </a:path>
              </a:pathLst>
            </a:custGeom>
            <a:noFill/>
            <a:ln>
              <a:solidFill>
                <a:srgbClr val="8224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Figura a mano libera 5">
              <a:extLst>
                <a:ext uri="{FF2B5EF4-FFF2-40B4-BE49-F238E27FC236}">
                  <a16:creationId xmlns:a16="http://schemas.microsoft.com/office/drawing/2014/main" id="{64DF580F-F010-0DCF-9FDC-1EF166C70EFD}"/>
                </a:ext>
              </a:extLst>
            </p:cNvPr>
            <p:cNvSpPr/>
            <p:nvPr/>
          </p:nvSpPr>
          <p:spPr>
            <a:xfrm>
              <a:off x="4340181" y="2406650"/>
              <a:ext cx="874756" cy="1319216"/>
            </a:xfrm>
            <a:custGeom>
              <a:avLst/>
              <a:gdLst>
                <a:gd name="connsiteX0" fmla="*/ 1931831 w 1933261"/>
                <a:gd name="connsiteY0" fmla="*/ 1242811 h 1242811"/>
                <a:gd name="connsiteX1" fmla="*/ 1918952 w 1933261"/>
                <a:gd name="connsiteY1" fmla="*/ 1075386 h 1242811"/>
                <a:gd name="connsiteX2" fmla="*/ 1828800 w 1933261"/>
                <a:gd name="connsiteY2" fmla="*/ 837127 h 1242811"/>
                <a:gd name="connsiteX3" fmla="*/ 1635617 w 1933261"/>
                <a:gd name="connsiteY3" fmla="*/ 573110 h 1242811"/>
                <a:gd name="connsiteX4" fmla="*/ 1339403 w 1933261"/>
                <a:gd name="connsiteY4" fmla="*/ 341290 h 1242811"/>
                <a:gd name="connsiteX5" fmla="*/ 946597 w 1933261"/>
                <a:gd name="connsiteY5" fmla="*/ 154546 h 1242811"/>
                <a:gd name="connsiteX6" fmla="*/ 444321 w 1933261"/>
                <a:gd name="connsiteY6" fmla="*/ 25758 h 1242811"/>
                <a:gd name="connsiteX7" fmla="*/ 0 w 1933261"/>
                <a:gd name="connsiteY7" fmla="*/ 0 h 124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3261" h="1242811">
                  <a:moveTo>
                    <a:pt x="1931831" y="1242811"/>
                  </a:moveTo>
                  <a:cubicBezTo>
                    <a:pt x="1933977" y="1192905"/>
                    <a:pt x="1936124" y="1143000"/>
                    <a:pt x="1918952" y="1075386"/>
                  </a:cubicBezTo>
                  <a:cubicBezTo>
                    <a:pt x="1901780" y="1007772"/>
                    <a:pt x="1876022" y="920840"/>
                    <a:pt x="1828800" y="837127"/>
                  </a:cubicBezTo>
                  <a:cubicBezTo>
                    <a:pt x="1781578" y="753414"/>
                    <a:pt x="1717183" y="655749"/>
                    <a:pt x="1635617" y="573110"/>
                  </a:cubicBezTo>
                  <a:cubicBezTo>
                    <a:pt x="1554051" y="490470"/>
                    <a:pt x="1454240" y="411051"/>
                    <a:pt x="1339403" y="341290"/>
                  </a:cubicBezTo>
                  <a:cubicBezTo>
                    <a:pt x="1224566" y="271529"/>
                    <a:pt x="1095777" y="207135"/>
                    <a:pt x="946597" y="154546"/>
                  </a:cubicBezTo>
                  <a:cubicBezTo>
                    <a:pt x="797417" y="101957"/>
                    <a:pt x="602087" y="51516"/>
                    <a:pt x="444321" y="25758"/>
                  </a:cubicBezTo>
                  <a:cubicBezTo>
                    <a:pt x="286555" y="0"/>
                    <a:pt x="143277" y="0"/>
                    <a:pt x="0" y="0"/>
                  </a:cubicBezTo>
                </a:path>
              </a:pathLst>
            </a:custGeom>
            <a:noFill/>
            <a:ln>
              <a:solidFill>
                <a:srgbClr val="8224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5" name="Figura a mano libera 5">
            <a:extLst>
              <a:ext uri="{FF2B5EF4-FFF2-40B4-BE49-F238E27FC236}">
                <a16:creationId xmlns:a16="http://schemas.microsoft.com/office/drawing/2014/main" id="{D6F873E9-4CED-A8B4-6057-1E3AB5C58742}"/>
              </a:ext>
            </a:extLst>
          </p:cNvPr>
          <p:cNvSpPr/>
          <p:nvPr/>
        </p:nvSpPr>
        <p:spPr>
          <a:xfrm>
            <a:off x="3488246" y="2525818"/>
            <a:ext cx="859934" cy="1200048"/>
          </a:xfrm>
          <a:custGeom>
            <a:avLst/>
            <a:gdLst>
              <a:gd name="connsiteX0" fmla="*/ 1931831 w 1933261"/>
              <a:gd name="connsiteY0" fmla="*/ 1242811 h 1242811"/>
              <a:gd name="connsiteX1" fmla="*/ 1918952 w 1933261"/>
              <a:gd name="connsiteY1" fmla="*/ 1075386 h 1242811"/>
              <a:gd name="connsiteX2" fmla="*/ 1828800 w 1933261"/>
              <a:gd name="connsiteY2" fmla="*/ 837127 h 1242811"/>
              <a:gd name="connsiteX3" fmla="*/ 1635617 w 1933261"/>
              <a:gd name="connsiteY3" fmla="*/ 573110 h 1242811"/>
              <a:gd name="connsiteX4" fmla="*/ 1339403 w 1933261"/>
              <a:gd name="connsiteY4" fmla="*/ 341290 h 1242811"/>
              <a:gd name="connsiteX5" fmla="*/ 946597 w 1933261"/>
              <a:gd name="connsiteY5" fmla="*/ 154546 h 1242811"/>
              <a:gd name="connsiteX6" fmla="*/ 444321 w 1933261"/>
              <a:gd name="connsiteY6" fmla="*/ 25758 h 1242811"/>
              <a:gd name="connsiteX7" fmla="*/ 0 w 1933261"/>
              <a:gd name="connsiteY7" fmla="*/ 0 h 124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3261" h="1242811">
                <a:moveTo>
                  <a:pt x="1931831" y="1242811"/>
                </a:moveTo>
                <a:cubicBezTo>
                  <a:pt x="1933977" y="1192905"/>
                  <a:pt x="1936124" y="1143000"/>
                  <a:pt x="1918952" y="1075386"/>
                </a:cubicBezTo>
                <a:cubicBezTo>
                  <a:pt x="1901780" y="1007772"/>
                  <a:pt x="1876022" y="920840"/>
                  <a:pt x="1828800" y="837127"/>
                </a:cubicBezTo>
                <a:cubicBezTo>
                  <a:pt x="1781578" y="753414"/>
                  <a:pt x="1717183" y="655749"/>
                  <a:pt x="1635617" y="573110"/>
                </a:cubicBezTo>
                <a:cubicBezTo>
                  <a:pt x="1554051" y="490470"/>
                  <a:pt x="1454240" y="411051"/>
                  <a:pt x="1339403" y="341290"/>
                </a:cubicBezTo>
                <a:cubicBezTo>
                  <a:pt x="1224566" y="271529"/>
                  <a:pt x="1095777" y="207135"/>
                  <a:pt x="946597" y="154546"/>
                </a:cubicBezTo>
                <a:cubicBezTo>
                  <a:pt x="797417" y="101957"/>
                  <a:pt x="602087" y="51516"/>
                  <a:pt x="444321" y="25758"/>
                </a:cubicBezTo>
                <a:cubicBezTo>
                  <a:pt x="286555" y="0"/>
                  <a:pt x="143277" y="0"/>
                  <a:pt x="0" y="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03410595-8A09-96C6-898A-826EA3DDEEE4}"/>
              </a:ext>
            </a:extLst>
          </p:cNvPr>
          <p:cNvSpPr/>
          <p:nvPr/>
        </p:nvSpPr>
        <p:spPr>
          <a:xfrm>
            <a:off x="1338280" y="2303608"/>
            <a:ext cx="1876425" cy="3159125"/>
          </a:xfrm>
          <a:custGeom>
            <a:avLst/>
            <a:gdLst>
              <a:gd name="connsiteX0" fmla="*/ 0 w 1876425"/>
              <a:gd name="connsiteY0" fmla="*/ 0 h 3159125"/>
              <a:gd name="connsiteX1" fmla="*/ 3175 w 1876425"/>
              <a:gd name="connsiteY1" fmla="*/ 3159125 h 3159125"/>
              <a:gd name="connsiteX2" fmla="*/ 1876425 w 1876425"/>
              <a:gd name="connsiteY2" fmla="*/ 3159125 h 3159125"/>
              <a:gd name="connsiteX3" fmla="*/ 1609725 w 1876425"/>
              <a:gd name="connsiteY3" fmla="*/ 2206625 h 3159125"/>
              <a:gd name="connsiteX4" fmla="*/ 1517650 w 1876425"/>
              <a:gd name="connsiteY4" fmla="*/ 1908175 h 3159125"/>
              <a:gd name="connsiteX5" fmla="*/ 1225550 w 1876425"/>
              <a:gd name="connsiteY5" fmla="*/ 1196975 h 3159125"/>
              <a:gd name="connsiteX6" fmla="*/ 958850 w 1876425"/>
              <a:gd name="connsiteY6" fmla="*/ 749300 h 3159125"/>
              <a:gd name="connsiteX7" fmla="*/ 450850 w 1876425"/>
              <a:gd name="connsiteY7" fmla="*/ 266700 h 3159125"/>
              <a:gd name="connsiteX8" fmla="*/ 0 w 1876425"/>
              <a:gd name="connsiteY8" fmla="*/ 0 h 315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6425" h="3159125">
                <a:moveTo>
                  <a:pt x="0" y="0"/>
                </a:moveTo>
                <a:cubicBezTo>
                  <a:pt x="1058" y="1053042"/>
                  <a:pt x="2117" y="2106083"/>
                  <a:pt x="3175" y="3159125"/>
                </a:cubicBezTo>
                <a:lnTo>
                  <a:pt x="1876425" y="3159125"/>
                </a:lnTo>
                <a:lnTo>
                  <a:pt x="1609725" y="2206625"/>
                </a:lnTo>
                <a:lnTo>
                  <a:pt x="1517650" y="1908175"/>
                </a:lnTo>
                <a:lnTo>
                  <a:pt x="1225550" y="1196975"/>
                </a:lnTo>
                <a:lnTo>
                  <a:pt x="958850" y="749300"/>
                </a:lnTo>
                <a:lnTo>
                  <a:pt x="450850" y="266700"/>
                </a:lnTo>
                <a:lnTo>
                  <a:pt x="0" y="0"/>
                </a:lnTo>
                <a:close/>
              </a:path>
            </a:pathLst>
          </a:custGeom>
          <a:solidFill>
            <a:srgbClr val="8224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189D6446-B807-A0CF-E802-C92DB56CF528}"/>
              </a:ext>
            </a:extLst>
          </p:cNvPr>
          <p:cNvSpPr/>
          <p:nvPr/>
        </p:nvSpPr>
        <p:spPr>
          <a:xfrm>
            <a:off x="1338280" y="4608658"/>
            <a:ext cx="4143375" cy="854075"/>
          </a:xfrm>
          <a:custGeom>
            <a:avLst/>
            <a:gdLst>
              <a:gd name="connsiteX0" fmla="*/ 4137025 w 4143375"/>
              <a:gd name="connsiteY0" fmla="*/ 854075 h 854075"/>
              <a:gd name="connsiteX1" fmla="*/ 4143375 w 4143375"/>
              <a:gd name="connsiteY1" fmla="*/ 0 h 854075"/>
              <a:gd name="connsiteX2" fmla="*/ 2289175 w 4143375"/>
              <a:gd name="connsiteY2" fmla="*/ 31750 h 854075"/>
              <a:gd name="connsiteX3" fmla="*/ 0 w 4143375"/>
              <a:gd name="connsiteY3" fmla="*/ 123825 h 854075"/>
              <a:gd name="connsiteX4" fmla="*/ 3175 w 4143375"/>
              <a:gd name="connsiteY4" fmla="*/ 844550 h 854075"/>
              <a:gd name="connsiteX5" fmla="*/ 4137025 w 4143375"/>
              <a:gd name="connsiteY5" fmla="*/ 854075 h 85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3375" h="854075">
                <a:moveTo>
                  <a:pt x="4137025" y="854075"/>
                </a:moveTo>
                <a:cubicBezTo>
                  <a:pt x="4139142" y="569383"/>
                  <a:pt x="4141258" y="284692"/>
                  <a:pt x="4143375" y="0"/>
                </a:cubicBezTo>
                <a:lnTo>
                  <a:pt x="2289175" y="31750"/>
                </a:lnTo>
                <a:lnTo>
                  <a:pt x="0" y="123825"/>
                </a:lnTo>
                <a:cubicBezTo>
                  <a:pt x="1058" y="364067"/>
                  <a:pt x="2117" y="604308"/>
                  <a:pt x="3175" y="844550"/>
                </a:cubicBezTo>
                <a:lnTo>
                  <a:pt x="4137025" y="85407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D7AA431-2ADC-C883-27A5-C9C9A2F0792B}"/>
              </a:ext>
            </a:extLst>
          </p:cNvPr>
          <p:cNvCxnSpPr>
            <a:cxnSpLocks/>
          </p:cNvCxnSpPr>
          <p:nvPr/>
        </p:nvCxnSpPr>
        <p:spPr>
          <a:xfrm flipV="1">
            <a:off x="1334302" y="2100408"/>
            <a:ext cx="0" cy="360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FB84DB4-D487-64E2-8045-1C46AC67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Nova Light" panose="020B0304020202020204" pitchFamily="34" charset="0"/>
              </a:rPr>
              <a:t>An </a:t>
            </a:r>
            <a:r>
              <a:rPr lang="it-IT" dirty="0" err="1">
                <a:latin typeface="Arial Nova Light" panose="020B0304020202020204" pitchFamily="34" charset="0"/>
              </a:rPr>
              <a:t>example</a:t>
            </a:r>
            <a:r>
              <a:rPr lang="it-IT" dirty="0">
                <a:latin typeface="Arial Nova Light" panose="020B0304020202020204" pitchFamily="34" charset="0"/>
              </a:rPr>
              <a:t>: NbSe</a:t>
            </a:r>
            <a:r>
              <a:rPr lang="it-IT" baseline="-25000" dirty="0">
                <a:latin typeface="Arial Nova Light" panose="020B0304020202020204" pitchFamily="34" charset="0"/>
              </a:rPr>
              <a:t>2</a:t>
            </a:r>
            <a:endParaRPr lang="it-IT" dirty="0"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0ABF961-2E46-9C49-7799-E3CF5D1AEFBC}"/>
                  </a:ext>
                </a:extLst>
              </p:cNvPr>
              <p:cNvSpPr txBox="1"/>
              <p:nvPr/>
            </p:nvSpPr>
            <p:spPr>
              <a:xfrm>
                <a:off x="7813039" y="3547471"/>
                <a:ext cx="2990626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sub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sub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0ABF961-2E46-9C49-7799-E3CF5D1AE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039" y="3547471"/>
                <a:ext cx="2990626" cy="8842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BBD25B5-6618-75C7-2B90-A3DDCCF02763}"/>
                  </a:ext>
                </a:extLst>
              </p:cNvPr>
              <p:cNvSpPr/>
              <p:nvPr/>
            </p:nvSpPr>
            <p:spPr>
              <a:xfrm>
                <a:off x="6776328" y="2100408"/>
                <a:ext cx="4577472" cy="1447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Upp>
                        <m:limUp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𝑆𝐶</m:t>
                          </m:r>
                        </m:lim>
                      </m:limUpp>
                      <m:limUpp>
                        <m:limUp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𝐶𝐷𝑊</m:t>
                          </m:r>
                        </m:lim>
                      </m:limUpp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it-IT" dirty="0">
                                <a:ea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𝑐𝑜𝑢𝑝𝑙𝑖𝑛𝑔</m:t>
                        </m:r>
                      </m:lim>
                    </m:limLow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|"/>
                                <m:endChr m:val="|"/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𝑑𝑟𝑖𝑣𝑖𝑛𝑔</m:t>
                        </m:r>
                      </m:lim>
                    </m:limLow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CBBD25B5-6618-75C7-2B90-A3DDCCF02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28" y="2100408"/>
                <a:ext cx="4577472" cy="14470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8FB8827-6D51-7034-0B10-1FAE25F86701}"/>
              </a:ext>
            </a:extLst>
          </p:cNvPr>
          <p:cNvCxnSpPr>
            <a:cxnSpLocks/>
          </p:cNvCxnSpPr>
          <p:nvPr/>
        </p:nvCxnSpPr>
        <p:spPr>
          <a:xfrm>
            <a:off x="1077158" y="5462733"/>
            <a:ext cx="468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C7BFD11C-6DC1-D535-9241-14E43A027908}"/>
                  </a:ext>
                </a:extLst>
              </p:cNvPr>
              <p:cNvSpPr txBox="1"/>
              <p:nvPr/>
            </p:nvSpPr>
            <p:spPr>
              <a:xfrm>
                <a:off x="4974366" y="5462733"/>
                <a:ext cx="867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𝐺𝑃𝑎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C7BFD11C-6DC1-D535-9241-14E43A027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366" y="5462733"/>
                <a:ext cx="867289" cy="276999"/>
              </a:xfrm>
              <a:prstGeom prst="rect">
                <a:avLst/>
              </a:prstGeom>
              <a:blipFill>
                <a:blip r:embed="rId4"/>
                <a:stretch>
                  <a:fillRect l="-5634" t="-2174" r="-9859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8825474D-018D-2073-E5DA-15672909750B}"/>
                  </a:ext>
                </a:extLst>
              </p:cNvPr>
              <p:cNvSpPr txBox="1"/>
              <p:nvPr/>
            </p:nvSpPr>
            <p:spPr>
              <a:xfrm>
                <a:off x="3130752" y="5462733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8825474D-018D-2073-E5DA-156729097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52" y="5462733"/>
                <a:ext cx="181139" cy="276999"/>
              </a:xfrm>
              <a:prstGeom prst="rect">
                <a:avLst/>
              </a:prstGeom>
              <a:blipFill>
                <a:blip r:embed="rId5"/>
                <a:stretch>
                  <a:fillRect l="-34483" r="-31034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8CB89E7-3A9D-8F99-2B38-FDBDDCD626A8}"/>
                  </a:ext>
                </a:extLst>
              </p:cNvPr>
              <p:cNvSpPr txBox="1"/>
              <p:nvPr/>
            </p:nvSpPr>
            <p:spPr>
              <a:xfrm>
                <a:off x="1115161" y="4620197"/>
                <a:ext cx="1811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68CB89E7-3A9D-8F99-2B38-FDBDDCD62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61" y="4620197"/>
                <a:ext cx="181139" cy="276999"/>
              </a:xfrm>
              <a:prstGeom prst="rect">
                <a:avLst/>
              </a:prstGeom>
              <a:blipFill>
                <a:blip r:embed="rId6"/>
                <a:stretch>
                  <a:fillRect l="-33333" r="-26667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395C8EBA-7D41-44A7-8E7F-9A15DDAB785E}"/>
                  </a:ext>
                </a:extLst>
              </p:cNvPr>
              <p:cNvSpPr txBox="1"/>
              <p:nvPr/>
            </p:nvSpPr>
            <p:spPr>
              <a:xfrm>
                <a:off x="1026912" y="2259999"/>
                <a:ext cx="309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395C8EBA-7D41-44A7-8E7F-9A15DDAB7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12" y="2259999"/>
                <a:ext cx="309380" cy="276999"/>
              </a:xfrm>
              <a:prstGeom prst="rect">
                <a:avLst/>
              </a:prstGeom>
              <a:blipFill>
                <a:blip r:embed="rId7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B499E440-6B9B-6D95-04E4-8E7D40CD75A3}"/>
                  </a:ext>
                </a:extLst>
              </p:cNvPr>
              <p:cNvSpPr txBox="1"/>
              <p:nvPr/>
            </p:nvSpPr>
            <p:spPr>
              <a:xfrm>
                <a:off x="725930" y="1931903"/>
                <a:ext cx="6083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B499E440-6B9B-6D95-04E4-8E7D40CD7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30" y="1931903"/>
                <a:ext cx="608372" cy="276999"/>
              </a:xfrm>
              <a:prstGeom prst="rect">
                <a:avLst/>
              </a:prstGeom>
              <a:blipFill>
                <a:blip r:embed="rId8"/>
                <a:stretch>
                  <a:fillRect l="-8000" t="-2222" r="-13000" b="-3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9BD26EA-710F-2B43-F309-E8A06452EE0C}"/>
              </a:ext>
            </a:extLst>
          </p:cNvPr>
          <p:cNvSpPr txBox="1"/>
          <p:nvPr/>
        </p:nvSpPr>
        <p:spPr>
          <a:xfrm>
            <a:off x="1738251" y="4897196"/>
            <a:ext cx="114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SC+CDW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924857C-DA51-FFC8-DEA2-88622098ADE8}"/>
              </a:ext>
            </a:extLst>
          </p:cNvPr>
          <p:cNvSpPr txBox="1"/>
          <p:nvPr/>
        </p:nvSpPr>
        <p:spPr>
          <a:xfrm>
            <a:off x="3850945" y="4897196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SC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56ABA0D-CB93-45E8-D7BB-99D34CB1F820}"/>
              </a:ext>
            </a:extLst>
          </p:cNvPr>
          <p:cNvSpPr txBox="1"/>
          <p:nvPr/>
        </p:nvSpPr>
        <p:spPr>
          <a:xfrm>
            <a:off x="1738251" y="3737046"/>
            <a:ext cx="70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CDW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D19ACB11-2473-792B-A853-8F5D561E4C6E}"/>
              </a:ext>
            </a:extLst>
          </p:cNvPr>
          <p:cNvCxnSpPr>
            <a:cxnSpLocks/>
          </p:cNvCxnSpPr>
          <p:nvPr/>
        </p:nvCxnSpPr>
        <p:spPr>
          <a:xfrm>
            <a:off x="3229496" y="3718634"/>
            <a:ext cx="2160000" cy="184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2093F6E1-9FB3-7ABF-4E29-D100987A4A0B}"/>
              </a:ext>
            </a:extLst>
          </p:cNvPr>
          <p:cNvCxnSpPr>
            <a:cxnSpLocks/>
          </p:cNvCxnSpPr>
          <p:nvPr/>
        </p:nvCxnSpPr>
        <p:spPr>
          <a:xfrm flipV="1">
            <a:off x="3486640" y="2156309"/>
            <a:ext cx="0" cy="180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E758907-6E96-6427-F1AB-5F32BF11C622}"/>
                  </a:ext>
                </a:extLst>
              </p:cNvPr>
              <p:cNvSpPr txBox="1"/>
              <p:nvPr/>
            </p:nvSpPr>
            <p:spPr>
              <a:xfrm>
                <a:off x="5310098" y="3732606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7E758907-6E96-6427-F1AB-5F32BF11C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98" y="3732606"/>
                <a:ext cx="195823" cy="276999"/>
              </a:xfrm>
              <a:prstGeom prst="rect">
                <a:avLst/>
              </a:prstGeom>
              <a:blipFill>
                <a:blip r:embed="rId9"/>
                <a:stretch>
                  <a:fillRect l="-28125" r="-28125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966E9A4E-B783-FA31-9ECD-7D6931480A48}"/>
                  </a:ext>
                </a:extLst>
              </p:cNvPr>
              <p:cNvSpPr txBox="1"/>
              <p:nvPr/>
            </p:nvSpPr>
            <p:spPr>
              <a:xfrm>
                <a:off x="4662344" y="3716870"/>
                <a:ext cx="5666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𝐶𝐷𝑊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966E9A4E-B783-FA31-9ECD-7D6931480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344" y="3716870"/>
                <a:ext cx="566694" cy="276999"/>
              </a:xfrm>
              <a:prstGeom prst="rect">
                <a:avLst/>
              </a:prstGeom>
              <a:blipFill>
                <a:blip r:embed="rId10"/>
                <a:stretch>
                  <a:fillRect l="-9677" r="-3226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752AA947-D7B0-0C91-5601-D06178D1E384}"/>
                  </a:ext>
                </a:extLst>
              </p:cNvPr>
              <p:cNvSpPr txBox="1"/>
              <p:nvPr/>
            </p:nvSpPr>
            <p:spPr>
              <a:xfrm>
                <a:off x="4095563" y="3716871"/>
                <a:ext cx="3718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752AA947-D7B0-0C91-5601-D06178D1E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563" y="3716871"/>
                <a:ext cx="371897" cy="276999"/>
              </a:xfrm>
              <a:prstGeom prst="rect">
                <a:avLst/>
              </a:prstGeom>
              <a:blipFill>
                <a:blip r:embed="rId11"/>
                <a:stretch>
                  <a:fillRect l="-14754" r="-4918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AC2DEFE2-2775-F642-476B-521A188A83EA}"/>
                  </a:ext>
                </a:extLst>
              </p:cNvPr>
              <p:cNvSpPr txBox="1"/>
              <p:nvPr/>
            </p:nvSpPr>
            <p:spPr>
              <a:xfrm>
                <a:off x="4239636" y="2807144"/>
                <a:ext cx="2182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AC2DEFE2-2775-F642-476B-521A188A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636" y="2807144"/>
                <a:ext cx="218201" cy="276999"/>
              </a:xfrm>
              <a:prstGeom prst="rect">
                <a:avLst/>
              </a:prstGeom>
              <a:blipFill>
                <a:blip r:embed="rId12"/>
                <a:stretch>
                  <a:fillRect l="-38889" t="-2174" r="-36111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04717EA7-104F-AE9F-4375-DF7D4E414D22}"/>
                  </a:ext>
                </a:extLst>
              </p:cNvPr>
              <p:cNvSpPr txBox="1"/>
              <p:nvPr/>
            </p:nvSpPr>
            <p:spPr>
              <a:xfrm>
                <a:off x="4865265" y="2406649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04717EA7-104F-AE9F-4375-DF7D4E414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65" y="2406649"/>
                <a:ext cx="214931" cy="276999"/>
              </a:xfrm>
              <a:prstGeom prst="rect">
                <a:avLst/>
              </a:prstGeom>
              <a:blipFill>
                <a:blip r:embed="rId13"/>
                <a:stretch>
                  <a:fillRect l="-28571" r="-2571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uppo 24">
            <a:extLst>
              <a:ext uri="{FF2B5EF4-FFF2-40B4-BE49-F238E27FC236}">
                <a16:creationId xmlns:a16="http://schemas.microsoft.com/office/drawing/2014/main" id="{F7D62D4D-0709-CDDB-F7F1-5EF39D9303EE}"/>
              </a:ext>
            </a:extLst>
          </p:cNvPr>
          <p:cNvGrpSpPr/>
          <p:nvPr/>
        </p:nvGrpSpPr>
        <p:grpSpPr>
          <a:xfrm>
            <a:off x="8007089" y="4659732"/>
            <a:ext cx="2602525" cy="1080000"/>
            <a:chOff x="8007090" y="4878970"/>
            <a:chExt cx="2602525" cy="1080000"/>
          </a:xfrm>
        </p:grpSpPr>
        <p:sp>
          <p:nvSpPr>
            <p:cNvPr id="4" name="Figura a mano libera 48">
              <a:extLst>
                <a:ext uri="{FF2B5EF4-FFF2-40B4-BE49-F238E27FC236}">
                  <a16:creationId xmlns:a16="http://schemas.microsoft.com/office/drawing/2014/main" id="{BC6ED489-B460-F961-5B1D-53CB7ACE0FC2}"/>
                </a:ext>
              </a:extLst>
            </p:cNvPr>
            <p:cNvSpPr>
              <a:spLocks noChangeAspect="1"/>
            </p:cNvSpPr>
            <p:nvPr/>
          </p:nvSpPr>
          <p:spPr>
            <a:xfrm rot="18901095" flipH="1">
              <a:off x="8154942" y="5580056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rgbClr val="C00000"/>
                  </a:gs>
                  <a:gs pos="100000">
                    <a:srgbClr val="0066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Figura a mano libera 47">
              <a:extLst>
                <a:ext uri="{FF2B5EF4-FFF2-40B4-BE49-F238E27FC236}">
                  <a16:creationId xmlns:a16="http://schemas.microsoft.com/office/drawing/2014/main" id="{4138F810-256C-C862-CE5E-92E46FE0FFFD}"/>
                </a:ext>
              </a:extLst>
            </p:cNvPr>
            <p:cNvSpPr>
              <a:spLocks noChangeAspect="1"/>
            </p:cNvSpPr>
            <p:nvPr/>
          </p:nvSpPr>
          <p:spPr>
            <a:xfrm rot="2698905">
              <a:off x="8129132" y="5220056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AC7CEB9E-EB2C-C4B2-C510-47AFE286E945}"/>
                </a:ext>
              </a:extLst>
            </p:cNvPr>
            <p:cNvCxnSpPr/>
            <p:nvPr/>
          </p:nvCxnSpPr>
          <p:spPr>
            <a:xfrm>
              <a:off x="9130750" y="5379408"/>
              <a:ext cx="360000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BD4E5762-49F9-2CD6-5704-B59B215073AF}"/>
                </a:ext>
              </a:extLst>
            </p:cNvPr>
            <p:cNvSpPr/>
            <p:nvPr/>
          </p:nvSpPr>
          <p:spPr>
            <a:xfrm>
              <a:off x="8575879" y="5160408"/>
              <a:ext cx="540000" cy="54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igura a mano libera 47">
              <a:extLst>
                <a:ext uri="{FF2B5EF4-FFF2-40B4-BE49-F238E27FC236}">
                  <a16:creationId xmlns:a16="http://schemas.microsoft.com/office/drawing/2014/main" id="{895E0574-C940-2712-AB4D-B23CB23A03E1}"/>
                </a:ext>
              </a:extLst>
            </p:cNvPr>
            <p:cNvSpPr>
              <a:spLocks noChangeAspect="1"/>
            </p:cNvSpPr>
            <p:nvPr/>
          </p:nvSpPr>
          <p:spPr>
            <a:xfrm rot="18901095" flipV="1">
              <a:off x="9972218" y="5220057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Figura a mano libera 48">
              <a:extLst>
                <a:ext uri="{FF2B5EF4-FFF2-40B4-BE49-F238E27FC236}">
                  <a16:creationId xmlns:a16="http://schemas.microsoft.com/office/drawing/2014/main" id="{068EAB0B-B2B4-294E-A335-81E4E6E409A9}"/>
                </a:ext>
              </a:extLst>
            </p:cNvPr>
            <p:cNvSpPr>
              <a:spLocks noChangeAspect="1"/>
            </p:cNvSpPr>
            <p:nvPr/>
          </p:nvSpPr>
          <p:spPr>
            <a:xfrm rot="2698905" flipH="1" flipV="1">
              <a:off x="9998028" y="5580057"/>
              <a:ext cx="489546" cy="81591"/>
            </a:xfrm>
            <a:custGeom>
              <a:avLst/>
              <a:gdLst>
                <a:gd name="connsiteX0" fmla="*/ 0 w 1057619"/>
                <a:gd name="connsiteY0" fmla="*/ 0 h 192799"/>
                <a:gd name="connsiteX1" fmla="*/ 88135 w 1057619"/>
                <a:gd name="connsiteY1" fmla="*/ 181779 h 192799"/>
                <a:gd name="connsiteX2" fmla="*/ 170761 w 1057619"/>
                <a:gd name="connsiteY2" fmla="*/ 11017 h 192799"/>
                <a:gd name="connsiteX3" fmla="*/ 264404 w 1057619"/>
                <a:gd name="connsiteY3" fmla="*/ 181779 h 192799"/>
                <a:gd name="connsiteX4" fmla="*/ 352539 w 1057619"/>
                <a:gd name="connsiteY4" fmla="*/ 11017 h 192799"/>
                <a:gd name="connsiteX5" fmla="*/ 440674 w 1057619"/>
                <a:gd name="connsiteY5" fmla="*/ 187287 h 192799"/>
                <a:gd name="connsiteX6" fmla="*/ 523301 w 1057619"/>
                <a:gd name="connsiteY6" fmla="*/ 11017 h 192799"/>
                <a:gd name="connsiteX7" fmla="*/ 616944 w 1057619"/>
                <a:gd name="connsiteY7" fmla="*/ 187287 h 192799"/>
                <a:gd name="connsiteX8" fmla="*/ 699571 w 1057619"/>
                <a:gd name="connsiteY8" fmla="*/ 5509 h 192799"/>
                <a:gd name="connsiteX9" fmla="*/ 787706 w 1057619"/>
                <a:gd name="connsiteY9" fmla="*/ 176270 h 192799"/>
                <a:gd name="connsiteX10" fmla="*/ 875841 w 1057619"/>
                <a:gd name="connsiteY10" fmla="*/ 11017 h 192799"/>
                <a:gd name="connsiteX11" fmla="*/ 963976 w 1057619"/>
                <a:gd name="connsiteY11" fmla="*/ 192796 h 192799"/>
                <a:gd name="connsiteX12" fmla="*/ 1057619 w 1057619"/>
                <a:gd name="connsiteY12" fmla="*/ 5509 h 1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7619" h="192799">
                  <a:moveTo>
                    <a:pt x="0" y="0"/>
                  </a:moveTo>
                  <a:cubicBezTo>
                    <a:pt x="29837" y="89971"/>
                    <a:pt x="59675" y="179943"/>
                    <a:pt x="88135" y="181779"/>
                  </a:cubicBezTo>
                  <a:cubicBezTo>
                    <a:pt x="116595" y="183615"/>
                    <a:pt x="141383" y="11017"/>
                    <a:pt x="170761" y="11017"/>
                  </a:cubicBezTo>
                  <a:cubicBezTo>
                    <a:pt x="200139" y="11017"/>
                    <a:pt x="234108" y="181779"/>
                    <a:pt x="264404" y="181779"/>
                  </a:cubicBezTo>
                  <a:cubicBezTo>
                    <a:pt x="294700" y="181779"/>
                    <a:pt x="323161" y="10099"/>
                    <a:pt x="352539" y="11017"/>
                  </a:cubicBezTo>
                  <a:cubicBezTo>
                    <a:pt x="381917" y="11935"/>
                    <a:pt x="412214" y="187287"/>
                    <a:pt x="440674" y="187287"/>
                  </a:cubicBezTo>
                  <a:cubicBezTo>
                    <a:pt x="469134" y="187287"/>
                    <a:pt x="493923" y="11017"/>
                    <a:pt x="523301" y="11017"/>
                  </a:cubicBezTo>
                  <a:cubicBezTo>
                    <a:pt x="552679" y="11017"/>
                    <a:pt x="587566" y="188205"/>
                    <a:pt x="616944" y="187287"/>
                  </a:cubicBezTo>
                  <a:cubicBezTo>
                    <a:pt x="646322" y="186369"/>
                    <a:pt x="671111" y="7345"/>
                    <a:pt x="699571" y="5509"/>
                  </a:cubicBezTo>
                  <a:cubicBezTo>
                    <a:pt x="728031" y="3673"/>
                    <a:pt x="758328" y="175352"/>
                    <a:pt x="787706" y="176270"/>
                  </a:cubicBezTo>
                  <a:cubicBezTo>
                    <a:pt x="817084" y="177188"/>
                    <a:pt x="846463" y="8263"/>
                    <a:pt x="875841" y="11017"/>
                  </a:cubicBezTo>
                  <a:cubicBezTo>
                    <a:pt x="905219" y="13771"/>
                    <a:pt x="933680" y="193714"/>
                    <a:pt x="963976" y="192796"/>
                  </a:cubicBezTo>
                  <a:cubicBezTo>
                    <a:pt x="994272" y="191878"/>
                    <a:pt x="1025945" y="98693"/>
                    <a:pt x="1057619" y="5509"/>
                  </a:cubicBezTo>
                </a:path>
              </a:pathLst>
            </a:custGeom>
            <a:noFill/>
            <a:ln w="38100">
              <a:gradFill>
                <a:gsLst>
                  <a:gs pos="0">
                    <a:srgbClr val="C00000"/>
                  </a:gs>
                  <a:gs pos="100000">
                    <a:srgbClr val="006600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60857C06-AC73-299B-5BFB-3B5C332D0C45}"/>
                </a:ext>
              </a:extLst>
            </p:cNvPr>
            <p:cNvSpPr/>
            <p:nvPr/>
          </p:nvSpPr>
          <p:spPr>
            <a:xfrm>
              <a:off x="9490750" y="5160408"/>
              <a:ext cx="540000" cy="540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C93FABD9-D92A-637A-5CE3-C6AF7BB99F3D}"/>
                </a:ext>
              </a:extLst>
            </p:cNvPr>
            <p:cNvCxnSpPr/>
            <p:nvPr/>
          </p:nvCxnSpPr>
          <p:spPr>
            <a:xfrm>
              <a:off x="9130750" y="5470159"/>
              <a:ext cx="360000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2FCEC8E7-C343-20FC-C8FD-E04F8B1FB18C}"/>
                </a:ext>
              </a:extLst>
            </p:cNvPr>
            <p:cNvSpPr/>
            <p:nvPr/>
          </p:nvSpPr>
          <p:spPr>
            <a:xfrm>
              <a:off x="8007090" y="4878970"/>
              <a:ext cx="2602525" cy="1080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8A25678-CB8E-C3C7-06E4-DEEFEBC7923F}"/>
              </a:ext>
            </a:extLst>
          </p:cNvPr>
          <p:cNvSpPr txBox="1"/>
          <p:nvPr/>
        </p:nvSpPr>
        <p:spPr>
          <a:xfrm>
            <a:off x="1414884" y="6118518"/>
            <a:ext cx="414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  <a:hlinkClick r:id="rId14"/>
              </a:rPr>
              <a:t>Grasset&amp;al</a:t>
            </a:r>
            <a:r>
              <a:rPr lang="it-IT" dirty="0">
                <a:latin typeface="Arial Nova Light" panose="020B0304020202020204" pitchFamily="34" charset="0"/>
                <a:hlinkClick r:id="rId14"/>
              </a:rPr>
              <a:t>., 2018</a:t>
            </a:r>
            <a:r>
              <a:rPr lang="it-IT" dirty="0">
                <a:latin typeface="Arial Nova Light" panose="020B0304020202020204" pitchFamily="34" charset="0"/>
              </a:rPr>
              <a:t>/ </a:t>
            </a:r>
            <a:r>
              <a:rPr lang="it-IT" dirty="0" err="1">
                <a:latin typeface="Arial Nova Light" panose="020B0304020202020204" pitchFamily="34" charset="0"/>
                <a:hlinkClick r:id="rId15"/>
              </a:rPr>
              <a:t>Cea&amp;Benfatto</a:t>
            </a:r>
            <a:r>
              <a:rPr lang="it-IT" dirty="0">
                <a:latin typeface="Arial Nova Light" panose="020B0304020202020204" pitchFamily="34" charset="0"/>
                <a:hlinkClick r:id="rId15"/>
              </a:rPr>
              <a:t>, 2014</a:t>
            </a:r>
            <a:endParaRPr lang="it-IT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1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84DB4-D487-64E2-8045-1C46AC67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Nova Light" panose="020B0304020202020204" pitchFamily="34" charset="0"/>
              </a:rPr>
              <a:t>An </a:t>
            </a:r>
            <a:r>
              <a:rPr lang="it-IT" dirty="0" err="1">
                <a:latin typeface="Arial Nova Light" panose="020B0304020202020204" pitchFamily="34" charset="0"/>
              </a:rPr>
              <a:t>example</a:t>
            </a:r>
            <a:r>
              <a:rPr lang="it-IT" dirty="0">
                <a:latin typeface="Arial Nova Light" panose="020B0304020202020204" pitchFamily="34" charset="0"/>
              </a:rPr>
              <a:t>: NbSe</a:t>
            </a:r>
            <a:r>
              <a:rPr lang="it-IT" baseline="-25000" dirty="0">
                <a:latin typeface="Arial Nova Light" panose="020B0304020202020204" pitchFamily="34" charset="0"/>
              </a:rPr>
              <a:t>2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24" name="Segnaposto contenuto 23">
            <a:extLst>
              <a:ext uri="{FF2B5EF4-FFF2-40B4-BE49-F238E27FC236}">
                <a16:creationId xmlns:a16="http://schemas.microsoft.com/office/drawing/2014/main" id="{B1F0CFB2-26E2-32AA-191F-03F554330E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954" y="2505075"/>
            <a:ext cx="4907455" cy="368458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egnaposto testo 20">
                <a:extLst>
                  <a:ext uri="{FF2B5EF4-FFF2-40B4-BE49-F238E27FC236}">
                    <a16:creationId xmlns:a16="http://schemas.microsoft.com/office/drawing/2014/main" id="{0B4F8291-C1CC-9902-2743-7FDA690E9B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𝑝𝑝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𝜕𝜀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den>
                              </m:f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𝑁𝐿</m:t>
                              </m:r>
                            </m:sub>
                          </m:sSub>
                        </m:lim>
                      </m:limLow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" name="Segnaposto testo 20">
                <a:extLst>
                  <a:ext uri="{FF2B5EF4-FFF2-40B4-BE49-F238E27FC236}">
                    <a16:creationId xmlns:a16="http://schemas.microsoft.com/office/drawing/2014/main" id="{0B4F8291-C1CC-9902-2743-7FDA690E9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b="-14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360210E6-116F-4E3A-5A4B-457C30614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72509" y="2392573"/>
            <a:ext cx="2483704" cy="1864800"/>
          </a:xfrm>
          <a:prstGeom prst="rect">
            <a:avLst/>
          </a:prstGeom>
        </p:spPr>
      </p:pic>
      <p:pic>
        <p:nvPicPr>
          <p:cNvPr id="33" name="Elemento grafico 32">
            <a:extLst>
              <a:ext uri="{FF2B5EF4-FFF2-40B4-BE49-F238E27FC236}">
                <a16:creationId xmlns:a16="http://schemas.microsoft.com/office/drawing/2014/main" id="{A0234607-560D-9888-EA0F-D6A7122ED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427" y="2392573"/>
            <a:ext cx="2485231" cy="1865947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2051B512-C8AE-BCB3-8F3C-1EC89DCC6E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94427" y="4258520"/>
            <a:ext cx="2484000" cy="1865023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EF892EF-67A3-00B5-32E5-43E333854D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71278" y="4257373"/>
            <a:ext cx="2484000" cy="1865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2791F52-38EE-C9EC-6576-422A0F028FB8}"/>
                  </a:ext>
                </a:extLst>
              </p:cNvPr>
              <p:cNvSpPr txBox="1"/>
              <p:nvPr/>
            </p:nvSpPr>
            <p:spPr>
              <a:xfrm>
                <a:off x="6818206" y="1773702"/>
                <a:ext cx="1233671" cy="436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𝑁𝐿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2791F52-38EE-C9EC-6576-422A0F028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206" y="1773702"/>
                <a:ext cx="1233671" cy="436914"/>
              </a:xfrm>
              <a:prstGeom prst="rect">
                <a:avLst/>
              </a:prstGeom>
              <a:blipFill>
                <a:blip r:embed="rId13"/>
                <a:stretch>
                  <a:fillRect l="-6404" r="-2956" b="-97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B72E1DC-A92D-E251-42E6-A83A94DD88F9}"/>
                  </a:ext>
                </a:extLst>
              </p:cNvPr>
              <p:cNvSpPr txBox="1"/>
              <p:nvPr/>
            </p:nvSpPr>
            <p:spPr>
              <a:xfrm>
                <a:off x="9320721" y="1877899"/>
                <a:ext cx="1585114" cy="327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𝑁𝐿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B72E1DC-A92D-E251-42E6-A83A94DD8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0721" y="1877899"/>
                <a:ext cx="1585114" cy="327462"/>
              </a:xfrm>
              <a:prstGeom prst="rect">
                <a:avLst/>
              </a:prstGeom>
              <a:blipFill>
                <a:blip r:embed="rId14"/>
                <a:stretch>
                  <a:fillRect l="-3462" r="-2308" b="-25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8522E55-B506-864D-9713-8E304A391F88}"/>
              </a:ext>
            </a:extLst>
          </p:cNvPr>
          <p:cNvSpPr txBox="1"/>
          <p:nvPr/>
        </p:nvSpPr>
        <p:spPr>
          <a:xfrm>
            <a:off x="7957161" y="6114400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15"/>
              </a:rPr>
              <a:t>Feng&amp;al.,2022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867F37-8E3D-80E6-7DB4-ABA063DF5C74}"/>
              </a:ext>
            </a:extLst>
          </p:cNvPr>
          <p:cNvSpPr txBox="1"/>
          <p:nvPr/>
        </p:nvSpPr>
        <p:spPr>
          <a:xfrm rot="18900000">
            <a:off x="2398145" y="4162703"/>
            <a:ext cx="20410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 Nova Light" panose="020B0304020202020204" pitchFamily="34" charset="0"/>
              </a:rPr>
              <a:t>IN PREPARATION!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19D9849-E7E4-7FFA-DD19-2C8E6CD81B02}"/>
              </a:ext>
            </a:extLst>
          </p:cNvPr>
          <p:cNvSpPr txBox="1"/>
          <p:nvPr/>
        </p:nvSpPr>
        <p:spPr>
          <a:xfrm rot="18900000">
            <a:off x="7655945" y="3140307"/>
            <a:ext cx="20410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rial Nova Light" panose="020B0304020202020204" pitchFamily="34" charset="0"/>
              </a:rPr>
              <a:t>IN PREPARATION!</a:t>
            </a:r>
          </a:p>
        </p:txBody>
      </p:sp>
    </p:spTree>
    <p:extLst>
      <p:ext uri="{BB962C8B-B14F-4D97-AF65-F5344CB8AC3E}">
        <p14:creationId xmlns:p14="http://schemas.microsoft.com/office/powerpoint/2010/main" val="38008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E56E393-10EC-CB11-621D-1FA6C698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Perspective</a:t>
            </a:r>
            <a:r>
              <a:rPr lang="it-IT" dirty="0"/>
              <a:t>: LSCO</a:t>
            </a:r>
          </a:p>
        </p:txBody>
      </p:sp>
      <p:pic>
        <p:nvPicPr>
          <p:cNvPr id="12" name="Picture 6" descr="E:\Anne\2-4 NTU web ppt\eps\c\nature14165-f2.jpg">
            <a:extLst>
              <a:ext uri="{FF2B5EF4-FFF2-40B4-BE49-F238E27FC236}">
                <a16:creationId xmlns:a16="http://schemas.microsoft.com/office/drawing/2014/main" id="{0565FFCC-E7B2-6F3D-E1F1-CBBB89C0C5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712" y="2638838"/>
            <a:ext cx="3084576" cy="272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EC8558-CAAA-A60C-B002-72A907927358}"/>
              </a:ext>
            </a:extLst>
          </p:cNvPr>
          <p:cNvSpPr txBox="1"/>
          <p:nvPr/>
        </p:nvSpPr>
        <p:spPr>
          <a:xfrm>
            <a:off x="2763708" y="6171684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3"/>
              </a:rPr>
              <a:t>Feng&amp;al.,2022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C9D95C-23E2-2B5E-0CD4-8166EE37A4A6}"/>
              </a:ext>
            </a:extLst>
          </p:cNvPr>
          <p:cNvSpPr txBox="1"/>
          <p:nvPr/>
        </p:nvSpPr>
        <p:spPr>
          <a:xfrm>
            <a:off x="8497542" y="4232366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it-IT" sz="5400" dirty="0"/>
          </a:p>
        </p:txBody>
      </p:sp>
      <p:pic>
        <p:nvPicPr>
          <p:cNvPr id="18" name="Segnaposto contenuto 17">
            <a:extLst>
              <a:ext uri="{FF2B5EF4-FFF2-40B4-BE49-F238E27FC236}">
                <a16:creationId xmlns:a16="http://schemas.microsoft.com/office/drawing/2014/main" id="{52B4BDCC-BF04-1EFD-33F2-CFE59298AB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79426" y="1825625"/>
            <a:ext cx="4699148" cy="4351338"/>
          </a:xfrm>
        </p:spPr>
      </p:pic>
    </p:spTree>
    <p:extLst>
      <p:ext uri="{BB962C8B-B14F-4D97-AF65-F5344CB8AC3E}">
        <p14:creationId xmlns:p14="http://schemas.microsoft.com/office/powerpoint/2010/main" val="51766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egnaposto contenuto 22">
            <a:extLst>
              <a:ext uri="{FF2B5EF4-FFF2-40B4-BE49-F238E27FC236}">
                <a16:creationId xmlns:a16="http://schemas.microsoft.com/office/drawing/2014/main" id="{57573E4B-7FEC-ECFB-BDE3-040DDCCFF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70994"/>
            <a:ext cx="5181600" cy="3860599"/>
          </a:xfr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2F5199D-D7EE-D962-C8E4-8F328502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Conclusion</a:t>
            </a:r>
            <a:r>
              <a:rPr lang="it-IT" dirty="0">
                <a:latin typeface="Arial Nova Light" panose="020B0304020202020204" pitchFamily="34" charset="0"/>
              </a:rPr>
              <a:t>: </a:t>
            </a:r>
            <a:r>
              <a:rPr lang="it-IT" dirty="0" err="1">
                <a:latin typeface="Arial Nova Light" panose="020B0304020202020204" pitchFamily="34" charset="0"/>
              </a:rPr>
              <a:t>same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phase</a:t>
            </a:r>
            <a:r>
              <a:rPr lang="it-IT" dirty="0">
                <a:latin typeface="Arial Nova Light" panose="020B0304020202020204" pitchFamily="34" charset="0"/>
              </a:rPr>
              <a:t>… </a:t>
            </a:r>
            <a:r>
              <a:rPr lang="it-IT" dirty="0" err="1">
                <a:latin typeface="Arial Nova Light" panose="020B0304020202020204" pitchFamily="34" charset="0"/>
              </a:rPr>
              <a:t>different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faces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14F6E1-9B7B-4AE9-D5C8-098E558677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4" y="1825625"/>
            <a:ext cx="340355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01510B-1B82-63ED-31CC-1D4A2A337D30}"/>
              </a:ext>
            </a:extLst>
          </p:cNvPr>
          <p:cNvSpPr txBox="1"/>
          <p:nvPr/>
        </p:nvSpPr>
        <p:spPr>
          <a:xfrm>
            <a:off x="7885003" y="5931593"/>
            <a:ext cx="175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linkClick r:id="rId4"/>
              </a:rPr>
              <a:t>Libbrecht</a:t>
            </a:r>
            <a:r>
              <a:rPr lang="it-IT" dirty="0">
                <a:hlinkClick r:id="rId4"/>
              </a:rPr>
              <a:t>, 2005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D56719-85A6-7784-4B6A-BEC248C56764}"/>
              </a:ext>
            </a:extLst>
          </p:cNvPr>
          <p:cNvSpPr txBox="1"/>
          <p:nvPr/>
        </p:nvSpPr>
        <p:spPr>
          <a:xfrm>
            <a:off x="2659589" y="6169580"/>
            <a:ext cx="15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5"/>
              </a:rPr>
              <a:t>Bentley, 1902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290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F70939-2445-B97D-A268-1D7239CB1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r>
              <a:rPr lang="it-IT" dirty="0"/>
              <a:t>: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 err="1">
                <a:solidFill>
                  <a:srgbClr val="822433"/>
                </a:solidFill>
              </a:rPr>
              <a:t>ly</a:t>
            </a:r>
            <a:r>
              <a:rPr lang="it-IT" dirty="0"/>
              <a:t>?</a:t>
            </a:r>
          </a:p>
          <a:p>
            <a:r>
              <a:rPr lang="it-IT" dirty="0" err="1"/>
              <a:t>Multi</a:t>
            </a:r>
            <a:r>
              <a:rPr lang="it-IT" dirty="0" err="1">
                <a:solidFill>
                  <a:srgbClr val="822433"/>
                </a:solidFill>
              </a:rPr>
              <a:t>phase</a:t>
            </a:r>
            <a:r>
              <a:rPr lang="it-IT" dirty="0" err="1"/>
              <a:t>ted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and </a:t>
            </a:r>
            <a:r>
              <a:rPr lang="it-IT" dirty="0" err="1"/>
              <a:t>superconductivity</a:t>
            </a:r>
            <a:endParaRPr lang="it-IT" dirty="0"/>
          </a:p>
          <a:p>
            <a:r>
              <a:rPr lang="it-IT" dirty="0" err="1"/>
              <a:t>Probing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signatures</a:t>
            </a:r>
          </a:p>
          <a:p>
            <a:r>
              <a:rPr lang="it-IT" dirty="0" err="1"/>
              <a:t>Example</a:t>
            </a:r>
            <a:r>
              <a:rPr lang="it-IT" dirty="0"/>
              <a:t>: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coexistence</a:t>
            </a:r>
            <a:r>
              <a:rPr lang="it-IT" dirty="0"/>
              <a:t> in </a:t>
            </a:r>
            <a:r>
              <a:rPr lang="it-IT" dirty="0">
                <a:latin typeface="Arial Nova Light" panose="020B0304020202020204" pitchFamily="34" charset="0"/>
              </a:rPr>
              <a:t>NbSe</a:t>
            </a:r>
            <a:r>
              <a:rPr lang="it-IT" baseline="-25000" dirty="0">
                <a:latin typeface="Arial Nova Light" panose="020B0304020202020204" pitchFamily="34" charset="0"/>
              </a:rPr>
              <a:t>2 </a:t>
            </a:r>
          </a:p>
          <a:p>
            <a:r>
              <a:rPr lang="it-IT" dirty="0" err="1"/>
              <a:t>Conclusion</a:t>
            </a:r>
            <a:r>
              <a:rPr lang="it-IT" dirty="0"/>
              <a:t>: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…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faces</a:t>
            </a:r>
            <a:endParaRPr lang="it-IT" dirty="0"/>
          </a:p>
          <a:p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2D8E8F0-C630-0206-1B42-4613A61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Outline</a:t>
            </a:r>
            <a:endParaRPr lang="it-IT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17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B147F-6B87-46F2-D402-041B18EC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Nova Light" panose="020B0304020202020204" pitchFamily="34" charset="0"/>
              </a:rPr>
              <a:t>(I </a:t>
            </a:r>
            <a:r>
              <a:rPr lang="it-IT" dirty="0" err="1">
                <a:latin typeface="Arial Nova Light" panose="020B0304020202020204" pitchFamily="34" charset="0"/>
              </a:rPr>
              <a:t>did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not</a:t>
            </a:r>
            <a:r>
              <a:rPr lang="it-IT" dirty="0">
                <a:latin typeface="Arial Nova Light" panose="020B0304020202020204" pitchFamily="34" charset="0"/>
              </a:rPr>
              <a:t> come up with </a:t>
            </a:r>
            <a:r>
              <a:rPr lang="it-IT" dirty="0" err="1">
                <a:latin typeface="Arial Nova Light" panose="020B0304020202020204" pitchFamily="34" charset="0"/>
              </a:rPr>
              <a:t>this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title</a:t>
            </a:r>
            <a:r>
              <a:rPr lang="it-IT" dirty="0">
                <a:latin typeface="Arial Nova Light" panose="020B0304020202020204" pitchFamily="34" charset="0"/>
              </a:rPr>
              <a:t>…)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921C9C-8E6D-4DDE-93FE-CD5B5ECB8E03}"/>
              </a:ext>
            </a:extLst>
          </p:cNvPr>
          <p:cNvSpPr txBox="1"/>
          <p:nvPr/>
        </p:nvSpPr>
        <p:spPr>
          <a:xfrm>
            <a:off x="7973489" y="5942568"/>
            <a:ext cx="157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Kanoda</a:t>
            </a:r>
            <a:r>
              <a:rPr lang="it-IT" dirty="0">
                <a:latin typeface="Arial Nova Light" panose="020B0304020202020204" pitchFamily="34" charset="0"/>
              </a:rPr>
              <a:t>, 2022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39C5BD-0167-20FA-0487-D386FF5B43DD}"/>
              </a:ext>
            </a:extLst>
          </p:cNvPr>
          <p:cNvSpPr txBox="1"/>
          <p:nvPr/>
        </p:nvSpPr>
        <p:spPr>
          <a:xfrm>
            <a:off x="2421256" y="6176963"/>
            <a:ext cx="201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  <a:hlinkClick r:id="rId2"/>
              </a:rPr>
              <a:t>Paschen&amp;Si</a:t>
            </a:r>
            <a:r>
              <a:rPr lang="it-IT" dirty="0">
                <a:latin typeface="Arial Nova Light" panose="020B0304020202020204" pitchFamily="34" charset="0"/>
                <a:hlinkClick r:id="rId2"/>
              </a:rPr>
              <a:t>, 2021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22" name="Segnaposto contenuto 18">
            <a:extLst>
              <a:ext uri="{FF2B5EF4-FFF2-40B4-BE49-F238E27FC236}">
                <a16:creationId xmlns:a16="http://schemas.microsoft.com/office/drawing/2014/main" id="{6D2CADA2-7A06-F42E-02B6-17F3A5390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807"/>
          <a:stretch/>
        </p:blipFill>
        <p:spPr>
          <a:xfrm>
            <a:off x="838200" y="1831096"/>
            <a:ext cx="5181600" cy="4340395"/>
          </a:xfrm>
        </p:spPr>
      </p:pic>
      <p:pic>
        <p:nvPicPr>
          <p:cNvPr id="26" name="Segnaposto contenuto 25">
            <a:extLst>
              <a:ext uri="{FF2B5EF4-FFF2-40B4-BE49-F238E27FC236}">
                <a16:creationId xmlns:a16="http://schemas.microsoft.com/office/drawing/2014/main" id="{BC17ACB6-5E89-DFF9-B697-528B171627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00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18BD9-D035-F8C9-3E32-858C74CF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Explaining</a:t>
            </a:r>
            <a:r>
              <a:rPr lang="it-IT" dirty="0">
                <a:latin typeface="Arial Nova Light" panose="020B0304020202020204" pitchFamily="34" charset="0"/>
              </a:rPr>
              <a:t> the –</a:t>
            </a:r>
            <a:r>
              <a:rPr lang="it-IT" dirty="0" err="1">
                <a:latin typeface="Arial Nova Light" panose="020B0304020202020204" pitchFamily="34" charset="0"/>
              </a:rPr>
              <a:t>ly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032A24-66D1-9667-027A-4BFA8BDF0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1800" i="1" dirty="0">
                <a:effectLst/>
                <a:latin typeface="Arial Nova Light" panose="020B0304020202020204" pitchFamily="34" charset="0"/>
              </a:rPr>
              <a:t>The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constructionist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hypothesis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breaks down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when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confronted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with the twin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dificulties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of scale and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complexity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. 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The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behavior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large and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complex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aggregates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elementary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particles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,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turns out,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b="1" i="1" u="sng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not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to be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understood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in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terms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a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simple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extrapolation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the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properties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a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few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particles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.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Instead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,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at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each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level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of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complexity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entirely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new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properties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appear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, and the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understanding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of the new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behaviors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requires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research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[…]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inspiration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and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creativity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to just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as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great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a degree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as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in the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previous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one.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21B28A-89BF-95D8-1338-528FBBC5D105}"/>
              </a:ext>
            </a:extLst>
          </p:cNvPr>
          <p:cNvSpPr txBox="1"/>
          <p:nvPr/>
        </p:nvSpPr>
        <p:spPr>
          <a:xfrm>
            <a:off x="7380261" y="5868988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3"/>
              </a:rPr>
              <a:t>Anderson, 1972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20" name="Segnaposto contenuto 16">
            <a:extLst>
              <a:ext uri="{FF2B5EF4-FFF2-40B4-BE49-F238E27FC236}">
                <a16:creationId xmlns:a16="http://schemas.microsoft.com/office/drawing/2014/main" id="{C90C9284-AD42-5BAB-8255-AAC7DE4A4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63"/>
          <a:stretch/>
        </p:blipFill>
        <p:spPr>
          <a:xfrm>
            <a:off x="5732760" y="987425"/>
            <a:ext cx="5073055" cy="4873625"/>
          </a:xfrm>
        </p:spPr>
      </p:pic>
    </p:spTree>
    <p:extLst>
      <p:ext uri="{BB962C8B-B14F-4D97-AF65-F5344CB8AC3E}">
        <p14:creationId xmlns:p14="http://schemas.microsoft.com/office/powerpoint/2010/main" val="64402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99A0D5-A86D-E794-23E0-37451DD6A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Explaining</a:t>
            </a:r>
            <a:r>
              <a:rPr lang="it-IT" dirty="0">
                <a:latin typeface="Arial Nova Light" panose="020B0304020202020204" pitchFamily="34" charset="0"/>
              </a:rPr>
              <a:t> the –</a:t>
            </a:r>
            <a:r>
              <a:rPr lang="it-IT" dirty="0" err="1">
                <a:latin typeface="Arial Nova Light" panose="020B0304020202020204" pitchFamily="34" charset="0"/>
              </a:rPr>
              <a:t>ly</a:t>
            </a:r>
            <a:r>
              <a:rPr lang="it-IT" dirty="0">
                <a:latin typeface="Arial Nova Light" panose="020B0304020202020204" pitchFamily="34" charset="0"/>
              </a:rPr>
              <a:t>… </a:t>
            </a:r>
            <a:r>
              <a:rPr lang="it-IT" dirty="0" err="1">
                <a:latin typeface="Arial Nova Light" panose="020B0304020202020204" pitchFamily="34" charset="0"/>
              </a:rPr>
              <a:t>Fifty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years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later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4241B6-0608-AD3A-36B0-B3B12B54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1800" i="1" dirty="0" err="1">
                <a:highlight>
                  <a:srgbClr val="FFFF00"/>
                </a:highlight>
                <a:latin typeface="Arial Nova Light" panose="020B0304020202020204" pitchFamily="34" charset="0"/>
              </a:rPr>
              <a:t>S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trongly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correlated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electron systems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host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a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tremendous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variety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of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fascinating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b="1" i="1" u="sng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macroscopic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phenomena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[…] the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essential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physics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of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many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of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these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systems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still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not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understood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, and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we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do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not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have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a overall </a:t>
            </a:r>
            <a:r>
              <a:rPr lang="it-IT" sz="1800" b="1" i="1" u="sng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perspective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on strong electron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correlations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.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Moreover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,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our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b="1" i="1" u="sng" dirty="0" err="1">
                <a:highlight>
                  <a:srgbClr val="FFFF00"/>
                </a:highlight>
                <a:latin typeface="Arial Nova Light" panose="020B0304020202020204" pitchFamily="34" charset="0"/>
              </a:rPr>
              <a:t>predictive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power for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such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systems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lacking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. </a:t>
            </a:r>
            <a:r>
              <a:rPr lang="it-IT" sz="1800" i="1" dirty="0">
                <a:latin typeface="Arial Nova Light" panose="020B0304020202020204" pitchFamily="34" charset="0"/>
              </a:rPr>
              <a:t>[…]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a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unified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perspective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even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possible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? Or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the “Anna Karenina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Principle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” in </a:t>
            </a:r>
            <a:r>
              <a:rPr lang="it-IT" sz="1800" i="1" dirty="0" err="1">
                <a:effectLst/>
                <a:latin typeface="Arial Nova Light" panose="020B0304020202020204" pitchFamily="34" charset="0"/>
              </a:rPr>
              <a:t>effect</a:t>
            </a:r>
            <a:r>
              <a:rPr lang="it-IT" sz="1800" i="1" dirty="0">
                <a:effectLst/>
                <a:latin typeface="Arial Nova Light" panose="020B0304020202020204" pitchFamily="34" charset="0"/>
              </a:rPr>
              <a:t> –</a:t>
            </a:r>
            <a:r>
              <a:rPr lang="it-IT" sz="1800" i="1" dirty="0"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all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non-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interacting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systems are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alike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;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each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strongly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correlated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system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is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strongly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correlated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in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its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</a:t>
            </a:r>
            <a:r>
              <a:rPr lang="it-IT" sz="1800" i="1" dirty="0" err="1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own</a:t>
            </a:r>
            <a:r>
              <a:rPr lang="it-IT" sz="1800" i="1" dirty="0">
                <a:effectLst/>
                <a:highlight>
                  <a:srgbClr val="FFFF00"/>
                </a:highlight>
                <a:latin typeface="Arial Nova Light" panose="020B0304020202020204" pitchFamily="34" charset="0"/>
              </a:rPr>
              <a:t> way? </a:t>
            </a:r>
            <a:endParaRPr lang="it-IT" sz="2800" i="1" dirty="0">
              <a:highlight>
                <a:srgbClr val="FFFF00"/>
              </a:highlight>
              <a:latin typeface="Arial Nova Light" panose="020B0304020202020204" pitchFamily="34" charset="0"/>
            </a:endParaRPr>
          </a:p>
        </p:txBody>
      </p:sp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3392C349-46CC-7006-CE0F-D14FB948F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4" t="5830" r="6666" b="9739"/>
          <a:stretch/>
        </p:blipFill>
        <p:spPr>
          <a:xfrm>
            <a:off x="6365578" y="987425"/>
            <a:ext cx="3807420" cy="4873625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C8310C-AC9F-6A1C-E1B0-698A6D96D192}"/>
              </a:ext>
            </a:extLst>
          </p:cNvPr>
          <p:cNvSpPr txBox="1"/>
          <p:nvPr/>
        </p:nvSpPr>
        <p:spPr>
          <a:xfrm>
            <a:off x="6784266" y="5861050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3"/>
              </a:rPr>
              <a:t>Alexandradinata&amp;al., 2020</a:t>
            </a:r>
            <a:endParaRPr lang="it-IT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3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AB5816B5-3D72-6011-ADB7-395360A8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Multi</a:t>
            </a:r>
            <a:r>
              <a:rPr lang="it-IT" dirty="0" err="1">
                <a:solidFill>
                  <a:srgbClr val="822433"/>
                </a:solidFill>
                <a:latin typeface="Arial Nova Light" panose="020B0304020202020204" pitchFamily="34" charset="0"/>
              </a:rPr>
              <a:t>phase</a:t>
            </a:r>
            <a:r>
              <a:rPr lang="it-IT" dirty="0" err="1">
                <a:latin typeface="Arial Nova Light" panose="020B0304020202020204" pitchFamily="34" charset="0"/>
              </a:rPr>
              <a:t>ted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materials</a:t>
            </a:r>
            <a:endParaRPr lang="it-IT" dirty="0">
              <a:latin typeface="Arial Nova Light" panose="020B0304020202020204" pitchFamily="34" charset="0"/>
            </a:endParaRPr>
          </a:p>
        </p:txBody>
      </p:sp>
      <p:pic>
        <p:nvPicPr>
          <p:cNvPr id="21" name="Picture 6" descr="E:\Anne\2-4 NTU web ppt\eps\c\nature14165-f2.jpg">
            <a:extLst>
              <a:ext uri="{FF2B5EF4-FFF2-40B4-BE49-F238E27FC236}">
                <a16:creationId xmlns:a16="http://schemas.microsoft.com/office/drawing/2014/main" id="{F24EA031-5AEB-9AF6-0D4F-56EE86D7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638" y="1809117"/>
            <a:ext cx="4964723" cy="438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60909AC-9426-6733-1BA0-AA73C3E4E68E}"/>
              </a:ext>
            </a:extLst>
          </p:cNvPr>
          <p:cNvSpPr txBox="1"/>
          <p:nvPr/>
        </p:nvSpPr>
        <p:spPr>
          <a:xfrm>
            <a:off x="7799594" y="6193470"/>
            <a:ext cx="192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  <a:hlinkClick r:id="rId3"/>
              </a:rPr>
              <a:t>Keimer&amp;al</a:t>
            </a:r>
            <a:r>
              <a:rPr lang="it-IT" dirty="0">
                <a:latin typeface="Arial Nova Light" panose="020B0304020202020204" pitchFamily="34" charset="0"/>
                <a:hlinkClick r:id="rId3"/>
              </a:rPr>
              <a:t>., 2015</a:t>
            </a:r>
            <a:endParaRPr lang="it-IT" dirty="0">
              <a:latin typeface="Arial Nova Light" panose="020B0304020202020204" pitchFamily="34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7F9C214-EF19-E794-EF98-F8222C16FA00}"/>
              </a:ext>
            </a:extLst>
          </p:cNvPr>
          <p:cNvCxnSpPr/>
          <p:nvPr/>
        </p:nvCxnSpPr>
        <p:spPr>
          <a:xfrm flipV="1">
            <a:off x="1158833" y="3581399"/>
            <a:ext cx="0" cy="54000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>
            <a:extLst>
              <a:ext uri="{FF2B5EF4-FFF2-40B4-BE49-F238E27FC236}">
                <a16:creationId xmlns:a16="http://schemas.microsoft.com/office/drawing/2014/main" id="{D8F9944C-8E92-E312-4B38-A9CA3920747A}"/>
              </a:ext>
            </a:extLst>
          </p:cNvPr>
          <p:cNvSpPr/>
          <p:nvPr/>
        </p:nvSpPr>
        <p:spPr>
          <a:xfrm>
            <a:off x="1068833" y="3735832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A260A50-22F7-59F2-E5C4-C1E14DFDF802}"/>
              </a:ext>
            </a:extLst>
          </p:cNvPr>
          <p:cNvCxnSpPr>
            <a:cxnSpLocks/>
          </p:cNvCxnSpPr>
          <p:nvPr/>
        </p:nvCxnSpPr>
        <p:spPr>
          <a:xfrm>
            <a:off x="1365333" y="3581399"/>
            <a:ext cx="0" cy="54000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e 2">
            <a:extLst>
              <a:ext uri="{FF2B5EF4-FFF2-40B4-BE49-F238E27FC236}">
                <a16:creationId xmlns:a16="http://schemas.microsoft.com/office/drawing/2014/main" id="{67692384-9FEB-0830-12C4-629753E9A6DC}"/>
              </a:ext>
            </a:extLst>
          </p:cNvPr>
          <p:cNvSpPr/>
          <p:nvPr/>
        </p:nvSpPr>
        <p:spPr>
          <a:xfrm>
            <a:off x="1275333" y="3735832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erchio vuoto 9">
            <a:extLst>
              <a:ext uri="{FF2B5EF4-FFF2-40B4-BE49-F238E27FC236}">
                <a16:creationId xmlns:a16="http://schemas.microsoft.com/office/drawing/2014/main" id="{3DD0F52C-3AAC-B0D5-E33B-532D94EE9570}"/>
              </a:ext>
            </a:extLst>
          </p:cNvPr>
          <p:cNvSpPr/>
          <p:nvPr/>
        </p:nvSpPr>
        <p:spPr>
          <a:xfrm>
            <a:off x="3159000" y="2243666"/>
            <a:ext cx="540000" cy="540000"/>
          </a:xfrm>
          <a:prstGeom prst="donut">
            <a:avLst/>
          </a:prstGeom>
          <a:scene3d>
            <a:camera prst="isometricTopU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D906D3D-91D0-B3DA-D6CD-6B14C48DA22B}"/>
              </a:ext>
            </a:extLst>
          </p:cNvPr>
          <p:cNvCxnSpPr/>
          <p:nvPr/>
        </p:nvCxnSpPr>
        <p:spPr>
          <a:xfrm>
            <a:off x="5566468" y="357116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EE9FFF8-36BD-6EB3-C84E-5815D1CEFA7C}"/>
              </a:ext>
            </a:extLst>
          </p:cNvPr>
          <p:cNvCxnSpPr/>
          <p:nvPr/>
        </p:nvCxnSpPr>
        <p:spPr>
          <a:xfrm>
            <a:off x="5566468" y="3737368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B534A9C-FA94-BE44-9403-2BB08C1EE3F0}"/>
              </a:ext>
            </a:extLst>
          </p:cNvPr>
          <p:cNvCxnSpPr/>
          <p:nvPr/>
        </p:nvCxnSpPr>
        <p:spPr>
          <a:xfrm>
            <a:off x="5518843" y="361626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6AA3EDF-9ACB-89CD-2ADB-A339283C3706}"/>
              </a:ext>
            </a:extLst>
          </p:cNvPr>
          <p:cNvCxnSpPr/>
          <p:nvPr/>
        </p:nvCxnSpPr>
        <p:spPr>
          <a:xfrm>
            <a:off x="5510830" y="3653005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0DD2A6F0-0B2C-2E39-9E2A-3AFD49E2C74A}"/>
              </a:ext>
            </a:extLst>
          </p:cNvPr>
          <p:cNvCxnSpPr/>
          <p:nvPr/>
        </p:nvCxnSpPr>
        <p:spPr>
          <a:xfrm>
            <a:off x="5518843" y="3689743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8E46901B-16CB-907C-D0F2-DC0F8991732F}"/>
              </a:ext>
            </a:extLst>
          </p:cNvPr>
          <p:cNvSpPr/>
          <p:nvPr/>
        </p:nvSpPr>
        <p:spPr>
          <a:xfrm>
            <a:off x="5473137" y="3491399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9B2F4129-E3C2-1102-61C2-32864E658C74}"/>
              </a:ext>
            </a:extLst>
          </p:cNvPr>
          <p:cNvSpPr/>
          <p:nvPr/>
        </p:nvSpPr>
        <p:spPr>
          <a:xfrm>
            <a:off x="5746468" y="3582387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7C887D0B-8E1B-C38F-D793-D9E400FF40A6}"/>
              </a:ext>
            </a:extLst>
          </p:cNvPr>
          <p:cNvCxnSpPr/>
          <p:nvPr/>
        </p:nvCxnSpPr>
        <p:spPr>
          <a:xfrm>
            <a:off x="5293137" y="3499563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ED5264A-AA22-5F16-9F21-8BF4302D81CB}"/>
              </a:ext>
            </a:extLst>
          </p:cNvPr>
          <p:cNvCxnSpPr/>
          <p:nvPr/>
        </p:nvCxnSpPr>
        <p:spPr>
          <a:xfrm>
            <a:off x="5293137" y="3665762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64704FBF-62F5-8ACC-D70D-A79C8269EE07}"/>
              </a:ext>
            </a:extLst>
          </p:cNvPr>
          <p:cNvCxnSpPr/>
          <p:nvPr/>
        </p:nvCxnSpPr>
        <p:spPr>
          <a:xfrm>
            <a:off x="5245512" y="354465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2145416-3938-F58B-634B-95263AF6E6E8}"/>
              </a:ext>
            </a:extLst>
          </p:cNvPr>
          <p:cNvCxnSpPr/>
          <p:nvPr/>
        </p:nvCxnSpPr>
        <p:spPr>
          <a:xfrm>
            <a:off x="5237499" y="3581399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1E9A2F6D-0B20-1D43-19D9-80F27A1147CA}"/>
              </a:ext>
            </a:extLst>
          </p:cNvPr>
          <p:cNvCxnSpPr/>
          <p:nvPr/>
        </p:nvCxnSpPr>
        <p:spPr>
          <a:xfrm>
            <a:off x="5245512" y="3618137"/>
            <a:ext cx="18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DCFBEC64-304D-1C24-05B1-381F17CE09FC}"/>
              </a:ext>
            </a:extLst>
          </p:cNvPr>
          <p:cNvSpPr/>
          <p:nvPr/>
        </p:nvSpPr>
        <p:spPr>
          <a:xfrm>
            <a:off x="3159000" y="5227175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CD3C9C6-8644-0EF2-7238-D7CA362543E8}"/>
              </a:ext>
            </a:extLst>
          </p:cNvPr>
          <p:cNvSpPr/>
          <p:nvPr/>
        </p:nvSpPr>
        <p:spPr>
          <a:xfrm>
            <a:off x="3401345" y="5284325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68E45287-3E0B-035C-A1A9-03C206D5AF19}"/>
              </a:ext>
            </a:extLst>
          </p:cNvPr>
          <p:cNvCxnSpPr/>
          <p:nvPr/>
        </p:nvCxnSpPr>
        <p:spPr>
          <a:xfrm flipV="1">
            <a:off x="3339000" y="5070021"/>
            <a:ext cx="90000" cy="15715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B4612DF9-F88B-525F-3C08-FCE094A854BA}"/>
              </a:ext>
            </a:extLst>
          </p:cNvPr>
          <p:cNvCxnSpPr/>
          <p:nvPr/>
        </p:nvCxnSpPr>
        <p:spPr>
          <a:xfrm>
            <a:off x="3041196" y="5070021"/>
            <a:ext cx="387804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7A34C711-82B9-B63C-CBBB-21D45338F5D2}"/>
              </a:ext>
            </a:extLst>
          </p:cNvPr>
          <p:cNvCxnSpPr>
            <a:cxnSpLocks/>
          </p:cNvCxnSpPr>
          <p:nvPr/>
        </p:nvCxnSpPr>
        <p:spPr>
          <a:xfrm flipH="1" flipV="1">
            <a:off x="3582075" y="5415042"/>
            <a:ext cx="233850" cy="11700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6468C044-175E-3B11-7EAE-1E77EDC79AFE}"/>
              </a:ext>
            </a:extLst>
          </p:cNvPr>
          <p:cNvCxnSpPr>
            <a:cxnSpLocks/>
          </p:cNvCxnSpPr>
          <p:nvPr/>
        </p:nvCxnSpPr>
        <p:spPr>
          <a:xfrm>
            <a:off x="3108325" y="5539912"/>
            <a:ext cx="727075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27E68731-4668-8F65-783A-B71FC6893C56}"/>
              </a:ext>
            </a:extLst>
          </p:cNvPr>
          <p:cNvCxnSpPr/>
          <p:nvPr/>
        </p:nvCxnSpPr>
        <p:spPr>
          <a:xfrm>
            <a:off x="2304000" y="3825832"/>
            <a:ext cx="216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8AC805BF-5425-F47B-D12B-84F1A97F3F15}"/>
              </a:ext>
            </a:extLst>
          </p:cNvPr>
          <p:cNvCxnSpPr>
            <a:cxnSpLocks/>
          </p:cNvCxnSpPr>
          <p:nvPr/>
        </p:nvCxnSpPr>
        <p:spPr>
          <a:xfrm>
            <a:off x="3384000" y="2951399"/>
            <a:ext cx="0" cy="1800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o 47">
            <a:extLst>
              <a:ext uri="{FF2B5EF4-FFF2-40B4-BE49-F238E27FC236}">
                <a16:creationId xmlns:a16="http://schemas.microsoft.com/office/drawing/2014/main" id="{6A8893F1-4DB4-A3D8-04E1-2A59F0ECC182}"/>
              </a:ext>
            </a:extLst>
          </p:cNvPr>
          <p:cNvSpPr/>
          <p:nvPr/>
        </p:nvSpPr>
        <p:spPr>
          <a:xfrm>
            <a:off x="3050613" y="2884260"/>
            <a:ext cx="1737237" cy="1577158"/>
          </a:xfrm>
          <a:prstGeom prst="arc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F542508E-FCA8-DD36-8D41-309BC0699CD3}"/>
              </a:ext>
            </a:extLst>
          </p:cNvPr>
          <p:cNvSpPr/>
          <p:nvPr/>
        </p:nvSpPr>
        <p:spPr>
          <a:xfrm flipH="1">
            <a:off x="1995446" y="2890013"/>
            <a:ext cx="1737237" cy="1577158"/>
          </a:xfrm>
          <a:prstGeom prst="arc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C202B917-3B6B-5076-52EE-FAC44E429020}"/>
              </a:ext>
            </a:extLst>
          </p:cNvPr>
          <p:cNvSpPr/>
          <p:nvPr/>
        </p:nvSpPr>
        <p:spPr>
          <a:xfrm flipV="1">
            <a:off x="3050613" y="3257918"/>
            <a:ext cx="1737237" cy="1577158"/>
          </a:xfrm>
          <a:prstGeom prst="arc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Arco 50">
            <a:extLst>
              <a:ext uri="{FF2B5EF4-FFF2-40B4-BE49-F238E27FC236}">
                <a16:creationId xmlns:a16="http://schemas.microsoft.com/office/drawing/2014/main" id="{6E5A7666-8D7D-8DDE-3510-87BC16C07C8B}"/>
              </a:ext>
            </a:extLst>
          </p:cNvPr>
          <p:cNvSpPr/>
          <p:nvPr/>
        </p:nvSpPr>
        <p:spPr>
          <a:xfrm flipH="1" flipV="1">
            <a:off x="1995077" y="3251123"/>
            <a:ext cx="1737237" cy="1577158"/>
          </a:xfrm>
          <a:prstGeom prst="arc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3FFE819-066F-1958-F004-6B79E32981B0}"/>
              </a:ext>
            </a:extLst>
          </p:cNvPr>
          <p:cNvSpPr txBox="1"/>
          <p:nvPr/>
        </p:nvSpPr>
        <p:spPr>
          <a:xfrm>
            <a:off x="2806302" y="4718357"/>
            <a:ext cx="1178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rial Nova Light" panose="020B0304020202020204" pitchFamily="34" charset="0"/>
              </a:rPr>
              <a:t>Strange metals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95BDD7F-32E4-9E46-5388-508F13E21ADC}"/>
              </a:ext>
            </a:extLst>
          </p:cNvPr>
          <p:cNvSpPr txBox="1"/>
          <p:nvPr/>
        </p:nvSpPr>
        <p:spPr>
          <a:xfrm>
            <a:off x="3028381" y="2707155"/>
            <a:ext cx="773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 Nova Light" panose="020B0304020202020204" pitchFamily="34" charset="0"/>
              </a:rPr>
              <a:t>Topology</a:t>
            </a:r>
            <a:endParaRPr lang="it-IT" sz="1200" dirty="0">
              <a:latin typeface="Arial Nova Light" panose="020B030402020202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291F817-49D8-0190-71B1-F713650F0361}"/>
              </a:ext>
            </a:extLst>
          </p:cNvPr>
          <p:cNvSpPr txBox="1"/>
          <p:nvPr/>
        </p:nvSpPr>
        <p:spPr>
          <a:xfrm>
            <a:off x="1477565" y="3679541"/>
            <a:ext cx="909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 Nova Light" panose="020B0304020202020204" pitchFamily="34" charset="0"/>
              </a:rPr>
              <a:t>Magnetism</a:t>
            </a:r>
            <a:endParaRPr lang="it-IT" sz="1200" dirty="0">
              <a:latin typeface="Arial Nova Light" panose="020B0304020202020204" pitchFamily="34" charset="0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ED909FF3-A6E6-BE80-8590-6EB4DA7EC06D}"/>
              </a:ext>
            </a:extLst>
          </p:cNvPr>
          <p:cNvSpPr txBox="1"/>
          <p:nvPr/>
        </p:nvSpPr>
        <p:spPr>
          <a:xfrm>
            <a:off x="4398781" y="3605094"/>
            <a:ext cx="1344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 Nova Light" panose="020B0304020202020204" pitchFamily="34" charset="0"/>
              </a:rPr>
              <a:t>Unconventional</a:t>
            </a:r>
            <a:endParaRPr lang="it-IT" sz="1200" dirty="0">
              <a:latin typeface="Arial Nova Light" panose="020B0304020202020204" pitchFamily="34" charset="0"/>
            </a:endParaRPr>
          </a:p>
          <a:p>
            <a:r>
              <a:rPr lang="it-IT" sz="1200" dirty="0" err="1">
                <a:latin typeface="Arial Nova Light" panose="020B0304020202020204" pitchFamily="34" charset="0"/>
              </a:rPr>
              <a:t>superconductivity</a:t>
            </a:r>
            <a:endParaRPr lang="it-IT" sz="1200" dirty="0">
              <a:latin typeface="Arial Nova Light" panose="020B0304020202020204" pitchFamily="3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72CE23EB-1314-0722-2591-E45B3E82B36C}"/>
              </a:ext>
            </a:extLst>
          </p:cNvPr>
          <p:cNvSpPr txBox="1"/>
          <p:nvPr/>
        </p:nvSpPr>
        <p:spPr>
          <a:xfrm>
            <a:off x="981059" y="2883218"/>
            <a:ext cx="1388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Magnetic</a:t>
            </a:r>
            <a:r>
              <a:rPr lang="it-IT" sz="800" dirty="0">
                <a:latin typeface="Arial Nova Light" panose="020B0304020202020204" pitchFamily="34" charset="0"/>
              </a:rPr>
              <a:t> </a:t>
            </a:r>
            <a:r>
              <a:rPr lang="it-IT" sz="800" dirty="0" err="1">
                <a:latin typeface="Arial Nova Light" panose="020B0304020202020204" pitchFamily="34" charset="0"/>
              </a:rPr>
              <a:t>Weyl</a:t>
            </a:r>
            <a:r>
              <a:rPr lang="it-IT" sz="800" dirty="0">
                <a:latin typeface="Arial Nova Light" panose="020B0304020202020204" pitchFamily="34" charset="0"/>
              </a:rPr>
              <a:t> </a:t>
            </a:r>
            <a:r>
              <a:rPr lang="it-IT" sz="800" dirty="0" err="1">
                <a:latin typeface="Arial Nova Light" panose="020B0304020202020204" pitchFamily="34" charset="0"/>
              </a:rPr>
              <a:t>semimetals</a:t>
            </a:r>
            <a:r>
              <a:rPr lang="it-IT" sz="800" dirty="0">
                <a:latin typeface="Arial Nova Light" panose="020B0304020202020204" pitchFamily="34" charset="0"/>
              </a:rPr>
              <a:t>,</a:t>
            </a:r>
          </a:p>
          <a:p>
            <a:r>
              <a:rPr lang="it-IT" sz="800" dirty="0" err="1">
                <a:latin typeface="Arial Nova Light" panose="020B0304020202020204" pitchFamily="34" charset="0"/>
              </a:rPr>
              <a:t>axion</a:t>
            </a:r>
            <a:r>
              <a:rPr lang="it-IT" sz="800" dirty="0">
                <a:latin typeface="Arial Nova Light" panose="020B0304020202020204" pitchFamily="34" charset="0"/>
              </a:rPr>
              <a:t> </a:t>
            </a:r>
            <a:r>
              <a:rPr lang="it-IT" sz="800" dirty="0" err="1">
                <a:latin typeface="Arial Nova Light" panose="020B0304020202020204" pitchFamily="34" charset="0"/>
              </a:rPr>
              <a:t>insultators</a:t>
            </a:r>
            <a:endParaRPr lang="it-IT" sz="800" dirty="0">
              <a:latin typeface="Arial Nova Light" panose="020B0304020202020204" pitchFamily="34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14CFED2-2A76-2B85-C438-8929743FC8D7}"/>
              </a:ext>
            </a:extLst>
          </p:cNvPr>
          <p:cNvSpPr txBox="1"/>
          <p:nvPr/>
        </p:nvSpPr>
        <p:spPr>
          <a:xfrm>
            <a:off x="1635747" y="4647894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Itinerant</a:t>
            </a:r>
            <a:endParaRPr lang="it-IT" sz="800" dirty="0">
              <a:latin typeface="Arial Nova Light" panose="020B0304020202020204" pitchFamily="34" charset="0"/>
            </a:endParaRPr>
          </a:p>
          <a:p>
            <a:r>
              <a:rPr lang="it-IT" sz="800" dirty="0" err="1">
                <a:latin typeface="Arial Nova Light" panose="020B0304020202020204" pitchFamily="34" charset="0"/>
              </a:rPr>
              <a:t>magnetism</a:t>
            </a:r>
            <a:endParaRPr lang="it-IT" sz="800" dirty="0">
              <a:latin typeface="Arial Nova Light" panose="020B0304020202020204" pitchFamily="34" charset="0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AFE25B31-CD0D-26C4-2F8D-67893D7640C2}"/>
              </a:ext>
            </a:extLst>
          </p:cNvPr>
          <p:cNvSpPr txBox="1"/>
          <p:nvPr/>
        </p:nvSpPr>
        <p:spPr>
          <a:xfrm>
            <a:off x="4502665" y="4625589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Cuprates</a:t>
            </a:r>
            <a:r>
              <a:rPr lang="it-IT" sz="800" dirty="0">
                <a:latin typeface="Arial Nova Light" panose="020B0304020202020204" pitchFamily="34" charset="0"/>
              </a:rPr>
              <a:t>, heavy </a:t>
            </a:r>
          </a:p>
          <a:p>
            <a:r>
              <a:rPr lang="it-IT" sz="800" dirty="0" err="1">
                <a:latin typeface="Arial Nova Light" panose="020B0304020202020204" pitchFamily="34" charset="0"/>
              </a:rPr>
              <a:t>fermions</a:t>
            </a:r>
            <a:r>
              <a:rPr lang="it-IT" sz="800" dirty="0">
                <a:latin typeface="Arial Nova Light" panose="020B0304020202020204" pitchFamily="34" charset="0"/>
              </a:rPr>
              <a:t>, </a:t>
            </a:r>
            <a:r>
              <a:rPr lang="it-IT" sz="800" dirty="0" err="1">
                <a:latin typeface="Arial Nova Light" panose="020B0304020202020204" pitchFamily="34" charset="0"/>
              </a:rPr>
              <a:t>organics</a:t>
            </a:r>
            <a:endParaRPr lang="it-IT" sz="800" dirty="0">
              <a:latin typeface="Arial Nova Light" panose="020B030402020202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23014941-201B-926D-9AEA-1F8F1097C60D}"/>
              </a:ext>
            </a:extLst>
          </p:cNvPr>
          <p:cNvSpPr txBox="1"/>
          <p:nvPr/>
        </p:nvSpPr>
        <p:spPr>
          <a:xfrm>
            <a:off x="4643822" y="2763456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Topological</a:t>
            </a:r>
            <a:endParaRPr lang="it-IT" sz="800" dirty="0">
              <a:latin typeface="Arial Nova Light" panose="020B0304020202020204" pitchFamily="34" charset="0"/>
            </a:endParaRPr>
          </a:p>
          <a:p>
            <a:r>
              <a:rPr lang="it-IT" sz="800" dirty="0" err="1">
                <a:latin typeface="Arial Nova Light" panose="020B0304020202020204" pitchFamily="34" charset="0"/>
              </a:rPr>
              <a:t>superconductors</a:t>
            </a:r>
            <a:endParaRPr lang="it-IT" sz="800" dirty="0">
              <a:latin typeface="Arial Nova Light" panose="020B0304020202020204" pitchFamily="34" charset="0"/>
            </a:endParaRPr>
          </a:p>
          <a:p>
            <a:r>
              <a:rPr lang="it-IT" sz="800" dirty="0">
                <a:latin typeface="Arial Nova Light" panose="020B0304020202020204" pitchFamily="34" charset="0"/>
              </a:rPr>
              <a:t>(p-</a:t>
            </a:r>
            <a:r>
              <a:rPr lang="it-IT" sz="800" dirty="0" err="1">
                <a:latin typeface="Arial Nova Light" panose="020B0304020202020204" pitchFamily="34" charset="0"/>
              </a:rPr>
              <a:t>wave</a:t>
            </a:r>
            <a:r>
              <a:rPr lang="it-IT" sz="800" dirty="0">
                <a:latin typeface="Arial Nova Light" panose="020B0304020202020204" pitchFamily="34" charset="0"/>
              </a:rPr>
              <a:t>, Majorana)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26772C77-0D73-418B-8882-3AEC9B6FC4D6}"/>
              </a:ext>
            </a:extLst>
          </p:cNvPr>
          <p:cNvSpPr txBox="1"/>
          <p:nvPr/>
        </p:nvSpPr>
        <p:spPr>
          <a:xfrm>
            <a:off x="3431794" y="4175093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Twisted</a:t>
            </a:r>
            <a:r>
              <a:rPr lang="it-IT" sz="800" dirty="0">
                <a:latin typeface="Arial Nova Light" panose="020B0304020202020204" pitchFamily="34" charset="0"/>
              </a:rPr>
              <a:t> </a:t>
            </a:r>
            <a:r>
              <a:rPr lang="it-IT" sz="800" dirty="0" err="1">
                <a:latin typeface="Arial Nova Light" panose="020B0304020202020204" pitchFamily="34" charset="0"/>
              </a:rPr>
              <a:t>bilayer</a:t>
            </a:r>
            <a:endParaRPr lang="it-IT" sz="800" dirty="0">
              <a:latin typeface="Arial Nova Light" panose="020B0304020202020204" pitchFamily="34" charset="0"/>
            </a:endParaRPr>
          </a:p>
          <a:p>
            <a:r>
              <a:rPr lang="it-IT" sz="800" dirty="0" err="1">
                <a:latin typeface="Arial Nova Light" panose="020B0304020202020204" pitchFamily="34" charset="0"/>
              </a:rPr>
              <a:t>graphene</a:t>
            </a:r>
            <a:endParaRPr lang="it-IT" sz="800" dirty="0">
              <a:latin typeface="Arial Nova Light" panose="020B03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5A2AA0C-D4B0-A355-E588-1ED310E756E9}"/>
              </a:ext>
            </a:extLst>
          </p:cNvPr>
          <p:cNvSpPr txBox="1"/>
          <p:nvPr/>
        </p:nvSpPr>
        <p:spPr>
          <a:xfrm>
            <a:off x="2558415" y="3470880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latin typeface="Arial Nova Light" panose="020B0304020202020204" pitchFamily="34" charset="0"/>
              </a:rPr>
              <a:t>Cuprates</a:t>
            </a:r>
            <a:r>
              <a:rPr lang="it-IT" sz="800" dirty="0">
                <a:latin typeface="Arial Nova Light" panose="020B0304020202020204" pitchFamily="34" charset="0"/>
              </a:rPr>
              <a:t>, </a:t>
            </a:r>
            <a:r>
              <a:rPr lang="it-IT" sz="800" dirty="0" err="1">
                <a:latin typeface="Arial Nova Light" panose="020B0304020202020204" pitchFamily="34" charset="0"/>
              </a:rPr>
              <a:t>iron</a:t>
            </a:r>
            <a:endParaRPr lang="it-IT" sz="800" dirty="0">
              <a:latin typeface="Arial Nova Light" panose="020B0304020202020204" pitchFamily="34" charset="0"/>
            </a:endParaRPr>
          </a:p>
          <a:p>
            <a:r>
              <a:rPr lang="it-IT" sz="800" dirty="0" err="1">
                <a:latin typeface="Arial Nova Light" panose="020B0304020202020204" pitchFamily="34" charset="0"/>
              </a:rPr>
              <a:t>based</a:t>
            </a:r>
            <a:endParaRPr lang="it-IT" sz="800" dirty="0">
              <a:latin typeface="Arial Nova Light" panose="020B030402020202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60F75921-00E6-52C2-A058-1710186D2678}"/>
              </a:ext>
            </a:extLst>
          </p:cNvPr>
          <p:cNvSpPr txBox="1"/>
          <p:nvPr/>
        </p:nvSpPr>
        <p:spPr>
          <a:xfrm>
            <a:off x="1976403" y="6193470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4"/>
              </a:rPr>
              <a:t>Alexandradinata&amp;al., 2020</a:t>
            </a:r>
            <a:endParaRPr lang="it-IT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0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0A0D0-897F-47EC-135A-0CA101D5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Nova Light" panose="020B0304020202020204" pitchFamily="34" charset="0"/>
              </a:rPr>
              <a:t>The </a:t>
            </a:r>
            <a:r>
              <a:rPr lang="it-IT" dirty="0" err="1">
                <a:latin typeface="Arial Nova Light" panose="020B0304020202020204" pitchFamily="34" charset="0"/>
              </a:rPr>
              <a:t>superconducting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phase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41" name="Figura a mano libera 40">
            <a:extLst>
              <a:ext uri="{FF2B5EF4-FFF2-40B4-BE49-F238E27FC236}">
                <a16:creationId xmlns:a16="http://schemas.microsoft.com/office/drawing/2014/main" id="{8E09A30F-F577-F650-DC34-D110EB7D8DC9}"/>
              </a:ext>
            </a:extLst>
          </p:cNvPr>
          <p:cNvSpPr/>
          <p:nvPr/>
        </p:nvSpPr>
        <p:spPr>
          <a:xfrm>
            <a:off x="3412192" y="4376552"/>
            <a:ext cx="381301" cy="843915"/>
          </a:xfrm>
          <a:custGeom>
            <a:avLst/>
            <a:gdLst>
              <a:gd name="connsiteX0" fmla="*/ 190651 w 381301"/>
              <a:gd name="connsiteY0" fmla="*/ 786765 h 843915"/>
              <a:gd name="connsiteX1" fmla="*/ 61111 w 381301"/>
              <a:gd name="connsiteY1" fmla="*/ 682943 h 843915"/>
              <a:gd name="connsiteX2" fmla="*/ 133501 w 381301"/>
              <a:gd name="connsiteY2" fmla="*/ 533400 h 843915"/>
              <a:gd name="connsiteX3" fmla="*/ 133501 w 381301"/>
              <a:gd name="connsiteY3" fmla="*/ 114300 h 843915"/>
              <a:gd name="connsiteX4" fmla="*/ 190651 w 381301"/>
              <a:gd name="connsiteY4" fmla="*/ 57150 h 843915"/>
              <a:gd name="connsiteX5" fmla="*/ 247801 w 381301"/>
              <a:gd name="connsiteY5" fmla="*/ 114300 h 843915"/>
              <a:gd name="connsiteX6" fmla="*/ 247801 w 381301"/>
              <a:gd name="connsiteY6" fmla="*/ 533400 h 843915"/>
              <a:gd name="connsiteX7" fmla="*/ 320191 w 381301"/>
              <a:gd name="connsiteY7" fmla="*/ 682943 h 843915"/>
              <a:gd name="connsiteX8" fmla="*/ 190651 w 381301"/>
              <a:gd name="connsiteY8" fmla="*/ 786765 h 843915"/>
              <a:gd name="connsiteX9" fmla="*/ 190651 w 381301"/>
              <a:gd name="connsiteY9" fmla="*/ 786765 h 843915"/>
              <a:gd name="connsiteX10" fmla="*/ 304951 w 381301"/>
              <a:gd name="connsiteY10" fmla="*/ 501015 h 843915"/>
              <a:gd name="connsiteX11" fmla="*/ 304951 w 381301"/>
              <a:gd name="connsiteY11" fmla="*/ 114300 h 843915"/>
              <a:gd name="connsiteX12" fmla="*/ 190651 w 381301"/>
              <a:gd name="connsiteY12" fmla="*/ 0 h 843915"/>
              <a:gd name="connsiteX13" fmla="*/ 76351 w 381301"/>
              <a:gd name="connsiteY13" fmla="*/ 114300 h 843915"/>
              <a:gd name="connsiteX14" fmla="*/ 76351 w 381301"/>
              <a:gd name="connsiteY14" fmla="*/ 501015 h 843915"/>
              <a:gd name="connsiteX15" fmla="*/ 9676 w 381301"/>
              <a:gd name="connsiteY15" fmla="*/ 713423 h 843915"/>
              <a:gd name="connsiteX16" fmla="*/ 190651 w 381301"/>
              <a:gd name="connsiteY16" fmla="*/ 843915 h 843915"/>
              <a:gd name="connsiteX17" fmla="*/ 371626 w 381301"/>
              <a:gd name="connsiteY17" fmla="*/ 713423 h 843915"/>
              <a:gd name="connsiteX18" fmla="*/ 304951 w 381301"/>
              <a:gd name="connsiteY18" fmla="*/ 501015 h 8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1301" h="843915">
                <a:moveTo>
                  <a:pt x="190651" y="786765"/>
                </a:moveTo>
                <a:cubicBezTo>
                  <a:pt x="128738" y="786765"/>
                  <a:pt x="74446" y="742950"/>
                  <a:pt x="61111" y="682943"/>
                </a:cubicBezTo>
                <a:cubicBezTo>
                  <a:pt x="46823" y="621983"/>
                  <a:pt x="77303" y="560070"/>
                  <a:pt x="133501" y="533400"/>
                </a:cubicBezTo>
                <a:lnTo>
                  <a:pt x="133501" y="114300"/>
                </a:lnTo>
                <a:cubicBezTo>
                  <a:pt x="133501" y="82867"/>
                  <a:pt x="159218" y="57150"/>
                  <a:pt x="190651" y="57150"/>
                </a:cubicBezTo>
                <a:cubicBezTo>
                  <a:pt x="222083" y="57150"/>
                  <a:pt x="247801" y="82867"/>
                  <a:pt x="247801" y="114300"/>
                </a:cubicBezTo>
                <a:lnTo>
                  <a:pt x="247801" y="533400"/>
                </a:lnTo>
                <a:cubicBezTo>
                  <a:pt x="303998" y="560070"/>
                  <a:pt x="333526" y="621983"/>
                  <a:pt x="320191" y="682943"/>
                </a:cubicBezTo>
                <a:cubicBezTo>
                  <a:pt x="305903" y="742950"/>
                  <a:pt x="252563" y="785813"/>
                  <a:pt x="190651" y="786765"/>
                </a:cubicBezTo>
                <a:lnTo>
                  <a:pt x="190651" y="786765"/>
                </a:lnTo>
                <a:close/>
                <a:moveTo>
                  <a:pt x="304951" y="501015"/>
                </a:moveTo>
                <a:lnTo>
                  <a:pt x="304951" y="114300"/>
                </a:lnTo>
                <a:cubicBezTo>
                  <a:pt x="304951" y="51435"/>
                  <a:pt x="253516" y="0"/>
                  <a:pt x="190651" y="0"/>
                </a:cubicBezTo>
                <a:cubicBezTo>
                  <a:pt x="127786" y="0"/>
                  <a:pt x="76351" y="50483"/>
                  <a:pt x="76351" y="114300"/>
                </a:cubicBezTo>
                <a:lnTo>
                  <a:pt x="76351" y="501015"/>
                </a:lnTo>
                <a:cubicBezTo>
                  <a:pt x="10628" y="550545"/>
                  <a:pt x="-16042" y="636270"/>
                  <a:pt x="9676" y="713423"/>
                </a:cubicBezTo>
                <a:cubicBezTo>
                  <a:pt x="35393" y="791528"/>
                  <a:pt x="108736" y="843915"/>
                  <a:pt x="190651" y="843915"/>
                </a:cubicBezTo>
                <a:cubicBezTo>
                  <a:pt x="272566" y="843915"/>
                  <a:pt x="345908" y="791528"/>
                  <a:pt x="371626" y="713423"/>
                </a:cubicBezTo>
                <a:cubicBezTo>
                  <a:pt x="397343" y="636270"/>
                  <a:pt x="370673" y="550545"/>
                  <a:pt x="304951" y="50101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D1192B3-6B22-D710-8879-0F178C0B3E82}"/>
              </a:ext>
            </a:extLst>
          </p:cNvPr>
          <p:cNvSpPr/>
          <p:nvPr/>
        </p:nvSpPr>
        <p:spPr>
          <a:xfrm>
            <a:off x="3507908" y="4706117"/>
            <a:ext cx="189869" cy="419100"/>
          </a:xfrm>
          <a:custGeom>
            <a:avLst/>
            <a:gdLst>
              <a:gd name="connsiteX0" fmla="*/ 113985 w 189869"/>
              <a:gd name="connsiteY0" fmla="*/ 230505 h 419100"/>
              <a:gd name="connsiteX1" fmla="*/ 113985 w 189869"/>
              <a:gd name="connsiteY1" fmla="*/ 0 h 419100"/>
              <a:gd name="connsiteX2" fmla="*/ 75885 w 189869"/>
              <a:gd name="connsiteY2" fmla="*/ 0 h 419100"/>
              <a:gd name="connsiteX3" fmla="*/ 75885 w 189869"/>
              <a:gd name="connsiteY3" fmla="*/ 230505 h 419100"/>
              <a:gd name="connsiteX4" fmla="*/ 637 w 189869"/>
              <a:gd name="connsiteY4" fmla="*/ 333375 h 419100"/>
              <a:gd name="connsiteX5" fmla="*/ 94935 w 189869"/>
              <a:gd name="connsiteY5" fmla="*/ 419100 h 419100"/>
              <a:gd name="connsiteX6" fmla="*/ 189232 w 189869"/>
              <a:gd name="connsiteY6" fmla="*/ 333375 h 419100"/>
              <a:gd name="connsiteX7" fmla="*/ 113985 w 189869"/>
              <a:gd name="connsiteY7" fmla="*/ 230505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869" h="419100">
                <a:moveTo>
                  <a:pt x="113985" y="230505"/>
                </a:moveTo>
                <a:lnTo>
                  <a:pt x="113985" y="0"/>
                </a:lnTo>
                <a:lnTo>
                  <a:pt x="75885" y="0"/>
                </a:lnTo>
                <a:lnTo>
                  <a:pt x="75885" y="230505"/>
                </a:lnTo>
                <a:cubicBezTo>
                  <a:pt x="28260" y="240030"/>
                  <a:pt x="-5078" y="284797"/>
                  <a:pt x="637" y="333375"/>
                </a:cubicBezTo>
                <a:cubicBezTo>
                  <a:pt x="5400" y="381953"/>
                  <a:pt x="46357" y="419100"/>
                  <a:pt x="94935" y="419100"/>
                </a:cubicBezTo>
                <a:cubicBezTo>
                  <a:pt x="143512" y="419100"/>
                  <a:pt x="184470" y="381953"/>
                  <a:pt x="189232" y="333375"/>
                </a:cubicBezTo>
                <a:cubicBezTo>
                  <a:pt x="194947" y="284797"/>
                  <a:pt x="161610" y="240030"/>
                  <a:pt x="113985" y="23050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AA60403E-6726-A649-A665-4A195F062FCD}"/>
                  </a:ext>
                </a:extLst>
              </p:cNvPr>
              <p:cNvSpPr txBox="1"/>
              <p:nvPr/>
            </p:nvSpPr>
            <p:spPr>
              <a:xfrm>
                <a:off x="910436" y="3522013"/>
                <a:ext cx="185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AA60403E-6726-A649-A665-4A195F062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36" y="3522013"/>
                <a:ext cx="185564" cy="276999"/>
              </a:xfrm>
              <a:prstGeom prst="rect">
                <a:avLst/>
              </a:prstGeom>
              <a:blipFill>
                <a:blip r:embed="rId2"/>
                <a:stretch>
                  <a:fillRect l="-25000" r="-25000" b="-26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985CB3EB-8DAE-411F-37E0-805A71AB04DE}"/>
                  </a:ext>
                </a:extLst>
              </p:cNvPr>
              <p:cNvSpPr txBox="1"/>
              <p:nvPr/>
            </p:nvSpPr>
            <p:spPr>
              <a:xfrm>
                <a:off x="3421143" y="5772387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985CB3EB-8DAE-411F-37E0-805A71AB0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43" y="5772387"/>
                <a:ext cx="195823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00A551D6-A752-05E2-1644-25730DDC44D3}"/>
                  </a:ext>
                </a:extLst>
              </p:cNvPr>
              <p:cNvSpPr txBox="1"/>
              <p:nvPr/>
            </p:nvSpPr>
            <p:spPr>
              <a:xfrm>
                <a:off x="11282192" y="5781511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00A551D6-A752-05E2-1644-25730DDC4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192" y="5781511"/>
                <a:ext cx="195823" cy="276999"/>
              </a:xfrm>
              <a:prstGeom prst="rect">
                <a:avLst/>
              </a:prstGeom>
              <a:blipFill>
                <a:blip r:embed="rId3"/>
                <a:stretch>
                  <a:fillRect l="-25000" r="-25000"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3E3016E-7F09-9A37-AF40-C8866A2A6452}"/>
                  </a:ext>
                </a:extLst>
              </p:cNvPr>
              <p:cNvSpPr txBox="1"/>
              <p:nvPr/>
            </p:nvSpPr>
            <p:spPr>
              <a:xfrm>
                <a:off x="8635515" y="3522013"/>
                <a:ext cx="2782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C3E3016E-7F09-9A37-AF40-C8866A2A6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515" y="3522013"/>
                <a:ext cx="278281" cy="276999"/>
              </a:xfrm>
              <a:prstGeom prst="rect">
                <a:avLst/>
              </a:prstGeom>
              <a:blipFill>
                <a:blip r:embed="rId4"/>
                <a:stretch>
                  <a:fillRect l="-13636" r="-4545"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08A54A96-9CEA-ED1C-4AB1-0D241D108E36}"/>
                  </a:ext>
                </a:extLst>
              </p:cNvPr>
              <p:cNvSpPr txBox="1"/>
              <p:nvPr/>
            </p:nvSpPr>
            <p:spPr>
              <a:xfrm>
                <a:off x="5266295" y="3518153"/>
                <a:ext cx="211405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08A54A96-9CEA-ED1C-4AB1-0D241D108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295" y="3518153"/>
                <a:ext cx="211405" cy="310598"/>
              </a:xfrm>
              <a:prstGeom prst="rect">
                <a:avLst/>
              </a:prstGeom>
              <a:blipFill>
                <a:blip r:embed="rId5"/>
                <a:stretch>
                  <a:fillRect l="-22222" r="-16667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60507B58-7303-33D5-4911-D715B57CA6F0}"/>
              </a:ext>
            </a:extLst>
          </p:cNvPr>
          <p:cNvCxnSpPr>
            <a:cxnSpLocks/>
          </p:cNvCxnSpPr>
          <p:nvPr/>
        </p:nvCxnSpPr>
        <p:spPr>
          <a:xfrm flipV="1">
            <a:off x="1252193" y="3520083"/>
            <a:ext cx="0" cy="25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FF281BE4-2183-9652-CC09-3A0F165BCC45}"/>
              </a:ext>
            </a:extLst>
          </p:cNvPr>
          <p:cNvCxnSpPr>
            <a:cxnSpLocks/>
          </p:cNvCxnSpPr>
          <p:nvPr/>
        </p:nvCxnSpPr>
        <p:spPr>
          <a:xfrm>
            <a:off x="892192" y="5680083"/>
            <a:ext cx="252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Connettore 1 49">
            <a:extLst>
              <a:ext uri="{FF2B5EF4-FFF2-40B4-BE49-F238E27FC236}">
                <a16:creationId xmlns:a16="http://schemas.microsoft.com/office/drawing/2014/main" id="{FD8A38D7-09E0-32D9-AF4B-6592D6EE1ABA}"/>
              </a:ext>
            </a:extLst>
          </p:cNvPr>
          <p:cNvCxnSpPr>
            <a:cxnSpLocks/>
          </p:cNvCxnSpPr>
          <p:nvPr/>
        </p:nvCxnSpPr>
        <p:spPr>
          <a:xfrm>
            <a:off x="1969338" y="3520083"/>
            <a:ext cx="0" cy="2520000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AF7BBD1F-F68E-BA93-57F8-EE29EFC9D1CC}"/>
              </a:ext>
            </a:extLst>
          </p:cNvPr>
          <p:cNvGrpSpPr/>
          <p:nvPr/>
        </p:nvGrpSpPr>
        <p:grpSpPr>
          <a:xfrm>
            <a:off x="1252193" y="4240083"/>
            <a:ext cx="2159999" cy="1440000"/>
            <a:chOff x="1252193" y="4240083"/>
            <a:chExt cx="2159999" cy="1440000"/>
          </a:xfrm>
        </p:grpSpPr>
        <p:cxnSp>
          <p:nvCxnSpPr>
            <p:cNvPr id="52" name="Connettore 1 51">
              <a:extLst>
                <a:ext uri="{FF2B5EF4-FFF2-40B4-BE49-F238E27FC236}">
                  <a16:creationId xmlns:a16="http://schemas.microsoft.com/office/drawing/2014/main" id="{02F538D6-DFA1-2B05-786A-1A6EFD34E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338" y="4240083"/>
              <a:ext cx="1442854" cy="9000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>
              <a:extLst>
                <a:ext uri="{FF2B5EF4-FFF2-40B4-BE49-F238E27FC236}">
                  <a16:creationId xmlns:a16="http://schemas.microsoft.com/office/drawing/2014/main" id="{9B63A81C-A0E0-608D-7CA9-0C786AA7B661}"/>
                </a:ext>
              </a:extLst>
            </p:cNvPr>
            <p:cNvCxnSpPr/>
            <p:nvPr/>
          </p:nvCxnSpPr>
          <p:spPr>
            <a:xfrm>
              <a:off x="1969338" y="5140083"/>
              <a:ext cx="0" cy="5400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>
              <a:extLst>
                <a:ext uri="{FF2B5EF4-FFF2-40B4-BE49-F238E27FC236}">
                  <a16:creationId xmlns:a16="http://schemas.microsoft.com/office/drawing/2014/main" id="{44715D49-4F62-F8E1-F25A-FFA74D4518A9}"/>
                </a:ext>
              </a:extLst>
            </p:cNvPr>
            <p:cNvCxnSpPr/>
            <p:nvPr/>
          </p:nvCxnSpPr>
          <p:spPr>
            <a:xfrm>
              <a:off x="1252193" y="5680083"/>
              <a:ext cx="72000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7F92F901-85CA-B8CF-4F3F-7D3938DBB810}"/>
              </a:ext>
            </a:extLst>
          </p:cNvPr>
          <p:cNvCxnSpPr>
            <a:cxnSpLocks/>
          </p:cNvCxnSpPr>
          <p:nvPr/>
        </p:nvCxnSpPr>
        <p:spPr>
          <a:xfrm flipV="1">
            <a:off x="9000169" y="3538510"/>
            <a:ext cx="0" cy="25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A267DF43-6FA5-A1BF-A79E-88E39A200DCF}"/>
              </a:ext>
            </a:extLst>
          </p:cNvPr>
          <p:cNvCxnSpPr>
            <a:cxnSpLocks/>
          </p:cNvCxnSpPr>
          <p:nvPr/>
        </p:nvCxnSpPr>
        <p:spPr>
          <a:xfrm>
            <a:off x="8640168" y="5698510"/>
            <a:ext cx="252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BADAAAA2-4F38-08E0-CF3D-FE7C3594C11C}"/>
              </a:ext>
            </a:extLst>
          </p:cNvPr>
          <p:cNvCxnSpPr>
            <a:cxnSpLocks/>
          </p:cNvCxnSpPr>
          <p:nvPr/>
        </p:nvCxnSpPr>
        <p:spPr>
          <a:xfrm>
            <a:off x="9717314" y="3538510"/>
            <a:ext cx="0" cy="2520000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D42E3D5B-1B27-8CB0-099A-F5030DF5BAF3}"/>
              </a:ext>
            </a:extLst>
          </p:cNvPr>
          <p:cNvGrpSpPr/>
          <p:nvPr/>
        </p:nvGrpSpPr>
        <p:grpSpPr>
          <a:xfrm>
            <a:off x="8996452" y="4258509"/>
            <a:ext cx="2163716" cy="1440001"/>
            <a:chOff x="8996452" y="4258509"/>
            <a:chExt cx="2163716" cy="1440001"/>
          </a:xfrm>
        </p:grpSpPr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2879D270-4CDF-6376-5E1D-9D4315A24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7314" y="4258510"/>
              <a:ext cx="1442854" cy="9000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igura a mano libera 59">
              <a:extLst>
                <a:ext uri="{FF2B5EF4-FFF2-40B4-BE49-F238E27FC236}">
                  <a16:creationId xmlns:a16="http://schemas.microsoft.com/office/drawing/2014/main" id="{E512603C-481A-4FCB-B96D-2E96EAFA8EFC}"/>
                </a:ext>
              </a:extLst>
            </p:cNvPr>
            <p:cNvSpPr/>
            <p:nvPr/>
          </p:nvSpPr>
          <p:spPr>
            <a:xfrm>
              <a:off x="8996452" y="4258509"/>
              <a:ext cx="719999" cy="1440001"/>
            </a:xfrm>
            <a:custGeom>
              <a:avLst/>
              <a:gdLst>
                <a:gd name="connsiteX0" fmla="*/ 0 w 1441722"/>
                <a:gd name="connsiteY0" fmla="*/ 1985875 h 1985875"/>
                <a:gd name="connsiteX1" fmla="*/ 532932 w 1441722"/>
                <a:gd name="connsiteY1" fmla="*/ 1862459 h 1985875"/>
                <a:gd name="connsiteX2" fmla="*/ 914400 w 1441722"/>
                <a:gd name="connsiteY2" fmla="*/ 1279038 h 1985875"/>
                <a:gd name="connsiteX3" fmla="*/ 1217330 w 1441722"/>
                <a:gd name="connsiteY3" fmla="*/ 555372 h 1985875"/>
                <a:gd name="connsiteX4" fmla="*/ 1441722 w 1441722"/>
                <a:gd name="connsiteY4" fmla="*/ 0 h 19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1722" h="1985875">
                  <a:moveTo>
                    <a:pt x="0" y="1985875"/>
                  </a:moveTo>
                  <a:cubicBezTo>
                    <a:pt x="190266" y="1983070"/>
                    <a:pt x="380532" y="1980265"/>
                    <a:pt x="532932" y="1862459"/>
                  </a:cubicBezTo>
                  <a:cubicBezTo>
                    <a:pt x="685332" y="1744653"/>
                    <a:pt x="800334" y="1496886"/>
                    <a:pt x="914400" y="1279038"/>
                  </a:cubicBezTo>
                  <a:cubicBezTo>
                    <a:pt x="1028466" y="1061190"/>
                    <a:pt x="1129443" y="768545"/>
                    <a:pt x="1217330" y="555372"/>
                  </a:cubicBezTo>
                  <a:cubicBezTo>
                    <a:pt x="1305217" y="342199"/>
                    <a:pt x="1373469" y="171099"/>
                    <a:pt x="1441722" y="0"/>
                  </a:cubicBezTo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7B322218-07A9-5EB3-022F-F81223BB01DC}"/>
              </a:ext>
            </a:extLst>
          </p:cNvPr>
          <p:cNvGrpSpPr>
            <a:grpSpLocks noChangeAspect="1"/>
          </p:cNvGrpSpPr>
          <p:nvPr/>
        </p:nvGrpSpPr>
        <p:grpSpPr>
          <a:xfrm>
            <a:off x="5465518" y="3520083"/>
            <a:ext cx="1260965" cy="2521930"/>
            <a:chOff x="3063400" y="1803346"/>
            <a:chExt cx="1440000" cy="2880000"/>
          </a:xfrm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9F55CE5A-A335-C1A3-C2AB-50B2FFDF9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3400" y="2523346"/>
              <a:ext cx="1440000" cy="144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3" name="Connettore 2 62">
              <a:extLst>
                <a:ext uri="{FF2B5EF4-FFF2-40B4-BE49-F238E27FC236}">
                  <a16:creationId xmlns:a16="http://schemas.microsoft.com/office/drawing/2014/main" id="{4F3A02A5-C614-8FA2-99F4-80EC2D0D8B14}"/>
                </a:ext>
              </a:extLst>
            </p:cNvPr>
            <p:cNvCxnSpPr/>
            <p:nvPr/>
          </p:nvCxnSpPr>
          <p:spPr>
            <a:xfrm flipV="1">
              <a:off x="3238646" y="1803346"/>
              <a:ext cx="0" cy="288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EEF85348-6807-5045-CC44-019919493842}"/>
                </a:ext>
              </a:extLst>
            </p:cNvPr>
            <p:cNvCxnSpPr/>
            <p:nvPr/>
          </p:nvCxnSpPr>
          <p:spPr>
            <a:xfrm flipV="1">
              <a:off x="3599599" y="1803346"/>
              <a:ext cx="0" cy="288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id="{26B86FC0-B539-7012-DAC3-5F75F68DC14C}"/>
                </a:ext>
              </a:extLst>
            </p:cNvPr>
            <p:cNvCxnSpPr/>
            <p:nvPr/>
          </p:nvCxnSpPr>
          <p:spPr>
            <a:xfrm flipV="1">
              <a:off x="3961471" y="1803346"/>
              <a:ext cx="0" cy="288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77EB76F7-725A-FAAB-447A-639FD8526D05}"/>
                </a:ext>
              </a:extLst>
            </p:cNvPr>
            <p:cNvCxnSpPr/>
            <p:nvPr/>
          </p:nvCxnSpPr>
          <p:spPr>
            <a:xfrm flipV="1">
              <a:off x="4322424" y="1803346"/>
              <a:ext cx="0" cy="288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620D4346-0044-BFD0-85FA-C8AC6FE5A041}"/>
              </a:ext>
            </a:extLst>
          </p:cNvPr>
          <p:cNvGrpSpPr>
            <a:grpSpLocks noChangeAspect="1"/>
          </p:cNvGrpSpPr>
          <p:nvPr/>
        </p:nvGrpSpPr>
        <p:grpSpPr>
          <a:xfrm>
            <a:off x="5313291" y="3520083"/>
            <a:ext cx="1565419" cy="2520000"/>
            <a:chOff x="5093746" y="646053"/>
            <a:chExt cx="1789050" cy="2880000"/>
          </a:xfrm>
        </p:grpSpPr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68E65C29-6812-4BA7-B0A9-50310FEB0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6733" y="1366053"/>
              <a:ext cx="1440000" cy="144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Figura a mano libera 68">
              <a:extLst>
                <a:ext uri="{FF2B5EF4-FFF2-40B4-BE49-F238E27FC236}">
                  <a16:creationId xmlns:a16="http://schemas.microsoft.com/office/drawing/2014/main" id="{E5E46055-0DB1-B1B8-D1B3-A83AAAF88487}"/>
                </a:ext>
              </a:extLst>
            </p:cNvPr>
            <p:cNvSpPr/>
            <p:nvPr/>
          </p:nvSpPr>
          <p:spPr>
            <a:xfrm>
              <a:off x="6522796" y="646053"/>
              <a:ext cx="360000" cy="2880000"/>
            </a:xfrm>
            <a:custGeom>
              <a:avLst/>
              <a:gdLst>
                <a:gd name="connsiteX0" fmla="*/ 489 w 5569"/>
                <a:gd name="connsiteY0" fmla="*/ 2860040 h 2860040"/>
                <a:gd name="connsiteX1" fmla="*/ 489 w 5569"/>
                <a:gd name="connsiteY1" fmla="*/ 1442720 h 2860040"/>
                <a:gd name="connsiteX2" fmla="*/ 5569 w 5569"/>
                <a:gd name="connsiteY2" fmla="*/ 0 h 2860040"/>
                <a:gd name="connsiteX0" fmla="*/ 878 w 0"/>
                <a:gd name="connsiteY0" fmla="*/ 10000 h 10000"/>
                <a:gd name="connsiteX1" fmla="*/ 370840 w 0"/>
                <a:gd name="connsiteY1" fmla="*/ 5026 h 10000"/>
                <a:gd name="connsiteX2" fmla="*/ 10000 w 0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0000">
                  <a:moveTo>
                    <a:pt x="878" y="10000"/>
                  </a:moveTo>
                  <a:cubicBezTo>
                    <a:pt x="117" y="8356"/>
                    <a:pt x="369319" y="6693"/>
                    <a:pt x="370840" y="5026"/>
                  </a:cubicBezTo>
                  <a:cubicBezTo>
                    <a:pt x="372361" y="3360"/>
                    <a:pt x="6199" y="1689"/>
                    <a:pt x="1000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Figura a mano libera 69">
              <a:extLst>
                <a:ext uri="{FF2B5EF4-FFF2-40B4-BE49-F238E27FC236}">
                  <a16:creationId xmlns:a16="http://schemas.microsoft.com/office/drawing/2014/main" id="{D1785B78-FDF9-61C4-19AC-C8D2C6C35211}"/>
                </a:ext>
              </a:extLst>
            </p:cNvPr>
            <p:cNvSpPr/>
            <p:nvPr/>
          </p:nvSpPr>
          <p:spPr>
            <a:xfrm flipH="1">
              <a:off x="5093746" y="646053"/>
              <a:ext cx="360000" cy="2880000"/>
            </a:xfrm>
            <a:custGeom>
              <a:avLst/>
              <a:gdLst>
                <a:gd name="connsiteX0" fmla="*/ 489 w 5569"/>
                <a:gd name="connsiteY0" fmla="*/ 2860040 h 2860040"/>
                <a:gd name="connsiteX1" fmla="*/ 489 w 5569"/>
                <a:gd name="connsiteY1" fmla="*/ 1442720 h 2860040"/>
                <a:gd name="connsiteX2" fmla="*/ 5569 w 5569"/>
                <a:gd name="connsiteY2" fmla="*/ 0 h 2860040"/>
                <a:gd name="connsiteX0" fmla="*/ 878 w 0"/>
                <a:gd name="connsiteY0" fmla="*/ 10000 h 10000"/>
                <a:gd name="connsiteX1" fmla="*/ 370840 w 0"/>
                <a:gd name="connsiteY1" fmla="*/ 5026 h 10000"/>
                <a:gd name="connsiteX2" fmla="*/ 10000 w 0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0000">
                  <a:moveTo>
                    <a:pt x="878" y="10000"/>
                  </a:moveTo>
                  <a:cubicBezTo>
                    <a:pt x="117" y="8356"/>
                    <a:pt x="369319" y="6693"/>
                    <a:pt x="370840" y="5026"/>
                  </a:cubicBezTo>
                  <a:cubicBezTo>
                    <a:pt x="372361" y="3360"/>
                    <a:pt x="6199" y="1689"/>
                    <a:pt x="1000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Figura a mano libera 70">
              <a:extLst>
                <a:ext uri="{FF2B5EF4-FFF2-40B4-BE49-F238E27FC236}">
                  <a16:creationId xmlns:a16="http://schemas.microsoft.com/office/drawing/2014/main" id="{27F77D23-F3BE-1AAC-2AFE-7340BB530FE1}"/>
                </a:ext>
              </a:extLst>
            </p:cNvPr>
            <p:cNvSpPr/>
            <p:nvPr/>
          </p:nvSpPr>
          <p:spPr>
            <a:xfrm>
              <a:off x="6169620" y="646053"/>
              <a:ext cx="639271" cy="2880000"/>
            </a:xfrm>
            <a:custGeom>
              <a:avLst/>
              <a:gdLst>
                <a:gd name="connsiteX0" fmla="*/ 4 w 50"/>
                <a:gd name="connsiteY0" fmla="*/ 2851642 h 2851642"/>
                <a:gd name="connsiteX1" fmla="*/ 4 w 50"/>
                <a:gd name="connsiteY1" fmla="*/ 1430964 h 2851642"/>
                <a:gd name="connsiteX2" fmla="*/ 50 w 50"/>
                <a:gd name="connsiteY2" fmla="*/ 0 h 2851642"/>
                <a:gd name="connsiteX0" fmla="*/ 0 w 127854200"/>
                <a:gd name="connsiteY0" fmla="*/ 10000 h 10000"/>
                <a:gd name="connsiteX1" fmla="*/ 127854200 w 127854200"/>
                <a:gd name="connsiteY1" fmla="*/ 5018 h 10000"/>
                <a:gd name="connsiteX2" fmla="*/ 9200 w 127854200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54200" h="10000">
                  <a:moveTo>
                    <a:pt x="0" y="10000"/>
                  </a:moveTo>
                  <a:cubicBezTo>
                    <a:pt x="-800" y="8342"/>
                    <a:pt x="127852600" y="6685"/>
                    <a:pt x="127854200" y="5018"/>
                  </a:cubicBezTo>
                  <a:cubicBezTo>
                    <a:pt x="127855800" y="3351"/>
                    <a:pt x="5400" y="1676"/>
                    <a:pt x="920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Figura a mano libera 71">
              <a:extLst>
                <a:ext uri="{FF2B5EF4-FFF2-40B4-BE49-F238E27FC236}">
                  <a16:creationId xmlns:a16="http://schemas.microsoft.com/office/drawing/2014/main" id="{A53898CB-BBCF-D337-7EF1-9066C9F04349}"/>
                </a:ext>
              </a:extLst>
            </p:cNvPr>
            <p:cNvSpPr/>
            <p:nvPr/>
          </p:nvSpPr>
          <p:spPr>
            <a:xfrm flipH="1">
              <a:off x="5161480" y="646053"/>
              <a:ext cx="639271" cy="2880000"/>
            </a:xfrm>
            <a:custGeom>
              <a:avLst/>
              <a:gdLst>
                <a:gd name="connsiteX0" fmla="*/ 4 w 50"/>
                <a:gd name="connsiteY0" fmla="*/ 2851642 h 2851642"/>
                <a:gd name="connsiteX1" fmla="*/ 4 w 50"/>
                <a:gd name="connsiteY1" fmla="*/ 1430964 h 2851642"/>
                <a:gd name="connsiteX2" fmla="*/ 50 w 50"/>
                <a:gd name="connsiteY2" fmla="*/ 0 h 2851642"/>
                <a:gd name="connsiteX0" fmla="*/ 0 w 127854200"/>
                <a:gd name="connsiteY0" fmla="*/ 10000 h 10000"/>
                <a:gd name="connsiteX1" fmla="*/ 127854200 w 127854200"/>
                <a:gd name="connsiteY1" fmla="*/ 5018 h 10000"/>
                <a:gd name="connsiteX2" fmla="*/ 9200 w 127854200"/>
                <a:gd name="connsiteY2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854200" h="10000">
                  <a:moveTo>
                    <a:pt x="0" y="10000"/>
                  </a:moveTo>
                  <a:cubicBezTo>
                    <a:pt x="-800" y="8342"/>
                    <a:pt x="127852600" y="6685"/>
                    <a:pt x="127854200" y="5018"/>
                  </a:cubicBezTo>
                  <a:cubicBezTo>
                    <a:pt x="127855800" y="3351"/>
                    <a:pt x="5400" y="1676"/>
                    <a:pt x="9200" y="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3" name="Figura a mano libera 72">
            <a:extLst>
              <a:ext uri="{FF2B5EF4-FFF2-40B4-BE49-F238E27FC236}">
                <a16:creationId xmlns:a16="http://schemas.microsoft.com/office/drawing/2014/main" id="{D02EE85B-D50B-09E2-132C-7FA028B70B96}"/>
              </a:ext>
            </a:extLst>
          </p:cNvPr>
          <p:cNvSpPr/>
          <p:nvPr/>
        </p:nvSpPr>
        <p:spPr>
          <a:xfrm>
            <a:off x="7059906" y="4376552"/>
            <a:ext cx="381301" cy="843915"/>
          </a:xfrm>
          <a:custGeom>
            <a:avLst/>
            <a:gdLst>
              <a:gd name="connsiteX0" fmla="*/ 190651 w 381301"/>
              <a:gd name="connsiteY0" fmla="*/ 786765 h 843915"/>
              <a:gd name="connsiteX1" fmla="*/ 61111 w 381301"/>
              <a:gd name="connsiteY1" fmla="*/ 682943 h 843915"/>
              <a:gd name="connsiteX2" fmla="*/ 133501 w 381301"/>
              <a:gd name="connsiteY2" fmla="*/ 533400 h 843915"/>
              <a:gd name="connsiteX3" fmla="*/ 133501 w 381301"/>
              <a:gd name="connsiteY3" fmla="*/ 114300 h 843915"/>
              <a:gd name="connsiteX4" fmla="*/ 190651 w 381301"/>
              <a:gd name="connsiteY4" fmla="*/ 57150 h 843915"/>
              <a:gd name="connsiteX5" fmla="*/ 247801 w 381301"/>
              <a:gd name="connsiteY5" fmla="*/ 114300 h 843915"/>
              <a:gd name="connsiteX6" fmla="*/ 247801 w 381301"/>
              <a:gd name="connsiteY6" fmla="*/ 533400 h 843915"/>
              <a:gd name="connsiteX7" fmla="*/ 320191 w 381301"/>
              <a:gd name="connsiteY7" fmla="*/ 682943 h 843915"/>
              <a:gd name="connsiteX8" fmla="*/ 190651 w 381301"/>
              <a:gd name="connsiteY8" fmla="*/ 786765 h 843915"/>
              <a:gd name="connsiteX9" fmla="*/ 190651 w 381301"/>
              <a:gd name="connsiteY9" fmla="*/ 786765 h 843915"/>
              <a:gd name="connsiteX10" fmla="*/ 304951 w 381301"/>
              <a:gd name="connsiteY10" fmla="*/ 501015 h 843915"/>
              <a:gd name="connsiteX11" fmla="*/ 304951 w 381301"/>
              <a:gd name="connsiteY11" fmla="*/ 114300 h 843915"/>
              <a:gd name="connsiteX12" fmla="*/ 190651 w 381301"/>
              <a:gd name="connsiteY12" fmla="*/ 0 h 843915"/>
              <a:gd name="connsiteX13" fmla="*/ 76351 w 381301"/>
              <a:gd name="connsiteY13" fmla="*/ 114300 h 843915"/>
              <a:gd name="connsiteX14" fmla="*/ 76351 w 381301"/>
              <a:gd name="connsiteY14" fmla="*/ 501015 h 843915"/>
              <a:gd name="connsiteX15" fmla="*/ 9676 w 381301"/>
              <a:gd name="connsiteY15" fmla="*/ 713423 h 843915"/>
              <a:gd name="connsiteX16" fmla="*/ 190651 w 381301"/>
              <a:gd name="connsiteY16" fmla="*/ 843915 h 843915"/>
              <a:gd name="connsiteX17" fmla="*/ 371626 w 381301"/>
              <a:gd name="connsiteY17" fmla="*/ 713423 h 843915"/>
              <a:gd name="connsiteX18" fmla="*/ 304951 w 381301"/>
              <a:gd name="connsiteY18" fmla="*/ 501015 h 8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1301" h="843915">
                <a:moveTo>
                  <a:pt x="190651" y="786765"/>
                </a:moveTo>
                <a:cubicBezTo>
                  <a:pt x="128738" y="786765"/>
                  <a:pt x="74446" y="742950"/>
                  <a:pt x="61111" y="682943"/>
                </a:cubicBezTo>
                <a:cubicBezTo>
                  <a:pt x="46823" y="621983"/>
                  <a:pt x="77303" y="560070"/>
                  <a:pt x="133501" y="533400"/>
                </a:cubicBezTo>
                <a:lnTo>
                  <a:pt x="133501" y="114300"/>
                </a:lnTo>
                <a:cubicBezTo>
                  <a:pt x="133501" y="82867"/>
                  <a:pt x="159218" y="57150"/>
                  <a:pt x="190651" y="57150"/>
                </a:cubicBezTo>
                <a:cubicBezTo>
                  <a:pt x="222083" y="57150"/>
                  <a:pt x="247801" y="82867"/>
                  <a:pt x="247801" y="114300"/>
                </a:cubicBezTo>
                <a:lnTo>
                  <a:pt x="247801" y="533400"/>
                </a:lnTo>
                <a:cubicBezTo>
                  <a:pt x="303998" y="560070"/>
                  <a:pt x="333526" y="621983"/>
                  <a:pt x="320191" y="682943"/>
                </a:cubicBezTo>
                <a:cubicBezTo>
                  <a:pt x="305903" y="742950"/>
                  <a:pt x="252563" y="785813"/>
                  <a:pt x="190651" y="786765"/>
                </a:cubicBezTo>
                <a:lnTo>
                  <a:pt x="190651" y="786765"/>
                </a:lnTo>
                <a:close/>
                <a:moveTo>
                  <a:pt x="304951" y="501015"/>
                </a:moveTo>
                <a:lnTo>
                  <a:pt x="304951" y="114300"/>
                </a:lnTo>
                <a:cubicBezTo>
                  <a:pt x="304951" y="51435"/>
                  <a:pt x="253516" y="0"/>
                  <a:pt x="190651" y="0"/>
                </a:cubicBezTo>
                <a:cubicBezTo>
                  <a:pt x="127786" y="0"/>
                  <a:pt x="76351" y="50483"/>
                  <a:pt x="76351" y="114300"/>
                </a:cubicBezTo>
                <a:lnTo>
                  <a:pt x="76351" y="501015"/>
                </a:lnTo>
                <a:cubicBezTo>
                  <a:pt x="10628" y="550545"/>
                  <a:pt x="-16042" y="636270"/>
                  <a:pt x="9676" y="713423"/>
                </a:cubicBezTo>
                <a:cubicBezTo>
                  <a:pt x="35393" y="791528"/>
                  <a:pt x="108736" y="843915"/>
                  <a:pt x="190651" y="843915"/>
                </a:cubicBezTo>
                <a:cubicBezTo>
                  <a:pt x="272566" y="843915"/>
                  <a:pt x="345908" y="791528"/>
                  <a:pt x="371626" y="713423"/>
                </a:cubicBezTo>
                <a:cubicBezTo>
                  <a:pt x="397343" y="636270"/>
                  <a:pt x="370673" y="550545"/>
                  <a:pt x="304951" y="50101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74" name="Figura a mano libera 73">
            <a:extLst>
              <a:ext uri="{FF2B5EF4-FFF2-40B4-BE49-F238E27FC236}">
                <a16:creationId xmlns:a16="http://schemas.microsoft.com/office/drawing/2014/main" id="{5E804F56-1AD2-23AF-3068-C80FC895E2A3}"/>
              </a:ext>
            </a:extLst>
          </p:cNvPr>
          <p:cNvSpPr/>
          <p:nvPr/>
        </p:nvSpPr>
        <p:spPr>
          <a:xfrm>
            <a:off x="7155622" y="4706117"/>
            <a:ext cx="189869" cy="419100"/>
          </a:xfrm>
          <a:custGeom>
            <a:avLst/>
            <a:gdLst>
              <a:gd name="connsiteX0" fmla="*/ 113985 w 189869"/>
              <a:gd name="connsiteY0" fmla="*/ 230505 h 419100"/>
              <a:gd name="connsiteX1" fmla="*/ 113985 w 189869"/>
              <a:gd name="connsiteY1" fmla="*/ 0 h 419100"/>
              <a:gd name="connsiteX2" fmla="*/ 75885 w 189869"/>
              <a:gd name="connsiteY2" fmla="*/ 0 h 419100"/>
              <a:gd name="connsiteX3" fmla="*/ 75885 w 189869"/>
              <a:gd name="connsiteY3" fmla="*/ 230505 h 419100"/>
              <a:gd name="connsiteX4" fmla="*/ 637 w 189869"/>
              <a:gd name="connsiteY4" fmla="*/ 333375 h 419100"/>
              <a:gd name="connsiteX5" fmla="*/ 94935 w 189869"/>
              <a:gd name="connsiteY5" fmla="*/ 419100 h 419100"/>
              <a:gd name="connsiteX6" fmla="*/ 189232 w 189869"/>
              <a:gd name="connsiteY6" fmla="*/ 333375 h 419100"/>
              <a:gd name="connsiteX7" fmla="*/ 113985 w 189869"/>
              <a:gd name="connsiteY7" fmla="*/ 230505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869" h="419100">
                <a:moveTo>
                  <a:pt x="113985" y="230505"/>
                </a:moveTo>
                <a:lnTo>
                  <a:pt x="113985" y="0"/>
                </a:lnTo>
                <a:lnTo>
                  <a:pt x="75885" y="0"/>
                </a:lnTo>
                <a:lnTo>
                  <a:pt x="75885" y="230505"/>
                </a:lnTo>
                <a:cubicBezTo>
                  <a:pt x="28260" y="240030"/>
                  <a:pt x="-5078" y="284797"/>
                  <a:pt x="637" y="333375"/>
                </a:cubicBezTo>
                <a:cubicBezTo>
                  <a:pt x="5400" y="381953"/>
                  <a:pt x="46357" y="419100"/>
                  <a:pt x="94935" y="419100"/>
                </a:cubicBezTo>
                <a:cubicBezTo>
                  <a:pt x="143512" y="419100"/>
                  <a:pt x="184470" y="381953"/>
                  <a:pt x="189232" y="333375"/>
                </a:cubicBezTo>
                <a:cubicBezTo>
                  <a:pt x="194947" y="284797"/>
                  <a:pt x="161610" y="240030"/>
                  <a:pt x="113985" y="23050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75" name="Figura a mano libera 74">
            <a:extLst>
              <a:ext uri="{FF2B5EF4-FFF2-40B4-BE49-F238E27FC236}">
                <a16:creationId xmlns:a16="http://schemas.microsoft.com/office/drawing/2014/main" id="{111105C5-F76B-852A-12F7-6981413DCDC4}"/>
              </a:ext>
            </a:extLst>
          </p:cNvPr>
          <p:cNvSpPr/>
          <p:nvPr/>
        </p:nvSpPr>
        <p:spPr>
          <a:xfrm>
            <a:off x="8258867" y="4376552"/>
            <a:ext cx="381301" cy="843915"/>
          </a:xfrm>
          <a:custGeom>
            <a:avLst/>
            <a:gdLst>
              <a:gd name="connsiteX0" fmla="*/ 190651 w 381301"/>
              <a:gd name="connsiteY0" fmla="*/ 786765 h 843915"/>
              <a:gd name="connsiteX1" fmla="*/ 61111 w 381301"/>
              <a:gd name="connsiteY1" fmla="*/ 682943 h 843915"/>
              <a:gd name="connsiteX2" fmla="*/ 133501 w 381301"/>
              <a:gd name="connsiteY2" fmla="*/ 533400 h 843915"/>
              <a:gd name="connsiteX3" fmla="*/ 133501 w 381301"/>
              <a:gd name="connsiteY3" fmla="*/ 114300 h 843915"/>
              <a:gd name="connsiteX4" fmla="*/ 190651 w 381301"/>
              <a:gd name="connsiteY4" fmla="*/ 57150 h 843915"/>
              <a:gd name="connsiteX5" fmla="*/ 247801 w 381301"/>
              <a:gd name="connsiteY5" fmla="*/ 114300 h 843915"/>
              <a:gd name="connsiteX6" fmla="*/ 247801 w 381301"/>
              <a:gd name="connsiteY6" fmla="*/ 533400 h 843915"/>
              <a:gd name="connsiteX7" fmla="*/ 320191 w 381301"/>
              <a:gd name="connsiteY7" fmla="*/ 682943 h 843915"/>
              <a:gd name="connsiteX8" fmla="*/ 190651 w 381301"/>
              <a:gd name="connsiteY8" fmla="*/ 786765 h 843915"/>
              <a:gd name="connsiteX9" fmla="*/ 190651 w 381301"/>
              <a:gd name="connsiteY9" fmla="*/ 786765 h 843915"/>
              <a:gd name="connsiteX10" fmla="*/ 304951 w 381301"/>
              <a:gd name="connsiteY10" fmla="*/ 501015 h 843915"/>
              <a:gd name="connsiteX11" fmla="*/ 304951 w 381301"/>
              <a:gd name="connsiteY11" fmla="*/ 114300 h 843915"/>
              <a:gd name="connsiteX12" fmla="*/ 190651 w 381301"/>
              <a:gd name="connsiteY12" fmla="*/ 0 h 843915"/>
              <a:gd name="connsiteX13" fmla="*/ 76351 w 381301"/>
              <a:gd name="connsiteY13" fmla="*/ 114300 h 843915"/>
              <a:gd name="connsiteX14" fmla="*/ 76351 w 381301"/>
              <a:gd name="connsiteY14" fmla="*/ 501015 h 843915"/>
              <a:gd name="connsiteX15" fmla="*/ 9676 w 381301"/>
              <a:gd name="connsiteY15" fmla="*/ 713423 h 843915"/>
              <a:gd name="connsiteX16" fmla="*/ 190651 w 381301"/>
              <a:gd name="connsiteY16" fmla="*/ 843915 h 843915"/>
              <a:gd name="connsiteX17" fmla="*/ 371626 w 381301"/>
              <a:gd name="connsiteY17" fmla="*/ 713423 h 843915"/>
              <a:gd name="connsiteX18" fmla="*/ 304951 w 381301"/>
              <a:gd name="connsiteY18" fmla="*/ 501015 h 84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1301" h="843915">
                <a:moveTo>
                  <a:pt x="190651" y="786765"/>
                </a:moveTo>
                <a:cubicBezTo>
                  <a:pt x="128738" y="786765"/>
                  <a:pt x="74446" y="742950"/>
                  <a:pt x="61111" y="682943"/>
                </a:cubicBezTo>
                <a:cubicBezTo>
                  <a:pt x="46823" y="621983"/>
                  <a:pt x="77303" y="560070"/>
                  <a:pt x="133501" y="533400"/>
                </a:cubicBezTo>
                <a:lnTo>
                  <a:pt x="133501" y="114300"/>
                </a:lnTo>
                <a:cubicBezTo>
                  <a:pt x="133501" y="82867"/>
                  <a:pt x="159218" y="57150"/>
                  <a:pt x="190651" y="57150"/>
                </a:cubicBezTo>
                <a:cubicBezTo>
                  <a:pt x="222083" y="57150"/>
                  <a:pt x="247801" y="82867"/>
                  <a:pt x="247801" y="114300"/>
                </a:cubicBezTo>
                <a:lnTo>
                  <a:pt x="247801" y="533400"/>
                </a:lnTo>
                <a:cubicBezTo>
                  <a:pt x="303998" y="560070"/>
                  <a:pt x="333526" y="621983"/>
                  <a:pt x="320191" y="682943"/>
                </a:cubicBezTo>
                <a:cubicBezTo>
                  <a:pt x="305903" y="742950"/>
                  <a:pt x="252563" y="785813"/>
                  <a:pt x="190651" y="786765"/>
                </a:cubicBezTo>
                <a:lnTo>
                  <a:pt x="190651" y="786765"/>
                </a:lnTo>
                <a:close/>
                <a:moveTo>
                  <a:pt x="304951" y="501015"/>
                </a:moveTo>
                <a:lnTo>
                  <a:pt x="304951" y="114300"/>
                </a:lnTo>
                <a:cubicBezTo>
                  <a:pt x="304951" y="51435"/>
                  <a:pt x="253516" y="0"/>
                  <a:pt x="190651" y="0"/>
                </a:cubicBezTo>
                <a:cubicBezTo>
                  <a:pt x="127786" y="0"/>
                  <a:pt x="76351" y="50483"/>
                  <a:pt x="76351" y="114300"/>
                </a:cubicBezTo>
                <a:lnTo>
                  <a:pt x="76351" y="501015"/>
                </a:lnTo>
                <a:cubicBezTo>
                  <a:pt x="10628" y="550545"/>
                  <a:pt x="-16042" y="636270"/>
                  <a:pt x="9676" y="713423"/>
                </a:cubicBezTo>
                <a:cubicBezTo>
                  <a:pt x="35393" y="791528"/>
                  <a:pt x="108736" y="843915"/>
                  <a:pt x="190651" y="843915"/>
                </a:cubicBezTo>
                <a:cubicBezTo>
                  <a:pt x="272566" y="843915"/>
                  <a:pt x="345908" y="791528"/>
                  <a:pt x="371626" y="713423"/>
                </a:cubicBezTo>
                <a:cubicBezTo>
                  <a:pt x="397343" y="636270"/>
                  <a:pt x="370673" y="550545"/>
                  <a:pt x="304951" y="50101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 dirty="0"/>
          </a:p>
        </p:txBody>
      </p:sp>
      <p:sp>
        <p:nvSpPr>
          <p:cNvPr id="76" name="Figura a mano libera 75">
            <a:extLst>
              <a:ext uri="{FF2B5EF4-FFF2-40B4-BE49-F238E27FC236}">
                <a16:creationId xmlns:a16="http://schemas.microsoft.com/office/drawing/2014/main" id="{56536F6E-54D7-791A-6469-527407CFE0DC}"/>
              </a:ext>
            </a:extLst>
          </p:cNvPr>
          <p:cNvSpPr/>
          <p:nvPr/>
        </p:nvSpPr>
        <p:spPr>
          <a:xfrm>
            <a:off x="8354583" y="4706117"/>
            <a:ext cx="189869" cy="419100"/>
          </a:xfrm>
          <a:custGeom>
            <a:avLst/>
            <a:gdLst>
              <a:gd name="connsiteX0" fmla="*/ 113985 w 189869"/>
              <a:gd name="connsiteY0" fmla="*/ 230505 h 419100"/>
              <a:gd name="connsiteX1" fmla="*/ 113985 w 189869"/>
              <a:gd name="connsiteY1" fmla="*/ 0 h 419100"/>
              <a:gd name="connsiteX2" fmla="*/ 75885 w 189869"/>
              <a:gd name="connsiteY2" fmla="*/ 0 h 419100"/>
              <a:gd name="connsiteX3" fmla="*/ 75885 w 189869"/>
              <a:gd name="connsiteY3" fmla="*/ 230505 h 419100"/>
              <a:gd name="connsiteX4" fmla="*/ 637 w 189869"/>
              <a:gd name="connsiteY4" fmla="*/ 333375 h 419100"/>
              <a:gd name="connsiteX5" fmla="*/ 94935 w 189869"/>
              <a:gd name="connsiteY5" fmla="*/ 419100 h 419100"/>
              <a:gd name="connsiteX6" fmla="*/ 189232 w 189869"/>
              <a:gd name="connsiteY6" fmla="*/ 333375 h 419100"/>
              <a:gd name="connsiteX7" fmla="*/ 113985 w 189869"/>
              <a:gd name="connsiteY7" fmla="*/ 230505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869" h="419100">
                <a:moveTo>
                  <a:pt x="113985" y="230505"/>
                </a:moveTo>
                <a:lnTo>
                  <a:pt x="113985" y="0"/>
                </a:lnTo>
                <a:lnTo>
                  <a:pt x="75885" y="0"/>
                </a:lnTo>
                <a:lnTo>
                  <a:pt x="75885" y="230505"/>
                </a:lnTo>
                <a:cubicBezTo>
                  <a:pt x="28260" y="240030"/>
                  <a:pt x="-5078" y="284797"/>
                  <a:pt x="637" y="333375"/>
                </a:cubicBezTo>
                <a:cubicBezTo>
                  <a:pt x="5400" y="381953"/>
                  <a:pt x="46357" y="419100"/>
                  <a:pt x="94935" y="419100"/>
                </a:cubicBezTo>
                <a:cubicBezTo>
                  <a:pt x="143512" y="419100"/>
                  <a:pt x="184470" y="381953"/>
                  <a:pt x="189232" y="333375"/>
                </a:cubicBezTo>
                <a:cubicBezTo>
                  <a:pt x="194947" y="284797"/>
                  <a:pt x="161610" y="240030"/>
                  <a:pt x="113985" y="23050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B36169CF-DE46-9400-56DA-E1C4983FC03F}"/>
                  </a:ext>
                </a:extLst>
              </p:cNvPr>
              <p:cNvSpPr txBox="1"/>
              <p:nvPr/>
            </p:nvSpPr>
            <p:spPr>
              <a:xfrm>
                <a:off x="1976833" y="5781510"/>
                <a:ext cx="259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B36169CF-DE46-9400-56DA-E1C4983FC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833" y="5781510"/>
                <a:ext cx="259045" cy="276999"/>
              </a:xfrm>
              <a:prstGeom prst="rect">
                <a:avLst/>
              </a:prstGeom>
              <a:blipFill>
                <a:blip r:embed="rId6"/>
                <a:stretch>
                  <a:fillRect l="-18182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7C9C5A9C-509C-FA48-DAF7-5AE7A3B38690}"/>
                  </a:ext>
                </a:extLst>
              </p:cNvPr>
              <p:cNvSpPr txBox="1"/>
              <p:nvPr/>
            </p:nvSpPr>
            <p:spPr>
              <a:xfrm>
                <a:off x="9716451" y="5781509"/>
                <a:ext cx="259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7C9C5A9C-509C-FA48-DAF7-5AE7A3B38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451" y="5781509"/>
                <a:ext cx="259045" cy="276999"/>
              </a:xfrm>
              <a:prstGeom prst="rect">
                <a:avLst/>
              </a:prstGeom>
              <a:blipFill>
                <a:blip r:embed="rId7"/>
                <a:stretch>
                  <a:fillRect l="-23810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Freccia destra 79">
            <a:extLst>
              <a:ext uri="{FF2B5EF4-FFF2-40B4-BE49-F238E27FC236}">
                <a16:creationId xmlns:a16="http://schemas.microsoft.com/office/drawing/2014/main" id="{686AFDC4-450A-0A8B-3B95-03DDA0524389}"/>
              </a:ext>
            </a:extLst>
          </p:cNvPr>
          <p:cNvSpPr/>
          <p:nvPr/>
        </p:nvSpPr>
        <p:spPr>
          <a:xfrm>
            <a:off x="3936000" y="2045881"/>
            <a:ext cx="4320000" cy="432000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Pentagono 80">
            <a:extLst>
              <a:ext uri="{FF2B5EF4-FFF2-40B4-BE49-F238E27FC236}">
                <a16:creationId xmlns:a16="http://schemas.microsoft.com/office/drawing/2014/main" id="{24DEBAA7-D82D-86DF-71AE-4CB92B718A72}"/>
              </a:ext>
            </a:extLst>
          </p:cNvPr>
          <p:cNvSpPr/>
          <p:nvPr/>
        </p:nvSpPr>
        <p:spPr>
          <a:xfrm rot="16200000">
            <a:off x="5880000" y="2151721"/>
            <a:ext cx="432000" cy="220320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A1A9E23B-90B9-BDE8-F5FB-AE6A607E7F83}"/>
                  </a:ext>
                </a:extLst>
              </p:cNvPr>
              <p:cNvSpPr txBox="1"/>
              <p:nvPr/>
            </p:nvSpPr>
            <p:spPr>
              <a:xfrm>
                <a:off x="6806801" y="1713481"/>
                <a:ext cx="7788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A1A9E23B-90B9-BDE8-F5FB-AE6A607E7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801" y="1713481"/>
                <a:ext cx="778868" cy="307777"/>
              </a:xfrm>
              <a:prstGeom prst="rect">
                <a:avLst/>
              </a:prstGeom>
              <a:blipFill>
                <a:blip r:embed="rId8"/>
                <a:stretch>
                  <a:fillRect l="-8065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C4457A4E-C7C2-6569-0AF6-CB2BEEA1B866}"/>
                  </a:ext>
                </a:extLst>
              </p:cNvPr>
              <p:cNvSpPr txBox="1"/>
              <p:nvPr/>
            </p:nvSpPr>
            <p:spPr>
              <a:xfrm>
                <a:off x="4538920" y="1713481"/>
                <a:ext cx="7788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C4457A4E-C7C2-6569-0AF6-CB2BEEA1B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920" y="1713481"/>
                <a:ext cx="778868" cy="307777"/>
              </a:xfrm>
              <a:prstGeom prst="rect">
                <a:avLst/>
              </a:prstGeom>
              <a:blipFill>
                <a:blip r:embed="rId9"/>
                <a:stretch>
                  <a:fillRect l="-6452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A6FFE00F-26C4-0AF4-D42D-369FA5CDC766}"/>
              </a:ext>
            </a:extLst>
          </p:cNvPr>
          <p:cNvSpPr txBox="1"/>
          <p:nvPr/>
        </p:nvSpPr>
        <p:spPr>
          <a:xfrm>
            <a:off x="981881" y="3052545"/>
            <a:ext cx="250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Breakdown of </a:t>
            </a:r>
            <a:r>
              <a:rPr lang="it-IT" dirty="0" err="1">
                <a:latin typeface="Arial Nova Light" panose="020B0304020202020204" pitchFamily="34" charset="0"/>
              </a:rPr>
              <a:t>resistivity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3D127EC7-C158-58FC-8454-C655E73109D7}"/>
              </a:ext>
            </a:extLst>
          </p:cNvPr>
          <p:cNvSpPr txBox="1"/>
          <p:nvPr/>
        </p:nvSpPr>
        <p:spPr>
          <a:xfrm>
            <a:off x="5250897" y="3052545"/>
            <a:ext cx="169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</a:rPr>
              <a:t>Meissner </a:t>
            </a:r>
            <a:r>
              <a:rPr lang="it-IT" dirty="0" err="1">
                <a:latin typeface="Arial Nova Light" panose="020B0304020202020204" pitchFamily="34" charset="0"/>
              </a:rPr>
              <a:t>effect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DECCB133-CF00-154E-ED74-E62DD83E9FDF}"/>
              </a:ext>
            </a:extLst>
          </p:cNvPr>
          <p:cNvSpPr txBox="1"/>
          <p:nvPr/>
        </p:nvSpPr>
        <p:spPr>
          <a:xfrm>
            <a:off x="8212160" y="3059668"/>
            <a:ext cx="300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Discontinuity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specific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heat</a:t>
            </a:r>
            <a:endParaRPr lang="it-IT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/>
      <p:bldP spid="44" grpId="0"/>
      <p:bldP spid="45" grpId="0"/>
      <p:bldP spid="46" grpId="0"/>
      <p:bldP spid="47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/>
      <p:bldP spid="78" grpId="0"/>
      <p:bldP spid="84" grpId="0"/>
      <p:bldP spid="87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3ECC8-6A54-AD91-A137-8F6B3F85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Nova Light" panose="020B0304020202020204" pitchFamily="34" charset="0"/>
              </a:rPr>
              <a:t>The </a:t>
            </a:r>
            <a:r>
              <a:rPr lang="it-IT" dirty="0" err="1">
                <a:latin typeface="Arial Nova Light" panose="020B0304020202020204" pitchFamily="34" charset="0"/>
              </a:rPr>
              <a:t>superconducting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phase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CD781A39-FCA0-D6CE-6C62-8B449A2262D2}"/>
                  </a:ext>
                </a:extLst>
              </p:cNvPr>
              <p:cNvSpPr/>
              <p:nvPr/>
            </p:nvSpPr>
            <p:spPr>
              <a:xfrm>
                <a:off x="1405307" y="2359127"/>
                <a:ext cx="4536178" cy="773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r>
                            <m:rPr>
                              <m:brk m:alnAt="7"/>
                            </m:r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</m:e>
                      </m:nary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  <m:sSup>
                            <m:sSupPr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sSup>
                                <m:sSupPr>
                                  <m:ctrlP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CD781A39-FCA0-D6CE-6C62-8B449A226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307" y="2359127"/>
                <a:ext cx="4536178" cy="7735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5F9866BA-9C5D-2251-4305-A2CD978DD8BB}"/>
              </a:ext>
            </a:extLst>
          </p:cNvPr>
          <p:cNvCxnSpPr>
            <a:cxnSpLocks/>
          </p:cNvCxnSpPr>
          <p:nvPr/>
        </p:nvCxnSpPr>
        <p:spPr>
          <a:xfrm flipV="1">
            <a:off x="3934384" y="3506444"/>
            <a:ext cx="0" cy="25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C722109-7B47-FA41-30F1-7B565351C998}"/>
              </a:ext>
            </a:extLst>
          </p:cNvPr>
          <p:cNvCxnSpPr>
            <a:cxnSpLocks/>
          </p:cNvCxnSpPr>
          <p:nvPr/>
        </p:nvCxnSpPr>
        <p:spPr>
          <a:xfrm>
            <a:off x="3574383" y="5666444"/>
            <a:ext cx="252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B3D79E99-393B-DF61-F935-728F1BA43E5C}"/>
              </a:ext>
            </a:extLst>
          </p:cNvPr>
          <p:cNvSpPr/>
          <p:nvPr/>
        </p:nvSpPr>
        <p:spPr>
          <a:xfrm>
            <a:off x="3932706" y="4423633"/>
            <a:ext cx="1933261" cy="1242811"/>
          </a:xfrm>
          <a:custGeom>
            <a:avLst/>
            <a:gdLst>
              <a:gd name="connsiteX0" fmla="*/ 1931831 w 1933261"/>
              <a:gd name="connsiteY0" fmla="*/ 1242811 h 1242811"/>
              <a:gd name="connsiteX1" fmla="*/ 1918952 w 1933261"/>
              <a:gd name="connsiteY1" fmla="*/ 1075386 h 1242811"/>
              <a:gd name="connsiteX2" fmla="*/ 1828800 w 1933261"/>
              <a:gd name="connsiteY2" fmla="*/ 837127 h 1242811"/>
              <a:gd name="connsiteX3" fmla="*/ 1635617 w 1933261"/>
              <a:gd name="connsiteY3" fmla="*/ 573110 h 1242811"/>
              <a:gd name="connsiteX4" fmla="*/ 1339403 w 1933261"/>
              <a:gd name="connsiteY4" fmla="*/ 341290 h 1242811"/>
              <a:gd name="connsiteX5" fmla="*/ 946597 w 1933261"/>
              <a:gd name="connsiteY5" fmla="*/ 154546 h 1242811"/>
              <a:gd name="connsiteX6" fmla="*/ 444321 w 1933261"/>
              <a:gd name="connsiteY6" fmla="*/ 25758 h 1242811"/>
              <a:gd name="connsiteX7" fmla="*/ 0 w 1933261"/>
              <a:gd name="connsiteY7" fmla="*/ 0 h 124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3261" h="1242811">
                <a:moveTo>
                  <a:pt x="1931831" y="1242811"/>
                </a:moveTo>
                <a:cubicBezTo>
                  <a:pt x="1933977" y="1192905"/>
                  <a:pt x="1936124" y="1143000"/>
                  <a:pt x="1918952" y="1075386"/>
                </a:cubicBezTo>
                <a:cubicBezTo>
                  <a:pt x="1901780" y="1007772"/>
                  <a:pt x="1876022" y="920840"/>
                  <a:pt x="1828800" y="837127"/>
                </a:cubicBezTo>
                <a:cubicBezTo>
                  <a:pt x="1781578" y="753414"/>
                  <a:pt x="1717183" y="655749"/>
                  <a:pt x="1635617" y="573110"/>
                </a:cubicBezTo>
                <a:cubicBezTo>
                  <a:pt x="1554051" y="490470"/>
                  <a:pt x="1454240" y="411051"/>
                  <a:pt x="1339403" y="341290"/>
                </a:cubicBezTo>
                <a:cubicBezTo>
                  <a:pt x="1224566" y="271529"/>
                  <a:pt x="1095777" y="207135"/>
                  <a:pt x="946597" y="154546"/>
                </a:cubicBezTo>
                <a:cubicBezTo>
                  <a:pt x="797417" y="101957"/>
                  <a:pt x="602087" y="51516"/>
                  <a:pt x="444321" y="25758"/>
                </a:cubicBezTo>
                <a:cubicBezTo>
                  <a:pt x="286555" y="0"/>
                  <a:pt x="143277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43FAE2-AE5B-074B-B46D-389E09A14DD0}"/>
                  </a:ext>
                </a:extLst>
              </p:cNvPr>
              <p:cNvSpPr txBox="1"/>
              <p:nvPr/>
            </p:nvSpPr>
            <p:spPr>
              <a:xfrm>
                <a:off x="6094383" y="5666444"/>
                <a:ext cx="1958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43FAE2-AE5B-074B-B46D-389E09A14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383" y="5666444"/>
                <a:ext cx="195823" cy="276999"/>
              </a:xfrm>
              <a:prstGeom prst="rect">
                <a:avLst/>
              </a:prstGeom>
              <a:blipFill>
                <a:blip r:embed="rId3"/>
                <a:stretch>
                  <a:fillRect l="-31250" r="-25000"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F642C87-41DE-2C0E-AFA2-301DE5CC1B56}"/>
                  </a:ext>
                </a:extLst>
              </p:cNvPr>
              <p:cNvSpPr txBox="1"/>
              <p:nvPr/>
            </p:nvSpPr>
            <p:spPr>
              <a:xfrm>
                <a:off x="5606922" y="5667247"/>
                <a:ext cx="259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F642C87-41DE-2C0E-AFA2-301DE5CC1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922" y="5667247"/>
                <a:ext cx="259045" cy="276999"/>
              </a:xfrm>
              <a:prstGeom prst="rect">
                <a:avLst/>
              </a:prstGeom>
              <a:blipFill>
                <a:blip r:embed="rId4"/>
                <a:stretch>
                  <a:fillRect l="-23810" r="-2381"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90FA8DE-B129-FC85-7209-BA2C023BE0B3}"/>
                  </a:ext>
                </a:extLst>
              </p:cNvPr>
              <p:cNvSpPr txBox="1"/>
              <p:nvPr/>
            </p:nvSpPr>
            <p:spPr>
              <a:xfrm>
                <a:off x="3574383" y="3506444"/>
                <a:ext cx="190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90FA8DE-B129-FC85-7209-BA2C023BE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383" y="3506444"/>
                <a:ext cx="190758" cy="276999"/>
              </a:xfrm>
              <a:prstGeom prst="rect">
                <a:avLst/>
              </a:prstGeom>
              <a:blipFill>
                <a:blip r:embed="rId5"/>
                <a:stretch>
                  <a:fillRect l="-28125" r="-28125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66FE470-FCF4-AF09-422F-B67521CD1CDE}"/>
              </a:ext>
            </a:extLst>
          </p:cNvPr>
          <p:cNvCxnSpPr>
            <a:cxnSpLocks/>
          </p:cNvCxnSpPr>
          <p:nvPr/>
        </p:nvCxnSpPr>
        <p:spPr>
          <a:xfrm flipV="1">
            <a:off x="1679598" y="3506444"/>
            <a:ext cx="0" cy="25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5BABEC9-F29C-C74C-15A4-7E8F85F36655}"/>
              </a:ext>
            </a:extLst>
          </p:cNvPr>
          <p:cNvCxnSpPr>
            <a:cxnSpLocks/>
          </p:cNvCxnSpPr>
          <p:nvPr/>
        </p:nvCxnSpPr>
        <p:spPr>
          <a:xfrm>
            <a:off x="1321276" y="4770344"/>
            <a:ext cx="198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34F6E26-01B6-75A2-CAC4-D6A340BAB5BB}"/>
              </a:ext>
            </a:extLst>
          </p:cNvPr>
          <p:cNvCxnSpPr/>
          <p:nvPr/>
        </p:nvCxnSpPr>
        <p:spPr>
          <a:xfrm>
            <a:off x="1679598" y="4416561"/>
            <a:ext cx="1620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2C92203D-20E5-C802-8CF0-25039714F7C2}"/>
              </a:ext>
            </a:extLst>
          </p:cNvPr>
          <p:cNvCxnSpPr/>
          <p:nvPr/>
        </p:nvCxnSpPr>
        <p:spPr>
          <a:xfrm>
            <a:off x="1679598" y="5133089"/>
            <a:ext cx="1620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41A67A28-F2AC-A3A0-7644-9B2D2A9F8DF8}"/>
              </a:ext>
            </a:extLst>
          </p:cNvPr>
          <p:cNvSpPr/>
          <p:nvPr/>
        </p:nvSpPr>
        <p:spPr>
          <a:xfrm>
            <a:off x="1679650" y="3861856"/>
            <a:ext cx="1441722" cy="1985875"/>
          </a:xfrm>
          <a:custGeom>
            <a:avLst/>
            <a:gdLst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914400 w 1441722"/>
              <a:gd name="connsiteY2" fmla="*/ 1279038 h 1985875"/>
              <a:gd name="connsiteX3" fmla="*/ 1217330 w 1441722"/>
              <a:gd name="connsiteY3" fmla="*/ 555372 h 1985875"/>
              <a:gd name="connsiteX4" fmla="*/ 1441722 w 1441722"/>
              <a:gd name="connsiteY4" fmla="*/ 0 h 19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722" h="1985875">
                <a:moveTo>
                  <a:pt x="0" y="1985875"/>
                </a:moveTo>
                <a:cubicBezTo>
                  <a:pt x="190266" y="1983070"/>
                  <a:pt x="380532" y="1980265"/>
                  <a:pt x="532932" y="1862459"/>
                </a:cubicBezTo>
                <a:cubicBezTo>
                  <a:pt x="685332" y="1744653"/>
                  <a:pt x="800334" y="1496886"/>
                  <a:pt x="914400" y="1279038"/>
                </a:cubicBezTo>
                <a:cubicBezTo>
                  <a:pt x="1028466" y="1061190"/>
                  <a:pt x="1129443" y="768545"/>
                  <a:pt x="1217330" y="555372"/>
                </a:cubicBezTo>
                <a:cubicBezTo>
                  <a:pt x="1305217" y="342199"/>
                  <a:pt x="1373469" y="171099"/>
                  <a:pt x="144172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25E43962-AF3B-9183-7AF7-1721B169FC7C}"/>
              </a:ext>
            </a:extLst>
          </p:cNvPr>
          <p:cNvSpPr/>
          <p:nvPr/>
        </p:nvSpPr>
        <p:spPr>
          <a:xfrm>
            <a:off x="1678693" y="5137717"/>
            <a:ext cx="1063625" cy="710012"/>
          </a:xfrm>
          <a:custGeom>
            <a:avLst/>
            <a:gdLst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914400 w 1441722"/>
              <a:gd name="connsiteY2" fmla="*/ 1279038 h 1985875"/>
              <a:gd name="connsiteX3" fmla="*/ 1217330 w 1441722"/>
              <a:gd name="connsiteY3" fmla="*/ 555372 h 1985875"/>
              <a:gd name="connsiteX4" fmla="*/ 1441722 w 1441722"/>
              <a:gd name="connsiteY4" fmla="*/ 0 h 1985875"/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1063625 w 1441722"/>
              <a:gd name="connsiteY2" fmla="*/ 1275863 h 1985875"/>
              <a:gd name="connsiteX3" fmla="*/ 1217330 w 1441722"/>
              <a:gd name="connsiteY3" fmla="*/ 555372 h 1985875"/>
              <a:gd name="connsiteX4" fmla="*/ 1441722 w 1441722"/>
              <a:gd name="connsiteY4" fmla="*/ 0 h 1985875"/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1063625 w 1441722"/>
              <a:gd name="connsiteY2" fmla="*/ 1275863 h 1985875"/>
              <a:gd name="connsiteX3" fmla="*/ 1217330 w 1441722"/>
              <a:gd name="connsiteY3" fmla="*/ 555372 h 1985875"/>
              <a:gd name="connsiteX4" fmla="*/ 1441722 w 1441722"/>
              <a:gd name="connsiteY4" fmla="*/ 0 h 1985875"/>
              <a:gd name="connsiteX0" fmla="*/ 0 w 1217330"/>
              <a:gd name="connsiteY0" fmla="*/ 1430503 h 1430503"/>
              <a:gd name="connsiteX1" fmla="*/ 532932 w 1217330"/>
              <a:gd name="connsiteY1" fmla="*/ 1307087 h 1430503"/>
              <a:gd name="connsiteX2" fmla="*/ 1063625 w 1217330"/>
              <a:gd name="connsiteY2" fmla="*/ 720491 h 1430503"/>
              <a:gd name="connsiteX3" fmla="*/ 1217330 w 1217330"/>
              <a:gd name="connsiteY3" fmla="*/ 0 h 1430503"/>
              <a:gd name="connsiteX0" fmla="*/ 0 w 1063625"/>
              <a:gd name="connsiteY0" fmla="*/ 710012 h 710012"/>
              <a:gd name="connsiteX1" fmla="*/ 532932 w 1063625"/>
              <a:gd name="connsiteY1" fmla="*/ 586596 h 710012"/>
              <a:gd name="connsiteX2" fmla="*/ 1063625 w 1063625"/>
              <a:gd name="connsiteY2" fmla="*/ 0 h 7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3625" h="710012">
                <a:moveTo>
                  <a:pt x="0" y="710012"/>
                </a:moveTo>
                <a:cubicBezTo>
                  <a:pt x="190266" y="707207"/>
                  <a:pt x="355661" y="704931"/>
                  <a:pt x="532932" y="586596"/>
                </a:cubicBezTo>
                <a:cubicBezTo>
                  <a:pt x="710203" y="468261"/>
                  <a:pt x="905109" y="1948"/>
                  <a:pt x="106362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562F772F-363B-CCDF-AD89-9C807D05FC14}"/>
              </a:ext>
            </a:extLst>
          </p:cNvPr>
          <p:cNvSpPr/>
          <p:nvPr/>
        </p:nvSpPr>
        <p:spPr>
          <a:xfrm>
            <a:off x="2744580" y="3858014"/>
            <a:ext cx="376792" cy="558547"/>
          </a:xfrm>
          <a:custGeom>
            <a:avLst/>
            <a:gdLst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914400 w 1441722"/>
              <a:gd name="connsiteY2" fmla="*/ 1279038 h 1985875"/>
              <a:gd name="connsiteX3" fmla="*/ 1217330 w 1441722"/>
              <a:gd name="connsiteY3" fmla="*/ 555372 h 1985875"/>
              <a:gd name="connsiteX4" fmla="*/ 1441722 w 1441722"/>
              <a:gd name="connsiteY4" fmla="*/ 0 h 1985875"/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914400 w 1441722"/>
              <a:gd name="connsiteY2" fmla="*/ 1279038 h 1985875"/>
              <a:gd name="connsiteX3" fmla="*/ 1064930 w 1441722"/>
              <a:gd name="connsiteY3" fmla="*/ 558547 h 1985875"/>
              <a:gd name="connsiteX4" fmla="*/ 1441722 w 1441722"/>
              <a:gd name="connsiteY4" fmla="*/ 0 h 1985875"/>
              <a:gd name="connsiteX0" fmla="*/ 0 w 1441722"/>
              <a:gd name="connsiteY0" fmla="*/ 1985875 h 1985875"/>
              <a:gd name="connsiteX1" fmla="*/ 532932 w 1441722"/>
              <a:gd name="connsiteY1" fmla="*/ 1862459 h 1985875"/>
              <a:gd name="connsiteX2" fmla="*/ 914400 w 1441722"/>
              <a:gd name="connsiteY2" fmla="*/ 1279038 h 1985875"/>
              <a:gd name="connsiteX3" fmla="*/ 1064930 w 1441722"/>
              <a:gd name="connsiteY3" fmla="*/ 558547 h 1985875"/>
              <a:gd name="connsiteX4" fmla="*/ 1441722 w 1441722"/>
              <a:gd name="connsiteY4" fmla="*/ 0 h 1985875"/>
              <a:gd name="connsiteX0" fmla="*/ 0 w 908790"/>
              <a:gd name="connsiteY0" fmla="*/ 1862459 h 1862459"/>
              <a:gd name="connsiteX1" fmla="*/ 381468 w 908790"/>
              <a:gd name="connsiteY1" fmla="*/ 1279038 h 1862459"/>
              <a:gd name="connsiteX2" fmla="*/ 531998 w 908790"/>
              <a:gd name="connsiteY2" fmla="*/ 558547 h 1862459"/>
              <a:gd name="connsiteX3" fmla="*/ 908790 w 908790"/>
              <a:gd name="connsiteY3" fmla="*/ 0 h 1862459"/>
              <a:gd name="connsiteX0" fmla="*/ 0 w 527322"/>
              <a:gd name="connsiteY0" fmla="*/ 1279038 h 1279038"/>
              <a:gd name="connsiteX1" fmla="*/ 150530 w 527322"/>
              <a:gd name="connsiteY1" fmla="*/ 558547 h 1279038"/>
              <a:gd name="connsiteX2" fmla="*/ 527322 w 527322"/>
              <a:gd name="connsiteY2" fmla="*/ 0 h 1279038"/>
              <a:gd name="connsiteX0" fmla="*/ 0 w 376792"/>
              <a:gd name="connsiteY0" fmla="*/ 558547 h 558547"/>
              <a:gd name="connsiteX1" fmla="*/ 376792 w 376792"/>
              <a:gd name="connsiteY1" fmla="*/ 0 h 55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6792" h="558547">
                <a:moveTo>
                  <a:pt x="0" y="558547"/>
                </a:moveTo>
                <a:cubicBezTo>
                  <a:pt x="154562" y="558099"/>
                  <a:pt x="308539" y="171099"/>
                  <a:pt x="37679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0E18151-1865-7E58-BF1B-1A6158025C81}"/>
                  </a:ext>
                </a:extLst>
              </p:cNvPr>
              <p:cNvSpPr txBox="1"/>
              <p:nvPr/>
            </p:nvSpPr>
            <p:spPr>
              <a:xfrm>
                <a:off x="3301082" y="4858409"/>
                <a:ext cx="1862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0E18151-1865-7E58-BF1B-1A6158025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82" y="4858409"/>
                <a:ext cx="186268" cy="276999"/>
              </a:xfrm>
              <a:prstGeom prst="rect">
                <a:avLst/>
              </a:prstGeom>
              <a:blipFill>
                <a:blip r:embed="rId6"/>
                <a:stretch>
                  <a:fillRect l="-33333" r="-30000" b="-8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D09133C-EE08-E363-765D-B68636AC8309}"/>
                  </a:ext>
                </a:extLst>
              </p:cNvPr>
              <p:cNvSpPr txBox="1"/>
              <p:nvPr/>
            </p:nvSpPr>
            <p:spPr>
              <a:xfrm>
                <a:off x="1321276" y="3506444"/>
                <a:ext cx="301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D09133C-EE08-E363-765D-B68636AC8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276" y="3506444"/>
                <a:ext cx="301878" cy="276999"/>
              </a:xfrm>
              <a:prstGeom prst="rect">
                <a:avLst/>
              </a:prstGeom>
              <a:blipFill>
                <a:blip r:embed="rId7"/>
                <a:stretch>
                  <a:fillRect l="-18367" r="-10204" b="-152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26CDF543-226D-9253-5379-2B0ABFA2A404}"/>
              </a:ext>
            </a:extLst>
          </p:cNvPr>
          <p:cNvSpPr/>
          <p:nvPr/>
        </p:nvSpPr>
        <p:spPr>
          <a:xfrm>
            <a:off x="1152873" y="4423633"/>
            <a:ext cx="167497" cy="71652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36D453F-EB56-46F2-A5DD-33202E15E038}"/>
                  </a:ext>
                </a:extLst>
              </p:cNvPr>
              <p:cNvSpPr txBox="1"/>
              <p:nvPr/>
            </p:nvSpPr>
            <p:spPr>
              <a:xfrm>
                <a:off x="833135" y="4617517"/>
                <a:ext cx="31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36D453F-EB56-46F2-A5DD-33202E15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35" y="4617517"/>
                <a:ext cx="318998" cy="276999"/>
              </a:xfrm>
              <a:prstGeom prst="rect">
                <a:avLst/>
              </a:prstGeom>
              <a:blipFill>
                <a:blip r:embed="rId8"/>
                <a:stretch>
                  <a:fillRect l="-19231" r="-17308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421DA60A-7499-DE75-5BFD-AB05F6C48C68}"/>
              </a:ext>
            </a:extLst>
          </p:cNvPr>
          <p:cNvCxnSpPr/>
          <p:nvPr/>
        </p:nvCxnSpPr>
        <p:spPr>
          <a:xfrm flipV="1">
            <a:off x="1588693" y="5348391"/>
            <a:ext cx="180000" cy="18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7C90869D-7A02-43E9-E441-D92F271B90BA}"/>
              </a:ext>
            </a:extLst>
          </p:cNvPr>
          <p:cNvCxnSpPr/>
          <p:nvPr/>
        </p:nvCxnSpPr>
        <p:spPr>
          <a:xfrm flipV="1">
            <a:off x="1590963" y="5432351"/>
            <a:ext cx="180000" cy="1800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EC194225-3C9F-8956-69A8-AB21580D5CEE}"/>
              </a:ext>
            </a:extLst>
          </p:cNvPr>
          <p:cNvGrpSpPr/>
          <p:nvPr/>
        </p:nvGrpSpPr>
        <p:grpSpPr>
          <a:xfrm>
            <a:off x="9716083" y="5190486"/>
            <a:ext cx="1637717" cy="951915"/>
            <a:chOff x="9292925" y="4489447"/>
            <a:chExt cx="1637717" cy="951915"/>
          </a:xfrm>
        </p:grpSpPr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E8F832D8-F193-22DC-CC52-9CB0D2DDB7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2217" y="4766446"/>
              <a:ext cx="0" cy="540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1D599E4C-310A-EADA-0699-EFEA8052A745}"/>
                </a:ext>
              </a:extLst>
            </p:cNvPr>
            <p:cNvCxnSpPr>
              <a:cxnSpLocks/>
            </p:cNvCxnSpPr>
            <p:nvPr/>
          </p:nvCxnSpPr>
          <p:spPr>
            <a:xfrm>
              <a:off x="9952216" y="5306446"/>
              <a:ext cx="540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826D5CEB-718C-B0E8-7867-6277BE034229}"/>
                </a:ext>
              </a:extLst>
            </p:cNvPr>
            <p:cNvCxnSpPr>
              <a:cxnSpLocks/>
            </p:cNvCxnSpPr>
            <p:nvPr/>
          </p:nvCxnSpPr>
          <p:spPr>
            <a:xfrm rot="13500000" flipV="1">
              <a:off x="9817299" y="5250562"/>
              <a:ext cx="0" cy="3816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2ABFC59-017A-BE01-B915-C61E73AF0DF1}"/>
                    </a:ext>
                  </a:extLst>
                </p:cNvPr>
                <p:cNvSpPr txBox="1"/>
                <p:nvPr/>
              </p:nvSpPr>
              <p:spPr>
                <a:xfrm>
                  <a:off x="10422298" y="5023869"/>
                  <a:ext cx="5083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Re</m:t>
                            </m:r>
                          </m:fName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2ABFC59-017A-BE01-B915-C61E73AF0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2298" y="5023869"/>
                  <a:ext cx="50834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0714" t="-2174" r="-15476" b="-326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B03E7915-07E3-DB27-8F35-61F3118EE820}"/>
                    </a:ext>
                  </a:extLst>
                </p:cNvPr>
                <p:cNvSpPr txBox="1"/>
                <p:nvPr/>
              </p:nvSpPr>
              <p:spPr>
                <a:xfrm>
                  <a:off x="9292925" y="5162368"/>
                  <a:ext cx="5243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Im</m:t>
                            </m:r>
                          </m:fName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B03E7915-07E3-DB27-8F35-61F3118EE8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2925" y="5162368"/>
                  <a:ext cx="52437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0465" t="-2222" r="-15116" b="-3555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00626C5-67D7-8A16-45C8-C3F491DD36BF}"/>
                    </a:ext>
                  </a:extLst>
                </p:cNvPr>
                <p:cNvSpPr txBox="1"/>
                <p:nvPr/>
              </p:nvSpPr>
              <p:spPr>
                <a:xfrm>
                  <a:off x="9952216" y="4489447"/>
                  <a:ext cx="5507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it-IT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B00626C5-67D7-8A16-45C8-C3F491DD3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2216" y="4489447"/>
                  <a:ext cx="55072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0000" t="-2174" b="-326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018D2F24-0D53-3239-28EC-AB82C57BBDED}"/>
                  </a:ext>
                </a:extLst>
              </p:cNvPr>
              <p:cNvSpPr/>
              <p:nvPr/>
            </p:nvSpPr>
            <p:spPr>
              <a:xfrm>
                <a:off x="7206386" y="2437641"/>
                <a:ext cx="3815403" cy="616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it-IT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func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018D2F24-0D53-3239-28EC-AB82C57BB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386" y="2437641"/>
                <a:ext cx="3815403" cy="616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88F73BD-A76A-E38E-CF6D-B0EBBD6E6FAF}"/>
              </a:ext>
            </a:extLst>
          </p:cNvPr>
          <p:cNvSpPr txBox="1"/>
          <p:nvPr/>
        </p:nvSpPr>
        <p:spPr>
          <a:xfrm>
            <a:off x="1867634" y="1971360"/>
            <a:ext cx="360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Light" panose="020B0304020202020204" pitchFamily="34" charset="0"/>
                <a:hlinkClick r:id="rId13"/>
              </a:rPr>
              <a:t>Bardeen, </a:t>
            </a:r>
            <a:r>
              <a:rPr lang="it-IT" dirty="0" err="1">
                <a:latin typeface="Arial Nova Light" panose="020B0304020202020204" pitchFamily="34" charset="0"/>
                <a:hlinkClick r:id="rId13"/>
              </a:rPr>
              <a:t>Cooper&amp;Schrieffer</a:t>
            </a:r>
            <a:r>
              <a:rPr lang="it-IT" dirty="0">
                <a:latin typeface="Arial Nova Light" panose="020B0304020202020204" pitchFamily="34" charset="0"/>
                <a:hlinkClick r:id="rId13"/>
              </a:rPr>
              <a:t>, 1957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714ADA7-7012-D51C-673E-C63F9504EA24}"/>
              </a:ext>
            </a:extLst>
          </p:cNvPr>
          <p:cNvSpPr txBox="1"/>
          <p:nvPr/>
        </p:nvSpPr>
        <p:spPr>
          <a:xfrm>
            <a:off x="7805876" y="1989795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Arial Nova Light" panose="020B0304020202020204" pitchFamily="34" charset="0"/>
              </a:rPr>
              <a:t>Ginzburg&amp;Landau</a:t>
            </a:r>
            <a:r>
              <a:rPr lang="it-IT" dirty="0">
                <a:latin typeface="Arial Nova Light" panose="020B0304020202020204" pitchFamily="34" charset="0"/>
              </a:rPr>
              <a:t>, 1950</a:t>
            </a:r>
          </a:p>
        </p:txBody>
      </p:sp>
      <p:pic>
        <p:nvPicPr>
          <p:cNvPr id="39" name="Elemento grafico 38">
            <a:extLst>
              <a:ext uri="{FF2B5EF4-FFF2-40B4-BE49-F238E27FC236}">
                <a16:creationId xmlns:a16="http://schemas.microsoft.com/office/drawing/2014/main" id="{3BAE4C18-D83D-871F-1449-7ADA9C3AE6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41485" y="2554465"/>
            <a:ext cx="5848350" cy="4391025"/>
          </a:xfrm>
          <a:prstGeom prst="rect">
            <a:avLst/>
          </a:prstGeom>
        </p:spPr>
      </p:pic>
      <p:pic>
        <p:nvPicPr>
          <p:cNvPr id="40" name="Elemento grafico 39">
            <a:extLst>
              <a:ext uri="{FF2B5EF4-FFF2-40B4-BE49-F238E27FC236}">
                <a16:creationId xmlns:a16="http://schemas.microsoft.com/office/drawing/2014/main" id="{74B207B3-EFC4-9C4D-4A57-A3F1753051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41485" y="2554464"/>
            <a:ext cx="5848350" cy="4391025"/>
          </a:xfrm>
          <a:prstGeom prst="rect">
            <a:avLst/>
          </a:prstGeom>
        </p:spPr>
      </p:pic>
      <p:pic>
        <p:nvPicPr>
          <p:cNvPr id="41" name="Elemento grafico 40">
            <a:extLst>
              <a:ext uri="{FF2B5EF4-FFF2-40B4-BE49-F238E27FC236}">
                <a16:creationId xmlns:a16="http://schemas.microsoft.com/office/drawing/2014/main" id="{B6D1C21A-2F72-5BDA-EBBF-154EF51CAB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41485" y="2554464"/>
            <a:ext cx="5848350" cy="4391025"/>
          </a:xfrm>
          <a:prstGeom prst="rect">
            <a:avLst/>
          </a:prstGeom>
        </p:spPr>
      </p:pic>
      <p:pic>
        <p:nvPicPr>
          <p:cNvPr id="42" name="Elemento grafico 41">
            <a:extLst>
              <a:ext uri="{FF2B5EF4-FFF2-40B4-BE49-F238E27FC236}">
                <a16:creationId xmlns:a16="http://schemas.microsoft.com/office/drawing/2014/main" id="{811965EA-9C36-AB48-8282-960BEAE5A0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41485" y="2437641"/>
            <a:ext cx="5848350" cy="4391025"/>
          </a:xfrm>
          <a:prstGeom prst="rect">
            <a:avLst/>
          </a:prstGeom>
        </p:spPr>
      </p:pic>
      <p:sp>
        <p:nvSpPr>
          <p:cNvPr id="43" name="Ovale 42">
            <a:extLst>
              <a:ext uri="{FF2B5EF4-FFF2-40B4-BE49-F238E27FC236}">
                <a16:creationId xmlns:a16="http://schemas.microsoft.com/office/drawing/2014/main" id="{E211BB34-1E70-8E9D-AA89-E6FA3AF5A110}"/>
              </a:ext>
            </a:extLst>
          </p:cNvPr>
          <p:cNvSpPr/>
          <p:nvPr/>
        </p:nvSpPr>
        <p:spPr>
          <a:xfrm>
            <a:off x="8844493" y="393677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4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23 L 0.0112 0.00463 L 0.02383 0.01875 L 0.04089 0.05277 L 0.06185 0.1044 L 0.07305 0.1206 L 0.08295 0.12384 " pathEditMode="relative" rAng="0" ptsTypes="AAAAAAA">
                                      <p:cBhvr>
                                        <p:cTn id="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4" grpId="0" animBg="1"/>
      <p:bldP spid="14" grpId="1" animBg="1"/>
      <p:bldP spid="15" grpId="0" animBg="1"/>
      <p:bldP spid="16" grpId="0" animBg="1"/>
      <p:bldP spid="17" grpId="0"/>
      <p:bldP spid="18" grpId="0"/>
      <p:bldP spid="19" grpId="0" animBg="1"/>
      <p:bldP spid="20" grpId="0"/>
      <p:bldP spid="34" grpId="0"/>
      <p:bldP spid="36" grpId="0"/>
      <p:bldP spid="37" grpId="0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E8C23DF-707E-A02C-DCBD-9FC7BE12F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347" y="365124"/>
            <a:ext cx="7200000" cy="54058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6BD589B-75A8-9FC8-8D29-E9216029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45"/>
            <a:ext cx="10515600" cy="1325563"/>
          </a:xfrm>
        </p:spPr>
        <p:txBody>
          <a:bodyPr/>
          <a:lstStyle/>
          <a:p>
            <a:r>
              <a:rPr lang="it-IT" dirty="0" err="1">
                <a:latin typeface="Arial Nova Light" panose="020B0304020202020204" pitchFamily="34" charset="0"/>
              </a:rPr>
              <a:t>Collective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modes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superconductors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8B93300-B147-7C1F-9DC2-8A8A3383BE1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it-IT" dirty="0">
                    <a:latin typeface="Arial Nova Light" panose="020B0304020202020204" pitchFamily="34" charset="0"/>
                  </a:rPr>
                  <a:t>Fluctuations of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complex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order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parameter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|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𝛿𝜓</m:t>
                          </m:r>
                        </m:e>
                      </m:d>
                      <m:sSup>
                        <m:sSup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𝛿𝜃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it-IT" dirty="0"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𝛿𝜓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amplitude</a:t>
                </a:r>
                <a:r>
                  <a:rPr lang="it-IT" dirty="0">
                    <a:latin typeface="Arial Nova Light" panose="020B0304020202020204" pitchFamily="34" charset="0"/>
                  </a:rPr>
                  <a:t> or </a:t>
                </a:r>
                <a:r>
                  <a:rPr lang="it-IT" dirty="0" err="1">
                    <a:latin typeface="Arial Nova Light" panose="020B0304020202020204" pitchFamily="34" charset="0"/>
                  </a:rPr>
                  <a:t>Higgs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fluctuations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have</a:t>
                </a:r>
                <a:r>
                  <a:rPr lang="it-IT" dirty="0">
                    <a:latin typeface="Arial Nova Light" panose="020B0304020202020204" pitchFamily="34" charset="0"/>
                  </a:rPr>
                  <a:t> mass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it-IT" dirty="0"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𝛿𝜃</m:t>
                    </m:r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phase</a:t>
                </a:r>
                <a:r>
                  <a:rPr lang="it-IT" dirty="0">
                    <a:latin typeface="Arial Nova Light" panose="020B0304020202020204" pitchFamily="34" charset="0"/>
                  </a:rPr>
                  <a:t> or </a:t>
                </a:r>
                <a:r>
                  <a:rPr lang="it-IT" dirty="0" err="1">
                    <a:latin typeface="Arial Nova Light" panose="020B0304020202020204" pitchFamily="34" charset="0"/>
                  </a:rPr>
                  <a:t>Goldstone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fluctuations</a:t>
                </a:r>
                <a:r>
                  <a:rPr lang="it-IT" dirty="0">
                    <a:latin typeface="Arial Nova Light" panose="020B0304020202020204" pitchFamily="34" charset="0"/>
                  </a:rPr>
                  <a:t> are </a:t>
                </a:r>
                <a:r>
                  <a:rPr lang="it-IT" dirty="0" err="1">
                    <a:latin typeface="Arial Nova Light" panose="020B0304020202020204" pitchFamily="34" charset="0"/>
                  </a:rPr>
                  <a:t>massless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r>
                  <a:rPr lang="it-IT" dirty="0">
                    <a:latin typeface="Arial Nova Light" panose="020B0304020202020204" pitchFamily="34" charset="0"/>
                  </a:rPr>
                  <a:t>Do </a:t>
                </a:r>
                <a:r>
                  <a:rPr lang="it-IT" dirty="0" err="1">
                    <a:latin typeface="Arial Nova Light" panose="020B0304020202020204" pitchFamily="34" charset="0"/>
                  </a:rPr>
                  <a:t>not</a:t>
                </a:r>
                <a:r>
                  <a:rPr lang="it-IT" dirty="0">
                    <a:latin typeface="Arial Nova Light" panose="020B0304020202020204" pitchFamily="34" charset="0"/>
                  </a:rPr>
                  <a:t> miss the </a:t>
                </a:r>
                <a:r>
                  <a:rPr lang="it-IT" dirty="0" err="1">
                    <a:solidFill>
                      <a:schemeClr val="bg2">
                        <a:lumMod val="50000"/>
                      </a:schemeClr>
                    </a:solidFill>
                    <a:latin typeface="Arial Nova Light" panose="020B0304020202020204" pitchFamily="34" charset="0"/>
                  </a:rPr>
                  <a:t>quasiparticle</a:t>
                </a:r>
                <a:r>
                  <a:rPr lang="it-IT" dirty="0">
                    <a:solidFill>
                      <a:srgbClr val="C00000"/>
                    </a:solidFill>
                    <a:latin typeface="Arial Nova Light" panose="020B0304020202020204" pitchFamily="34" charset="0"/>
                  </a:rPr>
                  <a:t> </a:t>
                </a:r>
                <a:r>
                  <a:rPr lang="it-IT" dirty="0">
                    <a:latin typeface="Arial Nova Light" panose="020B0304020202020204" pitchFamily="34" charset="0"/>
                  </a:rPr>
                  <a:t>continuum!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8B93300-B147-7C1F-9DC2-8A8A3383BE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118" t="-23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7217A7BB-0281-9DCA-C25F-5B1373CAB459}"/>
              </a:ext>
            </a:extLst>
          </p:cNvPr>
          <p:cNvSpPr/>
          <p:nvPr/>
        </p:nvSpPr>
        <p:spPr>
          <a:xfrm>
            <a:off x="8784967" y="5132878"/>
            <a:ext cx="1542857" cy="514286"/>
          </a:xfrm>
          <a:custGeom>
            <a:avLst/>
            <a:gdLst>
              <a:gd name="connsiteX0" fmla="*/ 3175 w 2168525"/>
              <a:gd name="connsiteY0" fmla="*/ 0 h 676275"/>
              <a:gd name="connsiteX1" fmla="*/ 2168525 w 2168525"/>
              <a:gd name="connsiteY1" fmla="*/ 0 h 676275"/>
              <a:gd name="connsiteX2" fmla="*/ 2168525 w 2168525"/>
              <a:gd name="connsiteY2" fmla="*/ 315151 h 676275"/>
              <a:gd name="connsiteX3" fmla="*/ 2168525 w 2168525"/>
              <a:gd name="connsiteY3" fmla="*/ 317500 h 676275"/>
              <a:gd name="connsiteX4" fmla="*/ 2156332 w 2168525"/>
              <a:gd name="connsiteY4" fmla="*/ 319518 h 676275"/>
              <a:gd name="connsiteX5" fmla="*/ 1921733 w 2168525"/>
              <a:gd name="connsiteY5" fmla="*/ 403525 h 676275"/>
              <a:gd name="connsiteX6" fmla="*/ 1151731 w 2168525"/>
              <a:gd name="connsiteY6" fmla="*/ 613276 h 676275"/>
              <a:gd name="connsiteX7" fmla="*/ 8525 w 2168525"/>
              <a:gd name="connsiteY7" fmla="*/ 675151 h 676275"/>
              <a:gd name="connsiteX8" fmla="*/ 243283 w 2168525"/>
              <a:gd name="connsiteY8" fmla="*/ 636025 h 676275"/>
              <a:gd name="connsiteX9" fmla="*/ 0 w 2168525"/>
              <a:gd name="connsiteY9" fmla="*/ 676275 h 676275"/>
              <a:gd name="connsiteX10" fmla="*/ 3175 w 2168525"/>
              <a:gd name="connsiteY10" fmla="*/ 0 h 676275"/>
              <a:gd name="connsiteX0" fmla="*/ 3175 w 2168525"/>
              <a:gd name="connsiteY0" fmla="*/ 0 h 676275"/>
              <a:gd name="connsiteX1" fmla="*/ 2168525 w 2168525"/>
              <a:gd name="connsiteY1" fmla="*/ 0 h 676275"/>
              <a:gd name="connsiteX2" fmla="*/ 2168525 w 2168525"/>
              <a:gd name="connsiteY2" fmla="*/ 315151 h 676275"/>
              <a:gd name="connsiteX3" fmla="*/ 2168525 w 2168525"/>
              <a:gd name="connsiteY3" fmla="*/ 317500 h 676275"/>
              <a:gd name="connsiteX4" fmla="*/ 2156332 w 2168525"/>
              <a:gd name="connsiteY4" fmla="*/ 319518 h 676275"/>
              <a:gd name="connsiteX5" fmla="*/ 1921733 w 2168525"/>
              <a:gd name="connsiteY5" fmla="*/ 403525 h 676275"/>
              <a:gd name="connsiteX6" fmla="*/ 1151731 w 2168525"/>
              <a:gd name="connsiteY6" fmla="*/ 613276 h 676275"/>
              <a:gd name="connsiteX7" fmla="*/ 8525 w 2168525"/>
              <a:gd name="connsiteY7" fmla="*/ 675151 h 676275"/>
              <a:gd name="connsiteX8" fmla="*/ 0 w 2168525"/>
              <a:gd name="connsiteY8" fmla="*/ 676275 h 676275"/>
              <a:gd name="connsiteX9" fmla="*/ 3175 w 2168525"/>
              <a:gd name="connsiteY9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68525" h="676275">
                <a:moveTo>
                  <a:pt x="3175" y="0"/>
                </a:moveTo>
                <a:lnTo>
                  <a:pt x="2168525" y="0"/>
                </a:lnTo>
                <a:lnTo>
                  <a:pt x="2168525" y="315151"/>
                </a:lnTo>
                <a:lnTo>
                  <a:pt x="2168525" y="317500"/>
                </a:lnTo>
                <a:lnTo>
                  <a:pt x="2156332" y="319518"/>
                </a:lnTo>
                <a:lnTo>
                  <a:pt x="1921733" y="403525"/>
                </a:lnTo>
                <a:cubicBezTo>
                  <a:pt x="1673954" y="490053"/>
                  <a:pt x="1421731" y="568276"/>
                  <a:pt x="1151731" y="613276"/>
                </a:cubicBezTo>
                <a:cubicBezTo>
                  <a:pt x="791731" y="673275"/>
                  <a:pt x="400128" y="674213"/>
                  <a:pt x="8525" y="675151"/>
                </a:cubicBezTo>
                <a:lnTo>
                  <a:pt x="0" y="676275"/>
                </a:lnTo>
                <a:cubicBezTo>
                  <a:pt x="1058" y="450850"/>
                  <a:pt x="2117" y="225425"/>
                  <a:pt x="3175" y="0"/>
                </a:cubicBezTo>
                <a:close/>
              </a:path>
            </a:pathLst>
          </a:cu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Figura a mano libera 21">
            <a:extLst>
              <a:ext uri="{FF2B5EF4-FFF2-40B4-BE49-F238E27FC236}">
                <a16:creationId xmlns:a16="http://schemas.microsoft.com/office/drawing/2014/main" id="{D7EAC56E-1E62-8033-6F95-3F597504E3B0}"/>
              </a:ext>
            </a:extLst>
          </p:cNvPr>
          <p:cNvSpPr/>
          <p:nvPr/>
        </p:nvSpPr>
        <p:spPr>
          <a:xfrm>
            <a:off x="8784967" y="5256601"/>
            <a:ext cx="1542857" cy="385714"/>
          </a:xfrm>
          <a:custGeom>
            <a:avLst/>
            <a:gdLst>
              <a:gd name="connsiteX0" fmla="*/ 0 w 2169367"/>
              <a:gd name="connsiteY0" fmla="*/ 433873 h 433873"/>
              <a:gd name="connsiteX1" fmla="*/ 914400 w 2169367"/>
              <a:gd name="connsiteY1" fmla="*/ 354563 h 433873"/>
              <a:gd name="connsiteX2" fmla="*/ 2169367 w 2169367"/>
              <a:gd name="connsiteY2" fmla="*/ 0 h 4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9367" h="433873">
                <a:moveTo>
                  <a:pt x="0" y="433873"/>
                </a:moveTo>
                <a:cubicBezTo>
                  <a:pt x="276419" y="430374"/>
                  <a:pt x="552839" y="426875"/>
                  <a:pt x="914400" y="354563"/>
                </a:cubicBezTo>
                <a:cubicBezTo>
                  <a:pt x="1275961" y="282251"/>
                  <a:pt x="1722664" y="141125"/>
                  <a:pt x="2169367" y="0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1A818C8-B0D0-69E7-2DF1-2BA775B5496D}"/>
              </a:ext>
            </a:extLst>
          </p:cNvPr>
          <p:cNvCxnSpPr/>
          <p:nvPr/>
        </p:nvCxnSpPr>
        <p:spPr>
          <a:xfrm flipV="1">
            <a:off x="8784969" y="5652162"/>
            <a:ext cx="1542856" cy="642857"/>
          </a:xfrm>
          <a:prstGeom prst="line">
            <a:avLst/>
          </a:prstGeom>
          <a:ln w="1905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17F6876-B2CC-8EC0-9F40-8ECFAE30435E}"/>
              </a:ext>
            </a:extLst>
          </p:cNvPr>
          <p:cNvCxnSpPr>
            <a:cxnSpLocks/>
          </p:cNvCxnSpPr>
          <p:nvPr/>
        </p:nvCxnSpPr>
        <p:spPr>
          <a:xfrm flipV="1">
            <a:off x="8784969" y="4752162"/>
            <a:ext cx="0" cy="180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95FBC2A-0DA4-17CF-C59E-0616FA5F2749}"/>
              </a:ext>
            </a:extLst>
          </p:cNvPr>
          <p:cNvCxnSpPr>
            <a:cxnSpLocks/>
          </p:cNvCxnSpPr>
          <p:nvPr/>
        </p:nvCxnSpPr>
        <p:spPr>
          <a:xfrm>
            <a:off x="8527825" y="6295019"/>
            <a:ext cx="180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9E601A4-E827-F7BD-44FD-8F65A450235F}"/>
                  </a:ext>
                </a:extLst>
              </p:cNvPr>
              <p:cNvSpPr txBox="1"/>
              <p:nvPr/>
            </p:nvSpPr>
            <p:spPr>
              <a:xfrm>
                <a:off x="10327825" y="6295019"/>
                <a:ext cx="132087" cy="197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9E601A4-E827-F7BD-44FD-8F65A4502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7825" y="6295019"/>
                <a:ext cx="132087" cy="197856"/>
              </a:xfrm>
              <a:prstGeom prst="rect">
                <a:avLst/>
              </a:prstGeom>
              <a:blipFill>
                <a:blip r:embed="rId5"/>
                <a:stretch>
                  <a:fillRect l="-63636" r="-54545" b="-78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9DC69D4-C8C6-AE1A-6BC3-B0CF6E11A3E0}"/>
                  </a:ext>
                </a:extLst>
              </p:cNvPr>
              <p:cNvSpPr txBox="1"/>
              <p:nvPr/>
            </p:nvSpPr>
            <p:spPr>
              <a:xfrm>
                <a:off x="8527825" y="4752162"/>
                <a:ext cx="160484" cy="197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9DC69D4-C8C6-AE1A-6BC3-B0CF6E11A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25" y="4752162"/>
                <a:ext cx="160484" cy="197856"/>
              </a:xfrm>
              <a:prstGeom prst="rect">
                <a:avLst/>
              </a:prstGeom>
              <a:blipFill>
                <a:blip r:embed="rId6"/>
                <a:stretch>
                  <a:fillRect l="-38462" r="-46154" b="-406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3F05235-87CB-DE2D-A33B-B330D8564B8D}"/>
                  </a:ext>
                </a:extLst>
              </p:cNvPr>
              <p:cNvSpPr/>
              <p:nvPr/>
            </p:nvSpPr>
            <p:spPr>
              <a:xfrm>
                <a:off x="8356235" y="5457650"/>
                <a:ext cx="50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3F05235-87CB-DE2D-A33B-B330D8564B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6235" y="5457650"/>
                <a:ext cx="50366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20D2FC0-6B41-E896-9635-B65575AA2E84}"/>
              </a:ext>
            </a:extLst>
          </p:cNvPr>
          <p:cNvSpPr/>
          <p:nvPr/>
        </p:nvSpPr>
        <p:spPr>
          <a:xfrm>
            <a:off x="10221913" y="2974975"/>
            <a:ext cx="331798" cy="708025"/>
          </a:xfrm>
          <a:custGeom>
            <a:avLst/>
            <a:gdLst>
              <a:gd name="connsiteX0" fmla="*/ 0 w 331798"/>
              <a:gd name="connsiteY0" fmla="*/ 0 h 708025"/>
              <a:gd name="connsiteX1" fmla="*/ 100012 w 331798"/>
              <a:gd name="connsiteY1" fmla="*/ 84138 h 708025"/>
              <a:gd name="connsiteX2" fmla="*/ 179387 w 331798"/>
              <a:gd name="connsiteY2" fmla="*/ 180975 h 708025"/>
              <a:gd name="connsiteX3" fmla="*/ 244475 w 331798"/>
              <a:gd name="connsiteY3" fmla="*/ 279400 h 708025"/>
              <a:gd name="connsiteX4" fmla="*/ 288925 w 331798"/>
              <a:gd name="connsiteY4" fmla="*/ 377825 h 708025"/>
              <a:gd name="connsiteX5" fmla="*/ 320675 w 331798"/>
              <a:gd name="connsiteY5" fmla="*/ 493713 h 708025"/>
              <a:gd name="connsiteX6" fmla="*/ 331787 w 331798"/>
              <a:gd name="connsiteY6" fmla="*/ 600075 h 708025"/>
              <a:gd name="connsiteX7" fmla="*/ 319087 w 331798"/>
              <a:gd name="connsiteY7" fmla="*/ 708025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798" h="708025">
                <a:moveTo>
                  <a:pt x="0" y="0"/>
                </a:moveTo>
                <a:cubicBezTo>
                  <a:pt x="35057" y="26988"/>
                  <a:pt x="70114" y="53976"/>
                  <a:pt x="100012" y="84138"/>
                </a:cubicBezTo>
                <a:cubicBezTo>
                  <a:pt x="129910" y="114300"/>
                  <a:pt x="155310" y="148431"/>
                  <a:pt x="179387" y="180975"/>
                </a:cubicBezTo>
                <a:cubicBezTo>
                  <a:pt x="203464" y="213519"/>
                  <a:pt x="226219" y="246592"/>
                  <a:pt x="244475" y="279400"/>
                </a:cubicBezTo>
                <a:cubicBezTo>
                  <a:pt x="262731" y="312208"/>
                  <a:pt x="276225" y="342106"/>
                  <a:pt x="288925" y="377825"/>
                </a:cubicBezTo>
                <a:cubicBezTo>
                  <a:pt x="301625" y="413544"/>
                  <a:pt x="313531" y="456671"/>
                  <a:pt x="320675" y="493713"/>
                </a:cubicBezTo>
                <a:cubicBezTo>
                  <a:pt x="327819" y="530755"/>
                  <a:pt x="332052" y="564356"/>
                  <a:pt x="331787" y="600075"/>
                </a:cubicBezTo>
                <a:cubicBezTo>
                  <a:pt x="331522" y="635794"/>
                  <a:pt x="325304" y="671909"/>
                  <a:pt x="319087" y="708025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CA6D195A-E7D2-6992-D920-DFA0FC179B15}"/>
              </a:ext>
            </a:extLst>
          </p:cNvPr>
          <p:cNvSpPr/>
          <p:nvPr/>
        </p:nvSpPr>
        <p:spPr>
          <a:xfrm>
            <a:off x="10231438" y="3090863"/>
            <a:ext cx="544512" cy="241232"/>
          </a:xfrm>
          <a:custGeom>
            <a:avLst/>
            <a:gdLst>
              <a:gd name="connsiteX0" fmla="*/ 544512 w 544512"/>
              <a:gd name="connsiteY0" fmla="*/ 0 h 241232"/>
              <a:gd name="connsiteX1" fmla="*/ 481012 w 544512"/>
              <a:gd name="connsiteY1" fmla="*/ 92075 h 241232"/>
              <a:gd name="connsiteX2" fmla="*/ 401637 w 544512"/>
              <a:gd name="connsiteY2" fmla="*/ 177800 h 241232"/>
              <a:gd name="connsiteX3" fmla="*/ 311150 w 544512"/>
              <a:gd name="connsiteY3" fmla="*/ 234950 h 241232"/>
              <a:gd name="connsiteX4" fmla="*/ 230187 w 544512"/>
              <a:gd name="connsiteY4" fmla="*/ 234950 h 241232"/>
              <a:gd name="connsiteX5" fmla="*/ 147637 w 544512"/>
              <a:gd name="connsiteY5" fmla="*/ 192087 h 241232"/>
              <a:gd name="connsiteX6" fmla="*/ 87312 w 544512"/>
              <a:gd name="connsiteY6" fmla="*/ 144462 h 241232"/>
              <a:gd name="connsiteX7" fmla="*/ 0 w 544512"/>
              <a:gd name="connsiteY7" fmla="*/ 77787 h 24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4512" h="241232">
                <a:moveTo>
                  <a:pt x="544512" y="0"/>
                </a:moveTo>
                <a:cubicBezTo>
                  <a:pt x="524668" y="31221"/>
                  <a:pt x="504824" y="62442"/>
                  <a:pt x="481012" y="92075"/>
                </a:cubicBezTo>
                <a:cubicBezTo>
                  <a:pt x="457200" y="121708"/>
                  <a:pt x="429947" y="153988"/>
                  <a:pt x="401637" y="177800"/>
                </a:cubicBezTo>
                <a:cubicBezTo>
                  <a:pt x="373327" y="201613"/>
                  <a:pt x="339725" y="225425"/>
                  <a:pt x="311150" y="234950"/>
                </a:cubicBezTo>
                <a:cubicBezTo>
                  <a:pt x="282575" y="244475"/>
                  <a:pt x="257439" y="242094"/>
                  <a:pt x="230187" y="234950"/>
                </a:cubicBezTo>
                <a:cubicBezTo>
                  <a:pt x="202935" y="227806"/>
                  <a:pt x="171450" y="207168"/>
                  <a:pt x="147637" y="192087"/>
                </a:cubicBezTo>
                <a:cubicBezTo>
                  <a:pt x="123824" y="177006"/>
                  <a:pt x="111918" y="163512"/>
                  <a:pt x="87312" y="144462"/>
                </a:cubicBezTo>
                <a:cubicBezTo>
                  <a:pt x="62706" y="125412"/>
                  <a:pt x="31353" y="101599"/>
                  <a:pt x="0" y="77787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61B26E2-8097-6999-E224-6A97C5D3669B}"/>
              </a:ext>
            </a:extLst>
          </p:cNvPr>
          <p:cNvSpPr/>
          <p:nvPr/>
        </p:nvSpPr>
        <p:spPr>
          <a:xfrm>
            <a:off x="10422934" y="3229243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029 -0.00787 L 0.00482 2.22222E-6 L 0.00039 0.00278 L -0.0056 0.00139 L -0.01068 -0.00509 " pathEditMode="relative" ptsTypes="AAAAA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-0.02547 L -0.00443 -0.01736 L -0.00091 -0.0081 L 0.0013 0.00116 L 0.00273 0.01528 L 0.00339 0.02338 " pathEditMode="relative" rAng="0" ptsTypes="AAAAAA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/>
      <p:bldP spid="27" grpId="0"/>
      <p:bldP spid="28" grpId="0"/>
      <p:bldP spid="9" grpId="0" animBg="1"/>
      <p:bldP spid="14" grpId="0" animBg="1"/>
      <p:bldP spid="6" grpId="0" animBg="1"/>
      <p:bldP spid="6" grpId="1" animBg="1"/>
      <p:bldP spid="6" grpId="2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va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</TotalTime>
  <Words>562</Words>
  <Application>Microsoft Office PowerPoint</Application>
  <PresentationFormat>Widescreen</PresentationFormat>
  <Paragraphs>136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Arial Nova Light</vt:lpstr>
      <vt:lpstr>Calibri</vt:lpstr>
      <vt:lpstr>Cambria Math</vt:lpstr>
      <vt:lpstr>Garamond</vt:lpstr>
      <vt:lpstr>Tema di Office</vt:lpstr>
      <vt:lpstr>Presentazione standard di PowerPoint</vt:lpstr>
      <vt:lpstr>Outline</vt:lpstr>
      <vt:lpstr>(I did not come up with this title…)</vt:lpstr>
      <vt:lpstr>Explaining the –ly </vt:lpstr>
      <vt:lpstr>Explaining the –ly… Fifty years later</vt:lpstr>
      <vt:lpstr>Multiphaseted materials</vt:lpstr>
      <vt:lpstr>The superconducting phase</vt:lpstr>
      <vt:lpstr>The superconducting phase</vt:lpstr>
      <vt:lpstr>Collective modes of superconductors</vt:lpstr>
      <vt:lpstr>Probing collective modes…</vt:lpstr>
      <vt:lpstr>Probing collective modes…</vt:lpstr>
      <vt:lpstr>An example: NbSe2</vt:lpstr>
      <vt:lpstr>An example: NbSe2</vt:lpstr>
      <vt:lpstr>Perspective: LSCO</vt:lpstr>
      <vt:lpstr>Conclusion: same phase… different faces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weesible scale</dc:title>
  <dc:creator>Jacopo Fiore</dc:creator>
  <cp:lastModifiedBy>Jacopo Fiore</cp:lastModifiedBy>
  <cp:revision>12</cp:revision>
  <dcterms:created xsi:type="dcterms:W3CDTF">2023-01-22T15:45:15Z</dcterms:created>
  <dcterms:modified xsi:type="dcterms:W3CDTF">2023-02-07T17:38:27Z</dcterms:modified>
</cp:coreProperties>
</file>