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60" r:id="rId4"/>
    <p:sldId id="263" r:id="rId5"/>
    <p:sldId id="261" r:id="rId6"/>
    <p:sldId id="262" r:id="rId7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2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27757-0075-DE44-8936-6D87A5BF96E3}" type="datetimeFigureOut">
              <a:rPr lang="en-IT" smtClean="0"/>
              <a:t>15/02/23</a:t>
            </a:fld>
            <a:endParaRPr lang="en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BDF87-541E-FA4D-B6DA-7C3EB53F7998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597257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DCAE0-BE90-C559-C4F0-E4910578F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6FBE07-A4A9-BE02-7610-A59F8F72E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6EB34-22E5-C0C2-3007-D71B3E9EB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E4ECE-F8E0-8BEA-C531-68B807EB5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20230215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FFDEE-0F86-B7E5-C79A-E8F67B8EA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5148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0458-3972-0585-5751-73F0D3240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ACE33-4589-084B-FDF2-096441D96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CF8F6-B08A-3073-AB91-B4DC9A77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4BAD9-1A5A-6BB5-A29A-D8269EFF9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20230215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C6670-E034-0668-C18E-79E436ADB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7584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733965-611A-9059-0A66-95E70AD95F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186E3C-AFC5-5500-BCBF-BCED341E22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CE160-BB6B-AF26-217C-4BF7C7CD5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39E90-BF2B-7200-9AEE-3C41F3EFB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20230215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89FC5-BF74-55B1-3688-9FAB6A0B1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742080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144DC-A0C4-160D-D24C-7E9536494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FBFF4-87E4-4422-6D60-65037D421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7E696-DB54-A6A5-2FF2-E844BA9DC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BAB61-0BBC-DD8E-35AF-5C3A036D7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20230215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47B0A-5468-FE64-F820-E0580719C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1366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4F968-0C8E-2BA0-3468-650E09B44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1BD35-1D55-7D1B-1C09-F622A705B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AB42-F4C5-A7FB-9CBD-4E3055812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1A2F4-D93E-4FE5-4338-BDF3C0446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20230215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605C4-76C8-D1FA-9193-1360D38EE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8993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E9D48-E16E-A5E3-D7BC-57699DDB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5ABAD-BCFE-EC9D-6264-EEBB6800C7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E68FD1-3616-EC5B-3521-BE1088C590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3F9078-88FA-6824-EFF4-504790175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461239-E2B2-F10E-AEEC-AC5F2EDD2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20230215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9F4560-F038-D14E-B91D-6C966870F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5274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E0D39-0305-5C77-A026-10C3742C8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BA87E-CD1F-4522-C81E-F0D01551D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4E7AFA-1095-2F5A-1DA3-C04AF1356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D423D7-784F-BC54-942F-E4C96F131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E09825-32A2-A9CC-8B6C-B89F19A77E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93B19E-DAFE-79F4-251A-1C5BD7FB8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D79A54-AB88-9E7D-F7AA-0DA34B33F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20230215</a:t>
            </a:r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C76FB7-DEFB-8D5D-875F-9F2DFD63E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7379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0499D-41DD-923B-2ADD-61654981E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9CEB3D-656B-19DD-AEEA-81C970841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2AB2AA-F4F7-D3F9-3905-01D16DAF7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20230215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C7714A-E719-A380-9752-00767F359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6004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EE0A66-9167-FF84-1444-580B20E21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26AF01-2837-FA32-C92F-F99FEC445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20230215</a:t>
            </a:r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2A108-9730-6CFC-B4BC-215555EDE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26459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9A082-6670-8088-72A9-41397D518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A2BEC-C320-3E35-8640-4D23639B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1AF6E-028A-1060-ECF9-A2067F076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586854-C5D3-F4E5-BA0E-A686A8DC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B3545-9E9A-23A0-B620-1A5C35018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20230215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2A71AA-8E42-3526-5C40-4CBDF5005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4738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5B778-5FC0-D013-CB62-2DE3B0C97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71E41E-9F12-B405-AD2D-4BA488736A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2567B4-AF0A-6EEF-2ADB-817047B56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6AF33-C738-2840-575B-EEAA19B3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1A0F2-859B-78EE-82F2-CBA813DE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20230215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26E56-DCCB-609B-CEAB-5C374E816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9683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76A619-B1C1-9A60-8320-CD4B3FE5C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D00DE-7445-D42B-DF09-2E202A63A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1F35E-E405-72AC-F451-BA5046031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E5441-B998-AF23-1465-6FFD647D2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stefano, anna grazia, mario Intro 20230215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3A103-A1A8-889D-7CC7-A06A47AC43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9948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A6055-4ACD-FDF8-B84D-58D7D93D30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9888" y="28208"/>
            <a:ext cx="9144000" cy="1168504"/>
          </a:xfrm>
        </p:spPr>
        <p:txBody>
          <a:bodyPr>
            <a:noAutofit/>
          </a:bodyPr>
          <a:lstStyle/>
          <a:p>
            <a:r>
              <a:rPr lang="en-IT" sz="3600" dirty="0"/>
              <a:t>Open Science CoPER n.17</a:t>
            </a:r>
            <a:br>
              <a:rPr lang="en-IT" sz="3600" dirty="0"/>
            </a:br>
            <a:r>
              <a:rPr lang="en-GB" sz="1600" dirty="0"/>
              <a:t>https://agenda.infn.it/e/coper.openscience</a:t>
            </a:r>
            <a:r>
              <a:rPr lang="en-GB" sz="1100" dirty="0"/>
              <a:t>/17</a:t>
            </a:r>
            <a:br>
              <a:rPr lang="en-GB" sz="1100" dirty="0"/>
            </a:br>
            <a:r>
              <a:rPr lang="en-GB" sz="1200" b="1" dirty="0"/>
              <a:t>https://</a:t>
            </a:r>
            <a:r>
              <a:rPr lang="en-GB" sz="1200" b="1" dirty="0" err="1"/>
              <a:t>home.infn.it</a:t>
            </a:r>
            <a:r>
              <a:rPr lang="en-GB" sz="1200" b="1" dirty="0"/>
              <a:t>/</a:t>
            </a:r>
            <a:r>
              <a:rPr lang="en-GB" sz="1200" b="1" dirty="0" err="1"/>
              <a:t>conper</a:t>
            </a:r>
            <a:r>
              <a:rPr lang="en-GB" sz="1200" b="1" dirty="0"/>
              <a:t>/</a:t>
            </a:r>
            <a:r>
              <a:rPr lang="en-GB" sz="1200" b="1" dirty="0" err="1"/>
              <a:t>openscience.html</a:t>
            </a:r>
            <a:endParaRPr lang="en-IT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CF4433-F85D-FBC2-67BC-00F167C6AE6E}"/>
              </a:ext>
            </a:extLst>
          </p:cNvPr>
          <p:cNvSpPr txBox="1"/>
          <p:nvPr/>
        </p:nvSpPr>
        <p:spPr>
          <a:xfrm>
            <a:off x="3357429" y="1223216"/>
            <a:ext cx="4782335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/>
              <a:t>S</a:t>
            </a:r>
            <a:r>
              <a:rPr lang="en-IT" sz="1200" dirty="0"/>
              <a:t>tefano, Anna Grazia, Mario</a:t>
            </a:r>
          </a:p>
          <a:p>
            <a:pPr algn="ctr"/>
            <a:r>
              <a:rPr lang="en-IT" sz="1200" dirty="0"/>
              <a:t>20230215</a:t>
            </a:r>
          </a:p>
          <a:p>
            <a:pPr algn="ctr"/>
            <a:r>
              <a:rPr lang="en-GB" sz="2000" dirty="0"/>
              <a:t>https://</a:t>
            </a:r>
            <a:r>
              <a:rPr lang="en-GB" sz="2000" dirty="0" err="1"/>
              <a:t>blue.meet.garr.it</a:t>
            </a:r>
            <a:r>
              <a:rPr lang="en-GB" sz="2000" dirty="0"/>
              <a:t>/b/ire-hnm-o6q-cz7</a:t>
            </a:r>
            <a:endParaRPr lang="en-IT" sz="2000" dirty="0"/>
          </a:p>
          <a:p>
            <a:pPr algn="ctr"/>
            <a:endParaRPr lang="en-IT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8EC02D3-9975-1E35-881F-F2205B3DA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20230215</a:t>
            </a:r>
            <a:endParaRPr lang="en-IT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7F078E7-4C2D-64AB-2BA3-CB293384D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1</a:t>
            </a:fld>
            <a:endParaRPr lang="en-IT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D66D74-FABC-2D22-9210-C039FB2EB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915" y="150596"/>
            <a:ext cx="3048713" cy="165076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B6E2855-B873-CCF7-01F8-5DC718748D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3287" y="-7382"/>
            <a:ext cx="3048713" cy="16507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BAEC0BD-E9F4-28FB-9E96-DD9E2422C8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1552" y="1924784"/>
            <a:ext cx="7634088" cy="478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83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DFD3F-9BBC-366F-AB09-C64755A3C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2839"/>
          </a:xfrm>
        </p:spPr>
        <p:txBody>
          <a:bodyPr>
            <a:normAutofit fontScale="90000"/>
          </a:bodyPr>
          <a:lstStyle/>
          <a:p>
            <a:r>
              <a:rPr lang="en-IT" b="1" dirty="0"/>
              <a:t>aggiornamenti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C3E50-C31D-6747-FEF9-C19234FEB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269" y="1633591"/>
            <a:ext cx="11147461" cy="4859283"/>
          </a:xfrm>
        </p:spPr>
        <p:txBody>
          <a:bodyPr>
            <a:normAutofit fontScale="85000" lnSpcReduction="20000"/>
          </a:bodyPr>
          <a:lstStyle/>
          <a:p>
            <a:r>
              <a:rPr lang="en-GB" dirty="0" err="1"/>
              <a:t>Riunione</a:t>
            </a:r>
            <a:r>
              <a:rPr lang="en-GB" dirty="0"/>
              <a:t> </a:t>
            </a:r>
            <a:r>
              <a:rPr lang="en-GB" dirty="0" err="1"/>
              <a:t>CoPER</a:t>
            </a:r>
            <a:r>
              <a:rPr lang="en-GB" dirty="0"/>
              <a:t> del 6 </a:t>
            </a:r>
            <a:r>
              <a:rPr lang="en-GB" dirty="0" err="1"/>
              <a:t>febbraio</a:t>
            </a:r>
            <a:endParaRPr lang="en-GB" dirty="0"/>
          </a:p>
          <a:p>
            <a:pPr lvl="1"/>
            <a:r>
              <a:rPr lang="en-GB" sz="1800" dirty="0" err="1">
                <a:solidFill>
                  <a:srgbClr val="222222"/>
                </a:solidFill>
              </a:rPr>
              <a:t>Incontro</a:t>
            </a:r>
            <a:r>
              <a:rPr lang="en-GB" sz="1800" dirty="0">
                <a:solidFill>
                  <a:srgbClr val="222222"/>
                </a:solidFill>
              </a:rPr>
              <a:t> con </a:t>
            </a:r>
            <a:r>
              <a:rPr lang="en-GB" sz="1800" dirty="0" err="1">
                <a:solidFill>
                  <a:srgbClr val="222222"/>
                </a:solidFill>
              </a:rPr>
              <a:t>Ministra</a:t>
            </a:r>
            <a:endParaRPr lang="en-GB" sz="1800" dirty="0">
              <a:solidFill>
                <a:srgbClr val="222222"/>
              </a:solidFill>
            </a:endParaRPr>
          </a:p>
          <a:p>
            <a:pPr lvl="1"/>
            <a:r>
              <a:rPr lang="en-GB" sz="1800" dirty="0" err="1">
                <a:solidFill>
                  <a:srgbClr val="222222"/>
                </a:solidFill>
              </a:rPr>
              <a:t>Incentrata</a:t>
            </a:r>
            <a:r>
              <a:rPr lang="en-GB" sz="1800" dirty="0">
                <a:solidFill>
                  <a:srgbClr val="222222"/>
                </a:solidFill>
              </a:rPr>
              <a:t> </a:t>
            </a:r>
            <a:r>
              <a:rPr lang="en-GB" sz="1800" dirty="0" err="1">
                <a:solidFill>
                  <a:srgbClr val="222222"/>
                </a:solidFill>
              </a:rPr>
              <a:t>su</a:t>
            </a:r>
            <a:r>
              <a:rPr lang="en-GB" sz="1800" dirty="0">
                <a:solidFill>
                  <a:srgbClr val="222222"/>
                </a:solidFill>
              </a:rPr>
              <a:t> CCNL e nuovo </a:t>
            </a:r>
            <a:r>
              <a:rPr lang="en-GB" sz="1800" dirty="0" err="1">
                <a:solidFill>
                  <a:srgbClr val="222222"/>
                </a:solidFill>
              </a:rPr>
              <a:t>regolamento</a:t>
            </a:r>
            <a:r>
              <a:rPr lang="en-GB" sz="1800" dirty="0">
                <a:solidFill>
                  <a:srgbClr val="222222"/>
                </a:solidFill>
              </a:rPr>
              <a:t> (</a:t>
            </a:r>
            <a:r>
              <a:rPr lang="en-GB" sz="1800" dirty="0" err="1">
                <a:solidFill>
                  <a:srgbClr val="222222"/>
                </a:solidFill>
              </a:rPr>
              <a:t>incluso</a:t>
            </a:r>
            <a:r>
              <a:rPr lang="en-GB" sz="1800" dirty="0">
                <a:solidFill>
                  <a:srgbClr val="222222"/>
                </a:solidFill>
              </a:rPr>
              <a:t> </a:t>
            </a:r>
            <a:r>
              <a:rPr lang="en-GB" sz="1800" dirty="0" err="1">
                <a:solidFill>
                  <a:srgbClr val="222222"/>
                </a:solidFill>
              </a:rPr>
              <a:t>nome</a:t>
            </a:r>
            <a:r>
              <a:rPr lang="en-GB" sz="1800" dirty="0">
                <a:solidFill>
                  <a:srgbClr val="222222"/>
                </a:solidFill>
              </a:rPr>
              <a:t>). </a:t>
            </a:r>
            <a:r>
              <a:rPr lang="en-GB" sz="1800" dirty="0" err="1">
                <a:solidFill>
                  <a:srgbClr val="222222"/>
                </a:solidFill>
              </a:rPr>
              <a:t>Gruppi</a:t>
            </a:r>
            <a:r>
              <a:rPr lang="en-GB" sz="1800" dirty="0">
                <a:solidFill>
                  <a:srgbClr val="222222"/>
                </a:solidFill>
              </a:rPr>
              <a:t> di </a:t>
            </a:r>
            <a:r>
              <a:rPr lang="en-GB" sz="1800" dirty="0" err="1">
                <a:solidFill>
                  <a:srgbClr val="222222"/>
                </a:solidFill>
              </a:rPr>
              <a:t>lavoro</a:t>
            </a:r>
            <a:r>
              <a:rPr lang="en-GB" sz="1800" dirty="0">
                <a:solidFill>
                  <a:srgbClr val="222222"/>
                </a:solidFill>
              </a:rPr>
              <a:t> </a:t>
            </a:r>
            <a:r>
              <a:rPr lang="en-GB" sz="1800" dirty="0" err="1">
                <a:solidFill>
                  <a:srgbClr val="222222"/>
                </a:solidFill>
              </a:rPr>
              <a:t>attivi</a:t>
            </a:r>
            <a:r>
              <a:rPr lang="en-GB" sz="1800" dirty="0">
                <a:solidFill>
                  <a:srgbClr val="222222"/>
                </a:solidFill>
              </a:rPr>
              <a:t> e </a:t>
            </a:r>
            <a:r>
              <a:rPr lang="en-GB" sz="1800" dirty="0" err="1">
                <a:solidFill>
                  <a:srgbClr val="222222"/>
                </a:solidFill>
              </a:rPr>
              <a:t>meno</a:t>
            </a:r>
            <a:r>
              <a:rPr lang="en-GB" sz="1800" dirty="0">
                <a:solidFill>
                  <a:srgbClr val="222222"/>
                </a:solidFill>
              </a:rPr>
              <a:t> </a:t>
            </a:r>
            <a:r>
              <a:rPr lang="en-GB" sz="1800" dirty="0" err="1">
                <a:solidFill>
                  <a:srgbClr val="222222"/>
                </a:solidFill>
              </a:rPr>
              <a:t>attivi</a:t>
            </a:r>
            <a:r>
              <a:rPr lang="en-GB" sz="1800" dirty="0">
                <a:solidFill>
                  <a:srgbClr val="222222"/>
                </a:solidFill>
              </a:rPr>
              <a:t> (il nostro </a:t>
            </a:r>
            <a:r>
              <a:rPr lang="en-GB" sz="1800" dirty="0" err="1">
                <a:solidFill>
                  <a:srgbClr val="222222"/>
                </a:solidFill>
              </a:rPr>
              <a:t>è</a:t>
            </a:r>
            <a:r>
              <a:rPr lang="en-GB" sz="1800" dirty="0">
                <a:solidFill>
                  <a:srgbClr val="222222"/>
                </a:solidFill>
              </a:rPr>
              <a:t> </a:t>
            </a:r>
            <a:r>
              <a:rPr lang="en-GB" sz="1800" dirty="0" err="1">
                <a:solidFill>
                  <a:srgbClr val="222222"/>
                </a:solidFill>
              </a:rPr>
              <a:t>molto</a:t>
            </a:r>
            <a:r>
              <a:rPr lang="en-GB" sz="1800" dirty="0">
                <a:solidFill>
                  <a:srgbClr val="222222"/>
                </a:solidFill>
              </a:rPr>
              <a:t> </a:t>
            </a:r>
            <a:r>
              <a:rPr lang="en-GB" sz="1800" dirty="0" err="1">
                <a:solidFill>
                  <a:srgbClr val="222222"/>
                </a:solidFill>
              </a:rPr>
              <a:t>attivo</a:t>
            </a:r>
            <a:r>
              <a:rPr lang="en-GB" sz="1800" dirty="0">
                <a:solidFill>
                  <a:srgbClr val="222222"/>
                </a:solidFill>
              </a:rPr>
              <a:t>). </a:t>
            </a:r>
            <a:r>
              <a:rPr lang="en-GB" sz="1800" dirty="0" err="1">
                <a:solidFill>
                  <a:srgbClr val="222222"/>
                </a:solidFill>
              </a:rPr>
              <a:t>Documento</a:t>
            </a:r>
            <a:r>
              <a:rPr lang="en-GB" sz="1800" dirty="0">
                <a:solidFill>
                  <a:srgbClr val="222222"/>
                </a:solidFill>
              </a:rPr>
              <a:t> </a:t>
            </a:r>
            <a:r>
              <a:rPr lang="en-GB" sz="1800" dirty="0" err="1">
                <a:solidFill>
                  <a:srgbClr val="222222"/>
                </a:solidFill>
              </a:rPr>
              <a:t>Prossimi</a:t>
            </a:r>
            <a:r>
              <a:rPr lang="en-GB" sz="1800" dirty="0">
                <a:solidFill>
                  <a:srgbClr val="222222"/>
                </a:solidFill>
              </a:rPr>
              <a:t> </a:t>
            </a:r>
            <a:r>
              <a:rPr lang="en-GB" sz="1800" dirty="0" err="1">
                <a:solidFill>
                  <a:srgbClr val="222222"/>
                </a:solidFill>
              </a:rPr>
              <a:t>Passi</a:t>
            </a:r>
            <a:r>
              <a:rPr lang="en-GB" sz="1800" dirty="0">
                <a:solidFill>
                  <a:srgbClr val="222222"/>
                </a:solidFill>
              </a:rPr>
              <a:t> </a:t>
            </a:r>
            <a:r>
              <a:rPr lang="en-GB" sz="1800" dirty="0" err="1">
                <a:solidFill>
                  <a:srgbClr val="222222"/>
                </a:solidFill>
              </a:rPr>
              <a:t>distribuito</a:t>
            </a:r>
            <a:r>
              <a:rPr lang="en-GB" sz="1800" dirty="0">
                <a:solidFill>
                  <a:srgbClr val="222222"/>
                </a:solidFill>
              </a:rPr>
              <a:t> ma non </a:t>
            </a:r>
            <a:r>
              <a:rPr lang="en-GB" sz="1800" dirty="0" err="1">
                <a:solidFill>
                  <a:srgbClr val="222222"/>
                </a:solidFill>
              </a:rPr>
              <a:t>commentato</a:t>
            </a:r>
            <a:r>
              <a:rPr lang="en-GB" sz="1800" dirty="0">
                <a:solidFill>
                  <a:srgbClr val="222222"/>
                </a:solidFill>
              </a:rPr>
              <a:t>.</a:t>
            </a:r>
          </a:p>
          <a:p>
            <a:pPr lvl="1"/>
            <a:r>
              <a:rPr lang="en-GB" sz="1800" dirty="0" err="1">
                <a:solidFill>
                  <a:srgbClr val="222222"/>
                </a:solidFill>
              </a:rPr>
              <a:t>Epr</a:t>
            </a:r>
            <a:r>
              <a:rPr lang="en-GB" sz="1800" dirty="0">
                <a:solidFill>
                  <a:srgbClr val="222222"/>
                </a:solidFill>
              </a:rPr>
              <a:t> senza </a:t>
            </a:r>
            <a:r>
              <a:rPr lang="en-GB" sz="1800" dirty="0" err="1">
                <a:solidFill>
                  <a:srgbClr val="222222"/>
                </a:solidFill>
              </a:rPr>
              <a:t>rappresentanti</a:t>
            </a:r>
            <a:r>
              <a:rPr lang="en-GB" sz="1800" dirty="0">
                <a:solidFill>
                  <a:srgbClr val="222222"/>
                </a:solidFill>
              </a:rPr>
              <a:t> in </a:t>
            </a:r>
            <a:r>
              <a:rPr lang="en-GB" sz="1800" dirty="0" err="1">
                <a:solidFill>
                  <a:srgbClr val="222222"/>
                </a:solidFill>
              </a:rPr>
              <a:t>openscience</a:t>
            </a:r>
            <a:endParaRPr lang="en-GB" sz="1800" dirty="0">
              <a:solidFill>
                <a:srgbClr val="222222"/>
              </a:solidFill>
            </a:endParaRPr>
          </a:p>
          <a:p>
            <a:pPr lvl="1"/>
            <a:r>
              <a:rPr lang="en-GB" sz="1800" dirty="0">
                <a:solidFill>
                  <a:srgbClr val="222222"/>
                </a:solidFill>
              </a:rPr>
              <a:t>Carta </a:t>
            </a:r>
            <a:r>
              <a:rPr lang="en-GB" sz="1800" dirty="0" err="1">
                <a:solidFill>
                  <a:srgbClr val="222222"/>
                </a:solidFill>
              </a:rPr>
              <a:t>europea</a:t>
            </a:r>
            <a:r>
              <a:rPr lang="en-GB" sz="1800" dirty="0">
                <a:solidFill>
                  <a:srgbClr val="222222"/>
                </a:solidFill>
              </a:rPr>
              <a:t> + </a:t>
            </a:r>
            <a:r>
              <a:rPr lang="en-GB" sz="1800" dirty="0" err="1">
                <a:solidFill>
                  <a:srgbClr val="222222"/>
                </a:solidFill>
              </a:rPr>
              <a:t>valutazione</a:t>
            </a:r>
            <a:r>
              <a:rPr lang="en-GB" sz="1800" dirty="0">
                <a:solidFill>
                  <a:srgbClr val="222222"/>
                </a:solidFill>
              </a:rPr>
              <a:t> agreement (</a:t>
            </a:r>
            <a:r>
              <a:rPr lang="en-GB" sz="1800" dirty="0" err="1">
                <a:solidFill>
                  <a:srgbClr val="222222"/>
                </a:solidFill>
              </a:rPr>
              <a:t>proposte</a:t>
            </a:r>
            <a:r>
              <a:rPr lang="en-GB" sz="1800" dirty="0">
                <a:solidFill>
                  <a:srgbClr val="222222"/>
                </a:solidFill>
              </a:rPr>
              <a:t> </a:t>
            </a:r>
            <a:r>
              <a:rPr lang="en-GB" sz="1800" dirty="0" err="1">
                <a:solidFill>
                  <a:srgbClr val="222222"/>
                </a:solidFill>
              </a:rPr>
              <a:t>alla</a:t>
            </a:r>
            <a:r>
              <a:rPr lang="en-GB" sz="1800" dirty="0">
                <a:solidFill>
                  <a:srgbClr val="222222"/>
                </a:solidFill>
              </a:rPr>
              <a:t> coper)</a:t>
            </a:r>
          </a:p>
          <a:p>
            <a:r>
              <a:rPr lang="en-GB" dirty="0" err="1">
                <a:solidFill>
                  <a:srgbClr val="222222"/>
                </a:solidFill>
              </a:rPr>
              <a:t>Prossimi</a:t>
            </a:r>
            <a:r>
              <a:rPr lang="en-GB" dirty="0">
                <a:solidFill>
                  <a:srgbClr val="222222"/>
                </a:solidFill>
              </a:rPr>
              <a:t> </a:t>
            </a:r>
            <a:r>
              <a:rPr lang="en-GB" dirty="0" err="1">
                <a:solidFill>
                  <a:srgbClr val="222222"/>
                </a:solidFill>
              </a:rPr>
              <a:t>Passi</a:t>
            </a:r>
            <a:r>
              <a:rPr lang="en-GB" dirty="0">
                <a:solidFill>
                  <a:srgbClr val="222222"/>
                </a:solidFill>
              </a:rPr>
              <a:t> </a:t>
            </a:r>
          </a:p>
          <a:p>
            <a:pPr lvl="1"/>
            <a:r>
              <a:rPr lang="en-GB" sz="1800" dirty="0">
                <a:solidFill>
                  <a:srgbClr val="222222"/>
                </a:solidFill>
              </a:rPr>
              <a:t>OK da Paolo Valente (</a:t>
            </a:r>
            <a:r>
              <a:rPr lang="en-GB" sz="1800" dirty="0" err="1">
                <a:solidFill>
                  <a:srgbClr val="222222"/>
                </a:solidFill>
              </a:rPr>
              <a:t>Segret</a:t>
            </a:r>
            <a:r>
              <a:rPr lang="en-GB" sz="1800" dirty="0">
                <a:solidFill>
                  <a:srgbClr val="222222"/>
                </a:solidFill>
              </a:rPr>
              <a:t>. </a:t>
            </a:r>
            <a:r>
              <a:rPr lang="en-GB" sz="1800" dirty="0" err="1">
                <a:solidFill>
                  <a:srgbClr val="222222"/>
                </a:solidFill>
              </a:rPr>
              <a:t>Presidente</a:t>
            </a:r>
            <a:r>
              <a:rPr lang="en-GB" sz="1800" dirty="0">
                <a:solidFill>
                  <a:srgbClr val="222222"/>
                </a:solidFill>
              </a:rPr>
              <a:t> </a:t>
            </a:r>
            <a:r>
              <a:rPr lang="en-GB" sz="1800" dirty="0" err="1">
                <a:solidFill>
                  <a:srgbClr val="222222"/>
                </a:solidFill>
              </a:rPr>
              <a:t>CoPER</a:t>
            </a:r>
            <a:r>
              <a:rPr lang="en-GB" sz="1800" dirty="0">
                <a:solidFill>
                  <a:srgbClr val="222222"/>
                </a:solidFill>
              </a:rPr>
              <a:t>) ad </a:t>
            </a:r>
            <a:r>
              <a:rPr lang="en-GB" sz="1800" dirty="0" err="1">
                <a:solidFill>
                  <a:srgbClr val="222222"/>
                </a:solidFill>
              </a:rPr>
              <a:t>organizzarsi</a:t>
            </a:r>
            <a:r>
              <a:rPr lang="en-GB" sz="1800" dirty="0">
                <a:solidFill>
                  <a:srgbClr val="222222"/>
                </a:solidFill>
              </a:rPr>
              <a:t> con un piano </a:t>
            </a:r>
            <a:r>
              <a:rPr lang="en-GB" sz="1800" dirty="0" err="1">
                <a:solidFill>
                  <a:srgbClr val="222222"/>
                </a:solidFill>
              </a:rPr>
              <a:t>operativo</a:t>
            </a:r>
            <a:endParaRPr lang="en-GB" sz="1800" dirty="0">
              <a:solidFill>
                <a:srgbClr val="222222"/>
              </a:solidFill>
            </a:endParaRPr>
          </a:p>
          <a:p>
            <a:pPr lvl="1"/>
            <a:r>
              <a:rPr lang="en-GB" sz="1800" dirty="0" err="1">
                <a:solidFill>
                  <a:srgbClr val="222222"/>
                </a:solidFill>
              </a:rPr>
              <a:t>Documento</a:t>
            </a:r>
            <a:r>
              <a:rPr lang="en-GB" sz="1800" dirty="0">
                <a:solidFill>
                  <a:srgbClr val="222222"/>
                </a:solidFill>
              </a:rPr>
              <a:t> </a:t>
            </a:r>
            <a:r>
              <a:rPr lang="en-GB" sz="1800" dirty="0" err="1">
                <a:solidFill>
                  <a:srgbClr val="222222"/>
                </a:solidFill>
              </a:rPr>
              <a:t>su</a:t>
            </a:r>
            <a:r>
              <a:rPr lang="en-GB" sz="1800" dirty="0">
                <a:solidFill>
                  <a:srgbClr val="222222"/>
                </a:solidFill>
              </a:rPr>
              <a:t> </a:t>
            </a:r>
            <a:r>
              <a:rPr lang="en-GB" sz="1800" dirty="0" err="1">
                <a:solidFill>
                  <a:srgbClr val="222222"/>
                </a:solidFill>
              </a:rPr>
              <a:t>archivio</a:t>
            </a:r>
            <a:r>
              <a:rPr lang="en-GB" sz="1800" dirty="0">
                <a:solidFill>
                  <a:srgbClr val="222222"/>
                </a:solidFill>
              </a:rPr>
              <a:t> con DOI </a:t>
            </a:r>
            <a:r>
              <a:rPr lang="en-GB" sz="1800" dirty="0" err="1">
                <a:solidFill>
                  <a:srgbClr val="222222"/>
                </a:solidFill>
              </a:rPr>
              <a:t>appena</a:t>
            </a:r>
            <a:r>
              <a:rPr lang="en-GB" sz="1800" dirty="0">
                <a:solidFill>
                  <a:srgbClr val="222222"/>
                </a:solidFill>
              </a:rPr>
              <a:t> </a:t>
            </a:r>
            <a:r>
              <a:rPr lang="en-GB" sz="1800" dirty="0" err="1">
                <a:solidFill>
                  <a:srgbClr val="222222"/>
                </a:solidFill>
              </a:rPr>
              <a:t>approvato</a:t>
            </a:r>
            <a:r>
              <a:rPr lang="en-GB" sz="1800" dirty="0">
                <a:solidFill>
                  <a:srgbClr val="222222"/>
                </a:solidFill>
              </a:rPr>
              <a:t> </a:t>
            </a:r>
            <a:r>
              <a:rPr lang="en-GB" sz="1800" dirty="0" err="1">
                <a:solidFill>
                  <a:srgbClr val="222222"/>
                </a:solidFill>
              </a:rPr>
              <a:t>ufficialmente</a:t>
            </a:r>
            <a:endParaRPr lang="en-GB" sz="1800" dirty="0">
              <a:solidFill>
                <a:srgbClr val="222222"/>
              </a:solidFill>
            </a:endParaRPr>
          </a:p>
          <a:p>
            <a:r>
              <a:rPr lang="en-GB" dirty="0" err="1">
                <a:solidFill>
                  <a:srgbClr val="222222"/>
                </a:solidFill>
              </a:rPr>
              <a:t>Incontro</a:t>
            </a:r>
            <a:r>
              <a:rPr lang="en-GB" dirty="0">
                <a:solidFill>
                  <a:srgbClr val="222222"/>
                </a:solidFill>
              </a:rPr>
              <a:t> con </a:t>
            </a:r>
            <a:r>
              <a:rPr lang="en-GB" dirty="0" err="1">
                <a:solidFill>
                  <a:srgbClr val="222222"/>
                </a:solidFill>
              </a:rPr>
              <a:t>Tivan</a:t>
            </a:r>
            <a:r>
              <a:rPr lang="en-GB" dirty="0">
                <a:solidFill>
                  <a:srgbClr val="222222"/>
                </a:solidFill>
              </a:rPr>
              <a:t> per </a:t>
            </a:r>
            <a:r>
              <a:rPr lang="en-GB" dirty="0" err="1">
                <a:solidFill>
                  <a:srgbClr val="222222"/>
                </a:solidFill>
              </a:rPr>
              <a:t>monitoraggio</a:t>
            </a:r>
            <a:r>
              <a:rPr lang="en-GB" dirty="0">
                <a:solidFill>
                  <a:srgbClr val="222222"/>
                </a:solidFill>
              </a:rPr>
              <a:t> APC</a:t>
            </a:r>
          </a:p>
          <a:p>
            <a:pPr lvl="1"/>
            <a:r>
              <a:rPr lang="en-GB" sz="1800" dirty="0">
                <a:solidFill>
                  <a:srgbClr val="222222"/>
                </a:solidFill>
              </a:rPr>
              <a:t>In </a:t>
            </a:r>
            <a:r>
              <a:rPr lang="en-GB" sz="1800" dirty="0" err="1">
                <a:solidFill>
                  <a:srgbClr val="222222"/>
                </a:solidFill>
              </a:rPr>
              <a:t>preparazione</a:t>
            </a:r>
            <a:endParaRPr lang="en-GB" sz="1800" dirty="0">
              <a:solidFill>
                <a:srgbClr val="222222"/>
              </a:solidFill>
            </a:endParaRPr>
          </a:p>
          <a:p>
            <a:r>
              <a:rPr lang="en-GB" dirty="0">
                <a:solidFill>
                  <a:srgbClr val="222222"/>
                </a:solidFill>
              </a:rPr>
              <a:t>MUR – in </a:t>
            </a:r>
            <a:r>
              <a:rPr lang="en-GB" dirty="0" err="1">
                <a:solidFill>
                  <a:srgbClr val="222222"/>
                </a:solidFill>
              </a:rPr>
              <a:t>corso</a:t>
            </a:r>
            <a:r>
              <a:rPr lang="en-GB" dirty="0">
                <a:solidFill>
                  <a:srgbClr val="222222"/>
                </a:solidFill>
              </a:rPr>
              <a:t> (</a:t>
            </a:r>
            <a:r>
              <a:rPr lang="en-GB" dirty="0" err="1">
                <a:solidFill>
                  <a:srgbClr val="222222"/>
                </a:solidFill>
              </a:rPr>
              <a:t>M.Mazzola</a:t>
            </a:r>
            <a:r>
              <a:rPr lang="en-GB" dirty="0">
                <a:solidFill>
                  <a:srgbClr val="222222"/>
                </a:solidFill>
              </a:rPr>
              <a:t>)</a:t>
            </a:r>
          </a:p>
          <a:p>
            <a:r>
              <a:rPr lang="en-GB" dirty="0" err="1">
                <a:solidFill>
                  <a:srgbClr val="222222"/>
                </a:solidFill>
              </a:rPr>
              <a:t>Sito</a:t>
            </a:r>
            <a:r>
              <a:rPr lang="en-GB" dirty="0">
                <a:solidFill>
                  <a:srgbClr val="222222"/>
                </a:solidFill>
              </a:rPr>
              <a:t> / </a:t>
            </a:r>
            <a:r>
              <a:rPr lang="en-GB" dirty="0" err="1">
                <a:solidFill>
                  <a:srgbClr val="222222"/>
                </a:solidFill>
              </a:rPr>
              <a:t>mappatura</a:t>
            </a:r>
            <a:r>
              <a:rPr lang="en-GB" dirty="0">
                <a:solidFill>
                  <a:srgbClr val="222222"/>
                </a:solidFill>
              </a:rPr>
              <a:t> </a:t>
            </a:r>
            <a:r>
              <a:rPr lang="en-GB" dirty="0" err="1">
                <a:solidFill>
                  <a:srgbClr val="222222"/>
                </a:solidFill>
              </a:rPr>
              <a:t>dei</a:t>
            </a:r>
            <a:r>
              <a:rPr lang="en-GB" dirty="0">
                <a:solidFill>
                  <a:srgbClr val="222222"/>
                </a:solidFill>
              </a:rPr>
              <a:t> </a:t>
            </a:r>
            <a:r>
              <a:rPr lang="en-GB" dirty="0" err="1">
                <a:solidFill>
                  <a:srgbClr val="222222"/>
                </a:solidFill>
              </a:rPr>
              <a:t>gdl</a:t>
            </a:r>
            <a:r>
              <a:rPr lang="en-GB" dirty="0">
                <a:solidFill>
                  <a:srgbClr val="222222"/>
                </a:solidFill>
              </a:rPr>
              <a:t> </a:t>
            </a:r>
            <a:r>
              <a:rPr lang="en-GB" dirty="0" err="1">
                <a:solidFill>
                  <a:srgbClr val="222222"/>
                </a:solidFill>
              </a:rPr>
              <a:t>conper</a:t>
            </a:r>
            <a:r>
              <a:rPr lang="en-GB" dirty="0">
                <a:solidFill>
                  <a:srgbClr val="222222"/>
                </a:solidFill>
              </a:rPr>
              <a:t> ? </a:t>
            </a:r>
          </a:p>
          <a:p>
            <a:r>
              <a:rPr lang="it-IT" dirty="0"/>
              <a:t>Lettera ai Presidenti </a:t>
            </a:r>
            <a:r>
              <a:rPr lang="it-IT" dirty="0" err="1"/>
              <a:t>ConPER</a:t>
            </a:r>
            <a:r>
              <a:rPr lang="it-IT" dirty="0"/>
              <a:t> per favorire firma Agreement Valutazione ? (CNR e ISPRA?)</a:t>
            </a:r>
            <a:r>
              <a:rPr lang="en-IT" dirty="0"/>
              <a:t> – Insieme a gdl Valutazione (Roberta V) </a:t>
            </a:r>
          </a:p>
          <a:p>
            <a:pPr lvl="1"/>
            <a:r>
              <a:rPr lang="en-IT" dirty="0"/>
              <a:t>Da fare</a:t>
            </a:r>
          </a:p>
          <a:p>
            <a:pPr lvl="1"/>
            <a:r>
              <a:rPr lang="en-GB" dirty="0"/>
              <a:t>E</a:t>
            </a:r>
            <a:r>
              <a:rPr lang="en-IT" dirty="0"/>
              <a:t>lenco delle firme agreement s+ag+m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3DBEF6-F04D-7B78-EF98-58F3786B5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20230215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DA1D1-9536-FF96-47B7-49CBEE4E1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2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695458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68EF8-0BA7-163A-326B-07A3CC6E3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703"/>
            <a:ext cx="10515600" cy="1325563"/>
          </a:xfrm>
        </p:spPr>
        <p:txBody>
          <a:bodyPr/>
          <a:lstStyle/>
          <a:p>
            <a:r>
              <a:rPr lang="en-IT" b="1" dirty="0"/>
              <a:t>Prossimi Passi – gruppi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5669C0-6935-098D-9974-42C4C9714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20230215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64988E-038F-6AFF-ACCC-B19F3B348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3</a:t>
            </a:fld>
            <a:endParaRPr lang="en-IT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94575A-2EFF-A18A-1042-157173B8C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T" dirty="0"/>
              <a:t>Scienza aperta e Valutazione della ricerca – Susanna Terracini, Francesca Di Donato, </a:t>
            </a:r>
            <a:r>
              <a:rPr lang="en-IT" dirty="0">
                <a:highlight>
                  <a:srgbClr val="FFFF00"/>
                </a:highlight>
              </a:rPr>
              <a:t>Pasquale Lubrano, Francesco Lazzarini, </a:t>
            </a:r>
            <a:r>
              <a:rPr lang="en-IT" dirty="0"/>
              <a:t>? Paola Carrabba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Accesso equo e sostenibile alle pubblicazioni - </a:t>
            </a:r>
            <a:r>
              <a:rPr lang="en-GB" i="0" u="none" strike="noStrike" dirty="0">
                <a:effectLst/>
              </a:rPr>
              <a:t> </a:t>
            </a:r>
            <a:r>
              <a:rPr lang="en-GB" i="0" u="none" strike="noStrike" dirty="0" err="1">
                <a:effectLst/>
              </a:rPr>
              <a:t>Emanuela</a:t>
            </a:r>
            <a:r>
              <a:rPr lang="en-GB" i="0" u="none" strike="noStrike" dirty="0">
                <a:effectLst/>
              </a:rPr>
              <a:t> </a:t>
            </a:r>
            <a:r>
              <a:rPr lang="en-GB" i="0" u="none" strike="noStrike" dirty="0" err="1">
                <a:effectLst/>
              </a:rPr>
              <a:t>Secinaro</a:t>
            </a:r>
            <a:r>
              <a:rPr lang="en-GB" i="0" u="none" strike="noStrike" dirty="0">
                <a:effectLst/>
              </a:rPr>
              <a:t> (INRIM), Roberta Maggi (CNR), Silvia Giannini (ISTI-CNR), Anna Grazia </a:t>
            </a:r>
            <a:r>
              <a:rPr lang="en-GB" i="0" u="none" strike="noStrike" dirty="0" err="1">
                <a:effectLst/>
              </a:rPr>
              <a:t>Chiodetti</a:t>
            </a:r>
            <a:r>
              <a:rPr lang="en-GB" i="0" u="none" strike="noStrike" dirty="0">
                <a:effectLst/>
              </a:rPr>
              <a:t>, Antonella </a:t>
            </a:r>
            <a:r>
              <a:rPr lang="en-GB" i="0" u="none" strike="noStrike" dirty="0" err="1">
                <a:effectLst/>
              </a:rPr>
              <a:t>Gasperini</a:t>
            </a:r>
            <a:r>
              <a:rPr lang="en-GB" i="0" u="none" strike="noStrike" dirty="0">
                <a:effectLst/>
              </a:rPr>
              <a:t>, 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Diritto</a:t>
            </a:r>
            <a:r>
              <a:rPr lang="en-GB" dirty="0"/>
              <a:t> </a:t>
            </a:r>
            <a:r>
              <a:rPr lang="en-GB" dirty="0" err="1"/>
              <a:t>d’autore</a:t>
            </a:r>
            <a:r>
              <a:rPr lang="en-GB" dirty="0"/>
              <a:t> – Stefano Bianco, Roberto Caso, ? Filomena Severino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Open data – Mario </a:t>
            </a:r>
            <a:r>
              <a:rPr lang="en-GB" dirty="0" err="1"/>
              <a:t>Locati</a:t>
            </a:r>
            <a:r>
              <a:rPr lang="en-GB" dirty="0"/>
              <a:t>, Roberta </a:t>
            </a:r>
            <a:r>
              <a:rPr lang="en-GB" dirty="0" err="1"/>
              <a:t>Vigni</a:t>
            </a:r>
            <a:r>
              <a:rPr lang="en-GB" dirty="0"/>
              <a:t>, </a:t>
            </a:r>
            <a:r>
              <a:rPr lang="en-GB" i="0" u="none" strike="noStrike" dirty="0">
                <a:effectLst/>
              </a:rPr>
              <a:t>Angela </a:t>
            </a:r>
            <a:r>
              <a:rPr lang="en-GB" i="0" u="none" strike="noStrike" dirty="0" err="1">
                <a:effectLst/>
              </a:rPr>
              <a:t>Saraò</a:t>
            </a:r>
            <a:r>
              <a:rPr lang="en-GB" i="0" u="none" strike="noStrike" dirty="0">
                <a:effectLst/>
              </a:rPr>
              <a:t> (OGS), Alessandra </a:t>
            </a:r>
            <a:r>
              <a:rPr lang="en-GB" i="0" u="none" strike="noStrike" dirty="0" err="1">
                <a:effectLst/>
              </a:rPr>
              <a:t>Giorgetti</a:t>
            </a:r>
            <a:r>
              <a:rPr lang="en-GB" i="0" u="none" strike="noStrike" dirty="0">
                <a:effectLst/>
              </a:rPr>
              <a:t> (OGS), ? Carlo </a:t>
            </a:r>
            <a:r>
              <a:rPr lang="en-GB" i="0" u="none" strike="noStrike" dirty="0" err="1">
                <a:effectLst/>
              </a:rPr>
              <a:t>Cipolloni</a:t>
            </a:r>
            <a:r>
              <a:rPr lang="en-GB" i="0" u="none" strike="noStrike" dirty="0">
                <a:effectLst/>
              </a:rPr>
              <a:t> VINCENO PATRUNO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err="1"/>
              <a:t>Cfr</a:t>
            </a:r>
            <a:r>
              <a:rPr lang="en-GB" dirty="0"/>
              <a:t>. </a:t>
            </a:r>
            <a:r>
              <a:rPr lang="en-GB" dirty="0" err="1"/>
              <a:t>Messaggio</a:t>
            </a:r>
            <a:r>
              <a:rPr lang="en-GB" dirty="0"/>
              <a:t> di Mario 1 </a:t>
            </a:r>
            <a:r>
              <a:rPr lang="en-GB" dirty="0" err="1"/>
              <a:t>febbraio</a:t>
            </a:r>
            <a:r>
              <a:rPr lang="en-GB" dirty="0"/>
              <a:t> 2023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monitoraggio</a:t>
            </a:r>
            <a:endParaRPr lang="en-GB" i="0" u="none" strike="noStrike" dirty="0">
              <a:effectLst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Software opensource - Massimo </a:t>
            </a:r>
            <a:r>
              <a:rPr lang="en-GB" dirty="0" err="1"/>
              <a:t>Carboni</a:t>
            </a:r>
            <a:r>
              <a:rPr lang="en-GB" dirty="0"/>
              <a:t> ?,  ? Mario </a:t>
            </a:r>
            <a:r>
              <a:rPr lang="en-GB" dirty="0" err="1"/>
              <a:t>Locati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Comunicazione e coordinamento: con MUR, EPR, CRUI, AISA, EOSC, ICDI, etc – Stefano Bianco, Maria Grazia Chiodetti, Mario Locati, Giovanni De Simone, Roberta Vigni, vincenzo patruno</a:t>
            </a:r>
          </a:p>
        </p:txBody>
      </p:sp>
    </p:spTree>
    <p:extLst>
      <p:ext uri="{BB962C8B-B14F-4D97-AF65-F5344CB8AC3E}">
        <p14:creationId xmlns:p14="http://schemas.microsoft.com/office/powerpoint/2010/main" val="885859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88DCC-67AC-11A1-8C2D-29AE4074C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Accordo MOU CNR,  INFN, INGV, INAF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4DC7A-F8A1-9A90-A47D-B34DEF052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7"/>
                </a:solidFill>
                <a:effectLst/>
                <a:latin typeface="Times New Roman,Bold" pitchFamily="2" charset="0"/>
              </a:rPr>
              <a:t>Memorandum of Understanding</a:t>
            </a:r>
            <a:br>
              <a:rPr lang="en-GB" sz="1800" dirty="0">
                <a:solidFill>
                  <a:srgbClr val="000007"/>
                </a:solidFill>
                <a:effectLst/>
                <a:latin typeface="Times New Roman,Bold" pitchFamily="2" charset="0"/>
              </a:rPr>
            </a:br>
            <a:r>
              <a:rPr lang="en-GB" sz="1800" dirty="0">
                <a:solidFill>
                  <a:srgbClr val="000007"/>
                </a:solidFill>
                <a:effectLst/>
                <a:latin typeface="Times New Roman,Bold" pitchFamily="2" charset="0"/>
              </a:rPr>
              <a:t>per la </a:t>
            </a:r>
            <a:r>
              <a:rPr lang="en-GB" sz="1800" dirty="0" err="1">
                <a:solidFill>
                  <a:srgbClr val="000007"/>
                </a:solidFill>
                <a:effectLst/>
                <a:latin typeface="Times New Roman,Bold" pitchFamily="2" charset="0"/>
              </a:rPr>
              <a:t>collaborazione</a:t>
            </a:r>
            <a:r>
              <a:rPr lang="en-GB" sz="1800" dirty="0">
                <a:solidFill>
                  <a:srgbClr val="000007"/>
                </a:solidFill>
                <a:effectLst/>
                <a:latin typeface="Times New Roman,Bold" pitchFamily="2" charset="0"/>
              </a:rPr>
              <a:t> </a:t>
            </a:r>
            <a:r>
              <a:rPr lang="en-GB" sz="1800" dirty="0" err="1">
                <a:solidFill>
                  <a:srgbClr val="000007"/>
                </a:solidFill>
                <a:effectLst/>
                <a:latin typeface="Times New Roman,Bold" pitchFamily="2" charset="0"/>
              </a:rPr>
              <a:t>sulle</a:t>
            </a:r>
            <a:r>
              <a:rPr lang="en-GB" sz="1800" dirty="0">
                <a:solidFill>
                  <a:srgbClr val="000007"/>
                </a:solidFill>
                <a:effectLst/>
                <a:latin typeface="Times New Roman,Bold" pitchFamily="2" charset="0"/>
              </a:rPr>
              <a:t> </a:t>
            </a:r>
            <a:r>
              <a:rPr lang="en-GB" sz="1800" dirty="0" err="1">
                <a:solidFill>
                  <a:srgbClr val="000007"/>
                </a:solidFill>
                <a:effectLst/>
                <a:latin typeface="Times New Roman,Bold" pitchFamily="2" charset="0"/>
              </a:rPr>
              <a:t>tematiche</a:t>
            </a:r>
            <a:r>
              <a:rPr lang="en-GB" sz="1800" dirty="0">
                <a:solidFill>
                  <a:srgbClr val="000007"/>
                </a:solidFill>
                <a:effectLst/>
                <a:latin typeface="Times New Roman,Bold" pitchFamily="2" charset="0"/>
              </a:rPr>
              <a:t> </a:t>
            </a:r>
            <a:r>
              <a:rPr lang="en-GB" sz="1800" dirty="0" err="1">
                <a:solidFill>
                  <a:srgbClr val="000007"/>
                </a:solidFill>
                <a:effectLst/>
                <a:latin typeface="Times New Roman,Bold" pitchFamily="2" charset="0"/>
              </a:rPr>
              <a:t>dell’Accesso</a:t>
            </a:r>
            <a:r>
              <a:rPr lang="en-GB" sz="1800" dirty="0">
                <a:solidFill>
                  <a:srgbClr val="000007"/>
                </a:solidFill>
                <a:effectLst/>
                <a:latin typeface="Times New Roman,Bold" pitchFamily="2" charset="0"/>
              </a:rPr>
              <a:t> </a:t>
            </a:r>
            <a:r>
              <a:rPr lang="en-GB" sz="1800" dirty="0" err="1">
                <a:solidFill>
                  <a:srgbClr val="000007"/>
                </a:solidFill>
                <a:effectLst/>
                <a:latin typeface="Times New Roman,Bold" pitchFamily="2" charset="0"/>
              </a:rPr>
              <a:t>Aperto</a:t>
            </a:r>
            <a:r>
              <a:rPr lang="en-GB" sz="1800" dirty="0">
                <a:solidFill>
                  <a:srgbClr val="000007"/>
                </a:solidFill>
                <a:effectLst/>
                <a:latin typeface="Times New Roman,Bold" pitchFamily="2" charset="0"/>
              </a:rPr>
              <a:t> e </a:t>
            </a:r>
            <a:r>
              <a:rPr lang="en-GB" sz="1800" dirty="0" err="1">
                <a:solidFill>
                  <a:srgbClr val="000007"/>
                </a:solidFill>
                <a:effectLst/>
                <a:latin typeface="Times New Roman,Bold" pitchFamily="2" charset="0"/>
              </a:rPr>
              <a:t>dell’interoperabilita</a:t>
            </a:r>
            <a:r>
              <a:rPr lang="en-GB" sz="1800" dirty="0">
                <a:solidFill>
                  <a:srgbClr val="000007"/>
                </a:solidFill>
                <a:effectLst/>
                <a:latin typeface="Times New Roman,Bold" pitchFamily="2" charset="0"/>
              </a:rPr>
              <a:t>̀ </a:t>
            </a:r>
            <a:r>
              <a:rPr lang="en-GB" sz="1800" dirty="0" err="1">
                <a:solidFill>
                  <a:srgbClr val="000007"/>
                </a:solidFill>
                <a:effectLst/>
                <a:latin typeface="Times New Roman,Bold" pitchFamily="2" charset="0"/>
              </a:rPr>
              <a:t>tra</a:t>
            </a:r>
            <a:r>
              <a:rPr lang="en-GB" sz="1800" dirty="0">
                <a:solidFill>
                  <a:srgbClr val="000007"/>
                </a:solidFill>
                <a:effectLst/>
                <a:latin typeface="Times New Roman,Bold" pitchFamily="2" charset="0"/>
              </a:rPr>
              <a:t> </a:t>
            </a:r>
            <a:r>
              <a:rPr lang="en-GB" sz="1800" dirty="0" err="1">
                <a:solidFill>
                  <a:srgbClr val="000007"/>
                </a:solidFill>
                <a:effectLst/>
                <a:latin typeface="Times New Roman,Bold" pitchFamily="2" charset="0"/>
              </a:rPr>
              <a:t>sistemi</a:t>
            </a:r>
            <a:r>
              <a:rPr lang="en-GB" sz="1800" dirty="0">
                <a:solidFill>
                  <a:srgbClr val="000007"/>
                </a:solidFill>
                <a:effectLst/>
                <a:latin typeface="Times New Roman,Bold" pitchFamily="2" charset="0"/>
              </a:rPr>
              <a:t> </a:t>
            </a:r>
            <a:r>
              <a:rPr lang="en-GB" sz="1800" dirty="0" err="1">
                <a:solidFill>
                  <a:srgbClr val="000007"/>
                </a:solidFill>
                <a:effectLst/>
                <a:latin typeface="Times New Roman,Bold" pitchFamily="2" charset="0"/>
              </a:rPr>
              <a:t>informativi</a:t>
            </a:r>
            <a:r>
              <a:rPr lang="en-GB" sz="1800" dirty="0">
                <a:solidFill>
                  <a:srgbClr val="000007"/>
                </a:solidFill>
                <a:effectLst/>
                <a:latin typeface="Times New Roman,Bold" pitchFamily="2" charset="0"/>
              </a:rPr>
              <a:t> </a:t>
            </a:r>
            <a:r>
              <a:rPr lang="en-GB" sz="1800" dirty="0" err="1">
                <a:solidFill>
                  <a:srgbClr val="000007"/>
                </a:solidFill>
                <a:effectLst/>
                <a:latin typeface="Times New Roman,Bold" pitchFamily="2" charset="0"/>
              </a:rPr>
              <a:t>della</a:t>
            </a:r>
            <a:r>
              <a:rPr lang="en-GB" sz="1800" dirty="0">
                <a:solidFill>
                  <a:srgbClr val="000007"/>
                </a:solidFill>
                <a:effectLst/>
                <a:latin typeface="Times New Roman,Bold" pitchFamily="2" charset="0"/>
              </a:rPr>
              <a:t> R&amp;S </a:t>
            </a:r>
            <a:endParaRPr lang="en-IT" dirty="0"/>
          </a:p>
          <a:p>
            <a:r>
              <a:rPr lang="en-IT" dirty="0"/>
              <a:t>2015 ?  </a:t>
            </a:r>
            <a:r>
              <a:rPr lang="en-GB" dirty="0"/>
              <a:t>S</a:t>
            </a:r>
            <a:r>
              <a:rPr lang="en-IT" dirty="0"/>
              <a:t>caduto.</a:t>
            </a:r>
          </a:p>
          <a:p>
            <a:r>
              <a:rPr lang="en-IT" dirty="0"/>
              <a:t>Collaborazione per la partecipazione a call nazionali e internazionali</a:t>
            </a:r>
          </a:p>
          <a:p>
            <a:r>
              <a:rPr lang="en-IT" dirty="0"/>
              <a:t>Anche recentemente la distribuzione di info sulle call stenta a circolare</a:t>
            </a:r>
          </a:p>
          <a:p>
            <a:r>
              <a:rPr lang="en-IT" dirty="0"/>
              <a:t>Rinnoviamo ? Estendiamo ? Non piu’ necessario ?</a:t>
            </a:r>
          </a:p>
          <a:p>
            <a:endParaRPr lang="en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4C355C-435F-AE66-C34B-26DA68C92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20230215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8E31F8-17E1-4BF4-AA2D-983B21C77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4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531236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576DD-F0F4-1A5C-3773-10B274F81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</a:t>
            </a:r>
            <a:r>
              <a:rPr lang="en-IT" dirty="0"/>
              <a:t>niziativa Paola Galimberti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AF47F-7A8E-83BC-5B9B-87DC10875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EF30BE-E6FC-651E-BAF6-4CD282A5C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20230215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C8FA0A-4CAE-DE66-965B-1A6432136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5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69346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B6CC2-FC7F-AF01-4FA7-AAC33745D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Varie ed eventuali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09F0D-FDAA-3E04-A6CB-749521E88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51258B-2688-EC0F-CFEB-72E498760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20230215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0607B1-DC0B-8B14-E579-EF7BCD6DE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6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69759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3447</TotalTime>
  <Words>473</Words>
  <Application>Microsoft Macintosh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Roman,Bold</vt:lpstr>
      <vt:lpstr>Office Theme</vt:lpstr>
      <vt:lpstr>Open Science CoPER n.17 https://agenda.infn.it/e/coper.openscience/17 https://home.infn.it/conper/openscience.html</vt:lpstr>
      <vt:lpstr>aggiornamenti</vt:lpstr>
      <vt:lpstr>Prossimi Passi – gruppi</vt:lpstr>
      <vt:lpstr>Accordo MOU CNR,  INFN, INGV, INAF</vt:lpstr>
      <vt:lpstr>Iniziativa Paola Galimberti</vt:lpstr>
      <vt:lpstr>Varie ed eventuali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62</cp:revision>
  <dcterms:created xsi:type="dcterms:W3CDTF">2022-07-12T07:40:53Z</dcterms:created>
  <dcterms:modified xsi:type="dcterms:W3CDTF">2023-02-16T10:02:50Z</dcterms:modified>
</cp:coreProperties>
</file>