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15/02/23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8" y="28208"/>
            <a:ext cx="9144000" cy="1168504"/>
          </a:xfrm>
        </p:spPr>
        <p:txBody>
          <a:bodyPr>
            <a:noAutofit/>
          </a:bodyPr>
          <a:lstStyle/>
          <a:p>
            <a:r>
              <a:rPr lang="en-IT" sz="3600" dirty="0"/>
              <a:t>Open Science CoPER n.17</a:t>
            </a:r>
            <a:br>
              <a:rPr lang="en-IT" sz="3600" dirty="0"/>
            </a:br>
            <a:r>
              <a:rPr lang="en-GB" sz="1600" dirty="0"/>
              <a:t>https://agenda.infn.it/e/coper.openscience</a:t>
            </a:r>
            <a:r>
              <a:rPr lang="en-GB" sz="1100" dirty="0"/>
              <a:t>/17</a:t>
            </a:r>
            <a:br>
              <a:rPr lang="en-GB" sz="1100" dirty="0"/>
            </a:br>
            <a:r>
              <a:rPr lang="en-GB" sz="1200" b="1" dirty="0"/>
              <a:t>https://</a:t>
            </a:r>
            <a:r>
              <a:rPr lang="en-GB" sz="1200" b="1" dirty="0" err="1"/>
              <a:t>home.infn.it</a:t>
            </a:r>
            <a:r>
              <a:rPr lang="en-GB" sz="1200" b="1" dirty="0"/>
              <a:t>/</a:t>
            </a:r>
            <a:r>
              <a:rPr lang="en-GB" sz="1200" b="1" dirty="0" err="1"/>
              <a:t>conper</a:t>
            </a:r>
            <a:r>
              <a:rPr lang="en-GB" sz="1200" b="1" dirty="0"/>
              <a:t>/</a:t>
            </a:r>
            <a:r>
              <a:rPr lang="en-GB" sz="1200" b="1" dirty="0" err="1"/>
              <a:t>openscience.html</a:t>
            </a:r>
            <a:endParaRPr lang="en-IT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3357429" y="1223216"/>
            <a:ext cx="478233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</a:t>
            </a:r>
            <a:r>
              <a:rPr lang="en-IT" sz="1200" dirty="0"/>
              <a:t>tefano, Anna Grazia, Mario</a:t>
            </a:r>
          </a:p>
          <a:p>
            <a:pPr algn="ctr"/>
            <a:r>
              <a:rPr lang="en-IT" sz="1200" dirty="0"/>
              <a:t>20230215</a:t>
            </a:r>
          </a:p>
          <a:p>
            <a:pPr algn="ctr"/>
            <a:r>
              <a:rPr lang="en-GB" sz="2000" dirty="0"/>
              <a:t>https://</a:t>
            </a:r>
            <a:r>
              <a:rPr lang="en-GB" sz="2000" dirty="0" err="1"/>
              <a:t>blue.meet.garr.it</a:t>
            </a:r>
            <a:r>
              <a:rPr lang="en-GB" sz="2000" dirty="0"/>
              <a:t>/b/ire-hnm-o6q-cz7</a:t>
            </a:r>
            <a:endParaRPr lang="en-IT" sz="2000" dirty="0"/>
          </a:p>
          <a:p>
            <a:pPr algn="ctr"/>
            <a:endParaRPr lang="en-IT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8EC02D3-9975-1E35-881F-F2205B3D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F078E7-4C2D-64AB-2BA3-CB29338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1</a:t>
            </a:fld>
            <a:endParaRPr lang="en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D66D74-FABC-2D22-9210-C039FB2E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15" y="150596"/>
            <a:ext cx="3048713" cy="16507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6E2855-B873-CCF7-01F8-5DC71874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287" y="-7382"/>
            <a:ext cx="3048713" cy="1650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AEC0BD-E9F4-28FB-9E96-DD9E2422C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552" y="1924784"/>
            <a:ext cx="7634088" cy="478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FD3F-9BBC-366F-AB09-C64755A3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IT" b="1" dirty="0"/>
              <a:t>aggiornamenti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C3E50-C31D-6747-FEF9-C19234FE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69" y="1633591"/>
            <a:ext cx="11147461" cy="4859283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Riunione</a:t>
            </a:r>
            <a:r>
              <a:rPr lang="en-GB" dirty="0"/>
              <a:t> </a:t>
            </a:r>
            <a:r>
              <a:rPr lang="en-GB" dirty="0" err="1"/>
              <a:t>CoPER</a:t>
            </a:r>
            <a:r>
              <a:rPr lang="en-GB" dirty="0"/>
              <a:t> del 6 </a:t>
            </a:r>
            <a:r>
              <a:rPr lang="en-GB" dirty="0" err="1"/>
              <a:t>febbraio</a:t>
            </a:r>
            <a:endParaRPr lang="en-GB" dirty="0"/>
          </a:p>
          <a:p>
            <a:pPr lvl="1"/>
            <a:r>
              <a:rPr lang="en-GB" sz="1800" dirty="0" err="1">
                <a:solidFill>
                  <a:srgbClr val="222222"/>
                </a:solidFill>
              </a:rPr>
              <a:t>Incontro</a:t>
            </a:r>
            <a:r>
              <a:rPr lang="en-GB" sz="1800" dirty="0">
                <a:solidFill>
                  <a:srgbClr val="222222"/>
                </a:solidFill>
              </a:rPr>
              <a:t> con </a:t>
            </a:r>
            <a:r>
              <a:rPr lang="en-GB" sz="1800" dirty="0" err="1">
                <a:solidFill>
                  <a:srgbClr val="222222"/>
                </a:solidFill>
              </a:rPr>
              <a:t>Ministra</a:t>
            </a:r>
            <a:endParaRPr lang="en-GB" sz="1800" dirty="0">
              <a:solidFill>
                <a:srgbClr val="222222"/>
              </a:solidFill>
            </a:endParaRPr>
          </a:p>
          <a:p>
            <a:pPr lvl="1"/>
            <a:r>
              <a:rPr lang="en-GB" sz="1800" dirty="0" err="1">
                <a:solidFill>
                  <a:srgbClr val="222222"/>
                </a:solidFill>
              </a:rPr>
              <a:t>Incentrata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su</a:t>
            </a:r>
            <a:r>
              <a:rPr lang="en-GB" sz="1800" dirty="0">
                <a:solidFill>
                  <a:srgbClr val="222222"/>
                </a:solidFill>
              </a:rPr>
              <a:t> CCNL e nuovo </a:t>
            </a:r>
            <a:r>
              <a:rPr lang="en-GB" sz="1800" dirty="0" err="1">
                <a:solidFill>
                  <a:srgbClr val="222222"/>
                </a:solidFill>
              </a:rPr>
              <a:t>regolamento</a:t>
            </a:r>
            <a:r>
              <a:rPr lang="en-GB" sz="1800" dirty="0">
                <a:solidFill>
                  <a:srgbClr val="222222"/>
                </a:solidFill>
              </a:rPr>
              <a:t> (</a:t>
            </a:r>
            <a:r>
              <a:rPr lang="en-GB" sz="1800" dirty="0" err="1">
                <a:solidFill>
                  <a:srgbClr val="222222"/>
                </a:solidFill>
              </a:rPr>
              <a:t>incluso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nome</a:t>
            </a:r>
            <a:r>
              <a:rPr lang="en-GB" sz="1800" dirty="0">
                <a:solidFill>
                  <a:srgbClr val="222222"/>
                </a:solidFill>
              </a:rPr>
              <a:t>). </a:t>
            </a:r>
            <a:r>
              <a:rPr lang="en-GB" sz="1800" dirty="0" err="1">
                <a:solidFill>
                  <a:srgbClr val="222222"/>
                </a:solidFill>
              </a:rPr>
              <a:t>Gruppi</a:t>
            </a:r>
            <a:r>
              <a:rPr lang="en-GB" sz="1800" dirty="0">
                <a:solidFill>
                  <a:srgbClr val="222222"/>
                </a:solidFill>
              </a:rPr>
              <a:t> di </a:t>
            </a:r>
            <a:r>
              <a:rPr lang="en-GB" sz="1800" dirty="0" err="1">
                <a:solidFill>
                  <a:srgbClr val="222222"/>
                </a:solidFill>
              </a:rPr>
              <a:t>lavoro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attivi</a:t>
            </a:r>
            <a:r>
              <a:rPr lang="en-GB" sz="1800" dirty="0">
                <a:solidFill>
                  <a:srgbClr val="222222"/>
                </a:solidFill>
              </a:rPr>
              <a:t> e </a:t>
            </a:r>
            <a:r>
              <a:rPr lang="en-GB" sz="1800" dirty="0" err="1">
                <a:solidFill>
                  <a:srgbClr val="222222"/>
                </a:solidFill>
              </a:rPr>
              <a:t>meno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attivi</a:t>
            </a:r>
            <a:r>
              <a:rPr lang="en-GB" sz="1800" dirty="0">
                <a:solidFill>
                  <a:srgbClr val="222222"/>
                </a:solidFill>
              </a:rPr>
              <a:t> (il nostro </a:t>
            </a:r>
            <a:r>
              <a:rPr lang="en-GB" sz="1800" dirty="0" err="1">
                <a:solidFill>
                  <a:srgbClr val="222222"/>
                </a:solidFill>
              </a:rPr>
              <a:t>è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molto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attivo</a:t>
            </a:r>
            <a:r>
              <a:rPr lang="en-GB" sz="1800" dirty="0">
                <a:solidFill>
                  <a:srgbClr val="222222"/>
                </a:solidFill>
              </a:rPr>
              <a:t>). </a:t>
            </a:r>
            <a:r>
              <a:rPr lang="en-GB" sz="1800" dirty="0" err="1">
                <a:solidFill>
                  <a:srgbClr val="222222"/>
                </a:solidFill>
              </a:rPr>
              <a:t>Documento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Prossimi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Passi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distribuito</a:t>
            </a:r>
            <a:r>
              <a:rPr lang="en-GB" sz="1800" dirty="0">
                <a:solidFill>
                  <a:srgbClr val="222222"/>
                </a:solidFill>
              </a:rPr>
              <a:t> ma non </a:t>
            </a:r>
            <a:r>
              <a:rPr lang="en-GB" sz="1800" dirty="0" err="1">
                <a:solidFill>
                  <a:srgbClr val="222222"/>
                </a:solidFill>
              </a:rPr>
              <a:t>commentato</a:t>
            </a:r>
            <a:r>
              <a:rPr lang="en-GB" sz="1800" dirty="0">
                <a:solidFill>
                  <a:srgbClr val="222222"/>
                </a:solidFill>
              </a:rPr>
              <a:t>.</a:t>
            </a:r>
          </a:p>
          <a:p>
            <a:pPr lvl="1"/>
            <a:r>
              <a:rPr lang="en-GB" sz="1800" dirty="0" err="1">
                <a:solidFill>
                  <a:srgbClr val="222222"/>
                </a:solidFill>
              </a:rPr>
              <a:t>Epr</a:t>
            </a:r>
            <a:r>
              <a:rPr lang="en-GB" sz="1800" dirty="0">
                <a:solidFill>
                  <a:srgbClr val="222222"/>
                </a:solidFill>
              </a:rPr>
              <a:t> senza </a:t>
            </a:r>
            <a:r>
              <a:rPr lang="en-GB" sz="1800" dirty="0" err="1">
                <a:solidFill>
                  <a:srgbClr val="222222"/>
                </a:solidFill>
              </a:rPr>
              <a:t>rappresentanti</a:t>
            </a:r>
            <a:r>
              <a:rPr lang="en-GB" sz="1800" dirty="0">
                <a:solidFill>
                  <a:srgbClr val="222222"/>
                </a:solidFill>
              </a:rPr>
              <a:t> in </a:t>
            </a:r>
            <a:r>
              <a:rPr lang="en-GB" sz="1800" dirty="0" err="1">
                <a:solidFill>
                  <a:srgbClr val="222222"/>
                </a:solidFill>
              </a:rPr>
              <a:t>openscience</a:t>
            </a:r>
            <a:endParaRPr lang="en-GB" sz="1800" dirty="0">
              <a:solidFill>
                <a:srgbClr val="222222"/>
              </a:solidFill>
            </a:endParaRPr>
          </a:p>
          <a:p>
            <a:pPr lvl="1"/>
            <a:r>
              <a:rPr lang="en-GB" sz="1800" dirty="0">
                <a:solidFill>
                  <a:srgbClr val="222222"/>
                </a:solidFill>
              </a:rPr>
              <a:t>Carta </a:t>
            </a:r>
            <a:r>
              <a:rPr lang="en-GB" sz="1800" dirty="0" err="1">
                <a:solidFill>
                  <a:srgbClr val="222222"/>
                </a:solidFill>
              </a:rPr>
              <a:t>europea</a:t>
            </a:r>
            <a:r>
              <a:rPr lang="en-GB" sz="1800" dirty="0">
                <a:solidFill>
                  <a:srgbClr val="222222"/>
                </a:solidFill>
              </a:rPr>
              <a:t> + </a:t>
            </a:r>
            <a:r>
              <a:rPr lang="en-GB" sz="1800" dirty="0" err="1">
                <a:solidFill>
                  <a:srgbClr val="222222"/>
                </a:solidFill>
              </a:rPr>
              <a:t>valutazione</a:t>
            </a:r>
            <a:r>
              <a:rPr lang="en-GB" sz="1800" dirty="0">
                <a:solidFill>
                  <a:srgbClr val="222222"/>
                </a:solidFill>
              </a:rPr>
              <a:t> agreement (</a:t>
            </a:r>
            <a:r>
              <a:rPr lang="en-GB" sz="1800" dirty="0" err="1">
                <a:solidFill>
                  <a:srgbClr val="222222"/>
                </a:solidFill>
              </a:rPr>
              <a:t>proposte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alla</a:t>
            </a:r>
            <a:r>
              <a:rPr lang="en-GB" sz="1800" dirty="0">
                <a:solidFill>
                  <a:srgbClr val="222222"/>
                </a:solidFill>
              </a:rPr>
              <a:t> coper)</a:t>
            </a:r>
          </a:p>
          <a:p>
            <a:r>
              <a:rPr lang="en-GB" dirty="0" err="1">
                <a:solidFill>
                  <a:srgbClr val="222222"/>
                </a:solidFill>
              </a:rPr>
              <a:t>Prossimi</a:t>
            </a:r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Passi</a:t>
            </a:r>
            <a:r>
              <a:rPr lang="en-GB" dirty="0">
                <a:solidFill>
                  <a:srgbClr val="222222"/>
                </a:solidFill>
              </a:rPr>
              <a:t> </a:t>
            </a:r>
          </a:p>
          <a:p>
            <a:pPr lvl="1"/>
            <a:r>
              <a:rPr lang="en-GB" sz="1800" dirty="0">
                <a:solidFill>
                  <a:srgbClr val="222222"/>
                </a:solidFill>
              </a:rPr>
              <a:t>OK da Paolo Valente (</a:t>
            </a:r>
            <a:r>
              <a:rPr lang="en-GB" sz="1800" dirty="0" err="1">
                <a:solidFill>
                  <a:srgbClr val="222222"/>
                </a:solidFill>
              </a:rPr>
              <a:t>Segret</a:t>
            </a:r>
            <a:r>
              <a:rPr lang="en-GB" sz="1800" dirty="0">
                <a:solidFill>
                  <a:srgbClr val="222222"/>
                </a:solidFill>
              </a:rPr>
              <a:t>. </a:t>
            </a:r>
            <a:r>
              <a:rPr lang="en-GB" sz="1800" dirty="0" err="1">
                <a:solidFill>
                  <a:srgbClr val="222222"/>
                </a:solidFill>
              </a:rPr>
              <a:t>Presidente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CoPER</a:t>
            </a:r>
            <a:r>
              <a:rPr lang="en-GB" sz="1800" dirty="0">
                <a:solidFill>
                  <a:srgbClr val="222222"/>
                </a:solidFill>
              </a:rPr>
              <a:t>) ad </a:t>
            </a:r>
            <a:r>
              <a:rPr lang="en-GB" sz="1800" dirty="0" err="1">
                <a:solidFill>
                  <a:srgbClr val="222222"/>
                </a:solidFill>
              </a:rPr>
              <a:t>organizzarsi</a:t>
            </a:r>
            <a:r>
              <a:rPr lang="en-GB" sz="1800" dirty="0">
                <a:solidFill>
                  <a:srgbClr val="222222"/>
                </a:solidFill>
              </a:rPr>
              <a:t> con un piano </a:t>
            </a:r>
            <a:r>
              <a:rPr lang="en-GB" sz="1800" dirty="0" err="1">
                <a:solidFill>
                  <a:srgbClr val="222222"/>
                </a:solidFill>
              </a:rPr>
              <a:t>operativo</a:t>
            </a:r>
            <a:endParaRPr lang="en-GB" sz="1800" dirty="0">
              <a:solidFill>
                <a:srgbClr val="222222"/>
              </a:solidFill>
            </a:endParaRPr>
          </a:p>
          <a:p>
            <a:pPr lvl="1"/>
            <a:r>
              <a:rPr lang="en-GB" sz="1800" dirty="0" err="1">
                <a:solidFill>
                  <a:srgbClr val="222222"/>
                </a:solidFill>
              </a:rPr>
              <a:t>Documento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su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archivio</a:t>
            </a:r>
            <a:r>
              <a:rPr lang="en-GB" sz="1800" dirty="0">
                <a:solidFill>
                  <a:srgbClr val="222222"/>
                </a:solidFill>
              </a:rPr>
              <a:t> con DOI </a:t>
            </a:r>
            <a:r>
              <a:rPr lang="en-GB" sz="1800" dirty="0" err="1">
                <a:solidFill>
                  <a:srgbClr val="222222"/>
                </a:solidFill>
              </a:rPr>
              <a:t>appena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approvato</a:t>
            </a:r>
            <a:r>
              <a:rPr lang="en-GB" sz="1800" dirty="0">
                <a:solidFill>
                  <a:srgbClr val="222222"/>
                </a:solidFill>
              </a:rPr>
              <a:t> </a:t>
            </a:r>
            <a:r>
              <a:rPr lang="en-GB" sz="1800" dirty="0" err="1">
                <a:solidFill>
                  <a:srgbClr val="222222"/>
                </a:solidFill>
              </a:rPr>
              <a:t>ufficialmente</a:t>
            </a:r>
            <a:endParaRPr lang="en-GB" sz="1800" dirty="0">
              <a:solidFill>
                <a:srgbClr val="222222"/>
              </a:solidFill>
            </a:endParaRPr>
          </a:p>
          <a:p>
            <a:r>
              <a:rPr lang="en-GB" dirty="0" err="1">
                <a:solidFill>
                  <a:srgbClr val="222222"/>
                </a:solidFill>
              </a:rPr>
              <a:t>Incontro</a:t>
            </a:r>
            <a:r>
              <a:rPr lang="en-GB" dirty="0">
                <a:solidFill>
                  <a:srgbClr val="222222"/>
                </a:solidFill>
              </a:rPr>
              <a:t> con </a:t>
            </a:r>
            <a:r>
              <a:rPr lang="en-GB" dirty="0" err="1">
                <a:solidFill>
                  <a:srgbClr val="222222"/>
                </a:solidFill>
              </a:rPr>
              <a:t>Tivan</a:t>
            </a:r>
            <a:r>
              <a:rPr lang="en-GB" dirty="0">
                <a:solidFill>
                  <a:srgbClr val="222222"/>
                </a:solidFill>
              </a:rPr>
              <a:t> per </a:t>
            </a:r>
            <a:r>
              <a:rPr lang="en-GB" dirty="0" err="1">
                <a:solidFill>
                  <a:srgbClr val="222222"/>
                </a:solidFill>
              </a:rPr>
              <a:t>monitoraggio</a:t>
            </a:r>
            <a:r>
              <a:rPr lang="en-GB" dirty="0">
                <a:solidFill>
                  <a:srgbClr val="222222"/>
                </a:solidFill>
              </a:rPr>
              <a:t> APC</a:t>
            </a:r>
          </a:p>
          <a:p>
            <a:pPr lvl="1"/>
            <a:r>
              <a:rPr lang="en-GB" sz="1800" dirty="0">
                <a:solidFill>
                  <a:srgbClr val="222222"/>
                </a:solidFill>
              </a:rPr>
              <a:t>In </a:t>
            </a:r>
            <a:r>
              <a:rPr lang="en-GB" sz="1800" dirty="0" err="1">
                <a:solidFill>
                  <a:srgbClr val="222222"/>
                </a:solidFill>
              </a:rPr>
              <a:t>preparazione</a:t>
            </a:r>
            <a:endParaRPr lang="en-GB" sz="1800" dirty="0">
              <a:solidFill>
                <a:srgbClr val="222222"/>
              </a:solidFill>
            </a:endParaRPr>
          </a:p>
          <a:p>
            <a:r>
              <a:rPr lang="en-GB" dirty="0">
                <a:solidFill>
                  <a:srgbClr val="222222"/>
                </a:solidFill>
              </a:rPr>
              <a:t>MUR – in </a:t>
            </a:r>
            <a:r>
              <a:rPr lang="en-GB" dirty="0" err="1">
                <a:solidFill>
                  <a:srgbClr val="222222"/>
                </a:solidFill>
              </a:rPr>
              <a:t>corso</a:t>
            </a:r>
            <a:r>
              <a:rPr lang="en-GB" dirty="0">
                <a:solidFill>
                  <a:srgbClr val="222222"/>
                </a:solidFill>
              </a:rPr>
              <a:t> (</a:t>
            </a:r>
            <a:r>
              <a:rPr lang="en-GB" dirty="0" err="1">
                <a:solidFill>
                  <a:srgbClr val="222222"/>
                </a:solidFill>
              </a:rPr>
              <a:t>M.Mazzola</a:t>
            </a:r>
            <a:r>
              <a:rPr lang="en-GB" dirty="0">
                <a:solidFill>
                  <a:srgbClr val="222222"/>
                </a:solidFill>
              </a:rPr>
              <a:t>)</a:t>
            </a:r>
          </a:p>
          <a:p>
            <a:r>
              <a:rPr lang="en-GB" dirty="0" err="1">
                <a:solidFill>
                  <a:srgbClr val="222222"/>
                </a:solidFill>
              </a:rPr>
              <a:t>Sito</a:t>
            </a:r>
            <a:r>
              <a:rPr lang="en-GB" dirty="0">
                <a:solidFill>
                  <a:srgbClr val="222222"/>
                </a:solidFill>
              </a:rPr>
              <a:t> / </a:t>
            </a:r>
            <a:r>
              <a:rPr lang="en-GB" dirty="0" err="1">
                <a:solidFill>
                  <a:srgbClr val="222222"/>
                </a:solidFill>
              </a:rPr>
              <a:t>mappatura</a:t>
            </a:r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dei</a:t>
            </a:r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gdl</a:t>
            </a:r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conper</a:t>
            </a:r>
            <a:r>
              <a:rPr lang="en-GB" dirty="0">
                <a:solidFill>
                  <a:srgbClr val="222222"/>
                </a:solidFill>
              </a:rPr>
              <a:t> ? </a:t>
            </a:r>
          </a:p>
          <a:p>
            <a:r>
              <a:rPr lang="it-IT" dirty="0"/>
              <a:t>Lettera ai Presidenti </a:t>
            </a:r>
            <a:r>
              <a:rPr lang="it-IT" dirty="0" err="1"/>
              <a:t>ConPER</a:t>
            </a:r>
            <a:r>
              <a:rPr lang="it-IT" dirty="0"/>
              <a:t> per favorire firma Agreement Valutazione ? (CNR e ISPRA?)</a:t>
            </a:r>
            <a:r>
              <a:rPr lang="en-IT" dirty="0"/>
              <a:t> – Insieme a gdl Valutazione (Roberta V) </a:t>
            </a:r>
          </a:p>
          <a:p>
            <a:pPr lvl="1"/>
            <a:r>
              <a:rPr lang="en-IT" dirty="0"/>
              <a:t>Da fare</a:t>
            </a:r>
          </a:p>
          <a:p>
            <a:pPr lvl="1"/>
            <a:r>
              <a:rPr lang="en-GB" dirty="0"/>
              <a:t>E</a:t>
            </a:r>
            <a:r>
              <a:rPr lang="en-IT" dirty="0"/>
              <a:t>lenco delle firme agreement s+ag+m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DBEF6-F04D-7B78-EF98-58F3786B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A1D1-9536-FF96-47B7-49CBEE4E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545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8EF8-0BA7-163A-326B-07A3CC6E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703"/>
            <a:ext cx="10515600" cy="1325563"/>
          </a:xfrm>
        </p:spPr>
        <p:txBody>
          <a:bodyPr/>
          <a:lstStyle/>
          <a:p>
            <a:r>
              <a:rPr lang="en-IT" b="1" dirty="0"/>
              <a:t>Prossimi Passi – gruppi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669C0-6935-098D-9974-42C4C971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4988E-038F-6AFF-ACCC-B19F3B34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94575A-2EFF-A18A-1042-157173B8C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T" dirty="0"/>
              <a:t>Scienza aperta e Valutazione della ricerca – Susanna Terracini, Francesca Di Donato, </a:t>
            </a:r>
            <a:r>
              <a:rPr lang="en-IT" dirty="0">
                <a:highlight>
                  <a:srgbClr val="FFFF00"/>
                </a:highlight>
              </a:rPr>
              <a:t>Pasquale Lubrano, Francesco Lazzarini, </a:t>
            </a:r>
            <a:r>
              <a:rPr lang="en-IT" dirty="0"/>
              <a:t>? Paola Carrabba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Accesso equo e sostenibile alle pubblicazioni - </a:t>
            </a:r>
            <a:r>
              <a:rPr lang="en-GB" i="0" u="none" strike="noStrike" dirty="0">
                <a:effectLst/>
              </a:rPr>
              <a:t> </a:t>
            </a:r>
            <a:r>
              <a:rPr lang="en-GB" i="0" u="none" strike="noStrike" dirty="0" err="1">
                <a:effectLst/>
              </a:rPr>
              <a:t>Emanuela</a:t>
            </a:r>
            <a:r>
              <a:rPr lang="en-GB" i="0" u="none" strike="noStrike" dirty="0">
                <a:effectLst/>
              </a:rPr>
              <a:t> </a:t>
            </a:r>
            <a:r>
              <a:rPr lang="en-GB" i="0" u="none" strike="noStrike" dirty="0" err="1">
                <a:effectLst/>
              </a:rPr>
              <a:t>Secinaro</a:t>
            </a:r>
            <a:r>
              <a:rPr lang="en-GB" i="0" u="none" strike="noStrike" dirty="0">
                <a:effectLst/>
              </a:rPr>
              <a:t> (INRIM), Roberta Maggi (CNR), Silvia Giannini (ISTI-CNR), Anna Grazia </a:t>
            </a:r>
            <a:r>
              <a:rPr lang="en-GB" i="0" u="none" strike="noStrike" dirty="0" err="1">
                <a:effectLst/>
              </a:rPr>
              <a:t>Chiodetti</a:t>
            </a:r>
            <a:r>
              <a:rPr lang="en-GB" i="0" u="none" strike="noStrike" dirty="0">
                <a:effectLst/>
              </a:rPr>
              <a:t>, Antonella </a:t>
            </a:r>
            <a:r>
              <a:rPr lang="en-GB" i="0" u="none" strike="noStrike" dirty="0" err="1">
                <a:effectLst/>
              </a:rPr>
              <a:t>Gasperini</a:t>
            </a:r>
            <a:r>
              <a:rPr lang="en-GB" i="0" u="none" strike="noStrike" dirty="0">
                <a:effectLst/>
              </a:rPr>
              <a:t>, 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Diritto</a:t>
            </a:r>
            <a:r>
              <a:rPr lang="en-GB" dirty="0"/>
              <a:t> </a:t>
            </a:r>
            <a:r>
              <a:rPr lang="en-GB" dirty="0" err="1"/>
              <a:t>d’autore</a:t>
            </a:r>
            <a:r>
              <a:rPr lang="en-GB" dirty="0"/>
              <a:t> – Stefano Bianco, Roberto Caso, ? Filomena Severino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Open data – Mario </a:t>
            </a:r>
            <a:r>
              <a:rPr lang="en-GB" dirty="0" err="1"/>
              <a:t>Locati</a:t>
            </a:r>
            <a:r>
              <a:rPr lang="en-GB" dirty="0"/>
              <a:t>, Roberta </a:t>
            </a:r>
            <a:r>
              <a:rPr lang="en-GB" dirty="0" err="1"/>
              <a:t>Vigni</a:t>
            </a:r>
            <a:r>
              <a:rPr lang="en-GB" dirty="0"/>
              <a:t>, </a:t>
            </a:r>
            <a:r>
              <a:rPr lang="en-GB" i="0" u="none" strike="noStrike" dirty="0">
                <a:effectLst/>
              </a:rPr>
              <a:t>Angela </a:t>
            </a:r>
            <a:r>
              <a:rPr lang="en-GB" i="0" u="none" strike="noStrike" dirty="0" err="1">
                <a:effectLst/>
              </a:rPr>
              <a:t>Saraò</a:t>
            </a:r>
            <a:r>
              <a:rPr lang="en-GB" i="0" u="none" strike="noStrike" dirty="0">
                <a:effectLst/>
              </a:rPr>
              <a:t> (OGS), Alessandra </a:t>
            </a:r>
            <a:r>
              <a:rPr lang="en-GB" i="0" u="none" strike="noStrike" dirty="0" err="1">
                <a:effectLst/>
              </a:rPr>
              <a:t>Giorgetti</a:t>
            </a:r>
            <a:r>
              <a:rPr lang="en-GB" i="0" u="none" strike="noStrike" dirty="0">
                <a:effectLst/>
              </a:rPr>
              <a:t> (OGS), ? Carlo </a:t>
            </a:r>
            <a:r>
              <a:rPr lang="en-GB" i="0" u="none" strike="noStrike" dirty="0" err="1">
                <a:effectLst/>
              </a:rPr>
              <a:t>Cipolloni</a:t>
            </a:r>
            <a:r>
              <a:rPr lang="en-GB" i="0" u="none" strike="noStrike" dirty="0">
                <a:effectLst/>
              </a:rPr>
              <a:t> VINCENO PATRUNO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/>
              <a:t>Cfr</a:t>
            </a:r>
            <a:r>
              <a:rPr lang="en-GB" dirty="0"/>
              <a:t>. </a:t>
            </a:r>
            <a:r>
              <a:rPr lang="en-GB" dirty="0" err="1"/>
              <a:t>Messaggio</a:t>
            </a:r>
            <a:r>
              <a:rPr lang="en-GB" dirty="0"/>
              <a:t> di Mario 1 </a:t>
            </a:r>
            <a:r>
              <a:rPr lang="en-GB" dirty="0" err="1"/>
              <a:t>febbraio</a:t>
            </a:r>
            <a:r>
              <a:rPr lang="en-GB" dirty="0"/>
              <a:t> 2023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monitoraggio</a:t>
            </a:r>
            <a:endParaRPr lang="en-GB" i="0" u="none" strike="noStrike" dirty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Software opensource - Massimo </a:t>
            </a:r>
            <a:r>
              <a:rPr lang="en-GB" dirty="0" err="1"/>
              <a:t>Carboni</a:t>
            </a:r>
            <a:r>
              <a:rPr lang="en-GB" dirty="0"/>
              <a:t> ?,  ? Mario </a:t>
            </a:r>
            <a:r>
              <a:rPr lang="en-GB" dirty="0" err="1"/>
              <a:t>Locati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Comunicazione e coordinamento: con MUR, EPR, CRUI, AISA, EOSC, ICDI, etc – Stefano Bianco, Maria Grazia Chiodetti, Mario Locati, Giovanni De Simone, Roberta Vigni, vincenzo patruno</a:t>
            </a:r>
          </a:p>
        </p:txBody>
      </p:sp>
    </p:spTree>
    <p:extLst>
      <p:ext uri="{BB962C8B-B14F-4D97-AF65-F5344CB8AC3E}">
        <p14:creationId xmlns:p14="http://schemas.microsoft.com/office/powerpoint/2010/main" val="88585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8DCC-67AC-11A1-8C2D-29AE4074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Accordo MOU CNR,  INFN, INGV, INAF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DC7A-F8A1-9A90-A47D-B34DEF05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Memorandum of Understanding</a:t>
            </a:r>
            <a:b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</a:b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per la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collaborazione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sulle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tematiche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dell’Accesso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Aperto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e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dell’interoperabilita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̀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tra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sistemi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informativi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</a:t>
            </a:r>
            <a:r>
              <a:rPr lang="en-GB" sz="1800" dirty="0" err="1">
                <a:solidFill>
                  <a:srgbClr val="000007"/>
                </a:solidFill>
                <a:effectLst/>
                <a:latin typeface="Times New Roman,Bold" pitchFamily="2" charset="0"/>
              </a:rPr>
              <a:t>della</a:t>
            </a:r>
            <a:r>
              <a:rPr lang="en-GB" sz="1800" dirty="0">
                <a:solidFill>
                  <a:srgbClr val="000007"/>
                </a:solidFill>
                <a:effectLst/>
                <a:latin typeface="Times New Roman,Bold" pitchFamily="2" charset="0"/>
              </a:rPr>
              <a:t> R&amp;S </a:t>
            </a:r>
            <a:endParaRPr lang="en-IT" dirty="0"/>
          </a:p>
          <a:p>
            <a:r>
              <a:rPr lang="en-IT" dirty="0"/>
              <a:t>2015 ?  </a:t>
            </a:r>
            <a:r>
              <a:rPr lang="en-GB" dirty="0"/>
              <a:t>S</a:t>
            </a:r>
            <a:r>
              <a:rPr lang="en-IT" dirty="0"/>
              <a:t>caduto.</a:t>
            </a:r>
          </a:p>
          <a:p>
            <a:r>
              <a:rPr lang="en-IT" dirty="0"/>
              <a:t>Collaborazione per la partecipazione a call nazionali e internazionali</a:t>
            </a:r>
          </a:p>
          <a:p>
            <a:r>
              <a:rPr lang="en-IT" dirty="0"/>
              <a:t>Anche recentemente la distribuzione di info sulle call stenta a circolare</a:t>
            </a:r>
          </a:p>
          <a:p>
            <a:r>
              <a:rPr lang="en-IT" dirty="0"/>
              <a:t>Rinnoviamo ? Estendiamo ? Non piu’ necessario ?</a:t>
            </a:r>
          </a:p>
          <a:p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C355C-435F-AE66-C34B-26DA68C9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E31F8-17E1-4BF4-AA2D-983B21C7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3123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76DD-F0F4-1A5C-3773-10B274F8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IT" dirty="0"/>
              <a:t>niziativa Paola Galimberti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F47F-7A8E-83BC-5B9B-87DC10875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F30BE-E6FC-651E-BAF6-4CD282A5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8FA0A-4CAE-DE66-965B-1A643213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5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6934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6CC2-FC7F-AF01-4FA7-AAC33745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Varie ed eventuali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9F0D-FDAA-3E04-A6CB-749521E88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1258B-2688-EC0F-CFEB-72E49876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20230215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607B1-DC0B-8B14-E579-EF7BCD6D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6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75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</TotalTime>
  <Words>473</Words>
  <Application>Microsoft Macintosh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Roman,Bold</vt:lpstr>
      <vt:lpstr>Office Theme</vt:lpstr>
      <vt:lpstr>Open Science CoPER n.17 https://agenda.infn.it/e/coper.openscience/17 https://home.infn.it/conper/openscience.html</vt:lpstr>
      <vt:lpstr>aggiornamenti</vt:lpstr>
      <vt:lpstr>Prossimi Passi – gruppi</vt:lpstr>
      <vt:lpstr>Accordo MOU CNR,  INFN, INGV, INAF</vt:lpstr>
      <vt:lpstr>Iniziativa Paola Galimberti</vt:lpstr>
      <vt:lpstr>Varie ed eventuali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62</cp:revision>
  <dcterms:created xsi:type="dcterms:W3CDTF">2022-07-12T07:40:53Z</dcterms:created>
  <dcterms:modified xsi:type="dcterms:W3CDTF">2023-02-16T10:02:50Z</dcterms:modified>
</cp:coreProperties>
</file>