
<file path=[Content_Types].xml><?xml version="1.0" encoding="utf-8"?>
<Types xmlns="http://schemas.openxmlformats.org/package/2006/content-types"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419" r:id="rId3"/>
    <p:sldId id="432" r:id="rId4"/>
    <p:sldId id="353" r:id="rId5"/>
    <p:sldId id="429" r:id="rId6"/>
    <p:sldId id="414" r:id="rId7"/>
    <p:sldId id="428" r:id="rId8"/>
    <p:sldId id="431" r:id="rId9"/>
    <p:sldId id="433" r:id="rId10"/>
    <p:sldId id="430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D4ED"/>
    <a:srgbClr val="CFD5EA"/>
    <a:srgbClr val="6494F0"/>
    <a:srgbClr val="6BAAF0"/>
    <a:srgbClr val="5BC6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69"/>
    <p:restoredTop sz="94422"/>
  </p:normalViewPr>
  <p:slideViewPr>
    <p:cSldViewPr snapToGrid="0" snapToObjects="1">
      <p:cViewPr varScale="1">
        <p:scale>
          <a:sx n="116" d="100"/>
          <a:sy n="116" d="100"/>
        </p:scale>
        <p:origin x="1320" y="192"/>
      </p:cViewPr>
      <p:guideLst/>
    </p:cSldViewPr>
  </p:slideViewPr>
  <p:outlineViewPr>
    <p:cViewPr>
      <p:scale>
        <a:sx n="33" d="100"/>
        <a:sy n="33" d="100"/>
      </p:scale>
      <p:origin x="0" y="-24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9FFD4-A7E0-8B49-B1AF-B8B2EB978813}" type="datetimeFigureOut">
              <a:rPr lang="it-IT" smtClean="0"/>
              <a:t>02/02/23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BA4D6-1DEF-5447-8901-10FD967449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6597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7313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3346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9865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7264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63711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20904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48882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13549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3387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 03/02/23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079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 03/02/23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20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 03/02/23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47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/>
              <a:t>Bari -  03/02/23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76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 03/02/23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192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 03/02/23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151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 03/02/23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87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 03/02/23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891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 03/02/23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6382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 03/02/23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77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 03/02/23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20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Bari -  03/02/23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G. Carlino - Comitato Scientifico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57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50029" y="1432193"/>
            <a:ext cx="9427846" cy="2624387"/>
          </a:xfrm>
        </p:spPr>
        <p:txBody>
          <a:bodyPr>
            <a:normAutofit/>
          </a:bodyPr>
          <a:lstStyle/>
          <a:p>
            <a:r>
              <a:rPr lang="it-IT" dirty="0" err="1"/>
              <a:t>I.Bi.S.Co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/>
              <a:t>Stato attività e    </a:t>
            </a:r>
            <a:br>
              <a:rPr lang="it-IT" dirty="0"/>
            </a:br>
            <a:r>
              <a:rPr lang="it-IT" dirty="0"/>
              <a:t> chiusura progetto </a:t>
            </a:r>
            <a:endParaRPr lang="it-IT" sz="40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6787" y="5377728"/>
            <a:ext cx="9634330" cy="1101449"/>
          </a:xfrm>
        </p:spPr>
        <p:txBody>
          <a:bodyPr>
            <a:noAutofit/>
          </a:bodyPr>
          <a:lstStyle/>
          <a:p>
            <a:r>
              <a:rPr lang="it-IT" sz="2000" dirty="0"/>
              <a:t>G. Carlino – INFN Napoli      </a:t>
            </a:r>
          </a:p>
          <a:p>
            <a:r>
              <a:rPr lang="it-IT" sz="2000" dirty="0"/>
              <a:t>Bari - 03/02/2023</a:t>
            </a:r>
          </a:p>
        </p:txBody>
      </p:sp>
      <p:pic>
        <p:nvPicPr>
          <p:cNvPr id="5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95E8E4B3-0D19-224E-BFCC-1EC94C48723D}"/>
              </a:ext>
            </a:extLst>
          </p:cNvPr>
          <p:cNvSpPr txBox="1"/>
          <p:nvPr/>
        </p:nvSpPr>
        <p:spPr>
          <a:xfrm>
            <a:off x="12049432" y="134210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24220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Ringraziamenti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 03/02/23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472E4F5-D974-FA4D-845B-15CD36C0A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CB5D40-889C-E640-92AC-901C83D09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10</a:t>
            </a:fld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7A06FDCD-2BBF-7B50-D154-F080C2107E3D}"/>
              </a:ext>
            </a:extLst>
          </p:cNvPr>
          <p:cNvSpPr txBox="1"/>
          <p:nvPr/>
        </p:nvSpPr>
        <p:spPr>
          <a:xfrm>
            <a:off x="1652195" y="1459740"/>
            <a:ext cx="932060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dirty="0"/>
              <a:t>Tutto il personale coinvolto in IBISCO</a:t>
            </a:r>
          </a:p>
          <a:p>
            <a:endParaRPr lang="it-IT" sz="2200" dirty="0"/>
          </a:p>
          <a:p>
            <a:r>
              <a:rPr lang="it-IT" sz="2200" dirty="0"/>
              <a:t>	</a:t>
            </a:r>
            <a:r>
              <a:rPr lang="it-IT" sz="2200" b="1" dirty="0">
                <a:solidFill>
                  <a:srgbClr val="0070C0"/>
                </a:solidFill>
              </a:rPr>
              <a:t>ricercatore, tecnologo, tecnico, amministrativo</a:t>
            </a:r>
          </a:p>
          <a:p>
            <a:endParaRPr lang="it-IT" sz="2200" dirty="0"/>
          </a:p>
          <a:p>
            <a:r>
              <a:rPr lang="it-IT" sz="2200" dirty="0"/>
              <a:t>ha svolto in questi anni un grandissimo lavoro, molto  faticoso e impegnativo, complicato dalle condizioni estreme provocate dalla pandemia</a:t>
            </a:r>
          </a:p>
          <a:p>
            <a:endParaRPr lang="it-IT" sz="2200" dirty="0"/>
          </a:p>
          <a:p>
            <a:pPr algn="ctr"/>
            <a:r>
              <a:rPr lang="it-IT" sz="2200" dirty="0">
                <a:solidFill>
                  <a:srgbClr val="0070C0"/>
                </a:solidFill>
              </a:rPr>
              <a:t>UN ENORME GRAZIE !!</a:t>
            </a:r>
          </a:p>
          <a:p>
            <a:pPr lvl="2"/>
            <a:r>
              <a:rPr lang="it-IT" sz="2200" dirty="0"/>
              <a:t> </a:t>
            </a:r>
          </a:p>
          <a:p>
            <a:r>
              <a:rPr lang="it-IT" sz="2200" dirty="0"/>
              <a:t>e un piccolo sforzo finale per concludere a giugno con successo</a:t>
            </a:r>
          </a:p>
        </p:txBody>
      </p:sp>
    </p:spTree>
    <p:extLst>
      <p:ext uri="{BB962C8B-B14F-4D97-AF65-F5344CB8AC3E}">
        <p14:creationId xmlns:p14="http://schemas.microsoft.com/office/powerpoint/2010/main" val="3717987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Chiusura Progetto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 03/02/23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E2E157-1F6F-D240-8F90-CB4CC9C1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F69759B-21F3-6940-84F6-61E8C74C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2</a:t>
            </a:fld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32A1953-309A-C9BD-BDD4-0EB2DC831855}"/>
              </a:ext>
            </a:extLst>
          </p:cNvPr>
          <p:cNvSpPr txBox="1"/>
          <p:nvPr/>
        </p:nvSpPr>
        <p:spPr>
          <a:xfrm>
            <a:off x="4686800" y="2844225"/>
            <a:ext cx="28184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>
                <a:solidFill>
                  <a:srgbClr val="FF0000"/>
                </a:solidFill>
              </a:rPr>
              <a:t>14 Giugno 2023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2A59200B-6EE5-2B86-5C90-0781B29A42F1}"/>
              </a:ext>
            </a:extLst>
          </p:cNvPr>
          <p:cNvSpPr txBox="1"/>
          <p:nvPr/>
        </p:nvSpPr>
        <p:spPr>
          <a:xfrm>
            <a:off x="9121966" y="1280232"/>
            <a:ext cx="199073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/>
              <a:t>16 mesi di proroga</a:t>
            </a:r>
          </a:p>
        </p:txBody>
      </p:sp>
    </p:spTree>
    <p:extLst>
      <p:ext uri="{BB962C8B-B14F-4D97-AF65-F5344CB8AC3E}">
        <p14:creationId xmlns:p14="http://schemas.microsoft.com/office/powerpoint/2010/main" val="1332287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Riassunto Procedure – SAL 21 (dicembre) 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 03/02/23</a:t>
            </a:r>
          </a:p>
        </p:txBody>
      </p:sp>
      <p:graphicFrame>
        <p:nvGraphicFramePr>
          <p:cNvPr id="3" name="Tabella 5">
            <a:extLst>
              <a:ext uri="{FF2B5EF4-FFF2-40B4-BE49-F238E27FC236}">
                <a16:creationId xmlns:a16="http://schemas.microsoft.com/office/drawing/2014/main" id="{B5406CEC-0B84-5746-AEDE-8DEEBD5D4C1C}"/>
              </a:ext>
            </a:extLst>
          </p:cNvPr>
          <p:cNvGraphicFramePr>
            <a:graphicFrameLocks noGrp="1"/>
          </p:cNvGraphicFramePr>
          <p:nvPr/>
        </p:nvGraphicFramePr>
        <p:xfrm>
          <a:off x="2510812" y="1467486"/>
          <a:ext cx="7658675" cy="4411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702">
                  <a:extLst>
                    <a:ext uri="{9D8B030D-6E8A-4147-A177-3AD203B41FA5}">
                      <a16:colId xmlns:a16="http://schemas.microsoft.com/office/drawing/2014/main" val="149550144"/>
                    </a:ext>
                  </a:extLst>
                </a:gridCol>
                <a:gridCol w="1163937">
                  <a:extLst>
                    <a:ext uri="{9D8B030D-6E8A-4147-A177-3AD203B41FA5}">
                      <a16:colId xmlns:a16="http://schemas.microsoft.com/office/drawing/2014/main" val="3648270427"/>
                    </a:ext>
                  </a:extLst>
                </a:gridCol>
                <a:gridCol w="1427356">
                  <a:extLst>
                    <a:ext uri="{9D8B030D-6E8A-4147-A177-3AD203B41FA5}">
                      <a16:colId xmlns:a16="http://schemas.microsoft.com/office/drawing/2014/main" val="3811721888"/>
                    </a:ext>
                  </a:extLst>
                </a:gridCol>
                <a:gridCol w="1427356">
                  <a:extLst>
                    <a:ext uri="{9D8B030D-6E8A-4147-A177-3AD203B41FA5}">
                      <a16:colId xmlns:a16="http://schemas.microsoft.com/office/drawing/2014/main" val="2017753054"/>
                    </a:ext>
                  </a:extLst>
                </a:gridCol>
                <a:gridCol w="1088622">
                  <a:extLst>
                    <a:ext uri="{9D8B030D-6E8A-4147-A177-3AD203B41FA5}">
                      <a16:colId xmlns:a16="http://schemas.microsoft.com/office/drawing/2014/main" val="1284796379"/>
                    </a:ext>
                  </a:extLst>
                </a:gridCol>
                <a:gridCol w="1275702">
                  <a:extLst>
                    <a:ext uri="{9D8B030D-6E8A-4147-A177-3AD203B41FA5}">
                      <a16:colId xmlns:a16="http://schemas.microsoft.com/office/drawing/2014/main" val="14459757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# beni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# beni rendicontati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# beni pagati da rendicontare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# procedure in corso 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# procedure in preparazione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565075"/>
                  </a:ext>
                </a:extLst>
              </a:tr>
              <a:tr h="326761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totale</a:t>
                      </a:r>
                    </a:p>
                  </a:txBody>
                  <a:tcPr>
                    <a:solidFill>
                      <a:schemeClr val="bg1">
                        <a:lumMod val="75000"/>
                        <a:alpha val="5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73</a:t>
                      </a: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57</a:t>
                      </a: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>
                        <a:alpha val="5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98301"/>
                  </a:ext>
                </a:extLst>
              </a:tr>
              <a:tr h="0">
                <a:tc gridSpan="6">
                  <a:txBody>
                    <a:bodyPr/>
                    <a:lstStyle/>
                    <a:p>
                      <a:pPr algn="ctr"/>
                      <a:endParaRPr lang="it-IT" sz="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59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045347"/>
                  </a:ext>
                </a:extLst>
              </a:tr>
              <a:tr h="221533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INFN-BA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542249"/>
                  </a:ext>
                </a:extLst>
              </a:tr>
              <a:tr h="286847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INFN-CT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>
                    <a:solidFill>
                      <a:schemeClr val="accent1">
                        <a:tint val="40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1/2 (NA)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479345"/>
                  </a:ext>
                </a:extLst>
              </a:tr>
              <a:tr h="25419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highlight>
                            <a:srgbClr val="00FF00"/>
                          </a:highlight>
                        </a:rPr>
                        <a:t>INFN-LNF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453543"/>
                  </a:ext>
                </a:extLst>
              </a:tr>
              <a:tr h="297733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INFN-NA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1/2 (CT)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35378"/>
                  </a:ext>
                </a:extLst>
              </a:tr>
              <a:tr h="265075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UNIBA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7742142"/>
                  </a:ext>
                </a:extLst>
              </a:tr>
              <a:tr h="297733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highlight>
                            <a:srgbClr val="00FF00"/>
                          </a:highlight>
                        </a:rPr>
                        <a:t>UNINA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8513238"/>
                  </a:ext>
                </a:extLst>
              </a:tr>
              <a:tr h="25419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highlight>
                            <a:srgbClr val="00FF00"/>
                          </a:highlight>
                        </a:rPr>
                        <a:t>CNR IREA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701345"/>
                  </a:ext>
                </a:extLst>
              </a:tr>
              <a:tr h="243304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highlight>
                            <a:srgbClr val="00FF00"/>
                          </a:highlight>
                        </a:rPr>
                        <a:t>CNR ISASI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577625"/>
                  </a:ext>
                </a:extLst>
              </a:tr>
              <a:tr h="265075">
                <a:tc>
                  <a:txBody>
                    <a:bodyPr/>
                    <a:lstStyle/>
                    <a:p>
                      <a:pPr algn="ctr"/>
                      <a:r>
                        <a:rPr lang="it-IT" sz="1400" kern="1200" dirty="0">
                          <a:solidFill>
                            <a:schemeClr val="dk1"/>
                          </a:solidFill>
                          <a:highlight>
                            <a:srgbClr val="00FF00"/>
                          </a:highlight>
                          <a:latin typeface="+mn-lt"/>
                          <a:ea typeface="+mn-ea"/>
                          <a:cs typeface="+mn-cs"/>
                        </a:rPr>
                        <a:t>CNR</a:t>
                      </a:r>
                      <a:r>
                        <a:rPr lang="it-IT" sz="1400" dirty="0">
                          <a:highlight>
                            <a:srgbClr val="00FF00"/>
                          </a:highlight>
                        </a:rPr>
                        <a:t> SPIN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640452"/>
                  </a:ext>
                </a:extLst>
              </a:tr>
              <a:tr h="275961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highlight>
                            <a:srgbClr val="00FF00"/>
                          </a:highlight>
                        </a:rPr>
                        <a:t>INAF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706777"/>
                  </a:ext>
                </a:extLst>
              </a:tr>
              <a:tr h="221533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highlight>
                            <a:srgbClr val="00FF00"/>
                          </a:highlight>
                        </a:rPr>
                        <a:t>INGV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2555251"/>
                  </a:ext>
                </a:extLst>
              </a:tr>
            </a:tbl>
          </a:graphicData>
        </a:graphic>
      </p:graphicFrame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E2E157-1F6F-D240-8F90-CB4CC9C1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F69759B-21F3-6940-84F6-61E8C74C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6046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Beni da rendicontare - INFN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 03/02/23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472E4F5-D974-FA4D-845B-15CD36C0A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CB5D40-889C-E640-92AC-901C83D09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4</a:t>
            </a:fld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3A46545-A106-C057-1397-FB6CEC719147}"/>
              </a:ext>
            </a:extLst>
          </p:cNvPr>
          <p:cNvSpPr txBox="1"/>
          <p:nvPr/>
        </p:nvSpPr>
        <p:spPr>
          <a:xfrm>
            <a:off x="519322" y="1189025"/>
            <a:ext cx="5169055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INFN BA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rgbClr val="FF0000"/>
                </a:solidFill>
              </a:rPr>
              <a:t>BA-30-NET-INFN </a:t>
            </a:r>
            <a:r>
              <a:rPr lang="it-IT" dirty="0"/>
              <a:t>– Rete in gara unica 4 lotti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Tutti i documenti disponibili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b="1" dirty="0"/>
              <a:t>Rendiconto </a:t>
            </a:r>
            <a:r>
              <a:rPr lang="it-IT" b="1" dirty="0">
                <a:solidFill>
                  <a:srgbClr val="0070C0"/>
                </a:solidFill>
              </a:rPr>
              <a:t>SAL 22 </a:t>
            </a:r>
            <a:r>
              <a:rPr lang="it-IT" dirty="0"/>
              <a:t>(febbraio)</a:t>
            </a:r>
          </a:p>
          <a:p>
            <a:pPr lvl="2"/>
            <a:endParaRPr lang="it-IT" dirty="0"/>
          </a:p>
          <a:p>
            <a:pPr algn="ctr"/>
            <a:r>
              <a:rPr lang="it-IT" b="1" dirty="0"/>
              <a:t>INFN 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rgbClr val="FF0000"/>
                </a:solidFill>
              </a:rPr>
              <a:t>NA-40</a:t>
            </a:r>
            <a:r>
              <a:rPr lang="it-IT" dirty="0"/>
              <a:t> e </a:t>
            </a:r>
            <a:r>
              <a:rPr lang="it-IT" b="1" dirty="0">
                <a:solidFill>
                  <a:srgbClr val="FF0000"/>
                </a:solidFill>
              </a:rPr>
              <a:t>NA-41-CAL-INFN</a:t>
            </a:r>
            <a:r>
              <a:rPr lang="it-IT" dirty="0"/>
              <a:t> – Server HTC e Cloud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Saldo 08/21 – IVA 09/21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Attesa approvazione variazione tipo C per inglobare gli atti aggiuntivi (01/23) e decreto ministeriale (?? – promesso a breve)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b="1" dirty="0"/>
              <a:t>Rendiconto </a:t>
            </a:r>
            <a:r>
              <a:rPr lang="it-IT" b="1" dirty="0">
                <a:solidFill>
                  <a:srgbClr val="0070C0"/>
                </a:solidFill>
              </a:rPr>
              <a:t>SAL 22 </a:t>
            </a:r>
            <a:r>
              <a:rPr lang="it-IT" dirty="0"/>
              <a:t>(febbraio)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rgbClr val="FF0000"/>
                </a:solidFill>
              </a:rPr>
              <a:t>CT-12-CAL-INFN </a:t>
            </a:r>
            <a:r>
              <a:rPr lang="it-IT" dirty="0"/>
              <a:t>– Sistema virtualizzazione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Approvazione finale spostamento 07/22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RdO aggiudicata 12/22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Inizio fornitura 02/23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Previsione saldo 05/23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b="1" dirty="0"/>
              <a:t>Rendiconto </a:t>
            </a:r>
            <a:r>
              <a:rPr lang="it-IT" b="1" dirty="0">
                <a:solidFill>
                  <a:srgbClr val="0070C0"/>
                </a:solidFill>
              </a:rPr>
              <a:t>SAL 24 </a:t>
            </a:r>
            <a:r>
              <a:rPr lang="it-IT" dirty="0"/>
              <a:t>(giugno)</a:t>
            </a:r>
          </a:p>
          <a:p>
            <a:pPr lvl="2"/>
            <a:r>
              <a:rPr lang="it-IT" dirty="0"/>
              <a:t> 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7A06FDCD-2BBF-7B50-D154-F080C2107E3D}"/>
              </a:ext>
            </a:extLst>
          </p:cNvPr>
          <p:cNvSpPr txBox="1"/>
          <p:nvPr/>
        </p:nvSpPr>
        <p:spPr>
          <a:xfrm>
            <a:off x="6503624" y="1909712"/>
            <a:ext cx="52577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INFN 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rgbClr val="FF0000"/>
                </a:solidFill>
              </a:rPr>
              <a:t>CT-04-IMP-INFN</a:t>
            </a:r>
            <a:r>
              <a:rPr lang="it-IT" dirty="0"/>
              <a:t> – Impianti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Saldo 12/22 – IVA 01/23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Pochi documenti mancanti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b="1" dirty="0"/>
              <a:t>Rendiconto </a:t>
            </a:r>
            <a:r>
              <a:rPr lang="it-IT" b="1" dirty="0">
                <a:solidFill>
                  <a:srgbClr val="0070C0"/>
                </a:solidFill>
              </a:rPr>
              <a:t>SAL 22 </a:t>
            </a:r>
            <a:r>
              <a:rPr lang="it-IT" dirty="0"/>
              <a:t>(febbraio)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rgbClr val="FF0000"/>
                </a:solidFill>
              </a:rPr>
              <a:t>CT-13-NET-INFN</a:t>
            </a:r>
            <a:r>
              <a:rPr lang="it-IT" dirty="0"/>
              <a:t> – Rete in gara unica 4 lotti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Saldo 01/23 – IVA 02/23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Pochi documenti mancanti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b="1" dirty="0"/>
              <a:t>Rendiconto </a:t>
            </a:r>
            <a:r>
              <a:rPr lang="it-IT" b="1" dirty="0">
                <a:solidFill>
                  <a:srgbClr val="0070C0"/>
                </a:solidFill>
              </a:rPr>
              <a:t>SAL 22 </a:t>
            </a:r>
            <a:r>
              <a:rPr lang="it-IT" dirty="0"/>
              <a:t>(febbraio)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rgbClr val="FF0000"/>
                </a:solidFill>
              </a:rPr>
              <a:t>CT-02</a:t>
            </a:r>
            <a:r>
              <a:rPr lang="it-IT" dirty="0"/>
              <a:t> e </a:t>
            </a:r>
            <a:r>
              <a:rPr lang="it-IT" b="1" dirty="0">
                <a:solidFill>
                  <a:srgbClr val="FF0000"/>
                </a:solidFill>
              </a:rPr>
              <a:t>CT-08-STO-INFN</a:t>
            </a:r>
            <a:r>
              <a:rPr lang="it-IT" dirty="0"/>
              <a:t> – Rete in gara unica 4 lotti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Saldo 01/23 – IVA 02/23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Pochi documenti mancanti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b="1" dirty="0"/>
              <a:t>Rendiconto </a:t>
            </a:r>
            <a:r>
              <a:rPr lang="it-IT" b="1" dirty="0">
                <a:solidFill>
                  <a:srgbClr val="0070C0"/>
                </a:solidFill>
              </a:rPr>
              <a:t>SAL 22 </a:t>
            </a:r>
            <a:r>
              <a:rPr lang="it-IT" dirty="0"/>
              <a:t>(febbraio)</a:t>
            </a:r>
          </a:p>
          <a:p>
            <a:pPr lvl="2"/>
            <a:endParaRPr lang="it-IT" dirty="0"/>
          </a:p>
          <a:p>
            <a:pPr lvl="2"/>
            <a:r>
              <a:rPr lang="it-IT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832248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Beni da rendicontare - UNIBA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 03/02/23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472E4F5-D974-FA4D-845B-15CD36C0A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CB5D40-889C-E640-92AC-901C83D09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5</a:t>
            </a:fld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3A46545-A106-C057-1397-FB6CEC719147}"/>
              </a:ext>
            </a:extLst>
          </p:cNvPr>
          <p:cNvSpPr txBox="1"/>
          <p:nvPr/>
        </p:nvSpPr>
        <p:spPr>
          <a:xfrm>
            <a:off x="5744713" y="878826"/>
            <a:ext cx="607352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rgbClr val="FF0000"/>
                </a:solidFill>
              </a:rPr>
              <a:t>BA-15 </a:t>
            </a:r>
            <a:r>
              <a:rPr lang="it-IT" dirty="0"/>
              <a:t>e </a:t>
            </a:r>
            <a:r>
              <a:rPr lang="it-IT" b="1" dirty="0">
                <a:solidFill>
                  <a:srgbClr val="FF0000"/>
                </a:solidFill>
              </a:rPr>
              <a:t>BA-17-IMP-UNIBA </a:t>
            </a:r>
            <a:r>
              <a:rPr lang="it-IT" dirty="0"/>
              <a:t>– </a:t>
            </a:r>
            <a:r>
              <a:rPr lang="it-IT" dirty="0" err="1"/>
              <a:t>Trigeneratore</a:t>
            </a:r>
            <a:endParaRPr lang="it-IT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Fine installazione 02/02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Collaudo entro aprile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Pagamento fattura maggio – IVA giugno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b="1" dirty="0"/>
              <a:t>Rendiconto </a:t>
            </a:r>
            <a:r>
              <a:rPr lang="it-IT" b="1" dirty="0">
                <a:solidFill>
                  <a:srgbClr val="0070C0"/>
                </a:solidFill>
              </a:rPr>
              <a:t>SAL 24/25 </a:t>
            </a:r>
            <a:r>
              <a:rPr lang="it-IT" dirty="0"/>
              <a:t>(giugno/settembre)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rgbClr val="FF0000"/>
                </a:solidFill>
              </a:rPr>
              <a:t>BA-16-IMP-UNIBA </a:t>
            </a:r>
            <a:r>
              <a:rPr lang="it-IT" dirty="0"/>
              <a:t>– Antincendio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Saldo 02/22 ??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b="1" dirty="0"/>
              <a:t>Documenti non disponibili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dirty="0"/>
              <a:t>necessario molto/parecchio tempo per analizzarli, richiedere i mancanti e ottenerli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b="1" dirty="0"/>
              <a:t>Rendiconto </a:t>
            </a:r>
            <a:r>
              <a:rPr lang="it-IT" b="1" dirty="0">
                <a:solidFill>
                  <a:srgbClr val="0070C0"/>
                </a:solidFill>
              </a:rPr>
              <a:t>SAL 23 </a:t>
            </a:r>
            <a:r>
              <a:rPr lang="it-IT" dirty="0"/>
              <a:t>(aprile)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rgbClr val="FF0000"/>
                </a:solidFill>
              </a:rPr>
              <a:t>BA-19-STO-UNIBA</a:t>
            </a:r>
            <a:r>
              <a:rPr lang="it-IT" dirty="0"/>
              <a:t> – Libreria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Saldo 03/22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b="1" dirty="0"/>
              <a:t>Documenti non disponibili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dirty="0"/>
              <a:t>necessario molto/parecchio tempo per analizzarli, richiedere i mancanti e ottenerli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b="1" dirty="0"/>
              <a:t>Rendiconto </a:t>
            </a:r>
            <a:r>
              <a:rPr lang="it-IT" b="1" dirty="0">
                <a:solidFill>
                  <a:srgbClr val="0070C0"/>
                </a:solidFill>
              </a:rPr>
              <a:t>SAL 23 </a:t>
            </a:r>
            <a:r>
              <a:rPr lang="it-IT" dirty="0"/>
              <a:t>(aprile)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rgbClr val="FF0000"/>
                </a:solidFill>
              </a:rPr>
              <a:t>BA-21-NET-UNIBA </a:t>
            </a:r>
            <a:r>
              <a:rPr lang="it-IT" dirty="0"/>
              <a:t>– LAN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Saldo 02/22 ??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b="1" dirty="0"/>
              <a:t>Documenti</a:t>
            </a:r>
            <a:endParaRPr lang="it-IT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7A06FDCD-2BBF-7B50-D154-F080C2107E3D}"/>
              </a:ext>
            </a:extLst>
          </p:cNvPr>
          <p:cNvSpPr txBox="1"/>
          <p:nvPr/>
        </p:nvSpPr>
        <p:spPr>
          <a:xfrm>
            <a:off x="226594" y="2273779"/>
            <a:ext cx="5166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rgbClr val="FF0000"/>
                </a:solidFill>
              </a:rPr>
              <a:t>BA-20 </a:t>
            </a:r>
            <a:r>
              <a:rPr lang="it-IT" dirty="0"/>
              <a:t>e </a:t>
            </a:r>
            <a:r>
              <a:rPr lang="it-IT" b="1" dirty="0">
                <a:solidFill>
                  <a:srgbClr val="FF0000"/>
                </a:solidFill>
              </a:rPr>
              <a:t>BA-28-CAL </a:t>
            </a:r>
            <a:r>
              <a:rPr lang="it-IT" dirty="0"/>
              <a:t>e </a:t>
            </a:r>
            <a:r>
              <a:rPr lang="it-IT" b="1" dirty="0">
                <a:solidFill>
                  <a:srgbClr val="FF0000"/>
                </a:solidFill>
              </a:rPr>
              <a:t>BA-22-NET-UNIBA</a:t>
            </a:r>
            <a:r>
              <a:rPr lang="it-IT" dirty="0"/>
              <a:t> – Server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Saldo 02/22 – IVA 03/22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Pochi documenti mancanti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b="1" dirty="0"/>
              <a:t>Rendiconto </a:t>
            </a:r>
            <a:r>
              <a:rPr lang="it-IT" b="1" dirty="0">
                <a:solidFill>
                  <a:srgbClr val="0070C0"/>
                </a:solidFill>
              </a:rPr>
              <a:t>SAL 22 </a:t>
            </a:r>
            <a:r>
              <a:rPr lang="it-IT" dirty="0"/>
              <a:t>(febbraio)</a:t>
            </a:r>
          </a:p>
          <a:p>
            <a:pPr lvl="2"/>
            <a:r>
              <a:rPr lang="it-IT" dirty="0"/>
              <a:t> 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6AA9A9B-FAD9-E79D-9335-3FBDB99BA9EA}"/>
              </a:ext>
            </a:extLst>
          </p:cNvPr>
          <p:cNvSpPr txBox="1"/>
          <p:nvPr/>
        </p:nvSpPr>
        <p:spPr>
          <a:xfrm>
            <a:off x="595659" y="4111852"/>
            <a:ext cx="4589658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b="1" dirty="0"/>
              <a:t>NOTA</a:t>
            </a:r>
            <a:r>
              <a:rPr lang="it-IT" dirty="0"/>
              <a:t> - il SAL 25 è stato da poco introdotto per permettere la rendicontazione degli ultimi beni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NON cambia la durata del progetto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TERMINE PAGAMENTI maggio/giugno 2023</a:t>
            </a:r>
          </a:p>
        </p:txBody>
      </p:sp>
    </p:spTree>
    <p:extLst>
      <p:ext uri="{BB962C8B-B14F-4D97-AF65-F5344CB8AC3E}">
        <p14:creationId xmlns:p14="http://schemas.microsoft.com/office/powerpoint/2010/main" val="735115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Profilo Finanziario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 03/02/23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D91AEE3-BA24-A949-B565-1E29B78DA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23EAA4-DFB3-1F4F-96AB-E5A2776D9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6</a:t>
            </a:fld>
            <a:endParaRPr lang="it-IT"/>
          </a:p>
        </p:txBody>
      </p:sp>
      <p:graphicFrame>
        <p:nvGraphicFramePr>
          <p:cNvPr id="8" name="Tabella 9">
            <a:extLst>
              <a:ext uri="{FF2B5EF4-FFF2-40B4-BE49-F238E27FC236}">
                <a16:creationId xmlns:a16="http://schemas.microsoft.com/office/drawing/2014/main" id="{E79C397A-E552-EB4D-8A9E-046B03E221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215760"/>
              </p:ext>
            </p:extLst>
          </p:nvPr>
        </p:nvGraphicFramePr>
        <p:xfrm>
          <a:off x="2033194" y="1917507"/>
          <a:ext cx="5144878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6511">
                  <a:extLst>
                    <a:ext uri="{9D8B030D-6E8A-4147-A177-3AD203B41FA5}">
                      <a16:colId xmlns:a16="http://schemas.microsoft.com/office/drawing/2014/main" val="446780905"/>
                    </a:ext>
                  </a:extLst>
                </a:gridCol>
                <a:gridCol w="1759969">
                  <a:extLst>
                    <a:ext uri="{9D8B030D-6E8A-4147-A177-3AD203B41FA5}">
                      <a16:colId xmlns:a16="http://schemas.microsoft.com/office/drawing/2014/main" val="2077093778"/>
                    </a:ext>
                  </a:extLst>
                </a:gridCol>
                <a:gridCol w="1818398">
                  <a:extLst>
                    <a:ext uri="{9D8B030D-6E8A-4147-A177-3AD203B41FA5}">
                      <a16:colId xmlns:a16="http://schemas.microsoft.com/office/drawing/2014/main" val="4054886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Importo Assentito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Importo Variato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Tesoretto</a:t>
                      </a:r>
                    </a:p>
                  </a:txBody>
                  <a:tcPr marL="90000" anchor="ctr"/>
                </a:tc>
                <a:extLst>
                  <a:ext uri="{0D108BD9-81ED-4DB2-BD59-A6C34878D82A}">
                    <a16:rowId xmlns:a16="http://schemas.microsoft.com/office/drawing/2014/main" val="552771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18.701.750 €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17.973.339 €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728.411 €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830033"/>
                  </a:ext>
                </a:extLst>
              </a:tr>
            </a:tbl>
          </a:graphicData>
        </a:graphic>
      </p:graphicFrame>
      <p:graphicFrame>
        <p:nvGraphicFramePr>
          <p:cNvPr id="7" name="Tabella 9">
            <a:extLst>
              <a:ext uri="{FF2B5EF4-FFF2-40B4-BE49-F238E27FC236}">
                <a16:creationId xmlns:a16="http://schemas.microsoft.com/office/drawing/2014/main" id="{42B90D5F-0449-9870-A60D-44266C7587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236403"/>
              </p:ext>
            </p:extLst>
          </p:nvPr>
        </p:nvGraphicFramePr>
        <p:xfrm>
          <a:off x="2014060" y="3762881"/>
          <a:ext cx="5164012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2336">
                  <a:extLst>
                    <a:ext uri="{9D8B030D-6E8A-4147-A177-3AD203B41FA5}">
                      <a16:colId xmlns:a16="http://schemas.microsoft.com/office/drawing/2014/main" val="446780905"/>
                    </a:ext>
                  </a:extLst>
                </a:gridCol>
                <a:gridCol w="1482066">
                  <a:extLst>
                    <a:ext uri="{9D8B030D-6E8A-4147-A177-3AD203B41FA5}">
                      <a16:colId xmlns:a16="http://schemas.microsoft.com/office/drawing/2014/main" val="2077093778"/>
                    </a:ext>
                  </a:extLst>
                </a:gridCol>
                <a:gridCol w="2109610">
                  <a:extLst>
                    <a:ext uri="{9D8B030D-6E8A-4147-A177-3AD203B41FA5}">
                      <a16:colId xmlns:a16="http://schemas.microsoft.com/office/drawing/2014/main" val="405488605"/>
                    </a:ext>
                  </a:extLst>
                </a:gridCol>
              </a:tblGrid>
              <a:tr h="50774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Previsione Spesa Finale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Avanzo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Finanziamento non speso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2771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16.773.338 €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1.193.611 €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1.922.022 €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830033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C58569C1-C7CC-DE89-3F8A-5E9D9D1B4638}"/>
              </a:ext>
            </a:extLst>
          </p:cNvPr>
          <p:cNvSpPr txBox="1"/>
          <p:nvPr/>
        </p:nvSpPr>
        <p:spPr>
          <a:xfrm>
            <a:off x="7722825" y="2136338"/>
            <a:ext cx="377878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Tesoretto</a:t>
            </a:r>
            <a:r>
              <a:rPr lang="it-IT" dirty="0"/>
              <a:t>: In linea di principio riassegnabile - in realtà utilizzabile per altri progetti</a:t>
            </a:r>
          </a:p>
          <a:p>
            <a:endParaRPr lang="it-IT" dirty="0"/>
          </a:p>
          <a:p>
            <a:r>
              <a:rPr lang="it-IT" b="1" dirty="0"/>
              <a:t>Avanzo</a:t>
            </a:r>
            <a:r>
              <a:rPr lang="it-IT" dirty="0"/>
              <a:t>: economia di gara non riassegnabile </a:t>
            </a:r>
          </a:p>
          <a:p>
            <a:endParaRPr lang="it-IT" dirty="0"/>
          </a:p>
          <a:p>
            <a:r>
              <a:rPr lang="it-IT" b="1" dirty="0"/>
              <a:t>Finanziamento non speso</a:t>
            </a:r>
            <a:r>
              <a:rPr lang="it-IT" dirty="0"/>
              <a:t>:  Tesoretto + Avanzo</a:t>
            </a:r>
          </a:p>
        </p:txBody>
      </p:sp>
    </p:spTree>
    <p:extLst>
      <p:ext uri="{BB962C8B-B14F-4D97-AF65-F5344CB8AC3E}">
        <p14:creationId xmlns:p14="http://schemas.microsoft.com/office/powerpoint/2010/main" val="3217036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Obiettivo Scientifico del Progetto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 03/02/23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8A12A23-C170-7D4E-8A29-2FCD7506A038}"/>
              </a:ext>
            </a:extLst>
          </p:cNvPr>
          <p:cNvSpPr txBox="1"/>
          <p:nvPr/>
        </p:nvSpPr>
        <p:spPr>
          <a:xfrm>
            <a:off x="2132973" y="1356841"/>
            <a:ext cx="792605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i="1" dirty="0">
                <a:solidFill>
                  <a:srgbClr val="FF0000"/>
                </a:solidFill>
              </a:rPr>
              <a:t>Infrastruttura di ricerca potenziata costituita da un sistema distribuito geograficamente nel Sud Italia che, grazie all’elevata </a:t>
            </a:r>
            <a:r>
              <a:rPr lang="it-IT" sz="2000" i="1" dirty="0" err="1">
                <a:solidFill>
                  <a:srgbClr val="FF0000"/>
                </a:solidFill>
              </a:rPr>
              <a:t>connesione</a:t>
            </a:r>
            <a:r>
              <a:rPr lang="it-IT" sz="2000" i="1" dirty="0">
                <a:solidFill>
                  <a:srgbClr val="FF0000"/>
                </a:solidFill>
              </a:rPr>
              <a:t> fisica e logica (Data Lake) sarà visibile come un unico sistema distribuito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000" dirty="0"/>
              <a:t>Potenziamento Infrastruttura di calcolo distribuite del SUD: Potenziamento Centri di Calcolo (gare)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000" dirty="0"/>
              <a:t>Primo passo concreto verso l’Infrastruttura ICDI (ICDI Sud), oggi si può citare ICSC</a:t>
            </a:r>
          </a:p>
          <a:p>
            <a:pPr lvl="1"/>
            <a:endParaRPr lang="it-IT" sz="2000" dirty="0"/>
          </a:p>
          <a:p>
            <a:endParaRPr lang="it-IT" sz="2000" dirty="0"/>
          </a:p>
          <a:p>
            <a:r>
              <a:rPr lang="it-IT" sz="2000" dirty="0"/>
              <a:t>Non è stato previsto lo sviluppo di alcun servizio, dobbiamo comunque evidenziare come i centri IBISCO si inquadrano nell’infrastruttura INFN e Nazionale affinché possano risultare un unico sistema distribuito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000" dirty="0"/>
              <a:t>Citare sviluppi in ICDI (???) e DataCloud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000" dirty="0"/>
          </a:p>
          <a:p>
            <a:endParaRPr lang="it-IT" sz="2000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C7E3A8E-9576-344E-A2CB-E5B9D92B3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8607B76-6754-7841-AA70-0F24A2D18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825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/>
              <a:t>Obiettivi Realizzativi</a:t>
            </a:r>
            <a:endParaRPr lang="it-IT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 03/02/23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C7E3A8E-9576-344E-A2CB-E5B9D92B3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8607B76-6754-7841-AA70-0F24A2D18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8</a:t>
            </a:fld>
            <a:endParaRPr lang="it-IT"/>
          </a:p>
        </p:txBody>
      </p:sp>
      <p:graphicFrame>
        <p:nvGraphicFramePr>
          <p:cNvPr id="9" name="Tabella 9">
            <a:extLst>
              <a:ext uri="{FF2B5EF4-FFF2-40B4-BE49-F238E27FC236}">
                <a16:creationId xmlns:a16="http://schemas.microsoft.com/office/drawing/2014/main" id="{D625CA68-24F1-71B0-1D94-8551699EDE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532710"/>
              </p:ext>
            </p:extLst>
          </p:nvPr>
        </p:nvGraphicFramePr>
        <p:xfrm>
          <a:off x="2033193" y="1033833"/>
          <a:ext cx="8465880" cy="564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044">
                  <a:extLst>
                    <a:ext uri="{9D8B030D-6E8A-4147-A177-3AD203B41FA5}">
                      <a16:colId xmlns:a16="http://schemas.microsoft.com/office/drawing/2014/main" val="3616400220"/>
                    </a:ext>
                  </a:extLst>
                </a:gridCol>
                <a:gridCol w="5360571">
                  <a:extLst>
                    <a:ext uri="{9D8B030D-6E8A-4147-A177-3AD203B41FA5}">
                      <a16:colId xmlns:a16="http://schemas.microsoft.com/office/drawing/2014/main" val="3447215008"/>
                    </a:ext>
                  </a:extLst>
                </a:gridCol>
                <a:gridCol w="2423265">
                  <a:extLst>
                    <a:ext uri="{9D8B030D-6E8A-4147-A177-3AD203B41FA5}">
                      <a16:colId xmlns:a16="http://schemas.microsoft.com/office/drawing/2014/main" val="40065500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Nome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Responsabile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0105128"/>
                  </a:ext>
                </a:extLst>
              </a:tr>
              <a:tr h="193691">
                <a:tc>
                  <a:txBody>
                    <a:bodyPr/>
                    <a:lstStyle/>
                    <a:p>
                      <a:pPr algn="ctr"/>
                      <a:r>
                        <a:rPr lang="it-IT" sz="17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700" u="none" strike="noStrike" dirty="0">
                          <a:effectLst/>
                        </a:rPr>
                        <a:t>Potenziamento sistemi per sede di Frascati</a:t>
                      </a:r>
                      <a:endParaRPr lang="it-IT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700" dirty="0"/>
                        <a:t>E. Vilucchi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820006"/>
                  </a:ext>
                </a:extLst>
              </a:tr>
              <a:tr h="294863">
                <a:tc>
                  <a:txBody>
                    <a:bodyPr/>
                    <a:lstStyle/>
                    <a:p>
                      <a:pPr algn="ctr"/>
                      <a:r>
                        <a:rPr lang="it-IT" sz="17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700" u="none" strike="noStrike" dirty="0">
                          <a:effectLst/>
                        </a:rPr>
                        <a:t>Impiantistica a supporto per sede NA</a:t>
                      </a:r>
                      <a:endParaRPr lang="it-IT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700" dirty="0"/>
                        <a:t>G. Russo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10315"/>
                  </a:ext>
                </a:extLst>
              </a:tr>
              <a:tr h="208747">
                <a:tc>
                  <a:txBody>
                    <a:bodyPr/>
                    <a:lstStyle/>
                    <a:p>
                      <a:pPr algn="ctr"/>
                      <a:r>
                        <a:rPr lang="it-IT" sz="17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700" u="none" strike="noStrike" dirty="0">
                          <a:effectLst/>
                        </a:rPr>
                        <a:t>Potenziamento rete LAN/MAN/WAN per sede NA</a:t>
                      </a:r>
                      <a:endParaRPr lang="it-IT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700" dirty="0"/>
                        <a:t>S. Pardi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150801"/>
                  </a:ext>
                </a:extLst>
              </a:tr>
              <a:tr h="210767">
                <a:tc>
                  <a:txBody>
                    <a:bodyPr/>
                    <a:lstStyle/>
                    <a:p>
                      <a:pPr algn="ctr"/>
                      <a:r>
                        <a:rPr lang="it-IT" sz="17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700" u="none" strike="noStrike" dirty="0">
                          <a:effectLst/>
                        </a:rPr>
                        <a:t>Potenziamento sistemi di storage per sede BA</a:t>
                      </a:r>
                      <a:endParaRPr lang="it-IT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700" dirty="0"/>
                        <a:t>G. Donvito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6098503"/>
                  </a:ext>
                </a:extLst>
              </a:tr>
              <a:tr h="201770">
                <a:tc>
                  <a:txBody>
                    <a:bodyPr/>
                    <a:lstStyle/>
                    <a:p>
                      <a:pPr algn="ctr"/>
                      <a:r>
                        <a:rPr lang="it-IT" sz="17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700" u="none" strike="noStrike" dirty="0">
                          <a:effectLst/>
                        </a:rPr>
                        <a:t>Potenziamento sistemi di storage per sede NA</a:t>
                      </a:r>
                      <a:endParaRPr lang="it-IT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700" dirty="0"/>
                        <a:t>A. Doria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1485739"/>
                  </a:ext>
                </a:extLst>
              </a:tr>
              <a:tr h="225824">
                <a:tc>
                  <a:txBody>
                    <a:bodyPr/>
                    <a:lstStyle/>
                    <a:p>
                      <a:pPr algn="ctr"/>
                      <a:r>
                        <a:rPr lang="it-IT" sz="17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700" u="none" strike="noStrike" dirty="0">
                          <a:effectLst/>
                        </a:rPr>
                        <a:t>Attivazione nodo distribuito IPCEI-HPC-BDA</a:t>
                      </a:r>
                      <a:endParaRPr lang="it-IT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700" dirty="0"/>
                        <a:t>G. Donvito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6971130"/>
                  </a:ext>
                </a:extLst>
              </a:tr>
              <a:tr h="238860">
                <a:tc>
                  <a:txBody>
                    <a:bodyPr/>
                    <a:lstStyle/>
                    <a:p>
                      <a:pPr algn="ctr"/>
                      <a:r>
                        <a:rPr lang="it-IT" sz="17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700" u="none" strike="noStrike" dirty="0">
                          <a:effectLst/>
                        </a:rPr>
                        <a:t>Potenziamento sistemi di storage per sede CT</a:t>
                      </a:r>
                      <a:endParaRPr lang="it-IT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700" dirty="0"/>
                        <a:t>S. Monforte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2121292"/>
                  </a:ext>
                </a:extLst>
              </a:tr>
              <a:tr h="262914">
                <a:tc>
                  <a:txBody>
                    <a:bodyPr/>
                    <a:lstStyle/>
                    <a:p>
                      <a:pPr algn="ctr"/>
                      <a:r>
                        <a:rPr lang="it-IT" sz="17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700" u="none" strike="noStrike" dirty="0">
                          <a:effectLst/>
                        </a:rPr>
                        <a:t>Potenziamento dei collegamenti tra le sedi</a:t>
                      </a:r>
                      <a:endParaRPr lang="it-IT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700" dirty="0"/>
                        <a:t>S. Pardi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6515704"/>
                  </a:ext>
                </a:extLst>
              </a:tr>
              <a:tr h="231883">
                <a:tc>
                  <a:txBody>
                    <a:bodyPr/>
                    <a:lstStyle/>
                    <a:p>
                      <a:pPr algn="ctr"/>
                      <a:r>
                        <a:rPr lang="it-IT" sz="17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700" u="none" strike="noStrike" dirty="0">
                          <a:effectLst/>
                        </a:rPr>
                        <a:t>Potenziamento rete LAN/MAN/WAN per sede CT</a:t>
                      </a:r>
                      <a:endParaRPr lang="it-IT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700" dirty="0"/>
                        <a:t>S. Monforte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627749"/>
                  </a:ext>
                </a:extLst>
              </a:tr>
              <a:tr h="244920">
                <a:tc>
                  <a:txBody>
                    <a:bodyPr/>
                    <a:lstStyle/>
                    <a:p>
                      <a:pPr algn="ctr"/>
                      <a:r>
                        <a:rPr lang="it-IT" sz="17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700" u="none" strike="noStrike" dirty="0">
                          <a:effectLst/>
                        </a:rPr>
                        <a:t>Impiantistica a supporto per sede BA</a:t>
                      </a:r>
                      <a:endParaRPr lang="it-IT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700" dirty="0"/>
                        <a:t>(M. De Palma) </a:t>
                      </a:r>
                      <a:r>
                        <a:rPr lang="it-IT" sz="1700" dirty="0" err="1"/>
                        <a:t>R</a:t>
                      </a:r>
                      <a:r>
                        <a:rPr lang="it-IT" sz="1700" dirty="0"/>
                        <a:t>. Bellotti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928776"/>
                  </a:ext>
                </a:extLst>
              </a:tr>
              <a:tr h="257956">
                <a:tc>
                  <a:txBody>
                    <a:bodyPr/>
                    <a:lstStyle/>
                    <a:p>
                      <a:pPr algn="ctr"/>
                      <a:r>
                        <a:rPr lang="it-IT" sz="17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700" u="none" strike="noStrike" dirty="0">
                          <a:effectLst/>
                        </a:rPr>
                        <a:t>Impiantistica a supporto per sede CT</a:t>
                      </a:r>
                      <a:endParaRPr lang="it-IT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700" dirty="0"/>
                        <a:t>O. Conti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271861"/>
                  </a:ext>
                </a:extLst>
              </a:tr>
              <a:tr h="248959">
                <a:tc>
                  <a:txBody>
                    <a:bodyPr/>
                    <a:lstStyle/>
                    <a:p>
                      <a:pPr algn="ctr"/>
                      <a:r>
                        <a:rPr lang="it-IT" sz="17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700" u="none" strike="noStrike" dirty="0">
                          <a:effectLst/>
                        </a:rPr>
                        <a:t>Potenziamento nodi di calcolo HTC/HPC per sede CT</a:t>
                      </a:r>
                      <a:endParaRPr lang="it-IT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700" dirty="0"/>
                        <a:t>S. Monforte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962537"/>
                  </a:ext>
                </a:extLst>
              </a:tr>
              <a:tr h="261996">
                <a:tc>
                  <a:txBody>
                    <a:bodyPr/>
                    <a:lstStyle/>
                    <a:p>
                      <a:pPr algn="ctr"/>
                      <a:r>
                        <a:rPr lang="it-IT" sz="17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700" u="none" strike="noStrike" dirty="0">
                          <a:effectLst/>
                        </a:rPr>
                        <a:t>Potenziamento nodi di calcolo HTC/HPC per sede NA</a:t>
                      </a:r>
                      <a:endParaRPr lang="it-IT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700" dirty="0"/>
                        <a:t>A. Doria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4690582"/>
                  </a:ext>
                </a:extLst>
              </a:tr>
              <a:tr h="286049">
                <a:tc>
                  <a:txBody>
                    <a:bodyPr/>
                    <a:lstStyle/>
                    <a:p>
                      <a:pPr algn="ctr"/>
                      <a:r>
                        <a:rPr lang="it-IT" sz="17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700" u="none" strike="noStrike" dirty="0">
                          <a:effectLst/>
                        </a:rPr>
                        <a:t>Potenziamento nodi di calcolo HTC/HPC per sede BA</a:t>
                      </a:r>
                      <a:endParaRPr lang="it-IT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700" dirty="0" err="1"/>
                        <a:t>R</a:t>
                      </a:r>
                      <a:r>
                        <a:rPr lang="it-IT" sz="1700" dirty="0"/>
                        <a:t>. Bellotti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110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7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700" u="none" strike="noStrike" dirty="0">
                          <a:effectLst/>
                        </a:rPr>
                        <a:t>Potenziamento rete LAN/MAN/WAN per sede BA</a:t>
                      </a:r>
                      <a:endParaRPr lang="it-IT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700" dirty="0"/>
                        <a:t>D. Elia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9778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602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Redazione Relazione Finale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 03/02/23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8A12A23-C170-7D4E-8A29-2FCD7506A038}"/>
              </a:ext>
            </a:extLst>
          </p:cNvPr>
          <p:cNvSpPr txBox="1"/>
          <p:nvPr/>
        </p:nvSpPr>
        <p:spPr>
          <a:xfrm>
            <a:off x="2033194" y="1536174"/>
            <a:ext cx="88624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Contenuto Relazione Finale</a:t>
            </a:r>
          </a:p>
          <a:p>
            <a:endParaRPr lang="it-IT" sz="2000" dirty="0"/>
          </a:p>
          <a:p>
            <a:r>
              <a:rPr lang="it-IT" sz="2000" dirty="0"/>
              <a:t>Per ogni 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/>
              <a:t>Per gli OR puramente di acquisizione beni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000" dirty="0"/>
              <a:t>elenco gare, materiale acquistato, soluzioni tecnologiche adottate e utilizzo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/>
              <a:t>Per OR 8 (collegamento tra le sedi) e OR 6 (nodo distribuito IPCEI-HPC-BDA)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000" dirty="0"/>
              <a:t>elenco gare, approfondimento degli aspetti tecnologici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it-IT" sz="2000" dirty="0"/>
              <a:t>descrizione rete GARR e connessione dei centri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it-IT" sz="2000" dirty="0"/>
              <a:t>sistema distribuito e inserimento nell’Infrastruttura INFN e Nazionale (ICDI, ICSC)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/>
              <a:t>A carico del PI, dei responsabili degli OR e dei loro delegati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C7E3A8E-9576-344E-A2CB-E5B9D92B3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Comitato Scientifico IBiSCo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8607B76-6754-7841-AA70-0F24A2D18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66461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29414</TotalTime>
  <Words>1005</Words>
  <Application>Microsoft Macintosh PowerPoint</Application>
  <PresentationFormat>Widescreen</PresentationFormat>
  <Paragraphs>252</Paragraphs>
  <Slides>10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di Office</vt:lpstr>
      <vt:lpstr>I.Bi.S.Co. Stato attività e      chiusura progetto </vt:lpstr>
      <vt:lpstr>Chiusura Progetto</vt:lpstr>
      <vt:lpstr>Riassunto Procedure – SAL 21 (dicembre) </vt:lpstr>
      <vt:lpstr>Beni da rendicontare - INFN</vt:lpstr>
      <vt:lpstr>Beni da rendicontare - UNIBA</vt:lpstr>
      <vt:lpstr>Profilo Finanziario</vt:lpstr>
      <vt:lpstr>Obiettivo Scientifico del Progetto</vt:lpstr>
      <vt:lpstr>Obiettivi Realizzativi</vt:lpstr>
      <vt:lpstr>Redazione Relazione Finale</vt:lpstr>
      <vt:lpstr>Ringraziamenti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Ibisco per le CSN e organizzazione gare </dc:title>
  <dc:creator>Utente di Microsoft Office</dc:creator>
  <cp:lastModifiedBy>Gianpaolo Carlino</cp:lastModifiedBy>
  <cp:revision>769</cp:revision>
  <cp:lastPrinted>2021-04-13T21:20:59Z</cp:lastPrinted>
  <dcterms:created xsi:type="dcterms:W3CDTF">2018-10-22T13:38:33Z</dcterms:created>
  <dcterms:modified xsi:type="dcterms:W3CDTF">2023-02-03T13:51:29Z</dcterms:modified>
</cp:coreProperties>
</file>