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7" r:id="rId2"/>
    <p:sldId id="262" r:id="rId3"/>
    <p:sldId id="261" r:id="rId4"/>
    <p:sldId id="263" r:id="rId5"/>
    <p:sldId id="268" r:id="rId6"/>
    <p:sldId id="266" r:id="rId7"/>
    <p:sldId id="267" r:id="rId8"/>
    <p:sldId id="279" r:id="rId9"/>
    <p:sldId id="270" r:id="rId10"/>
    <p:sldId id="280" r:id="rId11"/>
    <p:sldId id="272" r:id="rId12"/>
    <p:sldId id="273" r:id="rId13"/>
    <p:sldId id="281" r:id="rId14"/>
    <p:sldId id="284" r:id="rId15"/>
    <p:sldId id="288" r:id="rId16"/>
    <p:sldId id="286" r:id="rId17"/>
    <p:sldId id="287" r:id="rId18"/>
    <p:sldId id="289" r:id="rId19"/>
    <p:sldId id="291" r:id="rId20"/>
    <p:sldId id="290" r:id="rId21"/>
    <p:sldId id="274" r:id="rId22"/>
    <p:sldId id="275" r:id="rId23"/>
    <p:sldId id="276" r:id="rId24"/>
    <p:sldId id="277" r:id="rId25"/>
    <p:sldId id="278" r:id="rId2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Heavy"/>
          <a:ea typeface="Avenir Heavy"/>
          <a:cs typeface="Avenir Heavy"/>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Avenir Heavy"/>
          <a:ea typeface="Avenir Heavy"/>
          <a:cs typeface="Avenir Heavy"/>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Avenir Heavy"/>
          <a:ea typeface="Avenir Heavy"/>
          <a:cs typeface="Avenir Heavy"/>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Avenir Heavy"/>
          <a:ea typeface="Avenir Heavy"/>
          <a:cs typeface="Avenir Heavy"/>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Avenir Heavy"/>
          <a:ea typeface="Avenir Heavy"/>
          <a:cs typeface="Avenir Heavy"/>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
          <a:latin typeface="Avenir Heavy"/>
          <a:ea typeface="Avenir Heavy"/>
          <a:cs typeface="Avenir Heavy"/>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
          <a:latin typeface="Avenir Heavy"/>
          <a:ea typeface="Avenir Heavy"/>
          <a:cs typeface="Avenir Heavy"/>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Heavy"/>
          <a:ea typeface="Avenir Heavy"/>
          <a:cs typeface="Avenir Heavy"/>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Heavy"/>
          <a:ea typeface="Avenir Heavy"/>
          <a:cs typeface="Avenir Heavy"/>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Heavy"/>
          <a:ea typeface="Avenir Heavy"/>
          <a:cs typeface="Avenir Heavy"/>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p:restoredTop sz="94648"/>
  </p:normalViewPr>
  <p:slideViewPr>
    <p:cSldViewPr snapToGrid="0" snapToObjects="1">
      <p:cViewPr varScale="1">
        <p:scale>
          <a:sx n="107" d="100"/>
          <a:sy n="107" d="100"/>
        </p:scale>
        <p:origin x="5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143000" y="685800"/>
            <a:ext cx="4572000" cy="3429000"/>
          </a:xfrm>
          <a:prstGeom prst="rect">
            <a:avLst/>
          </a:prstGeom>
        </p:spPr>
        <p:txBody>
          <a:bodyPr/>
          <a:lstStyle/>
          <a:p>
            <a:endParaRPr/>
          </a:p>
        </p:txBody>
      </p:sp>
      <p:sp>
        <p:nvSpPr>
          <p:cNvPr id="107" name="Shape 10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20" name="Titolo Testo"/>
          <p:cNvSpPr txBox="1">
            <a:spLocks noGrp="1"/>
          </p:cNvSpPr>
          <p:nvPr>
            <p:ph type="title"/>
          </p:nvPr>
        </p:nvSpPr>
        <p:spPr>
          <a:prstGeom prst="rect">
            <a:avLst/>
          </a:prstGeom>
        </p:spPr>
        <p:txBody>
          <a:bodyPr/>
          <a:lstStyle/>
          <a:p>
            <a:r>
              <a:t>Titolo Testo</a:t>
            </a:r>
          </a:p>
        </p:txBody>
      </p:sp>
      <p:sp>
        <p:nvSpPr>
          <p:cNvPr id="21"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olo verticale e testo">
    <p:spTree>
      <p:nvGrpSpPr>
        <p:cNvPr id="1" name=""/>
        <p:cNvGrpSpPr/>
        <p:nvPr/>
      </p:nvGrpSpPr>
      <p:grpSpPr>
        <a:xfrm>
          <a:off x="0" y="0"/>
          <a:ext cx="0" cy="0"/>
          <a:chOff x="0" y="0"/>
          <a:chExt cx="0" cy="0"/>
        </a:xfrm>
      </p:grpSpPr>
      <p:sp>
        <p:nvSpPr>
          <p:cNvPr id="98" name="Titolo Testo"/>
          <p:cNvSpPr txBox="1">
            <a:spLocks noGrp="1"/>
          </p:cNvSpPr>
          <p:nvPr>
            <p:ph type="title"/>
          </p:nvPr>
        </p:nvSpPr>
        <p:spPr>
          <a:xfrm>
            <a:off x="8724900" y="0"/>
            <a:ext cx="2628900" cy="6542090"/>
          </a:xfrm>
          <a:prstGeom prst="rect">
            <a:avLst/>
          </a:prstGeom>
        </p:spPr>
        <p:txBody>
          <a:bodyPr/>
          <a:lstStyle/>
          <a:p>
            <a:r>
              <a:t>Titolo Testo</a:t>
            </a:r>
          </a:p>
        </p:txBody>
      </p:sp>
      <p:sp>
        <p:nvSpPr>
          <p:cNvPr id="99" name="Corpo livello uno…"/>
          <p:cNvSpPr txBox="1">
            <a:spLocks noGrp="1"/>
          </p:cNvSpPr>
          <p:nvPr>
            <p:ph type="body" idx="1"/>
          </p:nvPr>
        </p:nvSpPr>
        <p:spPr>
          <a:xfrm>
            <a:off x="838200" y="365125"/>
            <a:ext cx="7734300" cy="6492875"/>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00"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29" name="Titolo Testo"/>
          <p:cNvSpPr txBox="1">
            <a:spLocks noGrp="1"/>
          </p:cNvSpPr>
          <p:nvPr>
            <p:ph type="title"/>
          </p:nvPr>
        </p:nvSpPr>
        <p:spPr>
          <a:xfrm>
            <a:off x="831850" y="0"/>
            <a:ext cx="10515600" cy="4562475"/>
          </a:xfrm>
          <a:prstGeom prst="rect">
            <a:avLst/>
          </a:prstGeom>
        </p:spPr>
        <p:txBody>
          <a:bodyPr anchor="b"/>
          <a:lstStyle>
            <a:lvl1pPr>
              <a:defRPr sz="6000"/>
            </a:lvl1pPr>
          </a:lstStyle>
          <a:p>
            <a:r>
              <a:t>Titolo Testo</a:t>
            </a:r>
          </a:p>
        </p:txBody>
      </p:sp>
      <p:sp>
        <p:nvSpPr>
          <p:cNvPr id="30" name="Corpo livello uno…"/>
          <p:cNvSpPr txBox="1">
            <a:spLocks noGrp="1"/>
          </p:cNvSpPr>
          <p:nvPr>
            <p:ph type="body" sz="half" idx="1"/>
          </p:nvPr>
        </p:nvSpPr>
        <p:spPr>
          <a:xfrm>
            <a:off x="831850" y="4589462"/>
            <a:ext cx="10515600" cy="2268540"/>
          </a:xfrm>
          <a:prstGeom prst="rect">
            <a:avLst/>
          </a:prstGeom>
        </p:spPr>
        <p:txBody>
          <a:bodyPr/>
          <a:lstStyle>
            <a:lvl1pPr marL="0" indent="0">
              <a:buSzTx/>
              <a:buFontTx/>
              <a:buNone/>
              <a:defRPr sz="2400">
                <a:solidFill>
                  <a:srgbClr val="888888"/>
                </a:solidFill>
              </a:defRPr>
            </a:lvl1pPr>
            <a:lvl2pPr marL="685800" indent="-228600">
              <a:buFontTx/>
              <a:defRPr sz="2400">
                <a:solidFill>
                  <a:srgbClr val="888888"/>
                </a:solidFill>
              </a:defRPr>
            </a:lvl2pPr>
            <a:lvl3pPr marL="1188718" indent="-274318">
              <a:buFontTx/>
              <a:defRPr sz="2400">
                <a:solidFill>
                  <a:srgbClr val="888888"/>
                </a:solidFill>
              </a:defRPr>
            </a:lvl3pPr>
            <a:lvl4pPr marL="1676400" indent="-304800">
              <a:buFontTx/>
              <a:defRPr sz="2400">
                <a:solidFill>
                  <a:srgbClr val="888888"/>
                </a:solidFill>
              </a:defRPr>
            </a:lvl4pPr>
            <a:lvl5pPr marL="2133600" indent="-304800">
              <a:buFontTx/>
              <a:defRPr sz="2400">
                <a:solidFill>
                  <a:srgbClr val="888888"/>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uto 2">
    <p:spTree>
      <p:nvGrpSpPr>
        <p:cNvPr id="1" name=""/>
        <p:cNvGrpSpPr/>
        <p:nvPr/>
      </p:nvGrpSpPr>
      <p:grpSpPr>
        <a:xfrm>
          <a:off x="0" y="0"/>
          <a:ext cx="0" cy="0"/>
          <a:chOff x="0" y="0"/>
          <a:chExt cx="0" cy="0"/>
        </a:xfrm>
      </p:grpSpPr>
      <p:sp>
        <p:nvSpPr>
          <p:cNvPr id="38" name="Titolo Testo"/>
          <p:cNvSpPr txBox="1">
            <a:spLocks noGrp="1"/>
          </p:cNvSpPr>
          <p:nvPr>
            <p:ph type="title"/>
          </p:nvPr>
        </p:nvSpPr>
        <p:spPr>
          <a:prstGeom prst="rect">
            <a:avLst/>
          </a:prstGeom>
        </p:spPr>
        <p:txBody>
          <a:bodyPr/>
          <a:lstStyle/>
          <a:p>
            <a:r>
              <a:t>Titolo Testo</a:t>
            </a:r>
          </a:p>
        </p:txBody>
      </p:sp>
      <p:sp>
        <p:nvSpPr>
          <p:cNvPr id="39" name="Corpo livello uno…"/>
          <p:cNvSpPr txBox="1">
            <a:spLocks noGrp="1"/>
          </p:cNvSpPr>
          <p:nvPr>
            <p:ph type="body" sz="half" idx="1"/>
          </p:nvPr>
        </p:nvSpPr>
        <p:spPr>
          <a:xfrm>
            <a:off x="838200" y="1825625"/>
            <a:ext cx="5181600" cy="5032375"/>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47" name="Titolo Testo"/>
          <p:cNvSpPr txBox="1">
            <a:spLocks noGrp="1"/>
          </p:cNvSpPr>
          <p:nvPr>
            <p:ph type="title"/>
          </p:nvPr>
        </p:nvSpPr>
        <p:spPr>
          <a:xfrm>
            <a:off x="839787" y="365125"/>
            <a:ext cx="10515601" cy="1325563"/>
          </a:xfrm>
          <a:prstGeom prst="rect">
            <a:avLst/>
          </a:prstGeom>
        </p:spPr>
        <p:txBody>
          <a:bodyPr/>
          <a:lstStyle/>
          <a:p>
            <a:r>
              <a:t>Titolo Testo</a:t>
            </a:r>
          </a:p>
        </p:txBody>
      </p:sp>
      <p:sp>
        <p:nvSpPr>
          <p:cNvPr id="48" name="Corpo livello uno…"/>
          <p:cNvSpPr txBox="1">
            <a:spLocks noGrp="1"/>
          </p:cNvSpPr>
          <p:nvPr>
            <p:ph type="body" sz="quarter" idx="1"/>
          </p:nvPr>
        </p:nvSpPr>
        <p:spPr>
          <a:xfrm>
            <a:off x="839787" y="1681163"/>
            <a:ext cx="5157790" cy="823915"/>
          </a:xfrm>
          <a:prstGeom prst="rect">
            <a:avLst/>
          </a:prstGeom>
        </p:spPr>
        <p:txBody>
          <a:bodyPr anchor="b"/>
          <a:lstStyle>
            <a:lvl1pPr marL="0" indent="0">
              <a:buSzTx/>
              <a:buFontTx/>
              <a:buNone/>
              <a:defRPr sz="2400" b="1"/>
            </a:lvl1pPr>
            <a:lvl2pPr marL="685800" indent="-228600">
              <a:buFontTx/>
              <a:defRPr sz="2400" b="1"/>
            </a:lvl2pPr>
            <a:lvl3pPr marL="1188718" indent="-274318">
              <a:buFontTx/>
              <a:defRPr sz="2400" b="1"/>
            </a:lvl3pPr>
            <a:lvl4pPr marL="1676400" indent="-304800">
              <a:buFontTx/>
              <a:defRPr sz="2400" b="1"/>
            </a:lvl4pPr>
            <a:lvl5pPr marL="2133600" indent="-304800">
              <a:buFontTx/>
              <a:defRPr sz="2400" b="1"/>
            </a:lvl5pPr>
          </a:lstStyle>
          <a:p>
            <a:r>
              <a:t>Corpo livello uno</a:t>
            </a:r>
          </a:p>
          <a:p>
            <a:pPr lvl="1"/>
            <a:r>
              <a:t>Corpo livello due</a:t>
            </a:r>
          </a:p>
          <a:p>
            <a:pPr lvl="2"/>
            <a:r>
              <a:t>Corpo livello tre</a:t>
            </a:r>
          </a:p>
          <a:p>
            <a:pPr lvl="3"/>
            <a:r>
              <a:t>Corpo livello quattro</a:t>
            </a:r>
          </a:p>
          <a:p>
            <a:pPr lvl="4"/>
            <a:r>
              <a:t>Corpo livello cinque</a:t>
            </a:r>
          </a:p>
        </p:txBody>
      </p:sp>
      <p:sp>
        <p:nvSpPr>
          <p:cNvPr id="49"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56" name="Titolo Testo"/>
          <p:cNvSpPr txBox="1">
            <a:spLocks noGrp="1"/>
          </p:cNvSpPr>
          <p:nvPr>
            <p:ph type="title"/>
          </p:nvPr>
        </p:nvSpPr>
        <p:spPr>
          <a:xfrm>
            <a:off x="838200" y="0"/>
            <a:ext cx="10515600" cy="2055814"/>
          </a:xfrm>
          <a:prstGeom prst="rect">
            <a:avLst/>
          </a:prstGeom>
        </p:spPr>
        <p:txBody>
          <a:bodyPr/>
          <a:lstStyle/>
          <a:p>
            <a:r>
              <a:t>Titolo Testo</a:t>
            </a:r>
          </a:p>
        </p:txBody>
      </p:sp>
      <p:sp>
        <p:nvSpPr>
          <p:cNvPr id="57"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64"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71" name="Titolo Testo"/>
          <p:cNvSpPr txBox="1">
            <a:spLocks noGrp="1"/>
          </p:cNvSpPr>
          <p:nvPr>
            <p:ph type="title"/>
          </p:nvPr>
        </p:nvSpPr>
        <p:spPr>
          <a:xfrm>
            <a:off x="839787" y="0"/>
            <a:ext cx="3932240" cy="2057400"/>
          </a:xfrm>
          <a:prstGeom prst="rect">
            <a:avLst/>
          </a:prstGeom>
        </p:spPr>
        <p:txBody>
          <a:bodyPr anchor="b"/>
          <a:lstStyle>
            <a:lvl1pPr>
              <a:defRPr sz="3200"/>
            </a:lvl1pPr>
          </a:lstStyle>
          <a:p>
            <a:r>
              <a:t>Titolo Testo</a:t>
            </a:r>
          </a:p>
        </p:txBody>
      </p:sp>
      <p:sp>
        <p:nvSpPr>
          <p:cNvPr id="72" name="Corpo livello uno…"/>
          <p:cNvSpPr txBox="1">
            <a:spLocks noGrp="1"/>
          </p:cNvSpPr>
          <p:nvPr>
            <p:ph type="body" idx="1"/>
          </p:nvPr>
        </p:nvSpPr>
        <p:spPr>
          <a:xfrm>
            <a:off x="5183187" y="987425"/>
            <a:ext cx="6172203"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Corpo livello uno</a:t>
            </a:r>
          </a:p>
          <a:p>
            <a:pPr lvl="1"/>
            <a:r>
              <a:t>Corpo livello due</a:t>
            </a:r>
          </a:p>
          <a:p>
            <a:pPr lvl="2"/>
            <a:r>
              <a:t>Corpo livello tre</a:t>
            </a:r>
          </a:p>
          <a:p>
            <a:pPr lvl="3"/>
            <a:r>
              <a:t>Corpo livello quattro</a:t>
            </a:r>
          </a:p>
          <a:p>
            <a:pPr lvl="4"/>
            <a:r>
              <a:t>Corpo livello cinque</a:t>
            </a:r>
          </a:p>
        </p:txBody>
      </p:sp>
      <p:sp>
        <p:nvSpPr>
          <p:cNvPr id="73"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80" name="Titolo Testo"/>
          <p:cNvSpPr txBox="1">
            <a:spLocks noGrp="1"/>
          </p:cNvSpPr>
          <p:nvPr>
            <p:ph type="title"/>
          </p:nvPr>
        </p:nvSpPr>
        <p:spPr>
          <a:xfrm>
            <a:off x="839787" y="0"/>
            <a:ext cx="3932240" cy="2057400"/>
          </a:xfrm>
          <a:prstGeom prst="rect">
            <a:avLst/>
          </a:prstGeom>
        </p:spPr>
        <p:txBody>
          <a:bodyPr anchor="b"/>
          <a:lstStyle>
            <a:lvl1pPr>
              <a:defRPr sz="3200"/>
            </a:lvl1pPr>
          </a:lstStyle>
          <a:p>
            <a:r>
              <a:t>Titolo Testo</a:t>
            </a:r>
          </a:p>
        </p:txBody>
      </p:sp>
      <p:sp>
        <p:nvSpPr>
          <p:cNvPr id="81" name="Corpo livello uno…"/>
          <p:cNvSpPr txBox="1">
            <a:spLocks noGrp="1"/>
          </p:cNvSpPr>
          <p:nvPr>
            <p:ph type="body" sz="half" idx="1"/>
          </p:nvPr>
        </p:nvSpPr>
        <p:spPr>
          <a:xfrm>
            <a:off x="839787" y="2057400"/>
            <a:ext cx="3932240" cy="4800600"/>
          </a:xfrm>
          <a:prstGeom prst="rect">
            <a:avLst/>
          </a:prstGeom>
        </p:spPr>
        <p:txBody>
          <a:bodyPr/>
          <a:lstStyle>
            <a:lvl1pPr marL="0" indent="0">
              <a:buSzTx/>
              <a:buFontTx/>
              <a:buNone/>
              <a:defRPr sz="1600"/>
            </a:lvl1pPr>
            <a:lvl2pPr marL="609600" indent="-152400">
              <a:buFontTx/>
              <a:defRPr sz="1600"/>
            </a:lvl2pPr>
            <a:lvl3pPr marL="1097278" indent="-182878">
              <a:buFontTx/>
              <a:defRPr sz="1600"/>
            </a:lvl3pPr>
            <a:lvl4pPr marL="1574800" indent="-203200">
              <a:buFontTx/>
              <a:defRPr sz="1600"/>
            </a:lvl4pPr>
            <a:lvl5pPr marL="2032000" indent="-203200">
              <a:buFontTx/>
              <a:defRPr sz="1600"/>
            </a:lvl5pPr>
          </a:lstStyle>
          <a:p>
            <a:r>
              <a:t>Corpo livello uno</a:t>
            </a:r>
          </a:p>
          <a:p>
            <a:pPr lvl="1"/>
            <a:r>
              <a:t>Corpo livello due</a:t>
            </a:r>
          </a:p>
          <a:p>
            <a:pPr lvl="2"/>
            <a:r>
              <a:t>Corpo livello tre</a:t>
            </a:r>
          </a:p>
          <a:p>
            <a:pPr lvl="3"/>
            <a:r>
              <a:t>Corpo livello quattro</a:t>
            </a:r>
          </a:p>
          <a:p>
            <a:pPr lvl="4"/>
            <a:r>
              <a:t>Corpo livello cinque</a:t>
            </a:r>
          </a:p>
        </p:txBody>
      </p:sp>
      <p:sp>
        <p:nvSpPr>
          <p:cNvPr id="82"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89" name="Titolo Testo"/>
          <p:cNvSpPr txBox="1">
            <a:spLocks noGrp="1"/>
          </p:cNvSpPr>
          <p:nvPr>
            <p:ph type="title"/>
          </p:nvPr>
        </p:nvSpPr>
        <p:spPr>
          <a:prstGeom prst="rect">
            <a:avLst/>
          </a:prstGeom>
        </p:spPr>
        <p:txBody>
          <a:bodyPr/>
          <a:lstStyle/>
          <a:p>
            <a:r>
              <a:t>Titolo Testo</a:t>
            </a:r>
          </a:p>
        </p:txBody>
      </p:sp>
      <p:sp>
        <p:nvSpPr>
          <p:cNvPr id="90"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91" name="Numero diapositiva"/>
          <p:cNvSpPr txBox="1">
            <a:spLocks noGrp="1"/>
          </p:cNvSpPr>
          <p:nvPr>
            <p:ph type="sldNum" sz="quarter" idx="2"/>
          </p:nvPr>
        </p:nvSpPr>
        <p:spPr>
          <a:prstGeom prst="rect">
            <a:avLst/>
          </a:prstGeom>
        </p:spPr>
        <p:txBody>
          <a:bodyPr/>
          <a:lstStyle/>
          <a:p>
            <a:fld id="{86CB4B4D-7CA3-9044-876B-883B54F8677D}" type="slidenum">
              <a:r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838200" y="230185"/>
            <a:ext cx="10515600" cy="15954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Titolo Testo</a:t>
            </a:r>
          </a:p>
        </p:txBody>
      </p:sp>
      <p:sp>
        <p:nvSpPr>
          <p:cNvPr id="3" name="Corpo livello uno…"/>
          <p:cNvSpPr txBox="1">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8610600" y="6404292"/>
            <a:ext cx="2743200" cy="269237"/>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fld id="{86CB4B4D-7CA3-9044-876B-883B54F8677D}" type="slidenum">
              <a:rPr/>
              <a:t>‹N›</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ono ben esposte nel libro di Alan Chalmers: The Scientist's Atom and the Philosopher's Stone – How Science Succeeded and Philosophy Failed to Gain Knowledge of Atoms…"/>
          <p:cNvSpPr txBox="1">
            <a:spLocks noGrp="1"/>
          </p:cNvSpPr>
          <p:nvPr>
            <p:ph type="body" idx="1"/>
          </p:nvPr>
        </p:nvSpPr>
        <p:spPr>
          <a:xfrm>
            <a:off x="676894" y="356260"/>
            <a:ext cx="10676906" cy="6132092"/>
          </a:xfrm>
          <a:prstGeom prst="rect">
            <a:avLst/>
          </a:prstGeom>
        </p:spPr>
        <p:txBody>
          <a:bodyPr>
            <a:normAutofit/>
          </a:bodyPr>
          <a:lstStyle/>
          <a:p>
            <a:pPr marL="0" indent="0">
              <a:buNone/>
            </a:pPr>
            <a:endParaRPr lang="it-IT" sz="4400" dirty="0">
              <a:latin typeface="Roboto" panose="02000000000000000000" pitchFamily="2" charset="0"/>
            </a:endParaRPr>
          </a:p>
          <a:p>
            <a:pPr marL="0" indent="0">
              <a:buNone/>
            </a:pPr>
            <a:endParaRPr lang="it-IT" sz="4400" dirty="0">
              <a:latin typeface="Roboto" panose="02000000000000000000" pitchFamily="2" charset="0"/>
            </a:endParaRPr>
          </a:p>
          <a:p>
            <a:pPr marL="0" indent="0" algn="ctr">
              <a:buNone/>
            </a:pPr>
            <a:r>
              <a:rPr lang="it-IT" sz="5000" b="1" dirty="0">
                <a:solidFill>
                  <a:schemeClr val="tx1"/>
                </a:solidFill>
                <a:effectLst/>
                <a:latin typeface="Arial" panose="020B0604020202020204" pitchFamily="34" charset="0"/>
              </a:rPr>
              <a:t>Il modello eliocentrico e l’origine del pensiero scientifico </a:t>
            </a:r>
            <a:endParaRPr lang="it-IT" sz="5000" dirty="0">
              <a:solidFill>
                <a:schemeClr val="tx1"/>
              </a:solidFill>
              <a:effectLst/>
            </a:endParaRPr>
          </a:p>
          <a:p>
            <a:pPr marL="0" indent="0" algn="ctr">
              <a:buNone/>
              <a:defRPr sz="1800"/>
            </a:pPr>
            <a:endParaRPr sz="50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1D729B-06CF-3B4D-A4D2-1C5E0A73525D}"/>
              </a:ext>
            </a:extLst>
          </p:cNvPr>
          <p:cNvSpPr>
            <a:spLocks noGrp="1"/>
          </p:cNvSpPr>
          <p:nvPr>
            <p:ph type="title"/>
          </p:nvPr>
        </p:nvSpPr>
        <p:spPr>
          <a:xfrm>
            <a:off x="838200" y="230185"/>
            <a:ext cx="10515600" cy="1095181"/>
          </a:xfrm>
        </p:spPr>
        <p:txBody>
          <a:bodyPr>
            <a:normAutofit/>
          </a:bodyPr>
          <a:lstStyle/>
          <a:p>
            <a:pPr algn="ctr"/>
            <a:r>
              <a:rPr lang="it-IT" sz="4000" dirty="0">
                <a:latin typeface="+mn-lt"/>
                <a:ea typeface="+mn-ea"/>
                <a:cs typeface="+mn-cs"/>
                <a:sym typeface="Helvetica"/>
              </a:rPr>
              <a:t>Il (vero) principio di Archimede</a:t>
            </a:r>
            <a:endParaRPr lang="it-IT" sz="4000" dirty="0"/>
          </a:p>
        </p:txBody>
      </p:sp>
      <p:sp>
        <p:nvSpPr>
          <p:cNvPr id="3" name="Segnaposto testo 2">
            <a:extLst>
              <a:ext uri="{FF2B5EF4-FFF2-40B4-BE49-F238E27FC236}">
                <a16:creationId xmlns:a16="http://schemas.microsoft.com/office/drawing/2014/main" id="{0B9CE9D4-BE7D-9D4E-8E6A-D3A1C0FC6894}"/>
              </a:ext>
            </a:extLst>
          </p:cNvPr>
          <p:cNvSpPr>
            <a:spLocks noGrp="1"/>
          </p:cNvSpPr>
          <p:nvPr>
            <p:ph type="body" idx="1"/>
          </p:nvPr>
        </p:nvSpPr>
        <p:spPr>
          <a:xfrm>
            <a:off x="838200" y="1325367"/>
            <a:ext cx="10515600" cy="5137078"/>
          </a:xfrm>
        </p:spPr>
        <p:txBody>
          <a:bodyPr>
            <a:normAutofit fontScale="92500" lnSpcReduction="10000"/>
          </a:bodyPr>
          <a:lstStyle/>
          <a:p>
            <a:pPr marL="0" lvl="0" indent="0" defTabSz="339470">
              <a:lnSpc>
                <a:spcPct val="100000"/>
              </a:lnSpc>
              <a:spcBef>
                <a:spcPts val="800"/>
              </a:spcBef>
              <a:buSzTx/>
              <a:buNone/>
              <a:defRPr sz="1800"/>
            </a:pPr>
            <a:r>
              <a:rPr lang="it-IT" sz="3200" dirty="0">
                <a:solidFill>
                  <a:srgbClr val="1A1818"/>
                </a:solidFill>
                <a:latin typeface="+mn-lt"/>
                <a:ea typeface="+mn-ea"/>
                <a:cs typeface="+mn-cs"/>
                <a:sym typeface="Helvetica"/>
              </a:rPr>
              <a:t>L’enunciato originale del principio di idrostatica di Archimede, contenuto nel trattato </a:t>
            </a:r>
            <a:r>
              <a:rPr lang="it-IT" sz="3200" i="1" dirty="0">
                <a:solidFill>
                  <a:srgbClr val="1A1818"/>
                </a:solidFill>
                <a:latin typeface="+mn-lt"/>
                <a:ea typeface="+mn-ea"/>
                <a:cs typeface="+mn-cs"/>
                <a:sym typeface="Helvetica"/>
              </a:rPr>
              <a:t>Sui galleggianti</a:t>
            </a:r>
            <a:r>
              <a:rPr lang="it-IT" sz="3200" dirty="0">
                <a:solidFill>
                  <a:srgbClr val="1A1818"/>
                </a:solidFill>
                <a:latin typeface="+mn-lt"/>
                <a:ea typeface="+mn-ea"/>
                <a:cs typeface="+mn-cs"/>
                <a:sym typeface="Helvetica"/>
              </a:rPr>
              <a:t>, è:</a:t>
            </a:r>
            <a:endParaRPr lang="it-IT" sz="3200" dirty="0">
              <a:latin typeface="+mn-lt"/>
              <a:ea typeface="+mn-ea"/>
              <a:cs typeface="+mn-cs"/>
              <a:sym typeface="Helvetica"/>
            </a:endParaRPr>
          </a:p>
          <a:p>
            <a:pPr marL="0" lvl="0" indent="0" defTabSz="339470">
              <a:lnSpc>
                <a:spcPct val="100000"/>
              </a:lnSpc>
              <a:spcBef>
                <a:spcPts val="800"/>
              </a:spcBef>
              <a:buSzTx/>
              <a:buNone/>
              <a:defRPr sz="1800"/>
            </a:pPr>
            <a:r>
              <a:rPr lang="it-IT" sz="3200" i="1" dirty="0">
                <a:solidFill>
                  <a:srgbClr val="1A1818"/>
                </a:solidFill>
                <a:latin typeface="+mn-lt"/>
                <a:ea typeface="+mn-ea"/>
                <a:cs typeface="+mn-cs"/>
                <a:sym typeface="Helvetica"/>
              </a:rPr>
              <a:t>Se porzioni di liquido sono contigue e allo stesso livello, la porzione più compressa caccia via la meno compressa. Ogni porzione è compressa dal peso del liquido che è sopra di sé in verticale, purché il liquido non sia rinchiuso in qualcosa e compresso da qualcos’altro.</a:t>
            </a:r>
            <a:endParaRPr lang="it-IT" sz="3200" i="1" dirty="0">
              <a:latin typeface="+mn-lt"/>
              <a:ea typeface="+mn-ea"/>
              <a:cs typeface="+mn-cs"/>
              <a:sym typeface="Helvetica"/>
            </a:endParaRPr>
          </a:p>
          <a:p>
            <a:pPr marL="0" lvl="0" indent="0" defTabSz="339470">
              <a:lnSpc>
                <a:spcPct val="100000"/>
              </a:lnSpc>
              <a:spcBef>
                <a:spcPts val="800"/>
              </a:spcBef>
              <a:buSzTx/>
              <a:buNone/>
              <a:defRPr sz="1800"/>
            </a:pPr>
            <a:r>
              <a:rPr lang="it-IT" sz="3200" dirty="0">
                <a:latin typeface="+mn-lt"/>
                <a:ea typeface="+mn-ea"/>
                <a:cs typeface="+mn-cs"/>
                <a:sym typeface="Helvetica"/>
              </a:rPr>
              <a:t>Archimede accetta la teoria aristotelica della gravità, per la quale esiste un luogo “centro dei pesi”. Con l’espressione “allo stesso livello” si deve intendere “alla stessa distanza da tale centro”.</a:t>
            </a:r>
          </a:p>
          <a:p>
            <a:endParaRPr lang="it-IT" dirty="0"/>
          </a:p>
        </p:txBody>
      </p:sp>
    </p:spTree>
    <p:extLst>
      <p:ext uri="{BB962C8B-B14F-4D97-AF65-F5344CB8AC3E}">
        <p14:creationId xmlns:p14="http://schemas.microsoft.com/office/powerpoint/2010/main" val="42871747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ostanze e reazioni chimiche"/>
          <p:cNvSpPr txBox="1">
            <a:spLocks noGrp="1"/>
          </p:cNvSpPr>
          <p:nvPr>
            <p:ph type="title"/>
          </p:nvPr>
        </p:nvSpPr>
        <p:spPr>
          <a:xfrm>
            <a:off x="116115" y="314322"/>
            <a:ext cx="11771086" cy="722000"/>
          </a:xfrm>
          <a:prstGeom prst="rect">
            <a:avLst/>
          </a:prstGeom>
        </p:spPr>
        <p:txBody>
          <a:bodyPr>
            <a:normAutofit/>
          </a:bodyPr>
          <a:lstStyle>
            <a:lvl1pPr defTabSz="850391">
              <a:defRPr sz="3600"/>
            </a:lvl1pPr>
          </a:lstStyle>
          <a:p>
            <a:r>
              <a:rPr lang="it-IT" sz="4000" dirty="0">
                <a:latin typeface="+mn-lt"/>
                <a:ea typeface="+mn-ea"/>
                <a:cs typeface="+mn-cs"/>
                <a:sym typeface="Helvetica"/>
              </a:rPr>
              <a:t>  </a:t>
            </a:r>
            <a:r>
              <a:rPr lang="it-IT" sz="4000" dirty="0">
                <a:latin typeface="+mn-lt"/>
                <a:ea typeface="+mn-ea"/>
                <a:cs typeface="+mn-cs"/>
              </a:rPr>
              <a:t>Un teorema di Archimede: la sfericità degli oceani</a:t>
            </a:r>
            <a:endParaRPr sz="4000" dirty="0">
              <a:latin typeface="+mn-lt"/>
              <a:ea typeface="+mn-ea"/>
              <a:cs typeface="+mn-cs"/>
            </a:endParaRPr>
          </a:p>
        </p:txBody>
      </p:sp>
      <p:sp>
        <p:nvSpPr>
          <p:cNvPr id="160" name="Gli Stoici pensano che siano cose tra loro diverse il conglomerato (παράθεσις), la mescolanza (μῖξις), la miscela (κρᾶσις) e la composizione (σύγχυσις). [...] La mescolanza è la completa compenetrazione di due o più corpi che conserva le proprietà di ciascuno. [...] La miscela, essi sostengono, è una compenetrazione completa che avviene tra due o più liquidi e che conserva le proprietà di ciascuno. [...] La composizione (σύγχυσις) di due o più qualità è invece la trasformazione (μεταβολή) dei corpi che dà origine a qualità diverse da quelle iniziali, come accade nella sintesi (σύνθεσις) di essenze o prodotti medicinali.…"/>
          <p:cNvSpPr txBox="1">
            <a:spLocks noGrp="1"/>
          </p:cNvSpPr>
          <p:nvPr>
            <p:ph type="body" idx="1"/>
          </p:nvPr>
        </p:nvSpPr>
        <p:spPr>
          <a:xfrm>
            <a:off x="4156364" y="1378856"/>
            <a:ext cx="7493330" cy="5164822"/>
          </a:xfrm>
          <a:prstGeom prst="rect">
            <a:avLst/>
          </a:prstGeom>
        </p:spPr>
        <p:txBody>
          <a:bodyPr>
            <a:normAutofit/>
          </a:bodyPr>
          <a:lstStyle/>
          <a:p>
            <a:pPr marL="0" lvl="0" indent="0">
              <a:buNone/>
            </a:pPr>
            <a:r>
              <a:rPr lang="it-IT" sz="2800" dirty="0">
                <a:latin typeface="+mn-lt"/>
                <a:ea typeface="+mn-ea"/>
                <a:cs typeface="+mn-cs"/>
                <a:sym typeface="Helvetica"/>
              </a:rPr>
              <a:t>Archimede dimostra che la superficie degli oceani a riposo è sferica con una dimostrazione per assurdo. </a:t>
            </a:r>
          </a:p>
          <a:p>
            <a:pPr marL="0" lvl="0" indent="0">
              <a:buNone/>
            </a:pPr>
            <a:r>
              <a:rPr lang="it-IT" sz="2800" dirty="0">
                <a:latin typeface="+mn-lt"/>
                <a:ea typeface="+mn-ea"/>
                <a:cs typeface="+mn-cs"/>
                <a:sym typeface="Helvetica"/>
              </a:rPr>
              <a:t>Se non lo fosse vi sarebbero due porzioni di liquido (A e B nella figura) alla stessa distanza dal centro K dei pesi sovrastate da colonne d’acqua di diversa altezza. La pressione in A sarebbe quindi diversa da quella in B e non potrebbe esservi equilibrio.</a:t>
            </a:r>
          </a:p>
          <a:p>
            <a:pPr marL="0" indent="0">
              <a:buNone/>
            </a:pPr>
            <a:endParaRPr lang="it-IT" dirty="0">
              <a:latin typeface="Times" pitchFamily="2" charset="0"/>
            </a:endParaRPr>
          </a:p>
          <a:p>
            <a:pPr marL="0" indent="0">
              <a:buNone/>
            </a:pPr>
            <a:endParaRPr lang="el-GR" sz="2800" dirty="0">
              <a:effectLst/>
              <a:latin typeface="Times" pitchFamily="2" charset="0"/>
            </a:endParaRPr>
          </a:p>
        </p:txBody>
      </p:sp>
      <p:pic>
        <p:nvPicPr>
          <p:cNvPr id="2" name="image3.png">
            <a:extLst>
              <a:ext uri="{FF2B5EF4-FFF2-40B4-BE49-F238E27FC236}">
                <a16:creationId xmlns:a16="http://schemas.microsoft.com/office/drawing/2014/main" id="{2571B915-9BFF-171F-936D-70DCDE03C8AA}"/>
              </a:ext>
            </a:extLst>
          </p:cNvPr>
          <p:cNvPicPr/>
          <p:nvPr/>
        </p:nvPicPr>
        <p:blipFill>
          <a:blip r:embed="rId2"/>
          <a:stretch>
            <a:fillRect/>
          </a:stretch>
        </p:blipFill>
        <p:spPr>
          <a:xfrm>
            <a:off x="224954" y="1223158"/>
            <a:ext cx="3931410" cy="5164822"/>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Lucrezio, Brown e Cantoni"/>
          <p:cNvSpPr txBox="1">
            <a:spLocks noGrp="1"/>
          </p:cNvSpPr>
          <p:nvPr>
            <p:ph type="title"/>
          </p:nvPr>
        </p:nvSpPr>
        <p:spPr>
          <a:xfrm>
            <a:off x="1139701" y="270119"/>
            <a:ext cx="10515600" cy="722000"/>
          </a:xfrm>
          <a:prstGeom prst="rect">
            <a:avLst/>
          </a:prstGeom>
        </p:spPr>
        <p:txBody>
          <a:bodyPr/>
          <a:lstStyle>
            <a:lvl1pPr defTabSz="850391">
              <a:defRPr sz="3600"/>
            </a:lvl1pPr>
          </a:lstStyle>
          <a:p>
            <a:r>
              <a:rPr lang="it-IT" sz="3600" dirty="0">
                <a:latin typeface="+mn-lt"/>
                <a:ea typeface="+mn-ea"/>
                <a:cs typeface="+mn-cs"/>
                <a:sym typeface="Helvetica"/>
              </a:rPr>
              <a:t>    </a:t>
            </a:r>
            <a:r>
              <a:rPr lang="it-IT" dirty="0">
                <a:latin typeface="+mn-lt"/>
                <a:ea typeface="+mn-ea"/>
                <a:cs typeface="+mn-cs"/>
                <a:sym typeface="Helvetica"/>
              </a:rPr>
              <a:t>Il teorema di Archimede e la forma della Terra</a:t>
            </a:r>
            <a:endParaRPr dirty="0">
              <a:latin typeface="+mn-lt"/>
              <a:ea typeface="+mn-ea"/>
              <a:cs typeface="+mn-cs"/>
            </a:endParaRPr>
          </a:p>
        </p:txBody>
      </p:sp>
      <p:sp>
        <p:nvSpPr>
          <p:cNvPr id="163" name="Lucrezio trasmette le idee che:…"/>
          <p:cNvSpPr txBox="1">
            <a:spLocks noGrp="1"/>
          </p:cNvSpPr>
          <p:nvPr>
            <p:ph type="body" idx="1"/>
          </p:nvPr>
        </p:nvSpPr>
        <p:spPr>
          <a:xfrm>
            <a:off x="838200" y="1209038"/>
            <a:ext cx="10515600" cy="5222245"/>
          </a:xfrm>
          <a:prstGeom prst="rect">
            <a:avLst/>
          </a:prstGeom>
        </p:spPr>
        <p:txBody>
          <a:bodyPr/>
          <a:lstStyle/>
          <a:p>
            <a:pPr marL="0" lvl="0" indent="0" defTabSz="807139">
              <a:spcBef>
                <a:spcPts val="800"/>
              </a:spcBef>
              <a:buSzTx/>
              <a:buNone/>
              <a:defRPr sz="1800"/>
            </a:pPr>
            <a:r>
              <a:rPr lang="it-IT" sz="2800" dirty="0">
                <a:latin typeface="+mn-lt"/>
                <a:ea typeface="+mn-ea"/>
                <a:cs typeface="+mn-cs"/>
                <a:sym typeface="Helvetica"/>
              </a:rPr>
              <a:t>Il teorema di Archimede riguarda esplicitamente solo gli oceani, ma poiché era nota la forma sferica dell’intera Terra, fu naturale pensare che la Terra avesse assunto l’attuale forma allo stato fluido e si fosse solidificata successivamente.</a:t>
            </a:r>
          </a:p>
          <a:p>
            <a:pPr marL="0" lvl="0" indent="0" defTabSz="807139">
              <a:spcBef>
                <a:spcPts val="800"/>
              </a:spcBef>
              <a:buSzTx/>
              <a:buNone/>
              <a:defRPr sz="1800"/>
            </a:pPr>
            <a:endParaRPr lang="it-IT" sz="2800" dirty="0">
              <a:latin typeface="+mn-lt"/>
              <a:ea typeface="+mn-ea"/>
              <a:cs typeface="+mn-cs"/>
              <a:sym typeface="Helvetica"/>
            </a:endParaRPr>
          </a:p>
          <a:p>
            <a:pPr marL="0" lvl="0" indent="0" defTabSz="807139">
              <a:spcBef>
                <a:spcPts val="800"/>
              </a:spcBef>
              <a:buSzTx/>
              <a:buNone/>
              <a:defRPr sz="1800"/>
            </a:pPr>
            <a:r>
              <a:rPr lang="it-IT" sz="2800" dirty="0">
                <a:latin typeface="+mn-lt"/>
                <a:ea typeface="+mn-ea"/>
                <a:cs typeface="+mn-cs"/>
                <a:sym typeface="Helvetica"/>
              </a:rPr>
              <a:t>Diodoro Siculo (</a:t>
            </a:r>
            <a:r>
              <a:rPr lang="it-IT" sz="2800" i="1" dirty="0" err="1">
                <a:latin typeface="+mn-lt"/>
                <a:ea typeface="+mn-ea"/>
                <a:cs typeface="+mn-cs"/>
                <a:sym typeface="Helvetica"/>
              </a:rPr>
              <a:t>Bibliotheca</a:t>
            </a:r>
            <a:r>
              <a:rPr lang="it-IT" sz="2800" i="1" dirty="0">
                <a:latin typeface="+mn-lt"/>
                <a:ea typeface="+mn-ea"/>
                <a:cs typeface="+mn-cs"/>
                <a:sym typeface="Helvetica"/>
              </a:rPr>
              <a:t> </a:t>
            </a:r>
            <a:r>
              <a:rPr lang="it-IT" sz="2800" i="1" dirty="0" err="1">
                <a:latin typeface="+mn-lt"/>
                <a:ea typeface="+mn-ea"/>
                <a:cs typeface="+mn-cs"/>
                <a:sym typeface="Helvetica"/>
              </a:rPr>
              <a:t>Historica</a:t>
            </a:r>
            <a:r>
              <a:rPr lang="it-IT" sz="2800" dirty="0">
                <a:latin typeface="+mn-lt"/>
                <a:ea typeface="+mn-ea"/>
                <a:cs typeface="+mn-cs"/>
                <a:sym typeface="Helvetica"/>
              </a:rPr>
              <a:t>, I, vii, 1-2) afferma, infatti, che la Terra, inizialmente semifluida, avrebbe raggiunto lo stato attuale grazie alla gravità. La stessa affermazione è in Plinio, (</a:t>
            </a:r>
            <a:r>
              <a:rPr lang="it-IT" sz="2800" i="1" dirty="0" err="1">
                <a:latin typeface="+mn-lt"/>
                <a:ea typeface="+mn-ea"/>
                <a:cs typeface="+mn-cs"/>
                <a:sym typeface="Helvetica"/>
              </a:rPr>
              <a:t>Naturalis</a:t>
            </a:r>
            <a:r>
              <a:rPr lang="it-IT" sz="2800" i="1" dirty="0">
                <a:latin typeface="+mn-lt"/>
                <a:ea typeface="+mn-ea"/>
                <a:cs typeface="+mn-cs"/>
                <a:sym typeface="Helvetica"/>
              </a:rPr>
              <a:t> Historia</a:t>
            </a:r>
            <a:r>
              <a:rPr lang="it-IT" sz="2800" dirty="0">
                <a:latin typeface="+mn-lt"/>
                <a:ea typeface="+mn-ea"/>
                <a:cs typeface="+mn-cs"/>
                <a:sym typeface="Helvetica"/>
              </a:rPr>
              <a:t>, II, 2) e in altri autori.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31BE8C-D0D6-B248-B4D1-A82CB69462A4}"/>
              </a:ext>
            </a:extLst>
          </p:cNvPr>
          <p:cNvSpPr>
            <a:spLocks noGrp="1"/>
          </p:cNvSpPr>
          <p:nvPr>
            <p:ph type="title"/>
          </p:nvPr>
        </p:nvSpPr>
        <p:spPr>
          <a:xfrm>
            <a:off x="838200" y="230185"/>
            <a:ext cx="10515600" cy="1197923"/>
          </a:xfrm>
        </p:spPr>
        <p:txBody>
          <a:bodyPr>
            <a:normAutofit fontScale="90000"/>
          </a:bodyPr>
          <a:lstStyle/>
          <a:p>
            <a:pPr algn="ctr"/>
            <a:r>
              <a:rPr lang="it-IT" dirty="0">
                <a:latin typeface="+mn-lt"/>
                <a:ea typeface="+mn-ea"/>
                <a:cs typeface="+mn-cs"/>
              </a:rPr>
              <a:t>Conseguenze astronomiche del teorema di Archimede</a:t>
            </a:r>
          </a:p>
        </p:txBody>
      </p:sp>
      <p:sp>
        <p:nvSpPr>
          <p:cNvPr id="3" name="Segnaposto testo 2">
            <a:extLst>
              <a:ext uri="{FF2B5EF4-FFF2-40B4-BE49-F238E27FC236}">
                <a16:creationId xmlns:a16="http://schemas.microsoft.com/office/drawing/2014/main" id="{CF29D740-EC6F-1D4C-BBFD-8F57903DB094}"/>
              </a:ext>
            </a:extLst>
          </p:cNvPr>
          <p:cNvSpPr>
            <a:spLocks noGrp="1"/>
          </p:cNvSpPr>
          <p:nvPr>
            <p:ph type="body" idx="1"/>
          </p:nvPr>
        </p:nvSpPr>
        <p:spPr>
          <a:xfrm>
            <a:off x="451262" y="1428108"/>
            <a:ext cx="11578442" cy="5311740"/>
          </a:xfrm>
        </p:spPr>
        <p:txBody>
          <a:bodyPr>
            <a:normAutofit fontScale="92500" lnSpcReduction="10000"/>
          </a:bodyPr>
          <a:lstStyle/>
          <a:p>
            <a:pPr marL="0" lvl="0" indent="0" defTabSz="577672">
              <a:spcBef>
                <a:spcPts val="500"/>
              </a:spcBef>
              <a:buSzTx/>
              <a:buNone/>
              <a:defRPr sz="1800"/>
            </a:pPr>
            <a:r>
              <a:rPr lang="it-IT" sz="3200" dirty="0">
                <a:latin typeface="+mn-lt"/>
                <a:ea typeface="+mn-ea"/>
                <a:cs typeface="+mn-cs"/>
                <a:sym typeface="Helvetica"/>
              </a:rPr>
              <a:t>Poiché il Sole e la Luna sono palesemente sferici, il teorema di Archimede rende naturale spiegarne la forma ipotizzando che anche al loro centro vi sia un punto che attira i corpi pesanti. </a:t>
            </a:r>
            <a:endParaRPr lang="it-IT" sz="3200" i="1" dirty="0">
              <a:latin typeface="+mn-lt"/>
              <a:ea typeface="+mn-ea"/>
              <a:cs typeface="+mn-cs"/>
              <a:sym typeface="Helvetica"/>
            </a:endParaRPr>
          </a:p>
          <a:p>
            <a:pPr marL="0" lvl="0" indent="0" defTabSz="577672">
              <a:spcBef>
                <a:spcPts val="500"/>
              </a:spcBef>
              <a:buSzTx/>
              <a:buNone/>
              <a:defRPr sz="1800"/>
            </a:pPr>
            <a:endParaRPr lang="it-IT" sz="3200" dirty="0">
              <a:latin typeface="+mn-lt"/>
              <a:ea typeface="+mn-ea"/>
              <a:cs typeface="+mn-cs"/>
              <a:sym typeface="Helvetica"/>
            </a:endParaRPr>
          </a:p>
          <a:p>
            <a:pPr marL="0" lvl="0" indent="0" defTabSz="577672">
              <a:spcBef>
                <a:spcPts val="500"/>
              </a:spcBef>
              <a:buSzTx/>
              <a:buNone/>
              <a:defRPr sz="1800"/>
            </a:pPr>
            <a:r>
              <a:rPr lang="it-IT" sz="3200" i="1" dirty="0">
                <a:latin typeface="+mn-lt"/>
                <a:ea typeface="+mn-ea"/>
                <a:cs typeface="+mn-cs"/>
                <a:sym typeface="Helvetica"/>
              </a:rPr>
              <a:t>Come infatti il Sole attira a sé le parti di cui consiste, così anche la Terra accoglie come appartenente a sé la pietra che tende naturalmente verso il basso.</a:t>
            </a:r>
            <a:r>
              <a:rPr lang="it-IT" sz="3200" dirty="0">
                <a:latin typeface="+mn-lt"/>
                <a:ea typeface="+mn-ea"/>
                <a:cs typeface="+mn-cs"/>
                <a:sym typeface="Helvetica"/>
              </a:rPr>
              <a:t> </a:t>
            </a:r>
          </a:p>
          <a:p>
            <a:pPr marL="0" lvl="0" indent="0" defTabSz="577672">
              <a:spcBef>
                <a:spcPts val="500"/>
              </a:spcBef>
              <a:buSzTx/>
              <a:buNone/>
              <a:defRPr sz="1800"/>
            </a:pPr>
            <a:r>
              <a:rPr lang="it-IT" sz="3200" dirty="0">
                <a:latin typeface="+mn-lt"/>
                <a:ea typeface="+mn-ea"/>
                <a:cs typeface="+mn-cs"/>
                <a:sym typeface="Helvetica"/>
              </a:rPr>
              <a:t> (Plutarco, </a:t>
            </a:r>
            <a:r>
              <a:rPr lang="it-IT" sz="3200" i="1" dirty="0">
                <a:latin typeface="+mn-lt"/>
                <a:ea typeface="+mn-ea"/>
                <a:cs typeface="+mn-cs"/>
                <a:sym typeface="Helvetica"/>
              </a:rPr>
              <a:t>De </a:t>
            </a:r>
            <a:r>
              <a:rPr lang="it-IT" sz="3200" i="1" dirty="0" err="1">
                <a:latin typeface="+mn-lt"/>
                <a:ea typeface="+mn-ea"/>
                <a:cs typeface="+mn-cs"/>
                <a:sym typeface="Helvetica"/>
              </a:rPr>
              <a:t>facie</a:t>
            </a:r>
            <a:r>
              <a:rPr lang="it-IT" sz="3200" i="1" dirty="0">
                <a:latin typeface="+mn-lt"/>
                <a:ea typeface="+mn-ea"/>
                <a:cs typeface="+mn-cs"/>
                <a:sym typeface="Helvetica"/>
              </a:rPr>
              <a:t> </a:t>
            </a:r>
            <a:r>
              <a:rPr lang="it-IT" sz="3200" i="1" dirty="0" err="1">
                <a:latin typeface="+mn-lt"/>
                <a:ea typeface="+mn-ea"/>
                <a:cs typeface="+mn-cs"/>
                <a:sym typeface="Helvetica"/>
              </a:rPr>
              <a:t>quae</a:t>
            </a:r>
            <a:r>
              <a:rPr lang="it-IT" sz="3200" i="1" dirty="0">
                <a:latin typeface="+mn-lt"/>
                <a:ea typeface="+mn-ea"/>
                <a:cs typeface="+mn-cs"/>
                <a:sym typeface="Helvetica"/>
              </a:rPr>
              <a:t> in orbe </a:t>
            </a:r>
            <a:r>
              <a:rPr lang="it-IT" sz="3200" i="1" dirty="0" err="1">
                <a:latin typeface="+mn-lt"/>
                <a:ea typeface="+mn-ea"/>
                <a:cs typeface="+mn-cs"/>
                <a:sym typeface="Helvetica"/>
              </a:rPr>
              <a:t>lunae</a:t>
            </a:r>
            <a:r>
              <a:rPr lang="it-IT" sz="3200" i="1" dirty="0">
                <a:latin typeface="+mn-lt"/>
                <a:ea typeface="+mn-ea"/>
                <a:cs typeface="+mn-cs"/>
                <a:sym typeface="Helvetica"/>
              </a:rPr>
              <a:t> </a:t>
            </a:r>
            <a:r>
              <a:rPr lang="it-IT" sz="3200" i="1" dirty="0" err="1">
                <a:latin typeface="+mn-lt"/>
                <a:ea typeface="+mn-ea"/>
                <a:cs typeface="+mn-cs"/>
                <a:sym typeface="Helvetica"/>
              </a:rPr>
              <a:t>apparet</a:t>
            </a:r>
            <a:r>
              <a:rPr lang="it-IT" sz="3200" dirty="0">
                <a:latin typeface="+mn-lt"/>
                <a:ea typeface="+mn-ea"/>
                <a:cs typeface="+mn-cs"/>
                <a:sym typeface="Helvetica"/>
              </a:rPr>
              <a:t>, 924E)</a:t>
            </a:r>
          </a:p>
          <a:p>
            <a:pPr marL="0" lvl="0" indent="0" defTabSz="577672">
              <a:spcBef>
                <a:spcPts val="500"/>
              </a:spcBef>
              <a:buSzTx/>
              <a:buNone/>
              <a:defRPr sz="1800"/>
            </a:pPr>
            <a:r>
              <a:rPr lang="it-IT" sz="3200" dirty="0">
                <a:latin typeface="+mn-lt"/>
                <a:ea typeface="+mn-ea"/>
                <a:cs typeface="+mn-cs"/>
                <a:sym typeface="Helvetica"/>
              </a:rPr>
              <a:t>Subito dopo l’argomento è esteso alla Luna.</a:t>
            </a:r>
          </a:p>
          <a:p>
            <a:pPr marL="0" lvl="0" indent="0" defTabSz="577672">
              <a:spcBef>
                <a:spcPts val="500"/>
              </a:spcBef>
              <a:buSzTx/>
              <a:buNone/>
              <a:defRPr sz="1800"/>
            </a:pPr>
            <a:endParaRPr lang="it-IT" sz="3200" dirty="0">
              <a:latin typeface="+mn-lt"/>
              <a:ea typeface="+mn-ea"/>
              <a:cs typeface="+mn-cs"/>
              <a:sym typeface="Helvetica"/>
            </a:endParaRPr>
          </a:p>
          <a:p>
            <a:pPr marL="0" indent="0" defTabSz="577672">
              <a:spcBef>
                <a:spcPts val="500"/>
              </a:spcBef>
              <a:buSzTx/>
              <a:buNone/>
              <a:defRPr sz="1800"/>
            </a:pPr>
            <a:r>
              <a:rPr lang="it-IT" sz="3200" dirty="0">
                <a:latin typeface="+mn-lt"/>
                <a:ea typeface="+mn-ea"/>
                <a:cs typeface="+mn-cs"/>
                <a:sym typeface="Helvetica"/>
              </a:rPr>
              <a:t>Il teorema di Archimede, pur essendo basato sulla teoria aristotelica della gravità, non poté quindi non metterla in crisi.</a:t>
            </a:r>
          </a:p>
          <a:p>
            <a:pPr marL="0" lvl="0" indent="0" defTabSz="577672">
              <a:spcBef>
                <a:spcPts val="500"/>
              </a:spcBef>
              <a:buSzTx/>
              <a:buNone/>
              <a:defRPr sz="1800"/>
            </a:pPr>
            <a:endParaRPr lang="it-IT" sz="3200" dirty="0">
              <a:latin typeface="+mn-lt"/>
              <a:ea typeface="+mn-ea"/>
              <a:cs typeface="+mn-cs"/>
              <a:sym typeface="Helvetica"/>
            </a:endParaRPr>
          </a:p>
          <a:p>
            <a:pPr marL="0" indent="0">
              <a:buNone/>
            </a:pPr>
            <a:endParaRPr lang="it-IT" dirty="0"/>
          </a:p>
          <a:p>
            <a:endParaRPr lang="it-IT" dirty="0"/>
          </a:p>
        </p:txBody>
      </p:sp>
    </p:spTree>
    <p:extLst>
      <p:ext uri="{BB962C8B-B14F-4D97-AF65-F5344CB8AC3E}">
        <p14:creationId xmlns:p14="http://schemas.microsoft.com/office/powerpoint/2010/main" val="8315729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1B0139-B290-71CB-EF33-EB3D5135CD6A}"/>
              </a:ext>
            </a:extLst>
          </p:cNvPr>
          <p:cNvSpPr>
            <a:spLocks noGrp="1"/>
          </p:cNvSpPr>
          <p:nvPr>
            <p:ph type="title"/>
          </p:nvPr>
        </p:nvSpPr>
        <p:spPr>
          <a:xfrm>
            <a:off x="831850" y="0"/>
            <a:ext cx="10515600" cy="1116281"/>
          </a:xfrm>
        </p:spPr>
        <p:txBody>
          <a:bodyPr>
            <a:normAutofit/>
          </a:bodyPr>
          <a:lstStyle/>
          <a:p>
            <a:pPr algn="ctr"/>
            <a:r>
              <a:rPr lang="it-IT" sz="4000" dirty="0">
                <a:latin typeface="+mn-lt"/>
                <a:ea typeface="+mn-ea"/>
                <a:cs typeface="+mn-cs"/>
              </a:rPr>
              <a:t>La teoria policentrica della gravità</a:t>
            </a:r>
          </a:p>
        </p:txBody>
      </p:sp>
      <p:sp>
        <p:nvSpPr>
          <p:cNvPr id="3" name="Segnaposto testo 2">
            <a:extLst>
              <a:ext uri="{FF2B5EF4-FFF2-40B4-BE49-F238E27FC236}">
                <a16:creationId xmlns:a16="http://schemas.microsoft.com/office/drawing/2014/main" id="{EEFC641C-C507-437B-9514-01B26CF19BDE}"/>
              </a:ext>
            </a:extLst>
          </p:cNvPr>
          <p:cNvSpPr>
            <a:spLocks noGrp="1"/>
          </p:cNvSpPr>
          <p:nvPr>
            <p:ph type="body" sz="half" idx="1"/>
          </p:nvPr>
        </p:nvSpPr>
        <p:spPr>
          <a:xfrm>
            <a:off x="831850" y="1223158"/>
            <a:ext cx="10515600" cy="5634844"/>
          </a:xfrm>
        </p:spPr>
        <p:txBody>
          <a:bodyPr/>
          <a:lstStyle/>
          <a:p>
            <a:pPr marL="0" lvl="0" indent="0" defTabSz="749808">
              <a:spcBef>
                <a:spcPts val="800"/>
              </a:spcBef>
              <a:buSzTx/>
              <a:buNone/>
              <a:defRPr sz="1800"/>
            </a:pPr>
            <a:r>
              <a:rPr lang="it-IT" sz="3000" dirty="0">
                <a:solidFill>
                  <a:schemeClr val="tx1"/>
                </a:solidFill>
                <a:latin typeface="+mn-lt"/>
                <a:ea typeface="+mn-ea"/>
                <a:cs typeface="+mn-cs"/>
                <a:sym typeface="Helvetica"/>
              </a:rPr>
              <a:t>La teoria aristotelica della gravità fu sostituita da una “teoria policentrica”, ottenuta attribuendo a ciascun corpo celeste una distinta gravità di tipo  aristotelico.</a:t>
            </a:r>
          </a:p>
          <a:p>
            <a:pPr marL="0" lvl="0" indent="0" defTabSz="749808">
              <a:spcBef>
                <a:spcPts val="800"/>
              </a:spcBef>
              <a:buSzTx/>
              <a:buNone/>
              <a:defRPr sz="1800"/>
            </a:pPr>
            <a:endParaRPr lang="it-IT" sz="3000" dirty="0">
              <a:solidFill>
                <a:schemeClr val="tx1"/>
              </a:solidFill>
              <a:latin typeface="+mn-lt"/>
              <a:ea typeface="+mn-ea"/>
              <a:cs typeface="+mn-cs"/>
              <a:sym typeface="Helvetica"/>
            </a:endParaRPr>
          </a:p>
          <a:p>
            <a:pPr marL="0" lvl="0" indent="0" defTabSz="374904">
              <a:lnSpc>
                <a:spcPct val="100000"/>
              </a:lnSpc>
              <a:spcBef>
                <a:spcPts val="900"/>
              </a:spcBef>
              <a:buSzTx/>
              <a:buNone/>
              <a:defRPr sz="1800"/>
            </a:pPr>
            <a:r>
              <a:rPr lang="it-IT" sz="3000" i="1" dirty="0">
                <a:solidFill>
                  <a:schemeClr val="tx1"/>
                </a:solidFill>
                <a:latin typeface="+mn-lt"/>
                <a:ea typeface="+mn-ea"/>
                <a:cs typeface="+mn-cs"/>
                <a:sym typeface="Helvetica"/>
              </a:rPr>
              <a:t>Essendovi più mondi, in ciascuno è un proprio centro, con un moto proprio a ciascuno, con alcune cose che si muovono verso tale centro, altre che se ne allontanano e altre ancora che gli girano intorno…</a:t>
            </a:r>
          </a:p>
          <a:p>
            <a:pPr marL="0" lvl="0" indent="0" defTabSz="749808">
              <a:spcBef>
                <a:spcPts val="800"/>
              </a:spcBef>
              <a:buSzTx/>
              <a:buNone/>
              <a:defRPr sz="1800"/>
            </a:pPr>
            <a:r>
              <a:rPr lang="it-IT" sz="3000" dirty="0">
                <a:solidFill>
                  <a:schemeClr val="tx1"/>
                </a:solidFill>
                <a:latin typeface="+mn-lt"/>
                <a:ea typeface="+mn-ea"/>
                <a:cs typeface="+mn-cs"/>
                <a:sym typeface="Helvetica"/>
              </a:rPr>
              <a:t>(Plutarco, </a:t>
            </a:r>
            <a:r>
              <a:rPr lang="it-IT" sz="3000" i="1" dirty="0">
                <a:solidFill>
                  <a:schemeClr val="tx1"/>
                </a:solidFill>
                <a:latin typeface="+mn-lt"/>
                <a:ea typeface="+mn-ea"/>
                <a:cs typeface="+mn-cs"/>
                <a:sym typeface="Helvetica"/>
              </a:rPr>
              <a:t>De </a:t>
            </a:r>
            <a:r>
              <a:rPr lang="it-IT" sz="3000" i="1" dirty="0" err="1">
                <a:solidFill>
                  <a:schemeClr val="tx1"/>
                </a:solidFill>
                <a:latin typeface="+mn-lt"/>
                <a:ea typeface="+mn-ea"/>
                <a:cs typeface="+mn-cs"/>
                <a:sym typeface="Helvetica"/>
              </a:rPr>
              <a:t>defectu</a:t>
            </a:r>
            <a:r>
              <a:rPr lang="it-IT" sz="3000" i="1" dirty="0">
                <a:solidFill>
                  <a:schemeClr val="tx1"/>
                </a:solidFill>
                <a:latin typeface="+mn-lt"/>
                <a:ea typeface="+mn-ea"/>
                <a:cs typeface="+mn-cs"/>
                <a:sym typeface="Helvetica"/>
              </a:rPr>
              <a:t> </a:t>
            </a:r>
            <a:r>
              <a:rPr lang="it-IT" sz="3000" i="1" dirty="0" err="1">
                <a:solidFill>
                  <a:schemeClr val="tx1"/>
                </a:solidFill>
                <a:latin typeface="+mn-lt"/>
                <a:ea typeface="+mn-ea"/>
                <a:cs typeface="+mn-cs"/>
                <a:sym typeface="Helvetica"/>
              </a:rPr>
              <a:t>oraculorum</a:t>
            </a:r>
            <a:r>
              <a:rPr lang="it-IT" sz="3000" dirty="0">
                <a:solidFill>
                  <a:schemeClr val="tx1"/>
                </a:solidFill>
                <a:latin typeface="+mn-lt"/>
                <a:ea typeface="+mn-ea"/>
                <a:cs typeface="+mn-cs"/>
                <a:sym typeface="Helvetica"/>
              </a:rPr>
              <a:t>, 425A)</a:t>
            </a:r>
          </a:p>
          <a:p>
            <a:endParaRPr lang="it-IT" dirty="0"/>
          </a:p>
          <a:p>
            <a:r>
              <a:rPr lang="it-IT" sz="3000" dirty="0">
                <a:solidFill>
                  <a:schemeClr val="tx1"/>
                </a:solidFill>
                <a:latin typeface="+mn-lt"/>
                <a:ea typeface="+mn-ea"/>
                <a:cs typeface="+mn-cs"/>
              </a:rPr>
              <a:t>Questa è la teoria che sarà fatta propria da Copernico.</a:t>
            </a:r>
          </a:p>
        </p:txBody>
      </p:sp>
    </p:spTree>
    <p:extLst>
      <p:ext uri="{BB962C8B-B14F-4D97-AF65-F5344CB8AC3E}">
        <p14:creationId xmlns:p14="http://schemas.microsoft.com/office/powerpoint/2010/main" val="43532126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5C8EB6-2FB8-CF2D-AA23-E549234BE7CB}"/>
              </a:ext>
            </a:extLst>
          </p:cNvPr>
          <p:cNvSpPr>
            <a:spLocks noGrp="1"/>
          </p:cNvSpPr>
          <p:nvPr>
            <p:ph type="title"/>
          </p:nvPr>
        </p:nvSpPr>
        <p:spPr>
          <a:xfrm>
            <a:off x="463138" y="142503"/>
            <a:ext cx="11507189" cy="1080655"/>
          </a:xfrm>
        </p:spPr>
        <p:txBody>
          <a:bodyPr>
            <a:normAutofit/>
          </a:bodyPr>
          <a:lstStyle/>
          <a:p>
            <a:pPr algn="ctr"/>
            <a:r>
              <a:rPr lang="it-IT" sz="4000" dirty="0">
                <a:latin typeface="+mn-lt"/>
                <a:ea typeface="+mn-ea"/>
                <a:cs typeface="+mn-cs"/>
              </a:rPr>
              <a:t>Perché la teoria policentrica fu superata</a:t>
            </a:r>
          </a:p>
        </p:txBody>
      </p:sp>
      <p:sp>
        <p:nvSpPr>
          <p:cNvPr id="3" name="Segnaposto testo 2">
            <a:extLst>
              <a:ext uri="{FF2B5EF4-FFF2-40B4-BE49-F238E27FC236}">
                <a16:creationId xmlns:a16="http://schemas.microsoft.com/office/drawing/2014/main" id="{66AF8367-F30D-AA42-9796-908F2F19B298}"/>
              </a:ext>
            </a:extLst>
          </p:cNvPr>
          <p:cNvSpPr>
            <a:spLocks noGrp="1"/>
          </p:cNvSpPr>
          <p:nvPr>
            <p:ph type="body" sz="half" idx="1"/>
          </p:nvPr>
        </p:nvSpPr>
        <p:spPr>
          <a:xfrm>
            <a:off x="831850" y="1330036"/>
            <a:ext cx="10515600" cy="5385462"/>
          </a:xfrm>
        </p:spPr>
        <p:txBody>
          <a:bodyPr/>
          <a:lstStyle/>
          <a:p>
            <a:r>
              <a:rPr lang="it-IT" sz="3000" dirty="0">
                <a:solidFill>
                  <a:schemeClr val="tx1"/>
                </a:solidFill>
                <a:latin typeface="+mn-lt"/>
                <a:ea typeface="+mn-ea"/>
                <a:cs typeface="+mn-cs"/>
                <a:sym typeface="Helvetica"/>
              </a:rPr>
              <a:t>Per Aristotele al centro della Terra (immobile) vi era un luogo  con la proprietà di attrarre i corpi pesanti. </a:t>
            </a:r>
          </a:p>
          <a:p>
            <a:r>
              <a:rPr lang="it-IT" sz="3000" dirty="0">
                <a:solidFill>
                  <a:schemeClr val="tx1"/>
                </a:solidFill>
                <a:latin typeface="+mn-lt"/>
                <a:ea typeface="+mn-ea"/>
                <a:cs typeface="+mn-cs"/>
                <a:sym typeface="Helvetica"/>
              </a:rPr>
              <a:t>La Luna e il Sole invece si muovono e quindi i loro centri non sono sempre nello stesso luogo. </a:t>
            </a:r>
          </a:p>
          <a:p>
            <a:r>
              <a:rPr lang="it-IT" sz="3000" dirty="0">
                <a:solidFill>
                  <a:schemeClr val="tx1"/>
                </a:solidFill>
                <a:latin typeface="+mn-lt"/>
                <a:ea typeface="+mn-ea"/>
                <a:cs typeface="+mn-cs"/>
                <a:sym typeface="Helvetica"/>
              </a:rPr>
              <a:t>Non può quindi essere un luogo ad attrarre i corpi.</a:t>
            </a:r>
          </a:p>
          <a:p>
            <a:pPr marL="0" lvl="0" indent="0" defTabSz="886967">
              <a:lnSpc>
                <a:spcPct val="72000"/>
              </a:lnSpc>
              <a:spcBef>
                <a:spcPts val="900"/>
              </a:spcBef>
              <a:buSzTx/>
              <a:buNone/>
              <a:defRPr sz="1800"/>
            </a:pPr>
            <a:endParaRPr lang="it-IT" sz="3000" dirty="0">
              <a:solidFill>
                <a:schemeClr val="tx1"/>
              </a:solidFill>
              <a:latin typeface="+mn-lt"/>
              <a:ea typeface="+mn-ea"/>
              <a:cs typeface="+mn-cs"/>
              <a:sym typeface="Helvetica"/>
            </a:endParaRPr>
          </a:p>
          <a:p>
            <a:pPr marL="0" lvl="0" indent="0" defTabSz="886967">
              <a:lnSpc>
                <a:spcPct val="72000"/>
              </a:lnSpc>
              <a:spcBef>
                <a:spcPts val="900"/>
              </a:spcBef>
              <a:buSzTx/>
              <a:buNone/>
              <a:defRPr sz="1800"/>
            </a:pPr>
            <a:r>
              <a:rPr lang="it-IT" sz="3000" dirty="0">
                <a:solidFill>
                  <a:schemeClr val="tx1"/>
                </a:solidFill>
                <a:latin typeface="+mn-lt"/>
                <a:ea typeface="+mn-ea"/>
                <a:cs typeface="+mn-cs"/>
                <a:sym typeface="Times New Roman"/>
              </a:rPr>
              <a:t>Si arrivò perciò a concludere che i corpi non fossero attratti da particolari luoghi dello spazio, ma da altri corpi.</a:t>
            </a:r>
          </a:p>
          <a:p>
            <a:pPr marL="0" lvl="0" indent="0" defTabSz="886967">
              <a:lnSpc>
                <a:spcPct val="72000"/>
              </a:lnSpc>
              <a:spcBef>
                <a:spcPts val="900"/>
              </a:spcBef>
              <a:buSzTx/>
              <a:buNone/>
              <a:defRPr sz="1800"/>
            </a:pPr>
            <a:endParaRPr lang="it-IT" sz="3000" dirty="0">
              <a:solidFill>
                <a:schemeClr val="tx1"/>
              </a:solidFill>
              <a:latin typeface="+mn-lt"/>
              <a:ea typeface="+mn-ea"/>
              <a:cs typeface="+mn-cs"/>
              <a:sym typeface="Times New Roman"/>
            </a:endParaRPr>
          </a:p>
          <a:p>
            <a:pPr marL="0" lvl="0" indent="0" defTabSz="886967">
              <a:lnSpc>
                <a:spcPct val="72000"/>
              </a:lnSpc>
              <a:spcBef>
                <a:spcPts val="900"/>
              </a:spcBef>
              <a:buSzTx/>
              <a:buNone/>
              <a:defRPr sz="1800"/>
            </a:pPr>
            <a:r>
              <a:rPr lang="el-GR" sz="3000" dirty="0">
                <a:solidFill>
                  <a:schemeClr val="tx1"/>
                </a:solidFill>
                <a:latin typeface="+mn-lt"/>
                <a:ea typeface="+mn-ea"/>
                <a:cs typeface="+mn-cs"/>
                <a:sym typeface="Times New Roman"/>
              </a:rPr>
              <a:t>(</a:t>
            </a:r>
            <a:r>
              <a:rPr lang="it-IT" sz="3000" dirty="0">
                <a:solidFill>
                  <a:schemeClr val="tx1"/>
                </a:solidFill>
                <a:latin typeface="+mn-lt"/>
                <a:ea typeface="+mn-ea"/>
                <a:cs typeface="+mn-cs"/>
                <a:sym typeface="Times New Roman"/>
              </a:rPr>
              <a:t>Questo punto è chiarito in </a:t>
            </a:r>
            <a:r>
              <a:rPr lang="it-IT" sz="3000" dirty="0">
                <a:solidFill>
                  <a:schemeClr val="tx1"/>
                </a:solidFill>
                <a:latin typeface="+mn-lt"/>
                <a:ea typeface="+mn-ea"/>
                <a:cs typeface="+mn-cs"/>
                <a:sym typeface="Times"/>
              </a:rPr>
              <a:t>Plutarco, </a:t>
            </a:r>
            <a:r>
              <a:rPr lang="it-IT" sz="3000" i="1" dirty="0">
                <a:solidFill>
                  <a:schemeClr val="tx1"/>
                </a:solidFill>
                <a:latin typeface="+mn-lt"/>
                <a:ea typeface="+mn-ea"/>
                <a:cs typeface="+mn-cs"/>
                <a:sym typeface="Times"/>
              </a:rPr>
              <a:t>De </a:t>
            </a:r>
            <a:r>
              <a:rPr lang="it-IT" sz="3000" i="1" dirty="0" err="1">
                <a:solidFill>
                  <a:schemeClr val="tx1"/>
                </a:solidFill>
                <a:latin typeface="+mn-lt"/>
                <a:ea typeface="+mn-ea"/>
                <a:cs typeface="+mn-cs"/>
                <a:sym typeface="Times"/>
              </a:rPr>
              <a:t>defectu</a:t>
            </a:r>
            <a:r>
              <a:rPr lang="it-IT" sz="3000" i="1" dirty="0">
                <a:solidFill>
                  <a:schemeClr val="tx1"/>
                </a:solidFill>
                <a:latin typeface="+mn-lt"/>
                <a:ea typeface="+mn-ea"/>
                <a:cs typeface="+mn-cs"/>
                <a:sym typeface="Times"/>
              </a:rPr>
              <a:t> </a:t>
            </a:r>
            <a:r>
              <a:rPr lang="it-IT" sz="3000" i="1" dirty="0" err="1">
                <a:solidFill>
                  <a:schemeClr val="tx1"/>
                </a:solidFill>
                <a:latin typeface="+mn-lt"/>
                <a:ea typeface="+mn-ea"/>
                <a:cs typeface="+mn-cs"/>
                <a:sym typeface="Times"/>
              </a:rPr>
              <a:t>oraculorum</a:t>
            </a:r>
            <a:r>
              <a:rPr lang="it-IT" sz="3000" dirty="0">
                <a:solidFill>
                  <a:schemeClr val="tx1"/>
                </a:solidFill>
                <a:latin typeface="+mn-lt"/>
                <a:ea typeface="+mn-ea"/>
                <a:cs typeface="+mn-cs"/>
                <a:sym typeface="Times"/>
              </a:rPr>
              <a:t>, 424E).</a:t>
            </a:r>
          </a:p>
          <a:p>
            <a:endParaRPr lang="it-IT" dirty="0"/>
          </a:p>
        </p:txBody>
      </p:sp>
    </p:spTree>
    <p:extLst>
      <p:ext uri="{BB962C8B-B14F-4D97-AF65-F5344CB8AC3E}">
        <p14:creationId xmlns:p14="http://schemas.microsoft.com/office/powerpoint/2010/main" val="303358755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250BE3-D7E7-1C5B-AE88-C1007E0A449E}"/>
              </a:ext>
            </a:extLst>
          </p:cNvPr>
          <p:cNvSpPr>
            <a:spLocks noGrp="1"/>
          </p:cNvSpPr>
          <p:nvPr>
            <p:ph type="title"/>
          </p:nvPr>
        </p:nvSpPr>
        <p:spPr>
          <a:xfrm>
            <a:off x="831850" y="1"/>
            <a:ext cx="10515600" cy="1021278"/>
          </a:xfrm>
        </p:spPr>
        <p:txBody>
          <a:bodyPr>
            <a:normAutofit/>
          </a:bodyPr>
          <a:lstStyle/>
          <a:p>
            <a:r>
              <a:rPr lang="it-IT" sz="4000" dirty="0">
                <a:latin typeface="+mn-lt"/>
                <a:ea typeface="+mn-ea"/>
                <a:cs typeface="+mn-cs"/>
              </a:rPr>
              <a:t>		Ancora un passo di Plutarco</a:t>
            </a:r>
          </a:p>
        </p:txBody>
      </p:sp>
      <p:sp>
        <p:nvSpPr>
          <p:cNvPr id="3" name="Segnaposto testo 2">
            <a:extLst>
              <a:ext uri="{FF2B5EF4-FFF2-40B4-BE49-F238E27FC236}">
                <a16:creationId xmlns:a16="http://schemas.microsoft.com/office/drawing/2014/main" id="{889C7187-B2D1-F10E-0597-053D83331BAA}"/>
              </a:ext>
            </a:extLst>
          </p:cNvPr>
          <p:cNvSpPr>
            <a:spLocks noGrp="1"/>
          </p:cNvSpPr>
          <p:nvPr>
            <p:ph type="body" sz="half" idx="1"/>
          </p:nvPr>
        </p:nvSpPr>
        <p:spPr>
          <a:xfrm>
            <a:off x="831850" y="1021279"/>
            <a:ext cx="10515600" cy="5450773"/>
          </a:xfrm>
        </p:spPr>
        <p:txBody>
          <a:bodyPr/>
          <a:lstStyle/>
          <a:p>
            <a:pPr marL="0" lvl="0" indent="0" defTabSz="704087">
              <a:lnSpc>
                <a:spcPct val="81000"/>
              </a:lnSpc>
              <a:spcBef>
                <a:spcPts val="700"/>
              </a:spcBef>
              <a:buSzTx/>
              <a:buNone/>
              <a:defRPr sz="1800"/>
            </a:pPr>
            <a:r>
              <a:rPr lang="it-IT" sz="3000" i="1" dirty="0">
                <a:solidFill>
                  <a:srgbClr val="1A1818"/>
                </a:solidFill>
                <a:latin typeface="+mn-lt"/>
                <a:ea typeface="+mn-ea"/>
                <a:cs typeface="+mn-cs"/>
                <a:sym typeface="Helvetica"/>
              </a:rPr>
              <a:t>Certo la Luna è trattenuta dal cadere dallo stesso moto e dalla rapidità della sua rotazione, proprio come gli oggetti posti nelle fionde sono trattenuti dal cadere dal moto circolare. Il moto secondo natura guida infatti ogni corpo, se non è deviato da qualcos’altro. Perciò la Luna non segue il suo peso, [che è] equilibrato dall’effetto della rotazione. Ma si avrebbe forse più ragione di meravigliarsi se essa restasse assolutamente immobile e fissa come la Terra.</a:t>
            </a:r>
            <a:endParaRPr lang="it-IT" sz="3000" i="1" dirty="0">
              <a:latin typeface="+mn-lt"/>
              <a:ea typeface="+mn-ea"/>
              <a:cs typeface="+mn-cs"/>
              <a:sym typeface="Helvetica"/>
            </a:endParaRPr>
          </a:p>
          <a:p>
            <a:pPr defTabSz="704087">
              <a:lnSpc>
                <a:spcPct val="81000"/>
              </a:lnSpc>
              <a:spcBef>
                <a:spcPts val="700"/>
              </a:spcBef>
              <a:defRPr sz="1800"/>
            </a:pPr>
            <a:r>
              <a:rPr lang="it-IT" sz="3000" dirty="0">
                <a:solidFill>
                  <a:srgbClr val="1A1818"/>
                </a:solidFill>
                <a:latin typeface="+mn-lt"/>
                <a:ea typeface="+mn-ea"/>
                <a:cs typeface="+mn-cs"/>
                <a:sym typeface="Helvetica"/>
              </a:rPr>
              <a:t>(Plutarco</a:t>
            </a:r>
            <a:r>
              <a:rPr lang="it-IT" sz="3000" i="1" dirty="0">
                <a:solidFill>
                  <a:srgbClr val="1A1818"/>
                </a:solidFill>
                <a:latin typeface="+mn-lt"/>
                <a:ea typeface="+mn-ea"/>
                <a:cs typeface="+mn-cs"/>
                <a:sym typeface="Helvetica"/>
              </a:rPr>
              <a:t>, De </a:t>
            </a:r>
            <a:r>
              <a:rPr lang="it-IT" sz="3000" i="1" dirty="0" err="1">
                <a:solidFill>
                  <a:srgbClr val="1A1818"/>
                </a:solidFill>
                <a:latin typeface="+mn-lt"/>
                <a:ea typeface="+mn-ea"/>
                <a:cs typeface="+mn-cs"/>
                <a:sym typeface="Helvetica"/>
              </a:rPr>
              <a:t>facie</a:t>
            </a:r>
            <a:r>
              <a:rPr lang="it-IT" sz="3000" i="1" dirty="0">
                <a:solidFill>
                  <a:srgbClr val="1A1818"/>
                </a:solidFill>
                <a:latin typeface="+mn-lt"/>
                <a:ea typeface="+mn-ea"/>
                <a:cs typeface="+mn-cs"/>
                <a:sym typeface="Helvetica"/>
              </a:rPr>
              <a:t> </a:t>
            </a:r>
            <a:r>
              <a:rPr lang="it-IT" sz="3000" i="1" dirty="0" err="1">
                <a:solidFill>
                  <a:srgbClr val="1A1818"/>
                </a:solidFill>
                <a:latin typeface="+mn-lt"/>
                <a:ea typeface="+mn-ea"/>
                <a:cs typeface="+mn-cs"/>
                <a:sym typeface="Helvetica"/>
              </a:rPr>
              <a:t>quae</a:t>
            </a:r>
            <a:r>
              <a:rPr lang="it-IT" sz="3000" i="1" dirty="0">
                <a:solidFill>
                  <a:srgbClr val="1A1818"/>
                </a:solidFill>
                <a:latin typeface="+mn-lt"/>
                <a:ea typeface="+mn-ea"/>
                <a:cs typeface="+mn-cs"/>
                <a:sym typeface="Helvetica"/>
              </a:rPr>
              <a:t> in orbe </a:t>
            </a:r>
            <a:r>
              <a:rPr lang="it-IT" sz="3000" i="1" dirty="0" err="1">
                <a:solidFill>
                  <a:srgbClr val="1A1818"/>
                </a:solidFill>
                <a:latin typeface="+mn-lt"/>
                <a:ea typeface="+mn-ea"/>
                <a:cs typeface="+mn-cs"/>
                <a:sym typeface="Helvetica"/>
              </a:rPr>
              <a:t>lunae</a:t>
            </a:r>
            <a:r>
              <a:rPr lang="it-IT" sz="3000" i="1" dirty="0">
                <a:solidFill>
                  <a:srgbClr val="1A1818"/>
                </a:solidFill>
                <a:latin typeface="+mn-lt"/>
                <a:ea typeface="+mn-ea"/>
                <a:cs typeface="+mn-cs"/>
                <a:sym typeface="Helvetica"/>
              </a:rPr>
              <a:t> </a:t>
            </a:r>
            <a:r>
              <a:rPr lang="it-IT" sz="3000" i="1" dirty="0" err="1">
                <a:solidFill>
                  <a:srgbClr val="1A1818"/>
                </a:solidFill>
                <a:latin typeface="+mn-lt"/>
                <a:ea typeface="+mn-ea"/>
                <a:cs typeface="+mn-cs"/>
                <a:sym typeface="Helvetica"/>
              </a:rPr>
              <a:t>apparet</a:t>
            </a:r>
            <a:r>
              <a:rPr lang="it-IT" sz="3000" i="1" dirty="0">
                <a:solidFill>
                  <a:srgbClr val="1A1818"/>
                </a:solidFill>
                <a:latin typeface="+mn-lt"/>
                <a:ea typeface="+mn-ea"/>
                <a:cs typeface="+mn-cs"/>
                <a:sym typeface="Helvetica"/>
              </a:rPr>
              <a:t>, </a:t>
            </a:r>
            <a:r>
              <a:rPr lang="it-IT" sz="3000" dirty="0">
                <a:solidFill>
                  <a:srgbClr val="1A1818"/>
                </a:solidFill>
                <a:latin typeface="+mn-lt"/>
                <a:ea typeface="+mn-ea"/>
                <a:cs typeface="+mn-cs"/>
                <a:sym typeface="Helvetica"/>
              </a:rPr>
              <a:t>923 C-D)</a:t>
            </a:r>
          </a:p>
          <a:p>
            <a:endParaRPr lang="it-IT" sz="2400" dirty="0">
              <a:latin typeface="+mn-lt"/>
              <a:ea typeface="+mn-ea"/>
              <a:cs typeface="+mn-cs"/>
              <a:sym typeface="Helvetica"/>
            </a:endParaRPr>
          </a:p>
          <a:p>
            <a:r>
              <a:rPr lang="it-IT" sz="3000" dirty="0">
                <a:solidFill>
                  <a:srgbClr val="1A1818"/>
                </a:solidFill>
                <a:latin typeface="+mn-lt"/>
                <a:ea typeface="+mn-ea"/>
                <a:cs typeface="+mn-cs"/>
                <a:sym typeface="Helvetica"/>
              </a:rPr>
              <a:t>Per la fonte di Plutarco era quindi chiaro che, almeno nel caso della Luna, la gravità (verso la Terra) fosse equilibrata da ciò che noi chiamiamo forza centrifuga.</a:t>
            </a:r>
          </a:p>
        </p:txBody>
      </p:sp>
    </p:spTree>
    <p:extLst>
      <p:ext uri="{BB962C8B-B14F-4D97-AF65-F5344CB8AC3E}">
        <p14:creationId xmlns:p14="http://schemas.microsoft.com/office/powerpoint/2010/main" val="106989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C00946-7495-396E-1466-4F8546608D1C}"/>
              </a:ext>
            </a:extLst>
          </p:cNvPr>
          <p:cNvSpPr>
            <a:spLocks noGrp="1"/>
          </p:cNvSpPr>
          <p:nvPr>
            <p:ph type="title"/>
          </p:nvPr>
        </p:nvSpPr>
        <p:spPr>
          <a:xfrm>
            <a:off x="831850" y="1"/>
            <a:ext cx="10515600" cy="926274"/>
          </a:xfrm>
        </p:spPr>
        <p:txBody>
          <a:bodyPr>
            <a:normAutofit/>
          </a:bodyPr>
          <a:lstStyle/>
          <a:p>
            <a:r>
              <a:rPr lang="it-IT" sz="4000" dirty="0">
                <a:latin typeface="+mn-lt"/>
                <a:ea typeface="+mn-ea"/>
                <a:cs typeface="+mn-cs"/>
                <a:sym typeface="Helvetica"/>
              </a:rPr>
              <a:t>		Interazione tra Sole e pianeti</a:t>
            </a:r>
            <a:endParaRPr lang="it-IT" sz="4000" dirty="0"/>
          </a:p>
        </p:txBody>
      </p:sp>
      <p:sp>
        <p:nvSpPr>
          <p:cNvPr id="3" name="Segnaposto testo 2">
            <a:extLst>
              <a:ext uri="{FF2B5EF4-FFF2-40B4-BE49-F238E27FC236}">
                <a16:creationId xmlns:a16="http://schemas.microsoft.com/office/drawing/2014/main" id="{C0F8F1ED-A4B4-112C-A8C5-66E7CDA01937}"/>
              </a:ext>
            </a:extLst>
          </p:cNvPr>
          <p:cNvSpPr>
            <a:spLocks noGrp="1"/>
          </p:cNvSpPr>
          <p:nvPr>
            <p:ph type="body" sz="half" idx="1"/>
          </p:nvPr>
        </p:nvSpPr>
        <p:spPr>
          <a:xfrm>
            <a:off x="831850" y="1080656"/>
            <a:ext cx="10515600" cy="5522026"/>
          </a:xfrm>
        </p:spPr>
        <p:txBody>
          <a:bodyPr>
            <a:normAutofit fontScale="85000" lnSpcReduction="20000"/>
          </a:bodyPr>
          <a:lstStyle/>
          <a:p>
            <a:r>
              <a:rPr lang="it-IT" sz="3500" dirty="0">
                <a:solidFill>
                  <a:schemeClr val="tx1"/>
                </a:solidFill>
              </a:rPr>
              <a:t>Nell’Almagesto (l’opera di Tolomeo che rimase il testo base di astronomia fino alla prima età moderna) non vi è traccia dell’idea di un’interazione gravitazionale tra il Sole e i pianeti. Quest’idea è perciò in genere  considerata estranea alla scienza antica. L’idea è però presente in fonti latine </a:t>
            </a:r>
            <a:r>
              <a:rPr lang="it-IT" sz="3500" dirty="0" err="1">
                <a:solidFill>
                  <a:schemeClr val="tx1"/>
                </a:solidFill>
              </a:rPr>
              <a:t>pretolemaiche</a:t>
            </a:r>
            <a:r>
              <a:rPr lang="it-IT" sz="3500" dirty="0">
                <a:solidFill>
                  <a:schemeClr val="tx1"/>
                </a:solidFill>
              </a:rPr>
              <a:t> che accennano all’astronomia.</a:t>
            </a:r>
          </a:p>
          <a:p>
            <a:endParaRPr lang="it-IT" sz="3000" dirty="0">
              <a:solidFill>
                <a:schemeClr val="tx1"/>
              </a:solidFill>
            </a:endParaRPr>
          </a:p>
          <a:p>
            <a:pPr marL="0" lvl="0" indent="0" defTabSz="309798">
              <a:lnSpc>
                <a:spcPct val="100000"/>
              </a:lnSpc>
              <a:spcBef>
                <a:spcPts val="700"/>
              </a:spcBef>
              <a:buSzTx/>
              <a:buNone/>
              <a:defRPr sz="1800"/>
            </a:pPr>
            <a:r>
              <a:rPr lang="it-IT" sz="3200" i="1" dirty="0">
                <a:solidFill>
                  <a:srgbClr val="1A1818"/>
                </a:solidFill>
                <a:latin typeface="+mn-lt"/>
                <a:ea typeface="+mn-ea"/>
                <a:cs typeface="+mn-cs"/>
                <a:sym typeface="Helvetica"/>
              </a:rPr>
              <a:t>La potente forza del Sole attira a sé i pianeti con raggi estesi a forma di triangolo e come se li frenasse e trattenesse quando corrono in avanti non permette loro di avanzare ma [li costringe] a ritornare verso di sé.</a:t>
            </a:r>
            <a:r>
              <a:rPr lang="it-IT" sz="3200" dirty="0">
                <a:solidFill>
                  <a:srgbClr val="1A1818"/>
                </a:solidFill>
                <a:latin typeface="+mn-lt"/>
                <a:ea typeface="+mn-ea"/>
                <a:cs typeface="+mn-cs"/>
                <a:sym typeface="Helvetica"/>
              </a:rPr>
              <a:t> (Vitruvio, </a:t>
            </a:r>
            <a:r>
              <a:rPr lang="it-IT" sz="3200" i="1" dirty="0">
                <a:solidFill>
                  <a:srgbClr val="1A1818"/>
                </a:solidFill>
                <a:latin typeface="+mn-lt"/>
                <a:ea typeface="+mn-ea"/>
                <a:cs typeface="+mn-cs"/>
                <a:sym typeface="Helvetica"/>
              </a:rPr>
              <a:t>De </a:t>
            </a:r>
            <a:r>
              <a:rPr lang="it-IT" sz="3200" i="1" dirty="0" err="1">
                <a:solidFill>
                  <a:srgbClr val="1A1818"/>
                </a:solidFill>
                <a:latin typeface="+mn-lt"/>
                <a:ea typeface="+mn-ea"/>
                <a:cs typeface="+mn-cs"/>
                <a:sym typeface="Helvetica"/>
              </a:rPr>
              <a:t>architectura</a:t>
            </a:r>
            <a:r>
              <a:rPr lang="it-IT" sz="3200" dirty="0">
                <a:solidFill>
                  <a:srgbClr val="1A1818"/>
                </a:solidFill>
                <a:latin typeface="+mn-lt"/>
                <a:ea typeface="+mn-ea"/>
                <a:cs typeface="+mn-cs"/>
                <a:sym typeface="Helvetica"/>
              </a:rPr>
              <a:t>, IX, i, §12).</a:t>
            </a:r>
            <a:endParaRPr lang="it-IT" sz="3200" dirty="0">
              <a:latin typeface="+mn-lt"/>
              <a:ea typeface="+mn-ea"/>
              <a:cs typeface="+mn-cs"/>
              <a:sym typeface="Helvetica"/>
            </a:endParaRPr>
          </a:p>
          <a:p>
            <a:pPr marL="0" lvl="0" indent="0" defTabSz="309798">
              <a:lnSpc>
                <a:spcPct val="100000"/>
              </a:lnSpc>
              <a:spcBef>
                <a:spcPts val="700"/>
              </a:spcBef>
              <a:buSzTx/>
              <a:buNone/>
              <a:defRPr sz="1800"/>
            </a:pPr>
            <a:r>
              <a:rPr lang="it-IT" sz="3200" i="1" dirty="0">
                <a:solidFill>
                  <a:srgbClr val="1A1818"/>
                </a:solidFill>
                <a:latin typeface="+mn-lt"/>
                <a:ea typeface="+mn-ea"/>
                <a:cs typeface="+mn-cs"/>
                <a:sym typeface="Helvetica"/>
              </a:rPr>
              <a:t>I pianeti] sono colpiti nella posizione che abbiamo detto e sono impediti da un raggio triangolare del Sole a proseguire in linea retta e sono tratti in alto dalla [sua] forza ardente</a:t>
            </a:r>
            <a:r>
              <a:rPr lang="it-IT" sz="3200" dirty="0">
                <a:solidFill>
                  <a:srgbClr val="1A1818"/>
                </a:solidFill>
                <a:latin typeface="+mn-lt"/>
                <a:ea typeface="+mn-ea"/>
                <a:cs typeface="+mn-cs"/>
                <a:sym typeface="Helvetica"/>
              </a:rPr>
              <a:t> (Plinio, </a:t>
            </a:r>
            <a:r>
              <a:rPr lang="it-IT" sz="3200" i="1" dirty="0" err="1">
                <a:solidFill>
                  <a:srgbClr val="1A1818"/>
                </a:solidFill>
                <a:latin typeface="+mn-lt"/>
                <a:ea typeface="+mn-ea"/>
                <a:cs typeface="+mn-cs"/>
                <a:sym typeface="Helvetica"/>
              </a:rPr>
              <a:t>Naturalis</a:t>
            </a:r>
            <a:r>
              <a:rPr lang="it-IT" sz="3200" i="1" dirty="0">
                <a:solidFill>
                  <a:srgbClr val="1A1818"/>
                </a:solidFill>
                <a:latin typeface="+mn-lt"/>
                <a:ea typeface="+mn-ea"/>
                <a:cs typeface="+mn-cs"/>
                <a:sym typeface="Helvetica"/>
              </a:rPr>
              <a:t> Historia</a:t>
            </a:r>
            <a:r>
              <a:rPr lang="it-IT" sz="3200" dirty="0">
                <a:solidFill>
                  <a:srgbClr val="1A1818"/>
                </a:solidFill>
                <a:latin typeface="+mn-lt"/>
                <a:ea typeface="+mn-ea"/>
                <a:cs typeface="+mn-cs"/>
                <a:sym typeface="Helvetica"/>
              </a:rPr>
              <a:t>, II, §69)</a:t>
            </a:r>
            <a:endParaRPr lang="it-IT" sz="3200" dirty="0">
              <a:latin typeface="+mn-lt"/>
              <a:ea typeface="+mn-ea"/>
              <a:cs typeface="+mn-cs"/>
              <a:sym typeface="Helvetica"/>
            </a:endParaRPr>
          </a:p>
          <a:p>
            <a:endParaRPr lang="it-IT" sz="3000" dirty="0">
              <a:solidFill>
                <a:schemeClr val="tx1"/>
              </a:solidFill>
            </a:endParaRPr>
          </a:p>
        </p:txBody>
      </p:sp>
    </p:spTree>
    <p:extLst>
      <p:ext uri="{BB962C8B-B14F-4D97-AF65-F5344CB8AC3E}">
        <p14:creationId xmlns:p14="http://schemas.microsoft.com/office/powerpoint/2010/main" val="159132273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27FCC3-872B-B41E-7691-2931F5DE2DCD}"/>
              </a:ext>
            </a:extLst>
          </p:cNvPr>
          <p:cNvSpPr>
            <a:spLocks noGrp="1"/>
          </p:cNvSpPr>
          <p:nvPr>
            <p:ph type="title"/>
          </p:nvPr>
        </p:nvSpPr>
        <p:spPr>
          <a:xfrm>
            <a:off x="831850" y="0"/>
            <a:ext cx="10515600" cy="973777"/>
          </a:xfrm>
        </p:spPr>
        <p:txBody>
          <a:bodyPr>
            <a:normAutofit/>
          </a:bodyPr>
          <a:lstStyle/>
          <a:p>
            <a:pPr algn="ctr"/>
            <a:r>
              <a:rPr lang="it-IT" sz="4000" dirty="0">
                <a:latin typeface="+mn-lt"/>
                <a:ea typeface="+mn-ea"/>
                <a:cs typeface="+mn-cs"/>
              </a:rPr>
              <a:t>Un brano di Seneca</a:t>
            </a:r>
          </a:p>
        </p:txBody>
      </p:sp>
      <p:sp>
        <p:nvSpPr>
          <p:cNvPr id="3" name="Segnaposto testo 2">
            <a:extLst>
              <a:ext uri="{FF2B5EF4-FFF2-40B4-BE49-F238E27FC236}">
                <a16:creationId xmlns:a16="http://schemas.microsoft.com/office/drawing/2014/main" id="{9DA5E241-EB74-1209-1E55-2B4BCBDE6CB9}"/>
              </a:ext>
            </a:extLst>
          </p:cNvPr>
          <p:cNvSpPr>
            <a:spLocks noGrp="1"/>
          </p:cNvSpPr>
          <p:nvPr>
            <p:ph type="body" sz="half" idx="1"/>
          </p:nvPr>
        </p:nvSpPr>
        <p:spPr>
          <a:xfrm>
            <a:off x="831850" y="973777"/>
            <a:ext cx="10515600" cy="5884225"/>
          </a:xfrm>
        </p:spPr>
        <p:txBody>
          <a:bodyPr>
            <a:normAutofit lnSpcReduction="10000"/>
          </a:bodyPr>
          <a:lstStyle/>
          <a:p>
            <a:pPr marL="0" lvl="0" indent="0" defTabSz="346008">
              <a:lnSpc>
                <a:spcPct val="100000"/>
              </a:lnSpc>
              <a:spcBef>
                <a:spcPts val="800"/>
              </a:spcBef>
              <a:buSzTx/>
              <a:buNone/>
              <a:defRPr sz="1800"/>
            </a:pPr>
            <a:r>
              <a:rPr lang="it-IT" sz="3000" i="1" dirty="0">
                <a:solidFill>
                  <a:srgbClr val="1A1818"/>
                </a:solidFill>
                <a:latin typeface="Times"/>
                <a:ea typeface="Times"/>
                <a:cs typeface="Times"/>
                <a:sym typeface="Times"/>
              </a:rPr>
              <a:t>Abbiamo trovato chi ci ha detto: «Sbagliate, pensando che qualche astro interrompa il suo cammino o lo inverta». Non è permesso ai corpi celesti fermarsi né invertire il moto; tutti avanzano: come una volta sono stati lanciati, così procedono; la fine del loro cammino coinciderebbe con la loro stessa fine. Quest’opera eterna ha moti irrevocabili: se dovessero arrestarsi, quei [corpi] ora conservati dal loro moto regolare cadrebbero gli uni sugli altri. Qual è allora il motivo per cui alcuni sembrano tornare indietro? L’intervento del Sole e la natura dei percorsi e delle orbite circolari, disposte in modo che per un certo tempo ingannano gli osservatori, impone loro un’apparenza di lentezza: così le navi, sebbene procedano a vele spiegate, sembrano tuttavia star ferme</a:t>
            </a:r>
            <a:r>
              <a:rPr lang="it-IT" sz="3000" dirty="0">
                <a:solidFill>
                  <a:srgbClr val="1A1818"/>
                </a:solidFill>
                <a:latin typeface="Times"/>
                <a:ea typeface="Times"/>
                <a:cs typeface="Times"/>
                <a:sym typeface="Times"/>
              </a:rPr>
              <a:t>. </a:t>
            </a:r>
            <a:endParaRPr lang="it-IT" sz="3000" dirty="0"/>
          </a:p>
          <a:p>
            <a:pPr marL="0" lvl="0" indent="0" defTabSz="346008">
              <a:lnSpc>
                <a:spcPct val="100000"/>
              </a:lnSpc>
              <a:spcBef>
                <a:spcPts val="800"/>
              </a:spcBef>
              <a:buSzTx/>
              <a:buNone/>
              <a:defRPr sz="1800"/>
            </a:pPr>
            <a:r>
              <a:rPr lang="it-IT" sz="3000" dirty="0">
                <a:solidFill>
                  <a:srgbClr val="1A1818"/>
                </a:solidFill>
                <a:latin typeface="Times"/>
                <a:ea typeface="Times"/>
                <a:cs typeface="Times"/>
                <a:sym typeface="Times"/>
              </a:rPr>
              <a:t>(Seneca, </a:t>
            </a:r>
            <a:r>
              <a:rPr lang="it-IT" sz="3000" i="1" dirty="0" err="1">
                <a:solidFill>
                  <a:srgbClr val="1A1818"/>
                </a:solidFill>
                <a:latin typeface="Times"/>
                <a:ea typeface="Times"/>
                <a:cs typeface="Times"/>
                <a:sym typeface="Times"/>
              </a:rPr>
              <a:t>Naturales</a:t>
            </a:r>
            <a:r>
              <a:rPr lang="it-IT" sz="3000" i="1" dirty="0">
                <a:solidFill>
                  <a:srgbClr val="1A1818"/>
                </a:solidFill>
                <a:latin typeface="Times"/>
                <a:ea typeface="Times"/>
                <a:cs typeface="Times"/>
                <a:sym typeface="Times"/>
              </a:rPr>
              <a:t> </a:t>
            </a:r>
            <a:r>
              <a:rPr lang="it-IT" sz="3000" i="1" dirty="0" err="1">
                <a:solidFill>
                  <a:srgbClr val="1A1818"/>
                </a:solidFill>
                <a:latin typeface="Times"/>
                <a:ea typeface="Times"/>
                <a:cs typeface="Times"/>
                <a:sym typeface="Times"/>
              </a:rPr>
              <a:t>Quaestiones</a:t>
            </a:r>
            <a:r>
              <a:rPr lang="it-IT" sz="3000" dirty="0">
                <a:solidFill>
                  <a:srgbClr val="1A1818"/>
                </a:solidFill>
                <a:latin typeface="Times"/>
                <a:ea typeface="Times"/>
                <a:cs typeface="Times"/>
                <a:sym typeface="Times"/>
              </a:rPr>
              <a:t>, VII, xxv, 6-7)</a:t>
            </a:r>
          </a:p>
          <a:p>
            <a:endParaRPr lang="it-IT" dirty="0"/>
          </a:p>
        </p:txBody>
      </p:sp>
    </p:spTree>
    <p:extLst>
      <p:ext uri="{BB962C8B-B14F-4D97-AF65-F5344CB8AC3E}">
        <p14:creationId xmlns:p14="http://schemas.microsoft.com/office/powerpoint/2010/main" val="129661503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ADD4B2-1B91-ED11-7D23-1502DD94803B}"/>
              </a:ext>
            </a:extLst>
          </p:cNvPr>
          <p:cNvSpPr>
            <a:spLocks noGrp="1"/>
          </p:cNvSpPr>
          <p:nvPr>
            <p:ph type="title"/>
          </p:nvPr>
        </p:nvSpPr>
        <p:spPr>
          <a:xfrm>
            <a:off x="831850" y="0"/>
            <a:ext cx="10515600" cy="902525"/>
          </a:xfrm>
        </p:spPr>
        <p:txBody>
          <a:bodyPr>
            <a:normAutofit/>
          </a:bodyPr>
          <a:lstStyle/>
          <a:p>
            <a:pPr algn="ctr"/>
            <a:r>
              <a:rPr lang="it-IT" sz="4000" dirty="0">
                <a:latin typeface="+mn-lt"/>
                <a:ea typeface="+mn-ea"/>
                <a:cs typeface="+mn-cs"/>
              </a:rPr>
              <a:t>Un passo di Newton</a:t>
            </a:r>
          </a:p>
        </p:txBody>
      </p:sp>
      <p:sp>
        <p:nvSpPr>
          <p:cNvPr id="3" name="Segnaposto testo 2">
            <a:extLst>
              <a:ext uri="{FF2B5EF4-FFF2-40B4-BE49-F238E27FC236}">
                <a16:creationId xmlns:a16="http://schemas.microsoft.com/office/drawing/2014/main" id="{84C5D41E-35C7-B153-031B-F637F2D1BBB4}"/>
              </a:ext>
            </a:extLst>
          </p:cNvPr>
          <p:cNvSpPr>
            <a:spLocks noGrp="1"/>
          </p:cNvSpPr>
          <p:nvPr>
            <p:ph type="body" sz="half" idx="1"/>
          </p:nvPr>
        </p:nvSpPr>
        <p:spPr>
          <a:xfrm>
            <a:off x="831850" y="1092530"/>
            <a:ext cx="10515600" cy="4916384"/>
          </a:xfrm>
        </p:spPr>
        <p:txBody>
          <a:bodyPr/>
          <a:lstStyle/>
          <a:p>
            <a:pPr marL="0" lvl="0" indent="0" defTabSz="352043">
              <a:lnSpc>
                <a:spcPct val="100000"/>
              </a:lnSpc>
              <a:spcBef>
                <a:spcPts val="900"/>
              </a:spcBef>
              <a:buSzTx/>
              <a:buNone/>
              <a:defRPr sz="1800"/>
            </a:pPr>
            <a:r>
              <a:rPr lang="it-IT" sz="3000" i="1" dirty="0">
                <a:solidFill>
                  <a:srgbClr val="1A1818"/>
                </a:solidFill>
                <a:latin typeface="+mn-lt"/>
                <a:ea typeface="+mn-ea"/>
                <a:cs typeface="+mn-cs"/>
                <a:sym typeface="Helvetica"/>
              </a:rPr>
              <a:t>Dunque la Terra, il Sole e i pianeti tutti del nostro sistema secondo il pensiero degli antichi sono reciprocamente gravi e per la forza reciproca di gravità cadrebbero l’uno sull’altro e si congiungerebbero in una sola massa se tale discesa non fosse impedita dai moti circolari</a:t>
            </a:r>
            <a:r>
              <a:rPr lang="it-IT" sz="3000" i="1" dirty="0">
                <a:latin typeface="+mn-lt"/>
                <a:ea typeface="+mn-ea"/>
                <a:cs typeface="+mn-cs"/>
                <a:sym typeface="Helvetica"/>
              </a:rPr>
              <a:t>.</a:t>
            </a:r>
            <a:r>
              <a:rPr lang="it-IT" sz="3000" dirty="0">
                <a:latin typeface="+mn-lt"/>
                <a:ea typeface="+mn-ea"/>
                <a:cs typeface="+mn-cs"/>
                <a:sym typeface="Helvetica"/>
              </a:rPr>
              <a:t> </a:t>
            </a:r>
          </a:p>
          <a:p>
            <a:pPr marL="0" lvl="0" indent="0" defTabSz="352043">
              <a:lnSpc>
                <a:spcPct val="100000"/>
              </a:lnSpc>
              <a:spcBef>
                <a:spcPts val="900"/>
              </a:spcBef>
              <a:buSzTx/>
              <a:buNone/>
              <a:defRPr sz="1800"/>
            </a:pPr>
            <a:r>
              <a:rPr lang="it-IT" sz="3000" dirty="0">
                <a:solidFill>
                  <a:schemeClr val="tx1"/>
                </a:solidFill>
                <a:latin typeface="+mn-lt"/>
                <a:ea typeface="+mn-ea"/>
                <a:cs typeface="+mn-cs"/>
                <a:sym typeface="Helvetica"/>
              </a:rPr>
              <a:t>(I. Newton, Scolii classici, ed. Casini, p. 46).</a:t>
            </a:r>
          </a:p>
          <a:p>
            <a:endParaRPr lang="it-IT" dirty="0"/>
          </a:p>
        </p:txBody>
      </p:sp>
    </p:spTree>
    <p:extLst>
      <p:ext uri="{BB962C8B-B14F-4D97-AF65-F5344CB8AC3E}">
        <p14:creationId xmlns:p14="http://schemas.microsoft.com/office/powerpoint/2010/main" val="41053628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Determinismo o stocasticità intrinseca?"/>
          <p:cNvSpPr txBox="1">
            <a:spLocks noGrp="1"/>
          </p:cNvSpPr>
          <p:nvPr>
            <p:ph type="title"/>
          </p:nvPr>
        </p:nvSpPr>
        <p:spPr>
          <a:xfrm>
            <a:off x="838200" y="-7095"/>
            <a:ext cx="10515600" cy="1040248"/>
          </a:xfrm>
          <a:prstGeom prst="rect">
            <a:avLst/>
          </a:prstGeom>
        </p:spPr>
        <p:txBody>
          <a:bodyPr>
            <a:normAutofit/>
          </a:bodyPr>
          <a:lstStyle>
            <a:lvl1pPr defTabSz="713230">
              <a:defRPr sz="3600"/>
            </a:lvl1pPr>
          </a:lstStyle>
          <a:p>
            <a:pPr algn="ctr"/>
            <a:r>
              <a:rPr lang="it-IT" sz="4000" dirty="0">
                <a:latin typeface="+mn-lt"/>
                <a:ea typeface="+mn-ea"/>
                <a:cs typeface="+mn-cs"/>
              </a:rPr>
              <a:t>Origine dell’idea «rivoluzionaria» di Copernico</a:t>
            </a:r>
            <a:endParaRPr sz="4000" dirty="0">
              <a:latin typeface="+mn-lt"/>
              <a:ea typeface="+mn-ea"/>
              <a:cs typeface="+mn-cs"/>
            </a:endParaRPr>
          </a:p>
        </p:txBody>
      </p:sp>
      <p:sp>
        <p:nvSpPr>
          <p:cNvPr id="129" name="Democrito sostiene che i corpi primi non hanno peso, ma si muovono in conseguenza dell’urto vicendevole nell’infinito (Aezio, I, 12, 6)…"/>
          <p:cNvSpPr txBox="1">
            <a:spLocks noGrp="1"/>
          </p:cNvSpPr>
          <p:nvPr>
            <p:ph type="body" idx="1"/>
          </p:nvPr>
        </p:nvSpPr>
        <p:spPr>
          <a:xfrm>
            <a:off x="225630" y="926275"/>
            <a:ext cx="11697195" cy="5617029"/>
          </a:xfrm>
          <a:prstGeom prst="rect">
            <a:avLst/>
          </a:prstGeom>
        </p:spPr>
        <p:txBody>
          <a:bodyPr>
            <a:normAutofit/>
          </a:bodyPr>
          <a:lstStyle/>
          <a:p>
            <a:pPr marL="0" indent="0">
              <a:buNone/>
            </a:pPr>
            <a:r>
              <a:rPr lang="it-IT" sz="3000" i="1" dirty="0">
                <a:latin typeface="Helvetica" pitchFamily="2" charset="0"/>
              </a:rPr>
              <a:t>M</a:t>
            </a:r>
            <a:r>
              <a:rPr lang="it-IT" sz="3000" i="1" dirty="0">
                <a:effectLst/>
                <a:latin typeface="Helvetica" pitchFamily="2" charset="0"/>
              </a:rPr>
              <a:t>i assunsi l’impresa di raccogliere i libri di tutti i filosofi, che potessi avere, al fine di indagare se mai qualcuno avesse opinato che i movimenti delle sfere del mondo fossero diversi da quelli che ammettono </a:t>
            </a:r>
            <a:r>
              <a:rPr lang="it-IT" sz="3000" i="1" dirty="0">
                <a:latin typeface="Helvetica" pitchFamily="2" charset="0"/>
              </a:rPr>
              <a:t>coloro che insegnano matematiche nelle scuole. E trovai così innanzi tutto in Cicerone che Niceto aveva pensato che la Terra si muovesse. Poi anche in Plutarco trovai che altri ancora erano della stessa opinione […] Di qui dunque, imbattutomi in questa opportunità, presi anch’io a pensare alla mobilità della Terra.</a:t>
            </a:r>
          </a:p>
          <a:p>
            <a:pPr marL="0" indent="0">
              <a:buNone/>
            </a:pPr>
            <a:r>
              <a:rPr lang="it-IT" sz="3000" dirty="0">
                <a:latin typeface="Helvetica" pitchFamily="2" charset="0"/>
              </a:rPr>
              <a:t>(Copernico, </a:t>
            </a:r>
            <a:r>
              <a:rPr lang="it-IT" sz="3000" i="1" dirty="0">
                <a:latin typeface="Helvetica" pitchFamily="2" charset="0"/>
              </a:rPr>
              <a:t>De </a:t>
            </a:r>
            <a:r>
              <a:rPr lang="it-IT" sz="3000" i="1" dirty="0" err="1">
                <a:latin typeface="Helvetica" pitchFamily="2" charset="0"/>
              </a:rPr>
              <a:t>revolutionibus</a:t>
            </a:r>
            <a:r>
              <a:rPr lang="it-IT" sz="3000" i="1" dirty="0">
                <a:latin typeface="Helvetica" pitchFamily="2" charset="0"/>
              </a:rPr>
              <a:t> </a:t>
            </a:r>
            <a:r>
              <a:rPr lang="it-IT" sz="3000" i="1" dirty="0" err="1">
                <a:latin typeface="Helvetica" pitchFamily="2" charset="0"/>
              </a:rPr>
              <a:t>orbium</a:t>
            </a:r>
            <a:r>
              <a:rPr lang="it-IT" sz="3000" i="1" dirty="0">
                <a:latin typeface="Helvetica" pitchFamily="2" charset="0"/>
              </a:rPr>
              <a:t> </a:t>
            </a:r>
            <a:r>
              <a:rPr lang="it-IT" sz="3000" i="1" dirty="0" err="1">
                <a:latin typeface="Helvetica" pitchFamily="2" charset="0"/>
              </a:rPr>
              <a:t>caelestium</a:t>
            </a:r>
            <a:r>
              <a:rPr lang="it-IT" sz="3000" dirty="0">
                <a:latin typeface="Helvetica" pitchFamily="2" charset="0"/>
              </a:rPr>
              <a:t>, lettera dedicatori</a:t>
            </a:r>
            <a:r>
              <a:rPr lang="it-IT" sz="3000" i="1" dirty="0">
                <a:latin typeface="Helvetica" pitchFamily="2" charset="0"/>
              </a:rPr>
              <a:t>a)</a:t>
            </a:r>
          </a:p>
          <a:p>
            <a:pPr marL="0" indent="0">
              <a:buNone/>
            </a:pPr>
            <a:endParaRPr lang="it-IT" sz="3000" i="1" dirty="0">
              <a:effectLst/>
              <a:latin typeface="Helvetica" pitchFamily="2" charset="0"/>
            </a:endParaRPr>
          </a:p>
          <a:p>
            <a:pPr marL="0" indent="0">
              <a:buNone/>
            </a:pPr>
            <a:r>
              <a:rPr lang="it-IT" sz="3000" dirty="0">
                <a:effectLst/>
                <a:latin typeface="Helvetica" pitchFamily="2" charset="0"/>
              </a:rPr>
              <a:t>Copernico aveva quindi scoperto la sua idea in biblioteca.</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422CCC-112A-E694-EC52-53ADBD33487E}"/>
              </a:ext>
            </a:extLst>
          </p:cNvPr>
          <p:cNvSpPr>
            <a:spLocks noGrp="1"/>
          </p:cNvSpPr>
          <p:nvPr>
            <p:ph type="title"/>
          </p:nvPr>
        </p:nvSpPr>
        <p:spPr>
          <a:xfrm>
            <a:off x="831850" y="1"/>
            <a:ext cx="10515600" cy="950026"/>
          </a:xfrm>
        </p:spPr>
        <p:txBody>
          <a:bodyPr>
            <a:normAutofit/>
          </a:bodyPr>
          <a:lstStyle/>
          <a:p>
            <a:pPr algn="ctr"/>
            <a:r>
              <a:rPr lang="it-IT" sz="4000" dirty="0">
                <a:latin typeface="+mn-lt"/>
                <a:ea typeface="+mn-ea"/>
                <a:cs typeface="+mn-cs"/>
              </a:rPr>
              <a:t>Qual era stata la prova di </a:t>
            </a:r>
            <a:r>
              <a:rPr lang="it-IT" sz="4000" dirty="0" err="1">
                <a:latin typeface="+mn-lt"/>
                <a:ea typeface="+mn-ea"/>
                <a:cs typeface="+mn-cs"/>
              </a:rPr>
              <a:t>Seleuco</a:t>
            </a:r>
            <a:r>
              <a:rPr lang="it-IT" sz="4000" dirty="0">
                <a:latin typeface="+mn-lt"/>
                <a:ea typeface="+mn-ea"/>
                <a:cs typeface="+mn-cs"/>
              </a:rPr>
              <a:t>?</a:t>
            </a:r>
          </a:p>
        </p:txBody>
      </p:sp>
      <p:sp>
        <p:nvSpPr>
          <p:cNvPr id="3" name="Segnaposto testo 2">
            <a:extLst>
              <a:ext uri="{FF2B5EF4-FFF2-40B4-BE49-F238E27FC236}">
                <a16:creationId xmlns:a16="http://schemas.microsoft.com/office/drawing/2014/main" id="{1BCD87E9-A2E1-717F-40DC-FAA119CE6BE0}"/>
              </a:ext>
            </a:extLst>
          </p:cNvPr>
          <p:cNvSpPr>
            <a:spLocks noGrp="1"/>
          </p:cNvSpPr>
          <p:nvPr>
            <p:ph type="body" sz="half" idx="1"/>
          </p:nvPr>
        </p:nvSpPr>
        <p:spPr>
          <a:xfrm>
            <a:off x="831850" y="1056904"/>
            <a:ext cx="10515600" cy="5545777"/>
          </a:xfrm>
        </p:spPr>
        <p:txBody>
          <a:bodyPr>
            <a:normAutofit/>
          </a:bodyPr>
          <a:lstStyle/>
          <a:p>
            <a:r>
              <a:rPr lang="it-IT" sz="3000" dirty="0">
                <a:solidFill>
                  <a:schemeClr val="tx1"/>
                </a:solidFill>
              </a:rPr>
              <a:t>I brani precedenti di Plinio, Vitruvio e Seneca mostrano che l’idea, trasmessa da Plutarco, dell’equilibrio tra gravitazione e forza centrifuga era stata applicata anche al moto dei pianeti intorno al Sole e aveva fornito una versione «dinamica» dell’eliocentrismo. Ma come si poteva dimostrare che effettivamente sulla Terra agiscono due forze opposte, una diretta verso il Sole, dovuta all’attrazione gravitazionale, e l’altra, opposta, dovuta «alla velocità della rotazione»?</a:t>
            </a:r>
          </a:p>
          <a:p>
            <a:r>
              <a:rPr lang="it-IT" sz="3000" dirty="0">
                <a:solidFill>
                  <a:schemeClr val="tx1"/>
                </a:solidFill>
              </a:rPr>
              <a:t>Torniamo all’analogia del sasso fatto roteare con la fionda. Se, invece del sasso, facciamo roteare un corpo deformabile, le due forze lo deformano, allungandolo nella direzione del laccio. Accade qualcosa di analogo alla Terra?</a:t>
            </a:r>
          </a:p>
        </p:txBody>
      </p:sp>
    </p:spTree>
    <p:extLst>
      <p:ext uri="{BB962C8B-B14F-4D97-AF65-F5344CB8AC3E}">
        <p14:creationId xmlns:p14="http://schemas.microsoft.com/office/powerpoint/2010/main" val="195379554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Un altro passo di Sesto Empirico"/>
          <p:cNvSpPr txBox="1">
            <a:spLocks noGrp="1"/>
          </p:cNvSpPr>
          <p:nvPr>
            <p:ph type="title"/>
          </p:nvPr>
        </p:nvSpPr>
        <p:spPr>
          <a:xfrm>
            <a:off x="838200" y="365124"/>
            <a:ext cx="10515600" cy="589919"/>
          </a:xfrm>
          <a:prstGeom prst="rect">
            <a:avLst/>
          </a:prstGeom>
        </p:spPr>
        <p:txBody>
          <a:bodyPr>
            <a:noAutofit/>
          </a:bodyPr>
          <a:lstStyle>
            <a:lvl1pPr defTabSz="683055">
              <a:defRPr sz="3239"/>
            </a:lvl1pPr>
          </a:lstStyle>
          <a:p>
            <a:pPr algn="ctr"/>
            <a:r>
              <a:rPr lang="it-IT" sz="4000" dirty="0">
                <a:latin typeface="+mn-lt"/>
                <a:ea typeface="+mn-ea"/>
                <a:cs typeface="+mn-cs"/>
              </a:rPr>
              <a:t>Forze di marea</a:t>
            </a:r>
            <a:endParaRPr sz="4000" dirty="0">
              <a:latin typeface="+mn-lt"/>
              <a:ea typeface="+mn-ea"/>
              <a:cs typeface="+mn-cs"/>
            </a:endParaRPr>
          </a:p>
        </p:txBody>
      </p:sp>
      <p:sp>
        <p:nvSpPr>
          <p:cNvPr id="166" name="Alcuni dei filosofi della natura, tra i quali Epicuro, hanno tuttavia detto che il mutamento qualitativo è un aspetto del moto traslatorio; infatti il composto che si trasforma in qualità si trasforma esclusivamente per il moto locale di traslazione dei corpi componenti individuabili con il ragionamento. Per esempio affinché qualcosa divenga da dolce amaro o da bianco nero bisogna che i suoi ὄγκοι (òncoi) si riordinino e assumano una diversa organizzazione; e ciò non può accadere diversamente che per un mutamento degli ὄγκοι (òncoi) dovuto a spostamenti. [...]. Perciò il mutamento qualitativo non è di un genere diverso dal mutamento per spostamento.…"/>
          <p:cNvSpPr txBox="1">
            <a:spLocks noGrp="1"/>
          </p:cNvSpPr>
          <p:nvPr>
            <p:ph type="body" idx="1"/>
          </p:nvPr>
        </p:nvSpPr>
        <p:spPr>
          <a:xfrm>
            <a:off x="838200" y="955038"/>
            <a:ext cx="10515600" cy="5221928"/>
          </a:xfrm>
          <a:prstGeom prst="rect">
            <a:avLst/>
          </a:prstGeom>
        </p:spPr>
        <p:txBody>
          <a:bodyPr>
            <a:normAutofit/>
          </a:bodyPr>
          <a:lstStyle/>
          <a:p>
            <a:pPr marL="0" indent="0" defTabSz="886966">
              <a:spcBef>
                <a:spcPts val="900"/>
              </a:spcBef>
              <a:buSzTx/>
              <a:buNone/>
              <a:defRPr sz="1800"/>
            </a:pPr>
            <a:endParaRPr lang="it-IT" sz="3000" dirty="0"/>
          </a:p>
          <a:p>
            <a:pPr marL="0" indent="0" defTabSz="886966">
              <a:spcBef>
                <a:spcPts val="900"/>
              </a:spcBef>
              <a:buSzTx/>
              <a:buNone/>
              <a:defRPr sz="1800"/>
            </a:pPr>
            <a:r>
              <a:rPr lang="it-IT" sz="3000" dirty="0"/>
              <a:t>In effetti sappiamo che le due forze (gravitazionale e centrifuga) agenti sulla Terra che gira intorno al Sole ne modificano la forma degli oceani, producendo le maree solari.</a:t>
            </a:r>
          </a:p>
          <a:p>
            <a:pPr marL="0" indent="0" defTabSz="886966">
              <a:spcBef>
                <a:spcPts val="900"/>
              </a:spcBef>
              <a:buSzTx/>
              <a:buNone/>
              <a:defRPr sz="1800"/>
            </a:pPr>
            <a:r>
              <a:rPr lang="it-IT" sz="3000" dirty="0"/>
              <a:t>Poiché </a:t>
            </a:r>
            <a:r>
              <a:rPr lang="it-IT" sz="3000" dirty="0" err="1"/>
              <a:t>Seleuco</a:t>
            </a:r>
            <a:r>
              <a:rPr lang="it-IT" sz="3000" dirty="0"/>
              <a:t> è noto come esperto di maree, poteva consistere in questo la sua «prova» dell’eliocentrismo?</a:t>
            </a:r>
          </a:p>
          <a:p>
            <a:pPr marL="0" indent="0" defTabSz="886966">
              <a:spcBef>
                <a:spcPts val="900"/>
              </a:spcBef>
              <a:buSzTx/>
              <a:buNone/>
              <a:defRPr sz="1800"/>
            </a:pPr>
            <a:endParaRPr lang="it-IT" sz="3000" dirty="0"/>
          </a:p>
          <a:p>
            <a:pPr marL="0" indent="0" defTabSz="886966">
              <a:spcBef>
                <a:spcPts val="900"/>
              </a:spcBef>
              <a:buSzTx/>
              <a:buNone/>
              <a:defRPr sz="1800"/>
            </a:pPr>
            <a:r>
              <a:rPr lang="it-IT" sz="3000" dirty="0"/>
              <a:t>Vari elementi portano a una risposta affermativa.</a:t>
            </a:r>
            <a:endParaRPr sz="30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esto Empirico nel Seicento"/>
          <p:cNvSpPr txBox="1">
            <a:spLocks noGrp="1"/>
          </p:cNvSpPr>
          <p:nvPr>
            <p:ph type="title"/>
          </p:nvPr>
        </p:nvSpPr>
        <p:spPr>
          <a:xfrm>
            <a:off x="838200" y="365124"/>
            <a:ext cx="10515600" cy="640719"/>
          </a:xfrm>
          <a:prstGeom prst="rect">
            <a:avLst/>
          </a:prstGeom>
        </p:spPr>
        <p:txBody>
          <a:bodyPr/>
          <a:lstStyle>
            <a:lvl1pPr defTabSz="832102">
              <a:defRPr sz="3500"/>
            </a:lvl1pPr>
          </a:lstStyle>
          <a:p>
            <a:pPr algn="ctr">
              <a:defRPr sz="1800"/>
            </a:pPr>
            <a:r>
              <a:rPr lang="it-IT" sz="3600" dirty="0">
                <a:latin typeface="+mn-lt"/>
                <a:ea typeface="+mn-ea"/>
                <a:cs typeface="+mn-cs"/>
              </a:rPr>
              <a:t>La teoria lunisolare delle maree</a:t>
            </a:r>
            <a:endParaRPr sz="3500" dirty="0"/>
          </a:p>
        </p:txBody>
      </p:sp>
      <p:sp>
        <p:nvSpPr>
          <p:cNvPr id="169" name="Il termine ὄγκος è di solito tradotto in latino moles.…"/>
          <p:cNvSpPr txBox="1">
            <a:spLocks noGrp="1"/>
          </p:cNvSpPr>
          <p:nvPr>
            <p:ph type="body" idx="1"/>
          </p:nvPr>
        </p:nvSpPr>
        <p:spPr>
          <a:xfrm>
            <a:off x="838200" y="1351278"/>
            <a:ext cx="10515600" cy="4825688"/>
          </a:xfrm>
          <a:prstGeom prst="rect">
            <a:avLst/>
          </a:prstGeom>
        </p:spPr>
        <p:txBody>
          <a:bodyPr>
            <a:normAutofit/>
          </a:bodyPr>
          <a:lstStyle/>
          <a:p>
            <a:pPr marL="0" indent="0">
              <a:buNone/>
              <a:defRPr sz="1800"/>
            </a:pPr>
            <a:r>
              <a:rPr lang="it-IT" sz="3000" dirty="0"/>
              <a:t>La principale opera antica sulle maree di cui abbiamo notizia è un trattato di Posidonio. Il trattato è perduto, ma alcune delle idee del trattato sono ricostruibili grazie a varie testimonianze</a:t>
            </a:r>
          </a:p>
          <a:p>
            <a:pPr marL="0" indent="0">
              <a:buNone/>
              <a:defRPr sz="1800"/>
            </a:pPr>
            <a:r>
              <a:rPr lang="it-IT" sz="3000" dirty="0"/>
              <a:t>Possiamo dedurne che le maree erano attribuite alle azioni della Luna e del Sole e che ciascuno dei due corpi tendeva ad alzare le acque verso di sé e nel verso opposto. </a:t>
            </a:r>
          </a:p>
          <a:p>
            <a:pPr marL="0" indent="0">
              <a:buNone/>
              <a:defRPr sz="1800"/>
            </a:pPr>
            <a:r>
              <a:rPr lang="it-IT" sz="3000" dirty="0"/>
              <a:t>Poiché sappiamo che nell’astronomia ellenistica era presente l’idea della doppia azione della gravità e della forza centrifuga è ragionevole pensare che le azioni della Luna e del Sole fossero spiegate su questa base.</a:t>
            </a:r>
            <a:endParaRPr sz="3000"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Il concetto di molecola entra nella scienza moderna"/>
          <p:cNvSpPr txBox="1">
            <a:spLocks noGrp="1"/>
          </p:cNvSpPr>
          <p:nvPr>
            <p:ph type="title"/>
          </p:nvPr>
        </p:nvSpPr>
        <p:spPr>
          <a:xfrm>
            <a:off x="193037" y="365122"/>
            <a:ext cx="11877046" cy="722000"/>
          </a:xfrm>
          <a:prstGeom prst="rect">
            <a:avLst/>
          </a:prstGeom>
        </p:spPr>
        <p:txBody>
          <a:bodyPr/>
          <a:lstStyle>
            <a:lvl1pPr defTabSz="841247">
              <a:defRPr sz="3600"/>
            </a:lvl1pPr>
          </a:lstStyle>
          <a:p>
            <a:pPr algn="ctr"/>
            <a:r>
              <a:rPr lang="it-IT" dirty="0">
                <a:latin typeface="+mn-lt"/>
                <a:ea typeface="+mn-ea"/>
                <a:cs typeface="+mn-cs"/>
              </a:rPr>
              <a:t>Ancora sulla prova di </a:t>
            </a:r>
            <a:r>
              <a:rPr lang="it-IT" dirty="0" err="1">
                <a:latin typeface="+mn-lt"/>
                <a:ea typeface="+mn-ea"/>
                <a:cs typeface="+mn-cs"/>
              </a:rPr>
              <a:t>Seleuco</a:t>
            </a:r>
            <a:endParaRPr dirty="0">
              <a:latin typeface="+mn-lt"/>
              <a:ea typeface="+mn-ea"/>
              <a:cs typeface="+mn-cs"/>
            </a:endParaRPr>
          </a:p>
        </p:txBody>
      </p:sp>
      <p:sp>
        <p:nvSpPr>
          <p:cNvPr id="172" name="Il concetto di molecola appare in epoca moderna in un accenno di Pierre Gassendi (del 1649), che usa per primo il termine molécule, e in modo più esteso ed argomentato nello Sceptical Chymist di Robert Boyle (1661), che usa il termine massula. Boyle sostiene, in particolare, che l’aumento delle velocità atomiche provocato dal fuoco possa scindere le massule negli atomi costituenti.…"/>
          <p:cNvSpPr txBox="1">
            <a:spLocks noGrp="1"/>
          </p:cNvSpPr>
          <p:nvPr>
            <p:ph type="body" idx="1"/>
          </p:nvPr>
        </p:nvSpPr>
        <p:spPr>
          <a:xfrm>
            <a:off x="838200" y="1087117"/>
            <a:ext cx="10515600" cy="5435605"/>
          </a:xfrm>
          <a:prstGeom prst="rect">
            <a:avLst/>
          </a:prstGeom>
        </p:spPr>
        <p:txBody>
          <a:bodyPr>
            <a:normAutofit/>
          </a:bodyPr>
          <a:lstStyle/>
          <a:p>
            <a:pPr marL="0" indent="0">
              <a:lnSpc>
                <a:spcPct val="81000"/>
              </a:lnSpc>
              <a:buSzTx/>
              <a:buNone/>
              <a:defRPr sz="1800"/>
            </a:pPr>
            <a:r>
              <a:rPr lang="it-IT" sz="3000" dirty="0"/>
              <a:t>Poiché sappiamo che </a:t>
            </a:r>
            <a:r>
              <a:rPr lang="it-IT" sz="3000" dirty="0" err="1"/>
              <a:t>Seleuco</a:t>
            </a:r>
            <a:r>
              <a:rPr lang="it-IT" sz="3000" dirty="0"/>
              <a:t> era un esperto di maree e ne aveva studiato in particolare un ciclo annuale (che evidentemente non poteva essere indipendente dalle maree solari) sembra ragionevole pensare che la sua prova dell’eliocentrismo fosse basata sulle maree solari, dovute alla doppia azione di gravità e forza centrifuga e inspiegabili senza una teoria eliocentrica.</a:t>
            </a:r>
          </a:p>
          <a:p>
            <a:pPr marL="0" indent="0">
              <a:lnSpc>
                <a:spcPct val="81000"/>
              </a:lnSpc>
              <a:buSzTx/>
              <a:buNone/>
              <a:defRPr sz="1800"/>
            </a:pPr>
            <a:r>
              <a:rPr lang="it-IT" sz="3000" dirty="0"/>
              <a:t>Vi è però una grossa difficoltà: le maree, più che dal Sole, dipendono dalla Luna. Poiché è la Luna a girare intorno alla Terra, e non viceversa, come si può in questo caso spiegare l’attrazione verso la Luna e nel verso opposto? Bisognerebbe sapere che la Terra e la Luna ruotano entrambe intorno al baricentro comune. È plausibile che nella teoria di </a:t>
            </a:r>
            <a:r>
              <a:rPr lang="it-IT" sz="3000" dirty="0" err="1"/>
              <a:t>Seleuco</a:t>
            </a:r>
            <a:r>
              <a:rPr lang="it-IT" sz="3000" dirty="0"/>
              <a:t> delle maree avessero posto anche queste idee?</a:t>
            </a:r>
            <a:endParaRPr sz="3000"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Una considerazione"/>
          <p:cNvSpPr txBox="1">
            <a:spLocks noGrp="1"/>
          </p:cNvSpPr>
          <p:nvPr>
            <p:ph type="title"/>
          </p:nvPr>
        </p:nvSpPr>
        <p:spPr>
          <a:xfrm>
            <a:off x="838200" y="365125"/>
            <a:ext cx="10515600" cy="803275"/>
          </a:xfrm>
          <a:prstGeom prst="rect">
            <a:avLst/>
          </a:prstGeom>
        </p:spPr>
        <p:txBody>
          <a:bodyPr>
            <a:normAutofit/>
          </a:bodyPr>
          <a:lstStyle/>
          <a:p>
            <a:pPr>
              <a:defRPr sz="1800"/>
            </a:pPr>
            <a:r>
              <a:rPr sz="4400" dirty="0"/>
              <a:t>		</a:t>
            </a:r>
            <a:r>
              <a:rPr lang="it-IT" dirty="0">
                <a:latin typeface="+mn-lt"/>
                <a:ea typeface="+mn-ea"/>
                <a:cs typeface="+mn-cs"/>
              </a:rPr>
              <a:t>         </a:t>
            </a:r>
            <a:r>
              <a:rPr lang="it-IT" sz="4000" dirty="0">
                <a:latin typeface="+mn-lt"/>
                <a:ea typeface="+mn-ea"/>
                <a:cs typeface="+mn-cs"/>
              </a:rPr>
              <a:t>Un passo di </a:t>
            </a:r>
            <a:r>
              <a:rPr lang="it-IT" sz="4000" dirty="0" err="1">
                <a:latin typeface="+mn-lt"/>
                <a:ea typeface="+mn-ea"/>
                <a:cs typeface="+mn-cs"/>
              </a:rPr>
              <a:t>Aezio</a:t>
            </a:r>
            <a:endParaRPr sz="4000" dirty="0"/>
          </a:p>
        </p:txBody>
      </p:sp>
      <p:sp>
        <p:nvSpPr>
          <p:cNvPr id="175" name="Per fare scienza non basta raccogliere dati sperimentali, ma bisogna anche avere uno schema teorico in cui inquadrarli. Nel caso della teoria atomica (come in tanti altri) lo schema iniziale era stato ereditato da una civiltà lontana che, sulla base di conoscenze fenomenologiche estremamente limitate, era stata in grado di elaborare strutture concettuali che hanno attraversato i millenni, permettendo di spiegare una fenomenologia molto più ampia."/>
          <p:cNvSpPr txBox="1">
            <a:spLocks noGrp="1"/>
          </p:cNvSpPr>
          <p:nvPr>
            <p:ph type="body" idx="1"/>
          </p:nvPr>
        </p:nvSpPr>
        <p:spPr>
          <a:xfrm>
            <a:off x="838200" y="1341120"/>
            <a:ext cx="10515600" cy="4835843"/>
          </a:xfrm>
          <a:prstGeom prst="rect">
            <a:avLst/>
          </a:prstGeom>
        </p:spPr>
        <p:txBody>
          <a:bodyPr/>
          <a:lstStyle>
            <a:lvl1pPr marL="0" indent="0">
              <a:buSzTx/>
              <a:buNone/>
            </a:lvl1pPr>
          </a:lstStyle>
          <a:p>
            <a:r>
              <a:rPr lang="it-IT" sz="2800" i="1" dirty="0" err="1">
                <a:effectLst/>
                <a:latin typeface="Helvetica" pitchFamily="2" charset="0"/>
              </a:rPr>
              <a:t>Seleuco</a:t>
            </a:r>
            <a:r>
              <a:rPr lang="it-IT" sz="2800" i="1" dirty="0">
                <a:effectLst/>
                <a:latin typeface="Helvetica" pitchFamily="2" charset="0"/>
              </a:rPr>
              <a:t> il matematico, facendo muovere anche così la Terra, dice che la rivoluzione della Luna si contrappone a un moto vorticoso della Terra.</a:t>
            </a:r>
            <a:r>
              <a:rPr lang="it-IT" i="1" dirty="0">
                <a:effectLst/>
                <a:latin typeface="Helvetica" pitchFamily="2" charset="0"/>
              </a:rPr>
              <a:t> </a:t>
            </a:r>
            <a:r>
              <a:rPr lang="it-IT" dirty="0">
                <a:effectLst/>
                <a:latin typeface="Helvetica" pitchFamily="2" charset="0"/>
              </a:rPr>
              <a:t>(</a:t>
            </a:r>
            <a:r>
              <a:rPr lang="it-IT" dirty="0" err="1">
                <a:effectLst/>
                <a:latin typeface="Helvetica" pitchFamily="2" charset="0"/>
              </a:rPr>
              <a:t>Doxographi</a:t>
            </a:r>
            <a:r>
              <a:rPr lang="it-IT" dirty="0">
                <a:effectLst/>
                <a:latin typeface="Helvetica" pitchFamily="2" charset="0"/>
              </a:rPr>
              <a:t> </a:t>
            </a:r>
            <a:r>
              <a:rPr lang="it-IT" dirty="0" err="1">
                <a:effectLst/>
                <a:latin typeface="Helvetica" pitchFamily="2" charset="0"/>
              </a:rPr>
              <a:t>Graeci</a:t>
            </a:r>
            <a:r>
              <a:rPr lang="it-IT" dirty="0">
                <a:effectLst/>
                <a:latin typeface="Helvetica" pitchFamily="2" charset="0"/>
              </a:rPr>
              <a:t>, 383a, 17-20).</a:t>
            </a:r>
          </a:p>
          <a:p>
            <a:endParaRPr lang="it-IT" i="1" dirty="0">
              <a:latin typeface="Helvetica" pitchFamily="2" charset="0"/>
            </a:endParaRPr>
          </a:p>
          <a:p>
            <a:r>
              <a:rPr lang="it-IT" sz="2800" dirty="0">
                <a:latin typeface="Helvetica" pitchFamily="2" charset="0"/>
              </a:rPr>
              <a:t>In effetti il moto della Terra intorno al baricentro Terra-Luna fa sì che la Terra, rispetto a tale punto, sia sempre dalla parte opposta alla Luna. </a:t>
            </a:r>
          </a:p>
          <a:p>
            <a:r>
              <a:rPr lang="it-IT" dirty="0">
                <a:latin typeface="Helvetica" pitchFamily="2" charset="0"/>
              </a:rPr>
              <a:t>L’idea poteva essere venuta osservando con cura un fromboliere che fa roteale la fionda.</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Nozioni fossili”"/>
          <p:cNvSpPr txBox="1">
            <a:spLocks noGrp="1"/>
          </p:cNvSpPr>
          <p:nvPr>
            <p:ph type="title"/>
          </p:nvPr>
        </p:nvSpPr>
        <p:spPr>
          <a:xfrm>
            <a:off x="838200" y="365124"/>
            <a:ext cx="10515600" cy="579759"/>
          </a:xfrm>
          <a:prstGeom prst="rect">
            <a:avLst/>
          </a:prstGeom>
        </p:spPr>
        <p:txBody>
          <a:bodyPr>
            <a:normAutofit fontScale="90000"/>
          </a:bodyPr>
          <a:lstStyle/>
          <a:p>
            <a:pPr defTabSz="683055">
              <a:defRPr sz="1619"/>
            </a:pPr>
            <a:r>
              <a:rPr sz="2880" dirty="0"/>
              <a:t>		</a:t>
            </a:r>
            <a:r>
              <a:rPr sz="3239" dirty="0"/>
              <a:t>	</a:t>
            </a:r>
            <a:r>
              <a:rPr lang="it-IT" sz="4000" dirty="0">
                <a:latin typeface="+mn-lt"/>
                <a:ea typeface="+mn-ea"/>
                <a:cs typeface="+mn-cs"/>
              </a:rPr>
              <a:t> Un brano di Galileo</a:t>
            </a:r>
            <a:endParaRPr sz="4000" dirty="0">
              <a:latin typeface="+mn-lt"/>
              <a:ea typeface="+mn-ea"/>
              <a:cs typeface="+mn-cs"/>
            </a:endParaRPr>
          </a:p>
        </p:txBody>
      </p:sp>
      <p:sp>
        <p:nvSpPr>
          <p:cNvPr id="178" name="In molti casi, nozioni ereditate dalla scienza antica sono sopravvissute per secoli senza che se ne fosse capita realmente l’utilità, finché qualcuno riuscì a rivitalizzarle.…"/>
          <p:cNvSpPr txBox="1">
            <a:spLocks noGrp="1"/>
          </p:cNvSpPr>
          <p:nvPr>
            <p:ph type="body" idx="1"/>
          </p:nvPr>
        </p:nvSpPr>
        <p:spPr>
          <a:xfrm>
            <a:off x="522514" y="1068779"/>
            <a:ext cx="10640291" cy="5424097"/>
          </a:xfrm>
          <a:prstGeom prst="rect">
            <a:avLst/>
          </a:prstGeom>
        </p:spPr>
        <p:txBody>
          <a:bodyPr>
            <a:normAutofit fontScale="70000" lnSpcReduction="20000"/>
          </a:bodyPr>
          <a:lstStyle/>
          <a:p>
            <a:pPr marL="0" indent="0">
              <a:buNone/>
            </a:pPr>
            <a:r>
              <a:rPr lang="it-IT" sz="4300" i="1" dirty="0">
                <a:effectLst/>
                <a:latin typeface="Helvetica" pitchFamily="2" charset="0"/>
              </a:rPr>
              <a:t>Più è da </a:t>
            </a:r>
            <a:r>
              <a:rPr lang="it-IT" sz="4300" i="1" dirty="0" err="1">
                <a:effectLst/>
                <a:latin typeface="Helvetica" pitchFamily="2" charset="0"/>
              </a:rPr>
              <a:t>maravigliarsi</a:t>
            </a:r>
            <a:r>
              <a:rPr lang="it-IT" sz="4300" i="1" dirty="0">
                <a:effectLst/>
                <a:latin typeface="Helvetica" pitchFamily="2" charset="0"/>
              </a:rPr>
              <a:t>, che essendo pur caduto in pensiero ad alcuni di referir la causa de i flussi e reflussi al moto della Terra, onde in ciò hanno mostrato perspicacità maggiore della comune, nello </a:t>
            </a:r>
            <a:r>
              <a:rPr lang="it-IT" sz="4300" i="1" dirty="0" err="1">
                <a:effectLst/>
                <a:latin typeface="Helvetica" pitchFamily="2" charset="0"/>
              </a:rPr>
              <a:t>strigner</a:t>
            </a:r>
            <a:r>
              <a:rPr lang="it-IT" sz="4300" i="1" dirty="0">
                <a:effectLst/>
                <a:latin typeface="Helvetica" pitchFamily="2" charset="0"/>
              </a:rPr>
              <a:t> poi il negozio non abbiano afferrato nulla […]. Il dire anco (come si referisce d’uno antico matematico) che il moto della Terra, incontrandosi col moto dell'orbe lunare, cagiona, per tal contrasto, il flusso e reflusso, resta totalmente vano, non solo perché non vi è dichiarato né si vede come ciò debba seguire, ma si scorge la falsità manifesta, atteso che la conversione della Terra non è contraria al moto della Luna, ma è per il medesimo verso: talché il detto e </a:t>
            </a:r>
            <a:r>
              <a:rPr lang="it-IT" sz="4300" i="1" dirty="0" err="1">
                <a:effectLst/>
                <a:latin typeface="Helvetica" pitchFamily="2" charset="0"/>
              </a:rPr>
              <a:t>imaginato</a:t>
            </a:r>
            <a:r>
              <a:rPr lang="it-IT" sz="4300" i="1" dirty="0">
                <a:effectLst/>
                <a:latin typeface="Helvetica" pitchFamily="2" charset="0"/>
              </a:rPr>
              <a:t> sin qui da gli altri resta, a parer </a:t>
            </a:r>
            <a:r>
              <a:rPr lang="it-IT" sz="4300" i="1" dirty="0" err="1">
                <a:effectLst/>
                <a:latin typeface="Helvetica" pitchFamily="2" charset="0"/>
              </a:rPr>
              <a:t>mio,del</a:t>
            </a:r>
            <a:r>
              <a:rPr lang="it-IT" sz="4300" i="1" dirty="0">
                <a:effectLst/>
                <a:latin typeface="Helvetica" pitchFamily="2" charset="0"/>
              </a:rPr>
              <a:t> tutto invalido</a:t>
            </a:r>
            <a:r>
              <a:rPr lang="it-IT" sz="4300" dirty="0">
                <a:effectLst/>
                <a:latin typeface="Helvetica" pitchFamily="2" charset="0"/>
              </a:rPr>
              <a:t>.</a:t>
            </a:r>
          </a:p>
          <a:p>
            <a:pPr marL="0" indent="0">
              <a:buNone/>
            </a:pPr>
            <a:r>
              <a:rPr lang="it-IT" sz="4300" dirty="0">
                <a:latin typeface="Helvetica" pitchFamily="2" charset="0"/>
              </a:rPr>
              <a:t>(Galileo Galilei, </a:t>
            </a:r>
            <a:r>
              <a:rPr lang="it-IT" sz="4300" i="1" dirty="0">
                <a:latin typeface="Helvetica" pitchFamily="2" charset="0"/>
              </a:rPr>
              <a:t>Dialogo sopra i due massimi sistemi del mondo</a:t>
            </a:r>
            <a:r>
              <a:rPr lang="it-IT" sz="4300" dirty="0">
                <a:latin typeface="Helvetica" pitchFamily="2" charset="0"/>
              </a:rPr>
              <a:t>, p. 486 nel </a:t>
            </a:r>
            <a:r>
              <a:rPr lang="it-IT" sz="4300" dirty="0" err="1">
                <a:latin typeface="Helvetica" pitchFamily="2" charset="0"/>
              </a:rPr>
              <a:t>vol.XIX</a:t>
            </a:r>
            <a:r>
              <a:rPr lang="it-IT" sz="4300" dirty="0">
                <a:latin typeface="Helvetica" pitchFamily="2" charset="0"/>
              </a:rPr>
              <a:t> dell’Edizione Nazionale)</a:t>
            </a:r>
          </a:p>
          <a:p>
            <a:pPr marL="0" indent="0">
              <a:buNone/>
            </a:pPr>
            <a:endParaRPr lang="it-IT" sz="3200" dirty="0">
              <a:effectLst/>
              <a:latin typeface="Helvetica" pitchFamily="2" charset="0"/>
            </a:endParaRPr>
          </a:p>
          <a:p>
            <a:pPr marL="0" indent="0">
              <a:buNone/>
            </a:pPr>
            <a:endParaRPr lang="it-IT" sz="4300" dirty="0">
              <a:effectLst/>
              <a:latin typeface="Helvetica" pitchFamily="2" charset="0"/>
            </a:endParaRPr>
          </a:p>
          <a:p>
            <a:pPr marL="0" indent="0">
              <a:buSzTx/>
              <a:buNone/>
              <a:defRPr sz="1800"/>
            </a:pPr>
            <a:endParaRPr sz="2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Un esempio di trasmissione dell’antico atomismo"/>
          <p:cNvSpPr txBox="1">
            <a:spLocks noGrp="1"/>
          </p:cNvSpPr>
          <p:nvPr>
            <p:ph type="title"/>
          </p:nvPr>
        </p:nvSpPr>
        <p:spPr>
          <a:xfrm>
            <a:off x="838200" y="111758"/>
            <a:ext cx="10515600" cy="725110"/>
          </a:xfrm>
          <a:prstGeom prst="rect">
            <a:avLst/>
          </a:prstGeom>
        </p:spPr>
        <p:txBody>
          <a:bodyPr>
            <a:normAutofit/>
          </a:bodyPr>
          <a:lstStyle/>
          <a:p>
            <a:pPr algn="ctr" defTabSz="758951">
              <a:defRPr sz="1800"/>
            </a:pPr>
            <a:r>
              <a:rPr lang="it-IT" sz="4000" dirty="0">
                <a:latin typeface="+mn-lt"/>
                <a:ea typeface="+mn-ea"/>
                <a:cs typeface="+mn-cs"/>
              </a:rPr>
              <a:t>Origine dell’eliocentrismo</a:t>
            </a:r>
            <a:endParaRPr sz="4000" dirty="0">
              <a:latin typeface="+mn-lt"/>
              <a:ea typeface="+mn-ea"/>
              <a:cs typeface="+mn-cs"/>
            </a:endParaRPr>
          </a:p>
        </p:txBody>
      </p:sp>
      <p:sp>
        <p:nvSpPr>
          <p:cNvPr id="126" name="Per lo che vo io pensando che questi sapori, odori, colori, etc., per la parte del suggetto nel quale ci par che riseggano, non sieno altro che puri nomi, ma tengano solamente lor residenza nel corpo sensitivo, sì che rimosso l’animale, sieno levate ed annichilate tutte queste qualità. [...] Ma che ne’ corpi esterni, per eccitare in noi i sapori, gli odori e i suoni, si richiegga altro che grandezze, figure, moltitudini e movimenti tardi o veloci, io non lo credo; e stimo che, tolti via gli orecchi le lingue e i nasi, restino bene le figure i numeri e i moti, ma non già gli odori né i sapori né i suoni, li quali fuor dell’animal vivente non credo che sieno altro che nomi   (Galileo Galilei, Il Saggiatore, 48)…"/>
          <p:cNvSpPr txBox="1">
            <a:spLocks noGrp="1"/>
          </p:cNvSpPr>
          <p:nvPr>
            <p:ph type="body" idx="1"/>
          </p:nvPr>
        </p:nvSpPr>
        <p:spPr>
          <a:xfrm>
            <a:off x="838200" y="836868"/>
            <a:ext cx="10515600" cy="5645215"/>
          </a:xfrm>
          <a:prstGeom prst="rect">
            <a:avLst/>
          </a:prstGeom>
        </p:spPr>
        <p:txBody>
          <a:bodyPr>
            <a:normAutofit/>
          </a:bodyPr>
          <a:lstStyle/>
          <a:p>
            <a:pPr marL="0" indent="0">
              <a:buNone/>
            </a:pPr>
            <a:r>
              <a:rPr lang="it-IT" sz="3000" i="1" dirty="0">
                <a:latin typeface="Helvetica" pitchFamily="2" charset="0"/>
              </a:rPr>
              <a:t>Aristarco di Samo ha pubblicato degli scritti […] in cui assume che le stelle fisse e il Sole stiano fermi, mentre la Terra giri intorno al Sole lungo una circonferenza che ha il Sole al suo centro.</a:t>
            </a:r>
          </a:p>
          <a:p>
            <a:pPr marL="0" indent="0">
              <a:buNone/>
            </a:pPr>
            <a:r>
              <a:rPr lang="it-IT" sz="3000" dirty="0">
                <a:latin typeface="Helvetica" pitchFamily="2" charset="0"/>
              </a:rPr>
              <a:t>(Archimede, </a:t>
            </a:r>
            <a:r>
              <a:rPr lang="it-IT" sz="3000" i="1">
                <a:latin typeface="Helvetica" pitchFamily="2" charset="0"/>
              </a:rPr>
              <a:t>Arenario</a:t>
            </a:r>
            <a:r>
              <a:rPr lang="it-IT" sz="3000">
                <a:latin typeface="Helvetica" pitchFamily="2" charset="0"/>
              </a:rPr>
              <a:t>)</a:t>
            </a:r>
          </a:p>
          <a:p>
            <a:pPr marL="0" indent="0">
              <a:buNone/>
            </a:pPr>
            <a:endParaRPr lang="it-IT" sz="3000" dirty="0">
              <a:latin typeface="Helvetica" pitchFamily="2" charset="0"/>
            </a:endParaRPr>
          </a:p>
          <a:p>
            <a:pPr marL="0" indent="0">
              <a:buNone/>
            </a:pPr>
            <a:r>
              <a:rPr lang="it-IT" sz="3000" i="1" dirty="0">
                <a:effectLst/>
                <a:latin typeface="Helvetica" pitchFamily="2" charset="0"/>
              </a:rPr>
              <a:t>[Aristarco di Samo] ha cercato di salvare i fenomeni assumendo</a:t>
            </a:r>
            <a:r>
              <a:rPr lang="it-IT" sz="3000" i="1" dirty="0">
                <a:latin typeface="Helvetica" pitchFamily="2" charset="0"/>
              </a:rPr>
              <a:t> </a:t>
            </a:r>
            <a:r>
              <a:rPr lang="it-IT" sz="3000" i="1" dirty="0">
                <a:effectLst/>
                <a:latin typeface="Helvetica" pitchFamily="2" charset="0"/>
              </a:rPr>
              <a:t>che il cielo sia fisso e la Terra percorra un cerchio obliquo, ruotando allo stesso tempo anche intorno al proprio </a:t>
            </a:r>
            <a:r>
              <a:rPr lang="it-IT" sz="3000" i="1" dirty="0">
                <a:latin typeface="Helvetica" pitchFamily="2" charset="0"/>
              </a:rPr>
              <a:t>a</a:t>
            </a:r>
            <a:r>
              <a:rPr lang="it-IT" sz="3000" i="1" dirty="0">
                <a:effectLst/>
                <a:latin typeface="Helvetica" pitchFamily="2" charset="0"/>
              </a:rPr>
              <a:t>sse</a:t>
            </a:r>
            <a:r>
              <a:rPr lang="it-IT" sz="3000" dirty="0">
                <a:effectLst/>
                <a:latin typeface="Helvetica" pitchFamily="2" charset="0"/>
              </a:rPr>
              <a:t>. </a:t>
            </a:r>
          </a:p>
          <a:p>
            <a:pPr marL="0" indent="0">
              <a:buNone/>
            </a:pPr>
            <a:r>
              <a:rPr lang="it-IT" sz="3000" dirty="0">
                <a:effectLst/>
                <a:latin typeface="Helvetica" pitchFamily="2" charset="0"/>
              </a:rPr>
              <a:t>(Plutarco, </a:t>
            </a:r>
            <a:r>
              <a:rPr lang="it-IT" sz="3000" i="1" dirty="0">
                <a:effectLst/>
                <a:latin typeface="Helvetica" pitchFamily="2" charset="0"/>
              </a:rPr>
              <a:t>De </a:t>
            </a:r>
            <a:r>
              <a:rPr lang="it-IT" sz="3000" i="1" dirty="0" err="1">
                <a:effectLst/>
                <a:latin typeface="Helvetica" pitchFamily="2" charset="0"/>
              </a:rPr>
              <a:t>facie</a:t>
            </a:r>
            <a:r>
              <a:rPr lang="it-IT" sz="3000" i="1" dirty="0">
                <a:effectLst/>
                <a:latin typeface="Helvetica" pitchFamily="2" charset="0"/>
              </a:rPr>
              <a:t> </a:t>
            </a:r>
            <a:r>
              <a:rPr lang="it-IT" sz="3000" i="1" dirty="0" err="1">
                <a:effectLst/>
                <a:latin typeface="Helvetica" pitchFamily="2" charset="0"/>
              </a:rPr>
              <a:t>quae</a:t>
            </a:r>
            <a:r>
              <a:rPr lang="it-IT" sz="3000" i="1" dirty="0">
                <a:effectLst/>
                <a:latin typeface="Helvetica" pitchFamily="2" charset="0"/>
              </a:rPr>
              <a:t> in orbe </a:t>
            </a:r>
            <a:r>
              <a:rPr lang="it-IT" sz="3000" i="1" dirty="0" err="1">
                <a:effectLst/>
                <a:latin typeface="Helvetica" pitchFamily="2" charset="0"/>
              </a:rPr>
              <a:t>Lunae</a:t>
            </a:r>
            <a:r>
              <a:rPr lang="it-IT" sz="3000" i="1" dirty="0">
                <a:effectLst/>
                <a:latin typeface="Helvetica" pitchFamily="2" charset="0"/>
              </a:rPr>
              <a:t> </a:t>
            </a:r>
            <a:r>
              <a:rPr lang="it-IT" sz="3000" i="1" dirty="0" err="1">
                <a:effectLst/>
                <a:latin typeface="Helvetica" pitchFamily="2" charset="0"/>
              </a:rPr>
              <a:t>appa</a:t>
            </a:r>
            <a:r>
              <a:rPr lang="it-IT" sz="3000" dirty="0" err="1">
                <a:effectLst/>
                <a:latin typeface="Helvetica" pitchFamily="2" charset="0"/>
              </a:rPr>
              <a:t>ret</a:t>
            </a:r>
            <a:r>
              <a:rPr lang="it-IT" sz="3000" dirty="0">
                <a:effectLst/>
                <a:latin typeface="Helvetica" pitchFamily="2" charset="0"/>
              </a:rPr>
              <a:t>, 923A)</a:t>
            </a:r>
          </a:p>
          <a:p>
            <a:pPr marL="0" indent="0">
              <a:buNone/>
            </a:pPr>
            <a:endParaRPr lang="it-IT" sz="3000" dirty="0">
              <a:latin typeface="Helvetica" pitchFamily="2" charset="0"/>
            </a:endParaRPr>
          </a:p>
          <a:p>
            <a:pPr marL="0" indent="0">
              <a:buNone/>
            </a:pPr>
            <a:endParaRPr lang="it-IT" sz="3000" dirty="0">
              <a:effectLst/>
              <a:latin typeface="Helvetica" pitchFamily="2"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Un brano del De rerum natura: 1"/>
          <p:cNvSpPr txBox="1">
            <a:spLocks noGrp="1"/>
          </p:cNvSpPr>
          <p:nvPr>
            <p:ph type="title"/>
          </p:nvPr>
        </p:nvSpPr>
        <p:spPr>
          <a:xfrm>
            <a:off x="838200" y="264161"/>
            <a:ext cx="10515600" cy="761456"/>
          </a:xfrm>
          <a:prstGeom prst="rect">
            <a:avLst/>
          </a:prstGeom>
        </p:spPr>
        <p:txBody>
          <a:bodyPr/>
          <a:lstStyle/>
          <a:p>
            <a:pPr algn="ctr" defTabSz="466344">
              <a:defRPr sz="1800"/>
            </a:pPr>
            <a:r>
              <a:rPr lang="it-IT" sz="4000" dirty="0">
                <a:latin typeface="+mn-lt"/>
                <a:ea typeface="+mn-ea"/>
                <a:cs typeface="+mn-cs"/>
              </a:rPr>
              <a:t>I «fenomeni» salvati da Aristarco</a:t>
            </a:r>
            <a:endParaRPr sz="4000" dirty="0">
              <a:latin typeface="+mn-lt"/>
              <a:ea typeface="+mn-ea"/>
              <a:cs typeface="+mn-cs"/>
            </a:endParaRPr>
          </a:p>
        </p:txBody>
      </p:sp>
      <p:sp>
        <p:nvSpPr>
          <p:cNvPr id="132" name="E di questo, ricordo, un esempio e un’immagine dinanzi agli occhi sempre s’agita ed è a noi presente. Guarda bene, infatti: ogni volta che i raggi che filtrano diffondono la luce del sole attraverso domestiche ombre, molti piccoli corpi in molti modi vedrai che nel vuoto proprio nella luce dei raggi, si mescolano tra loro, e, come in lotta eterna, intrecciano zuffe battaglie in gruppi scontrandosi, né conoscono pausa, agitati da fitte aggregazioni e separazioni; e da qui puoi indurre di qual tipo sia l’agitarsi nel gran vuoto, per sempre, dei principi delle cose per quanto di grandi cose una piccola cosa può dare una rappresentazione, e struttura di conoscenza. (Lucrezio, De rerum natura, II, 112-124)"/>
          <p:cNvSpPr txBox="1">
            <a:spLocks noGrp="1"/>
          </p:cNvSpPr>
          <p:nvPr>
            <p:ph type="body" idx="1"/>
          </p:nvPr>
        </p:nvSpPr>
        <p:spPr>
          <a:xfrm>
            <a:off x="534390" y="1025617"/>
            <a:ext cx="10052198" cy="5339557"/>
          </a:xfrm>
          <a:prstGeom prst="rect">
            <a:avLst/>
          </a:prstGeom>
        </p:spPr>
        <p:txBody>
          <a:bodyPr>
            <a:normAutofit/>
          </a:bodyPr>
          <a:lstStyle/>
          <a:p>
            <a:pPr marL="0" indent="0" defTabSz="886966">
              <a:spcBef>
                <a:spcPts val="900"/>
              </a:spcBef>
              <a:buSzTx/>
              <a:buNone/>
              <a:defRPr sz="1800"/>
            </a:pPr>
            <a:r>
              <a:rPr lang="it-IT" sz="3000" dirty="0"/>
              <a:t>Aristarco aveva avuto un’idea geniale: aveva capito che i moti dei pianeti, complessi se osservati dalla Terra, divenivano semplici moti circolari intorno al Sole se si supponeva che anche la Terra avesse un  moto dello stesso tipo.</a:t>
            </a:r>
          </a:p>
          <a:p>
            <a:pPr marL="0" indent="0" defTabSz="886966">
              <a:spcBef>
                <a:spcPts val="900"/>
              </a:spcBef>
              <a:buSzTx/>
              <a:buNone/>
              <a:defRPr sz="1800"/>
            </a:pPr>
            <a:endParaRPr sz="3000" dirty="0"/>
          </a:p>
        </p:txBody>
      </p:sp>
      <p:pic>
        <p:nvPicPr>
          <p:cNvPr id="2" name="Immagine 1">
            <a:extLst>
              <a:ext uri="{FF2B5EF4-FFF2-40B4-BE49-F238E27FC236}">
                <a16:creationId xmlns:a16="http://schemas.microsoft.com/office/drawing/2014/main" id="{400EC9AF-FD14-B7A6-7518-86E6E6EA7A6A}"/>
              </a:ext>
            </a:extLst>
          </p:cNvPr>
          <p:cNvPicPr>
            <a:picLocks noChangeAspect="1"/>
          </p:cNvPicPr>
          <p:nvPr/>
        </p:nvPicPr>
        <p:blipFill>
          <a:blip r:embed="rId2"/>
          <a:stretch>
            <a:fillRect/>
          </a:stretch>
        </p:blipFill>
        <p:spPr>
          <a:xfrm>
            <a:off x="2671011" y="3016332"/>
            <a:ext cx="5938599" cy="3485649"/>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ambiamenti di stato"/>
          <p:cNvSpPr txBox="1">
            <a:spLocks noGrp="1"/>
          </p:cNvSpPr>
          <p:nvPr>
            <p:ph type="title"/>
          </p:nvPr>
        </p:nvSpPr>
        <p:spPr>
          <a:xfrm>
            <a:off x="838200" y="230185"/>
            <a:ext cx="10515601" cy="825305"/>
          </a:xfrm>
          <a:prstGeom prst="rect">
            <a:avLst/>
          </a:prstGeom>
        </p:spPr>
        <p:txBody>
          <a:bodyPr>
            <a:normAutofit/>
          </a:bodyPr>
          <a:lstStyle/>
          <a:p>
            <a:pPr algn="ctr">
              <a:defRPr sz="1800"/>
            </a:pPr>
            <a:r>
              <a:rPr lang="it-IT" sz="3600" dirty="0">
                <a:latin typeface="+mn-lt"/>
                <a:ea typeface="+mn-ea"/>
                <a:cs typeface="+mn-cs"/>
              </a:rPr>
              <a:t>Aristarco era stato davvero un pensatore isolato?</a:t>
            </a:r>
            <a:endParaRPr sz="3600" dirty="0">
              <a:latin typeface="+mn-lt"/>
              <a:ea typeface="+mn-ea"/>
              <a:cs typeface="+mn-cs"/>
            </a:endParaRPr>
          </a:p>
        </p:txBody>
      </p:sp>
      <p:sp>
        <p:nvSpPr>
          <p:cNvPr id="147" name="Esperimentiamo infatti come lo stesso corpo, che è un continuo, talora sia liquido e talora sia solido, non subendo questo mutamento né per divisione né per composizione né per il mutamento della traiettoria dei suoi atomi o della loro modalità di congiunzione, come afferma Democrito, …(Aristotele, De generatione et corruptione, A 9.327a)…"/>
          <p:cNvSpPr txBox="1">
            <a:spLocks noGrp="1"/>
          </p:cNvSpPr>
          <p:nvPr>
            <p:ph type="body" idx="1"/>
          </p:nvPr>
        </p:nvSpPr>
        <p:spPr>
          <a:xfrm>
            <a:off x="153622" y="1055490"/>
            <a:ext cx="11200178" cy="5572325"/>
          </a:xfrm>
          <a:prstGeom prst="rect">
            <a:avLst/>
          </a:prstGeom>
        </p:spPr>
        <p:txBody>
          <a:bodyPr>
            <a:normAutofit/>
          </a:bodyPr>
          <a:lstStyle/>
          <a:p>
            <a:pPr marL="0" indent="0">
              <a:buNone/>
            </a:pPr>
            <a:endParaRPr lang="it-IT" sz="3200" dirty="0">
              <a:effectLst/>
              <a:latin typeface="Times" pitchFamily="2" charset="0"/>
            </a:endParaRPr>
          </a:p>
          <a:p>
            <a:pPr marL="0" indent="0">
              <a:buNone/>
            </a:pPr>
            <a:r>
              <a:rPr lang="it-IT" sz="3200" dirty="0">
                <a:effectLst/>
                <a:latin typeface="Times" pitchFamily="2" charset="0"/>
              </a:rPr>
              <a:t>Secondo Sesto Empirico (</a:t>
            </a:r>
            <a:r>
              <a:rPr lang="it-IT" sz="3200" i="1" dirty="0" err="1">
                <a:effectLst/>
                <a:latin typeface="Times" pitchFamily="2" charset="0"/>
              </a:rPr>
              <a:t>Adversus</a:t>
            </a:r>
            <a:r>
              <a:rPr lang="it-IT" sz="3200" i="1" dirty="0">
                <a:effectLst/>
                <a:latin typeface="Times" pitchFamily="2" charset="0"/>
              </a:rPr>
              <a:t> </a:t>
            </a:r>
            <a:r>
              <a:rPr lang="it-IT" sz="3200" i="1" dirty="0" err="1">
                <a:effectLst/>
                <a:latin typeface="Times" pitchFamily="2" charset="0"/>
              </a:rPr>
              <a:t>Dogmaticos</a:t>
            </a:r>
            <a:r>
              <a:rPr lang="it-IT" sz="3200" dirty="0">
                <a:effectLst/>
                <a:latin typeface="Times" pitchFamily="2" charset="0"/>
              </a:rPr>
              <a:t>, IV, 174) i moti</a:t>
            </a:r>
          </a:p>
          <a:p>
            <a:pPr marL="0" indent="0">
              <a:buNone/>
            </a:pPr>
            <a:r>
              <a:rPr lang="it-IT" sz="3200" dirty="0">
                <a:effectLst/>
                <a:latin typeface="Times" pitchFamily="2" charset="0"/>
              </a:rPr>
              <a:t>della Terra erano accettati dai </a:t>
            </a:r>
            <a:r>
              <a:rPr lang="it-IT" sz="3200" i="1" dirty="0">
                <a:effectLst/>
                <a:latin typeface="Times" pitchFamily="2" charset="0"/>
              </a:rPr>
              <a:t>seguaci di Aristarco </a:t>
            </a:r>
            <a:r>
              <a:rPr lang="it-IT" sz="3200" dirty="0">
                <a:effectLst/>
                <a:latin typeface="Times" pitchFamily="2" charset="0"/>
              </a:rPr>
              <a:t>(</a:t>
            </a:r>
            <a:r>
              <a:rPr lang="el-GR" sz="3200" dirty="0" err="1">
                <a:effectLst/>
                <a:latin typeface="Times New Roman" panose="02020603050405020304" pitchFamily="18" charset="0"/>
              </a:rPr>
              <a:t>οἱ</a:t>
            </a:r>
            <a:r>
              <a:rPr lang="el-GR" sz="3200" dirty="0">
                <a:effectLst/>
                <a:latin typeface="Times New Roman" panose="02020603050405020304" pitchFamily="18" charset="0"/>
              </a:rPr>
              <a:t> </a:t>
            </a:r>
            <a:r>
              <a:rPr lang="el-GR" sz="3200" dirty="0" err="1">
                <a:effectLst/>
                <a:latin typeface="Times New Roman" panose="02020603050405020304" pitchFamily="18" charset="0"/>
              </a:rPr>
              <a:t>περὶ</a:t>
            </a:r>
            <a:r>
              <a:rPr lang="el-GR" sz="3200" dirty="0">
                <a:effectLst/>
                <a:latin typeface="Times New Roman" panose="02020603050405020304" pitchFamily="18" charset="0"/>
              </a:rPr>
              <a:t> </a:t>
            </a:r>
            <a:r>
              <a:rPr lang="el-GR" sz="3200" dirty="0" err="1">
                <a:effectLst/>
                <a:latin typeface="Times New Roman" panose="02020603050405020304" pitchFamily="18" charset="0"/>
              </a:rPr>
              <a:t>Ἀρίσταρχον</a:t>
            </a:r>
            <a:r>
              <a:rPr lang="el-GR" sz="3200" dirty="0">
                <a:effectLst/>
                <a:latin typeface="Times" pitchFamily="2" charset="0"/>
              </a:rPr>
              <a:t>).</a:t>
            </a:r>
            <a:endParaRPr lang="it-IT" sz="3200" dirty="0">
              <a:effectLst/>
              <a:latin typeface="Times" pitchFamily="2" charset="0"/>
            </a:endParaRPr>
          </a:p>
          <a:p>
            <a:pPr marL="0" indent="0">
              <a:buNone/>
            </a:pPr>
            <a:endParaRPr lang="it-IT" sz="3200" dirty="0">
              <a:latin typeface="Times" pitchFamily="2" charset="0"/>
            </a:endParaRPr>
          </a:p>
          <a:p>
            <a:pPr marL="0" indent="0">
              <a:buNone/>
            </a:pPr>
            <a:r>
              <a:rPr lang="it-IT" sz="3200" dirty="0">
                <a:latin typeface="Times" pitchFamily="2" charset="0"/>
              </a:rPr>
              <a:t>I maggiori astronomi ellenistici (come </a:t>
            </a:r>
            <a:r>
              <a:rPr lang="it-IT" sz="3200" dirty="0" err="1">
                <a:latin typeface="Times" pitchFamily="2" charset="0"/>
              </a:rPr>
              <a:t>Conone</a:t>
            </a:r>
            <a:r>
              <a:rPr lang="it-IT" sz="3200" dirty="0">
                <a:latin typeface="Times" pitchFamily="2" charset="0"/>
              </a:rPr>
              <a:t> di Samo, Apollonio di </a:t>
            </a:r>
            <a:r>
              <a:rPr lang="it-IT" sz="3200" dirty="0" err="1">
                <a:latin typeface="Times" pitchFamily="2" charset="0"/>
              </a:rPr>
              <a:t>Perga</a:t>
            </a:r>
            <a:r>
              <a:rPr lang="it-IT" sz="3200" dirty="0">
                <a:latin typeface="Times" pitchFamily="2" charset="0"/>
              </a:rPr>
              <a:t> e Ipparco) sono in genere considerati geocentrici, ma questa opinione non ha alcun fondamento nei testi (non è rimasta alcuna loro opera).</a:t>
            </a:r>
            <a:endParaRPr lang="el-GR" sz="3200" dirty="0">
              <a:effectLst/>
              <a:latin typeface="Times" pitchFamily="2" charset="0"/>
            </a:endParaRPr>
          </a:p>
          <a:p>
            <a:pPr marL="0" indent="0">
              <a:buNone/>
              <a:defRPr sz="1800"/>
            </a:pPr>
            <a:endParaRPr sz="3000" dirty="0"/>
          </a:p>
        </p:txBody>
      </p:sp>
      <p:sp>
        <p:nvSpPr>
          <p:cNvPr id="148" name="Numero diapositiva"/>
          <p:cNvSpPr txBox="1">
            <a:spLocks noGrp="1"/>
          </p:cNvSpPr>
          <p:nvPr>
            <p:ph type="sldNum" sz="quarter" idx="2"/>
          </p:nvPr>
        </p:nvSpPr>
        <p:spPr>
          <a:xfrm>
            <a:off x="8610600" y="6269672"/>
            <a:ext cx="2743200"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pPr>
              <a:defRPr sz="1800">
                <a:solidFill>
                  <a:srgbClr val="000000"/>
                </a:solidFill>
              </a:defRPr>
            </a:pPr>
            <a:fld id="{86CB4B4D-7CA3-9044-876B-883B54F8677D}" type="slidenum">
              <a:rPr sz="1200">
                <a:solidFill>
                  <a:srgbClr val="888888"/>
                </a:solidFill>
              </a:rPr>
              <a:t>5</a:t>
            </a:fld>
            <a:endParaRPr sz="1200">
              <a:solidFill>
                <a:srgbClr val="888888"/>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Fenomeni termici"/>
          <p:cNvSpPr txBox="1">
            <a:spLocks noGrp="1"/>
          </p:cNvSpPr>
          <p:nvPr>
            <p:ph type="title"/>
          </p:nvPr>
        </p:nvSpPr>
        <p:spPr>
          <a:xfrm>
            <a:off x="508000" y="167639"/>
            <a:ext cx="10515600" cy="736663"/>
          </a:xfrm>
          <a:prstGeom prst="rect">
            <a:avLst/>
          </a:prstGeom>
        </p:spPr>
        <p:txBody>
          <a:bodyPr>
            <a:normAutofit/>
          </a:bodyPr>
          <a:lstStyle/>
          <a:p>
            <a:pPr algn="ctr" defTabSz="457200">
              <a:defRPr sz="1800"/>
            </a:pPr>
            <a:r>
              <a:rPr lang="it-IT" sz="4000" dirty="0">
                <a:latin typeface="+mn-lt"/>
                <a:ea typeface="+mn-ea"/>
                <a:cs typeface="+mn-cs"/>
              </a:rPr>
              <a:t>Un passo di Plutarco</a:t>
            </a:r>
            <a:endParaRPr sz="4000" dirty="0">
              <a:latin typeface="+mn-lt"/>
              <a:ea typeface="+mn-ea"/>
              <a:cs typeface="+mn-cs"/>
            </a:endParaRPr>
          </a:p>
        </p:txBody>
      </p:sp>
      <p:sp>
        <p:nvSpPr>
          <p:cNvPr id="141" name="Alcuni affermano che ζωρότερον significhi «caldo» (θερμόν) e «più caldo» (θερμοτέρῳ) [significhi] «più veloce»…"/>
          <p:cNvSpPr txBox="1">
            <a:spLocks noGrp="1"/>
          </p:cNvSpPr>
          <p:nvPr>
            <p:ph type="body" idx="1"/>
          </p:nvPr>
        </p:nvSpPr>
        <p:spPr>
          <a:xfrm>
            <a:off x="355600" y="1041747"/>
            <a:ext cx="11582400" cy="5460654"/>
          </a:xfrm>
          <a:prstGeom prst="rect">
            <a:avLst/>
          </a:prstGeom>
        </p:spPr>
        <p:txBody>
          <a:bodyPr>
            <a:normAutofit/>
          </a:bodyPr>
          <a:lstStyle/>
          <a:p>
            <a:pPr marL="0" indent="0">
              <a:buNone/>
            </a:pPr>
            <a:endParaRPr lang="it-IT" sz="3200" i="1" dirty="0">
              <a:effectLst/>
              <a:latin typeface="Times" pitchFamily="2" charset="0"/>
            </a:endParaRPr>
          </a:p>
          <a:p>
            <a:pPr marL="0" indent="0">
              <a:buNone/>
            </a:pPr>
            <a:r>
              <a:rPr lang="it-IT" sz="3200" i="1" dirty="0">
                <a:effectLst/>
                <a:latin typeface="Times" pitchFamily="2" charset="0"/>
              </a:rPr>
              <a:t>Doveva pensare [Timeo] che la Terra fosse stata progettata non confinata e stabile ma rivolgentesi e ruotante, come successivamente</a:t>
            </a:r>
          </a:p>
          <a:p>
            <a:pPr marL="0" indent="0">
              <a:buNone/>
            </a:pPr>
            <a:r>
              <a:rPr lang="it-IT" sz="3200" i="1" dirty="0">
                <a:effectLst/>
                <a:latin typeface="Times" pitchFamily="2" charset="0"/>
              </a:rPr>
              <a:t>affermarono Aristarco e </a:t>
            </a:r>
            <a:r>
              <a:rPr lang="it-IT" sz="3200" i="1" dirty="0" err="1">
                <a:effectLst/>
                <a:latin typeface="Times" pitchFamily="2" charset="0"/>
              </a:rPr>
              <a:t>Seleuco</a:t>
            </a:r>
            <a:r>
              <a:rPr lang="it-IT" sz="3200" i="1" dirty="0">
                <a:effectLst/>
                <a:latin typeface="Times" pitchFamily="2" charset="0"/>
              </a:rPr>
              <a:t>, il primo assumendolo solo per ipotesi e </a:t>
            </a:r>
            <a:r>
              <a:rPr lang="it-IT" sz="3200" i="1" dirty="0" err="1">
                <a:effectLst/>
                <a:latin typeface="Times" pitchFamily="2" charset="0"/>
              </a:rPr>
              <a:t>Seleuco</a:t>
            </a:r>
            <a:r>
              <a:rPr lang="it-IT" sz="3200" i="1" dirty="0">
                <a:effectLst/>
                <a:latin typeface="Times" pitchFamily="2" charset="0"/>
              </a:rPr>
              <a:t> invece mostrandolo [o dimostrandolo]?</a:t>
            </a:r>
          </a:p>
          <a:p>
            <a:pPr marL="0" indent="0">
              <a:buNone/>
            </a:pPr>
            <a:r>
              <a:rPr lang="it-IT" sz="3200" dirty="0">
                <a:effectLst/>
                <a:latin typeface="Times" pitchFamily="2" charset="0"/>
              </a:rPr>
              <a:t>(Plutarco, </a:t>
            </a:r>
            <a:r>
              <a:rPr lang="it-IT" sz="3200" i="1" dirty="0" err="1">
                <a:effectLst/>
                <a:latin typeface="Times" pitchFamily="2" charset="0"/>
              </a:rPr>
              <a:t>Platonicae</a:t>
            </a:r>
            <a:r>
              <a:rPr lang="it-IT" sz="3200" i="1" dirty="0">
                <a:effectLst/>
                <a:latin typeface="Times" pitchFamily="2" charset="0"/>
              </a:rPr>
              <a:t> </a:t>
            </a:r>
            <a:r>
              <a:rPr lang="it-IT" sz="3200" i="1" dirty="0" err="1">
                <a:effectLst/>
                <a:latin typeface="Times" pitchFamily="2" charset="0"/>
              </a:rPr>
              <a:t>quaestiones</a:t>
            </a:r>
            <a:r>
              <a:rPr lang="it-IT" sz="3200" dirty="0">
                <a:effectLst/>
                <a:latin typeface="Times" pitchFamily="2" charset="0"/>
              </a:rPr>
              <a:t>, 1006C).</a:t>
            </a:r>
          </a:p>
          <a:p>
            <a:pPr marL="0" indent="0">
              <a:buNone/>
            </a:pPr>
            <a:endParaRPr lang="it-IT" sz="3200" dirty="0">
              <a:latin typeface="Times" pitchFamily="2" charset="0"/>
            </a:endParaRPr>
          </a:p>
          <a:p>
            <a:pPr marL="0" indent="0">
              <a:buNone/>
            </a:pPr>
            <a:r>
              <a:rPr lang="it-IT" sz="3200" dirty="0">
                <a:effectLst/>
                <a:latin typeface="Times" pitchFamily="2" charset="0"/>
              </a:rPr>
              <a:t>Non vi erano stati quindi </a:t>
            </a:r>
            <a:r>
              <a:rPr lang="it-IT" sz="3200" dirty="0">
                <a:latin typeface="Times" pitchFamily="2" charset="0"/>
              </a:rPr>
              <a:t>solo sostenitori dell’eliocentrismo</a:t>
            </a:r>
            <a:r>
              <a:rPr lang="it-IT" sz="3200" dirty="0">
                <a:effectLst/>
                <a:latin typeface="Times" pitchFamily="2" charset="0"/>
              </a:rPr>
              <a:t>, ma anche scienziati che avevano portato nuovi argomenti a suo sostegno.</a:t>
            </a:r>
          </a:p>
          <a:p>
            <a:pPr marL="0" indent="0">
              <a:lnSpc>
                <a:spcPct val="72000"/>
              </a:lnSpc>
              <a:buSzTx/>
              <a:buNone/>
              <a:defRPr sz="1800"/>
            </a:pPr>
            <a:endParaRPr sz="30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Galileo sembra cercare un compromesso"/>
          <p:cNvSpPr txBox="1">
            <a:spLocks noGrp="1"/>
          </p:cNvSpPr>
          <p:nvPr>
            <p:ph type="title"/>
          </p:nvPr>
        </p:nvSpPr>
        <p:spPr>
          <a:xfrm>
            <a:off x="838200" y="365124"/>
            <a:ext cx="10515600" cy="640719"/>
          </a:xfrm>
          <a:prstGeom prst="rect">
            <a:avLst/>
          </a:prstGeom>
        </p:spPr>
        <p:txBody>
          <a:bodyPr>
            <a:normAutofit fontScale="90000"/>
          </a:bodyPr>
          <a:lstStyle/>
          <a:p>
            <a:pPr algn="ctr" defTabSz="832102">
              <a:defRPr sz="1800"/>
            </a:pPr>
            <a:r>
              <a:rPr lang="it-IT" sz="4000" dirty="0">
                <a:latin typeface="+mn-lt"/>
                <a:ea typeface="+mn-ea"/>
                <a:cs typeface="+mn-cs"/>
              </a:rPr>
              <a:t>Chi era </a:t>
            </a:r>
            <a:r>
              <a:rPr lang="it-IT" sz="4000" dirty="0" err="1">
                <a:latin typeface="+mn-lt"/>
                <a:ea typeface="+mn-ea"/>
                <a:cs typeface="+mn-cs"/>
              </a:rPr>
              <a:t>Seleuco</a:t>
            </a:r>
            <a:r>
              <a:rPr lang="it-IT" sz="4000" dirty="0">
                <a:latin typeface="+mn-lt"/>
                <a:ea typeface="+mn-ea"/>
                <a:cs typeface="+mn-cs"/>
              </a:rPr>
              <a:t> (di Babilonia)?</a:t>
            </a:r>
            <a:endParaRPr sz="4000" dirty="0">
              <a:latin typeface="+mn-lt"/>
              <a:ea typeface="+mn-ea"/>
              <a:cs typeface="+mn-cs"/>
            </a:endParaRPr>
          </a:p>
        </p:txBody>
      </p:sp>
      <p:sp>
        <p:nvSpPr>
          <p:cNvPr id="144" name="Restami ora che, conforme alla promessa fatta di sopra a V. S. Illustrissima, io dica certo mio pensiero intorno alla proposizione «Il moto è causa di calore», mostrando in qual modo mi par ch’ella possa esser vera. [...]. Perché, dunque, ad eccitare il caldo non basta la presenza de gl’ignicoli, ma ci vuol il lor movimento ancora, quindi pare a me che non fusse se non con gran ragione detto, il moto esser causa di calore.…"/>
          <p:cNvSpPr txBox="1">
            <a:spLocks noGrp="1"/>
          </p:cNvSpPr>
          <p:nvPr>
            <p:ph type="body" idx="1"/>
          </p:nvPr>
        </p:nvSpPr>
        <p:spPr>
          <a:xfrm>
            <a:off x="838200" y="1158238"/>
            <a:ext cx="10515600" cy="5018728"/>
          </a:xfrm>
          <a:prstGeom prst="rect">
            <a:avLst/>
          </a:prstGeom>
        </p:spPr>
        <p:txBody>
          <a:bodyPr>
            <a:normAutofit/>
          </a:bodyPr>
          <a:lstStyle/>
          <a:p>
            <a:pPr marL="0" indent="0">
              <a:buNone/>
              <a:defRPr sz="1800"/>
            </a:pPr>
            <a:r>
              <a:rPr lang="it-IT" sz="3000" dirty="0"/>
              <a:t>Sappiamo molto poco su </a:t>
            </a:r>
            <a:r>
              <a:rPr lang="it-IT" sz="3000" dirty="0" err="1"/>
              <a:t>Seleuco</a:t>
            </a:r>
            <a:r>
              <a:rPr lang="it-IT" sz="3000" dirty="0"/>
              <a:t> di Babilonia.</a:t>
            </a:r>
          </a:p>
          <a:p>
            <a:pPr marL="0" indent="0">
              <a:buNone/>
              <a:defRPr sz="1800"/>
            </a:pPr>
            <a:r>
              <a:rPr lang="it-IT" sz="3000" dirty="0"/>
              <a:t>Si era certamente occupato del fenomeno delle maree, studiandone in particolare le diseguaglianze diurne, che aveva osservato nel Mare Arabico, e il massimo astronomi dell’antichità, Ipparco, lo considera un’autorità su questo argomento.</a:t>
            </a:r>
          </a:p>
          <a:p>
            <a:pPr marL="0" indent="0">
              <a:buNone/>
              <a:defRPr sz="1800"/>
            </a:pPr>
            <a:endParaRPr lang="it-IT" sz="3000" dirty="0"/>
          </a:p>
          <a:p>
            <a:pPr marL="0" indent="0">
              <a:buNone/>
              <a:defRPr sz="1800"/>
            </a:pPr>
            <a:r>
              <a:rPr lang="it-IT" sz="3000" dirty="0"/>
              <a:t>Volendo cercare di ricostruire la sua «prova» dell’eliocentrismo, conviene premettere una breve storia dell’idea di gravità nel pensiero greco.</a:t>
            </a:r>
            <a:endParaRPr sz="3000"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7F3012-CC0B-C347-BA92-A98D6BEA5EEA}"/>
              </a:ext>
            </a:extLst>
          </p:cNvPr>
          <p:cNvSpPr>
            <a:spLocks noGrp="1"/>
          </p:cNvSpPr>
          <p:nvPr>
            <p:ph type="title"/>
          </p:nvPr>
        </p:nvSpPr>
        <p:spPr>
          <a:xfrm>
            <a:off x="838200" y="230185"/>
            <a:ext cx="10515600" cy="930958"/>
          </a:xfrm>
        </p:spPr>
        <p:txBody>
          <a:bodyPr>
            <a:normAutofit/>
          </a:bodyPr>
          <a:lstStyle/>
          <a:p>
            <a:pPr algn="ctr"/>
            <a:r>
              <a:rPr lang="it-IT" sz="4000" dirty="0">
                <a:latin typeface="+mn-lt"/>
                <a:ea typeface="+mn-ea"/>
                <a:cs typeface="+mn-cs"/>
              </a:rPr>
              <a:t>La gravità secondo Aristotele</a:t>
            </a:r>
          </a:p>
        </p:txBody>
      </p:sp>
      <p:sp>
        <p:nvSpPr>
          <p:cNvPr id="3" name="Segnaposto testo 2">
            <a:extLst>
              <a:ext uri="{FF2B5EF4-FFF2-40B4-BE49-F238E27FC236}">
                <a16:creationId xmlns:a16="http://schemas.microsoft.com/office/drawing/2014/main" id="{DB5D7377-4CFA-3D4C-B972-20C30FB1516C}"/>
              </a:ext>
            </a:extLst>
          </p:cNvPr>
          <p:cNvSpPr>
            <a:spLocks noGrp="1"/>
          </p:cNvSpPr>
          <p:nvPr>
            <p:ph type="body" idx="1"/>
          </p:nvPr>
        </p:nvSpPr>
        <p:spPr>
          <a:xfrm>
            <a:off x="246743" y="1161143"/>
            <a:ext cx="11684000" cy="5506785"/>
          </a:xfrm>
        </p:spPr>
        <p:txBody>
          <a:bodyPr>
            <a:normAutofit/>
          </a:bodyPr>
          <a:lstStyle/>
          <a:p>
            <a:pPr marL="0" lvl="0" indent="0">
              <a:buSzTx/>
              <a:buNone/>
              <a:defRPr sz="1800"/>
            </a:pPr>
            <a:endParaRPr lang="it-IT" sz="3200" dirty="0">
              <a:latin typeface="+mn-lt"/>
              <a:ea typeface="+mn-ea"/>
              <a:cs typeface="+mn-cs"/>
              <a:sym typeface="Helvetica"/>
            </a:endParaRPr>
          </a:p>
          <a:p>
            <a:pPr marL="0" lvl="0" indent="0">
              <a:buSzTx/>
              <a:buNone/>
              <a:defRPr sz="1800"/>
            </a:pPr>
            <a:r>
              <a:rPr lang="it-IT" sz="3200" dirty="0">
                <a:latin typeface="+mn-lt"/>
                <a:ea typeface="+mn-ea"/>
                <a:cs typeface="+mn-cs"/>
                <a:sym typeface="Helvetica"/>
              </a:rPr>
              <a:t>Per Aristotele esiste un particolare</a:t>
            </a:r>
          </a:p>
          <a:p>
            <a:pPr marL="0" lvl="0" indent="0">
              <a:buSzTx/>
              <a:buNone/>
              <a:defRPr sz="1800"/>
            </a:pPr>
            <a:r>
              <a:rPr lang="it-IT" sz="3200" dirty="0">
                <a:latin typeface="+mn-lt"/>
                <a:ea typeface="+mn-ea"/>
                <a:cs typeface="+mn-cs"/>
                <a:sym typeface="Helvetica"/>
              </a:rPr>
              <a:t>luogo che attira i corpi pesanti e </a:t>
            </a:r>
          </a:p>
          <a:p>
            <a:pPr marL="0" lvl="0" indent="0">
              <a:buSzTx/>
              <a:buNone/>
              <a:defRPr sz="1800"/>
            </a:pPr>
            <a:r>
              <a:rPr lang="it-IT" sz="3200" dirty="0">
                <a:latin typeface="+mn-lt"/>
                <a:ea typeface="+mn-ea"/>
                <a:cs typeface="+mn-cs"/>
                <a:sym typeface="Helvetica"/>
              </a:rPr>
              <a:t>respinge i leggeri, mentre i corpi </a:t>
            </a:r>
          </a:p>
          <a:p>
            <a:pPr marL="0" lvl="0" indent="0">
              <a:buSzTx/>
              <a:buNone/>
              <a:defRPr sz="1800"/>
            </a:pPr>
            <a:r>
              <a:rPr lang="it-IT" sz="3200" dirty="0">
                <a:latin typeface="+mn-lt"/>
                <a:ea typeface="+mn-ea"/>
                <a:cs typeface="+mn-cs"/>
                <a:sym typeface="Helvetica"/>
              </a:rPr>
              <a:t>celesti (che non sono né pesanti </a:t>
            </a:r>
          </a:p>
          <a:p>
            <a:pPr marL="0" lvl="0" indent="0">
              <a:buSzTx/>
              <a:buNone/>
              <a:defRPr sz="1800"/>
            </a:pPr>
            <a:r>
              <a:rPr lang="it-IT" sz="3200" dirty="0">
                <a:latin typeface="+mn-lt"/>
                <a:ea typeface="+mn-ea"/>
                <a:cs typeface="+mn-cs"/>
                <a:sym typeface="Helvetica"/>
              </a:rPr>
              <a:t>né leggeri) gli girano attorno. </a:t>
            </a:r>
          </a:p>
          <a:p>
            <a:pPr marL="0" lvl="0" indent="0">
              <a:buSzTx/>
              <a:buNone/>
              <a:defRPr sz="1800"/>
            </a:pPr>
            <a:r>
              <a:rPr lang="it-IT" sz="3200" dirty="0">
                <a:latin typeface="+mn-lt"/>
                <a:ea typeface="+mn-ea"/>
                <a:cs typeface="+mn-cs"/>
                <a:sym typeface="Helvetica"/>
              </a:rPr>
              <a:t>Questo luogo è divenuto il centro </a:t>
            </a:r>
          </a:p>
          <a:p>
            <a:pPr marL="0" lvl="0" indent="0">
              <a:buSzTx/>
              <a:buNone/>
              <a:defRPr sz="1800"/>
            </a:pPr>
            <a:r>
              <a:rPr lang="it-IT" sz="3200" dirty="0">
                <a:latin typeface="+mn-lt"/>
                <a:ea typeface="+mn-ea"/>
                <a:cs typeface="+mn-cs"/>
                <a:sym typeface="Helvetica"/>
              </a:rPr>
              <a:t>della Terra (e anche dell’universo).  </a:t>
            </a:r>
          </a:p>
          <a:p>
            <a:endParaRPr lang="it-IT" dirty="0"/>
          </a:p>
        </p:txBody>
      </p:sp>
      <p:pic>
        <p:nvPicPr>
          <p:cNvPr id="4" name="image2.png">
            <a:extLst>
              <a:ext uri="{FF2B5EF4-FFF2-40B4-BE49-F238E27FC236}">
                <a16:creationId xmlns:a16="http://schemas.microsoft.com/office/drawing/2014/main" id="{CC13F262-2FF6-5225-F2EA-C81B95DCB61D}"/>
              </a:ext>
            </a:extLst>
          </p:cNvPr>
          <p:cNvPicPr/>
          <p:nvPr/>
        </p:nvPicPr>
        <p:blipFill>
          <a:blip r:embed="rId2"/>
          <a:stretch>
            <a:fillRect/>
          </a:stretch>
        </p:blipFill>
        <p:spPr>
          <a:xfrm>
            <a:off x="6917584" y="1774041"/>
            <a:ext cx="4755860" cy="3664858"/>
          </a:xfrm>
          <a:prstGeom prst="rect">
            <a:avLst/>
          </a:prstGeom>
          <a:ln w="12700">
            <a:miter lim="400000"/>
          </a:ln>
        </p:spPr>
      </p:pic>
    </p:spTree>
    <p:extLst>
      <p:ext uri="{BB962C8B-B14F-4D97-AF65-F5344CB8AC3E}">
        <p14:creationId xmlns:p14="http://schemas.microsoft.com/office/powerpoint/2010/main" val="175680483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Atomismo moderno"/>
          <p:cNvSpPr txBox="1">
            <a:spLocks noGrp="1"/>
          </p:cNvSpPr>
          <p:nvPr>
            <p:ph type="title"/>
          </p:nvPr>
        </p:nvSpPr>
        <p:spPr>
          <a:xfrm>
            <a:off x="507998" y="182878"/>
            <a:ext cx="11176004" cy="731524"/>
          </a:xfrm>
          <a:prstGeom prst="rect">
            <a:avLst/>
          </a:prstGeom>
        </p:spPr>
        <p:txBody>
          <a:bodyPr>
            <a:noAutofit/>
          </a:bodyPr>
          <a:lstStyle/>
          <a:p>
            <a:pPr algn="ctr" defTabSz="868680">
              <a:defRPr sz="1800"/>
            </a:pPr>
            <a:r>
              <a:rPr lang="it-IT" sz="4000" dirty="0">
                <a:latin typeface="+mn-lt"/>
                <a:ea typeface="+mn-ea"/>
                <a:cs typeface="+mn-cs"/>
                <a:sym typeface="Calibri"/>
              </a:rPr>
              <a:t>E dopo Aristotele?</a:t>
            </a:r>
            <a:endParaRPr sz="4000" dirty="0"/>
          </a:p>
        </p:txBody>
      </p:sp>
      <p:sp>
        <p:nvSpPr>
          <p:cNvPr id="154" name="Rinasce con il recupero del De rerum natura da parte di Poggio Bracciolini nel 1417.…"/>
          <p:cNvSpPr txBox="1">
            <a:spLocks noGrp="1"/>
          </p:cNvSpPr>
          <p:nvPr>
            <p:ph type="body" idx="1"/>
          </p:nvPr>
        </p:nvSpPr>
        <p:spPr>
          <a:xfrm>
            <a:off x="507998" y="1088571"/>
            <a:ext cx="11437259" cy="5373191"/>
          </a:xfrm>
          <a:prstGeom prst="rect">
            <a:avLst/>
          </a:prstGeom>
        </p:spPr>
        <p:txBody>
          <a:bodyPr/>
          <a:lstStyle/>
          <a:p>
            <a:pPr marL="0" lvl="0" indent="0" defTabSz="905255">
              <a:lnSpc>
                <a:spcPct val="81000"/>
              </a:lnSpc>
              <a:spcBef>
                <a:spcPts val="900"/>
              </a:spcBef>
              <a:buSzTx/>
              <a:buNone/>
              <a:defRPr sz="1800"/>
            </a:pPr>
            <a:r>
              <a:rPr lang="it-IT" sz="3200" dirty="0">
                <a:latin typeface="+mn-lt"/>
                <a:ea typeface="+mn-ea"/>
                <a:cs typeface="+mn-cs"/>
                <a:sym typeface="Helvetica"/>
              </a:rPr>
              <a:t>Il successivo sviluppo delle idee sulla gravità nell’ambito del pensiero greco è in genere ignorato. </a:t>
            </a:r>
          </a:p>
          <a:p>
            <a:pPr marL="0" lvl="0" indent="0" defTabSz="905255">
              <a:lnSpc>
                <a:spcPct val="81000"/>
              </a:lnSpc>
              <a:spcBef>
                <a:spcPts val="900"/>
              </a:spcBef>
              <a:buSzTx/>
              <a:buNone/>
              <a:defRPr sz="1800"/>
            </a:pPr>
            <a:endParaRPr lang="it-IT" sz="3200" dirty="0">
              <a:latin typeface="+mn-lt"/>
              <a:ea typeface="+mn-ea"/>
              <a:cs typeface="+mn-cs"/>
              <a:sym typeface="Helvetica"/>
            </a:endParaRPr>
          </a:p>
          <a:p>
            <a:pPr marL="0" lvl="0" indent="0" defTabSz="905255">
              <a:lnSpc>
                <a:spcPct val="81000"/>
              </a:lnSpc>
              <a:spcBef>
                <a:spcPts val="900"/>
              </a:spcBef>
              <a:buSzTx/>
              <a:buNone/>
              <a:defRPr sz="1800"/>
            </a:pPr>
            <a:r>
              <a:rPr lang="it-IT" sz="3200" dirty="0">
                <a:latin typeface="+mn-lt"/>
                <a:ea typeface="+mn-ea"/>
                <a:cs typeface="+mn-cs"/>
                <a:sym typeface="Helvetica"/>
              </a:rPr>
              <a:t>È però possibile ricostruire un filo continuo che, nell’ambito del pensiero ellenistico, partendo dalla concezione aristotelica, giunge all’idea della gravitazione come forza di attrazione reciproca tra i corpi.</a:t>
            </a:r>
          </a:p>
          <a:p>
            <a:pPr marL="0" lvl="0" indent="0" defTabSz="905255">
              <a:lnSpc>
                <a:spcPct val="81000"/>
              </a:lnSpc>
              <a:spcBef>
                <a:spcPts val="900"/>
              </a:spcBef>
              <a:buSzTx/>
              <a:buNone/>
              <a:defRPr sz="1800"/>
            </a:pPr>
            <a:endParaRPr lang="it-IT" sz="3200" dirty="0">
              <a:latin typeface="+mn-lt"/>
              <a:ea typeface="+mn-ea"/>
              <a:cs typeface="+mn-cs"/>
              <a:sym typeface="Helvetica"/>
            </a:endParaRPr>
          </a:p>
          <a:p>
            <a:pPr marL="0" lvl="0" indent="0" defTabSz="905255">
              <a:lnSpc>
                <a:spcPct val="81000"/>
              </a:lnSpc>
              <a:spcBef>
                <a:spcPts val="900"/>
              </a:spcBef>
              <a:buSzTx/>
              <a:buNone/>
              <a:defRPr sz="1800"/>
            </a:pPr>
            <a:r>
              <a:rPr lang="it-IT" sz="3200" dirty="0">
                <a:latin typeface="+mn-lt"/>
                <a:ea typeface="+mn-ea"/>
                <a:cs typeface="+mn-cs"/>
                <a:sym typeface="Helvetica"/>
              </a:rPr>
              <a:t>Il primo passo è dovuto all’idrostatica di Archimede.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1245</TotalTime>
  <Words>2434</Words>
  <Application>Microsoft Macintosh PowerPoint</Application>
  <PresentationFormat>Widescreen</PresentationFormat>
  <Paragraphs>126</Paragraphs>
  <Slides>25</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25</vt:i4>
      </vt:variant>
    </vt:vector>
  </HeadingPairs>
  <TitlesOfParts>
    <vt:vector size="34" baseType="lpstr">
      <vt:lpstr>Arial</vt:lpstr>
      <vt:lpstr>Avenir Roman</vt:lpstr>
      <vt:lpstr>Calibri</vt:lpstr>
      <vt:lpstr>Calibri Light</vt:lpstr>
      <vt:lpstr>Helvetica</vt:lpstr>
      <vt:lpstr>Roboto</vt:lpstr>
      <vt:lpstr>Times</vt:lpstr>
      <vt:lpstr>Times New Roman</vt:lpstr>
      <vt:lpstr>Default</vt:lpstr>
      <vt:lpstr>Presentazione standard di PowerPoint</vt:lpstr>
      <vt:lpstr>Origine dell’idea «rivoluzionaria» di Copernico</vt:lpstr>
      <vt:lpstr>Origine dell’eliocentrismo</vt:lpstr>
      <vt:lpstr>I «fenomeni» salvati da Aristarco</vt:lpstr>
      <vt:lpstr>Aristarco era stato davvero un pensatore isolato?</vt:lpstr>
      <vt:lpstr>Un passo di Plutarco</vt:lpstr>
      <vt:lpstr>Chi era Seleuco (di Babilonia)?</vt:lpstr>
      <vt:lpstr>La gravità secondo Aristotele</vt:lpstr>
      <vt:lpstr>E dopo Aristotele?</vt:lpstr>
      <vt:lpstr>Il (vero) principio di Archimede</vt:lpstr>
      <vt:lpstr>  Un teorema di Archimede: la sfericità degli oceani</vt:lpstr>
      <vt:lpstr>    Il teorema di Archimede e la forma della Terra</vt:lpstr>
      <vt:lpstr>Conseguenze astronomiche del teorema di Archimede</vt:lpstr>
      <vt:lpstr>La teoria policentrica della gravità</vt:lpstr>
      <vt:lpstr>Perché la teoria policentrica fu superata</vt:lpstr>
      <vt:lpstr>  Ancora un passo di Plutarco</vt:lpstr>
      <vt:lpstr>  Interazione tra Sole e pianeti</vt:lpstr>
      <vt:lpstr>Un brano di Seneca</vt:lpstr>
      <vt:lpstr>Un passo di Newton</vt:lpstr>
      <vt:lpstr>Qual era stata la prova di Seleuco?</vt:lpstr>
      <vt:lpstr>Forze di marea</vt:lpstr>
      <vt:lpstr>La teoria lunisolare delle maree</vt:lpstr>
      <vt:lpstr>Ancora sulla prova di Seleuco</vt:lpstr>
      <vt:lpstr>           Un passo di Aezio</vt:lpstr>
      <vt:lpstr>    Un brano di Galileo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 E MOLECOLE</dc:title>
  <cp:lastModifiedBy>Lucio Russo</cp:lastModifiedBy>
  <cp:revision>41</cp:revision>
  <dcterms:modified xsi:type="dcterms:W3CDTF">2023-02-20T22:39:35Z</dcterms:modified>
</cp:coreProperties>
</file>