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Lst>
  <p:notesMasterIdLst>
    <p:notesMasterId r:id="rId9"/>
  </p:notesMasterIdLst>
  <p:sldIdLst>
    <p:sldId id="256" r:id="rId2"/>
    <p:sldId id="265" r:id="rId3"/>
    <p:sldId id="263" r:id="rId4"/>
    <p:sldId id="260" r:id="rId5"/>
    <p:sldId id="267" r:id="rId6"/>
    <p:sldId id="257" r:id="rId7"/>
    <p:sldId id="266" r:id="rId8"/>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4572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9144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13716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18288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22860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27432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32004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36576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813"/>
    <p:restoredTop sz="93462"/>
  </p:normalViewPr>
  <p:slideViewPr>
    <p:cSldViewPr snapToGrid="0">
      <p:cViewPr varScale="1">
        <p:scale>
          <a:sx n="62" d="100"/>
          <a:sy n="62" d="100"/>
        </p:scale>
        <p:origin x="240" y="8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7" name="Shape 57"/>
          <p:cNvSpPr>
            <a:spLocks noGrp="1" noRot="1" noChangeAspect="1"/>
          </p:cNvSpPr>
          <p:nvPr>
            <p:ph type="sldImg"/>
          </p:nvPr>
        </p:nvSpPr>
        <p:spPr>
          <a:xfrm>
            <a:off x="1143000" y="685800"/>
            <a:ext cx="4572000" cy="3429000"/>
          </a:xfrm>
          <a:prstGeom prst="rect">
            <a:avLst/>
          </a:prstGeom>
        </p:spPr>
        <p:txBody>
          <a:bodyPr/>
          <a:lstStyle/>
          <a:p>
            <a:endParaRPr/>
          </a:p>
        </p:txBody>
      </p:sp>
      <p:sp>
        <p:nvSpPr>
          <p:cNvPr id="58" name="Shape 58"/>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 Centre">
    <p:spTree>
      <p:nvGrpSpPr>
        <p:cNvPr id="1" name=""/>
        <p:cNvGrpSpPr/>
        <p:nvPr/>
      </p:nvGrpSpPr>
      <p:grpSpPr>
        <a:xfrm>
          <a:off x="0" y="0"/>
          <a:ext cx="0" cy="0"/>
          <a:chOff x="0" y="0"/>
          <a:chExt cx="0" cy="0"/>
        </a:xfrm>
      </p:grpSpPr>
      <p:grpSp>
        <p:nvGrpSpPr>
          <p:cNvPr id="17" name="Group"/>
          <p:cNvGrpSpPr/>
          <p:nvPr/>
        </p:nvGrpSpPr>
        <p:grpSpPr>
          <a:xfrm>
            <a:off x="6309259" y="11043650"/>
            <a:ext cx="11765481" cy="1361259"/>
            <a:chOff x="0" y="0"/>
            <a:chExt cx="11765480" cy="1361257"/>
          </a:xfrm>
        </p:grpSpPr>
        <p:sp>
          <p:nvSpPr>
            <p:cNvPr id="15" name="This project has received funding from the European Union’s Horizon Europe Research and Innovation programme under Grant Agreement No 101057511."/>
            <p:cNvSpPr txBox="1"/>
            <p:nvPr/>
          </p:nvSpPr>
          <p:spPr>
            <a:xfrm>
              <a:off x="2365025" y="1581"/>
              <a:ext cx="9400456" cy="1358096"/>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noAutofit/>
            </a:bodyPr>
            <a:lstStyle>
              <a:lvl1pPr algn="just" defTabSz="584200">
                <a:lnSpc>
                  <a:spcPct val="110000"/>
                </a:lnSpc>
                <a:defRPr sz="2100" b="0" i="1">
                  <a:solidFill>
                    <a:srgbClr val="424242"/>
                  </a:solidFill>
                </a:defRPr>
              </a:lvl1pPr>
            </a:lstStyle>
            <a:p>
              <a:r>
                <a:t>This project has received funding from the European Union’s Horizon Europe Research and Innovation programme under Grant Agreement No 101057511.</a:t>
              </a:r>
            </a:p>
          </p:txBody>
        </p:sp>
        <p:pic>
          <p:nvPicPr>
            <p:cNvPr id="16" name="eu_flag.jpg" descr="eu_flag.jpg"/>
            <p:cNvPicPr>
              <a:picLocks noChangeAspect="1"/>
            </p:cNvPicPr>
            <p:nvPr/>
          </p:nvPicPr>
          <p:blipFill>
            <a:blip r:embed="rId2"/>
            <a:stretch>
              <a:fillRect/>
            </a:stretch>
          </p:blipFill>
          <p:spPr>
            <a:xfrm>
              <a:off x="0" y="0"/>
              <a:ext cx="2036795" cy="1361258"/>
            </a:xfrm>
            <a:prstGeom prst="rect">
              <a:avLst/>
            </a:prstGeom>
            <a:ln w="12700" cap="flat">
              <a:noFill/>
              <a:miter lim="400000"/>
            </a:ln>
            <a:effectLst/>
          </p:spPr>
        </p:pic>
      </p:grpSp>
      <p:sp>
        <p:nvSpPr>
          <p:cNvPr id="18" name="Rectangle"/>
          <p:cNvSpPr/>
          <p:nvPr/>
        </p:nvSpPr>
        <p:spPr>
          <a:xfrm>
            <a:off x="-855" y="-6192"/>
            <a:ext cx="24385710" cy="1374358"/>
          </a:xfrm>
          <a:prstGeom prst="rect">
            <a:avLst/>
          </a:prstGeom>
          <a:gradFill>
            <a:gsLst>
              <a:gs pos="0">
                <a:srgbClr val="73FDFF">
                  <a:alpha val="0"/>
                </a:srgbClr>
              </a:gs>
              <a:gs pos="100000">
                <a:srgbClr val="0433FF">
                  <a:alpha val="75166"/>
                </a:srgbClr>
              </a:gs>
            </a:gsLst>
          </a:gradFill>
          <a:ln w="12700">
            <a:miter lim="400000"/>
          </a:ln>
        </p:spPr>
        <p:txBody>
          <a:bodyPr lIns="0" tIns="0" rIns="0" bIns="0" anchor="ctr"/>
          <a:lstStyle/>
          <a:p>
            <a:pPr>
              <a:defRPr sz="3200" b="0">
                <a:solidFill>
                  <a:srgbClr val="76D6FF">
                    <a:alpha val="0"/>
                  </a:srgbClr>
                </a:solidFill>
                <a:latin typeface="+mn-lt"/>
                <a:ea typeface="+mn-ea"/>
                <a:cs typeface="+mn-cs"/>
                <a:sym typeface="Helvetica Neue Medium"/>
              </a:defRPr>
            </a:pPr>
            <a:endParaRPr/>
          </a:p>
        </p:txBody>
      </p:sp>
      <p:pic>
        <p:nvPicPr>
          <p:cNvPr id="19" name="Image" descr="Image"/>
          <p:cNvPicPr>
            <a:picLocks noChangeAspect="1"/>
          </p:cNvPicPr>
          <p:nvPr/>
        </p:nvPicPr>
        <p:blipFill>
          <a:blip r:embed="rId3"/>
          <a:stretch>
            <a:fillRect/>
          </a:stretch>
        </p:blipFill>
        <p:spPr>
          <a:xfrm>
            <a:off x="196411" y="44460"/>
            <a:ext cx="2688917" cy="1273054"/>
          </a:xfrm>
          <a:prstGeom prst="rect">
            <a:avLst/>
          </a:prstGeom>
          <a:ln w="12700">
            <a:miter lim="400000"/>
          </a:ln>
        </p:spPr>
      </p:pic>
      <p:sp>
        <p:nvSpPr>
          <p:cNvPr id="20" name="Rectangle"/>
          <p:cNvSpPr/>
          <p:nvPr/>
        </p:nvSpPr>
        <p:spPr>
          <a:xfrm>
            <a:off x="-855" y="12691789"/>
            <a:ext cx="24385710" cy="1030403"/>
          </a:xfrm>
          <a:prstGeom prst="rect">
            <a:avLst/>
          </a:prstGeom>
          <a:gradFill>
            <a:gsLst>
              <a:gs pos="0">
                <a:srgbClr val="76D6FF">
                  <a:alpha val="11458"/>
                </a:srgbClr>
              </a:gs>
              <a:gs pos="100000">
                <a:srgbClr val="0433FF">
                  <a:alpha val="75166"/>
                </a:srgbClr>
              </a:gs>
            </a:gsLst>
          </a:gradFill>
          <a:ln w="12700">
            <a:miter lim="400000"/>
          </a:ln>
        </p:spPr>
        <p:txBody>
          <a:bodyPr lIns="0" tIns="0" rIns="0" bIns="0" anchor="ctr"/>
          <a:lstStyle/>
          <a:p>
            <a:pPr>
              <a:defRPr sz="3200" b="0">
                <a:solidFill>
                  <a:srgbClr val="76D6FF"/>
                </a:solidFill>
                <a:latin typeface="+mn-lt"/>
                <a:ea typeface="+mn-ea"/>
                <a:cs typeface="+mn-cs"/>
                <a:sym typeface="Helvetica Neue Medium"/>
              </a:defRPr>
            </a:pPr>
            <a:endParaRPr/>
          </a:p>
        </p:txBody>
      </p:sp>
      <p:sp>
        <p:nvSpPr>
          <p:cNvPr id="21" name="Body Level One"/>
          <p:cNvSpPr txBox="1">
            <a:spLocks noGrp="1"/>
          </p:cNvSpPr>
          <p:nvPr>
            <p:ph type="body" sz="quarter" idx="13"/>
          </p:nvPr>
        </p:nvSpPr>
        <p:spPr>
          <a:xfrm>
            <a:off x="3411253" y="5945477"/>
            <a:ext cx="17561494" cy="2036094"/>
          </a:xfrm>
          <a:prstGeom prst="rect">
            <a:avLst/>
          </a:prstGeom>
        </p:spPr>
        <p:txBody>
          <a:bodyPr lIns="91439" tIns="91439" rIns="91439" bIns="91439"/>
          <a:lstStyle>
            <a:lvl1pPr marL="0" indent="0" algn="ctr" defTabSz="1371565">
              <a:lnSpc>
                <a:spcPct val="90000"/>
              </a:lnSpc>
              <a:spcBef>
                <a:spcPts val="1400"/>
              </a:spcBef>
              <a:buSzTx/>
              <a:buNone/>
              <a:defRPr sz="3800">
                <a:solidFill>
                  <a:srgbClr val="171A6C"/>
                </a:solidFill>
                <a:latin typeface="+mj-lt"/>
                <a:ea typeface="+mj-ea"/>
                <a:cs typeface="+mj-cs"/>
                <a:sym typeface="Calibri"/>
              </a:defRPr>
            </a:lvl1pPr>
          </a:lstStyle>
          <a:p>
            <a:r>
              <a:t>Body Level One</a:t>
            </a:r>
          </a:p>
        </p:txBody>
      </p:sp>
      <p:sp>
        <p:nvSpPr>
          <p:cNvPr id="22" name="Title Text"/>
          <p:cNvSpPr txBox="1">
            <a:spLocks noGrp="1"/>
          </p:cNvSpPr>
          <p:nvPr>
            <p:ph type="body" sz="quarter" idx="14"/>
          </p:nvPr>
        </p:nvSpPr>
        <p:spPr>
          <a:xfrm>
            <a:off x="10057549" y="4641513"/>
            <a:ext cx="4293953" cy="1498601"/>
          </a:xfrm>
          <a:prstGeom prst="rect">
            <a:avLst/>
          </a:prstGeom>
        </p:spPr>
        <p:txBody>
          <a:bodyPr wrap="none">
            <a:spAutoFit/>
          </a:bodyPr>
          <a:lstStyle>
            <a:lvl1pPr marL="0" indent="0" algn="ctr">
              <a:spcBef>
                <a:spcPts val="0"/>
              </a:spcBef>
              <a:buSzTx/>
              <a:buNone/>
              <a:defRPr sz="9000">
                <a:solidFill>
                  <a:srgbClr val="181A68"/>
                </a:solidFill>
                <a:latin typeface="+mj-lt"/>
                <a:ea typeface="+mj-ea"/>
                <a:cs typeface="+mj-cs"/>
                <a:sym typeface="Calibri"/>
              </a:defRPr>
            </a:lvl1pPr>
          </a:lstStyle>
          <a:p>
            <a:r>
              <a:t>Title Text</a:t>
            </a:r>
          </a:p>
        </p:txBody>
      </p:sp>
      <p:sp>
        <p:nvSpPr>
          <p:cNvPr id="23" name="Slide Number"/>
          <p:cNvSpPr txBox="1">
            <a:spLocks noGrp="1"/>
          </p:cNvSpPr>
          <p:nvPr>
            <p:ph type="sldNum" sz="quarter" idx="2"/>
          </p:nvPr>
        </p:nvSpPr>
        <p:spPr>
          <a:xfrm>
            <a:off x="11959031" y="13081000"/>
            <a:ext cx="453238" cy="461059"/>
          </a:xfrm>
          <a:prstGeom prst="rect">
            <a:avLst/>
          </a:prstGeom>
        </p:spPr>
        <p:txBody>
          <a:bodyPr/>
          <a:lstStyle>
            <a:lvl1pPr>
              <a:defRPr>
                <a:solidFill>
                  <a:srgbClr val="000000"/>
                </a:solidFill>
                <a:latin typeface="Helvetica Neue Light"/>
                <a:ea typeface="Helvetica Neue Light"/>
                <a:cs typeface="Helvetica Neue Light"/>
                <a:sym typeface="Helvetica Neue Light"/>
              </a:defRPr>
            </a:lvl1p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Title - Top">
    <p:spTree>
      <p:nvGrpSpPr>
        <p:cNvPr id="1" name=""/>
        <p:cNvGrpSpPr/>
        <p:nvPr/>
      </p:nvGrpSpPr>
      <p:grpSpPr>
        <a:xfrm>
          <a:off x="0" y="0"/>
          <a:ext cx="0" cy="0"/>
          <a:chOff x="0" y="0"/>
          <a:chExt cx="0" cy="0"/>
        </a:xfrm>
      </p:grpSpPr>
      <p:sp>
        <p:nvSpPr>
          <p:cNvPr id="30" name="Rectangle"/>
          <p:cNvSpPr/>
          <p:nvPr/>
        </p:nvSpPr>
        <p:spPr>
          <a:xfrm>
            <a:off x="6650" y="-28127"/>
            <a:ext cx="24370700" cy="1219201"/>
          </a:xfrm>
          <a:prstGeom prst="rect">
            <a:avLst/>
          </a:prstGeom>
          <a:gradFill>
            <a:gsLst>
              <a:gs pos="0">
                <a:srgbClr val="73FDFF">
                  <a:alpha val="702"/>
                </a:srgbClr>
              </a:gs>
              <a:gs pos="100000">
                <a:srgbClr val="0433FF">
                  <a:alpha val="75166"/>
                </a:srgbClr>
              </a:gs>
            </a:gsLst>
          </a:gra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31" name="Rectangle"/>
          <p:cNvSpPr/>
          <p:nvPr/>
        </p:nvSpPr>
        <p:spPr>
          <a:xfrm>
            <a:off x="-855" y="12909708"/>
            <a:ext cx="24385710" cy="812484"/>
          </a:xfrm>
          <a:prstGeom prst="rect">
            <a:avLst/>
          </a:prstGeom>
          <a:gradFill>
            <a:gsLst>
              <a:gs pos="0">
                <a:srgbClr val="73FDFF">
                  <a:alpha val="11439"/>
                </a:srgbClr>
              </a:gs>
              <a:gs pos="100000">
                <a:srgbClr val="0433FF">
                  <a:alpha val="75166"/>
                </a:srgbClr>
              </a:gs>
            </a:gsLst>
          </a:gradFill>
          <a:ln w="12700">
            <a:miter lim="400000"/>
          </a:ln>
        </p:spPr>
        <p:txBody>
          <a:bodyPr lIns="0" tIns="0" rIns="0" bIns="0" anchor="ctr"/>
          <a:lstStyle/>
          <a:p>
            <a:pPr>
              <a:defRPr sz="3200" b="0">
                <a:solidFill>
                  <a:srgbClr val="0433FF">
                    <a:alpha val="19919"/>
                  </a:srgbClr>
                </a:solidFill>
                <a:latin typeface="+mn-lt"/>
                <a:ea typeface="+mn-ea"/>
                <a:cs typeface="+mn-cs"/>
                <a:sym typeface="Helvetica Neue Medium"/>
              </a:defRPr>
            </a:pPr>
            <a:endParaRPr/>
          </a:p>
        </p:txBody>
      </p:sp>
      <p:sp>
        <p:nvSpPr>
          <p:cNvPr id="32" name="Slide Number"/>
          <p:cNvSpPr txBox="1">
            <a:spLocks noGrp="1"/>
          </p:cNvSpPr>
          <p:nvPr>
            <p:ph type="sldNum" sz="quarter" idx="2"/>
          </p:nvPr>
        </p:nvSpPr>
        <p:spPr>
          <a:xfrm>
            <a:off x="23618384" y="13081000"/>
            <a:ext cx="423268" cy="469900"/>
          </a:xfrm>
          <a:prstGeom prst="rect">
            <a:avLst/>
          </a:prstGeom>
        </p:spPr>
        <p:txBody>
          <a:bodyPr/>
          <a:lstStyle/>
          <a:p>
            <a:fld id="{86CB4B4D-7CA3-9044-876B-883B54F8677D}" type="slidenum">
              <a:t>‹#›</a:t>
            </a:fld>
            <a:endParaRPr/>
          </a:p>
        </p:txBody>
      </p:sp>
      <p:pic>
        <p:nvPicPr>
          <p:cNvPr id="33" name="Image" descr="Image"/>
          <p:cNvPicPr>
            <a:picLocks noChangeAspect="1"/>
          </p:cNvPicPr>
          <p:nvPr/>
        </p:nvPicPr>
        <p:blipFill>
          <a:blip r:embed="rId2"/>
          <a:stretch>
            <a:fillRect/>
          </a:stretch>
        </p:blipFill>
        <p:spPr>
          <a:xfrm>
            <a:off x="196411" y="44460"/>
            <a:ext cx="2355617" cy="1115255"/>
          </a:xfrm>
          <a:prstGeom prst="rect">
            <a:avLst/>
          </a:prstGeom>
          <a:ln w="12700">
            <a:miter lim="400000"/>
          </a:ln>
        </p:spPr>
      </p:pic>
      <p:sp>
        <p:nvSpPr>
          <p:cNvPr id="34" name="X. YYY - EURO-LABS"/>
          <p:cNvSpPr txBox="1"/>
          <p:nvPr/>
        </p:nvSpPr>
        <p:spPr>
          <a:xfrm>
            <a:off x="11218981" y="13063927"/>
            <a:ext cx="1946046" cy="47192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defRPr sz="2400" b="0">
                <a:solidFill>
                  <a:srgbClr val="FFFFFF"/>
                </a:solidFill>
                <a:latin typeface="+mj-lt"/>
                <a:ea typeface="+mj-ea"/>
                <a:cs typeface="+mj-cs"/>
                <a:sym typeface="Calibri"/>
              </a:defRPr>
            </a:lvl1pPr>
          </a:lstStyle>
          <a:p>
            <a:r>
              <a:rPr lang="en-US" dirty="0">
                <a:solidFill>
                  <a:schemeClr val="tx1"/>
                </a:solidFill>
              </a:rPr>
              <a:t>M.Mikuž:WP4</a:t>
            </a:r>
            <a:r>
              <a:rPr lang="en-US" dirty="0"/>
              <a:t>.</a:t>
            </a:r>
            <a:endParaRPr dirty="0"/>
          </a:p>
        </p:txBody>
      </p:sp>
      <p:sp>
        <p:nvSpPr>
          <p:cNvPr id="35" name="Text"/>
          <p:cNvSpPr txBox="1">
            <a:spLocks noGrp="1"/>
          </p:cNvSpPr>
          <p:nvPr>
            <p:ph type="body" sz="quarter" idx="13"/>
          </p:nvPr>
        </p:nvSpPr>
        <p:spPr>
          <a:xfrm>
            <a:off x="6420788" y="104849"/>
            <a:ext cx="16692683" cy="1219201"/>
          </a:xfrm>
          <a:prstGeom prst="rect">
            <a:avLst/>
          </a:prstGeom>
        </p:spPr>
        <p:txBody>
          <a:bodyPr>
            <a:spAutoFit/>
          </a:bodyPr>
          <a:lstStyle>
            <a:lvl1pPr>
              <a:defRPr>
                <a:solidFill>
                  <a:schemeClr val="tx1"/>
                </a:solidFill>
              </a:defRPr>
            </a:lvl1pPr>
          </a:lstStyle>
          <a:p>
            <a:pPr marL="0" indent="0">
              <a:spcBef>
                <a:spcPts val="0"/>
              </a:spcBef>
              <a:buSzTx/>
              <a:buNone/>
              <a:defRPr sz="7200">
                <a:solidFill>
                  <a:srgbClr val="FFFFFF"/>
                </a:solidFill>
                <a:latin typeface="+mj-lt"/>
                <a:ea typeface="+mj-ea"/>
                <a:cs typeface="+mj-cs"/>
                <a:sym typeface="Calibri"/>
              </a:defRPr>
            </a:pPr>
            <a:endParaRPr dirty="0"/>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42"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3" name="Text"/>
          <p:cNvSpPr txBox="1">
            <a:spLocks noGrp="1"/>
          </p:cNvSpPr>
          <p:nvPr>
            <p:ph type="body" sz="quarter" idx="13"/>
          </p:nvPr>
        </p:nvSpPr>
        <p:spPr>
          <a:xfrm>
            <a:off x="6420788" y="104849"/>
            <a:ext cx="16692683" cy="1219201"/>
          </a:xfrm>
          <a:prstGeom prst="rect">
            <a:avLst/>
          </a:prstGeom>
        </p:spPr>
        <p:txBody>
          <a:bodyPr>
            <a:spAutoFit/>
          </a:bodyPr>
          <a:lstStyle>
            <a:lvl1pPr>
              <a:defRPr>
                <a:solidFill>
                  <a:schemeClr val="tx1"/>
                </a:solidFill>
              </a:defRPr>
            </a:lvl1pPr>
          </a:lstStyle>
          <a:p>
            <a:pPr marL="0" indent="0">
              <a:spcBef>
                <a:spcPts val="0"/>
              </a:spcBef>
              <a:buSzTx/>
              <a:buNone/>
              <a:defRPr sz="7200">
                <a:solidFill>
                  <a:srgbClr val="FFFFFF"/>
                </a:solidFill>
                <a:latin typeface="+mj-lt"/>
                <a:ea typeface="+mj-ea"/>
                <a:cs typeface="+mj-cs"/>
                <a:sym typeface="Calibri"/>
              </a:defRPr>
            </a:pPr>
            <a:endParaRPr dirty="0"/>
          </a:p>
        </p:txBody>
      </p:sp>
      <p:sp>
        <p:nvSpPr>
          <p:cNvPr id="4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sp>
        <p:nvSpPr>
          <p:cNvPr id="51" name="Slide Number"/>
          <p:cNvSpPr txBox="1">
            <a:spLocks noGrp="1"/>
          </p:cNvSpPr>
          <p:nvPr>
            <p:ph type="sldNum" sz="quarter" idx="2"/>
          </p:nvPr>
        </p:nvSpPr>
        <p:spPr>
          <a:xfrm>
            <a:off x="11959031" y="13081000"/>
            <a:ext cx="453238" cy="461059"/>
          </a:xfrm>
          <a:prstGeom prst="rect">
            <a:avLst/>
          </a:prstGeom>
        </p:spPr>
        <p:txBody>
          <a:bodyPr/>
          <a:lstStyle>
            <a:lvl1pPr>
              <a:defRPr>
                <a:solidFill>
                  <a:srgbClr val="000000"/>
                </a:solidFill>
                <a:latin typeface="Helvetica Neue Light"/>
                <a:ea typeface="Helvetica Neue Light"/>
                <a:cs typeface="Helvetica Neue Light"/>
                <a:sym typeface="Helvetica Neue Light"/>
              </a:defRPr>
            </a:lvl1p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Body Level One…"/>
          <p:cNvSpPr txBox="1">
            <a:spLocks noGrp="1"/>
          </p:cNvSpPr>
          <p:nvPr>
            <p:ph type="body" idx="1"/>
          </p:nvPr>
        </p:nvSpPr>
        <p:spPr>
          <a:xfrm>
            <a:off x="1689100" y="3149600"/>
            <a:ext cx="21005800" cy="92964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3" name="Rectangle"/>
          <p:cNvSpPr/>
          <p:nvPr/>
        </p:nvSpPr>
        <p:spPr>
          <a:xfrm>
            <a:off x="-855" y="12909708"/>
            <a:ext cx="24385710" cy="812484"/>
          </a:xfrm>
          <a:prstGeom prst="rect">
            <a:avLst/>
          </a:prstGeom>
          <a:gradFill>
            <a:gsLst>
              <a:gs pos="0">
                <a:srgbClr val="73FDFF">
                  <a:alpha val="11256"/>
                </a:srgbClr>
              </a:gs>
              <a:gs pos="100000">
                <a:srgbClr val="0433FF">
                  <a:alpha val="75166"/>
                </a:srgbClr>
              </a:gs>
            </a:gsLst>
          </a:gra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4" name="Rectangle"/>
          <p:cNvSpPr/>
          <p:nvPr/>
        </p:nvSpPr>
        <p:spPr>
          <a:xfrm>
            <a:off x="6650" y="-26150"/>
            <a:ext cx="24370700" cy="1219201"/>
          </a:xfrm>
          <a:prstGeom prst="rect">
            <a:avLst/>
          </a:prstGeom>
          <a:gradFill>
            <a:gsLst>
              <a:gs pos="0">
                <a:srgbClr val="73FDFF">
                  <a:alpha val="702"/>
                </a:srgbClr>
              </a:gs>
              <a:gs pos="100000">
                <a:srgbClr val="0433FF">
                  <a:alpha val="75166"/>
                </a:srgbClr>
              </a:gs>
            </a:gsLst>
          </a:gra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pic>
        <p:nvPicPr>
          <p:cNvPr id="5" name="Image" descr="Image"/>
          <p:cNvPicPr>
            <a:picLocks noChangeAspect="1"/>
          </p:cNvPicPr>
          <p:nvPr/>
        </p:nvPicPr>
        <p:blipFill>
          <a:blip r:embed="rId6"/>
          <a:stretch>
            <a:fillRect/>
          </a:stretch>
        </p:blipFill>
        <p:spPr>
          <a:xfrm>
            <a:off x="196411" y="44460"/>
            <a:ext cx="2358067" cy="1116415"/>
          </a:xfrm>
          <a:prstGeom prst="rect">
            <a:avLst/>
          </a:prstGeom>
          <a:ln w="12700">
            <a:miter lim="400000"/>
          </a:ln>
        </p:spPr>
      </p:pic>
      <p:sp>
        <p:nvSpPr>
          <p:cNvPr id="6" name="X. YYY - EURO-LABS"/>
          <p:cNvSpPr txBox="1"/>
          <p:nvPr/>
        </p:nvSpPr>
        <p:spPr>
          <a:xfrm>
            <a:off x="11222987" y="13063927"/>
            <a:ext cx="1938031" cy="47192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defRPr sz="2400" b="0">
                <a:solidFill>
                  <a:srgbClr val="FFFFFF"/>
                </a:solidFill>
                <a:latin typeface="+mj-lt"/>
                <a:ea typeface="+mj-ea"/>
                <a:cs typeface="+mj-cs"/>
                <a:sym typeface="Calibri"/>
              </a:defRPr>
            </a:lvl1pPr>
          </a:lstStyle>
          <a:p>
            <a:r>
              <a:rPr lang="en-US" dirty="0" err="1">
                <a:solidFill>
                  <a:schemeClr val="tx1"/>
                </a:solidFill>
              </a:rPr>
              <a:t>M.Mikuž</a:t>
            </a:r>
            <a:r>
              <a:rPr lang="en-US" dirty="0">
                <a:solidFill>
                  <a:schemeClr val="tx1"/>
                </a:solidFill>
              </a:rPr>
              <a:t>: WP4</a:t>
            </a:r>
            <a:endParaRPr dirty="0">
              <a:solidFill>
                <a:schemeClr val="tx1"/>
              </a:solidFill>
            </a:endParaRPr>
          </a:p>
        </p:txBody>
      </p:sp>
      <p:sp>
        <p:nvSpPr>
          <p:cNvPr id="7" name="Slide Number"/>
          <p:cNvSpPr txBox="1">
            <a:spLocks noGrp="1"/>
          </p:cNvSpPr>
          <p:nvPr>
            <p:ph type="sldNum" sz="quarter" idx="2"/>
          </p:nvPr>
        </p:nvSpPr>
        <p:spPr>
          <a:xfrm>
            <a:off x="23618714" y="13081000"/>
            <a:ext cx="423269" cy="469900"/>
          </a:xfrm>
          <a:prstGeom prst="rect">
            <a:avLst/>
          </a:prstGeom>
          <a:ln w="12700">
            <a:miter lim="400000"/>
          </a:ln>
        </p:spPr>
        <p:txBody>
          <a:bodyPr wrap="none" lIns="50800" tIns="50800" rIns="50800" bIns="50800">
            <a:spAutoFit/>
          </a:bodyPr>
          <a:lstStyle>
            <a:lvl1pPr>
              <a:defRPr sz="2400" b="0">
                <a:solidFill>
                  <a:srgbClr val="FFFFFF"/>
                </a:solidFill>
                <a:latin typeface="+mj-lt"/>
                <a:ea typeface="+mj-ea"/>
                <a:cs typeface="+mj-cs"/>
                <a:sym typeface="Calibri"/>
              </a:defRPr>
            </a:lvl1pPr>
          </a:lstStyle>
          <a:p>
            <a:fld id="{86CB4B4D-7CA3-9044-876B-883B54F8677D}" type="slidenum">
              <a:t>‹#›</a:t>
            </a:fld>
            <a:endParaRPr/>
          </a:p>
        </p:txBody>
      </p:sp>
      <p:sp>
        <p:nvSpPr>
          <p:cNvPr id="8" name="Title Text"/>
          <p:cNvSpPr txBox="1">
            <a:spLocks noGrp="1"/>
          </p:cNvSpPr>
          <p:nvPr>
            <p:ph type="title"/>
          </p:nvPr>
        </p:nvSpPr>
        <p:spPr>
          <a:xfrm>
            <a:off x="1689100" y="355600"/>
            <a:ext cx="21005800" cy="2286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normAutofit/>
          </a:bodyPr>
          <a:lstStyle/>
          <a:p>
            <a:r>
              <a:t>Title Text</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ransition spd="med"/>
  <p:hf hdr="0" dt="0"/>
  <p:txStyles>
    <p:titleStyle>
      <a:lvl1pPr marL="0" marR="0" indent="0" algn="l" defTabSz="825500" rtl="0" latinLnBrk="0">
        <a:lnSpc>
          <a:spcPct val="100000"/>
        </a:lnSpc>
        <a:spcBef>
          <a:spcPts val="0"/>
        </a:spcBef>
        <a:spcAft>
          <a:spcPts val="0"/>
        </a:spcAft>
        <a:buClrTx/>
        <a:buSzTx/>
        <a:buFontTx/>
        <a:buNone/>
        <a:tabLst/>
        <a:defRPr sz="7200" b="0" i="0" u="none" strike="noStrike" cap="none" spc="0" baseline="0">
          <a:solidFill>
            <a:srgbClr val="FFFFFF"/>
          </a:solidFill>
          <a:uFillTx/>
          <a:latin typeface="+mj-lt"/>
          <a:ea typeface="+mj-ea"/>
          <a:cs typeface="+mj-cs"/>
          <a:sym typeface="Calibri"/>
        </a:defRPr>
      </a:lvl1pPr>
      <a:lvl2pPr marL="0" marR="0" indent="457200" algn="l" defTabSz="825500" rtl="0" latinLnBrk="0">
        <a:lnSpc>
          <a:spcPct val="100000"/>
        </a:lnSpc>
        <a:spcBef>
          <a:spcPts val="0"/>
        </a:spcBef>
        <a:spcAft>
          <a:spcPts val="0"/>
        </a:spcAft>
        <a:buClrTx/>
        <a:buSzTx/>
        <a:buFontTx/>
        <a:buNone/>
        <a:tabLst/>
        <a:defRPr sz="7200" b="0" i="0" u="none" strike="noStrike" cap="none" spc="0" baseline="0">
          <a:solidFill>
            <a:srgbClr val="FFFFFF"/>
          </a:solidFill>
          <a:uFillTx/>
          <a:latin typeface="+mj-lt"/>
          <a:ea typeface="+mj-ea"/>
          <a:cs typeface="+mj-cs"/>
          <a:sym typeface="Calibri"/>
        </a:defRPr>
      </a:lvl2pPr>
      <a:lvl3pPr marL="0" marR="0" indent="914400" algn="l" defTabSz="825500" rtl="0" latinLnBrk="0">
        <a:lnSpc>
          <a:spcPct val="100000"/>
        </a:lnSpc>
        <a:spcBef>
          <a:spcPts val="0"/>
        </a:spcBef>
        <a:spcAft>
          <a:spcPts val="0"/>
        </a:spcAft>
        <a:buClrTx/>
        <a:buSzTx/>
        <a:buFontTx/>
        <a:buNone/>
        <a:tabLst/>
        <a:defRPr sz="7200" b="0" i="0" u="none" strike="noStrike" cap="none" spc="0" baseline="0">
          <a:solidFill>
            <a:srgbClr val="FFFFFF"/>
          </a:solidFill>
          <a:uFillTx/>
          <a:latin typeface="+mj-lt"/>
          <a:ea typeface="+mj-ea"/>
          <a:cs typeface="+mj-cs"/>
          <a:sym typeface="Calibri"/>
        </a:defRPr>
      </a:lvl3pPr>
      <a:lvl4pPr marL="0" marR="0" indent="1371600" algn="l" defTabSz="825500" rtl="0" latinLnBrk="0">
        <a:lnSpc>
          <a:spcPct val="100000"/>
        </a:lnSpc>
        <a:spcBef>
          <a:spcPts val="0"/>
        </a:spcBef>
        <a:spcAft>
          <a:spcPts val="0"/>
        </a:spcAft>
        <a:buClrTx/>
        <a:buSzTx/>
        <a:buFontTx/>
        <a:buNone/>
        <a:tabLst/>
        <a:defRPr sz="7200" b="0" i="0" u="none" strike="noStrike" cap="none" spc="0" baseline="0">
          <a:solidFill>
            <a:srgbClr val="FFFFFF"/>
          </a:solidFill>
          <a:uFillTx/>
          <a:latin typeface="+mj-lt"/>
          <a:ea typeface="+mj-ea"/>
          <a:cs typeface="+mj-cs"/>
          <a:sym typeface="Calibri"/>
        </a:defRPr>
      </a:lvl4pPr>
      <a:lvl5pPr marL="0" marR="0" indent="1828800" algn="l" defTabSz="825500" rtl="0" latinLnBrk="0">
        <a:lnSpc>
          <a:spcPct val="100000"/>
        </a:lnSpc>
        <a:spcBef>
          <a:spcPts val="0"/>
        </a:spcBef>
        <a:spcAft>
          <a:spcPts val="0"/>
        </a:spcAft>
        <a:buClrTx/>
        <a:buSzTx/>
        <a:buFontTx/>
        <a:buNone/>
        <a:tabLst/>
        <a:defRPr sz="7200" b="0" i="0" u="none" strike="noStrike" cap="none" spc="0" baseline="0">
          <a:solidFill>
            <a:srgbClr val="FFFFFF"/>
          </a:solidFill>
          <a:uFillTx/>
          <a:latin typeface="+mj-lt"/>
          <a:ea typeface="+mj-ea"/>
          <a:cs typeface="+mj-cs"/>
          <a:sym typeface="Calibri"/>
        </a:defRPr>
      </a:lvl5pPr>
      <a:lvl6pPr marL="0" marR="0" indent="2286000" algn="l" defTabSz="825500" rtl="0" latinLnBrk="0">
        <a:lnSpc>
          <a:spcPct val="100000"/>
        </a:lnSpc>
        <a:spcBef>
          <a:spcPts val="0"/>
        </a:spcBef>
        <a:spcAft>
          <a:spcPts val="0"/>
        </a:spcAft>
        <a:buClrTx/>
        <a:buSzTx/>
        <a:buFontTx/>
        <a:buNone/>
        <a:tabLst/>
        <a:defRPr sz="7200" b="0" i="0" u="none" strike="noStrike" cap="none" spc="0" baseline="0">
          <a:solidFill>
            <a:srgbClr val="FFFFFF"/>
          </a:solidFill>
          <a:uFillTx/>
          <a:latin typeface="+mj-lt"/>
          <a:ea typeface="+mj-ea"/>
          <a:cs typeface="+mj-cs"/>
          <a:sym typeface="Calibri"/>
        </a:defRPr>
      </a:lvl6pPr>
      <a:lvl7pPr marL="0" marR="0" indent="2743200" algn="l" defTabSz="825500" rtl="0" latinLnBrk="0">
        <a:lnSpc>
          <a:spcPct val="100000"/>
        </a:lnSpc>
        <a:spcBef>
          <a:spcPts val="0"/>
        </a:spcBef>
        <a:spcAft>
          <a:spcPts val="0"/>
        </a:spcAft>
        <a:buClrTx/>
        <a:buSzTx/>
        <a:buFontTx/>
        <a:buNone/>
        <a:tabLst/>
        <a:defRPr sz="7200" b="0" i="0" u="none" strike="noStrike" cap="none" spc="0" baseline="0">
          <a:solidFill>
            <a:srgbClr val="FFFFFF"/>
          </a:solidFill>
          <a:uFillTx/>
          <a:latin typeface="+mj-lt"/>
          <a:ea typeface="+mj-ea"/>
          <a:cs typeface="+mj-cs"/>
          <a:sym typeface="Calibri"/>
        </a:defRPr>
      </a:lvl7pPr>
      <a:lvl8pPr marL="0" marR="0" indent="3200400" algn="l" defTabSz="825500" rtl="0" latinLnBrk="0">
        <a:lnSpc>
          <a:spcPct val="100000"/>
        </a:lnSpc>
        <a:spcBef>
          <a:spcPts val="0"/>
        </a:spcBef>
        <a:spcAft>
          <a:spcPts val="0"/>
        </a:spcAft>
        <a:buClrTx/>
        <a:buSzTx/>
        <a:buFontTx/>
        <a:buNone/>
        <a:tabLst/>
        <a:defRPr sz="7200" b="0" i="0" u="none" strike="noStrike" cap="none" spc="0" baseline="0">
          <a:solidFill>
            <a:srgbClr val="FFFFFF"/>
          </a:solidFill>
          <a:uFillTx/>
          <a:latin typeface="+mj-lt"/>
          <a:ea typeface="+mj-ea"/>
          <a:cs typeface="+mj-cs"/>
          <a:sym typeface="Calibri"/>
        </a:defRPr>
      </a:lvl8pPr>
      <a:lvl9pPr marL="0" marR="0" indent="3657600" algn="l" defTabSz="825500" rtl="0" latinLnBrk="0">
        <a:lnSpc>
          <a:spcPct val="100000"/>
        </a:lnSpc>
        <a:spcBef>
          <a:spcPts val="0"/>
        </a:spcBef>
        <a:spcAft>
          <a:spcPts val="0"/>
        </a:spcAft>
        <a:buClrTx/>
        <a:buSzTx/>
        <a:buFontTx/>
        <a:buNone/>
        <a:tabLst/>
        <a:defRPr sz="7200" b="0" i="0" u="none" strike="noStrike" cap="none" spc="0" baseline="0">
          <a:solidFill>
            <a:srgbClr val="FFFFFF"/>
          </a:solidFill>
          <a:uFillTx/>
          <a:latin typeface="+mj-lt"/>
          <a:ea typeface="+mj-ea"/>
          <a:cs typeface="+mj-cs"/>
          <a:sym typeface="Calibri"/>
        </a:defRPr>
      </a:lvl9pPr>
    </p:titleStyle>
    <p:bodyStyle>
      <a:lvl1pPr marL="63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1pPr>
      <a:lvl2pPr marL="127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2pPr>
      <a:lvl3pPr marL="190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3pPr>
      <a:lvl4pPr marL="254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4pPr>
      <a:lvl5pPr marL="317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Calibri"/>
        </a:defRPr>
      </a:lvl1pPr>
      <a:lvl2pPr marL="0" marR="0" indent="4572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Calibri"/>
        </a:defRPr>
      </a:lvl2pPr>
      <a:lvl3pPr marL="0" marR="0" indent="9144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Calibri"/>
        </a:defRPr>
      </a:lvl3pPr>
      <a:lvl4pPr marL="0" marR="0" indent="13716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Calibri"/>
        </a:defRPr>
      </a:lvl4pPr>
      <a:lvl5pPr marL="0" marR="0" indent="18288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Calibri"/>
        </a:defRPr>
      </a:lvl5pPr>
      <a:lvl6pPr marL="0" marR="0" indent="22860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Calibri"/>
        </a:defRPr>
      </a:lvl6pPr>
      <a:lvl7pPr marL="0" marR="0" indent="27432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Calibri"/>
        </a:defRPr>
      </a:lvl7pPr>
      <a:lvl8pPr marL="0" marR="0" indent="32004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Calibri"/>
        </a:defRPr>
      </a:lvl8pPr>
      <a:lvl9pPr marL="0" marR="0" indent="36576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8" Type="http://schemas.openxmlformats.org/officeDocument/2006/relationships/hyperlink" Target="mailto:Michael.Moll@cern.ch" TargetMode="External"/><Relationship Id="rId3" Type="http://schemas.openxmlformats.org/officeDocument/2006/relationships/hyperlink" Target="mailto:Eraldo.Oliveri@cern.ch" TargetMode="External"/><Relationship Id="rId7" Type="http://schemas.openxmlformats.org/officeDocument/2006/relationships/hyperlink" Target="mailto:farteche@itainnova.es" TargetMode="External"/><Relationship Id="rId2" Type="http://schemas.openxmlformats.org/officeDocument/2006/relationships/hyperlink" Target="mailto:gcasse@hep.ph.liv.ac.uk" TargetMode="External"/><Relationship Id="rId1" Type="http://schemas.openxmlformats.org/officeDocument/2006/relationships/slideLayout" Target="../slideLayouts/slideLayout2.xml"/><Relationship Id="rId6" Type="http://schemas.openxmlformats.org/officeDocument/2006/relationships/hyperlink" Target="mailto:Barbara.Holzer@cern.ch" TargetMode="External"/><Relationship Id="rId5" Type="http://schemas.openxmlformats.org/officeDocument/2006/relationships/hyperlink" Target="mailto:Anna.Macchiolo@cern.ch" TargetMode="External"/><Relationship Id="rId4" Type="http://schemas.openxmlformats.org/officeDocument/2006/relationships/hyperlink" Target="mailto:menouni@cppm.in2p3.fr" TargetMode="External"/><Relationship Id="rId9" Type="http://schemas.openxmlformats.org/officeDocument/2006/relationships/hyperlink" Target="mailto:Marko.Mikuz@cern.ch"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https://web.infn.it/EURO-LABS/how-to-apply-for-transnational-acces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Body Level One"/>
          <p:cNvSpPr txBox="1">
            <a:spLocks noGrp="1"/>
          </p:cNvSpPr>
          <p:nvPr>
            <p:ph type="body" idx="13"/>
          </p:nvPr>
        </p:nvSpPr>
        <p:spPr>
          <a:xfrm>
            <a:off x="3423790" y="6888897"/>
            <a:ext cx="17561494" cy="3107158"/>
          </a:xfrm>
          <a:prstGeom prst="rect">
            <a:avLst/>
          </a:prstGeom>
        </p:spPr>
        <p:txBody>
          <a:bodyPr>
            <a:normAutofit/>
          </a:bodyPr>
          <a:lstStyle/>
          <a:p>
            <a:r>
              <a:rPr lang="en-US" dirty="0"/>
              <a:t>Marko </a:t>
            </a:r>
            <a:r>
              <a:rPr lang="en-US" dirty="0" err="1"/>
              <a:t>Mikuž</a:t>
            </a:r>
            <a:endParaRPr lang="en-US" dirty="0"/>
          </a:p>
          <a:p>
            <a:r>
              <a:rPr lang="en-US" dirty="0"/>
              <a:t>University of Ljubljana and </a:t>
            </a:r>
            <a:r>
              <a:rPr lang="en-US" dirty="0" err="1"/>
              <a:t>Jožef</a:t>
            </a:r>
            <a:r>
              <a:rPr lang="en-US" dirty="0"/>
              <a:t>  Stefan Institute, Ljubljana, Slovenia</a:t>
            </a:r>
          </a:p>
          <a:p>
            <a:r>
              <a:rPr lang="en-US" dirty="0"/>
              <a:t>WP4 Meeting, Zoom, January 30</a:t>
            </a:r>
            <a:r>
              <a:rPr lang="en-US" baseline="30000" dirty="0"/>
              <a:t>th</a:t>
            </a:r>
            <a:r>
              <a:rPr lang="en-US" dirty="0"/>
              <a:t> 2023</a:t>
            </a:r>
          </a:p>
        </p:txBody>
      </p:sp>
      <p:sp>
        <p:nvSpPr>
          <p:cNvPr id="61" name="Title Text"/>
          <p:cNvSpPr txBox="1">
            <a:spLocks noGrp="1"/>
          </p:cNvSpPr>
          <p:nvPr>
            <p:ph type="body" idx="14"/>
          </p:nvPr>
        </p:nvSpPr>
        <p:spPr>
          <a:xfrm>
            <a:off x="2696326" y="3954523"/>
            <a:ext cx="19016423" cy="2872581"/>
          </a:xfrm>
          <a:prstGeom prst="rect">
            <a:avLst/>
          </a:prstGeom>
        </p:spPr>
        <p:txBody>
          <a:bodyPr/>
          <a:lstStyle/>
          <a:p>
            <a:r>
              <a:rPr lang="en-US" dirty="0"/>
              <a:t>WP4: Access to Research Infrastructures</a:t>
            </a:r>
          </a:p>
          <a:p>
            <a:r>
              <a:rPr lang="en-US" dirty="0"/>
              <a:t>for Detectors</a:t>
            </a:r>
            <a:endParaRPr dirty="0"/>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4B1E889-8A67-BBDF-EFA4-F71D3097DD5C}"/>
              </a:ext>
            </a:extLst>
          </p:cNvPr>
          <p:cNvSpPr>
            <a:spLocks noGrp="1"/>
          </p:cNvSpPr>
          <p:nvPr>
            <p:ph type="sldNum" sz="quarter" idx="2"/>
          </p:nvPr>
        </p:nvSpPr>
        <p:spPr/>
        <p:txBody>
          <a:bodyPr/>
          <a:lstStyle/>
          <a:p>
            <a:fld id="{86CB4B4D-7CA3-9044-876B-883B54F8677D}" type="slidenum">
              <a:rPr lang="en-GB" smtClean="0"/>
              <a:t>2</a:t>
            </a:fld>
            <a:endParaRPr lang="en-GB"/>
          </a:p>
        </p:txBody>
      </p:sp>
      <p:sp>
        <p:nvSpPr>
          <p:cNvPr id="3" name="Text Placeholder 2">
            <a:extLst>
              <a:ext uri="{FF2B5EF4-FFF2-40B4-BE49-F238E27FC236}">
                <a16:creationId xmlns:a16="http://schemas.microsoft.com/office/drawing/2014/main" id="{1D732A14-D34A-6EA5-4554-E741ADDAB33B}"/>
              </a:ext>
            </a:extLst>
          </p:cNvPr>
          <p:cNvSpPr>
            <a:spLocks noGrp="1"/>
          </p:cNvSpPr>
          <p:nvPr>
            <p:ph type="body" sz="quarter" idx="13"/>
          </p:nvPr>
        </p:nvSpPr>
        <p:spPr>
          <a:xfrm>
            <a:off x="6420788" y="293821"/>
            <a:ext cx="16692683" cy="841256"/>
          </a:xfrm>
        </p:spPr>
        <p:txBody>
          <a:bodyPr/>
          <a:lstStyle/>
          <a:p>
            <a:pPr marL="0" indent="0">
              <a:buNone/>
            </a:pPr>
            <a:r>
              <a:rPr lang="en-GB" dirty="0"/>
              <a:t>Today’s Meeting</a:t>
            </a:r>
          </a:p>
        </p:txBody>
      </p:sp>
      <p:sp>
        <p:nvSpPr>
          <p:cNvPr id="4" name="Body">
            <a:extLst>
              <a:ext uri="{FF2B5EF4-FFF2-40B4-BE49-F238E27FC236}">
                <a16:creationId xmlns:a16="http://schemas.microsoft.com/office/drawing/2014/main" id="{F132046B-AE64-A5CA-3808-A15CBD3D3873}"/>
              </a:ext>
            </a:extLst>
          </p:cNvPr>
          <p:cNvSpPr txBox="1">
            <a:spLocks/>
          </p:cNvSpPr>
          <p:nvPr/>
        </p:nvSpPr>
        <p:spPr>
          <a:xfrm>
            <a:off x="1689100" y="1319743"/>
            <a:ext cx="21005800" cy="6265621"/>
          </a:xfrm>
          <a:prstGeom prst="rect">
            <a:avLst/>
          </a:prstGeom>
        </p:spPr>
        <p:txBody>
          <a:bodyPr anchor="t">
            <a:normAutofit/>
          </a:bodyPr>
          <a:lstStyle>
            <a:lvl1pPr marL="63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1pPr>
            <a:lvl2pPr marL="127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2pPr>
            <a:lvl3pPr marL="190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3pPr>
            <a:lvl4pPr marL="254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4pPr>
            <a:lvl5pPr marL="317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9pPr>
          </a:lstStyle>
          <a:p>
            <a:pPr hangingPunct="1">
              <a:spcBef>
                <a:spcPts val="300"/>
              </a:spcBef>
            </a:pPr>
            <a:r>
              <a:rPr lang="en-GB" dirty="0"/>
              <a:t>We are end of M5 of the project !</a:t>
            </a:r>
          </a:p>
          <a:p>
            <a:pPr hangingPunct="1">
              <a:spcBef>
                <a:spcPts val="300"/>
              </a:spcBef>
            </a:pPr>
            <a:r>
              <a:rPr lang="en-GB" dirty="0"/>
              <a:t>TA start-up </a:t>
            </a:r>
          </a:p>
          <a:p>
            <a:pPr lvl="1" hangingPunct="1">
              <a:spcBef>
                <a:spcPts val="300"/>
              </a:spcBef>
            </a:pPr>
            <a:r>
              <a:rPr lang="en-GB" dirty="0"/>
              <a:t>Experience, questions, problems</a:t>
            </a:r>
          </a:p>
          <a:p>
            <a:pPr lvl="1" hangingPunct="1">
              <a:spcBef>
                <a:spcPts val="300"/>
              </a:spcBef>
            </a:pPr>
            <a:r>
              <a:rPr lang="en-GB" dirty="0"/>
              <a:t>Round the table reports from all RI’s </a:t>
            </a:r>
          </a:p>
          <a:p>
            <a:pPr hangingPunct="1">
              <a:spcBef>
                <a:spcPts val="300"/>
              </a:spcBef>
            </a:pPr>
            <a:r>
              <a:rPr lang="en-GB" dirty="0"/>
              <a:t>Service improvements</a:t>
            </a:r>
          </a:p>
          <a:p>
            <a:pPr lvl="1" hangingPunct="1">
              <a:spcBef>
                <a:spcPts val="300"/>
              </a:spcBef>
            </a:pPr>
            <a:r>
              <a:rPr lang="en-GB" dirty="0"/>
              <a:t>A look at the milestones and deliverables</a:t>
            </a:r>
          </a:p>
          <a:p>
            <a:pPr hangingPunct="1">
              <a:spcBef>
                <a:spcPts val="300"/>
              </a:spcBef>
            </a:pPr>
            <a:r>
              <a:rPr lang="en-GB" dirty="0"/>
              <a:t>A.O.B.</a:t>
            </a:r>
            <a:br>
              <a:rPr lang="en-GB" dirty="0"/>
            </a:br>
            <a:endParaRPr lang="en-US" dirty="0"/>
          </a:p>
        </p:txBody>
      </p:sp>
    </p:spTree>
    <p:extLst>
      <p:ext uri="{BB962C8B-B14F-4D97-AF65-F5344CB8AC3E}">
        <p14:creationId xmlns:p14="http://schemas.microsoft.com/office/powerpoint/2010/main" val="2114642729"/>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Body"/>
          <p:cNvSpPr txBox="1">
            <a:spLocks noGrp="1"/>
          </p:cNvSpPr>
          <p:nvPr>
            <p:ph type="body" idx="1"/>
          </p:nvPr>
        </p:nvSpPr>
        <p:spPr>
          <a:xfrm>
            <a:off x="1689100" y="1319743"/>
            <a:ext cx="21005800" cy="3455457"/>
          </a:xfrm>
          <a:prstGeom prst="rect">
            <a:avLst/>
          </a:prstGeom>
        </p:spPr>
        <p:txBody>
          <a:bodyPr anchor="t">
            <a:normAutofit/>
          </a:bodyPr>
          <a:lstStyle/>
          <a:p>
            <a:pPr>
              <a:spcBef>
                <a:spcPts val="300"/>
              </a:spcBef>
            </a:pPr>
            <a:r>
              <a:rPr lang="en-US" dirty="0"/>
              <a:t>Each RI delivers Access Units (~beam hours) to Projects with Users</a:t>
            </a:r>
          </a:p>
          <a:p>
            <a:pPr>
              <a:spcBef>
                <a:spcPts val="300"/>
              </a:spcBef>
            </a:pPr>
            <a:r>
              <a:rPr lang="en-US" dirty="0"/>
              <a:t>Two access modalities: physical/remote access</a:t>
            </a:r>
          </a:p>
          <a:p>
            <a:pPr lvl="1">
              <a:spcBef>
                <a:spcPts val="300"/>
              </a:spcBef>
            </a:pPr>
            <a:r>
              <a:rPr lang="en-US" dirty="0"/>
              <a:t>Physical: users at RI (user support)</a:t>
            </a:r>
          </a:p>
          <a:p>
            <a:pPr lvl="1">
              <a:spcBef>
                <a:spcPts val="300"/>
              </a:spcBef>
            </a:pPr>
            <a:r>
              <a:rPr lang="en-US" dirty="0"/>
              <a:t>Remote: users send samples to RI (handling, shipment)</a:t>
            </a:r>
          </a:p>
        </p:txBody>
      </p:sp>
      <p:sp>
        <p:nvSpPr>
          <p:cNvPr id="67" name="Text"/>
          <p:cNvSpPr txBox="1">
            <a:spLocks noGrp="1"/>
          </p:cNvSpPr>
          <p:nvPr>
            <p:ph type="body" idx="13"/>
          </p:nvPr>
        </p:nvSpPr>
        <p:spPr>
          <a:xfrm>
            <a:off x="6420788" y="109155"/>
            <a:ext cx="16692683" cy="1210588"/>
          </a:xfrm>
          <a:prstGeom prst="rect">
            <a:avLst/>
          </a:prstGeom>
        </p:spPr>
        <p:txBody>
          <a:bodyPr/>
          <a:lstStyle/>
          <a:p>
            <a:pPr marL="0" indent="0">
              <a:spcBef>
                <a:spcPts val="0"/>
              </a:spcBef>
              <a:buSzTx/>
              <a:buNone/>
              <a:defRPr sz="7200">
                <a:solidFill>
                  <a:srgbClr val="FFFFFF"/>
                </a:solidFill>
                <a:latin typeface="+mj-lt"/>
                <a:ea typeface="+mj-ea"/>
                <a:cs typeface="+mj-cs"/>
                <a:sym typeface="Calibri"/>
              </a:defRPr>
            </a:pPr>
            <a:r>
              <a:rPr lang="en-US" dirty="0">
                <a:solidFill>
                  <a:schemeClr val="tx1"/>
                </a:solidFill>
              </a:rPr>
              <a:t>WP4.1-3 Deliverables</a:t>
            </a:r>
          </a:p>
        </p:txBody>
      </p:sp>
      <p:sp>
        <p:nvSpPr>
          <p:cNvPr id="68" name="Slide Number"/>
          <p:cNvSpPr txBox="1">
            <a:spLocks noGrp="1"/>
          </p:cNvSpPr>
          <p:nvPr>
            <p:ph type="sldNum" sz="quarter" idx="2"/>
          </p:nvPr>
        </p:nvSpPr>
        <p:spPr>
          <a:xfrm>
            <a:off x="23695956" y="13081000"/>
            <a:ext cx="268785" cy="46990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3</a:t>
            </a:fld>
            <a:endParaRPr/>
          </a:p>
        </p:txBody>
      </p:sp>
      <p:pic>
        <p:nvPicPr>
          <p:cNvPr id="3" name="Picture 2">
            <a:extLst>
              <a:ext uri="{FF2B5EF4-FFF2-40B4-BE49-F238E27FC236}">
                <a16:creationId xmlns:a16="http://schemas.microsoft.com/office/drawing/2014/main" id="{BF963952-AE85-E023-95F3-EA4181CE2779}"/>
              </a:ext>
            </a:extLst>
          </p:cNvPr>
          <p:cNvPicPr>
            <a:picLocks noChangeAspect="1"/>
          </p:cNvPicPr>
          <p:nvPr/>
        </p:nvPicPr>
        <p:blipFill>
          <a:blip r:embed="rId2"/>
          <a:stretch>
            <a:fillRect/>
          </a:stretch>
        </p:blipFill>
        <p:spPr>
          <a:xfrm>
            <a:off x="1689100" y="4431447"/>
            <a:ext cx="18431967" cy="8536910"/>
          </a:xfrm>
          <a:prstGeom prst="rect">
            <a:avLst/>
          </a:prstGeom>
        </p:spPr>
      </p:pic>
    </p:spTree>
    <p:extLst>
      <p:ext uri="{BB962C8B-B14F-4D97-AF65-F5344CB8AC3E}">
        <p14:creationId xmlns:p14="http://schemas.microsoft.com/office/powerpoint/2010/main" val="3897346543"/>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8B30AA6-4A02-2DCB-D650-62EE49F667DE}"/>
              </a:ext>
            </a:extLst>
          </p:cNvPr>
          <p:cNvSpPr>
            <a:spLocks noGrp="1"/>
          </p:cNvSpPr>
          <p:nvPr>
            <p:ph type="body" sz="quarter" idx="13"/>
          </p:nvPr>
        </p:nvSpPr>
        <p:spPr>
          <a:xfrm>
            <a:off x="6420788" y="109155"/>
            <a:ext cx="16692683" cy="1210588"/>
          </a:xfrm>
        </p:spPr>
        <p:txBody>
          <a:bodyPr/>
          <a:lstStyle/>
          <a:p>
            <a:pPr marL="0" indent="0">
              <a:buNone/>
            </a:pPr>
            <a:r>
              <a:rPr lang="en-GB" sz="7200" dirty="0">
                <a:latin typeface="+mj-lt"/>
              </a:rPr>
              <a:t>WP4.4 Service Improvements</a:t>
            </a:r>
          </a:p>
        </p:txBody>
      </p:sp>
      <p:sp>
        <p:nvSpPr>
          <p:cNvPr id="4" name="Slide Number Placeholder 3">
            <a:extLst>
              <a:ext uri="{FF2B5EF4-FFF2-40B4-BE49-F238E27FC236}">
                <a16:creationId xmlns:a16="http://schemas.microsoft.com/office/drawing/2014/main" id="{0D43A24D-FD68-31C1-D763-C4E54C7E30CF}"/>
              </a:ext>
            </a:extLst>
          </p:cNvPr>
          <p:cNvSpPr>
            <a:spLocks noGrp="1"/>
          </p:cNvSpPr>
          <p:nvPr>
            <p:ph type="sldNum" sz="quarter" idx="2"/>
          </p:nvPr>
        </p:nvSpPr>
        <p:spPr/>
        <p:txBody>
          <a:bodyPr/>
          <a:lstStyle/>
          <a:p>
            <a:fld id="{86CB4B4D-7CA3-9044-876B-883B54F8677D}" type="slidenum">
              <a:rPr lang="en-GB" smtClean="0"/>
              <a:t>4</a:t>
            </a:fld>
            <a:endParaRPr lang="en-GB"/>
          </a:p>
        </p:txBody>
      </p:sp>
      <p:sp>
        <p:nvSpPr>
          <p:cNvPr id="6" name="Body">
            <a:extLst>
              <a:ext uri="{FF2B5EF4-FFF2-40B4-BE49-F238E27FC236}">
                <a16:creationId xmlns:a16="http://schemas.microsoft.com/office/drawing/2014/main" id="{52AF9938-8412-E92C-5591-97FF9DF9CFFD}"/>
              </a:ext>
            </a:extLst>
          </p:cNvPr>
          <p:cNvSpPr txBox="1">
            <a:spLocks noGrp="1"/>
          </p:cNvSpPr>
          <p:nvPr>
            <p:ph type="body" idx="1"/>
          </p:nvPr>
        </p:nvSpPr>
        <p:spPr>
          <a:xfrm>
            <a:off x="1689100" y="1319743"/>
            <a:ext cx="11963275" cy="10925266"/>
          </a:xfrm>
          <a:prstGeom prst="rect">
            <a:avLst/>
          </a:prstGeom>
        </p:spPr>
        <p:txBody>
          <a:bodyPr anchor="t">
            <a:normAutofit/>
          </a:bodyPr>
          <a:lstStyle/>
          <a:p>
            <a:pPr marL="538163" marR="0" lvl="0" indent="-538163" algn="l" defTabSz="914400" rtl="0" eaLnBrk="1" fontAlgn="auto" latinLnBrk="0" hangingPunct="1">
              <a:lnSpc>
                <a:spcPct val="100000"/>
              </a:lnSpc>
              <a:spcBef>
                <a:spcPct val="20000"/>
              </a:spcBef>
              <a:spcAft>
                <a:spcPts val="0"/>
              </a:spcAft>
              <a:buClrTx/>
              <a:buSzTx/>
              <a:buFont typeface="Arial" pitchFamily="34" charset="0"/>
              <a:buChar char="•"/>
              <a:defRPr/>
            </a:pPr>
            <a:r>
              <a:rPr kumimoji="0" lang="en-US" sz="5400" b="0" i="0" u="none" strike="noStrike" kern="1200" cap="none" spc="0" normalizeH="0" baseline="0" noProof="0" dirty="0">
                <a:ln>
                  <a:noFill/>
                </a:ln>
                <a:solidFill>
                  <a:prstClr val="black"/>
                </a:solidFill>
                <a:effectLst/>
                <a:uLnTx/>
                <a:uFillTx/>
                <a:latin typeface="+mn-lt"/>
                <a:ea typeface="+mn-ea"/>
                <a:cs typeface="+mn-cs"/>
              </a:rPr>
              <a:t>Aimed at improving access to RI for EURO-LABS</a:t>
            </a:r>
          </a:p>
          <a:p>
            <a:pPr marL="1230313" marR="0" lvl="1" indent="-773113" algn="l" defTabSz="914400" rtl="0" eaLnBrk="1" fontAlgn="auto" latinLnBrk="0" hangingPunct="1">
              <a:lnSpc>
                <a:spcPct val="100000"/>
              </a:lnSpc>
              <a:spcBef>
                <a:spcPct val="20000"/>
              </a:spcBef>
              <a:spcAft>
                <a:spcPts val="0"/>
              </a:spcAft>
              <a:buClrTx/>
              <a:buSzTx/>
              <a:buFont typeface="Arial" pitchFamily="34" charset="0"/>
              <a:buChar char="–"/>
              <a:defRPr/>
            </a:pPr>
            <a:r>
              <a:rPr kumimoji="0" lang="en-US" sz="5400" b="0" i="0" u="none" strike="noStrike" kern="1200" cap="none" spc="0" normalizeH="0" baseline="0" noProof="0" dirty="0">
                <a:ln>
                  <a:noFill/>
                </a:ln>
                <a:solidFill>
                  <a:prstClr val="black"/>
                </a:solidFill>
                <a:effectLst/>
                <a:uLnTx/>
                <a:uFillTx/>
                <a:latin typeface="+mn-lt"/>
                <a:ea typeface="+mn-ea"/>
                <a:cs typeface="+mn-cs"/>
              </a:rPr>
              <a:t>Each RI proposed improvements with maximum impact on user access</a:t>
            </a:r>
          </a:p>
          <a:p>
            <a:pPr marL="1230313" marR="0" lvl="1" indent="-773113" algn="l" defTabSz="914400" rtl="0" eaLnBrk="1" fontAlgn="auto" latinLnBrk="0" hangingPunct="1">
              <a:lnSpc>
                <a:spcPct val="100000"/>
              </a:lnSpc>
              <a:spcBef>
                <a:spcPct val="20000"/>
              </a:spcBef>
              <a:spcAft>
                <a:spcPts val="0"/>
              </a:spcAft>
              <a:buClrTx/>
              <a:buSzTx/>
              <a:buFont typeface="Arial" pitchFamily="34" charset="0"/>
              <a:buChar char="–"/>
              <a:defRPr/>
            </a:pPr>
            <a:r>
              <a:rPr kumimoji="0" lang="en-US" sz="5400" b="0" i="0" u="none" strike="noStrike" kern="1200" cap="none" spc="0" normalizeH="0" baseline="0" noProof="0" dirty="0">
                <a:ln>
                  <a:noFill/>
                </a:ln>
                <a:solidFill>
                  <a:prstClr val="black"/>
                </a:solidFill>
                <a:effectLst/>
                <a:uLnTx/>
                <a:uFillTx/>
                <a:latin typeface="+mn-lt"/>
                <a:ea typeface="+mn-ea"/>
                <a:cs typeface="+mn-cs"/>
              </a:rPr>
              <a:t>Improvements have to be ready in Y2 of the project</a:t>
            </a:r>
          </a:p>
          <a:p>
            <a:pPr marL="1230313" marR="0" lvl="1" indent="-773113" algn="l" defTabSz="914400" rtl="0" eaLnBrk="1" fontAlgn="auto" latinLnBrk="0" hangingPunct="1">
              <a:lnSpc>
                <a:spcPct val="100000"/>
              </a:lnSpc>
              <a:spcBef>
                <a:spcPct val="20000"/>
              </a:spcBef>
              <a:spcAft>
                <a:spcPts val="0"/>
              </a:spcAft>
              <a:buClrTx/>
              <a:buSzTx/>
              <a:buFont typeface="Arial" pitchFamily="34" charset="0"/>
              <a:buChar char="–"/>
              <a:defRPr/>
            </a:pPr>
            <a:r>
              <a:rPr kumimoji="0" lang="en-US" sz="5400" b="0" i="0" u="none" strike="noStrike" kern="1200" cap="none" spc="0" normalizeH="0" baseline="0" noProof="0" dirty="0">
                <a:ln>
                  <a:noFill/>
                </a:ln>
                <a:solidFill>
                  <a:prstClr val="black"/>
                </a:solidFill>
                <a:effectLst/>
                <a:uLnTx/>
                <a:uFillTx/>
                <a:latin typeface="+mn-lt"/>
                <a:ea typeface="+mn-ea"/>
                <a:cs typeface="+mn-cs"/>
              </a:rPr>
              <a:t>EC contributions are matched by RI’s own funding, typically exceeding EC</a:t>
            </a:r>
          </a:p>
        </p:txBody>
      </p:sp>
      <p:pic>
        <p:nvPicPr>
          <p:cNvPr id="8" name="Picture 7">
            <a:extLst>
              <a:ext uri="{FF2B5EF4-FFF2-40B4-BE49-F238E27FC236}">
                <a16:creationId xmlns:a16="http://schemas.microsoft.com/office/drawing/2014/main" id="{1433C6E4-9D11-7BD3-EABA-2010A04AB28C}"/>
              </a:ext>
            </a:extLst>
          </p:cNvPr>
          <p:cNvPicPr>
            <a:picLocks noChangeAspect="1"/>
          </p:cNvPicPr>
          <p:nvPr/>
        </p:nvPicPr>
        <p:blipFill>
          <a:blip r:embed="rId2"/>
          <a:stretch>
            <a:fillRect/>
          </a:stretch>
        </p:blipFill>
        <p:spPr>
          <a:xfrm>
            <a:off x="15970956" y="1135076"/>
            <a:ext cx="8413044" cy="11945923"/>
          </a:xfrm>
          <a:prstGeom prst="rect">
            <a:avLst/>
          </a:prstGeom>
        </p:spPr>
      </p:pic>
    </p:spTree>
    <p:extLst>
      <p:ext uri="{BB962C8B-B14F-4D97-AF65-F5344CB8AC3E}">
        <p14:creationId xmlns:p14="http://schemas.microsoft.com/office/powerpoint/2010/main" val="4222846790"/>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8B30AA6-4A02-2DCB-D650-62EE49F667DE}"/>
              </a:ext>
            </a:extLst>
          </p:cNvPr>
          <p:cNvSpPr>
            <a:spLocks noGrp="1"/>
          </p:cNvSpPr>
          <p:nvPr>
            <p:ph type="body" sz="quarter" idx="13"/>
          </p:nvPr>
        </p:nvSpPr>
        <p:spPr>
          <a:xfrm>
            <a:off x="6420788" y="109155"/>
            <a:ext cx="16692683" cy="1210588"/>
          </a:xfrm>
        </p:spPr>
        <p:txBody>
          <a:bodyPr/>
          <a:lstStyle/>
          <a:p>
            <a:pPr marL="0" indent="0">
              <a:buNone/>
            </a:pPr>
            <a:r>
              <a:rPr lang="en-GB" sz="7200" dirty="0">
                <a:latin typeface="+mj-lt"/>
              </a:rPr>
              <a:t>WP4 - Milestones</a:t>
            </a:r>
          </a:p>
        </p:txBody>
      </p:sp>
      <p:sp>
        <p:nvSpPr>
          <p:cNvPr id="4" name="Slide Number Placeholder 3">
            <a:extLst>
              <a:ext uri="{FF2B5EF4-FFF2-40B4-BE49-F238E27FC236}">
                <a16:creationId xmlns:a16="http://schemas.microsoft.com/office/drawing/2014/main" id="{0D43A24D-FD68-31C1-D763-C4E54C7E30CF}"/>
              </a:ext>
            </a:extLst>
          </p:cNvPr>
          <p:cNvSpPr>
            <a:spLocks noGrp="1"/>
          </p:cNvSpPr>
          <p:nvPr>
            <p:ph type="sldNum" sz="quarter" idx="2"/>
          </p:nvPr>
        </p:nvSpPr>
        <p:spPr/>
        <p:txBody>
          <a:bodyPr/>
          <a:lstStyle/>
          <a:p>
            <a:fld id="{86CB4B4D-7CA3-9044-876B-883B54F8677D}" type="slidenum">
              <a:rPr lang="en-GB" smtClean="0"/>
              <a:t>5</a:t>
            </a:fld>
            <a:endParaRPr lang="en-GB"/>
          </a:p>
        </p:txBody>
      </p:sp>
      <p:pic>
        <p:nvPicPr>
          <p:cNvPr id="7" name="Picture 6">
            <a:extLst>
              <a:ext uri="{FF2B5EF4-FFF2-40B4-BE49-F238E27FC236}">
                <a16:creationId xmlns:a16="http://schemas.microsoft.com/office/drawing/2014/main" id="{710FA351-B590-5B19-3487-C25BB8B38409}"/>
              </a:ext>
            </a:extLst>
          </p:cNvPr>
          <p:cNvPicPr>
            <a:picLocks noChangeAspect="1"/>
          </p:cNvPicPr>
          <p:nvPr/>
        </p:nvPicPr>
        <p:blipFill>
          <a:blip r:embed="rId2"/>
          <a:stretch>
            <a:fillRect/>
          </a:stretch>
        </p:blipFill>
        <p:spPr>
          <a:xfrm>
            <a:off x="2597727" y="1319743"/>
            <a:ext cx="17028279" cy="10942301"/>
          </a:xfrm>
          <a:prstGeom prst="rect">
            <a:avLst/>
          </a:prstGeom>
        </p:spPr>
      </p:pic>
      <p:sp>
        <p:nvSpPr>
          <p:cNvPr id="9" name="TextBox 8">
            <a:extLst>
              <a:ext uri="{FF2B5EF4-FFF2-40B4-BE49-F238E27FC236}">
                <a16:creationId xmlns:a16="http://schemas.microsoft.com/office/drawing/2014/main" id="{2BFCD7C3-A3B9-BA23-CACE-93911D322A73}"/>
              </a:ext>
            </a:extLst>
          </p:cNvPr>
          <p:cNvSpPr txBox="1"/>
          <p:nvPr/>
        </p:nvSpPr>
        <p:spPr>
          <a:xfrm rot="16200000">
            <a:off x="19200799" y="2752017"/>
            <a:ext cx="1748877" cy="56425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r>
              <a:rPr kumimoji="0" lang="en-GB" sz="3000" b="1" i="0" u="none" strike="noStrike" cap="none" spc="0" normalizeH="0" baseline="0" dirty="0">
                <a:ln>
                  <a:noFill/>
                </a:ln>
                <a:solidFill>
                  <a:srgbClr val="000000"/>
                </a:solidFill>
                <a:effectLst/>
                <a:uFillTx/>
                <a:latin typeface="Helvetica Neue"/>
                <a:ea typeface="Helvetica Neue"/>
                <a:cs typeface="Helvetica Neue"/>
                <a:sym typeface="Helvetica Neue"/>
              </a:rPr>
              <a:t>TA - M24</a:t>
            </a:r>
          </a:p>
        </p:txBody>
      </p:sp>
      <p:sp>
        <p:nvSpPr>
          <p:cNvPr id="10" name="TextBox 9">
            <a:extLst>
              <a:ext uri="{FF2B5EF4-FFF2-40B4-BE49-F238E27FC236}">
                <a16:creationId xmlns:a16="http://schemas.microsoft.com/office/drawing/2014/main" id="{38667BA7-0EBC-D9B1-FED5-FC24DBA90AB1}"/>
              </a:ext>
            </a:extLst>
          </p:cNvPr>
          <p:cNvSpPr txBox="1"/>
          <p:nvPr/>
        </p:nvSpPr>
        <p:spPr>
          <a:xfrm rot="16200000">
            <a:off x="18067475" y="8807086"/>
            <a:ext cx="4015523" cy="56425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r>
              <a:rPr kumimoji="0" lang="en-GB" sz="3000" b="1" i="0" u="none" strike="noStrike" cap="none" spc="0" normalizeH="0" baseline="0" dirty="0">
                <a:ln>
                  <a:noFill/>
                </a:ln>
                <a:solidFill>
                  <a:srgbClr val="000000"/>
                </a:solidFill>
                <a:effectLst/>
                <a:uFillTx/>
                <a:latin typeface="Helvetica Neue"/>
                <a:ea typeface="Helvetica Neue"/>
                <a:cs typeface="Helvetica Neue"/>
                <a:sym typeface="Helvetica Neue"/>
              </a:rPr>
              <a:t>SI – M12 – M18 – M24</a:t>
            </a:r>
          </a:p>
        </p:txBody>
      </p:sp>
      <p:sp>
        <p:nvSpPr>
          <p:cNvPr id="11" name="TextBox 10">
            <a:extLst>
              <a:ext uri="{FF2B5EF4-FFF2-40B4-BE49-F238E27FC236}">
                <a16:creationId xmlns:a16="http://schemas.microsoft.com/office/drawing/2014/main" id="{B10E1ED8-E8DE-AA9E-ACA9-6AC84100E280}"/>
              </a:ext>
            </a:extLst>
          </p:cNvPr>
          <p:cNvSpPr txBox="1"/>
          <p:nvPr/>
        </p:nvSpPr>
        <p:spPr>
          <a:xfrm>
            <a:off x="7931508" y="12262044"/>
            <a:ext cx="6360716" cy="56425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r>
              <a:rPr kumimoji="0" lang="en-GB" sz="3000" b="1" i="0" u="none" strike="noStrike" cap="none" spc="0" normalizeH="0" baseline="0" dirty="0">
                <a:ln>
                  <a:noFill/>
                </a:ln>
                <a:solidFill>
                  <a:srgbClr val="000000"/>
                </a:solidFill>
                <a:effectLst/>
                <a:uFillTx/>
                <a:latin typeface="Helvetica Neue"/>
                <a:ea typeface="Helvetica Neue"/>
                <a:cs typeface="Helvetica Neue"/>
                <a:sym typeface="Helvetica Neue"/>
              </a:rPr>
              <a:t>All deliverables (1 TA, 3 SI)  in M46</a:t>
            </a:r>
          </a:p>
        </p:txBody>
      </p:sp>
    </p:spTree>
    <p:extLst>
      <p:ext uri="{BB962C8B-B14F-4D97-AF65-F5344CB8AC3E}">
        <p14:creationId xmlns:p14="http://schemas.microsoft.com/office/powerpoint/2010/main" val="1097082491"/>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Slide Number"/>
          <p:cNvSpPr txBox="1">
            <a:spLocks noGrp="1"/>
          </p:cNvSpPr>
          <p:nvPr>
            <p:ph type="sldNum" sz="quarter" idx="2"/>
          </p:nvPr>
        </p:nvSpPr>
        <p:spPr>
          <a:xfrm>
            <a:off x="23695626" y="13081000"/>
            <a:ext cx="268785" cy="469900"/>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t>6</a:t>
            </a:fld>
            <a:endParaRPr/>
          </a:p>
        </p:txBody>
      </p:sp>
      <p:sp>
        <p:nvSpPr>
          <p:cNvPr id="64" name="Text"/>
          <p:cNvSpPr txBox="1">
            <a:spLocks noGrp="1"/>
          </p:cNvSpPr>
          <p:nvPr>
            <p:ph type="body" idx="13"/>
          </p:nvPr>
        </p:nvSpPr>
        <p:spPr>
          <a:prstGeom prst="rect">
            <a:avLst/>
          </a:prstGeom>
        </p:spPr>
        <p:txBody>
          <a:bodyPr/>
          <a:lstStyle/>
          <a:p>
            <a:pPr marL="0" indent="0">
              <a:spcBef>
                <a:spcPts val="0"/>
              </a:spcBef>
              <a:buSzTx/>
              <a:buNone/>
              <a:defRPr sz="7200">
                <a:solidFill>
                  <a:srgbClr val="FFFFFF"/>
                </a:solidFill>
                <a:latin typeface="+mj-lt"/>
                <a:ea typeface="+mj-ea"/>
                <a:cs typeface="+mj-cs"/>
                <a:sym typeface="Calibri"/>
              </a:defRPr>
            </a:pPr>
            <a:r>
              <a:rPr lang="en-US" dirty="0">
                <a:solidFill>
                  <a:schemeClr val="tx1"/>
                </a:solidFill>
              </a:rPr>
              <a:t>User Selection Panel for TA in WP4</a:t>
            </a:r>
            <a:endParaRPr dirty="0">
              <a:solidFill>
                <a:schemeClr val="tx1"/>
              </a:solidFill>
            </a:endParaRPr>
          </a:p>
        </p:txBody>
      </p:sp>
      <p:sp>
        <p:nvSpPr>
          <p:cNvPr id="3" name="Content Placeholder 2">
            <a:extLst>
              <a:ext uri="{FF2B5EF4-FFF2-40B4-BE49-F238E27FC236}">
                <a16:creationId xmlns:a16="http://schemas.microsoft.com/office/drawing/2014/main" id="{290F3F0A-529D-48AF-0FB5-B8BF5AECEAE1}"/>
              </a:ext>
            </a:extLst>
          </p:cNvPr>
          <p:cNvSpPr txBox="1">
            <a:spLocks/>
          </p:cNvSpPr>
          <p:nvPr/>
        </p:nvSpPr>
        <p:spPr>
          <a:xfrm>
            <a:off x="395536" y="1709530"/>
            <a:ext cx="23300090" cy="1109207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defRPr/>
            </a:pPr>
            <a:r>
              <a:rPr lang="en-GB" sz="4000" dirty="0"/>
              <a:t>RD50-&gt;DRD3 (Solid): Gianluigi </a:t>
            </a:r>
            <a:r>
              <a:rPr lang="en-GB" sz="4000" dirty="0" err="1"/>
              <a:t>Casse</a:t>
            </a:r>
            <a:r>
              <a:rPr lang="en-GB" sz="4000" dirty="0"/>
              <a:t> (Univ. Liverpool) </a:t>
            </a:r>
            <a:r>
              <a:rPr lang="en-GB" sz="4000" dirty="0">
                <a:hlinkClick r:id="rId2"/>
              </a:rPr>
              <a:t>&lt;gcasse@hep.ph.liv.ac.uk&gt;</a:t>
            </a:r>
            <a:br>
              <a:rPr lang="en-GB" sz="4000" dirty="0"/>
            </a:br>
            <a:r>
              <a:rPr lang="en-GB" sz="4000" dirty="0"/>
              <a:t>RD51-&gt;DRD1 (Gas): </a:t>
            </a:r>
            <a:r>
              <a:rPr lang="en-GB" sz="4000" dirty="0" err="1"/>
              <a:t>Eraldo</a:t>
            </a:r>
            <a:r>
              <a:rPr lang="en-GB" sz="4000" dirty="0"/>
              <a:t> </a:t>
            </a:r>
            <a:r>
              <a:rPr lang="en-GB" sz="4000" dirty="0" err="1"/>
              <a:t>Oliveri</a:t>
            </a:r>
            <a:r>
              <a:rPr lang="en-GB" sz="4000" dirty="0"/>
              <a:t> (CERN) </a:t>
            </a:r>
            <a:r>
              <a:rPr lang="en-GB" sz="4000" dirty="0">
                <a:hlinkClick r:id="rId3"/>
              </a:rPr>
              <a:t>&lt;Eraldo.Oliveri@cern.ch&gt;</a:t>
            </a:r>
            <a:br>
              <a:rPr lang="en-GB" sz="4000" dirty="0"/>
            </a:br>
            <a:r>
              <a:rPr lang="en-GB" sz="4000" dirty="0"/>
              <a:t>RD53-&gt;DRD7 (Electronics): </a:t>
            </a:r>
            <a:r>
              <a:rPr lang="en-GB" sz="4000" dirty="0" err="1"/>
              <a:t>Mohsine</a:t>
            </a:r>
            <a:r>
              <a:rPr lang="en-GB" sz="4000" dirty="0"/>
              <a:t> MENOUNI (CPPM Marseille)</a:t>
            </a:r>
            <a:r>
              <a:rPr lang="en-GB" sz="4000" dirty="0">
                <a:hlinkClick r:id="rId4"/>
              </a:rPr>
              <a:t>&lt;menouni@cppm.in2p3.fr&gt;</a:t>
            </a:r>
            <a:br>
              <a:rPr lang="en-GB" sz="4000" dirty="0"/>
            </a:br>
            <a:r>
              <a:rPr lang="en-GB" sz="4000" dirty="0"/>
              <a:t>LHC experiments: Anna </a:t>
            </a:r>
            <a:r>
              <a:rPr lang="en-GB" sz="4000" dirty="0" err="1"/>
              <a:t>Macchiolo</a:t>
            </a:r>
            <a:r>
              <a:rPr lang="en-GB" sz="4000" dirty="0"/>
              <a:t> (Univ. Zurich)  </a:t>
            </a:r>
            <a:r>
              <a:rPr lang="en-GB" sz="4000" dirty="0">
                <a:hlinkClick r:id="rId5"/>
              </a:rPr>
              <a:t>Anna.Macchiolo@cern.ch</a:t>
            </a:r>
            <a:br>
              <a:rPr lang="en-GB" sz="4000" dirty="0"/>
            </a:br>
            <a:r>
              <a:rPr lang="en-GB" sz="4000" dirty="0"/>
              <a:t>DRD6(Calorimetry): to be nominated (2023, when proto-collaboration formed)</a:t>
            </a:r>
            <a:br>
              <a:rPr lang="en-GB" sz="4000" dirty="0"/>
            </a:br>
            <a:r>
              <a:rPr lang="en-GB" sz="4000" dirty="0"/>
              <a:t>WP4.1: Eva Barbara Holzer (CERN) </a:t>
            </a:r>
            <a:r>
              <a:rPr lang="en-GB" sz="4000" dirty="0">
                <a:hlinkClick r:id="rId6"/>
              </a:rPr>
              <a:t>&lt;Barbara.Holzer@cern.ch&gt;</a:t>
            </a:r>
            <a:br>
              <a:rPr lang="en-GB" sz="4000" dirty="0"/>
            </a:br>
            <a:r>
              <a:rPr lang="en-GB" sz="4000" dirty="0"/>
              <a:t>WP4.2: Fernando </a:t>
            </a:r>
            <a:r>
              <a:rPr lang="en-GB" sz="4000" dirty="0" err="1"/>
              <a:t>Arteche</a:t>
            </a:r>
            <a:r>
              <a:rPr lang="en-GB" sz="4000" dirty="0"/>
              <a:t> (</a:t>
            </a:r>
            <a:r>
              <a:rPr lang="en-GB" sz="4000" dirty="0" err="1"/>
              <a:t>Itainnova</a:t>
            </a:r>
            <a:r>
              <a:rPr lang="en-GB" sz="4000" dirty="0"/>
              <a:t>) </a:t>
            </a:r>
            <a:r>
              <a:rPr lang="en-GB" sz="4000" dirty="0">
                <a:hlinkClick r:id="rId7"/>
              </a:rPr>
              <a:t>&lt;farteche@itainnova.es&gt;</a:t>
            </a:r>
            <a:br>
              <a:rPr lang="en-GB" sz="4000" dirty="0"/>
            </a:br>
            <a:r>
              <a:rPr lang="en-GB" sz="4000" dirty="0"/>
              <a:t>WP4.3: Michael Moll (CERN) </a:t>
            </a:r>
            <a:r>
              <a:rPr lang="en-GB" sz="4000" dirty="0">
                <a:hlinkClick r:id="rId8"/>
              </a:rPr>
              <a:t>&lt;Michael.Moll@cern.ch&gt;</a:t>
            </a:r>
            <a:br>
              <a:rPr lang="en-GB" sz="4000" dirty="0"/>
            </a:br>
            <a:r>
              <a:rPr lang="en-GB" sz="4000" dirty="0"/>
              <a:t>WP4: Marko </a:t>
            </a:r>
            <a:r>
              <a:rPr lang="en-GB" sz="4000" dirty="0" err="1"/>
              <a:t>Mikuz</a:t>
            </a:r>
            <a:r>
              <a:rPr lang="en-GB" sz="4000" dirty="0"/>
              <a:t> (Univ. Ljubljana &amp; JSI) </a:t>
            </a:r>
            <a:r>
              <a:rPr lang="en-GB" sz="4000" dirty="0">
                <a:hlinkClick r:id="rId9"/>
              </a:rPr>
              <a:t>&lt;Marko.Mikuz@cern.ch&gt;</a:t>
            </a:r>
            <a:r>
              <a:rPr lang="en-GB" sz="4000" dirty="0"/>
              <a:t> (Chair)</a:t>
            </a:r>
            <a:endParaRPr kumimoji="0" lang="en-GB" sz="4000" b="0" i="1" u="none" strike="noStrike" kern="1200" cap="none" spc="0" normalizeH="0" baseline="0" noProof="0" dirty="0">
              <a:ln>
                <a:noFill/>
              </a:ln>
              <a:solidFill>
                <a:sysClr val="windowText" lastClr="000000"/>
              </a:solidFill>
              <a:effectLst/>
              <a:uLnTx/>
              <a:uFillTx/>
              <a:latin typeface="Calibri"/>
              <a:ea typeface="+mn-ea"/>
              <a:cs typeface="+mn-cs"/>
            </a:endParaRPr>
          </a:p>
          <a:p>
            <a:pPr marL="1270000" marR="0" lvl="2" indent="-355600" algn="l" defTabSz="914400" rtl="0" eaLnBrk="1" fontAlgn="auto" latinLnBrk="0" hangingPunct="1">
              <a:lnSpc>
                <a:spcPct val="100000"/>
              </a:lnSpc>
              <a:spcBef>
                <a:spcPct val="20000"/>
              </a:spcBef>
              <a:spcAft>
                <a:spcPts val="0"/>
              </a:spcAft>
              <a:buClrTx/>
              <a:buSzTx/>
              <a:buFont typeface="Arial" pitchFamily="34" charset="0"/>
              <a:buChar char="•"/>
              <a:defRPr/>
            </a:pPr>
            <a:endParaRPr kumimoji="0" lang="en-GB" sz="4000" b="0" i="1" u="none" strike="noStrike" kern="1200" cap="none" spc="0" normalizeH="0" baseline="0" noProof="0" dirty="0">
              <a:ln>
                <a:noFill/>
              </a:ln>
              <a:solidFill>
                <a:sysClr val="windowText" lastClr="000000"/>
              </a:solidFill>
              <a:effectLst/>
              <a:uLnTx/>
              <a:uFillTx/>
              <a:latin typeface="Calibri"/>
              <a:ea typeface="+mn-ea"/>
              <a:cs typeface="+mn-cs"/>
            </a:endParaRP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Slide Number"/>
          <p:cNvSpPr txBox="1">
            <a:spLocks noGrp="1"/>
          </p:cNvSpPr>
          <p:nvPr>
            <p:ph type="sldNum" sz="quarter" idx="2"/>
          </p:nvPr>
        </p:nvSpPr>
        <p:spPr>
          <a:xfrm>
            <a:off x="23695626" y="13081000"/>
            <a:ext cx="268785" cy="46990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7</a:t>
            </a:fld>
            <a:endParaRPr/>
          </a:p>
        </p:txBody>
      </p:sp>
      <p:sp>
        <p:nvSpPr>
          <p:cNvPr id="64" name="Text"/>
          <p:cNvSpPr txBox="1">
            <a:spLocks noGrp="1"/>
          </p:cNvSpPr>
          <p:nvPr>
            <p:ph type="body" idx="13"/>
          </p:nvPr>
        </p:nvSpPr>
        <p:spPr>
          <a:prstGeom prst="rect">
            <a:avLst/>
          </a:prstGeom>
        </p:spPr>
        <p:txBody>
          <a:bodyPr/>
          <a:lstStyle/>
          <a:p>
            <a:pPr marL="0" indent="0">
              <a:spcBef>
                <a:spcPts val="0"/>
              </a:spcBef>
              <a:buSzTx/>
              <a:buNone/>
              <a:defRPr sz="7200">
                <a:solidFill>
                  <a:srgbClr val="FFFFFF"/>
                </a:solidFill>
                <a:latin typeface="+mj-lt"/>
                <a:ea typeface="+mj-ea"/>
                <a:cs typeface="+mj-cs"/>
                <a:sym typeface="Calibri"/>
              </a:defRPr>
            </a:pPr>
            <a:r>
              <a:rPr lang="en-US" dirty="0">
                <a:solidFill>
                  <a:schemeClr val="tx1"/>
                </a:solidFill>
              </a:rPr>
              <a:t>Acceptance Procedure for TA in WP4</a:t>
            </a:r>
            <a:endParaRPr dirty="0">
              <a:solidFill>
                <a:schemeClr val="tx1"/>
              </a:solidFill>
            </a:endParaRPr>
          </a:p>
        </p:txBody>
      </p:sp>
      <p:sp>
        <p:nvSpPr>
          <p:cNvPr id="3" name="Content Placeholder 2">
            <a:extLst>
              <a:ext uri="{FF2B5EF4-FFF2-40B4-BE49-F238E27FC236}">
                <a16:creationId xmlns:a16="http://schemas.microsoft.com/office/drawing/2014/main" id="{290F3F0A-529D-48AF-0FB5-B8BF5AECEAE1}"/>
              </a:ext>
            </a:extLst>
          </p:cNvPr>
          <p:cNvSpPr txBox="1">
            <a:spLocks/>
          </p:cNvSpPr>
          <p:nvPr/>
        </p:nvSpPr>
        <p:spPr>
          <a:xfrm>
            <a:off x="395536" y="1709530"/>
            <a:ext cx="23300090" cy="1109207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sz="3200" dirty="0"/>
              <a:t>0) There might be the requirement for the Project to be pre-approved by the Facility's managerial structure (e.g. CERN test-beam -&gt; SPSC).  </a:t>
            </a:r>
            <a:br>
              <a:rPr lang="en-GB" sz="3200" dirty="0"/>
            </a:br>
            <a:endParaRPr lang="en-GB" sz="3200" dirty="0"/>
          </a:p>
          <a:p>
            <a:pPr marL="514350" indent="-514350">
              <a:buAutoNum type="alphaLcParenR"/>
            </a:pPr>
            <a:r>
              <a:rPr lang="en-GB" sz="3200" dirty="0"/>
              <a:t>The PI (User Group Leader) of the project fills in the two forms (application form, application data) from the </a:t>
            </a:r>
            <a:r>
              <a:rPr lang="en-GB" sz="3200" dirty="0" err="1"/>
              <a:t>Eurolabs</a:t>
            </a:r>
            <a:r>
              <a:rPr lang="en-GB" sz="3200" dirty="0"/>
              <a:t> </a:t>
            </a:r>
            <a:r>
              <a:rPr lang="en-GB" sz="3200" dirty="0">
                <a:hlinkClick r:id="rId2"/>
              </a:rPr>
              <a:t>https://web.infn.it/EURO-LABS/how-to-apply-for-transnational-access/</a:t>
            </a:r>
            <a:r>
              <a:rPr lang="en-GB" sz="3200" dirty="0"/>
              <a:t> and submits them to the Facility Coordinator (FC).</a:t>
            </a:r>
          </a:p>
          <a:p>
            <a:pPr marL="514350" indent="-514350">
              <a:buAutoNum type="alphaLcParenR"/>
            </a:pPr>
            <a:endParaRPr lang="en-GB" sz="3200" dirty="0"/>
          </a:p>
          <a:p>
            <a:pPr marL="0" indent="0">
              <a:buNone/>
            </a:pPr>
            <a:r>
              <a:rPr lang="en-GB" dirty="0"/>
              <a:t>b</a:t>
            </a:r>
            <a:r>
              <a:rPr lang="en-GB" sz="3200" dirty="0"/>
              <a:t>) The FC sends the Project Office (PO) a notification of the Project pre-approval (including resources allocated) based on the submitted application forms, the contact with the PI and resources availability.</a:t>
            </a:r>
            <a:br>
              <a:rPr lang="en-GB" sz="3200" dirty="0"/>
            </a:br>
            <a:endParaRPr lang="en-GB" sz="3200" dirty="0"/>
          </a:p>
          <a:p>
            <a:pPr marL="0" indent="0">
              <a:buNone/>
            </a:pPr>
            <a:r>
              <a:rPr lang="en-GB" dirty="0"/>
              <a:t>c</a:t>
            </a:r>
            <a:r>
              <a:rPr lang="en-GB" sz="3200" dirty="0"/>
              <a:t>) The PO notifies the USP. Any objections should be sent by USP members to the USP mailing list, cc to PO and FC. In case of objections the USP needs to convene remotely and find a solution.</a:t>
            </a:r>
            <a:br>
              <a:rPr lang="en-GB" sz="3200" dirty="0"/>
            </a:br>
            <a:endParaRPr lang="en-GB" sz="3200" dirty="0"/>
          </a:p>
          <a:p>
            <a:pPr marL="0" indent="0">
              <a:buNone/>
            </a:pPr>
            <a:r>
              <a:rPr lang="en-GB" dirty="0"/>
              <a:t>d</a:t>
            </a:r>
            <a:r>
              <a:rPr lang="en-GB" sz="3200" dirty="0"/>
              <a:t>) With no objections raised by USP within 2 weeks, PO notifies back the FC that the Project can go ahead.</a:t>
            </a:r>
          </a:p>
        </p:txBody>
      </p:sp>
    </p:spTree>
    <p:extLst>
      <p:ext uri="{BB962C8B-B14F-4D97-AF65-F5344CB8AC3E}">
        <p14:creationId xmlns:p14="http://schemas.microsoft.com/office/powerpoint/2010/main" val="2162211769"/>
      </p:ext>
    </p:extLst>
  </p:cSld>
  <p:clrMapOvr>
    <a:masterClrMapping/>
  </p:clrMapOvr>
  <p:transitio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Calibri"/>
        <a:ea typeface="Calibri"/>
        <a:cs typeface="Calibri"/>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Calibri"/>
        <a:ea typeface="Calibri"/>
        <a:cs typeface="Calibri"/>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3408</TotalTime>
  <Words>558</Words>
  <Application>Microsoft Macintosh PowerPoint</Application>
  <PresentationFormat>Custom</PresentationFormat>
  <Paragraphs>42</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Helvetica Neue</vt:lpstr>
      <vt:lpstr>Helvetica Neue Light</vt:lpstr>
      <vt:lpstr>Helvetica Neue Medium</vt: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Mikuž, Marko</cp:lastModifiedBy>
  <cp:revision>5</cp:revision>
  <dcterms:modified xsi:type="dcterms:W3CDTF">2023-01-30T09:57:17Z</dcterms:modified>
</cp:coreProperties>
</file>