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8" r:id="rId1"/>
  </p:sldMasterIdLst>
  <p:notesMasterIdLst>
    <p:notesMasterId r:id="rId66"/>
  </p:notesMasterIdLst>
  <p:handoutMasterIdLst>
    <p:handoutMasterId r:id="rId67"/>
  </p:handoutMasterIdLst>
  <p:sldIdLst>
    <p:sldId id="611" r:id="rId2"/>
    <p:sldId id="2739" r:id="rId3"/>
    <p:sldId id="2740" r:id="rId4"/>
    <p:sldId id="2741" r:id="rId5"/>
    <p:sldId id="2491" r:id="rId6"/>
    <p:sldId id="2265" r:id="rId7"/>
    <p:sldId id="2707" r:id="rId8"/>
    <p:sldId id="2746" r:id="rId9"/>
    <p:sldId id="2749" r:id="rId10"/>
    <p:sldId id="2747" r:id="rId11"/>
    <p:sldId id="2726" r:id="rId12"/>
    <p:sldId id="2761" r:id="rId13"/>
    <p:sldId id="2718" r:id="rId14"/>
    <p:sldId id="2756" r:id="rId15"/>
    <p:sldId id="2719" r:id="rId16"/>
    <p:sldId id="2720" r:id="rId17"/>
    <p:sldId id="2748" r:id="rId18"/>
    <p:sldId id="2721" r:id="rId19"/>
    <p:sldId id="2722" r:id="rId20"/>
    <p:sldId id="2514" r:id="rId21"/>
    <p:sldId id="2723" r:id="rId22"/>
    <p:sldId id="2724" r:id="rId23"/>
    <p:sldId id="2727" r:id="rId24"/>
    <p:sldId id="2731" r:id="rId25"/>
    <p:sldId id="2725" r:id="rId26"/>
    <p:sldId id="2743" r:id="rId27"/>
    <p:sldId id="2737" r:id="rId28"/>
    <p:sldId id="2736" r:id="rId29"/>
    <p:sldId id="2742" r:id="rId30"/>
    <p:sldId id="2728" r:id="rId31"/>
    <p:sldId id="2729" r:id="rId32"/>
    <p:sldId id="2760" r:id="rId33"/>
    <p:sldId id="259" r:id="rId34"/>
    <p:sldId id="257" r:id="rId35"/>
    <p:sldId id="265" r:id="rId36"/>
    <p:sldId id="262" r:id="rId37"/>
    <p:sldId id="2744" r:id="rId38"/>
    <p:sldId id="264" r:id="rId39"/>
    <p:sldId id="256" r:id="rId40"/>
    <p:sldId id="2750" r:id="rId41"/>
    <p:sldId id="2751" r:id="rId42"/>
    <p:sldId id="2752" r:id="rId43"/>
    <p:sldId id="2753" r:id="rId44"/>
    <p:sldId id="2759" r:id="rId45"/>
    <p:sldId id="2757" r:id="rId46"/>
    <p:sldId id="2754" r:id="rId47"/>
    <p:sldId id="2758" r:id="rId48"/>
    <p:sldId id="2733" r:id="rId49"/>
    <p:sldId id="2762" r:id="rId50"/>
    <p:sldId id="2755" r:id="rId51"/>
    <p:sldId id="2732" r:id="rId52"/>
    <p:sldId id="2730" r:id="rId53"/>
    <p:sldId id="2735" r:id="rId54"/>
    <p:sldId id="2734" r:id="rId55"/>
    <p:sldId id="2703" r:id="rId56"/>
    <p:sldId id="2430" r:id="rId57"/>
    <p:sldId id="2480" r:id="rId58"/>
    <p:sldId id="2481" r:id="rId59"/>
    <p:sldId id="2458" r:id="rId60"/>
    <p:sldId id="2601" r:id="rId61"/>
    <p:sldId id="2599" r:id="rId62"/>
    <p:sldId id="2645" r:id="rId63"/>
    <p:sldId id="2646" r:id="rId64"/>
    <p:sldId id="2704" r:id="rId6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uca serafini" initials="ls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DD37C"/>
    <a:srgbClr val="86D174"/>
    <a:srgbClr val="ACDF9D"/>
    <a:srgbClr val="FBF773"/>
    <a:srgbClr val="00FF00"/>
    <a:srgbClr val="FF0000"/>
    <a:srgbClr val="00FFFF"/>
    <a:srgbClr val="FFE7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05" autoAdjust="0"/>
    <p:restoredTop sz="94663" autoAdjust="0"/>
  </p:normalViewPr>
  <p:slideViewPr>
    <p:cSldViewPr>
      <p:cViewPr varScale="1">
        <p:scale>
          <a:sx n="99" d="100"/>
          <a:sy n="99" d="100"/>
        </p:scale>
        <p:origin x="93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-284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A634021-B89B-CD4A-AC29-AA2D5A86F8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96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D15EBF4-07BD-8E49-92C6-FE53D8C6437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4552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12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048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14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228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17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452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BABF947-190E-D447-BF9A-6011E748C9B6}" type="slidenum">
              <a:rPr lang="en-GB" sz="1200"/>
              <a:pPr/>
              <a:t>20</a:t>
            </a:fld>
            <a:endParaRPr lang="en-GB" sz="1200"/>
          </a:p>
        </p:txBody>
      </p:sp>
      <p:sp>
        <p:nvSpPr>
          <p:cNvPr id="39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6696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22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2012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23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9065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24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8861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25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6724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26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2308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29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918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2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1339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30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8874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31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6317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32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041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37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3948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40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5795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41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2589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42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0282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43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3975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44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1386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45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846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3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7245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46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8791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47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9771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48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0635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49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366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50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9635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51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0654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52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4754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54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872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56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DACF4D0-8E0B-1B40-9950-2B400FCA7F28}" type="slidenum">
              <a:rPr lang="en-GB" sz="1200"/>
              <a:pPr/>
              <a:t>57</a:t>
            </a:fld>
            <a:endParaRPr lang="en-GB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4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3725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9D6DE2E-2319-CB4E-99E4-69AAA32DF73E}" type="slidenum">
              <a:rPr lang="en-GB" sz="1200"/>
              <a:pPr/>
              <a:t>58</a:t>
            </a:fld>
            <a:endParaRPr lang="en-GB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2FEA402-12DF-B24D-835E-7B3D1189E500}" type="slidenum">
              <a:rPr lang="en-GB" sz="1200"/>
              <a:pPr/>
              <a:t>60</a:t>
            </a:fld>
            <a:endParaRPr lang="en-GB" sz="1200"/>
          </a:p>
        </p:txBody>
      </p:sp>
      <p:sp>
        <p:nvSpPr>
          <p:cNvPr id="952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5114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FC314A4-963D-C84B-92D1-A1218CDD71EF}" type="slidenum">
              <a:rPr lang="en-GB" sz="1200"/>
              <a:pPr/>
              <a:t>62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7638834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A006A3E-BF8D-594E-903E-3DC7672695C5}" type="slidenum">
              <a:rPr lang="en-GB" sz="1200"/>
              <a:pPr/>
              <a:t>63</a:t>
            </a:fld>
            <a:endParaRPr lang="en-GB" sz="1200"/>
          </a:p>
        </p:txBody>
      </p:sp>
      <p:sp>
        <p:nvSpPr>
          <p:cNvPr id="378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0302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85B1BD-55FC-C54A-B7B4-CA1D001FB40C}" type="slidenum">
              <a:rPr lang="it-IT" sz="1200"/>
              <a:pPr/>
              <a:t>64</a:t>
            </a:fld>
            <a:endParaRPr lang="it-IT" sz="1200"/>
          </a:p>
        </p:txBody>
      </p:sp>
      <p:sp>
        <p:nvSpPr>
          <p:cNvPr id="2867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635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1578F37-57AB-AE49-AF8A-5CE902039303}" type="slidenum">
              <a:rPr lang="it-IT" sz="1200"/>
              <a:pPr/>
              <a:t>5</a:t>
            </a:fld>
            <a:endParaRPr lang="it-IT" sz="1200"/>
          </a:p>
        </p:txBody>
      </p:sp>
      <p:sp>
        <p:nvSpPr>
          <p:cNvPr id="2662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025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8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702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9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077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10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559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11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231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60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4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84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09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65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36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75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70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39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707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60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56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42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6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670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  <p:pic>
        <p:nvPicPr>
          <p:cNvPr id="1029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1828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WordArt 16"/>
          <p:cNvSpPr>
            <a:spLocks noChangeArrowheads="1" noChangeShapeType="1" noTextEdit="1"/>
          </p:cNvSpPr>
          <p:nvPr/>
        </p:nvSpPr>
        <p:spPr bwMode="auto">
          <a:xfrm>
            <a:off x="6629400" y="152400"/>
            <a:ext cx="2362200" cy="4572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it-IT" sz="3600" b="1" kern="10" normalizeH="1">
                <a:ln w="9525">
                  <a:round/>
                  <a:headEnd/>
                  <a:tailEnd/>
                </a:ln>
                <a:solidFill>
                  <a:srgbClr val="FF0000">
                    <a:alpha val="98038"/>
                  </a:srgbClr>
                </a:solidFill>
                <a:latin typeface="Times New Roman"/>
                <a:ea typeface="Times New Roman"/>
                <a:cs typeface="Times New Roman"/>
              </a:rPr>
              <a:t>PLASMON X</a:t>
            </a:r>
          </a:p>
        </p:txBody>
      </p:sp>
      <p:pic>
        <p:nvPicPr>
          <p:cNvPr id="1032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1600200" cy="584200"/>
          </a:xfrm>
          <a:prstGeom prst="rect">
            <a:avLst/>
          </a:prstGeom>
          <a:noFill/>
          <a:ln w="9525">
            <a:solidFill>
              <a:srgbClr val="E8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2501" r:id="rId1"/>
    <p:sldLayoutId id="2147492502" r:id="rId2"/>
    <p:sldLayoutId id="2147492503" r:id="rId3"/>
    <p:sldLayoutId id="2147492504" r:id="rId4"/>
    <p:sldLayoutId id="2147492505" r:id="rId5"/>
    <p:sldLayoutId id="2147492506" r:id="rId6"/>
    <p:sldLayoutId id="2147492507" r:id="rId7"/>
    <p:sldLayoutId id="2147492508" r:id="rId8"/>
    <p:sldLayoutId id="2147492509" r:id="rId9"/>
    <p:sldLayoutId id="2147492510" r:id="rId10"/>
    <p:sldLayoutId id="2147492511" r:id="rId11"/>
    <p:sldLayoutId id="2147492512" r:id="rId12"/>
    <p:sldLayoutId id="2147492513" r:id="rId13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22.png"/><Relationship Id="rId18" Type="http://schemas.openxmlformats.org/officeDocument/2006/relationships/image" Target="../media/image360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21.png"/><Relationship Id="rId17" Type="http://schemas.openxmlformats.org/officeDocument/2006/relationships/image" Target="../media/image350.png"/><Relationship Id="rId2" Type="http://schemas.openxmlformats.org/officeDocument/2006/relationships/video" Target="../media/media1.mp4"/><Relationship Id="rId16" Type="http://schemas.openxmlformats.org/officeDocument/2006/relationships/image" Target="../media/image340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0.png"/><Relationship Id="rId5" Type="http://schemas.microsoft.com/office/2007/relationships/media" Target="../media/media3.mp4"/><Relationship Id="rId15" Type="http://schemas.openxmlformats.org/officeDocument/2006/relationships/image" Target="../media/image4.png"/><Relationship Id="rId10" Type="http://schemas.openxmlformats.org/officeDocument/2006/relationships/notesSlide" Target="../notesSlides/notesSlide9.xml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4" Type="http://schemas.openxmlformats.org/officeDocument/2006/relationships/image" Target="../media/image1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4.png"/><Relationship Id="rId7" Type="http://schemas.openxmlformats.org/officeDocument/2006/relationships/image" Target="../media/image2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10" Type="http://schemas.openxmlformats.org/officeDocument/2006/relationships/image" Target="../media/image52.png"/><Relationship Id="rId4" Type="http://schemas.openxmlformats.org/officeDocument/2006/relationships/image" Target="../media/image50.png"/><Relationship Id="rId9" Type="http://schemas.openxmlformats.org/officeDocument/2006/relationships/image" Target="../media/image2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13" Type="http://schemas.openxmlformats.org/officeDocument/2006/relationships/image" Target="../media/image430.png"/><Relationship Id="rId3" Type="http://schemas.openxmlformats.org/officeDocument/2006/relationships/image" Target="../media/image4.png"/><Relationship Id="rId7" Type="http://schemas.openxmlformats.org/officeDocument/2006/relationships/image" Target="../media/image401.png"/><Relationship Id="rId17" Type="http://schemas.openxmlformats.org/officeDocument/2006/relationships/image" Target="../media/image45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5" Type="http://schemas.openxmlformats.org/officeDocument/2006/relationships/image" Target="../media/image410.png"/><Relationship Id="rId10" Type="http://schemas.openxmlformats.org/officeDocument/2006/relationships/image" Target="../media/image400.png"/><Relationship Id="rId4" Type="http://schemas.openxmlformats.org/officeDocument/2006/relationships/image" Target="../media/image53.png"/><Relationship Id="rId9" Type="http://schemas.openxmlformats.org/officeDocument/2006/relationships/image" Target="../media/image390.png"/><Relationship Id="rId14" Type="http://schemas.openxmlformats.org/officeDocument/2006/relationships/image" Target="../media/image4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1.png"/><Relationship Id="rId13" Type="http://schemas.openxmlformats.org/officeDocument/2006/relationships/image" Target="../media/image540.png"/><Relationship Id="rId3" Type="http://schemas.openxmlformats.org/officeDocument/2006/relationships/image" Target="../media/image4.png"/><Relationship Id="rId7" Type="http://schemas.openxmlformats.org/officeDocument/2006/relationships/image" Target="../media/image481.png"/><Relationship Id="rId12" Type="http://schemas.openxmlformats.org/officeDocument/2006/relationships/image" Target="../media/image53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11" Type="http://schemas.openxmlformats.org/officeDocument/2006/relationships/image" Target="../media/image520.png"/><Relationship Id="rId5" Type="http://schemas.openxmlformats.org/officeDocument/2006/relationships/image" Target="../media/image460.png"/><Relationship Id="rId15" Type="http://schemas.openxmlformats.org/officeDocument/2006/relationships/image" Target="../media/image56.png"/><Relationship Id="rId10" Type="http://schemas.openxmlformats.org/officeDocument/2006/relationships/image" Target="../media/image511.png"/><Relationship Id="rId4" Type="http://schemas.openxmlformats.org/officeDocument/2006/relationships/image" Target="../media/image54.png"/><Relationship Id="rId9" Type="http://schemas.openxmlformats.org/officeDocument/2006/relationships/image" Target="../media/image500.png"/><Relationship Id="rId14" Type="http://schemas.openxmlformats.org/officeDocument/2006/relationships/image" Target="../media/image5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6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4.png"/><Relationship Id="rId7" Type="http://schemas.openxmlformats.org/officeDocument/2006/relationships/image" Target="../media/image60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0.png"/><Relationship Id="rId11" Type="http://schemas.openxmlformats.org/officeDocument/2006/relationships/image" Target="../media/image64.png"/><Relationship Id="rId5" Type="http://schemas.openxmlformats.org/officeDocument/2006/relationships/image" Target="../media/image580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70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80.wmf"/><Relationship Id="rId3" Type="http://schemas.openxmlformats.org/officeDocument/2006/relationships/image" Target="../media/image75.wmf"/><Relationship Id="rId7" Type="http://schemas.openxmlformats.org/officeDocument/2006/relationships/image" Target="../media/image77.wmf"/><Relationship Id="rId12" Type="http://schemas.openxmlformats.org/officeDocument/2006/relationships/oleObject" Target="../embeddings/oleObject9.bin"/><Relationship Id="rId2" Type="http://schemas.openxmlformats.org/officeDocument/2006/relationships/oleObject" Target="../embeddings/oleObject4.bin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79.wmf"/><Relationship Id="rId5" Type="http://schemas.openxmlformats.org/officeDocument/2006/relationships/image" Target="../media/image76.wmf"/><Relationship Id="rId15" Type="http://schemas.openxmlformats.org/officeDocument/2006/relationships/image" Target="../media/image81.png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78.wmf"/><Relationship Id="rId1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88.wmf"/><Relationship Id="rId3" Type="http://schemas.openxmlformats.org/officeDocument/2006/relationships/image" Target="../media/image83.wmf"/><Relationship Id="rId7" Type="http://schemas.openxmlformats.org/officeDocument/2006/relationships/image" Target="../media/image85.wmf"/><Relationship Id="rId12" Type="http://schemas.openxmlformats.org/officeDocument/2006/relationships/oleObject" Target="../embeddings/oleObject15.bin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87.wmf"/><Relationship Id="rId5" Type="http://schemas.openxmlformats.org/officeDocument/2006/relationships/image" Target="../media/image84.w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86.wmf"/><Relationship Id="rId1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13" Type="http://schemas.openxmlformats.org/officeDocument/2006/relationships/oleObject" Target="../embeddings/oleObject21.bin"/><Relationship Id="rId3" Type="http://schemas.openxmlformats.org/officeDocument/2006/relationships/image" Target="../media/image89.wmf"/><Relationship Id="rId7" Type="http://schemas.openxmlformats.org/officeDocument/2006/relationships/image" Target="../media/image91.wmf"/><Relationship Id="rId12" Type="http://schemas.openxmlformats.org/officeDocument/2006/relationships/image" Target="../media/image77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8.bin"/><Relationship Id="rId11" Type="http://schemas.openxmlformats.org/officeDocument/2006/relationships/oleObject" Target="../embeddings/oleObject20.bin"/><Relationship Id="rId5" Type="http://schemas.openxmlformats.org/officeDocument/2006/relationships/image" Target="../media/image90.wmf"/><Relationship Id="rId10" Type="http://schemas.openxmlformats.org/officeDocument/2006/relationships/image" Target="../media/image4.png"/><Relationship Id="rId4" Type="http://schemas.openxmlformats.org/officeDocument/2006/relationships/oleObject" Target="../embeddings/oleObject17.bin"/><Relationship Id="rId9" Type="http://schemas.openxmlformats.org/officeDocument/2006/relationships/image" Target="../media/image92.wmf"/><Relationship Id="rId14" Type="http://schemas.openxmlformats.org/officeDocument/2006/relationships/image" Target="../media/image93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4.wmf"/><Relationship Id="rId7" Type="http://schemas.openxmlformats.org/officeDocument/2006/relationships/image" Target="../media/image96.wmf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4.png"/><Relationship Id="rId5" Type="http://schemas.openxmlformats.org/officeDocument/2006/relationships/image" Target="../media/image95.wmf"/><Relationship Id="rId10" Type="http://schemas.openxmlformats.org/officeDocument/2006/relationships/image" Target="../media/image99.png"/><Relationship Id="rId4" Type="http://schemas.openxmlformats.org/officeDocument/2006/relationships/oleObject" Target="../embeddings/oleObject23.bin"/><Relationship Id="rId9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arix.eu/" TargetMode="External"/><Relationship Id="rId4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image" Target="../media/image101.wmf"/><Relationship Id="rId7" Type="http://schemas.openxmlformats.org/officeDocument/2006/relationships/image" Target="../media/image103.w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102.wmf"/><Relationship Id="rId10" Type="http://schemas.openxmlformats.org/officeDocument/2006/relationships/image" Target="../media/image4.png"/><Relationship Id="rId4" Type="http://schemas.openxmlformats.org/officeDocument/2006/relationships/oleObject" Target="../embeddings/oleObject26.bin"/><Relationship Id="rId9" Type="http://schemas.openxmlformats.org/officeDocument/2006/relationships/image" Target="../media/image104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5.wmf"/><Relationship Id="rId7" Type="http://schemas.openxmlformats.org/officeDocument/2006/relationships/image" Target="../media/image107.w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106.wmf"/><Relationship Id="rId4" Type="http://schemas.openxmlformats.org/officeDocument/2006/relationships/oleObject" Target="../embeddings/oleObject30.bin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oleObject" Target="../embeddings/oleObject32.bin"/><Relationship Id="rId7" Type="http://schemas.openxmlformats.org/officeDocument/2006/relationships/image" Target="../media/image4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127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13" Type="http://schemas.openxmlformats.org/officeDocument/2006/relationships/oleObject" Target="../embeddings/oleObject38.bin"/><Relationship Id="rId3" Type="http://schemas.openxmlformats.org/officeDocument/2006/relationships/image" Target="../media/image132.png"/><Relationship Id="rId7" Type="http://schemas.openxmlformats.org/officeDocument/2006/relationships/image" Target="../media/image134.emf"/><Relationship Id="rId12" Type="http://schemas.openxmlformats.org/officeDocument/2006/relationships/image" Target="../media/image13.png"/><Relationship Id="rId17" Type="http://schemas.openxmlformats.org/officeDocument/2006/relationships/image" Target="../media/image490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480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136.emf"/><Relationship Id="rId5" Type="http://schemas.openxmlformats.org/officeDocument/2006/relationships/image" Target="../media/image133.emf"/><Relationship Id="rId10" Type="http://schemas.openxmlformats.org/officeDocument/2006/relationships/oleObject" Target="../embeddings/oleObject37.bin"/><Relationship Id="rId4" Type="http://schemas.openxmlformats.org/officeDocument/2006/relationships/oleObject" Target="../embeddings/oleObject34.bin"/><Relationship Id="rId9" Type="http://schemas.openxmlformats.org/officeDocument/2006/relationships/image" Target="../media/image135.emf"/><Relationship Id="rId14" Type="http://schemas.openxmlformats.org/officeDocument/2006/relationships/image" Target="../media/image137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emf"/><Relationship Id="rId13" Type="http://schemas.openxmlformats.org/officeDocument/2006/relationships/image" Target="../media/image144.emf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12" Type="http://schemas.openxmlformats.org/officeDocument/2006/relationships/oleObject" Target="../embeddings/oleObject43.bin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emf"/><Relationship Id="rId11" Type="http://schemas.openxmlformats.org/officeDocument/2006/relationships/image" Target="../media/image143.emf"/><Relationship Id="rId5" Type="http://schemas.openxmlformats.org/officeDocument/2006/relationships/oleObject" Target="../embeddings/oleObject40.bin"/><Relationship Id="rId10" Type="http://schemas.openxmlformats.org/officeDocument/2006/relationships/oleObject" Target="../embeddings/oleObject42.bin"/><Relationship Id="rId4" Type="http://schemas.openxmlformats.org/officeDocument/2006/relationships/image" Target="../media/image139.emf"/><Relationship Id="rId9" Type="http://schemas.openxmlformats.org/officeDocument/2006/relationships/image" Target="../media/image142.jpeg"/><Relationship Id="rId14" Type="http://schemas.openxmlformats.org/officeDocument/2006/relationships/image" Target="../media/image1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emf"/><Relationship Id="rId13" Type="http://schemas.openxmlformats.org/officeDocument/2006/relationships/oleObject" Target="../embeddings/oleObject49.bin"/><Relationship Id="rId18" Type="http://schemas.openxmlformats.org/officeDocument/2006/relationships/image" Target="../media/image152.emf"/><Relationship Id="rId3" Type="http://schemas.openxmlformats.org/officeDocument/2006/relationships/oleObject" Target="../embeddings/oleObject44.bin"/><Relationship Id="rId7" Type="http://schemas.openxmlformats.org/officeDocument/2006/relationships/oleObject" Target="../embeddings/oleObject46.bin"/><Relationship Id="rId12" Type="http://schemas.openxmlformats.org/officeDocument/2006/relationships/image" Target="../media/image149.emf"/><Relationship Id="rId17" Type="http://schemas.openxmlformats.org/officeDocument/2006/relationships/oleObject" Target="../embeddings/oleObject51.bin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15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6.emf"/><Relationship Id="rId11" Type="http://schemas.openxmlformats.org/officeDocument/2006/relationships/oleObject" Target="../embeddings/oleObject48.bin"/><Relationship Id="rId5" Type="http://schemas.openxmlformats.org/officeDocument/2006/relationships/oleObject" Target="../embeddings/oleObject45.bin"/><Relationship Id="rId15" Type="http://schemas.openxmlformats.org/officeDocument/2006/relationships/oleObject" Target="../embeddings/oleObject50.bin"/><Relationship Id="rId10" Type="http://schemas.openxmlformats.org/officeDocument/2006/relationships/image" Target="../media/image148.emf"/><Relationship Id="rId19" Type="http://schemas.openxmlformats.org/officeDocument/2006/relationships/image" Target="../media/image13.png"/><Relationship Id="rId4" Type="http://schemas.openxmlformats.org/officeDocument/2006/relationships/image" Target="../media/image145.emf"/><Relationship Id="rId9" Type="http://schemas.openxmlformats.org/officeDocument/2006/relationships/oleObject" Target="../embeddings/oleObject47.bin"/><Relationship Id="rId14" Type="http://schemas.openxmlformats.org/officeDocument/2006/relationships/image" Target="../media/image150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16632"/>
            <a:ext cx="8894062" cy="1441901"/>
          </a:xfrm>
        </p:spPr>
        <p:txBody>
          <a:bodyPr/>
          <a:lstStyle/>
          <a:p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      Large recoil, symmetric photonic colliders, a way</a:t>
            </a:r>
            <a:b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</a:br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towards intrinsically mono-chromatic </a:t>
            </a:r>
            <a:r>
              <a:rPr lang="en-GB" sz="2800" b="1" i="1">
                <a:solidFill>
                  <a:srgbClr val="FF0000"/>
                </a:solidFill>
                <a:latin typeface="Symbol" pitchFamily="2" charset="2"/>
                <a:ea typeface="ＭＳ Ｐゴシック" charset="0"/>
              </a:rPr>
              <a:t>g </a:t>
            </a:r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-ray beams, plasma heating and ultra-low emittance positron/muon beams </a:t>
            </a:r>
            <a:endParaRPr lang="en-US" sz="2800" b="1" i="1">
              <a:solidFill>
                <a:srgbClr val="FF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30724" name="Rectangle 13"/>
          <p:cNvSpPr>
            <a:spLocks noChangeArrowheads="1"/>
          </p:cNvSpPr>
          <p:nvPr/>
        </p:nvSpPr>
        <p:spPr bwMode="auto">
          <a:xfrm>
            <a:off x="40477" y="2204864"/>
            <a:ext cx="8987877" cy="41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solidFill>
                  <a:srgbClr val="008000"/>
                </a:solidFill>
              </a:rPr>
              <a:t>Electron-photon interaction in </a:t>
            </a:r>
            <a:r>
              <a:rPr lang="en-US" sz="2000" b="1" u="sng">
                <a:solidFill>
                  <a:srgbClr val="008000"/>
                </a:solidFill>
              </a:rPr>
              <a:t>linear</a:t>
            </a:r>
            <a:r>
              <a:rPr lang="en-US" sz="2000" b="1">
                <a:solidFill>
                  <a:srgbClr val="008000"/>
                </a:solidFill>
              </a:rPr>
              <a:t> QED (in vacuum) is characterized by 2 dimensionless parameters:  						</a:t>
            </a:r>
            <a:r>
              <a:rPr lang="en-US" sz="2000" b="1" u="sng">
                <a:solidFill>
                  <a:srgbClr val="008000"/>
                </a:solidFill>
              </a:rPr>
              <a:t>Recoil</a:t>
            </a:r>
            <a:r>
              <a:rPr lang="en-US" sz="2000" b="1">
                <a:solidFill>
                  <a:srgbClr val="008000"/>
                </a:solidFill>
              </a:rPr>
              <a:t>  </a:t>
            </a:r>
            <a:r>
              <a:rPr lang="en-US" sz="2000" b="1" i="1">
                <a:solidFill>
                  <a:srgbClr val="008000"/>
                </a:solidFill>
              </a:rPr>
              <a:t>X = 4</a:t>
            </a:r>
            <a:r>
              <a:rPr lang="en-US" sz="2000" b="1" i="1">
                <a:solidFill>
                  <a:srgbClr val="008000"/>
                </a:solidFill>
                <a:latin typeface="Symbol" pitchFamily="2" charset="2"/>
              </a:rPr>
              <a:t>g</a:t>
            </a:r>
            <a:r>
              <a:rPr lang="en-US" sz="2000" b="1" i="1" baseline="30000">
                <a:solidFill>
                  <a:srgbClr val="008000"/>
                </a:solidFill>
                <a:latin typeface="Symbol" pitchFamily="2" charset="2"/>
              </a:rPr>
              <a:t>2 </a:t>
            </a:r>
            <a:r>
              <a:rPr lang="en-US" sz="2000" b="1" i="1">
                <a:solidFill>
                  <a:srgbClr val="008000"/>
                </a:solidFill>
              </a:rPr>
              <a:t>h</a:t>
            </a:r>
            <a:r>
              <a:rPr lang="en-US" sz="2000" b="1" i="1">
                <a:solidFill>
                  <a:srgbClr val="008000"/>
                </a:solidFill>
                <a:latin typeface="Symbol" pitchFamily="2" charset="2"/>
              </a:rPr>
              <a:t>n </a:t>
            </a:r>
            <a:r>
              <a:rPr lang="en-US" sz="2000" b="1" i="1">
                <a:solidFill>
                  <a:srgbClr val="008000"/>
                </a:solidFill>
              </a:rPr>
              <a:t>/E</a:t>
            </a:r>
            <a:r>
              <a:rPr lang="en-US" sz="2000" b="1" i="1" baseline="-25000">
                <a:solidFill>
                  <a:srgbClr val="008000"/>
                </a:solidFill>
              </a:rPr>
              <a:t>e</a:t>
            </a:r>
            <a:r>
              <a:rPr lang="en-US" sz="2000" b="1" i="1">
                <a:solidFill>
                  <a:srgbClr val="008000"/>
                </a:solidFill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      and      </a:t>
            </a:r>
            <a:r>
              <a:rPr lang="en-US" sz="2000" b="1" u="sng">
                <a:solidFill>
                  <a:srgbClr val="008000"/>
                </a:solidFill>
              </a:rPr>
              <a:t>Asymmetry</a:t>
            </a:r>
            <a:r>
              <a:rPr lang="en-US" sz="2000" b="1">
                <a:solidFill>
                  <a:srgbClr val="008000"/>
                </a:solidFill>
              </a:rPr>
              <a:t>  </a:t>
            </a:r>
            <a:r>
              <a:rPr lang="en-US" sz="2000" b="1" i="1">
                <a:solidFill>
                  <a:srgbClr val="008000"/>
                </a:solidFill>
              </a:rPr>
              <a:t>A = </a:t>
            </a:r>
            <a:r>
              <a:rPr lang="en-US" sz="2000" b="1" i="1">
                <a:solidFill>
                  <a:srgbClr val="008000"/>
                </a:solidFill>
                <a:latin typeface="Symbol" pitchFamily="2" charset="2"/>
              </a:rPr>
              <a:t>bg</a:t>
            </a:r>
            <a:r>
              <a:rPr lang="en-US" sz="2000" b="1" i="1" baseline="30000">
                <a:solidFill>
                  <a:srgbClr val="008000"/>
                </a:solidFill>
                <a:latin typeface="Symbol" pitchFamily="2" charset="2"/>
              </a:rPr>
              <a:t>2</a:t>
            </a:r>
            <a:r>
              <a:rPr lang="en-US" sz="1400" b="1" i="1">
                <a:solidFill>
                  <a:srgbClr val="008000"/>
                </a:solidFill>
                <a:latin typeface="Symbol" pitchFamily="2" charset="2"/>
              </a:rPr>
              <a:t>- </a:t>
            </a:r>
            <a:r>
              <a:rPr lang="en-US" sz="2000" b="1" i="1">
                <a:solidFill>
                  <a:srgbClr val="008000"/>
                </a:solidFill>
              </a:rPr>
              <a:t>X/4 = </a:t>
            </a:r>
            <a:r>
              <a:rPr lang="en-US" sz="2000" b="1" i="1">
                <a:solidFill>
                  <a:srgbClr val="008000"/>
                </a:solidFill>
                <a:latin typeface="Symbol" pitchFamily="2" charset="2"/>
              </a:rPr>
              <a:t>g</a:t>
            </a:r>
            <a:r>
              <a:rPr lang="en-US" sz="2000" b="1" i="1" baseline="30000">
                <a:solidFill>
                  <a:srgbClr val="008000"/>
                </a:solidFill>
                <a:latin typeface="Symbol" pitchFamily="2" charset="2"/>
              </a:rPr>
              <a:t>2 </a:t>
            </a:r>
            <a:r>
              <a:rPr lang="en-US" sz="2000" b="1" i="1">
                <a:solidFill>
                  <a:srgbClr val="008000"/>
                </a:solidFill>
              </a:rPr>
              <a:t>(</a:t>
            </a:r>
            <a:r>
              <a:rPr lang="en-US" sz="2000" b="1" i="1">
                <a:solidFill>
                  <a:srgbClr val="008000"/>
                </a:solidFill>
                <a:latin typeface="Symbol" pitchFamily="2" charset="2"/>
              </a:rPr>
              <a:t>b-</a:t>
            </a:r>
            <a:r>
              <a:rPr lang="en-US" sz="2000" b="1" i="1">
                <a:solidFill>
                  <a:srgbClr val="008000"/>
                </a:solidFill>
              </a:rPr>
              <a:t>h</a:t>
            </a:r>
            <a:r>
              <a:rPr lang="en-US" sz="2000" b="1" i="1">
                <a:solidFill>
                  <a:srgbClr val="008000"/>
                </a:solidFill>
                <a:latin typeface="Symbol" pitchFamily="2" charset="2"/>
              </a:rPr>
              <a:t>n</a:t>
            </a:r>
            <a:r>
              <a:rPr lang="en-US" sz="2000" b="1" i="1">
                <a:solidFill>
                  <a:srgbClr val="008000"/>
                </a:solidFill>
              </a:rPr>
              <a:t>/E</a:t>
            </a:r>
            <a:r>
              <a:rPr lang="en-US" sz="2000" b="1" i="1" baseline="-25000">
                <a:solidFill>
                  <a:srgbClr val="008000"/>
                </a:solidFill>
              </a:rPr>
              <a:t>e</a:t>
            </a:r>
            <a:r>
              <a:rPr lang="en-US" sz="2000" b="1" i="1">
                <a:solidFill>
                  <a:srgbClr val="008000"/>
                </a:solidFill>
              </a:rPr>
              <a:t>)</a:t>
            </a:r>
            <a:endParaRPr lang="en-US" sz="2000" b="1" i="1" baseline="30000">
              <a:solidFill>
                <a:srgbClr val="008000"/>
              </a:solidFill>
              <a:latin typeface="Symbol" pitchFamily="2" charset="2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/>
              <a:t>When Recoil is large (</a:t>
            </a:r>
            <a:r>
              <a:rPr lang="en-US" sz="2000" b="1" i="1"/>
              <a:t>X</a:t>
            </a:r>
            <a:r>
              <a:rPr lang="en-US" b="1" i="1"/>
              <a:t>»</a:t>
            </a:r>
            <a:r>
              <a:rPr lang="en-US" sz="2000" b="1" i="1"/>
              <a:t>1</a:t>
            </a:r>
            <a:r>
              <a:rPr lang="en-US" sz="2000" b="1"/>
              <a:t>) we have “cooling of photons”,  </a:t>
            </a:r>
            <a:r>
              <a:rPr lang="en-US" sz="2000" b="1" i="1"/>
              <a:t>i.e. </a:t>
            </a:r>
            <a:r>
              <a:rPr lang="en-US" sz="2000" b="1"/>
              <a:t>monochro-maticity of incident electron beam is mapped into the scattered photon beam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solidFill>
                  <a:srgbClr val="0000FF"/>
                </a:solidFill>
              </a:rPr>
              <a:t>When the scattering is symmetric (</a:t>
            </a:r>
            <a:r>
              <a:rPr lang="en-US" sz="2000" b="1" i="1">
                <a:solidFill>
                  <a:srgbClr val="0000FF"/>
                </a:solidFill>
              </a:rPr>
              <a:t>A=0</a:t>
            </a:r>
            <a:r>
              <a:rPr lang="en-US" sz="2000" b="1">
                <a:solidFill>
                  <a:srgbClr val="0000FF"/>
                </a:solidFill>
              </a:rPr>
              <a:t>, the divide between Inverse and Direct Compton Scattering) the energy-angular correlation (so-called </a:t>
            </a:r>
            <a:r>
              <a:rPr lang="en-US" sz="2000" b="1" i="1">
                <a:solidFill>
                  <a:srgbClr val="0000FF"/>
                </a:solidFill>
                <a:latin typeface="Symbol" pitchFamily="2" charset="2"/>
              </a:rPr>
              <a:t>g</a:t>
            </a:r>
            <a:r>
              <a:rPr lang="en-US" sz="2000" b="1" i="1" baseline="30000">
                <a:solidFill>
                  <a:srgbClr val="0000FF"/>
                </a:solidFill>
                <a:latin typeface="Symbol" pitchFamily="2" charset="2"/>
              </a:rPr>
              <a:t>2</a:t>
            </a:r>
            <a:r>
              <a:rPr lang="en-US" sz="2000" b="1" i="1">
                <a:solidFill>
                  <a:srgbClr val="0000FF"/>
                </a:solidFill>
                <a:latin typeface="Symbol" pitchFamily="2" charset="2"/>
              </a:rPr>
              <a:t>q</a:t>
            </a:r>
            <a:r>
              <a:rPr lang="en-US" sz="2000" b="1" i="1" baseline="30000">
                <a:solidFill>
                  <a:srgbClr val="0000FF"/>
                </a:solidFill>
                <a:latin typeface="Symbol" pitchFamily="2" charset="2"/>
              </a:rPr>
              <a:t>2</a:t>
            </a:r>
            <a:r>
              <a:rPr lang="en-US" sz="2000" b="1">
                <a:solidFill>
                  <a:srgbClr val="0000FF"/>
                </a:solidFill>
              </a:rPr>
              <a:t>  disease) vanishes and, at low recoil, the electron beam is heated by the photon beam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solidFill>
                  <a:srgbClr val="C00000"/>
                </a:solidFill>
              </a:rPr>
              <a:t>When </a:t>
            </a:r>
            <a:r>
              <a:rPr lang="en-US" sz="2000" b="1" i="1">
                <a:solidFill>
                  <a:srgbClr val="C00000"/>
                </a:solidFill>
              </a:rPr>
              <a:t>X</a:t>
            </a:r>
            <a:r>
              <a:rPr lang="en-US" sz="2000" b="1">
                <a:solidFill>
                  <a:srgbClr val="C00000"/>
                </a:solidFill>
              </a:rPr>
              <a:t> exceeds TPP threshold (</a:t>
            </a:r>
            <a:r>
              <a:rPr lang="en-US" sz="2000" b="1" i="1">
                <a:solidFill>
                  <a:srgbClr val="C00000"/>
                </a:solidFill>
              </a:rPr>
              <a:t>X &gt; 8</a:t>
            </a:r>
            <a:r>
              <a:rPr lang="en-US" sz="2000" b="1">
                <a:solidFill>
                  <a:srgbClr val="C00000"/>
                </a:solidFill>
              </a:rPr>
              <a:t>) we have positron beam generation with ultra-low emittance, above MPP threshold (</a:t>
            </a:r>
            <a:r>
              <a:rPr lang="en-US" sz="2000" b="1" i="1">
                <a:solidFill>
                  <a:srgbClr val="C00000"/>
                </a:solidFill>
              </a:rPr>
              <a:t>X &gt; 1.8</a:t>
            </a:r>
            <a:r>
              <a:rPr lang="en-US" sz="2000" b="1" i="1" baseline="30000">
                <a:solidFill>
                  <a:srgbClr val="C00000"/>
                </a:solidFill>
              </a:rPr>
              <a:t>.</a:t>
            </a:r>
            <a:r>
              <a:rPr lang="en-US" sz="2000" b="1" i="1">
                <a:solidFill>
                  <a:srgbClr val="C00000"/>
                </a:solidFill>
              </a:rPr>
              <a:t>10</a:t>
            </a:r>
            <a:r>
              <a:rPr lang="en-US" sz="2000" b="1" i="1" baseline="30000">
                <a:solidFill>
                  <a:srgbClr val="C00000"/>
                </a:solidFill>
              </a:rPr>
              <a:t>5</a:t>
            </a:r>
            <a:r>
              <a:rPr lang="en-US" sz="2000" b="1">
                <a:solidFill>
                  <a:srgbClr val="C00000"/>
                </a:solidFill>
              </a:rPr>
              <a:t>)</a:t>
            </a:r>
            <a:r>
              <a:rPr lang="en-US" sz="2000" b="1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en-US" sz="2000" b="1">
                <a:solidFill>
                  <a:srgbClr val="C00000"/>
                </a:solidFill>
              </a:rPr>
              <a:t>muon beams</a:t>
            </a:r>
          </a:p>
        </p:txBody>
      </p:sp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sp>
        <p:nvSpPr>
          <p:cNvPr id="18436" name="Segnaposto data 6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INFN– ACCELERATORI – Seminar – LASA - July 14th 2023</a:t>
            </a:r>
            <a:endParaRPr lang="en-US" sz="1400"/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323528" y="1484784"/>
            <a:ext cx="84969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i="1" u="sng"/>
              <a:t>Luca Serafini</a:t>
            </a:r>
            <a:r>
              <a:rPr lang="en-US" sz="1800" i="1"/>
              <a:t> –  INFN-Milan and LASA</a:t>
            </a:r>
          </a:p>
          <a:p>
            <a:pPr algn="ctr"/>
            <a:r>
              <a:rPr lang="en-US" sz="1800" i="1"/>
              <a:t>co-authors V. Petrillo, C. Curatolo, I. Drebot, S. Samsam, M. Rossetti, A. Bacci, A. Puppin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B1908A-8D52-4038-42CF-C8784318A414}"/>
              </a:ext>
            </a:extLst>
          </p:cNvPr>
          <p:cNvSpPr txBox="1"/>
          <p:nvPr/>
        </p:nvSpPr>
        <p:spPr>
          <a:xfrm>
            <a:off x="2014611" y="4933597"/>
            <a:ext cx="5223867" cy="147732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IT" sz="1800" i="1"/>
              <a:t>All  I.C.S.  X/</a:t>
            </a:r>
            <a:r>
              <a:rPr lang="en-IT" sz="1800" i="1">
                <a:latin typeface="Symbol" pitchFamily="2" charset="2"/>
              </a:rPr>
              <a:t>g</a:t>
            </a:r>
            <a:r>
              <a:rPr lang="en-IT" sz="1800" i="1"/>
              <a:t> ray S</a:t>
            </a:r>
            <a:r>
              <a:rPr lang="en-GB" sz="1800" i="1"/>
              <a:t>o</a:t>
            </a:r>
            <a:r>
              <a:rPr lang="en-IT" sz="1800" i="1"/>
              <a:t>urces work at X&lt;1 and A</a:t>
            </a:r>
            <a:r>
              <a:rPr lang="en-US" sz="1800" b="1" i="1"/>
              <a:t> » </a:t>
            </a:r>
            <a:r>
              <a:rPr lang="en-IT" sz="1800" i="1"/>
              <a:t>1</a:t>
            </a:r>
          </a:p>
          <a:p>
            <a:pPr algn="ctr"/>
            <a:endParaRPr lang="en-IT" sz="1800" i="1"/>
          </a:p>
          <a:p>
            <a:pPr algn="ctr"/>
            <a:r>
              <a:rPr lang="en-IT" sz="1800" i="1"/>
              <a:t>STAR (350 keV)   X</a:t>
            </a:r>
            <a:r>
              <a:rPr lang="en-IT" sz="1800" i="1" baseline="-25000"/>
              <a:t>STAR</a:t>
            </a:r>
            <a:r>
              <a:rPr lang="en-IT" sz="1800" i="1"/>
              <a:t> &lt; 2.6</a:t>
            </a:r>
            <a:r>
              <a:rPr lang="en-IT" sz="1800" i="1" baseline="30000"/>
              <a:t>.</a:t>
            </a:r>
            <a:r>
              <a:rPr lang="en-IT" sz="1800" i="1"/>
              <a:t>10</a:t>
            </a:r>
            <a:r>
              <a:rPr lang="en-IT" sz="1800" i="1" baseline="30000"/>
              <a:t>-3</a:t>
            </a:r>
            <a:r>
              <a:rPr lang="en-IT" sz="1800" i="1"/>
              <a:t>   A</a:t>
            </a:r>
            <a:r>
              <a:rPr lang="en-IT" sz="1800" i="1" baseline="-25000"/>
              <a:t>STAR</a:t>
            </a:r>
            <a:r>
              <a:rPr lang="en-IT" sz="1800" i="1"/>
              <a:t>  &gt; 10</a:t>
            </a:r>
            <a:r>
              <a:rPr lang="en-IT" sz="1800" i="1" baseline="30000"/>
              <a:t>4</a:t>
            </a:r>
          </a:p>
          <a:p>
            <a:pPr algn="ctr"/>
            <a:endParaRPr lang="en-IT" sz="1800" i="1"/>
          </a:p>
          <a:p>
            <a:pPr algn="ctr"/>
            <a:r>
              <a:rPr lang="en-IT" sz="1800" i="1"/>
              <a:t>ELI-NP (20 MeV)  X</a:t>
            </a:r>
            <a:r>
              <a:rPr lang="en-IT" sz="1800" i="1" baseline="-25000"/>
              <a:t>ELI-NP</a:t>
            </a:r>
            <a:r>
              <a:rPr lang="en-IT" sz="1800" i="1"/>
              <a:t> &lt; 0.026   A</a:t>
            </a:r>
            <a:r>
              <a:rPr lang="en-IT" sz="1800" i="1" baseline="-25000"/>
              <a:t>ELI-NP</a:t>
            </a:r>
            <a:r>
              <a:rPr lang="en-IT" sz="1800" i="1"/>
              <a:t>  &gt;  2.4</a:t>
            </a:r>
            <a:r>
              <a:rPr lang="en-IT" sz="1800" i="1" baseline="30000"/>
              <a:t>.</a:t>
            </a:r>
            <a:r>
              <a:rPr lang="en-IT" sz="1800" i="1"/>
              <a:t>10</a:t>
            </a:r>
            <a:r>
              <a:rPr lang="en-IT" sz="1800" i="1" baseline="3000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build="p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06E94F-C93F-7047-0405-7FD9DDB901AB}"/>
              </a:ext>
            </a:extLst>
          </p:cNvPr>
          <p:cNvSpPr txBox="1"/>
          <p:nvPr/>
        </p:nvSpPr>
        <p:spPr>
          <a:xfrm>
            <a:off x="2195736" y="476672"/>
            <a:ext cx="500662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800" b="1"/>
              <a:t>where is the Continental Divide</a:t>
            </a:r>
          </a:p>
          <a:p>
            <a:pPr algn="ctr"/>
            <a:r>
              <a:rPr lang="en-GB" sz="2800" b="1"/>
              <a:t>b</a:t>
            </a:r>
            <a:r>
              <a:rPr lang="en-IT" sz="2800" b="1"/>
              <a:t>etween</a:t>
            </a:r>
          </a:p>
          <a:p>
            <a:pPr algn="ctr"/>
            <a:r>
              <a:rPr lang="en-IT" sz="2800" b="1"/>
              <a:t>Compton Scattering</a:t>
            </a:r>
          </a:p>
          <a:p>
            <a:pPr algn="ctr"/>
            <a:r>
              <a:rPr lang="en-GB" sz="2800" b="1"/>
              <a:t>a</a:t>
            </a:r>
            <a:r>
              <a:rPr lang="en-IT" sz="2800" b="1"/>
              <a:t>nd</a:t>
            </a:r>
          </a:p>
          <a:p>
            <a:pPr algn="ctr"/>
            <a:r>
              <a:rPr lang="en-IT" sz="2800" b="1"/>
              <a:t>Inverse Compton Scattering?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6F5FC8-9554-447F-52AC-A65B883410D2}"/>
              </a:ext>
            </a:extLst>
          </p:cNvPr>
          <p:cNvSpPr txBox="1"/>
          <p:nvPr/>
        </p:nvSpPr>
        <p:spPr>
          <a:xfrm>
            <a:off x="2561220" y="3284984"/>
            <a:ext cx="427565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/>
              <a:t>w</a:t>
            </a:r>
            <a:r>
              <a:rPr lang="en-IT" sz="2800" b="1"/>
              <a:t>hen the electron becomes</a:t>
            </a:r>
          </a:p>
          <a:p>
            <a:pPr algn="ctr"/>
            <a:r>
              <a:rPr lang="en-IT" sz="2800" b="1"/>
              <a:t>a projectile (as in ICS)</a:t>
            </a:r>
          </a:p>
          <a:p>
            <a:pPr algn="ctr"/>
            <a:r>
              <a:rPr lang="en-IT" sz="2800" b="1"/>
              <a:t>instead of</a:t>
            </a:r>
          </a:p>
          <a:p>
            <a:pPr algn="ctr"/>
            <a:r>
              <a:rPr lang="en-IT" sz="2800" b="1"/>
              <a:t>a target (as in Compton)?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AE1354-5F22-F184-E74D-F64B56B976B1}"/>
              </a:ext>
            </a:extLst>
          </p:cNvPr>
          <p:cNvSpPr txBox="1"/>
          <p:nvPr/>
        </p:nvSpPr>
        <p:spPr>
          <a:xfrm>
            <a:off x="1259632" y="5550331"/>
            <a:ext cx="71256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i="1"/>
              <a:t>Does it depend only on electron energy?</a:t>
            </a:r>
          </a:p>
          <a:p>
            <a:pPr algn="ctr"/>
            <a:r>
              <a:rPr lang="en-IT" i="1"/>
              <a:t>No, it depends only on asymmetry in colliding momenta</a:t>
            </a:r>
          </a:p>
        </p:txBody>
      </p:sp>
      <p:sp>
        <p:nvSpPr>
          <p:cNvPr id="6" name="Segnaposto data 6">
            <a:extLst>
              <a:ext uri="{FF2B5EF4-FFF2-40B4-BE49-F238E27FC236}">
                <a16:creationId xmlns:a16="http://schemas.microsoft.com/office/drawing/2014/main" id="{B5087457-3AFE-DC88-A330-022EC20E320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INFN– ACCELERATORI – Seminar – LASA - July 14th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094036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5" name="DirectCompton">
            <a:hlinkClick r:id="" action="ppaction://media"/>
            <a:extLst>
              <a:ext uri="{FF2B5EF4-FFF2-40B4-BE49-F238E27FC236}">
                <a16:creationId xmlns:a16="http://schemas.microsoft.com/office/drawing/2014/main" id="{2463AB71-3172-C7C3-0553-E79A43BC19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396252"/>
            <a:ext cx="4914155" cy="2764212"/>
          </a:xfrm>
          <a:prstGeom prst="rect">
            <a:avLst/>
          </a:prstGeom>
        </p:spPr>
      </p:pic>
      <p:pic>
        <p:nvPicPr>
          <p:cNvPr id="6" name="ElasticBounce">
            <a:hlinkClick r:id="" action="ppaction://media"/>
            <a:extLst>
              <a:ext uri="{FF2B5EF4-FFF2-40B4-BE49-F238E27FC236}">
                <a16:creationId xmlns:a16="http://schemas.microsoft.com/office/drawing/2014/main" id="{2F44263D-7D02-E28A-8E89-C092AC16BE7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54200" y="3659758"/>
            <a:ext cx="4454304" cy="2505546"/>
          </a:xfrm>
          <a:prstGeom prst="rect">
            <a:avLst/>
          </a:prstGeom>
        </p:spPr>
      </p:pic>
      <p:pic>
        <p:nvPicPr>
          <p:cNvPr id="7" name="NoRecoil">
            <a:hlinkClick r:id="" action="ppaction://media"/>
            <a:extLst>
              <a:ext uri="{FF2B5EF4-FFF2-40B4-BE49-F238E27FC236}">
                <a16:creationId xmlns:a16="http://schemas.microsoft.com/office/drawing/2014/main" id="{FDE10CA6-C3D4-E740-774D-068BFB0452C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51493" y="560673"/>
            <a:ext cx="4587191" cy="2580295"/>
          </a:xfrm>
          <a:prstGeom prst="rect">
            <a:avLst/>
          </a:prstGeom>
        </p:spPr>
      </p:pic>
      <p:pic>
        <p:nvPicPr>
          <p:cNvPr id="8" name="StrongRecoil">
            <a:hlinkClick r:id="" action="ppaction://media"/>
            <a:extLst>
              <a:ext uri="{FF2B5EF4-FFF2-40B4-BE49-F238E27FC236}">
                <a16:creationId xmlns:a16="http://schemas.microsoft.com/office/drawing/2014/main" id="{AF871FB2-2D41-088A-0BAB-63E4D8EB4AC7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792" y="3511136"/>
            <a:ext cx="4716569" cy="26530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DD1745-6E6A-57B1-C16A-2A9A9EE5325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477" y="29829"/>
            <a:ext cx="931123" cy="563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5FABD9-2308-74BE-3B08-D5FF4B420849}"/>
              </a:ext>
            </a:extLst>
          </p:cNvPr>
          <p:cNvSpPr txBox="1"/>
          <p:nvPr/>
        </p:nvSpPr>
        <p:spPr>
          <a:xfrm>
            <a:off x="7038833" y="6381328"/>
            <a:ext cx="1997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M. Rossetti Conti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993854-C4B7-3D8F-5D6C-CD15A5421594}"/>
                  </a:ext>
                </a:extLst>
              </p:cNvPr>
              <p:cNvSpPr txBox="1"/>
              <p:nvPr/>
            </p:nvSpPr>
            <p:spPr>
              <a:xfrm>
                <a:off x="5805472" y="1124744"/>
                <a:ext cx="93961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993854-C4B7-3D8F-5D6C-CD15A5421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472" y="1124744"/>
                <a:ext cx="939616" cy="369332"/>
              </a:xfrm>
              <a:prstGeom prst="rect">
                <a:avLst/>
              </a:prstGeom>
              <a:blipFill>
                <a:blip r:embed="rId16"/>
                <a:stretch>
                  <a:fillRect l="-5333" r="-6667" b="-2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400F154-A226-946F-C415-79D2FD48FEFF}"/>
                  </a:ext>
                </a:extLst>
              </p:cNvPr>
              <p:cNvSpPr txBox="1"/>
              <p:nvPr/>
            </p:nvSpPr>
            <p:spPr>
              <a:xfrm>
                <a:off x="1547664" y="4149080"/>
                <a:ext cx="116506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400F154-A226-946F-C415-79D2FD48F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4149080"/>
                <a:ext cx="1165063" cy="369332"/>
              </a:xfrm>
              <a:prstGeom prst="rect">
                <a:avLst/>
              </a:prstGeom>
              <a:blipFill>
                <a:blip r:embed="rId17"/>
                <a:stretch>
                  <a:fillRect l="-4301" r="-4301" b="-2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B2CBBD-8B09-3CAD-8922-6565B062BA11}"/>
                  </a:ext>
                </a:extLst>
              </p:cNvPr>
              <p:cNvSpPr txBox="1"/>
              <p:nvPr/>
            </p:nvSpPr>
            <p:spPr>
              <a:xfrm>
                <a:off x="6401971" y="3964414"/>
                <a:ext cx="111992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B2CBBD-8B09-3CAD-8922-6565B062BA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971" y="3964414"/>
                <a:ext cx="1119922" cy="369332"/>
              </a:xfrm>
              <a:prstGeom prst="rect">
                <a:avLst/>
              </a:prstGeom>
              <a:blipFill>
                <a:blip r:embed="rId18"/>
                <a:stretch>
                  <a:fillRect l="-5618" r="-5618" b="-2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egnaposto data 6">
            <a:extLst>
              <a:ext uri="{FF2B5EF4-FFF2-40B4-BE49-F238E27FC236}">
                <a16:creationId xmlns:a16="http://schemas.microsoft.com/office/drawing/2014/main" id="{398D9D07-CC86-1EA9-E0D0-38778027EDC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067944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Channeling 2023 Conference – Riccione – June 2023</a:t>
            </a:r>
            <a:endParaRPr lang="en-US" sz="1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A62115-B55C-3538-7ABA-4623BD60ABE5}"/>
              </a:ext>
            </a:extLst>
          </p:cNvPr>
          <p:cNvSpPr txBox="1"/>
          <p:nvPr/>
        </p:nvSpPr>
        <p:spPr>
          <a:xfrm>
            <a:off x="1403648" y="49764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/>
              <a:t>CM rest frame moves with</a:t>
            </a:r>
          </a:p>
          <a:p>
            <a:r>
              <a:rPr lang="en-IT" sz="1400"/>
              <a:t>the photon in Direct Compton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0846C3-2AFF-9CF9-6C61-FEEC12850B59}"/>
              </a:ext>
            </a:extLst>
          </p:cNvPr>
          <p:cNvSpPr txBox="1"/>
          <p:nvPr/>
        </p:nvSpPr>
        <p:spPr>
          <a:xfrm>
            <a:off x="5484550" y="37453"/>
            <a:ext cx="3183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/>
              <a:t>CM rest frame moves with the electron in</a:t>
            </a:r>
          </a:p>
          <a:p>
            <a:r>
              <a:rPr lang="en-IT" sz="1400"/>
              <a:t>Inverse Compton, F</a:t>
            </a:r>
            <a:r>
              <a:rPr lang="en-GB" sz="1400"/>
              <a:t>EL</a:t>
            </a:r>
            <a:r>
              <a:rPr lang="en-IT" sz="1400"/>
              <a:t>, S</a:t>
            </a:r>
            <a:r>
              <a:rPr lang="en-GB" sz="1400"/>
              <a:t>y</a:t>
            </a:r>
            <a:r>
              <a:rPr lang="en-IT" sz="1400"/>
              <a:t>nchrotron light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AF999F-2117-3010-40E3-FFF86EF6BA83}"/>
              </a:ext>
            </a:extLst>
          </p:cNvPr>
          <p:cNvSpPr txBox="1"/>
          <p:nvPr/>
        </p:nvSpPr>
        <p:spPr>
          <a:xfrm>
            <a:off x="4932040" y="3337247"/>
            <a:ext cx="3632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/>
              <a:t>CM rest frame is steady in Symmetric Compton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06441E-23B8-49CE-89A2-E365C75C16B3}"/>
              </a:ext>
            </a:extLst>
          </p:cNvPr>
          <p:cNvSpPr txBox="1"/>
          <p:nvPr/>
        </p:nvSpPr>
        <p:spPr>
          <a:xfrm>
            <a:off x="251520" y="3322193"/>
            <a:ext cx="4331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/>
              <a:t>CM rest fr. slows down in Inv. Compton with deep recoil</a:t>
            </a:r>
          </a:p>
        </p:txBody>
      </p:sp>
    </p:spTree>
    <p:extLst>
      <p:ext uri="{BB962C8B-B14F-4D97-AF65-F5344CB8AC3E}">
        <p14:creationId xmlns:p14="http://schemas.microsoft.com/office/powerpoint/2010/main" val="217979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1B7EC997-8285-886B-ADCF-F7D68C66F8A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INFN– ACCELERATORI – Seminar – LASA - July 14th 2023</a:t>
            </a:r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F9ED94F-E326-4A2A-F6BF-5BA9F599C08D}"/>
                  </a:ext>
                </a:extLst>
              </p:cNvPr>
              <p:cNvSpPr txBox="1"/>
              <p:nvPr/>
            </p:nvSpPr>
            <p:spPr>
              <a:xfrm>
                <a:off x="4993521" y="2311054"/>
                <a:ext cx="2757358" cy="397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it-IT" b="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𝑝h</m:t>
                        </m:r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it-IT" b="0" i="1">
                        <a:latin typeface="Cambria Math" panose="02040503050406030204" pitchFamily="18" charset="0"/>
                      </a:rPr>
                      <m:t> = 4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it-IT" b="0" i="1" baseline="30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it-IT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𝑝h</m:t>
                        </m:r>
                      </m:sub>
                    </m:sSub>
                  </m:oMath>
                </a14:m>
                <a:endParaRPr lang="en-US" baseline="3000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F9ED94F-E326-4A2A-F6BF-5BA9F599C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3521" y="2311054"/>
                <a:ext cx="2757358" cy="397866"/>
              </a:xfrm>
              <a:prstGeom prst="rect">
                <a:avLst/>
              </a:prstGeom>
              <a:blipFill>
                <a:blip r:embed="rId4"/>
                <a:stretch>
                  <a:fillRect l="-4128" t="-3030" r="-1835" b="-2727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80850B-4AA6-3966-3127-5C69416A9502}"/>
                  </a:ext>
                </a:extLst>
              </p:cNvPr>
              <p:cNvSpPr txBox="1"/>
              <p:nvPr/>
            </p:nvSpPr>
            <p:spPr>
              <a:xfrm>
                <a:off x="4993521" y="3068960"/>
                <a:ext cx="3226204" cy="7017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 = </m:t>
                      </m:r>
                      <m:d>
                        <m:d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80850B-4AA6-3966-3127-5C69416A9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3521" y="3068960"/>
                <a:ext cx="3226204" cy="701731"/>
              </a:xfrm>
              <a:prstGeom prst="rect">
                <a:avLst/>
              </a:prstGeom>
              <a:blipFill>
                <a:blip r:embed="rId5"/>
                <a:stretch>
                  <a:fillRect l="-2353" b="-1052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8C52F88-4A08-EC0F-387F-0437D2F150B1}"/>
                  </a:ext>
                </a:extLst>
              </p:cNvPr>
              <p:cNvSpPr txBox="1"/>
              <p:nvPr/>
            </p:nvSpPr>
            <p:spPr>
              <a:xfrm>
                <a:off x="4733404" y="4464998"/>
                <a:ext cx="3765774" cy="7561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 =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d>
                        <m:d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it-IT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8C52F88-4A08-EC0F-387F-0437D2F15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404" y="4464998"/>
                <a:ext cx="3765774" cy="756104"/>
              </a:xfrm>
              <a:prstGeom prst="rect">
                <a:avLst/>
              </a:prstGeom>
              <a:blipFill>
                <a:blip r:embed="rId6"/>
                <a:stretch>
                  <a:fillRect l="-2013" b="-18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D1419C-F887-B58B-0F0E-AC8A2398ADF2}"/>
                  </a:ext>
                </a:extLst>
              </p:cNvPr>
              <p:cNvSpPr txBox="1"/>
              <p:nvPr/>
            </p:nvSpPr>
            <p:spPr>
              <a:xfrm>
                <a:off x="4733404" y="5373216"/>
                <a:ext cx="3451265" cy="7561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 =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D1419C-F887-B58B-0F0E-AC8A2398AD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404" y="5373216"/>
                <a:ext cx="3451265" cy="756104"/>
              </a:xfrm>
              <a:prstGeom prst="rect">
                <a:avLst/>
              </a:prstGeom>
              <a:blipFill>
                <a:blip r:embed="rId7"/>
                <a:stretch>
                  <a:fillRect l="-2198" r="-733" b="-180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54C5B3C-8B85-5E50-650C-BBE8E8FC9977}"/>
              </a:ext>
            </a:extLst>
          </p:cNvPr>
          <p:cNvSpPr txBox="1"/>
          <p:nvPr/>
        </p:nvSpPr>
        <p:spPr>
          <a:xfrm>
            <a:off x="323528" y="2247255"/>
            <a:ext cx="3229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i="1"/>
              <a:t>I.C.S.  </a:t>
            </a:r>
            <a:r>
              <a:rPr lang="en-GB" b="1" i="1"/>
              <a:t>l</a:t>
            </a:r>
            <a:r>
              <a:rPr lang="en-IT" b="1" i="1"/>
              <a:t>ow recoil  X&lt;&lt;1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25EDD8-7CF0-336C-52B2-886F965E5AA0}"/>
              </a:ext>
            </a:extLst>
          </p:cNvPr>
          <p:cNvSpPr txBox="1"/>
          <p:nvPr/>
        </p:nvSpPr>
        <p:spPr>
          <a:xfrm>
            <a:off x="323527" y="3211484"/>
            <a:ext cx="3371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i="1"/>
              <a:t>I.C.S.  </a:t>
            </a:r>
            <a:r>
              <a:rPr lang="en-GB" b="1" i="1"/>
              <a:t>l</a:t>
            </a:r>
            <a:r>
              <a:rPr lang="en-IT" b="1" i="1"/>
              <a:t>arge recoil  X&gt;&gt;1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7D45E-B729-DE65-5772-227EFF2397D1}"/>
              </a:ext>
            </a:extLst>
          </p:cNvPr>
          <p:cNvSpPr txBox="1"/>
          <p:nvPr/>
        </p:nvSpPr>
        <p:spPr>
          <a:xfrm>
            <a:off x="571267" y="4860934"/>
            <a:ext cx="2510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i="1"/>
              <a:t>S.C.S.  (A=0) or</a:t>
            </a:r>
          </a:p>
          <a:p>
            <a:r>
              <a:rPr lang="en-IT" b="1" i="1"/>
              <a:t>quasi-SCS (A&lt;&lt;1)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2C7707E-7780-C086-1F65-CBCB1FDDB377}"/>
              </a:ext>
            </a:extLst>
          </p:cNvPr>
          <p:cNvCxnSpPr/>
          <p:nvPr/>
        </p:nvCxnSpPr>
        <p:spPr bwMode="auto">
          <a:xfrm>
            <a:off x="3081891" y="1124744"/>
            <a:ext cx="121360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544CCE08-4575-523F-D0CC-747FD0D9B04F}"/>
              </a:ext>
            </a:extLst>
          </p:cNvPr>
          <p:cNvCxnSpPr>
            <a:cxnSpLocks/>
          </p:cNvCxnSpPr>
          <p:nvPr/>
        </p:nvCxnSpPr>
        <p:spPr bwMode="auto">
          <a:xfrm rot="10800000">
            <a:off x="4344377" y="1124745"/>
            <a:ext cx="1153201" cy="448543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700D8DC-0162-88CB-355F-2CB6AD2D6CFF}"/>
                  </a:ext>
                </a:extLst>
              </p:cNvPr>
              <p:cNvSpPr txBox="1"/>
              <p:nvPr/>
            </p:nvSpPr>
            <p:spPr>
              <a:xfrm>
                <a:off x="5291389" y="1113828"/>
                <a:ext cx="526106" cy="397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700D8DC-0162-88CB-355F-2CB6AD2D6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89" y="1113828"/>
                <a:ext cx="526106" cy="397866"/>
              </a:xfrm>
              <a:prstGeom prst="rect">
                <a:avLst/>
              </a:prstGeom>
              <a:blipFill>
                <a:blip r:embed="rId8"/>
                <a:stretch>
                  <a:fillRect l="-14286" r="-11905" b="-2121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456A483-F685-892E-A472-A0A0B41A0E73}"/>
                  </a:ext>
                </a:extLst>
              </p:cNvPr>
              <p:cNvSpPr txBox="1"/>
              <p:nvPr/>
            </p:nvSpPr>
            <p:spPr>
              <a:xfrm>
                <a:off x="3232789" y="662385"/>
                <a:ext cx="368499" cy="3608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456A483-F685-892E-A472-A0A0B41A0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789" y="662385"/>
                <a:ext cx="368499" cy="360804"/>
              </a:xfrm>
              <a:prstGeom prst="rect">
                <a:avLst/>
              </a:prstGeom>
              <a:blipFill>
                <a:blip r:embed="rId9"/>
                <a:stretch>
                  <a:fillRect l="-20000" r="-3333" b="-1379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71FD309-C72F-C0FB-CBAC-FFA6D18477E6}"/>
              </a:ext>
            </a:extLst>
          </p:cNvPr>
          <p:cNvCxnSpPr/>
          <p:nvPr/>
        </p:nvCxnSpPr>
        <p:spPr bwMode="auto">
          <a:xfrm flipH="1">
            <a:off x="3975877" y="1124744"/>
            <a:ext cx="368499" cy="8091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20" name="Curved Connector 19">
            <a:extLst>
              <a:ext uri="{FF2B5EF4-FFF2-40B4-BE49-F238E27FC236}">
                <a16:creationId xmlns:a16="http://schemas.microsoft.com/office/drawing/2014/main" id="{D14A960A-81DE-672F-7E7F-49C244E49EF7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4333077" y="387960"/>
            <a:ext cx="646531" cy="623929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C8A26EB-B9B5-94D7-5183-837FDDEB614E}"/>
                  </a:ext>
                </a:extLst>
              </p:cNvPr>
              <p:cNvSpPr txBox="1"/>
              <p:nvPr/>
            </p:nvSpPr>
            <p:spPr>
              <a:xfrm>
                <a:off x="4993521" y="45301"/>
                <a:ext cx="622798" cy="397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C8A26EB-B9B5-94D7-5183-837FDDEB6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3521" y="45301"/>
                <a:ext cx="622798" cy="397866"/>
              </a:xfrm>
              <a:prstGeom prst="rect">
                <a:avLst/>
              </a:prstGeom>
              <a:blipFill>
                <a:blip r:embed="rId10"/>
                <a:stretch>
                  <a:fillRect l="-14000" r="-8000" b="-2121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7DDB9BB-445C-CB2D-77AA-811D424C5A72}"/>
                  </a:ext>
                </a:extLst>
              </p:cNvPr>
              <p:cNvSpPr txBox="1"/>
              <p:nvPr/>
            </p:nvSpPr>
            <p:spPr>
              <a:xfrm>
                <a:off x="4062904" y="1773737"/>
                <a:ext cx="465191" cy="3608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7DDB9BB-445C-CB2D-77AA-811D424C5A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2904" y="1773737"/>
                <a:ext cx="465191" cy="360804"/>
              </a:xfrm>
              <a:prstGeom prst="rect">
                <a:avLst/>
              </a:prstGeom>
              <a:blipFill>
                <a:blip r:embed="rId11"/>
                <a:stretch>
                  <a:fillRect l="-18421" r="-2632" b="-1724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Left Brace 27">
            <a:extLst>
              <a:ext uri="{FF2B5EF4-FFF2-40B4-BE49-F238E27FC236}">
                <a16:creationId xmlns:a16="http://schemas.microsoft.com/office/drawing/2014/main" id="{DC096CF0-1A82-50DC-E1F3-7E05F556DCCC}"/>
              </a:ext>
            </a:extLst>
          </p:cNvPr>
          <p:cNvSpPr/>
          <p:nvPr/>
        </p:nvSpPr>
        <p:spPr bwMode="auto">
          <a:xfrm>
            <a:off x="4114669" y="4464998"/>
            <a:ext cx="413426" cy="1513823"/>
          </a:xfrm>
          <a:prstGeom prst="leftBrace">
            <a:avLst>
              <a:gd name="adj1" fmla="val 0"/>
              <a:gd name="adj2" fmla="val 50000"/>
            </a:avLst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995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lygon&#10;&#10;Description automatically generated with low confidence">
            <a:extLst>
              <a:ext uri="{FF2B5EF4-FFF2-40B4-BE49-F238E27FC236}">
                <a16:creationId xmlns:a16="http://schemas.microsoft.com/office/drawing/2014/main" id="{951735A6-9965-E141-4EBA-CC57D0C6E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24160"/>
            <a:ext cx="7772400" cy="6045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BC4CA3-5768-720C-6453-B1A16F0CE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160566-109B-4390-6A1C-0568E06DB5DD}"/>
              </a:ext>
            </a:extLst>
          </p:cNvPr>
          <p:cNvSpPr txBox="1"/>
          <p:nvPr/>
        </p:nvSpPr>
        <p:spPr>
          <a:xfrm>
            <a:off x="1300175" y="580618"/>
            <a:ext cx="1834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>
                <a:solidFill>
                  <a:srgbClr val="FF0000"/>
                </a:solidFill>
              </a:rPr>
              <a:t>20% rms spread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999EDB-EEC3-0BBD-CC2A-9A8BAB3F362A}"/>
              </a:ext>
            </a:extLst>
          </p:cNvPr>
          <p:cNvSpPr txBox="1"/>
          <p:nvPr/>
        </p:nvSpPr>
        <p:spPr>
          <a:xfrm>
            <a:off x="5436096" y="580618"/>
            <a:ext cx="3690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Incoming e- </a:t>
            </a:r>
            <a:r>
              <a:rPr lang="en-GB" sz="2000"/>
              <a:t>b</a:t>
            </a:r>
            <a:r>
              <a:rPr lang="en-IT" sz="2000"/>
              <a:t>eam </a:t>
            </a:r>
            <a:r>
              <a:rPr lang="en-IT" sz="2000">
                <a:solidFill>
                  <a:srgbClr val="0070C0"/>
                </a:solidFill>
              </a:rPr>
              <a:t>10</a:t>
            </a:r>
            <a:r>
              <a:rPr lang="en-IT" sz="2000" baseline="30000">
                <a:solidFill>
                  <a:srgbClr val="0070C0"/>
                </a:solidFill>
              </a:rPr>
              <a:t>-4</a:t>
            </a:r>
            <a:r>
              <a:rPr lang="en-IT" sz="2000">
                <a:solidFill>
                  <a:srgbClr val="0070C0"/>
                </a:solidFill>
              </a:rPr>
              <a:t> rms spread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1F7A43-AC35-EDE5-3E84-A6DC688EE420}"/>
              </a:ext>
            </a:extLst>
          </p:cNvPr>
          <p:cNvSpPr txBox="1"/>
          <p:nvPr/>
        </p:nvSpPr>
        <p:spPr>
          <a:xfrm>
            <a:off x="1403648" y="2952267"/>
            <a:ext cx="1667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b="1">
                <a:solidFill>
                  <a:srgbClr val="00B050"/>
                </a:solidFill>
              </a:rPr>
              <a:t>2.10</a:t>
            </a:r>
            <a:r>
              <a:rPr lang="en-IT" sz="2000" b="1" baseline="30000">
                <a:solidFill>
                  <a:srgbClr val="00B050"/>
                </a:solidFill>
              </a:rPr>
              <a:t>-4</a:t>
            </a:r>
          </a:p>
          <a:p>
            <a:r>
              <a:rPr lang="en-GB" sz="2000" b="1">
                <a:solidFill>
                  <a:srgbClr val="00B050"/>
                </a:solidFill>
              </a:rPr>
              <a:t>r</a:t>
            </a:r>
            <a:r>
              <a:rPr lang="en-IT" sz="2000" b="1">
                <a:solidFill>
                  <a:srgbClr val="00B050"/>
                </a:solidFill>
              </a:rPr>
              <a:t>ms     spread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78C091-DA3C-0548-6E17-35B6538880B7}"/>
              </a:ext>
            </a:extLst>
          </p:cNvPr>
          <p:cNvSpPr txBox="1"/>
          <p:nvPr/>
        </p:nvSpPr>
        <p:spPr>
          <a:xfrm>
            <a:off x="1259632" y="87015"/>
            <a:ext cx="7772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1">
                <a:solidFill>
                  <a:srgbClr val="FF0000"/>
                </a:solidFill>
                <a:latin typeface="Symbol" pitchFamily="2" charset="2"/>
              </a:rPr>
              <a:t>g </a:t>
            </a:r>
            <a:r>
              <a:rPr lang="en-GB" sz="24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-ray </a:t>
            </a:r>
            <a:r>
              <a:rPr lang="en-GB" b="1" i="1">
                <a:solidFill>
                  <a:srgbClr val="FF0000"/>
                </a:solidFill>
              </a:rPr>
              <a:t>i</a:t>
            </a:r>
            <a:r>
              <a:rPr lang="en-GB" sz="24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n-vacuum mono-chromatization, </a:t>
            </a:r>
            <a:r>
              <a:rPr lang="en-GB" b="1" i="1">
                <a:solidFill>
                  <a:srgbClr val="FF0000"/>
                </a:solidFill>
              </a:rPr>
              <a:t>SCS at large Recoil</a:t>
            </a:r>
            <a:endParaRPr lang="en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01975F-9D6D-4538-F3BC-6DA9841B260C}"/>
              </a:ext>
            </a:extLst>
          </p:cNvPr>
          <p:cNvSpPr txBox="1"/>
          <p:nvPr/>
        </p:nvSpPr>
        <p:spPr>
          <a:xfrm>
            <a:off x="1479078" y="4829090"/>
            <a:ext cx="1508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>
                <a:solidFill>
                  <a:srgbClr val="FF0000"/>
                </a:solidFill>
              </a:rPr>
              <a:t>10</a:t>
            </a:r>
            <a:r>
              <a:rPr lang="en-IT" sz="2000" baseline="30000">
                <a:solidFill>
                  <a:srgbClr val="FF0000"/>
                </a:solidFill>
              </a:rPr>
              <a:t>-1</a:t>
            </a:r>
            <a:r>
              <a:rPr lang="en-IT" sz="2000">
                <a:solidFill>
                  <a:srgbClr val="FF0000"/>
                </a:solidFill>
              </a:rPr>
              <a:t>    spread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FA6F02-DF90-32B4-1610-9A4FD44B0133}"/>
              </a:ext>
            </a:extLst>
          </p:cNvPr>
          <p:cNvSpPr txBox="1"/>
          <p:nvPr/>
        </p:nvSpPr>
        <p:spPr>
          <a:xfrm>
            <a:off x="7536214" y="2952267"/>
            <a:ext cx="15722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no energy-</a:t>
            </a:r>
          </a:p>
          <a:p>
            <a:r>
              <a:rPr lang="en-GB"/>
              <a:t>a</a:t>
            </a:r>
            <a:r>
              <a:rPr lang="en-IT"/>
              <a:t>ngular</a:t>
            </a:r>
          </a:p>
          <a:p>
            <a:r>
              <a:rPr lang="en-IT"/>
              <a:t>correlation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B6E03D-F50A-BC6C-3321-1CBA08DCABCC}"/>
              </a:ext>
            </a:extLst>
          </p:cNvPr>
          <p:cNvSpPr txBox="1"/>
          <p:nvPr/>
        </p:nvSpPr>
        <p:spPr>
          <a:xfrm>
            <a:off x="6588224" y="6453336"/>
            <a:ext cx="2470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C. Curatolo - Whizard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9C780C-6901-86A6-2396-137E24B44680}"/>
              </a:ext>
            </a:extLst>
          </p:cNvPr>
          <p:cNvGrpSpPr/>
          <p:nvPr/>
        </p:nvGrpSpPr>
        <p:grpSpPr>
          <a:xfrm>
            <a:off x="110926" y="1700808"/>
            <a:ext cx="1508746" cy="1728192"/>
            <a:chOff x="110926" y="1700808"/>
            <a:chExt cx="1508746" cy="1728192"/>
          </a:xfrm>
        </p:grpSpPr>
        <p:sp>
          <p:nvSpPr>
            <p:cNvPr id="2" name="Curved Right Arrow 1">
              <a:extLst>
                <a:ext uri="{FF2B5EF4-FFF2-40B4-BE49-F238E27FC236}">
                  <a16:creationId xmlns:a16="http://schemas.microsoft.com/office/drawing/2014/main" id="{43AB407D-DA30-CF00-625E-80B363DE6804}"/>
                </a:ext>
              </a:extLst>
            </p:cNvPr>
            <p:cNvSpPr/>
            <p:nvPr/>
          </p:nvSpPr>
          <p:spPr bwMode="auto">
            <a:xfrm>
              <a:off x="112485" y="1700808"/>
              <a:ext cx="499075" cy="1728192"/>
            </a:xfrm>
            <a:prstGeom prst="curved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1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46CF8BB-BC89-A143-309B-3A2CE2576836}"/>
                </a:ext>
              </a:extLst>
            </p:cNvPr>
            <p:cNvSpPr txBox="1"/>
            <p:nvPr/>
          </p:nvSpPr>
          <p:spPr>
            <a:xfrm>
              <a:off x="110926" y="1916832"/>
              <a:ext cx="150874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E</a:t>
              </a:r>
              <a:r>
                <a:rPr lang="en-IT"/>
                <a:t>lectron</a:t>
              </a:r>
            </a:p>
            <a:p>
              <a:r>
                <a:rPr lang="en-GB"/>
                <a:t>C</a:t>
              </a:r>
              <a:r>
                <a:rPr lang="en-IT"/>
                <a:t>ooling of</a:t>
              </a:r>
            </a:p>
            <a:p>
              <a:r>
                <a:rPr lang="en-IT"/>
                <a:t>photons!!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1BEBBD-D8CB-6BF2-D473-82AA5F1294DB}"/>
              </a:ext>
            </a:extLst>
          </p:cNvPr>
          <p:cNvSpPr txBox="1"/>
          <p:nvPr/>
        </p:nvSpPr>
        <p:spPr>
          <a:xfrm>
            <a:off x="110926" y="5861883"/>
            <a:ext cx="12682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e</a:t>
            </a:r>
            <a:r>
              <a:rPr lang="en-IT"/>
              <a:t>- beam</a:t>
            </a:r>
          </a:p>
          <a:p>
            <a:r>
              <a:rPr lang="en-GB"/>
              <a:t>i</a:t>
            </a:r>
            <a:r>
              <a:rPr lang="en-IT"/>
              <a:t>s heated</a:t>
            </a:r>
          </a:p>
        </p:txBody>
      </p:sp>
    </p:spTree>
    <p:extLst>
      <p:ext uri="{BB962C8B-B14F-4D97-AF65-F5344CB8AC3E}">
        <p14:creationId xmlns:p14="http://schemas.microsoft.com/office/powerpoint/2010/main" val="95822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1B7EC997-8285-886B-ADCF-F7D68C66F8A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INFN– ACCELERATORI – Seminar – LASA - July 14th 2023</a:t>
            </a:r>
            <a:endParaRPr lang="en-US" sz="1400"/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884EC21B-1CC6-0D93-3D4E-28B6B2D58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781" y="379068"/>
            <a:ext cx="7248691" cy="62182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EDA366-BE7D-B1EE-4883-1AFBA1F82734}"/>
              </a:ext>
            </a:extLst>
          </p:cNvPr>
          <p:cNvSpPr txBox="1"/>
          <p:nvPr/>
        </p:nvSpPr>
        <p:spPr>
          <a:xfrm>
            <a:off x="6084168" y="44624"/>
            <a:ext cx="2576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/>
              <a:t>S</a:t>
            </a:r>
            <a:r>
              <a:rPr lang="en-IT" sz="1800"/>
              <a:t>pread of incidence angle</a:t>
            </a:r>
          </a:p>
          <a:p>
            <a:r>
              <a:rPr lang="en-IT" sz="1800"/>
              <a:t>(resembles emittance)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719B56E-E6CF-8410-DC21-D7295A0623CB}"/>
              </a:ext>
            </a:extLst>
          </p:cNvPr>
          <p:cNvCxnSpPr>
            <a:cxnSpLocks/>
          </p:cNvCxnSpPr>
          <p:nvPr/>
        </p:nvCxnSpPr>
        <p:spPr bwMode="auto">
          <a:xfrm flipV="1">
            <a:off x="5292080" y="690955"/>
            <a:ext cx="936104" cy="6498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9C376C5-ED98-C114-0640-D1C689BE691C}"/>
              </a:ext>
            </a:extLst>
          </p:cNvPr>
          <p:cNvSpPr txBox="1"/>
          <p:nvPr/>
        </p:nvSpPr>
        <p:spPr>
          <a:xfrm>
            <a:off x="646420" y="2459823"/>
            <a:ext cx="16962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</a:t>
            </a:r>
            <a:r>
              <a:rPr lang="en-IT"/>
              <a:t>ooling of</a:t>
            </a:r>
          </a:p>
          <a:p>
            <a:r>
              <a:rPr lang="en-IT"/>
              <a:t>photons still</a:t>
            </a:r>
          </a:p>
          <a:p>
            <a:r>
              <a:rPr lang="en-IT"/>
              <a:t>effective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F3C0A3-AEA4-E2BD-8B52-9EF5958D8CA3}"/>
              </a:ext>
            </a:extLst>
          </p:cNvPr>
          <p:cNvSpPr txBox="1"/>
          <p:nvPr/>
        </p:nvSpPr>
        <p:spPr>
          <a:xfrm>
            <a:off x="682173" y="4167503"/>
            <a:ext cx="14670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as well as</a:t>
            </a:r>
          </a:p>
          <a:p>
            <a:r>
              <a:rPr lang="en-GB"/>
              <a:t>heating of</a:t>
            </a:r>
          </a:p>
          <a:p>
            <a:r>
              <a:rPr lang="en-GB"/>
              <a:t>electrons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26903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3BEF5D-E214-FC74-1388-DD417F34A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AA4E03-1C86-AB55-A3E2-E8F6730BB591}"/>
              </a:ext>
            </a:extLst>
          </p:cNvPr>
          <p:cNvSpPr txBox="1"/>
          <p:nvPr/>
        </p:nvSpPr>
        <p:spPr>
          <a:xfrm>
            <a:off x="1619672" y="116632"/>
            <a:ext cx="65527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1">
                <a:solidFill>
                  <a:srgbClr val="FF0000"/>
                </a:solidFill>
              </a:rPr>
              <a:t>S</a:t>
            </a:r>
            <a:r>
              <a:rPr lang="en-GB" sz="24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chematic recap of  X/</a:t>
            </a:r>
            <a:r>
              <a:rPr lang="en-GB" sz="2400" b="1" i="1">
                <a:solidFill>
                  <a:srgbClr val="FF0000"/>
                </a:solidFill>
                <a:latin typeface="Symbol" pitchFamily="2" charset="2"/>
              </a:rPr>
              <a:t>g </a:t>
            </a:r>
            <a:r>
              <a:rPr lang="en-GB" sz="24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Radiation Sources</a:t>
            </a:r>
          </a:p>
          <a:p>
            <a:pPr algn="ctr"/>
            <a:r>
              <a:rPr lang="en-GB" sz="24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(keV, MeV, GeV…)</a:t>
            </a:r>
            <a:endParaRPr lang="en-IT">
              <a:latin typeface="Symbol" pitchFamily="2" charset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7B682D-AFA4-DE3D-D579-40305769C74F}"/>
              </a:ext>
            </a:extLst>
          </p:cNvPr>
          <p:cNvSpPr txBox="1"/>
          <p:nvPr/>
        </p:nvSpPr>
        <p:spPr>
          <a:xfrm>
            <a:off x="4981" y="980728"/>
            <a:ext cx="910352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>
                <a:effectLst/>
                <a:latin typeface="Helvetica Neue" panose="02000503000000020004" pitchFamily="2" charset="0"/>
              </a:rPr>
              <a:t>Spontaneous undulatory radiation (synchrotron, wiggler, </a:t>
            </a:r>
            <a:r>
              <a:rPr lang="en-GB" i="1">
                <a:effectLst/>
                <a:latin typeface="Helvetica Neue" panose="02000503000000020004" pitchFamily="2" charset="0"/>
              </a:rPr>
              <a:t>betatron</a:t>
            </a:r>
            <a:r>
              <a:rPr lang="en-GB" b="1">
                <a:effectLst/>
                <a:latin typeface="Helvetica Neue" panose="02000503000000020004" pitchFamily="2" charset="0"/>
              </a:rPr>
              <a:t>, </a:t>
            </a:r>
            <a:r>
              <a:rPr lang="en-GB" i="1">
                <a:effectLst/>
                <a:latin typeface="Helvetica Neue" panose="02000503000000020004" pitchFamily="2" charset="0"/>
              </a:rPr>
              <a:t>channeling</a:t>
            </a:r>
            <a:r>
              <a:rPr lang="en-GB" b="1">
                <a:effectLst/>
                <a:latin typeface="Helvetica Neue" panose="02000503000000020004" pitchFamily="2" charset="0"/>
              </a:rPr>
              <a:t>, </a:t>
            </a:r>
            <a:r>
              <a:rPr lang="en-GB" i="1">
                <a:effectLst/>
                <a:latin typeface="Helvetica Neue" panose="02000503000000020004" pitchFamily="2" charset="0"/>
              </a:rPr>
              <a:t>bremsstrahlung</a:t>
            </a:r>
            <a:r>
              <a:rPr lang="en-GB" b="1">
                <a:effectLst/>
                <a:latin typeface="Helvetica Neue" panose="02000503000000020004" pitchFamily="2" charset="0"/>
              </a:rPr>
              <a:t>)</a:t>
            </a:r>
          </a:p>
          <a:p>
            <a:endParaRPr lang="en-GB">
              <a:latin typeface="Helvetica Neue" panose="02000503000000020004" pitchFamily="2" charset="0"/>
            </a:endParaRPr>
          </a:p>
          <a:p>
            <a:endParaRPr lang="en-GB">
              <a:effectLst/>
              <a:latin typeface="Helvetica Neue" panose="02000503000000020004" pitchFamily="2" charset="0"/>
            </a:endParaRPr>
          </a:p>
          <a:p>
            <a:endParaRPr lang="en-GB">
              <a:effectLst/>
              <a:latin typeface="Helvetica Neue" panose="02000503000000020004" pitchFamily="2" charset="0"/>
            </a:endParaRPr>
          </a:p>
          <a:p>
            <a:endParaRPr lang="en-GB">
              <a:effectLst/>
              <a:latin typeface="Helvetica Neue" panose="02000503000000020004" pitchFamily="2" charset="0"/>
            </a:endParaRPr>
          </a:p>
          <a:p>
            <a:endParaRPr lang="en-GB">
              <a:latin typeface="Helvetica Neue" panose="02000503000000020004" pitchFamily="2" charset="0"/>
            </a:endParaRPr>
          </a:p>
          <a:p>
            <a:endParaRPr lang="en-GB">
              <a:effectLst/>
              <a:latin typeface="Helvetica Neue" panose="02000503000000020004" pitchFamily="2" charset="0"/>
            </a:endParaRPr>
          </a:p>
          <a:p>
            <a:endParaRPr lang="en-GB">
              <a:effectLst/>
              <a:latin typeface="Helvetica Neue" panose="02000503000000020004" pitchFamily="2" charset="0"/>
            </a:endParaRPr>
          </a:p>
          <a:p>
            <a:r>
              <a:rPr lang="en-GB" b="1">
                <a:latin typeface="Helvetica Neue" panose="02000503000000020004" pitchFamily="2" charset="0"/>
              </a:rPr>
              <a:t>R</a:t>
            </a:r>
            <a:r>
              <a:rPr lang="en-GB" b="1">
                <a:effectLst/>
                <a:latin typeface="Helvetica Neue" panose="02000503000000020004" pitchFamily="2" charset="0"/>
              </a:rPr>
              <a:t>esonant/amplified undulatory radiation (undulator, FEL)</a:t>
            </a:r>
          </a:p>
          <a:p>
            <a:br>
              <a:rPr lang="en-GB">
                <a:effectLst/>
                <a:latin typeface="Helvetica Neue" panose="02000503000000020004" pitchFamily="2" charset="0"/>
              </a:rPr>
            </a:br>
            <a:endParaRPr lang="en-GB">
              <a:effectLst/>
              <a:latin typeface="Helvetica Neue" panose="02000503000000020004" pitchFamily="2" charset="0"/>
            </a:endParaRP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A77D8C34-1B31-509B-E7A6-DB0518AEB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916832"/>
            <a:ext cx="3456384" cy="22896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811B7B-31FB-FA1B-221B-0E61F5FC8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4725144"/>
            <a:ext cx="3456384" cy="2016591"/>
          </a:xfrm>
          <a:prstGeom prst="rect">
            <a:avLst/>
          </a:prstGeom>
        </p:spPr>
      </p:pic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D41EE2F-5AF8-B8E2-E681-B790A560D1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904" y="4785661"/>
            <a:ext cx="4464496" cy="1741723"/>
          </a:xfrm>
          <a:prstGeom prst="rect">
            <a:avLst/>
          </a:prstGeom>
        </p:spPr>
      </p:pic>
      <p:pic>
        <p:nvPicPr>
          <p:cNvPr id="14" name="Picture 1026">
            <a:extLst>
              <a:ext uri="{FF2B5EF4-FFF2-40B4-BE49-F238E27FC236}">
                <a16:creationId xmlns:a16="http://schemas.microsoft.com/office/drawing/2014/main" id="{EAAD8230-A622-1211-FCFC-2C95CDE40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3" y="5913526"/>
            <a:ext cx="2667317" cy="89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D3E3CB-7F9B-61BB-B9E9-F569ACD50D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7560" y="1541678"/>
            <a:ext cx="2200944" cy="26794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6B5AF0-04B2-5549-8F3C-DC7B1901F089}"/>
                  </a:ext>
                </a:extLst>
              </p:cNvPr>
              <p:cNvSpPr txBox="1"/>
              <p:nvPr/>
            </p:nvSpPr>
            <p:spPr>
              <a:xfrm>
                <a:off x="5467802" y="1763524"/>
                <a:ext cx="191251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6B5AF0-04B2-5549-8F3C-DC7B1901F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7802" y="1763524"/>
                <a:ext cx="1912510" cy="369332"/>
              </a:xfrm>
              <a:prstGeom prst="rect">
                <a:avLst/>
              </a:prstGeom>
              <a:blipFill>
                <a:blip r:embed="rId8"/>
                <a:stretch>
                  <a:fillRect l="-3289" b="-3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7695D53-7A69-5842-F8D1-02E7DDEDA6A6}"/>
                  </a:ext>
                </a:extLst>
              </p:cNvPr>
              <p:cNvSpPr txBox="1"/>
              <p:nvPr/>
            </p:nvSpPr>
            <p:spPr>
              <a:xfrm>
                <a:off x="4891737" y="6453336"/>
                <a:ext cx="191251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it-IT" i="1">
                          <a:latin typeface="Cambria Math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7695D53-7A69-5842-F8D1-02E7DDEDA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1737" y="6453336"/>
                <a:ext cx="1912511" cy="369332"/>
              </a:xfrm>
              <a:prstGeom prst="rect">
                <a:avLst/>
              </a:prstGeom>
              <a:blipFill>
                <a:blip r:embed="rId11"/>
                <a:stretch>
                  <a:fillRect l="-2632" t="-3333" b="-3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712DFE5-3840-7344-5BF4-7EE3EAFF88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6564" y="2137626"/>
            <a:ext cx="3139692" cy="20114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570100-0D7C-05CB-2FDB-5A098FD6EEDB}"/>
              </a:ext>
            </a:extLst>
          </p:cNvPr>
          <p:cNvSpPr txBox="1"/>
          <p:nvPr/>
        </p:nvSpPr>
        <p:spPr>
          <a:xfrm>
            <a:off x="3707904" y="3717032"/>
            <a:ext cx="27029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/>
              <a:t>c</a:t>
            </a:r>
            <a:r>
              <a:rPr lang="en-IT" sz="1600"/>
              <a:t>ourtesy B. Paroli, M. Potenza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71E67E-ACC8-82EE-17CA-531ABFBE18B6}"/>
              </a:ext>
            </a:extLst>
          </p:cNvPr>
          <p:cNvSpPr txBox="1"/>
          <p:nvPr/>
        </p:nvSpPr>
        <p:spPr>
          <a:xfrm>
            <a:off x="1589103" y="6349234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/>
              <a:t>c</a:t>
            </a:r>
            <a:r>
              <a:rPr lang="en-IT" sz="1600"/>
              <a:t>ourtesy L. Rivkin</a:t>
            </a:r>
          </a:p>
        </p:txBody>
      </p:sp>
    </p:spTree>
    <p:extLst>
      <p:ext uri="{BB962C8B-B14F-4D97-AF65-F5344CB8AC3E}">
        <p14:creationId xmlns:p14="http://schemas.microsoft.com/office/powerpoint/2010/main" val="3415478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1E0B3A-2C4C-8ECD-528B-8C464C610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B7F937-0EBB-7047-4A64-D56CAE956DFD}"/>
              </a:ext>
            </a:extLst>
          </p:cNvPr>
          <p:cNvSpPr txBox="1"/>
          <p:nvPr/>
        </p:nvSpPr>
        <p:spPr>
          <a:xfrm>
            <a:off x="96957" y="347172"/>
            <a:ext cx="90065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effectLst/>
                <a:latin typeface="Helvetica Neue" panose="02000503000000020004" pitchFamily="2" charset="0"/>
              </a:rPr>
              <a:t>Collisional radiation</a:t>
            </a:r>
          </a:p>
          <a:p>
            <a:r>
              <a:rPr lang="en-GB">
                <a:effectLst/>
                <a:latin typeface="Helvetica Neue" panose="02000503000000020004" pitchFamily="2" charset="0"/>
              </a:rPr>
              <a:t>(Relativistic Rayleigh Scattering aka Gamma Factory, Inverse Compton Scattering, Large Recoil ICS, Symmetric Compton Scattering)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BC2DA084-DAAD-145D-6166-8BDD89475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915" y="1700808"/>
            <a:ext cx="7058573" cy="1773786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804166CE-F144-B5F3-F80E-07E93130B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9" y="3353677"/>
            <a:ext cx="3780681" cy="20673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3F77AD-F364-781F-C9E8-45F7002E84AD}"/>
              </a:ext>
            </a:extLst>
          </p:cNvPr>
          <p:cNvSpPr txBox="1"/>
          <p:nvPr/>
        </p:nvSpPr>
        <p:spPr>
          <a:xfrm>
            <a:off x="5868144" y="1556792"/>
            <a:ext cx="2173993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IT"/>
              <a:t>Gamma Factory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2D48BD-553C-9D47-E473-C5D9845B686C}"/>
              </a:ext>
            </a:extLst>
          </p:cNvPr>
          <p:cNvSpPr txBox="1"/>
          <p:nvPr/>
        </p:nvSpPr>
        <p:spPr>
          <a:xfrm>
            <a:off x="524201" y="3744234"/>
            <a:ext cx="894797" cy="461665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IT"/>
              <a:t>I.C.S.</a:t>
            </a:r>
          </a:p>
        </p:txBody>
      </p:sp>
      <p:pic>
        <p:nvPicPr>
          <p:cNvPr id="10" name="Picture 9" descr="Twin_schema_500">
            <a:extLst>
              <a:ext uri="{FF2B5EF4-FFF2-40B4-BE49-F238E27FC236}">
                <a16:creationId xmlns:a16="http://schemas.microsoft.com/office/drawing/2014/main" id="{06545703-982F-9F60-6B9E-D02113736D8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61" t="22426" r="4926" b="22278"/>
          <a:stretch>
            <a:fillRect/>
          </a:stretch>
        </p:blipFill>
        <p:spPr>
          <a:xfrm>
            <a:off x="5108185" y="3674384"/>
            <a:ext cx="3780680" cy="16504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CD2BB6-44F9-ED2A-ED65-8B5AF743E3E5}"/>
              </a:ext>
            </a:extLst>
          </p:cNvPr>
          <p:cNvSpPr txBox="1"/>
          <p:nvPr/>
        </p:nvSpPr>
        <p:spPr>
          <a:xfrm>
            <a:off x="5911529" y="3243761"/>
            <a:ext cx="232788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/>
              <a:t>d</a:t>
            </a:r>
            <a:r>
              <a:rPr lang="en-IT"/>
              <a:t>eep recoil I.C.S.</a:t>
            </a:r>
          </a:p>
        </p:txBody>
      </p:sp>
      <p:pic>
        <p:nvPicPr>
          <p:cNvPr id="12" name="Picture 11" descr="A picture containing waterfall chart&#10;&#10;Description automatically generated">
            <a:extLst>
              <a:ext uri="{FF2B5EF4-FFF2-40B4-BE49-F238E27FC236}">
                <a16:creationId xmlns:a16="http://schemas.microsoft.com/office/drawing/2014/main" id="{89410F9C-9403-5606-0F45-A4E685438A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5335038"/>
            <a:ext cx="7235049" cy="14783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B6138C-4541-8852-6551-BBE87EA3F572}"/>
              </a:ext>
            </a:extLst>
          </p:cNvPr>
          <p:cNvSpPr txBox="1"/>
          <p:nvPr/>
        </p:nvSpPr>
        <p:spPr>
          <a:xfrm>
            <a:off x="7380312" y="4797152"/>
            <a:ext cx="104067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/>
              <a:t>EXMP</a:t>
            </a:r>
            <a:endParaRPr lang="en-I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480125-D4B3-E895-53B9-CF9A2AD95E2B}"/>
              </a:ext>
            </a:extLst>
          </p:cNvPr>
          <p:cNvSpPr txBox="1"/>
          <p:nvPr/>
        </p:nvSpPr>
        <p:spPr>
          <a:xfrm>
            <a:off x="7189666" y="5910371"/>
            <a:ext cx="1913857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/>
              <a:t>low</a:t>
            </a:r>
            <a:r>
              <a:rPr lang="en-IT"/>
              <a:t> recoil</a:t>
            </a:r>
          </a:p>
          <a:p>
            <a:r>
              <a:rPr lang="en-IT"/>
              <a:t>I.C.S. - STAR</a:t>
            </a:r>
          </a:p>
        </p:txBody>
      </p:sp>
    </p:spTree>
    <p:extLst>
      <p:ext uri="{BB962C8B-B14F-4D97-AF65-F5344CB8AC3E}">
        <p14:creationId xmlns:p14="http://schemas.microsoft.com/office/powerpoint/2010/main" val="1718743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machine&#10;&#10;Description automatically generated">
            <a:extLst>
              <a:ext uri="{FF2B5EF4-FFF2-40B4-BE49-F238E27FC236}">
                <a16:creationId xmlns:a16="http://schemas.microsoft.com/office/drawing/2014/main" id="{14498A98-90FC-6E76-BED9-920F2188B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692696"/>
            <a:ext cx="7772400" cy="5795130"/>
          </a:xfrm>
          <a:prstGeom prst="rect">
            <a:avLst/>
          </a:prstGeom>
        </p:spPr>
      </p:pic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2" name="Segnaposto data 6">
            <a:extLst>
              <a:ext uri="{FF2B5EF4-FFF2-40B4-BE49-F238E27FC236}">
                <a16:creationId xmlns:a16="http://schemas.microsoft.com/office/drawing/2014/main" id="{0BCC33AF-5C0E-1D78-15BA-A62092BAB52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067944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Channeling 2023 Conference – Riccione – June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698373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1E0B3A-2C4C-8ECD-528B-8C464C610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4DD673-2491-2B1D-3D2A-EEFD50B168B3}"/>
              </a:ext>
            </a:extLst>
          </p:cNvPr>
          <p:cNvSpPr txBox="1"/>
          <p:nvPr/>
        </p:nvSpPr>
        <p:spPr>
          <a:xfrm>
            <a:off x="143508" y="908720"/>
            <a:ext cx="885698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effectLst/>
                <a:latin typeface="Helvetica Neue" panose="02000503000000020004" pitchFamily="2" charset="0"/>
              </a:rPr>
              <a:t>All radiation originated by a Lorentz Boost associated to relativistic emitting particles (electrons, heavy ions) is intrinsically poli-chromatic because of </a:t>
            </a:r>
            <a:r>
              <a:rPr lang="en-GB" sz="2000">
                <a:effectLst/>
                <a:latin typeface="Symbol" pitchFamily="2" charset="2"/>
              </a:rPr>
              <a:t>gq</a:t>
            </a:r>
            <a:r>
              <a:rPr lang="en-GB" sz="2000">
                <a:effectLst/>
                <a:latin typeface="Helvetica Neue" panose="02000503000000020004" pitchFamily="2" charset="0"/>
              </a:rPr>
              <a:t> correlation (energy boost of scattered photons depends on scattering angle, at </a:t>
            </a:r>
            <a:r>
              <a:rPr lang="en-GB" sz="2000">
                <a:effectLst/>
                <a:latin typeface="Symbol" pitchFamily="2" charset="2"/>
              </a:rPr>
              <a:t>q=1/g</a:t>
            </a:r>
            <a:r>
              <a:rPr lang="en-GB" sz="2000">
                <a:effectLst/>
                <a:latin typeface="Helvetica Neue" panose="02000503000000020004" pitchFamily="2" charset="0"/>
              </a:rPr>
              <a:t> photon energy is 50% of max photon energy at </a:t>
            </a:r>
            <a:r>
              <a:rPr lang="en-GB" sz="2000">
                <a:effectLst/>
                <a:latin typeface="Symbol" pitchFamily="2" charset="2"/>
              </a:rPr>
              <a:t>q </a:t>
            </a:r>
            <a:r>
              <a:rPr lang="en-GB" sz="2000">
                <a:effectLst/>
                <a:latin typeface="Helvetica Neue" panose="02000503000000020004" pitchFamily="2" charset="0"/>
              </a:rPr>
              <a:t>=0 ) of single electron spectrum (on top of inhomogeneous effects)</a:t>
            </a:r>
            <a:endParaRPr lang="en-GB" sz="2000">
              <a:latin typeface="Helvetica Neue" panose="02000503000000020004" pitchFamily="2" charset="0"/>
            </a:endParaRPr>
          </a:p>
          <a:p>
            <a:endParaRPr lang="en-GB" sz="2000">
              <a:effectLst/>
              <a:latin typeface="Helvetica Neue" panose="02000503000000020004" pitchFamily="2" charset="0"/>
            </a:endParaRPr>
          </a:p>
          <a:p>
            <a:endParaRPr lang="en-GB" sz="2000">
              <a:latin typeface="Helvetica Neue" panose="02000503000000020004" pitchFamily="2" charset="0"/>
            </a:endParaRPr>
          </a:p>
          <a:p>
            <a:endParaRPr lang="en-GB" sz="2000">
              <a:effectLst/>
              <a:latin typeface="Helvetica Neue" panose="02000503000000020004" pitchFamily="2" charset="0"/>
            </a:endParaRPr>
          </a:p>
          <a:p>
            <a:endParaRPr lang="en-GB" sz="2000">
              <a:effectLst/>
              <a:latin typeface="Helvetica Neue" panose="02000503000000020004" pitchFamily="2" charset="0"/>
            </a:endParaRPr>
          </a:p>
          <a:p>
            <a:endParaRPr lang="en-GB" sz="2000">
              <a:effectLst/>
              <a:latin typeface="Helvetica Neue" panose="02000503000000020004" pitchFamily="2" charset="0"/>
            </a:endParaRPr>
          </a:p>
          <a:p>
            <a:endParaRPr lang="en-GB" sz="2000">
              <a:effectLst/>
              <a:latin typeface="Helvetica Neue" panose="02000503000000020004" pitchFamily="2" charset="0"/>
            </a:endParaRPr>
          </a:p>
          <a:p>
            <a:endParaRPr lang="en-GB" sz="2000">
              <a:latin typeface="Helvetica Neue" panose="02000503000000020004" pitchFamily="2" charset="0"/>
            </a:endParaRPr>
          </a:p>
          <a:p>
            <a:endParaRPr lang="en-GB" sz="2000">
              <a:effectLst/>
              <a:latin typeface="Helvetica Neue" panose="02000503000000020004" pitchFamily="2" charset="0"/>
            </a:endParaRPr>
          </a:p>
          <a:p>
            <a:endParaRPr lang="en-GB" sz="2000">
              <a:latin typeface="Helvetica Neue" panose="02000503000000020004" pitchFamily="2" charset="0"/>
            </a:endParaRPr>
          </a:p>
          <a:p>
            <a:r>
              <a:rPr lang="en-GB" sz="2000">
                <a:effectLst/>
                <a:latin typeface="Helvetica Neue" panose="02000503000000020004" pitchFamily="2" charset="0"/>
              </a:rPr>
              <a:t>True for all kinds of Undulatory and  Collisional radiation (bremsstrahlung, wiggler/betatron, synchrotron, RRS, ICS), while resonant or amplified radiation (undulators, FELs), that are diffraction limited thanks to their beam quality, are not (or only partially) affected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B8ED02-F70C-F8FB-4324-ACE1DD475761}"/>
              </a:ext>
            </a:extLst>
          </p:cNvPr>
          <p:cNvSpPr txBox="1"/>
          <p:nvPr/>
        </p:nvSpPr>
        <p:spPr>
          <a:xfrm>
            <a:off x="2802124" y="314693"/>
            <a:ext cx="3539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b="1">
                <a:solidFill>
                  <a:srgbClr val="C00000"/>
                </a:solidFill>
              </a:rPr>
              <a:t>The </a:t>
            </a:r>
            <a:r>
              <a:rPr lang="en-IT" sz="2800" b="1">
                <a:solidFill>
                  <a:srgbClr val="C00000"/>
                </a:solidFill>
                <a:latin typeface="Symbol" pitchFamily="2" charset="2"/>
              </a:rPr>
              <a:t>g</a:t>
            </a:r>
            <a:r>
              <a:rPr lang="en-IT" sz="2800" b="1" baseline="30000">
                <a:solidFill>
                  <a:srgbClr val="C00000"/>
                </a:solidFill>
                <a:latin typeface="Symbol" pitchFamily="2" charset="2"/>
              </a:rPr>
              <a:t>2</a:t>
            </a:r>
            <a:r>
              <a:rPr lang="en-IT" sz="2800" b="1">
                <a:solidFill>
                  <a:srgbClr val="C00000"/>
                </a:solidFill>
                <a:latin typeface="Symbol" pitchFamily="2" charset="2"/>
              </a:rPr>
              <a:t>q</a:t>
            </a:r>
            <a:r>
              <a:rPr lang="en-IT" sz="2800" b="1" baseline="30000">
                <a:solidFill>
                  <a:srgbClr val="C00000"/>
                </a:solidFill>
                <a:latin typeface="Symbol" pitchFamily="2" charset="2"/>
              </a:rPr>
              <a:t>2</a:t>
            </a:r>
            <a:r>
              <a:rPr lang="en-IT" sz="2800" b="1">
                <a:solidFill>
                  <a:srgbClr val="C00000"/>
                </a:solidFill>
              </a:rPr>
              <a:t> issue/disease </a:t>
            </a:r>
            <a:endParaRPr lang="en-IT" sz="2800" b="1" baseline="30000">
              <a:solidFill>
                <a:srgbClr val="C00000"/>
              </a:solidFill>
              <a:latin typeface="Symbol" pitchFamily="2" charset="2"/>
            </a:endParaRP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6CA2B9E-B483-1455-5C87-4710137A8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603212"/>
            <a:ext cx="3780681" cy="2067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7253BF4-F19E-38C0-ACD2-74CB46754DC4}"/>
                  </a:ext>
                </a:extLst>
              </p:cNvPr>
              <p:cNvSpPr txBox="1"/>
              <p:nvPr/>
            </p:nvSpPr>
            <p:spPr>
              <a:xfrm>
                <a:off x="4248225" y="2861151"/>
                <a:ext cx="2719270" cy="7990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7253BF4-F19E-38C0-ACD2-74CB46754D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8225" y="2861151"/>
                <a:ext cx="2719270" cy="799001"/>
              </a:xfrm>
              <a:prstGeom prst="rect">
                <a:avLst/>
              </a:prstGeom>
              <a:blipFill>
                <a:blip r:embed="rId4"/>
                <a:stretch>
                  <a:fillRect l="-1860" r="-465" b="-1428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A83321F-F8D6-F331-592A-23F0EE7440FE}"/>
                  </a:ext>
                </a:extLst>
              </p:cNvPr>
              <p:cNvSpPr txBox="1"/>
              <p:nvPr/>
            </p:nvSpPr>
            <p:spPr>
              <a:xfrm>
                <a:off x="251520" y="3144961"/>
                <a:ext cx="151945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A83321F-F8D6-F331-592A-23F0EE744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3144961"/>
                <a:ext cx="1519455" cy="369332"/>
              </a:xfrm>
              <a:prstGeom prst="rect">
                <a:avLst/>
              </a:prstGeom>
              <a:blipFill>
                <a:blip r:embed="rId5"/>
                <a:stretch>
                  <a:fillRect l="-3306" t="-3333" r="-826" b="-2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61D895-60EB-30D8-9B1E-B8A98B63A6C9}"/>
                  </a:ext>
                </a:extLst>
              </p:cNvPr>
              <p:cNvSpPr txBox="1"/>
              <p:nvPr/>
            </p:nvSpPr>
            <p:spPr>
              <a:xfrm>
                <a:off x="5024013" y="4077072"/>
                <a:ext cx="2932363" cy="7511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  2</m:t>
                          </m:r>
                          <m:sSubSup>
                            <m:sSubSup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𝐸𝑅𝐹</m:t>
                              </m:r>
                            </m:sup>
                          </m:sSubSup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61D895-60EB-30D8-9B1E-B8A98B63A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4013" y="4077072"/>
                <a:ext cx="2932363" cy="751103"/>
              </a:xfrm>
              <a:prstGeom prst="rect">
                <a:avLst/>
              </a:prstGeom>
              <a:blipFill>
                <a:blip r:embed="rId6"/>
                <a:stretch>
                  <a:fillRect t="-1667" b="-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3108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1E0B3A-2C4C-8ECD-528B-8C464C610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BF97A0D-2DA9-BA47-274B-7403E504F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75" y="908721"/>
            <a:ext cx="8392401" cy="5384308"/>
          </a:xfrm>
          <a:prstGeom prst="rect">
            <a:avLst/>
          </a:prstGeom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E06454A8-D0E4-849D-D09E-1EAA4E898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8707" y="6488113"/>
            <a:ext cx="2018501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/>
              <a:t>Courtesy  L. Rivkin</a:t>
            </a:r>
            <a:endParaRPr lang="en-US"/>
          </a:p>
        </p:txBody>
      </p:sp>
      <p:sp>
        <p:nvSpPr>
          <p:cNvPr id="2" name="Segnaposto data 6">
            <a:extLst>
              <a:ext uri="{FF2B5EF4-FFF2-40B4-BE49-F238E27FC236}">
                <a16:creationId xmlns:a16="http://schemas.microsoft.com/office/drawing/2014/main" id="{ED0BC8B4-6BE4-DE30-AEA6-8F4EA310D91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INFN– ACCELERATORI – Seminar – LASA - July 14th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119567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1058561" y="116633"/>
            <a:ext cx="7977935" cy="1296144"/>
          </a:xfrm>
        </p:spPr>
        <p:txBody>
          <a:bodyPr/>
          <a:lstStyle/>
          <a:p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This Study on Symmetric Compton Scattering and positron beam generation is a follow up of 2 papers</a:t>
            </a:r>
            <a:endParaRPr lang="en-US" sz="2800" b="1" i="1">
              <a:solidFill>
                <a:srgbClr val="FF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5" name="Picture 4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3170BA29-85F1-0B16-B3C0-AA6BA9E49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744" y="3768029"/>
            <a:ext cx="8134672" cy="2325267"/>
          </a:xfrm>
          <a:prstGeom prst="rect">
            <a:avLst/>
          </a:prstGeom>
        </p:spPr>
      </p:pic>
      <p:pic>
        <p:nvPicPr>
          <p:cNvPr id="8" name="Picture 7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15CCA851-A981-D478-7D56-E20C92DA0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6140" y="4581128"/>
            <a:ext cx="2260356" cy="2233764"/>
          </a:xfrm>
          <a:prstGeom prst="rect">
            <a:avLst/>
          </a:prstGeom>
        </p:spPr>
      </p:pic>
      <p:pic>
        <p:nvPicPr>
          <p:cNvPr id="10" name="Picture 9" descr="A picture containing text, font, screenshot, algebra&#10;&#10;Description automatically generated">
            <a:extLst>
              <a:ext uri="{FF2B5EF4-FFF2-40B4-BE49-F238E27FC236}">
                <a16:creationId xmlns:a16="http://schemas.microsoft.com/office/drawing/2014/main" id="{B40F1FF6-13CD-1440-5639-325AA2750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1412776"/>
            <a:ext cx="7772400" cy="1932364"/>
          </a:xfrm>
          <a:prstGeom prst="rect">
            <a:avLst/>
          </a:prstGeom>
        </p:spPr>
      </p:pic>
      <p:sp>
        <p:nvSpPr>
          <p:cNvPr id="2" name="Segnaposto data 6">
            <a:extLst>
              <a:ext uri="{FF2B5EF4-FFF2-40B4-BE49-F238E27FC236}">
                <a16:creationId xmlns:a16="http://schemas.microsoft.com/office/drawing/2014/main" id="{622456A5-56C0-D36E-E781-6A14D062E66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INFN– ACCELERATORI – Seminar – LASA - July 14th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951522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reccia giù 1"/>
          <p:cNvSpPr>
            <a:spLocks noChangeArrowheads="1"/>
          </p:cNvSpPr>
          <p:nvPr/>
        </p:nvSpPr>
        <p:spPr bwMode="auto">
          <a:xfrm>
            <a:off x="4211638" y="2349500"/>
            <a:ext cx="484187" cy="544513"/>
          </a:xfrm>
          <a:prstGeom prst="downArrow">
            <a:avLst>
              <a:gd name="adj1" fmla="val 50000"/>
              <a:gd name="adj2" fmla="val 4990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aphicFrame>
        <p:nvGraphicFramePr>
          <p:cNvPr id="38915" name="Object 2"/>
          <p:cNvGraphicFramePr>
            <a:graphicFrameLocks noChangeAspect="1"/>
          </p:cNvGraphicFramePr>
          <p:nvPr/>
        </p:nvGraphicFramePr>
        <p:xfrm>
          <a:off x="2722563" y="1341438"/>
          <a:ext cx="36957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32000" imgH="444500" progId="Equation.3">
                  <p:embed/>
                </p:oleObj>
              </mc:Choice>
              <mc:Fallback>
                <p:oleObj name="Equation" r:id="rId3" imgW="20320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2563" y="1341438"/>
                        <a:ext cx="3695700" cy="8128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6" name="Object 2"/>
          <p:cNvGraphicFramePr>
            <a:graphicFrameLocks noChangeAspect="1"/>
          </p:cNvGraphicFramePr>
          <p:nvPr/>
        </p:nvGraphicFramePr>
        <p:xfrm>
          <a:off x="6948488" y="692150"/>
          <a:ext cx="573087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15900" imgH="215900" progId="Equation.3">
                  <p:embed/>
                </p:oleObj>
              </mc:Choice>
              <mc:Fallback>
                <p:oleObj name="Equation" r:id="rId5" imgW="2159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488" y="692150"/>
                        <a:ext cx="573087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7" name="Rectangle 2"/>
          <p:cNvSpPr txBox="1">
            <a:spLocks noChangeArrowheads="1"/>
          </p:cNvSpPr>
          <p:nvPr/>
        </p:nvSpPr>
        <p:spPr bwMode="auto">
          <a:xfrm>
            <a:off x="1476375" y="188913"/>
            <a:ext cx="6696075" cy="11525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800" b="1">
                <a:latin typeface="Comic Sans MS" charset="0"/>
              </a:rPr>
              <a:t>To transform to the Lab ref. system we need to compute </a:t>
            </a:r>
            <a:endParaRPr lang="en-GB" sz="2800" b="1">
              <a:latin typeface="Comic Sans MS" charset="0"/>
            </a:endParaRPr>
          </a:p>
        </p:txBody>
      </p:sp>
      <p:sp>
        <p:nvSpPr>
          <p:cNvPr id="38918" name="Rectangle 2"/>
          <p:cNvSpPr txBox="1">
            <a:spLocks noChangeArrowheads="1"/>
          </p:cNvSpPr>
          <p:nvPr/>
        </p:nvSpPr>
        <p:spPr bwMode="auto">
          <a:xfrm>
            <a:off x="1476375" y="2708275"/>
            <a:ext cx="6696075" cy="10080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800" b="1">
                <a:latin typeface="Comic Sans MS" charset="0"/>
              </a:rPr>
              <a:t>Then apply a Lorentz transformation</a:t>
            </a:r>
            <a:endParaRPr lang="en-GB" sz="2800" b="1">
              <a:latin typeface="Comic Sans MS" charset="0"/>
            </a:endParaRPr>
          </a:p>
        </p:txBody>
      </p:sp>
      <p:pic>
        <p:nvPicPr>
          <p:cNvPr id="38919" name="Immagine 2" descr="infn-new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Immagine 1" descr="Untitled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73016"/>
            <a:ext cx="5232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egnaposto data 6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43317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1E0B3A-2C4C-8ECD-528B-8C464C610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EF0649-92AF-3071-E10E-49AD9913CB2D}"/>
              </a:ext>
            </a:extLst>
          </p:cNvPr>
          <p:cNvSpPr txBox="1"/>
          <p:nvPr/>
        </p:nvSpPr>
        <p:spPr>
          <a:xfrm>
            <a:off x="1331640" y="188640"/>
            <a:ext cx="77048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>
                <a:effectLst/>
                <a:latin typeface="Helvetica Neue" panose="02000503000000020004" pitchFamily="2" charset="0"/>
              </a:rPr>
              <a:t>Poli-chromaticity implies using mono-chromators of different kinds (bragg-reflectors, collimators) to select a narrow bandwidth line from a broad-band spectrum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1F529A-3AB3-477F-0CB3-7D94EB788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412776"/>
            <a:ext cx="4032448" cy="2352690"/>
          </a:xfrm>
          <a:prstGeom prst="rect">
            <a:avLst/>
          </a:prstGeom>
        </p:spPr>
      </p:pic>
      <p:pic>
        <p:nvPicPr>
          <p:cNvPr id="6" name="Immagine 4" descr="Untitled.tiff">
            <a:extLst>
              <a:ext uri="{FF2B5EF4-FFF2-40B4-BE49-F238E27FC236}">
                <a16:creationId xmlns:a16="http://schemas.microsoft.com/office/drawing/2014/main" id="{9A9514FF-2E82-2AA3-73B3-7679C199F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266" y="3559491"/>
            <a:ext cx="5094222" cy="310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2490F8-C258-A075-ABC5-5003AFC48581}"/>
              </a:ext>
            </a:extLst>
          </p:cNvPr>
          <p:cNvSpPr txBox="1"/>
          <p:nvPr/>
        </p:nvSpPr>
        <p:spPr>
          <a:xfrm>
            <a:off x="5364088" y="2742019"/>
            <a:ext cx="3002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ELI-NP-GBS </a:t>
            </a:r>
            <a:r>
              <a:rPr lang="en-IT" i="1">
                <a:latin typeface="Symbol" pitchFamily="2" charset="2"/>
              </a:rPr>
              <a:t>g </a:t>
            </a:r>
            <a:r>
              <a:rPr lang="en-IT"/>
              <a:t>–beam</a:t>
            </a:r>
          </a:p>
          <a:p>
            <a:r>
              <a:rPr lang="en-IT"/>
              <a:t>collimator (2-19 MeV)</a:t>
            </a:r>
          </a:p>
        </p:txBody>
      </p:sp>
      <p:pic>
        <p:nvPicPr>
          <p:cNvPr id="8" name="Immagine 4" descr="screenshot_01.jpg">
            <a:extLst>
              <a:ext uri="{FF2B5EF4-FFF2-40B4-BE49-F238E27FC236}">
                <a16:creationId xmlns:a16="http://schemas.microsoft.com/office/drawing/2014/main" id="{5FA6AE6E-261A-26FF-B251-958CDA348D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93096"/>
            <a:ext cx="4525148" cy="200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C524DB-F4AB-C5B6-D862-0A3D77287E11}"/>
              </a:ext>
            </a:extLst>
          </p:cNvPr>
          <p:cNvSpPr txBox="1"/>
          <p:nvPr/>
        </p:nvSpPr>
        <p:spPr>
          <a:xfrm>
            <a:off x="1065369" y="3622382"/>
            <a:ext cx="2481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X-ray monochromator</a:t>
            </a:r>
          </a:p>
        </p:txBody>
      </p:sp>
    </p:spTree>
    <p:extLst>
      <p:ext uri="{BB962C8B-B14F-4D97-AF65-F5344CB8AC3E}">
        <p14:creationId xmlns:p14="http://schemas.microsoft.com/office/powerpoint/2010/main" val="1855515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1130569" y="186899"/>
            <a:ext cx="7977935" cy="1064397"/>
          </a:xfrm>
          <a:noFill/>
        </p:spPr>
        <p:txBody>
          <a:bodyPr/>
          <a:lstStyle/>
          <a:p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Deep Recoil I.C.S. helps attenuating the </a:t>
            </a:r>
            <a:r>
              <a:rPr lang="en-IT" sz="2400" b="1" i="1">
                <a:solidFill>
                  <a:srgbClr val="C00000"/>
                </a:solidFill>
                <a:latin typeface="Symbol" pitchFamily="2" charset="2"/>
              </a:rPr>
              <a:t>g</a:t>
            </a:r>
            <a:r>
              <a:rPr lang="en-IT" sz="2400" b="1" i="1" baseline="30000">
                <a:solidFill>
                  <a:srgbClr val="C00000"/>
                </a:solidFill>
                <a:latin typeface="Symbol" pitchFamily="2" charset="2"/>
              </a:rPr>
              <a:t>2</a:t>
            </a:r>
            <a:r>
              <a:rPr lang="en-IT" sz="2400" b="1" i="1">
                <a:solidFill>
                  <a:srgbClr val="C00000"/>
                </a:solidFill>
                <a:latin typeface="Symbol" pitchFamily="2" charset="2"/>
              </a:rPr>
              <a:t>q</a:t>
            </a:r>
            <a:r>
              <a:rPr lang="en-IT" sz="2400" b="1" i="1" baseline="30000">
                <a:solidFill>
                  <a:srgbClr val="C00000"/>
                </a:solidFill>
                <a:latin typeface="Symbol" pitchFamily="2" charset="2"/>
              </a:rPr>
              <a:t>2</a:t>
            </a:r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 problem</a:t>
            </a:r>
            <a:b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</a:br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through slowing down of Lorentz boost </a:t>
            </a:r>
            <a:r>
              <a:rPr lang="en-GB" sz="2800" b="1" i="1">
                <a:solidFill>
                  <a:srgbClr val="FF0000"/>
                </a:solidFill>
                <a:latin typeface="Symbol" pitchFamily="2" charset="2"/>
                <a:ea typeface="ＭＳ Ｐゴシック" charset="0"/>
              </a:rPr>
              <a:t>g</a:t>
            </a:r>
            <a:r>
              <a:rPr lang="en-GB" sz="2800" b="1" i="1" baseline="-25000">
                <a:solidFill>
                  <a:srgbClr val="FF0000"/>
                </a:solidFill>
                <a:latin typeface="Times" charset="0"/>
                <a:ea typeface="ＭＳ Ｐゴシック" charset="0"/>
              </a:rPr>
              <a:t>cm</a:t>
            </a:r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&lt;&lt;</a:t>
            </a:r>
            <a:r>
              <a:rPr lang="en-GB" sz="2800" b="1" i="1">
                <a:solidFill>
                  <a:srgbClr val="FF0000"/>
                </a:solidFill>
                <a:latin typeface="Symbol" pitchFamily="2" charset="2"/>
                <a:ea typeface="ＭＳ Ｐゴシック" charset="0"/>
              </a:rPr>
              <a:t>g</a:t>
            </a:r>
            <a:endParaRPr lang="en-US" sz="2800" b="1" i="1">
              <a:solidFill>
                <a:srgbClr val="FF0000"/>
              </a:solidFill>
              <a:latin typeface="Symbol" pitchFamily="2" charset="2"/>
              <a:ea typeface="ＭＳ Ｐゴシック" charset="0"/>
            </a:endParaRPr>
          </a:p>
        </p:txBody>
      </p:sp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8" y="29829"/>
            <a:ext cx="1090092" cy="659226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54436ADB-63CD-8675-FBDB-F248E1C93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1889" y="2411860"/>
            <a:ext cx="5884527" cy="43295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C7C12E-940D-6961-5BA8-CD5B542B7575}"/>
              </a:ext>
            </a:extLst>
          </p:cNvPr>
          <p:cNvSpPr txBox="1"/>
          <p:nvPr/>
        </p:nvSpPr>
        <p:spPr>
          <a:xfrm>
            <a:off x="3164751" y="4086862"/>
            <a:ext cx="1119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X=0.13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5A4783-BD83-7C5A-49EC-3909500A87D2}"/>
              </a:ext>
            </a:extLst>
          </p:cNvPr>
          <p:cNvSpPr txBox="1"/>
          <p:nvPr/>
        </p:nvSpPr>
        <p:spPr>
          <a:xfrm>
            <a:off x="5118839" y="4077072"/>
            <a:ext cx="965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X=13.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3032A5-93A7-8EC7-CE6D-6B5E728EEEFF}"/>
              </a:ext>
            </a:extLst>
          </p:cNvPr>
          <p:cNvSpPr txBox="1"/>
          <p:nvPr/>
        </p:nvSpPr>
        <p:spPr>
          <a:xfrm>
            <a:off x="6827287" y="4077072"/>
            <a:ext cx="1273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X=1300.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020D3E-4867-94BF-7B33-ED45B7344CF1}"/>
              </a:ext>
            </a:extLst>
          </p:cNvPr>
          <p:cNvSpPr txBox="1"/>
          <p:nvPr/>
        </p:nvSpPr>
        <p:spPr>
          <a:xfrm>
            <a:off x="3302991" y="2679806"/>
            <a:ext cx="764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laser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B05A22-BC04-DA25-8B57-0032922CB734}"/>
              </a:ext>
            </a:extLst>
          </p:cNvPr>
          <p:cNvSpPr txBox="1"/>
          <p:nvPr/>
        </p:nvSpPr>
        <p:spPr>
          <a:xfrm>
            <a:off x="6141222" y="1959223"/>
            <a:ext cx="2049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7 GeV e</a:t>
            </a:r>
            <a:r>
              <a:rPr lang="en-IT" baseline="30000"/>
              <a:t>-</a:t>
            </a:r>
            <a:r>
              <a:rPr lang="en-IT"/>
              <a:t> beam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C547E6-0258-5FDD-87A4-DB39ECCF89C2}"/>
              </a:ext>
            </a:extLst>
          </p:cNvPr>
          <p:cNvSpPr txBox="1"/>
          <p:nvPr/>
        </p:nvSpPr>
        <p:spPr>
          <a:xfrm>
            <a:off x="4907693" y="2679303"/>
            <a:ext cx="1248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UV FEL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40BBE2-AC09-32D7-FA50-DE027AB7F258}"/>
              </a:ext>
            </a:extLst>
          </p:cNvPr>
          <p:cNvSpPr txBox="1"/>
          <p:nvPr/>
        </p:nvSpPr>
        <p:spPr>
          <a:xfrm>
            <a:off x="6853317" y="2679806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X FEL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4EE997-2095-0335-3FAD-456ADEFBE44E}"/>
              </a:ext>
            </a:extLst>
          </p:cNvPr>
          <p:cNvSpPr txBox="1"/>
          <p:nvPr/>
        </p:nvSpPr>
        <p:spPr>
          <a:xfrm>
            <a:off x="40478" y="6154204"/>
            <a:ext cx="3963236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GB" sz="1200">
                <a:solidFill>
                  <a:srgbClr val="231F20"/>
                </a:solidFill>
                <a:effectLst/>
                <a:latin typeface="Times" pitchFamily="2" charset="0"/>
              </a:rPr>
              <a:t>R. Hajima and M. Fujiwara, Narrow-band GeV photons</a:t>
            </a:r>
          </a:p>
          <a:p>
            <a:r>
              <a:rPr lang="en-GB" sz="1200">
                <a:solidFill>
                  <a:srgbClr val="231F20"/>
                </a:solidFill>
                <a:effectLst/>
                <a:latin typeface="Times" pitchFamily="2" charset="0"/>
              </a:rPr>
              <a:t>generated from an x-ray free-electron laser oscillator, </a:t>
            </a:r>
            <a:r>
              <a:rPr lang="en-GB" sz="1200">
                <a:solidFill>
                  <a:srgbClr val="2E3093"/>
                </a:solidFill>
                <a:effectLst/>
                <a:latin typeface="Times" pitchFamily="2" charset="0"/>
              </a:rPr>
              <a:t>Phys.</a:t>
            </a:r>
            <a:endParaRPr lang="en-GB" sz="1200">
              <a:solidFill>
                <a:srgbClr val="231F20"/>
              </a:solidFill>
              <a:effectLst/>
              <a:latin typeface="Times" pitchFamily="2" charset="0"/>
            </a:endParaRPr>
          </a:p>
          <a:p>
            <a:r>
              <a:rPr lang="en-GB" sz="1200">
                <a:solidFill>
                  <a:srgbClr val="2E3093"/>
                </a:solidFill>
                <a:effectLst/>
                <a:latin typeface="Times" pitchFamily="2" charset="0"/>
              </a:rPr>
              <a:t>Rev. Accel. Beams 19, 020702 (2016)</a:t>
            </a:r>
            <a:r>
              <a:rPr lang="en-GB" sz="1200">
                <a:solidFill>
                  <a:srgbClr val="231F20"/>
                </a:solidFill>
                <a:effectLst/>
                <a:latin typeface="Times" pitchFamily="2" charset="0"/>
              </a:rPr>
              <a:t>.</a:t>
            </a:r>
            <a:r>
              <a:rPr lang="en-GB" sz="1200">
                <a:solidFill>
                  <a:srgbClr val="231F20"/>
                </a:solidFill>
                <a:latin typeface="Times" pitchFamily="2" charset="0"/>
              </a:rPr>
              <a:t>   </a:t>
            </a:r>
            <a:r>
              <a:rPr lang="en-GB" sz="1200">
                <a:solidFill>
                  <a:srgbClr val="231F20"/>
                </a:solidFill>
                <a:effectLst/>
                <a:latin typeface="Times" pitchFamily="2" charset="0"/>
              </a:rPr>
              <a:t>XFELO  Project</a:t>
            </a:r>
            <a:endParaRPr lang="en-GB" sz="1200">
              <a:solidFill>
                <a:srgbClr val="2E3093"/>
              </a:solidFill>
              <a:effectLst/>
              <a:latin typeface="Times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AB330F-4EDE-257D-0DE6-5288DC40A80A}"/>
              </a:ext>
            </a:extLst>
          </p:cNvPr>
          <p:cNvGrpSpPr/>
          <p:nvPr/>
        </p:nvGrpSpPr>
        <p:grpSpPr>
          <a:xfrm>
            <a:off x="301267" y="1203424"/>
            <a:ext cx="8303181" cy="4287063"/>
            <a:chOff x="56637" y="1203424"/>
            <a:chExt cx="8303181" cy="42870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8622A72-EC34-5E02-0BED-81859D437170}"/>
                </a:ext>
              </a:extLst>
            </p:cNvPr>
            <p:cNvGrpSpPr/>
            <p:nvPr/>
          </p:nvGrpSpPr>
          <p:grpSpPr>
            <a:xfrm>
              <a:off x="56637" y="1203424"/>
              <a:ext cx="8303181" cy="3437609"/>
              <a:chOff x="56637" y="1203424"/>
              <a:chExt cx="8303181" cy="3437609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FDB7717-7979-0269-B392-161BCE6867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7418" y="1203424"/>
                <a:ext cx="7772400" cy="713408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DFB6FFA8-61C8-E0CD-BA9F-8D682795671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673543" y="1840836"/>
                <a:ext cx="154041" cy="1152577"/>
              </a:xfrm>
              <a:prstGeom prst="straightConnector1">
                <a:avLst/>
              </a:prstGeom>
              <a:ln>
                <a:headEnd type="none" w="med" len="med"/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836E8FE8-1705-6003-ED9A-2CE9229795D5}"/>
                      </a:ext>
                    </a:extLst>
                  </p:cNvPr>
                  <p:cNvSpPr txBox="1"/>
                  <p:nvPr/>
                </p:nvSpPr>
                <p:spPr>
                  <a:xfrm>
                    <a:off x="56637" y="2873465"/>
                    <a:ext cx="1661929" cy="7657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  <m:r>
                            <a:rPr lang="it-IT" b="0" i="1">
                              <a:latin typeface="Cambria Math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𝛾𝜗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rad>
                            </m:den>
                          </m:f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836E8FE8-1705-6003-ED9A-2CE9229795D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637" y="2873465"/>
                    <a:ext cx="1661929" cy="76578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3030" t="-3279" r="-3030" b="-9836"/>
                    </a:stretch>
                  </a:blipFill>
                </p:spPr>
                <p:txBody>
                  <a:bodyPr/>
                  <a:lstStyle/>
                  <a:p>
                    <a:r>
                      <a:rPr lang="en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0EF1B19D-340B-92C6-DF48-BD3C667FF1C1}"/>
                      </a:ext>
                    </a:extLst>
                  </p:cNvPr>
                  <p:cNvSpPr txBox="1"/>
                  <p:nvPr/>
                </p:nvSpPr>
                <p:spPr>
                  <a:xfrm>
                    <a:off x="56637" y="3757586"/>
                    <a:ext cx="1930080" cy="88344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l-GR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it-IT" b="0" i="1">
                              <a:latin typeface="Cambria Math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sSub>
                                <m:sSubPr>
                                  <m:ctrlP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ad>
                                <m:radPr>
                                  <m:degHide m:val="on"/>
                                  <m:ctrlP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rad>
                            </m:den>
                          </m:f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0EF1B19D-340B-92C6-DF48-BD3C667FF1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637" y="3757586"/>
                    <a:ext cx="1930080" cy="88344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2614" r="-2614" b="-5634"/>
                    </a:stretch>
                  </a:blipFill>
                </p:spPr>
                <p:txBody>
                  <a:bodyPr/>
                  <a:lstStyle/>
                  <a:p>
                    <a:r>
                      <a:rPr lang="en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0500B4C8-0167-24F6-0EB7-DAA5BBF68B33}"/>
                    </a:ext>
                  </a:extLst>
                </p:cNvPr>
                <p:cNvSpPr txBox="1"/>
                <p:nvPr/>
              </p:nvSpPr>
              <p:spPr>
                <a:xfrm>
                  <a:off x="102475" y="4789013"/>
                  <a:ext cx="1894365" cy="70147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sub>
                        </m:sSub>
                        <m:r>
                          <a:rPr lang="it-IT" b="0" i="1">
                            <a:latin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it-IT" b="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it-IT" b="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it-IT" b="0" i="1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r>
                                  <a:rPr lang="it-IT" b="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0500B4C8-0167-24F6-0EB7-DAA5BBF68B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475" y="4789013"/>
                  <a:ext cx="1894365" cy="701474"/>
                </a:xfrm>
                <a:prstGeom prst="rect">
                  <a:avLst/>
                </a:prstGeom>
                <a:blipFill>
                  <a:blip r:embed="rId9"/>
                  <a:stretch>
                    <a:fillRect l="-3333" t="-1786" r="-2667" b="-10714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1432EE5A-B422-35F6-B595-46E66E27DCC7}"/>
              </a:ext>
            </a:extLst>
          </p:cNvPr>
          <p:cNvSpPr/>
          <p:nvPr/>
        </p:nvSpPr>
        <p:spPr bwMode="auto">
          <a:xfrm>
            <a:off x="246834" y="4653136"/>
            <a:ext cx="2084784" cy="1088259"/>
          </a:xfrm>
          <a:prstGeom prst="ellipse">
            <a:avLst/>
          </a:prstGeom>
          <a:solidFill>
            <a:srgbClr val="FF0000">
              <a:alpha val="32895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E0291CE-5636-0060-3422-86CEF62FA452}"/>
              </a:ext>
            </a:extLst>
          </p:cNvPr>
          <p:cNvGrpSpPr/>
          <p:nvPr/>
        </p:nvGrpSpPr>
        <p:grpSpPr>
          <a:xfrm>
            <a:off x="879297" y="548680"/>
            <a:ext cx="7772400" cy="3479015"/>
            <a:chOff x="879297" y="548680"/>
            <a:chExt cx="7772400" cy="3479015"/>
          </a:xfrm>
        </p:grpSpPr>
        <p:pic>
          <p:nvPicPr>
            <p:cNvPr id="17" name="Picture 16" descr="A diagram of a machine&#10;&#10;Description automatically generated">
              <a:extLst>
                <a:ext uri="{FF2B5EF4-FFF2-40B4-BE49-F238E27FC236}">
                  <a16:creationId xmlns:a16="http://schemas.microsoft.com/office/drawing/2014/main" id="{DFA0A49E-7B7D-005C-7268-451767517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9297" y="548680"/>
              <a:ext cx="7772400" cy="3267200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6943F2C-0EA0-E1B1-B42D-6A449A11356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096608" y="1280965"/>
              <a:ext cx="1907106" cy="2746730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4376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4" name="Picture 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ED9E284-D7FE-797F-6F78-16FB0B816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331" y="692696"/>
            <a:ext cx="6163361" cy="1930771"/>
          </a:xfrm>
          <a:prstGeom prst="rect">
            <a:avLst/>
          </a:prstGeom>
        </p:spPr>
      </p:pic>
      <p:pic>
        <p:nvPicPr>
          <p:cNvPr id="6" name="Picture 5" descr="Diagram&#10;&#10;Description automatically generated with low confidence">
            <a:extLst>
              <a:ext uri="{FF2B5EF4-FFF2-40B4-BE49-F238E27FC236}">
                <a16:creationId xmlns:a16="http://schemas.microsoft.com/office/drawing/2014/main" id="{02C22C8D-0193-810E-B80A-2D4E1B717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6236" y="2564904"/>
            <a:ext cx="5880100" cy="11049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27653B3-D8B0-A96B-D48F-57901305B7BC}"/>
              </a:ext>
            </a:extLst>
          </p:cNvPr>
          <p:cNvCxnSpPr>
            <a:cxnSpLocks/>
          </p:cNvCxnSpPr>
          <p:nvPr/>
        </p:nvCxnSpPr>
        <p:spPr bwMode="auto">
          <a:xfrm flipH="1">
            <a:off x="2339752" y="3645024"/>
            <a:ext cx="2532559" cy="10182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AE63BFF-4AB4-754C-22E1-184B07CE0A8F}"/>
              </a:ext>
            </a:extLst>
          </p:cNvPr>
          <p:cNvCxnSpPr>
            <a:cxnSpLocks/>
          </p:cNvCxnSpPr>
          <p:nvPr/>
        </p:nvCxnSpPr>
        <p:spPr bwMode="auto">
          <a:xfrm>
            <a:off x="5004047" y="3614354"/>
            <a:ext cx="0" cy="8947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9C758AD-84D9-0658-328B-D75D34FD0258}"/>
              </a:ext>
            </a:extLst>
          </p:cNvPr>
          <p:cNvCxnSpPr>
            <a:cxnSpLocks/>
          </p:cNvCxnSpPr>
          <p:nvPr/>
        </p:nvCxnSpPr>
        <p:spPr bwMode="auto">
          <a:xfrm>
            <a:off x="5124078" y="3639232"/>
            <a:ext cx="2472258" cy="12679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881B631-E29E-8A19-FB5A-82197E5DF541}"/>
              </a:ext>
            </a:extLst>
          </p:cNvPr>
          <p:cNvSpPr txBox="1"/>
          <p:nvPr/>
        </p:nvSpPr>
        <p:spPr>
          <a:xfrm>
            <a:off x="74262" y="3573016"/>
            <a:ext cx="23374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Arthur Compton,</a:t>
            </a:r>
          </a:p>
          <a:p>
            <a:r>
              <a:rPr lang="en-IT"/>
              <a:t>Nobel Prize 1927</a:t>
            </a: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F16C8E97-44A0-F0A9-4064-0C6D30858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62" y="4797152"/>
            <a:ext cx="2761446" cy="18341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510A41-05CF-773B-DA53-D50A86CAF861}"/>
                  </a:ext>
                </a:extLst>
              </p:cNvPr>
              <p:cNvSpPr txBox="1"/>
              <p:nvPr/>
            </p:nvSpPr>
            <p:spPr>
              <a:xfrm>
                <a:off x="71061" y="2727590"/>
                <a:ext cx="1527270" cy="7014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510A41-05CF-773B-DA53-D50A86CAF8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1" y="2727590"/>
                <a:ext cx="1527270" cy="701410"/>
              </a:xfrm>
              <a:prstGeom prst="rect">
                <a:avLst/>
              </a:prstGeom>
              <a:blipFill>
                <a:blip r:embed="rId7"/>
                <a:stretch>
                  <a:fillRect l="-826" t="-5263" r="-3306" b="-701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0ED5942-15F4-531B-0BA8-4584AD4ACC60}"/>
                  </a:ext>
                </a:extLst>
              </p:cNvPr>
              <p:cNvSpPr txBox="1"/>
              <p:nvPr/>
            </p:nvSpPr>
            <p:spPr>
              <a:xfrm>
                <a:off x="217888" y="4355812"/>
                <a:ext cx="156421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0ED5942-15F4-531B-0BA8-4584AD4AC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888" y="4355812"/>
                <a:ext cx="1564211" cy="369332"/>
              </a:xfrm>
              <a:prstGeom prst="rect">
                <a:avLst/>
              </a:prstGeom>
              <a:blipFill>
                <a:blip r:embed="rId8"/>
                <a:stretch>
                  <a:fillRect t="-3448" b="-3448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5B1DDF6-8A34-B97E-39B7-4C0EBDE8DA0E}"/>
                  </a:ext>
                </a:extLst>
              </p:cNvPr>
              <p:cNvSpPr txBox="1"/>
              <p:nvPr/>
            </p:nvSpPr>
            <p:spPr>
              <a:xfrm>
                <a:off x="6346665" y="3704295"/>
                <a:ext cx="2235865" cy="6890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≫1 ; 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5B1DDF6-8A34-B97E-39B7-4C0EBDE8DA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6665" y="3704295"/>
                <a:ext cx="2235865" cy="689035"/>
              </a:xfrm>
              <a:prstGeom prst="rect">
                <a:avLst/>
              </a:prstGeom>
              <a:blipFill>
                <a:blip r:embed="rId9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70AAAC0-AD8B-C39C-ED8B-8ABD3720C683}"/>
              </a:ext>
            </a:extLst>
          </p:cNvPr>
          <p:cNvSpPr txBox="1"/>
          <p:nvPr/>
        </p:nvSpPr>
        <p:spPr>
          <a:xfrm>
            <a:off x="7613167" y="4738537"/>
            <a:ext cx="930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b="1"/>
              <a:t>I.C.S.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FD72CC6-89B4-E948-2250-F807CD6A7A9D}"/>
                  </a:ext>
                </a:extLst>
              </p:cNvPr>
              <p:cNvSpPr txBox="1"/>
              <p:nvPr/>
            </p:nvSpPr>
            <p:spPr>
              <a:xfrm>
                <a:off x="6340565" y="5366303"/>
                <a:ext cx="2695931" cy="7990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sub>
                          </m:sSub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FD72CC6-89B4-E948-2250-F807CD6A7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0565" y="5366303"/>
                <a:ext cx="2695931" cy="799001"/>
              </a:xfrm>
              <a:prstGeom prst="rect">
                <a:avLst/>
              </a:prstGeom>
              <a:blipFill>
                <a:blip r:embed="rId10"/>
                <a:stretch>
                  <a:fillRect l="-2347" r="-469" b="-125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ABB4318-09E0-51F8-ECFC-B4A0E013B6A3}"/>
              </a:ext>
            </a:extLst>
          </p:cNvPr>
          <p:cNvSpPr txBox="1"/>
          <p:nvPr/>
        </p:nvSpPr>
        <p:spPr>
          <a:xfrm rot="20278665">
            <a:off x="2539849" y="4114402"/>
            <a:ext cx="2142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/>
              <a:t>p</a:t>
            </a:r>
            <a:r>
              <a:rPr lang="en-IT" sz="1800"/>
              <a:t>hoton looses energy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AC66DA-2AAF-4FCF-D4C1-585E678CAC4C}"/>
              </a:ext>
            </a:extLst>
          </p:cNvPr>
          <p:cNvSpPr txBox="1"/>
          <p:nvPr/>
        </p:nvSpPr>
        <p:spPr>
          <a:xfrm rot="1695366">
            <a:off x="5156381" y="4219347"/>
            <a:ext cx="224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/>
              <a:t>electr</a:t>
            </a:r>
            <a:r>
              <a:rPr lang="en-IT" sz="1800"/>
              <a:t>on looses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CC94AB0-A140-1993-2F65-1CEFF45F9D9C}"/>
                  </a:ext>
                </a:extLst>
              </p:cNvPr>
              <p:cNvSpPr txBox="1"/>
              <p:nvPr/>
            </p:nvSpPr>
            <p:spPr>
              <a:xfrm>
                <a:off x="7114238" y="6274132"/>
                <a:ext cx="1850250" cy="4787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b>
                          </m:sSub>
                        </m:e>
                      </m:func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CC94AB0-A140-1993-2F65-1CEFF45F9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4238" y="6274132"/>
                <a:ext cx="1850250" cy="478785"/>
              </a:xfrm>
              <a:prstGeom prst="rect">
                <a:avLst/>
              </a:prstGeom>
              <a:blipFill>
                <a:blip r:embed="rId13"/>
                <a:stretch>
                  <a:fillRect l="-1361" b="-1538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1EB4C269-F477-C111-416D-0BF84F077A78}"/>
              </a:ext>
            </a:extLst>
          </p:cNvPr>
          <p:cNvSpPr/>
          <p:nvPr/>
        </p:nvSpPr>
        <p:spPr bwMode="auto">
          <a:xfrm>
            <a:off x="1782099" y="2564904"/>
            <a:ext cx="5814237" cy="1010185"/>
          </a:xfrm>
          <a:prstGeom prst="rect">
            <a:avLst/>
          </a:prstGeom>
          <a:solidFill>
            <a:srgbClr val="FFFF00">
              <a:alpha val="29945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8763EA7-FF50-D00A-3D4D-AD76C66E278C}"/>
                  </a:ext>
                </a:extLst>
              </p:cNvPr>
              <p:cNvSpPr txBox="1"/>
              <p:nvPr/>
            </p:nvSpPr>
            <p:spPr>
              <a:xfrm>
                <a:off x="102861" y="6309320"/>
                <a:ext cx="109757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′≠∞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8763EA7-FF50-D00A-3D4D-AD76C66E2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1" y="6309320"/>
                <a:ext cx="1097578" cy="369332"/>
              </a:xfrm>
              <a:prstGeom prst="rect">
                <a:avLst/>
              </a:prstGeom>
              <a:blipFill>
                <a:blip r:embed="rId14"/>
                <a:stretch>
                  <a:fillRect l="-2299" t="-3226" b="-322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34BD5332-7138-CEC0-B56C-DB4FCFC58CA0}"/>
              </a:ext>
            </a:extLst>
          </p:cNvPr>
          <p:cNvSpPr txBox="1"/>
          <p:nvPr/>
        </p:nvSpPr>
        <p:spPr>
          <a:xfrm>
            <a:off x="-36512" y="6616749"/>
            <a:ext cx="2977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/>
              <a:t>i</a:t>
            </a:r>
            <a:r>
              <a:rPr lang="en-IT" sz="1600"/>
              <a:t>solated e</a:t>
            </a:r>
            <a:r>
              <a:rPr lang="en-IT" sz="1600" baseline="30000"/>
              <a:t>-</a:t>
            </a:r>
            <a:r>
              <a:rPr lang="en-IT" sz="1600"/>
              <a:t> cannot absorb a photon</a:t>
            </a:r>
          </a:p>
        </p:txBody>
      </p:sp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78189"/>
            <a:ext cx="6336704" cy="830531"/>
          </a:xfrm>
        </p:spPr>
        <p:txBody>
          <a:bodyPr/>
          <a:lstStyle/>
          <a:p>
            <a:r>
              <a:rPr lang="en-GB" sz="24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An invariant view at Compton effect - 1</a:t>
            </a:r>
            <a:b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</a:br>
            <a:r>
              <a:rPr lang="en-GB" sz="2000" b="1" i="1">
                <a:solidFill>
                  <a:schemeClr val="tx1"/>
                </a:solidFill>
                <a:latin typeface="Times" charset="0"/>
                <a:ea typeface="ＭＳ Ｐゴシック" charset="0"/>
              </a:rPr>
              <a:t>(any inertial ref. frame)</a:t>
            </a:r>
            <a:endParaRPr lang="en-US" sz="2000" b="1" i="1">
              <a:solidFill>
                <a:schemeClr val="tx1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E1D5218-6DB5-75C4-5FF1-747AEB536960}"/>
              </a:ext>
            </a:extLst>
          </p:cNvPr>
          <p:cNvSpPr txBox="1"/>
          <p:nvPr/>
        </p:nvSpPr>
        <p:spPr>
          <a:xfrm>
            <a:off x="6867657" y="706142"/>
            <a:ext cx="2235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Phys. Rev. AB (2018)</a:t>
            </a:r>
          </a:p>
          <a:p>
            <a:pPr algn="l"/>
            <a:r>
              <a:rPr lang="en-GB" sz="1600" b="1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21</a:t>
            </a:r>
            <a:r>
              <a:rPr lang="en-GB" sz="16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030701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CF6265-60AF-613C-6525-871D86985FF5}"/>
              </a:ext>
            </a:extLst>
          </p:cNvPr>
          <p:cNvSpPr txBox="1"/>
          <p:nvPr/>
        </p:nvSpPr>
        <p:spPr>
          <a:xfrm>
            <a:off x="4535562" y="4551511"/>
            <a:ext cx="981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b="1"/>
              <a:t>S.C.S.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8B38C32-1A38-6156-7003-D30B3E85113B}"/>
              </a:ext>
            </a:extLst>
          </p:cNvPr>
          <p:cNvGrpSpPr/>
          <p:nvPr/>
        </p:nvGrpSpPr>
        <p:grpSpPr>
          <a:xfrm>
            <a:off x="3468743" y="4983446"/>
            <a:ext cx="2800808" cy="1834196"/>
            <a:chOff x="3468743" y="4983446"/>
            <a:chExt cx="2800808" cy="18341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003DF43-1C23-3979-5D5C-AB742B75A4BF}"/>
                    </a:ext>
                  </a:extLst>
                </p:cNvPr>
                <p:cNvSpPr txBox="1"/>
                <p:nvPr/>
              </p:nvSpPr>
              <p:spPr>
                <a:xfrm>
                  <a:off x="3690456" y="5102822"/>
                  <a:ext cx="2235865" cy="68903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num>
                          <m:den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003DF43-1C23-3979-5D5C-AB742B75A4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90456" y="5102822"/>
                  <a:ext cx="2235865" cy="689035"/>
                </a:xfrm>
                <a:prstGeom prst="rect">
                  <a:avLst/>
                </a:prstGeom>
                <a:blipFill>
                  <a:blip r:embed="rId15"/>
                  <a:stretch>
                    <a:fillRect b="-14286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DBAE3AB-99C1-472F-FBE6-DC2A7211F5B8}"/>
                    </a:ext>
                  </a:extLst>
                </p:cNvPr>
                <p:cNvSpPr txBox="1"/>
                <p:nvPr/>
              </p:nvSpPr>
              <p:spPr>
                <a:xfrm>
                  <a:off x="3491880" y="5777632"/>
                  <a:ext cx="274177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b>
                        </m:sSub>
                        <m:r>
                          <a:rPr lang="it-IT" b="0" i="1">
                            <a:latin typeface="Cambria Math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it-IT" b="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𝛽𝛾</m:t>
                        </m:r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DBAE3AB-99C1-472F-FBE6-DC2A7211F5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91880" y="5777632"/>
                  <a:ext cx="2741776" cy="369332"/>
                </a:xfrm>
                <a:prstGeom prst="rect">
                  <a:avLst/>
                </a:prstGeom>
                <a:blipFill>
                  <a:blip r:embed="rId16"/>
                  <a:stretch>
                    <a:fillRect l="-2304" t="-3448" b="-31034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C596FB5-4531-4E1A-313F-91E3300E0F9A}"/>
                </a:ext>
              </a:extLst>
            </p:cNvPr>
            <p:cNvSpPr/>
            <p:nvPr/>
          </p:nvSpPr>
          <p:spPr bwMode="auto">
            <a:xfrm>
              <a:off x="3468743" y="4983446"/>
              <a:ext cx="2800808" cy="1834196"/>
            </a:xfrm>
            <a:prstGeom prst="ellipse">
              <a:avLst/>
            </a:prstGeom>
            <a:solidFill>
              <a:srgbClr val="00B050">
                <a:alpha val="41254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1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6F52B0B-BEA3-A035-67F4-71263560B499}"/>
                    </a:ext>
                  </a:extLst>
                </p:cNvPr>
                <p:cNvSpPr txBox="1"/>
                <p:nvPr/>
              </p:nvSpPr>
              <p:spPr>
                <a:xfrm>
                  <a:off x="3936505" y="6228842"/>
                  <a:ext cx="2022028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b>
                        </m:sSub>
                        <m:r>
                          <a:rPr lang="it-IT" i="1">
                            <a:latin typeface="Cambria Math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it-IT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b="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it-IT" b="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it-IT" b="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𝜗</m:t>
                                </m:r>
                              </m:e>
                              <m:sup>
                                <m:r>
                                  <a:rPr lang="it-IT" b="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6F52B0B-BEA3-A035-67F4-71263560B4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6505" y="6228842"/>
                  <a:ext cx="2022028" cy="369332"/>
                </a:xfrm>
                <a:prstGeom prst="rect">
                  <a:avLst/>
                </a:prstGeom>
                <a:blipFill>
                  <a:blip r:embed="rId17"/>
                  <a:stretch>
                    <a:fillRect l="-3145" t="-3333" b="-30000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46BD8E5-93A7-18AC-64E9-75373EFF9465}"/>
              </a:ext>
            </a:extLst>
          </p:cNvPr>
          <p:cNvSpPr txBox="1"/>
          <p:nvPr/>
        </p:nvSpPr>
        <p:spPr>
          <a:xfrm rot="20134216">
            <a:off x="2848248" y="3871131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A&lt;0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E2F5DD-14BB-71CB-8EF6-F899338B40A6}"/>
              </a:ext>
            </a:extLst>
          </p:cNvPr>
          <p:cNvSpPr txBox="1"/>
          <p:nvPr/>
        </p:nvSpPr>
        <p:spPr>
          <a:xfrm rot="1419814">
            <a:off x="5631233" y="3620057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A&lt;0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08B1DB-2AAD-8642-BAD6-11D4D071F35D}"/>
              </a:ext>
            </a:extLst>
          </p:cNvPr>
          <p:cNvSpPr txBox="1"/>
          <p:nvPr/>
        </p:nvSpPr>
        <p:spPr>
          <a:xfrm>
            <a:off x="4653747" y="3847163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A=0</a:t>
            </a:r>
          </a:p>
        </p:txBody>
      </p:sp>
    </p:spTree>
    <p:extLst>
      <p:ext uri="{BB962C8B-B14F-4D97-AF65-F5344CB8AC3E}">
        <p14:creationId xmlns:p14="http://schemas.microsoft.com/office/powerpoint/2010/main" val="423801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6" name="Picture 5" descr="Diagram&#10;&#10;Description automatically generated with low confidence">
            <a:extLst>
              <a:ext uri="{FF2B5EF4-FFF2-40B4-BE49-F238E27FC236}">
                <a16:creationId xmlns:a16="http://schemas.microsoft.com/office/drawing/2014/main" id="{02C22C8D-0193-810E-B80A-2D4E1B717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430" y="1027380"/>
            <a:ext cx="5880100" cy="11049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27653B3-D8B0-A96B-D48F-57901305B7BC}"/>
              </a:ext>
            </a:extLst>
          </p:cNvPr>
          <p:cNvCxnSpPr>
            <a:cxnSpLocks/>
          </p:cNvCxnSpPr>
          <p:nvPr/>
        </p:nvCxnSpPr>
        <p:spPr bwMode="auto">
          <a:xfrm flipH="1">
            <a:off x="2039441" y="2364184"/>
            <a:ext cx="2532559" cy="10182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AE63BFF-4AB4-754C-22E1-184B07CE0A8F}"/>
              </a:ext>
            </a:extLst>
          </p:cNvPr>
          <p:cNvCxnSpPr>
            <a:cxnSpLocks/>
          </p:cNvCxnSpPr>
          <p:nvPr/>
        </p:nvCxnSpPr>
        <p:spPr bwMode="auto">
          <a:xfrm flipH="1">
            <a:off x="4667611" y="2359891"/>
            <a:ext cx="28962" cy="11549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9C758AD-84D9-0658-328B-D75D34FD0258}"/>
              </a:ext>
            </a:extLst>
          </p:cNvPr>
          <p:cNvCxnSpPr>
            <a:cxnSpLocks/>
          </p:cNvCxnSpPr>
          <p:nvPr/>
        </p:nvCxnSpPr>
        <p:spPr bwMode="auto">
          <a:xfrm>
            <a:off x="4801280" y="2399506"/>
            <a:ext cx="2472258" cy="12679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881B631-E29E-8A19-FB5A-82197E5DF541}"/>
              </a:ext>
            </a:extLst>
          </p:cNvPr>
          <p:cNvSpPr txBox="1"/>
          <p:nvPr/>
        </p:nvSpPr>
        <p:spPr>
          <a:xfrm>
            <a:off x="56825" y="3284984"/>
            <a:ext cx="2308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/>
              <a:t>Direct Compton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510A41-05CF-773B-DA53-D50A86CAF861}"/>
                  </a:ext>
                </a:extLst>
              </p:cNvPr>
              <p:cNvSpPr txBox="1"/>
              <p:nvPr/>
            </p:nvSpPr>
            <p:spPr>
              <a:xfrm>
                <a:off x="138829" y="1325518"/>
                <a:ext cx="1527270" cy="7014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510A41-05CF-773B-DA53-D50A86CAF8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829" y="1325518"/>
                <a:ext cx="1527270" cy="701410"/>
              </a:xfrm>
              <a:prstGeom prst="rect">
                <a:avLst/>
              </a:prstGeom>
              <a:blipFill>
                <a:blip r:embed="rId5"/>
                <a:stretch>
                  <a:fillRect l="-826" t="-5357" r="-2479" b="-892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0ED5942-15F4-531B-0BA8-4584AD4ACC60}"/>
                  </a:ext>
                </a:extLst>
              </p:cNvPr>
              <p:cNvSpPr txBox="1"/>
              <p:nvPr/>
            </p:nvSpPr>
            <p:spPr>
              <a:xfrm>
                <a:off x="179512" y="3789040"/>
                <a:ext cx="179521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 ; 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0ED5942-15F4-531B-0BA8-4584AD4AC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3789040"/>
                <a:ext cx="1795217" cy="369332"/>
              </a:xfrm>
              <a:prstGeom prst="rect">
                <a:avLst/>
              </a:prstGeom>
              <a:blipFill>
                <a:blip r:embed="rId6"/>
                <a:stretch>
                  <a:fillRect l="-6294" t="-10000" r="-4895" b="-3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70AAAC0-AD8B-C39C-ED8B-8ABD3720C683}"/>
              </a:ext>
            </a:extLst>
          </p:cNvPr>
          <p:cNvSpPr txBox="1"/>
          <p:nvPr/>
        </p:nvSpPr>
        <p:spPr>
          <a:xfrm>
            <a:off x="7506687" y="3540974"/>
            <a:ext cx="930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b="1"/>
              <a:t>I.C.S.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FD72CC6-89B4-E948-2250-F807CD6A7A9D}"/>
                  </a:ext>
                </a:extLst>
              </p:cNvPr>
              <p:cNvSpPr txBox="1"/>
              <p:nvPr/>
            </p:nvSpPr>
            <p:spPr>
              <a:xfrm>
                <a:off x="6372200" y="3969015"/>
                <a:ext cx="2695931" cy="7990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sub>
                          </m:sSub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FD72CC6-89B4-E948-2250-F807CD6A7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00" y="3969015"/>
                <a:ext cx="2695931" cy="799001"/>
              </a:xfrm>
              <a:prstGeom prst="rect">
                <a:avLst/>
              </a:prstGeom>
              <a:blipFill>
                <a:blip r:embed="rId7"/>
                <a:stretch>
                  <a:fillRect l="-1869" b="-125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ABB4318-09E0-51F8-ECFC-B4A0E013B6A3}"/>
              </a:ext>
            </a:extLst>
          </p:cNvPr>
          <p:cNvSpPr txBox="1"/>
          <p:nvPr/>
        </p:nvSpPr>
        <p:spPr>
          <a:xfrm rot="20278665">
            <a:off x="2342612" y="2848445"/>
            <a:ext cx="2142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/>
              <a:t>p</a:t>
            </a:r>
            <a:r>
              <a:rPr lang="en-IT" sz="1800"/>
              <a:t>hoton looses energy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AC66DA-2AAF-4FCF-D4C1-585E678CAC4C}"/>
              </a:ext>
            </a:extLst>
          </p:cNvPr>
          <p:cNvSpPr txBox="1"/>
          <p:nvPr/>
        </p:nvSpPr>
        <p:spPr>
          <a:xfrm rot="1695366">
            <a:off x="4812614" y="2920149"/>
            <a:ext cx="224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/>
              <a:t>electr</a:t>
            </a:r>
            <a:r>
              <a:rPr lang="en-IT" sz="1800"/>
              <a:t>on looses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CC94AB0-A140-1993-2F65-1CEFF45F9D9C}"/>
                  </a:ext>
                </a:extLst>
              </p:cNvPr>
              <p:cNvSpPr txBox="1"/>
              <p:nvPr/>
            </p:nvSpPr>
            <p:spPr>
              <a:xfrm>
                <a:off x="7268265" y="5020529"/>
                <a:ext cx="1458540" cy="14773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→∞</m:t>
                      </m:r>
                    </m:oMath>
                  </m:oMathPara>
                </a14:m>
                <a:endParaRPr lang="it-IT" i="1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→∞</m:t>
                      </m:r>
                    </m:oMath>
                  </m:oMathPara>
                </a14:m>
                <a:endParaRPr lang="it-IT" b="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  <m:r>
                        <a:rPr lang="it-IT" i="1">
                          <a:latin typeface="Cambria Math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  <m:r>
                        <a:rPr lang="it-IT" i="1">
                          <a:latin typeface="Cambria Math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CC94AB0-A140-1993-2F65-1CEFF45F9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8265" y="5020529"/>
                <a:ext cx="1458540" cy="1477328"/>
              </a:xfrm>
              <a:prstGeom prst="rect">
                <a:avLst/>
              </a:prstGeom>
              <a:blipFill>
                <a:blip r:embed="rId8"/>
                <a:stretch>
                  <a:fillRect l="-4310" t="-2564" r="-862" b="-170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1EB4C269-F477-C111-416D-0BF84F077A78}"/>
              </a:ext>
            </a:extLst>
          </p:cNvPr>
          <p:cNvSpPr/>
          <p:nvPr/>
        </p:nvSpPr>
        <p:spPr bwMode="auto">
          <a:xfrm>
            <a:off x="1833064" y="1086838"/>
            <a:ext cx="5814237" cy="1010185"/>
          </a:xfrm>
          <a:prstGeom prst="rect">
            <a:avLst/>
          </a:prstGeom>
          <a:solidFill>
            <a:srgbClr val="FFFF00">
              <a:alpha val="29945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78189"/>
            <a:ext cx="6336704" cy="830531"/>
          </a:xfrm>
        </p:spPr>
        <p:txBody>
          <a:bodyPr/>
          <a:lstStyle/>
          <a:p>
            <a:r>
              <a:rPr lang="en-GB" sz="24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An invariant view at Compton effect - 2</a:t>
            </a:r>
            <a:b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</a:br>
            <a:r>
              <a:rPr lang="en-GB" sz="2000" b="1" i="1">
                <a:solidFill>
                  <a:schemeClr val="tx1"/>
                </a:solidFill>
                <a:latin typeface="Times" charset="0"/>
                <a:ea typeface="ＭＳ Ｐゴシック" charset="0"/>
              </a:rPr>
              <a:t>(any inertial ref. frame)</a:t>
            </a:r>
            <a:endParaRPr lang="en-US" sz="2000" b="1" i="1">
              <a:solidFill>
                <a:schemeClr val="tx1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CF6265-60AF-613C-6525-871D86985FF5}"/>
              </a:ext>
            </a:extLst>
          </p:cNvPr>
          <p:cNvSpPr txBox="1"/>
          <p:nvPr/>
        </p:nvSpPr>
        <p:spPr>
          <a:xfrm>
            <a:off x="4276220" y="3429000"/>
            <a:ext cx="981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b="1"/>
              <a:t>S.C.S.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003DF43-1C23-3979-5D5C-AB742B75A4BF}"/>
                  </a:ext>
                </a:extLst>
              </p:cNvPr>
              <p:cNvSpPr txBox="1"/>
              <p:nvPr/>
            </p:nvSpPr>
            <p:spPr>
              <a:xfrm>
                <a:off x="3704287" y="3933056"/>
                <a:ext cx="223586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003DF43-1C23-3979-5D5C-AB742B75A4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287" y="3933056"/>
                <a:ext cx="2235865" cy="369332"/>
              </a:xfrm>
              <a:prstGeom prst="rect">
                <a:avLst/>
              </a:prstGeom>
              <a:blipFill>
                <a:blip r:embed="rId9"/>
                <a:stretch>
                  <a:fillRect t="-10000" b="-3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DBAE3AB-99C1-472F-FBE6-DC2A7211F5B8}"/>
                  </a:ext>
                </a:extLst>
              </p:cNvPr>
              <p:cNvSpPr txBox="1"/>
              <p:nvPr/>
            </p:nvSpPr>
            <p:spPr>
              <a:xfrm>
                <a:off x="3545718" y="4355812"/>
                <a:ext cx="2682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DBAE3AB-99C1-472F-FBE6-DC2A7211F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718" y="4355812"/>
                <a:ext cx="2682466" cy="369332"/>
              </a:xfrm>
              <a:prstGeom prst="rect">
                <a:avLst/>
              </a:prstGeom>
              <a:blipFill>
                <a:blip r:embed="rId10"/>
                <a:stretch>
                  <a:fillRect l="-943" t="-3448" b="-3448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434BBEE-7409-3FC4-36C5-817577844CD5}"/>
                  </a:ext>
                </a:extLst>
              </p:cNvPr>
              <p:cNvSpPr txBox="1"/>
              <p:nvPr/>
            </p:nvSpPr>
            <p:spPr>
              <a:xfrm>
                <a:off x="35496" y="4293096"/>
                <a:ext cx="3269485" cy="9282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𝐷𝐶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d>
                            <m:d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unc>
                                <m:funcPr>
                                  <m:ctrlP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 b="0" i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it-IT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𝜗</m:t>
                                  </m:r>
                                </m:e>
                              </m:func>
                            </m:e>
                          </m:d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434BBEE-7409-3FC4-36C5-817577844C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4293096"/>
                <a:ext cx="3269485" cy="928267"/>
              </a:xfrm>
              <a:prstGeom prst="rect">
                <a:avLst/>
              </a:prstGeom>
              <a:blipFill>
                <a:blip r:embed="rId11"/>
                <a:stretch>
                  <a:fillRect l="-386" b="-9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BBA5DF5-5933-2F52-E254-7F3E41DC70B4}"/>
                  </a:ext>
                </a:extLst>
              </p:cNvPr>
              <p:cNvSpPr txBox="1"/>
              <p:nvPr/>
            </p:nvSpPr>
            <p:spPr>
              <a:xfrm>
                <a:off x="114528" y="5365721"/>
                <a:ext cx="2471031" cy="5427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𝐷𝐶</m:t>
                        </m:r>
                      </m:sub>
                    </m:sSub>
                    <m:r>
                      <a:rPr lang="it-IT" b="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num>
                      <m:den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it-IT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i="1">
                            <a:latin typeface="Cambria Math" panose="02040503050406030204" pitchFamily="18" charset="0"/>
                          </a:rPr>
                          <m:t>4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num>
                      <m:den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BBA5DF5-5933-2F52-E254-7F3E41DC7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28" y="5365721"/>
                <a:ext cx="2471031" cy="542713"/>
              </a:xfrm>
              <a:prstGeom prst="rect">
                <a:avLst/>
              </a:prstGeom>
              <a:blipFill>
                <a:blip r:embed="rId12"/>
                <a:stretch>
                  <a:fillRect l="-4615" b="-1363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7CDCA79-01F4-6A18-4942-5ACE854F7013}"/>
                  </a:ext>
                </a:extLst>
              </p:cNvPr>
              <p:cNvSpPr txBox="1"/>
              <p:nvPr/>
            </p:nvSpPr>
            <p:spPr>
              <a:xfrm>
                <a:off x="3545401" y="5363924"/>
                <a:ext cx="289880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∀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7CDCA79-01F4-6A18-4942-5ACE854F7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401" y="5363924"/>
                <a:ext cx="2898807" cy="369332"/>
              </a:xfrm>
              <a:prstGeom prst="rect">
                <a:avLst/>
              </a:prstGeom>
              <a:blipFill>
                <a:blip r:embed="rId13"/>
                <a:stretch>
                  <a:fillRect l="-873" t="-10000" r="-437" b="-3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EF26342-C060-842C-BACB-A323ED9A2DA9}"/>
                  </a:ext>
                </a:extLst>
              </p:cNvPr>
              <p:cNvSpPr txBox="1"/>
              <p:nvPr/>
            </p:nvSpPr>
            <p:spPr>
              <a:xfrm>
                <a:off x="3990608" y="3006244"/>
                <a:ext cx="13983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acc>
                      <m:r>
                        <a:rPr lang="it-IT" b="0" i="1">
                          <a:latin typeface="Cambria Math" panose="02040503050406030204" pitchFamily="18" charset="0"/>
                        </a:rPr>
                        <m:t>=−</m:t>
                      </m:r>
                      <m:acc>
                        <m:accPr>
                          <m:chr m:val="⃑"/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EF26342-C060-842C-BACB-A323ED9A2D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608" y="3006244"/>
                <a:ext cx="1398332" cy="369332"/>
              </a:xfrm>
              <a:prstGeom prst="rect">
                <a:avLst/>
              </a:prstGeom>
              <a:blipFill>
                <a:blip r:embed="rId14"/>
                <a:stretch>
                  <a:fillRect l="-3604" b="-2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1607D57-9B78-2E30-3D9C-1618ABAB5E97}"/>
                  </a:ext>
                </a:extLst>
              </p:cNvPr>
              <p:cNvSpPr txBox="1"/>
              <p:nvPr/>
            </p:nvSpPr>
            <p:spPr>
              <a:xfrm>
                <a:off x="4247321" y="5936819"/>
                <a:ext cx="111992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1607D57-9B78-2E30-3D9C-1618ABAB5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7321" y="5936819"/>
                <a:ext cx="1119922" cy="369332"/>
              </a:xfrm>
              <a:prstGeom prst="rect">
                <a:avLst/>
              </a:prstGeom>
              <a:blipFill>
                <a:blip r:embed="rId15"/>
                <a:stretch>
                  <a:fillRect l="-5618" r="-5618" b="-2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E1464C35-BC19-71B7-9CA0-DBBF7815AEF6}"/>
              </a:ext>
            </a:extLst>
          </p:cNvPr>
          <p:cNvSpPr txBox="1"/>
          <p:nvPr/>
        </p:nvSpPr>
        <p:spPr>
          <a:xfrm>
            <a:off x="3115926" y="6381328"/>
            <a:ext cx="3400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CM ref. frame = Lab ref. frame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4DE9C9C-1698-D546-78C1-4B0C11F0C0DD}"/>
                  </a:ext>
                </a:extLst>
              </p:cNvPr>
              <p:cNvSpPr txBox="1"/>
              <p:nvPr/>
            </p:nvSpPr>
            <p:spPr>
              <a:xfrm>
                <a:off x="4059244" y="4859868"/>
                <a:ext cx="16866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it-IT" b="0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sub>
                    </m:sSub>
                  </m:oMath>
                </a14:m>
                <a:r>
                  <a:rPr lang="en-US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𝜗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4DE9C9C-1698-D546-78C1-4B0C11F0C0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9244" y="4859868"/>
                <a:ext cx="1686680" cy="369332"/>
              </a:xfrm>
              <a:prstGeom prst="rect">
                <a:avLst/>
              </a:prstGeom>
              <a:blipFill>
                <a:blip r:embed="rId16"/>
                <a:stretch>
                  <a:fillRect l="-5970" r="-4478" b="-1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57F504A2-9F61-2DA2-1217-3AA58DB3C9AD}"/>
              </a:ext>
            </a:extLst>
          </p:cNvPr>
          <p:cNvSpPr txBox="1"/>
          <p:nvPr/>
        </p:nvSpPr>
        <p:spPr>
          <a:xfrm rot="20134216">
            <a:off x="2734848" y="2450791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A&lt;0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8DCCEB-7EF6-C0B5-5D65-0088A8C88911}"/>
              </a:ext>
            </a:extLst>
          </p:cNvPr>
          <p:cNvSpPr txBox="1"/>
          <p:nvPr/>
        </p:nvSpPr>
        <p:spPr>
          <a:xfrm rot="1419814">
            <a:off x="5546751" y="2488374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A&lt;0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B80257-B10D-941D-5EF4-3FB84D1FC828}"/>
              </a:ext>
            </a:extLst>
          </p:cNvPr>
          <p:cNvSpPr txBox="1"/>
          <p:nvPr/>
        </p:nvSpPr>
        <p:spPr>
          <a:xfrm>
            <a:off x="4366643" y="2564904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A=0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47ED109-E731-3C13-B785-5BF2D31A791E}"/>
              </a:ext>
            </a:extLst>
          </p:cNvPr>
          <p:cNvSpPr/>
          <p:nvPr/>
        </p:nvSpPr>
        <p:spPr bwMode="auto">
          <a:xfrm>
            <a:off x="7812360" y="2359891"/>
            <a:ext cx="1080120" cy="1015685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16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7" name="Picture 6" descr="A picture containing text, font, screenshot, line&#10;&#10;Description automatically generated">
            <a:extLst>
              <a:ext uri="{FF2B5EF4-FFF2-40B4-BE49-F238E27FC236}">
                <a16:creationId xmlns:a16="http://schemas.microsoft.com/office/drawing/2014/main" id="{6A387436-AFDF-418D-1F25-21F3E6891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124744"/>
            <a:ext cx="7531286" cy="475252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FDA27B3-246C-19F5-7A9A-83B0997BFEA3}"/>
              </a:ext>
            </a:extLst>
          </p:cNvPr>
          <p:cNvGrpSpPr/>
          <p:nvPr/>
        </p:nvGrpSpPr>
        <p:grpSpPr>
          <a:xfrm>
            <a:off x="5169966" y="4437111"/>
            <a:ext cx="3866530" cy="2370078"/>
            <a:chOff x="5169966" y="4437111"/>
            <a:chExt cx="3866530" cy="237007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9C72913-E29C-2D4A-4817-8CE2C2CCC571}"/>
                </a:ext>
              </a:extLst>
            </p:cNvPr>
            <p:cNvSpPr/>
            <p:nvPr/>
          </p:nvSpPr>
          <p:spPr bwMode="auto">
            <a:xfrm>
              <a:off x="5169966" y="5805264"/>
              <a:ext cx="3866530" cy="1001925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0" rIns="9144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11" charset="0"/>
                </a:rPr>
                <a:t>          </a:t>
              </a:r>
              <a:r>
                <a:rPr kumimoji="0" lang="en-IT" sz="2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11" charset="0"/>
                </a:rPr>
                <a:t>ICS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IT">
                  <a:latin typeface="Times" pitchFamily="-111" charset="0"/>
                </a:rPr>
                <a:t>1 eV – O(100) MeV</a:t>
              </a:r>
              <a:endParaRPr kumimoji="0" lang="en-IT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1" charset="0"/>
              </a:endParaRPr>
            </a:p>
          </p:txBody>
        </p:sp>
        <p:sp>
          <p:nvSpPr>
            <p:cNvPr id="10" name="Bent Arrow 9">
              <a:extLst>
                <a:ext uri="{FF2B5EF4-FFF2-40B4-BE49-F238E27FC236}">
                  <a16:creationId xmlns:a16="http://schemas.microsoft.com/office/drawing/2014/main" id="{20605E78-5C05-ACEA-AF29-886B7E5EDF82}"/>
                </a:ext>
              </a:extLst>
            </p:cNvPr>
            <p:cNvSpPr/>
            <p:nvPr/>
          </p:nvSpPr>
          <p:spPr bwMode="auto">
            <a:xfrm rot="5400000">
              <a:off x="7020271" y="4365104"/>
              <a:ext cx="1440161" cy="1584175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1" charset="0"/>
              </a:endParaRPr>
            </a:p>
          </p:txBody>
        </p:sp>
      </p:grpSp>
      <p:pic>
        <p:nvPicPr>
          <p:cNvPr id="4" name="Picture 3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467CF110-2368-D13D-F954-296F44E9BB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4526288"/>
            <a:ext cx="7772400" cy="20710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C6101F-2FC4-CBF9-105C-1EACCDECE842}"/>
              </a:ext>
            </a:extLst>
          </p:cNvPr>
          <p:cNvSpPr txBox="1"/>
          <p:nvPr/>
        </p:nvSpPr>
        <p:spPr>
          <a:xfrm>
            <a:off x="310057" y="1870047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E’</a:t>
            </a:r>
            <a:r>
              <a:rPr lang="en-IT" baseline="-25000"/>
              <a:t>ph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0B6790-4CFA-4AC1-C4A9-E326AA67D8AC}"/>
              </a:ext>
            </a:extLst>
          </p:cNvPr>
          <p:cNvSpPr txBox="1"/>
          <p:nvPr/>
        </p:nvSpPr>
        <p:spPr>
          <a:xfrm>
            <a:off x="179512" y="2685719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(keV)</a:t>
            </a:r>
          </a:p>
        </p:txBody>
      </p:sp>
    </p:spTree>
    <p:extLst>
      <p:ext uri="{BB962C8B-B14F-4D97-AF65-F5344CB8AC3E}">
        <p14:creationId xmlns:p14="http://schemas.microsoft.com/office/powerpoint/2010/main" val="20826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4" name="Picture 3" descr="A picture containing line, rectangle, screenshot, design&#10;&#10;Description automatically generated">
            <a:extLst>
              <a:ext uri="{FF2B5EF4-FFF2-40B4-BE49-F238E27FC236}">
                <a16:creationId xmlns:a16="http://schemas.microsoft.com/office/drawing/2014/main" id="{EFD746C5-B2D8-3A88-2319-8702662C9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997607"/>
            <a:ext cx="7772400" cy="5325090"/>
          </a:xfrm>
          <a:prstGeom prst="rect">
            <a:avLst/>
          </a:prstGeom>
        </p:spPr>
      </p:pic>
      <p:sp>
        <p:nvSpPr>
          <p:cNvPr id="2" name="Segnaposto data 6">
            <a:extLst>
              <a:ext uri="{FF2B5EF4-FFF2-40B4-BE49-F238E27FC236}">
                <a16:creationId xmlns:a16="http://schemas.microsoft.com/office/drawing/2014/main" id="{93BF7F73-BABA-B79B-6BD5-6291E5C4D6B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INFN– ACCELERATORI – Seminar – LASA - July 14th 2023</a:t>
            </a:r>
            <a:endParaRPr lang="en-US" sz="14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EAB8DD5-1560-D825-6343-EF30DD00D0A5}"/>
              </a:ext>
            </a:extLst>
          </p:cNvPr>
          <p:cNvSpPr/>
          <p:nvPr/>
        </p:nvSpPr>
        <p:spPr bwMode="auto">
          <a:xfrm>
            <a:off x="7812360" y="2359891"/>
            <a:ext cx="1080120" cy="1015685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0496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7334FFE-8D88-2596-61F1-2AACC93B8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87BE954-5E80-4642-E3CF-AA9DAC1AEBF0}"/>
                  </a:ext>
                </a:extLst>
              </p:cNvPr>
              <p:cNvSpPr txBox="1"/>
              <p:nvPr/>
            </p:nvSpPr>
            <p:spPr>
              <a:xfrm>
                <a:off x="3419872" y="5745221"/>
                <a:ext cx="493506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𝑀𝑒𝑉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87BE954-5E80-4642-E3CF-AA9DAC1AEB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872" y="5745221"/>
                <a:ext cx="4935069" cy="369332"/>
              </a:xfrm>
              <a:prstGeom prst="rect">
                <a:avLst/>
              </a:prstGeom>
              <a:blipFill>
                <a:blip r:embed="rId3"/>
                <a:stretch>
                  <a:fillRect l="-1026" t="-10000" r="-1538" b="-3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11D2ED62-BE8A-53E4-2FAE-D37930E249AB}"/>
              </a:ext>
            </a:extLst>
          </p:cNvPr>
          <p:cNvSpPr txBox="1"/>
          <p:nvPr/>
        </p:nvSpPr>
        <p:spPr>
          <a:xfrm>
            <a:off x="1547664" y="116632"/>
            <a:ext cx="71287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Symmetric Compton</a:t>
            </a:r>
          </a:p>
          <a:p>
            <a:pPr algn="ctr"/>
            <a:r>
              <a:rPr lang="it-IT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Scaling of photon energy vs. electron kinetic energy </a:t>
            </a:r>
            <a:endParaRPr lang="en-IT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EA1398-DB54-1D50-9D08-A451A3C85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840" y="1123950"/>
            <a:ext cx="7340600" cy="4610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BE59564-F69E-C615-DB71-BA8140EA481D}"/>
                  </a:ext>
                </a:extLst>
              </p:cNvPr>
              <p:cNvSpPr txBox="1"/>
              <p:nvPr/>
            </p:nvSpPr>
            <p:spPr>
              <a:xfrm>
                <a:off x="57865" y="2060848"/>
                <a:ext cx="355462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𝑀𝑒𝑉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BE59564-F69E-C615-DB71-BA8140EA48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65" y="2060848"/>
                <a:ext cx="3554627" cy="369332"/>
              </a:xfrm>
              <a:prstGeom prst="rect">
                <a:avLst/>
              </a:prstGeom>
              <a:blipFill>
                <a:blip r:embed="rId5"/>
                <a:stretch>
                  <a:fillRect l="-1423" t="-10000" r="-2491" b="-3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6">
            <a:extLst>
              <a:ext uri="{FF2B5EF4-FFF2-40B4-BE49-F238E27FC236}">
                <a16:creationId xmlns:a16="http://schemas.microsoft.com/office/drawing/2014/main" id="{52CAD932-1FD1-48B3-F237-206539541E6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067944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Channeling 2023 Conference – Riccione – June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0393782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7334FFE-8D88-2596-61F1-2AACC93B8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635A8AE-BE4C-D846-42D2-FCB3FE403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064" y="1599482"/>
            <a:ext cx="7772400" cy="44938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87BE954-5E80-4642-E3CF-AA9DAC1AEBF0}"/>
                  </a:ext>
                </a:extLst>
              </p:cNvPr>
              <p:cNvSpPr txBox="1"/>
              <p:nvPr/>
            </p:nvSpPr>
            <p:spPr>
              <a:xfrm>
                <a:off x="3419872" y="6084004"/>
                <a:ext cx="49108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it-IT" b="0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it-IT" b="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b="0" i="1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ctrlP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/>
                  <a:t>  (MeV)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87BE954-5E80-4642-E3CF-AA9DAC1AEB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872" y="6084004"/>
                <a:ext cx="4910896" cy="369332"/>
              </a:xfrm>
              <a:prstGeom prst="rect">
                <a:avLst/>
              </a:prstGeom>
              <a:blipFill>
                <a:blip r:embed="rId4"/>
                <a:stretch>
                  <a:fillRect l="-2062" t="-26667" r="-2835" b="-4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0D93267-69CF-F764-093D-6B2347D7A6AA}"/>
                  </a:ext>
                </a:extLst>
              </p:cNvPr>
              <p:cNvSpPr txBox="1"/>
              <p:nvPr/>
            </p:nvSpPr>
            <p:spPr>
              <a:xfrm>
                <a:off x="179512" y="2339588"/>
                <a:ext cx="151216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0D93267-69CF-F764-093D-6B2347D7A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2339588"/>
                <a:ext cx="1512168" cy="369332"/>
              </a:xfrm>
              <a:prstGeom prst="rect">
                <a:avLst/>
              </a:prstGeom>
              <a:blipFill>
                <a:blip r:embed="rId5"/>
                <a:stretch>
                  <a:fillRect l="-826" t="-10000" b="-3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11D2ED62-BE8A-53E4-2FAE-D37930E249AB}"/>
              </a:ext>
            </a:extLst>
          </p:cNvPr>
          <p:cNvSpPr txBox="1"/>
          <p:nvPr/>
        </p:nvSpPr>
        <p:spPr>
          <a:xfrm>
            <a:off x="1619672" y="188640"/>
            <a:ext cx="71287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Symmetric Compton</a:t>
            </a:r>
          </a:p>
          <a:p>
            <a:pPr algn="ctr"/>
            <a:r>
              <a:rPr lang="it-IT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Scaling of X, recoil factor, vs. electron kinetic energy </a:t>
            </a:r>
            <a:endParaRPr lang="en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B1AACC0-14D8-5A65-002B-226B8806D0A1}"/>
                  </a:ext>
                </a:extLst>
              </p:cNvPr>
              <p:cNvSpPr txBox="1"/>
              <p:nvPr/>
            </p:nvSpPr>
            <p:spPr>
              <a:xfrm>
                <a:off x="3438128" y="1115452"/>
                <a:ext cx="2682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B1AACC0-14D8-5A65-002B-226B8806D0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128" y="1115452"/>
                <a:ext cx="2682466" cy="369332"/>
              </a:xfrm>
              <a:prstGeom prst="rect">
                <a:avLst/>
              </a:prstGeom>
              <a:blipFill>
                <a:blip r:embed="rId6"/>
                <a:stretch>
                  <a:fillRect l="-472" t="-3226" b="-2903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data 6">
            <a:extLst>
              <a:ext uri="{FF2B5EF4-FFF2-40B4-BE49-F238E27FC236}">
                <a16:creationId xmlns:a16="http://schemas.microsoft.com/office/drawing/2014/main" id="{68984C22-CBC9-2723-6345-B038D20EE57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067944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Channeling 2023 Conference – Riccione – June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4982458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398467"/>
            <a:ext cx="7977935" cy="5762381"/>
          </a:xfrm>
        </p:spPr>
        <p:txBody>
          <a:bodyPr/>
          <a:lstStyle/>
          <a:p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Symmetric Compton Scattering suppresses</a:t>
            </a:r>
            <a:b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</a:br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the </a:t>
            </a:r>
            <a:r>
              <a:rPr lang="en-IT" sz="2400" b="1" i="1">
                <a:solidFill>
                  <a:srgbClr val="C00000"/>
                </a:solidFill>
                <a:latin typeface="Symbol" pitchFamily="2" charset="2"/>
              </a:rPr>
              <a:t>g</a:t>
            </a:r>
            <a:r>
              <a:rPr lang="en-IT" sz="2400" b="1" i="1" baseline="30000">
                <a:solidFill>
                  <a:srgbClr val="C00000"/>
                </a:solidFill>
                <a:latin typeface="Symbol" pitchFamily="2" charset="2"/>
              </a:rPr>
              <a:t>2</a:t>
            </a:r>
            <a:r>
              <a:rPr lang="en-IT" sz="2400" b="1" i="1">
                <a:solidFill>
                  <a:srgbClr val="C00000"/>
                </a:solidFill>
                <a:latin typeface="Symbol" pitchFamily="2" charset="2"/>
              </a:rPr>
              <a:t>q</a:t>
            </a:r>
            <a:r>
              <a:rPr lang="en-IT" sz="2400" b="1" i="1" baseline="30000">
                <a:solidFill>
                  <a:srgbClr val="C00000"/>
                </a:solidFill>
                <a:latin typeface="Symbol" pitchFamily="2" charset="2"/>
              </a:rPr>
              <a:t>2</a:t>
            </a:r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 correlation</a:t>
            </a:r>
            <a:b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</a:br>
            <a:b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</a:br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Photons are scattered at same energy at any angle</a:t>
            </a:r>
            <a:b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</a:br>
            <a:b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</a:br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Lorentz Boost is damped</a:t>
            </a:r>
            <a:b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</a:br>
            <a:b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</a:br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Radiation emission is intrinsically mono-chromatic</a:t>
            </a:r>
            <a:b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</a:br>
            <a:b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</a:br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Poli-chromaticity of incident photon beam is transferred to the scattered electron beam and viceversa (photon cooling, electron heating)   </a:t>
            </a:r>
            <a:endParaRPr lang="en-US" sz="2800" b="1" i="1">
              <a:solidFill>
                <a:srgbClr val="FF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70BFA326-B9B0-6788-9A30-E0B726C2EC1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INFN– ACCELERATORI – Seminar – LASA - July 14th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685660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9" y="415148"/>
            <a:ext cx="8712967" cy="1296144"/>
          </a:xfrm>
        </p:spPr>
        <p:txBody>
          <a:bodyPr/>
          <a:lstStyle/>
          <a:p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Large Recoil in ICS damps the effect of large</a:t>
            </a:r>
            <a:b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</a:br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bandwidth incident photon beams onto the bandwidth of scattered photons</a:t>
            </a:r>
            <a:endParaRPr lang="en-US" sz="2800" b="1" i="1">
              <a:solidFill>
                <a:srgbClr val="FF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10" name="Picture 9" descr="A picture containing text, font, screenshot, algebra&#10;&#10;Description automatically generated">
            <a:extLst>
              <a:ext uri="{FF2B5EF4-FFF2-40B4-BE49-F238E27FC236}">
                <a16:creationId xmlns:a16="http://schemas.microsoft.com/office/drawing/2014/main" id="{B40F1FF6-13CD-1440-5639-325AA2750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32" y="1916832"/>
            <a:ext cx="7772400" cy="19323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961D1F-E709-E612-651A-4AE10FD2E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08" y="4385472"/>
            <a:ext cx="8856984" cy="84219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F2131B1-A82B-CB55-9028-EEDFC09E889F}"/>
              </a:ext>
            </a:extLst>
          </p:cNvPr>
          <p:cNvSpPr/>
          <p:nvPr/>
        </p:nvSpPr>
        <p:spPr bwMode="auto">
          <a:xfrm>
            <a:off x="5076056" y="4293096"/>
            <a:ext cx="1440160" cy="1059752"/>
          </a:xfrm>
          <a:prstGeom prst="ellipse">
            <a:avLst/>
          </a:prstGeom>
          <a:solidFill>
            <a:srgbClr val="FFFF00">
              <a:alpha val="36508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0CD001-0450-7403-66DF-3DE2EBFB8870}"/>
              </a:ext>
            </a:extLst>
          </p:cNvPr>
          <p:cNvSpPr txBox="1"/>
          <p:nvPr/>
        </p:nvSpPr>
        <p:spPr>
          <a:xfrm>
            <a:off x="143508" y="5460872"/>
            <a:ext cx="15824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/>
              <a:t>c</a:t>
            </a:r>
            <a:r>
              <a:rPr lang="en-IT"/>
              <a:t>ollimation</a:t>
            </a:r>
          </a:p>
          <a:p>
            <a:pPr algn="ctr"/>
            <a:r>
              <a:rPr lang="en-IT"/>
              <a:t>angle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6256FC-FD9C-B2B6-18CD-1218E100F1D2}"/>
              </a:ext>
            </a:extLst>
          </p:cNvPr>
          <p:cNvSpPr txBox="1"/>
          <p:nvPr/>
        </p:nvSpPr>
        <p:spPr>
          <a:xfrm>
            <a:off x="1835696" y="5766355"/>
            <a:ext cx="13773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/>
              <a:t>beam</a:t>
            </a:r>
            <a:endParaRPr lang="en-IT"/>
          </a:p>
          <a:p>
            <a:pPr algn="ctr"/>
            <a:r>
              <a:rPr lang="en-IT"/>
              <a:t>emittance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8FB98D-BE1F-B751-E5B7-4CF87F4589E9}"/>
              </a:ext>
            </a:extLst>
          </p:cNvPr>
          <p:cNvSpPr txBox="1"/>
          <p:nvPr/>
        </p:nvSpPr>
        <p:spPr>
          <a:xfrm>
            <a:off x="3463993" y="5227671"/>
            <a:ext cx="14318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/>
              <a:t>beam</a:t>
            </a:r>
            <a:endParaRPr lang="en-IT"/>
          </a:p>
          <a:p>
            <a:pPr algn="ctr"/>
            <a:r>
              <a:rPr lang="en-GB"/>
              <a:t>e</a:t>
            </a:r>
            <a:r>
              <a:rPr lang="en-IT"/>
              <a:t>n. spread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252AAA-E5B8-F7F5-2009-437B973C3B6F}"/>
              </a:ext>
            </a:extLst>
          </p:cNvPr>
          <p:cNvCxnSpPr>
            <a:cxnSpLocks/>
          </p:cNvCxnSpPr>
          <p:nvPr/>
        </p:nvCxnSpPr>
        <p:spPr bwMode="auto">
          <a:xfrm flipV="1">
            <a:off x="1043608" y="5085184"/>
            <a:ext cx="432048" cy="504056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B7CB1F4-B0D0-9F79-5E10-4E0D9E8CF262}"/>
              </a:ext>
            </a:extLst>
          </p:cNvPr>
          <p:cNvCxnSpPr>
            <a:cxnSpLocks/>
          </p:cNvCxnSpPr>
          <p:nvPr/>
        </p:nvCxnSpPr>
        <p:spPr bwMode="auto">
          <a:xfrm flipV="1">
            <a:off x="2692890" y="5157173"/>
            <a:ext cx="0" cy="609182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756C679-508B-B5A1-9FBA-4EA8D0EFD6B4}"/>
              </a:ext>
            </a:extLst>
          </p:cNvPr>
          <p:cNvSpPr txBox="1"/>
          <p:nvPr/>
        </p:nvSpPr>
        <p:spPr>
          <a:xfrm>
            <a:off x="5071418" y="5374729"/>
            <a:ext cx="14494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/>
              <a:t>incident</a:t>
            </a:r>
          </a:p>
          <a:p>
            <a:pPr algn="ctr"/>
            <a:r>
              <a:rPr lang="it-IT"/>
              <a:t>photons</a:t>
            </a:r>
            <a:endParaRPr lang="en-IT"/>
          </a:p>
          <a:p>
            <a:pPr algn="ctr"/>
            <a:r>
              <a:rPr lang="en-GB"/>
              <a:t>e</a:t>
            </a:r>
            <a:r>
              <a:rPr lang="en-IT"/>
              <a:t>n. spread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462C42-F6B4-9722-4A12-13ABAD99C16F}"/>
              </a:ext>
            </a:extLst>
          </p:cNvPr>
          <p:cNvSpPr txBox="1"/>
          <p:nvPr/>
        </p:nvSpPr>
        <p:spPr>
          <a:xfrm>
            <a:off x="6408204" y="5122015"/>
            <a:ext cx="1476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/>
              <a:t>diffraction</a:t>
            </a:r>
            <a:endParaRPr lang="en-IT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7B01AA-A324-5DEF-483D-B5B3E5FC8038}"/>
              </a:ext>
            </a:extLst>
          </p:cNvPr>
          <p:cNvSpPr txBox="1"/>
          <p:nvPr/>
        </p:nvSpPr>
        <p:spPr>
          <a:xfrm>
            <a:off x="7525280" y="5782252"/>
            <a:ext cx="12073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/>
              <a:t>non</a:t>
            </a:r>
            <a:endParaRPr lang="en-IT"/>
          </a:p>
          <a:p>
            <a:pPr algn="ctr"/>
            <a:r>
              <a:rPr lang="en-IT"/>
              <a:t>linearity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019CC19-2A01-87F9-D156-F3738D834601}"/>
              </a:ext>
            </a:extLst>
          </p:cNvPr>
          <p:cNvCxnSpPr>
            <a:cxnSpLocks/>
          </p:cNvCxnSpPr>
          <p:nvPr/>
        </p:nvCxnSpPr>
        <p:spPr bwMode="auto">
          <a:xfrm flipV="1">
            <a:off x="8316416" y="5173070"/>
            <a:ext cx="0" cy="7033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Segnaposto data 6">
            <a:extLst>
              <a:ext uri="{FF2B5EF4-FFF2-40B4-BE49-F238E27FC236}">
                <a16:creationId xmlns:a16="http://schemas.microsoft.com/office/drawing/2014/main" id="{A650E37F-1F5A-23DA-5C1C-525368A797C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INFN– ACCELERATORI – Seminar – LASA - July 14th 2023</a:t>
            </a:r>
            <a:endParaRPr lang="en-US" sz="1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8D340A-0307-82BF-22C5-B03B018B808F}"/>
              </a:ext>
            </a:extLst>
          </p:cNvPr>
          <p:cNvSpPr txBox="1"/>
          <p:nvPr/>
        </p:nvSpPr>
        <p:spPr>
          <a:xfrm>
            <a:off x="179512" y="3964994"/>
            <a:ext cx="8622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u="sng"/>
              <a:t>e</a:t>
            </a:r>
            <a:r>
              <a:rPr lang="en-IT" sz="1800" i="1" u="sng"/>
              <a:t>quivalent to FELs Kim-Pellegrini crit. </a:t>
            </a:r>
            <a:r>
              <a:rPr lang="en-GB" sz="1800" i="1" u="sng"/>
              <a:t>o</a:t>
            </a:r>
            <a:r>
              <a:rPr lang="en-IT" sz="1800" i="1" u="sng"/>
              <a:t>n 3D inhomogeneous effects on photon bandwidth</a:t>
            </a:r>
          </a:p>
        </p:txBody>
      </p:sp>
    </p:spTree>
    <p:extLst>
      <p:ext uri="{BB962C8B-B14F-4D97-AF65-F5344CB8AC3E}">
        <p14:creationId xmlns:p14="http://schemas.microsoft.com/office/powerpoint/2010/main" val="2516714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6A2CAC-5426-8830-26B8-24C15A3856C9}"/>
              </a:ext>
            </a:extLst>
          </p:cNvPr>
          <p:cNvSpPr txBox="1"/>
          <p:nvPr/>
        </p:nvSpPr>
        <p:spPr>
          <a:xfrm>
            <a:off x="2382922" y="329555"/>
            <a:ext cx="50969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A look at 4-vectors (head-on collision)</a:t>
            </a:r>
            <a:endParaRPr lang="en-I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2C51B3-92F3-7221-6826-A2D2E1C9305F}"/>
              </a:ext>
            </a:extLst>
          </p:cNvPr>
          <p:cNvSpPr txBox="1"/>
          <p:nvPr/>
        </p:nvSpPr>
        <p:spPr>
          <a:xfrm>
            <a:off x="318793" y="908720"/>
            <a:ext cx="2468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/>
              <a:t>Inverse Compton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87E423-989B-D355-9A20-240FEA04B651}"/>
              </a:ext>
            </a:extLst>
          </p:cNvPr>
          <p:cNvSpPr txBox="1"/>
          <p:nvPr/>
        </p:nvSpPr>
        <p:spPr>
          <a:xfrm>
            <a:off x="6091535" y="908720"/>
            <a:ext cx="2929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/>
              <a:t>Symmetric Compton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859FE8E-5A8F-CE31-A07D-7510E9735B17}"/>
                  </a:ext>
                </a:extLst>
              </p:cNvPr>
              <p:cNvSpPr txBox="1"/>
              <p:nvPr/>
            </p:nvSpPr>
            <p:spPr>
              <a:xfrm>
                <a:off x="318793" y="1556792"/>
                <a:ext cx="24789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sub>
                    </m:sSub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p>
                    </m:sSup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 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</m:oMath>
                </a14:m>
                <a:r>
                  <a:rPr lang="en-US"/>
                  <a:t>1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859FE8E-5A8F-CE31-A07D-7510E9735B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793" y="1556792"/>
                <a:ext cx="2478948" cy="369332"/>
              </a:xfrm>
              <a:prstGeom prst="rect">
                <a:avLst/>
              </a:prstGeom>
              <a:blipFill>
                <a:blip r:embed="rId4"/>
                <a:stretch>
                  <a:fillRect l="-4061" t="-23333" r="-6599" b="-5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BC2732-8C40-3452-2377-5D613FA194CF}"/>
                  </a:ext>
                </a:extLst>
              </p:cNvPr>
              <p:cNvSpPr txBox="1"/>
              <p:nvPr/>
            </p:nvSpPr>
            <p:spPr>
              <a:xfrm>
                <a:off x="5940152" y="1556792"/>
                <a:ext cx="26151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BC2732-8C40-3452-2377-5D613FA19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1556792"/>
                <a:ext cx="2615139" cy="369332"/>
              </a:xfrm>
              <a:prstGeom prst="rect">
                <a:avLst/>
              </a:prstGeom>
              <a:blipFill>
                <a:blip r:embed="rId5"/>
                <a:stretch>
                  <a:fillRect l="-1932" t="-3333" r="-483" b="-3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97DE8AC-55AC-5719-7218-2DE18144A327}"/>
                  </a:ext>
                </a:extLst>
              </p:cNvPr>
              <p:cNvSpPr txBox="1"/>
              <p:nvPr/>
            </p:nvSpPr>
            <p:spPr>
              <a:xfrm>
                <a:off x="251520" y="2204864"/>
                <a:ext cx="294510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IT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acc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𝑚𝑐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,0,0,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𝑚𝑐</m:t>
                          </m:r>
                        </m:e>
                      </m:d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97DE8AC-55AC-5719-7218-2DE18144A3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2204864"/>
                <a:ext cx="2945102" cy="369332"/>
              </a:xfrm>
              <a:prstGeom prst="rect">
                <a:avLst/>
              </a:prstGeom>
              <a:blipFill>
                <a:blip r:embed="rId6"/>
                <a:stretch>
                  <a:fillRect l="-1717" t="-3333" b="-3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E16ED4-3357-8BEC-E177-428847CDDC0B}"/>
                  </a:ext>
                </a:extLst>
              </p:cNvPr>
              <p:cNvSpPr txBox="1"/>
              <p:nvPr/>
            </p:nvSpPr>
            <p:spPr>
              <a:xfrm>
                <a:off x="251520" y="2852936"/>
                <a:ext cx="343786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IT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sub>
                          </m:sSub>
                        </m:e>
                      </m:acc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,0,0,−</m:t>
                          </m:r>
                          <m:f>
                            <m:fPr>
                              <m:type m:val="lin"/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E16ED4-3357-8BEC-E177-428847CDDC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2852936"/>
                <a:ext cx="3437864" cy="369332"/>
              </a:xfrm>
              <a:prstGeom prst="rect">
                <a:avLst/>
              </a:prstGeom>
              <a:blipFill>
                <a:blip r:embed="rId7"/>
                <a:stretch>
                  <a:fillRect l="-735" t="-170000" r="-1471" b="-24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56E132-EE4E-4BDE-20D2-BD84BD7533EB}"/>
                  </a:ext>
                </a:extLst>
              </p:cNvPr>
              <p:cNvSpPr txBox="1"/>
              <p:nvPr/>
            </p:nvSpPr>
            <p:spPr>
              <a:xfrm>
                <a:off x="251520" y="3356992"/>
                <a:ext cx="4717253" cy="7019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IT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e>
                      </m:acc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d>
                        <m:dPr>
                          <m:begChr m:val="{"/>
                          <m:endChr m:val="}"/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𝑚𝑐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,0,0,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𝛽𝛾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56E132-EE4E-4BDE-20D2-BD84BD753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3356992"/>
                <a:ext cx="4717253" cy="701987"/>
              </a:xfrm>
              <a:prstGeom prst="rect">
                <a:avLst/>
              </a:prstGeom>
              <a:blipFill>
                <a:blip r:embed="rId8"/>
                <a:stretch>
                  <a:fillRect l="-804" b="-714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5E3015C-73E2-331B-CFAF-A4FD55A398EC}"/>
                  </a:ext>
                </a:extLst>
              </p:cNvPr>
              <p:cNvSpPr txBox="1"/>
              <p:nvPr/>
            </p:nvSpPr>
            <p:spPr>
              <a:xfrm>
                <a:off x="6091535" y="2204864"/>
                <a:ext cx="294510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IT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acc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𝑚𝑐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,0,0,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𝑚𝑐</m:t>
                          </m:r>
                        </m:e>
                      </m:d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5E3015C-73E2-331B-CFAF-A4FD55A39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1535" y="2204864"/>
                <a:ext cx="2945102" cy="369332"/>
              </a:xfrm>
              <a:prstGeom prst="rect">
                <a:avLst/>
              </a:prstGeom>
              <a:blipFill>
                <a:blip r:embed="rId9"/>
                <a:stretch>
                  <a:fillRect l="-1717" t="-3333" b="-3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5AF654-DA5C-AB38-3143-EB6ABB298D39}"/>
                  </a:ext>
                </a:extLst>
              </p:cNvPr>
              <p:cNvSpPr txBox="1"/>
              <p:nvPr/>
            </p:nvSpPr>
            <p:spPr>
              <a:xfrm>
                <a:off x="5617162" y="2852936"/>
                <a:ext cx="341933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IT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sub>
                          </m:sSub>
                        </m:e>
                      </m:acc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𝛽𝛾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𝑚𝑐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,0,0,−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𝛽𝛾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𝑚𝑐</m:t>
                          </m:r>
                        </m:e>
                      </m:d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5AF654-DA5C-AB38-3143-EB6ABB298D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7162" y="2852936"/>
                <a:ext cx="3419334" cy="369332"/>
              </a:xfrm>
              <a:prstGeom prst="rect">
                <a:avLst/>
              </a:prstGeom>
              <a:blipFill>
                <a:blip r:embed="rId10"/>
                <a:stretch>
                  <a:fillRect l="-1481" t="-3333" b="-3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1132596-6065-8D41-2F89-BC1953D7046F}"/>
                  </a:ext>
                </a:extLst>
              </p:cNvPr>
              <p:cNvSpPr txBox="1"/>
              <p:nvPr/>
            </p:nvSpPr>
            <p:spPr>
              <a:xfrm>
                <a:off x="5506619" y="3501008"/>
                <a:ext cx="35298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IT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e>
                      </m:acc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𝑚𝑐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,0,0,0</m:t>
                          </m:r>
                        </m:e>
                      </m:d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1132596-6065-8D41-2F89-BC1953D70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6619" y="3501008"/>
                <a:ext cx="3529877" cy="369332"/>
              </a:xfrm>
              <a:prstGeom prst="rect">
                <a:avLst/>
              </a:prstGeom>
              <a:blipFill>
                <a:blip r:embed="rId11"/>
                <a:stretch>
                  <a:fillRect l="-1434" b="-3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F21BA3-A828-C2A7-ADE8-4C6F194F902A}"/>
                  </a:ext>
                </a:extLst>
              </p:cNvPr>
              <p:cNvSpPr txBox="1"/>
              <p:nvPr/>
            </p:nvSpPr>
            <p:spPr>
              <a:xfrm>
                <a:off x="3321489" y="4077072"/>
                <a:ext cx="2834687" cy="7515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𝑐</m:t>
                      </m:r>
                      <m:rad>
                        <m:radPr>
                          <m:degHide m:val="on"/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acc>
                            <m:accPr>
                              <m:chr m:val="̅"/>
                              <m:ctrlPr>
                                <a:rPr lang="en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𝑡𝑜𝑡</m:t>
                                  </m:r>
                                </m:sub>
                              </m:sSub>
                            </m:e>
                          </m:acc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⊗</m:t>
                          </m:r>
                          <m:acc>
                            <m:accPr>
                              <m:chr m:val="̅"/>
                              <m:ctrlPr>
                                <a:rPr lang="en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𝑡𝑜𝑡</m:t>
                                  </m:r>
                                </m:sub>
                              </m:sSub>
                            </m:e>
                          </m:acc>
                        </m:e>
                      </m:rad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F21BA3-A828-C2A7-ADE8-4C6F194F90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1489" y="4077072"/>
                <a:ext cx="2834687" cy="751552"/>
              </a:xfrm>
              <a:prstGeom prst="rect">
                <a:avLst/>
              </a:prstGeom>
              <a:blipFill>
                <a:blip r:embed="rId12"/>
                <a:stretch>
                  <a:fillRect l="-178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7BB155B-B82C-7331-7B8E-E4D295D2AF00}"/>
                  </a:ext>
                </a:extLst>
              </p:cNvPr>
              <p:cNvSpPr txBox="1"/>
              <p:nvPr/>
            </p:nvSpPr>
            <p:spPr>
              <a:xfrm>
                <a:off x="35496" y="4739825"/>
                <a:ext cx="3884012" cy="15384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2 </m:t>
                          </m:r>
                        </m:sup>
                      </m:sSup>
                      <m:rad>
                        <m:radPr>
                          <m:degHide m:val="on"/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d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num>
                            <m:den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it-IT" b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2 </m:t>
                          </m:r>
                        </m:sup>
                      </m:sSup>
                      <m:rad>
                        <m:radPr>
                          <m:degHide m:val="on"/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type m:val="lin"/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2 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7BB155B-B82C-7331-7B8E-E4D295D2A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4739825"/>
                <a:ext cx="3884012" cy="1538434"/>
              </a:xfrm>
              <a:prstGeom prst="rect">
                <a:avLst/>
              </a:prstGeom>
              <a:blipFill>
                <a:blip r:embed="rId13"/>
                <a:stretch>
                  <a:fillRect l="-977" r="-326" b="-5983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1F251BA-BD16-22AE-0959-694955FCB705}"/>
                  </a:ext>
                </a:extLst>
              </p:cNvPr>
              <p:cNvSpPr txBox="1"/>
              <p:nvPr/>
            </p:nvSpPr>
            <p:spPr>
              <a:xfrm>
                <a:off x="6282857" y="5147900"/>
                <a:ext cx="2753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2 </m:t>
                          </m:r>
                        </m:sup>
                      </m:sSup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1F251BA-BD16-22AE-0959-694955FCB7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2857" y="5147900"/>
                <a:ext cx="2753639" cy="369332"/>
              </a:xfrm>
              <a:prstGeom prst="rect">
                <a:avLst/>
              </a:prstGeom>
              <a:blipFill>
                <a:blip r:embed="rId14"/>
                <a:stretch>
                  <a:fillRect l="-1835" t="-20000" r="-1835" b="-3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4A368057-70CA-A4B1-F94F-7D136B70C1F8}"/>
              </a:ext>
            </a:extLst>
          </p:cNvPr>
          <p:cNvSpPr/>
          <p:nvPr/>
        </p:nvSpPr>
        <p:spPr bwMode="auto">
          <a:xfrm>
            <a:off x="5822510" y="4656237"/>
            <a:ext cx="3281012" cy="1094243"/>
          </a:xfrm>
          <a:prstGeom prst="ellipse">
            <a:avLst/>
          </a:prstGeom>
          <a:solidFill>
            <a:srgbClr val="FFFF00">
              <a:alpha val="40441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C91D64F-B30D-0A97-7889-C6C7B3DCF354}"/>
                  </a:ext>
                </a:extLst>
              </p:cNvPr>
              <p:cNvSpPr txBox="1"/>
              <p:nvPr/>
            </p:nvSpPr>
            <p:spPr>
              <a:xfrm>
                <a:off x="6996077" y="6372036"/>
                <a:ext cx="111992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C91D64F-B30D-0A97-7889-C6C7B3DCF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077" y="6372036"/>
                <a:ext cx="1119922" cy="369332"/>
              </a:xfrm>
              <a:prstGeom prst="rect">
                <a:avLst/>
              </a:prstGeom>
              <a:blipFill>
                <a:blip r:embed="rId15"/>
                <a:stretch>
                  <a:fillRect l="-5682" r="-5682" b="-2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B772840-4CD8-9231-74AD-500866121D5D}"/>
                  </a:ext>
                </a:extLst>
              </p:cNvPr>
              <p:cNvSpPr txBox="1"/>
              <p:nvPr/>
            </p:nvSpPr>
            <p:spPr>
              <a:xfrm>
                <a:off x="4153248" y="5157192"/>
                <a:ext cx="1498872" cy="7538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𝑙𝑎𝑏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B772840-4CD8-9231-74AD-500866121D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3248" y="5157192"/>
                <a:ext cx="1498872" cy="753861"/>
              </a:xfrm>
              <a:prstGeom prst="rect">
                <a:avLst/>
              </a:prstGeom>
              <a:blipFill>
                <a:blip r:embed="rId16"/>
                <a:stretch>
                  <a:fillRect l="-3361" t="-1667" r="-840" b="-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DB6E275-A774-49EF-7E36-EF1032D186E0}"/>
                  </a:ext>
                </a:extLst>
              </p:cNvPr>
              <p:cNvSpPr txBox="1"/>
              <p:nvPr/>
            </p:nvSpPr>
            <p:spPr>
              <a:xfrm>
                <a:off x="176789" y="6400506"/>
                <a:ext cx="2234971" cy="4128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f>
                        <m:fPr>
                          <m:type m:val="lin"/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DB6E275-A774-49EF-7E36-EF1032D186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789" y="6400506"/>
                <a:ext cx="2234971" cy="412870"/>
              </a:xfrm>
              <a:prstGeom prst="rect">
                <a:avLst/>
              </a:prstGeom>
              <a:blipFill>
                <a:blip r:embed="rId17"/>
                <a:stretch>
                  <a:fillRect l="-2247" t="-148485" r="-1685" b="-22424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6AB4C97-168E-C21A-83B1-AA8D526516FC}"/>
                  </a:ext>
                </a:extLst>
              </p:cNvPr>
              <p:cNvSpPr txBox="1"/>
              <p:nvPr/>
            </p:nvSpPr>
            <p:spPr>
              <a:xfrm>
                <a:off x="3418540" y="6516052"/>
                <a:ext cx="93743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→∞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6AB4C97-168E-C21A-83B1-AA8D526516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8540" y="6516052"/>
                <a:ext cx="937436" cy="369332"/>
              </a:xfrm>
              <a:prstGeom prst="rect">
                <a:avLst/>
              </a:prstGeom>
              <a:blipFill>
                <a:blip r:embed="rId18"/>
                <a:stretch>
                  <a:fillRect l="-6667" r="-4000" b="-2413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4C98748-95D8-F40E-FF48-20FB53D540BB}"/>
              </a:ext>
            </a:extLst>
          </p:cNvPr>
          <p:cNvCxnSpPr>
            <a:cxnSpLocks/>
            <a:stCxn id="29" idx="3"/>
          </p:cNvCxnSpPr>
          <p:nvPr/>
        </p:nvCxnSpPr>
        <p:spPr bwMode="auto">
          <a:xfrm flipV="1">
            <a:off x="3419872" y="6577324"/>
            <a:ext cx="1008112" cy="522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A7B630E-9A18-BC43-9BAA-CF85C82AAD16}"/>
                  </a:ext>
                </a:extLst>
              </p:cNvPr>
              <p:cNvSpPr txBox="1"/>
              <p:nvPr/>
            </p:nvSpPr>
            <p:spPr>
              <a:xfrm>
                <a:off x="2482436" y="6351711"/>
                <a:ext cx="93743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;  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A7B630E-9A18-BC43-9BAA-CF85C82AA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2436" y="6351711"/>
                <a:ext cx="937436" cy="461665"/>
              </a:xfrm>
              <a:prstGeom prst="rect">
                <a:avLst/>
              </a:prstGeom>
              <a:blipFill>
                <a:blip r:embed="rId19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38D46812-FC2F-DE69-F3AB-5B77D921CD03}"/>
              </a:ext>
            </a:extLst>
          </p:cNvPr>
          <p:cNvSpPr txBox="1"/>
          <p:nvPr/>
        </p:nvSpPr>
        <p:spPr>
          <a:xfrm>
            <a:off x="4300518" y="6351711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625664-004B-3ECD-2DD6-DCC5966E92AB}"/>
              </a:ext>
            </a:extLst>
          </p:cNvPr>
          <p:cNvSpPr txBox="1"/>
          <p:nvPr/>
        </p:nvSpPr>
        <p:spPr>
          <a:xfrm>
            <a:off x="91777" y="4761367"/>
            <a:ext cx="1586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/>
              <a:t>f</a:t>
            </a:r>
            <a:r>
              <a:rPr lang="en-IT" i="1"/>
              <a:t>ixed target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F50240-DA35-6814-C840-4A9602D6AE14}"/>
              </a:ext>
            </a:extLst>
          </p:cNvPr>
          <p:cNvSpPr txBox="1"/>
          <p:nvPr/>
        </p:nvSpPr>
        <p:spPr>
          <a:xfrm>
            <a:off x="6892988" y="4697431"/>
            <a:ext cx="1140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/>
              <a:t>collider</a:t>
            </a:r>
            <a:endParaRPr lang="en-IT" i="1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541A0DA-BCFD-254C-9B5E-3F014B85B1FA}"/>
              </a:ext>
            </a:extLst>
          </p:cNvPr>
          <p:cNvSpPr/>
          <p:nvPr/>
        </p:nvSpPr>
        <p:spPr bwMode="auto">
          <a:xfrm>
            <a:off x="70352" y="4739825"/>
            <a:ext cx="3851762" cy="1618229"/>
          </a:xfrm>
          <a:prstGeom prst="rect">
            <a:avLst/>
          </a:prstGeom>
          <a:solidFill>
            <a:schemeClr val="accent1">
              <a:alpha val="5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558B200-B97C-6C76-AEDB-938E6E782A49}"/>
              </a:ext>
            </a:extLst>
          </p:cNvPr>
          <p:cNvSpPr/>
          <p:nvPr/>
        </p:nvSpPr>
        <p:spPr bwMode="auto">
          <a:xfrm>
            <a:off x="4198772" y="1233615"/>
            <a:ext cx="1080120" cy="1015685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0029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sp>
        <p:nvSpPr>
          <p:cNvPr id="18436" name="Segnaposto data 6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5220072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Seconda Giornata Acceleratori - INFN/LNS - 2 Marzo 2023</a:t>
            </a:r>
            <a:endParaRPr lang="en-US" sz="1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5ECF7D-17F1-40A0-A7A6-32099BE39508}"/>
              </a:ext>
            </a:extLst>
          </p:cNvPr>
          <p:cNvSpPr txBox="1"/>
          <p:nvPr/>
        </p:nvSpPr>
        <p:spPr>
          <a:xfrm>
            <a:off x="2843808" y="260648"/>
            <a:ext cx="34563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SCS - What Matters?</a:t>
            </a:r>
            <a:endParaRPr lang="en-IT" sz="2800"/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ED358310-DAC5-53F9-8903-2F8C4072D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1285528"/>
            <a:ext cx="8553999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>
                <a:solidFill>
                  <a:srgbClr val="008000"/>
                </a:solidFill>
              </a:rPr>
              <a:t>SCS may allow to design a laser-less </a:t>
            </a:r>
            <a:r>
              <a:rPr lang="en-US" b="1">
                <a:solidFill>
                  <a:srgbClr val="008000"/>
                </a:solidFill>
                <a:latin typeface="Symbol" pitchFamily="2" charset="2"/>
              </a:rPr>
              <a:t>g</a:t>
            </a:r>
            <a:r>
              <a:rPr lang="en-US" b="1">
                <a:solidFill>
                  <a:srgbClr val="008000"/>
                </a:solidFill>
              </a:rPr>
              <a:t>-ray source for nuclear photonics, aka ELI-NP-GBS, using a compact low energy Linac (20-30 MeV versus 750 MeV)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/>
              <a:t>It can be used to extend the photon energy range of Light Sources and Free Electron Lasers up to MeV’s photon beams (LCLS 12 keV, XFEL 19 keV, ESRF  100 keV  ⇒  1-10 MeV)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>
                <a:solidFill>
                  <a:srgbClr val="0000FF"/>
                </a:solidFill>
              </a:rPr>
              <a:t>Follow-ups in Astrophysics: Synchro-Compton catastrophe (see </a:t>
            </a:r>
            <a:r>
              <a:rPr lang="en-US" b="1" i="1">
                <a:solidFill>
                  <a:srgbClr val="0000FF"/>
                </a:solidFill>
              </a:rPr>
              <a:t>Malcolm Longair,  High Energy Astro-Physics</a:t>
            </a:r>
            <a:r>
              <a:rPr lang="en-US" b="1">
                <a:solidFill>
                  <a:srgbClr val="0000FF"/>
                </a:solidFill>
              </a:rPr>
              <a:t>)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>
                <a:solidFill>
                  <a:srgbClr val="C00000"/>
                </a:solidFill>
              </a:rPr>
              <a:t>Applications to Plasma Physics: additive trapping of electrons (positrons?) in magnetic bottles</a:t>
            </a:r>
          </a:p>
        </p:txBody>
      </p:sp>
    </p:spTree>
    <p:extLst>
      <p:ext uri="{BB962C8B-B14F-4D97-AF65-F5344CB8AC3E}">
        <p14:creationId xmlns:p14="http://schemas.microsoft.com/office/powerpoint/2010/main" val="50649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1B7EC997-8285-886B-ADCF-F7D68C66F8A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INFN– ACCELERATORI – Seminar – LASA - July 14th 2023</a:t>
            </a:r>
            <a:endParaRPr lang="en-US" sz="1400"/>
          </a:p>
        </p:txBody>
      </p:sp>
      <p:pic>
        <p:nvPicPr>
          <p:cNvPr id="5" name="Picture 4" descr="A graph of a function&#10;&#10;Description automatically generated">
            <a:extLst>
              <a:ext uri="{FF2B5EF4-FFF2-40B4-BE49-F238E27FC236}">
                <a16:creationId xmlns:a16="http://schemas.microsoft.com/office/drawing/2014/main" id="{08B3488F-0889-325C-279F-4EB315BD9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064" y="957144"/>
            <a:ext cx="7772400" cy="54241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3CF16B-82B9-B562-1F9D-BD043B62D426}"/>
              </a:ext>
            </a:extLst>
          </p:cNvPr>
          <p:cNvSpPr txBox="1"/>
          <p:nvPr/>
        </p:nvSpPr>
        <p:spPr>
          <a:xfrm>
            <a:off x="2843808" y="323607"/>
            <a:ext cx="4465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S.C.S.  Spectra at different Recoils</a:t>
            </a:r>
          </a:p>
        </p:txBody>
      </p:sp>
      <p:pic>
        <p:nvPicPr>
          <p:cNvPr id="7" name="Picture 6" descr="A math equation with a line&#10;&#10;Description automatically generated">
            <a:extLst>
              <a:ext uri="{FF2B5EF4-FFF2-40B4-BE49-F238E27FC236}">
                <a16:creationId xmlns:a16="http://schemas.microsoft.com/office/drawing/2014/main" id="{27B01DC2-69D4-059A-25CD-72EB5A0267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952" y="1268760"/>
            <a:ext cx="4743219" cy="7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542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DB08CF-CFAD-F4BD-2B60-B587BC2D10C7}"/>
              </a:ext>
            </a:extLst>
          </p:cNvPr>
          <p:cNvSpPr txBox="1">
            <a:spLocks/>
          </p:cNvSpPr>
          <p:nvPr/>
        </p:nvSpPr>
        <p:spPr>
          <a:xfrm>
            <a:off x="348517" y="44624"/>
            <a:ext cx="8687979" cy="1373669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Symmetric Compton </a:t>
            </a:r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(CSC)</a:t>
            </a:r>
          </a:p>
          <a:p>
            <a:endParaRPr lang="it-IT" sz="1300" b="1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(10 MeV Linac vs. bremsstrahlung/betatron/</a:t>
            </a:r>
          </a:p>
          <a:p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channeling/coherent bremsstrahlung beam)</a:t>
            </a:r>
          </a:p>
          <a:p>
            <a:endParaRPr lang="it-IT" sz="1300" b="1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energy=10.013 MeV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it-IT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</a:t>
            </a:r>
            <a:r>
              <a:rPr lang="it-IT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energy=10 MeV,  </a:t>
            </a:r>
            <a:r>
              <a:rPr lang="it-IT" sz="1800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/E=20%    </a:t>
            </a:r>
            <a:r>
              <a:rPr lang="it-IT" sz="18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 </a:t>
            </a:r>
            <a:r>
              <a:rPr lang="it-IT" sz="1800" b="1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Recoil</a:t>
            </a:r>
            <a:r>
              <a:rPr lang="it-IT" sz="18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X=1533</a:t>
            </a:r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0C38AA7F-3922-D7EF-445D-F2BF8C1B1F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9219" y="1834128"/>
          <a:ext cx="3207544" cy="2268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276800" imgH="3024000" progId="Origin50.Graph">
                  <p:embed/>
                </p:oleObj>
              </mc:Choice>
              <mc:Fallback>
                <p:oleObj name="Graph" r:id="rId2" imgW="4276800" imgH="3024000" progId="Origin50.Graph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0C38AA7F-3922-D7EF-445D-F2BF8C1B1F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79219" y="1834128"/>
                        <a:ext cx="3207544" cy="2268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ggetto 7">
            <a:extLst>
              <a:ext uri="{FF2B5EF4-FFF2-40B4-BE49-F238E27FC236}">
                <a16:creationId xmlns:a16="http://schemas.microsoft.com/office/drawing/2014/main" id="{4DCF3743-DD85-26AE-0DC5-0696F2984A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9219" y="3687492"/>
          <a:ext cx="3207544" cy="2268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276800" imgH="3024000" progId="Origin50.Graph">
                  <p:embed/>
                </p:oleObj>
              </mc:Choice>
              <mc:Fallback>
                <p:oleObj name="Graph" r:id="rId4" imgW="4276800" imgH="3024000" progId="Origin50.Graph">
                  <p:embed/>
                  <p:pic>
                    <p:nvPicPr>
                      <p:cNvPr id="8" name="Oggetto 7">
                        <a:extLst>
                          <a:ext uri="{FF2B5EF4-FFF2-40B4-BE49-F238E27FC236}">
                            <a16:creationId xmlns:a16="http://schemas.microsoft.com/office/drawing/2014/main" id="{4DCF3743-DD85-26AE-0DC5-0696F2984A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9219" y="3687492"/>
                        <a:ext cx="3207544" cy="2268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ggetto 8">
            <a:extLst>
              <a:ext uri="{FF2B5EF4-FFF2-40B4-BE49-F238E27FC236}">
                <a16:creationId xmlns:a16="http://schemas.microsoft.com/office/drawing/2014/main" id="{A1E91F23-44EC-0A7B-DDB2-4D363EA2E7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30302" y="1699894"/>
          <a:ext cx="3864005" cy="2732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4276800" imgH="3024000" progId="Origin50.Graph">
                  <p:embed/>
                </p:oleObj>
              </mc:Choice>
              <mc:Fallback>
                <p:oleObj name="Graph" r:id="rId6" imgW="4276800" imgH="3024000" progId="Origin50.Graph">
                  <p:embed/>
                  <p:pic>
                    <p:nvPicPr>
                      <p:cNvPr id="9" name="Oggetto 8">
                        <a:extLst>
                          <a:ext uri="{FF2B5EF4-FFF2-40B4-BE49-F238E27FC236}">
                            <a16:creationId xmlns:a16="http://schemas.microsoft.com/office/drawing/2014/main" id="{A1E91F23-44EC-0A7B-DDB2-4D363EA2E7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30302" y="1699894"/>
                        <a:ext cx="3864005" cy="27323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ECBB007-DADC-F163-CA9F-B9E97713D176}"/>
              </a:ext>
            </a:extLst>
          </p:cNvPr>
          <p:cNvSpPr txBox="1"/>
          <p:nvPr/>
        </p:nvSpPr>
        <p:spPr>
          <a:xfrm>
            <a:off x="2149693" y="1988005"/>
            <a:ext cx="126106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50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35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/E=0.2</a:t>
            </a:r>
            <a:endParaRPr lang="it-IT" sz="18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A8F3543-B73E-47D6-E277-FD17636C5A1F}"/>
              </a:ext>
            </a:extLst>
          </p:cNvPr>
          <p:cNvSpPr txBox="1"/>
          <p:nvPr/>
        </p:nvSpPr>
        <p:spPr>
          <a:xfrm>
            <a:off x="3779912" y="1780848"/>
            <a:ext cx="2808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HWHM = 10 keV = 0.1%</a:t>
            </a:r>
            <a:endParaRPr lang="it-IT" sz="1800" dirty="0"/>
          </a:p>
        </p:txBody>
      </p:sp>
      <p:graphicFrame>
        <p:nvGraphicFramePr>
          <p:cNvPr id="14" name="Oggetto 13">
            <a:extLst>
              <a:ext uri="{FF2B5EF4-FFF2-40B4-BE49-F238E27FC236}">
                <a16:creationId xmlns:a16="http://schemas.microsoft.com/office/drawing/2014/main" id="{09CAB319-07D8-1A2E-C854-F97C1E769D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89509" y="3679442"/>
          <a:ext cx="3207544" cy="2268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4276800" imgH="3024000" progId="Origin50.Graph">
                  <p:embed/>
                </p:oleObj>
              </mc:Choice>
              <mc:Fallback>
                <p:oleObj name="Graph" r:id="rId8" imgW="4276800" imgH="3024000" progId="Origin50.Graph">
                  <p:embed/>
                  <p:pic>
                    <p:nvPicPr>
                      <p:cNvPr id="14" name="Oggetto 13">
                        <a:extLst>
                          <a:ext uri="{FF2B5EF4-FFF2-40B4-BE49-F238E27FC236}">
                            <a16:creationId xmlns:a16="http://schemas.microsoft.com/office/drawing/2014/main" id="{09CAB319-07D8-1A2E-C854-F97C1E769D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89509" y="3679442"/>
                        <a:ext cx="3207544" cy="2268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F2B7A2F-2B17-2BA9-6F46-6C6005DCAAA2}"/>
              </a:ext>
            </a:extLst>
          </p:cNvPr>
          <p:cNvSpPr txBox="1"/>
          <p:nvPr/>
        </p:nvSpPr>
        <p:spPr>
          <a:xfrm>
            <a:off x="4842027" y="3985016"/>
            <a:ext cx="1516741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50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35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/E=0.155</a:t>
            </a:r>
          </a:p>
          <a:p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FWHM=2.4 MeV</a:t>
            </a:r>
            <a:endParaRPr lang="it-IT" sz="1800" dirty="0"/>
          </a:p>
        </p:txBody>
      </p:sp>
      <p:graphicFrame>
        <p:nvGraphicFramePr>
          <p:cNvPr id="16" name="Oggetto 15">
            <a:extLst>
              <a:ext uri="{FF2B5EF4-FFF2-40B4-BE49-F238E27FC236}">
                <a16:creationId xmlns:a16="http://schemas.microsoft.com/office/drawing/2014/main" id="{55FE8BEB-76B0-CFD0-C581-A255FE223C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49066" y="1834128"/>
          <a:ext cx="3456287" cy="2444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0" imgW="4276800" imgH="3024000" progId="Origin50.Graph">
                  <p:embed/>
                </p:oleObj>
              </mc:Choice>
              <mc:Fallback>
                <p:oleObj name="Graph" r:id="rId10" imgW="4276800" imgH="3024000" progId="Origin50.Graph">
                  <p:embed/>
                  <p:pic>
                    <p:nvPicPr>
                      <p:cNvPr id="16" name="Oggetto 15">
                        <a:extLst>
                          <a:ext uri="{FF2B5EF4-FFF2-40B4-BE49-F238E27FC236}">
                            <a16:creationId xmlns:a16="http://schemas.microsoft.com/office/drawing/2014/main" id="{55FE8BEB-76B0-CFD0-C581-A255FE223C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149066" y="1834128"/>
                        <a:ext cx="3456287" cy="2444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ggetto 16">
            <a:extLst>
              <a:ext uri="{FF2B5EF4-FFF2-40B4-BE49-F238E27FC236}">
                <a16:creationId xmlns:a16="http://schemas.microsoft.com/office/drawing/2014/main" id="{2DF83DDF-E855-90BB-23A4-8C42059372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73437" y="3578534"/>
          <a:ext cx="3207544" cy="2268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2" imgW="4276800" imgH="3024000" progId="Origin50.Graph">
                  <p:embed/>
                </p:oleObj>
              </mc:Choice>
              <mc:Fallback>
                <p:oleObj name="Graph" r:id="rId12" imgW="4276800" imgH="3024000" progId="Origin50.Graph">
                  <p:embed/>
                  <p:pic>
                    <p:nvPicPr>
                      <p:cNvPr id="17" name="Oggetto 16">
                        <a:extLst>
                          <a:ext uri="{FF2B5EF4-FFF2-40B4-BE49-F238E27FC236}">
                            <a16:creationId xmlns:a16="http://schemas.microsoft.com/office/drawing/2014/main" id="{2DF83DDF-E855-90BB-23A4-8C42059372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273437" y="3578534"/>
                        <a:ext cx="3207544" cy="2268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D015AFD-2A11-B21F-3A51-8B50C44A8175}"/>
              </a:ext>
            </a:extLst>
          </p:cNvPr>
          <p:cNvSpPr txBox="1"/>
          <p:nvPr/>
        </p:nvSpPr>
        <p:spPr>
          <a:xfrm>
            <a:off x="348517" y="1475492"/>
            <a:ext cx="8446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Q=1.e-9 C   </a:t>
            </a:r>
            <a:r>
              <a:rPr lang="it-IT" sz="1800" dirty="0" err="1"/>
              <a:t>N_X</a:t>
            </a:r>
            <a:r>
              <a:rPr lang="it-IT" sz="1800" dirty="0"/>
              <a:t>=2.*10</a:t>
            </a:r>
            <a:r>
              <a:rPr lang="it-IT" sz="1800" baseline="30000" dirty="0"/>
              <a:t>8    </a:t>
            </a:r>
            <a:r>
              <a:rPr lang="pt-BR" sz="1800" dirty="0">
                <a:latin typeface="Symbol" pitchFamily="2" charset="2"/>
              </a:rPr>
              <a:t>s</a:t>
            </a:r>
            <a:r>
              <a:rPr lang="pt-BR" sz="1800" baseline="-25000" dirty="0">
                <a:latin typeface="Symbol" pitchFamily="2" charset="2"/>
              </a:rPr>
              <a:t>0</a:t>
            </a:r>
            <a:r>
              <a:rPr lang="pt-BR" sz="1800" dirty="0"/>
              <a:t>=1 </a:t>
            </a:r>
            <a:r>
              <a:rPr lang="pt-BR" sz="1800" dirty="0">
                <a:latin typeface="Symbol" pitchFamily="2" charset="2"/>
              </a:rPr>
              <a:t>m</a:t>
            </a:r>
            <a:r>
              <a:rPr lang="pt-BR" sz="1800" dirty="0"/>
              <a:t>m  rep-rate=200 MHz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6731690-546E-E5D2-A451-C6036932A485}"/>
              </a:ext>
            </a:extLst>
          </p:cNvPr>
          <p:cNvSpPr txBox="1"/>
          <p:nvPr/>
        </p:nvSpPr>
        <p:spPr>
          <a:xfrm>
            <a:off x="251520" y="5445224"/>
            <a:ext cx="8784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 err="1"/>
              <a:t>N_el</a:t>
            </a:r>
            <a:r>
              <a:rPr lang="it-IT" sz="1800" dirty="0"/>
              <a:t>=6.*10</a:t>
            </a:r>
            <a:r>
              <a:rPr lang="it-IT" sz="1800" baseline="30000" dirty="0"/>
              <a:t>9</a:t>
            </a:r>
            <a:r>
              <a:rPr lang="it-IT" sz="1800" dirty="0"/>
              <a:t>    </a:t>
            </a:r>
            <a:r>
              <a:rPr lang="it-IT" sz="1800" dirty="0" err="1"/>
              <a:t>N_X</a:t>
            </a:r>
            <a:r>
              <a:rPr lang="it-IT" sz="1800" dirty="0"/>
              <a:t>=2.*10</a:t>
            </a:r>
            <a:r>
              <a:rPr lang="it-IT" sz="1800" baseline="30000" dirty="0"/>
              <a:t>8</a:t>
            </a:r>
            <a:r>
              <a:rPr lang="it-IT" sz="1800" dirty="0"/>
              <a:t>   </a:t>
            </a:r>
            <a:r>
              <a:rPr lang="it-IT" sz="1800" dirty="0">
                <a:latin typeface="Symbol" pitchFamily="2" charset="2"/>
              </a:rPr>
              <a:t>S</a:t>
            </a:r>
            <a:r>
              <a:rPr lang="it-IT" sz="1800" dirty="0"/>
              <a:t>=2.6*10</a:t>
            </a:r>
            <a:r>
              <a:rPr lang="it-IT" sz="1800" baseline="30000" dirty="0"/>
              <a:t>-27</a:t>
            </a:r>
            <a:r>
              <a:rPr lang="it-IT" sz="1800" dirty="0"/>
              <a:t> =2.6 mbarn     N_X’ (s</a:t>
            </a:r>
            <a:r>
              <a:rPr lang="it-IT" sz="1800" baseline="30000" dirty="0"/>
              <a:t>-1</a:t>
            </a:r>
            <a:r>
              <a:rPr lang="it-IT" sz="1800" dirty="0"/>
              <a:t>)=5*10</a:t>
            </a:r>
            <a:r>
              <a:rPr lang="it-IT" sz="1800" baseline="30000" dirty="0"/>
              <a:t>6</a:t>
            </a:r>
            <a:r>
              <a:rPr lang="it-IT" sz="1800" dirty="0"/>
              <a:t>  S=500 s-</a:t>
            </a:r>
            <a:r>
              <a:rPr lang="it-IT" sz="1800" baseline="30000" dirty="0"/>
              <a:t>1</a:t>
            </a:r>
            <a:r>
              <a:rPr lang="it-IT" sz="1800" dirty="0"/>
              <a:t>eV</a:t>
            </a:r>
            <a:r>
              <a:rPr lang="it-IT" sz="1800" baseline="30000" dirty="0"/>
              <a:t>-1</a:t>
            </a:r>
            <a:r>
              <a:rPr lang="it-IT" sz="1800" dirty="0"/>
              <a:t>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7777E0-5065-C4DC-3C1C-F5EB092967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D95DAE-B7C3-1EA5-D6C4-F2E383B8EC1D}"/>
              </a:ext>
            </a:extLst>
          </p:cNvPr>
          <p:cNvSpPr txBox="1"/>
          <p:nvPr/>
        </p:nvSpPr>
        <p:spPr>
          <a:xfrm>
            <a:off x="4874113" y="6409208"/>
            <a:ext cx="4269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i="1"/>
              <a:t>Vittoria Petrillo – Compton montecarlo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B674EC9-ACB3-E331-DFE4-D7C988A115E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23281" y="5877272"/>
            <a:ext cx="2540000" cy="558800"/>
          </a:xfrm>
          <a:prstGeom prst="rect">
            <a:avLst/>
          </a:prstGeom>
        </p:spPr>
      </p:pic>
      <p:pic>
        <p:nvPicPr>
          <p:cNvPr id="22" name="Picture 21" descr="A picture containing clock, watch, gauge&#10;&#10;Description automatically generated">
            <a:extLst>
              <a:ext uri="{FF2B5EF4-FFF2-40B4-BE49-F238E27FC236}">
                <a16:creationId xmlns:a16="http://schemas.microsoft.com/office/drawing/2014/main" id="{F5CE3E17-F881-059A-7DDB-C6BD3D4910F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6446" y="5919936"/>
            <a:ext cx="3378200" cy="533400"/>
          </a:xfrm>
          <a:prstGeom prst="rect">
            <a:avLst/>
          </a:prstGeom>
        </p:spPr>
      </p:pic>
      <p:sp>
        <p:nvSpPr>
          <p:cNvPr id="6" name="Segnaposto data 6">
            <a:extLst>
              <a:ext uri="{FF2B5EF4-FFF2-40B4-BE49-F238E27FC236}">
                <a16:creationId xmlns:a16="http://schemas.microsoft.com/office/drawing/2014/main" id="{FAE0A7C9-531D-A0A7-3ED2-644ECCADE28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067944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Channeling 2023 Conference – Riccione – June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0451542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876D5B-3F98-D755-5316-A343259F8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748" y="262227"/>
            <a:ext cx="7886700" cy="1294565"/>
          </a:xfrm>
        </p:spPr>
        <p:txBody>
          <a:bodyPr>
            <a:normAutofit/>
          </a:bodyPr>
          <a:lstStyle/>
          <a:p>
            <a:r>
              <a:rPr lang="it-IT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Symmetric Compton at moderate recoil</a:t>
            </a:r>
            <a:br>
              <a:rPr lang="it-IT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it-IT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energy=611 </a:t>
            </a:r>
            <a:r>
              <a:rPr lang="it-IT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</a:t>
            </a:r>
            <a:r>
              <a:rPr lang="it-IT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energy=335 </a:t>
            </a:r>
            <a:r>
              <a:rPr lang="it-IT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it-IT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 </a:t>
            </a:r>
            <a:r>
              <a:rPr lang="it-IT" sz="1800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/E=0.1</a:t>
            </a:r>
            <a:b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Symmetric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Compton (</a:t>
            </a:r>
            <a:r>
              <a:rPr lang="it-IT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=-</a:t>
            </a:r>
            <a:r>
              <a:rPr lang="it-IT" sz="1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sz="1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it-IT" sz="18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moderate </a:t>
            </a:r>
            <a:r>
              <a:rPr lang="it-IT" sz="1800" b="1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recoil</a:t>
            </a:r>
            <a:r>
              <a:rPr lang="it-IT" sz="18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X=3.13</a:t>
            </a:r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03FF37B8-E475-C8AB-4E4C-4B25BB58DF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20000" y="1690272"/>
          <a:ext cx="3466876" cy="2451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276800" imgH="3024000" progId="Origin50.Graph">
                  <p:embed/>
                </p:oleObj>
              </mc:Choice>
              <mc:Fallback>
                <p:oleObj name="Graph" r:id="rId2" imgW="4276800" imgH="3024000" progId="Origin50.Graph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03FF37B8-E475-C8AB-4E4C-4B25BB58DF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20000" y="1690272"/>
                        <a:ext cx="3466876" cy="2451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ggetto 4">
            <a:extLst>
              <a:ext uri="{FF2B5EF4-FFF2-40B4-BE49-F238E27FC236}">
                <a16:creationId xmlns:a16="http://schemas.microsoft.com/office/drawing/2014/main" id="{2ED578E7-6062-99B6-748F-7481BA5BD7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28911" y="1823271"/>
          <a:ext cx="3182581" cy="2250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276800" imgH="3024000" progId="Origin50.Graph">
                  <p:embed/>
                </p:oleObj>
              </mc:Choice>
              <mc:Fallback>
                <p:oleObj name="Graph" r:id="rId4" imgW="4276800" imgH="3024000" progId="Origin50.Graph">
                  <p:embed/>
                  <p:pic>
                    <p:nvPicPr>
                      <p:cNvPr id="5" name="Oggetto 4">
                        <a:extLst>
                          <a:ext uri="{FF2B5EF4-FFF2-40B4-BE49-F238E27FC236}">
                            <a16:creationId xmlns:a16="http://schemas.microsoft.com/office/drawing/2014/main" id="{2ED578E7-6062-99B6-748F-7481BA5BD7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28911" y="1823271"/>
                        <a:ext cx="3182581" cy="2250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ggetto 5">
            <a:extLst>
              <a:ext uri="{FF2B5EF4-FFF2-40B4-BE49-F238E27FC236}">
                <a16:creationId xmlns:a16="http://schemas.microsoft.com/office/drawing/2014/main" id="{66F9DEB8-F8FA-BD2A-7628-EA30631235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23773" y="3417124"/>
          <a:ext cx="3431005" cy="2426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4276800" imgH="3024000" progId="Origin50.Graph">
                  <p:embed/>
                </p:oleObj>
              </mc:Choice>
              <mc:Fallback>
                <p:oleObj name="Graph" r:id="rId6" imgW="4276800" imgH="3024000" progId="Origin50.Graph">
                  <p:embed/>
                  <p:pic>
                    <p:nvPicPr>
                      <p:cNvPr id="6" name="Oggetto 5">
                        <a:extLst>
                          <a:ext uri="{FF2B5EF4-FFF2-40B4-BE49-F238E27FC236}">
                            <a16:creationId xmlns:a16="http://schemas.microsoft.com/office/drawing/2014/main" id="{66F9DEB8-F8FA-BD2A-7628-EA30631235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23773" y="3417124"/>
                        <a:ext cx="3431005" cy="24261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BFD10497-D7DC-EF83-1D6F-FA347DEEA7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20000" y="3281571"/>
          <a:ext cx="3814395" cy="2697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4276800" imgH="3024000" progId="Origin50.Graph">
                  <p:embed/>
                </p:oleObj>
              </mc:Choice>
              <mc:Fallback>
                <p:oleObj name="Graph" r:id="rId8" imgW="4276800" imgH="3024000" progId="Origin50.Graph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BFD10497-D7DC-EF83-1D6F-FA347DEEA7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420000" y="3281571"/>
                        <a:ext cx="3814395" cy="26972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ggetto 7">
            <a:extLst>
              <a:ext uri="{FF2B5EF4-FFF2-40B4-BE49-F238E27FC236}">
                <a16:creationId xmlns:a16="http://schemas.microsoft.com/office/drawing/2014/main" id="{BC1819AC-A819-FF64-8F94-0B41C86E31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2456" y="1823271"/>
          <a:ext cx="3182580" cy="2250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0" imgW="4276800" imgH="3024000" progId="Origin50.Graph">
                  <p:embed/>
                </p:oleObj>
              </mc:Choice>
              <mc:Fallback>
                <p:oleObj name="Graph" r:id="rId10" imgW="4276800" imgH="3024000" progId="Origin50.Graph">
                  <p:embed/>
                  <p:pic>
                    <p:nvPicPr>
                      <p:cNvPr id="8" name="Oggetto 7">
                        <a:extLst>
                          <a:ext uri="{FF2B5EF4-FFF2-40B4-BE49-F238E27FC236}">
                            <a16:creationId xmlns:a16="http://schemas.microsoft.com/office/drawing/2014/main" id="{BC1819AC-A819-FF64-8F94-0B41C86E31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2456" y="1823271"/>
                        <a:ext cx="3182580" cy="2250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DA1A392-6A81-D0B7-F363-B722D46658E6}"/>
              </a:ext>
            </a:extLst>
          </p:cNvPr>
          <p:cNvSpPr txBox="1"/>
          <p:nvPr/>
        </p:nvSpPr>
        <p:spPr>
          <a:xfrm>
            <a:off x="1791053" y="2035423"/>
            <a:ext cx="119071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50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35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/E=0.1</a:t>
            </a:r>
            <a:endParaRPr lang="it-IT" sz="18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F905185-F97E-A568-4002-48742DADB0AD}"/>
              </a:ext>
            </a:extLst>
          </p:cNvPr>
          <p:cNvSpPr txBox="1"/>
          <p:nvPr/>
        </p:nvSpPr>
        <p:spPr>
          <a:xfrm>
            <a:off x="4973633" y="2069674"/>
            <a:ext cx="153262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50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35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/E=0.071</a:t>
            </a:r>
            <a:endParaRPr lang="it-IT" sz="1800" dirty="0"/>
          </a:p>
        </p:txBody>
      </p:sp>
      <p:graphicFrame>
        <p:nvGraphicFramePr>
          <p:cNvPr id="13" name="Oggetto 12">
            <a:extLst>
              <a:ext uri="{FF2B5EF4-FFF2-40B4-BE49-F238E27FC236}">
                <a16:creationId xmlns:a16="http://schemas.microsoft.com/office/drawing/2014/main" id="{A5810FFE-8BBA-E404-E41A-90BB625F4F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693" y="3365585"/>
          <a:ext cx="3576777" cy="2529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2" imgW="4276800" imgH="3024000" progId="Origin50.Graph">
                  <p:embed/>
                </p:oleObj>
              </mc:Choice>
              <mc:Fallback>
                <p:oleObj name="Graph" r:id="rId12" imgW="4276800" imgH="3024000" progId="Origin50.Graph">
                  <p:embed/>
                  <p:pic>
                    <p:nvPicPr>
                      <p:cNvPr id="13" name="Oggetto 12">
                        <a:extLst>
                          <a:ext uri="{FF2B5EF4-FFF2-40B4-BE49-F238E27FC236}">
                            <a16:creationId xmlns:a16="http://schemas.microsoft.com/office/drawing/2014/main" id="{A5810FFE-8BBA-E404-E41A-90BB625F4F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8693" y="3365585"/>
                        <a:ext cx="3576777" cy="2529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7041A18-9733-0F53-6A4A-9EEC8EF2C48B}"/>
              </a:ext>
            </a:extLst>
          </p:cNvPr>
          <p:cNvSpPr txBox="1"/>
          <p:nvPr/>
        </p:nvSpPr>
        <p:spPr>
          <a:xfrm>
            <a:off x="1653675" y="4003293"/>
            <a:ext cx="119071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50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/E=0</a:t>
            </a:r>
            <a:endParaRPr lang="it-IT" sz="18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096C0EE-8022-1B19-5AA8-92465284F1AF}"/>
              </a:ext>
            </a:extLst>
          </p:cNvPr>
          <p:cNvSpPr txBox="1"/>
          <p:nvPr/>
        </p:nvSpPr>
        <p:spPr>
          <a:xfrm>
            <a:off x="5386907" y="3992189"/>
            <a:ext cx="119071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50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/E=0.023</a:t>
            </a:r>
            <a:endParaRPr lang="it-IT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C92A42-86ED-0145-AA85-312725F4A373}"/>
              </a:ext>
            </a:extLst>
          </p:cNvPr>
          <p:cNvSpPr txBox="1"/>
          <p:nvPr/>
        </p:nvSpPr>
        <p:spPr>
          <a:xfrm>
            <a:off x="212456" y="5733256"/>
            <a:ext cx="86800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rgbClr val="FF0000"/>
                </a:solidFill>
                <a:latin typeface="Times" charset="0"/>
                <a:ea typeface="ＭＳ Ｐゴシック" charset="0"/>
              </a:rPr>
              <a:t>SCS and large recoil factors are both needed to mono-chromatize broad band incident photon beams </a:t>
            </a:r>
            <a:endParaRPr lang="en-I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9C1C6C-C178-B4A7-1E90-BC9AA620CC4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12" name="Segnaposto data 6">
            <a:extLst>
              <a:ext uri="{FF2B5EF4-FFF2-40B4-BE49-F238E27FC236}">
                <a16:creationId xmlns:a16="http://schemas.microsoft.com/office/drawing/2014/main" id="{F257EB49-0E42-FC15-F35A-B504611FC52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067944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Channeling 2023 Conference – Riccione – June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8851422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85CC255-C9E6-FE22-98A4-BDEC3102A86D}"/>
              </a:ext>
            </a:extLst>
          </p:cNvPr>
          <p:cNvSpPr txBox="1"/>
          <p:nvPr/>
        </p:nvSpPr>
        <p:spPr>
          <a:xfrm>
            <a:off x="1835696" y="188640"/>
            <a:ext cx="59144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Fixed</a:t>
            </a:r>
            <a:r>
              <a:rPr lang="it-IT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recoil</a:t>
            </a:r>
            <a:r>
              <a:rPr lang="it-IT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X=1531</a:t>
            </a:r>
          </a:p>
          <a:p>
            <a:pPr algn="ctr"/>
            <a:r>
              <a:rPr lang="it-IT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Moving away from Symmetric Compton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ggetto 4">
            <a:extLst>
              <a:ext uri="{FF2B5EF4-FFF2-40B4-BE49-F238E27FC236}">
                <a16:creationId xmlns:a16="http://schemas.microsoft.com/office/drawing/2014/main" id="{650EE8EC-89C0-8389-BFA2-3751CDB770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267495"/>
              </p:ext>
            </p:extLst>
          </p:nvPr>
        </p:nvGraphicFramePr>
        <p:xfrm>
          <a:off x="5828952" y="1555396"/>
          <a:ext cx="3207544" cy="2268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276800" imgH="3024000" progId="Origin50.Graph">
                  <p:embed/>
                </p:oleObj>
              </mc:Choice>
              <mc:Fallback>
                <p:oleObj name="Graph" r:id="rId2" imgW="4276800" imgH="3024000" progId="Origin50.Graph">
                  <p:embed/>
                  <p:pic>
                    <p:nvPicPr>
                      <p:cNvPr id="5" name="Oggetto 4">
                        <a:extLst>
                          <a:ext uri="{FF2B5EF4-FFF2-40B4-BE49-F238E27FC236}">
                            <a16:creationId xmlns:a16="http://schemas.microsoft.com/office/drawing/2014/main" id="{650EE8EC-89C0-8389-BFA2-3751CDB770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828952" y="1555396"/>
                        <a:ext cx="3207544" cy="2268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A90F97FE-2F08-3208-A3B1-9012151C9CDC}"/>
              </a:ext>
            </a:extLst>
          </p:cNvPr>
          <p:cNvSpPr txBox="1"/>
          <p:nvPr/>
        </p:nvSpPr>
        <p:spPr>
          <a:xfrm>
            <a:off x="5966270" y="3500744"/>
            <a:ext cx="2935166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5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energy=12.0 MeV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it-IT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</a:t>
            </a:r>
            <a:r>
              <a:rPr lang="it-IT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energy=</a:t>
            </a:r>
            <a:r>
              <a:rPr lang="it-IT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8.33 MeV</a:t>
            </a:r>
            <a:endParaRPr lang="it-IT" sz="13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B4344784-A339-8592-EAA1-90947EEC48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3672735"/>
              </p:ext>
            </p:extLst>
          </p:nvPr>
        </p:nvGraphicFramePr>
        <p:xfrm>
          <a:off x="5756944" y="4245082"/>
          <a:ext cx="3207544" cy="2268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276800" imgH="3024000" progId="Origin50.Graph">
                  <p:embed/>
                </p:oleObj>
              </mc:Choice>
              <mc:Fallback>
                <p:oleObj name="Graph" r:id="rId4" imgW="4276800" imgH="3024000" progId="Origin50.Graph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B4344784-A339-8592-EAA1-90947EEC48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56944" y="4245082"/>
                        <a:ext cx="3207544" cy="2268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ggetto 7">
            <a:extLst>
              <a:ext uri="{FF2B5EF4-FFF2-40B4-BE49-F238E27FC236}">
                <a16:creationId xmlns:a16="http://schemas.microsoft.com/office/drawing/2014/main" id="{DF678D95-EED1-031F-8A11-CF29AD1BB9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0394171"/>
              </p:ext>
            </p:extLst>
          </p:nvPr>
        </p:nvGraphicFramePr>
        <p:xfrm>
          <a:off x="2948632" y="1556792"/>
          <a:ext cx="3207544" cy="2268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4276800" imgH="3024000" progId="Origin50.Graph">
                  <p:embed/>
                </p:oleObj>
              </mc:Choice>
              <mc:Fallback>
                <p:oleObj name="Graph" r:id="rId6" imgW="4276800" imgH="3024000" progId="Origin50.Graph">
                  <p:embed/>
                  <p:pic>
                    <p:nvPicPr>
                      <p:cNvPr id="8" name="Oggetto 7">
                        <a:extLst>
                          <a:ext uri="{FF2B5EF4-FFF2-40B4-BE49-F238E27FC236}">
                            <a16:creationId xmlns:a16="http://schemas.microsoft.com/office/drawing/2014/main" id="{DF678D95-EED1-031F-8A11-CF29AD1BB9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48632" y="1556792"/>
                        <a:ext cx="3207544" cy="2268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0B6F0FB6-0518-49E9-80AE-E68DE1713022}"/>
              </a:ext>
            </a:extLst>
          </p:cNvPr>
          <p:cNvSpPr txBox="1"/>
          <p:nvPr/>
        </p:nvSpPr>
        <p:spPr>
          <a:xfrm>
            <a:off x="3077328" y="3501008"/>
            <a:ext cx="272924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5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energy=11.0 MeV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it-IT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</a:t>
            </a:r>
            <a:r>
              <a:rPr lang="it-IT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energy=</a:t>
            </a:r>
            <a:r>
              <a:rPr lang="it-IT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9.08MeV</a:t>
            </a:r>
            <a:endParaRPr lang="it-IT" sz="13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ggetto 9">
            <a:extLst>
              <a:ext uri="{FF2B5EF4-FFF2-40B4-BE49-F238E27FC236}">
                <a16:creationId xmlns:a16="http://schemas.microsoft.com/office/drawing/2014/main" id="{172C1E23-D215-6CA6-352A-74266E73B0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0403313"/>
              </p:ext>
            </p:extLst>
          </p:nvPr>
        </p:nvGraphicFramePr>
        <p:xfrm>
          <a:off x="2948632" y="4245082"/>
          <a:ext cx="3207544" cy="2268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4276800" imgH="3024000" progId="Origin50.Graph">
                  <p:embed/>
                </p:oleObj>
              </mc:Choice>
              <mc:Fallback>
                <p:oleObj name="Graph" r:id="rId8" imgW="4276800" imgH="3024000" progId="Origin50.Graph">
                  <p:embed/>
                  <p:pic>
                    <p:nvPicPr>
                      <p:cNvPr id="10" name="Oggetto 9">
                        <a:extLst>
                          <a:ext uri="{FF2B5EF4-FFF2-40B4-BE49-F238E27FC236}">
                            <a16:creationId xmlns:a16="http://schemas.microsoft.com/office/drawing/2014/main" id="{172C1E23-D215-6CA6-352A-74266E73B0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948632" y="4245082"/>
                        <a:ext cx="3207544" cy="2268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BBF309D0-F3A0-20CB-6009-AD09A18528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graphicFrame>
        <p:nvGraphicFramePr>
          <p:cNvPr id="3" name="Oggetto 8">
            <a:extLst>
              <a:ext uri="{FF2B5EF4-FFF2-40B4-BE49-F238E27FC236}">
                <a16:creationId xmlns:a16="http://schemas.microsoft.com/office/drawing/2014/main" id="{F72D172F-654A-A56B-F1D0-309080F95F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1316721"/>
              </p:ext>
            </p:extLst>
          </p:nvPr>
        </p:nvGraphicFramePr>
        <p:xfrm>
          <a:off x="107504" y="1592908"/>
          <a:ext cx="3207543" cy="2268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1" imgW="4276800" imgH="3024000" progId="Origin50.Graph">
                  <p:embed/>
                </p:oleObj>
              </mc:Choice>
              <mc:Fallback>
                <p:oleObj name="Graph" r:id="rId11" imgW="4276800" imgH="3024000" progId="Origin50.Graph">
                  <p:embed/>
                  <p:pic>
                    <p:nvPicPr>
                      <p:cNvPr id="9" name="Oggetto 8">
                        <a:extLst>
                          <a:ext uri="{FF2B5EF4-FFF2-40B4-BE49-F238E27FC236}">
                            <a16:creationId xmlns:a16="http://schemas.microsoft.com/office/drawing/2014/main" id="{A1E91F23-44EC-0A7B-DDB2-4D363EA2E7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7504" y="1592908"/>
                        <a:ext cx="3207543" cy="2268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ggetto 1">
            <a:extLst>
              <a:ext uri="{FF2B5EF4-FFF2-40B4-BE49-F238E27FC236}">
                <a16:creationId xmlns:a16="http://schemas.microsoft.com/office/drawing/2014/main" id="{FC84858A-1703-7576-F1FC-91A5375467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7546170"/>
              </p:ext>
            </p:extLst>
          </p:nvPr>
        </p:nvGraphicFramePr>
        <p:xfrm>
          <a:off x="35496" y="3908023"/>
          <a:ext cx="4006841" cy="28333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3" imgW="4276800" imgH="3024000" progId="Origin50.Graph">
                  <p:embed/>
                </p:oleObj>
              </mc:Choice>
              <mc:Fallback>
                <p:oleObj name="Graph" r:id="rId13" imgW="4276800" imgH="3024000" progId="Origin50.Graph">
                  <p:embed/>
                  <p:pic>
                    <p:nvPicPr>
                      <p:cNvPr id="2" name="Oggetto 1">
                        <a:extLst>
                          <a:ext uri="{FF2B5EF4-FFF2-40B4-BE49-F238E27FC236}">
                            <a16:creationId xmlns:a16="http://schemas.microsoft.com/office/drawing/2014/main" id="{C565CE34-6339-B402-6184-B82C23DEB2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5496" y="3908023"/>
                        <a:ext cx="4006841" cy="28333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asellaDiTesto 8">
            <a:extLst>
              <a:ext uri="{FF2B5EF4-FFF2-40B4-BE49-F238E27FC236}">
                <a16:creationId xmlns:a16="http://schemas.microsoft.com/office/drawing/2014/main" id="{4B35FE05-0A8A-5292-FE7C-505E3B00D4A9}"/>
              </a:ext>
            </a:extLst>
          </p:cNvPr>
          <p:cNvSpPr txBox="1"/>
          <p:nvPr/>
        </p:nvSpPr>
        <p:spPr>
          <a:xfrm>
            <a:off x="184711" y="3499991"/>
            <a:ext cx="2898981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5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energy=10.013 MeV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it-IT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</a:t>
            </a:r>
            <a:r>
              <a:rPr lang="it-IT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energy=</a:t>
            </a:r>
            <a:r>
              <a:rPr lang="it-IT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10.0MeV</a:t>
            </a:r>
            <a:endParaRPr lang="it-IT" sz="13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E3542F-BA0E-9A1A-47DF-994C2ED3BFCA}"/>
              </a:ext>
            </a:extLst>
          </p:cNvPr>
          <p:cNvSpPr txBox="1"/>
          <p:nvPr/>
        </p:nvSpPr>
        <p:spPr>
          <a:xfrm>
            <a:off x="3489436" y="955797"/>
            <a:ext cx="36028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latin typeface="+mj-lt"/>
                <a:cs typeface="Times New Roman" panose="02020603050405020304" pitchFamily="18" charset="0"/>
              </a:rPr>
              <a:t>i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ncident</a:t>
            </a:r>
            <a:r>
              <a:rPr lang="it-IT" sz="2400" dirty="0" err="1">
                <a:latin typeface="Symbol" panose="05050102010706020507" pitchFamily="18" charset="2"/>
                <a:cs typeface="Times New Roman" panose="02020603050405020304" pitchFamily="18" charset="0"/>
              </a:rPr>
              <a:t> D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/E=20%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D4259B-5587-9510-A026-1DF55258C905}"/>
              </a:ext>
            </a:extLst>
          </p:cNvPr>
          <p:cNvSpPr txBox="1"/>
          <p:nvPr/>
        </p:nvSpPr>
        <p:spPr>
          <a:xfrm>
            <a:off x="675299" y="6207695"/>
            <a:ext cx="2095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N</a:t>
            </a:r>
            <a:r>
              <a:rPr lang="en-IT"/>
              <a:t>o </a:t>
            </a:r>
            <a:r>
              <a:rPr lang="en-IT">
                <a:latin typeface="Symbol" pitchFamily="2" charset="2"/>
              </a:rPr>
              <a:t>g</a:t>
            </a:r>
            <a:r>
              <a:rPr lang="en-IT" baseline="30000">
                <a:latin typeface="Symbol" pitchFamily="2" charset="2"/>
              </a:rPr>
              <a:t>2</a:t>
            </a:r>
            <a:r>
              <a:rPr lang="en-IT">
                <a:latin typeface="Symbol" pitchFamily="2" charset="2"/>
              </a:rPr>
              <a:t>q</a:t>
            </a:r>
            <a:r>
              <a:rPr lang="en-IT" baseline="30000">
                <a:latin typeface="Symbol" pitchFamily="2" charset="2"/>
              </a:rPr>
              <a:t>2</a:t>
            </a:r>
            <a:r>
              <a:rPr lang="en-IT"/>
              <a:t> disease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B21AD1-81C6-AB95-6B25-49A14D6276F5}"/>
              </a:ext>
            </a:extLst>
          </p:cNvPr>
          <p:cNvSpPr txBox="1"/>
          <p:nvPr/>
        </p:nvSpPr>
        <p:spPr>
          <a:xfrm>
            <a:off x="4338260" y="6207695"/>
            <a:ext cx="3256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The onset of</a:t>
            </a:r>
            <a:r>
              <a:rPr lang="en-IT"/>
              <a:t> </a:t>
            </a:r>
            <a:r>
              <a:rPr lang="en-IT">
                <a:latin typeface="Symbol" pitchFamily="2" charset="2"/>
              </a:rPr>
              <a:t>g</a:t>
            </a:r>
            <a:r>
              <a:rPr lang="en-IT" baseline="30000">
                <a:latin typeface="Symbol" pitchFamily="2" charset="2"/>
              </a:rPr>
              <a:t>2</a:t>
            </a:r>
            <a:r>
              <a:rPr lang="en-IT">
                <a:latin typeface="Symbol" pitchFamily="2" charset="2"/>
              </a:rPr>
              <a:t>q</a:t>
            </a:r>
            <a:r>
              <a:rPr lang="en-IT" baseline="30000">
                <a:latin typeface="Symbol" pitchFamily="2" charset="2"/>
              </a:rPr>
              <a:t>2</a:t>
            </a:r>
            <a:r>
              <a:rPr lang="en-IT"/>
              <a:t> disease</a:t>
            </a:r>
          </a:p>
        </p:txBody>
      </p:sp>
    </p:spTree>
    <p:extLst>
      <p:ext uri="{BB962C8B-B14F-4D97-AF65-F5344CB8AC3E}">
        <p14:creationId xmlns:p14="http://schemas.microsoft.com/office/powerpoint/2010/main" val="15420843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DA02B286-16C1-F852-8A9C-968502F6D8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697" y="1204305"/>
          <a:ext cx="4076261" cy="2882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276800" imgH="3024000" progId="Origin50.Graph">
                  <p:embed/>
                </p:oleObj>
              </mc:Choice>
              <mc:Fallback>
                <p:oleObj name="Graph" r:id="rId2" imgW="4276800" imgH="3024000" progId="Origin50.Graph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DA02B286-16C1-F852-8A9C-968502F6D8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8697" y="1204305"/>
                        <a:ext cx="4076261" cy="28824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7B2B4025-C63D-B7A3-BD3B-70609B28D212}"/>
              </a:ext>
            </a:extLst>
          </p:cNvPr>
          <p:cNvSpPr txBox="1"/>
          <p:nvPr/>
        </p:nvSpPr>
        <p:spPr>
          <a:xfrm>
            <a:off x="489535" y="3541038"/>
            <a:ext cx="457049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5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energy=20.0 MeV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it-IT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</a:t>
            </a:r>
            <a:r>
              <a:rPr lang="it-IT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energy=</a:t>
            </a:r>
            <a:r>
              <a:rPr lang="it-IT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MeV</a:t>
            </a:r>
            <a:r>
              <a:rPr lang="it-IT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it-IT" sz="1350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35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/E=0.2</a:t>
            </a:r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B560229D-597A-682A-6EB1-200F9D1855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99445" y="1405579"/>
          <a:ext cx="3636098" cy="2571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276800" imgH="3024000" progId="Origin50.Graph">
                  <p:embed/>
                </p:oleObj>
              </mc:Choice>
              <mc:Fallback>
                <p:oleObj name="Graph" r:id="rId4" imgW="4276800" imgH="3024000" progId="Origin50.Graph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B560229D-597A-682A-6EB1-200F9D1855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99445" y="1405579"/>
                        <a:ext cx="3636098" cy="25711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A097A188-1E7D-6C58-2B43-B707277AB391}"/>
              </a:ext>
            </a:extLst>
          </p:cNvPr>
          <p:cNvSpPr txBox="1"/>
          <p:nvPr/>
        </p:nvSpPr>
        <p:spPr>
          <a:xfrm>
            <a:off x="3165621" y="3541038"/>
            <a:ext cx="457049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5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energy=40.0 MeV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it-IT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</a:t>
            </a:r>
            <a:r>
              <a:rPr lang="it-IT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energy=2.</a:t>
            </a:r>
            <a:r>
              <a:rPr lang="it-IT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MeV</a:t>
            </a:r>
            <a:r>
              <a:rPr lang="it-IT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it-IT" sz="1350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35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/E=0.2</a:t>
            </a:r>
          </a:p>
        </p:txBody>
      </p:sp>
      <p:graphicFrame>
        <p:nvGraphicFramePr>
          <p:cNvPr id="9" name="Oggetto 8">
            <a:extLst>
              <a:ext uri="{FF2B5EF4-FFF2-40B4-BE49-F238E27FC236}">
                <a16:creationId xmlns:a16="http://schemas.microsoft.com/office/drawing/2014/main" id="{C29C1956-69F5-ED4C-94E3-45BB6DC20E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53784" y="1417211"/>
          <a:ext cx="3582791" cy="253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4276800" imgH="3024000" progId="Origin50.Graph">
                  <p:embed/>
                </p:oleObj>
              </mc:Choice>
              <mc:Fallback>
                <p:oleObj name="Graph" r:id="rId6" imgW="4276800" imgH="3024000" progId="Origin50.Graph">
                  <p:embed/>
                  <p:pic>
                    <p:nvPicPr>
                      <p:cNvPr id="9" name="Oggetto 8">
                        <a:extLst>
                          <a:ext uri="{FF2B5EF4-FFF2-40B4-BE49-F238E27FC236}">
                            <a16:creationId xmlns:a16="http://schemas.microsoft.com/office/drawing/2014/main" id="{C29C1956-69F5-ED4C-94E3-45BB6DC20E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53784" y="1417211"/>
                        <a:ext cx="3582791" cy="2533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00F729F-346C-05DE-CF6B-778BCE684545}"/>
              </a:ext>
            </a:extLst>
          </p:cNvPr>
          <p:cNvSpPr txBox="1"/>
          <p:nvPr/>
        </p:nvSpPr>
        <p:spPr>
          <a:xfrm>
            <a:off x="5893417" y="3523329"/>
            <a:ext cx="295304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5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energy=100.0 MeV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it-IT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</a:t>
            </a:r>
            <a:r>
              <a:rPr lang="it-IT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energy=1 MeV, </a:t>
            </a:r>
          </a:p>
          <a:p>
            <a:r>
              <a:rPr lang="it-IT" sz="1350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35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/E=0.2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5F972D7-7BEE-6B41-27CB-001CDE58D645}"/>
              </a:ext>
            </a:extLst>
          </p:cNvPr>
          <p:cNvSpPr txBox="1"/>
          <p:nvPr/>
        </p:nvSpPr>
        <p:spPr>
          <a:xfrm>
            <a:off x="2332246" y="260648"/>
            <a:ext cx="45704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Fixed</a:t>
            </a:r>
            <a:r>
              <a:rPr lang="it-IT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recoil</a:t>
            </a:r>
            <a:r>
              <a:rPr lang="it-IT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X=1531</a:t>
            </a:r>
          </a:p>
          <a:p>
            <a:pPr algn="ctr"/>
            <a:r>
              <a:rPr lang="it-IT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going from SCS to ICS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F5C67F4F-9630-6AD0-B2C0-C75643CD1F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16" t="28641" r="68802" b="37072"/>
          <a:stretch/>
        </p:blipFill>
        <p:spPr>
          <a:xfrm>
            <a:off x="6013446" y="4262267"/>
            <a:ext cx="2174572" cy="157347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A3B2722B-A81B-86EF-CF2C-B568C34F20C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917" t="35533" r="64092" b="30475"/>
          <a:stretch/>
        </p:blipFill>
        <p:spPr>
          <a:xfrm>
            <a:off x="514195" y="4270867"/>
            <a:ext cx="2285251" cy="1667423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40F13CB1-CC02-3882-FE28-36AC145D0E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533" y="4233535"/>
            <a:ext cx="2886075" cy="17133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678869-E61B-06B2-81C8-CC8672EF03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12" name="Segnaposto data 6">
            <a:extLst>
              <a:ext uri="{FF2B5EF4-FFF2-40B4-BE49-F238E27FC236}">
                <a16:creationId xmlns:a16="http://schemas.microsoft.com/office/drawing/2014/main" id="{EC3714D6-EC84-6871-B315-648A81B31D3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067944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Channeling 2023 Conference – Riccione – June 2023</a:t>
            </a:r>
            <a:endParaRPr lang="en-US" sz="1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6C455D-8F3B-D2BF-6A3E-2258D055244E}"/>
              </a:ext>
            </a:extLst>
          </p:cNvPr>
          <p:cNvSpPr txBox="1"/>
          <p:nvPr/>
        </p:nvSpPr>
        <p:spPr>
          <a:xfrm>
            <a:off x="2136827" y="6056599"/>
            <a:ext cx="5149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full </a:t>
            </a:r>
            <a:r>
              <a:rPr lang="en-IT">
                <a:latin typeface="Symbol" pitchFamily="2" charset="2"/>
              </a:rPr>
              <a:t>g</a:t>
            </a:r>
            <a:r>
              <a:rPr lang="en-IT" baseline="30000">
                <a:latin typeface="Symbol" pitchFamily="2" charset="2"/>
              </a:rPr>
              <a:t>2</a:t>
            </a:r>
            <a:r>
              <a:rPr lang="en-IT">
                <a:latin typeface="Symbol" pitchFamily="2" charset="2"/>
              </a:rPr>
              <a:t>q</a:t>
            </a:r>
            <a:r>
              <a:rPr lang="en-IT" baseline="30000">
                <a:latin typeface="Symbol" pitchFamily="2" charset="2"/>
              </a:rPr>
              <a:t>2</a:t>
            </a:r>
            <a:r>
              <a:rPr lang="en-IT"/>
              <a:t> disease – the moustache pattern</a:t>
            </a:r>
          </a:p>
        </p:txBody>
      </p:sp>
    </p:spTree>
    <p:extLst>
      <p:ext uri="{BB962C8B-B14F-4D97-AF65-F5344CB8AC3E}">
        <p14:creationId xmlns:p14="http://schemas.microsoft.com/office/powerpoint/2010/main" val="7753774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4" name="Picture 3" descr="A picture containing text, diagram, screenshot, plot&#10;&#10;Description automatically generated">
            <a:extLst>
              <a:ext uri="{FF2B5EF4-FFF2-40B4-BE49-F238E27FC236}">
                <a16:creationId xmlns:a16="http://schemas.microsoft.com/office/drawing/2014/main" id="{88FBCFA1-4C39-C83F-87E9-D33FF4740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256" y="836712"/>
            <a:ext cx="7500083" cy="55446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AF7688-5E69-36FA-78D2-D3125B02B3CA}"/>
              </a:ext>
            </a:extLst>
          </p:cNvPr>
          <p:cNvSpPr txBox="1"/>
          <p:nvPr/>
        </p:nvSpPr>
        <p:spPr>
          <a:xfrm>
            <a:off x="1662681" y="188640"/>
            <a:ext cx="66391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/>
              <a:t>BriXSinO’s ICS source – Illya Drebot with CAIN – </a:t>
            </a:r>
          </a:p>
          <a:p>
            <a:pPr algn="ctr"/>
            <a:r>
              <a:rPr lang="en-IT"/>
              <a:t>ICS Moustache</a:t>
            </a:r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8FF06243-FAC7-FDDE-8FAD-B61796898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6309320"/>
            <a:ext cx="4214598" cy="47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sz="2000" b="1">
                <a:solidFill>
                  <a:srgbClr val="0000FF"/>
                </a:solidFill>
              </a:rPr>
              <a:t>BriXSinO T.D.R.  @ </a:t>
            </a:r>
            <a:r>
              <a:rPr lang="en-US" sz="2000" b="1">
                <a:solidFill>
                  <a:srgbClr val="0000FF"/>
                </a:solidFill>
                <a:hlinkClick r:id="rId5"/>
              </a:rPr>
              <a:t>www.marix.eu</a:t>
            </a:r>
            <a:endParaRPr lang="en-US" sz="2000" b="1">
              <a:solidFill>
                <a:srgbClr val="0000FF"/>
              </a:solidFill>
            </a:endParaRPr>
          </a:p>
        </p:txBody>
      </p:sp>
      <p:sp>
        <p:nvSpPr>
          <p:cNvPr id="6" name="Segnaposto data 6">
            <a:extLst>
              <a:ext uri="{FF2B5EF4-FFF2-40B4-BE49-F238E27FC236}">
                <a16:creationId xmlns:a16="http://schemas.microsoft.com/office/drawing/2014/main" id="{76EC62C2-36F1-8BF2-3D49-EC1AF041DCE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067944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Channeling 2023 Conference – Riccione – June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2068578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A0280826-1DC6-8627-5610-03FD6D4233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4050324"/>
              </p:ext>
            </p:extLst>
          </p:nvPr>
        </p:nvGraphicFramePr>
        <p:xfrm>
          <a:off x="683568" y="1662954"/>
          <a:ext cx="3963304" cy="2802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276800" imgH="3024000" progId="Origin50.Graph">
                  <p:embed/>
                </p:oleObj>
              </mc:Choice>
              <mc:Fallback>
                <p:oleObj name="Graph" r:id="rId2" imgW="4276800" imgH="3024000" progId="Origin50.Graph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A0280826-1DC6-8627-5610-03FD6D4233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83568" y="1662954"/>
                        <a:ext cx="3963304" cy="28025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olo 1">
            <a:extLst>
              <a:ext uri="{FF2B5EF4-FFF2-40B4-BE49-F238E27FC236}">
                <a16:creationId xmlns:a16="http://schemas.microsoft.com/office/drawing/2014/main" id="{0FF8AB20-FCEA-2207-9938-4AB2097F7341}"/>
              </a:ext>
            </a:extLst>
          </p:cNvPr>
          <p:cNvSpPr txBox="1">
            <a:spLocks/>
          </p:cNvSpPr>
          <p:nvPr/>
        </p:nvSpPr>
        <p:spPr>
          <a:xfrm>
            <a:off x="212456" y="698061"/>
            <a:ext cx="8436244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energy=20 MeV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</a:t>
            </a:r>
            <a:r>
              <a:rPr lang="it-IT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energy=20 </a:t>
            </a:r>
            <a:r>
              <a:rPr lang="it-IT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it-IT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 </a:t>
            </a:r>
            <a:r>
              <a:rPr lang="it-IT" sz="1800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/E=0.0001</a:t>
            </a:r>
            <a:b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8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moderate </a:t>
            </a:r>
            <a:r>
              <a:rPr lang="it-IT" sz="1800" b="1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recoil</a:t>
            </a:r>
            <a:r>
              <a:rPr lang="it-IT" sz="18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X=6.12</a:t>
            </a:r>
          </a:p>
        </p:txBody>
      </p:sp>
      <p:graphicFrame>
        <p:nvGraphicFramePr>
          <p:cNvPr id="6" name="Oggetto 5">
            <a:extLst>
              <a:ext uri="{FF2B5EF4-FFF2-40B4-BE49-F238E27FC236}">
                <a16:creationId xmlns:a16="http://schemas.microsoft.com/office/drawing/2014/main" id="{FB81BBA5-D851-B8AC-8687-F16CD53643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8307512"/>
              </p:ext>
            </p:extLst>
          </p:nvPr>
        </p:nvGraphicFramePr>
        <p:xfrm>
          <a:off x="3995787" y="1906042"/>
          <a:ext cx="3494674" cy="2471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276800" imgH="3024000" progId="Origin50.Graph">
                  <p:embed/>
                </p:oleObj>
              </mc:Choice>
              <mc:Fallback>
                <p:oleObj name="Graph" r:id="rId4" imgW="4276800" imgH="3024000" progId="Origin50.Graph">
                  <p:embed/>
                  <p:pic>
                    <p:nvPicPr>
                      <p:cNvPr id="6" name="Oggetto 5">
                        <a:extLst>
                          <a:ext uri="{FF2B5EF4-FFF2-40B4-BE49-F238E27FC236}">
                            <a16:creationId xmlns:a16="http://schemas.microsoft.com/office/drawing/2014/main" id="{FB81BBA5-D851-B8AC-8687-F16CD53643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95787" y="1906042"/>
                        <a:ext cx="3494674" cy="24711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ggetto 1">
            <a:extLst>
              <a:ext uri="{FF2B5EF4-FFF2-40B4-BE49-F238E27FC236}">
                <a16:creationId xmlns:a16="http://schemas.microsoft.com/office/drawing/2014/main" id="{F36CCAB0-A8AA-9FDA-7A5F-24EBD488A5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031856"/>
              </p:ext>
            </p:extLst>
          </p:nvPr>
        </p:nvGraphicFramePr>
        <p:xfrm>
          <a:off x="4788024" y="3919304"/>
          <a:ext cx="3685393" cy="2606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4276800" imgH="3024000" progId="Origin50.Graph">
                  <p:embed/>
                </p:oleObj>
              </mc:Choice>
              <mc:Fallback>
                <p:oleObj name="Graph" r:id="rId6" imgW="4276800" imgH="3024000" progId="Origin50.Graph">
                  <p:embed/>
                  <p:pic>
                    <p:nvPicPr>
                      <p:cNvPr id="2" name="Oggetto 1">
                        <a:extLst>
                          <a:ext uri="{FF2B5EF4-FFF2-40B4-BE49-F238E27FC236}">
                            <a16:creationId xmlns:a16="http://schemas.microsoft.com/office/drawing/2014/main" id="{F36CCAB0-A8AA-9FDA-7A5F-24EBD488A5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88024" y="3919304"/>
                        <a:ext cx="3685393" cy="2606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310C2375-457B-917D-91A0-4889CBF067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4093451"/>
              </p:ext>
            </p:extLst>
          </p:nvPr>
        </p:nvGraphicFramePr>
        <p:xfrm>
          <a:off x="727948" y="3866801"/>
          <a:ext cx="3963304" cy="2802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4276800" imgH="3024000" progId="Origin50.Graph">
                  <p:embed/>
                </p:oleObj>
              </mc:Choice>
              <mc:Fallback>
                <p:oleObj name="Graph" r:id="rId8" imgW="4276800" imgH="3024000" progId="Origin50.Graph">
                  <p:embed/>
                  <p:pic>
                    <p:nvPicPr>
                      <p:cNvPr id="3" name="Oggetto 2">
                        <a:extLst>
                          <a:ext uri="{FF2B5EF4-FFF2-40B4-BE49-F238E27FC236}">
                            <a16:creationId xmlns:a16="http://schemas.microsoft.com/office/drawing/2014/main" id="{310C2375-457B-917D-91A0-4889CBF067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7948" y="3866801"/>
                        <a:ext cx="3963304" cy="28025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31EC652-D6A0-F493-8FAD-46C94451E92B}"/>
              </a:ext>
            </a:extLst>
          </p:cNvPr>
          <p:cNvSpPr txBox="1"/>
          <p:nvPr/>
        </p:nvSpPr>
        <p:spPr>
          <a:xfrm>
            <a:off x="2555776" y="299739"/>
            <a:ext cx="44644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FEL beam vs. compact Linac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1CB8F2-97B4-A856-D538-415D2BA807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1B734A-F867-3AFD-179C-EE3651B9F4FC}"/>
              </a:ext>
            </a:extLst>
          </p:cNvPr>
          <p:cNvSpPr txBox="1"/>
          <p:nvPr/>
        </p:nvSpPr>
        <p:spPr>
          <a:xfrm>
            <a:off x="545463" y="6230919"/>
            <a:ext cx="8275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u</a:t>
            </a:r>
            <a:r>
              <a:rPr lang="en-IT"/>
              <a:t>p to 10</a:t>
            </a:r>
            <a:r>
              <a:rPr lang="en-IT" baseline="30000"/>
              <a:t>8</a:t>
            </a:r>
            <a:r>
              <a:rPr lang="en-IT"/>
              <a:t> photons/s at 17 MeV with 50 keV bdw: S 2000  s</a:t>
            </a:r>
            <a:r>
              <a:rPr lang="en-IT" baseline="30000"/>
              <a:t>-1</a:t>
            </a:r>
            <a:r>
              <a:rPr lang="en-IT"/>
              <a:t>eV</a:t>
            </a:r>
            <a:r>
              <a:rPr lang="en-IT" baseline="30000"/>
              <a:t>-1</a:t>
            </a:r>
            <a:r>
              <a:rPr lang="en-IT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8640337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9CFAA1DA-3E5A-D9C4-E212-9788BA1C16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301" y="1472791"/>
          <a:ext cx="3828024" cy="2706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276800" imgH="3024000" progId="Origin50.Graph">
                  <p:embed/>
                </p:oleObj>
              </mc:Choice>
              <mc:Fallback>
                <p:oleObj name="Graph" r:id="rId2" imgW="4276800" imgH="3024000" progId="Origin50.Graph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9CFAA1DA-3E5A-D9C4-E212-9788BA1C16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5301" y="1472791"/>
                        <a:ext cx="3828024" cy="27068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olo 1">
            <a:extLst>
              <a:ext uri="{FF2B5EF4-FFF2-40B4-BE49-F238E27FC236}">
                <a16:creationId xmlns:a16="http://schemas.microsoft.com/office/drawing/2014/main" id="{565FDD05-B7E2-C44E-2648-8E8C5D8E7C5D}"/>
              </a:ext>
            </a:extLst>
          </p:cNvPr>
          <p:cNvSpPr txBox="1">
            <a:spLocks/>
          </p:cNvSpPr>
          <p:nvPr/>
        </p:nvSpPr>
        <p:spPr>
          <a:xfrm>
            <a:off x="391293" y="815702"/>
            <a:ext cx="8436244" cy="73725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energy=20 MeV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</a:t>
            </a:r>
            <a:r>
              <a:rPr lang="it-IT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energy=100 </a:t>
            </a:r>
            <a:r>
              <a:rPr lang="it-IT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it-IT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 </a:t>
            </a:r>
            <a:r>
              <a:rPr lang="it-IT" sz="1800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/E=0.001    </a:t>
            </a:r>
            <a:r>
              <a:rPr lang="it-IT" sz="1800" b="1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recoil</a:t>
            </a:r>
            <a:r>
              <a:rPr lang="it-IT" sz="18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X=30.63</a:t>
            </a:r>
          </a:p>
        </p:txBody>
      </p:sp>
      <p:graphicFrame>
        <p:nvGraphicFramePr>
          <p:cNvPr id="6" name="Oggetto 5">
            <a:extLst>
              <a:ext uri="{FF2B5EF4-FFF2-40B4-BE49-F238E27FC236}">
                <a16:creationId xmlns:a16="http://schemas.microsoft.com/office/drawing/2014/main" id="{FC49E28B-3D7D-90F7-1A04-F158A5BE5C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23096" y="1472791"/>
          <a:ext cx="3828024" cy="2706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276800" imgH="3024000" progId="Origin50.Graph">
                  <p:embed/>
                </p:oleObj>
              </mc:Choice>
              <mc:Fallback>
                <p:oleObj name="Graph" r:id="rId4" imgW="4276800" imgH="3024000" progId="Origin50.Graph">
                  <p:embed/>
                  <p:pic>
                    <p:nvPicPr>
                      <p:cNvPr id="6" name="Oggetto 5">
                        <a:extLst>
                          <a:ext uri="{FF2B5EF4-FFF2-40B4-BE49-F238E27FC236}">
                            <a16:creationId xmlns:a16="http://schemas.microsoft.com/office/drawing/2014/main" id="{FC49E28B-3D7D-90F7-1A04-F158A5BE5C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23096" y="1472791"/>
                        <a:ext cx="3828024" cy="27068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ggetto 7">
            <a:extLst>
              <a:ext uri="{FF2B5EF4-FFF2-40B4-BE49-F238E27FC236}">
                <a16:creationId xmlns:a16="http://schemas.microsoft.com/office/drawing/2014/main" id="{26620D2C-EEAB-5CB5-83C1-926532DB97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4608726"/>
              </p:ext>
            </p:extLst>
          </p:nvPr>
        </p:nvGraphicFramePr>
        <p:xfrm>
          <a:off x="403382" y="3782025"/>
          <a:ext cx="3981361" cy="28153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4276800" imgH="3024000" progId="Origin50.Graph">
                  <p:embed/>
                </p:oleObj>
              </mc:Choice>
              <mc:Fallback>
                <p:oleObj name="Graph" r:id="rId6" imgW="4276800" imgH="3024000" progId="Origin50.Graph">
                  <p:embed/>
                  <p:pic>
                    <p:nvPicPr>
                      <p:cNvPr id="8" name="Oggetto 7">
                        <a:extLst>
                          <a:ext uri="{FF2B5EF4-FFF2-40B4-BE49-F238E27FC236}">
                            <a16:creationId xmlns:a16="http://schemas.microsoft.com/office/drawing/2014/main" id="{26620D2C-EEAB-5CB5-83C1-926532DB97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3382" y="3782025"/>
                        <a:ext cx="3981361" cy="28153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C8B88B7-4B5C-5399-830C-8ACC4E11A2C0}"/>
              </a:ext>
            </a:extLst>
          </p:cNvPr>
          <p:cNvSpPr txBox="1"/>
          <p:nvPr/>
        </p:nvSpPr>
        <p:spPr>
          <a:xfrm>
            <a:off x="1364584" y="260648"/>
            <a:ext cx="7599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X-ray beam from Light Source vs. compact Linac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1794B8-0E53-8AD3-CD7F-0D880F4515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3969" y="3717032"/>
            <a:ext cx="3096344" cy="21993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51DBF1-1BD5-019C-DB7A-8FE85FF42EEB}"/>
              </a:ext>
            </a:extLst>
          </p:cNvPr>
          <p:cNvSpPr txBox="1"/>
          <p:nvPr/>
        </p:nvSpPr>
        <p:spPr>
          <a:xfrm>
            <a:off x="1165711" y="6021288"/>
            <a:ext cx="6114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u</a:t>
            </a:r>
            <a:r>
              <a:rPr lang="en-IT"/>
              <a:t>p to 10</a:t>
            </a:r>
            <a:r>
              <a:rPr lang="en-IT" baseline="30000"/>
              <a:t>7</a:t>
            </a:r>
            <a:r>
              <a:rPr lang="en-IT"/>
              <a:t> photons/s at 17 MeV with 50 keV bdw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FF25CD-F138-9891-14B1-2B377C1C95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3" name="Segnaposto data 6">
            <a:extLst>
              <a:ext uri="{FF2B5EF4-FFF2-40B4-BE49-F238E27FC236}">
                <a16:creationId xmlns:a16="http://schemas.microsoft.com/office/drawing/2014/main" id="{1888B6E7-0A17-F065-3519-A0F4F401CBA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067944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Channeling 2023 Conference – Riccione – June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671868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1058561" y="116633"/>
            <a:ext cx="7977935" cy="1079499"/>
          </a:xfrm>
        </p:spPr>
        <p:txBody>
          <a:bodyPr/>
          <a:lstStyle/>
          <a:p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Large Recoil in MPP damps the normalized emittance of the secondary generated muon beam</a:t>
            </a:r>
            <a:endParaRPr lang="en-US" sz="2800" b="1" i="1">
              <a:solidFill>
                <a:srgbClr val="FF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5" name="Picture 4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3170BA29-85F1-0B16-B3C0-AA6BA9E49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92" y="1196752"/>
            <a:ext cx="7730385" cy="2209703"/>
          </a:xfrm>
          <a:prstGeom prst="rect">
            <a:avLst/>
          </a:prstGeom>
        </p:spPr>
      </p:pic>
      <p:pic>
        <p:nvPicPr>
          <p:cNvPr id="4" name="Picture 3" descr="A picture containing font, handwriting, text, white&#10;&#10;Description automatically generated">
            <a:extLst>
              <a:ext uri="{FF2B5EF4-FFF2-40B4-BE49-F238E27FC236}">
                <a16:creationId xmlns:a16="http://schemas.microsoft.com/office/drawing/2014/main" id="{7CC88115-387A-8440-0CCF-64202EC2BE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4242719"/>
            <a:ext cx="4445000" cy="1079500"/>
          </a:xfrm>
          <a:prstGeom prst="rect">
            <a:avLst/>
          </a:prstGeom>
        </p:spPr>
      </p:pic>
      <p:pic>
        <p:nvPicPr>
          <p:cNvPr id="7" name="Picture 6" descr="A picture containing text, diagram, plot, screenshot&#10;&#10;Description automatically generated">
            <a:extLst>
              <a:ext uri="{FF2B5EF4-FFF2-40B4-BE49-F238E27FC236}">
                <a16:creationId xmlns:a16="http://schemas.microsoft.com/office/drawing/2014/main" id="{6473277B-B5AB-B0B2-3133-821052B4E1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4" y="3262439"/>
            <a:ext cx="4248472" cy="35004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A73EA5-7281-285D-7F50-E8497A022349}"/>
              </a:ext>
            </a:extLst>
          </p:cNvPr>
          <p:cNvSpPr txBox="1"/>
          <p:nvPr/>
        </p:nvSpPr>
        <p:spPr>
          <a:xfrm>
            <a:off x="728400" y="5835317"/>
            <a:ext cx="38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i="1"/>
              <a:t>c</a:t>
            </a:r>
            <a:r>
              <a:rPr lang="en-IT" sz="1800" i="1"/>
              <a:t>mp. MAP norm. emitt. </a:t>
            </a:r>
            <a:r>
              <a:rPr lang="en-IT" sz="1800" b="1"/>
              <a:t>2.5</a:t>
            </a:r>
            <a:r>
              <a:rPr lang="en-IT" sz="1800" b="1" baseline="30000"/>
              <a:t>.</a:t>
            </a:r>
            <a:r>
              <a:rPr lang="en-IT" sz="1800" b="1"/>
              <a:t>10</a:t>
            </a:r>
            <a:r>
              <a:rPr lang="en-IT" sz="1800" b="1" baseline="30000"/>
              <a:t>4</a:t>
            </a:r>
            <a:r>
              <a:rPr lang="en-IT" sz="1800" i="1"/>
              <a:t> nm</a:t>
            </a:r>
            <a:r>
              <a:rPr lang="en-IT" sz="1800" i="1" baseline="30000"/>
              <a:t>.</a:t>
            </a:r>
            <a:r>
              <a:rPr lang="en-IT" sz="1800" i="1"/>
              <a:t>rad</a:t>
            </a:r>
          </a:p>
          <a:p>
            <a:pPr algn="ctr"/>
            <a:r>
              <a:rPr lang="en-IT" sz="1800" i="1"/>
              <a:t>after ionization cooling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0EBD55-39AE-05B4-FD95-A7C20C5B57A6}"/>
              </a:ext>
            </a:extLst>
          </p:cNvPr>
          <p:cNvSpPr/>
          <p:nvPr/>
        </p:nvSpPr>
        <p:spPr bwMode="auto">
          <a:xfrm>
            <a:off x="7452320" y="5038969"/>
            <a:ext cx="1130424" cy="190232"/>
          </a:xfrm>
          <a:prstGeom prst="ellipse">
            <a:avLst/>
          </a:prstGeom>
          <a:solidFill>
            <a:srgbClr val="FFFF00">
              <a:alpha val="4818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871DBA-377B-B944-EAB5-3E8EB2324DBF}"/>
              </a:ext>
            </a:extLst>
          </p:cNvPr>
          <p:cNvSpPr txBox="1"/>
          <p:nvPr/>
        </p:nvSpPr>
        <p:spPr>
          <a:xfrm>
            <a:off x="562792" y="4005064"/>
            <a:ext cx="3700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</a:t>
            </a:r>
            <a:r>
              <a:rPr lang="en-IT"/>
              <a:t>uon beam norm. emittance</a:t>
            </a:r>
          </a:p>
        </p:txBody>
      </p:sp>
      <p:sp>
        <p:nvSpPr>
          <p:cNvPr id="6" name="Segnaposto data 6">
            <a:extLst>
              <a:ext uri="{FF2B5EF4-FFF2-40B4-BE49-F238E27FC236}">
                <a16:creationId xmlns:a16="http://schemas.microsoft.com/office/drawing/2014/main" id="{4C20A54F-82DB-A7E0-680F-9763B78EC32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INFN– ACCELERATORI – Seminar – LASA - July 14th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1688544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1B7EC997-8285-886B-ADCF-F7D68C66F8A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INFN– ACCELERATORI – Seminar – LASA - July 14th 2023</a:t>
            </a:r>
            <a:endParaRPr lang="en-US" sz="1400"/>
          </a:p>
        </p:txBody>
      </p:sp>
      <p:pic>
        <p:nvPicPr>
          <p:cNvPr id="6" name="Picture 5" descr="A graph of a graph showing a number of energy&#10;&#10;Description automatically generated">
            <a:extLst>
              <a:ext uri="{FF2B5EF4-FFF2-40B4-BE49-F238E27FC236}">
                <a16:creationId xmlns:a16="http://schemas.microsoft.com/office/drawing/2014/main" id="{3C437E6F-6643-38D7-1A4C-499EA2449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2011336"/>
            <a:ext cx="6682184" cy="40970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A8EB5C-6246-F5F3-AEE3-46A7086B3A52}"/>
              </a:ext>
            </a:extLst>
          </p:cNvPr>
          <p:cNvSpPr txBox="1"/>
          <p:nvPr/>
        </p:nvSpPr>
        <p:spPr>
          <a:xfrm>
            <a:off x="1763688" y="510989"/>
            <a:ext cx="6869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/>
              <a:t>Turning a radio-active Cobalt-60 fixed energy</a:t>
            </a:r>
          </a:p>
          <a:p>
            <a:pPr algn="ctr"/>
            <a:r>
              <a:rPr lang="en-IT"/>
              <a:t>gamma-ray source into a tunable sorce of gamma-rays</a:t>
            </a:r>
          </a:p>
        </p:txBody>
      </p:sp>
    </p:spTree>
    <p:extLst>
      <p:ext uri="{BB962C8B-B14F-4D97-AF65-F5344CB8AC3E}">
        <p14:creationId xmlns:p14="http://schemas.microsoft.com/office/powerpoint/2010/main" val="20201587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energy and energy&#10;&#10;Description automatically generated">
            <a:extLst>
              <a:ext uri="{FF2B5EF4-FFF2-40B4-BE49-F238E27FC236}">
                <a16:creationId xmlns:a16="http://schemas.microsoft.com/office/drawing/2014/main" id="{C93BE3EF-5EA1-2B2C-3C3B-6D015AC7B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08" y="478532"/>
            <a:ext cx="7772400" cy="3238500"/>
          </a:xfrm>
          <a:prstGeom prst="rect">
            <a:avLst/>
          </a:prstGeom>
        </p:spPr>
      </p:pic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5" name="Picture 4" descr="A graph of energy and pharmacology&#10;&#10;Description automatically generated">
            <a:extLst>
              <a:ext uri="{FF2B5EF4-FFF2-40B4-BE49-F238E27FC236}">
                <a16:creationId xmlns:a16="http://schemas.microsoft.com/office/drawing/2014/main" id="{DAE12EE7-A961-E9F0-93C6-89C7BD778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3573016"/>
            <a:ext cx="7772400" cy="3238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E550F8-509B-D420-690A-2E2C9A75C8F3}"/>
              </a:ext>
            </a:extLst>
          </p:cNvPr>
          <p:cNvSpPr txBox="1"/>
          <p:nvPr/>
        </p:nvSpPr>
        <p:spPr>
          <a:xfrm>
            <a:off x="1907704" y="116632"/>
            <a:ext cx="6118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2 spectral lines merged into a single tunable line</a:t>
            </a:r>
          </a:p>
        </p:txBody>
      </p:sp>
    </p:spTree>
    <p:extLst>
      <p:ext uri="{BB962C8B-B14F-4D97-AF65-F5344CB8AC3E}">
        <p14:creationId xmlns:p14="http://schemas.microsoft.com/office/powerpoint/2010/main" val="18770947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1B7EC997-8285-886B-ADCF-F7D68C66F8A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INFN– ACCELERATORI – Seminar – LASA - July 14th 2023</a:t>
            </a:r>
            <a:endParaRPr lang="en-US" sz="1400"/>
          </a:p>
        </p:txBody>
      </p:sp>
      <p:pic>
        <p:nvPicPr>
          <p:cNvPr id="5" name="Picture 4" descr="A graph with a line&#10;&#10;Description automatically generated">
            <a:extLst>
              <a:ext uri="{FF2B5EF4-FFF2-40B4-BE49-F238E27FC236}">
                <a16:creationId xmlns:a16="http://schemas.microsoft.com/office/drawing/2014/main" id="{E86E8858-9AB7-BA34-7ACE-128B52B64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5748" y="548680"/>
            <a:ext cx="6876692" cy="588935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A212922-9DB5-0CDA-9E9E-B4B6E3CFC126}"/>
              </a:ext>
            </a:extLst>
          </p:cNvPr>
          <p:cNvSpPr/>
          <p:nvPr/>
        </p:nvSpPr>
        <p:spPr bwMode="auto">
          <a:xfrm>
            <a:off x="250532" y="1916832"/>
            <a:ext cx="1080120" cy="1015685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08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1B7EC997-8285-886B-ADCF-F7D68C66F8A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INFN– ACCELERATORI – Seminar – LASA - July 14th 2023</a:t>
            </a:r>
            <a:endParaRPr lang="en-US" sz="1400"/>
          </a:p>
        </p:txBody>
      </p:sp>
      <p:pic>
        <p:nvPicPr>
          <p:cNvPr id="5" name="Picture 4" descr="A square root of a mathematical equation&#10;&#10;Description automatically generated">
            <a:extLst>
              <a:ext uri="{FF2B5EF4-FFF2-40B4-BE49-F238E27FC236}">
                <a16:creationId xmlns:a16="http://schemas.microsoft.com/office/drawing/2014/main" id="{3E655E59-953D-1885-41B0-68EB3CA83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1422680"/>
            <a:ext cx="3111500" cy="863600"/>
          </a:xfrm>
          <a:prstGeom prst="rect">
            <a:avLst/>
          </a:prstGeom>
        </p:spPr>
      </p:pic>
      <p:pic>
        <p:nvPicPr>
          <p:cNvPr id="7" name="Picture 6" descr="A graph of a graph showing a diagram&#10;&#10;Description automatically generated">
            <a:extLst>
              <a:ext uri="{FF2B5EF4-FFF2-40B4-BE49-F238E27FC236}">
                <a16:creationId xmlns:a16="http://schemas.microsoft.com/office/drawing/2014/main" id="{02F9F680-F98D-C471-AA47-91E35E2B4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630" y="2420888"/>
            <a:ext cx="7772400" cy="38630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BB4D24-8A65-0102-C13F-BBB46F90E768}"/>
              </a:ext>
            </a:extLst>
          </p:cNvPr>
          <p:cNvSpPr txBox="1"/>
          <p:nvPr/>
        </p:nvSpPr>
        <p:spPr>
          <a:xfrm>
            <a:off x="1264096" y="332656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/>
              <a:t>Trapping electrons (positrons) into a magnetic bottle by SCS</a:t>
            </a:r>
          </a:p>
          <a:p>
            <a:r>
              <a:rPr lang="en-IT"/>
              <a:t>at low recoil ( 72 keV photon beam heats up 5 keV e</a:t>
            </a:r>
            <a:r>
              <a:rPr lang="en-IT" baseline="30000"/>
              <a:t>-</a:t>
            </a:r>
            <a:r>
              <a:rPr lang="en-IT"/>
              <a:t> beam)</a:t>
            </a:r>
          </a:p>
        </p:txBody>
      </p:sp>
    </p:spTree>
    <p:extLst>
      <p:ext uri="{BB962C8B-B14F-4D97-AF65-F5344CB8AC3E}">
        <p14:creationId xmlns:p14="http://schemas.microsoft.com/office/powerpoint/2010/main" val="3941265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1B7EC997-8285-886B-ADCF-F7D68C66F8A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INFN– ACCELERATORI – Seminar – LASA - July 14th 2023</a:t>
            </a:r>
            <a:endParaRPr lang="en-US" sz="1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EDF725-6CAA-FEC6-E82E-925AEEA56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240" y="1193800"/>
            <a:ext cx="7188200" cy="4470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C153BC-F01C-32A9-DDAB-7A1B4FE9BD06}"/>
              </a:ext>
            </a:extLst>
          </p:cNvPr>
          <p:cNvSpPr txBox="1"/>
          <p:nvPr/>
        </p:nvSpPr>
        <p:spPr>
          <a:xfrm>
            <a:off x="61957" y="2492896"/>
            <a:ext cx="1398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E</a:t>
            </a:r>
            <a:r>
              <a:rPr lang="en-IT" baseline="-25000"/>
              <a:t>ph  </a:t>
            </a:r>
            <a:r>
              <a:rPr lang="en-IT"/>
              <a:t>(keV)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FF64AF-6546-2B36-B624-6F78E729A248}"/>
              </a:ext>
            </a:extLst>
          </p:cNvPr>
          <p:cNvSpPr txBox="1"/>
          <p:nvPr/>
        </p:nvSpPr>
        <p:spPr>
          <a:xfrm>
            <a:off x="5508104" y="566420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/>
              <a:t>T</a:t>
            </a:r>
            <a:r>
              <a:rPr lang="en-IT" baseline="-25000"/>
              <a:t>e  </a:t>
            </a:r>
            <a:r>
              <a:rPr lang="en-IT"/>
              <a:t>(MeV)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D49A3C-3BCA-E631-EAE8-F1CD1CC6549D}"/>
              </a:ext>
            </a:extLst>
          </p:cNvPr>
          <p:cNvSpPr txBox="1"/>
          <p:nvPr/>
        </p:nvSpPr>
        <p:spPr>
          <a:xfrm>
            <a:off x="2674226" y="304800"/>
            <a:ext cx="45282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S.C.S. – incident photon energy vs.</a:t>
            </a:r>
          </a:p>
          <a:p>
            <a:r>
              <a:rPr lang="en-IT"/>
              <a:t>incident electron kinetic energy</a:t>
            </a:r>
          </a:p>
        </p:txBody>
      </p:sp>
    </p:spTree>
    <p:extLst>
      <p:ext uri="{BB962C8B-B14F-4D97-AF65-F5344CB8AC3E}">
        <p14:creationId xmlns:p14="http://schemas.microsoft.com/office/powerpoint/2010/main" val="42236511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1B7EC997-8285-886B-ADCF-F7D68C66F8A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INFN– ACCELERATORI – Seminar – LASA - July 14th 2023</a:t>
            </a:r>
            <a:endParaRPr lang="en-US" sz="1400"/>
          </a:p>
        </p:txBody>
      </p:sp>
      <p:pic>
        <p:nvPicPr>
          <p:cNvPr id="5" name="Picture 4" descr="A graph and diagram of a graph&#10;&#10;Description automatically generated">
            <a:extLst>
              <a:ext uri="{FF2B5EF4-FFF2-40B4-BE49-F238E27FC236}">
                <a16:creationId xmlns:a16="http://schemas.microsoft.com/office/drawing/2014/main" id="{072AB20C-4044-85BB-471C-A3E855048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816" y="1053380"/>
            <a:ext cx="7772400" cy="521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248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1B7EC997-8285-886B-ADCF-F7D68C66F8A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INFN– ACCELERATORI – Seminar – LASA - July 14th 2023</a:t>
            </a:r>
            <a:endParaRPr lang="en-US" sz="1400"/>
          </a:p>
        </p:txBody>
      </p:sp>
      <p:pic>
        <p:nvPicPr>
          <p:cNvPr id="5" name="Picture 4" descr="A graph showing a number of particles&#10;&#10;Description automatically generated">
            <a:extLst>
              <a:ext uri="{FF2B5EF4-FFF2-40B4-BE49-F238E27FC236}">
                <a16:creationId xmlns:a16="http://schemas.microsoft.com/office/drawing/2014/main" id="{56EC2DB4-8C51-F13A-E3E1-5EDADE9E2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1123533"/>
            <a:ext cx="7772400" cy="50732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F7C694-F232-2B7F-A24D-E9D7B41C67F5}"/>
              </a:ext>
            </a:extLst>
          </p:cNvPr>
          <p:cNvSpPr txBox="1"/>
          <p:nvPr/>
        </p:nvSpPr>
        <p:spPr>
          <a:xfrm>
            <a:off x="1774495" y="292536"/>
            <a:ext cx="63979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/>
              <a:t>60% of scattered electrons are (additively) trapped</a:t>
            </a:r>
          </a:p>
          <a:p>
            <a:pPr algn="ctr"/>
            <a:r>
              <a:rPr lang="en-GB"/>
              <a:t>i</a:t>
            </a:r>
            <a:r>
              <a:rPr lang="en-IT"/>
              <a:t>nto the magnetic bottle (w.o. any external field)</a:t>
            </a:r>
          </a:p>
        </p:txBody>
      </p:sp>
    </p:spTree>
    <p:extLst>
      <p:ext uri="{BB962C8B-B14F-4D97-AF65-F5344CB8AC3E}">
        <p14:creationId xmlns:p14="http://schemas.microsoft.com/office/powerpoint/2010/main" val="14846486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1B7EC997-8285-886B-ADCF-F7D68C66F8A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INFN– ACCELERATORI – Seminar – LASA - July 14th 2023</a:t>
            </a:r>
            <a:endParaRPr lang="en-US" sz="1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D472D9-402F-91DF-F8D5-1193CE9B8954}"/>
              </a:ext>
            </a:extLst>
          </p:cNvPr>
          <p:cNvSpPr txBox="1"/>
          <p:nvPr/>
        </p:nvSpPr>
        <p:spPr>
          <a:xfrm>
            <a:off x="226466" y="1582660"/>
            <a:ext cx="869106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rgbClr val="000000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If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Ayuthaya" pitchFamily="2" charset="-34"/>
                <a:ea typeface="Ayuthaya" pitchFamily="2" charset="-34"/>
                <a:cs typeface="Ayuthaya" pitchFamily="2" charset="-34"/>
              </a:rPr>
              <a:t> S.C.S. will be the base of</a:t>
            </a:r>
          </a:p>
          <a:p>
            <a:pPr algn="ctr"/>
            <a:r>
              <a:rPr lang="en-GB" b="0" i="0" u="none" strike="noStrike">
                <a:solidFill>
                  <a:srgbClr val="000000"/>
                </a:solidFill>
                <a:effectLst/>
                <a:latin typeface="Ayuthaya" pitchFamily="2" charset="-34"/>
                <a:ea typeface="Ayuthaya" pitchFamily="2" charset="-34"/>
                <a:cs typeface="Ayuthaya" pitchFamily="2" charset="-34"/>
              </a:rPr>
              <a:t>Next Generation hard-X-Ray and gamma-rays,</a:t>
            </a:r>
          </a:p>
          <a:p>
            <a:pPr algn="ctr"/>
            <a:r>
              <a:rPr lang="en-GB" b="0" i="0" u="none" strike="noStrike">
                <a:solidFill>
                  <a:srgbClr val="000000"/>
                </a:solidFill>
                <a:effectLst/>
                <a:latin typeface="Ayuthaya" pitchFamily="2" charset="-34"/>
                <a:ea typeface="Ayuthaya" pitchFamily="2" charset="-34"/>
                <a:cs typeface="Ayuthaya" pitchFamily="2" charset="-34"/>
              </a:rPr>
              <a:t>we are not yet able to say, </a:t>
            </a:r>
          </a:p>
          <a:p>
            <a:pPr algn="ctr"/>
            <a:r>
              <a:rPr lang="en-GB">
                <a:solidFill>
                  <a:srgbClr val="000000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b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Ayuthaya" pitchFamily="2" charset="-34"/>
                <a:ea typeface="Ayuthaya" pitchFamily="2" charset="-34"/>
                <a:cs typeface="Ayuthaya" pitchFamily="2" charset="-34"/>
              </a:rPr>
              <a:t>ut chances are quite promising.</a:t>
            </a:r>
          </a:p>
          <a:p>
            <a:pPr algn="ctr"/>
            <a:endParaRPr lang="en-GB" b="0" i="0" u="none" strike="noStrike">
              <a:solidFill>
                <a:srgbClr val="000000"/>
              </a:solidFill>
              <a:effectLst/>
              <a:latin typeface="Ayuthaya" pitchFamily="2" charset="-34"/>
              <a:ea typeface="Ayuthaya" pitchFamily="2" charset="-34"/>
              <a:cs typeface="Ayuthaya" pitchFamily="2" charset="-34"/>
            </a:endParaRPr>
          </a:p>
          <a:p>
            <a:pPr algn="ctr"/>
            <a:r>
              <a:rPr lang="en-GB" b="0" i="0" u="none" strike="noStrike">
                <a:solidFill>
                  <a:srgbClr val="000000"/>
                </a:solidFill>
                <a:effectLst/>
                <a:latin typeface="Ayuthaya" pitchFamily="2" charset="-34"/>
                <a:ea typeface="Ayuthaya" pitchFamily="2" charset="-34"/>
                <a:cs typeface="Ayuthaya" pitchFamily="2" charset="-34"/>
              </a:rPr>
              <a:t>If S.C.S. will play a role in plasma heating,</a:t>
            </a:r>
          </a:p>
          <a:p>
            <a:pPr algn="ctr"/>
            <a:r>
              <a:rPr lang="en-GB">
                <a:solidFill>
                  <a:srgbClr val="000000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s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Ayuthaya" pitchFamily="2" charset="-34"/>
                <a:ea typeface="Ayuthaya" pitchFamily="2" charset="-34"/>
                <a:cs typeface="Ayuthaya" pitchFamily="2" charset="-34"/>
              </a:rPr>
              <a:t>oon we’ll be able to say.</a:t>
            </a:r>
          </a:p>
          <a:p>
            <a:pPr algn="ctr"/>
            <a:endParaRPr lang="en-GB">
              <a:solidFill>
                <a:srgbClr val="000000"/>
              </a:solidFill>
              <a:latin typeface="Ayuthaya" pitchFamily="2" charset="-34"/>
              <a:ea typeface="Ayuthaya" pitchFamily="2" charset="-34"/>
              <a:cs typeface="Ayuthaya" pitchFamily="2" charset="-34"/>
            </a:endParaRPr>
          </a:p>
          <a:p>
            <a:pPr algn="ctr"/>
            <a:r>
              <a:rPr lang="en-GB" b="0" i="0" u="none" strike="noStrike">
                <a:solidFill>
                  <a:srgbClr val="000000"/>
                </a:solidFill>
                <a:effectLst/>
                <a:latin typeface="Ayuthaya" pitchFamily="2" charset="-34"/>
                <a:ea typeface="Ayuthaya" pitchFamily="2" charset="-34"/>
                <a:cs typeface="Ayuthaya" pitchFamily="2" charset="-34"/>
              </a:rPr>
              <a:t>Within Astro-physics context more studies</a:t>
            </a:r>
          </a:p>
          <a:p>
            <a:pPr algn="ctr"/>
            <a:r>
              <a:rPr lang="en-GB" b="0" i="0" u="none" strike="noStrike">
                <a:solidFill>
                  <a:srgbClr val="000000"/>
                </a:solidFill>
                <a:effectLst/>
                <a:latin typeface="Ayuthaya" pitchFamily="2" charset="-34"/>
                <a:ea typeface="Ayuthaya" pitchFamily="2" charset="-34"/>
                <a:cs typeface="Ayuthaya" pitchFamily="2" charset="-34"/>
              </a:rPr>
              <a:t>must be pursued to check about</a:t>
            </a:r>
          </a:p>
          <a:p>
            <a:pPr algn="ctr"/>
            <a:r>
              <a:rPr lang="en-GB" b="0" i="0" u="none" strike="noStrike">
                <a:solidFill>
                  <a:srgbClr val="000000"/>
                </a:solidFill>
                <a:effectLst/>
                <a:latin typeface="Ayuthaya" pitchFamily="2" charset="-34"/>
                <a:ea typeface="Ayuthaya" pitchFamily="2" charset="-34"/>
                <a:cs typeface="Ayuthaya" pitchFamily="2" charset="-34"/>
              </a:rPr>
              <a:t>Compton Catastrophe and related topics.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D4AA76-EE9C-CAD3-CE7F-044D2002E701}"/>
              </a:ext>
            </a:extLst>
          </p:cNvPr>
          <p:cNvSpPr txBox="1"/>
          <p:nvPr/>
        </p:nvSpPr>
        <p:spPr>
          <a:xfrm>
            <a:off x="3224514" y="528551"/>
            <a:ext cx="2694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600" b="1">
                <a:solidFill>
                  <a:srgbClr val="00B050"/>
                </a:solidFill>
                <a:latin typeface="Bradley Hand" pitchFamily="2" charset="77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2963683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1A04D6-9588-911B-D7E0-E8FE0E7359DE}"/>
              </a:ext>
            </a:extLst>
          </p:cNvPr>
          <p:cNvSpPr txBox="1"/>
          <p:nvPr/>
        </p:nvSpPr>
        <p:spPr>
          <a:xfrm>
            <a:off x="1691680" y="323064"/>
            <a:ext cx="6442789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T" sz="2800" b="1">
                <a:latin typeface="Bradley Hand" pitchFamily="2" charset="77"/>
              </a:rPr>
              <a:t>Grazie per l’attenzione – more details in</a:t>
            </a:r>
          </a:p>
        </p:txBody>
      </p:sp>
      <p:pic>
        <p:nvPicPr>
          <p:cNvPr id="5" name="Picture 4" descr="A picture containing text, screenshot, font, document&#10;&#10;Description automatically generated">
            <a:extLst>
              <a:ext uri="{FF2B5EF4-FFF2-40B4-BE49-F238E27FC236}">
                <a16:creationId xmlns:a16="http://schemas.microsoft.com/office/drawing/2014/main" id="{3CCE6309-1011-78C0-6912-D1AD26FAD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124743"/>
            <a:ext cx="3816424" cy="3538371"/>
          </a:xfrm>
          <a:prstGeom prst="rect">
            <a:avLst/>
          </a:prstGeom>
        </p:spPr>
      </p:pic>
      <p:sp>
        <p:nvSpPr>
          <p:cNvPr id="6" name="Segnaposto data 6">
            <a:extLst>
              <a:ext uri="{FF2B5EF4-FFF2-40B4-BE49-F238E27FC236}">
                <a16:creationId xmlns:a16="http://schemas.microsoft.com/office/drawing/2014/main" id="{CDAEEBB0-463A-C86C-E04B-015FB7A9635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INFN– ACCELERATORI – Seminar – LASA - July 14th 2023</a:t>
            </a:r>
            <a:endParaRPr lang="en-US" sz="1400"/>
          </a:p>
        </p:txBody>
      </p:sp>
      <p:pic>
        <p:nvPicPr>
          <p:cNvPr id="8" name="Picture 7" descr="A document with text on it&#10;&#10;Description automatically generated">
            <a:extLst>
              <a:ext uri="{FF2B5EF4-FFF2-40B4-BE49-F238E27FC236}">
                <a16:creationId xmlns:a16="http://schemas.microsoft.com/office/drawing/2014/main" id="{FA58BA60-37E0-4D4F-927F-D65365119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2651" y="2708920"/>
            <a:ext cx="5142947" cy="32409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7A4FA8-B6E4-EA40-C423-54B59E75F2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3953" y="6085427"/>
            <a:ext cx="4960342" cy="46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063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1B7EC997-8285-886B-ADCF-F7D68C66F8A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INFN– ACCELERATORI – Seminar – LASA - July 14th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494134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  <p:pic>
        <p:nvPicPr>
          <p:cNvPr id="25602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0"/>
            <a:ext cx="7559675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1027"/>
          <p:cNvSpPr txBox="1">
            <a:spLocks noChangeArrowheads="1"/>
          </p:cNvSpPr>
          <p:nvPr/>
        </p:nvSpPr>
        <p:spPr bwMode="auto">
          <a:xfrm>
            <a:off x="457200" y="2819400"/>
            <a:ext cx="1104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CC0000"/>
                </a:solidFill>
              </a:rPr>
              <a:t>1-25 GeV</a:t>
            </a:r>
          </a:p>
          <a:p>
            <a:r>
              <a:rPr lang="en-US" sz="1800" b="1">
                <a:solidFill>
                  <a:srgbClr val="CC0000"/>
                </a:solidFill>
              </a:rPr>
              <a:t>electrons</a:t>
            </a:r>
            <a:endParaRPr lang="en-US"/>
          </a:p>
        </p:txBody>
      </p:sp>
      <p:sp>
        <p:nvSpPr>
          <p:cNvPr id="25604" name="Text Box 1028"/>
          <p:cNvSpPr txBox="1">
            <a:spLocks noChangeArrowheads="1"/>
          </p:cNvSpPr>
          <p:nvPr/>
        </p:nvSpPr>
        <p:spPr bwMode="auto">
          <a:xfrm>
            <a:off x="8032750" y="3814763"/>
            <a:ext cx="1111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chemeClr val="accent2"/>
                </a:solidFill>
              </a:rPr>
              <a:t>100-0.5 </a:t>
            </a:r>
            <a:r>
              <a:rPr lang="it-IT" sz="1800" b="1">
                <a:solidFill>
                  <a:schemeClr val="accent2"/>
                </a:solidFill>
              </a:rPr>
              <a:t>Å</a:t>
            </a:r>
            <a:endParaRPr lang="en-US" sz="1800" b="1">
              <a:solidFill>
                <a:schemeClr val="accent2"/>
              </a:solidFill>
            </a:endParaRPr>
          </a:p>
          <a:p>
            <a:r>
              <a:rPr lang="en-US" sz="1800" b="1">
                <a:solidFill>
                  <a:schemeClr val="accent2"/>
                </a:solidFill>
              </a:rPr>
              <a:t>photons</a:t>
            </a:r>
            <a:endParaRPr lang="en-US" sz="1800" b="1">
              <a:solidFill>
                <a:srgbClr val="CC0000"/>
              </a:solidFill>
            </a:endParaRPr>
          </a:p>
        </p:txBody>
      </p:sp>
      <p:sp>
        <p:nvSpPr>
          <p:cNvPr id="25605" name="Rectangle 1029"/>
          <p:cNvSpPr>
            <a:spLocks noChangeArrowheads="1"/>
          </p:cNvSpPr>
          <p:nvPr/>
        </p:nvSpPr>
        <p:spPr bwMode="auto">
          <a:xfrm>
            <a:off x="4648200" y="2579688"/>
            <a:ext cx="19319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/>
              <a:t>cm und. period</a:t>
            </a:r>
            <a:r>
              <a:rPr lang="en-US" sz="1800" b="1">
                <a:latin typeface="Symbol" charset="0"/>
              </a:rPr>
              <a:t> l</a:t>
            </a:r>
            <a:r>
              <a:rPr lang="en-US" sz="1800" b="1" baseline="-25000"/>
              <a:t>u</a:t>
            </a:r>
          </a:p>
        </p:txBody>
      </p:sp>
      <p:sp>
        <p:nvSpPr>
          <p:cNvPr id="25606" name="Line 1030"/>
          <p:cNvSpPr>
            <a:spLocks noChangeShapeType="1"/>
          </p:cNvSpPr>
          <p:nvPr/>
        </p:nvSpPr>
        <p:spPr bwMode="auto">
          <a:xfrm flipH="1">
            <a:off x="4800600" y="2895600"/>
            <a:ext cx="762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607" name="Rectangle 1031"/>
          <p:cNvSpPr>
            <a:spLocks noChangeArrowheads="1"/>
          </p:cNvSpPr>
          <p:nvPr/>
        </p:nvSpPr>
        <p:spPr bwMode="auto">
          <a:xfrm>
            <a:off x="304800" y="838200"/>
            <a:ext cx="8610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000" b="1"/>
              <a:t>FEL</a:t>
            </a:r>
            <a:r>
              <a:rPr lang="ja-JP" altLang="en-US" sz="2000" b="1"/>
              <a:t>’</a:t>
            </a:r>
            <a:r>
              <a:rPr lang="en-US" altLang="ja-JP" sz="2000" b="1"/>
              <a:t>s</a:t>
            </a:r>
            <a:r>
              <a:rPr lang="en-US" altLang="ja-JP" sz="2000" b="1">
                <a:solidFill>
                  <a:srgbClr val="FF0000"/>
                </a:solidFill>
              </a:rPr>
              <a:t> and </a:t>
            </a:r>
            <a:r>
              <a:rPr lang="en-US" altLang="ja-JP" sz="2000" b="1">
                <a:solidFill>
                  <a:schemeClr val="accent2"/>
                </a:solidFill>
              </a:rPr>
              <a:t>Thomson/Compton Sources</a:t>
            </a:r>
            <a:r>
              <a:rPr lang="en-US" altLang="ja-JP" sz="2000" b="1">
                <a:solidFill>
                  <a:srgbClr val="FF0000"/>
                </a:solidFill>
              </a:rPr>
              <a:t> common mechanism:</a:t>
            </a:r>
            <a:br>
              <a:rPr lang="en-US" altLang="ja-JP" sz="2000" b="1">
                <a:solidFill>
                  <a:srgbClr val="FF0000"/>
                </a:solidFill>
              </a:rPr>
            </a:br>
            <a:r>
              <a:rPr lang="en-US" altLang="ja-JP" sz="2000" b="1">
                <a:solidFill>
                  <a:srgbClr val="FF0000"/>
                </a:solidFill>
              </a:rPr>
              <a:t>collision between a relativistic electron and a (pseudo)electromagnetic wave</a:t>
            </a:r>
            <a:endParaRPr lang="it-IT" b="1">
              <a:solidFill>
                <a:srgbClr val="FF0000"/>
              </a:solidFill>
            </a:endParaRPr>
          </a:p>
        </p:txBody>
      </p:sp>
      <p:pic>
        <p:nvPicPr>
          <p:cNvPr id="25608" name="Picture 10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76800"/>
            <a:ext cx="8305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 Box 1033"/>
          <p:cNvSpPr txBox="1">
            <a:spLocks noChangeArrowheads="1"/>
          </p:cNvSpPr>
          <p:nvPr/>
        </p:nvSpPr>
        <p:spPr bwMode="auto">
          <a:xfrm>
            <a:off x="3657600" y="5029200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chemeClr val="accent2"/>
                </a:solidFill>
              </a:rPr>
              <a:t>20-150 MeV electrons</a:t>
            </a:r>
            <a:endParaRPr lang="en-US"/>
          </a:p>
        </p:txBody>
      </p:sp>
      <p:sp>
        <p:nvSpPr>
          <p:cNvPr id="25610" name="Rectangle 1034"/>
          <p:cNvSpPr>
            <a:spLocks noChangeArrowheads="1"/>
          </p:cNvSpPr>
          <p:nvPr/>
        </p:nvSpPr>
        <p:spPr bwMode="auto">
          <a:xfrm>
            <a:off x="5943600" y="5029200"/>
            <a:ext cx="1558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/>
              <a:t>0.8 </a:t>
            </a:r>
            <a:r>
              <a:rPr lang="en-US" sz="1800" b="1">
                <a:latin typeface="Symbol" charset="0"/>
                <a:sym typeface="Symbol" charset="0"/>
              </a:rPr>
              <a:t></a:t>
            </a:r>
            <a:r>
              <a:rPr lang="en-US" sz="1800" b="1"/>
              <a:t>m laser</a:t>
            </a:r>
            <a:r>
              <a:rPr lang="en-US" sz="1800" b="1">
                <a:latin typeface="Symbol" charset="0"/>
              </a:rPr>
              <a:t> l</a:t>
            </a:r>
            <a:endParaRPr lang="en-US" b="1" baseline="-25000"/>
          </a:p>
        </p:txBody>
      </p:sp>
      <p:sp>
        <p:nvSpPr>
          <p:cNvPr id="25611" name="Text Box 1035"/>
          <p:cNvSpPr txBox="1">
            <a:spLocks noChangeArrowheads="1"/>
          </p:cNvSpPr>
          <p:nvPr/>
        </p:nvSpPr>
        <p:spPr bwMode="auto">
          <a:xfrm>
            <a:off x="7861300" y="5105400"/>
            <a:ext cx="1293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chemeClr val="bg2"/>
                </a:solidFill>
              </a:rPr>
              <a:t>20-500 keV</a:t>
            </a:r>
          </a:p>
          <a:p>
            <a:r>
              <a:rPr lang="en-US" sz="1800" b="1">
                <a:solidFill>
                  <a:schemeClr val="bg2"/>
                </a:solidFill>
              </a:rPr>
              <a:t>photons</a:t>
            </a:r>
          </a:p>
        </p:txBody>
      </p:sp>
      <p:sp>
        <p:nvSpPr>
          <p:cNvPr id="25612" name="Line 1036"/>
          <p:cNvSpPr>
            <a:spLocks noChangeShapeType="1"/>
          </p:cNvSpPr>
          <p:nvPr/>
        </p:nvSpPr>
        <p:spPr bwMode="auto">
          <a:xfrm>
            <a:off x="228600" y="22098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613" name="Rectangle 1037"/>
          <p:cNvSpPr>
            <a:spLocks noChangeArrowheads="1"/>
          </p:cNvSpPr>
          <p:nvPr/>
        </p:nvSpPr>
        <p:spPr bwMode="auto">
          <a:xfrm>
            <a:off x="7239000" y="2209800"/>
            <a:ext cx="647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i="1"/>
              <a:t>3 km</a:t>
            </a:r>
            <a:endParaRPr lang="en-US" sz="1800" b="1" i="1" baseline="-25000"/>
          </a:p>
        </p:txBody>
      </p:sp>
      <p:sp>
        <p:nvSpPr>
          <p:cNvPr id="25614" name="Rectangle 1038"/>
          <p:cNvSpPr>
            <a:spLocks noChangeArrowheads="1"/>
          </p:cNvSpPr>
          <p:nvPr/>
        </p:nvSpPr>
        <p:spPr bwMode="auto">
          <a:xfrm>
            <a:off x="2819400" y="6248400"/>
            <a:ext cx="647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i="1"/>
              <a:t>20 m</a:t>
            </a:r>
            <a:endParaRPr lang="en-US" sz="1800" b="1" i="1" baseline="-25000"/>
          </a:p>
        </p:txBody>
      </p:sp>
      <p:pic>
        <p:nvPicPr>
          <p:cNvPr id="25615" name="Immagine 2" descr="infn-new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tangolo 16"/>
          <p:cNvSpPr/>
          <p:nvPr/>
        </p:nvSpPr>
        <p:spPr>
          <a:xfrm>
            <a:off x="755576" y="116632"/>
            <a:ext cx="8352928" cy="96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0000FF"/>
                </a:solidFill>
              </a:rPr>
              <a:t>The Classical E.M. view (Maxwell eq.): Thomson Sources as synchrotron radiation sources with electro-magnetic undulator</a:t>
            </a:r>
          </a:p>
        </p:txBody>
      </p:sp>
    </p:spTree>
    <p:extLst>
      <p:ext uri="{BB962C8B-B14F-4D97-AF65-F5344CB8AC3E}">
        <p14:creationId xmlns:p14="http://schemas.microsoft.com/office/powerpoint/2010/main" val="40259071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1B7EC997-8285-886B-ADCF-F7D68C66F8A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INFN– ACCELERATORI – Seminar – LASA - July 14th 2023</a:t>
            </a:r>
            <a:endParaRPr lang="en-US" sz="1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785B65-2A8C-83C1-620B-CFF75CBA5F5C}"/>
              </a:ext>
            </a:extLst>
          </p:cNvPr>
          <p:cNvSpPr txBox="1"/>
          <p:nvPr/>
        </p:nvSpPr>
        <p:spPr>
          <a:xfrm>
            <a:off x="791580" y="2293624"/>
            <a:ext cx="7848872" cy="2733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>
                <a:solidFill>
                  <a:srgbClr val="0000FF"/>
                </a:solidFill>
              </a:rPr>
              <a:t>Follow-ups in Astrophysics: cosmic background an-isotropy due to comptonization, Synchro-Compton catastrophe, non collimated cosmic gamma sources (SCS spreads high energy photons over full solid angle - ICS makes collimated photon beams, see </a:t>
            </a:r>
            <a:r>
              <a:rPr lang="en-US" b="1" i="1">
                <a:solidFill>
                  <a:srgbClr val="0000FF"/>
                </a:solidFill>
              </a:rPr>
              <a:t>Malcolm Longair,  High Energy Astro-Physics</a:t>
            </a:r>
            <a:r>
              <a:rPr lang="en-US" b="1">
                <a:solidFill>
                  <a:srgbClr val="0000FF"/>
                </a:solidFill>
              </a:rPr>
              <a:t>)</a:t>
            </a:r>
            <a:endParaRPr lang="en-US" b="1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6119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6" name="Picture 5" descr="Text, application&#10;&#10;Description automatically generated">
            <a:extLst>
              <a:ext uri="{FF2B5EF4-FFF2-40B4-BE49-F238E27FC236}">
                <a16:creationId xmlns:a16="http://schemas.microsoft.com/office/drawing/2014/main" id="{C311E714-A172-0BFA-F564-5D39C8D2C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116632"/>
            <a:ext cx="5686081" cy="1553271"/>
          </a:xfrm>
          <a:prstGeom prst="rect">
            <a:avLst/>
          </a:prstGeom>
        </p:spPr>
      </p:pic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ECDD73E-0B5D-9FD6-2705-5AA0FD771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2465" y="1735588"/>
            <a:ext cx="6751983" cy="5005780"/>
          </a:xfrm>
          <a:prstGeom prst="rect">
            <a:avLst/>
          </a:prstGeom>
        </p:spPr>
      </p:pic>
      <p:pic>
        <p:nvPicPr>
          <p:cNvPr id="11" name="Picture 10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57E746A3-4BEC-3B23-D5F4-DA71CBFFB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844704"/>
            <a:ext cx="3816424" cy="172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297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email&#10;&#10;Description automatically generated">
            <a:extLst>
              <a:ext uri="{FF2B5EF4-FFF2-40B4-BE49-F238E27FC236}">
                <a16:creationId xmlns:a16="http://schemas.microsoft.com/office/drawing/2014/main" id="{BDA10526-AD0A-F84B-5018-3856ACBEF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49" y="430318"/>
            <a:ext cx="7972779" cy="5910853"/>
          </a:xfrm>
          <a:prstGeom prst="rect">
            <a:avLst/>
          </a:prstGeom>
        </p:spPr>
      </p:pic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2" name="Segnaposto data 6">
            <a:extLst>
              <a:ext uri="{FF2B5EF4-FFF2-40B4-BE49-F238E27FC236}">
                <a16:creationId xmlns:a16="http://schemas.microsoft.com/office/drawing/2014/main" id="{BB75357A-9133-348E-D4DF-E0E8D8A3BCC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067944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Channeling 2023 Conference – Riccione – June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2603768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CFC2B43-364A-6813-CDB6-6C853EBDE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077072"/>
            <a:ext cx="5558576" cy="2448272"/>
          </a:xfrm>
          <a:prstGeom prst="rect">
            <a:avLst/>
          </a:prstGeom>
        </p:spPr>
      </p:pic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BF88E299-2EBE-6209-A0DE-7ED3549ACF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6620195"/>
              </p:ext>
            </p:extLst>
          </p:nvPr>
        </p:nvGraphicFramePr>
        <p:xfrm>
          <a:off x="5220072" y="1552678"/>
          <a:ext cx="4472291" cy="3162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276800" imgH="3024000" progId="Origin50.Graph">
                  <p:embed/>
                </p:oleObj>
              </mc:Choice>
              <mc:Fallback>
                <p:oleObj name="Graph" r:id="rId3" imgW="4276800" imgH="3024000" progId="Origin50.Graph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BF88E299-2EBE-6209-A0DE-7ED3549ACF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20072" y="1552678"/>
                        <a:ext cx="4472291" cy="31624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C529123A-616C-39EB-58F5-77FB0C8E43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9067283"/>
              </p:ext>
            </p:extLst>
          </p:nvPr>
        </p:nvGraphicFramePr>
        <p:xfrm>
          <a:off x="5278997" y="4149080"/>
          <a:ext cx="3685491" cy="2606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4276800" imgH="3024000" progId="Origin50.Graph">
                  <p:embed/>
                </p:oleObj>
              </mc:Choice>
              <mc:Fallback>
                <p:oleObj name="Graph" r:id="rId5" imgW="4276800" imgH="3024000" progId="Origin50.Graph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C529123A-616C-39EB-58F5-77FB0C8E43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78997" y="4149080"/>
                        <a:ext cx="3685491" cy="26061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19BE456-7CA5-141B-D946-D5CBCD974C25}"/>
              </a:ext>
            </a:extLst>
          </p:cNvPr>
          <p:cNvSpPr txBox="1"/>
          <p:nvPr/>
        </p:nvSpPr>
        <p:spPr>
          <a:xfrm>
            <a:off x="972337" y="44624"/>
            <a:ext cx="81361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Ultra-low emittance positron beams from deep recoil</a:t>
            </a:r>
          </a:p>
          <a:p>
            <a:pPr algn="ctr"/>
            <a:r>
              <a:rPr lang="en-GB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electron-photon collider: </a:t>
            </a:r>
            <a:r>
              <a:rPr lang="en-GB" b="1" i="1">
                <a:solidFill>
                  <a:srgbClr val="FF0000"/>
                </a:solidFill>
              </a:rPr>
              <a:t>5 GeV ERL vs. 5 keV FEL,   X=391 </a:t>
            </a:r>
            <a:endParaRPr lang="en-GB" b="1" i="1">
              <a:solidFill>
                <a:srgbClr val="FF0000"/>
              </a:solidFill>
              <a:latin typeface="Times" charset="0"/>
              <a:ea typeface="ＭＳ Ｐゴシック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2DF270-694C-46D8-38BE-1DF2D22767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77" y="29829"/>
            <a:ext cx="1096113" cy="6628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3A1EC8-8ED6-89E8-B992-447FEC64288D}"/>
              </a:ext>
            </a:extLst>
          </p:cNvPr>
          <p:cNvSpPr txBox="1"/>
          <p:nvPr/>
        </p:nvSpPr>
        <p:spPr>
          <a:xfrm>
            <a:off x="1619672" y="951111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u</a:t>
            </a:r>
            <a:r>
              <a:rPr lang="en-IT"/>
              <a:t>p to 10</a:t>
            </a:r>
            <a:r>
              <a:rPr lang="en-IT" baseline="30000"/>
              <a:t>13-14</a:t>
            </a:r>
            <a:r>
              <a:rPr lang="en-IT"/>
              <a:t> e</a:t>
            </a:r>
            <a:r>
              <a:rPr lang="en-IT" baseline="30000"/>
              <a:t>+</a:t>
            </a:r>
            <a:r>
              <a:rPr lang="en-IT"/>
              <a:t>/s at 50 MeV within 5% en. spread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D2718A-D3FB-5737-BE84-D10A64E225E3}"/>
              </a:ext>
            </a:extLst>
          </p:cNvPr>
          <p:cNvSpPr txBox="1"/>
          <p:nvPr/>
        </p:nvSpPr>
        <p:spPr>
          <a:xfrm>
            <a:off x="6860388" y="4313489"/>
            <a:ext cx="22481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000" b="1">
                <a:solidFill>
                  <a:srgbClr val="00B050"/>
                </a:solidFill>
              </a:rPr>
              <a:t>0.5 MeV/c</a:t>
            </a:r>
            <a:r>
              <a:rPr lang="en-IT" sz="2000" b="1" baseline="30000">
                <a:solidFill>
                  <a:srgbClr val="00B050"/>
                </a:solidFill>
              </a:rPr>
              <a:t> </a:t>
            </a:r>
            <a:r>
              <a:rPr lang="en-GB" sz="2000" b="1">
                <a:solidFill>
                  <a:srgbClr val="00B050"/>
                </a:solidFill>
              </a:rPr>
              <a:t>r</a:t>
            </a:r>
            <a:r>
              <a:rPr lang="en-IT" sz="2000" b="1">
                <a:solidFill>
                  <a:srgbClr val="00B050"/>
                </a:solidFill>
              </a:rPr>
              <a:t>ms</a:t>
            </a:r>
          </a:p>
          <a:p>
            <a:pPr algn="ctr"/>
            <a:r>
              <a:rPr lang="en-IT" sz="2000" b="1">
                <a:solidFill>
                  <a:srgbClr val="00B050"/>
                </a:solidFill>
              </a:rPr>
              <a:t>transv. momentum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4CAB5BF-2907-E70F-7E47-197FF2B7ABC0}"/>
              </a:ext>
            </a:extLst>
          </p:cNvPr>
          <p:cNvCxnSpPr>
            <a:cxnSpLocks/>
          </p:cNvCxnSpPr>
          <p:nvPr/>
        </p:nvCxnSpPr>
        <p:spPr bwMode="auto">
          <a:xfrm flipH="1">
            <a:off x="7734441" y="4938542"/>
            <a:ext cx="797999" cy="11915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288E1D5-5EC3-D9BD-4F73-079728052C07}"/>
              </a:ext>
            </a:extLst>
          </p:cNvPr>
          <p:cNvSpPr txBox="1"/>
          <p:nvPr/>
        </p:nvSpPr>
        <p:spPr>
          <a:xfrm>
            <a:off x="4211961" y="6105490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000" b="1">
                <a:solidFill>
                  <a:srgbClr val="0070C0"/>
                </a:solidFill>
              </a:rPr>
              <a:t>0.5-1*10</a:t>
            </a:r>
            <a:r>
              <a:rPr lang="en-IT" sz="2000" b="1" baseline="30000">
                <a:solidFill>
                  <a:srgbClr val="0070C0"/>
                </a:solidFill>
              </a:rPr>
              <a:t>-7</a:t>
            </a:r>
            <a:r>
              <a:rPr lang="en-IT" sz="2000" b="1">
                <a:solidFill>
                  <a:srgbClr val="0070C0"/>
                </a:solidFill>
              </a:rPr>
              <a:t> m</a:t>
            </a:r>
            <a:r>
              <a:rPr lang="en-IT" sz="2000" b="1" baseline="30000">
                <a:solidFill>
                  <a:srgbClr val="0070C0"/>
                </a:solidFill>
              </a:rPr>
              <a:t>.</a:t>
            </a:r>
            <a:r>
              <a:rPr lang="en-IT" sz="2000" b="1">
                <a:solidFill>
                  <a:srgbClr val="0070C0"/>
                </a:solidFill>
              </a:rPr>
              <a:t>rad rms </a:t>
            </a:r>
            <a:r>
              <a:rPr lang="en-GB" sz="2000" b="1">
                <a:solidFill>
                  <a:srgbClr val="0070C0"/>
                </a:solidFill>
              </a:rPr>
              <a:t>n</a:t>
            </a:r>
            <a:r>
              <a:rPr lang="en-IT" sz="2000" b="1">
                <a:solidFill>
                  <a:srgbClr val="0070C0"/>
                </a:solidFill>
              </a:rPr>
              <a:t>orm. transv. </a:t>
            </a:r>
            <a:r>
              <a:rPr lang="en-GB" sz="2000" b="1">
                <a:solidFill>
                  <a:srgbClr val="0070C0"/>
                </a:solidFill>
              </a:rPr>
              <a:t>e</a:t>
            </a:r>
            <a:r>
              <a:rPr lang="en-IT" sz="2000" b="1">
                <a:solidFill>
                  <a:srgbClr val="0070C0"/>
                </a:solidFill>
              </a:rPr>
              <a:t>mittance with  </a:t>
            </a:r>
            <a:r>
              <a:rPr lang="en-GB" sz="2000" b="1">
                <a:solidFill>
                  <a:srgbClr val="0070C0"/>
                </a:solidFill>
              </a:rPr>
              <a:t>r</a:t>
            </a:r>
            <a:r>
              <a:rPr lang="en-IT" sz="2000" b="1">
                <a:solidFill>
                  <a:srgbClr val="0070C0"/>
                </a:solidFill>
              </a:rPr>
              <a:t>ound beam (no-cooling)</a:t>
            </a:r>
          </a:p>
        </p:txBody>
      </p:sp>
      <p:pic>
        <p:nvPicPr>
          <p:cNvPr id="15" name="Picture 14" descr="Twin_schema_500">
            <a:extLst>
              <a:ext uri="{FF2B5EF4-FFF2-40B4-BE49-F238E27FC236}">
                <a16:creationId xmlns:a16="http://schemas.microsoft.com/office/drawing/2014/main" id="{6CB504A2-172C-E3E8-DB68-FDE7C6828CF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561" t="22426" r="4926" b="22278"/>
          <a:stretch>
            <a:fillRect/>
          </a:stretch>
        </p:blipFill>
        <p:spPr>
          <a:xfrm>
            <a:off x="611560" y="1794394"/>
            <a:ext cx="4520343" cy="19730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01D0EF-C2A4-30E0-5665-A3E378EF2059}"/>
              </a:ext>
            </a:extLst>
          </p:cNvPr>
          <p:cNvSpPr txBox="1"/>
          <p:nvPr/>
        </p:nvSpPr>
        <p:spPr>
          <a:xfrm>
            <a:off x="166920" y="1611469"/>
            <a:ext cx="10406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</a:t>
            </a:r>
            <a:r>
              <a:rPr lang="en-IT"/>
              <a:t>on of</a:t>
            </a:r>
          </a:p>
          <a:p>
            <a:r>
              <a:rPr lang="en-IT"/>
              <a:t>EXMP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68D732-01FC-B332-ADE6-EFDB09326A46}"/>
              </a:ext>
            </a:extLst>
          </p:cNvPr>
          <p:cNvSpPr txBox="1"/>
          <p:nvPr/>
        </p:nvSpPr>
        <p:spPr>
          <a:xfrm>
            <a:off x="6548757" y="2790509"/>
            <a:ext cx="1814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E</a:t>
            </a:r>
            <a:r>
              <a:rPr lang="en-IT" baseline="-25000"/>
              <a:t>cm</a:t>
            </a:r>
            <a:r>
              <a:rPr lang="en-IT"/>
              <a:t>=10 MeV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57C966-9523-F24B-00D0-A3748D05FD46}"/>
              </a:ext>
            </a:extLst>
          </p:cNvPr>
          <p:cNvSpPr txBox="1"/>
          <p:nvPr/>
        </p:nvSpPr>
        <p:spPr>
          <a:xfrm>
            <a:off x="235275" y="3229769"/>
            <a:ext cx="1968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E</a:t>
            </a:r>
            <a:r>
              <a:rPr lang="en-IT" baseline="-25000"/>
              <a:t>cm</a:t>
            </a:r>
            <a:r>
              <a:rPr lang="en-IT"/>
              <a:t>=346 MeV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9666C0-28E3-A852-4972-FAD1F0F259A8}"/>
              </a:ext>
            </a:extLst>
          </p:cNvPr>
          <p:cNvSpPr txBox="1"/>
          <p:nvPr/>
        </p:nvSpPr>
        <p:spPr>
          <a:xfrm>
            <a:off x="878157" y="6435418"/>
            <a:ext cx="3673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i="1"/>
              <a:t>V. Petrillo, A. Puppin – Whizard </a:t>
            </a:r>
          </a:p>
        </p:txBody>
      </p:sp>
    </p:spTree>
    <p:extLst>
      <p:ext uri="{BB962C8B-B14F-4D97-AF65-F5344CB8AC3E}">
        <p14:creationId xmlns:p14="http://schemas.microsoft.com/office/powerpoint/2010/main" val="9247805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2" name="Segnaposto data 6">
            <a:extLst>
              <a:ext uri="{FF2B5EF4-FFF2-40B4-BE49-F238E27FC236}">
                <a16:creationId xmlns:a16="http://schemas.microsoft.com/office/drawing/2014/main" id="{0BCC33AF-5C0E-1D78-15BA-A62092BAB52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067944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Channeling 2023 Conference – Riccione – June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1782763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1B490A-0D9F-A648-B374-B560945E2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130"/>
            <a:ext cx="9144000" cy="5928246"/>
          </a:xfrm>
          <a:prstGeom prst="rect">
            <a:avLst/>
          </a:prstGeom>
        </p:spPr>
      </p:pic>
      <p:sp>
        <p:nvSpPr>
          <p:cNvPr id="6" name="Rettangolo 4">
            <a:extLst>
              <a:ext uri="{FF2B5EF4-FFF2-40B4-BE49-F238E27FC236}">
                <a16:creationId xmlns:a16="http://schemas.microsoft.com/office/drawing/2014/main" id="{423F94D1-60C5-6442-8FA0-12B26D7ACB74}"/>
              </a:ext>
            </a:extLst>
          </p:cNvPr>
          <p:cNvSpPr/>
          <p:nvPr/>
        </p:nvSpPr>
        <p:spPr>
          <a:xfrm>
            <a:off x="107504" y="116632"/>
            <a:ext cx="8928992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C00000"/>
                </a:solidFill>
              </a:rPr>
              <a:t>Inverse Compton Sources rivaling/overcoming</a:t>
            </a:r>
          </a:p>
          <a:p>
            <a:pPr algn="ctr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C00000"/>
                </a:solidFill>
              </a:rPr>
              <a:t> Synchrotron Light Sources at photon energies above 80-100 keV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6B61D8-7925-E143-A459-D5911A3104A3}"/>
              </a:ext>
            </a:extLst>
          </p:cNvPr>
          <p:cNvSpPr txBox="1"/>
          <p:nvPr/>
        </p:nvSpPr>
        <p:spPr>
          <a:xfrm>
            <a:off x="127530" y="6381328"/>
            <a:ext cx="84407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it-IT" sz="1400"/>
              <a:t>I.C.S.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42B796-A65F-FD4E-ACD9-12FDE6F484A0}"/>
              </a:ext>
            </a:extLst>
          </p:cNvPr>
          <p:cNvSpPr txBox="1"/>
          <p:nvPr/>
        </p:nvSpPr>
        <p:spPr>
          <a:xfrm>
            <a:off x="5652120" y="2946430"/>
            <a:ext cx="690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/>
              <a:t>STAR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EFC1979-46F7-C04C-A743-6C014C39B5CC}"/>
              </a:ext>
            </a:extLst>
          </p:cNvPr>
          <p:cNvSpPr/>
          <p:nvPr/>
        </p:nvSpPr>
        <p:spPr bwMode="auto">
          <a:xfrm rot="20291464">
            <a:off x="7472637" y="1786063"/>
            <a:ext cx="1671482" cy="25736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1862D5-5BD4-144E-A686-1DD6C92A416B}"/>
              </a:ext>
            </a:extLst>
          </p:cNvPr>
          <p:cNvSpPr txBox="1"/>
          <p:nvPr/>
        </p:nvSpPr>
        <p:spPr>
          <a:xfrm rot="20253610">
            <a:off x="7617009" y="1721796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/>
              <a:t>ELI-NP-GBS</a:t>
            </a:r>
          </a:p>
        </p:txBody>
      </p:sp>
    </p:spTree>
    <p:extLst>
      <p:ext uri="{BB962C8B-B14F-4D97-AF65-F5344CB8AC3E}">
        <p14:creationId xmlns:p14="http://schemas.microsoft.com/office/powerpoint/2010/main" val="22979967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332656"/>
            <a:ext cx="8064896" cy="1008112"/>
          </a:xfrm>
        </p:spPr>
        <p:txBody>
          <a:bodyPr/>
          <a:lstStyle/>
          <a:p>
            <a:r>
              <a:rPr lang="en-US" sz="2800" b="1" i="1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Inverse Compton Sources, Overview, Theory, Main Technological Challenges </a:t>
            </a:r>
            <a:r>
              <a:rPr lang="mr-IN" sz="2800" b="1" i="1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–</a:t>
            </a:r>
            <a:r>
              <a:rPr lang="en-US" sz="2800" b="1" i="1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 Photonic Colliders</a:t>
            </a:r>
            <a:endParaRPr lang="en-US" sz="2800" b="1" i="1">
              <a:solidFill>
                <a:srgbClr val="FF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sp>
        <p:nvSpPr>
          <p:cNvPr id="18436" name="Segnaposto data 6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  <p:pic>
        <p:nvPicPr>
          <p:cNvPr id="18437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179512" y="1628800"/>
            <a:ext cx="883920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>
                <a:solidFill>
                  <a:srgbClr val="008000"/>
                </a:solidFill>
              </a:rPr>
              <a:t>New Generation of </a:t>
            </a:r>
            <a:r>
              <a:rPr lang="en-US" b="1" i="1">
                <a:solidFill>
                  <a:srgbClr val="008000"/>
                </a:solidFill>
              </a:rPr>
              <a:t>X/</a:t>
            </a:r>
            <a:r>
              <a:rPr lang="en-US" b="1" i="1">
                <a:solidFill>
                  <a:srgbClr val="008000"/>
                </a:solidFill>
                <a:latin typeface="Symbol" charset="2"/>
                <a:cs typeface="Symbol" charset="2"/>
              </a:rPr>
              <a:t>g</a:t>
            </a:r>
            <a:r>
              <a:rPr lang="en-US" b="1">
                <a:solidFill>
                  <a:srgbClr val="008000"/>
                </a:solidFill>
              </a:rPr>
              <a:t> ray beams via electron-photon beam collisions for advanced applications in medicine/biology-material science/cultural heritage/national security </a:t>
            </a:r>
            <a:r>
              <a:rPr lang="en-US" b="1" i="1">
                <a:solidFill>
                  <a:srgbClr val="008000"/>
                </a:solidFill>
              </a:rPr>
              <a:t>and</a:t>
            </a:r>
            <a:r>
              <a:rPr lang="en-US" b="1">
                <a:solidFill>
                  <a:srgbClr val="008000"/>
                </a:solidFill>
              </a:rPr>
              <a:t> fundamental research in nuclear physics and high energy physics (</a:t>
            </a:r>
            <a:r>
              <a:rPr lang="en-US" b="1" i="1">
                <a:solidFill>
                  <a:srgbClr val="008000"/>
                </a:solidFill>
              </a:rPr>
              <a:t>e-</a:t>
            </a:r>
            <a:r>
              <a:rPr lang="en-US" b="1" i="1">
                <a:solidFill>
                  <a:srgbClr val="008000"/>
                </a:solidFill>
                <a:latin typeface="Symbol" charset="2"/>
                <a:cs typeface="Symbol" charset="2"/>
              </a:rPr>
              <a:t>g</a:t>
            </a:r>
            <a:r>
              <a:rPr lang="en-US" b="1">
                <a:solidFill>
                  <a:srgbClr val="008000"/>
                </a:solidFill>
              </a:rPr>
              <a:t>, </a:t>
            </a:r>
            <a:r>
              <a:rPr lang="en-US" b="1" i="1">
                <a:solidFill>
                  <a:srgbClr val="008000"/>
                </a:solidFill>
                <a:latin typeface="Symbol" charset="2"/>
                <a:cs typeface="Symbol" charset="2"/>
              </a:rPr>
              <a:t>g</a:t>
            </a:r>
            <a:r>
              <a:rPr lang="en-US" b="1">
                <a:solidFill>
                  <a:srgbClr val="008000"/>
                </a:solidFill>
              </a:rPr>
              <a:t>-</a:t>
            </a:r>
            <a:r>
              <a:rPr lang="en-US" b="1" i="1">
                <a:solidFill>
                  <a:srgbClr val="008000"/>
                </a:solidFill>
                <a:latin typeface="Symbol" charset="2"/>
                <a:cs typeface="Symbol" charset="2"/>
              </a:rPr>
              <a:t>g</a:t>
            </a:r>
            <a:r>
              <a:rPr lang="en-US" b="1">
                <a:solidFill>
                  <a:srgbClr val="008000"/>
                </a:solidFill>
              </a:rPr>
              <a:t> colliders, pol. </a:t>
            </a:r>
            <a:r>
              <a:rPr lang="en-US" b="1" i="1">
                <a:solidFill>
                  <a:srgbClr val="008000"/>
                </a:solidFill>
              </a:rPr>
              <a:t>e</a:t>
            </a:r>
            <a:r>
              <a:rPr lang="en-US" b="1" i="1" baseline="30000">
                <a:solidFill>
                  <a:srgbClr val="008000"/>
                </a:solidFill>
              </a:rPr>
              <a:t>+</a:t>
            </a:r>
            <a:r>
              <a:rPr lang="en-US" b="1">
                <a:solidFill>
                  <a:srgbClr val="008000"/>
                </a:solidFill>
              </a:rPr>
              <a:t> beams, hadron. physics, etc)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/>
              <a:t>Inverse Compton Sources (ICS) are e</a:t>
            </a:r>
            <a:r>
              <a:rPr lang="en-US" b="1" baseline="30000"/>
              <a:t>-</a:t>
            </a:r>
            <a:r>
              <a:rPr lang="en-US" b="1"/>
              <a:t>/photon colliders aimed at producing secondary beams of photons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>
                <a:solidFill>
                  <a:srgbClr val="0000FF"/>
                </a:solidFill>
              </a:rPr>
              <a:t>Several Test-Facilities world-wide: after a decade of machine test&amp;development we are entering the era of User Facilities in </a:t>
            </a:r>
            <a:r>
              <a:rPr lang="en-US" b="1" i="1">
                <a:solidFill>
                  <a:srgbClr val="0000FF"/>
                </a:solidFill>
              </a:rPr>
              <a:t>X</a:t>
            </a:r>
            <a:r>
              <a:rPr lang="en-US" b="1">
                <a:solidFill>
                  <a:srgbClr val="0000FF"/>
                </a:solidFill>
              </a:rPr>
              <a:t>-ray imaging and </a:t>
            </a:r>
            <a:r>
              <a:rPr lang="en-US" b="1" i="1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b="1">
                <a:solidFill>
                  <a:srgbClr val="0000FF"/>
                </a:solidFill>
              </a:rPr>
              <a:t>-ray Nuclear Physics and Photonics</a:t>
            </a:r>
          </a:p>
        </p:txBody>
      </p:sp>
    </p:spTree>
    <p:extLst>
      <p:ext uri="{BB962C8B-B14F-4D97-AF65-F5344CB8AC3E}">
        <p14:creationId xmlns:p14="http://schemas.microsoft.com/office/powerpoint/2010/main" val="287851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13"/>
          <p:cNvSpPr>
            <a:spLocks noChangeArrowheads="1"/>
          </p:cNvSpPr>
          <p:nvPr/>
        </p:nvSpPr>
        <p:spPr bwMode="auto">
          <a:xfrm>
            <a:off x="152400" y="1700808"/>
            <a:ext cx="883920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>
                <a:solidFill>
                  <a:srgbClr val="0000FF"/>
                </a:solidFill>
                <a:cs typeface="Symbol" charset="0"/>
              </a:rPr>
              <a:t>Need of </a:t>
            </a:r>
            <a:r>
              <a:rPr lang="en-US" b="1" i="1">
                <a:solidFill>
                  <a:srgbClr val="0000FF"/>
                </a:solidFill>
                <a:cs typeface="Symbol" charset="0"/>
              </a:rPr>
              <a:t>high peak brightness/high average current</a:t>
            </a:r>
            <a:r>
              <a:rPr lang="en-US" b="1">
                <a:solidFill>
                  <a:srgbClr val="0000FF"/>
                </a:solidFill>
                <a:cs typeface="Symbol" charset="0"/>
              </a:rPr>
              <a:t> electron beams (cmp. FEL</a:t>
            </a:r>
            <a:r>
              <a:rPr lang="ja-JP" altLang="en-US" b="1">
                <a:solidFill>
                  <a:srgbClr val="0000FF"/>
                </a:solidFill>
                <a:cs typeface="Symbol" charset="0"/>
              </a:rPr>
              <a:t>’</a:t>
            </a:r>
            <a:r>
              <a:rPr lang="en-US" altLang="ja-JP" b="1">
                <a:solidFill>
                  <a:srgbClr val="0000FF"/>
                </a:solidFill>
                <a:cs typeface="Symbol" charset="0"/>
              </a:rPr>
              <a:t>s drivers) </a:t>
            </a:r>
            <a:r>
              <a:rPr lang="en-US" altLang="ja-JP" b="1" i="1">
                <a:solidFill>
                  <a:srgbClr val="0000FF"/>
                </a:solidFill>
                <a:cs typeface="Symbol" charset="0"/>
              </a:rPr>
              <a:t>fsec-class </a:t>
            </a:r>
            <a:r>
              <a:rPr lang="en-US" altLang="ja-JP" b="1">
                <a:solidFill>
                  <a:srgbClr val="0000FF"/>
                </a:solidFill>
                <a:cs typeface="Symbol" charset="0"/>
              </a:rPr>
              <a:t>synchronized and </a:t>
            </a:r>
            <a:r>
              <a:rPr lang="en-US" altLang="ja-JP" b="1" i="1">
                <a:solidFill>
                  <a:srgbClr val="0000FF"/>
                </a:solidFill>
                <a:latin typeface="Symbol" charset="0"/>
                <a:cs typeface="Symbol" charset="0"/>
              </a:rPr>
              <a:t>m</a:t>
            </a:r>
            <a:r>
              <a:rPr lang="en-US" altLang="ja-JP" b="1" i="1">
                <a:solidFill>
                  <a:srgbClr val="0000FF"/>
                </a:solidFill>
                <a:cs typeface="Symbol" charset="0"/>
              </a:rPr>
              <a:t>m-</a:t>
            </a:r>
            <a:r>
              <a:rPr lang="en-US" altLang="ja-JP" b="1" i="1">
                <a:solidFill>
                  <a:srgbClr val="0000FF"/>
                </a:solidFill>
                <a:latin typeface="Symbol" charset="0"/>
                <a:cs typeface="Symbol" charset="0"/>
              </a:rPr>
              <a:t>m</a:t>
            </a:r>
            <a:r>
              <a:rPr lang="en-US" altLang="ja-JP" b="1" i="1">
                <a:solidFill>
                  <a:srgbClr val="0000FF"/>
                </a:solidFill>
                <a:cs typeface="Symbol" charset="0"/>
              </a:rPr>
              <a:t>rad</a:t>
            </a:r>
            <a:r>
              <a:rPr lang="en-US" altLang="ja-JP" b="1">
                <a:solidFill>
                  <a:srgbClr val="0000FF"/>
                </a:solidFill>
                <a:cs typeface="Symbol" charset="0"/>
              </a:rPr>
              <a:t>-</a:t>
            </a:r>
            <a:r>
              <a:rPr lang="en-US" altLang="ja-JP" b="1" i="1">
                <a:solidFill>
                  <a:srgbClr val="0000FF"/>
                </a:solidFill>
                <a:cs typeface="Symbol" charset="0"/>
              </a:rPr>
              <a:t>scale</a:t>
            </a:r>
            <a:r>
              <a:rPr lang="en-US" altLang="ja-JP" b="1">
                <a:solidFill>
                  <a:srgbClr val="0000FF"/>
                </a:solidFill>
                <a:cs typeface="Symbol" charset="0"/>
              </a:rPr>
              <a:t> aligned to </a:t>
            </a:r>
            <a:r>
              <a:rPr lang="en-US" altLang="ja-JP" b="1" i="1">
                <a:solidFill>
                  <a:srgbClr val="0000FF"/>
                </a:solidFill>
                <a:cs typeface="Symbol" charset="0"/>
              </a:rPr>
              <a:t>high peak/average power</a:t>
            </a:r>
            <a:r>
              <a:rPr lang="en-US" altLang="ja-JP" b="1">
                <a:solidFill>
                  <a:srgbClr val="0000FF"/>
                </a:solidFill>
                <a:cs typeface="Symbol" charset="0"/>
              </a:rPr>
              <a:t> laser beams</a:t>
            </a:r>
            <a:endParaRPr lang="en-US" altLang="ja-JP" i="1">
              <a:solidFill>
                <a:srgbClr val="FF0000"/>
              </a:solidFill>
              <a:cs typeface="Symbol" charset="0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>
                <a:cs typeface="Symbol" charset="0"/>
              </a:rPr>
              <a:t>Main goal for Nuclear Physics and Nuclear Photonics: 	</a:t>
            </a:r>
            <a:r>
              <a:rPr lang="en-US" b="1" i="1">
                <a:cs typeface="Symbol" charset="0"/>
              </a:rPr>
              <a:t>Spectral Densities</a:t>
            </a:r>
            <a:r>
              <a:rPr lang="en-US" b="1">
                <a:cs typeface="Symbol" charset="0"/>
              </a:rPr>
              <a:t> &gt; 10</a:t>
            </a:r>
            <a:r>
              <a:rPr lang="en-US" b="1" baseline="30000">
                <a:cs typeface="Symbol" charset="0"/>
              </a:rPr>
              <a:t>4</a:t>
            </a:r>
            <a:r>
              <a:rPr lang="en-US" b="1">
                <a:cs typeface="Symbol" charset="0"/>
              </a:rPr>
              <a:t> </a:t>
            </a:r>
            <a:r>
              <a:rPr lang="en-US" b="1" i="1">
                <a:cs typeface="Symbol" charset="0"/>
              </a:rPr>
              <a:t>N</a:t>
            </a:r>
            <a:r>
              <a:rPr lang="en-US" b="1" i="1" baseline="-25000">
                <a:cs typeface="Symbol" charset="0"/>
              </a:rPr>
              <a:t>ph</a:t>
            </a:r>
            <a:r>
              <a:rPr lang="en-US" b="1" i="1">
                <a:cs typeface="Symbol" charset="0"/>
              </a:rPr>
              <a:t>/(s</a:t>
            </a:r>
            <a:r>
              <a:rPr lang="en-US" b="1" i="1" baseline="30000">
                <a:cs typeface="Symbol" charset="0"/>
              </a:rPr>
              <a:t>.</a:t>
            </a:r>
            <a:r>
              <a:rPr lang="en-US" b="1" i="1">
                <a:cs typeface="Symbol" charset="0"/>
              </a:rPr>
              <a:t>eV)</a:t>
            </a:r>
            <a:r>
              <a:rPr lang="en-US" b="1">
                <a:cs typeface="Symbol" charset="0"/>
              </a:rPr>
              <a:t>					photon energy range 1-20 MeV, </a:t>
            </a:r>
            <a:r>
              <a:rPr lang="en-US" b="1" i="1">
                <a:cs typeface="Symbol" charset="0"/>
              </a:rPr>
              <a:t>bandwidths</a:t>
            </a:r>
            <a:r>
              <a:rPr lang="en-US" b="1">
                <a:cs typeface="Symbol" charset="0"/>
              </a:rPr>
              <a:t> 10</a:t>
            </a:r>
            <a:r>
              <a:rPr lang="en-US" b="1" baseline="30000">
                <a:cs typeface="Symbol" charset="0"/>
              </a:rPr>
              <a:t>-3</a:t>
            </a:r>
            <a:r>
              <a:rPr lang="en-US" b="1">
                <a:cs typeface="Symbol" charset="0"/>
              </a:rPr>
              <a:t> class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>
                <a:solidFill>
                  <a:srgbClr val="008000"/>
                </a:solidFill>
                <a:cs typeface="Symbol" charset="0"/>
              </a:rPr>
              <a:t>Main goal for Medical Applications with </a:t>
            </a:r>
            <a:r>
              <a:rPr lang="en-US" b="1" i="1">
                <a:solidFill>
                  <a:srgbClr val="008000"/>
                </a:solidFill>
                <a:cs typeface="Symbol" charset="0"/>
              </a:rPr>
              <a:t>X</a:t>
            </a:r>
            <a:r>
              <a:rPr lang="en-US" b="1">
                <a:solidFill>
                  <a:srgbClr val="008000"/>
                </a:solidFill>
                <a:cs typeface="Symbol" charset="0"/>
              </a:rPr>
              <a:t>-rays: tunability in the 20-120 keV range, good mono-chromaticity (1-10 %), high flux (10</a:t>
            </a:r>
            <a:r>
              <a:rPr lang="en-US" b="1" baseline="30000">
                <a:solidFill>
                  <a:srgbClr val="008000"/>
                </a:solidFill>
                <a:cs typeface="Symbol" charset="0"/>
              </a:rPr>
              <a:t>11</a:t>
            </a:r>
            <a:r>
              <a:rPr lang="en-US" b="1">
                <a:solidFill>
                  <a:srgbClr val="008000"/>
                </a:solidFill>
                <a:cs typeface="Symbol" charset="0"/>
              </a:rPr>
              <a:t> min., 10</a:t>
            </a:r>
            <a:r>
              <a:rPr lang="en-US" b="1" baseline="30000">
                <a:solidFill>
                  <a:srgbClr val="008000"/>
                </a:solidFill>
                <a:cs typeface="Symbol" charset="0"/>
              </a:rPr>
              <a:t>12</a:t>
            </a:r>
            <a:r>
              <a:rPr lang="en-US" b="1">
                <a:solidFill>
                  <a:srgbClr val="008000"/>
                </a:solidFill>
                <a:cs typeface="Symbol" charset="0"/>
              </a:rPr>
              <a:t> for radio-imaging, 10</a:t>
            </a:r>
            <a:r>
              <a:rPr lang="en-US" b="1" baseline="30000">
                <a:solidFill>
                  <a:srgbClr val="008000"/>
                </a:solidFill>
                <a:cs typeface="Symbol" charset="0"/>
              </a:rPr>
              <a:t>13</a:t>
            </a:r>
            <a:r>
              <a:rPr lang="en-US" b="1">
                <a:solidFill>
                  <a:srgbClr val="008000"/>
                </a:solidFill>
                <a:cs typeface="Symbol" charset="0"/>
              </a:rPr>
              <a:t> for radio-therapy)</a:t>
            </a:r>
          </a:p>
        </p:txBody>
      </p:sp>
      <p:sp>
        <p:nvSpPr>
          <p:cNvPr id="20482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sp>
        <p:nvSpPr>
          <p:cNvPr id="20483" name="Segnaposto data 6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  <p:pic>
        <p:nvPicPr>
          <p:cNvPr id="20484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043608" y="446358"/>
            <a:ext cx="7488832" cy="96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FF0000"/>
                </a:solidFill>
              </a:rPr>
              <a:t>Challenges of </a:t>
            </a:r>
            <a:r>
              <a:rPr lang="en-US" b="1" i="1">
                <a:solidFill>
                  <a:srgbClr val="FF0000"/>
                </a:solidFill>
              </a:rPr>
              <a:t>electron-(optical)photon colliders</a:t>
            </a:r>
            <a:r>
              <a:rPr lang="en-US" b="1">
                <a:solidFill>
                  <a:srgbClr val="FF0000"/>
                </a:solidFill>
              </a:rPr>
              <a:t> as </a:t>
            </a:r>
            <a:r>
              <a:rPr lang="en-US" b="1" i="1">
                <a:solidFill>
                  <a:srgbClr val="FF0000"/>
                </a:solidFill>
              </a:rPr>
              <a:t>X/</a:t>
            </a:r>
            <a:r>
              <a:rPr lang="en-US" b="1" i="1">
                <a:solidFill>
                  <a:srgbClr val="FF0000"/>
                </a:solidFill>
                <a:latin typeface="Symbol" charset="0"/>
                <a:cs typeface="Symbol" charset="0"/>
              </a:rPr>
              <a:t>g </a:t>
            </a:r>
            <a:r>
              <a:rPr lang="en-US" b="1">
                <a:solidFill>
                  <a:srgbClr val="FF0000"/>
                </a:solidFill>
                <a:cs typeface="Symbol" charset="0"/>
              </a:rPr>
              <a:t> beam Sources using Compton back-scattering</a:t>
            </a:r>
          </a:p>
        </p:txBody>
      </p:sp>
    </p:spTree>
    <p:extLst>
      <p:ext uri="{BB962C8B-B14F-4D97-AF65-F5344CB8AC3E}">
        <p14:creationId xmlns:p14="http://schemas.microsoft.com/office/powerpoint/2010/main" val="207478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13"/>
          <p:cNvSpPr>
            <a:spLocks noChangeArrowheads="1"/>
          </p:cNvSpPr>
          <p:nvPr/>
        </p:nvSpPr>
        <p:spPr bwMode="auto">
          <a:xfrm>
            <a:off x="152400" y="1629395"/>
            <a:ext cx="8839200" cy="359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>
                <a:solidFill>
                  <a:srgbClr val="0000FF"/>
                </a:solidFill>
              </a:rPr>
              <a:t>Main goal for </a:t>
            </a:r>
            <a:r>
              <a:rPr lang="en-US" b="1" i="1">
                <a:solidFill>
                  <a:srgbClr val="0000FF"/>
                </a:solidFill>
              </a:rPr>
              <a:t>MeV-class </a:t>
            </a:r>
            <a:r>
              <a:rPr lang="en-US" b="1" i="1">
                <a:solidFill>
                  <a:srgbClr val="0000FF"/>
                </a:solidFill>
                <a:latin typeface="Symbol" charset="0"/>
                <a:cs typeface="Symbol" charset="0"/>
              </a:rPr>
              <a:t>g - g</a:t>
            </a:r>
            <a:r>
              <a:rPr lang="en-US" b="1">
                <a:solidFill>
                  <a:srgbClr val="0000FF"/>
                </a:solidFill>
                <a:cs typeface="Symbol" charset="0"/>
              </a:rPr>
              <a:t>   and   </a:t>
            </a:r>
            <a:r>
              <a:rPr lang="en-US" b="1" i="1">
                <a:solidFill>
                  <a:srgbClr val="0000FF"/>
                </a:solidFill>
                <a:cs typeface="Symbol" charset="0"/>
              </a:rPr>
              <a:t>TeV</a:t>
            </a:r>
            <a:r>
              <a:rPr lang="en-US" b="1">
                <a:solidFill>
                  <a:srgbClr val="0000FF"/>
                </a:solidFill>
                <a:cs typeface="Symbol" charset="0"/>
              </a:rPr>
              <a:t>  </a:t>
            </a:r>
            <a:r>
              <a:rPr lang="en-US" b="1" i="1">
                <a:solidFill>
                  <a:srgbClr val="0000FF"/>
                </a:solidFill>
                <a:latin typeface="Symbol" charset="0"/>
                <a:cs typeface="Symbol" charset="0"/>
              </a:rPr>
              <a:t>g </a:t>
            </a:r>
            <a:r>
              <a:rPr lang="en-US" b="1">
                <a:solidFill>
                  <a:srgbClr val="0000FF"/>
                </a:solidFill>
                <a:cs typeface="Symbol" charset="0"/>
              </a:rPr>
              <a:t>- nucleon colliders:	</a:t>
            </a:r>
            <a:r>
              <a:rPr lang="en-US" b="1" i="1">
                <a:solidFill>
                  <a:srgbClr val="0000FF"/>
                </a:solidFill>
                <a:cs typeface="Symbol" charset="0"/>
              </a:rPr>
              <a:t>Peak Brilliance </a:t>
            </a:r>
            <a:r>
              <a:rPr lang="en-US" b="1">
                <a:solidFill>
                  <a:srgbClr val="0000FF"/>
                </a:solidFill>
                <a:cs typeface="Symbol" charset="0"/>
              </a:rPr>
              <a:t>&gt; 10</a:t>
            </a:r>
            <a:r>
              <a:rPr lang="en-US" b="1" baseline="30000">
                <a:solidFill>
                  <a:srgbClr val="0000FF"/>
                </a:solidFill>
                <a:cs typeface="Symbol" charset="0"/>
              </a:rPr>
              <a:t>21</a:t>
            </a:r>
            <a:r>
              <a:rPr lang="en-US" b="1">
                <a:solidFill>
                  <a:srgbClr val="0000FF"/>
                </a:solidFill>
                <a:cs typeface="Symbol" charset="0"/>
              </a:rPr>
              <a:t> </a:t>
            </a:r>
            <a:r>
              <a:rPr lang="en-US" sz="2000" b="1" i="1">
                <a:solidFill>
                  <a:srgbClr val="0000FF"/>
                </a:solidFill>
                <a:cs typeface="Symbol" charset="0"/>
              </a:rPr>
              <a:t>N</a:t>
            </a:r>
            <a:r>
              <a:rPr lang="en-US" sz="2000" b="1" i="1" baseline="-25000">
                <a:solidFill>
                  <a:srgbClr val="0000FF"/>
                </a:solidFill>
                <a:cs typeface="Symbol" charset="0"/>
              </a:rPr>
              <a:t>ph</a:t>
            </a:r>
            <a:r>
              <a:rPr lang="en-US" sz="2000" b="1" i="1">
                <a:solidFill>
                  <a:srgbClr val="0000FF"/>
                </a:solidFill>
                <a:cs typeface="Symbol" charset="0"/>
              </a:rPr>
              <a:t>/(s</a:t>
            </a:r>
            <a:r>
              <a:rPr lang="en-US" sz="2000" b="1" i="1" baseline="30000">
                <a:solidFill>
                  <a:srgbClr val="0000FF"/>
                </a:solidFill>
                <a:cs typeface="Symbol" charset="0"/>
              </a:rPr>
              <a:t>.</a:t>
            </a:r>
            <a:r>
              <a:rPr lang="en-US" sz="2000" b="1" i="1">
                <a:solidFill>
                  <a:srgbClr val="0000FF"/>
                </a:solidFill>
                <a:cs typeface="Symbol" charset="0"/>
              </a:rPr>
              <a:t>mm</a:t>
            </a:r>
            <a:r>
              <a:rPr lang="en-US" sz="2000" b="1" i="1" baseline="30000">
                <a:solidFill>
                  <a:srgbClr val="0000FF"/>
                </a:solidFill>
                <a:cs typeface="Symbol" charset="0"/>
              </a:rPr>
              <a:t>2.</a:t>
            </a:r>
            <a:r>
              <a:rPr lang="en-US" sz="2000" b="1" i="1">
                <a:solidFill>
                  <a:srgbClr val="0000FF"/>
                </a:solidFill>
                <a:cs typeface="Symbol" charset="0"/>
              </a:rPr>
              <a:t>mrad</a:t>
            </a:r>
            <a:r>
              <a:rPr lang="en-US" sz="2000" b="1" i="1" baseline="30000">
                <a:solidFill>
                  <a:srgbClr val="0000FF"/>
                </a:solidFill>
                <a:cs typeface="Symbol" charset="0"/>
              </a:rPr>
              <a:t>2.</a:t>
            </a:r>
            <a:r>
              <a:rPr lang="en-US" sz="2000" b="1" i="1">
                <a:solidFill>
                  <a:srgbClr val="0000FF"/>
                </a:solidFill>
                <a:cs typeface="Symbol" charset="0"/>
              </a:rPr>
              <a:t>0.1%)</a:t>
            </a:r>
            <a:r>
              <a:rPr lang="en-US" b="1" i="1">
                <a:solidFill>
                  <a:srgbClr val="0000FF"/>
                </a:solidFill>
                <a:cs typeface="Symbol" charset="0"/>
              </a:rPr>
              <a:t>  </a:t>
            </a:r>
            <a:r>
              <a:rPr lang="en-US" b="1">
                <a:solidFill>
                  <a:srgbClr val="0000FF"/>
                </a:solidFill>
                <a:cs typeface="Symbol" charset="0"/>
              </a:rPr>
              <a:t>10</a:t>
            </a:r>
            <a:r>
              <a:rPr lang="en-US" b="1" baseline="30000">
                <a:solidFill>
                  <a:srgbClr val="0000FF"/>
                </a:solidFill>
                <a:cs typeface="Symbol" charset="0"/>
              </a:rPr>
              <a:t>9</a:t>
            </a:r>
            <a:r>
              <a:rPr lang="en-US" b="1">
                <a:solidFill>
                  <a:srgbClr val="0000FF"/>
                </a:solidFill>
                <a:cs typeface="Symbol" charset="0"/>
              </a:rPr>
              <a:t>&lt;</a:t>
            </a:r>
            <a:r>
              <a:rPr lang="en-US" b="1" i="1">
                <a:solidFill>
                  <a:srgbClr val="0000FF"/>
                </a:solidFill>
                <a:cs typeface="Symbol" charset="0"/>
              </a:rPr>
              <a:t>N</a:t>
            </a:r>
            <a:r>
              <a:rPr lang="en-US" b="1" i="1" baseline="-25000">
                <a:solidFill>
                  <a:srgbClr val="0000FF"/>
                </a:solidFill>
                <a:cs typeface="Symbol" charset="0"/>
              </a:rPr>
              <a:t>ph</a:t>
            </a:r>
            <a:r>
              <a:rPr lang="en-US" b="1">
                <a:solidFill>
                  <a:srgbClr val="0000FF"/>
                </a:solidFill>
                <a:cs typeface="Symbol" charset="0"/>
              </a:rPr>
              <a:t>&lt;10</a:t>
            </a:r>
            <a:r>
              <a:rPr lang="en-US" b="1" baseline="30000">
                <a:solidFill>
                  <a:srgbClr val="0000FF"/>
                </a:solidFill>
                <a:cs typeface="Symbol" charset="0"/>
              </a:rPr>
              <a:t>13</a:t>
            </a:r>
            <a:r>
              <a:rPr lang="en-US" b="1">
                <a:solidFill>
                  <a:srgbClr val="0000FF"/>
                </a:solidFill>
                <a:cs typeface="Symbol" charset="0"/>
              </a:rPr>
              <a:t>		Source spot size </a:t>
            </a:r>
            <a:r>
              <a:rPr lang="en-US" b="1" i="1">
                <a:solidFill>
                  <a:srgbClr val="0000FF"/>
                </a:solidFill>
                <a:latin typeface="Symbol" charset="0"/>
                <a:cs typeface="Symbol" charset="0"/>
              </a:rPr>
              <a:t>m</a:t>
            </a:r>
            <a:r>
              <a:rPr lang="en-US" b="1" i="1">
                <a:solidFill>
                  <a:srgbClr val="0000FF"/>
                </a:solidFill>
                <a:cs typeface="Symbol" charset="0"/>
              </a:rPr>
              <a:t>m</a:t>
            </a:r>
            <a:r>
              <a:rPr lang="en-US" b="1">
                <a:solidFill>
                  <a:srgbClr val="0000FF"/>
                </a:solidFill>
                <a:cs typeface="Symbol" charset="0"/>
              </a:rPr>
              <a:t>-scale (low diffraction, few </a:t>
            </a:r>
            <a:r>
              <a:rPr lang="en-US" b="1" i="1">
                <a:solidFill>
                  <a:srgbClr val="0000FF"/>
                </a:solidFill>
                <a:latin typeface="Symbol" charset="0"/>
                <a:cs typeface="Symbol" charset="0"/>
              </a:rPr>
              <a:t>m</a:t>
            </a:r>
            <a:r>
              <a:rPr lang="en-US" b="1" i="1">
                <a:solidFill>
                  <a:srgbClr val="0000FF"/>
                </a:solidFill>
                <a:cs typeface="Symbol" charset="0"/>
              </a:rPr>
              <a:t>rad</a:t>
            </a:r>
            <a:r>
              <a:rPr lang="en-US" b="1">
                <a:solidFill>
                  <a:srgbClr val="0000FF"/>
                </a:solidFill>
                <a:cs typeface="Symbol" charset="0"/>
              </a:rPr>
              <a:t>)	Tunability, Mono-chromaticity, Polarization (H,V,C)</a:t>
            </a:r>
            <a:endParaRPr lang="en-US" b="1">
              <a:solidFill>
                <a:srgbClr val="FF0000"/>
              </a:solidFill>
              <a:cs typeface="Symbol" charset="0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>
                <a:solidFill>
                  <a:srgbClr val="FF0000"/>
                </a:solidFill>
                <a:cs typeface="Symbol" charset="0"/>
              </a:rPr>
              <a:t>Photon-Photon scattering (+ Breit-Wheeler: pair creation in vacuum) is becoming feasible with this new generation </a:t>
            </a:r>
            <a:r>
              <a:rPr lang="en-US" b="1" i="1">
                <a:solidFill>
                  <a:srgbClr val="FF0000"/>
                </a:solidFill>
                <a:latin typeface="Symbol" charset="0"/>
                <a:cs typeface="Symbol" charset="0"/>
              </a:rPr>
              <a:t>g</a:t>
            </a:r>
            <a:r>
              <a:rPr lang="en-US" b="1">
                <a:solidFill>
                  <a:srgbClr val="FF0000"/>
                </a:solidFill>
                <a:cs typeface="Symbol" charset="0"/>
              </a:rPr>
              <a:t>-beams: a </a:t>
            </a:r>
            <a:r>
              <a:rPr lang="en-US" b="1" i="1">
                <a:solidFill>
                  <a:srgbClr val="FF0000"/>
                </a:solidFill>
                <a:latin typeface="Symbol" charset="0"/>
                <a:cs typeface="Symbol" charset="0"/>
              </a:rPr>
              <a:t>g</a:t>
            </a:r>
            <a:r>
              <a:rPr lang="en-US" b="1">
                <a:solidFill>
                  <a:srgbClr val="FF0000"/>
                </a:solidFill>
                <a:cs typeface="Symbol" charset="0"/>
              </a:rPr>
              <a:t>-</a:t>
            </a:r>
            <a:r>
              <a:rPr lang="en-US" b="1" i="1">
                <a:solidFill>
                  <a:srgbClr val="FF0000"/>
                </a:solidFill>
                <a:latin typeface="Symbol" charset="0"/>
                <a:cs typeface="Symbol" charset="0"/>
              </a:rPr>
              <a:t>g</a:t>
            </a:r>
            <a:r>
              <a:rPr lang="en-US" b="1">
                <a:solidFill>
                  <a:srgbClr val="FF0000"/>
                </a:solidFill>
                <a:cs typeface="Symbol" charset="0"/>
              </a:rPr>
              <a:t> low energy collider</a:t>
            </a:r>
            <a:endParaRPr lang="en-US">
              <a:solidFill>
                <a:srgbClr val="FF0000"/>
              </a:solidFill>
              <a:cs typeface="Symbol" charset="0"/>
            </a:endParaRPr>
          </a:p>
        </p:txBody>
      </p:sp>
      <p:sp>
        <p:nvSpPr>
          <p:cNvPr id="22530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sp>
        <p:nvSpPr>
          <p:cNvPr id="22531" name="Segnaposto data 6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  <p:pic>
        <p:nvPicPr>
          <p:cNvPr id="22532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26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15616" y="381000"/>
            <a:ext cx="7620000" cy="1066800"/>
          </a:xfrm>
        </p:spPr>
        <p:txBody>
          <a:bodyPr/>
          <a:lstStyle/>
          <a:p>
            <a:pPr eaLnBrk="1" hangingPunct="1"/>
            <a:r>
              <a:rPr lang="en-US" sz="4000" i="1">
                <a:latin typeface="Tahoma" charset="0"/>
                <a:ea typeface="ＭＳ Ｐゴシック" charset="0"/>
                <a:cs typeface="ＭＳ Ｐゴシック" charset="0"/>
              </a:rPr>
              <a:t>3</a:t>
            </a:r>
            <a:r>
              <a:rPr lang="en-US" sz="4000" i="1" baseline="30000">
                <a:latin typeface="Tahoma" charset="0"/>
                <a:ea typeface="ＭＳ Ｐゴシック" charset="0"/>
                <a:cs typeface="ＭＳ Ｐゴシック" charset="0"/>
              </a:rPr>
              <a:t>rd</a:t>
            </a:r>
            <a:r>
              <a:rPr lang="en-US" sz="4000" i="1">
                <a:latin typeface="Tahoma" charset="0"/>
                <a:ea typeface="ＭＳ Ｐゴシック" charset="0"/>
                <a:cs typeface="ＭＳ Ｐゴシック" charset="0"/>
              </a:rPr>
              <a:t>-4</a:t>
            </a:r>
            <a:r>
              <a:rPr lang="en-US" sz="4000" i="1" baseline="30000">
                <a:latin typeface="Tahoma" charset="0"/>
                <a:ea typeface="ＭＳ Ｐゴシック" charset="0"/>
                <a:cs typeface="ＭＳ Ｐゴシック" charset="0"/>
              </a:rPr>
              <a:t>th</a:t>
            </a:r>
            <a:r>
              <a:rPr lang="en-US" sz="4000" i="1">
                <a:latin typeface="Tahoma" charset="0"/>
                <a:ea typeface="ＭＳ Ｐゴシック" charset="0"/>
                <a:cs typeface="ＭＳ Ｐゴシック" charset="0"/>
              </a:rPr>
              <a:t> Generation Light Sources</a:t>
            </a: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700808"/>
            <a:ext cx="9144000" cy="4752528"/>
          </a:xfrm>
        </p:spPr>
        <p:txBody>
          <a:bodyPr/>
          <a:lstStyle/>
          <a:p>
            <a:pPr eaLnBrk="1" hangingPunct="1"/>
            <a: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  <a:t>Synchrotron light sources: &lt; 50 keV, &gt; 50 ps (100 m, 300 M$)	</a:t>
            </a:r>
          </a:p>
          <a:p>
            <a:pPr eaLnBrk="1" hangingPunct="1"/>
            <a: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  <a:t>X-ray FEL (LCLS): energy ≤25 (50?) keV, 1-100 fs (1 km, 1 G$)</a:t>
            </a:r>
          </a:p>
          <a:p>
            <a:pPr marL="0" indent="0" eaLnBrk="1" hangingPunct="1">
              <a:buNone/>
            </a:pPr>
            <a:endParaRPr lang="en-US" sz="240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40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40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40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40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000" b="1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New approach: inverse Compton scattering (ICS) 20-200 keV , sub-ps, (10 m , 10 M$) – sometimes called Laser Synchrotron since a laser pulse substitutes the magnetic undulators </a:t>
            </a:r>
          </a:p>
        </p:txBody>
      </p:sp>
      <p:pic>
        <p:nvPicPr>
          <p:cNvPr id="22534" name="Picture 5" descr="aerialSL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575" y="3271838"/>
            <a:ext cx="1890713" cy="1757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6" descr="a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111" y="3271838"/>
            <a:ext cx="2409825" cy="1757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2" descr="infn-ne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egnaposto data 1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000498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  <p:pic>
        <p:nvPicPr>
          <p:cNvPr id="152578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94" y="620688"/>
            <a:ext cx="7462838" cy="445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038707" y="6488113"/>
            <a:ext cx="2069797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/>
              <a:t>Courtesy  A. Variola</a:t>
            </a:r>
            <a:endParaRPr lang="en-US"/>
          </a:p>
        </p:txBody>
      </p:sp>
      <p:sp>
        <p:nvSpPr>
          <p:cNvPr id="2" name="Ovale 1"/>
          <p:cNvSpPr/>
          <p:nvPr/>
        </p:nvSpPr>
        <p:spPr bwMode="auto">
          <a:xfrm>
            <a:off x="4788016" y="1844824"/>
            <a:ext cx="72016" cy="72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499992" y="1844824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>
                <a:solidFill>
                  <a:srgbClr val="FF0000"/>
                </a:solidFill>
              </a:rPr>
              <a:t>STAR</a:t>
            </a:r>
          </a:p>
        </p:txBody>
      </p:sp>
      <p:sp>
        <p:nvSpPr>
          <p:cNvPr id="6" name="Rettangolo 5"/>
          <p:cNvSpPr/>
          <p:nvPr/>
        </p:nvSpPr>
        <p:spPr>
          <a:xfrm>
            <a:off x="179512" y="4869160"/>
            <a:ext cx="8712968" cy="1021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0000FF"/>
                </a:solidFill>
              </a:rPr>
              <a:t>ICS are the most effective “photon accelerators” </a:t>
            </a:r>
            <a:r>
              <a:rPr lang="en-US" sz="1600" b="1">
                <a:solidFill>
                  <a:srgbClr val="0000FF"/>
                </a:solidFill>
              </a:rPr>
              <a:t>(boost twice than FELs)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endParaRPr lang="en-US" b="1">
              <a:solidFill>
                <a:srgbClr val="0000FF"/>
              </a:solidFill>
            </a:endParaRPr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/>
        </p:nvGraphicFramePr>
        <p:xfrm>
          <a:off x="828749" y="5445224"/>
          <a:ext cx="75596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759200" imgH="495300" progId="Equation.3">
                  <p:embed/>
                </p:oleObj>
              </mc:Choice>
              <mc:Fallback>
                <p:oleObj name="Equation" r:id="rId4" imgW="3759200" imgH="495300" progId="Equation.3">
                  <p:embed/>
                  <p:pic>
                    <p:nvPicPr>
                      <p:cNvPr id="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749" y="5445224"/>
                        <a:ext cx="75596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899592" y="5415607"/>
            <a:ext cx="2580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/>
              <a:t>“4</a:t>
            </a:r>
            <a:r>
              <a:rPr lang="it-IT" i="1">
                <a:latin typeface="Symbol" charset="2"/>
                <a:cs typeface="Symbol" charset="2"/>
              </a:rPr>
              <a:t>g</a:t>
            </a:r>
            <a:r>
              <a:rPr lang="it-IT" i="1" baseline="30000"/>
              <a:t>2</a:t>
            </a:r>
            <a:r>
              <a:rPr lang="it-IT" i="1"/>
              <a:t> boost effect”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2771800" y="1844824"/>
            <a:ext cx="509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>
                <a:solidFill>
                  <a:srgbClr val="FF0000"/>
                </a:solidFill>
              </a:rPr>
              <a:t>HigS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4860032" y="1556792"/>
            <a:ext cx="706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>
                <a:solidFill>
                  <a:srgbClr val="FF0000"/>
                </a:solidFill>
              </a:rPr>
              <a:t>ELI-NP</a:t>
            </a:r>
          </a:p>
        </p:txBody>
      </p:sp>
      <p:sp>
        <p:nvSpPr>
          <p:cNvPr id="14" name="Ovale 13"/>
          <p:cNvSpPr/>
          <p:nvPr/>
        </p:nvSpPr>
        <p:spPr bwMode="auto">
          <a:xfrm>
            <a:off x="4860032" y="1628800"/>
            <a:ext cx="72016" cy="72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15" name="Ovale 14"/>
          <p:cNvSpPr/>
          <p:nvPr/>
        </p:nvSpPr>
        <p:spPr bwMode="auto">
          <a:xfrm>
            <a:off x="4716016" y="1484784"/>
            <a:ext cx="72016" cy="72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716016" y="1340768"/>
            <a:ext cx="620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>
                <a:solidFill>
                  <a:srgbClr val="FF0000"/>
                </a:solidFill>
              </a:rPr>
              <a:t>CALA</a:t>
            </a:r>
          </a:p>
        </p:txBody>
      </p:sp>
    </p:spTree>
    <p:extLst>
      <p:ext uri="{BB962C8B-B14F-4D97-AF65-F5344CB8AC3E}">
        <p14:creationId xmlns:p14="http://schemas.microsoft.com/office/powerpoint/2010/main" val="33591307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762000"/>
            <a:ext cx="450373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0" name="Line 1029"/>
          <p:cNvSpPr>
            <a:spLocks noChangeShapeType="1"/>
          </p:cNvSpPr>
          <p:nvPr/>
        </p:nvSpPr>
        <p:spPr bwMode="auto">
          <a:xfrm flipV="1">
            <a:off x="5334000" y="1981200"/>
            <a:ext cx="685800" cy="304800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1" name="Line 1031"/>
          <p:cNvSpPr>
            <a:spLocks noChangeShapeType="1"/>
          </p:cNvSpPr>
          <p:nvPr/>
        </p:nvSpPr>
        <p:spPr bwMode="auto">
          <a:xfrm flipV="1">
            <a:off x="4724400" y="2286000"/>
            <a:ext cx="7620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2" name="Text Box 1032"/>
          <p:cNvSpPr txBox="1">
            <a:spLocks noChangeArrowheads="1"/>
          </p:cNvSpPr>
          <p:nvPr/>
        </p:nvSpPr>
        <p:spPr bwMode="auto">
          <a:xfrm>
            <a:off x="5334000" y="2362200"/>
            <a:ext cx="796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 b="1" i="1"/>
              <a:t>FLASH</a:t>
            </a:r>
            <a:endParaRPr lang="it-IT"/>
          </a:p>
        </p:txBody>
      </p:sp>
      <p:sp>
        <p:nvSpPr>
          <p:cNvPr id="94213" name="Text Box 1033"/>
          <p:cNvSpPr txBox="1">
            <a:spLocks noChangeArrowheads="1"/>
          </p:cNvSpPr>
          <p:nvPr/>
        </p:nvSpPr>
        <p:spPr bwMode="auto">
          <a:xfrm>
            <a:off x="5181600" y="685800"/>
            <a:ext cx="495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12.4</a:t>
            </a:r>
            <a:endParaRPr lang="it-IT"/>
          </a:p>
        </p:txBody>
      </p:sp>
      <p:sp>
        <p:nvSpPr>
          <p:cNvPr id="94214" name="Text Box 1034"/>
          <p:cNvSpPr txBox="1">
            <a:spLocks noChangeArrowheads="1"/>
          </p:cNvSpPr>
          <p:nvPr/>
        </p:nvSpPr>
        <p:spPr bwMode="auto">
          <a:xfrm>
            <a:off x="6019800" y="685800"/>
            <a:ext cx="495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1.24</a:t>
            </a:r>
            <a:endParaRPr lang="it-IT"/>
          </a:p>
        </p:txBody>
      </p:sp>
      <p:sp>
        <p:nvSpPr>
          <p:cNvPr id="94215" name="Text Box 1035"/>
          <p:cNvSpPr txBox="1">
            <a:spLocks noChangeArrowheads="1"/>
          </p:cNvSpPr>
          <p:nvPr/>
        </p:nvSpPr>
        <p:spPr bwMode="auto">
          <a:xfrm>
            <a:off x="6705600" y="685800"/>
            <a:ext cx="58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0.124</a:t>
            </a:r>
            <a:endParaRPr lang="it-IT"/>
          </a:p>
        </p:txBody>
      </p:sp>
      <p:sp>
        <p:nvSpPr>
          <p:cNvPr id="94216" name="Text Box 1036"/>
          <p:cNvSpPr txBox="1">
            <a:spLocks noChangeArrowheads="1"/>
          </p:cNvSpPr>
          <p:nvPr/>
        </p:nvSpPr>
        <p:spPr bwMode="auto">
          <a:xfrm>
            <a:off x="7620000" y="685800"/>
            <a:ext cx="736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 b="1">
                <a:latin typeface="Symbol" charset="0"/>
              </a:rPr>
              <a:t>l</a:t>
            </a:r>
            <a:r>
              <a:rPr lang="it-IT" sz="1400" b="1"/>
              <a:t>  (nm)</a:t>
            </a:r>
            <a:endParaRPr lang="it-IT"/>
          </a:p>
        </p:txBody>
      </p:sp>
      <p:sp>
        <p:nvSpPr>
          <p:cNvPr id="94217" name="Line 1037"/>
          <p:cNvSpPr>
            <a:spLocks noChangeShapeType="1"/>
          </p:cNvSpPr>
          <p:nvPr/>
        </p:nvSpPr>
        <p:spPr bwMode="auto">
          <a:xfrm>
            <a:off x="5486400" y="9906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8" name="Line 1038"/>
          <p:cNvSpPr>
            <a:spLocks noChangeShapeType="1"/>
          </p:cNvSpPr>
          <p:nvPr/>
        </p:nvSpPr>
        <p:spPr bwMode="auto">
          <a:xfrm>
            <a:off x="6248400" y="9906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9" name="Line 1039"/>
          <p:cNvSpPr>
            <a:spLocks noChangeShapeType="1"/>
          </p:cNvSpPr>
          <p:nvPr/>
        </p:nvSpPr>
        <p:spPr bwMode="auto">
          <a:xfrm>
            <a:off x="7010400" y="9906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94220" name="Group 1040"/>
          <p:cNvGrpSpPr>
            <a:grpSpLocks/>
          </p:cNvGrpSpPr>
          <p:nvPr/>
        </p:nvGrpSpPr>
        <p:grpSpPr bwMode="auto">
          <a:xfrm>
            <a:off x="6781800" y="3962400"/>
            <a:ext cx="2255838" cy="685800"/>
            <a:chOff x="4272" y="2496"/>
            <a:chExt cx="1421" cy="432"/>
          </a:xfrm>
        </p:grpSpPr>
        <p:sp>
          <p:nvSpPr>
            <p:cNvPr id="94235" name="Line 1041"/>
            <p:cNvSpPr>
              <a:spLocks noChangeShapeType="1"/>
            </p:cNvSpPr>
            <p:nvPr/>
          </p:nvSpPr>
          <p:spPr bwMode="auto">
            <a:xfrm flipV="1">
              <a:off x="4416" y="2688"/>
              <a:ext cx="1008" cy="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4236" name="Text Box 1042"/>
            <p:cNvSpPr txBox="1">
              <a:spLocks noChangeArrowheads="1"/>
            </p:cNvSpPr>
            <p:nvPr/>
          </p:nvSpPr>
          <p:spPr bwMode="auto">
            <a:xfrm rot="-777393">
              <a:off x="4272" y="2496"/>
              <a:ext cx="142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1400" b="1" i="1">
                  <a:solidFill>
                    <a:schemeClr val="accent2"/>
                  </a:solidFill>
                </a:rPr>
                <a:t>Thomson/Compton Sources</a:t>
              </a:r>
              <a:endParaRPr lang="it-IT"/>
            </a:p>
          </p:txBody>
        </p:sp>
      </p:grpSp>
      <p:sp>
        <p:nvSpPr>
          <p:cNvPr id="94221" name="Rectangle 1044"/>
          <p:cNvSpPr>
            <a:spLocks noChangeArrowheads="1"/>
          </p:cNvSpPr>
          <p:nvPr/>
        </p:nvSpPr>
        <p:spPr bwMode="auto">
          <a:xfrm>
            <a:off x="1219200" y="0"/>
            <a:ext cx="6172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800" b="1">
                <a:solidFill>
                  <a:srgbClr val="CC0000"/>
                </a:solidFill>
              </a:rPr>
              <a:t>Brilliance of Lasers and X-ray sources</a:t>
            </a:r>
            <a:endParaRPr lang="it-IT" sz="4400">
              <a:solidFill>
                <a:schemeClr val="tx2"/>
              </a:solidFill>
            </a:endParaRPr>
          </a:p>
        </p:txBody>
      </p:sp>
      <p:sp>
        <p:nvSpPr>
          <p:cNvPr id="94222" name="Ovale 23"/>
          <p:cNvSpPr>
            <a:spLocks noChangeArrowheads="1"/>
          </p:cNvSpPr>
          <p:nvPr/>
        </p:nvSpPr>
        <p:spPr bwMode="auto">
          <a:xfrm rot="1211031">
            <a:off x="3373438" y="1382713"/>
            <a:ext cx="1090612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4223" name="CasellaDiTesto 24"/>
          <p:cNvSpPr txBox="1">
            <a:spLocks noChangeArrowheads="1"/>
          </p:cNvSpPr>
          <p:nvPr/>
        </p:nvSpPr>
        <p:spPr bwMode="auto">
          <a:xfrm>
            <a:off x="3352800" y="1295400"/>
            <a:ext cx="1176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srgbClr val="FF0000"/>
                </a:solidFill>
              </a:rPr>
              <a:t>BELLA</a:t>
            </a:r>
          </a:p>
        </p:txBody>
      </p:sp>
      <p:sp>
        <p:nvSpPr>
          <p:cNvPr id="94224" name="CasellaDiTesto 25"/>
          <p:cNvSpPr txBox="1">
            <a:spLocks noChangeArrowheads="1"/>
          </p:cNvSpPr>
          <p:nvPr/>
        </p:nvSpPr>
        <p:spPr bwMode="auto">
          <a:xfrm>
            <a:off x="9880600" y="5346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graphicFrame>
        <p:nvGraphicFramePr>
          <p:cNvPr id="942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652678"/>
              </p:ext>
            </p:extLst>
          </p:nvPr>
        </p:nvGraphicFramePr>
        <p:xfrm>
          <a:off x="1138931" y="1632196"/>
          <a:ext cx="2133952" cy="864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09700" imgH="571500" progId="Equation.3">
                  <p:embed/>
                </p:oleObj>
              </mc:Choice>
              <mc:Fallback>
                <p:oleObj name="Equation" r:id="rId4" imgW="1409700" imgH="571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8931" y="1632196"/>
                        <a:ext cx="2133952" cy="8646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836993"/>
              </p:ext>
            </p:extLst>
          </p:nvPr>
        </p:nvGraphicFramePr>
        <p:xfrm>
          <a:off x="1028747" y="673100"/>
          <a:ext cx="2057400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28700" imgH="469900" progId="Equation.3">
                  <p:embed/>
                </p:oleObj>
              </mc:Choice>
              <mc:Fallback>
                <p:oleObj name="Equation" r:id="rId6" imgW="10287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8747" y="673100"/>
                        <a:ext cx="2057400" cy="938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28" name="Ovale 23"/>
          <p:cNvSpPr>
            <a:spLocks noChangeArrowheads="1"/>
          </p:cNvSpPr>
          <p:nvPr/>
        </p:nvSpPr>
        <p:spPr bwMode="auto">
          <a:xfrm rot="1616765">
            <a:off x="3486150" y="703263"/>
            <a:ext cx="862013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4229" name="CasellaDiTesto 24"/>
          <p:cNvSpPr txBox="1">
            <a:spLocks noChangeArrowheads="1"/>
          </p:cNvSpPr>
          <p:nvPr/>
        </p:nvSpPr>
        <p:spPr bwMode="auto">
          <a:xfrm>
            <a:off x="3581400" y="685800"/>
            <a:ext cx="663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srgbClr val="800000"/>
                </a:solidFill>
              </a:rPr>
              <a:t>ELI</a:t>
            </a:r>
          </a:p>
        </p:txBody>
      </p:sp>
      <p:graphicFrame>
        <p:nvGraphicFramePr>
          <p:cNvPr id="94230" name="Object 4"/>
          <p:cNvGraphicFramePr>
            <a:graphicFrameLocks noChangeAspect="1"/>
          </p:cNvGraphicFramePr>
          <p:nvPr/>
        </p:nvGraphicFramePr>
        <p:xfrm>
          <a:off x="7086600" y="1143000"/>
          <a:ext cx="1414463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28700" imgH="469900" progId="Equation.3">
                  <p:embed/>
                </p:oleObj>
              </mc:Choice>
              <mc:Fallback>
                <p:oleObj name="Equation" r:id="rId8" imgW="10287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1143000"/>
                        <a:ext cx="1414463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31" name="Object 5"/>
          <p:cNvGraphicFramePr>
            <a:graphicFrameLocks noChangeAspect="1"/>
          </p:cNvGraphicFramePr>
          <p:nvPr/>
        </p:nvGraphicFramePr>
        <p:xfrm>
          <a:off x="7848600" y="4419600"/>
          <a:ext cx="1165225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62000" imgH="228600" progId="Equation.3">
                  <p:embed/>
                </p:oleObj>
              </mc:Choice>
              <mc:Fallback>
                <p:oleObj name="Equation" r:id="rId10" imgW="762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4419600"/>
                        <a:ext cx="1165225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4232" name="Immagine 2" descr="infn-new.gi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4233" name="Object 6"/>
          <p:cNvGraphicFramePr>
            <a:graphicFrameLocks noChangeAspect="1"/>
          </p:cNvGraphicFramePr>
          <p:nvPr/>
        </p:nvGraphicFramePr>
        <p:xfrm>
          <a:off x="7696200" y="3276600"/>
          <a:ext cx="1414463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028700" imgH="469900" progId="Equation.3">
                  <p:embed/>
                </p:oleObj>
              </mc:Choice>
              <mc:Fallback>
                <p:oleObj name="Equation" r:id="rId13" imgW="10287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3276600"/>
                        <a:ext cx="1414463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Segnaposto data 6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403648" y="4576705"/>
                <a:ext cx="1813509" cy="10910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it-IT" b="0" i="1">
                              <a:latin typeface="Cambria Math" charset="0"/>
                            </a:rPr>
                            <m:t>𝑎𝑣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charset="0"/>
                                </a:rPr>
                                <m:t>𝑝h</m:t>
                              </m:r>
                            </m:sub>
                          </m:sSub>
                          <m:r>
                            <a:rPr lang="it-IT" b="0" i="1">
                              <a:latin typeface="Cambria Math" charset="0"/>
                            </a:rPr>
                            <m:t>𝑓</m:t>
                          </m:r>
                        </m:num>
                        <m:den>
                          <m:sSubSup>
                            <m:sSubSup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it-IT" b="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  <m:f>
                            <m:fPr>
                              <m:ctrlPr>
                                <a:rPr lang="mr-IN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𝑋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b="0" i="1">
                                      <a:latin typeface="Cambria Math" charset="0"/>
                                    </a:rPr>
                                    <m:t>𝑋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4576705"/>
                <a:ext cx="1813509" cy="1091004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403648" y="3433998"/>
                <a:ext cx="2938497" cy="10596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it-IT" b="0" i="1">
                              <a:latin typeface="Cambria Math" charset="0"/>
                            </a:rPr>
                            <m:t>𝑝𝑒𝑎𝑘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charset="0"/>
                                </a:rPr>
                                <m:t>𝑝h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ad>
                                <m:radPr>
                                  <m:degHide m:val="on"/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it-IT" b="0" i="1">
                                      <a:latin typeface="Cambria Math" charset="0"/>
                                    </a:rPr>
                                    <m:t>2</m:t>
                                  </m:r>
                                  <m:r>
                                    <a:rPr lang="it-IT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𝜋</m:t>
                                  </m:r>
                                </m:e>
                              </m:rad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it-IT" b="0" i="1">
                                      <a:latin typeface="Cambria Math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it-IT" b="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  <m:f>
                            <m:fPr>
                              <m:ctrlPr>
                                <a:rPr lang="mr-IN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𝑋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b="0" i="1">
                                      <a:latin typeface="Cambria Math" charset="0"/>
                                    </a:rPr>
                                    <m:t>𝑋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3433998"/>
                <a:ext cx="2938497" cy="1059649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68507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Immagine 1" descr="Untitle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49275"/>
            <a:ext cx="8101012" cy="590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755576" y="116632"/>
            <a:ext cx="8316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0000FF"/>
                </a:solidFill>
              </a:rPr>
              <a:t>Rivaling with Synchr. Light Sources for energies above 50 keV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February 2022</a:t>
            </a:r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9512" y="5506348"/>
                <a:ext cx="1813509" cy="1091004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it-IT" b="0" i="1">
                              <a:latin typeface="Cambria Math" charset="0"/>
                            </a:rPr>
                            <m:t>𝑎𝑣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charset="0"/>
                                </a:rPr>
                                <m:t>𝑝h</m:t>
                              </m:r>
                            </m:sub>
                          </m:sSub>
                          <m:r>
                            <a:rPr lang="it-IT" b="0" i="1">
                              <a:latin typeface="Cambria Math" charset="0"/>
                            </a:rPr>
                            <m:t>𝑓</m:t>
                          </m:r>
                        </m:num>
                        <m:den>
                          <m:sSubSup>
                            <m:sSubSup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it-IT" b="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  <m:f>
                            <m:fPr>
                              <m:ctrlPr>
                                <a:rPr lang="mr-IN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𝑋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b="0" i="1">
                                      <a:latin typeface="Cambria Math" charset="0"/>
                                    </a:rPr>
                                    <m:t>𝑋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5506348"/>
                <a:ext cx="1813509" cy="109100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36153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7" name="Rectangle 4"/>
          <p:cNvSpPr>
            <a:spLocks noChangeArrowheads="1"/>
          </p:cNvSpPr>
          <p:nvPr/>
        </p:nvSpPr>
        <p:spPr bwMode="auto">
          <a:xfrm>
            <a:off x="2286000" y="73025"/>
            <a:ext cx="6778625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endParaRPr lang="fr-FR" sz="4000" b="1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91243" y="76200"/>
            <a:ext cx="851726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solidFill>
                  <a:srgbClr val="CC0000"/>
                </a:solidFill>
              </a:rPr>
              <a:t>Photon / Particle Beams: diffraction, envelope, matching, co-propagation.</a:t>
            </a:r>
          </a:p>
          <a:p>
            <a:pPr algn="ctr"/>
            <a:r>
              <a:rPr lang="en-US" sz="2000" b="1">
                <a:solidFill>
                  <a:srgbClr val="CC0000"/>
                </a:solidFill>
              </a:rPr>
              <a:t>     Example: TEM</a:t>
            </a:r>
            <a:r>
              <a:rPr lang="en-US" sz="2000" b="1" baseline="-25000">
                <a:solidFill>
                  <a:srgbClr val="CC0000"/>
                </a:solidFill>
              </a:rPr>
              <a:t>00</a:t>
            </a:r>
            <a:r>
              <a:rPr lang="en-US" sz="2000" b="1">
                <a:solidFill>
                  <a:srgbClr val="CC0000"/>
                </a:solidFill>
              </a:rPr>
              <a:t> Gaussian Laser mode (circ. pol. M</a:t>
            </a:r>
            <a:r>
              <a:rPr lang="en-US" sz="2000" b="1" baseline="30000">
                <a:solidFill>
                  <a:srgbClr val="CC0000"/>
                </a:solidFill>
              </a:rPr>
              <a:t>2</a:t>
            </a:r>
            <a:r>
              <a:rPr lang="en-US" sz="2000" b="1">
                <a:solidFill>
                  <a:srgbClr val="CC0000"/>
                </a:solidFill>
              </a:rPr>
              <a:t>=1 diffr. limited)</a:t>
            </a:r>
            <a:endParaRPr lang="en-US" sz="2000" b="1">
              <a:solidFill>
                <a:srgbClr val="CC0000"/>
              </a:solidFill>
              <a:latin typeface="Helvetica" charset="0"/>
            </a:endParaRPr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2438400" y="4191000"/>
          <a:ext cx="3744913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14500" imgH="419100" progId="Equation.3">
                  <p:embed/>
                </p:oleObj>
              </mc:Choice>
              <mc:Fallback>
                <p:oleObj name="Equation" r:id="rId3" imgW="1714500" imgH="419100" progId="Equation.3">
                  <p:embed/>
                  <p:pic>
                    <p:nvPicPr>
                      <p:cNvPr id="2150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4191000"/>
                        <a:ext cx="3744913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1524000" y="5410200"/>
          <a:ext cx="21082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65200" imgH="469900" progId="Equation.3">
                  <p:embed/>
                </p:oleObj>
              </mc:Choice>
              <mc:Fallback>
                <p:oleObj name="Equation" r:id="rId5" imgW="965200" imgH="469900" progId="Equation.3">
                  <p:embed/>
                  <p:pic>
                    <p:nvPicPr>
                      <p:cNvPr id="2150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410200"/>
                        <a:ext cx="2108200" cy="102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8" name="Object 4"/>
          <p:cNvGraphicFramePr>
            <a:graphicFrameLocks noChangeAspect="1"/>
          </p:cNvGraphicFramePr>
          <p:nvPr/>
        </p:nvGraphicFramePr>
        <p:xfrm>
          <a:off x="4724400" y="5486400"/>
          <a:ext cx="1358900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22300" imgH="381000" progId="Equation.3">
                  <p:embed/>
                </p:oleObj>
              </mc:Choice>
              <mc:Fallback>
                <p:oleObj name="Equation" r:id="rId7" imgW="622300" imgH="381000" progId="Equation.3">
                  <p:embed/>
                  <p:pic>
                    <p:nvPicPr>
                      <p:cNvPr id="2150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5486400"/>
                        <a:ext cx="1358900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609" name="Immagine 7" descr="Foto0133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0" t="46675" r="31718" b="32680"/>
          <a:stretch>
            <a:fillRect/>
          </a:stretch>
        </p:blipFill>
        <p:spPr bwMode="auto">
          <a:xfrm rot="10800000">
            <a:off x="1371600" y="838200"/>
            <a:ext cx="60309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09" name="Object 5"/>
          <p:cNvGraphicFramePr>
            <a:graphicFrameLocks noChangeAspect="1"/>
          </p:cNvGraphicFramePr>
          <p:nvPr/>
        </p:nvGraphicFramePr>
        <p:xfrm>
          <a:off x="685800" y="3124200"/>
          <a:ext cx="7837488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140200" imgH="520700" progId="Equation.3">
                  <p:embed/>
                </p:oleObj>
              </mc:Choice>
              <mc:Fallback>
                <p:oleObj name="Equation" r:id="rId10" imgW="4140200" imgH="520700" progId="Equation.3">
                  <p:embed/>
                  <p:pic>
                    <p:nvPicPr>
                      <p:cNvPr id="2150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124200"/>
                        <a:ext cx="7837488" cy="98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0" name="Object 6"/>
          <p:cNvGraphicFramePr>
            <a:graphicFrameLocks noChangeAspect="1"/>
          </p:cNvGraphicFramePr>
          <p:nvPr/>
        </p:nvGraphicFramePr>
        <p:xfrm>
          <a:off x="6843713" y="5486400"/>
          <a:ext cx="1997075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14400" imgH="393700" progId="Equation.3">
                  <p:embed/>
                </p:oleObj>
              </mc:Choice>
              <mc:Fallback>
                <p:oleObj name="Equation" r:id="rId12" imgW="914400" imgH="393700" progId="Equation.3">
                  <p:embed/>
                  <p:pic>
                    <p:nvPicPr>
                      <p:cNvPr id="2151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3713" y="5486400"/>
                        <a:ext cx="1997075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magine 2" descr="infn-new.g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egnaposto data 6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Seminar – Dept. of Physics – Univ. of Ferrara - Apr. 19th 2018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8037426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3429000" y="381000"/>
          <a:ext cx="2274888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41400" imgH="254000" progId="Equation.3">
                  <p:embed/>
                </p:oleObj>
              </mc:Choice>
              <mc:Fallback>
                <p:oleObj name="Equation" r:id="rId3" imgW="1041400" imgH="254000" progId="Equation.3">
                  <p:embed/>
                  <p:pic>
                    <p:nvPicPr>
                      <p:cNvPr id="368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381000"/>
                        <a:ext cx="2274888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1524000" y="1524000"/>
          <a:ext cx="1997075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14400" imgH="596900" progId="Equation.3">
                  <p:embed/>
                </p:oleObj>
              </mc:Choice>
              <mc:Fallback>
                <p:oleObj name="Equation" r:id="rId5" imgW="914400" imgH="596900" progId="Equation.3">
                  <p:embed/>
                  <p:pic>
                    <p:nvPicPr>
                      <p:cNvPr id="235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524000"/>
                        <a:ext cx="1997075" cy="130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6" name="Object 4"/>
          <p:cNvGraphicFramePr>
            <a:graphicFrameLocks noChangeAspect="1"/>
          </p:cNvGraphicFramePr>
          <p:nvPr/>
        </p:nvGraphicFramePr>
        <p:xfrm>
          <a:off x="6129338" y="1828800"/>
          <a:ext cx="1414462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98500" imgH="419100" progId="Equation.3">
                  <p:embed/>
                </p:oleObj>
              </mc:Choice>
              <mc:Fallback>
                <p:oleObj name="Equation" r:id="rId7" imgW="698500" imgH="419100" progId="Equation.3">
                  <p:embed/>
                  <p:pic>
                    <p:nvPicPr>
                      <p:cNvPr id="235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9338" y="1828800"/>
                        <a:ext cx="1414462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7" name="Object 5"/>
          <p:cNvGraphicFramePr>
            <a:graphicFrameLocks noChangeAspect="1"/>
          </p:cNvGraphicFramePr>
          <p:nvPr/>
        </p:nvGraphicFramePr>
        <p:xfrm>
          <a:off x="1333500" y="3352800"/>
          <a:ext cx="22479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028700" imgH="469900" progId="Equation.3">
                  <p:embed/>
                </p:oleObj>
              </mc:Choice>
              <mc:Fallback>
                <p:oleObj name="Equation" r:id="rId9" imgW="1028700" imgH="469900" progId="Equation.3">
                  <p:embed/>
                  <p:pic>
                    <p:nvPicPr>
                      <p:cNvPr id="2355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0" y="3352800"/>
                        <a:ext cx="2247900" cy="102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8" name="Object 6"/>
          <p:cNvGraphicFramePr>
            <a:graphicFrameLocks noChangeAspect="1"/>
          </p:cNvGraphicFramePr>
          <p:nvPr/>
        </p:nvGraphicFramePr>
        <p:xfrm>
          <a:off x="6167438" y="3429000"/>
          <a:ext cx="1985962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04900" imgH="482600" progId="Equation.3">
                  <p:embed/>
                </p:oleObj>
              </mc:Choice>
              <mc:Fallback>
                <p:oleObj name="Equation" r:id="rId11" imgW="1104900" imgH="482600" progId="Equation.3">
                  <p:embed/>
                  <p:pic>
                    <p:nvPicPr>
                      <p:cNvPr id="2355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7438" y="3429000"/>
                        <a:ext cx="1985962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9" name="Object 7"/>
          <p:cNvGraphicFramePr>
            <a:graphicFrameLocks noChangeAspect="1"/>
          </p:cNvGraphicFramePr>
          <p:nvPr/>
        </p:nvGraphicFramePr>
        <p:xfrm>
          <a:off x="2590800" y="4953000"/>
          <a:ext cx="3963988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612900" imgH="393700" progId="Equation.3">
                  <p:embed/>
                </p:oleObj>
              </mc:Choice>
              <mc:Fallback>
                <p:oleObj name="Equation" r:id="rId13" imgW="1612900" imgH="393700" progId="Equation.3">
                  <p:embed/>
                  <p:pic>
                    <p:nvPicPr>
                      <p:cNvPr id="2355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953000"/>
                        <a:ext cx="3963988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0" name="Object 8"/>
          <p:cNvGraphicFramePr>
            <a:graphicFrameLocks noChangeAspect="1"/>
          </p:cNvGraphicFramePr>
          <p:nvPr/>
        </p:nvGraphicFramePr>
        <p:xfrm>
          <a:off x="2022475" y="6019800"/>
          <a:ext cx="5151438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095500" imgH="215900" progId="Equation.3">
                  <p:embed/>
                </p:oleObj>
              </mc:Choice>
              <mc:Fallback>
                <p:oleObj name="Equation" r:id="rId15" imgW="2095500" imgH="215900" progId="Equation.3">
                  <p:embed/>
                  <p:pic>
                    <p:nvPicPr>
                      <p:cNvPr id="2356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2475" y="6019800"/>
                        <a:ext cx="5151438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1" name="Object 9"/>
          <p:cNvGraphicFramePr>
            <a:graphicFrameLocks noChangeAspect="1"/>
          </p:cNvGraphicFramePr>
          <p:nvPr/>
        </p:nvGraphicFramePr>
        <p:xfrm>
          <a:off x="7331075" y="5334000"/>
          <a:ext cx="1654175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673100" imgH="355600" progId="Equation.3">
                  <p:embed/>
                </p:oleObj>
              </mc:Choice>
              <mc:Fallback>
                <p:oleObj name="Equation" r:id="rId17" imgW="673100" imgH="355600" progId="Equation.3">
                  <p:embed/>
                  <p:pic>
                    <p:nvPicPr>
                      <p:cNvPr id="2356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1075" y="5334000"/>
                        <a:ext cx="1654175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4" name="Freccia bidirezionale orizzontale 12"/>
          <p:cNvSpPr>
            <a:spLocks noChangeArrowheads="1"/>
          </p:cNvSpPr>
          <p:nvPr/>
        </p:nvSpPr>
        <p:spPr bwMode="auto">
          <a:xfrm>
            <a:off x="4117975" y="2057400"/>
            <a:ext cx="1216025" cy="484188"/>
          </a:xfrm>
          <a:prstGeom prst="leftRightArrow">
            <a:avLst>
              <a:gd name="adj1" fmla="val 50000"/>
              <a:gd name="adj2" fmla="val 5004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6875" name="Freccia bidirezionale orizzontale 13"/>
          <p:cNvSpPr>
            <a:spLocks noChangeArrowheads="1"/>
          </p:cNvSpPr>
          <p:nvPr/>
        </p:nvSpPr>
        <p:spPr bwMode="auto">
          <a:xfrm>
            <a:off x="4117975" y="3581400"/>
            <a:ext cx="1216025" cy="484188"/>
          </a:xfrm>
          <a:prstGeom prst="leftRightArrow">
            <a:avLst>
              <a:gd name="adj1" fmla="val 50000"/>
              <a:gd name="adj2" fmla="val 5004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6876" name="Freccia giù 14"/>
          <p:cNvSpPr>
            <a:spLocks noChangeArrowheads="1"/>
          </p:cNvSpPr>
          <p:nvPr/>
        </p:nvSpPr>
        <p:spPr bwMode="auto">
          <a:xfrm>
            <a:off x="4545013" y="4267200"/>
            <a:ext cx="484187" cy="977900"/>
          </a:xfrm>
          <a:prstGeom prst="down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68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2819400" cy="609600"/>
          </a:xfrm>
        </p:spPr>
        <p:txBody>
          <a:bodyPr/>
          <a:lstStyle/>
          <a:p>
            <a:r>
              <a:rPr lang="en-US" sz="2000" b="1">
                <a:solidFill>
                  <a:srgbClr val="CC0000"/>
                </a:solidFill>
                <a:latin typeface="Times" charset="0"/>
                <a:ea typeface="ＭＳ Ｐゴシック" charset="0"/>
                <a:cs typeface="ＭＳ Ｐゴシック" charset="0"/>
              </a:rPr>
              <a:t>LASER</a:t>
            </a:r>
            <a:endParaRPr lang="en-US" sz="2000" b="1">
              <a:solidFill>
                <a:srgbClr val="CC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5715000" y="1066800"/>
            <a:ext cx="2819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solidFill>
                  <a:srgbClr val="CC0000"/>
                </a:solidFill>
              </a:rPr>
              <a:t>PARTICLE BEAM</a:t>
            </a:r>
            <a:endParaRPr lang="en-US" sz="2000" b="1">
              <a:solidFill>
                <a:srgbClr val="CC0000"/>
              </a:solidFill>
              <a:latin typeface="Helvetica" charset="0"/>
            </a:endParaRPr>
          </a:p>
        </p:txBody>
      </p:sp>
      <p:sp>
        <p:nvSpPr>
          <p:cNvPr id="36879" name="CasellaDiTesto 17"/>
          <p:cNvSpPr txBox="1">
            <a:spLocks noChangeArrowheads="1"/>
          </p:cNvSpPr>
          <p:nvPr/>
        </p:nvSpPr>
        <p:spPr bwMode="auto">
          <a:xfrm>
            <a:off x="9980613" y="25781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18" name="Immagine 2" descr="infn-new.gi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egnaposto data 6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Seminar – Dept. of Physics – Univ. of Ferrara - Apr. 19th 2018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76142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8DA7A1-4EC1-7045-B2A4-C717DEB30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" y="1052736"/>
            <a:ext cx="8244408" cy="54903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BB9D8B-4D69-0F48-AE96-AA61EAA8D5DC}"/>
              </a:ext>
            </a:extLst>
          </p:cNvPr>
          <p:cNvSpPr txBox="1"/>
          <p:nvPr/>
        </p:nvSpPr>
        <p:spPr>
          <a:xfrm>
            <a:off x="2886684" y="582794"/>
            <a:ext cx="1654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/>
              <a:t>with</a:t>
            </a:r>
          </a:p>
          <a:p>
            <a:pPr algn="ctr"/>
            <a:r>
              <a:rPr lang="it-IT" sz="2000"/>
              <a:t>electron recoil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C19D2E-3275-3747-B0FC-1E9DF9D7B029}"/>
              </a:ext>
            </a:extLst>
          </p:cNvPr>
          <p:cNvSpPr txBox="1"/>
          <p:nvPr/>
        </p:nvSpPr>
        <p:spPr>
          <a:xfrm>
            <a:off x="5076056" y="554273"/>
            <a:ext cx="1654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/>
              <a:t>without</a:t>
            </a:r>
          </a:p>
          <a:p>
            <a:pPr algn="ctr"/>
            <a:r>
              <a:rPr lang="it-IT" sz="2000"/>
              <a:t>electron recoil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B829751-4390-C64E-8F6F-1FC94F2B58E3}"/>
              </a:ext>
            </a:extLst>
          </p:cNvPr>
          <p:cNvCxnSpPr/>
          <p:nvPr/>
        </p:nvCxnSpPr>
        <p:spPr bwMode="auto">
          <a:xfrm flipH="1">
            <a:off x="5724128" y="1262159"/>
            <a:ext cx="179238" cy="8706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533C9A-5FAE-5241-8ECD-D734049817B7}"/>
              </a:ext>
            </a:extLst>
          </p:cNvPr>
          <p:cNvCxnSpPr>
            <a:cxnSpLocks/>
          </p:cNvCxnSpPr>
          <p:nvPr/>
        </p:nvCxnSpPr>
        <p:spPr bwMode="auto">
          <a:xfrm>
            <a:off x="3713994" y="1262159"/>
            <a:ext cx="497966" cy="7266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238920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4">
            <a:extLst>
              <a:ext uri="{FF2B5EF4-FFF2-40B4-BE49-F238E27FC236}">
                <a16:creationId xmlns:a16="http://schemas.microsoft.com/office/drawing/2014/main" id="{B25B895F-21B3-BC43-9574-1A44F41DD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6712"/>
            <a:ext cx="8890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0EC365D3-5A41-BE42-9FAD-88E33BD3A33F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" y="2636912"/>
            <a:ext cx="8756650" cy="370026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9pPr>
          </a:lstStyle>
          <a:p>
            <a:r>
              <a:rPr lang="en-US" sz="2800" b="1" i="1" kern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Inverse Compton Scattering: why Inverse?</a:t>
            </a:r>
          </a:p>
          <a:p>
            <a:endParaRPr lang="en-US" sz="2800" b="1" i="1" kern="0">
              <a:solidFill>
                <a:srgbClr val="FF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sz="2800" b="1" i="1" kern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(direct) Compton Scattering is performed by an energetic photon (X-rays) interacting with an atomic electron (eV)</a:t>
            </a:r>
          </a:p>
          <a:p>
            <a:endParaRPr lang="en-US" sz="2800" b="1" i="1" kern="0">
              <a:solidFill>
                <a:srgbClr val="FF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sz="2800" b="1" i="1" kern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Inverse Compton Scattering is performed by an energetic electron (MeV-GeV) onto a visible (eV) photon (“inverse” refers to the reaction kinematics, not the dynamics)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AFB42F-08DC-4D46-8989-15C8D3BF68CF}"/>
              </a:ext>
            </a:extLst>
          </p:cNvPr>
          <p:cNvSpPr txBox="1"/>
          <p:nvPr/>
        </p:nvSpPr>
        <p:spPr>
          <a:xfrm>
            <a:off x="1763688" y="188640"/>
            <a:ext cx="55446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I.C.S.  :   Inverse Compton Scattering </a:t>
            </a:r>
            <a:endParaRPr lang="en-IT"/>
          </a:p>
        </p:txBody>
      </p:sp>
      <p:sp>
        <p:nvSpPr>
          <p:cNvPr id="2" name="Segnaposto data 6">
            <a:extLst>
              <a:ext uri="{FF2B5EF4-FFF2-40B4-BE49-F238E27FC236}">
                <a16:creationId xmlns:a16="http://schemas.microsoft.com/office/drawing/2014/main" id="{09F3553B-EB64-A1EF-878F-B65B19AD6AD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INFN– ACCELERATORI – Seminar – LASA - July 14th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587441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grpSp>
        <p:nvGrpSpPr>
          <p:cNvPr id="6" name="Gruppo 11">
            <a:extLst>
              <a:ext uri="{FF2B5EF4-FFF2-40B4-BE49-F238E27FC236}">
                <a16:creationId xmlns:a16="http://schemas.microsoft.com/office/drawing/2014/main" id="{92762CC5-5C17-D643-8914-3597C1E0B828}"/>
              </a:ext>
            </a:extLst>
          </p:cNvPr>
          <p:cNvGrpSpPr/>
          <p:nvPr/>
        </p:nvGrpSpPr>
        <p:grpSpPr>
          <a:xfrm>
            <a:off x="368424" y="764704"/>
            <a:ext cx="8452048" cy="4464496"/>
            <a:chOff x="179512" y="1700808"/>
            <a:chExt cx="8839200" cy="4464496"/>
          </a:xfrm>
        </p:grpSpPr>
        <p:sp>
          <p:nvSpPr>
            <p:cNvPr id="8" name="Rectangle 13">
              <a:extLst>
                <a:ext uri="{FF2B5EF4-FFF2-40B4-BE49-F238E27FC236}">
                  <a16:creationId xmlns:a16="http://schemas.microsoft.com/office/drawing/2014/main" id="{B4CE1FC2-0149-88EE-09E4-C676EC4F2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512" y="1700808"/>
              <a:ext cx="8839200" cy="1944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eaLnBrk="1" hangingPunct="1">
                <a:lnSpc>
                  <a:spcPct val="120000"/>
                </a:lnSpc>
                <a:spcBef>
                  <a:spcPct val="20000"/>
                </a:spcBef>
                <a:buFont typeface="Arial" charset="0"/>
                <a:buChar char="•"/>
              </a:pPr>
              <a:r>
                <a:rPr lang="en-US" b="1">
                  <a:solidFill>
                    <a:srgbClr val="008000"/>
                  </a:solidFill>
                </a:rPr>
                <a:t>Hadronic Physics was the original motivation for Compton back-scattering experiments (cfr. Ladon at INFN-LNF, Graal at ESRF, etc): single photon per bunch collision at energies &gt; 50 MeV with tagging  (quite popular decades ago)</a:t>
              </a:r>
            </a:p>
          </p:txBody>
        </p:sp>
        <p:pic>
          <p:nvPicPr>
            <p:cNvPr id="9" name="Immagine 5" descr="20 A.JPG">
              <a:extLst>
                <a:ext uri="{FF2B5EF4-FFF2-40B4-BE49-F238E27FC236}">
                  <a16:creationId xmlns:a16="http://schemas.microsoft.com/office/drawing/2014/main" id="{C6E74BCF-D65F-7B2B-D9BA-006114188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800" y="3855418"/>
              <a:ext cx="3312368" cy="2309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B9B5448-078E-C33F-1B39-F61F8AFBC319}"/>
              </a:ext>
            </a:extLst>
          </p:cNvPr>
          <p:cNvSpPr txBox="1"/>
          <p:nvPr/>
        </p:nvSpPr>
        <p:spPr>
          <a:xfrm>
            <a:off x="251520" y="5439594"/>
            <a:ext cx="85689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effectLst/>
                <a:latin typeface="Helvetica" pitchFamily="2" charset="0"/>
              </a:rPr>
              <a:t>L. Federici, G. Giordano, G. Matone, G. Pasquariello, P. G. Picozza, et al. </a:t>
            </a:r>
            <a:r>
              <a:rPr lang="en-GB" sz="2000" b="1">
                <a:effectLst/>
                <a:latin typeface="Helvetica" pitchFamily="2" charset="0"/>
              </a:rPr>
              <a:t>Backward compton scattering of laser light against high-energy electrons: the ladon photon beam at frascati</a:t>
            </a:r>
            <a:r>
              <a:rPr lang="en-GB" sz="2000">
                <a:effectLst/>
                <a:latin typeface="Helvetica" pitchFamily="2" charset="0"/>
              </a:rPr>
              <a:t>.</a:t>
            </a:r>
          </a:p>
          <a:p>
            <a:r>
              <a:rPr lang="en-GB" sz="2000">
                <a:effectLst/>
                <a:latin typeface="Helvetica" pitchFamily="2" charset="0"/>
              </a:rPr>
              <a:t>Il Nuovo Cimento B (1971-1996), 59(2):247–256, 1980.</a:t>
            </a:r>
          </a:p>
        </p:txBody>
      </p:sp>
    </p:spTree>
    <p:extLst>
      <p:ext uri="{BB962C8B-B14F-4D97-AF65-F5344CB8AC3E}">
        <p14:creationId xmlns:p14="http://schemas.microsoft.com/office/powerpoint/2010/main" val="4178696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7" name="Picture 6" descr="A white and black text on a white background&#10;&#10;Description automatically generated">
            <a:extLst>
              <a:ext uri="{FF2B5EF4-FFF2-40B4-BE49-F238E27FC236}">
                <a16:creationId xmlns:a16="http://schemas.microsoft.com/office/drawing/2014/main" id="{36E430B9-79E4-318B-6578-9F19E80BB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184466"/>
            <a:ext cx="6632400" cy="4460938"/>
          </a:xfrm>
          <a:prstGeom prst="rect">
            <a:avLst/>
          </a:prstGeom>
        </p:spPr>
      </p:pic>
      <p:pic>
        <p:nvPicPr>
          <p:cNvPr id="11" name="Picture 10" descr="A diagram of a triangle and a triangle&#10;&#10;Description automatically generated">
            <a:extLst>
              <a:ext uri="{FF2B5EF4-FFF2-40B4-BE49-F238E27FC236}">
                <a16:creationId xmlns:a16="http://schemas.microsoft.com/office/drawing/2014/main" id="{E2BE76F0-E9B3-B668-FD69-79A78353E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8644" y="2598379"/>
            <a:ext cx="6057279" cy="392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2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8509</TotalTime>
  <Words>3663</Words>
  <Application>Microsoft Macintosh PowerPoint</Application>
  <PresentationFormat>On-screen Show (4:3)</PresentationFormat>
  <Paragraphs>487</Paragraphs>
  <Slides>64</Slides>
  <Notes>44</Notes>
  <HiddenSlides>0</HiddenSlides>
  <MMClips>4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78" baseType="lpstr">
      <vt:lpstr>Arial</vt:lpstr>
      <vt:lpstr>Ayuthaya</vt:lpstr>
      <vt:lpstr>Bradley Hand</vt:lpstr>
      <vt:lpstr>Cambria Math</vt:lpstr>
      <vt:lpstr>Comic Sans MS</vt:lpstr>
      <vt:lpstr>Helvetica</vt:lpstr>
      <vt:lpstr>Helvetica Neue</vt:lpstr>
      <vt:lpstr>Symbol</vt:lpstr>
      <vt:lpstr>Tahoma</vt:lpstr>
      <vt:lpstr>Times</vt:lpstr>
      <vt:lpstr>Times New Roman</vt:lpstr>
      <vt:lpstr>Blank Presentation</vt:lpstr>
      <vt:lpstr>Equation</vt:lpstr>
      <vt:lpstr>Graph</vt:lpstr>
      <vt:lpstr>      Large recoil, symmetric photonic colliders, a way towards intrinsically mono-chromatic g -ray beams, plasma heating and ultra-low emittance positron/muon beams </vt:lpstr>
      <vt:lpstr>This Study on Symmetric Compton Scattering and positron beam generation is a follow up of 2 papers</vt:lpstr>
      <vt:lpstr>Large Recoil in ICS damps the effect of large bandwidth incident photon beams onto the bandwidth of scattered photons</vt:lpstr>
      <vt:lpstr>Large Recoil in MPP damps the normalized emittance of the secondary generated muon beam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Deep Recoil I.C.S. helps attenuating the g2q2 problem through slowing down of Lorentz boost gcm&lt;&lt;g</vt:lpstr>
      <vt:lpstr>An invariant view at Compton effect - 1 (any inertial ref. frame)</vt:lpstr>
      <vt:lpstr>An invariant view at Compton effect - 2 (any inertial ref. frame)</vt:lpstr>
      <vt:lpstr>PowerPoint Presentation</vt:lpstr>
      <vt:lpstr>PowerPoint Presentation</vt:lpstr>
      <vt:lpstr>PowerPoint Presentation</vt:lpstr>
      <vt:lpstr>PowerPoint Presentation</vt:lpstr>
      <vt:lpstr>Symmetric Compton Scattering suppresses the g2q2 correlation  Photons are scattered at same energy at any angle  Lorentz Boost is damped  Radiation emission is intrinsically mono-chromatic  Poli-chromaticity of incident photon beam is transferred to the scattered electron beam and viceversa (photon cooling, electron heating)   </vt:lpstr>
      <vt:lpstr>PowerPoint Presentation</vt:lpstr>
      <vt:lpstr>PowerPoint Presentation</vt:lpstr>
      <vt:lpstr>PowerPoint Presentation</vt:lpstr>
      <vt:lpstr>PowerPoint Presentation</vt:lpstr>
      <vt:lpstr>Symmetric Compton at moderate recoil  Initial Electron energy=611 keV, Initial Photon energy=335 keV ,  DEphot/E=0.1 Symmetric Compton (pe=-pphot), moderate recoil  X=3.13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Inverse Compton Sources, Overview, Theory, Main Technological Challenges – Photonic Colliders</vt:lpstr>
      <vt:lpstr>PowerPoint Presentation</vt:lpstr>
      <vt:lpstr>PowerPoint Presentation</vt:lpstr>
      <vt:lpstr>3rd-4th Generation Light Sources</vt:lpstr>
      <vt:lpstr>PowerPoint Presentation</vt:lpstr>
      <vt:lpstr>PowerPoint Presentation</vt:lpstr>
      <vt:lpstr>PowerPoint Presentation</vt:lpstr>
      <vt:lpstr>LASER</vt:lpstr>
      <vt:lpstr>PowerPoint Presentation</vt:lpstr>
    </vt:vector>
  </TitlesOfParts>
  <Company>Luca Serafini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Italian Program SPARC&amp;PLASMONX for Advanced Beam Physics at INFN-LNF, with High Brightness e- Beams and High Intensity Laser Beams</dc:title>
  <cp:lastModifiedBy>Luca Serafini</cp:lastModifiedBy>
  <cp:revision>2738</cp:revision>
  <dcterms:created xsi:type="dcterms:W3CDTF">2015-07-08T16:12:50Z</dcterms:created>
  <dcterms:modified xsi:type="dcterms:W3CDTF">2023-07-14T11:48:37Z</dcterms:modified>
</cp:coreProperties>
</file>