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8"/>
  </p:notesMasterIdLst>
  <p:sldIdLst>
    <p:sldId id="256" r:id="rId2"/>
    <p:sldId id="258" r:id="rId3"/>
    <p:sldId id="276" r:id="rId4"/>
    <p:sldId id="257" r:id="rId5"/>
    <p:sldId id="262" r:id="rId6"/>
    <p:sldId id="265" r:id="rId7"/>
    <p:sldId id="266" r:id="rId8"/>
    <p:sldId id="268" r:id="rId9"/>
    <p:sldId id="277" r:id="rId10"/>
    <p:sldId id="269" r:id="rId11"/>
    <p:sldId id="270" r:id="rId12"/>
    <p:sldId id="271" r:id="rId13"/>
    <p:sldId id="272" r:id="rId14"/>
    <p:sldId id="274" r:id="rId15"/>
    <p:sldId id="275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1019A-BCB7-400B-96CC-5B238D4693DA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4940-5D26-480D-BA81-F1F528C711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4940-5D26-480D-BA81-F1F528C711AB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DBC5-055C-420D-9275-17A851A9B338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91DE377-7BB0-4C67-A068-57D8585E6B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DBC5-055C-420D-9275-17A851A9B338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E377-7BB0-4C67-A068-57D8585E6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DBC5-055C-420D-9275-17A851A9B338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E377-7BB0-4C67-A068-57D8585E6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DBC5-055C-420D-9275-17A851A9B338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E377-7BB0-4C67-A068-57D8585E6B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DBC5-055C-420D-9275-17A851A9B338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1DE377-7BB0-4C67-A068-57D8585E6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DBC5-055C-420D-9275-17A851A9B338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E377-7BB0-4C67-A068-57D8585E6B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DBC5-055C-420D-9275-17A851A9B338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E377-7BB0-4C67-A068-57D8585E6B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DBC5-055C-420D-9275-17A851A9B338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E377-7BB0-4C67-A068-57D8585E6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DBC5-055C-420D-9275-17A851A9B338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E377-7BB0-4C67-A068-57D8585E6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DBC5-055C-420D-9275-17A851A9B338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E377-7BB0-4C67-A068-57D8585E6B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DBC5-055C-420D-9275-17A851A9B338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1DE377-7BB0-4C67-A068-57D8585E6B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2FDBC5-055C-420D-9275-17A851A9B338}" type="datetimeFigureOut">
              <a:rPr lang="es-ES" smtClean="0"/>
              <a:pPr/>
              <a:t>25/06/2008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91DE377-7BB0-4C67-A068-57D8585E6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3857628"/>
            <a:ext cx="8929718" cy="2428892"/>
          </a:xfrm>
        </p:spPr>
        <p:txBody>
          <a:bodyPr>
            <a:normAutofit fontScale="85000" lnSpcReduction="20000"/>
          </a:bodyPr>
          <a:lstStyle/>
          <a:p>
            <a:r>
              <a:rPr lang="pt-BR" sz="2600" u="sng" dirty="0" err="1" smtClean="0"/>
              <a:t>Bou-Cabo</a:t>
            </a:r>
            <a:r>
              <a:rPr lang="pt-BR" sz="2600" u="sng" dirty="0" smtClean="0"/>
              <a:t> Manuel</a:t>
            </a:r>
            <a:endParaRPr lang="pt-BR" sz="2600" dirty="0" smtClean="0"/>
          </a:p>
          <a:p>
            <a:r>
              <a:rPr lang="es-ES" sz="2400" dirty="0" smtClean="0"/>
              <a:t>Ardid-Ramírez Miguel </a:t>
            </a:r>
            <a:endParaRPr lang="es-ES" sz="2400" dirty="0" smtClean="0"/>
          </a:p>
          <a:p>
            <a:r>
              <a:rPr lang="pt-BR" sz="2600" dirty="0" smtClean="0"/>
              <a:t> </a:t>
            </a:r>
            <a:r>
              <a:rPr lang="pt-BR" sz="2600" dirty="0" err="1" smtClean="0"/>
              <a:t>Camarena-Femenía</a:t>
            </a:r>
            <a:r>
              <a:rPr lang="pt-BR" sz="2600" dirty="0" smtClean="0"/>
              <a:t> Francisco</a:t>
            </a:r>
            <a:r>
              <a:rPr lang="es-ES" sz="2600" dirty="0" smtClean="0"/>
              <a:t>  </a:t>
            </a:r>
          </a:p>
          <a:p>
            <a:r>
              <a:rPr lang="es-ES" sz="2600" dirty="0" smtClean="0"/>
              <a:t> Espinosa-</a:t>
            </a:r>
            <a:r>
              <a:rPr lang="es-ES" sz="2600" dirty="0" err="1" smtClean="0"/>
              <a:t>ResolloVíctor</a:t>
            </a:r>
            <a:r>
              <a:rPr lang="es-ES" sz="2600" dirty="0" smtClean="0"/>
              <a:t>  </a:t>
            </a:r>
          </a:p>
          <a:p>
            <a:r>
              <a:rPr lang="es-ES" sz="2600" dirty="0" smtClean="0"/>
              <a:t> </a:t>
            </a:r>
            <a:r>
              <a:rPr lang="es-ES" sz="2600" dirty="0" err="1" smtClean="0"/>
              <a:t>Larosa</a:t>
            </a:r>
            <a:r>
              <a:rPr lang="es-ES" sz="2600" dirty="0" smtClean="0"/>
              <a:t> </a:t>
            </a:r>
            <a:r>
              <a:rPr lang="es-ES" sz="2600" dirty="0" err="1" smtClean="0"/>
              <a:t>Giuseppina</a:t>
            </a:r>
            <a:r>
              <a:rPr lang="es-ES" sz="2600" dirty="0" smtClean="0"/>
              <a:t> </a:t>
            </a:r>
          </a:p>
          <a:p>
            <a:r>
              <a:rPr lang="es-ES" sz="2600" dirty="0" smtClean="0"/>
              <a:t> Martínez-Mora Juan A</a:t>
            </a:r>
            <a:endParaRPr lang="es-ES" dirty="0" smtClean="0"/>
          </a:p>
          <a:p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(IGIC- </a:t>
            </a:r>
            <a:r>
              <a:rPr lang="pt-BR" dirty="0" err="1" smtClean="0">
                <a:solidFill>
                  <a:schemeClr val="accent3">
                    <a:lumMod val="75000"/>
                  </a:schemeClr>
                </a:solidFill>
              </a:rPr>
              <a:t>Universitat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3">
                    <a:lumMod val="75000"/>
                  </a:schemeClr>
                </a:solidFill>
              </a:rPr>
              <a:t>Politècnica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pt-BR" dirty="0" err="1" smtClean="0">
                <a:solidFill>
                  <a:schemeClr val="accent3">
                    <a:lumMod val="75000"/>
                  </a:schemeClr>
                </a:solidFill>
              </a:rPr>
              <a:t>València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s-ES" sz="26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Use of 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acoustic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generate</a:t>
            </a:r>
            <a:r>
              <a:rPr lang="es-ES" dirty="0" smtClean="0"/>
              <a:t> neutrino-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signals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1MHz </a:t>
            </a:r>
            <a:r>
              <a:rPr lang="es-ES" sz="2400" dirty="0" err="1" smtClean="0"/>
              <a:t>Transducer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grpSp>
        <p:nvGrpSpPr>
          <p:cNvPr id="22" name="21 Grupo"/>
          <p:cNvGrpSpPr/>
          <p:nvPr/>
        </p:nvGrpSpPr>
        <p:grpSpPr>
          <a:xfrm>
            <a:off x="99828" y="1763446"/>
            <a:ext cx="8829890" cy="2880000"/>
            <a:chOff x="14180" y="1763446"/>
            <a:chExt cx="8829890" cy="2880000"/>
          </a:xfrm>
        </p:grpSpPr>
        <p:pic>
          <p:nvPicPr>
            <p:cNvPr id="20" name="19 Imagen" descr="segnal_original_filer_butter_normalizado_z=504(result).em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80" y="1763446"/>
              <a:ext cx="4557820" cy="2880000"/>
            </a:xfrm>
            <a:prstGeom prst="rect">
              <a:avLst/>
            </a:prstGeom>
          </p:spPr>
        </p:pic>
        <p:pic>
          <p:nvPicPr>
            <p:cNvPr id="21" name="20 Imagen" descr="segnal_original_filer_butter_normalizado_z=794(result).em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6248" y="1763446"/>
              <a:ext cx="4557822" cy="2880000"/>
            </a:xfrm>
            <a:prstGeom prst="rect">
              <a:avLst/>
            </a:prstGeom>
          </p:spPr>
        </p:pic>
      </p:grpSp>
      <p:sp>
        <p:nvSpPr>
          <p:cNvPr id="23" name="22 CuadroTexto"/>
          <p:cNvSpPr txBox="1"/>
          <p:nvPr/>
        </p:nvSpPr>
        <p:spPr>
          <a:xfrm>
            <a:off x="1000100" y="4854371"/>
            <a:ext cx="742955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Results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 x </a:t>
            </a:r>
            <a:r>
              <a:rPr lang="es-ES" dirty="0" err="1" smtClean="0"/>
              <a:t>scan</a:t>
            </a:r>
            <a:r>
              <a:rPr lang="es-ES" dirty="0" smtClean="0"/>
              <a:t> , </a:t>
            </a:r>
            <a:r>
              <a:rPr lang="es-ES" dirty="0" err="1" smtClean="0"/>
              <a:t>dv</a:t>
            </a:r>
            <a:r>
              <a:rPr lang="es-ES" dirty="0" smtClean="0"/>
              <a:t> </a:t>
            </a:r>
            <a:r>
              <a:rPr lang="es-ES" dirty="0" err="1" smtClean="0"/>
              <a:t>means</a:t>
            </a:r>
            <a:r>
              <a:rPr lang="es-ES" dirty="0" smtClean="0"/>
              <a:t> </a:t>
            </a:r>
            <a:r>
              <a:rPr lang="es-ES" dirty="0" err="1" smtClean="0"/>
              <a:t>difference</a:t>
            </a:r>
            <a:r>
              <a:rPr lang="es-ES" dirty="0" smtClean="0"/>
              <a:t> of </a:t>
            </a:r>
            <a:r>
              <a:rPr lang="es-ES" dirty="0" err="1" smtClean="0"/>
              <a:t>maximum</a:t>
            </a:r>
            <a:r>
              <a:rPr lang="es-ES" dirty="0" smtClean="0"/>
              <a:t> and </a:t>
            </a:r>
            <a:r>
              <a:rPr lang="es-ES" dirty="0" err="1" smtClean="0"/>
              <a:t>minimum</a:t>
            </a:r>
            <a:r>
              <a:rPr lang="es-ES" dirty="0" smtClean="0"/>
              <a:t> </a:t>
            </a:r>
            <a:r>
              <a:rPr lang="es-ES" dirty="0" err="1" smtClean="0"/>
              <a:t>value</a:t>
            </a:r>
            <a:r>
              <a:rPr lang="es-ES" dirty="0" smtClean="0"/>
              <a:t> of </a:t>
            </a:r>
            <a:r>
              <a:rPr lang="es-ES" dirty="0" err="1" smtClean="0"/>
              <a:t>voltage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Studies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>(</a:t>
            </a:r>
            <a:r>
              <a:rPr lang="es-ES" dirty="0" err="1" smtClean="0"/>
              <a:t>results</a:t>
            </a:r>
            <a:r>
              <a:rPr lang="es-ES" dirty="0" smtClean="0"/>
              <a:t>)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1MHz </a:t>
            </a:r>
            <a:r>
              <a:rPr lang="es-ES" sz="2400" dirty="0" err="1" smtClean="0"/>
              <a:t>Transducer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1000100" y="4854371"/>
            <a:ext cx="678661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err="1" smtClean="0"/>
              <a:t>Results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 </a:t>
            </a:r>
            <a:r>
              <a:rPr lang="es-ES" dirty="0" err="1" smtClean="0"/>
              <a:t>yscan</a:t>
            </a:r>
            <a:r>
              <a:rPr lang="es-ES" dirty="0" smtClean="0"/>
              <a:t> , </a:t>
            </a:r>
            <a:r>
              <a:rPr lang="es-ES" dirty="0" err="1" smtClean="0"/>
              <a:t>dv</a:t>
            </a:r>
            <a:r>
              <a:rPr lang="es-ES" dirty="0" smtClean="0"/>
              <a:t> </a:t>
            </a:r>
            <a:r>
              <a:rPr lang="es-ES" dirty="0" err="1" smtClean="0"/>
              <a:t>means</a:t>
            </a:r>
            <a:r>
              <a:rPr lang="es-ES" dirty="0" smtClean="0"/>
              <a:t> </a:t>
            </a:r>
            <a:r>
              <a:rPr lang="es-ES" dirty="0" err="1" smtClean="0"/>
              <a:t>difference</a:t>
            </a:r>
            <a:r>
              <a:rPr lang="es-ES" dirty="0" smtClean="0"/>
              <a:t> of </a:t>
            </a:r>
            <a:r>
              <a:rPr lang="es-ES" dirty="0" err="1" smtClean="0"/>
              <a:t>maximum</a:t>
            </a:r>
            <a:r>
              <a:rPr lang="es-ES" dirty="0" smtClean="0"/>
              <a:t> and </a:t>
            </a:r>
            <a:r>
              <a:rPr lang="es-ES" dirty="0" err="1" smtClean="0"/>
              <a:t>minimum</a:t>
            </a:r>
            <a:r>
              <a:rPr lang="es-ES" dirty="0" smtClean="0"/>
              <a:t> </a:t>
            </a:r>
            <a:r>
              <a:rPr lang="es-ES" dirty="0" err="1" smtClean="0"/>
              <a:t>value</a:t>
            </a:r>
            <a:r>
              <a:rPr lang="es-ES" dirty="0" smtClean="0"/>
              <a:t> of </a:t>
            </a:r>
            <a:r>
              <a:rPr lang="es-ES" dirty="0" err="1" smtClean="0"/>
              <a:t>voltage</a:t>
            </a:r>
            <a:r>
              <a:rPr lang="es-ES" dirty="0" smtClean="0"/>
              <a:t>.</a:t>
            </a:r>
            <a:endParaRPr lang="es-ES" dirty="0"/>
          </a:p>
        </p:txBody>
      </p:sp>
      <p:grpSp>
        <p:nvGrpSpPr>
          <p:cNvPr id="9" name="8 Grupo"/>
          <p:cNvGrpSpPr/>
          <p:nvPr/>
        </p:nvGrpSpPr>
        <p:grpSpPr>
          <a:xfrm>
            <a:off x="142844" y="1763446"/>
            <a:ext cx="8858312" cy="2880000"/>
            <a:chOff x="214282" y="1977760"/>
            <a:chExt cx="8858312" cy="2880000"/>
          </a:xfrm>
        </p:grpSpPr>
        <p:pic>
          <p:nvPicPr>
            <p:cNvPr id="7" name="6 Imagen" descr="Yoriginal_signal_filter_butter_normalizado_z=504.emf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1977760"/>
              <a:ext cx="4557600" cy="2880000"/>
            </a:xfrm>
            <a:prstGeom prst="rect">
              <a:avLst/>
            </a:prstGeom>
          </p:spPr>
        </p:pic>
        <p:pic>
          <p:nvPicPr>
            <p:cNvPr id="8" name="7 Imagen" descr="Yoriginal_signal_filter_butter_normalizado_z=794.emf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4994" y="1977760"/>
              <a:ext cx="4557600" cy="2880000"/>
            </a:xfrm>
            <a:prstGeom prst="rect">
              <a:avLst/>
            </a:prstGeom>
          </p:spPr>
        </p:pic>
      </p:grp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Studies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>(</a:t>
            </a:r>
            <a:r>
              <a:rPr lang="es-ES" dirty="0" err="1" smtClean="0"/>
              <a:t>results</a:t>
            </a:r>
            <a:r>
              <a:rPr lang="es-ES" dirty="0" smtClean="0"/>
              <a:t>)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2MHz </a:t>
            </a:r>
            <a:r>
              <a:rPr lang="es-ES" sz="2400" dirty="0" err="1" smtClean="0"/>
              <a:t>Transducer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1000100" y="4854371"/>
            <a:ext cx="678661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err="1" smtClean="0"/>
              <a:t>Results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 </a:t>
            </a:r>
            <a:r>
              <a:rPr lang="es-ES" dirty="0" err="1" smtClean="0"/>
              <a:t>xscan</a:t>
            </a:r>
            <a:r>
              <a:rPr lang="es-ES" dirty="0" smtClean="0"/>
              <a:t> , </a:t>
            </a:r>
            <a:r>
              <a:rPr lang="es-ES" dirty="0" err="1" smtClean="0"/>
              <a:t>dv</a:t>
            </a:r>
            <a:r>
              <a:rPr lang="es-ES" dirty="0" smtClean="0"/>
              <a:t> </a:t>
            </a:r>
            <a:r>
              <a:rPr lang="es-ES" dirty="0" err="1" smtClean="0"/>
              <a:t>means</a:t>
            </a:r>
            <a:r>
              <a:rPr lang="es-ES" dirty="0" smtClean="0"/>
              <a:t> </a:t>
            </a:r>
            <a:r>
              <a:rPr lang="es-ES" dirty="0" err="1" smtClean="0"/>
              <a:t>difference</a:t>
            </a:r>
            <a:r>
              <a:rPr lang="es-ES" dirty="0" smtClean="0"/>
              <a:t> of </a:t>
            </a:r>
            <a:r>
              <a:rPr lang="es-ES" dirty="0" err="1" smtClean="0"/>
              <a:t>maximum</a:t>
            </a:r>
            <a:r>
              <a:rPr lang="es-ES" dirty="0" smtClean="0"/>
              <a:t> and </a:t>
            </a:r>
            <a:r>
              <a:rPr lang="es-ES" dirty="0" err="1" smtClean="0"/>
              <a:t>minimum</a:t>
            </a:r>
            <a:r>
              <a:rPr lang="es-ES" dirty="0" smtClean="0"/>
              <a:t> </a:t>
            </a:r>
            <a:r>
              <a:rPr lang="es-ES" dirty="0" err="1" smtClean="0"/>
              <a:t>value</a:t>
            </a:r>
            <a:r>
              <a:rPr lang="es-ES" dirty="0" smtClean="0"/>
              <a:t> of </a:t>
            </a:r>
            <a:r>
              <a:rPr lang="es-ES" dirty="0" err="1" smtClean="0"/>
              <a:t>voltage</a:t>
            </a:r>
            <a:r>
              <a:rPr lang="es-ES" dirty="0" smtClean="0"/>
              <a:t>.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142844" y="1834884"/>
            <a:ext cx="8915318" cy="2880000"/>
            <a:chOff x="228714" y="1834884"/>
            <a:chExt cx="8915318" cy="2880000"/>
          </a:xfrm>
        </p:grpSpPr>
        <p:pic>
          <p:nvPicPr>
            <p:cNvPr id="9" name="8 Imagen" descr="X2mhzorigina_signal_filter_butter_normalizado_z=617.emf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714" y="1834884"/>
              <a:ext cx="4557600" cy="2880000"/>
            </a:xfrm>
            <a:prstGeom prst="rect">
              <a:avLst/>
            </a:prstGeom>
          </p:spPr>
        </p:pic>
        <p:pic>
          <p:nvPicPr>
            <p:cNvPr id="10" name="9 Imagen" descr="X2Mhzorigina_signal_filter_butter_normalizado_z=788.emf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6432" y="1834884"/>
              <a:ext cx="4557600" cy="2880000"/>
            </a:xfrm>
            <a:prstGeom prst="rect">
              <a:avLst/>
            </a:prstGeom>
          </p:spPr>
        </p:pic>
      </p:grp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Studies</a:t>
            </a:r>
            <a:r>
              <a:rPr lang="es-ES" dirty="0" smtClean="0"/>
              <a:t> in IGIC – UPV(</a:t>
            </a:r>
            <a:r>
              <a:rPr lang="es-ES" dirty="0" err="1" smtClean="0"/>
              <a:t>Results</a:t>
            </a:r>
            <a:r>
              <a:rPr lang="es-ES" dirty="0" smtClean="0"/>
              <a:t>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2MHz </a:t>
            </a:r>
            <a:r>
              <a:rPr lang="es-ES" sz="2400" dirty="0" err="1" smtClean="0"/>
              <a:t>Transducer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1000100" y="4854371"/>
            <a:ext cx="678661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err="1" smtClean="0"/>
              <a:t>Results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 y </a:t>
            </a:r>
            <a:r>
              <a:rPr lang="es-ES" dirty="0" err="1" smtClean="0"/>
              <a:t>scan</a:t>
            </a:r>
            <a:r>
              <a:rPr lang="es-ES" dirty="0" smtClean="0"/>
              <a:t> , </a:t>
            </a:r>
            <a:r>
              <a:rPr lang="es-ES" dirty="0" err="1" smtClean="0"/>
              <a:t>dv</a:t>
            </a:r>
            <a:r>
              <a:rPr lang="es-ES" dirty="0" smtClean="0"/>
              <a:t> </a:t>
            </a:r>
            <a:r>
              <a:rPr lang="es-ES" dirty="0" err="1" smtClean="0"/>
              <a:t>means</a:t>
            </a:r>
            <a:r>
              <a:rPr lang="es-ES" dirty="0" smtClean="0"/>
              <a:t> </a:t>
            </a:r>
            <a:r>
              <a:rPr lang="es-ES" dirty="0" err="1" smtClean="0"/>
              <a:t>difference</a:t>
            </a:r>
            <a:r>
              <a:rPr lang="es-ES" dirty="0" smtClean="0"/>
              <a:t> of </a:t>
            </a:r>
            <a:r>
              <a:rPr lang="es-ES" dirty="0" err="1" smtClean="0"/>
              <a:t>maximum</a:t>
            </a:r>
            <a:r>
              <a:rPr lang="es-ES" dirty="0" smtClean="0"/>
              <a:t> and </a:t>
            </a:r>
            <a:r>
              <a:rPr lang="es-ES" dirty="0" err="1" smtClean="0"/>
              <a:t>minimum</a:t>
            </a:r>
            <a:r>
              <a:rPr lang="es-ES" dirty="0" smtClean="0"/>
              <a:t> </a:t>
            </a:r>
            <a:r>
              <a:rPr lang="es-ES" dirty="0" err="1" smtClean="0"/>
              <a:t>value</a:t>
            </a:r>
            <a:r>
              <a:rPr lang="es-ES" dirty="0" smtClean="0"/>
              <a:t> of </a:t>
            </a:r>
            <a:r>
              <a:rPr lang="es-ES" dirty="0" err="1" smtClean="0"/>
              <a:t>voltage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1" name="10 Imagen" descr="Y2Mhzoriginal_signal_filter_butter_normalizado_z=617.emf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0314" y="1763446"/>
            <a:ext cx="4536000" cy="2880000"/>
          </a:xfrm>
          <a:prstGeom prst="rect">
            <a:avLst/>
          </a:prstGeom>
        </p:spPr>
      </p:pic>
      <p:pic>
        <p:nvPicPr>
          <p:cNvPr id="16" name="15 Imagen" descr="Y2MHZoriginal_signal_filter_butter_normalizado_z=788.emf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43556" y="1763446"/>
            <a:ext cx="4557600" cy="28800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Studies</a:t>
            </a:r>
            <a:r>
              <a:rPr lang="es-ES" dirty="0" smtClean="0"/>
              <a:t> in IGIC – UPV(</a:t>
            </a:r>
            <a:r>
              <a:rPr lang="es-ES" dirty="0" err="1" smtClean="0"/>
              <a:t>Results</a:t>
            </a:r>
            <a:r>
              <a:rPr lang="es-ES" dirty="0" smtClean="0"/>
              <a:t>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pPr>
              <a:tabLst>
                <a:tab pos="6551613" algn="l"/>
              </a:tabLst>
            </a:pPr>
            <a:r>
              <a:rPr lang="es-ES" sz="2000" dirty="0" err="1" smtClean="0"/>
              <a:t>Relation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voltages</a:t>
            </a:r>
            <a:r>
              <a:rPr lang="es-ES" sz="2000" dirty="0" smtClean="0"/>
              <a:t> </a:t>
            </a:r>
            <a:r>
              <a:rPr lang="es-ES" sz="2000" dirty="0" err="1" smtClean="0"/>
              <a:t>beetwen</a:t>
            </a:r>
            <a:r>
              <a:rPr lang="es-ES" sz="2000" dirty="0" smtClean="0"/>
              <a:t> original </a:t>
            </a:r>
            <a:r>
              <a:rPr lang="es-ES" sz="2000" dirty="0" err="1" smtClean="0"/>
              <a:t>signal</a:t>
            </a:r>
            <a:r>
              <a:rPr lang="es-ES" sz="2000" dirty="0" smtClean="0"/>
              <a:t> </a:t>
            </a:r>
            <a:r>
              <a:rPr lang="es-ES" sz="2000" dirty="0" err="1" smtClean="0"/>
              <a:t>received</a:t>
            </a:r>
            <a:r>
              <a:rPr lang="es-ES" sz="2000" dirty="0" smtClean="0"/>
              <a:t> and </a:t>
            </a:r>
            <a:r>
              <a:rPr lang="es-ES" sz="2000" dirty="0" err="1" smtClean="0"/>
              <a:t>filtered</a:t>
            </a:r>
            <a:r>
              <a:rPr lang="es-ES" sz="2000" dirty="0" smtClean="0"/>
              <a:t> </a:t>
            </a:r>
            <a:r>
              <a:rPr lang="es-ES" sz="2000" dirty="0" err="1" smtClean="0"/>
              <a:t>signal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proportional</a:t>
            </a:r>
            <a:r>
              <a:rPr lang="es-ES" sz="2000" dirty="0" smtClean="0"/>
              <a:t> factor 10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57158" y="5211561"/>
            <a:ext cx="371477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Seems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 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beam</a:t>
            </a:r>
            <a:r>
              <a:rPr lang="es-ES" dirty="0" smtClean="0"/>
              <a:t> </a:t>
            </a:r>
            <a:r>
              <a:rPr lang="es-ES" dirty="0" err="1" smtClean="0"/>
              <a:t>haven’t</a:t>
            </a:r>
            <a:r>
              <a:rPr lang="es-ES" dirty="0" smtClean="0"/>
              <a:t> a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efficiency</a:t>
            </a:r>
            <a:r>
              <a:rPr lang="es-ES" dirty="0" smtClean="0"/>
              <a:t>!!!</a:t>
            </a:r>
            <a:endParaRPr lang="es-ES" dirty="0"/>
          </a:p>
        </p:txBody>
      </p:sp>
      <p:grpSp>
        <p:nvGrpSpPr>
          <p:cNvPr id="16" name="15 Grupo"/>
          <p:cNvGrpSpPr/>
          <p:nvPr/>
        </p:nvGrpSpPr>
        <p:grpSpPr>
          <a:xfrm>
            <a:off x="142844" y="2000240"/>
            <a:ext cx="8929750" cy="2880000"/>
            <a:chOff x="-32" y="2000240"/>
            <a:chExt cx="8929750" cy="2880000"/>
          </a:xfrm>
        </p:grpSpPr>
        <p:pic>
          <p:nvPicPr>
            <p:cNvPr id="8" name="7 Imagen" descr="segnal_original_filer_butter_sin_normalizado_z=504.emf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2" y="2000240"/>
              <a:ext cx="4557600" cy="2880000"/>
            </a:xfrm>
            <a:prstGeom prst="rect">
              <a:avLst/>
            </a:prstGeom>
          </p:spPr>
        </p:pic>
        <p:pic>
          <p:nvPicPr>
            <p:cNvPr id="12" name="11 Imagen" descr="segnale_originale_filter_butter_normalizado_1°rif_2°rif.emf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2118" y="2000240"/>
              <a:ext cx="4557600" cy="2880000"/>
            </a:xfrm>
            <a:prstGeom prst="rect">
              <a:avLst/>
            </a:prstGeom>
          </p:spPr>
        </p:pic>
      </p:grpSp>
      <p:sp>
        <p:nvSpPr>
          <p:cNvPr id="13" name="12 CuadroTexto"/>
          <p:cNvSpPr txBox="1"/>
          <p:nvPr/>
        </p:nvSpPr>
        <p:spPr>
          <a:xfrm>
            <a:off x="4786314" y="5220314"/>
            <a:ext cx="392909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/>
              <a:t>According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fits</a:t>
            </a:r>
            <a:r>
              <a:rPr lang="es-ES" dirty="0" smtClean="0"/>
              <a:t> of original and </a:t>
            </a:r>
            <a:r>
              <a:rPr lang="es-ES" dirty="0" err="1" smtClean="0"/>
              <a:t>filtered</a:t>
            </a:r>
            <a:r>
              <a:rPr lang="es-ES" dirty="0" smtClean="0"/>
              <a:t> </a:t>
            </a:r>
            <a:r>
              <a:rPr lang="es-ES" dirty="0" err="1" smtClean="0"/>
              <a:t>signal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attenuation</a:t>
            </a:r>
            <a:r>
              <a:rPr lang="es-ES" dirty="0" smtClean="0"/>
              <a:t> of 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beam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smaller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1/r.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Studies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>(</a:t>
            </a:r>
            <a:r>
              <a:rPr lang="es-ES" dirty="0" err="1" smtClean="0"/>
              <a:t>results</a:t>
            </a:r>
            <a:r>
              <a:rPr lang="es-ES" dirty="0" smtClean="0"/>
              <a:t>)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Next</a:t>
            </a:r>
            <a:r>
              <a:rPr lang="es-ES" dirty="0" smtClean="0"/>
              <a:t> </a:t>
            </a:r>
            <a:r>
              <a:rPr lang="es-ES" dirty="0" err="1" smtClean="0"/>
              <a:t>Steps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914400" y="928702"/>
            <a:ext cx="7772400" cy="53578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Study this effect over large distances.</a:t>
            </a:r>
          </a:p>
          <a:p>
            <a:r>
              <a:rPr lang="en-US" dirty="0" smtClean="0"/>
              <a:t>We are working now in construction of n array using cylindrical transducers</a:t>
            </a:r>
          </a:p>
          <a:p>
            <a:pPr lvl="1"/>
            <a:r>
              <a:rPr lang="en-US" dirty="0" smtClean="0"/>
              <a:t>First step: to know the behavior of one single </a:t>
            </a:r>
            <a:r>
              <a:rPr lang="en-US" dirty="0" err="1" smtClean="0"/>
              <a:t>piezo</a:t>
            </a:r>
            <a:r>
              <a:rPr lang="en-US" dirty="0" smtClean="0"/>
              <a:t>-ceramics.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Design and construction of the array</a:t>
            </a:r>
          </a:p>
          <a:p>
            <a:endParaRPr lang="en-US" dirty="0"/>
          </a:p>
        </p:txBody>
      </p:sp>
      <p:pic>
        <p:nvPicPr>
          <p:cNvPr id="7" name="6 Imagen" descr="Impendance.emf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71744"/>
            <a:ext cx="4557600" cy="2880000"/>
          </a:xfrm>
          <a:prstGeom prst="rect">
            <a:avLst/>
          </a:prstGeom>
        </p:spPr>
      </p:pic>
      <p:pic>
        <p:nvPicPr>
          <p:cNvPr id="8" name="7 Imagen" descr="apparato_sperimentale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6842" y="2620702"/>
            <a:ext cx="384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/>
              <a:t>Conclusions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results in the study of the parametric technique to generate directive neutrino-like signals seem very promising.</a:t>
            </a:r>
          </a:p>
          <a:p>
            <a:endParaRPr lang="en-US" dirty="0" smtClean="0"/>
          </a:p>
          <a:p>
            <a:r>
              <a:rPr lang="en-US" dirty="0" smtClean="0"/>
              <a:t>Therefore, we will continue in this direction, aiming to design and build a prototype based on this technique.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Contents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 smtClean="0"/>
          </a:p>
          <a:p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acoustic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endParaRPr lang="es-ES" dirty="0" smtClean="0"/>
          </a:p>
          <a:p>
            <a:r>
              <a:rPr lang="es-ES" dirty="0" smtClean="0"/>
              <a:t>Use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technique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neutrino </a:t>
            </a:r>
            <a:r>
              <a:rPr lang="es-ES" dirty="0" err="1" smtClean="0"/>
              <a:t>calibrators</a:t>
            </a:r>
            <a:endParaRPr lang="es-ES" dirty="0"/>
          </a:p>
          <a:p>
            <a:r>
              <a:rPr lang="es-ES" dirty="0" err="1" smtClean="0"/>
              <a:t>Studies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endParaRPr lang="es-ES" dirty="0" smtClean="0"/>
          </a:p>
          <a:p>
            <a:r>
              <a:rPr lang="es-ES" dirty="0" err="1" smtClean="0"/>
              <a:t>Studies</a:t>
            </a:r>
            <a:r>
              <a:rPr lang="es-ES" dirty="0" smtClean="0"/>
              <a:t> 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> (</a:t>
            </a:r>
            <a:r>
              <a:rPr lang="es-ES" dirty="0" err="1" smtClean="0"/>
              <a:t>results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Conclussions</a:t>
            </a:r>
            <a:endParaRPr lang="es-ES" dirty="0" smtClean="0"/>
          </a:p>
          <a:p>
            <a:r>
              <a:rPr lang="es-ES" dirty="0" err="1" smtClean="0"/>
              <a:t>Next</a:t>
            </a:r>
            <a:r>
              <a:rPr lang="es-ES" dirty="0" smtClean="0"/>
              <a:t> </a:t>
            </a:r>
            <a:r>
              <a:rPr lang="es-ES" dirty="0" err="1" smtClean="0"/>
              <a:t>steps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Introduction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the acoustic detection of neutrino it is very important to have a good calibrator in order to:</a:t>
            </a:r>
          </a:p>
          <a:p>
            <a:pPr lvl="1"/>
            <a:r>
              <a:rPr lang="en-US" dirty="0" smtClean="0"/>
              <a:t>Check and monitor the sensitivity</a:t>
            </a:r>
          </a:p>
          <a:p>
            <a:pPr lvl="1"/>
            <a:r>
              <a:rPr lang="en-US" dirty="0" smtClean="0"/>
              <a:t>Test the system and its reliability</a:t>
            </a:r>
          </a:p>
          <a:p>
            <a:r>
              <a:rPr lang="en-US" dirty="0" smtClean="0"/>
              <a:t>Due to a properties of neutrino-like signal  (short bipolar pulse and directive ‘pancake’) it is not easy to reproduce it.</a:t>
            </a:r>
          </a:p>
          <a:p>
            <a:r>
              <a:rPr lang="en-US" dirty="0" smtClean="0"/>
              <a:t>The simplest approximation to do it could be to build a linear array with many elements (long array, which might be not easy to deploy).</a:t>
            </a:r>
          </a:p>
          <a:p>
            <a:r>
              <a:rPr lang="en-US" dirty="0" smtClean="0"/>
              <a:t>With this job we would like to study the  possibility of using acoustic parametric sources to generate neutrino like-signals since they are quite directive.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acoustic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 two </a:t>
            </a:r>
            <a:r>
              <a:rPr lang="en-US" sz="2000" dirty="0"/>
              <a:t>high frequency signals (with close frequencies) are radiating from primary  </a:t>
            </a:r>
            <a:r>
              <a:rPr lang="es-ES" sz="2000" dirty="0" err="1" smtClean="0"/>
              <a:t>transducer</a:t>
            </a:r>
            <a:r>
              <a:rPr lang="es-ES" sz="2000" dirty="0" smtClean="0"/>
              <a:t>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water</a:t>
            </a:r>
            <a:r>
              <a:rPr lang="es-ES" sz="2000" dirty="0"/>
              <a:t> </a:t>
            </a:r>
            <a:r>
              <a:rPr lang="es-ES" sz="2000" dirty="0" err="1" smtClean="0"/>
              <a:t>medium</a:t>
            </a:r>
            <a:r>
              <a:rPr lang="es-ES" sz="2000" dirty="0" smtClean="0"/>
              <a:t> t</a:t>
            </a:r>
            <a:r>
              <a:rPr lang="en-US" sz="2000" dirty="0" smtClean="0"/>
              <a:t>hey </a:t>
            </a:r>
            <a:r>
              <a:rPr lang="en-US" sz="2000" dirty="0"/>
              <a:t>interact with each other in the area of </a:t>
            </a:r>
            <a:r>
              <a:rPr lang="en-US" sz="2000" dirty="0" smtClean="0"/>
              <a:t>non-linear interaction </a:t>
            </a:r>
            <a:r>
              <a:rPr lang="en-US" sz="2000" dirty="0"/>
              <a:t>and thus produce number of signals with sum, difference, double frequencies </a:t>
            </a:r>
            <a:r>
              <a:rPr lang="en-US" sz="2000" dirty="0" smtClean="0"/>
              <a:t>and </a:t>
            </a:r>
            <a:r>
              <a:rPr lang="es-ES" sz="2000" dirty="0" err="1" smtClean="0"/>
              <a:t>harmonics</a:t>
            </a:r>
            <a:r>
              <a:rPr lang="es-ES" sz="2000" dirty="0" smtClean="0"/>
              <a:t>.</a:t>
            </a:r>
          </a:p>
          <a:p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n-US" sz="2000" dirty="0" smtClean="0"/>
              <a:t>main operating frequency is difference one (</a:t>
            </a:r>
            <a:r>
              <a:rPr lang="en-US" sz="2000" i="1" dirty="0" smtClean="0"/>
              <a:t>F=f1-f2) because it is low enough (due to </a:t>
            </a:r>
            <a:r>
              <a:rPr lang="en-US" sz="2000" dirty="0" smtClean="0"/>
              <a:t>closeness of high primary frequencies) and has narrow (2-4°) side-</a:t>
            </a:r>
            <a:r>
              <a:rPr lang="en-US" sz="2000" dirty="0" err="1" smtClean="0"/>
              <a:t>lobeless</a:t>
            </a:r>
            <a:r>
              <a:rPr lang="en-US" sz="2000" dirty="0" smtClean="0"/>
              <a:t> beam pattern in wide band that is easily adjusted by changing electrically the frequency one of </a:t>
            </a:r>
            <a:r>
              <a:rPr lang="en-US" sz="2000" dirty="0" smtClean="0"/>
              <a:t>primary </a:t>
            </a:r>
            <a:r>
              <a:rPr lang="es-ES" sz="2000" dirty="0" err="1" smtClean="0"/>
              <a:t>waves</a:t>
            </a:r>
            <a:r>
              <a:rPr lang="es-ES" sz="2000" dirty="0" smtClean="0"/>
              <a:t>.</a:t>
            </a:r>
          </a:p>
          <a:p>
            <a:endParaRPr lang="es-ES" sz="2000" u="sng" dirty="0"/>
          </a:p>
          <a:p>
            <a:pPr>
              <a:buNone/>
            </a:pPr>
            <a:endParaRPr lang="es-ES" sz="2400" dirty="0"/>
          </a:p>
          <a:p>
            <a:endParaRPr lang="es-ES" sz="2400" dirty="0"/>
          </a:p>
        </p:txBody>
      </p:sp>
      <p:pic>
        <p:nvPicPr>
          <p:cNvPr id="11" name="10 Imagen" descr="180hz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6" y="3585244"/>
            <a:ext cx="3736913" cy="2802684"/>
          </a:xfrm>
          <a:prstGeom prst="rect">
            <a:avLst/>
          </a:prstGeom>
        </p:spPr>
      </p:pic>
      <p:pic>
        <p:nvPicPr>
          <p:cNvPr id="12" name="11 Imagen" descr="186hz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546586"/>
            <a:ext cx="3736912" cy="2880000"/>
          </a:xfrm>
          <a:prstGeom prst="rect">
            <a:avLst/>
          </a:prstGeom>
        </p:spPr>
      </p:pic>
      <p:cxnSp>
        <p:nvCxnSpPr>
          <p:cNvPr id="13" name="12 Conector recto"/>
          <p:cNvCxnSpPr/>
          <p:nvPr/>
        </p:nvCxnSpPr>
        <p:spPr>
          <a:xfrm>
            <a:off x="4081124" y="4832470"/>
            <a:ext cx="108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 descr="6hz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718" y="3286124"/>
            <a:ext cx="4320000" cy="324000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500034" y="5623652"/>
            <a:ext cx="378618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due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non-linear </a:t>
            </a:r>
            <a:r>
              <a:rPr lang="es-ES" dirty="0" err="1" smtClean="0"/>
              <a:t>properties</a:t>
            </a:r>
            <a:r>
              <a:rPr lang="es-ES" dirty="0" smtClean="0"/>
              <a:t> of </a:t>
            </a:r>
            <a:r>
              <a:rPr lang="es-ES" dirty="0" err="1" smtClean="0"/>
              <a:t>medium</a:t>
            </a:r>
            <a:r>
              <a:rPr lang="es-ES" dirty="0" smtClean="0"/>
              <a:t> of </a:t>
            </a:r>
            <a:r>
              <a:rPr lang="es-ES" dirty="0" err="1" smtClean="0"/>
              <a:t>propagation</a:t>
            </a:r>
            <a:r>
              <a:rPr lang="es-ES" dirty="0" smtClean="0"/>
              <a:t> of </a:t>
            </a:r>
            <a:r>
              <a:rPr lang="es-ES" dirty="0" err="1" smtClean="0"/>
              <a:t>sound</a:t>
            </a:r>
            <a:endParaRPr lang="es-ES" dirty="0"/>
          </a:p>
        </p:txBody>
      </p:sp>
      <p:sp>
        <p:nvSpPr>
          <p:cNvPr id="16" name="15 Flecha derecha"/>
          <p:cNvSpPr/>
          <p:nvPr/>
        </p:nvSpPr>
        <p:spPr>
          <a:xfrm>
            <a:off x="4286248" y="5832602"/>
            <a:ext cx="857256" cy="4286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acoustic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429684" cy="56436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parametric acoustic sources has some advantages </a:t>
            </a:r>
            <a:r>
              <a:rPr lang="en-US" sz="2400" dirty="0" smtClean="0"/>
              <a:t>with respect to</a:t>
            </a:r>
            <a:r>
              <a:rPr lang="en-US" sz="2400" dirty="0" smtClean="0"/>
              <a:t> </a:t>
            </a:r>
            <a:r>
              <a:rPr lang="en-US" sz="2400" dirty="0" smtClean="0"/>
              <a:t>traditional linear radiating systems: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- Opportunity of obtaining </a:t>
            </a:r>
            <a:r>
              <a:rPr lang="en-US" sz="2000" dirty="0" smtClean="0"/>
              <a:t> </a:t>
            </a:r>
            <a:r>
              <a:rPr lang="en-US" sz="2000" dirty="0" smtClean="0"/>
              <a:t>narrow </a:t>
            </a:r>
            <a:r>
              <a:rPr lang="en-US" sz="2000" dirty="0" smtClean="0"/>
              <a:t> </a:t>
            </a:r>
            <a:r>
              <a:rPr lang="en-US" sz="2000" dirty="0" smtClean="0"/>
              <a:t>directional pattern at small overall dimensions of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   primary </a:t>
            </a:r>
            <a:r>
              <a:rPr lang="en-US" sz="2000" dirty="0" smtClean="0"/>
              <a:t>transducer.</a:t>
            </a:r>
          </a:p>
          <a:p>
            <a:pPr>
              <a:buNone/>
            </a:pPr>
            <a:r>
              <a:rPr lang="en-US" sz="2000" dirty="0" smtClean="0"/>
              <a:t>      - Absence or low level of side-lobes in a directional pattern on a difference frequency.</a:t>
            </a:r>
          </a:p>
          <a:p>
            <a:pPr>
              <a:buNone/>
            </a:pPr>
            <a:r>
              <a:rPr lang="en-US" sz="2000" dirty="0" smtClean="0"/>
              <a:t>      - Broad band of operating frequencies of radiated signals.</a:t>
            </a:r>
            <a:endParaRPr lang="en-GB" sz="2000" dirty="0" smtClean="0"/>
          </a:p>
          <a:p>
            <a:r>
              <a:rPr lang="en-GB" sz="2400" dirty="0" smtClean="0"/>
              <a:t>The same effect can be used for transient signals:</a:t>
            </a:r>
          </a:p>
          <a:p>
            <a:pPr lvl="1"/>
            <a:r>
              <a:rPr lang="en-GB" sz="2000" dirty="0" smtClean="0"/>
              <a:t>It is possible to generate a transient signal by a “special modulation” at a larger frequency in such a way that it “interacts” with himself in the medium providing the desired signal due to the difference of f2-f1 frequencies from the spectral content of the short modulated signal</a:t>
            </a: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/>
              <a:t>Use of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technique</a:t>
            </a:r>
            <a:r>
              <a:rPr lang="es-ES" sz="3600" dirty="0" smtClean="0"/>
              <a:t> </a:t>
            </a:r>
            <a:r>
              <a:rPr lang="es-ES" sz="3600" dirty="0" err="1" smtClean="0"/>
              <a:t>for</a:t>
            </a:r>
            <a:r>
              <a:rPr lang="es-ES" sz="3600" dirty="0" smtClean="0"/>
              <a:t> neutrino </a:t>
            </a:r>
            <a:r>
              <a:rPr lang="es-ES" sz="3600" dirty="0" err="1" smtClean="0"/>
              <a:t>calibration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29114" cy="504351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Neutrino acoustic signals are very directive bipolar transient signals</a:t>
            </a:r>
          </a:p>
          <a:p>
            <a:r>
              <a:rPr lang="en-GB" sz="2400" dirty="0" smtClean="0"/>
              <a:t>Using parametric acoustic sources, it will be easier to reproduce the ‘pancake’ directivity with fewer sources, and in a more compact design: </a:t>
            </a:r>
          </a:p>
          <a:p>
            <a:pPr lvl="1"/>
            <a:r>
              <a:rPr lang="en-GB" sz="2000" dirty="0" smtClean="0"/>
              <a:t>Cheaper and ease of deployment and operation in the sea (for example, instead of using 10 hydrophones in 5 </a:t>
            </a:r>
            <a:r>
              <a:rPr lang="en-GB" sz="2000" dirty="0" smtClean="0"/>
              <a:t>m, </a:t>
            </a:r>
            <a:r>
              <a:rPr lang="en-GB" sz="2000" dirty="0" smtClean="0"/>
              <a:t>use 3 in 0.5 m)</a:t>
            </a:r>
          </a:p>
          <a:p>
            <a:r>
              <a:rPr lang="en-GB" sz="2400" dirty="0" smtClean="0"/>
              <a:t>Warnings:</a:t>
            </a:r>
          </a:p>
          <a:p>
            <a:pPr lvl="1"/>
            <a:r>
              <a:rPr lang="en-GB" sz="2000" dirty="0" smtClean="0"/>
              <a:t>Clever modulation needed? Yes, but clever </a:t>
            </a:r>
            <a:r>
              <a:rPr lang="en-GB" sz="2000" dirty="0"/>
              <a:t>p</a:t>
            </a:r>
            <a:r>
              <a:rPr lang="en-GB" sz="2000" dirty="0" smtClean="0"/>
              <a:t>eople have already made a big part of the job</a:t>
            </a:r>
          </a:p>
          <a:p>
            <a:pPr lvl="1"/>
            <a:r>
              <a:rPr lang="en-GB" sz="2000" dirty="0" smtClean="0"/>
              <a:t>Need large intensities? Yes, but since neutrino signals are weak, with reasonable intensities are enough</a:t>
            </a:r>
            <a:endParaRPr lang="en-GB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48280" y="1285860"/>
            <a:ext cx="3810000" cy="2549525"/>
          </a:xfrm>
          <a:prstGeom prst="rect">
            <a:avLst/>
          </a:prstGeom>
          <a:noFill/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32" y="3896679"/>
            <a:ext cx="3693996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472518" cy="452596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Experimental </a:t>
            </a:r>
            <a:r>
              <a:rPr lang="es-ES" sz="2400" dirty="0" err="1" smtClean="0"/>
              <a:t>setup</a:t>
            </a:r>
            <a:r>
              <a:rPr lang="es-ES" sz="2400" dirty="0" smtClean="0"/>
              <a:t>:</a:t>
            </a:r>
          </a:p>
          <a:p>
            <a:pPr>
              <a:buNone/>
            </a:pPr>
            <a:r>
              <a:rPr lang="es-ES" sz="2000" dirty="0" smtClean="0"/>
              <a:t>  </a:t>
            </a:r>
            <a:r>
              <a:rPr lang="es-ES" sz="2400" dirty="0" smtClean="0"/>
              <a:t>- </a:t>
            </a:r>
            <a:r>
              <a:rPr lang="es-ES" sz="2000" u="sng" dirty="0" err="1" smtClean="0"/>
              <a:t>Hydrophones</a:t>
            </a:r>
            <a:r>
              <a:rPr lang="es-ES" sz="2000" u="sng" dirty="0" smtClean="0"/>
              <a:t> </a:t>
            </a:r>
            <a:r>
              <a:rPr lang="es-ES" sz="2000" u="sng" dirty="0" err="1" smtClean="0"/>
              <a:t>used</a:t>
            </a:r>
            <a:r>
              <a:rPr lang="es-ES" sz="2000" u="sng" dirty="0" smtClean="0"/>
              <a:t>. </a:t>
            </a:r>
            <a:r>
              <a:rPr lang="es-ES" sz="2000" dirty="0" smtClean="0"/>
              <a:t>                                                          </a:t>
            </a:r>
            <a:r>
              <a:rPr lang="es-ES" sz="2400" dirty="0" smtClean="0"/>
              <a:t>-</a:t>
            </a:r>
            <a:r>
              <a:rPr lang="es-ES" sz="2000" dirty="0" smtClean="0"/>
              <a:t> </a:t>
            </a:r>
            <a:r>
              <a:rPr lang="es-ES" sz="2000" u="sng" dirty="0" err="1" smtClean="0"/>
              <a:t>Reference</a:t>
            </a:r>
            <a:r>
              <a:rPr lang="es-ES" sz="2000" u="sng" dirty="0" smtClean="0"/>
              <a:t> </a:t>
            </a:r>
            <a:r>
              <a:rPr lang="es-ES" sz="2000" u="sng" dirty="0" err="1" smtClean="0"/>
              <a:t>system</a:t>
            </a:r>
            <a:r>
              <a:rPr lang="es-ES" sz="2000" u="sng" dirty="0" smtClean="0"/>
              <a:t>.</a:t>
            </a:r>
          </a:p>
          <a:p>
            <a:pPr>
              <a:buNone/>
            </a:pPr>
            <a:endParaRPr lang="es-ES" sz="2400" dirty="0" smtClean="0"/>
          </a:p>
          <a:p>
            <a:endParaRPr lang="es-ES" sz="2400" dirty="0" smtClean="0"/>
          </a:p>
        </p:txBody>
      </p:sp>
      <p:grpSp>
        <p:nvGrpSpPr>
          <p:cNvPr id="21" name="20 Grupo"/>
          <p:cNvGrpSpPr/>
          <p:nvPr/>
        </p:nvGrpSpPr>
        <p:grpSpPr>
          <a:xfrm>
            <a:off x="274627" y="1928802"/>
            <a:ext cx="4440249" cy="2817894"/>
            <a:chOff x="283306" y="3337892"/>
            <a:chExt cx="4440249" cy="2817894"/>
          </a:xfrm>
        </p:grpSpPr>
        <p:pic>
          <p:nvPicPr>
            <p:cNvPr id="9" name="8 Imagen" descr="DSC0012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306" y="3337892"/>
              <a:ext cx="3360000" cy="2520000"/>
            </a:xfrm>
            <a:prstGeom prst="rect">
              <a:avLst/>
            </a:prstGeom>
          </p:spPr>
        </p:pic>
        <p:grpSp>
          <p:nvGrpSpPr>
            <p:cNvPr id="20" name="19 Grupo"/>
            <p:cNvGrpSpPr/>
            <p:nvPr/>
          </p:nvGrpSpPr>
          <p:grpSpPr>
            <a:xfrm>
              <a:off x="642910" y="3345420"/>
              <a:ext cx="1714512" cy="837332"/>
              <a:chOff x="642910" y="3345420"/>
              <a:chExt cx="1714512" cy="837332"/>
            </a:xfrm>
          </p:grpSpPr>
          <p:sp>
            <p:nvSpPr>
              <p:cNvPr id="10" name="9 CuadroTexto"/>
              <p:cNvSpPr txBox="1"/>
              <p:nvPr/>
            </p:nvSpPr>
            <p:spPr>
              <a:xfrm>
                <a:off x="642910" y="3345420"/>
                <a:ext cx="1714512" cy="3693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dirty="0" err="1" smtClean="0"/>
                  <a:t>Reson</a:t>
                </a:r>
                <a:r>
                  <a:rPr lang="es-ES" dirty="0" smtClean="0"/>
                  <a:t> TC 4014</a:t>
                </a:r>
                <a:endParaRPr lang="es-ES" dirty="0"/>
              </a:p>
            </p:txBody>
          </p:sp>
          <p:sp>
            <p:nvSpPr>
              <p:cNvPr id="11" name="10 Flecha derecha"/>
              <p:cNvSpPr/>
              <p:nvPr/>
            </p:nvSpPr>
            <p:spPr>
              <a:xfrm rot="5400000">
                <a:off x="516067" y="3841595"/>
                <a:ext cx="468000" cy="214314"/>
              </a:xfrm>
              <a:prstGeom prst="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8" name="17 Grupo"/>
            <p:cNvGrpSpPr/>
            <p:nvPr/>
          </p:nvGrpSpPr>
          <p:grpSpPr>
            <a:xfrm>
              <a:off x="1283438" y="5357826"/>
              <a:ext cx="2286016" cy="797960"/>
              <a:chOff x="1283438" y="5357826"/>
              <a:chExt cx="2286016" cy="797960"/>
            </a:xfrm>
          </p:grpSpPr>
          <p:sp>
            <p:nvSpPr>
              <p:cNvPr id="13" name="12 CuadroTexto"/>
              <p:cNvSpPr txBox="1"/>
              <p:nvPr/>
            </p:nvSpPr>
            <p:spPr>
              <a:xfrm>
                <a:off x="1283438" y="5786454"/>
                <a:ext cx="2286016" cy="3693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dirty="0" err="1" smtClean="0"/>
                  <a:t>Reson</a:t>
                </a:r>
                <a:r>
                  <a:rPr lang="es-ES" dirty="0" smtClean="0"/>
                  <a:t> TC 3021(2MHz)</a:t>
                </a:r>
                <a:endParaRPr lang="es-ES" dirty="0"/>
              </a:p>
            </p:txBody>
          </p:sp>
          <p:sp>
            <p:nvSpPr>
              <p:cNvPr id="15" name="14 Flecha derecha"/>
              <p:cNvSpPr/>
              <p:nvPr/>
            </p:nvSpPr>
            <p:spPr>
              <a:xfrm rot="16200000">
                <a:off x="1657504" y="5483826"/>
                <a:ext cx="468000" cy="216000"/>
              </a:xfrm>
              <a:prstGeom prst="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9" name="18 Grupo"/>
            <p:cNvGrpSpPr/>
            <p:nvPr/>
          </p:nvGrpSpPr>
          <p:grpSpPr>
            <a:xfrm>
              <a:off x="2426446" y="3906007"/>
              <a:ext cx="2297109" cy="1217834"/>
              <a:chOff x="2608242" y="3906007"/>
              <a:chExt cx="1714512" cy="1217834"/>
            </a:xfrm>
          </p:grpSpPr>
          <p:sp>
            <p:nvSpPr>
              <p:cNvPr id="16" name="15 CuadroTexto"/>
              <p:cNvSpPr txBox="1"/>
              <p:nvPr/>
            </p:nvSpPr>
            <p:spPr>
              <a:xfrm>
                <a:off x="2608242" y="3906007"/>
                <a:ext cx="1714512" cy="64633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dirty="0" err="1" smtClean="0"/>
                  <a:t>Reson</a:t>
                </a:r>
                <a:r>
                  <a:rPr lang="es-ES" dirty="0" smtClean="0"/>
                  <a:t> TC 3027(1MHz)</a:t>
                </a:r>
                <a:endParaRPr lang="es-ES" dirty="0"/>
              </a:p>
            </p:txBody>
          </p:sp>
          <p:sp>
            <p:nvSpPr>
              <p:cNvPr id="17" name="16 Flecha derecha"/>
              <p:cNvSpPr/>
              <p:nvPr/>
            </p:nvSpPr>
            <p:spPr>
              <a:xfrm rot="5400000">
                <a:off x="2702141" y="4737862"/>
                <a:ext cx="611999" cy="159959"/>
              </a:xfrm>
              <a:prstGeom prst="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38" name="37 Imagen" descr="Reference Syst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932206"/>
            <a:ext cx="3304000" cy="4032000"/>
          </a:xfrm>
          <a:prstGeom prst="rect">
            <a:avLst/>
          </a:prstGeom>
        </p:spPr>
      </p:pic>
      <p:sp>
        <p:nvSpPr>
          <p:cNvPr id="40" name="39 CuadroTexto"/>
          <p:cNvSpPr txBox="1"/>
          <p:nvPr/>
        </p:nvSpPr>
        <p:spPr>
          <a:xfrm>
            <a:off x="142844" y="4857760"/>
            <a:ext cx="5214974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 </a:t>
            </a:r>
            <a:r>
              <a:rPr lang="es-ES" dirty="0" err="1" smtClean="0"/>
              <a:t>Emitter</a:t>
            </a:r>
            <a:r>
              <a:rPr lang="es-ES" dirty="0" smtClean="0"/>
              <a:t> </a:t>
            </a:r>
            <a:r>
              <a:rPr lang="es-ES" dirty="0" err="1" smtClean="0"/>
              <a:t>hydrophone</a:t>
            </a:r>
            <a:r>
              <a:rPr lang="es-ES" dirty="0" smtClean="0"/>
              <a:t> 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fixed</a:t>
            </a:r>
            <a:r>
              <a:rPr lang="es-ES" dirty="0" smtClean="0"/>
              <a:t>.</a:t>
            </a:r>
          </a:p>
          <a:p>
            <a:pPr>
              <a:buFontTx/>
              <a:buChar char="-"/>
            </a:pPr>
            <a:r>
              <a:rPr lang="es-ES" dirty="0" smtClean="0"/>
              <a:t> Receiver </a:t>
            </a:r>
            <a:r>
              <a:rPr lang="es-ES" dirty="0" err="1" smtClean="0"/>
              <a:t>hydrophone</a:t>
            </a:r>
            <a:r>
              <a:rPr lang="es-ES" dirty="0" smtClean="0"/>
              <a:t> </a:t>
            </a:r>
            <a:r>
              <a:rPr lang="es-ES" dirty="0" err="1" smtClean="0"/>
              <a:t>moves</a:t>
            </a:r>
            <a:r>
              <a:rPr lang="es-ES" dirty="0" smtClean="0"/>
              <a:t> </a:t>
            </a:r>
            <a:r>
              <a:rPr lang="es-ES" dirty="0" err="1" smtClean="0"/>
              <a:t>along</a:t>
            </a:r>
            <a:r>
              <a:rPr lang="es-ES" dirty="0" smtClean="0"/>
              <a:t> z axis.</a:t>
            </a:r>
          </a:p>
          <a:p>
            <a:pPr>
              <a:buFontTx/>
              <a:buChar char="-"/>
            </a:pP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position of z </a:t>
            </a:r>
            <a:r>
              <a:rPr lang="es-ES" dirty="0" err="1" smtClean="0"/>
              <a:t>scan</a:t>
            </a:r>
            <a:r>
              <a:rPr lang="es-ES" dirty="0" smtClean="0"/>
              <a:t> in x and y </a:t>
            </a:r>
            <a:r>
              <a:rPr lang="es-ES" dirty="0" err="1" smtClean="0"/>
              <a:t>direction</a:t>
            </a:r>
            <a:r>
              <a:rPr lang="es-ES" dirty="0" smtClean="0"/>
              <a:t> </a:t>
            </a:r>
          </a:p>
          <a:p>
            <a:pPr>
              <a:buFontTx/>
              <a:buChar char="-"/>
            </a:pPr>
            <a:r>
              <a:rPr lang="es-ES" dirty="0" smtClean="0"/>
              <a:t> </a:t>
            </a:r>
            <a:r>
              <a:rPr lang="es-ES" dirty="0" err="1" smtClean="0"/>
              <a:t>Dimension</a:t>
            </a:r>
            <a:r>
              <a:rPr lang="es-ES" dirty="0" smtClean="0"/>
              <a:t> of </a:t>
            </a:r>
            <a:r>
              <a:rPr lang="es-ES" dirty="0" err="1" smtClean="0"/>
              <a:t>tank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  </a:t>
            </a:r>
          </a:p>
          <a:p>
            <a:pPr>
              <a:buFontTx/>
              <a:buChar char="-"/>
            </a:pPr>
            <a:r>
              <a:rPr lang="es-ES" dirty="0" err="1" smtClean="0"/>
              <a:t>Sampling</a:t>
            </a:r>
            <a:r>
              <a:rPr lang="es-ES" dirty="0" smtClean="0"/>
              <a:t> </a:t>
            </a:r>
            <a:r>
              <a:rPr lang="es-ES" dirty="0" err="1" smtClean="0"/>
              <a:t>frequency</a:t>
            </a:r>
            <a:r>
              <a:rPr lang="es-ES" dirty="0" smtClean="0"/>
              <a:t> (in </a:t>
            </a:r>
            <a:r>
              <a:rPr lang="es-ES" dirty="0" err="1" smtClean="0"/>
              <a:t>reception</a:t>
            </a:r>
            <a:r>
              <a:rPr lang="es-ES" dirty="0" smtClean="0"/>
              <a:t>) </a:t>
            </a:r>
            <a:r>
              <a:rPr lang="es-ES" dirty="0" smtClean="0"/>
              <a:t>10,20MHz </a:t>
            </a:r>
            <a:r>
              <a:rPr lang="es-ES" dirty="0" smtClean="0"/>
              <a:t>-&gt; </a:t>
            </a:r>
            <a:r>
              <a:rPr lang="es-ES" dirty="0" smtClean="0"/>
              <a:t>2</a:t>
            </a:r>
            <a:r>
              <a:rPr lang="es-ES" dirty="0" smtClean="0"/>
              <a:t>MHz</a:t>
            </a:r>
            <a:endParaRPr lang="es-ES" dirty="0" smtClean="0"/>
          </a:p>
        </p:txBody>
      </p:sp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2143108" y="5688030"/>
          <a:ext cx="392113" cy="312738"/>
        </p:xfrm>
        <a:graphic>
          <a:graphicData uri="http://schemas.openxmlformats.org/presentationml/2006/ole">
            <p:oleObj spid="_x0000_s1046" name="Ecuación" r:id="rId5" imgW="253800" imgH="203040" progId="Equation.3">
              <p:embed/>
            </p:oleObj>
          </a:graphicData>
        </a:graphic>
      </p:graphicFrame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Studies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41 Grupo"/>
          <p:cNvGrpSpPr/>
          <p:nvPr/>
        </p:nvGrpSpPr>
        <p:grpSpPr>
          <a:xfrm>
            <a:off x="4921420" y="4260639"/>
            <a:ext cx="4508364" cy="2231354"/>
            <a:chOff x="4921420" y="4260639"/>
            <a:chExt cx="4508364" cy="2231354"/>
          </a:xfrm>
        </p:grpSpPr>
        <p:pic>
          <p:nvPicPr>
            <p:cNvPr id="27" name="26 Imagen"/>
            <p:cNvPicPr/>
            <p:nvPr/>
          </p:nvPicPr>
          <p:blipFill>
            <a:blip r:embed="rId2"/>
            <a:srcRect l="26575" t="41339" r="5906" b="15748"/>
            <a:stretch>
              <a:fillRect/>
            </a:stretch>
          </p:blipFill>
          <p:spPr bwMode="auto">
            <a:xfrm>
              <a:off x="4921420" y="4260639"/>
              <a:ext cx="4008298" cy="223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34 CuadroTexto"/>
            <p:cNvSpPr txBox="1"/>
            <p:nvPr/>
          </p:nvSpPr>
          <p:spPr>
            <a:xfrm>
              <a:off x="5786446" y="4559866"/>
              <a:ext cx="36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u="sng" dirty="0" err="1" smtClean="0">
                  <a:solidFill>
                    <a:schemeClr val="bg1"/>
                  </a:solidFill>
                </a:rPr>
                <a:t>Received</a:t>
              </a:r>
              <a:r>
                <a:rPr lang="es-ES" b="1" u="sng" dirty="0" smtClean="0">
                  <a:solidFill>
                    <a:schemeClr val="bg1"/>
                  </a:solidFill>
                </a:rPr>
                <a:t> </a:t>
              </a:r>
              <a:r>
                <a:rPr lang="es-ES" b="1" u="sng" dirty="0" err="1" smtClean="0">
                  <a:solidFill>
                    <a:schemeClr val="bg1"/>
                  </a:solidFill>
                </a:rPr>
                <a:t>signal</a:t>
              </a:r>
              <a:endParaRPr lang="es-E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472518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s-ES" sz="2000" dirty="0" smtClean="0"/>
          </a:p>
          <a:p>
            <a:pPr lvl="1">
              <a:buNone/>
            </a:pPr>
            <a:endParaRPr lang="es-ES" sz="1600" dirty="0" smtClean="0"/>
          </a:p>
        </p:txBody>
      </p:sp>
      <p:sp>
        <p:nvSpPr>
          <p:cNvPr id="40" name="39 CuadroTexto"/>
          <p:cNvSpPr txBox="1"/>
          <p:nvPr/>
        </p:nvSpPr>
        <p:spPr>
          <a:xfrm>
            <a:off x="214282" y="5572140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285720" y="1214422"/>
            <a:ext cx="4857784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dirty="0" smtClean="0"/>
          </a:p>
        </p:txBody>
      </p:sp>
      <p:pic>
        <p:nvPicPr>
          <p:cNvPr id="29" name="28 Imagen"/>
          <p:cNvPicPr/>
          <p:nvPr/>
        </p:nvPicPr>
        <p:blipFill>
          <a:blip r:embed="rId3"/>
          <a:srcRect l="19193" t="37894" r="13287" b="19685"/>
          <a:stretch>
            <a:fillRect/>
          </a:stretch>
        </p:blipFill>
        <p:spPr bwMode="auto">
          <a:xfrm>
            <a:off x="4965656" y="1571612"/>
            <a:ext cx="3964061" cy="21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92" y="1785926"/>
            <a:ext cx="4829198" cy="91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30 Conector recto de flecha"/>
          <p:cNvCxnSpPr/>
          <p:nvPr/>
        </p:nvCxnSpPr>
        <p:spPr>
          <a:xfrm rot="3060000" flipV="1">
            <a:off x="4680566" y="1980364"/>
            <a:ext cx="324000" cy="396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4929190" y="1285860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err="1" smtClean="0"/>
              <a:t>Emitted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signal</a:t>
            </a:r>
            <a:r>
              <a:rPr lang="es-ES" b="1" u="sng" dirty="0" smtClean="0"/>
              <a:t> (</a:t>
            </a:r>
            <a:r>
              <a:rPr lang="es-ES" b="1" u="sng" dirty="0" err="1" smtClean="0"/>
              <a:t>before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amplification</a:t>
            </a:r>
            <a:r>
              <a:rPr lang="es-ES" b="1" u="sng" dirty="0" smtClean="0"/>
              <a:t>)</a:t>
            </a:r>
            <a:endParaRPr lang="es-ES" b="1" u="sng" dirty="0"/>
          </a:p>
        </p:txBody>
      </p:sp>
      <p:grpSp>
        <p:nvGrpSpPr>
          <p:cNvPr id="41" name="40 Grupo"/>
          <p:cNvGrpSpPr/>
          <p:nvPr/>
        </p:nvGrpSpPr>
        <p:grpSpPr>
          <a:xfrm>
            <a:off x="430395" y="4143379"/>
            <a:ext cx="4141605" cy="2571769"/>
            <a:chOff x="287519" y="3929066"/>
            <a:chExt cx="4141605" cy="2493212"/>
          </a:xfrm>
        </p:grpSpPr>
        <p:pic>
          <p:nvPicPr>
            <p:cNvPr id="28" name="27 Imagen"/>
            <p:cNvPicPr/>
            <p:nvPr/>
          </p:nvPicPr>
          <p:blipFill>
            <a:blip r:embed="rId5"/>
            <a:srcRect l="26575" t="41339" r="5536" b="16240"/>
            <a:stretch>
              <a:fillRect/>
            </a:stretch>
          </p:blipFill>
          <p:spPr bwMode="auto">
            <a:xfrm>
              <a:off x="287519" y="4231743"/>
              <a:ext cx="4141605" cy="2190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CuadroTexto"/>
            <p:cNvSpPr txBox="1"/>
            <p:nvPr/>
          </p:nvSpPr>
          <p:spPr>
            <a:xfrm>
              <a:off x="642910" y="3929066"/>
              <a:ext cx="3357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u="sng" dirty="0" err="1" smtClean="0"/>
                <a:t>After</a:t>
              </a:r>
              <a:r>
                <a:rPr lang="es-ES" b="1" u="sng" dirty="0" smtClean="0"/>
                <a:t> </a:t>
              </a:r>
              <a:r>
                <a:rPr lang="es-ES" b="1" u="sng" dirty="0" err="1" smtClean="0"/>
                <a:t>High</a:t>
              </a:r>
              <a:r>
                <a:rPr lang="es-ES" b="1" u="sng" dirty="0" smtClean="0"/>
                <a:t> </a:t>
              </a:r>
              <a:r>
                <a:rPr lang="es-ES" b="1" u="sng" dirty="0" err="1" smtClean="0"/>
                <a:t>Frequency</a:t>
              </a:r>
              <a:r>
                <a:rPr lang="es-ES" b="1" u="sng" dirty="0" smtClean="0"/>
                <a:t> </a:t>
              </a:r>
              <a:r>
                <a:rPr lang="es-ES" b="1" u="sng" dirty="0" err="1" smtClean="0"/>
                <a:t>filter</a:t>
              </a:r>
              <a:endParaRPr lang="es-ES" b="1" u="sng" dirty="0"/>
            </a:p>
          </p:txBody>
        </p:sp>
      </p:grpSp>
      <p:sp>
        <p:nvSpPr>
          <p:cNvPr id="39" name="38 Rectángulo"/>
          <p:cNvSpPr/>
          <p:nvPr/>
        </p:nvSpPr>
        <p:spPr>
          <a:xfrm>
            <a:off x="285720" y="1345156"/>
            <a:ext cx="4607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Modulation calculated from parametric theory:</a:t>
            </a:r>
            <a:endParaRPr lang="en-GB" dirty="0"/>
          </a:p>
        </p:txBody>
      </p:sp>
      <p:sp>
        <p:nvSpPr>
          <p:cNvPr id="21" name="20 Rectángulo"/>
          <p:cNvSpPr/>
          <p:nvPr/>
        </p:nvSpPr>
        <p:spPr>
          <a:xfrm>
            <a:off x="357158" y="2508606"/>
            <a:ext cx="4572000" cy="19205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The goal of this study is: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GB" dirty="0" smtClean="0"/>
              <a:t>Obtain bipolar pulse after apply high frequency filter on received signal</a:t>
            </a:r>
            <a:r>
              <a:rPr lang="en-GB" dirty="0" smtClean="0"/>
              <a:t>.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characterize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directivity</a:t>
            </a:r>
            <a:r>
              <a:rPr lang="es-ES" dirty="0" smtClean="0"/>
              <a:t> of 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beam</a:t>
            </a:r>
            <a:r>
              <a:rPr lang="es-ES" dirty="0" smtClean="0"/>
              <a:t> (</a:t>
            </a:r>
            <a:r>
              <a:rPr lang="es-ES" dirty="0" err="1" smtClean="0"/>
              <a:t>x,y</a:t>
            </a:r>
            <a:r>
              <a:rPr lang="es-ES" dirty="0" smtClean="0"/>
              <a:t> </a:t>
            </a:r>
            <a:r>
              <a:rPr lang="es-ES" dirty="0" err="1" smtClean="0"/>
              <a:t>direction</a:t>
            </a:r>
            <a:r>
              <a:rPr lang="es-ES" dirty="0" smtClean="0"/>
              <a:t>).</a:t>
            </a:r>
            <a:endParaRPr lang="en-GB" dirty="0" smtClean="0"/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endParaRPr lang="en-GB" dirty="0" smtClean="0"/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Studies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contenido"/>
          <p:cNvSpPr>
            <a:spLocks noGrp="1"/>
          </p:cNvSpPr>
          <p:nvPr>
            <p:ph sz="quarter" idx="1"/>
          </p:nvPr>
        </p:nvSpPr>
        <p:spPr>
          <a:xfrm>
            <a:off x="457200" y="1546243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1MHz </a:t>
            </a:r>
            <a:r>
              <a:rPr lang="es-ES" sz="2400" dirty="0" err="1" smtClean="0"/>
              <a:t>Transducer</a:t>
            </a:r>
            <a:r>
              <a:rPr lang="es-ES" sz="2400" dirty="0" smtClean="0"/>
              <a:t>.</a:t>
            </a:r>
            <a:r>
              <a:rPr lang="es-ES" sz="2400" dirty="0" smtClean="0"/>
              <a:t> (</a:t>
            </a:r>
            <a:r>
              <a:rPr lang="es-ES" sz="2400" dirty="0" err="1" smtClean="0"/>
              <a:t>Exemple</a:t>
            </a:r>
            <a:r>
              <a:rPr lang="es-ES" sz="2400" dirty="0" smtClean="0"/>
              <a:t> of </a:t>
            </a:r>
            <a:r>
              <a:rPr lang="es-ES" sz="2400" dirty="0" err="1" smtClean="0"/>
              <a:t>reproduction</a:t>
            </a:r>
            <a:r>
              <a:rPr lang="es-ES" sz="2400" dirty="0" smtClean="0"/>
              <a:t> of neutrino </a:t>
            </a:r>
            <a:r>
              <a:rPr lang="es-ES" sz="2400" dirty="0" err="1" smtClean="0"/>
              <a:t>like</a:t>
            </a:r>
            <a:r>
              <a:rPr lang="es-ES" sz="2400" dirty="0" smtClean="0"/>
              <a:t> </a:t>
            </a:r>
            <a:r>
              <a:rPr lang="es-ES" sz="2400" dirty="0" err="1" smtClean="0"/>
              <a:t>signal</a:t>
            </a:r>
            <a:r>
              <a:rPr lang="es-ES" sz="2400" dirty="0" smtClean="0"/>
              <a:t>).</a:t>
            </a:r>
          </a:p>
          <a:p>
            <a:endParaRPr lang="es-ES" sz="2400" dirty="0"/>
          </a:p>
        </p:txBody>
      </p:sp>
      <p:pic>
        <p:nvPicPr>
          <p:cNvPr id="8" name="7 Imagen" descr="impulso_bipolar_z=784mm.emf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2643182"/>
            <a:ext cx="4464000" cy="298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4719" y="2714620"/>
            <a:ext cx="458787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Studies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parametric</a:t>
            </a:r>
            <a:r>
              <a:rPr lang="es-ES" dirty="0" smtClean="0"/>
              <a:t> </a:t>
            </a:r>
            <a:r>
              <a:rPr lang="es-ES" dirty="0" err="1" smtClean="0"/>
              <a:t>generation</a:t>
            </a:r>
            <a:r>
              <a:rPr lang="es-ES" dirty="0" smtClean="0"/>
              <a:t>(</a:t>
            </a:r>
            <a:r>
              <a:rPr lang="es-ES" dirty="0" err="1" smtClean="0"/>
              <a:t>results</a:t>
            </a:r>
            <a:r>
              <a:rPr lang="es-ES" dirty="0" smtClean="0"/>
              <a:t>)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3970</TotalTime>
  <Words>766</Words>
  <Application>Microsoft Office PowerPoint</Application>
  <PresentationFormat>Presentación en pantalla (4:3)</PresentationFormat>
  <Paragraphs>98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Equidad</vt:lpstr>
      <vt:lpstr>Ecuación</vt:lpstr>
      <vt:lpstr>Use of parametric acoustic sources to generate neutrino-like signals</vt:lpstr>
      <vt:lpstr>Contents</vt:lpstr>
      <vt:lpstr>Introduction </vt:lpstr>
      <vt:lpstr>Parametric acoustic sources </vt:lpstr>
      <vt:lpstr>Parametric acoustic sources </vt:lpstr>
      <vt:lpstr>Use of the technique for neutrino calibration</vt:lpstr>
      <vt:lpstr>Studies with parametric generation </vt:lpstr>
      <vt:lpstr>Studies with parametric generation </vt:lpstr>
      <vt:lpstr>Studies with parametric generation(results) </vt:lpstr>
      <vt:lpstr>Studies with parametric generation(results) </vt:lpstr>
      <vt:lpstr>Studies with parametric generation(results) </vt:lpstr>
      <vt:lpstr>Studies in IGIC – UPV(Results) </vt:lpstr>
      <vt:lpstr>Studies in IGIC – UPV(Results) </vt:lpstr>
      <vt:lpstr>Studies with parametric generation(results) </vt:lpstr>
      <vt:lpstr>Next Steps </vt:lpstr>
      <vt:lpstr>Conclusions </vt:lpstr>
    </vt:vector>
  </TitlesOfParts>
  <Company>UPV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parametric acoustic sources to generate neutrino-like signals</dc:title>
  <dc:creator>manuel</dc:creator>
  <cp:lastModifiedBy>manuel</cp:lastModifiedBy>
  <cp:revision>125</cp:revision>
  <dcterms:created xsi:type="dcterms:W3CDTF">2008-06-22T16:34:03Z</dcterms:created>
  <dcterms:modified xsi:type="dcterms:W3CDTF">2008-06-26T09:08:32Z</dcterms:modified>
</cp:coreProperties>
</file>