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  <p:sldMasterId id="2147483675" r:id="rId2"/>
  </p:sldMasterIdLst>
  <p:notesMasterIdLst>
    <p:notesMasterId r:id="rId25"/>
  </p:notesMasterIdLst>
  <p:sldIdLst>
    <p:sldId id="732" r:id="rId3"/>
    <p:sldId id="1308" r:id="rId4"/>
    <p:sldId id="1263" r:id="rId5"/>
    <p:sldId id="1298" r:id="rId6"/>
    <p:sldId id="1305" r:id="rId7"/>
    <p:sldId id="1301" r:id="rId8"/>
    <p:sldId id="1289" r:id="rId9"/>
    <p:sldId id="1290" r:id="rId10"/>
    <p:sldId id="1292" r:id="rId11"/>
    <p:sldId id="1306" r:id="rId12"/>
    <p:sldId id="1297" r:id="rId13"/>
    <p:sldId id="1302" r:id="rId14"/>
    <p:sldId id="1303" r:id="rId15"/>
    <p:sldId id="1304" r:id="rId16"/>
    <p:sldId id="1307" r:id="rId17"/>
    <p:sldId id="1254" r:id="rId18"/>
    <p:sldId id="1265" r:id="rId19"/>
    <p:sldId id="1277" r:id="rId20"/>
    <p:sldId id="1274" r:id="rId21"/>
    <p:sldId id="1276" r:id="rId22"/>
    <p:sldId id="1261" r:id="rId23"/>
    <p:sldId id="842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28"/>
    <p:restoredTop sz="95958"/>
  </p:normalViewPr>
  <p:slideViewPr>
    <p:cSldViewPr snapToGrid="0" snapToObjects="1">
      <p:cViewPr varScale="1">
        <p:scale>
          <a:sx n="114" d="100"/>
          <a:sy n="114" d="100"/>
        </p:scale>
        <p:origin x="2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62FC1-2695-6145-B214-6CD8C9B9561C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A2391-A7F8-0F42-889D-3CC5815A53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610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5094C-EED8-6840-BA00-FBB615488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94C426-3F93-5E42-A6AB-FEDD7409D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5B82E-AE03-1A42-AD3D-5418D6114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59289-C648-BC45-B039-7C6B98CD4424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42D24-857E-E341-A364-48D01A64F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D8FDB-9540-9045-B773-61E35065E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D832-57BB-0C40-930A-EBB50198C2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103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8F1FC-A7C8-C142-A5C0-57AF38C42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690" y="136525"/>
            <a:ext cx="7676922" cy="754061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E91856-6761-F346-97D0-3FDB004049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090" y="17367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546D9-3083-C24A-B28B-F0EA58145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59289-C648-BC45-B039-7C6B98CD4424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5E673-1C85-A84E-9A94-38C4ADF11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BF6B8-7E3B-FB42-9306-E412788B0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D832-57BB-0C40-930A-EBB50198C2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804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D9B5A0-6091-FF48-98D6-939C713D13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BF5609-21DD-8049-A06F-991C64178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E969E-DCB4-0341-B055-628A0E69E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59289-C648-BC45-B039-7C6B98CD4424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AB489-C041-0D42-ADDC-89E1A5E13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3F8E5-2648-C54B-9E98-F666E86AA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D832-57BB-0C40-930A-EBB50198C2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313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2DB10-C22B-F440-99AE-FCFFA76EF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5CF2B7-C620-904C-BDE4-29B25E8ACC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E32BC-C830-964E-AFD7-57010868A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4A79-32D7-4648-8DD2-CA2A8BB2D1CD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18677-FEB4-6C4A-9157-95CDA1DD4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AA4C8-E3F8-7146-8C24-39D829EFB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8180-746C-9544-8FEF-609D01B29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331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BC6DD-79A0-F74A-ABE8-4FDC49B38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9A295-D025-CC41-B890-A56A36BBDA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25621-FA54-2045-8071-41C1884F7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4A79-32D7-4648-8DD2-CA2A8BB2D1CD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6101E-E11D-E54D-81A6-6D4B7CA4E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26C21-29B8-384C-AA56-641CFCAFB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8180-746C-9544-8FEF-609D01B29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4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2F6F4-8582-BB4E-8647-C8C58D127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454DFA-41EB-5C4C-A4D6-9D369A3C3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3DFF6-45FD-2A4A-BDED-939CC6BE7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4A79-32D7-4648-8DD2-CA2A8BB2D1CD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A4A22-9F6E-7D4C-AADD-370BA48B6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E7DBF-4A7F-C64C-ADDC-922D1C44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8180-746C-9544-8FEF-609D01B29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562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0ECD0-CF19-DA47-ACFF-B378E8AE3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2A024-9B22-144B-8668-60B3A4CA35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190C3-F4F7-7747-9887-40F5CD43F0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2889DE-AC3B-4A43-96BA-B96F72436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4A79-32D7-4648-8DD2-CA2A8BB2D1CD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E0CB42-5134-9440-8A7C-8157297D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5C6EE-8C04-7249-AC4E-A5DDBBBFB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8180-746C-9544-8FEF-609D01B29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150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8225E-267A-834E-8322-0B1A12888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DFBE7-B18A-2E4B-AF85-54CCC2079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532A38-19C3-E84D-B68E-FD6164BF9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D1EF76-A524-6042-AAEA-B669240F0E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D0CB2D-7629-6C44-A2B1-281953EA50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E8421E-4CFD-7D41-98C5-59D0A23D6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4A79-32D7-4648-8DD2-CA2A8BB2D1CD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44AD8F-BF1D-3046-976D-4CD076319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0C3EF1-AF70-7E41-83B9-26EBA3A59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8180-746C-9544-8FEF-609D01B29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717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72C8A-5807-D24A-AD4D-65475AF56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B76DED-C4FE-C546-A8CD-C39810513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4A79-32D7-4648-8DD2-CA2A8BB2D1CD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888D43-8B70-0841-9BE9-EBF4CFAD9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E0C217-7BF5-344C-850E-EF10462F0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8180-746C-9544-8FEF-609D01B29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31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988236-1851-A94F-BAD7-F81480523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4A79-32D7-4648-8DD2-CA2A8BB2D1CD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D6EEA7-BACF-BD4A-93A2-F70BC6F7E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5F3106-6978-5345-BDA0-85C6A2804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8180-746C-9544-8FEF-609D01B29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1886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8D6B9-E32D-2A47-AC30-3797884C5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58A5C-444F-534C-803F-4CB474C76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58C308-4E9D-1942-970C-0A4F34EC6E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4090F9-8ADD-2A42-827D-26593863F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4A79-32D7-4648-8DD2-CA2A8BB2D1CD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9B8FB8-DA81-9348-9240-A1E31A219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2B93A-BB81-6F42-A80E-BE1B85F25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8180-746C-9544-8FEF-609D01B29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309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24DDF-BC42-8B4C-9E2F-5E54B98C0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690" y="136525"/>
            <a:ext cx="7676922" cy="754061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24A76-1925-EB4D-803D-A1BBBAB0A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090" y="17367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DA7B3-292D-8C4E-9153-99F420825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59289-C648-BC45-B039-7C6B98CD4424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66636-5C34-9949-9843-E1C11A0E6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627CB-8ECC-4944-9E8B-F0A6732F3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D832-57BB-0C40-930A-EBB50198C2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669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7C99B-8640-C247-B1FA-F99D8FBEF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05CCF3-FF63-AC41-B6C2-4A81A5AFB2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6F78B-CBA5-8642-83B6-C841E33F2B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B1B01A-732A-1949-8286-CC3E1E5D4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4A79-32D7-4648-8DD2-CA2A8BB2D1CD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8C0C2A-6643-7247-8C2B-B5337CC5D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A1A54-B310-304D-BCFD-94952E628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8180-746C-9544-8FEF-609D01B29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315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EE6B0-CE7A-0D45-8080-6F8B6B621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990488-211A-AD44-8C90-37DA0BE1A1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E7747-A101-D340-B479-C8FE8E975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4A79-32D7-4648-8DD2-CA2A8BB2D1CD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C0530-57D6-5247-B340-8FFCC7524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CB6A0-E377-7442-8788-0E7A2EDE2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8180-746C-9544-8FEF-609D01B29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811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8FED0-5D66-8D4C-BF88-D8BAB3C538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1CF315-3769-A744-A60A-075FF9ADDD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DCB5E-FD94-FE48-9A6D-03C2D4531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4A79-32D7-4648-8DD2-CA2A8BB2D1CD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8714D-8070-2B49-91D7-5D791A374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AC1F6-35FE-B44C-B7CD-43D895B79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8180-746C-9544-8FEF-609D01B29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602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38154-0DE4-574B-A6BB-D5F8DA248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37830D-3886-9447-82CA-45AAD54E2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6DD52-289A-9F48-942C-1A62D3B6D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59289-C648-BC45-B039-7C6B98CD4424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0DB70-B6EA-FD4D-9D5D-D30C09AA9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07B79-8458-5A46-B17C-C2F99267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D832-57BB-0C40-930A-EBB50198C2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99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4EE53-188A-854B-A4F9-DB289EE3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690" y="136525"/>
            <a:ext cx="7676922" cy="754061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54819-9728-FC4E-BFEE-5AA24C1066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D747BA-9206-A141-A3F8-7B5F91282F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CB29E6-4623-AE46-B720-FCA79F1E7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59289-C648-BC45-B039-7C6B98CD4424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9007D-BB0A-1543-BDE7-455F1641F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996CE1-2D56-E744-9D61-EF8E7340D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D832-57BB-0C40-930A-EBB50198C2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482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93443-3BF2-E34E-BE7F-9E6B15708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63580-2757-EE4B-80C9-E5DA47E21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F1EC4-8008-4F45-BC65-5A1766F7E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001B52-67F3-B84D-B70E-288417EF57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ED0EFB-1A2B-3C41-B8C3-FC26B97416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41FF41-9A61-6C47-9674-57E5F3B7F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59289-C648-BC45-B039-7C6B98CD4424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C62B72-880E-264C-8D67-71658F132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3EBA1D-E3F8-244D-AAF4-7FB38E476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D832-57BB-0C40-930A-EBB50198C2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991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8CC8D-AAE3-C648-8CBB-0502C1FE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690" y="136525"/>
            <a:ext cx="7676922" cy="754061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3673E9-6B64-4C41-BF35-A175B0BBC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59289-C648-BC45-B039-7C6B98CD4424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9960BE-0F6B-6C4B-9CB6-1B1197416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3E41FB-0614-0840-9B99-BBBB9CA35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D832-57BB-0C40-930A-EBB50198C2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911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FF9B72-4548-6B4D-8931-DCF45EAD2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59289-C648-BC45-B039-7C6B98CD4424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95BB74-6051-C544-B606-21672C6E8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4EA18-926B-4C42-9B2F-787DCC5A6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D832-57BB-0C40-930A-EBB50198C2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37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66B29-EC87-2F48-AFC5-E7E5B7113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D52E3-4D2F-E144-BF31-E305332C5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71D37A-D710-F044-B46F-022EE5DDA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77FD68-17B8-7144-8412-1574F1D46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59289-C648-BC45-B039-7C6B98CD4424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A06E0A-9AEC-ED4C-91AF-BB33EF742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52F4A-2746-D748-94BF-2D1A8AD1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D832-57BB-0C40-930A-EBB50198C2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361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B258A-CCEF-114A-9BCD-84683A5C1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569583-CAD1-4649-9C03-C6E4C4DD9F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5BAD8-D58D-774B-AE5D-74B62F0D5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A8EB95-31E4-084C-A6BE-27A1397F0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59289-C648-BC45-B039-7C6B98CD4424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8E4B9-E42D-864A-B1F4-D6F6D2F84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2D5480-ABCC-FB4F-A0E9-CFEEDD346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AD832-57BB-0C40-930A-EBB50198C2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77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google.com/search?q=cern+logo&amp;client=firefox-b-d&amp;channel=crow5&amp;sxsrf=APq-WBvMSFlY0sjrxUHXljfRGYfeJsM1nw:1648640496271&amp;tbm=isch&amp;source=iu&amp;ictx=1&amp;vet=1&amp;fir=OCosYJXo5RtluM%252CZUNhRJvhpog4bM%252C_%253BL4jNB0bzOl6fIM%252CeoyQSKIWwbaIZM%252C_%253BqgxT7HTe7lZiaM%252C3fc_8Du35QM9sM%252C_%253BG1p1-5OLtrtKkM%252C45X8Rz69RDhkVM%252C_%253BSb2Hf0Djzp1BvM%252CDuszXcbc6d4TtM%252C_%253BsHiaRpU3iog0gM%252CaALIXe9CKKRmuM%252C_%253B9fxYR6HQCnoHEM%252Ch5m6tc6PRtq0eM%252C_%253B9xMx5lFm7dt7SM%252C6PnkxXC5NIhJDM%252C_%253BUrQCf4Ylb3C4nM%252C6Tu1dz2RYoMCXM%252C_%253BtQ7mumN8VSNk6M%252Cci-q8QfUcHqucM%252C_%253BQWrK3kpgJZTlQM%252C8TMzDXj1nCwn5M%252C_%253B31V1ck49PpPbiM%252Cttwuj-XIr0nT0M%252C_%253BLQKPdHctaSi9cM%252Cl-6M90AjEsRI_M%252C_&amp;usg=AI4_-kTjkc7VlCmYOeGVuGYLanIadt3KBw&amp;sa=X&amp;ved=2ahUKEwj1v5G54O32AhUPiv0HHfL-A6cQ9QF6BAgYEAE#imgrc=G1p1-5OLtrtKkM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B3574-187E-3244-87DD-F9F480CEC4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59289-C648-BC45-B039-7C6B98CD4424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EF04E-199C-2448-8524-3DBDB36CBF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Oleg Denisov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50C4D-AC74-8344-AF40-32FA4664A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AD832-57BB-0C40-930A-EBB50198C23A}" type="slidenum">
              <a:rPr lang="en-GB" smtClean="0"/>
              <a:t>‹#›</a:t>
            </a:fld>
            <a:endParaRPr lang="en-GB"/>
          </a:p>
        </p:txBody>
      </p:sp>
      <p:pic>
        <p:nvPicPr>
          <p:cNvPr id="1026" name="Picture 2" descr="Risultati immagini per cern logo">
            <a:hlinkClick r:id="rId13"/>
            <a:extLst>
              <a:ext uri="{FF2B5EF4-FFF2-40B4-BE49-F238E27FC236}">
                <a16:creationId xmlns:a16="http://schemas.microsoft.com/office/drawing/2014/main" id="{145681E1-35B2-5B4B-92FB-6AACDEAC95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2581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62073A-4E11-1943-8511-71CE2F6CA20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759722" y="0"/>
            <a:ext cx="2432278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0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A908C5-C9A1-7C46-8ADB-52EA43A8C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2FC085-0632-584C-BD0B-1F6E2DE2A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03FFB-7815-D245-BCB2-7670C6EA7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A4A79-32D7-4648-8DD2-CA2A8BB2D1CD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47962-FAC8-6D4B-809A-91096870F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87547-AC40-0247-B28C-16B97FB28F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28180-746C-9544-8FEF-609D01B29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49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24610323-44AC-EA48-A3E7-D15FE071F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193" y="46953"/>
            <a:ext cx="8131366" cy="766207"/>
          </a:xfrm>
        </p:spPr>
        <p:txBody>
          <a:bodyPr>
            <a:norm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</a:rPr>
              <a:t>EHN2 working group </a:t>
            </a:r>
            <a:br>
              <a:rPr lang="en-GB" sz="2000" b="1" dirty="0">
                <a:solidFill>
                  <a:srgbClr val="002060"/>
                </a:solidFill>
              </a:rPr>
            </a:br>
            <a:r>
              <a:rPr lang="en-GB" sz="2000" b="1" dirty="0">
                <a:solidFill>
                  <a:srgbClr val="002060"/>
                </a:solidFill>
              </a:rPr>
              <a:t>23/02/2023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6A253-3FE1-9645-8D13-07697192231F}" type="datetime1">
              <a:rPr lang="it-IT" smtClean="0"/>
              <a:pPr/>
              <a:t>23/02/23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Oleg</a:t>
            </a:r>
            <a:r>
              <a:rPr lang="it-IT"/>
              <a:t> Denisov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22CDF-68A7-BB49-A4E6-D21B1AA92255}" type="slidenum">
              <a:rPr lang="it-IT" smtClean="0"/>
              <a:pPr/>
              <a:t>1</a:t>
            </a:fld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3276601" y="228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11" name="Rettangolo 10"/>
          <p:cNvSpPr/>
          <p:nvPr/>
        </p:nvSpPr>
        <p:spPr>
          <a:xfrm>
            <a:off x="1123950" y="943470"/>
            <a:ext cx="99441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GB" sz="2000" dirty="0">
                <a:solidFill>
                  <a:srgbClr val="002060"/>
                </a:solidFill>
              </a:rPr>
              <a:t>AMBER – plans for 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53E516-C58D-9C45-A41A-52FA1D441763}"/>
              </a:ext>
            </a:extLst>
          </p:cNvPr>
          <p:cNvSpPr txBox="1"/>
          <p:nvPr/>
        </p:nvSpPr>
        <p:spPr>
          <a:xfrm>
            <a:off x="473753" y="2505670"/>
            <a:ext cx="298757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Outlook</a:t>
            </a:r>
          </a:p>
          <a:p>
            <a:endParaRPr lang="en-GB" dirty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2060"/>
                </a:solidFill>
              </a:rPr>
              <a:t>AMBER APX: </a:t>
            </a:r>
          </a:p>
          <a:p>
            <a:pPr lvl="1"/>
            <a:r>
              <a:rPr lang="en-GB" dirty="0">
                <a:solidFill>
                  <a:srgbClr val="002060"/>
                </a:solidFill>
              </a:rPr>
              <a:t>- 2023 preparations</a:t>
            </a:r>
          </a:p>
          <a:p>
            <a:r>
              <a:rPr lang="en-GB" dirty="0">
                <a:solidFill>
                  <a:srgbClr val="002060"/>
                </a:solidFill>
              </a:rPr>
              <a:t>2.   PRM </a:t>
            </a:r>
          </a:p>
          <a:p>
            <a:pPr lvl="1"/>
            <a:r>
              <a:rPr lang="en-GB" dirty="0">
                <a:solidFill>
                  <a:srgbClr val="002060"/>
                </a:solidFill>
              </a:rPr>
              <a:t>- 2023 set-up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8B4294-EAE8-2548-9CBD-C176C023E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722" y="1658037"/>
            <a:ext cx="3429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82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CAAE3-BFEB-8447-90A6-8BC0E5ADC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689" y="136526"/>
            <a:ext cx="6796361" cy="373162"/>
          </a:xfrm>
        </p:spPr>
        <p:txBody>
          <a:bodyPr/>
          <a:lstStyle/>
          <a:p>
            <a:pPr algn="ctr"/>
            <a:r>
              <a:rPr lang="en-GB" sz="2400" b="1" dirty="0">
                <a:solidFill>
                  <a:srgbClr val="002060"/>
                </a:solidFill>
              </a:rPr>
              <a:t>2023 – Preliminary PRM set-up</a:t>
            </a:r>
            <a:br>
              <a:rPr lang="en-GB" sz="2400" b="1" dirty="0">
                <a:solidFill>
                  <a:srgbClr val="002060"/>
                </a:solidFill>
              </a:rPr>
            </a:br>
            <a:endParaRPr lang="en-GB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ADFD19-50D5-5A60-DB91-F828B4DDE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839" y="1512021"/>
            <a:ext cx="8979107" cy="504367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C5BC67F-17F0-D982-101A-F74936DDA29F}"/>
              </a:ext>
            </a:extLst>
          </p:cNvPr>
          <p:cNvSpPr txBox="1">
            <a:spLocks/>
          </p:cNvSpPr>
          <p:nvPr/>
        </p:nvSpPr>
        <p:spPr>
          <a:xfrm>
            <a:off x="1526621" y="903679"/>
            <a:ext cx="7941009" cy="7467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>
                <a:solidFill>
                  <a:srgbClr val="002060"/>
                </a:solidFill>
              </a:rPr>
              <a:t>We intend to be ready with PRM set-up in the period 15-30/08 in order to collect 1 month of useful data in Sep. 2023</a:t>
            </a:r>
            <a:br>
              <a:rPr lang="en-GB" sz="1800" b="1" dirty="0">
                <a:solidFill>
                  <a:srgbClr val="002060"/>
                </a:solidFill>
              </a:rPr>
            </a:b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954549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CAAE3-BFEB-8447-90A6-8BC0E5ADC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689" y="136526"/>
            <a:ext cx="6796361" cy="373162"/>
          </a:xfrm>
        </p:spPr>
        <p:txBody>
          <a:bodyPr/>
          <a:lstStyle/>
          <a:p>
            <a:pPr algn="ctr"/>
            <a:r>
              <a:rPr lang="en-GB" sz="2400" b="1" dirty="0">
                <a:solidFill>
                  <a:srgbClr val="002060"/>
                </a:solidFill>
              </a:rPr>
              <a:t>2023 – Preliminary PRM set-up</a:t>
            </a:r>
            <a:br>
              <a:rPr lang="en-GB" sz="2400" b="1" dirty="0">
                <a:solidFill>
                  <a:srgbClr val="002060"/>
                </a:solidFill>
              </a:rPr>
            </a:br>
            <a:endParaRPr lang="en-GB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091F71-76A9-87F8-A759-E138AD718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63" y="1239730"/>
            <a:ext cx="10708888" cy="521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39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CAAE3-BFEB-8447-90A6-8BC0E5ADC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689" y="136526"/>
            <a:ext cx="6796361" cy="373162"/>
          </a:xfrm>
        </p:spPr>
        <p:txBody>
          <a:bodyPr/>
          <a:lstStyle/>
          <a:p>
            <a:pPr algn="ctr"/>
            <a:r>
              <a:rPr lang="en-GB" sz="2400" b="1" dirty="0">
                <a:solidFill>
                  <a:srgbClr val="002060"/>
                </a:solidFill>
              </a:rPr>
              <a:t>2023 – Preliminary PRM set-up</a:t>
            </a:r>
            <a:br>
              <a:rPr lang="en-GB" sz="2400" b="1" dirty="0">
                <a:solidFill>
                  <a:srgbClr val="002060"/>
                </a:solidFill>
              </a:rPr>
            </a:br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885242-C713-A67A-4489-22B5197B7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043" y="1191636"/>
            <a:ext cx="8131225" cy="489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95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CAAE3-BFEB-8447-90A6-8BC0E5ADC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689" y="136526"/>
            <a:ext cx="6796361" cy="373162"/>
          </a:xfrm>
        </p:spPr>
        <p:txBody>
          <a:bodyPr/>
          <a:lstStyle/>
          <a:p>
            <a:pPr algn="ctr"/>
            <a:r>
              <a:rPr lang="en-GB" sz="2400" b="1" dirty="0">
                <a:solidFill>
                  <a:srgbClr val="002060"/>
                </a:solidFill>
              </a:rPr>
              <a:t>2023 – Preliminary PRM set-up</a:t>
            </a:r>
            <a:br>
              <a:rPr lang="en-GB" sz="2400" b="1" dirty="0">
                <a:solidFill>
                  <a:srgbClr val="002060"/>
                </a:solidFill>
              </a:rPr>
            </a:br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36489B-053B-3CB1-3D31-CA10CF29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74" y="929378"/>
            <a:ext cx="9659492" cy="555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63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CAAE3-BFEB-8447-90A6-8BC0E5ADC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689" y="136526"/>
            <a:ext cx="6796361" cy="373162"/>
          </a:xfrm>
        </p:spPr>
        <p:txBody>
          <a:bodyPr/>
          <a:lstStyle/>
          <a:p>
            <a:pPr algn="ctr"/>
            <a:r>
              <a:rPr lang="en-GB" sz="2400" b="1" dirty="0">
                <a:solidFill>
                  <a:srgbClr val="002060"/>
                </a:solidFill>
              </a:rPr>
              <a:t>2023 – Preliminary PRM set-up</a:t>
            </a:r>
            <a:br>
              <a:rPr lang="en-GB" sz="2400" b="1" dirty="0">
                <a:solidFill>
                  <a:srgbClr val="002060"/>
                </a:solidFill>
              </a:rPr>
            </a:br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D0AF0C-8FE8-5FC5-D9FA-F850A9B8D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604" y="1004879"/>
            <a:ext cx="6902605" cy="519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87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16D99-2453-7B9A-255F-079E58620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000" b="1" dirty="0">
                <a:solidFill>
                  <a:srgbClr val="002060"/>
                </a:solidFill>
              </a:rPr>
              <a:t>ALPIDE </a:t>
            </a:r>
            <a:r>
              <a:rPr lang="en-GB" sz="2000" b="1" dirty="0" err="1">
                <a:solidFill>
                  <a:srgbClr val="002060"/>
                </a:solidFill>
              </a:rPr>
              <a:t>Silicons</a:t>
            </a:r>
            <a:r>
              <a:rPr lang="en-GB" sz="2000" b="1" dirty="0">
                <a:solidFill>
                  <a:srgbClr val="002060"/>
                </a:solidFill>
              </a:rPr>
              <a:t> in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CF178D-735C-A8F0-EB4B-342ACEBF8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204" y="1171303"/>
            <a:ext cx="9188605" cy="504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02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20B00-D83C-134C-AC74-BD2139228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8882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Spares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E89605-8CC2-1D44-96D9-8D5C1154A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47D16-083A-A143-9C34-F6BDD9A8DC3A}" type="datetime1">
              <a:rPr lang="it-IT" smtClean="0"/>
              <a:t>23/02/23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84D002-9BD3-8B42-A585-5C5247D94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Oleg Denisov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532DB4-960F-DD4C-98AF-44B8A2066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80F13-17C7-E04C-861F-D82DF6844B6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258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9BD5059-AB90-134A-BB69-76A45B0BE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839" y="61976"/>
            <a:ext cx="7684364" cy="752281"/>
          </a:xfrm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</a:rPr>
              <a:t>Attivita</a:t>
            </a:r>
            <a:r>
              <a:rPr lang="en-GB" sz="2400" b="1" dirty="0">
                <a:solidFill>
                  <a:srgbClr val="002060"/>
                </a:solidFill>
              </a:rPr>
              <a:t> di </a:t>
            </a:r>
            <a:r>
              <a:rPr lang="en-GB" sz="2400" b="1" dirty="0" err="1">
                <a:solidFill>
                  <a:srgbClr val="002060"/>
                </a:solidFill>
              </a:rPr>
              <a:t>Analisi</a:t>
            </a:r>
            <a:r>
              <a:rPr lang="en-GB" sz="2400" b="1" dirty="0">
                <a:solidFill>
                  <a:srgbClr val="002060"/>
                </a:solidFill>
              </a:rPr>
              <a:t> e MC (AXS I)  (TO)</a:t>
            </a:r>
            <a:br>
              <a:rPr lang="en-GB" sz="2400" b="1" dirty="0">
                <a:solidFill>
                  <a:srgbClr val="002060"/>
                </a:solidFill>
              </a:rPr>
            </a:br>
            <a:r>
              <a:rPr lang="en-GB" sz="2400" b="1" dirty="0">
                <a:solidFill>
                  <a:srgbClr val="002060"/>
                </a:solidFill>
              </a:rPr>
              <a:t>Trigger elements &amp; beam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2C9F92-9B34-D747-8A21-04EAC69B9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47D16-083A-A143-9C34-F6BDD9A8DC3A}" type="datetime1">
              <a:rPr lang="it-IT" smtClean="0"/>
              <a:t>23/02/23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EB0109-41EA-EC4B-A660-565AFB75B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Oleg Denisov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FFABF2-B5A9-0841-A34E-FDA2B4ABD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80F13-17C7-E04C-861F-D82DF6844B63}" type="slidenum">
              <a:rPr lang="en-GB" smtClean="0"/>
              <a:t>17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AC625C-DEAD-624B-A397-C76D26172EFD}"/>
              </a:ext>
            </a:extLst>
          </p:cNvPr>
          <p:cNvSpPr txBox="1"/>
          <p:nvPr/>
        </p:nvSpPr>
        <p:spPr>
          <a:xfrm>
            <a:off x="428883" y="1336742"/>
            <a:ext cx="63050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  <a:effectLst/>
                <a:latin typeface="Helvetica" pitchFamily="2" charset="0"/>
              </a:rPr>
              <a:t>How to do the measurement: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  <a:effectLst/>
                <a:latin typeface="Helvetica" pitchFamily="2" charset="0"/>
              </a:rPr>
              <a:t>beam trigger + hodoscope veto —&gt; ensures that the particle </a:t>
            </a:r>
          </a:p>
          <a:p>
            <a:r>
              <a:rPr lang="en-GB" sz="1600" dirty="0">
                <a:solidFill>
                  <a:srgbClr val="002060"/>
                </a:solidFill>
                <a:effectLst/>
                <a:latin typeface="Helvetica" pitchFamily="2" charset="0"/>
              </a:rPr>
              <a:t>     reaches the experiment within the geometrical target acceptance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  <a:effectLst/>
                <a:latin typeface="Helvetica" pitchFamily="2" charset="0"/>
              </a:rPr>
              <a:t>beam killers —&gt; remove non-interacting beam particles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  <a:effectLst/>
                <a:latin typeface="Helvetica" pitchFamily="2" charset="0"/>
              </a:rPr>
              <a:t>Need to scale the magnet current at low beam momenta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07E556-5BC7-B44C-B7A6-32E56FB0D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47" y="3611374"/>
            <a:ext cx="4422461" cy="2744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B51ADD-1AA6-704D-AA55-D3A242A14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503" y="3355659"/>
            <a:ext cx="2837991" cy="31108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3E06FF-9E18-A447-92D8-32FD60144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251" y="3391929"/>
            <a:ext cx="4620321" cy="2534115"/>
          </a:xfrm>
          <a:prstGeom prst="rect">
            <a:avLst/>
          </a:prstGeom>
        </p:spPr>
      </p:pic>
      <p:sp>
        <p:nvSpPr>
          <p:cNvPr id="16" name="Frame 15">
            <a:extLst>
              <a:ext uri="{FF2B5EF4-FFF2-40B4-BE49-F238E27FC236}">
                <a16:creationId xmlns:a16="http://schemas.microsoft.com/office/drawing/2014/main" id="{07D76A31-F1AA-684F-A4F2-7F85BED933B6}"/>
              </a:ext>
            </a:extLst>
          </p:cNvPr>
          <p:cNvSpPr/>
          <p:nvPr/>
        </p:nvSpPr>
        <p:spPr>
          <a:xfrm>
            <a:off x="6005384" y="4524794"/>
            <a:ext cx="222421" cy="862751"/>
          </a:xfrm>
          <a:prstGeom prst="fram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id="{56936A3E-C2DF-874F-BA78-CD0DE4906D18}"/>
              </a:ext>
            </a:extLst>
          </p:cNvPr>
          <p:cNvSpPr/>
          <p:nvPr/>
        </p:nvSpPr>
        <p:spPr>
          <a:xfrm>
            <a:off x="7323265" y="4548446"/>
            <a:ext cx="222421" cy="862751"/>
          </a:xfrm>
          <a:prstGeom prst="fram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531A3B-65C5-9741-86E6-EB698027086F}"/>
              </a:ext>
            </a:extLst>
          </p:cNvPr>
          <p:cNvSpPr txBox="1"/>
          <p:nvPr/>
        </p:nvSpPr>
        <p:spPr>
          <a:xfrm>
            <a:off x="7861176" y="5848810"/>
            <a:ext cx="40064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effectLst/>
                <a:latin typeface="Helvetica" pitchFamily="2" charset="0"/>
              </a:rPr>
              <a:t>Optimal position of the beam killer</a:t>
            </a:r>
          </a:p>
          <a:p>
            <a:r>
              <a:rPr lang="en-GB" sz="1600" dirty="0">
                <a:solidFill>
                  <a:srgbClr val="002060"/>
                </a:solidFill>
                <a:latin typeface="Helvetica" pitchFamily="2" charset="0"/>
              </a:rPr>
              <a:t>For the different beam momentum</a:t>
            </a:r>
          </a:p>
          <a:p>
            <a:r>
              <a:rPr lang="en-GB" sz="1600" dirty="0">
                <a:solidFill>
                  <a:srgbClr val="002060"/>
                </a:solidFill>
                <a:effectLst/>
                <a:latin typeface="Helvetica" pitchFamily="2" charset="0"/>
              </a:rPr>
              <a:t>All MC  results confirmed in May 2022 test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0A68FEA-F57B-D649-8255-625F9B12C4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8144" y="894885"/>
            <a:ext cx="4643856" cy="253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48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9BD5059-AB90-134A-BB69-76A45B0BE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839" y="61976"/>
            <a:ext cx="7684364" cy="752281"/>
          </a:xfrm>
        </p:spPr>
        <p:txBody>
          <a:bodyPr>
            <a:norm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</a:rPr>
              <a:t>Attivita</a:t>
            </a:r>
            <a:r>
              <a:rPr lang="en-GB" sz="2400" b="1" dirty="0">
                <a:solidFill>
                  <a:srgbClr val="002060"/>
                </a:solidFill>
              </a:rPr>
              <a:t> di </a:t>
            </a:r>
            <a:r>
              <a:rPr lang="en-GB" sz="2400" b="1" dirty="0" err="1">
                <a:solidFill>
                  <a:srgbClr val="002060"/>
                </a:solidFill>
              </a:rPr>
              <a:t>Analisi</a:t>
            </a:r>
            <a:r>
              <a:rPr lang="en-GB" sz="2400" b="1" dirty="0">
                <a:solidFill>
                  <a:srgbClr val="002060"/>
                </a:solidFill>
              </a:rPr>
              <a:t> e MC (AXS &amp; DY)</a:t>
            </a:r>
            <a:br>
              <a:rPr lang="en-GB" sz="2400" b="1" dirty="0">
                <a:solidFill>
                  <a:srgbClr val="002060"/>
                </a:solidFill>
              </a:rPr>
            </a:br>
            <a:r>
              <a:rPr lang="en-GB" sz="2400" b="1" dirty="0">
                <a:solidFill>
                  <a:srgbClr val="002060"/>
                </a:solidFill>
              </a:rPr>
              <a:t>CEDARs implementation in </a:t>
            </a:r>
            <a:r>
              <a:rPr lang="en-GB" sz="2400" b="1" dirty="0" err="1">
                <a:solidFill>
                  <a:srgbClr val="002060"/>
                </a:solidFill>
              </a:rPr>
              <a:t>Tgeant</a:t>
            </a:r>
            <a:r>
              <a:rPr lang="en-GB" sz="2400" b="1" dirty="0">
                <a:solidFill>
                  <a:srgbClr val="002060"/>
                </a:solidFill>
              </a:rPr>
              <a:t>  (TO)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2C9F92-9B34-D747-8A21-04EAC69B9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47D16-083A-A143-9C34-F6BDD9A8DC3A}" type="datetime1">
              <a:rPr lang="it-IT" smtClean="0"/>
              <a:t>23/02/23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EB0109-41EA-EC4B-A660-565AFB75B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Oleg Denisov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FFABF2-B5A9-0841-A34E-FDA2B4ABD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80F13-17C7-E04C-861F-D82DF6844B63}" type="slidenum">
              <a:rPr lang="en-GB" smtClean="0"/>
              <a:t>18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607AD4-AAF8-BA49-A946-ECB499D5C94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03782" y="1301079"/>
            <a:ext cx="3693863" cy="1858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59E5E4-77F3-6D47-ACF2-927FF30E647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455917" y="3429000"/>
            <a:ext cx="3234893" cy="31133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B72A0C-C55A-764B-8361-68FA9B47BE94}"/>
              </a:ext>
            </a:extLst>
          </p:cNvPr>
          <p:cNvSpPr txBox="1"/>
          <p:nvPr/>
        </p:nvSpPr>
        <p:spPr>
          <a:xfrm>
            <a:off x="838201" y="4662703"/>
            <a:ext cx="299934" cy="365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986C8B-A4FE-7642-951A-576C6C1AB0CF}"/>
              </a:ext>
            </a:extLst>
          </p:cNvPr>
          <p:cNvSpPr txBox="1"/>
          <p:nvPr/>
        </p:nvSpPr>
        <p:spPr>
          <a:xfrm>
            <a:off x="703782" y="3697993"/>
            <a:ext cx="612802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CEDARs (Cherenkov Differential counter with  Achromatic </a:t>
            </a:r>
          </a:p>
          <a:p>
            <a:r>
              <a:rPr lang="en-GB" dirty="0">
                <a:solidFill>
                  <a:srgbClr val="002060"/>
                </a:solidFill>
              </a:rPr>
              <a:t>Ring Focus) is an essential part of the beam PID in the AMBER</a:t>
            </a:r>
          </a:p>
          <a:p>
            <a:r>
              <a:rPr lang="en-GB" dirty="0">
                <a:solidFill>
                  <a:srgbClr val="002060"/>
                </a:solidFill>
              </a:rPr>
              <a:t>Experiment (AXS and DY programs). </a:t>
            </a:r>
          </a:p>
          <a:p>
            <a:r>
              <a:rPr lang="en-GB" dirty="0">
                <a:solidFill>
                  <a:srgbClr val="002060"/>
                </a:solidFill>
              </a:rPr>
              <a:t>Recently </a:t>
            </a:r>
            <a:r>
              <a:rPr lang="en-US" dirty="0">
                <a:solidFill>
                  <a:srgbClr val="002060"/>
                </a:solidFill>
                <a:ea typeface="DejaVu Sans" pitchFamily="2"/>
                <a:cs typeface="DejaVu Sans" pitchFamily="2"/>
              </a:rPr>
              <a:t>CEDAR CAD description imported in TGEANT software.</a:t>
            </a:r>
          </a:p>
          <a:p>
            <a:r>
              <a:rPr lang="en-US" dirty="0">
                <a:solidFill>
                  <a:srgbClr val="002060"/>
                </a:solidFill>
                <a:ea typeface="DejaVu Sans" pitchFamily="2"/>
                <a:cs typeface="DejaVu Sans" pitchFamily="2"/>
              </a:rPr>
              <a:t>Production and transport of Cherenkov photons in CEDAR is </a:t>
            </a:r>
          </a:p>
          <a:p>
            <a:r>
              <a:rPr lang="en-US" dirty="0">
                <a:solidFill>
                  <a:srgbClr val="002060"/>
                </a:solidFill>
                <a:ea typeface="DejaVu Sans" pitchFamily="2"/>
                <a:cs typeface="DejaVu Sans" pitchFamily="2"/>
              </a:rPr>
              <a:t>simulated in a separate code (Flavio </a:t>
            </a:r>
            <a:r>
              <a:rPr lang="en-US" dirty="0" err="1">
                <a:solidFill>
                  <a:srgbClr val="002060"/>
                </a:solidFill>
                <a:ea typeface="DejaVu Sans" pitchFamily="2"/>
                <a:cs typeface="DejaVu Sans" pitchFamily="2"/>
              </a:rPr>
              <a:t>Tosello</a:t>
            </a:r>
            <a:r>
              <a:rPr lang="en-US" dirty="0">
                <a:solidFill>
                  <a:srgbClr val="002060"/>
                </a:solidFill>
                <a:ea typeface="DejaVu Sans" pitchFamily="2"/>
                <a:cs typeface="DejaVu Sans" pitchFamily="2"/>
              </a:rPr>
              <a:t> (TO)). This code in</a:t>
            </a:r>
          </a:p>
          <a:p>
            <a:r>
              <a:rPr lang="en-US" dirty="0">
                <a:solidFill>
                  <a:srgbClr val="002060"/>
                </a:solidFill>
                <a:ea typeface="DejaVu Sans" pitchFamily="2"/>
                <a:cs typeface="DejaVu Sans" pitchFamily="2"/>
              </a:rPr>
              <a:t>encapsulated now in the TGEANT. </a:t>
            </a:r>
          </a:p>
          <a:p>
            <a:r>
              <a:rPr lang="en-US" dirty="0">
                <a:solidFill>
                  <a:srgbClr val="002060"/>
                </a:solidFill>
                <a:ea typeface="DejaVu Sans" pitchFamily="2"/>
                <a:cs typeface="DejaVu Sans" pitchFamily="2"/>
              </a:rPr>
              <a:t>It is extremely useful tool for AXS and DY MC and analysis.</a:t>
            </a:r>
          </a:p>
          <a:p>
            <a:r>
              <a:rPr lang="en-US" dirty="0">
                <a:solidFill>
                  <a:srgbClr val="002060"/>
                </a:solidFill>
                <a:ea typeface="DejaVu Sans" pitchFamily="2"/>
                <a:cs typeface="DejaVu Sans" pitchFamily="2"/>
              </a:rPr>
              <a:t>Code validation is nearly finished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71C306-83FE-6047-8049-086C688E7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340280" y="-792262"/>
            <a:ext cx="1877499" cy="579060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88DC6BD-16CF-2E45-8E65-03889C1018B9}"/>
              </a:ext>
            </a:extLst>
          </p:cNvPr>
          <p:cNvCxnSpPr>
            <a:cxnSpLocks/>
          </p:cNvCxnSpPr>
          <p:nvPr/>
        </p:nvCxnSpPr>
        <p:spPr>
          <a:xfrm flipV="1">
            <a:off x="4397645" y="2185712"/>
            <a:ext cx="1427968" cy="616482"/>
          </a:xfrm>
          <a:prstGeom prst="straightConnector1">
            <a:avLst/>
          </a:prstGeom>
          <a:ln w="444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981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91CEA-6A94-A64F-B1EE-7F3AC4225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690" y="136525"/>
            <a:ext cx="7676922" cy="518383"/>
          </a:xfrm>
        </p:spPr>
        <p:txBody>
          <a:bodyPr/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</a:rPr>
              <a:t>Drell</a:t>
            </a:r>
            <a:r>
              <a:rPr lang="en-GB" sz="2400" b="1" dirty="0">
                <a:solidFill>
                  <a:srgbClr val="002060"/>
                </a:solidFill>
              </a:rPr>
              <a:t>-Yan experiment preparation 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8F206C-4179-E34B-81BE-B8E1A033E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26" y="2084345"/>
            <a:ext cx="5651500" cy="3949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D72022-7EBE-0948-9B94-2F61C7899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173" y="1054219"/>
            <a:ext cx="2916195" cy="10301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FD6890-02BD-FF47-8BD0-56D672AA0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892" y="1179213"/>
            <a:ext cx="1981200" cy="1435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F0A851-92AB-3B48-A3E0-4BB89DDFEFEE}"/>
              </a:ext>
            </a:extLst>
          </p:cNvPr>
          <p:cNvSpPr txBox="1"/>
          <p:nvPr/>
        </p:nvSpPr>
        <p:spPr>
          <a:xfrm>
            <a:off x="7892635" y="1179213"/>
            <a:ext cx="377231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rgbClr val="002060"/>
                </a:solidFill>
                <a:latin typeface="Helvetica" pitchFamily="2" charset="0"/>
              </a:rPr>
              <a:t>Drell</a:t>
            </a:r>
            <a:r>
              <a:rPr lang="en-GB" sz="1600" dirty="0">
                <a:solidFill>
                  <a:srgbClr val="002060"/>
                </a:solidFill>
                <a:latin typeface="Helvetica" pitchFamily="2" charset="0"/>
              </a:rPr>
              <a:t>-Yan process is a low cross-section process: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solidFill>
                  <a:srgbClr val="002060"/>
                </a:solidFill>
                <a:effectLst/>
                <a:latin typeface="Helvetica" pitchFamily="2" charset="0"/>
              </a:rPr>
              <a:t>High intensity hadron beam 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solidFill>
                  <a:srgbClr val="002060"/>
                </a:solidFill>
                <a:latin typeface="Helvetica" pitchFamily="2" charset="0"/>
              </a:rPr>
              <a:t>Hadron absorber to protect Spectrometer from a very high  secondary flux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solidFill>
                  <a:srgbClr val="002060"/>
                </a:solidFill>
                <a:effectLst/>
                <a:latin typeface="Helvetica" pitchFamily="2" charset="0"/>
              </a:rPr>
              <a:t>Vertex Detector to co</a:t>
            </a:r>
            <a:r>
              <a:rPr lang="en-GB" sz="1600" dirty="0">
                <a:solidFill>
                  <a:srgbClr val="002060"/>
                </a:solidFill>
                <a:latin typeface="Helvetica" pitchFamily="2" charset="0"/>
              </a:rPr>
              <a:t>mpensate loses in resolution because  of the absorber in order to improve mass and space resolution</a:t>
            </a:r>
            <a:endParaRPr lang="en-GB" sz="1600" dirty="0">
              <a:solidFill>
                <a:srgbClr val="002060"/>
              </a:solidFill>
              <a:effectLst/>
              <a:latin typeface="Helvetica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80450D-F1C3-7A49-B705-68804D77F0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0616" y="3924137"/>
            <a:ext cx="3954335" cy="25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41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9BD5059-AB90-134A-BB69-76A45B0BE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339" y="136525"/>
            <a:ext cx="7645400" cy="561975"/>
          </a:xfrm>
        </p:spPr>
        <p:txBody>
          <a:bodyPr>
            <a:norm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</a:rPr>
              <a:t>AMBER Phase-1 running plan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2C9F92-9B34-D747-8A21-04EAC69B9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47D16-083A-A143-9C34-F6BDD9A8DC3A}" type="datetime1">
              <a:rPr lang="it-IT" smtClean="0"/>
              <a:t>23/02/23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EB0109-41EA-EC4B-A660-565AFB75B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Oleg Denisov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FFABF2-B5A9-0841-A34E-FDA2B4ABD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80F13-17C7-E04C-861F-D82DF6844B63}" type="slidenum">
              <a:rPr lang="en-GB" smtClean="0"/>
              <a:t>2</a:t>
            </a:fld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EE5A40-4BA8-9843-8E17-ADFA99F78FF9}"/>
              </a:ext>
            </a:extLst>
          </p:cNvPr>
          <p:cNvSpPr txBox="1"/>
          <p:nvPr/>
        </p:nvSpPr>
        <p:spPr>
          <a:xfrm>
            <a:off x="0" y="1051954"/>
            <a:ext cx="51045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</a:rPr>
              <a:t>Milestones: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002060"/>
                </a:solidFill>
              </a:rPr>
              <a:t>May 1</a:t>
            </a:r>
            <a:r>
              <a:rPr lang="en-GB" sz="1600" baseline="30000" dirty="0">
                <a:solidFill>
                  <a:srgbClr val="002060"/>
                </a:solidFill>
              </a:rPr>
              <a:t>st</a:t>
            </a:r>
            <a:r>
              <a:rPr lang="en-GB" sz="1600" dirty="0">
                <a:solidFill>
                  <a:srgbClr val="002060"/>
                </a:solidFill>
              </a:rPr>
              <a:t> 2023 – Antimatter production Run (Std. DAQ)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002060"/>
                </a:solidFill>
              </a:rPr>
              <a:t>Sep. 1</a:t>
            </a:r>
            <a:r>
              <a:rPr lang="en-GB" sz="1600" baseline="30000" dirty="0">
                <a:solidFill>
                  <a:srgbClr val="002060"/>
                </a:solidFill>
              </a:rPr>
              <a:t>st</a:t>
            </a:r>
            <a:r>
              <a:rPr lang="en-GB" sz="1600" dirty="0">
                <a:solidFill>
                  <a:srgbClr val="002060"/>
                </a:solidFill>
              </a:rPr>
              <a:t> 2023 – PRM pilot  (</a:t>
            </a:r>
            <a:r>
              <a:rPr lang="en-GB" sz="1600" dirty="0" err="1">
                <a:solidFill>
                  <a:srgbClr val="002060"/>
                </a:solidFill>
              </a:rPr>
              <a:t>FreeDAQ</a:t>
            </a:r>
            <a:r>
              <a:rPr lang="en-GB" sz="1600" dirty="0">
                <a:solidFill>
                  <a:srgbClr val="002060"/>
                </a:solidFill>
              </a:rPr>
              <a:t>, very limited setup)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002060"/>
                </a:solidFill>
              </a:rPr>
              <a:t>May 1</a:t>
            </a:r>
            <a:r>
              <a:rPr lang="en-GB" sz="1600" baseline="30000" dirty="0">
                <a:solidFill>
                  <a:srgbClr val="002060"/>
                </a:solidFill>
              </a:rPr>
              <a:t>st</a:t>
            </a:r>
            <a:r>
              <a:rPr lang="en-GB" sz="1600" dirty="0">
                <a:solidFill>
                  <a:srgbClr val="002060"/>
                </a:solidFill>
              </a:rPr>
              <a:t> 2024 – PRM Run  (</a:t>
            </a:r>
            <a:r>
              <a:rPr lang="en-GB" sz="1600" dirty="0" err="1">
                <a:solidFill>
                  <a:srgbClr val="002060"/>
                </a:solidFill>
              </a:rPr>
              <a:t>FreeDAQ</a:t>
            </a:r>
            <a:r>
              <a:rPr lang="en-GB" sz="1600" dirty="0">
                <a:solidFill>
                  <a:srgbClr val="002060"/>
                </a:solidFill>
              </a:rPr>
              <a:t>, limited setup)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002060"/>
                </a:solidFill>
              </a:rPr>
              <a:t>Sep. 1</a:t>
            </a:r>
            <a:r>
              <a:rPr lang="en-GB" sz="1600" baseline="30000" dirty="0">
                <a:solidFill>
                  <a:srgbClr val="002060"/>
                </a:solidFill>
              </a:rPr>
              <a:t>st</a:t>
            </a:r>
            <a:r>
              <a:rPr lang="en-GB" sz="1600" dirty="0">
                <a:solidFill>
                  <a:srgbClr val="002060"/>
                </a:solidFill>
              </a:rPr>
              <a:t> 2025 – DY Pilot  (</a:t>
            </a:r>
            <a:r>
              <a:rPr lang="en-GB" sz="1600" dirty="0" err="1">
                <a:solidFill>
                  <a:srgbClr val="002060"/>
                </a:solidFill>
              </a:rPr>
              <a:t>FreeDAQ</a:t>
            </a:r>
            <a:r>
              <a:rPr lang="en-GB" sz="1600" dirty="0">
                <a:solidFill>
                  <a:srgbClr val="002060"/>
                </a:solidFill>
              </a:rPr>
              <a:t>, all trackers + mu id)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002060"/>
                </a:solidFill>
              </a:rPr>
              <a:t>May 1</a:t>
            </a:r>
            <a:r>
              <a:rPr lang="en-GB" sz="1600" baseline="30000" dirty="0">
                <a:solidFill>
                  <a:srgbClr val="002060"/>
                </a:solidFill>
              </a:rPr>
              <a:t>st</a:t>
            </a:r>
            <a:r>
              <a:rPr lang="en-GB" sz="1600" dirty="0">
                <a:solidFill>
                  <a:srgbClr val="002060"/>
                </a:solidFill>
              </a:rPr>
              <a:t> 2028 – DY Run (Full </a:t>
            </a:r>
            <a:r>
              <a:rPr lang="en-GB" sz="1600" dirty="0" err="1">
                <a:solidFill>
                  <a:srgbClr val="002060"/>
                </a:solidFill>
              </a:rPr>
              <a:t>Spectr</a:t>
            </a:r>
            <a:r>
              <a:rPr lang="en-GB" sz="1600" dirty="0">
                <a:solidFill>
                  <a:srgbClr val="002060"/>
                </a:solidFill>
              </a:rPr>
              <a:t>. Ex. RICH, Calorimeters)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9C9952-1C4A-C441-8A03-9E5C9A872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80" y="3159734"/>
            <a:ext cx="11111351" cy="33441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53799E-A420-6C44-A869-B7275DC5CEBF}"/>
              </a:ext>
            </a:extLst>
          </p:cNvPr>
          <p:cNvSpPr txBox="1"/>
          <p:nvPr/>
        </p:nvSpPr>
        <p:spPr>
          <a:xfrm>
            <a:off x="8026334" y="3475652"/>
            <a:ext cx="3178114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Approved AMBER Phase-1 Program:</a:t>
            </a:r>
          </a:p>
          <a:p>
            <a:r>
              <a:rPr lang="en-GB" sz="1600" dirty="0">
                <a:solidFill>
                  <a:srgbClr val="FF0000"/>
                </a:solidFill>
              </a:rPr>
              <a:t>AXS: 2 months</a:t>
            </a:r>
          </a:p>
          <a:p>
            <a:r>
              <a:rPr lang="en-GB" sz="1600" dirty="0" err="1">
                <a:solidFill>
                  <a:srgbClr val="FF0000"/>
                </a:solidFill>
              </a:rPr>
              <a:t>Drell</a:t>
            </a:r>
            <a:r>
              <a:rPr lang="en-GB" sz="1600" dirty="0">
                <a:solidFill>
                  <a:srgbClr val="FF0000"/>
                </a:solidFill>
              </a:rPr>
              <a:t>-Yan: 2 years</a:t>
            </a:r>
          </a:p>
          <a:p>
            <a:r>
              <a:rPr lang="en-GB" sz="1600" dirty="0">
                <a:solidFill>
                  <a:srgbClr val="FF0000"/>
                </a:solidFill>
              </a:rPr>
              <a:t>PRM: 1 + 1 year (conditionally)</a:t>
            </a:r>
          </a:p>
        </p:txBody>
      </p:sp>
      <p:sp>
        <p:nvSpPr>
          <p:cNvPr id="9" name="Left-right Arrow 8">
            <a:extLst>
              <a:ext uri="{FF2B5EF4-FFF2-40B4-BE49-F238E27FC236}">
                <a16:creationId xmlns:a16="http://schemas.microsoft.com/office/drawing/2014/main" id="{92210E23-7DF2-624F-8BC4-8C9B2DE8064E}"/>
              </a:ext>
            </a:extLst>
          </p:cNvPr>
          <p:cNvSpPr/>
          <p:nvPr/>
        </p:nvSpPr>
        <p:spPr>
          <a:xfrm>
            <a:off x="8068056" y="4906324"/>
            <a:ext cx="2868168" cy="484632"/>
          </a:xfrm>
          <a:prstGeom prst="leftRightArrow">
            <a:avLst/>
          </a:prstGeom>
          <a:solidFill>
            <a:srgbClr val="C00000">
              <a:alpha val="214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 w="0">
                  <a:solidFill>
                    <a:srgbClr val="0070C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Long Shutdown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014CFB-490D-1A02-D978-253AD759B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774" y="1329890"/>
            <a:ext cx="7171226" cy="143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80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91CEA-6A94-A64F-B1EE-7F3AC4225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690" y="136525"/>
            <a:ext cx="7658510" cy="654307"/>
          </a:xfrm>
        </p:spPr>
        <p:txBody>
          <a:bodyPr/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</a:rPr>
              <a:t>Drell</a:t>
            </a:r>
            <a:r>
              <a:rPr lang="en-GB" sz="2400" b="1" dirty="0">
                <a:solidFill>
                  <a:srgbClr val="002060"/>
                </a:solidFill>
              </a:rPr>
              <a:t>-Yan experiment preparation </a:t>
            </a:r>
            <a:br>
              <a:rPr lang="en-GB" sz="2400" b="1" dirty="0">
                <a:solidFill>
                  <a:srgbClr val="002060"/>
                </a:solidFill>
              </a:rPr>
            </a:br>
            <a:r>
              <a:rPr lang="en-GB" sz="2400" b="1" dirty="0">
                <a:solidFill>
                  <a:srgbClr val="002060"/>
                </a:solidFill>
              </a:rPr>
              <a:t>Toward doubling  of the incoming beam intensity  (TO)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69D22D-A16D-BD4E-BCBE-68EB09774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47" y="1087394"/>
            <a:ext cx="10262040" cy="546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88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E77CF5-F023-B44B-BC06-1DA257055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8291" y="282981"/>
            <a:ext cx="6220359" cy="562074"/>
          </a:xfrm>
        </p:spPr>
        <p:txBody>
          <a:bodyPr>
            <a:normAutofit/>
          </a:bodyPr>
          <a:lstStyle/>
          <a:p>
            <a:r>
              <a:rPr lang="en-GB" sz="2400" dirty="0"/>
              <a:t>Unified Tracking Station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5112424-E1A5-4D45-83B5-52B5385B6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7.4.2022</a:t>
            </a:r>
            <a:endParaRPr lang="it-I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E96D801-9BA3-1D42-A98D-8D0DEE67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err="1"/>
              <a:t>Oleg</a:t>
            </a:r>
            <a:r>
              <a:rPr lang="it-IT" dirty="0"/>
              <a:t> </a:t>
            </a:r>
            <a:r>
              <a:rPr lang="it-IT" dirty="0" err="1"/>
              <a:t>Denisov</a:t>
            </a:r>
            <a:endParaRPr lang="it-I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A148F0-E609-0340-AAED-DC107981E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21</a:t>
            </a:fld>
            <a:endParaRPr lang="it-IT" dirty="0"/>
          </a:p>
        </p:txBody>
      </p:sp>
      <p:pic>
        <p:nvPicPr>
          <p:cNvPr id="8" name="Picture 1" descr="page6image36169264">
            <a:extLst>
              <a:ext uri="{FF2B5EF4-FFF2-40B4-BE49-F238E27FC236}">
                <a16:creationId xmlns:a16="http://schemas.microsoft.com/office/drawing/2014/main" id="{33BD3692-3889-5F48-99E1-0951C4A66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45" y="845055"/>
            <a:ext cx="7178583" cy="561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507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5112424-E1A5-4D45-83B5-52B5385B6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7.4.2022</a:t>
            </a:r>
            <a:endParaRPr lang="it-I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E96D801-9BA3-1D42-A98D-8D0DEE67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Jan Friedrich</a:t>
            </a:r>
            <a:endParaRPr lang="it-I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A148F0-E609-0340-AAED-DC107981E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22</a:t>
            </a:fld>
            <a:endParaRPr lang="it-IT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B5C2C08-4325-1645-8F63-A232CF644502}"/>
              </a:ext>
            </a:extLst>
          </p:cNvPr>
          <p:cNvSpPr txBox="1"/>
          <p:nvPr/>
        </p:nvSpPr>
        <p:spPr>
          <a:xfrm>
            <a:off x="278608" y="1032615"/>
            <a:ext cx="39844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COMPASS could take data with a test setup installed upstream of the target region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Possible schedule: last double-week period before AMBER AP week, i.e. end October 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Installation of UTS during MD 19. October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Data taking during last repolarization phase ~ end October</a:t>
            </a:r>
          </a:p>
        </p:txBody>
      </p:sp>
      <p:pic>
        <p:nvPicPr>
          <p:cNvPr id="14" name="Picture 2" descr="COMPASS setup, upstream half">
            <a:extLst>
              <a:ext uri="{FF2B5EF4-FFF2-40B4-BE49-F238E27FC236}">
                <a16:creationId xmlns:a16="http://schemas.microsoft.com/office/drawing/2014/main" id="{8755ED3B-1BDC-C94F-B30C-00543BB35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48" y="3213055"/>
            <a:ext cx="7759103" cy="339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7">
            <a:extLst>
              <a:ext uri="{FF2B5EF4-FFF2-40B4-BE49-F238E27FC236}">
                <a16:creationId xmlns:a16="http://schemas.microsoft.com/office/drawing/2014/main" id="{4622D60F-E913-EE44-8637-0C875A900BA8}"/>
              </a:ext>
            </a:extLst>
          </p:cNvPr>
          <p:cNvCxnSpPr>
            <a:cxnSpLocks/>
          </p:cNvCxnSpPr>
          <p:nvPr/>
        </p:nvCxnSpPr>
        <p:spPr>
          <a:xfrm flipH="1">
            <a:off x="564862" y="4374292"/>
            <a:ext cx="497819" cy="687721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7">
            <a:extLst>
              <a:ext uri="{FF2B5EF4-FFF2-40B4-BE49-F238E27FC236}">
                <a16:creationId xmlns:a16="http://schemas.microsoft.com/office/drawing/2014/main" id="{8C982C66-90C5-2D4C-BAD1-4BBB463B6216}"/>
              </a:ext>
            </a:extLst>
          </p:cNvPr>
          <p:cNvSpPr txBox="1">
            <a:spLocks/>
          </p:cNvSpPr>
          <p:nvPr/>
        </p:nvSpPr>
        <p:spPr>
          <a:xfrm>
            <a:off x="1628839" y="61976"/>
            <a:ext cx="7684364" cy="57665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>
                <a:solidFill>
                  <a:srgbClr val="002060"/>
                </a:solidFill>
              </a:rPr>
              <a:t>PRM  test run 2022 (interleaved with last period of the COMPASS data taking)</a:t>
            </a:r>
          </a:p>
        </p:txBody>
      </p:sp>
      <p:pic>
        <p:nvPicPr>
          <p:cNvPr id="20" name="Picture 1" descr="page6image36169264">
            <a:extLst>
              <a:ext uri="{FF2B5EF4-FFF2-40B4-BE49-F238E27FC236}">
                <a16:creationId xmlns:a16="http://schemas.microsoft.com/office/drawing/2014/main" id="{77F914FF-402A-DD41-92DC-47D8D7D74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79" y="3317656"/>
            <a:ext cx="1479499" cy="115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fik 9">
            <a:extLst>
              <a:ext uri="{FF2B5EF4-FFF2-40B4-BE49-F238E27FC236}">
                <a16:creationId xmlns:a16="http://schemas.microsoft.com/office/drawing/2014/main" id="{4518FA8E-7302-5E4C-9DC3-0539BFCBC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122" y="987722"/>
            <a:ext cx="6608805" cy="232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85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9BD5059-AB90-134A-BB69-76A45B0BE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339" y="136525"/>
            <a:ext cx="7645400" cy="561975"/>
          </a:xfrm>
        </p:spPr>
        <p:txBody>
          <a:bodyPr>
            <a:norm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</a:rPr>
              <a:t>AMBER Running Plan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2C9F92-9B34-D747-8A21-04EAC69B9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47D16-083A-A143-9C34-F6BDD9A8DC3A}" type="datetime1">
              <a:rPr lang="it-IT" smtClean="0"/>
              <a:t>23/02/23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EB0109-41EA-EC4B-A660-565AFB75B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Oleg Denisov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FFABF2-B5A9-0841-A34E-FDA2B4ABD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80F13-17C7-E04C-861F-D82DF6844B63}" type="slidenum">
              <a:rPr lang="en-GB" smtClean="0"/>
              <a:t>3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527F22-71BF-A74E-9043-82464FDAE2C0}"/>
              </a:ext>
            </a:extLst>
          </p:cNvPr>
          <p:cNvSpPr txBox="1"/>
          <p:nvPr/>
        </p:nvSpPr>
        <p:spPr>
          <a:xfrm>
            <a:off x="3046652" y="5205935"/>
            <a:ext cx="57353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1. AMBER APX: 1</a:t>
            </a:r>
            <a:r>
              <a:rPr lang="en-GB" baseline="30000" dirty="0">
                <a:solidFill>
                  <a:srgbClr val="002060"/>
                </a:solidFill>
              </a:rPr>
              <a:t>st</a:t>
            </a:r>
            <a:r>
              <a:rPr lang="en-GB" dirty="0">
                <a:solidFill>
                  <a:srgbClr val="002060"/>
                </a:solidFill>
              </a:rPr>
              <a:t>  May – 30</a:t>
            </a:r>
            <a:r>
              <a:rPr lang="en-GB" baseline="30000" dirty="0">
                <a:solidFill>
                  <a:srgbClr val="002060"/>
                </a:solidFill>
              </a:rPr>
              <a:t>th</a:t>
            </a:r>
            <a:r>
              <a:rPr lang="en-GB" dirty="0">
                <a:solidFill>
                  <a:srgbClr val="002060"/>
                </a:solidFill>
              </a:rPr>
              <a:t> June 2023</a:t>
            </a:r>
          </a:p>
          <a:p>
            <a:r>
              <a:rPr lang="en-GB" dirty="0">
                <a:solidFill>
                  <a:srgbClr val="002060"/>
                </a:solidFill>
              </a:rPr>
              <a:t>2. Changeover APX  </a:t>
            </a:r>
            <a:r>
              <a:rPr lang="en-GB" dirty="0">
                <a:solidFill>
                  <a:srgbClr val="002060"/>
                </a:solidFill>
                <a:sym typeface="Wingdings" pitchFamily="2" charset="2"/>
              </a:rPr>
              <a:t> PRM :  30</a:t>
            </a:r>
            <a:r>
              <a:rPr lang="en-GB" baseline="30000" dirty="0">
                <a:solidFill>
                  <a:srgbClr val="002060"/>
                </a:solidFill>
                <a:sym typeface="Wingdings" pitchFamily="2" charset="2"/>
              </a:rPr>
              <a:t>th</a:t>
            </a:r>
            <a:r>
              <a:rPr lang="en-GB" dirty="0">
                <a:solidFill>
                  <a:srgbClr val="002060"/>
                </a:solidFill>
                <a:sym typeface="Wingdings" pitchFamily="2" charset="2"/>
              </a:rPr>
              <a:t> June – 15</a:t>
            </a:r>
            <a:r>
              <a:rPr lang="en-GB" baseline="30000" dirty="0">
                <a:solidFill>
                  <a:srgbClr val="002060"/>
                </a:solidFill>
                <a:sym typeface="Wingdings" pitchFamily="2" charset="2"/>
              </a:rPr>
              <a:t>th</a:t>
            </a:r>
            <a:r>
              <a:rPr lang="en-GB" dirty="0">
                <a:solidFill>
                  <a:srgbClr val="002060"/>
                </a:solidFill>
                <a:sym typeface="Wingdings" pitchFamily="2" charset="2"/>
              </a:rPr>
              <a:t>/30</a:t>
            </a:r>
            <a:r>
              <a:rPr lang="en-GB" baseline="30000" dirty="0">
                <a:solidFill>
                  <a:srgbClr val="002060"/>
                </a:solidFill>
                <a:sym typeface="Wingdings" pitchFamily="2" charset="2"/>
              </a:rPr>
              <a:t>th</a:t>
            </a:r>
            <a:r>
              <a:rPr lang="en-GB" dirty="0">
                <a:solidFill>
                  <a:srgbClr val="002060"/>
                </a:solidFill>
                <a:sym typeface="Wingdings" pitchFamily="2" charset="2"/>
              </a:rPr>
              <a:t> August</a:t>
            </a:r>
            <a:r>
              <a:rPr lang="en-GB" dirty="0">
                <a:solidFill>
                  <a:srgbClr val="002060"/>
                </a:solidFill>
              </a:rPr>
              <a:t> </a:t>
            </a:r>
          </a:p>
          <a:p>
            <a:r>
              <a:rPr lang="en-GB" dirty="0">
                <a:solidFill>
                  <a:srgbClr val="002060"/>
                </a:solidFill>
              </a:rPr>
              <a:t>3. PRT Pilot Run: 15</a:t>
            </a:r>
            <a:r>
              <a:rPr lang="en-GB" baseline="30000" dirty="0">
                <a:solidFill>
                  <a:srgbClr val="002060"/>
                </a:solidFill>
              </a:rPr>
              <a:t>th</a:t>
            </a:r>
            <a:r>
              <a:rPr lang="en-GB" dirty="0">
                <a:solidFill>
                  <a:srgbClr val="002060"/>
                </a:solidFill>
              </a:rPr>
              <a:t>/30</a:t>
            </a:r>
            <a:r>
              <a:rPr lang="en-GB" baseline="30000" dirty="0">
                <a:solidFill>
                  <a:srgbClr val="002060"/>
                </a:solidFill>
              </a:rPr>
              <a:t>th</a:t>
            </a:r>
            <a:r>
              <a:rPr lang="en-GB" dirty="0">
                <a:solidFill>
                  <a:srgbClr val="002060"/>
                </a:solidFill>
              </a:rPr>
              <a:t> August – 28</a:t>
            </a:r>
            <a:r>
              <a:rPr lang="en-GB" baseline="30000" dirty="0">
                <a:solidFill>
                  <a:srgbClr val="002060"/>
                </a:solidFill>
              </a:rPr>
              <a:t>th</a:t>
            </a:r>
            <a:r>
              <a:rPr lang="en-GB" dirty="0">
                <a:solidFill>
                  <a:srgbClr val="002060"/>
                </a:solidFill>
              </a:rPr>
              <a:t> September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C3EA70-00AA-9DBE-3595-943304273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11" y="1190400"/>
            <a:ext cx="10361152" cy="36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0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CAAE3-BFEB-8447-90A6-8BC0E5ADC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689" y="136526"/>
            <a:ext cx="6796361" cy="373162"/>
          </a:xfrm>
        </p:spPr>
        <p:txBody>
          <a:bodyPr/>
          <a:lstStyle/>
          <a:p>
            <a:pPr algn="ctr"/>
            <a:r>
              <a:rPr lang="en-GB" sz="2400" b="1" dirty="0">
                <a:solidFill>
                  <a:srgbClr val="002060"/>
                </a:solidFill>
              </a:rPr>
              <a:t>Spectrometer composition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BD1410-E629-AE47-8F48-F1573FC268F0}"/>
              </a:ext>
            </a:extLst>
          </p:cNvPr>
          <p:cNvSpPr txBox="1"/>
          <p:nvPr/>
        </p:nvSpPr>
        <p:spPr>
          <a:xfrm>
            <a:off x="1399903" y="907542"/>
            <a:ext cx="4696097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</a:rPr>
              <a:t>BeamLine</a:t>
            </a:r>
            <a:r>
              <a:rPr lang="en-GB" sz="1400" b="1" dirty="0">
                <a:solidFill>
                  <a:srgbClr val="002060"/>
                </a:solidFill>
              </a:rPr>
              <a:t>:</a:t>
            </a:r>
          </a:p>
          <a:p>
            <a:r>
              <a:rPr lang="en-GB" sz="1400" dirty="0">
                <a:solidFill>
                  <a:srgbClr val="002060"/>
                </a:solidFill>
              </a:rPr>
              <a:t>[X] Cedar (CE01,02)</a:t>
            </a:r>
          </a:p>
          <a:p>
            <a:r>
              <a:rPr lang="en-GB" sz="1400" dirty="0">
                <a:solidFill>
                  <a:srgbClr val="002060"/>
                </a:solidFill>
              </a:rPr>
              <a:t>Not available for the test run</a:t>
            </a:r>
          </a:p>
          <a:p>
            <a:r>
              <a:rPr lang="en-GB" sz="1400" dirty="0">
                <a:solidFill>
                  <a:srgbClr val="002060"/>
                </a:solidFill>
              </a:rPr>
              <a:t>Working for installation of: one CEDAR West (</a:t>
            </a:r>
          </a:p>
          <a:p>
            <a:r>
              <a:rPr lang="en-GB" sz="1400" dirty="0">
                <a:solidFill>
                  <a:srgbClr val="002060"/>
                </a:solidFill>
              </a:rPr>
              <a:t>lower momentum coverage) + one CEDAR North for 2023</a:t>
            </a:r>
          </a:p>
          <a:p>
            <a:endParaRPr lang="en-GB" sz="1400" dirty="0">
              <a:solidFill>
                <a:srgbClr val="002060"/>
              </a:solidFill>
            </a:endParaRPr>
          </a:p>
          <a:p>
            <a:r>
              <a:rPr lang="en-GB" sz="1400" b="1" dirty="0" err="1">
                <a:solidFill>
                  <a:srgbClr val="002060"/>
                </a:solidFill>
              </a:rPr>
              <a:t>BeamTelescope</a:t>
            </a:r>
            <a:r>
              <a:rPr lang="en-GB" sz="1400" b="1" dirty="0">
                <a:solidFill>
                  <a:srgbClr val="002060"/>
                </a:solidFill>
              </a:rPr>
              <a:t>:</a:t>
            </a:r>
          </a:p>
          <a:p>
            <a:r>
              <a:rPr lang="en-GB" sz="1400" dirty="0">
                <a:solidFill>
                  <a:srgbClr val="002060"/>
                </a:solidFill>
              </a:rPr>
              <a:t>[X] Cold </a:t>
            </a:r>
            <a:r>
              <a:rPr lang="en-GB" sz="1400" dirty="0" err="1">
                <a:solidFill>
                  <a:srgbClr val="002060"/>
                </a:solidFill>
              </a:rPr>
              <a:t>Silicons</a:t>
            </a:r>
            <a:r>
              <a:rPr lang="en-GB" sz="1400" dirty="0">
                <a:solidFill>
                  <a:srgbClr val="002060"/>
                </a:solidFill>
              </a:rPr>
              <a:t> (SI01,02,03)</a:t>
            </a:r>
          </a:p>
          <a:p>
            <a:r>
              <a:rPr lang="en-GB" sz="1400" dirty="0">
                <a:solidFill>
                  <a:srgbClr val="002060"/>
                </a:solidFill>
              </a:rPr>
              <a:t>[X] </a:t>
            </a:r>
            <a:r>
              <a:rPr lang="en-GB" sz="1400" dirty="0" err="1">
                <a:solidFill>
                  <a:srgbClr val="002060"/>
                </a:solidFill>
              </a:rPr>
              <a:t>SciFis</a:t>
            </a:r>
            <a:r>
              <a:rPr lang="en-GB" sz="1400" dirty="0">
                <a:solidFill>
                  <a:srgbClr val="002060"/>
                </a:solidFill>
              </a:rPr>
              <a:t> (Fi01,15,02)</a:t>
            </a:r>
          </a:p>
          <a:p>
            <a:r>
              <a:rPr lang="en-GB" sz="1400" dirty="0">
                <a:solidFill>
                  <a:srgbClr val="002060"/>
                </a:solidFill>
              </a:rPr>
              <a:t>[X] </a:t>
            </a:r>
            <a:r>
              <a:rPr lang="en-GB" sz="1400" dirty="0" err="1">
                <a:solidFill>
                  <a:srgbClr val="002060"/>
                </a:solidFill>
              </a:rPr>
              <a:t>Vetos</a:t>
            </a:r>
            <a:r>
              <a:rPr lang="en-GB" sz="1400" dirty="0">
                <a:solidFill>
                  <a:srgbClr val="002060"/>
                </a:solidFill>
              </a:rPr>
              <a:t> (VI1,VI2,Vbl,Vout)</a:t>
            </a:r>
          </a:p>
          <a:p>
            <a:endParaRPr lang="en-GB" sz="1400" dirty="0">
              <a:solidFill>
                <a:srgbClr val="002060"/>
              </a:solidFill>
            </a:endParaRPr>
          </a:p>
          <a:p>
            <a:r>
              <a:rPr lang="en-GB" sz="1400" b="1" dirty="0">
                <a:solidFill>
                  <a:srgbClr val="002060"/>
                </a:solidFill>
              </a:rPr>
              <a:t>Large Angle Spectrometer (LAS):</a:t>
            </a:r>
          </a:p>
          <a:p>
            <a:r>
              <a:rPr lang="en-GB" sz="1400" dirty="0">
                <a:solidFill>
                  <a:srgbClr val="002060"/>
                </a:solidFill>
              </a:rPr>
              <a:t>[X] </a:t>
            </a:r>
            <a:r>
              <a:rPr lang="en-GB" sz="1400" dirty="0" err="1">
                <a:solidFill>
                  <a:srgbClr val="002060"/>
                </a:solidFill>
              </a:rPr>
              <a:t>MicroMegas</a:t>
            </a:r>
            <a:r>
              <a:rPr lang="en-GB" sz="1400" dirty="0">
                <a:solidFill>
                  <a:srgbClr val="002060"/>
                </a:solidFill>
              </a:rPr>
              <a:t> (PM01,02,03)</a:t>
            </a:r>
          </a:p>
          <a:p>
            <a:r>
              <a:rPr lang="en-GB" sz="1400" dirty="0">
                <a:solidFill>
                  <a:srgbClr val="002060"/>
                </a:solidFill>
              </a:rPr>
              <a:t>[X] GEMs  (GM01,02,03,04,05,06)</a:t>
            </a:r>
          </a:p>
          <a:p>
            <a:r>
              <a:rPr lang="en-GB" sz="1400" dirty="0">
                <a:solidFill>
                  <a:srgbClr val="002060"/>
                </a:solidFill>
              </a:rPr>
              <a:t>[X] </a:t>
            </a:r>
            <a:r>
              <a:rPr lang="en-GB" sz="1400" dirty="0" err="1">
                <a:solidFill>
                  <a:srgbClr val="002060"/>
                </a:solidFill>
              </a:rPr>
              <a:t>SciFis</a:t>
            </a:r>
            <a:r>
              <a:rPr lang="en-GB" sz="1400" dirty="0">
                <a:solidFill>
                  <a:srgbClr val="002060"/>
                </a:solidFill>
              </a:rPr>
              <a:t> (Fi03,04,05, 55)</a:t>
            </a:r>
          </a:p>
          <a:p>
            <a:r>
              <a:rPr lang="en-GB" sz="1400" dirty="0">
                <a:solidFill>
                  <a:srgbClr val="002060"/>
                </a:solidFill>
              </a:rPr>
              <a:t>[X] Small DCs (DC0,1)</a:t>
            </a:r>
          </a:p>
          <a:p>
            <a:r>
              <a:rPr lang="en-GB" sz="1400" dirty="0">
                <a:solidFill>
                  <a:srgbClr val="002060"/>
                </a:solidFill>
              </a:rPr>
              <a:t>[X] Big DCs (DC4,5) </a:t>
            </a:r>
          </a:p>
          <a:p>
            <a:r>
              <a:rPr lang="en-GB" sz="1400" dirty="0">
                <a:solidFill>
                  <a:srgbClr val="002060"/>
                </a:solidFill>
              </a:rPr>
              <a:t>[X] MWPCs (PS01, PA01,02)</a:t>
            </a:r>
          </a:p>
          <a:p>
            <a:r>
              <a:rPr lang="en-GB" sz="1400" dirty="0">
                <a:solidFill>
                  <a:srgbClr val="002060"/>
                </a:solidFill>
              </a:rPr>
              <a:t>[X ] Straw (ST03)</a:t>
            </a:r>
          </a:p>
          <a:p>
            <a:r>
              <a:rPr lang="en-GB" sz="1400" dirty="0">
                <a:solidFill>
                  <a:srgbClr val="002060"/>
                </a:solidFill>
              </a:rPr>
              <a:t>[X ] Rich</a:t>
            </a:r>
          </a:p>
          <a:p>
            <a:r>
              <a:rPr lang="en-GB" sz="1400" dirty="0">
                <a:solidFill>
                  <a:srgbClr val="002060"/>
                </a:solidFill>
              </a:rPr>
              <a:t>[X ] </a:t>
            </a:r>
            <a:r>
              <a:rPr lang="en-GB" sz="1400" dirty="0" err="1">
                <a:solidFill>
                  <a:srgbClr val="002060"/>
                </a:solidFill>
              </a:rPr>
              <a:t>RichWall</a:t>
            </a:r>
            <a:r>
              <a:rPr lang="en-GB" sz="1400" dirty="0">
                <a:solidFill>
                  <a:srgbClr val="002060"/>
                </a:solidFill>
              </a:rPr>
              <a:t> (RW01)</a:t>
            </a:r>
          </a:p>
          <a:p>
            <a:r>
              <a:rPr lang="en-GB" sz="1400" dirty="0">
                <a:solidFill>
                  <a:srgbClr val="002060"/>
                </a:solidFill>
              </a:rPr>
              <a:t>[] ECAL1</a:t>
            </a:r>
          </a:p>
          <a:p>
            <a:r>
              <a:rPr lang="en-GB" sz="1400" dirty="0">
                <a:solidFill>
                  <a:srgbClr val="002060"/>
                </a:solidFill>
              </a:rPr>
              <a:t>[] HCAL2</a:t>
            </a:r>
          </a:p>
          <a:p>
            <a:r>
              <a:rPr lang="en-GB" sz="1400" dirty="0">
                <a:solidFill>
                  <a:srgbClr val="002060"/>
                </a:solidFill>
              </a:rPr>
              <a:t>[X] MuonWall1 (MW11,12)</a:t>
            </a:r>
          </a:p>
          <a:p>
            <a:r>
              <a:rPr lang="en-GB" sz="1400" dirty="0">
                <a:solidFill>
                  <a:srgbClr val="002060"/>
                </a:solidFill>
              </a:rPr>
              <a:t>[] Hodoscopes (HG01/02)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C7669-A8CD-1F40-8928-9C770EE5C4D3}"/>
              </a:ext>
            </a:extLst>
          </p:cNvPr>
          <p:cNvSpPr txBox="1"/>
          <p:nvPr/>
        </p:nvSpPr>
        <p:spPr>
          <a:xfrm>
            <a:off x="6769823" y="1974227"/>
            <a:ext cx="393845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</a:rPr>
              <a:t>Small Angle Spectrometer (SAS):</a:t>
            </a:r>
          </a:p>
          <a:p>
            <a:r>
              <a:rPr lang="en-GB" sz="1400" dirty="0">
                <a:solidFill>
                  <a:srgbClr val="002060"/>
                </a:solidFill>
              </a:rPr>
              <a:t>[X] GEMs (GP03,GM07,08,09,10,11)</a:t>
            </a:r>
          </a:p>
          <a:p>
            <a:r>
              <a:rPr lang="en-GB" sz="1400" dirty="0">
                <a:solidFill>
                  <a:srgbClr val="002060"/>
                </a:solidFill>
              </a:rPr>
              <a:t>[X] MWPCs (PA03,04,05,06,11,PB01,02,03,04,05,06)</a:t>
            </a:r>
          </a:p>
          <a:p>
            <a:r>
              <a:rPr lang="en-GB" sz="1400" dirty="0">
                <a:solidFill>
                  <a:srgbClr val="002060"/>
                </a:solidFill>
              </a:rPr>
              <a:t>[] Hodoscopes (HO03/04, HM04/05, HL04/05, HI05)</a:t>
            </a:r>
          </a:p>
          <a:p>
            <a:r>
              <a:rPr lang="en-GB" sz="1400" dirty="0">
                <a:solidFill>
                  <a:srgbClr val="002060"/>
                </a:solidFill>
              </a:rPr>
              <a:t>[X] </a:t>
            </a:r>
            <a:r>
              <a:rPr lang="en-GB" sz="1400" dirty="0" err="1">
                <a:solidFill>
                  <a:srgbClr val="002060"/>
                </a:solidFill>
              </a:rPr>
              <a:t>SciFis</a:t>
            </a:r>
            <a:r>
              <a:rPr lang="en-GB" sz="1400" dirty="0">
                <a:solidFill>
                  <a:srgbClr val="002060"/>
                </a:solidFill>
              </a:rPr>
              <a:t> (Fi07,08)</a:t>
            </a:r>
          </a:p>
          <a:p>
            <a:r>
              <a:rPr lang="en-GB" sz="1400" dirty="0">
                <a:solidFill>
                  <a:srgbClr val="002060"/>
                </a:solidFill>
              </a:rPr>
              <a:t>[X] W45 (DW01/02/03/04/05/06)</a:t>
            </a:r>
          </a:p>
          <a:p>
            <a:r>
              <a:rPr lang="en-GB" sz="1400" dirty="0">
                <a:solidFill>
                  <a:srgbClr val="002060"/>
                </a:solidFill>
              </a:rPr>
              <a:t>[] ECAL2</a:t>
            </a:r>
          </a:p>
          <a:p>
            <a:r>
              <a:rPr lang="en-GB" sz="1400" dirty="0">
                <a:solidFill>
                  <a:srgbClr val="002060"/>
                </a:solidFill>
              </a:rPr>
              <a:t>[] HCAL2</a:t>
            </a:r>
          </a:p>
          <a:p>
            <a:r>
              <a:rPr lang="en-GB" sz="1400" dirty="0">
                <a:solidFill>
                  <a:srgbClr val="002060"/>
                </a:solidFill>
              </a:rPr>
              <a:t>[X] MuonWall2 (MW21,22,23,24,25,26)</a:t>
            </a:r>
          </a:p>
        </p:txBody>
      </p:sp>
    </p:spTree>
    <p:extLst>
      <p:ext uri="{BB962C8B-B14F-4D97-AF65-F5344CB8AC3E}">
        <p14:creationId xmlns:p14="http://schemas.microsoft.com/office/powerpoint/2010/main" val="3735143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89BD2-F3A7-E95C-CB85-AEB278B21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000" b="1" dirty="0">
                <a:solidFill>
                  <a:srgbClr val="002060"/>
                </a:solidFill>
              </a:rPr>
              <a:t>APX running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D10A0F-D17F-1341-4CC1-D52EC1A8C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51" y="1428042"/>
            <a:ext cx="5619032" cy="3015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20147E-AF77-A9D3-C7E8-3FF8F2639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55920"/>
            <a:ext cx="6103960" cy="214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61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A67BD-3464-2DBA-A6C3-72EADB3F0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0935" y="91768"/>
            <a:ext cx="5876093" cy="754061"/>
          </a:xfrm>
        </p:spPr>
        <p:txBody>
          <a:bodyPr/>
          <a:lstStyle/>
          <a:p>
            <a:pPr algn="ctr"/>
            <a:r>
              <a:rPr lang="en-GB" sz="2400" b="1" dirty="0">
                <a:solidFill>
                  <a:srgbClr val="002060"/>
                </a:solidFill>
              </a:rPr>
              <a:t>CEDARs studies</a:t>
            </a:r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43EA8649-8B86-3549-4E32-F2F3FBE16DA2}"/>
              </a:ext>
            </a:extLst>
          </p:cNvPr>
          <p:cNvGrpSpPr/>
          <p:nvPr/>
        </p:nvGrpSpPr>
        <p:grpSpPr>
          <a:xfrm>
            <a:off x="2706309" y="1019647"/>
            <a:ext cx="6505343" cy="1497846"/>
            <a:chOff x="-163836" y="-928007"/>
            <a:chExt cx="6951863" cy="3045087"/>
          </a:xfrm>
        </p:grpSpPr>
        <p:sp>
          <p:nvSpPr>
            <p:cNvPr id="4" name="Limitation of CEDAR N to tag p at lower momenta…">
              <a:extLst>
                <a:ext uri="{FF2B5EF4-FFF2-40B4-BE49-F238E27FC236}">
                  <a16:creationId xmlns:a16="http://schemas.microsoft.com/office/drawing/2014/main" id="{AD3B4C7A-6596-7D75-9063-D1B420432FB1}"/>
                </a:ext>
              </a:extLst>
            </p:cNvPr>
            <p:cNvSpPr txBox="1"/>
            <p:nvPr/>
          </p:nvSpPr>
          <p:spPr>
            <a:xfrm>
              <a:off x="-163836" y="-928007"/>
              <a:ext cx="6677781" cy="30450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422909" indent="-422909" defTabSz="525779">
                <a:spcBef>
                  <a:spcPts val="1600"/>
                </a:spcBef>
                <a:buSzPct val="75000"/>
                <a:buFont typeface="Zapf Dingbats"/>
                <a:buChar char="➤"/>
                <a:defRPr sz="1900" spc="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sz="1600" dirty="0">
                  <a:solidFill>
                    <a:srgbClr val="002060"/>
                  </a:solidFill>
                </a:rPr>
                <a:t>Limitation of CEDAR N to tag p at lower momenta</a:t>
              </a:r>
            </a:p>
            <a:p>
              <a:pPr marL="422909" indent="-422909" defTabSz="525779">
                <a:spcBef>
                  <a:spcPts val="1600"/>
                </a:spcBef>
                <a:buSzPct val="75000"/>
                <a:buFont typeface="Zapf Dingbats"/>
                <a:buChar char="➤"/>
                <a:defRPr sz="1900" spc="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sz="1600" dirty="0" err="1">
                  <a:solidFill>
                    <a:srgbClr val="002060"/>
                  </a:solidFill>
                </a:rPr>
                <a:t>Dipanwita</a:t>
              </a:r>
              <a:r>
                <a:rPr sz="1600" dirty="0">
                  <a:solidFill>
                    <a:srgbClr val="002060"/>
                  </a:solidFill>
                </a:rPr>
                <a:t>: commissioning of CEDAR N at 60 GeV/c in April</a:t>
              </a:r>
            </a:p>
            <a:p>
              <a:pPr marL="422909" indent="-422909" defTabSz="525779">
                <a:spcBef>
                  <a:spcPts val="1600"/>
                </a:spcBef>
                <a:buSzPct val="75000"/>
                <a:buFont typeface="Zapf Dingbats"/>
                <a:buChar char="➤"/>
                <a:defRPr sz="1900" spc="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sz="1600" dirty="0">
                  <a:solidFill>
                    <a:srgbClr val="002060"/>
                  </a:solidFill>
                </a:rPr>
                <a:t>If not successful we will use 2 CEDAR N and add two Cherenkov counters​ for the last part of the run</a:t>
              </a:r>
            </a:p>
          </p:txBody>
        </p:sp>
        <p:sp>
          <p:nvSpPr>
            <p:cNvPr id="5" name="Rounded Rectangle">
              <a:extLst>
                <a:ext uri="{FF2B5EF4-FFF2-40B4-BE49-F238E27FC236}">
                  <a16:creationId xmlns:a16="http://schemas.microsoft.com/office/drawing/2014/main" id="{C064A32F-A972-9142-82BF-419D793F6506}"/>
                </a:ext>
              </a:extLst>
            </p:cNvPr>
            <p:cNvSpPr/>
            <p:nvPr/>
          </p:nvSpPr>
          <p:spPr>
            <a:xfrm>
              <a:off x="-163836" y="-790279"/>
              <a:ext cx="6951863" cy="2844800"/>
            </a:xfrm>
            <a:prstGeom prst="roundRect">
              <a:avLst>
                <a:gd name="adj" fmla="val 6696"/>
              </a:avLst>
            </a:prstGeom>
            <a:noFill/>
            <a:ln w="25400" cap="flat">
              <a:solidFill>
                <a:srgbClr val="99195E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EFC0B6DD-19C4-F7B8-E584-DF092F93D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083" y="3244105"/>
            <a:ext cx="5146610" cy="284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5868F358-4481-F43A-7BEF-00BC18BAF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742" y="2847427"/>
            <a:ext cx="2486420" cy="36381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7596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CAAE3-BFEB-8447-90A6-8BC0E5ADC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690" y="136526"/>
            <a:ext cx="7676922" cy="373162"/>
          </a:xfrm>
        </p:spPr>
        <p:txBody>
          <a:bodyPr/>
          <a:lstStyle/>
          <a:p>
            <a:pPr algn="ctr"/>
            <a:r>
              <a:rPr lang="en-GB" sz="2400" b="1" dirty="0">
                <a:solidFill>
                  <a:srgbClr val="002060"/>
                </a:solidFill>
              </a:rPr>
              <a:t>Second test run Nov. 2022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FFA0C3-8452-6748-8FF9-34A4E453FD1E}"/>
              </a:ext>
            </a:extLst>
          </p:cNvPr>
          <p:cNvSpPr txBox="1"/>
          <p:nvPr/>
        </p:nvSpPr>
        <p:spPr>
          <a:xfrm>
            <a:off x="255814" y="1362804"/>
            <a:ext cx="61595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  <a:p>
            <a:r>
              <a:rPr lang="en-GB" dirty="0">
                <a:solidFill>
                  <a:srgbClr val="002060"/>
                </a:solidFill>
              </a:rPr>
              <a:t>Test performed with the COMPASS SIDIS 2022 </a:t>
            </a:r>
            <a:r>
              <a:rPr lang="en-GB" dirty="0" err="1">
                <a:solidFill>
                  <a:srgbClr val="002060"/>
                </a:solidFill>
              </a:rPr>
              <a:t>LiD</a:t>
            </a:r>
            <a:r>
              <a:rPr lang="en-GB" dirty="0">
                <a:solidFill>
                  <a:srgbClr val="002060"/>
                </a:solidFill>
              </a:rPr>
              <a:t> Target</a:t>
            </a:r>
          </a:p>
          <a:p>
            <a:r>
              <a:rPr lang="en-GB" dirty="0">
                <a:solidFill>
                  <a:srgbClr val="002060"/>
                </a:solidFill>
              </a:rPr>
              <a:t> the difference in the trigger rate between </a:t>
            </a:r>
            <a:r>
              <a:rPr lang="en-GB" dirty="0" err="1">
                <a:solidFill>
                  <a:srgbClr val="002060"/>
                </a:solidFill>
              </a:rPr>
              <a:t>LiD</a:t>
            </a:r>
            <a:r>
              <a:rPr lang="en-GB" dirty="0">
                <a:solidFill>
                  <a:srgbClr val="002060"/>
                </a:solidFill>
              </a:rPr>
              <a:t> target and  Liquid He Target is  ~  factor 3 —&gt; pre-scale the trigger/decrease beam intensity</a:t>
            </a:r>
          </a:p>
          <a:p>
            <a:endParaRPr lang="en-GB" dirty="0">
              <a:solidFill>
                <a:srgbClr val="002060"/>
              </a:solidFill>
            </a:endParaRPr>
          </a:p>
          <a:p>
            <a:r>
              <a:rPr lang="en-GB" dirty="0">
                <a:solidFill>
                  <a:srgbClr val="002060"/>
                </a:solidFill>
              </a:rPr>
              <a:t>Data taking at different beam momentum:</a:t>
            </a:r>
          </a:p>
          <a:p>
            <a:r>
              <a:rPr lang="en-GB" dirty="0">
                <a:solidFill>
                  <a:srgbClr val="002060"/>
                </a:solidFill>
              </a:rPr>
              <a:t>250 GeV/c, 190 GeV/c, 100 GeV/c, 60 GeV/c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B7BD7A-8C9B-EE49-87E3-E1A65A3EC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0038" y="1362804"/>
            <a:ext cx="4708683" cy="14812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75275C-A0CE-BE4B-889B-36C2AA75F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038" y="3323861"/>
            <a:ext cx="5206148" cy="26709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44EA5D-BB65-2243-9480-3C608D781A95}"/>
              </a:ext>
            </a:extLst>
          </p:cNvPr>
          <p:cNvSpPr txBox="1"/>
          <p:nvPr/>
        </p:nvSpPr>
        <p:spPr>
          <a:xfrm>
            <a:off x="255814" y="4233948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Minimum bias trigger:</a:t>
            </a:r>
          </a:p>
          <a:p>
            <a:r>
              <a:rPr lang="en-GB" dirty="0">
                <a:solidFill>
                  <a:srgbClr val="002060"/>
                </a:solidFill>
              </a:rPr>
              <a:t> 1. beam trigger + hodoscope veto —&gt; ensures that the particle reaches the experiment within the geometrical target acceptance</a:t>
            </a:r>
          </a:p>
          <a:p>
            <a:r>
              <a:rPr lang="en-GB" dirty="0">
                <a:solidFill>
                  <a:srgbClr val="002060"/>
                </a:solidFill>
              </a:rPr>
              <a:t> 2. beam killer  —&gt;  remove non-interacting beam particles</a:t>
            </a:r>
          </a:p>
        </p:txBody>
      </p:sp>
    </p:spTree>
    <p:extLst>
      <p:ext uri="{BB962C8B-B14F-4D97-AF65-F5344CB8AC3E}">
        <p14:creationId xmlns:p14="http://schemas.microsoft.com/office/powerpoint/2010/main" val="86704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CAAE3-BFEB-8447-90A6-8BC0E5ADC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690" y="136526"/>
            <a:ext cx="7676922" cy="373162"/>
          </a:xfrm>
        </p:spPr>
        <p:txBody>
          <a:bodyPr/>
          <a:lstStyle/>
          <a:p>
            <a:pPr algn="ctr"/>
            <a:r>
              <a:rPr lang="en-GB" sz="2400" b="1" dirty="0">
                <a:solidFill>
                  <a:srgbClr val="002060"/>
                </a:solidFill>
              </a:rPr>
              <a:t>Changeover to APX + UTS</a:t>
            </a:r>
            <a:endParaRPr lang="en-GB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ACDE02-374E-864B-9742-05492CC89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1011"/>
            <a:ext cx="3346580" cy="250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1E7342-3044-6F47-A41E-D18995D32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15" y="3711574"/>
            <a:ext cx="2190750" cy="2921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D8E872-B7EA-AF4B-8768-E7C310F44B17}"/>
              </a:ext>
            </a:extLst>
          </p:cNvPr>
          <p:cNvSpPr txBox="1"/>
          <p:nvPr/>
        </p:nvSpPr>
        <p:spPr>
          <a:xfrm>
            <a:off x="3868998" y="834170"/>
            <a:ext cx="6096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sz="2000" b="1" dirty="0">
                <a:solidFill>
                  <a:srgbClr val="002060"/>
                </a:solidFill>
              </a:rPr>
              <a:t>Change over from SIDIS to APX setup: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Target dipole OFF, SOLENOID MODE, polarisation measurement, switch off magnet to destroy polarisation, restart solenoid and do test. Switch on magnets and do some measurements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Survey of SCIFI1, SCIFI15 —&gt; movement —&gt; survey of the new position (SCIFI1, SCIFI15, Veto)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Chicane was removed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Beam Killers installed and surveyed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4EE9F1-32F2-4749-97B0-25AE14638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791" y="3895613"/>
            <a:ext cx="4279900" cy="26564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1F71CA-BE1E-2946-8A83-ED1F741CB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8681" y="3462475"/>
            <a:ext cx="2993438" cy="317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53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CAAE3-BFEB-8447-90A6-8BC0E5ADC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690" y="136526"/>
            <a:ext cx="2984910" cy="373162"/>
          </a:xfrm>
        </p:spPr>
        <p:txBody>
          <a:bodyPr/>
          <a:lstStyle/>
          <a:p>
            <a:pPr algn="ctr"/>
            <a:r>
              <a:rPr lang="en-GB" sz="2400" b="1" dirty="0">
                <a:solidFill>
                  <a:srgbClr val="002060"/>
                </a:solidFill>
              </a:rPr>
              <a:t>APX </a:t>
            </a:r>
            <a:endParaRPr lang="en-GB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475E1C-F4D6-2E48-8071-2B92BBA72E6E}"/>
              </a:ext>
            </a:extLst>
          </p:cNvPr>
          <p:cNvSpPr txBox="1"/>
          <p:nvPr/>
        </p:nvSpPr>
        <p:spPr>
          <a:xfrm>
            <a:off x="5740810" y="22226"/>
            <a:ext cx="34539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</a:rPr>
              <a:t>positive hadron beam</a:t>
            </a:r>
          </a:p>
          <a:p>
            <a:r>
              <a:rPr lang="en-GB" sz="1600" dirty="0">
                <a:solidFill>
                  <a:srgbClr val="002060"/>
                </a:solidFill>
              </a:rPr>
              <a:t>T6 intensity 70.0e+11 p/spill</a:t>
            </a:r>
          </a:p>
          <a:p>
            <a:r>
              <a:rPr lang="en-GB" sz="1600" dirty="0">
                <a:solidFill>
                  <a:srgbClr val="002060"/>
                </a:solidFill>
              </a:rPr>
              <a:t>Symmetry 99%</a:t>
            </a:r>
          </a:p>
          <a:p>
            <a:r>
              <a:rPr lang="en-GB" sz="1600" dirty="0">
                <a:solidFill>
                  <a:srgbClr val="002060"/>
                </a:solidFill>
              </a:rPr>
              <a:t>Ion chamber 2: about 5e+05/spill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A991CB-1D64-1D40-993C-FE2F88EDD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6966"/>
            <a:ext cx="7089507" cy="21771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CF4590D-254E-B942-81E8-0F8A8F00E661}"/>
              </a:ext>
            </a:extLst>
          </p:cNvPr>
          <p:cNvSpPr txBox="1"/>
          <p:nvPr/>
        </p:nvSpPr>
        <p:spPr>
          <a:xfrm>
            <a:off x="5740810" y="1658952"/>
            <a:ext cx="439379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</a:rPr>
              <a:t>Beam tuning done with </a:t>
            </a:r>
            <a:r>
              <a:rPr lang="en-GB" sz="1400" dirty="0" err="1">
                <a:solidFill>
                  <a:srgbClr val="002060"/>
                </a:solidFill>
              </a:rPr>
              <a:t>Dipanwita</a:t>
            </a:r>
            <a:r>
              <a:rPr lang="en-GB" sz="1400" dirty="0">
                <a:solidFill>
                  <a:srgbClr val="002060"/>
                </a:solidFill>
              </a:rPr>
              <a:t>:</a:t>
            </a:r>
          </a:p>
          <a:p>
            <a:r>
              <a:rPr lang="en-GB" sz="1400" dirty="0">
                <a:solidFill>
                  <a:srgbClr val="002060"/>
                </a:solidFill>
              </a:rPr>
              <a:t>M2A.AMBER.000     2022 AMBER 60 GeV/c </a:t>
            </a:r>
          </a:p>
          <a:p>
            <a:r>
              <a:rPr lang="en-GB" sz="1400" dirty="0">
                <a:solidFill>
                  <a:srgbClr val="002060"/>
                </a:solidFill>
              </a:rPr>
              <a:t>M2A.AMBER.001     2022 AMBER 250 GeV/c </a:t>
            </a:r>
          </a:p>
          <a:p>
            <a:r>
              <a:rPr lang="en-GB" sz="1400" dirty="0">
                <a:solidFill>
                  <a:srgbClr val="002060"/>
                </a:solidFill>
              </a:rPr>
              <a:t>M2A.AMBER.002     2022 AMBER 100 GeV/c </a:t>
            </a:r>
          </a:p>
          <a:p>
            <a:r>
              <a:rPr lang="en-GB" sz="1400" dirty="0">
                <a:solidFill>
                  <a:srgbClr val="002060"/>
                </a:solidFill>
              </a:rPr>
              <a:t>M2A.AMBER.003    2022 AMBER 100 GeV/c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225443-385E-C649-900D-02C141F3D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157" y="1321212"/>
            <a:ext cx="3162843" cy="19584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24166-C311-AD4C-831C-DA3BD1C38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09" y="3581401"/>
            <a:ext cx="5168901" cy="28141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F666F-E57F-2E48-A4B4-50FD9EE40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6307" y="3567297"/>
            <a:ext cx="5345699" cy="295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60770"/>
      </p:ext>
    </p:extLst>
  </p:cSld>
  <p:clrMapOvr>
    <a:masterClrMapping/>
  </p:clrMapOvr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BER" id="{F44683FA-A10D-EC40-91DE-BC43EAE80A4A}" vid="{EA02E836-D82D-AE46-95E0-B498E62E6F35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BER" id="{F44683FA-A10D-EC40-91DE-BC43EAE80A4A}" vid="{C6F099E6-F6F8-0841-8676-8D6CD042E41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2_Custom Design</Template>
  <TotalTime>2054</TotalTime>
  <Words>1076</Words>
  <Application>Microsoft Macintosh PowerPoint</Application>
  <PresentationFormat>Widescreen</PresentationFormat>
  <Paragraphs>153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Helvetica</vt:lpstr>
      <vt:lpstr>Zapf Dingbats</vt:lpstr>
      <vt:lpstr>2_Custom Design</vt:lpstr>
      <vt:lpstr>1_Custom Design</vt:lpstr>
      <vt:lpstr>EHN2 working group  23/02/2023</vt:lpstr>
      <vt:lpstr>AMBER Phase-1 running plan</vt:lpstr>
      <vt:lpstr>AMBER Running Plan</vt:lpstr>
      <vt:lpstr>Spectrometer composition 2023</vt:lpstr>
      <vt:lpstr>APX running plan</vt:lpstr>
      <vt:lpstr>CEDARs studies</vt:lpstr>
      <vt:lpstr>Second test run Nov. 2022</vt:lpstr>
      <vt:lpstr>Changeover to APX + UTS</vt:lpstr>
      <vt:lpstr>APX </vt:lpstr>
      <vt:lpstr>2023 – Preliminary PRM set-up </vt:lpstr>
      <vt:lpstr>2023 – Preliminary PRM set-up </vt:lpstr>
      <vt:lpstr>2023 – Preliminary PRM set-up </vt:lpstr>
      <vt:lpstr>2023 – Preliminary PRM set-up </vt:lpstr>
      <vt:lpstr>2023 – Preliminary PRM set-up </vt:lpstr>
      <vt:lpstr>ALPIDE Silicons in 2023</vt:lpstr>
      <vt:lpstr>Spares</vt:lpstr>
      <vt:lpstr>Attivita di Analisi e MC (AXS I)  (TO) Trigger elements &amp; beam  </vt:lpstr>
      <vt:lpstr>Attivita di Analisi e MC (AXS &amp; DY) CEDARs implementation in Tgeant  (TO)</vt:lpstr>
      <vt:lpstr>Drell-Yan experiment preparation I</vt:lpstr>
      <vt:lpstr>Drell-Yan experiment preparation  Toward doubling  of the incoming beam intensity  (TO)</vt:lpstr>
      <vt:lpstr>Unified Tracking Station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Proposal Group meeting CERN, 02/02/2022</dc:title>
  <dc:creator>Oleg Denisov</dc:creator>
  <cp:lastModifiedBy>Oleg Denisov</cp:lastModifiedBy>
  <cp:revision>57</cp:revision>
  <dcterms:created xsi:type="dcterms:W3CDTF">2022-03-30T11:54:08Z</dcterms:created>
  <dcterms:modified xsi:type="dcterms:W3CDTF">2023-02-23T12:13:12Z</dcterms:modified>
</cp:coreProperties>
</file>