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264" r:id="rId2"/>
    <p:sldId id="472" r:id="rId3"/>
    <p:sldId id="500" r:id="rId4"/>
    <p:sldId id="496" r:id="rId5"/>
    <p:sldId id="456" r:id="rId6"/>
    <p:sldId id="526" r:id="rId7"/>
    <p:sldId id="265" r:id="rId8"/>
    <p:sldId id="531" r:id="rId9"/>
    <p:sldId id="495" r:id="rId10"/>
    <p:sldId id="527" r:id="rId11"/>
    <p:sldId id="470" r:id="rId12"/>
    <p:sldId id="529" r:id="rId13"/>
    <p:sldId id="528" r:id="rId14"/>
    <p:sldId id="536" r:id="rId15"/>
    <p:sldId id="534" r:id="rId16"/>
    <p:sldId id="535" r:id="rId17"/>
    <p:sldId id="537" r:id="rId18"/>
    <p:sldId id="499" r:id="rId19"/>
    <p:sldId id="532" r:id="rId20"/>
    <p:sldId id="259" r:id="rId21"/>
    <p:sldId id="497" r:id="rId22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7A286A"/>
    <a:srgbClr val="DF8A2D"/>
    <a:srgbClr val="E05314"/>
    <a:srgbClr val="FF4A51"/>
    <a:srgbClr val="3F3F3F"/>
    <a:srgbClr val="00294B"/>
    <a:srgbClr val="456487"/>
    <a:srgbClr val="6600CC"/>
    <a:srgbClr val="51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6" autoAdjust="0"/>
    <p:restoredTop sz="92227" autoAdjust="0"/>
  </p:normalViewPr>
  <p:slideViewPr>
    <p:cSldViewPr>
      <p:cViewPr varScale="1">
        <p:scale>
          <a:sx n="120" d="100"/>
          <a:sy n="120" d="100"/>
        </p:scale>
        <p:origin x="1024" y="1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CE1D49-A6C3-BC9D-D58B-574B7532F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48513-06DE-A2C7-5954-5CC558350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ABB1F-B7E4-A44C-8820-8553A7EE637B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600EA-D850-E580-3322-750FD60CDC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16770-A533-38B1-36F8-3D1BCECBCB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A764A-9AE1-A14C-98A2-B16A3DF7A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1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6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10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77773B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9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67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7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800" b="0" dirty="0">
              <a:solidFill>
                <a:srgbClr val="4C4C4C"/>
              </a:solidFill>
              <a:effectLst/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5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33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68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815004" y="5714820"/>
            <a:ext cx="5163672" cy="3222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Pre-Injector: CHART collaboration meeting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815004" y="5714820"/>
            <a:ext cx="5163672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Pre-Injector: CHART collaboration meeting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Pre-Injector: CHART collaboration meeting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25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8003-F1E3-6142-AEF0-E32357CC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F0C6-E8D5-8E40-A96F-6CBC43CC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F1DAB-EAD7-1544-9FD4-68230C8D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E88D9-6EB6-FD4D-9D61-06CB09A6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FCC-ee Pre-Injector: CHART collaboration meeting (LNF-INFN, Frascati)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421C-BAF5-B84E-BC81-A7101583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1827" y="5616248"/>
            <a:ext cx="2797362" cy="322611"/>
          </a:xfrm>
        </p:spPr>
        <p:txBody>
          <a:bodyPr/>
          <a:lstStyle/>
          <a:p>
            <a:fld id="{C7F8A804-709A-224C-9F48-1C4CF8F2396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4BC88-1F39-0048-9207-F181CF7AFC7A}"/>
              </a:ext>
            </a:extLst>
          </p:cNvPr>
          <p:cNvSpPr txBox="1"/>
          <p:nvPr userDrawn="1"/>
        </p:nvSpPr>
        <p:spPr>
          <a:xfrm>
            <a:off x="8455290" y="5690353"/>
            <a:ext cx="2188035" cy="263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 defTabSz="887919" rtl="0" eaLnBrk="1" fontAlgn="base" latinLnBrk="0" hangingPunct="1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sz="1237" b="1" kern="1200" dirty="0">
                <a:solidFill>
                  <a:srgbClr val="3F3F3F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Iryna CHAIKOVSKA IJCLab/CNRS</a:t>
            </a:r>
          </a:p>
        </p:txBody>
      </p:sp>
    </p:spTree>
    <p:extLst>
      <p:ext uri="{BB962C8B-B14F-4D97-AF65-F5344CB8AC3E}">
        <p14:creationId xmlns:p14="http://schemas.microsoft.com/office/powerpoint/2010/main" val="11066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8A32C-29E0-CD41-A58A-E4E760EB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5776A9-8B68-534F-ADDB-E23F1272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FCC-ee Pre-Injector: CHART collaboration meeting (LNF-INFN, Frascati)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1B49C-D0BC-A943-A13D-67032C50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A804-709A-224C-9F48-1C4CF8F239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3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4" y="5616575"/>
            <a:ext cx="2196752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82131" y="5616575"/>
            <a:ext cx="5256584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Pre-Injector: CHART collaboration meeting (LNF-INFN, Frascati)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6747" y="5616575"/>
            <a:ext cx="1404666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2" r:id="rId2"/>
    <p:sldLayoutId id="2147483713" r:id="rId3"/>
    <p:sldLayoutId id="2147483712" r:id="rId4"/>
    <p:sldLayoutId id="2147483711" r:id="rId5"/>
    <p:sldLayoutId id="214748371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175ED-0E0F-3C45-A7E8-83204912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823F6F-7188-B048-B816-06434D95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Pre-Injector: CHART collaboration meeting (LNF-INFN, Frascati)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16DCF-7B33-A144-9278-842D42D8BA7F}"/>
              </a:ext>
            </a:extLst>
          </p:cNvPr>
          <p:cNvSpPr txBox="1"/>
          <p:nvPr/>
        </p:nvSpPr>
        <p:spPr>
          <a:xfrm>
            <a:off x="633859" y="2067375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WP3 - Positron source: target and capture system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DB7B88C-5EE0-5A4F-9DD6-07AE526E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32" y="905409"/>
            <a:ext cx="2324674" cy="9722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9F79D3-99B1-7DA3-BEAD-8D111E7C9A6D}"/>
              </a:ext>
            </a:extLst>
          </p:cNvPr>
          <p:cNvSpPr txBox="1"/>
          <p:nvPr/>
        </p:nvSpPr>
        <p:spPr>
          <a:xfrm>
            <a:off x="777875" y="3749824"/>
            <a:ext cx="4743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u="sng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Chaikovska on behalf of the WP3 team</a:t>
            </a:r>
          </a:p>
        </p:txBody>
      </p:sp>
    </p:spTree>
    <p:extLst>
      <p:ext uri="{BB962C8B-B14F-4D97-AF65-F5344CB8AC3E}">
        <p14:creationId xmlns:p14="http://schemas.microsoft.com/office/powerpoint/2010/main" val="295813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870AD-EFAA-970A-E1E6-CF55B829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428" y="706946"/>
            <a:ext cx="5597105" cy="4627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10D553-C7DD-8B8C-4CFC-8ABB300D2197}"/>
              </a:ext>
            </a:extLst>
          </p:cNvPr>
          <p:cNvSpPr txBox="1"/>
          <p:nvPr/>
        </p:nvSpPr>
        <p:spPr>
          <a:xfrm>
            <a:off x="304935" y="4372780"/>
            <a:ext cx="3924472" cy="1077218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defTabSz="914372"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Y. Zhao (CERN)</a:t>
            </a:r>
          </a:p>
          <a:p>
            <a:pPr defTabSz="914372"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F.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Alharthi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IJCLab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defTabSz="914372"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V.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Mytrochenko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IJCLab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defTabSz="914372"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Bacci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M. Rossetti-Conti (INFN/Milano)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1A03D-72A2-DDD6-386E-8934BE6AD528}"/>
              </a:ext>
            </a:extLst>
          </p:cNvPr>
          <p:cNvSpPr txBox="1"/>
          <p:nvPr/>
        </p:nvSpPr>
        <p:spPr>
          <a:xfrm>
            <a:off x="238552" y="833731"/>
            <a:ext cx="4259300" cy="33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59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option is the FC-based capture 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569555-6A17-CBF7-9238-333321C3657A}"/>
              </a:ext>
            </a:extLst>
          </p:cNvPr>
          <p:cNvSpPr/>
          <p:nvPr/>
        </p:nvSpPr>
        <p:spPr>
          <a:xfrm>
            <a:off x="4714815" y="1359190"/>
            <a:ext cx="5496718" cy="163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44FB98-4829-BF84-7FA6-996DB6829205}"/>
              </a:ext>
            </a:extLst>
          </p:cNvPr>
          <p:cNvSpPr/>
          <p:nvPr/>
        </p:nvSpPr>
        <p:spPr>
          <a:xfrm>
            <a:off x="4686018" y="4664211"/>
            <a:ext cx="5397964" cy="163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E6731-35D4-E1D5-8758-E01C4EF442F4}"/>
              </a:ext>
            </a:extLst>
          </p:cNvPr>
          <p:cNvSpPr txBox="1"/>
          <p:nvPr/>
        </p:nvSpPr>
        <p:spPr>
          <a:xfrm>
            <a:off x="238552" y="1256463"/>
            <a:ext cx="4259300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67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Optimization studies toward better performance:</a:t>
            </a:r>
            <a:endParaRPr lang="en-GB" sz="1767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AC0A4-8AEE-578B-8FD9-79BEF9780CBF}"/>
              </a:ext>
            </a:extLst>
          </p:cNvPr>
          <p:cNvSpPr/>
          <p:nvPr/>
        </p:nvSpPr>
        <p:spPr>
          <a:xfrm>
            <a:off x="100776" y="1916046"/>
            <a:ext cx="4667618" cy="235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Overall parameter scanning (target thickness, distances, etc. )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AMD field profile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RF structure length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Distance between the target and the first RF structure 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GIOTTO overall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E0E24-7D30-0781-50EC-1512617C5410}"/>
              </a:ext>
            </a:extLst>
          </p:cNvPr>
          <p:cNvSpPr txBox="1"/>
          <p:nvPr/>
        </p:nvSpPr>
        <p:spPr>
          <a:xfrm>
            <a:off x="5047433" y="5317100"/>
            <a:ext cx="5042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 from the CHART Scientific Report 2022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BA8194-7C4B-3A1A-A897-866BC2AF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29" y="138643"/>
            <a:ext cx="8352928" cy="432048"/>
          </a:xfrm>
        </p:spPr>
        <p:txBody>
          <a:bodyPr>
            <a:normAutofit fontScale="90000"/>
          </a:bodyPr>
          <a:lstStyle/>
          <a:p>
            <a:r>
              <a:rPr lang="en-GB" dirty="0"/>
              <a:t>Positron capture: FC (BINP) and HTS-based capture system ’-version 0’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1E7FD213-EFCF-D5A6-D721-C34855E0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1788A53-1B97-9408-3245-CE304A67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AC2F0-7F1D-AB83-5F96-F285A6EA73F8}"/>
              </a:ext>
            </a:extLst>
          </p:cNvPr>
          <p:cNvSpPr txBox="1"/>
          <p:nvPr/>
        </p:nvSpPr>
        <p:spPr>
          <a:xfrm>
            <a:off x="9177576" y="5317100"/>
            <a:ext cx="1418978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Y. Zhao (CERN)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747448E-DF06-D42A-A773-F404A244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44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AF120-A679-3A2C-B51A-6262EB63BFD3}"/>
              </a:ext>
            </a:extLst>
          </p:cNvPr>
          <p:cNvSpPr/>
          <p:nvPr/>
        </p:nvSpPr>
        <p:spPr>
          <a:xfrm>
            <a:off x="464905" y="1252113"/>
            <a:ext cx="2792972" cy="108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AMD field profile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endParaRPr lang="en-GB" sz="1767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RF structure length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B6308-9CE3-653C-EFA7-C2CA81443893}"/>
              </a:ext>
            </a:extLst>
          </p:cNvPr>
          <p:cNvSpPr txBox="1"/>
          <p:nvPr/>
        </p:nvSpPr>
        <p:spPr>
          <a:xfrm>
            <a:off x="850480" y="794501"/>
            <a:ext cx="2212465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defTabSz="914372"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V.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Mytrochenko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IJCLab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6A8B0D5-51B4-2692-9487-AC8501CEF348}"/>
              </a:ext>
            </a:extLst>
          </p:cNvPr>
          <p:cNvSpPr txBox="1">
            <a:spLocks/>
          </p:cNvSpPr>
          <p:nvPr/>
        </p:nvSpPr>
        <p:spPr>
          <a:xfrm>
            <a:off x="6898555" y="3565553"/>
            <a:ext cx="3277508" cy="1624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80000"/>
              <a:buNone/>
            </a:pPr>
            <a:r>
              <a:rPr lang="en-US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Distance between the target and the first RF structure and possibility of installing the additional DC solenoid in this region are under investigation.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63142-5E4F-A139-1E0B-71ABAEB5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385" y="689883"/>
            <a:ext cx="3277507" cy="26051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2D499-2AB4-9AE7-A321-42B223B25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377" y="1673790"/>
            <a:ext cx="1578838" cy="40504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F792E30-03D5-6F07-C3AE-8416B91A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Optimization studies toward better performance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FC88AF3-4FD3-ED41-85FA-38E3EBD4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9B554609-0045-E0F2-F514-7A0DAD3C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pic>
        <p:nvPicPr>
          <p:cNvPr id="13" name="Рисунок 3" descr="Зображення, що містить таблиця&#10;&#10;Автоматично згенерований опис">
            <a:extLst>
              <a:ext uri="{FF2B5EF4-FFF2-40B4-BE49-F238E27FC236}">
                <a16:creationId xmlns:a16="http://schemas.microsoft.com/office/drawing/2014/main" id="{C5B48F36-E9CC-6EDA-3E1A-896F34C52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845" y="689884"/>
            <a:ext cx="2777863" cy="2507062"/>
          </a:xfrm>
          <a:prstGeom prst="rect">
            <a:avLst/>
          </a:prstGeom>
        </p:spPr>
      </p:pic>
      <p:pic>
        <p:nvPicPr>
          <p:cNvPr id="15" name="Рисунок 12">
            <a:extLst>
              <a:ext uri="{FF2B5EF4-FFF2-40B4-BE49-F238E27FC236}">
                <a16:creationId xmlns:a16="http://schemas.microsoft.com/office/drawing/2014/main" id="{F108D069-DEF2-4169-B334-2C9CDEFD16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90"/>
          <a:stretch/>
        </p:blipFill>
        <p:spPr bwMode="auto">
          <a:xfrm>
            <a:off x="345827" y="2369939"/>
            <a:ext cx="3221772" cy="252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74F33EE-7EC2-C8AD-85A9-D3B50D06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3978A1-52FE-E0C1-D168-5D5B44953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978" y="3197333"/>
            <a:ext cx="2970308" cy="24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547D-B925-DA3D-25E3-5DA38D00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GIOTTO results (work in progress)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321E9-512A-AD4C-A2FE-4B5AD65E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998D2-F36D-D810-DD78-0F8082D6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Pre-Injector: CHART collaboration meeting (LNF-INFN, Frascati)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F43CAF2-D919-4F03-6DCA-4FED147BD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1" y="740193"/>
            <a:ext cx="3516295" cy="2637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796F56-D6F7-8FDF-EF8C-4F5802F9EABE}"/>
              </a:ext>
            </a:extLst>
          </p:cNvPr>
          <p:cNvSpPr txBox="1"/>
          <p:nvPr/>
        </p:nvSpPr>
        <p:spPr>
          <a:xfrm>
            <a:off x="7330603" y="1276379"/>
            <a:ext cx="26696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This results</a:t>
            </a:r>
          </a:p>
          <a:p>
            <a:r>
              <a:rPr lang="en-US" sz="1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∆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W/W (1</a:t>
            </a:r>
            <a:r>
              <a:rPr lang="en-US" sz="1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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) = 0.99 %, </a:t>
            </a:r>
          </a:p>
          <a:p>
            <a:r>
              <a:rPr lang="en-US" sz="1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∆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Z (1</a:t>
            </a:r>
            <a:r>
              <a:rPr lang="en-US" sz="1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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)  = 2.4 mm </a:t>
            </a:r>
          </a:p>
          <a:p>
            <a:r>
              <a:rPr lang="en-US" sz="1800" b="1" dirty="0">
                <a:solidFill>
                  <a:srgbClr val="FF0000"/>
                </a:solidFill>
                <a:latin typeface="+mj-lt"/>
              </a:rPr>
              <a:t>Beam size (1</a:t>
            </a:r>
            <a:r>
              <a:rPr lang="en-US" sz="1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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) = 8.7 mm</a:t>
            </a:r>
          </a:p>
          <a:p>
            <a:r>
              <a:rPr lang="en-US" sz="1800" b="1" dirty="0">
                <a:solidFill>
                  <a:srgbClr val="FF0000"/>
                </a:solidFill>
                <a:latin typeface="+mj-lt"/>
              </a:rPr>
              <a:t>Acc. Yield = 7</a:t>
            </a:r>
          </a:p>
          <a:p>
            <a:r>
              <a:rPr lang="en-US" sz="1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</a:t>
            </a:r>
            <a:r>
              <a:rPr lang="en-US" sz="1800" b="1" baseline="-250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n rms </a:t>
            </a:r>
            <a:r>
              <a:rPr lang="en-US" sz="1800" b="1" baseline="-25000" dirty="0" err="1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x,y</a:t>
            </a:r>
            <a:r>
              <a:rPr lang="en-US" sz="1800" b="1" baseline="-250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= 9.610</a:t>
            </a:r>
            <a:r>
              <a:rPr lang="en-US" sz="1800" b="1" baseline="300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mmmrad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532E2-D224-526E-1BF0-C48F2A218BA1}"/>
              </a:ext>
            </a:extLst>
          </p:cNvPr>
          <p:cNvSpPr txBox="1"/>
          <p:nvPr/>
        </p:nvSpPr>
        <p:spPr>
          <a:xfrm>
            <a:off x="3157353" y="3639164"/>
            <a:ext cx="30275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Capture system -V0*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∆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W/W (1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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 = 1.6 %, 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∆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Z (1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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  = 3 mm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Acc. Yield = 6.6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</a:t>
            </a:r>
            <a:r>
              <a:rPr lang="en-US" sz="1800" baseline="-250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n rms </a:t>
            </a:r>
            <a:r>
              <a:rPr lang="en-US" sz="1800" baseline="-25000" dirty="0" err="1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x,y</a:t>
            </a:r>
            <a:r>
              <a:rPr lang="en-US" sz="1800" baseline="-250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= 1310</a:t>
            </a:r>
            <a:r>
              <a:rPr lang="en-US" sz="1800" baseline="300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mmmrad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440C6B-8835-BBC6-10ED-1B4DDCF0E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31" y="906829"/>
            <a:ext cx="3330911" cy="2493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EB646E-4ED7-5112-FECB-D107AF89BF6C}"/>
              </a:ext>
            </a:extLst>
          </p:cNvPr>
          <p:cNvSpPr txBox="1"/>
          <p:nvPr/>
        </p:nvSpPr>
        <p:spPr>
          <a:xfrm>
            <a:off x="6818265" y="695690"/>
            <a:ext cx="3924472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Bacci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M. Rossetti-Conti (INFN/Milano)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F5DE7F-3D79-FB26-13A1-AD43D91F0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8" r="8334"/>
          <a:stretch/>
        </p:blipFill>
        <p:spPr>
          <a:xfrm>
            <a:off x="6161895" y="3238728"/>
            <a:ext cx="4553084" cy="26372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DD5A6-903E-CBAB-4D2D-37A77049613D}"/>
              </a:ext>
            </a:extLst>
          </p:cNvPr>
          <p:cNvSpPr txBox="1"/>
          <p:nvPr/>
        </p:nvSpPr>
        <p:spPr>
          <a:xfrm>
            <a:off x="129803" y="3639164"/>
            <a:ext cx="30275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Optimized AMD a = 60 m</a:t>
            </a:r>
            <a:r>
              <a:rPr lang="en-US" sz="1800" baseline="30000" dirty="0">
                <a:solidFill>
                  <a:srgbClr val="FFC000"/>
                </a:solidFill>
              </a:rPr>
              <a:t>-1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∆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W/W (1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 = 1 %, 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∆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 (1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  = 2.5 mm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Acc. Yield = 8.3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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n rms </a:t>
            </a:r>
            <a:r>
              <a:rPr lang="en-US" sz="1800" baseline="-250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x,y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= 1310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mmmrad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76882F-E725-A1F8-5B23-DEAA5EE218DF}"/>
              </a:ext>
            </a:extLst>
          </p:cNvPr>
          <p:cNvSpPr txBox="1"/>
          <p:nvPr/>
        </p:nvSpPr>
        <p:spPr>
          <a:xfrm>
            <a:off x="3190459" y="5143363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C000"/>
                </a:solidFill>
              </a:rPr>
              <a:t>*results based on the previous </a:t>
            </a:r>
          </a:p>
          <a:p>
            <a:r>
              <a:rPr lang="en-GB" sz="1400" dirty="0">
                <a:solidFill>
                  <a:srgbClr val="FFC000"/>
                </a:solidFill>
              </a:rPr>
              <a:t>G4 simulations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9980057-81F3-4762-C9ED-856C387C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89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5FF1DED-F43E-DDEE-35C4-C0FA6B2F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389"/>
            <a:ext cx="10772775" cy="602870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DD404-B066-C3CC-9F1F-4F67DF51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E2A3D-7ED9-4610-5EFE-251D1F7D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6BBAF-CB0F-B4C6-BED1-489B6E95B0BB}"/>
              </a:ext>
            </a:extLst>
          </p:cNvPr>
          <p:cNvSpPr txBox="1"/>
          <p:nvPr/>
        </p:nvSpPr>
        <p:spPr>
          <a:xfrm>
            <a:off x="8986787" y="159263"/>
            <a:ext cx="1486304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CERN-STI group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D920742-065F-748E-8736-F81CF41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A804-709A-224C-9F48-1C4CF8F2396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6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DD404-B066-C3CC-9F1F-4F67DF51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E2A3D-7ED9-4610-5EFE-251D1F7D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919A3-AE8A-78F2-37A8-3942619D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8055"/>
            <a:ext cx="10642971" cy="595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E8C4D-EAB4-B363-51A5-2B9770AE9B5C}"/>
              </a:ext>
            </a:extLst>
          </p:cNvPr>
          <p:cNvSpPr txBox="1"/>
          <p:nvPr/>
        </p:nvSpPr>
        <p:spPr>
          <a:xfrm>
            <a:off x="8986787" y="77416"/>
            <a:ext cx="1486304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CERN-STI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5E38D-FB0E-D620-D3E3-7DA0FC7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A804-709A-224C-9F48-1C4CF8F2396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2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DD404-B066-C3CC-9F1F-4F67DF51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E2A3D-7ED9-4610-5EFE-251D1F7D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50F4D-F515-F06C-E73E-B3230A6B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409"/>
            <a:ext cx="10714979" cy="5968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C3EAE-65F0-A681-767D-384D47C3B815}"/>
              </a:ext>
            </a:extLst>
          </p:cNvPr>
          <p:cNvSpPr txBox="1"/>
          <p:nvPr/>
        </p:nvSpPr>
        <p:spPr>
          <a:xfrm>
            <a:off x="9212320" y="5460530"/>
            <a:ext cx="1486304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CERN-STI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CD007-6609-1D5D-068E-E02FFF01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A804-709A-224C-9F48-1C4CF8F2396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5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DD404-B066-C3CC-9F1F-4F67DF51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E2A3D-7ED9-4610-5EFE-251D1F7D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BEBF5-A1A8-3EE2-5357-DF83C27AB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741"/>
            <a:ext cx="10772775" cy="5986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1F75F-0A27-ECDA-E834-AC5B0F5C5B7E}"/>
              </a:ext>
            </a:extLst>
          </p:cNvPr>
          <p:cNvSpPr txBox="1"/>
          <p:nvPr/>
        </p:nvSpPr>
        <p:spPr>
          <a:xfrm>
            <a:off x="8986787" y="159263"/>
            <a:ext cx="1486304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CERN-STI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FE9F5-5BA5-AAA1-F2CA-F7D3B74F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A804-709A-224C-9F48-1C4CF8F2396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48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DD404-B066-C3CC-9F1F-4F67DF51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E2A3D-7ED9-4610-5EFE-251D1F7D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3E16-9B7D-2385-E82A-0ABCA2FF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987"/>
            <a:ext cx="10772775" cy="59995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92223-B240-421C-8349-6529257AE437}"/>
              </a:ext>
            </a:extLst>
          </p:cNvPr>
          <p:cNvSpPr txBox="1"/>
          <p:nvPr/>
        </p:nvSpPr>
        <p:spPr>
          <a:xfrm>
            <a:off x="8986787" y="159263"/>
            <a:ext cx="1486304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CERN-STI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705A5-106C-E2AE-ADF2-C35E828B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A804-709A-224C-9F48-1C4CF8F2396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7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EC155A-5000-3414-F670-33D5AA74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Towards the mid-term project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C769BE-9659-51C2-AED8-D14BA945D8C8}"/>
              </a:ext>
            </a:extLst>
          </p:cNvPr>
          <p:cNvSpPr/>
          <p:nvPr/>
        </p:nvSpPr>
        <p:spPr>
          <a:xfrm>
            <a:off x="457124" y="2488193"/>
            <a:ext cx="97865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78" indent="-380978">
              <a:spcBef>
                <a:spcPts val="800"/>
              </a:spcBef>
              <a:buFont typeface=".PingFang SC Regular"/>
              <a:buChar char="－"/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GB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ix two configurations: FC-based and HTS solenoid-based capture system to proceed with the “final” performance evaluation and the cost estimate exercise</a:t>
            </a:r>
          </a:p>
          <a:p>
            <a:pPr marL="800100"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SuperKEKB</a:t>
            </a:r>
            <a:r>
              <a:rPr lang="en-GB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FC (</a:t>
            </a:r>
            <a:r>
              <a:rPr lang="en-GB" sz="2000" b="1" i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FC and drive-beam parameters, consideration on the complexity of the target design)</a:t>
            </a:r>
            <a:endParaRPr lang="en-GB" sz="2000" b="1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HTS solenoid (</a:t>
            </a:r>
            <a:r>
              <a:rPr lang="en-GB" sz="2000" b="1" i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drive-beam parameters</a:t>
            </a:r>
            <a:r>
              <a:rPr lang="en-GB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2000" b="1" i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target design)</a:t>
            </a:r>
          </a:p>
          <a:p>
            <a:pPr marL="380978" indent="-380978">
              <a:spcBef>
                <a:spcPts val="800"/>
              </a:spcBef>
              <a:buFont typeface=".PingFang SC Regular"/>
              <a:buChar char="－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proceed with the studies the input from the DR is essential.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DD4C5-600D-9CFA-1FC9-EF64F9DC9A00}"/>
              </a:ext>
            </a:extLst>
          </p:cNvPr>
          <p:cNvSpPr txBox="1"/>
          <p:nvPr/>
        </p:nvSpPr>
        <p:spPr>
          <a:xfrm>
            <a:off x="2593137" y="882683"/>
            <a:ext cx="7920879" cy="1077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6DBF"/>
                </a:solidFill>
                <a:effectLst/>
                <a:latin typeface="ArialMT"/>
              </a:rPr>
              <a:t>WP3: Positron source: target and capture system</a:t>
            </a:r>
            <a:br>
              <a:rPr lang="en-GB" sz="1600" dirty="0">
                <a:solidFill>
                  <a:srgbClr val="006DBF"/>
                </a:solidFill>
                <a:effectLst/>
                <a:latin typeface="ArialMT"/>
              </a:rPr>
            </a:br>
            <a:r>
              <a:rPr lang="en-GB" sz="1600" dirty="0">
                <a:effectLst/>
                <a:latin typeface="Wingdings" pitchFamily="2" charset="2"/>
              </a:rPr>
              <a:t>❖ </a:t>
            </a:r>
            <a:r>
              <a:rPr lang="en-GB" sz="1600" dirty="0">
                <a:effectLst/>
                <a:latin typeface="ArialMT"/>
              </a:rPr>
              <a:t>Baseline for the positron source and comparison between a solution with SC solenoid and FC – </a:t>
            </a:r>
            <a:r>
              <a:rPr lang="en-GB" sz="1600" b="1" dirty="0">
                <a:solidFill>
                  <a:srgbClr val="BF0000"/>
                </a:solidFill>
                <a:effectLst/>
                <a:latin typeface="Arial" panose="020B0604020202020204" pitchFamily="34" charset="0"/>
              </a:rPr>
              <a:t>May 2023</a:t>
            </a:r>
            <a:br>
              <a:rPr lang="en-GB" sz="1600" b="1" dirty="0">
                <a:solidFill>
                  <a:srgbClr val="BF0000"/>
                </a:solidFill>
                <a:effectLst/>
                <a:latin typeface="Arial" panose="020B0604020202020204" pitchFamily="34" charset="0"/>
              </a:rPr>
            </a:br>
            <a:r>
              <a:rPr lang="en-GB" sz="1600" dirty="0">
                <a:effectLst/>
                <a:latin typeface="Wingdings" pitchFamily="2" charset="2"/>
              </a:rPr>
              <a:t>❖ </a:t>
            </a:r>
            <a:r>
              <a:rPr lang="en-GB" sz="1600" dirty="0">
                <a:effectLst/>
                <a:latin typeface="ArialMT"/>
              </a:rPr>
              <a:t>Baseline for the capture system – </a:t>
            </a:r>
            <a:r>
              <a:rPr lang="en-GB" sz="1600" b="1" dirty="0">
                <a:solidFill>
                  <a:srgbClr val="BF0000"/>
                </a:solidFill>
                <a:effectLst/>
                <a:latin typeface="Arial" panose="020B0604020202020204" pitchFamily="34" charset="0"/>
              </a:rPr>
              <a:t>May 2023 </a:t>
            </a:r>
            <a:endParaRPr lang="en-GB" sz="1600" dirty="0">
              <a:effectLst/>
            </a:endParaRP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3FAD885-7E14-90CE-FD67-B9012D44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707D386-6E52-F85E-6996-26F03773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13" name="Arrow: Left 7">
            <a:extLst>
              <a:ext uri="{FF2B5EF4-FFF2-40B4-BE49-F238E27FC236}">
                <a16:creationId xmlns:a16="http://schemas.microsoft.com/office/drawing/2014/main" id="{3BBCE1D6-18A3-0EB8-EEDB-5E95BD813A79}"/>
              </a:ext>
            </a:extLst>
          </p:cNvPr>
          <p:cNvSpPr/>
          <p:nvPr/>
        </p:nvSpPr>
        <p:spPr>
          <a:xfrm>
            <a:off x="8050683" y="1410975"/>
            <a:ext cx="1548142" cy="505647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progress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96A0AE4-ABC6-E3F9-D036-4A34FECA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855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28C97B0-32CB-6394-F05B-48D3625E9251}"/>
              </a:ext>
            </a:extLst>
          </p:cNvPr>
          <p:cNvSpPr txBox="1">
            <a:spLocks/>
          </p:cNvSpPr>
          <p:nvPr/>
        </p:nvSpPr>
        <p:spPr>
          <a:xfrm>
            <a:off x="2074019" y="149424"/>
            <a:ext cx="7064130" cy="43204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</a:rPr>
              <a:t>Parameter table for the mid-term project review (to be finalized)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D18F7-209C-8E54-26FC-F8AC4D086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9" y="725488"/>
            <a:ext cx="10433162" cy="5042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E88BB0-E38D-DCC1-AE3C-513FC13DFA6C}"/>
              </a:ext>
            </a:extLst>
          </p:cNvPr>
          <p:cNvSpPr txBox="1"/>
          <p:nvPr/>
        </p:nvSpPr>
        <p:spPr>
          <a:xfrm>
            <a:off x="3280533" y="1450894"/>
            <a:ext cx="737702" cy="282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37" b="1" dirty="0">
                <a:solidFill>
                  <a:schemeClr val="accent2"/>
                </a:solidFill>
              </a:rPr>
              <a:t>SKEKB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3C1B9-900D-2212-4549-9B82E8F47D75}"/>
              </a:ext>
            </a:extLst>
          </p:cNvPr>
          <p:cNvSpPr txBox="1"/>
          <p:nvPr/>
        </p:nvSpPr>
        <p:spPr>
          <a:xfrm>
            <a:off x="2200413" y="1450894"/>
            <a:ext cx="561372" cy="282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37" b="1" dirty="0">
                <a:solidFill>
                  <a:schemeClr val="accent2"/>
                </a:solidFill>
              </a:rPr>
              <a:t>BINP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88041-8A5E-4727-5D41-8AD7C047089E}"/>
              </a:ext>
            </a:extLst>
          </p:cNvPr>
          <p:cNvSpPr txBox="1"/>
          <p:nvPr/>
        </p:nvSpPr>
        <p:spPr>
          <a:xfrm>
            <a:off x="4168132" y="1450894"/>
            <a:ext cx="712054" cy="282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37" b="1" dirty="0">
                <a:solidFill>
                  <a:schemeClr val="accent2"/>
                </a:solidFill>
              </a:rPr>
              <a:t>CS –v0</a:t>
            </a:r>
          </a:p>
        </p:txBody>
      </p:sp>
    </p:spTree>
    <p:extLst>
      <p:ext uri="{BB962C8B-B14F-4D97-AF65-F5344CB8AC3E}">
        <p14:creationId xmlns:p14="http://schemas.microsoft.com/office/powerpoint/2010/main" val="98279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B527201A-FBD4-C08A-89C3-77DA32A5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0C6D8253-57D4-2272-9DBB-73C886D3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Pre-Injector: CHART collaboration meeting (LNF-INFN, Frascati)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positron source: requirements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09B87-984A-E308-CD18-022ACC166786}"/>
              </a:ext>
            </a:extLst>
          </p:cNvPr>
          <p:cNvSpPr/>
          <p:nvPr/>
        </p:nvSpPr>
        <p:spPr>
          <a:xfrm>
            <a:off x="2804671" y="2675343"/>
            <a:ext cx="5123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GB" sz="2400" b="1" baseline="-25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/bunch ⨯ </a:t>
            </a:r>
            <a:r>
              <a:rPr lang="en-GB" sz="2400" b="1" i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η</a:t>
            </a:r>
            <a:r>
              <a:rPr lang="en-GB" sz="2400" b="1" i="1" baseline="300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e+</a:t>
            </a:r>
            <a:r>
              <a:rPr lang="en-GB" sz="2400" b="1" i="1" baseline="-250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lang="en-GB" sz="2400" b="1" i="1" baseline="-25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≥ 4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/bunch </a:t>
            </a:r>
            <a:r>
              <a:rPr lang="en-GB" sz="24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⨯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6E306-00ED-D1B0-6942-09CCE25B7018}"/>
              </a:ext>
            </a:extLst>
          </p:cNvPr>
          <p:cNvSpPr txBox="1"/>
          <p:nvPr/>
        </p:nvSpPr>
        <p:spPr>
          <a:xfrm>
            <a:off x="1187063" y="1936722"/>
            <a:ext cx="820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7"/>
              </a:spcBef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complete filling for Z running =&gt; Requirement ~2.4 ⨯ 10</a:t>
            </a:r>
            <a:r>
              <a:rPr lang="en-GB" baseline="30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</a:t>
            </a:r>
            <a:r>
              <a:rPr lang="en-GB" baseline="30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/bunch (4 </a:t>
            </a:r>
            <a:r>
              <a:rPr lang="en-GB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DA8FF-9F43-688E-9BD0-4336785F34E2}"/>
              </a:ext>
            </a:extLst>
          </p:cNvPr>
          <p:cNvSpPr/>
          <p:nvPr/>
        </p:nvSpPr>
        <p:spPr>
          <a:xfrm>
            <a:off x="362219" y="3421829"/>
            <a:ext cx="9855971" cy="101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*A safety margin of 2 is currently applied for the whole studies and meant to account for the e+ source design (primary beam, target, capture system) and transport efficiency to the collider ring. </a:t>
            </a:r>
          </a:p>
          <a:p>
            <a:pPr>
              <a:spcBef>
                <a:spcPts val="707"/>
              </a:spcBef>
            </a:pPr>
            <a:r>
              <a:rPr lang="en-GB" sz="1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we treat the injection losses in the DR ? What is their expected value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CC277-F743-703B-C08F-1F3A04F898A9}"/>
              </a:ext>
            </a:extLst>
          </p:cNvPr>
          <p:cNvSpPr/>
          <p:nvPr/>
        </p:nvSpPr>
        <p:spPr>
          <a:xfrm>
            <a:off x="201812" y="4719748"/>
            <a:ext cx="1028801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80000"/>
            </a:pPr>
            <a:r>
              <a:rPr lang="en-US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the studies are focused on the operation scheme: 6 GeV, 2 bunches/pulse, 200 Hz rep. rate, the e+ bunch charge is 4 </a:t>
            </a:r>
            <a:r>
              <a:rPr lang="en-US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</a:t>
            </a:r>
            <a:r>
              <a:rPr lang="en-US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➜ </a:t>
            </a:r>
            <a:r>
              <a:rPr lang="en-US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 </a:t>
            </a: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9.6 ⨯ 10</a:t>
            </a:r>
            <a:r>
              <a:rPr lang="en-GB" b="1" baseline="30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</a:t>
            </a:r>
            <a:r>
              <a:rPr lang="en-GB" b="1" baseline="30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/s (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⨯2</a:t>
            </a: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b="1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D63615-22CB-E68A-5E1A-11FDF7A4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4" y="2501937"/>
            <a:ext cx="2145648" cy="673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B6085C-647D-AADF-633E-3F2DF935B4D9}"/>
              </a:ext>
            </a:extLst>
          </p:cNvPr>
          <p:cNvSpPr txBox="1"/>
          <p:nvPr/>
        </p:nvSpPr>
        <p:spPr>
          <a:xfrm>
            <a:off x="375289" y="1319678"/>
            <a:ext cx="10264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sng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Accepted e</a:t>
            </a:r>
            <a:r>
              <a:rPr lang="en-GB" sz="1800" b="1" i="0" u="sng" strike="noStrike" baseline="3000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GB" sz="1800" b="1" i="0" u="sng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yield</a:t>
            </a:r>
            <a:r>
              <a:rPr lang="en-GB" sz="1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is a function of </a:t>
            </a:r>
            <a:r>
              <a:rPr lang="en-GB" sz="18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primary beam characteristics </a:t>
            </a:r>
            <a:r>
              <a:rPr lang="en-GB" sz="1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dirty="0">
                <a:solidFill>
                  <a:srgbClr val="2F5597"/>
                </a:solidFill>
                <a:effectLst/>
                <a:latin typeface="Calibri" panose="020F0502020204030204" pitchFamily="34" charset="0"/>
              </a:rPr>
              <a:t>target +</a:t>
            </a:r>
            <a:r>
              <a:rPr lang="en-GB" sz="1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capture system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</a:t>
            </a:r>
            <a:r>
              <a:rPr lang="en-GB" sz="1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DR acceptance</a:t>
            </a:r>
            <a:endParaRPr lang="en-FR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24BF72-C3EA-265C-F71C-545AFF6535F8}"/>
              </a:ext>
            </a:extLst>
          </p:cNvPr>
          <p:cNvSpPr/>
          <p:nvPr/>
        </p:nvSpPr>
        <p:spPr>
          <a:xfrm>
            <a:off x="7258595" y="2453917"/>
            <a:ext cx="782771" cy="8969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FF49FA-7570-F577-37F8-2021C2651E02}"/>
              </a:ext>
            </a:extLst>
          </p:cNvPr>
          <p:cNvSpPr/>
          <p:nvPr/>
        </p:nvSpPr>
        <p:spPr>
          <a:xfrm>
            <a:off x="8979283" y="1039755"/>
            <a:ext cx="1660194" cy="8969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D9014F7-0205-26CF-5145-3BD019C3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93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CAB8026-A9B6-29C9-A4DF-5AE523C8D1CC}"/>
              </a:ext>
            </a:extLst>
          </p:cNvPr>
          <p:cNvSpPr txBox="1"/>
          <p:nvPr/>
        </p:nvSpPr>
        <p:spPr>
          <a:xfrm>
            <a:off x="8069940" y="-32878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e- drive beam parameters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21E52B-AB7B-C879-88EC-5E0CAF8D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9" y="295035"/>
            <a:ext cx="9096083" cy="293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C5B5CA-A5BA-CEA9-FB0E-7384DAAE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9" y="509464"/>
            <a:ext cx="9096082" cy="5480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C72E25-6C6C-C3C7-BA87-5EF99C08B914}"/>
              </a:ext>
            </a:extLst>
          </p:cNvPr>
          <p:cNvSpPr/>
          <p:nvPr/>
        </p:nvSpPr>
        <p:spPr>
          <a:xfrm>
            <a:off x="591345" y="4869677"/>
            <a:ext cx="9409448" cy="175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BDD40-3BC9-B6E2-32C4-215E0831DFC2}"/>
              </a:ext>
            </a:extLst>
          </p:cNvPr>
          <p:cNvSpPr/>
          <p:nvPr/>
        </p:nvSpPr>
        <p:spPr>
          <a:xfrm>
            <a:off x="591345" y="5302308"/>
            <a:ext cx="9409448" cy="175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FD586A-39A0-41FC-87D5-7337BFC4D00D}"/>
              </a:ext>
            </a:extLst>
          </p:cNvPr>
          <p:cNvSpPr/>
          <p:nvPr/>
        </p:nvSpPr>
        <p:spPr>
          <a:xfrm>
            <a:off x="564100" y="270614"/>
            <a:ext cx="9409448" cy="252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</p:spTree>
    <p:extLst>
      <p:ext uri="{BB962C8B-B14F-4D97-AF65-F5344CB8AC3E}">
        <p14:creationId xmlns:p14="http://schemas.microsoft.com/office/powerpoint/2010/main" val="84170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EC155A-5000-3414-F670-33D5AA74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75" y="149424"/>
            <a:ext cx="5688632" cy="432048"/>
          </a:xfrm>
        </p:spPr>
        <p:txBody>
          <a:bodyPr>
            <a:normAutofit/>
          </a:bodyPr>
          <a:lstStyle/>
          <a:p>
            <a:r>
              <a:rPr lang="en-GB" dirty="0"/>
              <a:t>Summary/Discussion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B88CBBF7-9A25-B513-CCAC-9455A82A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375EF8A5-EC19-0392-0140-6B1661C3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F5948-C4DF-0666-B918-F52BD8BC4C35}"/>
              </a:ext>
            </a:extLst>
          </p:cNvPr>
          <p:cNvSpPr/>
          <p:nvPr/>
        </p:nvSpPr>
        <p:spPr>
          <a:xfrm>
            <a:off x="201812" y="1191840"/>
            <a:ext cx="10380201" cy="414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view of the mid-term review =&gt; present and evaluate two schemes: FC-based capture system and HTS-based capture system. </a:t>
            </a:r>
            <a:r>
              <a:rPr lang="en-GB" sz="1800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Cost estimate.</a:t>
            </a:r>
          </a:p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order to provide the results on the radiation/thermal load and target design, we should ‘fix’ the parameters of the e- drive beam. It will allow the CERN-STI group to proceed with their studies (FCC week).</a:t>
            </a:r>
          </a:p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far we have assumed a factor of 2 as the safety margin for the e+ source design (still under discussion, could be eventually smaller than 2). </a:t>
            </a:r>
          </a:p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800" dirty="0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 related to the acceptance of the DR in application to e+ yield. How do we proceed in general?</a:t>
            </a:r>
          </a:p>
          <a:p>
            <a:pPr marL="838292" lvl="1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800" dirty="0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Currently, to estimate the accepted e+ yield (~7 e+/e-), we are applying the energy/time window cut (±3.8%, ~17 mm). Are these values reasonable and match the DR design? Do we keep using it or should change them?</a:t>
            </a:r>
          </a:p>
          <a:p>
            <a:pPr marL="838292" lvl="1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800" dirty="0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Given the large normalized emittance (~10  </a:t>
            </a:r>
            <a:r>
              <a:rPr lang="en-GB" sz="1800" dirty="0" err="1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mm.rad</a:t>
            </a:r>
            <a:r>
              <a:rPr lang="en-GB" sz="1800" dirty="0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we would like to understand which safety factor does WP4 suggest to use at this stage or we should rely on the tracking results only (can be done before the FCC-week ?).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6EF621F-ADC4-C291-24E8-17CECCA7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17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592A7-F128-5058-2F74-02739539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6DE17-DDF3-7972-CBB4-662434C6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70E4DED-0FED-3712-A157-BA84B7EF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Safety margin for the e+ source (SLC experience)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FDD9B-0042-9CBE-3C9B-3BBA0888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03" y="784661"/>
            <a:ext cx="5532054" cy="2317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856D2-A321-5A3C-39B3-184BFC51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57" y="644252"/>
            <a:ext cx="4253030" cy="5045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5D1DCF-E377-CF7D-5552-9115E4412905}"/>
              </a:ext>
            </a:extLst>
          </p:cNvPr>
          <p:cNvSpPr/>
          <p:nvPr/>
        </p:nvSpPr>
        <p:spPr>
          <a:xfrm>
            <a:off x="2218035" y="606073"/>
            <a:ext cx="48036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P. </a:t>
            </a:r>
            <a:r>
              <a:rPr lang="en-GB" sz="11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Krejcik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J. Corbett, S. </a:t>
            </a:r>
            <a:r>
              <a:rPr lang="en-GB" sz="11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Ecklund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P. Emma et al., SLAC-PUB-5786 (1992)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60F431-629E-297E-0A74-F0A2178DBB6A}"/>
              </a:ext>
            </a:extLst>
          </p:cNvPr>
          <p:cNvSpPr/>
          <p:nvPr/>
        </p:nvSpPr>
        <p:spPr>
          <a:xfrm>
            <a:off x="50921" y="3237611"/>
            <a:ext cx="6576840" cy="224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SLC design: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e+/e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in the acceptance of the DR. Initial commissioning: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0.35 (0.5 max)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 IP. Eventually after the upgrades and optics studies =&gt;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0.7 (0.9 max) </a:t>
            </a:r>
          </a:p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actual yield immediately following the capture section is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e+/e-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but decreases to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after two 180 deg. bends and a 2-km transport line and eventually to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~1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after the DR.</a:t>
            </a:r>
          </a:p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“SDR has been a major bottleneck in the e+ system yield” (gradually max achieved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~70%)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1999A1-22BF-F7E9-D771-2C6C5C77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36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AA15-C867-A742-BD9D-A9478D5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728" y="149054"/>
            <a:ext cx="7200799" cy="432048"/>
          </a:xfrm>
        </p:spPr>
        <p:txBody>
          <a:bodyPr>
            <a:normAutofit/>
          </a:bodyPr>
          <a:lstStyle/>
          <a:p>
            <a:r>
              <a:rPr lang="en-GB" dirty="0"/>
              <a:t>Safety margin for the e+ source (</a:t>
            </a:r>
            <a:r>
              <a:rPr lang="en-GB" dirty="0" err="1"/>
              <a:t>SuperKEKB</a:t>
            </a:r>
            <a:r>
              <a:rPr lang="en-GB" dirty="0"/>
              <a:t> experience)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83DA87B-34AC-49F0-AF81-4218428DFDEE}"/>
              </a:ext>
            </a:extLst>
          </p:cNvPr>
          <p:cNvCxnSpPr>
            <a:cxnSpLocks/>
          </p:cNvCxnSpPr>
          <p:nvPr/>
        </p:nvCxnSpPr>
        <p:spPr>
          <a:xfrm>
            <a:off x="1035849" y="1950105"/>
            <a:ext cx="1336337" cy="20061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C0EBB3A-BA09-4835-BA7D-1CC9A10D8EFF}"/>
              </a:ext>
            </a:extLst>
          </p:cNvPr>
          <p:cNvCxnSpPr>
            <a:cxnSpLocks/>
          </p:cNvCxnSpPr>
          <p:nvPr/>
        </p:nvCxnSpPr>
        <p:spPr>
          <a:xfrm flipH="1">
            <a:off x="2596327" y="1961278"/>
            <a:ext cx="704500" cy="17656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3D005F9-884E-4863-AE54-859BEF50C378}"/>
              </a:ext>
            </a:extLst>
          </p:cNvPr>
          <p:cNvCxnSpPr>
            <a:cxnSpLocks/>
          </p:cNvCxnSpPr>
          <p:nvPr/>
        </p:nvCxnSpPr>
        <p:spPr>
          <a:xfrm flipH="1">
            <a:off x="4025061" y="1328902"/>
            <a:ext cx="706010" cy="22291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9C5CCCE-E40D-44FE-B70C-504331D46F6F}"/>
              </a:ext>
            </a:extLst>
          </p:cNvPr>
          <p:cNvCxnSpPr>
            <a:cxnSpLocks/>
          </p:cNvCxnSpPr>
          <p:nvPr/>
        </p:nvCxnSpPr>
        <p:spPr>
          <a:xfrm flipH="1">
            <a:off x="5387669" y="1950105"/>
            <a:ext cx="631750" cy="8996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411E9D5-EDED-405D-B22E-D43C31AE2C93}"/>
              </a:ext>
            </a:extLst>
          </p:cNvPr>
          <p:cNvCxnSpPr>
            <a:cxnSpLocks/>
          </p:cNvCxnSpPr>
          <p:nvPr/>
        </p:nvCxnSpPr>
        <p:spPr>
          <a:xfrm>
            <a:off x="1824237" y="1702535"/>
            <a:ext cx="230983" cy="1228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D97FCD3-C54B-594D-A0F8-7EA63A596A7C}"/>
              </a:ext>
            </a:extLst>
          </p:cNvPr>
          <p:cNvSpPr/>
          <p:nvPr/>
        </p:nvSpPr>
        <p:spPr>
          <a:xfrm>
            <a:off x="1007106" y="716196"/>
            <a:ext cx="57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800" dirty="0">
                <a:solidFill>
                  <a:srgbClr val="FF6700"/>
                </a:solidFill>
                <a:latin typeface="+mn-lt"/>
                <a:cs typeface="+mn-cs"/>
              </a:rPr>
              <a:t>e- drive beam: 3.5 GeV, 2 bunches/pulse, 10 </a:t>
            </a:r>
            <a:r>
              <a:rPr lang="en-GB" sz="1800" dirty="0" err="1">
                <a:solidFill>
                  <a:srgbClr val="FF6700"/>
                </a:solidFill>
                <a:latin typeface="+mn-lt"/>
                <a:cs typeface="+mn-cs"/>
              </a:rPr>
              <a:t>nC</a:t>
            </a:r>
            <a:r>
              <a:rPr lang="en-GB" sz="1800" dirty="0">
                <a:solidFill>
                  <a:srgbClr val="FF6700"/>
                </a:solidFill>
                <a:latin typeface="+mn-lt"/>
                <a:cs typeface="+mn-cs"/>
              </a:rPr>
              <a:t>, 50 (25) Hz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245C3-B569-DAAB-6A28-0FCF93D1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0" y="1189035"/>
            <a:ext cx="4583281" cy="2880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F7661F-F708-10F1-6A72-2C7B19FC2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823" y="4150968"/>
            <a:ext cx="7537765" cy="1563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4EC7FC-A5FE-9217-E858-A0C5912B9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26" y="4510476"/>
            <a:ext cx="2797044" cy="10692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59E9A47-1552-FA4E-3733-4ADFD5E660DD}"/>
              </a:ext>
            </a:extLst>
          </p:cNvPr>
          <p:cNvSpPr/>
          <p:nvPr/>
        </p:nvSpPr>
        <p:spPr>
          <a:xfrm>
            <a:off x="5049754" y="1370286"/>
            <a:ext cx="547134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positron source of </a:t>
            </a:r>
            <a:r>
              <a:rPr lang="en-GB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SuperKEKB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the world’s highest intensity positron source currently in operation. 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SuperKEKB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design :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0.4 e+/e- 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 </a:t>
            </a:r>
            <a:r>
              <a:rPr lang="en-GB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linac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end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Evolution of the yield for 2 years: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0.16 → 0.34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 injection efficiency is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~80%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88299-73BC-922C-7751-2E5981C57BEF}"/>
              </a:ext>
            </a:extLst>
          </p:cNvPr>
          <p:cNvSpPr txBox="1"/>
          <p:nvPr/>
        </p:nvSpPr>
        <p:spPr>
          <a:xfrm>
            <a:off x="8884107" y="716196"/>
            <a:ext cx="1636987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Enomoto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(KEK)</a:t>
            </a:r>
          </a:p>
        </p:txBody>
      </p: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9A009E28-6AB2-0B78-B9D6-57A8F6726E07}"/>
              </a:ext>
            </a:extLst>
          </p:cNvPr>
          <p:cNvSpPr/>
          <p:nvPr/>
        </p:nvSpPr>
        <p:spPr>
          <a:xfrm>
            <a:off x="10279559" y="4510475"/>
            <a:ext cx="147388" cy="32226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DF2F4603-34A0-90D0-EBBB-128724351BA0}"/>
              </a:ext>
            </a:extLst>
          </p:cNvPr>
          <p:cNvSpPr/>
          <p:nvPr/>
        </p:nvSpPr>
        <p:spPr>
          <a:xfrm>
            <a:off x="10126144" y="4525895"/>
            <a:ext cx="147388" cy="51270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ED0E0AAE-11D2-AD12-BDCA-1F32D04A9CB7}"/>
              </a:ext>
            </a:extLst>
          </p:cNvPr>
          <p:cNvSpPr/>
          <p:nvPr/>
        </p:nvSpPr>
        <p:spPr>
          <a:xfrm>
            <a:off x="9917843" y="4505965"/>
            <a:ext cx="300802" cy="88659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D1BEC-7FD1-FF58-9597-E61C0C628710}"/>
              </a:ext>
            </a:extLst>
          </p:cNvPr>
          <p:cNvSpPr txBox="1"/>
          <p:nvPr/>
        </p:nvSpPr>
        <p:spPr>
          <a:xfrm>
            <a:off x="9702601" y="5405123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0.34 e+/e-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534D3942-0B07-2E06-19DD-7BA1FFF1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7231F7D3-50E7-6ECE-5D97-932615B0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E0D09D9-1CBB-140D-B340-61BA3391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83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69ED0-6C6F-7C92-8082-B1CB7F41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FCC-ee: positron 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53000-AC18-478B-DE74-53F8EEF8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44" y="736300"/>
            <a:ext cx="2398596" cy="2146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86D505-559F-D058-6307-F6A9FFBBE4F4}"/>
              </a:ext>
            </a:extLst>
          </p:cNvPr>
          <p:cNvSpPr/>
          <p:nvPr/>
        </p:nvSpPr>
        <p:spPr>
          <a:xfrm>
            <a:off x="318913" y="1450770"/>
            <a:ext cx="5238406" cy="1704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649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Conventional scheme: bremsstrahlung and pair conversion (mainly studied until now) </a:t>
            </a:r>
          </a:p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649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Hybrid scheme (crystal-based positron source) use the intense radiation emitted by high energy (some GeV) electrons </a:t>
            </a:r>
            <a:r>
              <a:rPr lang="en-GB" sz="1649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channeled</a:t>
            </a:r>
            <a:r>
              <a:rPr lang="en-GB" sz="1649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along a crystal axis =&gt; </a:t>
            </a:r>
            <a:r>
              <a:rPr lang="en-GB" sz="1649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channeling</a:t>
            </a:r>
            <a:r>
              <a:rPr lang="en-GB" sz="1649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radiation.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7AB75-21A5-A9D3-9959-B33A8D1297B7}"/>
              </a:ext>
            </a:extLst>
          </p:cNvPr>
          <p:cNvSpPr txBox="1"/>
          <p:nvPr/>
        </p:nvSpPr>
        <p:spPr>
          <a:xfrm>
            <a:off x="347011" y="877266"/>
            <a:ext cx="445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SzPct val="80000"/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Schemes under consideration now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5C741C-60F9-2AE9-B118-9985CA34A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046" y="1940861"/>
            <a:ext cx="1573612" cy="596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0830A-26BE-63D7-0DE6-FA3CCF99D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4" y="3705059"/>
            <a:ext cx="3739478" cy="1907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5AB3A-2D22-0934-DD92-51B7F6FD1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992" y="3563976"/>
            <a:ext cx="4396755" cy="2058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FDEDC-ACF1-3DF5-D6A1-D7F71D1A8D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775"/>
          <a:stretch/>
        </p:blipFill>
        <p:spPr>
          <a:xfrm>
            <a:off x="7238466" y="2524091"/>
            <a:ext cx="3402318" cy="14232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0F3A09-89C6-2E6F-0C72-9BEE7D610799}"/>
              </a:ext>
            </a:extLst>
          </p:cNvPr>
          <p:cNvSpPr txBox="1"/>
          <p:nvPr/>
        </p:nvSpPr>
        <p:spPr>
          <a:xfrm>
            <a:off x="8338714" y="5324311"/>
            <a:ext cx="2383986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L.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Bandiera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(INFN/Ferrara)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25B1B-B57F-707D-80A3-D19F951D23A3}"/>
              </a:ext>
            </a:extLst>
          </p:cNvPr>
          <p:cNvSpPr txBox="1"/>
          <p:nvPr/>
        </p:nvSpPr>
        <p:spPr>
          <a:xfrm>
            <a:off x="7319273" y="808578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Update of the Gean4 simulations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90466-6387-98A9-97EF-DD88EF0F974E}"/>
              </a:ext>
            </a:extLst>
          </p:cNvPr>
          <p:cNvSpPr txBox="1"/>
          <p:nvPr/>
        </p:nvSpPr>
        <p:spPr>
          <a:xfrm>
            <a:off x="7449918" y="1212790"/>
            <a:ext cx="1418978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Y. Zhao (CERN)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B85BB-643C-4347-1994-A0DD49E8B36E}"/>
              </a:ext>
            </a:extLst>
          </p:cNvPr>
          <p:cNvSpPr txBox="1"/>
          <p:nvPr/>
        </p:nvSpPr>
        <p:spPr>
          <a:xfrm>
            <a:off x="2720405" y="2890675"/>
            <a:ext cx="4240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600" dirty="0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Target-converter shape (c.f. N. </a:t>
            </a:r>
            <a:r>
              <a:rPr lang="en-GB" sz="1600" dirty="0" err="1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Vallis</a:t>
            </a:r>
            <a:r>
              <a:rPr lang="en-GB" sz="1600" dirty="0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P3). Once validated, similar target can be used for FCC-</a:t>
            </a:r>
            <a:r>
              <a:rPr lang="en-GB" sz="1600" dirty="0" err="1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ee</a:t>
            </a:r>
            <a:r>
              <a:rPr lang="en-GB" sz="1600" dirty="0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1411E64D-830D-AA7C-8E36-2F4C3CAB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B2FCF93-5CCF-2CF1-7D74-2F01CE93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9D91414-1C30-6248-3886-D372058F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66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84D9-CACD-1AA2-695E-8663CC5A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Positron capture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8E1597-C260-03E0-D6EE-367A8EBFF697}"/>
              </a:ext>
            </a:extLst>
          </p:cNvPr>
          <p:cNvSpPr txBox="1"/>
          <p:nvPr/>
        </p:nvSpPr>
        <p:spPr>
          <a:xfrm>
            <a:off x="6661360" y="916204"/>
            <a:ext cx="2156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HTS solenoid</a:t>
            </a:r>
            <a:endParaRPr lang="en-FR" sz="1400" dirty="0"/>
          </a:p>
        </p:txBody>
      </p:sp>
      <p:grpSp>
        <p:nvGrpSpPr>
          <p:cNvPr id="19" name="Группа 11">
            <a:extLst>
              <a:ext uri="{FF2B5EF4-FFF2-40B4-BE49-F238E27FC236}">
                <a16:creationId xmlns:a16="http://schemas.microsoft.com/office/drawing/2014/main" id="{16A1A57E-CA42-51C5-6CF5-E07C1D465C0C}"/>
              </a:ext>
            </a:extLst>
          </p:cNvPr>
          <p:cNvGrpSpPr/>
          <p:nvPr/>
        </p:nvGrpSpPr>
        <p:grpSpPr>
          <a:xfrm>
            <a:off x="238553" y="943587"/>
            <a:ext cx="1828123" cy="921488"/>
            <a:chOff x="430823" y="167054"/>
            <a:chExt cx="7150567" cy="4457700"/>
          </a:xfrm>
        </p:grpSpPr>
        <p:pic>
          <p:nvPicPr>
            <p:cNvPr id="23" name="Рисунок 1">
              <a:extLst>
                <a:ext uri="{FF2B5EF4-FFF2-40B4-BE49-F238E27FC236}">
                  <a16:creationId xmlns:a16="http://schemas.microsoft.com/office/drawing/2014/main" id="{161ED96B-A42A-DEB9-4CC4-2FF815762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r="4585"/>
            <a:stretch/>
          </p:blipFill>
          <p:spPr>
            <a:xfrm>
              <a:off x="430823" y="167054"/>
              <a:ext cx="3912578" cy="4457700"/>
            </a:xfrm>
            <a:prstGeom prst="rect">
              <a:avLst/>
            </a:prstGeom>
          </p:spPr>
        </p:pic>
        <p:pic>
          <p:nvPicPr>
            <p:cNvPr id="24" name="Рисунок 2">
              <a:extLst>
                <a:ext uri="{FF2B5EF4-FFF2-40B4-BE49-F238E27FC236}">
                  <a16:creationId xmlns:a16="http://schemas.microsoft.com/office/drawing/2014/main" id="{208DF0E3-E740-DD4E-D06F-9960BF24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r="6823"/>
            <a:stretch/>
          </p:blipFill>
          <p:spPr>
            <a:xfrm>
              <a:off x="4451328" y="167054"/>
              <a:ext cx="3130062" cy="44577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9B32A27-B9CF-6112-9BCF-364B0F6C0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985" y="946196"/>
            <a:ext cx="1320929" cy="1227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1D8F6B-FA7D-CAFB-888B-9F1F2C927D38}"/>
              </a:ext>
            </a:extLst>
          </p:cNvPr>
          <p:cNvSpPr txBox="1"/>
          <p:nvPr/>
        </p:nvSpPr>
        <p:spPr>
          <a:xfrm>
            <a:off x="1955323" y="926229"/>
            <a:ext cx="2156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2"/>
            <a:r>
              <a:rPr lang="en-GB" sz="1400" b="1" kern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Flux Concentrator (FC) 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BB5F1C1F-7BF8-E083-4393-7AA62FCBCB01}"/>
              </a:ext>
            </a:extLst>
          </p:cNvPr>
          <p:cNvSpPr txBox="1">
            <a:spLocks/>
          </p:cNvSpPr>
          <p:nvPr/>
        </p:nvSpPr>
        <p:spPr bwMode="auto">
          <a:xfrm>
            <a:off x="2066676" y="1517806"/>
            <a:ext cx="3432648" cy="12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FC design is done by BINP</a:t>
            </a: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capture system is under investigation in application to the FCC-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de-CH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556299-6A9C-BFD7-6E14-00F938061191}"/>
              </a:ext>
            </a:extLst>
          </p:cNvPr>
          <p:cNvSpPr txBox="1"/>
          <p:nvPr/>
        </p:nvSpPr>
        <p:spPr>
          <a:xfrm>
            <a:off x="5874973" y="1485495"/>
            <a:ext cx="32470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 design is adopted as for now</a:t>
            </a:r>
          </a:p>
          <a:p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studies show potential need of additional iteration on the HTS solenoid field profile</a:t>
            </a:r>
          </a:p>
          <a:p>
            <a:endParaRPr lang="de-CH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2526D-4FC1-531C-359C-D03F89CAA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15" y="2669704"/>
            <a:ext cx="4123703" cy="3063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CFAC9-A45C-0397-EC1A-DBC77328AE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856" b="8409"/>
          <a:stretch/>
        </p:blipFill>
        <p:spPr>
          <a:xfrm>
            <a:off x="59504" y="1996061"/>
            <a:ext cx="1895819" cy="8982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01896D-497D-7BA8-930A-BCA37C9310EF}"/>
              </a:ext>
            </a:extLst>
          </p:cNvPr>
          <p:cNvSpPr txBox="1"/>
          <p:nvPr/>
        </p:nvSpPr>
        <p:spPr>
          <a:xfrm>
            <a:off x="59504" y="1939346"/>
            <a:ext cx="1684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CCBEBD-617B-D4A2-4283-F70907D1BD39}"/>
              </a:ext>
            </a:extLst>
          </p:cNvPr>
          <p:cNvSpPr/>
          <p:nvPr/>
        </p:nvSpPr>
        <p:spPr>
          <a:xfrm>
            <a:off x="201812" y="3187224"/>
            <a:ext cx="5256584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5431">
              <a:spcBef>
                <a:spcPts val="700"/>
              </a:spcBef>
              <a:buClr>
                <a:srgbClr val="484848"/>
              </a:buClr>
              <a:buSzPct val="100000"/>
              <a:defRPr sz="28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GB" sz="1800" b="1" i="1" u="sng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</a:rPr>
              <a:t>FC:</a:t>
            </a:r>
            <a:r>
              <a:rPr lang="en-GB" sz="1800" b="1" i="1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</a:rPr>
              <a:t> </a:t>
            </a:r>
            <a:r>
              <a:rPr lang="en-GB" sz="1800" i="1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</a:rPr>
              <a:t>lower peak field and aperture, fixed target position, challenging power source working at 200 Hz, robust and reliable solution…</a:t>
            </a:r>
          </a:p>
          <a:p>
            <a:pPr defTabSz="415431">
              <a:spcBef>
                <a:spcPts val="700"/>
              </a:spcBef>
              <a:buClr>
                <a:srgbClr val="484848"/>
              </a:buClr>
              <a:buSzPct val="100000"/>
              <a:defRPr sz="28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lang="en-GB" sz="1800" i="1" dirty="0">
              <a:solidFill>
                <a:srgbClr val="3F3F3F"/>
              </a:solidFill>
              <a:latin typeface="Calibri Light" panose="020F0302020204030204" pitchFamily="34" charset="0"/>
              <a:ea typeface="Palatino"/>
              <a:cs typeface="Calibri Light" panose="020F0302020204030204" pitchFamily="34" charset="0"/>
            </a:endParaRPr>
          </a:p>
          <a:p>
            <a:pPr defTabSz="415431">
              <a:spcBef>
                <a:spcPts val="700"/>
              </a:spcBef>
              <a:buClr>
                <a:srgbClr val="484848"/>
              </a:buClr>
              <a:buSzPct val="100000"/>
              <a:defRPr sz="28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GB" sz="1800" b="1" i="1" u="sng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  <a:sym typeface="Palatino"/>
              </a:rPr>
              <a:t>HTS:</a:t>
            </a:r>
            <a:r>
              <a:rPr lang="en-GB" sz="1800" b="1" i="1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  <a:sym typeface="Palatino"/>
              </a:rPr>
              <a:t> </a:t>
            </a:r>
            <a:r>
              <a:rPr lang="en-GB" sz="1800" i="1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  <a:sym typeface="Palatino"/>
              </a:rPr>
              <a:t>higher </a:t>
            </a:r>
            <a:r>
              <a:rPr lang="en-GB" sz="1800" i="1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</a:rPr>
              <a:t>peak field and aperture, flexibility on the field profile and target position, DC operation, innovative solution in application for e+ capture…</a:t>
            </a:r>
            <a:endParaRPr lang="en-GB" sz="1800" i="1" dirty="0">
              <a:solidFill>
                <a:srgbClr val="3F3F3F"/>
              </a:solidFill>
              <a:latin typeface="Calibri Light" panose="020F0302020204030204" pitchFamily="34" charset="0"/>
              <a:ea typeface="Palatino"/>
              <a:cs typeface="Calibri Light" panose="020F0302020204030204" pitchFamily="34" charset="0"/>
              <a:sym typeface="Palatino"/>
            </a:endParaRPr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FD0711C2-B263-CEE3-A1CC-0ECE43D4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82E5DD3F-EDE6-54CF-0E3E-D4BFDEFD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8EB2CA3-A286-C856-5892-0F30E603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15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AF120-A679-3A2C-B51A-6262EB63BFD3}"/>
              </a:ext>
            </a:extLst>
          </p:cNvPr>
          <p:cNvSpPr/>
          <p:nvPr/>
        </p:nvSpPr>
        <p:spPr>
          <a:xfrm>
            <a:off x="592335" y="797496"/>
            <a:ext cx="9588103" cy="163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FCC-</a:t>
            </a:r>
            <a:r>
              <a:rPr lang="en-GB" sz="1767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ee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FC original design is made by BINP, 3D field map is available. No drawings and technical details. 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FC-based capture system successfully works at </a:t>
            </a:r>
            <a:r>
              <a:rPr lang="en-GB" sz="1767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SuperKEKB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It can be used as a starting point for the FCC-</a:t>
            </a:r>
            <a:r>
              <a:rPr lang="en-GB" sz="1767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ee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capture system studies. The first simulations were carried out.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step: investigate the scaling of the FC parameters to boost the capture efficiency.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B6308-9CE3-653C-EFA7-C2CA81443893}"/>
              </a:ext>
            </a:extLst>
          </p:cNvPr>
          <p:cNvSpPr txBox="1"/>
          <p:nvPr/>
        </p:nvSpPr>
        <p:spPr>
          <a:xfrm>
            <a:off x="8914779" y="2165648"/>
            <a:ext cx="1731564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defTabSz="914372"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F.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Alharthi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IJCLab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DFDD0E-B558-229D-EDC1-7ECE8480C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3" t="5268" r="4954" b="321"/>
          <a:stretch/>
        </p:blipFill>
        <p:spPr>
          <a:xfrm>
            <a:off x="345827" y="2875855"/>
            <a:ext cx="3308938" cy="20483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5D292D-777A-CD96-7727-D5E044F483D5}"/>
              </a:ext>
            </a:extLst>
          </p:cNvPr>
          <p:cNvSpPr txBox="1"/>
          <p:nvPr/>
        </p:nvSpPr>
        <p:spPr>
          <a:xfrm>
            <a:off x="1383622" y="3080915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SuperKEKB</a:t>
            </a:r>
            <a:r>
              <a:rPr lang="en-GB" sz="1400" dirty="0"/>
              <a:t> FC + BC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3BE004-E9D6-C4A7-BF78-27EF0B7B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/>
          <a:p>
            <a:r>
              <a:rPr lang="en-GB" dirty="0"/>
              <a:t>Positron capture (FC)</a:t>
            </a:r>
            <a:endParaRPr lang="en-FR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22D8C8E6-9E11-C159-F1D9-FBF4B1A9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C64FC9AF-C58D-3067-B602-2D38CA41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284E85-11FB-DAF9-E4C3-8FAB26209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704" y="2645056"/>
            <a:ext cx="6558266" cy="2820887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6F51B54-AF5D-8EFA-6512-5C7E109B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57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AF120-A679-3A2C-B51A-6262EB63BFD3}"/>
              </a:ext>
            </a:extLst>
          </p:cNvPr>
          <p:cNvSpPr/>
          <p:nvPr/>
        </p:nvSpPr>
        <p:spPr>
          <a:xfrm>
            <a:off x="427082" y="1197332"/>
            <a:ext cx="9927857" cy="19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FC is currently considered as a baseline for the FCC-</a:t>
            </a:r>
            <a:r>
              <a:rPr lang="en-GB" sz="1767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ee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also for the ILC e- driven source and CLIC project. FC-based capture system successfully works at </a:t>
            </a:r>
            <a:r>
              <a:rPr lang="en-GB" sz="1767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SuperKEKB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Compared to </a:t>
            </a:r>
            <a:r>
              <a:rPr lang="en-GB" sz="1767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SuperKEKB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FC, high rep. rate (200-300 Hz) and ideally higher max. field value/aperture are requested.</a:t>
            </a:r>
          </a:p>
          <a:p>
            <a:pPr marL="336632" indent="-336632">
              <a:spcBef>
                <a:spcPts val="707"/>
              </a:spcBef>
              <a:buFont typeface=".PingFang SC Regular"/>
              <a:buChar char="－"/>
            </a:pP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Discussions are needed how to joint the effort and proceed with the FC R&amp;D for the future colliders.</a:t>
            </a:r>
          </a:p>
          <a:p>
            <a:pPr>
              <a:spcBef>
                <a:spcPts val="707"/>
              </a:spcBef>
            </a:pPr>
            <a:endParaRPr lang="en-GB" sz="1767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B6308-9CE3-653C-EFA7-C2CA81443893}"/>
              </a:ext>
            </a:extLst>
          </p:cNvPr>
          <p:cNvSpPr txBox="1"/>
          <p:nvPr/>
        </p:nvSpPr>
        <p:spPr>
          <a:xfrm>
            <a:off x="8815719" y="753031"/>
            <a:ext cx="1636987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defTabSz="914372"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Y.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Enomoto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(KEK)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3BE004-E9D6-C4A7-BF78-27EF0B7B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/>
          <a:p>
            <a:r>
              <a:rPr lang="en-GB" dirty="0"/>
              <a:t>R&amp;D on the FC: joint effort and roadmap</a:t>
            </a:r>
            <a:endParaRPr lang="en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24BA6-5DF3-99F3-39F9-EED3D4B1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335" y="3190570"/>
            <a:ext cx="3456384" cy="2296364"/>
          </a:xfrm>
          <a:prstGeom prst="rect">
            <a:avLst/>
          </a:prstGeom>
        </p:spPr>
      </p:pic>
      <p:sp>
        <p:nvSpPr>
          <p:cNvPr id="4" name="High intensity=&gt; 1) number of e+/e- pairs: higher primary beam energy and intensity, rather thick targets-converter or photon radiators (channeling, undulators) + 2) capture system (B field and RF sections)…">
            <a:extLst>
              <a:ext uri="{FF2B5EF4-FFF2-40B4-BE49-F238E27FC236}">
                <a16:creationId xmlns:a16="http://schemas.microsoft.com/office/drawing/2014/main" id="{7334DF2F-3BE9-B14C-1C30-504DEE498279}"/>
              </a:ext>
            </a:extLst>
          </p:cNvPr>
          <p:cNvSpPr txBox="1"/>
          <p:nvPr/>
        </p:nvSpPr>
        <p:spPr>
          <a:xfrm>
            <a:off x="417835" y="3806430"/>
            <a:ext cx="3589431" cy="35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1560" tIns="31560" rIns="31560" bIns="31560" anchor="ctr">
            <a:spAutoFit/>
          </a:bodyPr>
          <a:lstStyle/>
          <a:p>
            <a:pPr algn="just" defTabSz="258100">
              <a:spcBef>
                <a:spcPts val="460"/>
              </a:spcBef>
              <a:buClr>
                <a:srgbClr val="5C5C5C"/>
              </a:buClr>
              <a:buSzPct val="100000"/>
              <a:defRPr sz="4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GB" sz="1900" b="1" dirty="0">
                <a:solidFill>
                  <a:srgbClr val="FF4A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Collaborative work is very essential !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4AF8251-39E1-C42E-C4A3-B73122D4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4925F99-2DBD-E371-1E90-AA3AC1C7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570B87-8FCF-74B6-02E0-F008E53C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5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2E4255-8303-7D89-3625-FFDD6F6C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HTS-based capture system ’-version 0’</a:t>
            </a:r>
          </a:p>
        </p:txBody>
      </p:sp>
      <p:sp>
        <p:nvSpPr>
          <p:cNvPr id="6" name="The final choice of the e+ target will be made based on the estimated performances.">
            <a:extLst>
              <a:ext uri="{FF2B5EF4-FFF2-40B4-BE49-F238E27FC236}">
                <a16:creationId xmlns:a16="http://schemas.microsoft.com/office/drawing/2014/main" id="{835D6403-6FBE-A4A9-D3D8-EB0B953E8B22}"/>
              </a:ext>
            </a:extLst>
          </p:cNvPr>
          <p:cNvSpPr txBox="1"/>
          <p:nvPr/>
        </p:nvSpPr>
        <p:spPr>
          <a:xfrm>
            <a:off x="5888483" y="3093023"/>
            <a:ext cx="2723434" cy="30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560" tIns="31560" rIns="31560" bIns="31560" anchor="ctr">
            <a:spAutoFit/>
          </a:bodyPr>
          <a:lstStyle>
            <a:lvl1pPr algn="just" defTabSz="584200">
              <a:spcBef>
                <a:spcPts val="1500"/>
              </a:spcBef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Positron capture section –v0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E55B82-60CB-5479-4390-ECAA2976C565}"/>
              </a:ext>
            </a:extLst>
          </p:cNvPr>
          <p:cNvSpPr/>
          <p:nvPr/>
        </p:nvSpPr>
        <p:spPr>
          <a:xfrm>
            <a:off x="777285" y="972648"/>
            <a:ext cx="4259440" cy="242117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Capture system “-version 0”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Positron production: conventional scheme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Matching Device is based on the SC solenoid (5 HTS coils, 72 mm bore including shielding)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Capture </a:t>
            </a:r>
            <a:r>
              <a:rPr lang="en-GB" sz="1600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Linac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based on the L-band TW RF structures ( 2 GHz, 3-m long,</a:t>
            </a:r>
            <a:r>
              <a:rPr lang="ru-RU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 = 60 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mm)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 long solenoid B = 0.5 T (realistic design conf. 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ECE942-B2E2-A997-AC6B-19562AAE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46" y="851737"/>
            <a:ext cx="4854086" cy="35533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100D5A-A089-3092-70D5-32FC38ADE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0"/>
          <a:stretch/>
        </p:blipFill>
        <p:spPr>
          <a:xfrm>
            <a:off x="39214" y="3619320"/>
            <a:ext cx="5688632" cy="2095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B0E67D-F835-5B36-B67F-0EF39BA9F7E9}"/>
              </a:ext>
            </a:extLst>
          </p:cNvPr>
          <p:cNvSpPr txBox="1"/>
          <p:nvPr/>
        </p:nvSpPr>
        <p:spPr>
          <a:xfrm>
            <a:off x="5710146" y="4469904"/>
            <a:ext cx="4843117" cy="1180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Update on the solenoid design: conventional configuration based on the short coils (R. </a:t>
            </a:r>
            <a:r>
              <a:rPr lang="en-GB" sz="1767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Zennaro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=&gt; </a:t>
            </a:r>
            <a:r>
              <a:rPr lang="en-GB" sz="1767" b="1" dirty="0">
                <a:solidFill>
                  <a:srgbClr val="FF6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capture system ’-version 1’ 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to be updated in </a:t>
            </a:r>
            <a:r>
              <a:rPr lang="en-GB" sz="1767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cernbox</a:t>
            </a:r>
            <a:r>
              <a:rPr lang="en-GB" sz="1767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WP3 repository.</a:t>
            </a:r>
            <a:endParaRPr lang="en-GB" sz="1767" b="1" dirty="0">
              <a:solidFill>
                <a:srgbClr val="FF67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id="{340B875F-D359-0962-07F4-9F5F7372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21/04/2023</a:t>
            </a:r>
            <a:endParaRPr lang="fr-FR" dirty="0"/>
          </a:p>
        </p:txBody>
      </p:sp>
      <p:sp>
        <p:nvSpPr>
          <p:cNvPr id="25" name="Footer Placeholder 7">
            <a:extLst>
              <a:ext uri="{FF2B5EF4-FFF2-40B4-BE49-F238E27FC236}">
                <a16:creationId xmlns:a16="http://schemas.microsoft.com/office/drawing/2014/main" id="{53521342-5336-B425-1D9F-25FD170C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083" y="5714820"/>
            <a:ext cx="5400600" cy="322263"/>
          </a:xfrm>
        </p:spPr>
        <p:txBody>
          <a:bodyPr/>
          <a:lstStyle/>
          <a:p>
            <a:r>
              <a:rPr lang="en-GB"/>
              <a:t>FCC-ee Pre-Injector: CHART collaboration meeting (LNF-INFN, Frascati)</a:t>
            </a:r>
            <a:endParaRPr lang="en-GB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AF1EB9B-D777-2739-EEB6-3AC33720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091907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41701</TotalTime>
  <Words>1802</Words>
  <Application>Microsoft Macintosh PowerPoint</Application>
  <PresentationFormat>Custom</PresentationFormat>
  <Paragraphs>191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.PingFang SC Regular</vt:lpstr>
      <vt:lpstr>Arial</vt:lpstr>
      <vt:lpstr>ArialMT</vt:lpstr>
      <vt:lpstr>Calibri</vt:lpstr>
      <vt:lpstr>Calibri Light</vt:lpstr>
      <vt:lpstr>Wingdings</vt:lpstr>
      <vt:lpstr>1_modele-IJCLAb-powerpoint</vt:lpstr>
      <vt:lpstr>PowerPoint Presentation</vt:lpstr>
      <vt:lpstr>FCC-ee positron source: requirements </vt:lpstr>
      <vt:lpstr>Safety margin for the e+ source (SLC experience)</vt:lpstr>
      <vt:lpstr>Safety margin for the e+ source (SuperKEKB experience)</vt:lpstr>
      <vt:lpstr>FCC-ee: positron production</vt:lpstr>
      <vt:lpstr>Positron capture</vt:lpstr>
      <vt:lpstr>Positron capture (FC)</vt:lpstr>
      <vt:lpstr>R&amp;D on the FC: joint effort and roadmap</vt:lpstr>
      <vt:lpstr>HTS-based capture system ’-version 0’</vt:lpstr>
      <vt:lpstr>Positron capture: FC (BINP) and HTS-based capture system ’-version 0’</vt:lpstr>
      <vt:lpstr>Optimization studies toward better performance</vt:lpstr>
      <vt:lpstr>The first GIOTTO results (work in progress)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the mid-term project review</vt:lpstr>
      <vt:lpstr>PowerPoint Presentation</vt:lpstr>
      <vt:lpstr>PowerPoint Presentation</vt:lpstr>
      <vt:lpstr>Summary/Discussion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Iryna Chaikovska</cp:lastModifiedBy>
  <cp:revision>2905</cp:revision>
  <cp:lastPrinted>2021-06-30T10:28:27Z</cp:lastPrinted>
  <dcterms:created xsi:type="dcterms:W3CDTF">2011-03-09T16:37:49Z</dcterms:created>
  <dcterms:modified xsi:type="dcterms:W3CDTF">2023-04-21T06:28:35Z</dcterms:modified>
</cp:coreProperties>
</file>