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24"/>
  </p:notesMasterIdLst>
  <p:handoutMasterIdLst>
    <p:handoutMasterId r:id="rId25"/>
  </p:handoutMasterIdLst>
  <p:sldIdLst>
    <p:sldId id="331" r:id="rId2"/>
    <p:sldId id="424" r:id="rId3"/>
    <p:sldId id="422" r:id="rId4"/>
    <p:sldId id="416" r:id="rId5"/>
    <p:sldId id="417" r:id="rId6"/>
    <p:sldId id="412" r:id="rId7"/>
    <p:sldId id="418" r:id="rId8"/>
    <p:sldId id="420" r:id="rId9"/>
    <p:sldId id="419" r:id="rId10"/>
    <p:sldId id="414" r:id="rId11"/>
    <p:sldId id="415" r:id="rId12"/>
    <p:sldId id="400" r:id="rId13"/>
    <p:sldId id="403" r:id="rId14"/>
    <p:sldId id="421" r:id="rId15"/>
    <p:sldId id="407" r:id="rId16"/>
    <p:sldId id="408" r:id="rId17"/>
    <p:sldId id="410" r:id="rId18"/>
    <p:sldId id="406" r:id="rId19"/>
    <p:sldId id="405" r:id="rId20"/>
    <p:sldId id="411" r:id="rId21"/>
    <p:sldId id="423" r:id="rId22"/>
    <p:sldId id="350" r:id="rId23"/>
  </p:sldIdLst>
  <p:sldSz cx="9144000" cy="6858000" type="screen4x3"/>
  <p:notesSz cx="7010400" cy="9296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424"/>
            <p14:sldId id="422"/>
            <p14:sldId id="416"/>
            <p14:sldId id="417"/>
            <p14:sldId id="412"/>
            <p14:sldId id="418"/>
            <p14:sldId id="420"/>
            <p14:sldId id="419"/>
            <p14:sldId id="414"/>
            <p14:sldId id="415"/>
            <p14:sldId id="400"/>
            <p14:sldId id="403"/>
            <p14:sldId id="421"/>
            <p14:sldId id="407"/>
            <p14:sldId id="408"/>
            <p14:sldId id="410"/>
            <p14:sldId id="406"/>
            <p14:sldId id="405"/>
            <p14:sldId id="411"/>
            <p14:sldId id="423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8" orient="horz" pos="2704" userDrawn="1">
          <p15:clr>
            <a:srgbClr val="A4A3A4"/>
          </p15:clr>
        </p15:guide>
        <p15:guide id="12" pos="158" userDrawn="1">
          <p15:clr>
            <a:srgbClr val="A4A3A4"/>
          </p15:clr>
        </p15:guide>
        <p15:guide id="17" orient="horz" pos="482" userDrawn="1">
          <p15:clr>
            <a:srgbClr val="A4A3A4"/>
          </p15:clr>
        </p15:guide>
        <p15:guide id="18" pos="31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4E9"/>
    <a:srgbClr val="F842FC"/>
    <a:srgbClr val="FDCA00"/>
    <a:srgbClr val="003B6E"/>
    <a:srgbClr val="FFFFFF"/>
    <a:srgbClr val="010000"/>
    <a:srgbClr val="808080"/>
    <a:srgbClr val="000000"/>
    <a:srgbClr val="EF5B00"/>
    <a:srgbClr val="C5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0" autoAdjust="0"/>
    <p:restoredTop sz="78881" autoAdjust="0"/>
  </p:normalViewPr>
  <p:slideViewPr>
    <p:cSldViewPr snapToGrid="0" snapToObjects="1">
      <p:cViewPr varScale="1">
        <p:scale>
          <a:sx n="111" d="100"/>
          <a:sy n="111" d="100"/>
        </p:scale>
        <p:origin x="1578" y="114"/>
      </p:cViewPr>
      <p:guideLst>
        <p:guide orient="horz" pos="2704"/>
        <p:guide pos="158"/>
        <p:guide orient="horz" pos="482"/>
        <p:guide pos="3198"/>
      </p:guideLst>
    </p:cSldViewPr>
  </p:slideViewPr>
  <p:outlineViewPr>
    <p:cViewPr>
      <p:scale>
        <a:sx n="33" d="100"/>
        <a:sy n="33" d="100"/>
      </p:scale>
      <p:origin x="0" y="-8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4932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80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21" y="0"/>
            <a:ext cx="3038380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171"/>
            <a:ext cx="3038380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21" y="8831171"/>
            <a:ext cx="3038380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80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21" y="0"/>
            <a:ext cx="3038380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440" y="4416406"/>
            <a:ext cx="5139521" cy="418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171"/>
            <a:ext cx="3038380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21" y="8831171"/>
            <a:ext cx="3038380" cy="4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16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51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8" y="4442610"/>
            <a:ext cx="7826376" cy="1682145"/>
          </a:xfrm>
        </p:spPr>
        <p:txBody>
          <a:bodyPr/>
          <a:lstStyle/>
          <a:p>
            <a:r>
              <a:rPr lang="en-US" dirty="0"/>
              <a:t>RF </a:t>
            </a:r>
            <a:r>
              <a:rPr lang="en-US" dirty="0" smtClean="0"/>
              <a:t>Power Sources </a:t>
            </a:r>
            <a:r>
              <a:rPr lang="en-US" dirty="0"/>
              <a:t>and Module </a:t>
            </a:r>
            <a:r>
              <a:rPr lang="en-US" dirty="0" smtClean="0"/>
              <a:t>Layouts </a:t>
            </a:r>
            <a:r>
              <a:rPr lang="en-US" dirty="0"/>
              <a:t>for </a:t>
            </a:r>
            <a:r>
              <a:rPr lang="en-US" dirty="0" smtClean="0"/>
              <a:t>All </a:t>
            </a:r>
            <a:r>
              <a:rPr lang="en-US" dirty="0" err="1" smtClean="0"/>
              <a:t>Linacs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Jean-Yves Raguin ::  </a:t>
            </a:r>
            <a:r>
              <a:rPr lang="en-GB" dirty="0"/>
              <a:t>Paul Scherrer </a:t>
            </a:r>
            <a:r>
              <a:rPr lang="en-GB" dirty="0" smtClean="0"/>
              <a:t>Institut</a:t>
            </a:r>
            <a:endParaRPr lang="en-GB" dirty="0"/>
          </a:p>
        </p:txBody>
      </p:sp>
      <p:sp>
        <p:nvSpPr>
          <p:cNvPr id="8" name="Textfeld 6"/>
          <p:cNvSpPr txBox="1"/>
          <p:nvPr/>
        </p:nvSpPr>
        <p:spPr>
          <a:xfrm>
            <a:off x="814387" y="5413720"/>
            <a:ext cx="7969249" cy="7196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kern="1000" spc="30" dirty="0">
                <a:solidFill>
                  <a:srgbClr val="969696"/>
                </a:solidFill>
                <a:latin typeface="+mn-lt"/>
                <a:cs typeface="Franklin Gothic Book"/>
              </a:rPr>
              <a:t>FCC-</a:t>
            </a:r>
            <a:r>
              <a:rPr lang="en-US" sz="1800" b="1" kern="1000" spc="30" dirty="0" err="1">
                <a:solidFill>
                  <a:srgbClr val="969696"/>
                </a:solidFill>
                <a:latin typeface="+mn-lt"/>
                <a:cs typeface="Franklin Gothic Book"/>
              </a:rPr>
              <a:t>ee</a:t>
            </a:r>
            <a:r>
              <a:rPr lang="en-US" sz="1800" b="1" kern="1000" spc="30" dirty="0">
                <a:solidFill>
                  <a:srgbClr val="969696"/>
                </a:solidFill>
                <a:latin typeface="+mn-lt"/>
                <a:cs typeface="Franklin Gothic Book"/>
              </a:rPr>
              <a:t> Pre-Injector: CHART Collaboration </a:t>
            </a:r>
            <a:r>
              <a:rPr lang="en-US" sz="1800" b="1" kern="1000" spc="30" dirty="0" smtClean="0">
                <a:solidFill>
                  <a:srgbClr val="969696"/>
                </a:solidFill>
                <a:latin typeface="+mn-lt"/>
                <a:cs typeface="Franklin Gothic Book"/>
              </a:rPr>
              <a:t>Meeting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kern="1000" spc="30" dirty="0" err="1" smtClean="0">
                <a:solidFill>
                  <a:srgbClr val="969696"/>
                </a:solidFill>
                <a:latin typeface="+mn-lt"/>
                <a:cs typeface="Franklin Gothic Book"/>
              </a:rPr>
              <a:t>Frascati</a:t>
            </a:r>
            <a:r>
              <a:rPr lang="en-US" sz="1800" b="1" kern="1000" spc="30" dirty="0" smtClean="0">
                <a:solidFill>
                  <a:srgbClr val="969696"/>
                </a:solidFill>
                <a:latin typeface="+mn-lt"/>
                <a:cs typeface="Franklin Gothic Book"/>
              </a:rPr>
              <a:t>, Italy, 20 April 2023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-</a:t>
            </a:r>
            <a:r>
              <a:rPr lang="en-US" dirty="0" err="1" smtClean="0"/>
              <a:t>linac</a:t>
            </a:r>
            <a:r>
              <a:rPr lang="en-US" dirty="0" smtClean="0"/>
              <a:t> – RF module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DF41AA9-53D3-28C3-7CF7-8505A8718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832040"/>
              </p:ext>
            </p:extLst>
          </p:nvPr>
        </p:nvGraphicFramePr>
        <p:xfrm>
          <a:off x="838200" y="838202"/>
          <a:ext cx="820836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25">
                  <a:extLst>
                    <a:ext uri="{9D8B030D-6E8A-4147-A177-3AD203B41FA5}">
                      <a16:colId xmlns:a16="http://schemas.microsoft.com/office/drawing/2014/main" val="715099044"/>
                    </a:ext>
                  </a:extLst>
                </a:gridCol>
                <a:gridCol w="1004341">
                  <a:extLst>
                    <a:ext uri="{9D8B030D-6E8A-4147-A177-3AD203B41FA5}">
                      <a16:colId xmlns:a16="http://schemas.microsoft.com/office/drawing/2014/main" val="727029768"/>
                    </a:ext>
                  </a:extLst>
                </a:gridCol>
                <a:gridCol w="3964898">
                  <a:extLst>
                    <a:ext uri="{9D8B030D-6E8A-4147-A177-3AD203B41FA5}">
                      <a16:colId xmlns:a16="http://schemas.microsoft.com/office/drawing/2014/main" val="2523833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17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Accelerating structure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a/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=0.15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Tab. 2,</a:t>
                      </a:r>
                      <a:r>
                        <a:rPr lang="en-US" sz="1400" baseline="0" dirty="0" smtClean="0"/>
                        <a:t> Pommerenke et al., pp. 707-710, LINAC 2022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1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Repetition rate [Hz]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1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</a:t>
                      </a:r>
                      <a:r>
                        <a:rPr lang="en-US" sz="1400" dirty="0" smtClean="0"/>
                        <a:t>[MHz</a:t>
                      </a:r>
                      <a:r>
                        <a:rPr lang="en-US" sz="1400" dirty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2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Aperture radius [</a:t>
                      </a:r>
                      <a:r>
                        <a:rPr lang="en-US" sz="1400" dirty="0"/>
                        <a:t>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46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 [m]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74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Filling time [ns]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0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SLED coupling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8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</a:t>
                      </a:r>
                      <a:r>
                        <a:rPr lang="en-US" sz="1400" dirty="0" smtClean="0"/>
                        <a:t>RF pulse </a:t>
                      </a:r>
                      <a:r>
                        <a:rPr lang="en-US" sz="1400" dirty="0"/>
                        <a:t>length [µs]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9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Average gradient [MV/m]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2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power per structure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21.5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RF voltage per structure [MV]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75.7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0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Energy gain per structure [MeV]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82° off-crest operation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1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Structure average power [kW]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output power specification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57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Assuming 15 % WG losses</a:t>
                      </a:r>
                      <a:r>
                        <a:rPr lang="en-GB" sz="1400" baseline="0" dirty="0"/>
                        <a:t> and operation at 90 % </a:t>
                      </a:r>
                      <a:r>
                        <a:rPr lang="en-GB" sz="1400" baseline="0" dirty="0" err="1"/>
                        <a:t>kly</a:t>
                      </a:r>
                      <a:r>
                        <a:rPr lang="en-GB" sz="1400" baseline="0" dirty="0"/>
                        <a:t>. output power spec.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4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per klystron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CHART Scientific Report 2022 p.16, Fig. 10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3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modules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6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40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05" y="4491334"/>
            <a:ext cx="3240000" cy="2253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30" y="4493889"/>
            <a:ext cx="3240000" cy="22539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Linacs</a:t>
            </a:r>
            <a:r>
              <a:rPr lang="en-US" dirty="0" smtClean="0"/>
              <a:t> summary and RF cost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64734"/>
              </p:ext>
            </p:extLst>
          </p:nvPr>
        </p:nvGraphicFramePr>
        <p:xfrm>
          <a:off x="253763" y="684387"/>
          <a:ext cx="8867754" cy="1570257"/>
        </p:xfrm>
        <a:graphic>
          <a:graphicData uri="http://schemas.openxmlformats.org/drawingml/2006/table">
            <a:tbl>
              <a:tblPr firstRow="1" bandRow="1"/>
              <a:tblGrid>
                <a:gridCol w="1015041">
                  <a:extLst>
                    <a:ext uri="{9D8B030D-6E8A-4147-A177-3AD203B41FA5}">
                      <a16:colId xmlns:a16="http://schemas.microsoft.com/office/drawing/2014/main" val="3324495452"/>
                    </a:ext>
                  </a:extLst>
                </a:gridCol>
                <a:gridCol w="944815">
                  <a:extLst>
                    <a:ext uri="{9D8B030D-6E8A-4147-A177-3AD203B41FA5}">
                      <a16:colId xmlns:a16="http://schemas.microsoft.com/office/drawing/2014/main" val="813233801"/>
                    </a:ext>
                  </a:extLst>
                </a:gridCol>
                <a:gridCol w="1123997">
                  <a:extLst>
                    <a:ext uri="{9D8B030D-6E8A-4147-A177-3AD203B41FA5}">
                      <a16:colId xmlns:a16="http://schemas.microsoft.com/office/drawing/2014/main" val="1232723406"/>
                    </a:ext>
                  </a:extLst>
                </a:gridCol>
                <a:gridCol w="1194247">
                  <a:extLst>
                    <a:ext uri="{9D8B030D-6E8A-4147-A177-3AD203B41FA5}">
                      <a16:colId xmlns:a16="http://schemas.microsoft.com/office/drawing/2014/main" val="3747300116"/>
                    </a:ext>
                  </a:extLst>
                </a:gridCol>
                <a:gridCol w="1678189">
                  <a:extLst>
                    <a:ext uri="{9D8B030D-6E8A-4147-A177-3AD203B41FA5}">
                      <a16:colId xmlns:a16="http://schemas.microsoft.com/office/drawing/2014/main" val="3724970818"/>
                    </a:ext>
                  </a:extLst>
                </a:gridCol>
                <a:gridCol w="1358163">
                  <a:extLst>
                    <a:ext uri="{9D8B030D-6E8A-4147-A177-3AD203B41FA5}">
                      <a16:colId xmlns:a16="http://schemas.microsoft.com/office/drawing/2014/main" val="1930590347"/>
                    </a:ext>
                  </a:extLst>
                </a:gridCol>
                <a:gridCol w="1553302">
                  <a:extLst>
                    <a:ext uri="{9D8B030D-6E8A-4147-A177-3AD203B41FA5}">
                      <a16:colId xmlns:a16="http://schemas.microsoft.com/office/drawing/2014/main" val="1186862297"/>
                    </a:ext>
                  </a:extLst>
                </a:gridCol>
              </a:tblGrid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Linac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RF </a:t>
                      </a:r>
                      <a:r>
                        <a:rPr lang="de-CH" sz="1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freq</a:t>
                      </a:r>
                      <a:r>
                        <a:rPr lang="de-CH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. [MHz]</a:t>
                      </a:r>
                      <a:endParaRPr lang="de-CH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structures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RF modules</a:t>
                      </a:r>
                      <a:endParaRPr lang="de-CH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gradient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[MV/m]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Rep. Rate 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[Hz]</a:t>
                      </a:r>
                      <a:endParaRPr lang="de-CH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Kly</a:t>
                      </a:r>
                      <a:r>
                        <a:rPr lang="de-CH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. power </a:t>
                      </a:r>
                      <a:r>
                        <a:rPr lang="de-CH" sz="1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spec</a:t>
                      </a:r>
                      <a:r>
                        <a:rPr lang="de-CH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. [MW]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31053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linac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2004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28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14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200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80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3710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e-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linac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2806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16 / 14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8 / 7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28 / 32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200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70 / 92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2437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c-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linac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2806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62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31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400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57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396912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 bwMode="auto">
          <a:xfrm>
            <a:off x="773057" y="2502647"/>
            <a:ext cx="4406045" cy="113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Cost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model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assumption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: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CH" sz="1800" dirty="0" smtClean="0">
              <a:solidFill>
                <a:srgbClr val="1B34E9"/>
              </a:solidFill>
              <a:latin typeface="+mn-lt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Cost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acc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. </a:t>
            </a:r>
            <a:r>
              <a:rPr lang="de-CH" sz="1800" dirty="0" err="1">
                <a:solidFill>
                  <a:srgbClr val="1B34E9"/>
                </a:solidFill>
                <a:latin typeface="+mn-lt"/>
              </a:rPr>
              <a:t>s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tructure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: 140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kCHF</a:t>
            </a:r>
            <a:endParaRPr lang="de-CH" sz="1800" dirty="0">
              <a:solidFill>
                <a:srgbClr val="1B34E9"/>
              </a:solidFill>
              <a:latin typeface="+mn-lt"/>
            </a:endParaRPr>
          </a:p>
          <a:p>
            <a:pPr lvl="1">
              <a:buClr>
                <a:srgbClr val="FF0000"/>
              </a:buClr>
            </a:pPr>
            <a:endParaRPr lang="de-CH" dirty="0" smtClean="0">
              <a:solidFill>
                <a:srgbClr val="1B34E9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CH" dirty="0"/>
          </a:p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02" y="4490697"/>
            <a:ext cx="3240000" cy="2253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95" y="2258237"/>
            <a:ext cx="3240000" cy="22539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26432" y="3729388"/>
            <a:ext cx="4398821" cy="200592"/>
            <a:chOff x="4218288" y="6480095"/>
            <a:chExt cx="3995518" cy="200592"/>
          </a:xfrm>
        </p:grpSpPr>
        <p:sp>
          <p:nvSpPr>
            <p:cNvPr id="15" name="Title 2"/>
            <p:cNvSpPr txBox="1">
              <a:spLocks/>
            </p:cNvSpPr>
            <p:nvPr/>
          </p:nvSpPr>
          <p:spPr bwMode="auto">
            <a:xfrm>
              <a:off x="4294343" y="6480095"/>
              <a:ext cx="3919463" cy="20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kern="1000" spc="0">
                  <a:solidFill>
                    <a:srgbClr val="686868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de-CH" sz="1000" dirty="0" smtClean="0">
                  <a:solidFill>
                    <a:srgbClr val="FF0000"/>
                  </a:solidFill>
                </a:rPr>
                <a:t>: e-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linac</a:t>
              </a:r>
              <a:r>
                <a:rPr lang="de-CH" sz="1000" dirty="0" smtClean="0">
                  <a:solidFill>
                    <a:srgbClr val="FF0000"/>
                  </a:solidFill>
                </a:rPr>
                <a:t> 70 - </a:t>
              </a:r>
              <a:r>
                <a:rPr lang="de-CH" sz="1000" dirty="0" err="1">
                  <a:solidFill>
                    <a:srgbClr val="FF0000"/>
                  </a:solidFill>
                </a:rPr>
                <a:t>a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ssumes</a:t>
              </a:r>
              <a:r>
                <a:rPr lang="de-CH" sz="1000" dirty="0" smtClean="0">
                  <a:solidFill>
                    <a:srgbClr val="FF0000"/>
                  </a:solidFill>
                </a:rPr>
                <a:t> 800 </a:t>
              </a:r>
              <a:r>
                <a:rPr lang="de-CH" sz="1000" dirty="0" err="1">
                  <a:solidFill>
                    <a:srgbClr val="FF0000"/>
                  </a:solidFill>
                </a:rPr>
                <a:t>kCHF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for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modulator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and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smtClean="0">
                  <a:solidFill>
                    <a:srgbClr val="FF0000"/>
                  </a:solidFill>
                </a:rPr>
                <a:t>250 </a:t>
              </a:r>
              <a:r>
                <a:rPr lang="de-CH" sz="1000" dirty="0" err="1">
                  <a:solidFill>
                    <a:srgbClr val="FF0000"/>
                  </a:solidFill>
                </a:rPr>
                <a:t>kCHF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for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klystron</a:t>
              </a:r>
              <a:endParaRPr lang="de-CH" dirty="0"/>
            </a:p>
            <a:p>
              <a:endParaRPr lang="de-CH" dirty="0"/>
            </a:p>
          </p:txBody>
        </p:sp>
        <p:sp>
          <p:nvSpPr>
            <p:cNvPr id="16" name="Flowchart: Connector 15"/>
            <p:cNvSpPr/>
            <p:nvPr/>
          </p:nvSpPr>
          <p:spPr bwMode="auto">
            <a:xfrm>
              <a:off x="4218288" y="6550875"/>
              <a:ext cx="36000" cy="360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8932" y="4039183"/>
            <a:ext cx="4398821" cy="200592"/>
            <a:chOff x="1553982" y="3537018"/>
            <a:chExt cx="4398821" cy="200592"/>
          </a:xfrm>
        </p:grpSpPr>
        <p:sp>
          <p:nvSpPr>
            <p:cNvPr id="18" name="Title 2"/>
            <p:cNvSpPr txBox="1">
              <a:spLocks/>
            </p:cNvSpPr>
            <p:nvPr/>
          </p:nvSpPr>
          <p:spPr bwMode="auto">
            <a:xfrm>
              <a:off x="1637714" y="3537018"/>
              <a:ext cx="4315089" cy="20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kern="1000" spc="0">
                  <a:solidFill>
                    <a:srgbClr val="686868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de-CH" sz="1000" dirty="0" smtClean="0">
                  <a:solidFill>
                    <a:srgbClr val="F842FC"/>
                  </a:solidFill>
                </a:rPr>
                <a:t>: e-</a:t>
              </a:r>
              <a:r>
                <a:rPr lang="de-CH" sz="1000" dirty="0" err="1" smtClean="0">
                  <a:solidFill>
                    <a:srgbClr val="F842FC"/>
                  </a:solidFill>
                </a:rPr>
                <a:t>linac</a:t>
              </a:r>
              <a:r>
                <a:rPr lang="de-CH" sz="1000" dirty="0" smtClean="0">
                  <a:solidFill>
                    <a:srgbClr val="F842FC"/>
                  </a:solidFill>
                </a:rPr>
                <a:t> 92 - </a:t>
              </a:r>
              <a:r>
                <a:rPr lang="de-CH" sz="1000" dirty="0" err="1">
                  <a:solidFill>
                    <a:srgbClr val="F842FC"/>
                  </a:solidFill>
                </a:rPr>
                <a:t>a</a:t>
              </a:r>
              <a:r>
                <a:rPr lang="de-CH" sz="1000" dirty="0" err="1" smtClean="0">
                  <a:solidFill>
                    <a:srgbClr val="F842FC"/>
                  </a:solidFill>
                </a:rPr>
                <a:t>ssumes</a:t>
              </a:r>
              <a:r>
                <a:rPr lang="de-CH" sz="1000" dirty="0" smtClean="0">
                  <a:solidFill>
                    <a:srgbClr val="F842FC"/>
                  </a:solidFill>
                </a:rPr>
                <a:t> 850 </a:t>
              </a:r>
              <a:r>
                <a:rPr lang="de-CH" sz="1000" dirty="0" err="1">
                  <a:solidFill>
                    <a:srgbClr val="F842FC"/>
                  </a:solidFill>
                </a:rPr>
                <a:t>kCHF</a:t>
              </a:r>
              <a:r>
                <a:rPr lang="de-CH" sz="1000" dirty="0">
                  <a:solidFill>
                    <a:srgbClr val="F842FC"/>
                  </a:solidFill>
                </a:rPr>
                <a:t> </a:t>
              </a:r>
              <a:r>
                <a:rPr lang="de-CH" sz="1000" dirty="0" err="1">
                  <a:solidFill>
                    <a:srgbClr val="F842FC"/>
                  </a:solidFill>
                </a:rPr>
                <a:t>for</a:t>
              </a:r>
              <a:r>
                <a:rPr lang="de-CH" sz="1000" dirty="0">
                  <a:solidFill>
                    <a:srgbClr val="F842FC"/>
                  </a:solidFill>
                </a:rPr>
                <a:t> </a:t>
              </a:r>
              <a:r>
                <a:rPr lang="de-CH" sz="1000" dirty="0" err="1">
                  <a:solidFill>
                    <a:srgbClr val="F842FC"/>
                  </a:solidFill>
                </a:rPr>
                <a:t>modulator</a:t>
              </a:r>
              <a:r>
                <a:rPr lang="de-CH" sz="1000" dirty="0">
                  <a:solidFill>
                    <a:srgbClr val="F842FC"/>
                  </a:solidFill>
                </a:rPr>
                <a:t> </a:t>
              </a:r>
              <a:r>
                <a:rPr lang="de-CH" sz="1000" dirty="0" err="1">
                  <a:solidFill>
                    <a:srgbClr val="F842FC"/>
                  </a:solidFill>
                </a:rPr>
                <a:t>and</a:t>
              </a:r>
              <a:r>
                <a:rPr lang="de-CH" sz="1000" dirty="0">
                  <a:solidFill>
                    <a:srgbClr val="F842FC"/>
                  </a:solidFill>
                </a:rPr>
                <a:t> </a:t>
              </a:r>
              <a:r>
                <a:rPr lang="de-CH" sz="1000" dirty="0" smtClean="0">
                  <a:solidFill>
                    <a:srgbClr val="F842FC"/>
                  </a:solidFill>
                </a:rPr>
                <a:t>280 </a:t>
              </a:r>
              <a:r>
                <a:rPr lang="de-CH" sz="1000" dirty="0" err="1">
                  <a:solidFill>
                    <a:srgbClr val="F842FC"/>
                  </a:solidFill>
                </a:rPr>
                <a:t>kCHF</a:t>
              </a:r>
              <a:r>
                <a:rPr lang="de-CH" sz="1000" dirty="0">
                  <a:solidFill>
                    <a:srgbClr val="F842FC"/>
                  </a:solidFill>
                </a:rPr>
                <a:t> </a:t>
              </a:r>
              <a:r>
                <a:rPr lang="de-CH" sz="1000" dirty="0" err="1">
                  <a:solidFill>
                    <a:srgbClr val="F842FC"/>
                  </a:solidFill>
                </a:rPr>
                <a:t>for</a:t>
              </a:r>
              <a:r>
                <a:rPr lang="de-CH" sz="1000" dirty="0">
                  <a:solidFill>
                    <a:srgbClr val="F842FC"/>
                  </a:solidFill>
                </a:rPr>
                <a:t> </a:t>
              </a:r>
              <a:r>
                <a:rPr lang="de-CH" sz="1000" dirty="0" err="1">
                  <a:solidFill>
                    <a:srgbClr val="F842FC"/>
                  </a:solidFill>
                </a:rPr>
                <a:t>klystron</a:t>
              </a:r>
              <a:endParaRPr lang="de-CH" dirty="0">
                <a:solidFill>
                  <a:srgbClr val="F842FC"/>
                </a:solidFill>
              </a:endParaRPr>
            </a:p>
            <a:p>
              <a:endParaRPr lang="de-CH" dirty="0"/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1553982" y="3607798"/>
              <a:ext cx="39634" cy="36000"/>
            </a:xfrm>
            <a:prstGeom prst="flowChartConnector">
              <a:avLst/>
            </a:prstGeom>
            <a:solidFill>
              <a:srgbClr val="F842F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7031568" y="265636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10.6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7603054" y="502731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842FC"/>
                </a:solidFill>
                <a:latin typeface="Calibri" panose="020F0502020204030204"/>
                <a:ea typeface="+mn-ea"/>
                <a:cs typeface="+mn-cs"/>
              </a:rPr>
              <a:t>9.9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842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18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HE-</a:t>
            </a:r>
            <a:r>
              <a:rPr lang="en-US" dirty="0" err="1"/>
              <a:t>linac</a:t>
            </a:r>
            <a:r>
              <a:rPr lang="en-US" dirty="0"/>
              <a:t> – S-band </a:t>
            </a:r>
            <a:r>
              <a:rPr lang="en-US" dirty="0" smtClean="0"/>
              <a:t>option – </a:t>
            </a:r>
            <a:r>
              <a:rPr lang="en-US" dirty="0" err="1" smtClean="0"/>
              <a:t>Kly</a:t>
            </a:r>
            <a:r>
              <a:rPr lang="en-US" dirty="0" smtClean="0"/>
              <a:t>. spec. 70 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DF41AA9-53D3-28C3-7CF7-8505A8718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14479"/>
              </p:ext>
            </p:extLst>
          </p:nvPr>
        </p:nvGraphicFramePr>
        <p:xfrm>
          <a:off x="838200" y="838200"/>
          <a:ext cx="821585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25">
                  <a:extLst>
                    <a:ext uri="{9D8B030D-6E8A-4147-A177-3AD203B41FA5}">
                      <a16:colId xmlns:a16="http://schemas.microsoft.com/office/drawing/2014/main" val="715099044"/>
                    </a:ext>
                  </a:extLst>
                </a:gridCol>
                <a:gridCol w="1004341">
                  <a:extLst>
                    <a:ext uri="{9D8B030D-6E8A-4147-A177-3AD203B41FA5}">
                      <a16:colId xmlns:a16="http://schemas.microsoft.com/office/drawing/2014/main" val="727029768"/>
                    </a:ext>
                  </a:extLst>
                </a:gridCol>
                <a:gridCol w="3972393">
                  <a:extLst>
                    <a:ext uri="{9D8B030D-6E8A-4147-A177-3AD203B41FA5}">
                      <a16:colId xmlns:a16="http://schemas.microsoft.com/office/drawing/2014/main" val="2523833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17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Accelerating structure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a/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=0.15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Tab. 2,</a:t>
                      </a:r>
                      <a:r>
                        <a:rPr lang="en-US" sz="1400" baseline="0" dirty="0" smtClean="0"/>
                        <a:t> Pommerenke et al., pp. 707-710, LINAC 2022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1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Repetition rate [Hz]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1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</a:t>
                      </a:r>
                      <a:r>
                        <a:rPr lang="en-US" sz="1400" dirty="0" smtClean="0"/>
                        <a:t>[MHz</a:t>
                      </a:r>
                      <a:r>
                        <a:rPr lang="en-US" sz="1400" dirty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2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Aperture radius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46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 [m]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74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Filling time [ns]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0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SLED coupling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8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</a:t>
                      </a:r>
                      <a:r>
                        <a:rPr lang="en-US" sz="1400" dirty="0" smtClean="0"/>
                        <a:t>RF pulse </a:t>
                      </a:r>
                      <a:r>
                        <a:rPr lang="en-US" sz="1400" dirty="0"/>
                        <a:t>length [µs]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9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Average gradient [MV/m]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27.8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/ 19.4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2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power per structure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26.7 / 13.0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RF voltage per structure [MV]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83.3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/ 58.3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0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Energy gain per structure [MeV]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83.3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/ 58.3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On-crest operation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1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Structure average power [kW]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 / 7.8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output power specification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Assuming 15 % WG losses</a:t>
                      </a:r>
                      <a:r>
                        <a:rPr lang="en-GB" sz="1400" baseline="0" dirty="0"/>
                        <a:t> and operation at 90 % </a:t>
                      </a:r>
                      <a:r>
                        <a:rPr lang="en-GB" sz="1400" baseline="0" dirty="0" err="1"/>
                        <a:t>kly</a:t>
                      </a:r>
                      <a:r>
                        <a:rPr lang="en-GB" sz="1400" baseline="0" dirty="0"/>
                        <a:t>. output power spec.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4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per klystron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 / 4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</a:t>
                      </a:r>
                      <a:r>
                        <a:rPr lang="en-US" sz="1400" baseline="0" dirty="0"/>
                        <a:t>for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14 GeV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/>
                        <a:t>gain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168 / 240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3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modules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84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/ 60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6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467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S-band option </a:t>
            </a:r>
            <a:r>
              <a:rPr lang="en-US" dirty="0"/>
              <a:t>– </a:t>
            </a:r>
            <a:r>
              <a:rPr lang="en-US" dirty="0" err="1"/>
              <a:t>Kly</a:t>
            </a:r>
            <a:r>
              <a:rPr lang="en-US" dirty="0"/>
              <a:t>. spec. 70 MW – </a:t>
            </a:r>
            <a:r>
              <a:rPr lang="en-US" dirty="0" smtClean="0"/>
              <a:t>RF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803037" y="846238"/>
            <a:ext cx="7906250" cy="13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Same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structure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than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for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e-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linac</a:t>
            </a:r>
            <a:endParaRPr lang="de-CH" sz="1800" dirty="0" smtClean="0">
              <a:solidFill>
                <a:srgbClr val="1B34E9"/>
              </a:solidFill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34E9"/>
                </a:solidFill>
                <a:latin typeface="+mn-lt"/>
              </a:rPr>
              <a:t>Klystron output power specification </a:t>
            </a:r>
            <a:r>
              <a:rPr lang="en-US" sz="1800" dirty="0" smtClean="0">
                <a:solidFill>
                  <a:srgbClr val="1B34E9"/>
                </a:solidFill>
                <a:latin typeface="+mn-lt"/>
              </a:rPr>
              <a:t>of 70 MW</a:t>
            </a:r>
            <a:endParaRPr lang="de-CH" sz="1800" dirty="0" smtClean="0">
              <a:solidFill>
                <a:srgbClr val="1B34E9"/>
              </a:solidFill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Cost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model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assumption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: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Cost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acc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. </a:t>
            </a:r>
            <a:r>
              <a:rPr lang="de-CH" sz="1800" dirty="0" err="1">
                <a:solidFill>
                  <a:srgbClr val="1B34E9"/>
                </a:solidFill>
                <a:latin typeface="+mn-lt"/>
              </a:rPr>
              <a:t>s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tructure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: 140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kCHF</a:t>
            </a:r>
            <a:endParaRPr lang="de-CH" dirty="0" smtClean="0">
              <a:solidFill>
                <a:srgbClr val="1B34E9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CH" dirty="0"/>
          </a:p>
          <a:p>
            <a:endParaRPr lang="de-CH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22068"/>
              </p:ext>
            </p:extLst>
          </p:nvPr>
        </p:nvGraphicFramePr>
        <p:xfrm>
          <a:off x="247338" y="2374122"/>
          <a:ext cx="8626840" cy="1219558"/>
        </p:xfrm>
        <a:graphic>
          <a:graphicData uri="http://schemas.openxmlformats.org/drawingml/2006/table">
            <a:tbl>
              <a:tblPr firstRow="1" bandRow="1"/>
              <a:tblGrid>
                <a:gridCol w="2173573">
                  <a:extLst>
                    <a:ext uri="{9D8B030D-6E8A-4147-A177-3AD203B41FA5}">
                      <a16:colId xmlns:a16="http://schemas.microsoft.com/office/drawing/2014/main" val="3324495452"/>
                    </a:ext>
                  </a:extLst>
                </a:gridCol>
                <a:gridCol w="1026827">
                  <a:extLst>
                    <a:ext uri="{9D8B030D-6E8A-4147-A177-3AD203B41FA5}">
                      <a16:colId xmlns:a16="http://schemas.microsoft.com/office/drawing/2014/main" val="1232723406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3629797659"/>
                    </a:ext>
                  </a:extLst>
                </a:gridCol>
                <a:gridCol w="1903751">
                  <a:extLst>
                    <a:ext uri="{9D8B030D-6E8A-4147-A177-3AD203B41FA5}">
                      <a16:colId xmlns:a16="http://schemas.microsoft.com/office/drawing/2014/main" val="3747300116"/>
                    </a:ext>
                  </a:extLst>
                </a:gridCol>
                <a:gridCol w="1678899">
                  <a:extLst>
                    <a:ext uri="{9D8B030D-6E8A-4147-A177-3AD203B41FA5}">
                      <a16:colId xmlns:a16="http://schemas.microsoft.com/office/drawing/2014/main" val="1930590347"/>
                    </a:ext>
                  </a:extLst>
                </a:gridCol>
              </a:tblGrid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Options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structures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gradient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[MV/m]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RF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modules</a:t>
                      </a:r>
                      <a:endParaRPr lang="de-CH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length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[m]</a:t>
                      </a:r>
                      <a:endParaRPr lang="de-CH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31053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per module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168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27.8</a:t>
                      </a:r>
                      <a:endParaRPr lang="de-CH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84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504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3710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per module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240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19.4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60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720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243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" y="3587572"/>
            <a:ext cx="4320000" cy="3005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52" y="3591873"/>
            <a:ext cx="4320000" cy="30052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94229" y="6592517"/>
            <a:ext cx="3995518" cy="200592"/>
            <a:chOff x="4218288" y="6480095"/>
            <a:chExt cx="3995518" cy="200592"/>
          </a:xfrm>
        </p:grpSpPr>
        <p:sp>
          <p:nvSpPr>
            <p:cNvPr id="13" name="Title 2"/>
            <p:cNvSpPr txBox="1">
              <a:spLocks/>
            </p:cNvSpPr>
            <p:nvPr/>
          </p:nvSpPr>
          <p:spPr bwMode="auto">
            <a:xfrm>
              <a:off x="4294343" y="6480095"/>
              <a:ext cx="3919463" cy="20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kern="1000" spc="0">
                  <a:solidFill>
                    <a:srgbClr val="686868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de-CH" sz="1000" dirty="0" smtClean="0">
                  <a:solidFill>
                    <a:srgbClr val="FF0000"/>
                  </a:solidFill>
                </a:rPr>
                <a:t>: </a:t>
              </a:r>
              <a:r>
                <a:rPr lang="de-CH" sz="1000" dirty="0">
                  <a:solidFill>
                    <a:srgbClr val="FF0000"/>
                  </a:solidFill>
                </a:rPr>
                <a:t>Assumes </a:t>
              </a:r>
              <a:r>
                <a:rPr lang="de-CH" sz="1000" dirty="0" smtClean="0">
                  <a:solidFill>
                    <a:srgbClr val="FF0000"/>
                  </a:solidFill>
                </a:rPr>
                <a:t>800 </a:t>
              </a:r>
              <a:r>
                <a:rPr lang="de-CH" sz="1000" dirty="0" err="1">
                  <a:solidFill>
                    <a:srgbClr val="FF0000"/>
                  </a:solidFill>
                </a:rPr>
                <a:t>kCHF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for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modulator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and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smtClean="0">
                  <a:solidFill>
                    <a:srgbClr val="FF0000"/>
                  </a:solidFill>
                </a:rPr>
                <a:t>250 </a:t>
              </a:r>
              <a:r>
                <a:rPr lang="de-CH" sz="1000" dirty="0" err="1">
                  <a:solidFill>
                    <a:srgbClr val="FF0000"/>
                  </a:solidFill>
                </a:rPr>
                <a:t>kCHF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for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klystron</a:t>
              </a:r>
              <a:endParaRPr lang="de-CH" dirty="0"/>
            </a:p>
            <a:p>
              <a:endParaRPr lang="de-CH" dirty="0"/>
            </a:p>
          </p:txBody>
        </p:sp>
        <p:sp>
          <p:nvSpPr>
            <p:cNvPr id="14" name="Flowchart: Connector 13"/>
            <p:cNvSpPr/>
            <p:nvPr/>
          </p:nvSpPr>
          <p:spPr bwMode="auto">
            <a:xfrm>
              <a:off x="4218288" y="6550875"/>
              <a:ext cx="36000" cy="360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1575149" y="414039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111.7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5894719" y="412981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96.6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41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25" y="3844298"/>
            <a:ext cx="4320000" cy="30052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S-band option – </a:t>
            </a:r>
            <a:r>
              <a:rPr lang="en-US" dirty="0" err="1"/>
              <a:t>Kly</a:t>
            </a:r>
            <a:r>
              <a:rPr lang="en-US" dirty="0"/>
              <a:t>. spec. </a:t>
            </a:r>
            <a:r>
              <a:rPr lang="en-US" dirty="0" smtClean="0"/>
              <a:t>70 </a:t>
            </a:r>
            <a:r>
              <a:rPr lang="en-US" dirty="0"/>
              <a:t>MW – RF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6" y="3852470"/>
            <a:ext cx="4320000" cy="3005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97" y="677981"/>
            <a:ext cx="4320000" cy="3005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" y="675693"/>
            <a:ext cx="4320000" cy="300521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54189" y="3721908"/>
            <a:ext cx="3995518" cy="200592"/>
            <a:chOff x="4218288" y="6480095"/>
            <a:chExt cx="3995518" cy="200592"/>
          </a:xfrm>
        </p:grpSpPr>
        <p:sp>
          <p:nvSpPr>
            <p:cNvPr id="18" name="Title 2"/>
            <p:cNvSpPr txBox="1">
              <a:spLocks/>
            </p:cNvSpPr>
            <p:nvPr/>
          </p:nvSpPr>
          <p:spPr bwMode="auto">
            <a:xfrm>
              <a:off x="4294343" y="6480095"/>
              <a:ext cx="3919463" cy="20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kern="1000" spc="0">
                  <a:solidFill>
                    <a:srgbClr val="686868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de-CH" sz="1000" dirty="0" smtClean="0">
                  <a:solidFill>
                    <a:srgbClr val="FF0000"/>
                  </a:solidFill>
                </a:rPr>
                <a:t>: Assumes 800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kCHF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for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modulator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and</a:t>
              </a:r>
              <a:r>
                <a:rPr lang="de-CH" sz="1000" dirty="0" smtClean="0">
                  <a:solidFill>
                    <a:srgbClr val="FF0000"/>
                  </a:solidFill>
                </a:rPr>
                <a:t> 250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kCHF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for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klystron</a:t>
              </a:r>
              <a:endParaRPr lang="de-CH" dirty="0"/>
            </a:p>
            <a:p>
              <a:endParaRPr lang="de-CH" dirty="0"/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4218288" y="6550875"/>
              <a:ext cx="36000" cy="360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1545169" y="124729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21.7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5863403" y="1246602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134.2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1570154" y="4405222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21.2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5888388" y="4404531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26.2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05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HE-</a:t>
            </a:r>
            <a:r>
              <a:rPr lang="en-US" dirty="0" err="1"/>
              <a:t>linac</a:t>
            </a:r>
            <a:r>
              <a:rPr lang="en-US" dirty="0"/>
              <a:t> – S-band option – </a:t>
            </a:r>
            <a:r>
              <a:rPr lang="en-US" dirty="0" err="1"/>
              <a:t>Kly</a:t>
            </a:r>
            <a:r>
              <a:rPr lang="en-US" dirty="0"/>
              <a:t>. spec. </a:t>
            </a:r>
            <a:r>
              <a:rPr lang="en-US" dirty="0" smtClean="0"/>
              <a:t>92 </a:t>
            </a:r>
            <a:r>
              <a:rPr lang="en-US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DF41AA9-53D3-28C3-7CF7-8505A8718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452642"/>
              </p:ext>
            </p:extLst>
          </p:nvPr>
        </p:nvGraphicFramePr>
        <p:xfrm>
          <a:off x="838200" y="838200"/>
          <a:ext cx="820836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25">
                  <a:extLst>
                    <a:ext uri="{9D8B030D-6E8A-4147-A177-3AD203B41FA5}">
                      <a16:colId xmlns:a16="http://schemas.microsoft.com/office/drawing/2014/main" val="715099044"/>
                    </a:ext>
                  </a:extLst>
                </a:gridCol>
                <a:gridCol w="1004341">
                  <a:extLst>
                    <a:ext uri="{9D8B030D-6E8A-4147-A177-3AD203B41FA5}">
                      <a16:colId xmlns:a16="http://schemas.microsoft.com/office/drawing/2014/main" val="727029768"/>
                    </a:ext>
                  </a:extLst>
                </a:gridCol>
                <a:gridCol w="3964898">
                  <a:extLst>
                    <a:ext uri="{9D8B030D-6E8A-4147-A177-3AD203B41FA5}">
                      <a16:colId xmlns:a16="http://schemas.microsoft.com/office/drawing/2014/main" val="2523833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17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Accelerating structure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a/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=0.15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Tab. 2,</a:t>
                      </a:r>
                      <a:r>
                        <a:rPr lang="en-US" sz="1400" baseline="0" dirty="0" smtClean="0"/>
                        <a:t> Pommerenke et al., pp. 707-710, LINAC 2022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1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Repetition rate [Hz]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1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</a:t>
                      </a:r>
                      <a:r>
                        <a:rPr lang="en-US" sz="1400" dirty="0" smtClean="0"/>
                        <a:t>[MHz</a:t>
                      </a:r>
                      <a:r>
                        <a:rPr lang="en-US" sz="1400" dirty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2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Aperture radius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46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 [m]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74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Filling time [ns]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0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SLED coupling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8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</a:t>
                      </a:r>
                      <a:r>
                        <a:rPr lang="en-US" sz="1400" dirty="0" smtClean="0"/>
                        <a:t>RF pulse </a:t>
                      </a:r>
                      <a:r>
                        <a:rPr lang="en-US" sz="1400" dirty="0"/>
                        <a:t>length [µs]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9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Average gradient [MV/m]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31.5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/ 22.4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2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power per structure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34.3 / 23.2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RF voltage per structure [MV]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94.6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/ 67.3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0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Energy gain per structure [MeV]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94.6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/ 67.3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On-crest operation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1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Structure average power [kW]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20.6 / 10.4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output power specification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92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Assuming 15 % WG losses</a:t>
                      </a:r>
                      <a:r>
                        <a:rPr lang="en-GB" sz="1400" baseline="0" dirty="0"/>
                        <a:t> and operation at 90 % </a:t>
                      </a:r>
                      <a:r>
                        <a:rPr lang="en-GB" sz="1400" baseline="0" dirty="0" err="1"/>
                        <a:t>kly</a:t>
                      </a:r>
                      <a:r>
                        <a:rPr lang="en-GB" sz="1400" baseline="0" dirty="0"/>
                        <a:t>. output power spec.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4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per klystron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 / 4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</a:t>
                      </a:r>
                      <a:r>
                        <a:rPr lang="en-US" sz="1400" baseline="0" dirty="0"/>
                        <a:t>for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14 GeV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/>
                        <a:t>gain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148 / 208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3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modules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74 / 52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6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508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S-band option – </a:t>
            </a:r>
            <a:r>
              <a:rPr lang="en-US" dirty="0" err="1"/>
              <a:t>Kly</a:t>
            </a:r>
            <a:r>
              <a:rPr lang="en-US" dirty="0"/>
              <a:t>. spec. </a:t>
            </a:r>
            <a:r>
              <a:rPr lang="en-US" dirty="0" smtClean="0"/>
              <a:t>92 </a:t>
            </a:r>
            <a:r>
              <a:rPr lang="en-US" dirty="0"/>
              <a:t>MW – RF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803037" y="846238"/>
            <a:ext cx="7906250" cy="13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Same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structure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than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for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e-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linac</a:t>
            </a:r>
            <a:endParaRPr lang="de-CH" sz="1800" dirty="0" smtClean="0">
              <a:solidFill>
                <a:srgbClr val="1B34E9"/>
              </a:solidFill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34E9"/>
                </a:solidFill>
                <a:latin typeface="+mn-lt"/>
              </a:rPr>
              <a:t>Klystron output power specification </a:t>
            </a:r>
            <a:r>
              <a:rPr lang="en-US" sz="1800" dirty="0" smtClean="0">
                <a:solidFill>
                  <a:srgbClr val="1B34E9"/>
                </a:solidFill>
                <a:latin typeface="+mn-lt"/>
              </a:rPr>
              <a:t>of 92 MW</a:t>
            </a:r>
            <a:endParaRPr lang="de-CH" sz="1800" dirty="0" smtClean="0">
              <a:solidFill>
                <a:srgbClr val="1B34E9"/>
              </a:solidFill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Cost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model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assumption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: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Cost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acc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. </a:t>
            </a:r>
            <a:r>
              <a:rPr lang="de-CH" sz="1800" dirty="0" err="1">
                <a:solidFill>
                  <a:srgbClr val="1B34E9"/>
                </a:solidFill>
                <a:latin typeface="+mn-lt"/>
              </a:rPr>
              <a:t>s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tructure</a:t>
            </a:r>
            <a:r>
              <a:rPr lang="de-CH" sz="1800" dirty="0" smtClean="0">
                <a:solidFill>
                  <a:srgbClr val="1B34E9"/>
                </a:solidFill>
                <a:latin typeface="+mn-lt"/>
              </a:rPr>
              <a:t>: 140 </a:t>
            </a:r>
            <a:r>
              <a:rPr lang="de-CH" sz="1800" dirty="0" err="1" smtClean="0">
                <a:solidFill>
                  <a:srgbClr val="1B34E9"/>
                </a:solidFill>
                <a:latin typeface="+mn-lt"/>
              </a:rPr>
              <a:t>kCHF</a:t>
            </a:r>
            <a:endParaRPr lang="de-CH" sz="1800" dirty="0">
              <a:solidFill>
                <a:srgbClr val="1B34E9"/>
              </a:solidFill>
              <a:latin typeface="+mn-lt"/>
            </a:endParaRPr>
          </a:p>
          <a:p>
            <a:pPr lvl="1">
              <a:buClr>
                <a:srgbClr val="FF0000"/>
              </a:buClr>
            </a:pPr>
            <a:endParaRPr lang="de-CH" dirty="0" smtClean="0">
              <a:solidFill>
                <a:srgbClr val="1B34E9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CH" dirty="0"/>
          </a:p>
          <a:p>
            <a:endParaRPr lang="de-CH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94229" y="6592517"/>
            <a:ext cx="3995518" cy="200592"/>
            <a:chOff x="4218288" y="6480095"/>
            <a:chExt cx="3995518" cy="200592"/>
          </a:xfrm>
        </p:grpSpPr>
        <p:sp>
          <p:nvSpPr>
            <p:cNvPr id="14" name="Title 2"/>
            <p:cNvSpPr txBox="1">
              <a:spLocks/>
            </p:cNvSpPr>
            <p:nvPr/>
          </p:nvSpPr>
          <p:spPr bwMode="auto">
            <a:xfrm>
              <a:off x="4294343" y="6480095"/>
              <a:ext cx="3919463" cy="20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kern="1000" spc="0">
                  <a:solidFill>
                    <a:srgbClr val="686868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de-CH" sz="1000" dirty="0" smtClean="0">
                  <a:solidFill>
                    <a:srgbClr val="FF0000"/>
                  </a:solidFill>
                </a:rPr>
                <a:t>: </a:t>
              </a:r>
              <a:r>
                <a:rPr lang="de-CH" sz="1000" dirty="0">
                  <a:solidFill>
                    <a:srgbClr val="FF0000"/>
                  </a:solidFill>
                </a:rPr>
                <a:t>Assumes 850 </a:t>
              </a:r>
              <a:r>
                <a:rPr lang="de-CH" sz="1000" dirty="0" err="1">
                  <a:solidFill>
                    <a:srgbClr val="FF0000"/>
                  </a:solidFill>
                </a:rPr>
                <a:t>kCHF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for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modulator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and</a:t>
              </a:r>
              <a:r>
                <a:rPr lang="de-CH" sz="1000" dirty="0">
                  <a:solidFill>
                    <a:srgbClr val="FF0000"/>
                  </a:solidFill>
                </a:rPr>
                <a:t> 280 </a:t>
              </a:r>
              <a:r>
                <a:rPr lang="de-CH" sz="1000" dirty="0" err="1">
                  <a:solidFill>
                    <a:srgbClr val="FF0000"/>
                  </a:solidFill>
                </a:rPr>
                <a:t>kCHF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for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>
                  <a:solidFill>
                    <a:srgbClr val="FF0000"/>
                  </a:solidFill>
                </a:rPr>
                <a:t>klystron</a:t>
              </a:r>
              <a:endParaRPr lang="de-CH" dirty="0"/>
            </a:p>
            <a:p>
              <a:endParaRPr lang="de-CH" dirty="0"/>
            </a:p>
          </p:txBody>
        </p:sp>
        <p:sp>
          <p:nvSpPr>
            <p:cNvPr id="15" name="Flowchart: Connector 14"/>
            <p:cNvSpPr/>
            <p:nvPr/>
          </p:nvSpPr>
          <p:spPr bwMode="auto">
            <a:xfrm>
              <a:off x="4218288" y="6550875"/>
              <a:ext cx="36000" cy="360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" y="3591287"/>
            <a:ext cx="4320000" cy="3005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82" y="3590970"/>
            <a:ext cx="4320000" cy="3005217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28073"/>
              </p:ext>
            </p:extLst>
          </p:nvPr>
        </p:nvGraphicFramePr>
        <p:xfrm>
          <a:off x="247338" y="2374122"/>
          <a:ext cx="8626840" cy="1219558"/>
        </p:xfrm>
        <a:graphic>
          <a:graphicData uri="http://schemas.openxmlformats.org/drawingml/2006/table">
            <a:tbl>
              <a:tblPr firstRow="1" bandRow="1"/>
              <a:tblGrid>
                <a:gridCol w="2173573">
                  <a:extLst>
                    <a:ext uri="{9D8B030D-6E8A-4147-A177-3AD203B41FA5}">
                      <a16:colId xmlns:a16="http://schemas.microsoft.com/office/drawing/2014/main" val="3324495452"/>
                    </a:ext>
                  </a:extLst>
                </a:gridCol>
                <a:gridCol w="1026827">
                  <a:extLst>
                    <a:ext uri="{9D8B030D-6E8A-4147-A177-3AD203B41FA5}">
                      <a16:colId xmlns:a16="http://schemas.microsoft.com/office/drawing/2014/main" val="1232723406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3629797659"/>
                    </a:ext>
                  </a:extLst>
                </a:gridCol>
                <a:gridCol w="1903751">
                  <a:extLst>
                    <a:ext uri="{9D8B030D-6E8A-4147-A177-3AD203B41FA5}">
                      <a16:colId xmlns:a16="http://schemas.microsoft.com/office/drawing/2014/main" val="3747300116"/>
                    </a:ext>
                  </a:extLst>
                </a:gridCol>
                <a:gridCol w="1678899">
                  <a:extLst>
                    <a:ext uri="{9D8B030D-6E8A-4147-A177-3AD203B41FA5}">
                      <a16:colId xmlns:a16="http://schemas.microsoft.com/office/drawing/2014/main" val="1930590347"/>
                    </a:ext>
                  </a:extLst>
                </a:gridCol>
              </a:tblGrid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Options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structures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gradient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[MV/m]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RF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modules</a:t>
                      </a:r>
                      <a:endParaRPr lang="de-CH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length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[m]</a:t>
                      </a:r>
                      <a:endParaRPr lang="de-CH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31053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per module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148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31.5</a:t>
                      </a:r>
                      <a:endParaRPr lang="de-CH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74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444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3710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per module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208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22.4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52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624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24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2264694" y="4320278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104.3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6582928" y="431958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87.9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810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74" y="3851793"/>
            <a:ext cx="4320000" cy="30052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S-band option – </a:t>
            </a:r>
            <a:r>
              <a:rPr lang="en-US" dirty="0" err="1"/>
              <a:t>Kly</a:t>
            </a:r>
            <a:r>
              <a:rPr lang="en-US" dirty="0"/>
              <a:t>. spec. </a:t>
            </a:r>
            <a:r>
              <a:rPr lang="en-US" dirty="0" smtClean="0"/>
              <a:t>92 </a:t>
            </a:r>
            <a:r>
              <a:rPr lang="en-US" dirty="0"/>
              <a:t>MW – RF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5" y="3855385"/>
            <a:ext cx="4320000" cy="3005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37" y="672174"/>
            <a:ext cx="4320000" cy="3005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" y="675695"/>
            <a:ext cx="4320000" cy="300521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54189" y="3721908"/>
            <a:ext cx="3995518" cy="200592"/>
            <a:chOff x="4218288" y="6480095"/>
            <a:chExt cx="3995518" cy="200592"/>
          </a:xfrm>
        </p:grpSpPr>
        <p:sp>
          <p:nvSpPr>
            <p:cNvPr id="18" name="Title 2"/>
            <p:cNvSpPr txBox="1">
              <a:spLocks/>
            </p:cNvSpPr>
            <p:nvPr/>
          </p:nvSpPr>
          <p:spPr bwMode="auto">
            <a:xfrm>
              <a:off x="4294343" y="6480095"/>
              <a:ext cx="3919463" cy="20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kern="1000" spc="0">
                  <a:solidFill>
                    <a:srgbClr val="686868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de-CH" sz="1000" dirty="0" smtClean="0">
                  <a:solidFill>
                    <a:srgbClr val="FF0000"/>
                  </a:solidFill>
                </a:rPr>
                <a:t>: Assumes 850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kCHF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for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modulator</a:t>
              </a:r>
              <a:r>
                <a:rPr lang="de-CH" sz="1000" dirty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and</a:t>
              </a:r>
              <a:r>
                <a:rPr lang="de-CH" sz="1000" dirty="0" smtClean="0">
                  <a:solidFill>
                    <a:srgbClr val="FF0000"/>
                  </a:solidFill>
                </a:rPr>
                <a:t> 280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kCHF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for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klystron</a:t>
              </a:r>
              <a:endParaRPr lang="de-CH" dirty="0"/>
            </a:p>
            <a:p>
              <a:endParaRPr lang="de-CH" dirty="0"/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4218288" y="6550875"/>
              <a:ext cx="36000" cy="360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2249703" y="1404688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235.0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6567937" y="1403997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140.8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2302167" y="4575112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17.5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6620401" y="4574421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20.7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58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HE-</a:t>
            </a:r>
            <a:r>
              <a:rPr lang="en-US" dirty="0" err="1"/>
              <a:t>linac</a:t>
            </a:r>
            <a:r>
              <a:rPr lang="en-US" dirty="0"/>
              <a:t> – </a:t>
            </a:r>
            <a:r>
              <a:rPr lang="en-US" dirty="0" smtClean="0"/>
              <a:t>C-band </a:t>
            </a:r>
            <a:r>
              <a:rPr lang="en-US" dirty="0"/>
              <a:t>option – </a:t>
            </a:r>
            <a:r>
              <a:rPr lang="en-US" dirty="0" err="1"/>
              <a:t>Kly</a:t>
            </a:r>
            <a:r>
              <a:rPr lang="en-US" dirty="0"/>
              <a:t>. spec. </a:t>
            </a:r>
            <a:r>
              <a:rPr lang="en-US" dirty="0" smtClean="0"/>
              <a:t>50 </a:t>
            </a:r>
            <a:r>
              <a:rPr lang="en-US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DF41AA9-53D3-28C3-7CF7-8505A8718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257786"/>
              </p:ext>
            </p:extLst>
          </p:nvPr>
        </p:nvGraphicFramePr>
        <p:xfrm>
          <a:off x="838200" y="838200"/>
          <a:ext cx="8050967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25">
                  <a:extLst>
                    <a:ext uri="{9D8B030D-6E8A-4147-A177-3AD203B41FA5}">
                      <a16:colId xmlns:a16="http://schemas.microsoft.com/office/drawing/2014/main" val="715099044"/>
                    </a:ext>
                  </a:extLst>
                </a:gridCol>
                <a:gridCol w="1004341">
                  <a:extLst>
                    <a:ext uri="{9D8B030D-6E8A-4147-A177-3AD203B41FA5}">
                      <a16:colId xmlns:a16="http://schemas.microsoft.com/office/drawing/2014/main" val="727029768"/>
                    </a:ext>
                  </a:extLst>
                </a:gridCol>
                <a:gridCol w="3807501">
                  <a:extLst>
                    <a:ext uri="{9D8B030D-6E8A-4147-A177-3AD203B41FA5}">
                      <a16:colId xmlns:a16="http://schemas.microsoft.com/office/drawing/2014/main" val="2523833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17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Accelerating structure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a/</a:t>
                      </a:r>
                      <a:r>
                        <a:rPr lang="el-GR" sz="1400" b="1" dirty="0">
                          <a:solidFill>
                            <a:srgbClr val="FF0000"/>
                          </a:solidFill>
                        </a:rPr>
                        <a:t>λ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=0.12 !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1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Repetition rate [Hz]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1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</a:t>
                      </a:r>
                      <a:r>
                        <a:rPr lang="en-US" sz="1400" dirty="0" smtClean="0"/>
                        <a:t>[MHz</a:t>
                      </a:r>
                      <a:r>
                        <a:rPr lang="en-US" sz="1400" dirty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2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Aperture radius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6.4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Average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46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 [m]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74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Filling time [ns]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0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BOC </a:t>
                      </a:r>
                      <a:r>
                        <a:rPr lang="en-US" sz="1400" dirty="0"/>
                        <a:t>coupling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8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</a:t>
                      </a:r>
                      <a:r>
                        <a:rPr lang="en-US" sz="1400" dirty="0" smtClean="0"/>
                        <a:t>RF pulse </a:t>
                      </a:r>
                      <a:r>
                        <a:rPr lang="en-US" sz="1400" dirty="0"/>
                        <a:t>length [µs]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9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Average gradient [MV/m]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47.8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/ 33.4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2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power per structure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18.3 / 8.9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RF voltage per structure [MV]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94.6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/ 66.0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0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Energy gain per structure [MeV]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94.6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/ 66.0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On-crest operation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1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Structure average power [kW]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 / 5.3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output power specification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Assuming </a:t>
                      </a:r>
                      <a:r>
                        <a:rPr lang="en-GB" sz="1400" dirty="0" smtClean="0"/>
                        <a:t>19 </a:t>
                      </a:r>
                      <a:r>
                        <a:rPr lang="en-GB" sz="1400" dirty="0"/>
                        <a:t>% WG losses</a:t>
                      </a:r>
                      <a:r>
                        <a:rPr lang="en-GB" sz="1400" baseline="0" dirty="0"/>
                        <a:t> and operation at 90 % </a:t>
                      </a:r>
                      <a:r>
                        <a:rPr lang="en-GB" sz="1400" baseline="0" dirty="0" err="1"/>
                        <a:t>kly</a:t>
                      </a:r>
                      <a:r>
                        <a:rPr lang="en-GB" sz="1400" baseline="0" dirty="0"/>
                        <a:t>. output power spec.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4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per klystron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 / 4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</a:t>
                      </a:r>
                      <a:r>
                        <a:rPr lang="en-US" sz="1400" baseline="0" dirty="0"/>
                        <a:t>for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14 GeV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/>
                        <a:t>gain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148 / 212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3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modules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/ 53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6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1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10" y="3593638"/>
            <a:ext cx="4320000" cy="3005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" y="3591290"/>
            <a:ext cx="4320000" cy="30052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C-band </a:t>
            </a:r>
            <a:r>
              <a:rPr lang="en-US" dirty="0"/>
              <a:t>option – </a:t>
            </a:r>
            <a:r>
              <a:rPr lang="en-US" dirty="0" err="1"/>
              <a:t>Kly</a:t>
            </a:r>
            <a:r>
              <a:rPr lang="en-US" dirty="0"/>
              <a:t>. spec. </a:t>
            </a:r>
            <a:r>
              <a:rPr lang="en-US" dirty="0" smtClean="0"/>
              <a:t>50 </a:t>
            </a:r>
            <a:r>
              <a:rPr lang="en-US" dirty="0"/>
              <a:t>MW – RF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803037" y="846238"/>
            <a:ext cx="7906250" cy="13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1B34E9"/>
                </a:solidFill>
                <a:latin typeface="Calibri" panose="020F0502020204030204" pitchFamily="34" charset="0"/>
              </a:rPr>
              <a:t>SwissFEL BOC </a:t>
            </a:r>
            <a:r>
              <a:rPr lang="de-CH" sz="1800" dirty="0" err="1">
                <a:solidFill>
                  <a:srgbClr val="1B34E9"/>
                </a:solidFill>
                <a:latin typeface="Calibri" panose="020F0502020204030204" pitchFamily="34" charset="0"/>
              </a:rPr>
              <a:t>and</a:t>
            </a:r>
            <a:r>
              <a:rPr lang="de-CH" sz="1800" dirty="0">
                <a:solidFill>
                  <a:srgbClr val="1B34E9"/>
                </a:solidFill>
                <a:latin typeface="Calibri" panose="020F0502020204030204" pitchFamily="34" charset="0"/>
              </a:rPr>
              <a:t> </a:t>
            </a:r>
            <a:r>
              <a:rPr lang="de-CH" sz="1800" dirty="0" err="1">
                <a:solidFill>
                  <a:srgbClr val="1B34E9"/>
                </a:solidFill>
                <a:latin typeface="Calibri" panose="020F0502020204030204" pitchFamily="34" charset="0"/>
              </a:rPr>
              <a:t>acc</a:t>
            </a:r>
            <a:r>
              <a:rPr lang="de-CH" sz="1800" dirty="0">
                <a:solidFill>
                  <a:srgbClr val="1B34E9"/>
                </a:solidFill>
                <a:latin typeface="Calibri" panose="020F0502020204030204" pitchFamily="34" charset="0"/>
              </a:rPr>
              <a:t>. </a:t>
            </a:r>
            <a:r>
              <a:rPr lang="de-CH" sz="1800" dirty="0" err="1">
                <a:solidFill>
                  <a:srgbClr val="1B34E9"/>
                </a:solidFill>
                <a:latin typeface="Calibri" panose="020F0502020204030204" pitchFamily="34" charset="0"/>
              </a:rPr>
              <a:t>structure</a:t>
            </a:r>
            <a:r>
              <a:rPr lang="de-CH" sz="1800" dirty="0">
                <a:solidFill>
                  <a:srgbClr val="1B34E9"/>
                </a:solidFill>
                <a:latin typeface="Calibri" panose="020F0502020204030204" pitchFamily="34" charset="0"/>
              </a:rPr>
              <a:t> – </a:t>
            </a:r>
            <a:r>
              <a:rPr lang="de-CH" sz="1800" dirty="0">
                <a:solidFill>
                  <a:srgbClr val="FF0000"/>
                </a:solidFill>
                <a:latin typeface="Calibri" panose="020F0502020204030204" pitchFamily="34" charset="0"/>
              </a:rPr>
              <a:t>5712 MHz !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Klystron specs: 50 MW, 100 Hz </a:t>
            </a:r>
            <a:r>
              <a:rPr lang="en-US" sz="1800" dirty="0" err="1" smtClean="0">
                <a:solidFill>
                  <a:srgbClr val="1B34E9"/>
                </a:solidFill>
                <a:latin typeface="Calibri" panose="020F0502020204030204" pitchFamily="34" charset="0"/>
              </a:rPr>
              <a:t>rep.rate</a:t>
            </a:r>
            <a:r>
              <a:rPr lang="en-US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, 3 µs RF pulse length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BOC specs.: </a:t>
            </a:r>
            <a:r>
              <a:rPr lang="el-GR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β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=10, Q</a:t>
            </a:r>
            <a:r>
              <a:rPr lang="de-CH" sz="1800" baseline="-250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0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=216,000, M=2.12</a:t>
            </a:r>
            <a:r>
              <a:rPr lang="de-CH" sz="1800" dirty="0">
                <a:solidFill>
                  <a:srgbClr val="1B34E9"/>
                </a:solidFill>
                <a:latin typeface="Calibri" panose="020F0502020204030204" pitchFamily="34" charset="0"/>
              </a:rPr>
              <a:t>	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R</a:t>
            </a:r>
            <a:r>
              <a:rPr lang="de-CH" sz="1800" baseline="-250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eff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=247 M</a:t>
            </a:r>
            <a:r>
              <a:rPr lang="el-GR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Ω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/m</a:t>
            </a:r>
            <a:endParaRPr lang="de-CH" sz="1800" baseline="-25000" dirty="0" smtClean="0">
              <a:solidFill>
                <a:srgbClr val="1B34E9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CH" sz="1800" dirty="0" err="1" smtClean="0">
                <a:solidFill>
                  <a:srgbClr val="1B34E9"/>
                </a:solidFill>
                <a:latin typeface="Calibri" panose="020F0502020204030204" pitchFamily="34" charset="0"/>
              </a:rPr>
              <a:t>Cost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Calibri" panose="020F0502020204030204" pitchFamily="34" charset="0"/>
              </a:rPr>
              <a:t>model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Calibri" panose="020F0502020204030204" pitchFamily="34" charset="0"/>
              </a:rPr>
              <a:t>assumption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: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CH" sz="1800" dirty="0" err="1" smtClean="0">
                <a:solidFill>
                  <a:srgbClr val="1B34E9"/>
                </a:solidFill>
                <a:latin typeface="Calibri" panose="020F0502020204030204" pitchFamily="34" charset="0"/>
              </a:rPr>
              <a:t>Cost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 </a:t>
            </a:r>
            <a:r>
              <a:rPr lang="de-CH" sz="1800" dirty="0" err="1" smtClean="0">
                <a:solidFill>
                  <a:srgbClr val="1B34E9"/>
                </a:solidFill>
                <a:latin typeface="Calibri" panose="020F0502020204030204" pitchFamily="34" charset="0"/>
              </a:rPr>
              <a:t>acc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. </a:t>
            </a:r>
            <a:r>
              <a:rPr lang="de-CH" sz="1800" dirty="0" err="1">
                <a:solidFill>
                  <a:srgbClr val="1B34E9"/>
                </a:solidFill>
                <a:latin typeface="Calibri" panose="020F0502020204030204" pitchFamily="34" charset="0"/>
              </a:rPr>
              <a:t>s</a:t>
            </a:r>
            <a:r>
              <a:rPr lang="de-CH" sz="1800" dirty="0" err="1" smtClean="0">
                <a:solidFill>
                  <a:srgbClr val="1B34E9"/>
                </a:solidFill>
                <a:latin typeface="Calibri" panose="020F0502020204030204" pitchFamily="34" charset="0"/>
              </a:rPr>
              <a:t>tructure</a:t>
            </a:r>
            <a:r>
              <a:rPr lang="de-CH" sz="1800" dirty="0" smtClean="0">
                <a:solidFill>
                  <a:srgbClr val="1B34E9"/>
                </a:solidFill>
                <a:latin typeface="Calibri" panose="020F0502020204030204" pitchFamily="34" charset="0"/>
              </a:rPr>
              <a:t>: 140 </a:t>
            </a:r>
            <a:r>
              <a:rPr lang="de-CH" sz="1800" dirty="0" err="1" smtClean="0">
                <a:solidFill>
                  <a:srgbClr val="1B34E9"/>
                </a:solidFill>
                <a:latin typeface="Calibri" panose="020F0502020204030204" pitchFamily="34" charset="0"/>
              </a:rPr>
              <a:t>kCHF</a:t>
            </a:r>
            <a:endParaRPr lang="de-CH" sz="1800" dirty="0">
              <a:solidFill>
                <a:srgbClr val="1B34E9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FF0000"/>
              </a:buClr>
            </a:pPr>
            <a:endParaRPr lang="de-CH" dirty="0" smtClean="0">
              <a:solidFill>
                <a:srgbClr val="1B34E9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CH" dirty="0"/>
          </a:p>
          <a:p>
            <a:endParaRPr lang="de-CH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25892"/>
              </p:ext>
            </p:extLst>
          </p:nvPr>
        </p:nvGraphicFramePr>
        <p:xfrm>
          <a:off x="247338" y="2374122"/>
          <a:ext cx="8626840" cy="1219558"/>
        </p:xfrm>
        <a:graphic>
          <a:graphicData uri="http://schemas.openxmlformats.org/drawingml/2006/table">
            <a:tbl>
              <a:tblPr firstRow="1" bandRow="1"/>
              <a:tblGrid>
                <a:gridCol w="2173573">
                  <a:extLst>
                    <a:ext uri="{9D8B030D-6E8A-4147-A177-3AD203B41FA5}">
                      <a16:colId xmlns:a16="http://schemas.microsoft.com/office/drawing/2014/main" val="3324495452"/>
                    </a:ext>
                  </a:extLst>
                </a:gridCol>
                <a:gridCol w="1026827">
                  <a:extLst>
                    <a:ext uri="{9D8B030D-6E8A-4147-A177-3AD203B41FA5}">
                      <a16:colId xmlns:a16="http://schemas.microsoft.com/office/drawing/2014/main" val="1232723406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3629797659"/>
                    </a:ext>
                  </a:extLst>
                </a:gridCol>
                <a:gridCol w="1903751">
                  <a:extLst>
                    <a:ext uri="{9D8B030D-6E8A-4147-A177-3AD203B41FA5}">
                      <a16:colId xmlns:a16="http://schemas.microsoft.com/office/drawing/2014/main" val="3747300116"/>
                    </a:ext>
                  </a:extLst>
                </a:gridCol>
                <a:gridCol w="1678899">
                  <a:extLst>
                    <a:ext uri="{9D8B030D-6E8A-4147-A177-3AD203B41FA5}">
                      <a16:colId xmlns:a16="http://schemas.microsoft.com/office/drawing/2014/main" val="1930590347"/>
                    </a:ext>
                  </a:extLst>
                </a:gridCol>
              </a:tblGrid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Options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structures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gradient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[MV/m]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err="1" smtClean="0"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RF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modules</a:t>
                      </a:r>
                      <a:endParaRPr lang="de-CH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length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[m]</a:t>
                      </a:r>
                      <a:endParaRPr lang="de-CH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31053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per module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148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48 !</a:t>
                      </a:r>
                      <a:endParaRPr lang="de-CH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74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293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3710"/>
                  </a:ext>
                </a:extLst>
              </a:tr>
              <a:tr h="35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aseline="0" dirty="0" err="1" smtClean="0">
                          <a:latin typeface="Calibri" panose="020F0502020204030204" pitchFamily="34" charset="0"/>
                        </a:rPr>
                        <a:t>struct</a:t>
                      </a:r>
                      <a:r>
                        <a:rPr lang="de-CH" sz="1400" baseline="0" dirty="0" smtClean="0">
                          <a:latin typeface="Calibri" panose="020F0502020204030204" pitchFamily="34" charset="0"/>
                        </a:rPr>
                        <a:t>. per module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212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33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53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 smtClean="0">
                          <a:latin typeface="Calibri" panose="020F0502020204030204" pitchFamily="34" charset="0"/>
                        </a:rPr>
                        <a:t>419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2437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794229" y="6592517"/>
            <a:ext cx="3995518" cy="200592"/>
            <a:chOff x="4218288" y="6480095"/>
            <a:chExt cx="3995518" cy="200592"/>
          </a:xfrm>
        </p:grpSpPr>
        <p:sp>
          <p:nvSpPr>
            <p:cNvPr id="16" name="Title 2"/>
            <p:cNvSpPr txBox="1">
              <a:spLocks/>
            </p:cNvSpPr>
            <p:nvPr/>
          </p:nvSpPr>
          <p:spPr bwMode="auto">
            <a:xfrm>
              <a:off x="4294343" y="6480095"/>
              <a:ext cx="3919463" cy="20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kern="1000" spc="0">
                  <a:solidFill>
                    <a:srgbClr val="686868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de-CH" sz="1000" dirty="0" smtClean="0">
                  <a:solidFill>
                    <a:srgbClr val="FF0000"/>
                  </a:solidFill>
                </a:rPr>
                <a:t>: Based on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modulator</a:t>
              </a:r>
              <a:r>
                <a:rPr lang="de-CH" sz="1000" dirty="0" smtClean="0">
                  <a:solidFill>
                    <a:srgbClr val="FF0000"/>
                  </a:solidFill>
                </a:rPr>
                <a:t>,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klystron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and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acc</a:t>
              </a:r>
              <a:r>
                <a:rPr lang="de-CH" sz="1000" dirty="0" smtClean="0">
                  <a:solidFill>
                    <a:srgbClr val="FF0000"/>
                  </a:solidFill>
                </a:rPr>
                <a:t>. </a:t>
              </a:r>
              <a:r>
                <a:rPr lang="de-CH" sz="1000" dirty="0" err="1">
                  <a:solidFill>
                    <a:srgbClr val="FF0000"/>
                  </a:solidFill>
                </a:rPr>
                <a:t>s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truct</a:t>
              </a:r>
              <a:r>
                <a:rPr lang="de-CH" sz="1000" dirty="0" smtClean="0">
                  <a:solidFill>
                    <a:srgbClr val="FF0000"/>
                  </a:solidFill>
                </a:rPr>
                <a:t>.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cost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for</a:t>
              </a:r>
              <a:r>
                <a:rPr lang="de-CH" sz="1000" dirty="0" smtClean="0">
                  <a:solidFill>
                    <a:srgbClr val="FF0000"/>
                  </a:solidFill>
                </a:rPr>
                <a:t> SwissFEL</a:t>
              </a:r>
              <a:endParaRPr lang="de-CH" dirty="0"/>
            </a:p>
            <a:p>
              <a:endParaRPr lang="de-CH" dirty="0"/>
            </a:p>
          </p:txBody>
        </p:sp>
        <p:sp>
          <p:nvSpPr>
            <p:cNvPr id="2" name="Flowchart: Connector 1"/>
            <p:cNvSpPr/>
            <p:nvPr/>
          </p:nvSpPr>
          <p:spPr bwMode="auto">
            <a:xfrm>
              <a:off x="4218288" y="6550875"/>
              <a:ext cx="36000" cy="360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1177909" y="417787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94.0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5496143" y="4177186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82.2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8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FCC-</a:t>
            </a:r>
            <a:r>
              <a:rPr lang="de-CH" dirty="0" err="1" smtClean="0"/>
              <a:t>ee</a:t>
            </a:r>
            <a:r>
              <a:rPr lang="de-CH" dirty="0" smtClean="0"/>
              <a:t> </a:t>
            </a:r>
            <a:r>
              <a:rPr lang="de-CH" dirty="0" err="1" smtClean="0"/>
              <a:t>linacs</a:t>
            </a:r>
            <a:r>
              <a:rPr lang="de-CH" dirty="0" smtClean="0"/>
              <a:t> </a:t>
            </a:r>
            <a:r>
              <a:rPr lang="de-CH" dirty="0" err="1" smtClean="0"/>
              <a:t>injectors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50888" y="1276350"/>
            <a:ext cx="8278812" cy="205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7253288" y="2241550"/>
            <a:ext cx="739775" cy="7938"/>
          </a:xfrm>
          <a:custGeom>
            <a:avLst/>
            <a:gdLst>
              <a:gd name="T0" fmla="*/ 0 w 1076"/>
              <a:gd name="T1" fmla="*/ 12 h 12"/>
              <a:gd name="T2" fmla="*/ 0 w 1076"/>
              <a:gd name="T3" fmla="*/ 12 h 12"/>
              <a:gd name="T4" fmla="*/ 1076 w 1076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6" h="12">
                <a:moveTo>
                  <a:pt x="0" y="12"/>
                </a:moveTo>
                <a:lnTo>
                  <a:pt x="0" y="12"/>
                </a:lnTo>
                <a:lnTo>
                  <a:pt x="1076" y="0"/>
                </a:ln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4" name="Freeform 7"/>
          <p:cNvSpPr>
            <a:spLocks/>
          </p:cNvSpPr>
          <p:nvPr/>
        </p:nvSpPr>
        <p:spPr bwMode="auto">
          <a:xfrm>
            <a:off x="5675313" y="2249488"/>
            <a:ext cx="350837" cy="3175"/>
          </a:xfrm>
          <a:custGeom>
            <a:avLst/>
            <a:gdLst>
              <a:gd name="T0" fmla="*/ 0 w 510"/>
              <a:gd name="T1" fmla="*/ 0 h 4"/>
              <a:gd name="T2" fmla="*/ 0 w 510"/>
              <a:gd name="T3" fmla="*/ 0 h 4"/>
              <a:gd name="T4" fmla="*/ 510 w 510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0" h="4">
                <a:moveTo>
                  <a:pt x="0" y="0"/>
                </a:moveTo>
                <a:lnTo>
                  <a:pt x="0" y="0"/>
                </a:lnTo>
                <a:lnTo>
                  <a:pt x="510" y="4"/>
                </a:lnTo>
              </a:path>
            </a:pathLst>
          </a:custGeom>
          <a:noFill/>
          <a:ln w="20638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5" name="Freeform 8"/>
          <p:cNvSpPr>
            <a:spLocks/>
          </p:cNvSpPr>
          <p:nvPr/>
        </p:nvSpPr>
        <p:spPr bwMode="auto">
          <a:xfrm>
            <a:off x="6605588" y="2162175"/>
            <a:ext cx="650875" cy="174625"/>
          </a:xfrm>
          <a:custGeom>
            <a:avLst/>
            <a:gdLst>
              <a:gd name="T0" fmla="*/ 915 w 946"/>
              <a:gd name="T1" fmla="*/ 253 h 253"/>
              <a:gd name="T2" fmla="*/ 915 w 946"/>
              <a:gd name="T3" fmla="*/ 253 h 253"/>
              <a:gd name="T4" fmla="*/ 883 w 946"/>
              <a:gd name="T5" fmla="*/ 126 h 253"/>
              <a:gd name="T6" fmla="*/ 915 w 946"/>
              <a:gd name="T7" fmla="*/ 0 h 253"/>
              <a:gd name="T8" fmla="*/ 946 w 946"/>
              <a:gd name="T9" fmla="*/ 126 h 253"/>
              <a:gd name="T10" fmla="*/ 915 w 946"/>
              <a:gd name="T11" fmla="*/ 253 h 253"/>
              <a:gd name="T12" fmla="*/ 31 w 946"/>
              <a:gd name="T13" fmla="*/ 253 h 253"/>
              <a:gd name="T14" fmla="*/ 0 w 946"/>
              <a:gd name="T15" fmla="*/ 126 h 253"/>
              <a:gd name="T16" fmla="*/ 31 w 946"/>
              <a:gd name="T17" fmla="*/ 0 h 253"/>
              <a:gd name="T18" fmla="*/ 915 w 946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6" h="253">
                <a:moveTo>
                  <a:pt x="915" y="253"/>
                </a:moveTo>
                <a:lnTo>
                  <a:pt x="915" y="253"/>
                </a:lnTo>
                <a:cubicBezTo>
                  <a:pt x="897" y="253"/>
                  <a:pt x="883" y="196"/>
                  <a:pt x="883" y="126"/>
                </a:cubicBezTo>
                <a:cubicBezTo>
                  <a:pt x="883" y="56"/>
                  <a:pt x="897" y="0"/>
                  <a:pt x="915" y="0"/>
                </a:cubicBezTo>
                <a:cubicBezTo>
                  <a:pt x="932" y="0"/>
                  <a:pt x="946" y="56"/>
                  <a:pt x="946" y="126"/>
                </a:cubicBezTo>
                <a:cubicBezTo>
                  <a:pt x="946" y="196"/>
                  <a:pt x="932" y="253"/>
                  <a:pt x="915" y="253"/>
                </a:cubicBezTo>
                <a:lnTo>
                  <a:pt x="31" y="253"/>
                </a:lnTo>
                <a:cubicBezTo>
                  <a:pt x="14" y="253"/>
                  <a:pt x="0" y="196"/>
                  <a:pt x="0" y="126"/>
                </a:cubicBezTo>
                <a:cubicBezTo>
                  <a:pt x="0" y="56"/>
                  <a:pt x="14" y="0"/>
                  <a:pt x="31" y="0"/>
                </a:cubicBezTo>
                <a:lnTo>
                  <a:pt x="915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6664325" y="2147888"/>
            <a:ext cx="168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6746875" y="2147888"/>
            <a:ext cx="168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6829425" y="2147888"/>
            <a:ext cx="155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6899275" y="2147888"/>
            <a:ext cx="123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937375" y="2147888"/>
            <a:ext cx="171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7024688" y="2147888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7104063" y="2147888"/>
            <a:ext cx="155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Freeform 16"/>
          <p:cNvSpPr>
            <a:spLocks/>
          </p:cNvSpPr>
          <p:nvPr/>
        </p:nvSpPr>
        <p:spPr bwMode="auto">
          <a:xfrm>
            <a:off x="2909888" y="2033588"/>
            <a:ext cx="1958975" cy="174625"/>
          </a:xfrm>
          <a:custGeom>
            <a:avLst/>
            <a:gdLst>
              <a:gd name="T0" fmla="*/ 2849 w 2849"/>
              <a:gd name="T1" fmla="*/ 0 h 253"/>
              <a:gd name="T2" fmla="*/ 2849 w 2849"/>
              <a:gd name="T3" fmla="*/ 0 h 253"/>
              <a:gd name="T4" fmla="*/ 2817 w 2849"/>
              <a:gd name="T5" fmla="*/ 127 h 253"/>
              <a:gd name="T6" fmla="*/ 2849 w 2849"/>
              <a:gd name="T7" fmla="*/ 253 h 253"/>
              <a:gd name="T8" fmla="*/ 32 w 2849"/>
              <a:gd name="T9" fmla="*/ 253 h 253"/>
              <a:gd name="T10" fmla="*/ 0 w 2849"/>
              <a:gd name="T11" fmla="*/ 126 h 253"/>
              <a:gd name="T12" fmla="*/ 32 w 2849"/>
              <a:gd name="T13" fmla="*/ 0 h 253"/>
              <a:gd name="T14" fmla="*/ 2849 w 2849"/>
              <a:gd name="T1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49" h="253">
                <a:moveTo>
                  <a:pt x="2849" y="0"/>
                </a:moveTo>
                <a:lnTo>
                  <a:pt x="2849" y="0"/>
                </a:lnTo>
                <a:cubicBezTo>
                  <a:pt x="2831" y="0"/>
                  <a:pt x="2817" y="57"/>
                  <a:pt x="2817" y="127"/>
                </a:cubicBezTo>
                <a:cubicBezTo>
                  <a:pt x="2817" y="196"/>
                  <a:pt x="2831" y="253"/>
                  <a:pt x="2849" y="253"/>
                </a:cubicBezTo>
                <a:lnTo>
                  <a:pt x="32" y="253"/>
                </a:lnTo>
                <a:cubicBezTo>
                  <a:pt x="15" y="253"/>
                  <a:pt x="0" y="196"/>
                  <a:pt x="0" y="126"/>
                </a:cubicBezTo>
                <a:cubicBezTo>
                  <a:pt x="0" y="57"/>
                  <a:pt x="15" y="0"/>
                  <a:pt x="32" y="0"/>
                </a:cubicBezTo>
                <a:lnTo>
                  <a:pt x="2849" y="0"/>
                </a:lnTo>
                <a:close/>
              </a:path>
            </a:pathLst>
          </a:custGeom>
          <a:solidFill>
            <a:srgbClr val="FFF2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4" name="Freeform 17"/>
          <p:cNvSpPr>
            <a:spLocks/>
          </p:cNvSpPr>
          <p:nvPr/>
        </p:nvSpPr>
        <p:spPr bwMode="auto">
          <a:xfrm>
            <a:off x="4848225" y="2033588"/>
            <a:ext cx="42862" cy="174625"/>
          </a:xfrm>
          <a:custGeom>
            <a:avLst/>
            <a:gdLst>
              <a:gd name="T0" fmla="*/ 32 w 63"/>
              <a:gd name="T1" fmla="*/ 0 h 253"/>
              <a:gd name="T2" fmla="*/ 32 w 63"/>
              <a:gd name="T3" fmla="*/ 0 h 253"/>
              <a:gd name="T4" fmla="*/ 63 w 63"/>
              <a:gd name="T5" fmla="*/ 127 h 253"/>
              <a:gd name="T6" fmla="*/ 32 w 63"/>
              <a:gd name="T7" fmla="*/ 253 h 253"/>
              <a:gd name="T8" fmla="*/ 0 w 63"/>
              <a:gd name="T9" fmla="*/ 127 h 253"/>
              <a:gd name="T10" fmla="*/ 32 w 63"/>
              <a:gd name="T11" fmla="*/ 0 h 253"/>
              <a:gd name="T12" fmla="*/ 32 w 63"/>
              <a:gd name="T1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253">
                <a:moveTo>
                  <a:pt x="32" y="0"/>
                </a:moveTo>
                <a:lnTo>
                  <a:pt x="32" y="0"/>
                </a:lnTo>
                <a:cubicBezTo>
                  <a:pt x="49" y="0"/>
                  <a:pt x="63" y="57"/>
                  <a:pt x="63" y="127"/>
                </a:cubicBezTo>
                <a:cubicBezTo>
                  <a:pt x="63" y="196"/>
                  <a:pt x="49" y="253"/>
                  <a:pt x="32" y="253"/>
                </a:cubicBezTo>
                <a:cubicBezTo>
                  <a:pt x="14" y="253"/>
                  <a:pt x="0" y="196"/>
                  <a:pt x="0" y="127"/>
                </a:cubicBezTo>
                <a:cubicBezTo>
                  <a:pt x="0" y="57"/>
                  <a:pt x="14" y="0"/>
                  <a:pt x="32" y="0"/>
                </a:cubicBezTo>
                <a:lnTo>
                  <a:pt x="32" y="0"/>
                </a:lnTo>
                <a:close/>
              </a:path>
            </a:pathLst>
          </a:custGeom>
          <a:solidFill>
            <a:srgbClr val="FFF7E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5" name="Freeform 18"/>
          <p:cNvSpPr>
            <a:spLocks/>
          </p:cNvSpPr>
          <p:nvPr/>
        </p:nvSpPr>
        <p:spPr bwMode="auto">
          <a:xfrm>
            <a:off x="2909888" y="2033588"/>
            <a:ext cx="1981200" cy="174625"/>
          </a:xfrm>
          <a:custGeom>
            <a:avLst/>
            <a:gdLst>
              <a:gd name="T0" fmla="*/ 2849 w 2880"/>
              <a:gd name="T1" fmla="*/ 253 h 253"/>
              <a:gd name="T2" fmla="*/ 2849 w 2880"/>
              <a:gd name="T3" fmla="*/ 253 h 253"/>
              <a:gd name="T4" fmla="*/ 2817 w 2880"/>
              <a:gd name="T5" fmla="*/ 126 h 253"/>
              <a:gd name="T6" fmla="*/ 2849 w 2880"/>
              <a:gd name="T7" fmla="*/ 0 h 253"/>
              <a:gd name="T8" fmla="*/ 2880 w 2880"/>
              <a:gd name="T9" fmla="*/ 126 h 253"/>
              <a:gd name="T10" fmla="*/ 2849 w 2880"/>
              <a:gd name="T11" fmla="*/ 253 h 253"/>
              <a:gd name="T12" fmla="*/ 32 w 2880"/>
              <a:gd name="T13" fmla="*/ 253 h 253"/>
              <a:gd name="T14" fmla="*/ 0 w 2880"/>
              <a:gd name="T15" fmla="*/ 126 h 253"/>
              <a:gd name="T16" fmla="*/ 32 w 2880"/>
              <a:gd name="T17" fmla="*/ 0 h 253"/>
              <a:gd name="T18" fmla="*/ 2849 w 2880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253">
                <a:moveTo>
                  <a:pt x="2849" y="253"/>
                </a:moveTo>
                <a:lnTo>
                  <a:pt x="2849" y="253"/>
                </a:lnTo>
                <a:cubicBezTo>
                  <a:pt x="2831" y="253"/>
                  <a:pt x="2817" y="196"/>
                  <a:pt x="2817" y="126"/>
                </a:cubicBezTo>
                <a:cubicBezTo>
                  <a:pt x="2817" y="57"/>
                  <a:pt x="2831" y="0"/>
                  <a:pt x="2849" y="0"/>
                </a:cubicBezTo>
                <a:cubicBezTo>
                  <a:pt x="2866" y="0"/>
                  <a:pt x="2880" y="57"/>
                  <a:pt x="2880" y="126"/>
                </a:cubicBezTo>
                <a:cubicBezTo>
                  <a:pt x="2880" y="196"/>
                  <a:pt x="2866" y="253"/>
                  <a:pt x="2849" y="253"/>
                </a:cubicBezTo>
                <a:lnTo>
                  <a:pt x="32" y="253"/>
                </a:lnTo>
                <a:cubicBezTo>
                  <a:pt x="15" y="253"/>
                  <a:pt x="0" y="196"/>
                  <a:pt x="0" y="126"/>
                </a:cubicBezTo>
                <a:cubicBezTo>
                  <a:pt x="0" y="57"/>
                  <a:pt x="15" y="0"/>
                  <a:pt x="32" y="0"/>
                </a:cubicBezTo>
                <a:lnTo>
                  <a:pt x="2849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390900" y="2009775"/>
            <a:ext cx="173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3478213" y="2009775"/>
            <a:ext cx="173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3565525" y="2009775"/>
            <a:ext cx="217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3698875" y="2009775"/>
            <a:ext cx="217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3829050" y="2009775"/>
            <a:ext cx="173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3916363" y="2009775"/>
            <a:ext cx="171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003675" y="2009775"/>
            <a:ext cx="1222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041775" y="2009775"/>
            <a:ext cx="155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111625" y="2009775"/>
            <a:ext cx="123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149725" y="2009775"/>
            <a:ext cx="171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4237038" y="2009775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4316413" y="2009775"/>
            <a:ext cx="155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Freeform 31"/>
          <p:cNvSpPr>
            <a:spLocks/>
          </p:cNvSpPr>
          <p:nvPr/>
        </p:nvSpPr>
        <p:spPr bwMode="auto">
          <a:xfrm>
            <a:off x="6138863" y="2171700"/>
            <a:ext cx="198437" cy="174625"/>
          </a:xfrm>
          <a:custGeom>
            <a:avLst/>
            <a:gdLst>
              <a:gd name="T0" fmla="*/ 288 w 288"/>
              <a:gd name="T1" fmla="*/ 0 h 253"/>
              <a:gd name="T2" fmla="*/ 288 w 288"/>
              <a:gd name="T3" fmla="*/ 0 h 253"/>
              <a:gd name="T4" fmla="*/ 256 w 288"/>
              <a:gd name="T5" fmla="*/ 127 h 253"/>
              <a:gd name="T6" fmla="*/ 288 w 288"/>
              <a:gd name="T7" fmla="*/ 253 h 253"/>
              <a:gd name="T8" fmla="*/ 31 w 288"/>
              <a:gd name="T9" fmla="*/ 253 h 253"/>
              <a:gd name="T10" fmla="*/ 0 w 288"/>
              <a:gd name="T11" fmla="*/ 127 h 253"/>
              <a:gd name="T12" fmla="*/ 31 w 288"/>
              <a:gd name="T13" fmla="*/ 0 h 253"/>
              <a:gd name="T14" fmla="*/ 288 w 288"/>
              <a:gd name="T1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253">
                <a:moveTo>
                  <a:pt x="288" y="0"/>
                </a:moveTo>
                <a:lnTo>
                  <a:pt x="288" y="0"/>
                </a:lnTo>
                <a:cubicBezTo>
                  <a:pt x="271" y="0"/>
                  <a:pt x="256" y="57"/>
                  <a:pt x="256" y="127"/>
                </a:cubicBezTo>
                <a:cubicBezTo>
                  <a:pt x="256" y="196"/>
                  <a:pt x="271" y="253"/>
                  <a:pt x="288" y="253"/>
                </a:cubicBezTo>
                <a:lnTo>
                  <a:pt x="31" y="253"/>
                </a:lnTo>
                <a:cubicBezTo>
                  <a:pt x="14" y="253"/>
                  <a:pt x="0" y="196"/>
                  <a:pt x="0" y="127"/>
                </a:cubicBezTo>
                <a:cubicBezTo>
                  <a:pt x="0" y="57"/>
                  <a:pt x="14" y="0"/>
                  <a:pt x="31" y="0"/>
                </a:cubicBezTo>
                <a:lnTo>
                  <a:pt x="288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9" name="Freeform 32"/>
          <p:cNvSpPr>
            <a:spLocks/>
          </p:cNvSpPr>
          <p:nvPr/>
        </p:nvSpPr>
        <p:spPr bwMode="auto">
          <a:xfrm>
            <a:off x="6315075" y="2171700"/>
            <a:ext cx="44450" cy="174625"/>
          </a:xfrm>
          <a:custGeom>
            <a:avLst/>
            <a:gdLst>
              <a:gd name="T0" fmla="*/ 32 w 64"/>
              <a:gd name="T1" fmla="*/ 0 h 253"/>
              <a:gd name="T2" fmla="*/ 32 w 64"/>
              <a:gd name="T3" fmla="*/ 0 h 253"/>
              <a:gd name="T4" fmla="*/ 64 w 64"/>
              <a:gd name="T5" fmla="*/ 127 h 253"/>
              <a:gd name="T6" fmla="*/ 32 w 64"/>
              <a:gd name="T7" fmla="*/ 253 h 253"/>
              <a:gd name="T8" fmla="*/ 0 w 64"/>
              <a:gd name="T9" fmla="*/ 127 h 253"/>
              <a:gd name="T10" fmla="*/ 32 w 64"/>
              <a:gd name="T11" fmla="*/ 0 h 253"/>
              <a:gd name="T12" fmla="*/ 32 w 64"/>
              <a:gd name="T1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253">
                <a:moveTo>
                  <a:pt x="32" y="0"/>
                </a:moveTo>
                <a:lnTo>
                  <a:pt x="32" y="0"/>
                </a:lnTo>
                <a:cubicBezTo>
                  <a:pt x="50" y="0"/>
                  <a:pt x="64" y="57"/>
                  <a:pt x="64" y="127"/>
                </a:cubicBezTo>
                <a:cubicBezTo>
                  <a:pt x="64" y="196"/>
                  <a:pt x="50" y="253"/>
                  <a:pt x="32" y="253"/>
                </a:cubicBezTo>
                <a:cubicBezTo>
                  <a:pt x="15" y="253"/>
                  <a:pt x="0" y="196"/>
                  <a:pt x="0" y="127"/>
                </a:cubicBezTo>
                <a:cubicBezTo>
                  <a:pt x="0" y="57"/>
                  <a:pt x="15" y="0"/>
                  <a:pt x="32" y="0"/>
                </a:cubicBezTo>
                <a:lnTo>
                  <a:pt x="32" y="0"/>
                </a:lnTo>
                <a:close/>
              </a:path>
            </a:pathLst>
          </a:custGeom>
          <a:solidFill>
            <a:srgbClr val="D966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0" name="Freeform 33"/>
          <p:cNvSpPr>
            <a:spLocks/>
          </p:cNvSpPr>
          <p:nvPr/>
        </p:nvSpPr>
        <p:spPr bwMode="auto">
          <a:xfrm>
            <a:off x="6138863" y="2171700"/>
            <a:ext cx="220662" cy="174625"/>
          </a:xfrm>
          <a:custGeom>
            <a:avLst/>
            <a:gdLst>
              <a:gd name="T0" fmla="*/ 288 w 320"/>
              <a:gd name="T1" fmla="*/ 253 h 253"/>
              <a:gd name="T2" fmla="*/ 288 w 320"/>
              <a:gd name="T3" fmla="*/ 253 h 253"/>
              <a:gd name="T4" fmla="*/ 256 w 320"/>
              <a:gd name="T5" fmla="*/ 127 h 253"/>
              <a:gd name="T6" fmla="*/ 288 w 320"/>
              <a:gd name="T7" fmla="*/ 0 h 253"/>
              <a:gd name="T8" fmla="*/ 320 w 320"/>
              <a:gd name="T9" fmla="*/ 127 h 253"/>
              <a:gd name="T10" fmla="*/ 288 w 320"/>
              <a:gd name="T11" fmla="*/ 253 h 253"/>
              <a:gd name="T12" fmla="*/ 31 w 320"/>
              <a:gd name="T13" fmla="*/ 253 h 253"/>
              <a:gd name="T14" fmla="*/ 0 w 320"/>
              <a:gd name="T15" fmla="*/ 127 h 253"/>
              <a:gd name="T16" fmla="*/ 31 w 320"/>
              <a:gd name="T17" fmla="*/ 0 h 253"/>
              <a:gd name="T18" fmla="*/ 288 w 320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53">
                <a:moveTo>
                  <a:pt x="288" y="253"/>
                </a:moveTo>
                <a:lnTo>
                  <a:pt x="288" y="253"/>
                </a:lnTo>
                <a:cubicBezTo>
                  <a:pt x="271" y="253"/>
                  <a:pt x="256" y="196"/>
                  <a:pt x="256" y="127"/>
                </a:cubicBezTo>
                <a:cubicBezTo>
                  <a:pt x="256" y="57"/>
                  <a:pt x="271" y="0"/>
                  <a:pt x="288" y="0"/>
                </a:cubicBezTo>
                <a:cubicBezTo>
                  <a:pt x="306" y="0"/>
                  <a:pt x="320" y="57"/>
                  <a:pt x="320" y="127"/>
                </a:cubicBezTo>
                <a:cubicBezTo>
                  <a:pt x="320" y="196"/>
                  <a:pt x="306" y="253"/>
                  <a:pt x="288" y="253"/>
                </a:cubicBezTo>
                <a:lnTo>
                  <a:pt x="31" y="253"/>
                </a:lnTo>
                <a:cubicBezTo>
                  <a:pt x="14" y="253"/>
                  <a:pt x="0" y="196"/>
                  <a:pt x="0" y="127"/>
                </a:cubicBezTo>
                <a:cubicBezTo>
                  <a:pt x="0" y="57"/>
                  <a:pt x="14" y="0"/>
                  <a:pt x="31" y="0"/>
                </a:cubicBezTo>
                <a:lnTo>
                  <a:pt x="288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1" name="Freeform 34"/>
          <p:cNvSpPr>
            <a:spLocks/>
          </p:cNvSpPr>
          <p:nvPr/>
        </p:nvSpPr>
        <p:spPr bwMode="auto">
          <a:xfrm>
            <a:off x="5983288" y="2171700"/>
            <a:ext cx="79375" cy="174625"/>
          </a:xfrm>
          <a:custGeom>
            <a:avLst/>
            <a:gdLst>
              <a:gd name="T0" fmla="*/ 117 w 117"/>
              <a:gd name="T1" fmla="*/ 0 h 253"/>
              <a:gd name="T2" fmla="*/ 117 w 117"/>
              <a:gd name="T3" fmla="*/ 0 h 253"/>
              <a:gd name="T4" fmla="*/ 87 w 117"/>
              <a:gd name="T5" fmla="*/ 127 h 253"/>
              <a:gd name="T6" fmla="*/ 117 w 117"/>
              <a:gd name="T7" fmla="*/ 253 h 253"/>
              <a:gd name="T8" fmla="*/ 30 w 117"/>
              <a:gd name="T9" fmla="*/ 253 h 253"/>
              <a:gd name="T10" fmla="*/ 0 w 117"/>
              <a:gd name="T11" fmla="*/ 127 h 253"/>
              <a:gd name="T12" fmla="*/ 30 w 117"/>
              <a:gd name="T13" fmla="*/ 0 h 253"/>
              <a:gd name="T14" fmla="*/ 117 w 117"/>
              <a:gd name="T1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" h="253">
                <a:moveTo>
                  <a:pt x="117" y="0"/>
                </a:moveTo>
                <a:lnTo>
                  <a:pt x="117" y="0"/>
                </a:lnTo>
                <a:cubicBezTo>
                  <a:pt x="101" y="0"/>
                  <a:pt x="87" y="57"/>
                  <a:pt x="87" y="127"/>
                </a:cubicBezTo>
                <a:cubicBezTo>
                  <a:pt x="87" y="196"/>
                  <a:pt x="101" y="253"/>
                  <a:pt x="117" y="253"/>
                </a:cubicBezTo>
                <a:lnTo>
                  <a:pt x="30" y="253"/>
                </a:lnTo>
                <a:cubicBezTo>
                  <a:pt x="13" y="253"/>
                  <a:pt x="0" y="196"/>
                  <a:pt x="0" y="127"/>
                </a:cubicBezTo>
                <a:cubicBezTo>
                  <a:pt x="0" y="57"/>
                  <a:pt x="13" y="0"/>
                  <a:pt x="30" y="0"/>
                </a:cubicBezTo>
                <a:lnTo>
                  <a:pt x="117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2" name="Freeform 35"/>
          <p:cNvSpPr>
            <a:spLocks/>
          </p:cNvSpPr>
          <p:nvPr/>
        </p:nvSpPr>
        <p:spPr bwMode="auto">
          <a:xfrm>
            <a:off x="6042025" y="2171700"/>
            <a:ext cx="41275" cy="174625"/>
          </a:xfrm>
          <a:custGeom>
            <a:avLst/>
            <a:gdLst>
              <a:gd name="T0" fmla="*/ 30 w 60"/>
              <a:gd name="T1" fmla="*/ 0 h 253"/>
              <a:gd name="T2" fmla="*/ 30 w 60"/>
              <a:gd name="T3" fmla="*/ 0 h 253"/>
              <a:gd name="T4" fmla="*/ 60 w 60"/>
              <a:gd name="T5" fmla="*/ 127 h 253"/>
              <a:gd name="T6" fmla="*/ 30 w 60"/>
              <a:gd name="T7" fmla="*/ 253 h 253"/>
              <a:gd name="T8" fmla="*/ 0 w 60"/>
              <a:gd name="T9" fmla="*/ 127 h 253"/>
              <a:gd name="T10" fmla="*/ 30 w 60"/>
              <a:gd name="T11" fmla="*/ 0 h 253"/>
              <a:gd name="T12" fmla="*/ 30 w 60"/>
              <a:gd name="T1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253">
                <a:moveTo>
                  <a:pt x="30" y="0"/>
                </a:moveTo>
                <a:lnTo>
                  <a:pt x="30" y="0"/>
                </a:lnTo>
                <a:cubicBezTo>
                  <a:pt x="47" y="0"/>
                  <a:pt x="60" y="57"/>
                  <a:pt x="60" y="127"/>
                </a:cubicBezTo>
                <a:cubicBezTo>
                  <a:pt x="60" y="196"/>
                  <a:pt x="47" y="253"/>
                  <a:pt x="30" y="253"/>
                </a:cubicBezTo>
                <a:cubicBezTo>
                  <a:pt x="14" y="253"/>
                  <a:pt x="0" y="196"/>
                  <a:pt x="0" y="127"/>
                </a:cubicBezTo>
                <a:cubicBezTo>
                  <a:pt x="0" y="57"/>
                  <a:pt x="14" y="0"/>
                  <a:pt x="30" y="0"/>
                </a:cubicBezTo>
                <a:lnTo>
                  <a:pt x="30" y="0"/>
                </a:lnTo>
                <a:close/>
              </a:path>
            </a:pathLst>
          </a:custGeom>
          <a:solidFill>
            <a:srgbClr val="D966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3" name="Freeform 36"/>
          <p:cNvSpPr>
            <a:spLocks/>
          </p:cNvSpPr>
          <p:nvPr/>
        </p:nvSpPr>
        <p:spPr bwMode="auto">
          <a:xfrm>
            <a:off x="5983288" y="2171700"/>
            <a:ext cx="100012" cy="174625"/>
          </a:xfrm>
          <a:custGeom>
            <a:avLst/>
            <a:gdLst>
              <a:gd name="T0" fmla="*/ 117 w 147"/>
              <a:gd name="T1" fmla="*/ 253 h 253"/>
              <a:gd name="T2" fmla="*/ 117 w 147"/>
              <a:gd name="T3" fmla="*/ 253 h 253"/>
              <a:gd name="T4" fmla="*/ 87 w 147"/>
              <a:gd name="T5" fmla="*/ 127 h 253"/>
              <a:gd name="T6" fmla="*/ 117 w 147"/>
              <a:gd name="T7" fmla="*/ 0 h 253"/>
              <a:gd name="T8" fmla="*/ 147 w 147"/>
              <a:gd name="T9" fmla="*/ 127 h 253"/>
              <a:gd name="T10" fmla="*/ 117 w 147"/>
              <a:gd name="T11" fmla="*/ 253 h 253"/>
              <a:gd name="T12" fmla="*/ 30 w 147"/>
              <a:gd name="T13" fmla="*/ 253 h 253"/>
              <a:gd name="T14" fmla="*/ 0 w 147"/>
              <a:gd name="T15" fmla="*/ 127 h 253"/>
              <a:gd name="T16" fmla="*/ 30 w 147"/>
              <a:gd name="T17" fmla="*/ 0 h 253"/>
              <a:gd name="T18" fmla="*/ 117 w 147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" h="253">
                <a:moveTo>
                  <a:pt x="117" y="253"/>
                </a:moveTo>
                <a:lnTo>
                  <a:pt x="117" y="253"/>
                </a:lnTo>
                <a:cubicBezTo>
                  <a:pt x="101" y="253"/>
                  <a:pt x="87" y="196"/>
                  <a:pt x="87" y="127"/>
                </a:cubicBezTo>
                <a:cubicBezTo>
                  <a:pt x="87" y="57"/>
                  <a:pt x="101" y="0"/>
                  <a:pt x="117" y="0"/>
                </a:cubicBezTo>
                <a:cubicBezTo>
                  <a:pt x="134" y="0"/>
                  <a:pt x="147" y="57"/>
                  <a:pt x="147" y="127"/>
                </a:cubicBezTo>
                <a:cubicBezTo>
                  <a:pt x="147" y="196"/>
                  <a:pt x="134" y="253"/>
                  <a:pt x="117" y="253"/>
                </a:cubicBezTo>
                <a:lnTo>
                  <a:pt x="30" y="253"/>
                </a:lnTo>
                <a:cubicBezTo>
                  <a:pt x="13" y="253"/>
                  <a:pt x="0" y="196"/>
                  <a:pt x="0" y="127"/>
                </a:cubicBezTo>
                <a:cubicBezTo>
                  <a:pt x="0" y="57"/>
                  <a:pt x="13" y="0"/>
                  <a:pt x="30" y="0"/>
                </a:cubicBezTo>
                <a:lnTo>
                  <a:pt x="117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4" name="Freeform 37"/>
          <p:cNvSpPr>
            <a:spLocks/>
          </p:cNvSpPr>
          <p:nvPr/>
        </p:nvSpPr>
        <p:spPr bwMode="auto">
          <a:xfrm>
            <a:off x="7991475" y="2241550"/>
            <a:ext cx="58737" cy="63500"/>
          </a:xfrm>
          <a:custGeom>
            <a:avLst/>
            <a:gdLst>
              <a:gd name="T0" fmla="*/ 0 w 87"/>
              <a:gd name="T1" fmla="*/ 0 h 93"/>
              <a:gd name="T2" fmla="*/ 0 w 87"/>
              <a:gd name="T3" fmla="*/ 0 h 93"/>
              <a:gd name="T4" fmla="*/ 87 w 87"/>
              <a:gd name="T5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" h="93">
                <a:moveTo>
                  <a:pt x="0" y="0"/>
                </a:moveTo>
                <a:lnTo>
                  <a:pt x="0" y="0"/>
                </a:lnTo>
                <a:cubicBezTo>
                  <a:pt x="48" y="0"/>
                  <a:pt x="87" y="42"/>
                  <a:pt x="87" y="93"/>
                </a:cubicBez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5" name="Freeform 38"/>
          <p:cNvSpPr>
            <a:spLocks/>
          </p:cNvSpPr>
          <p:nvPr/>
        </p:nvSpPr>
        <p:spPr bwMode="auto">
          <a:xfrm>
            <a:off x="8050213" y="2295525"/>
            <a:ext cx="65087" cy="65088"/>
          </a:xfrm>
          <a:custGeom>
            <a:avLst/>
            <a:gdLst>
              <a:gd name="T0" fmla="*/ 93 w 93"/>
              <a:gd name="T1" fmla="*/ 93 h 93"/>
              <a:gd name="T2" fmla="*/ 93 w 93"/>
              <a:gd name="T3" fmla="*/ 93 h 93"/>
              <a:gd name="T4" fmla="*/ 0 w 93"/>
              <a:gd name="T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93">
                <a:moveTo>
                  <a:pt x="93" y="93"/>
                </a:moveTo>
                <a:lnTo>
                  <a:pt x="93" y="93"/>
                </a:lnTo>
                <a:cubicBezTo>
                  <a:pt x="42" y="93"/>
                  <a:pt x="0" y="51"/>
                  <a:pt x="0" y="0"/>
                </a:cubicBez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6" name="Freeform 39"/>
          <p:cNvSpPr>
            <a:spLocks/>
          </p:cNvSpPr>
          <p:nvPr/>
        </p:nvSpPr>
        <p:spPr bwMode="auto">
          <a:xfrm>
            <a:off x="7693025" y="2360613"/>
            <a:ext cx="963612" cy="460375"/>
          </a:xfrm>
          <a:custGeom>
            <a:avLst/>
            <a:gdLst>
              <a:gd name="T0" fmla="*/ 0 w 1400"/>
              <a:gd name="T1" fmla="*/ 334 h 667"/>
              <a:gd name="T2" fmla="*/ 0 w 1400"/>
              <a:gd name="T3" fmla="*/ 334 h 667"/>
              <a:gd name="T4" fmla="*/ 333 w 1400"/>
              <a:gd name="T5" fmla="*/ 0 h 667"/>
              <a:gd name="T6" fmla="*/ 1066 w 1400"/>
              <a:gd name="T7" fmla="*/ 0 h 667"/>
              <a:gd name="T8" fmla="*/ 1400 w 1400"/>
              <a:gd name="T9" fmla="*/ 334 h 667"/>
              <a:gd name="T10" fmla="*/ 1400 w 1400"/>
              <a:gd name="T11" fmla="*/ 334 h 667"/>
              <a:gd name="T12" fmla="*/ 1066 w 1400"/>
              <a:gd name="T13" fmla="*/ 667 h 667"/>
              <a:gd name="T14" fmla="*/ 333 w 1400"/>
              <a:gd name="T15" fmla="*/ 667 h 667"/>
              <a:gd name="T16" fmla="*/ 0 w 1400"/>
              <a:gd name="T17" fmla="*/ 334 h 667"/>
              <a:gd name="T18" fmla="*/ 0 w 1400"/>
              <a:gd name="T19" fmla="*/ 334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0" h="667">
                <a:moveTo>
                  <a:pt x="0" y="334"/>
                </a:moveTo>
                <a:lnTo>
                  <a:pt x="0" y="334"/>
                </a:lnTo>
                <a:cubicBezTo>
                  <a:pt x="0" y="149"/>
                  <a:pt x="149" y="0"/>
                  <a:pt x="333" y="0"/>
                </a:cubicBezTo>
                <a:lnTo>
                  <a:pt x="1066" y="0"/>
                </a:lnTo>
                <a:cubicBezTo>
                  <a:pt x="1251" y="0"/>
                  <a:pt x="1400" y="149"/>
                  <a:pt x="1400" y="334"/>
                </a:cubicBezTo>
                <a:lnTo>
                  <a:pt x="1400" y="334"/>
                </a:lnTo>
                <a:cubicBezTo>
                  <a:pt x="1400" y="518"/>
                  <a:pt x="1251" y="667"/>
                  <a:pt x="1066" y="667"/>
                </a:cubicBezTo>
                <a:lnTo>
                  <a:pt x="333" y="667"/>
                </a:lnTo>
                <a:cubicBezTo>
                  <a:pt x="149" y="667"/>
                  <a:pt x="0" y="518"/>
                  <a:pt x="0" y="334"/>
                </a:cubicBezTo>
                <a:lnTo>
                  <a:pt x="0" y="334"/>
                </a:lnTo>
                <a:close/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7" name="Freeform 40"/>
          <p:cNvSpPr>
            <a:spLocks/>
          </p:cNvSpPr>
          <p:nvPr/>
        </p:nvSpPr>
        <p:spPr bwMode="auto">
          <a:xfrm>
            <a:off x="8078788" y="2820988"/>
            <a:ext cx="77787" cy="73025"/>
          </a:xfrm>
          <a:custGeom>
            <a:avLst/>
            <a:gdLst>
              <a:gd name="T0" fmla="*/ 113 w 113"/>
              <a:gd name="T1" fmla="*/ 0 h 107"/>
              <a:gd name="T2" fmla="*/ 113 w 113"/>
              <a:gd name="T3" fmla="*/ 0 h 107"/>
              <a:gd name="T4" fmla="*/ 0 w 113"/>
              <a:gd name="T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107">
                <a:moveTo>
                  <a:pt x="113" y="0"/>
                </a:moveTo>
                <a:lnTo>
                  <a:pt x="113" y="0"/>
                </a:lnTo>
                <a:cubicBezTo>
                  <a:pt x="51" y="0"/>
                  <a:pt x="0" y="48"/>
                  <a:pt x="0" y="107"/>
                </a:cubicBez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8" name="Freeform 41"/>
          <p:cNvSpPr>
            <a:spLocks/>
          </p:cNvSpPr>
          <p:nvPr/>
        </p:nvSpPr>
        <p:spPr bwMode="auto">
          <a:xfrm>
            <a:off x="8004175" y="2884488"/>
            <a:ext cx="74612" cy="73025"/>
          </a:xfrm>
          <a:custGeom>
            <a:avLst/>
            <a:gdLst>
              <a:gd name="T0" fmla="*/ 0 w 107"/>
              <a:gd name="T1" fmla="*/ 107 h 107"/>
              <a:gd name="T2" fmla="*/ 0 w 107"/>
              <a:gd name="T3" fmla="*/ 107 h 107"/>
              <a:gd name="T4" fmla="*/ 107 w 107"/>
              <a:gd name="T5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107">
                <a:moveTo>
                  <a:pt x="0" y="107"/>
                </a:moveTo>
                <a:lnTo>
                  <a:pt x="0" y="107"/>
                </a:lnTo>
                <a:cubicBezTo>
                  <a:pt x="59" y="107"/>
                  <a:pt x="107" y="59"/>
                  <a:pt x="107" y="0"/>
                </a:cubicBez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9" name="Freeform 42"/>
          <p:cNvSpPr>
            <a:spLocks/>
          </p:cNvSpPr>
          <p:nvPr/>
        </p:nvSpPr>
        <p:spPr bwMode="auto">
          <a:xfrm>
            <a:off x="2897188" y="2957513"/>
            <a:ext cx="5113337" cy="57150"/>
          </a:xfrm>
          <a:custGeom>
            <a:avLst/>
            <a:gdLst>
              <a:gd name="T0" fmla="*/ 7435 w 7435"/>
              <a:gd name="T1" fmla="*/ 0 h 81"/>
              <a:gd name="T2" fmla="*/ 7435 w 7435"/>
              <a:gd name="T3" fmla="*/ 0 h 81"/>
              <a:gd name="T4" fmla="*/ 0 w 7435"/>
              <a:gd name="T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35" h="81">
                <a:moveTo>
                  <a:pt x="7435" y="0"/>
                </a:moveTo>
                <a:lnTo>
                  <a:pt x="7435" y="0"/>
                </a:lnTo>
                <a:lnTo>
                  <a:pt x="0" y="81"/>
                </a:ln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0" name="Freeform 43"/>
          <p:cNvSpPr>
            <a:spLocks/>
          </p:cNvSpPr>
          <p:nvPr/>
        </p:nvSpPr>
        <p:spPr bwMode="auto">
          <a:xfrm>
            <a:off x="1200150" y="1973263"/>
            <a:ext cx="614362" cy="12700"/>
          </a:xfrm>
          <a:custGeom>
            <a:avLst/>
            <a:gdLst>
              <a:gd name="T0" fmla="*/ 0 w 893"/>
              <a:gd name="T1" fmla="*/ 17 h 17"/>
              <a:gd name="T2" fmla="*/ 0 w 893"/>
              <a:gd name="T3" fmla="*/ 17 h 17"/>
              <a:gd name="T4" fmla="*/ 893 w 893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3" h="17">
                <a:moveTo>
                  <a:pt x="0" y="17"/>
                </a:moveTo>
                <a:lnTo>
                  <a:pt x="0" y="17"/>
                </a:lnTo>
                <a:lnTo>
                  <a:pt x="893" y="0"/>
                </a:lnTo>
              </a:path>
            </a:pathLst>
          </a:custGeom>
          <a:noFill/>
          <a:ln w="20638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1" name="Freeform 44"/>
          <p:cNvSpPr>
            <a:spLocks/>
          </p:cNvSpPr>
          <p:nvPr/>
        </p:nvSpPr>
        <p:spPr bwMode="auto">
          <a:xfrm>
            <a:off x="1924050" y="2765425"/>
            <a:ext cx="247650" cy="247650"/>
          </a:xfrm>
          <a:custGeom>
            <a:avLst/>
            <a:gdLst>
              <a:gd name="T0" fmla="*/ 360 w 360"/>
              <a:gd name="T1" fmla="*/ 360 h 360"/>
              <a:gd name="T2" fmla="*/ 360 w 360"/>
              <a:gd name="T3" fmla="*/ 360 h 360"/>
              <a:gd name="T4" fmla="*/ 0 w 360"/>
              <a:gd name="T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" h="360">
                <a:moveTo>
                  <a:pt x="360" y="360"/>
                </a:moveTo>
                <a:lnTo>
                  <a:pt x="360" y="360"/>
                </a:lnTo>
                <a:cubicBezTo>
                  <a:pt x="161" y="360"/>
                  <a:pt x="0" y="199"/>
                  <a:pt x="0" y="0"/>
                </a:cubicBez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2" name="Freeform 45"/>
          <p:cNvSpPr>
            <a:spLocks/>
          </p:cNvSpPr>
          <p:nvPr/>
        </p:nvSpPr>
        <p:spPr bwMode="auto">
          <a:xfrm>
            <a:off x="1924050" y="2232025"/>
            <a:ext cx="247650" cy="247650"/>
          </a:xfrm>
          <a:custGeom>
            <a:avLst/>
            <a:gdLst>
              <a:gd name="T0" fmla="*/ 360 w 360"/>
              <a:gd name="T1" fmla="*/ 0 h 360"/>
              <a:gd name="T2" fmla="*/ 360 w 360"/>
              <a:gd name="T3" fmla="*/ 0 h 360"/>
              <a:gd name="T4" fmla="*/ 0 w 36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" h="360">
                <a:moveTo>
                  <a:pt x="360" y="0"/>
                </a:moveTo>
                <a:lnTo>
                  <a:pt x="360" y="0"/>
                </a:lnTo>
                <a:cubicBezTo>
                  <a:pt x="161" y="0"/>
                  <a:pt x="0" y="161"/>
                  <a:pt x="0" y="360"/>
                </a:cubicBez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3" name="Freeform 46"/>
          <p:cNvSpPr>
            <a:spLocks/>
          </p:cNvSpPr>
          <p:nvPr/>
        </p:nvSpPr>
        <p:spPr bwMode="auto">
          <a:xfrm>
            <a:off x="1924050" y="2479675"/>
            <a:ext cx="1587" cy="284163"/>
          </a:xfrm>
          <a:custGeom>
            <a:avLst/>
            <a:gdLst>
              <a:gd name="T0" fmla="*/ 0 w 1"/>
              <a:gd name="T1" fmla="*/ 0 h 411"/>
              <a:gd name="T2" fmla="*/ 0 w 1"/>
              <a:gd name="T3" fmla="*/ 0 h 411"/>
              <a:gd name="T4" fmla="*/ 1 w 1"/>
              <a:gd name="T5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11">
                <a:moveTo>
                  <a:pt x="0" y="0"/>
                </a:moveTo>
                <a:lnTo>
                  <a:pt x="0" y="0"/>
                </a:lnTo>
                <a:lnTo>
                  <a:pt x="1" y="411"/>
                </a:ln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4" name="Freeform 47"/>
          <p:cNvSpPr>
            <a:spLocks/>
          </p:cNvSpPr>
          <p:nvPr/>
        </p:nvSpPr>
        <p:spPr bwMode="auto">
          <a:xfrm>
            <a:off x="2043113" y="1982788"/>
            <a:ext cx="115887" cy="1588"/>
          </a:xfrm>
          <a:custGeom>
            <a:avLst/>
            <a:gdLst>
              <a:gd name="T0" fmla="*/ 0 w 168"/>
              <a:gd name="T1" fmla="*/ 2 h 2"/>
              <a:gd name="T2" fmla="*/ 0 w 168"/>
              <a:gd name="T3" fmla="*/ 2 h 2"/>
              <a:gd name="T4" fmla="*/ 168 w 168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2">
                <a:moveTo>
                  <a:pt x="0" y="2"/>
                </a:moveTo>
                <a:lnTo>
                  <a:pt x="0" y="2"/>
                </a:lnTo>
                <a:lnTo>
                  <a:pt x="168" y="0"/>
                </a:lnTo>
              </a:path>
            </a:pathLst>
          </a:custGeom>
          <a:noFill/>
          <a:ln w="20638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5" name="Freeform 48"/>
          <p:cNvSpPr>
            <a:spLocks/>
          </p:cNvSpPr>
          <p:nvPr/>
        </p:nvSpPr>
        <p:spPr bwMode="auto">
          <a:xfrm>
            <a:off x="2474913" y="2111375"/>
            <a:ext cx="428625" cy="3175"/>
          </a:xfrm>
          <a:custGeom>
            <a:avLst/>
            <a:gdLst>
              <a:gd name="T0" fmla="*/ 0 w 624"/>
              <a:gd name="T1" fmla="*/ 0 h 5"/>
              <a:gd name="T2" fmla="*/ 0 w 624"/>
              <a:gd name="T3" fmla="*/ 0 h 5"/>
              <a:gd name="T4" fmla="*/ 624 w 624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5">
                <a:moveTo>
                  <a:pt x="0" y="0"/>
                </a:moveTo>
                <a:lnTo>
                  <a:pt x="0" y="0"/>
                </a:lnTo>
                <a:lnTo>
                  <a:pt x="624" y="5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6" name="Freeform 49"/>
          <p:cNvSpPr>
            <a:spLocks/>
          </p:cNvSpPr>
          <p:nvPr/>
        </p:nvSpPr>
        <p:spPr bwMode="auto">
          <a:xfrm>
            <a:off x="5153025" y="2103438"/>
            <a:ext cx="531812" cy="144463"/>
          </a:xfrm>
          <a:custGeom>
            <a:avLst/>
            <a:gdLst>
              <a:gd name="T0" fmla="*/ 0 w 774"/>
              <a:gd name="T1" fmla="*/ 0 h 211"/>
              <a:gd name="T2" fmla="*/ 0 w 774"/>
              <a:gd name="T3" fmla="*/ 0 h 211"/>
              <a:gd name="T4" fmla="*/ 774 w 774"/>
              <a:gd name="T5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4" h="211">
                <a:moveTo>
                  <a:pt x="0" y="0"/>
                </a:moveTo>
                <a:lnTo>
                  <a:pt x="0" y="0"/>
                </a:lnTo>
                <a:lnTo>
                  <a:pt x="774" y="211"/>
                </a:lnTo>
              </a:path>
            </a:pathLst>
          </a:custGeom>
          <a:noFill/>
          <a:ln w="20638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7" name="Freeform 50"/>
          <p:cNvSpPr>
            <a:spLocks/>
          </p:cNvSpPr>
          <p:nvPr/>
        </p:nvSpPr>
        <p:spPr bwMode="auto">
          <a:xfrm>
            <a:off x="5189538" y="1919288"/>
            <a:ext cx="461962" cy="185738"/>
          </a:xfrm>
          <a:custGeom>
            <a:avLst/>
            <a:gdLst>
              <a:gd name="T0" fmla="*/ 0 w 672"/>
              <a:gd name="T1" fmla="*/ 270 h 270"/>
              <a:gd name="T2" fmla="*/ 0 w 672"/>
              <a:gd name="T3" fmla="*/ 270 h 270"/>
              <a:gd name="T4" fmla="*/ 672 w 672"/>
              <a:gd name="T5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70">
                <a:moveTo>
                  <a:pt x="0" y="270"/>
                </a:moveTo>
                <a:lnTo>
                  <a:pt x="0" y="270"/>
                </a:lnTo>
                <a:lnTo>
                  <a:pt x="672" y="0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8" name="Freeform 51"/>
          <p:cNvSpPr>
            <a:spLocks/>
          </p:cNvSpPr>
          <p:nvPr/>
        </p:nvSpPr>
        <p:spPr bwMode="auto">
          <a:xfrm>
            <a:off x="5638800" y="1919288"/>
            <a:ext cx="512762" cy="0"/>
          </a:xfrm>
          <a:custGeom>
            <a:avLst/>
            <a:gdLst>
              <a:gd name="T0" fmla="*/ 0 w 745"/>
              <a:gd name="T1" fmla="*/ 0 w 745"/>
              <a:gd name="T2" fmla="*/ 745 w 74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45">
                <a:moveTo>
                  <a:pt x="0" y="0"/>
                </a:moveTo>
                <a:lnTo>
                  <a:pt x="0" y="0"/>
                </a:lnTo>
                <a:lnTo>
                  <a:pt x="745" y="0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9" name="Freeform 52"/>
          <p:cNvSpPr>
            <a:spLocks/>
          </p:cNvSpPr>
          <p:nvPr/>
        </p:nvSpPr>
        <p:spPr bwMode="auto">
          <a:xfrm>
            <a:off x="6353175" y="2241550"/>
            <a:ext cx="247650" cy="4763"/>
          </a:xfrm>
          <a:custGeom>
            <a:avLst/>
            <a:gdLst>
              <a:gd name="T0" fmla="*/ 0 w 360"/>
              <a:gd name="T1" fmla="*/ 9 h 9"/>
              <a:gd name="T2" fmla="*/ 0 w 360"/>
              <a:gd name="T3" fmla="*/ 9 h 9"/>
              <a:gd name="T4" fmla="*/ 360 w 360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" h="9">
                <a:moveTo>
                  <a:pt x="0" y="9"/>
                </a:moveTo>
                <a:lnTo>
                  <a:pt x="0" y="9"/>
                </a:lnTo>
                <a:lnTo>
                  <a:pt x="360" y="0"/>
                </a:ln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0" name="Freeform 53"/>
          <p:cNvSpPr>
            <a:spLocks/>
          </p:cNvSpPr>
          <p:nvPr/>
        </p:nvSpPr>
        <p:spPr bwMode="auto">
          <a:xfrm>
            <a:off x="6078538" y="2249488"/>
            <a:ext cx="55562" cy="0"/>
          </a:xfrm>
          <a:custGeom>
            <a:avLst/>
            <a:gdLst>
              <a:gd name="T0" fmla="*/ 0 w 81"/>
              <a:gd name="T1" fmla="*/ 0 w 81"/>
              <a:gd name="T2" fmla="*/ 81 w 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1">
                <a:moveTo>
                  <a:pt x="0" y="0"/>
                </a:moveTo>
                <a:lnTo>
                  <a:pt x="0" y="0"/>
                </a:lnTo>
                <a:lnTo>
                  <a:pt x="81" y="0"/>
                </a:ln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1" name="Freeform 54"/>
          <p:cNvSpPr>
            <a:spLocks/>
          </p:cNvSpPr>
          <p:nvPr/>
        </p:nvSpPr>
        <p:spPr bwMode="auto">
          <a:xfrm>
            <a:off x="4886325" y="2111375"/>
            <a:ext cx="207962" cy="7938"/>
          </a:xfrm>
          <a:custGeom>
            <a:avLst/>
            <a:gdLst>
              <a:gd name="T0" fmla="*/ 0 w 301"/>
              <a:gd name="T1" fmla="*/ 10 h 10"/>
              <a:gd name="T2" fmla="*/ 0 w 301"/>
              <a:gd name="T3" fmla="*/ 10 h 10"/>
              <a:gd name="T4" fmla="*/ 301 w 301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1" h="10">
                <a:moveTo>
                  <a:pt x="0" y="10"/>
                </a:moveTo>
                <a:lnTo>
                  <a:pt x="0" y="10"/>
                </a:lnTo>
                <a:lnTo>
                  <a:pt x="301" y="0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2" name="Rectangle 55"/>
          <p:cNvSpPr>
            <a:spLocks noChangeArrowheads="1"/>
          </p:cNvSpPr>
          <p:nvPr/>
        </p:nvSpPr>
        <p:spPr bwMode="auto">
          <a:xfrm>
            <a:off x="8589963" y="2273300"/>
            <a:ext cx="130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56"/>
          <p:cNvSpPr>
            <a:spLocks noChangeArrowheads="1"/>
          </p:cNvSpPr>
          <p:nvPr/>
        </p:nvSpPr>
        <p:spPr bwMode="auto">
          <a:xfrm>
            <a:off x="8658225" y="2273300"/>
            <a:ext cx="1222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57"/>
          <p:cNvSpPr>
            <a:spLocks noChangeArrowheads="1"/>
          </p:cNvSpPr>
          <p:nvPr/>
        </p:nvSpPr>
        <p:spPr bwMode="auto">
          <a:xfrm>
            <a:off x="5986463" y="1528763"/>
            <a:ext cx="1127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58"/>
          <p:cNvSpPr>
            <a:spLocks noChangeArrowheads="1"/>
          </p:cNvSpPr>
          <p:nvPr/>
        </p:nvSpPr>
        <p:spPr bwMode="auto">
          <a:xfrm>
            <a:off x="6037263" y="1528763"/>
            <a:ext cx="1190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6094413" y="1528763"/>
            <a:ext cx="1127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6145213" y="1528763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6170613" y="1528763"/>
            <a:ext cx="95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6203950" y="1528763"/>
            <a:ext cx="1190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6261100" y="1528763"/>
            <a:ext cx="1222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6319838" y="1528763"/>
            <a:ext cx="1222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6380163" y="1528763"/>
            <a:ext cx="95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6413500" y="1528763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67"/>
          <p:cNvSpPr>
            <a:spLocks noChangeArrowheads="1"/>
          </p:cNvSpPr>
          <p:nvPr/>
        </p:nvSpPr>
        <p:spPr bwMode="auto">
          <a:xfrm>
            <a:off x="6438900" y="1528763"/>
            <a:ext cx="120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6497638" y="1528763"/>
            <a:ext cx="1000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6534150" y="1528763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5986463" y="1666875"/>
            <a:ext cx="1317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71"/>
          <p:cNvSpPr>
            <a:spLocks noChangeArrowheads="1"/>
          </p:cNvSpPr>
          <p:nvPr/>
        </p:nvSpPr>
        <p:spPr bwMode="auto">
          <a:xfrm>
            <a:off x="6054725" y="1666875"/>
            <a:ext cx="1158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72"/>
          <p:cNvSpPr>
            <a:spLocks noChangeArrowheads="1"/>
          </p:cNvSpPr>
          <p:nvPr/>
        </p:nvSpPr>
        <p:spPr bwMode="auto">
          <a:xfrm>
            <a:off x="6110288" y="1666875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73"/>
          <p:cNvSpPr>
            <a:spLocks noChangeArrowheads="1"/>
          </p:cNvSpPr>
          <p:nvPr/>
        </p:nvSpPr>
        <p:spPr bwMode="auto">
          <a:xfrm>
            <a:off x="6134100" y="1666875"/>
            <a:ext cx="1079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74"/>
          <p:cNvSpPr>
            <a:spLocks noChangeArrowheads="1"/>
          </p:cNvSpPr>
          <p:nvPr/>
        </p:nvSpPr>
        <p:spPr bwMode="auto">
          <a:xfrm>
            <a:off x="6180138" y="1666875"/>
            <a:ext cx="873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75"/>
          <p:cNvSpPr>
            <a:spLocks noChangeArrowheads="1"/>
          </p:cNvSpPr>
          <p:nvPr/>
        </p:nvSpPr>
        <p:spPr bwMode="auto">
          <a:xfrm>
            <a:off x="6205538" y="1666875"/>
            <a:ext cx="120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76"/>
          <p:cNvSpPr>
            <a:spLocks noChangeArrowheads="1"/>
          </p:cNvSpPr>
          <p:nvPr/>
        </p:nvSpPr>
        <p:spPr bwMode="auto">
          <a:xfrm>
            <a:off x="6262688" y="1666875"/>
            <a:ext cx="1127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77"/>
          <p:cNvSpPr>
            <a:spLocks noChangeArrowheads="1"/>
          </p:cNvSpPr>
          <p:nvPr/>
        </p:nvSpPr>
        <p:spPr bwMode="auto">
          <a:xfrm>
            <a:off x="6316663" y="1666875"/>
            <a:ext cx="1079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Freeform 78"/>
          <p:cNvSpPr>
            <a:spLocks/>
          </p:cNvSpPr>
          <p:nvPr/>
        </p:nvSpPr>
        <p:spPr bwMode="auto">
          <a:xfrm>
            <a:off x="6029325" y="1878013"/>
            <a:ext cx="82550" cy="82550"/>
          </a:xfrm>
          <a:custGeom>
            <a:avLst/>
            <a:gdLst>
              <a:gd name="T0" fmla="*/ 0 w 120"/>
              <a:gd name="T1" fmla="*/ 60 h 120"/>
              <a:gd name="T2" fmla="*/ 0 w 120"/>
              <a:gd name="T3" fmla="*/ 60 h 120"/>
              <a:gd name="T4" fmla="*/ 60 w 120"/>
              <a:gd name="T5" fmla="*/ 0 h 120"/>
              <a:gd name="T6" fmla="*/ 120 w 120"/>
              <a:gd name="T7" fmla="*/ 60 h 120"/>
              <a:gd name="T8" fmla="*/ 60 w 120"/>
              <a:gd name="T9" fmla="*/ 120 h 120"/>
              <a:gd name="T10" fmla="*/ 0 w 120"/>
              <a:gd name="T11" fmla="*/ 60 h 120"/>
              <a:gd name="T12" fmla="*/ 0 w 120"/>
              <a:gd name="T13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20">
                <a:moveTo>
                  <a:pt x="0" y="60"/>
                </a:move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lnTo>
                  <a:pt x="0" y="60"/>
                </a:lnTo>
                <a:close/>
              </a:path>
            </a:pathLst>
          </a:custGeom>
          <a:solidFill>
            <a:srgbClr val="ED7D3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6" name="Freeform 79"/>
          <p:cNvSpPr>
            <a:spLocks/>
          </p:cNvSpPr>
          <p:nvPr/>
        </p:nvSpPr>
        <p:spPr bwMode="auto">
          <a:xfrm>
            <a:off x="6029325" y="1878013"/>
            <a:ext cx="82550" cy="82550"/>
          </a:xfrm>
          <a:custGeom>
            <a:avLst/>
            <a:gdLst>
              <a:gd name="T0" fmla="*/ 0 w 120"/>
              <a:gd name="T1" fmla="*/ 60 h 120"/>
              <a:gd name="T2" fmla="*/ 0 w 120"/>
              <a:gd name="T3" fmla="*/ 60 h 120"/>
              <a:gd name="T4" fmla="*/ 60 w 120"/>
              <a:gd name="T5" fmla="*/ 0 h 120"/>
              <a:gd name="T6" fmla="*/ 120 w 120"/>
              <a:gd name="T7" fmla="*/ 60 h 120"/>
              <a:gd name="T8" fmla="*/ 60 w 120"/>
              <a:gd name="T9" fmla="*/ 120 h 120"/>
              <a:gd name="T10" fmla="*/ 0 w 120"/>
              <a:gd name="T11" fmla="*/ 60 h 120"/>
              <a:gd name="T12" fmla="*/ 0 w 120"/>
              <a:gd name="T13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20">
                <a:moveTo>
                  <a:pt x="0" y="60"/>
                </a:move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7" name="Freeform 80"/>
          <p:cNvSpPr>
            <a:spLocks/>
          </p:cNvSpPr>
          <p:nvPr/>
        </p:nvSpPr>
        <p:spPr bwMode="auto">
          <a:xfrm>
            <a:off x="7826375" y="2208213"/>
            <a:ext cx="73025" cy="82550"/>
          </a:xfrm>
          <a:custGeom>
            <a:avLst/>
            <a:gdLst>
              <a:gd name="T0" fmla="*/ 0 w 107"/>
              <a:gd name="T1" fmla="*/ 60 h 120"/>
              <a:gd name="T2" fmla="*/ 0 w 107"/>
              <a:gd name="T3" fmla="*/ 60 h 120"/>
              <a:gd name="T4" fmla="*/ 53 w 107"/>
              <a:gd name="T5" fmla="*/ 0 h 120"/>
              <a:gd name="T6" fmla="*/ 107 w 107"/>
              <a:gd name="T7" fmla="*/ 60 h 120"/>
              <a:gd name="T8" fmla="*/ 53 w 107"/>
              <a:gd name="T9" fmla="*/ 120 h 120"/>
              <a:gd name="T10" fmla="*/ 0 w 107"/>
              <a:gd name="T11" fmla="*/ 60 h 120"/>
              <a:gd name="T12" fmla="*/ 0 w 107"/>
              <a:gd name="T13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20">
                <a:moveTo>
                  <a:pt x="0" y="60"/>
                </a:moveTo>
                <a:lnTo>
                  <a:pt x="0" y="60"/>
                </a:lnTo>
                <a:cubicBezTo>
                  <a:pt x="0" y="27"/>
                  <a:pt x="24" y="0"/>
                  <a:pt x="53" y="0"/>
                </a:cubicBezTo>
                <a:cubicBezTo>
                  <a:pt x="83" y="0"/>
                  <a:pt x="107" y="27"/>
                  <a:pt x="107" y="60"/>
                </a:cubicBezTo>
                <a:cubicBezTo>
                  <a:pt x="107" y="93"/>
                  <a:pt x="83" y="120"/>
                  <a:pt x="53" y="120"/>
                </a:cubicBezTo>
                <a:cubicBezTo>
                  <a:pt x="24" y="120"/>
                  <a:pt x="0" y="93"/>
                  <a:pt x="0" y="60"/>
                </a:cubicBezTo>
                <a:lnTo>
                  <a:pt x="0" y="60"/>
                </a:lnTo>
                <a:close/>
              </a:path>
            </a:pathLst>
          </a:custGeom>
          <a:solidFill>
            <a:srgbClr val="ED7D3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8" name="Freeform 81"/>
          <p:cNvSpPr>
            <a:spLocks/>
          </p:cNvSpPr>
          <p:nvPr/>
        </p:nvSpPr>
        <p:spPr bwMode="auto">
          <a:xfrm>
            <a:off x="7826375" y="2208213"/>
            <a:ext cx="73025" cy="82550"/>
          </a:xfrm>
          <a:custGeom>
            <a:avLst/>
            <a:gdLst>
              <a:gd name="T0" fmla="*/ 0 w 107"/>
              <a:gd name="T1" fmla="*/ 60 h 120"/>
              <a:gd name="T2" fmla="*/ 0 w 107"/>
              <a:gd name="T3" fmla="*/ 60 h 120"/>
              <a:gd name="T4" fmla="*/ 53 w 107"/>
              <a:gd name="T5" fmla="*/ 0 h 120"/>
              <a:gd name="T6" fmla="*/ 107 w 107"/>
              <a:gd name="T7" fmla="*/ 60 h 120"/>
              <a:gd name="T8" fmla="*/ 53 w 107"/>
              <a:gd name="T9" fmla="*/ 120 h 120"/>
              <a:gd name="T10" fmla="*/ 0 w 107"/>
              <a:gd name="T11" fmla="*/ 60 h 120"/>
              <a:gd name="T12" fmla="*/ 0 w 107"/>
              <a:gd name="T13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20">
                <a:moveTo>
                  <a:pt x="0" y="60"/>
                </a:moveTo>
                <a:lnTo>
                  <a:pt x="0" y="60"/>
                </a:lnTo>
                <a:cubicBezTo>
                  <a:pt x="0" y="27"/>
                  <a:pt x="24" y="0"/>
                  <a:pt x="53" y="0"/>
                </a:cubicBezTo>
                <a:cubicBezTo>
                  <a:pt x="83" y="0"/>
                  <a:pt x="107" y="27"/>
                  <a:pt x="107" y="60"/>
                </a:cubicBezTo>
                <a:cubicBezTo>
                  <a:pt x="107" y="93"/>
                  <a:pt x="83" y="120"/>
                  <a:pt x="53" y="120"/>
                </a:cubicBezTo>
                <a:cubicBezTo>
                  <a:pt x="24" y="120"/>
                  <a:pt x="0" y="93"/>
                  <a:pt x="0" y="60"/>
                </a:cubicBez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9" name="Freeform 82"/>
          <p:cNvSpPr>
            <a:spLocks/>
          </p:cNvSpPr>
          <p:nvPr/>
        </p:nvSpPr>
        <p:spPr bwMode="auto">
          <a:xfrm>
            <a:off x="5799138" y="2217738"/>
            <a:ext cx="82550" cy="82550"/>
          </a:xfrm>
          <a:custGeom>
            <a:avLst/>
            <a:gdLst>
              <a:gd name="T0" fmla="*/ 0 w 120"/>
              <a:gd name="T1" fmla="*/ 60 h 120"/>
              <a:gd name="T2" fmla="*/ 0 w 120"/>
              <a:gd name="T3" fmla="*/ 60 h 120"/>
              <a:gd name="T4" fmla="*/ 60 w 120"/>
              <a:gd name="T5" fmla="*/ 0 h 120"/>
              <a:gd name="T6" fmla="*/ 120 w 120"/>
              <a:gd name="T7" fmla="*/ 60 h 120"/>
              <a:gd name="T8" fmla="*/ 60 w 120"/>
              <a:gd name="T9" fmla="*/ 120 h 120"/>
              <a:gd name="T10" fmla="*/ 0 w 120"/>
              <a:gd name="T11" fmla="*/ 60 h 120"/>
              <a:gd name="T12" fmla="*/ 0 w 120"/>
              <a:gd name="T13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20">
                <a:moveTo>
                  <a:pt x="0" y="60"/>
                </a:moveTo>
                <a:lnTo>
                  <a:pt x="0" y="60"/>
                </a:lnTo>
                <a:cubicBezTo>
                  <a:pt x="0" y="26"/>
                  <a:pt x="27" y="0"/>
                  <a:pt x="60" y="0"/>
                </a:cubicBezTo>
                <a:cubicBezTo>
                  <a:pt x="94" y="0"/>
                  <a:pt x="120" y="26"/>
                  <a:pt x="120" y="60"/>
                </a:cubicBezTo>
                <a:cubicBezTo>
                  <a:pt x="120" y="93"/>
                  <a:pt x="94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lnTo>
                  <a:pt x="0" y="60"/>
                </a:lnTo>
                <a:close/>
              </a:path>
            </a:pathLst>
          </a:custGeom>
          <a:solidFill>
            <a:srgbClr val="ED7D3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0" name="Freeform 83"/>
          <p:cNvSpPr>
            <a:spLocks/>
          </p:cNvSpPr>
          <p:nvPr/>
        </p:nvSpPr>
        <p:spPr bwMode="auto">
          <a:xfrm>
            <a:off x="5799138" y="2217738"/>
            <a:ext cx="82550" cy="82550"/>
          </a:xfrm>
          <a:custGeom>
            <a:avLst/>
            <a:gdLst>
              <a:gd name="T0" fmla="*/ 0 w 120"/>
              <a:gd name="T1" fmla="*/ 60 h 120"/>
              <a:gd name="T2" fmla="*/ 0 w 120"/>
              <a:gd name="T3" fmla="*/ 60 h 120"/>
              <a:gd name="T4" fmla="*/ 60 w 120"/>
              <a:gd name="T5" fmla="*/ 0 h 120"/>
              <a:gd name="T6" fmla="*/ 120 w 120"/>
              <a:gd name="T7" fmla="*/ 60 h 120"/>
              <a:gd name="T8" fmla="*/ 60 w 120"/>
              <a:gd name="T9" fmla="*/ 120 h 120"/>
              <a:gd name="T10" fmla="*/ 0 w 120"/>
              <a:gd name="T11" fmla="*/ 60 h 120"/>
              <a:gd name="T12" fmla="*/ 0 w 120"/>
              <a:gd name="T13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20">
                <a:moveTo>
                  <a:pt x="0" y="60"/>
                </a:moveTo>
                <a:lnTo>
                  <a:pt x="0" y="60"/>
                </a:lnTo>
                <a:cubicBezTo>
                  <a:pt x="0" y="26"/>
                  <a:pt x="27" y="0"/>
                  <a:pt x="60" y="0"/>
                </a:cubicBezTo>
                <a:cubicBezTo>
                  <a:pt x="94" y="0"/>
                  <a:pt x="120" y="26"/>
                  <a:pt x="120" y="60"/>
                </a:cubicBezTo>
                <a:cubicBezTo>
                  <a:pt x="120" y="93"/>
                  <a:pt x="94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1" name="Freeform 84"/>
          <p:cNvSpPr>
            <a:spLocks/>
          </p:cNvSpPr>
          <p:nvPr/>
        </p:nvSpPr>
        <p:spPr bwMode="auto">
          <a:xfrm>
            <a:off x="7715250" y="2925763"/>
            <a:ext cx="74612" cy="82550"/>
          </a:xfrm>
          <a:custGeom>
            <a:avLst/>
            <a:gdLst>
              <a:gd name="T0" fmla="*/ 0 w 107"/>
              <a:gd name="T1" fmla="*/ 60 h 120"/>
              <a:gd name="T2" fmla="*/ 0 w 107"/>
              <a:gd name="T3" fmla="*/ 60 h 120"/>
              <a:gd name="T4" fmla="*/ 53 w 107"/>
              <a:gd name="T5" fmla="*/ 0 h 120"/>
              <a:gd name="T6" fmla="*/ 107 w 107"/>
              <a:gd name="T7" fmla="*/ 60 h 120"/>
              <a:gd name="T8" fmla="*/ 53 w 107"/>
              <a:gd name="T9" fmla="*/ 120 h 120"/>
              <a:gd name="T10" fmla="*/ 0 w 107"/>
              <a:gd name="T11" fmla="*/ 60 h 120"/>
              <a:gd name="T12" fmla="*/ 0 w 107"/>
              <a:gd name="T13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20">
                <a:moveTo>
                  <a:pt x="0" y="60"/>
                </a:moveTo>
                <a:lnTo>
                  <a:pt x="0" y="60"/>
                </a:lnTo>
                <a:cubicBezTo>
                  <a:pt x="0" y="27"/>
                  <a:pt x="24" y="0"/>
                  <a:pt x="53" y="0"/>
                </a:cubicBezTo>
                <a:cubicBezTo>
                  <a:pt x="83" y="0"/>
                  <a:pt x="107" y="27"/>
                  <a:pt x="107" y="60"/>
                </a:cubicBezTo>
                <a:cubicBezTo>
                  <a:pt x="107" y="93"/>
                  <a:pt x="83" y="120"/>
                  <a:pt x="53" y="120"/>
                </a:cubicBezTo>
                <a:cubicBezTo>
                  <a:pt x="24" y="120"/>
                  <a:pt x="0" y="93"/>
                  <a:pt x="0" y="60"/>
                </a:cubicBezTo>
                <a:lnTo>
                  <a:pt x="0" y="60"/>
                </a:lnTo>
                <a:close/>
              </a:path>
            </a:pathLst>
          </a:custGeom>
          <a:solidFill>
            <a:srgbClr val="ED7D3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2" name="Freeform 85"/>
          <p:cNvSpPr>
            <a:spLocks/>
          </p:cNvSpPr>
          <p:nvPr/>
        </p:nvSpPr>
        <p:spPr bwMode="auto">
          <a:xfrm>
            <a:off x="7715250" y="2925763"/>
            <a:ext cx="74612" cy="82550"/>
          </a:xfrm>
          <a:custGeom>
            <a:avLst/>
            <a:gdLst>
              <a:gd name="T0" fmla="*/ 0 w 107"/>
              <a:gd name="T1" fmla="*/ 60 h 120"/>
              <a:gd name="T2" fmla="*/ 0 w 107"/>
              <a:gd name="T3" fmla="*/ 60 h 120"/>
              <a:gd name="T4" fmla="*/ 53 w 107"/>
              <a:gd name="T5" fmla="*/ 0 h 120"/>
              <a:gd name="T6" fmla="*/ 107 w 107"/>
              <a:gd name="T7" fmla="*/ 60 h 120"/>
              <a:gd name="T8" fmla="*/ 53 w 107"/>
              <a:gd name="T9" fmla="*/ 120 h 120"/>
              <a:gd name="T10" fmla="*/ 0 w 107"/>
              <a:gd name="T11" fmla="*/ 60 h 120"/>
              <a:gd name="T12" fmla="*/ 0 w 107"/>
              <a:gd name="T13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20">
                <a:moveTo>
                  <a:pt x="0" y="60"/>
                </a:moveTo>
                <a:lnTo>
                  <a:pt x="0" y="60"/>
                </a:lnTo>
                <a:cubicBezTo>
                  <a:pt x="0" y="27"/>
                  <a:pt x="24" y="0"/>
                  <a:pt x="53" y="0"/>
                </a:cubicBezTo>
                <a:cubicBezTo>
                  <a:pt x="83" y="0"/>
                  <a:pt x="107" y="27"/>
                  <a:pt x="107" y="60"/>
                </a:cubicBezTo>
                <a:cubicBezTo>
                  <a:pt x="107" y="93"/>
                  <a:pt x="83" y="120"/>
                  <a:pt x="53" y="120"/>
                </a:cubicBezTo>
                <a:cubicBezTo>
                  <a:pt x="24" y="120"/>
                  <a:pt x="0" y="93"/>
                  <a:pt x="0" y="60"/>
                </a:cubicBez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3" name="Freeform 86"/>
          <p:cNvSpPr>
            <a:spLocks/>
          </p:cNvSpPr>
          <p:nvPr/>
        </p:nvSpPr>
        <p:spPr bwMode="auto">
          <a:xfrm>
            <a:off x="2171700" y="3013075"/>
            <a:ext cx="788987" cy="0"/>
          </a:xfrm>
          <a:custGeom>
            <a:avLst/>
            <a:gdLst>
              <a:gd name="T0" fmla="*/ 1146 w 1146"/>
              <a:gd name="T1" fmla="*/ 1146 w 1146"/>
              <a:gd name="T2" fmla="*/ 0 w 114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46">
                <a:moveTo>
                  <a:pt x="1146" y="0"/>
                </a:moveTo>
                <a:lnTo>
                  <a:pt x="1146" y="0"/>
                </a:lnTo>
                <a:lnTo>
                  <a:pt x="0" y="0"/>
                </a:ln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4" name="Freeform 87"/>
          <p:cNvSpPr>
            <a:spLocks/>
          </p:cNvSpPr>
          <p:nvPr/>
        </p:nvSpPr>
        <p:spPr bwMode="auto">
          <a:xfrm>
            <a:off x="993775" y="1895475"/>
            <a:ext cx="196850" cy="184150"/>
          </a:xfrm>
          <a:custGeom>
            <a:avLst/>
            <a:gdLst>
              <a:gd name="T0" fmla="*/ 286 w 286"/>
              <a:gd name="T1" fmla="*/ 0 h 267"/>
              <a:gd name="T2" fmla="*/ 286 w 286"/>
              <a:gd name="T3" fmla="*/ 0 h 267"/>
              <a:gd name="T4" fmla="*/ 253 w 286"/>
              <a:gd name="T5" fmla="*/ 133 h 267"/>
              <a:gd name="T6" fmla="*/ 286 w 286"/>
              <a:gd name="T7" fmla="*/ 267 h 267"/>
              <a:gd name="T8" fmla="*/ 33 w 286"/>
              <a:gd name="T9" fmla="*/ 267 h 267"/>
              <a:gd name="T10" fmla="*/ 0 w 286"/>
              <a:gd name="T11" fmla="*/ 133 h 267"/>
              <a:gd name="T12" fmla="*/ 33 w 286"/>
              <a:gd name="T13" fmla="*/ 0 h 267"/>
              <a:gd name="T14" fmla="*/ 286 w 286"/>
              <a:gd name="T1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6" h="267">
                <a:moveTo>
                  <a:pt x="286" y="0"/>
                </a:moveTo>
                <a:lnTo>
                  <a:pt x="286" y="0"/>
                </a:lnTo>
                <a:cubicBezTo>
                  <a:pt x="268" y="0"/>
                  <a:pt x="253" y="60"/>
                  <a:pt x="253" y="133"/>
                </a:cubicBezTo>
                <a:cubicBezTo>
                  <a:pt x="253" y="207"/>
                  <a:pt x="268" y="267"/>
                  <a:pt x="286" y="267"/>
                </a:cubicBezTo>
                <a:lnTo>
                  <a:pt x="33" y="267"/>
                </a:lnTo>
                <a:cubicBezTo>
                  <a:pt x="15" y="267"/>
                  <a:pt x="0" y="207"/>
                  <a:pt x="0" y="133"/>
                </a:cubicBezTo>
                <a:cubicBezTo>
                  <a:pt x="0" y="60"/>
                  <a:pt x="15" y="0"/>
                  <a:pt x="33" y="0"/>
                </a:cubicBezTo>
                <a:lnTo>
                  <a:pt x="286" y="0"/>
                </a:lnTo>
                <a:close/>
              </a:path>
            </a:pathLst>
          </a:custGeom>
          <a:solidFill>
            <a:srgbClr val="44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5" name="Freeform 88"/>
          <p:cNvSpPr>
            <a:spLocks/>
          </p:cNvSpPr>
          <p:nvPr/>
        </p:nvSpPr>
        <p:spPr bwMode="auto">
          <a:xfrm>
            <a:off x="1168400" y="1895475"/>
            <a:ext cx="46037" cy="184150"/>
          </a:xfrm>
          <a:custGeom>
            <a:avLst/>
            <a:gdLst>
              <a:gd name="T0" fmla="*/ 33 w 67"/>
              <a:gd name="T1" fmla="*/ 0 h 267"/>
              <a:gd name="T2" fmla="*/ 33 w 67"/>
              <a:gd name="T3" fmla="*/ 0 h 267"/>
              <a:gd name="T4" fmla="*/ 67 w 67"/>
              <a:gd name="T5" fmla="*/ 133 h 267"/>
              <a:gd name="T6" fmla="*/ 33 w 67"/>
              <a:gd name="T7" fmla="*/ 267 h 267"/>
              <a:gd name="T8" fmla="*/ 0 w 67"/>
              <a:gd name="T9" fmla="*/ 133 h 267"/>
              <a:gd name="T10" fmla="*/ 33 w 67"/>
              <a:gd name="T11" fmla="*/ 0 h 267"/>
              <a:gd name="T12" fmla="*/ 33 w 67"/>
              <a:gd name="T1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67">
                <a:moveTo>
                  <a:pt x="33" y="0"/>
                </a:moveTo>
                <a:lnTo>
                  <a:pt x="33" y="0"/>
                </a:lnTo>
                <a:cubicBezTo>
                  <a:pt x="52" y="0"/>
                  <a:pt x="67" y="60"/>
                  <a:pt x="67" y="133"/>
                </a:cubicBezTo>
                <a:cubicBezTo>
                  <a:pt x="67" y="207"/>
                  <a:pt x="52" y="267"/>
                  <a:pt x="33" y="267"/>
                </a:cubicBezTo>
                <a:cubicBezTo>
                  <a:pt x="15" y="267"/>
                  <a:pt x="0" y="207"/>
                  <a:pt x="0" y="133"/>
                </a:cubicBezTo>
                <a:cubicBezTo>
                  <a:pt x="0" y="60"/>
                  <a:pt x="15" y="0"/>
                  <a:pt x="33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8FAAD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6" name="Freeform 89"/>
          <p:cNvSpPr>
            <a:spLocks/>
          </p:cNvSpPr>
          <p:nvPr/>
        </p:nvSpPr>
        <p:spPr bwMode="auto">
          <a:xfrm>
            <a:off x="993775" y="1895475"/>
            <a:ext cx="220662" cy="184150"/>
          </a:xfrm>
          <a:custGeom>
            <a:avLst/>
            <a:gdLst>
              <a:gd name="T0" fmla="*/ 286 w 320"/>
              <a:gd name="T1" fmla="*/ 267 h 267"/>
              <a:gd name="T2" fmla="*/ 286 w 320"/>
              <a:gd name="T3" fmla="*/ 267 h 267"/>
              <a:gd name="T4" fmla="*/ 253 w 320"/>
              <a:gd name="T5" fmla="*/ 133 h 267"/>
              <a:gd name="T6" fmla="*/ 286 w 320"/>
              <a:gd name="T7" fmla="*/ 0 h 267"/>
              <a:gd name="T8" fmla="*/ 320 w 320"/>
              <a:gd name="T9" fmla="*/ 133 h 267"/>
              <a:gd name="T10" fmla="*/ 286 w 320"/>
              <a:gd name="T11" fmla="*/ 267 h 267"/>
              <a:gd name="T12" fmla="*/ 33 w 320"/>
              <a:gd name="T13" fmla="*/ 267 h 267"/>
              <a:gd name="T14" fmla="*/ 0 w 320"/>
              <a:gd name="T15" fmla="*/ 133 h 267"/>
              <a:gd name="T16" fmla="*/ 33 w 320"/>
              <a:gd name="T17" fmla="*/ 0 h 267"/>
              <a:gd name="T18" fmla="*/ 286 w 320"/>
              <a:gd name="T1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267">
                <a:moveTo>
                  <a:pt x="286" y="267"/>
                </a:moveTo>
                <a:lnTo>
                  <a:pt x="286" y="267"/>
                </a:lnTo>
                <a:cubicBezTo>
                  <a:pt x="268" y="267"/>
                  <a:pt x="253" y="207"/>
                  <a:pt x="253" y="133"/>
                </a:cubicBezTo>
                <a:cubicBezTo>
                  <a:pt x="253" y="60"/>
                  <a:pt x="268" y="0"/>
                  <a:pt x="286" y="0"/>
                </a:cubicBezTo>
                <a:cubicBezTo>
                  <a:pt x="305" y="0"/>
                  <a:pt x="320" y="60"/>
                  <a:pt x="320" y="133"/>
                </a:cubicBezTo>
                <a:cubicBezTo>
                  <a:pt x="320" y="207"/>
                  <a:pt x="305" y="267"/>
                  <a:pt x="286" y="267"/>
                </a:cubicBezTo>
                <a:lnTo>
                  <a:pt x="33" y="267"/>
                </a:lnTo>
                <a:cubicBezTo>
                  <a:pt x="15" y="267"/>
                  <a:pt x="0" y="207"/>
                  <a:pt x="0" y="133"/>
                </a:cubicBezTo>
                <a:cubicBezTo>
                  <a:pt x="0" y="60"/>
                  <a:pt x="15" y="0"/>
                  <a:pt x="33" y="0"/>
                </a:cubicBezTo>
                <a:lnTo>
                  <a:pt x="286" y="0"/>
                </a:lnTo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7" name="Freeform 90"/>
          <p:cNvSpPr>
            <a:spLocks/>
          </p:cNvSpPr>
          <p:nvPr/>
        </p:nvSpPr>
        <p:spPr bwMode="auto">
          <a:xfrm>
            <a:off x="838200" y="1895475"/>
            <a:ext cx="79375" cy="184150"/>
          </a:xfrm>
          <a:custGeom>
            <a:avLst/>
            <a:gdLst>
              <a:gd name="T0" fmla="*/ 117 w 117"/>
              <a:gd name="T1" fmla="*/ 0 h 267"/>
              <a:gd name="T2" fmla="*/ 117 w 117"/>
              <a:gd name="T3" fmla="*/ 0 h 267"/>
              <a:gd name="T4" fmla="*/ 87 w 117"/>
              <a:gd name="T5" fmla="*/ 133 h 267"/>
              <a:gd name="T6" fmla="*/ 117 w 117"/>
              <a:gd name="T7" fmla="*/ 267 h 267"/>
              <a:gd name="T8" fmla="*/ 30 w 117"/>
              <a:gd name="T9" fmla="*/ 267 h 267"/>
              <a:gd name="T10" fmla="*/ 0 w 117"/>
              <a:gd name="T11" fmla="*/ 133 h 267"/>
              <a:gd name="T12" fmla="*/ 30 w 117"/>
              <a:gd name="T13" fmla="*/ 0 h 267"/>
              <a:gd name="T14" fmla="*/ 117 w 117"/>
              <a:gd name="T1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" h="267">
                <a:moveTo>
                  <a:pt x="117" y="0"/>
                </a:moveTo>
                <a:lnTo>
                  <a:pt x="117" y="0"/>
                </a:lnTo>
                <a:cubicBezTo>
                  <a:pt x="101" y="0"/>
                  <a:pt x="87" y="60"/>
                  <a:pt x="87" y="133"/>
                </a:cubicBezTo>
                <a:cubicBezTo>
                  <a:pt x="87" y="207"/>
                  <a:pt x="101" y="267"/>
                  <a:pt x="117" y="267"/>
                </a:cubicBezTo>
                <a:lnTo>
                  <a:pt x="30" y="267"/>
                </a:lnTo>
                <a:cubicBezTo>
                  <a:pt x="13" y="267"/>
                  <a:pt x="0" y="207"/>
                  <a:pt x="0" y="133"/>
                </a:cubicBezTo>
                <a:cubicBezTo>
                  <a:pt x="0" y="60"/>
                  <a:pt x="13" y="0"/>
                  <a:pt x="30" y="0"/>
                </a:cubicBezTo>
                <a:lnTo>
                  <a:pt x="117" y="0"/>
                </a:lnTo>
                <a:close/>
              </a:path>
            </a:pathLst>
          </a:custGeom>
          <a:solidFill>
            <a:srgbClr val="44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8" name="Freeform 91"/>
          <p:cNvSpPr>
            <a:spLocks/>
          </p:cNvSpPr>
          <p:nvPr/>
        </p:nvSpPr>
        <p:spPr bwMode="auto">
          <a:xfrm>
            <a:off x="896938" y="1895475"/>
            <a:ext cx="41275" cy="184150"/>
          </a:xfrm>
          <a:custGeom>
            <a:avLst/>
            <a:gdLst>
              <a:gd name="T0" fmla="*/ 30 w 60"/>
              <a:gd name="T1" fmla="*/ 0 h 267"/>
              <a:gd name="T2" fmla="*/ 30 w 60"/>
              <a:gd name="T3" fmla="*/ 0 h 267"/>
              <a:gd name="T4" fmla="*/ 60 w 60"/>
              <a:gd name="T5" fmla="*/ 133 h 267"/>
              <a:gd name="T6" fmla="*/ 30 w 60"/>
              <a:gd name="T7" fmla="*/ 267 h 267"/>
              <a:gd name="T8" fmla="*/ 0 w 60"/>
              <a:gd name="T9" fmla="*/ 133 h 267"/>
              <a:gd name="T10" fmla="*/ 30 w 60"/>
              <a:gd name="T11" fmla="*/ 0 h 267"/>
              <a:gd name="T12" fmla="*/ 30 w 60"/>
              <a:gd name="T1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267">
                <a:moveTo>
                  <a:pt x="30" y="0"/>
                </a:moveTo>
                <a:lnTo>
                  <a:pt x="30" y="0"/>
                </a:lnTo>
                <a:cubicBezTo>
                  <a:pt x="47" y="0"/>
                  <a:pt x="60" y="60"/>
                  <a:pt x="60" y="133"/>
                </a:cubicBezTo>
                <a:cubicBezTo>
                  <a:pt x="60" y="207"/>
                  <a:pt x="47" y="267"/>
                  <a:pt x="30" y="267"/>
                </a:cubicBezTo>
                <a:cubicBezTo>
                  <a:pt x="14" y="267"/>
                  <a:pt x="0" y="207"/>
                  <a:pt x="0" y="133"/>
                </a:cubicBezTo>
                <a:cubicBezTo>
                  <a:pt x="0" y="60"/>
                  <a:pt x="14" y="0"/>
                  <a:pt x="30" y="0"/>
                </a:cubicBezTo>
                <a:lnTo>
                  <a:pt x="30" y="0"/>
                </a:lnTo>
                <a:close/>
              </a:path>
            </a:pathLst>
          </a:custGeom>
          <a:solidFill>
            <a:srgbClr val="8FAAD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9" name="Freeform 92"/>
          <p:cNvSpPr>
            <a:spLocks/>
          </p:cNvSpPr>
          <p:nvPr/>
        </p:nvSpPr>
        <p:spPr bwMode="auto">
          <a:xfrm>
            <a:off x="838200" y="1895475"/>
            <a:ext cx="100012" cy="184150"/>
          </a:xfrm>
          <a:custGeom>
            <a:avLst/>
            <a:gdLst>
              <a:gd name="T0" fmla="*/ 117 w 147"/>
              <a:gd name="T1" fmla="*/ 267 h 267"/>
              <a:gd name="T2" fmla="*/ 117 w 147"/>
              <a:gd name="T3" fmla="*/ 267 h 267"/>
              <a:gd name="T4" fmla="*/ 87 w 147"/>
              <a:gd name="T5" fmla="*/ 133 h 267"/>
              <a:gd name="T6" fmla="*/ 117 w 147"/>
              <a:gd name="T7" fmla="*/ 0 h 267"/>
              <a:gd name="T8" fmla="*/ 147 w 147"/>
              <a:gd name="T9" fmla="*/ 133 h 267"/>
              <a:gd name="T10" fmla="*/ 117 w 147"/>
              <a:gd name="T11" fmla="*/ 267 h 267"/>
              <a:gd name="T12" fmla="*/ 30 w 147"/>
              <a:gd name="T13" fmla="*/ 267 h 267"/>
              <a:gd name="T14" fmla="*/ 0 w 147"/>
              <a:gd name="T15" fmla="*/ 133 h 267"/>
              <a:gd name="T16" fmla="*/ 30 w 147"/>
              <a:gd name="T17" fmla="*/ 0 h 267"/>
              <a:gd name="T18" fmla="*/ 117 w 147"/>
              <a:gd name="T1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" h="267">
                <a:moveTo>
                  <a:pt x="117" y="267"/>
                </a:moveTo>
                <a:lnTo>
                  <a:pt x="117" y="267"/>
                </a:lnTo>
                <a:cubicBezTo>
                  <a:pt x="101" y="267"/>
                  <a:pt x="87" y="207"/>
                  <a:pt x="87" y="133"/>
                </a:cubicBezTo>
                <a:cubicBezTo>
                  <a:pt x="87" y="60"/>
                  <a:pt x="101" y="0"/>
                  <a:pt x="117" y="0"/>
                </a:cubicBezTo>
                <a:cubicBezTo>
                  <a:pt x="134" y="0"/>
                  <a:pt x="147" y="60"/>
                  <a:pt x="147" y="133"/>
                </a:cubicBezTo>
                <a:cubicBezTo>
                  <a:pt x="147" y="207"/>
                  <a:pt x="134" y="267"/>
                  <a:pt x="117" y="267"/>
                </a:cubicBezTo>
                <a:lnTo>
                  <a:pt x="30" y="267"/>
                </a:lnTo>
                <a:cubicBezTo>
                  <a:pt x="13" y="267"/>
                  <a:pt x="0" y="207"/>
                  <a:pt x="0" y="133"/>
                </a:cubicBezTo>
                <a:cubicBezTo>
                  <a:pt x="0" y="60"/>
                  <a:pt x="13" y="0"/>
                  <a:pt x="30" y="0"/>
                </a:cubicBezTo>
                <a:lnTo>
                  <a:pt x="117" y="0"/>
                </a:lnTo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0" name="Freeform 93"/>
          <p:cNvSpPr>
            <a:spLocks/>
          </p:cNvSpPr>
          <p:nvPr/>
        </p:nvSpPr>
        <p:spPr bwMode="auto">
          <a:xfrm>
            <a:off x="1209675" y="1982788"/>
            <a:ext cx="77787" cy="0"/>
          </a:xfrm>
          <a:custGeom>
            <a:avLst/>
            <a:gdLst>
              <a:gd name="T0" fmla="*/ 0 w 113"/>
              <a:gd name="T1" fmla="*/ 0 w 113"/>
              <a:gd name="T2" fmla="*/ 113 w 11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3">
                <a:moveTo>
                  <a:pt x="0" y="0"/>
                </a:moveTo>
                <a:lnTo>
                  <a:pt x="0" y="0"/>
                </a:lnTo>
                <a:lnTo>
                  <a:pt x="113" y="0"/>
                </a:lnTo>
              </a:path>
            </a:pathLst>
          </a:custGeom>
          <a:noFill/>
          <a:ln w="20638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1" name="Freeform 94"/>
          <p:cNvSpPr>
            <a:spLocks/>
          </p:cNvSpPr>
          <p:nvPr/>
        </p:nvSpPr>
        <p:spPr bwMode="auto">
          <a:xfrm>
            <a:off x="925513" y="1982788"/>
            <a:ext cx="77787" cy="0"/>
          </a:xfrm>
          <a:custGeom>
            <a:avLst/>
            <a:gdLst>
              <a:gd name="T0" fmla="*/ 0 w 113"/>
              <a:gd name="T1" fmla="*/ 0 w 113"/>
              <a:gd name="T2" fmla="*/ 113 w 11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3">
                <a:moveTo>
                  <a:pt x="0" y="0"/>
                </a:moveTo>
                <a:lnTo>
                  <a:pt x="0" y="0"/>
                </a:lnTo>
                <a:lnTo>
                  <a:pt x="113" y="0"/>
                </a:lnTo>
              </a:path>
            </a:pathLst>
          </a:custGeom>
          <a:noFill/>
          <a:ln w="20638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2" name="Freeform 95"/>
          <p:cNvSpPr>
            <a:spLocks/>
          </p:cNvSpPr>
          <p:nvPr/>
        </p:nvSpPr>
        <p:spPr bwMode="auto">
          <a:xfrm>
            <a:off x="1416050" y="1895475"/>
            <a:ext cx="627062" cy="184150"/>
          </a:xfrm>
          <a:custGeom>
            <a:avLst/>
            <a:gdLst>
              <a:gd name="T0" fmla="*/ 913 w 913"/>
              <a:gd name="T1" fmla="*/ 0 h 267"/>
              <a:gd name="T2" fmla="*/ 913 w 913"/>
              <a:gd name="T3" fmla="*/ 0 h 267"/>
              <a:gd name="T4" fmla="*/ 880 w 913"/>
              <a:gd name="T5" fmla="*/ 133 h 267"/>
              <a:gd name="T6" fmla="*/ 913 w 913"/>
              <a:gd name="T7" fmla="*/ 267 h 267"/>
              <a:gd name="T8" fmla="*/ 33 w 913"/>
              <a:gd name="T9" fmla="*/ 267 h 267"/>
              <a:gd name="T10" fmla="*/ 0 w 913"/>
              <a:gd name="T11" fmla="*/ 133 h 267"/>
              <a:gd name="T12" fmla="*/ 33 w 913"/>
              <a:gd name="T13" fmla="*/ 0 h 267"/>
              <a:gd name="T14" fmla="*/ 913 w 913"/>
              <a:gd name="T1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3" h="267">
                <a:moveTo>
                  <a:pt x="913" y="0"/>
                </a:moveTo>
                <a:lnTo>
                  <a:pt x="913" y="0"/>
                </a:lnTo>
                <a:cubicBezTo>
                  <a:pt x="895" y="0"/>
                  <a:pt x="880" y="60"/>
                  <a:pt x="880" y="133"/>
                </a:cubicBezTo>
                <a:cubicBezTo>
                  <a:pt x="880" y="207"/>
                  <a:pt x="895" y="267"/>
                  <a:pt x="913" y="267"/>
                </a:cubicBezTo>
                <a:lnTo>
                  <a:pt x="33" y="267"/>
                </a:lnTo>
                <a:cubicBezTo>
                  <a:pt x="15" y="267"/>
                  <a:pt x="0" y="207"/>
                  <a:pt x="0" y="133"/>
                </a:cubicBezTo>
                <a:cubicBezTo>
                  <a:pt x="0" y="60"/>
                  <a:pt x="15" y="0"/>
                  <a:pt x="33" y="0"/>
                </a:cubicBezTo>
                <a:lnTo>
                  <a:pt x="913" y="0"/>
                </a:lnTo>
                <a:close/>
              </a:path>
            </a:pathLst>
          </a:custGeom>
          <a:solidFill>
            <a:srgbClr val="B4C7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3" name="Freeform 96"/>
          <p:cNvSpPr>
            <a:spLocks/>
          </p:cNvSpPr>
          <p:nvPr/>
        </p:nvSpPr>
        <p:spPr bwMode="auto">
          <a:xfrm>
            <a:off x="2020888" y="1895475"/>
            <a:ext cx="46037" cy="184150"/>
          </a:xfrm>
          <a:custGeom>
            <a:avLst/>
            <a:gdLst>
              <a:gd name="T0" fmla="*/ 33 w 67"/>
              <a:gd name="T1" fmla="*/ 0 h 267"/>
              <a:gd name="T2" fmla="*/ 33 w 67"/>
              <a:gd name="T3" fmla="*/ 0 h 267"/>
              <a:gd name="T4" fmla="*/ 67 w 67"/>
              <a:gd name="T5" fmla="*/ 133 h 267"/>
              <a:gd name="T6" fmla="*/ 33 w 67"/>
              <a:gd name="T7" fmla="*/ 267 h 267"/>
              <a:gd name="T8" fmla="*/ 0 w 67"/>
              <a:gd name="T9" fmla="*/ 133 h 267"/>
              <a:gd name="T10" fmla="*/ 33 w 67"/>
              <a:gd name="T11" fmla="*/ 0 h 267"/>
              <a:gd name="T12" fmla="*/ 33 w 67"/>
              <a:gd name="T1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67">
                <a:moveTo>
                  <a:pt x="33" y="0"/>
                </a:moveTo>
                <a:lnTo>
                  <a:pt x="33" y="0"/>
                </a:lnTo>
                <a:cubicBezTo>
                  <a:pt x="52" y="0"/>
                  <a:pt x="67" y="60"/>
                  <a:pt x="67" y="133"/>
                </a:cubicBezTo>
                <a:cubicBezTo>
                  <a:pt x="67" y="207"/>
                  <a:pt x="52" y="267"/>
                  <a:pt x="33" y="267"/>
                </a:cubicBezTo>
                <a:cubicBezTo>
                  <a:pt x="15" y="267"/>
                  <a:pt x="0" y="207"/>
                  <a:pt x="0" y="133"/>
                </a:cubicBezTo>
                <a:cubicBezTo>
                  <a:pt x="0" y="60"/>
                  <a:pt x="15" y="0"/>
                  <a:pt x="33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D2DDF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4" name="Freeform 97"/>
          <p:cNvSpPr>
            <a:spLocks/>
          </p:cNvSpPr>
          <p:nvPr/>
        </p:nvSpPr>
        <p:spPr bwMode="auto">
          <a:xfrm>
            <a:off x="1416050" y="1895475"/>
            <a:ext cx="650875" cy="184150"/>
          </a:xfrm>
          <a:custGeom>
            <a:avLst/>
            <a:gdLst>
              <a:gd name="T0" fmla="*/ 914 w 947"/>
              <a:gd name="T1" fmla="*/ 267 h 267"/>
              <a:gd name="T2" fmla="*/ 914 w 947"/>
              <a:gd name="T3" fmla="*/ 267 h 267"/>
              <a:gd name="T4" fmla="*/ 880 w 947"/>
              <a:gd name="T5" fmla="*/ 133 h 267"/>
              <a:gd name="T6" fmla="*/ 914 w 947"/>
              <a:gd name="T7" fmla="*/ 0 h 267"/>
              <a:gd name="T8" fmla="*/ 947 w 947"/>
              <a:gd name="T9" fmla="*/ 133 h 267"/>
              <a:gd name="T10" fmla="*/ 914 w 947"/>
              <a:gd name="T11" fmla="*/ 267 h 267"/>
              <a:gd name="T12" fmla="*/ 33 w 947"/>
              <a:gd name="T13" fmla="*/ 267 h 267"/>
              <a:gd name="T14" fmla="*/ 0 w 947"/>
              <a:gd name="T15" fmla="*/ 133 h 267"/>
              <a:gd name="T16" fmla="*/ 33 w 947"/>
              <a:gd name="T17" fmla="*/ 0 h 267"/>
              <a:gd name="T18" fmla="*/ 914 w 947"/>
              <a:gd name="T1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7" h="267">
                <a:moveTo>
                  <a:pt x="914" y="267"/>
                </a:moveTo>
                <a:lnTo>
                  <a:pt x="914" y="267"/>
                </a:lnTo>
                <a:cubicBezTo>
                  <a:pt x="895" y="267"/>
                  <a:pt x="880" y="207"/>
                  <a:pt x="880" y="133"/>
                </a:cubicBezTo>
                <a:cubicBezTo>
                  <a:pt x="880" y="60"/>
                  <a:pt x="895" y="0"/>
                  <a:pt x="914" y="0"/>
                </a:cubicBezTo>
                <a:cubicBezTo>
                  <a:pt x="932" y="0"/>
                  <a:pt x="947" y="60"/>
                  <a:pt x="947" y="133"/>
                </a:cubicBezTo>
                <a:cubicBezTo>
                  <a:pt x="947" y="207"/>
                  <a:pt x="932" y="267"/>
                  <a:pt x="914" y="267"/>
                </a:cubicBezTo>
                <a:lnTo>
                  <a:pt x="33" y="267"/>
                </a:lnTo>
                <a:cubicBezTo>
                  <a:pt x="15" y="267"/>
                  <a:pt x="0" y="207"/>
                  <a:pt x="0" y="133"/>
                </a:cubicBezTo>
                <a:cubicBezTo>
                  <a:pt x="0" y="60"/>
                  <a:pt x="15" y="0"/>
                  <a:pt x="33" y="0"/>
                </a:cubicBezTo>
                <a:lnTo>
                  <a:pt x="914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5" name="Rectangle 98"/>
          <p:cNvSpPr>
            <a:spLocks noChangeArrowheads="1"/>
          </p:cNvSpPr>
          <p:nvPr/>
        </p:nvSpPr>
        <p:spPr bwMode="auto">
          <a:xfrm>
            <a:off x="1485900" y="1881188"/>
            <a:ext cx="168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99"/>
          <p:cNvSpPr>
            <a:spLocks noChangeArrowheads="1"/>
          </p:cNvSpPr>
          <p:nvPr/>
        </p:nvSpPr>
        <p:spPr bwMode="auto">
          <a:xfrm>
            <a:off x="1568450" y="1881188"/>
            <a:ext cx="136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00"/>
          <p:cNvSpPr>
            <a:spLocks noChangeArrowheads="1"/>
          </p:cNvSpPr>
          <p:nvPr/>
        </p:nvSpPr>
        <p:spPr bwMode="auto">
          <a:xfrm>
            <a:off x="1619250" y="1881188"/>
            <a:ext cx="155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01"/>
          <p:cNvSpPr>
            <a:spLocks noChangeArrowheads="1"/>
          </p:cNvSpPr>
          <p:nvPr/>
        </p:nvSpPr>
        <p:spPr bwMode="auto">
          <a:xfrm>
            <a:off x="1689100" y="1881188"/>
            <a:ext cx="123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02"/>
          <p:cNvSpPr>
            <a:spLocks noChangeArrowheads="1"/>
          </p:cNvSpPr>
          <p:nvPr/>
        </p:nvSpPr>
        <p:spPr bwMode="auto">
          <a:xfrm>
            <a:off x="1727200" y="1881188"/>
            <a:ext cx="171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03"/>
          <p:cNvSpPr>
            <a:spLocks noChangeArrowheads="1"/>
          </p:cNvSpPr>
          <p:nvPr/>
        </p:nvSpPr>
        <p:spPr bwMode="auto">
          <a:xfrm>
            <a:off x="1814513" y="1881188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04"/>
          <p:cNvSpPr>
            <a:spLocks noChangeArrowheads="1"/>
          </p:cNvSpPr>
          <p:nvPr/>
        </p:nvSpPr>
        <p:spPr bwMode="auto">
          <a:xfrm>
            <a:off x="1893888" y="1881188"/>
            <a:ext cx="155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Freeform 105"/>
          <p:cNvSpPr>
            <a:spLocks/>
          </p:cNvSpPr>
          <p:nvPr/>
        </p:nvSpPr>
        <p:spPr bwMode="auto">
          <a:xfrm>
            <a:off x="4992688" y="2043113"/>
            <a:ext cx="219075" cy="147638"/>
          </a:xfrm>
          <a:custGeom>
            <a:avLst/>
            <a:gdLst>
              <a:gd name="T0" fmla="*/ 0 w 320"/>
              <a:gd name="T1" fmla="*/ 0 h 214"/>
              <a:gd name="T2" fmla="*/ 0 w 320"/>
              <a:gd name="T3" fmla="*/ 0 h 214"/>
              <a:gd name="T4" fmla="*/ 320 w 320"/>
              <a:gd name="T5" fmla="*/ 0 h 214"/>
              <a:gd name="T6" fmla="*/ 320 w 320"/>
              <a:gd name="T7" fmla="*/ 214 h 214"/>
              <a:gd name="T8" fmla="*/ 0 w 320"/>
              <a:gd name="T9" fmla="*/ 214 h 214"/>
              <a:gd name="T10" fmla="*/ 0 w 320"/>
              <a:gd name="T11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214">
                <a:moveTo>
                  <a:pt x="0" y="0"/>
                </a:moveTo>
                <a:lnTo>
                  <a:pt x="0" y="0"/>
                </a:lnTo>
                <a:lnTo>
                  <a:pt x="320" y="0"/>
                </a:lnTo>
                <a:lnTo>
                  <a:pt x="320" y="214"/>
                </a:lnTo>
                <a:lnTo>
                  <a:pt x="0" y="2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3" name="Freeform 106"/>
          <p:cNvSpPr>
            <a:spLocks/>
          </p:cNvSpPr>
          <p:nvPr/>
        </p:nvSpPr>
        <p:spPr bwMode="auto">
          <a:xfrm>
            <a:off x="4992688" y="2043113"/>
            <a:ext cx="219075" cy="147638"/>
          </a:xfrm>
          <a:custGeom>
            <a:avLst/>
            <a:gdLst>
              <a:gd name="T0" fmla="*/ 0 w 320"/>
              <a:gd name="T1" fmla="*/ 0 h 214"/>
              <a:gd name="T2" fmla="*/ 0 w 320"/>
              <a:gd name="T3" fmla="*/ 0 h 214"/>
              <a:gd name="T4" fmla="*/ 320 w 320"/>
              <a:gd name="T5" fmla="*/ 0 h 214"/>
              <a:gd name="T6" fmla="*/ 320 w 320"/>
              <a:gd name="T7" fmla="*/ 214 h 214"/>
              <a:gd name="T8" fmla="*/ 0 w 320"/>
              <a:gd name="T9" fmla="*/ 214 h 214"/>
              <a:gd name="T10" fmla="*/ 0 w 320"/>
              <a:gd name="T11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214">
                <a:moveTo>
                  <a:pt x="0" y="0"/>
                </a:moveTo>
                <a:lnTo>
                  <a:pt x="0" y="0"/>
                </a:lnTo>
                <a:lnTo>
                  <a:pt x="320" y="0"/>
                </a:lnTo>
                <a:lnTo>
                  <a:pt x="320" y="214"/>
                </a:lnTo>
                <a:lnTo>
                  <a:pt x="0" y="21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4" name="Freeform 107"/>
          <p:cNvSpPr>
            <a:spLocks/>
          </p:cNvSpPr>
          <p:nvPr/>
        </p:nvSpPr>
        <p:spPr bwMode="auto">
          <a:xfrm>
            <a:off x="7404100" y="2198688"/>
            <a:ext cx="220662" cy="92075"/>
          </a:xfrm>
          <a:custGeom>
            <a:avLst/>
            <a:gdLst>
              <a:gd name="T0" fmla="*/ 0 w 320"/>
              <a:gd name="T1" fmla="*/ 0 h 133"/>
              <a:gd name="T2" fmla="*/ 0 w 320"/>
              <a:gd name="T3" fmla="*/ 0 h 133"/>
              <a:gd name="T4" fmla="*/ 320 w 320"/>
              <a:gd name="T5" fmla="*/ 0 h 133"/>
              <a:gd name="T6" fmla="*/ 320 w 320"/>
              <a:gd name="T7" fmla="*/ 133 h 133"/>
              <a:gd name="T8" fmla="*/ 0 w 320"/>
              <a:gd name="T9" fmla="*/ 133 h 133"/>
              <a:gd name="T10" fmla="*/ 0 w 32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133">
                <a:moveTo>
                  <a:pt x="0" y="0"/>
                </a:moveTo>
                <a:lnTo>
                  <a:pt x="0" y="0"/>
                </a:lnTo>
                <a:lnTo>
                  <a:pt x="320" y="0"/>
                </a:lnTo>
                <a:lnTo>
                  <a:pt x="320" y="133"/>
                </a:lnTo>
                <a:lnTo>
                  <a:pt x="0" y="1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5" name="Freeform 108"/>
          <p:cNvSpPr>
            <a:spLocks/>
          </p:cNvSpPr>
          <p:nvPr/>
        </p:nvSpPr>
        <p:spPr bwMode="auto">
          <a:xfrm>
            <a:off x="7404100" y="2198688"/>
            <a:ext cx="220662" cy="92075"/>
          </a:xfrm>
          <a:custGeom>
            <a:avLst/>
            <a:gdLst>
              <a:gd name="T0" fmla="*/ 0 w 320"/>
              <a:gd name="T1" fmla="*/ 0 h 133"/>
              <a:gd name="T2" fmla="*/ 0 w 320"/>
              <a:gd name="T3" fmla="*/ 0 h 133"/>
              <a:gd name="T4" fmla="*/ 320 w 320"/>
              <a:gd name="T5" fmla="*/ 0 h 133"/>
              <a:gd name="T6" fmla="*/ 320 w 320"/>
              <a:gd name="T7" fmla="*/ 133 h 133"/>
              <a:gd name="T8" fmla="*/ 0 w 320"/>
              <a:gd name="T9" fmla="*/ 133 h 133"/>
              <a:gd name="T10" fmla="*/ 0 w 32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133">
                <a:moveTo>
                  <a:pt x="0" y="0"/>
                </a:moveTo>
                <a:lnTo>
                  <a:pt x="0" y="0"/>
                </a:lnTo>
                <a:lnTo>
                  <a:pt x="320" y="0"/>
                </a:lnTo>
                <a:lnTo>
                  <a:pt x="320" y="133"/>
                </a:lnTo>
                <a:lnTo>
                  <a:pt x="0" y="13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6" name="Freeform 109"/>
          <p:cNvSpPr>
            <a:spLocks/>
          </p:cNvSpPr>
          <p:nvPr/>
        </p:nvSpPr>
        <p:spPr bwMode="auto">
          <a:xfrm>
            <a:off x="5699125" y="1868488"/>
            <a:ext cx="228600" cy="92075"/>
          </a:xfrm>
          <a:custGeom>
            <a:avLst/>
            <a:gdLst>
              <a:gd name="T0" fmla="*/ 0 w 333"/>
              <a:gd name="T1" fmla="*/ 0 h 133"/>
              <a:gd name="T2" fmla="*/ 0 w 333"/>
              <a:gd name="T3" fmla="*/ 0 h 133"/>
              <a:gd name="T4" fmla="*/ 333 w 333"/>
              <a:gd name="T5" fmla="*/ 0 h 133"/>
              <a:gd name="T6" fmla="*/ 333 w 333"/>
              <a:gd name="T7" fmla="*/ 133 h 133"/>
              <a:gd name="T8" fmla="*/ 0 w 333"/>
              <a:gd name="T9" fmla="*/ 133 h 133"/>
              <a:gd name="T10" fmla="*/ 0 w 333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3" h="133">
                <a:moveTo>
                  <a:pt x="0" y="0"/>
                </a:moveTo>
                <a:lnTo>
                  <a:pt x="0" y="0"/>
                </a:lnTo>
                <a:lnTo>
                  <a:pt x="333" y="0"/>
                </a:lnTo>
                <a:lnTo>
                  <a:pt x="333" y="133"/>
                </a:lnTo>
                <a:lnTo>
                  <a:pt x="0" y="1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7" name="Freeform 110"/>
          <p:cNvSpPr>
            <a:spLocks/>
          </p:cNvSpPr>
          <p:nvPr/>
        </p:nvSpPr>
        <p:spPr bwMode="auto">
          <a:xfrm>
            <a:off x="5699125" y="1868488"/>
            <a:ext cx="228600" cy="92075"/>
          </a:xfrm>
          <a:custGeom>
            <a:avLst/>
            <a:gdLst>
              <a:gd name="T0" fmla="*/ 0 w 333"/>
              <a:gd name="T1" fmla="*/ 0 h 133"/>
              <a:gd name="T2" fmla="*/ 0 w 333"/>
              <a:gd name="T3" fmla="*/ 0 h 133"/>
              <a:gd name="T4" fmla="*/ 333 w 333"/>
              <a:gd name="T5" fmla="*/ 0 h 133"/>
              <a:gd name="T6" fmla="*/ 333 w 333"/>
              <a:gd name="T7" fmla="*/ 133 h 133"/>
              <a:gd name="T8" fmla="*/ 0 w 333"/>
              <a:gd name="T9" fmla="*/ 133 h 133"/>
              <a:gd name="T10" fmla="*/ 0 w 333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3" h="133">
                <a:moveTo>
                  <a:pt x="0" y="0"/>
                </a:moveTo>
                <a:lnTo>
                  <a:pt x="0" y="0"/>
                </a:lnTo>
                <a:lnTo>
                  <a:pt x="333" y="0"/>
                </a:lnTo>
                <a:lnTo>
                  <a:pt x="333" y="133"/>
                </a:lnTo>
                <a:lnTo>
                  <a:pt x="0" y="13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8" name="Rectangle 111"/>
          <p:cNvSpPr>
            <a:spLocks noChangeArrowheads="1"/>
          </p:cNvSpPr>
          <p:nvPr/>
        </p:nvSpPr>
        <p:spPr bwMode="auto">
          <a:xfrm>
            <a:off x="5719763" y="1649413"/>
            <a:ext cx="1158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12"/>
          <p:cNvSpPr>
            <a:spLocks noChangeArrowheads="1"/>
          </p:cNvSpPr>
          <p:nvPr/>
        </p:nvSpPr>
        <p:spPr bwMode="auto">
          <a:xfrm>
            <a:off x="5770563" y="1649413"/>
            <a:ext cx="120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13"/>
          <p:cNvSpPr>
            <a:spLocks noChangeArrowheads="1"/>
          </p:cNvSpPr>
          <p:nvPr/>
        </p:nvSpPr>
        <p:spPr bwMode="auto">
          <a:xfrm>
            <a:off x="7427913" y="2301875"/>
            <a:ext cx="1158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14"/>
          <p:cNvSpPr>
            <a:spLocks noChangeArrowheads="1"/>
          </p:cNvSpPr>
          <p:nvPr/>
        </p:nvSpPr>
        <p:spPr bwMode="auto">
          <a:xfrm>
            <a:off x="7480300" y="2301875"/>
            <a:ext cx="120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15"/>
          <p:cNvSpPr>
            <a:spLocks noChangeArrowheads="1"/>
          </p:cNvSpPr>
          <p:nvPr/>
        </p:nvSpPr>
        <p:spPr bwMode="auto">
          <a:xfrm>
            <a:off x="2193925" y="2357438"/>
            <a:ext cx="1222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16"/>
          <p:cNvSpPr>
            <a:spLocks noChangeArrowheads="1"/>
          </p:cNvSpPr>
          <p:nvPr/>
        </p:nvSpPr>
        <p:spPr bwMode="auto">
          <a:xfrm>
            <a:off x="2254250" y="2357438"/>
            <a:ext cx="120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17"/>
          <p:cNvSpPr>
            <a:spLocks noChangeArrowheads="1"/>
          </p:cNvSpPr>
          <p:nvPr/>
        </p:nvSpPr>
        <p:spPr bwMode="auto">
          <a:xfrm>
            <a:off x="2312988" y="2357438"/>
            <a:ext cx="1047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Freeform 118"/>
          <p:cNvSpPr>
            <a:spLocks noEditPoints="1"/>
          </p:cNvSpPr>
          <p:nvPr/>
        </p:nvSpPr>
        <p:spPr bwMode="auto">
          <a:xfrm>
            <a:off x="2093913" y="1924050"/>
            <a:ext cx="339725" cy="412750"/>
          </a:xfrm>
          <a:custGeom>
            <a:avLst/>
            <a:gdLst>
              <a:gd name="T0" fmla="*/ 0 w 493"/>
              <a:gd name="T1" fmla="*/ 0 h 600"/>
              <a:gd name="T2" fmla="*/ 93 w 493"/>
              <a:gd name="T3" fmla="*/ 0 h 600"/>
              <a:gd name="T4" fmla="*/ 146 w 493"/>
              <a:gd name="T5" fmla="*/ 0 h 600"/>
              <a:gd name="T6" fmla="*/ 186 w 493"/>
              <a:gd name="T7" fmla="*/ 0 h 600"/>
              <a:gd name="T8" fmla="*/ 280 w 493"/>
              <a:gd name="T9" fmla="*/ 0 h 600"/>
              <a:gd name="T10" fmla="*/ 333 w 493"/>
              <a:gd name="T11" fmla="*/ 0 h 600"/>
              <a:gd name="T12" fmla="*/ 373 w 493"/>
              <a:gd name="T13" fmla="*/ 0 h 600"/>
              <a:gd name="T14" fmla="*/ 466 w 493"/>
              <a:gd name="T15" fmla="*/ 0 h 600"/>
              <a:gd name="T16" fmla="*/ 493 w 493"/>
              <a:gd name="T17" fmla="*/ 0 h 600"/>
              <a:gd name="T18" fmla="*/ 493 w 493"/>
              <a:gd name="T19" fmla="*/ 67 h 600"/>
              <a:gd name="T20" fmla="*/ 493 w 493"/>
              <a:gd name="T21" fmla="*/ 120 h 600"/>
              <a:gd name="T22" fmla="*/ 493 w 493"/>
              <a:gd name="T23" fmla="*/ 160 h 600"/>
              <a:gd name="T24" fmla="*/ 493 w 493"/>
              <a:gd name="T25" fmla="*/ 253 h 600"/>
              <a:gd name="T26" fmla="*/ 493 w 493"/>
              <a:gd name="T27" fmla="*/ 307 h 600"/>
              <a:gd name="T28" fmla="*/ 493 w 493"/>
              <a:gd name="T29" fmla="*/ 347 h 600"/>
              <a:gd name="T30" fmla="*/ 493 w 493"/>
              <a:gd name="T31" fmla="*/ 440 h 600"/>
              <a:gd name="T32" fmla="*/ 493 w 493"/>
              <a:gd name="T33" fmla="*/ 493 h 600"/>
              <a:gd name="T34" fmla="*/ 493 w 493"/>
              <a:gd name="T35" fmla="*/ 533 h 600"/>
              <a:gd name="T36" fmla="*/ 466 w 493"/>
              <a:gd name="T37" fmla="*/ 600 h 600"/>
              <a:gd name="T38" fmla="*/ 413 w 493"/>
              <a:gd name="T39" fmla="*/ 600 h 600"/>
              <a:gd name="T40" fmla="*/ 373 w 493"/>
              <a:gd name="T41" fmla="*/ 600 h 600"/>
              <a:gd name="T42" fmla="*/ 280 w 493"/>
              <a:gd name="T43" fmla="*/ 600 h 600"/>
              <a:gd name="T44" fmla="*/ 226 w 493"/>
              <a:gd name="T45" fmla="*/ 600 h 600"/>
              <a:gd name="T46" fmla="*/ 186 w 493"/>
              <a:gd name="T47" fmla="*/ 600 h 600"/>
              <a:gd name="T48" fmla="*/ 93 w 493"/>
              <a:gd name="T49" fmla="*/ 600 h 600"/>
              <a:gd name="T50" fmla="*/ 40 w 493"/>
              <a:gd name="T51" fmla="*/ 600 h 600"/>
              <a:gd name="T52" fmla="*/ 0 w 493"/>
              <a:gd name="T53" fmla="*/ 600 h 600"/>
              <a:gd name="T54" fmla="*/ 0 w 493"/>
              <a:gd name="T55" fmla="*/ 507 h 600"/>
              <a:gd name="T56" fmla="*/ 0 w 493"/>
              <a:gd name="T57" fmla="*/ 453 h 600"/>
              <a:gd name="T58" fmla="*/ 0 w 493"/>
              <a:gd name="T59" fmla="*/ 413 h 600"/>
              <a:gd name="T60" fmla="*/ 0 w 493"/>
              <a:gd name="T61" fmla="*/ 320 h 600"/>
              <a:gd name="T62" fmla="*/ 0 w 493"/>
              <a:gd name="T63" fmla="*/ 267 h 600"/>
              <a:gd name="T64" fmla="*/ 0 w 493"/>
              <a:gd name="T65" fmla="*/ 227 h 600"/>
              <a:gd name="T66" fmla="*/ 0 w 493"/>
              <a:gd name="T67" fmla="*/ 133 h 600"/>
              <a:gd name="T68" fmla="*/ 0 w 493"/>
              <a:gd name="T69" fmla="*/ 80 h 600"/>
              <a:gd name="T70" fmla="*/ 0 w 493"/>
              <a:gd name="T71" fmla="*/ 4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3" h="600">
                <a:moveTo>
                  <a:pt x="0" y="0"/>
                </a:moveTo>
                <a:lnTo>
                  <a:pt x="0" y="0"/>
                </a:lnTo>
                <a:lnTo>
                  <a:pt x="53" y="0"/>
                </a:lnTo>
                <a:moveTo>
                  <a:pt x="93" y="0"/>
                </a:moveTo>
                <a:lnTo>
                  <a:pt x="93" y="0"/>
                </a:lnTo>
                <a:lnTo>
                  <a:pt x="146" y="0"/>
                </a:lnTo>
                <a:moveTo>
                  <a:pt x="186" y="0"/>
                </a:moveTo>
                <a:lnTo>
                  <a:pt x="186" y="0"/>
                </a:lnTo>
                <a:lnTo>
                  <a:pt x="240" y="0"/>
                </a:lnTo>
                <a:moveTo>
                  <a:pt x="280" y="0"/>
                </a:moveTo>
                <a:lnTo>
                  <a:pt x="280" y="0"/>
                </a:lnTo>
                <a:lnTo>
                  <a:pt x="333" y="0"/>
                </a:lnTo>
                <a:moveTo>
                  <a:pt x="373" y="0"/>
                </a:moveTo>
                <a:lnTo>
                  <a:pt x="373" y="0"/>
                </a:lnTo>
                <a:lnTo>
                  <a:pt x="426" y="0"/>
                </a:lnTo>
                <a:moveTo>
                  <a:pt x="466" y="0"/>
                </a:moveTo>
                <a:lnTo>
                  <a:pt x="466" y="0"/>
                </a:lnTo>
                <a:lnTo>
                  <a:pt x="493" y="0"/>
                </a:lnTo>
                <a:lnTo>
                  <a:pt x="493" y="27"/>
                </a:lnTo>
                <a:moveTo>
                  <a:pt x="493" y="67"/>
                </a:moveTo>
                <a:lnTo>
                  <a:pt x="493" y="67"/>
                </a:lnTo>
                <a:lnTo>
                  <a:pt x="493" y="120"/>
                </a:lnTo>
                <a:moveTo>
                  <a:pt x="493" y="160"/>
                </a:moveTo>
                <a:lnTo>
                  <a:pt x="493" y="160"/>
                </a:lnTo>
                <a:lnTo>
                  <a:pt x="493" y="213"/>
                </a:lnTo>
                <a:moveTo>
                  <a:pt x="493" y="253"/>
                </a:moveTo>
                <a:lnTo>
                  <a:pt x="493" y="253"/>
                </a:lnTo>
                <a:lnTo>
                  <a:pt x="493" y="307"/>
                </a:lnTo>
                <a:moveTo>
                  <a:pt x="493" y="347"/>
                </a:moveTo>
                <a:lnTo>
                  <a:pt x="493" y="347"/>
                </a:lnTo>
                <a:lnTo>
                  <a:pt x="493" y="400"/>
                </a:lnTo>
                <a:moveTo>
                  <a:pt x="493" y="440"/>
                </a:moveTo>
                <a:lnTo>
                  <a:pt x="493" y="440"/>
                </a:lnTo>
                <a:lnTo>
                  <a:pt x="493" y="493"/>
                </a:lnTo>
                <a:moveTo>
                  <a:pt x="493" y="533"/>
                </a:moveTo>
                <a:lnTo>
                  <a:pt x="493" y="533"/>
                </a:lnTo>
                <a:lnTo>
                  <a:pt x="493" y="587"/>
                </a:lnTo>
                <a:moveTo>
                  <a:pt x="466" y="600"/>
                </a:moveTo>
                <a:lnTo>
                  <a:pt x="466" y="600"/>
                </a:lnTo>
                <a:lnTo>
                  <a:pt x="413" y="600"/>
                </a:lnTo>
                <a:moveTo>
                  <a:pt x="373" y="600"/>
                </a:moveTo>
                <a:lnTo>
                  <a:pt x="373" y="600"/>
                </a:lnTo>
                <a:lnTo>
                  <a:pt x="320" y="600"/>
                </a:lnTo>
                <a:moveTo>
                  <a:pt x="280" y="600"/>
                </a:moveTo>
                <a:lnTo>
                  <a:pt x="280" y="600"/>
                </a:lnTo>
                <a:lnTo>
                  <a:pt x="226" y="600"/>
                </a:lnTo>
                <a:moveTo>
                  <a:pt x="186" y="600"/>
                </a:moveTo>
                <a:lnTo>
                  <a:pt x="186" y="600"/>
                </a:lnTo>
                <a:lnTo>
                  <a:pt x="133" y="600"/>
                </a:lnTo>
                <a:moveTo>
                  <a:pt x="93" y="600"/>
                </a:moveTo>
                <a:lnTo>
                  <a:pt x="93" y="600"/>
                </a:lnTo>
                <a:lnTo>
                  <a:pt x="40" y="600"/>
                </a:lnTo>
                <a:moveTo>
                  <a:pt x="0" y="600"/>
                </a:moveTo>
                <a:lnTo>
                  <a:pt x="0" y="600"/>
                </a:lnTo>
                <a:lnTo>
                  <a:pt x="0" y="547"/>
                </a:lnTo>
                <a:moveTo>
                  <a:pt x="0" y="507"/>
                </a:moveTo>
                <a:lnTo>
                  <a:pt x="0" y="507"/>
                </a:lnTo>
                <a:lnTo>
                  <a:pt x="0" y="453"/>
                </a:lnTo>
                <a:moveTo>
                  <a:pt x="0" y="413"/>
                </a:moveTo>
                <a:lnTo>
                  <a:pt x="0" y="413"/>
                </a:lnTo>
                <a:lnTo>
                  <a:pt x="0" y="360"/>
                </a:lnTo>
                <a:moveTo>
                  <a:pt x="0" y="320"/>
                </a:moveTo>
                <a:lnTo>
                  <a:pt x="0" y="320"/>
                </a:lnTo>
                <a:lnTo>
                  <a:pt x="0" y="267"/>
                </a:lnTo>
                <a:moveTo>
                  <a:pt x="0" y="227"/>
                </a:moveTo>
                <a:lnTo>
                  <a:pt x="0" y="227"/>
                </a:lnTo>
                <a:lnTo>
                  <a:pt x="0" y="173"/>
                </a:lnTo>
                <a:moveTo>
                  <a:pt x="0" y="133"/>
                </a:moveTo>
                <a:lnTo>
                  <a:pt x="0" y="133"/>
                </a:lnTo>
                <a:lnTo>
                  <a:pt x="0" y="80"/>
                </a:lnTo>
                <a:moveTo>
                  <a:pt x="0" y="40"/>
                </a:moveTo>
                <a:lnTo>
                  <a:pt x="0" y="40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6" name="Rectangle 119"/>
          <p:cNvSpPr>
            <a:spLocks noChangeArrowheads="1"/>
          </p:cNvSpPr>
          <p:nvPr/>
        </p:nvSpPr>
        <p:spPr bwMode="auto">
          <a:xfrm>
            <a:off x="1425575" y="25685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20"/>
          <p:cNvSpPr>
            <a:spLocks noChangeArrowheads="1"/>
          </p:cNvSpPr>
          <p:nvPr/>
        </p:nvSpPr>
        <p:spPr bwMode="auto">
          <a:xfrm>
            <a:off x="1482725" y="2568575"/>
            <a:ext cx="88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121"/>
          <p:cNvSpPr>
            <a:spLocks noChangeArrowheads="1"/>
          </p:cNvSpPr>
          <p:nvPr/>
        </p:nvSpPr>
        <p:spPr bwMode="auto">
          <a:xfrm>
            <a:off x="1509713" y="25685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122"/>
          <p:cNvSpPr>
            <a:spLocks noChangeArrowheads="1"/>
          </p:cNvSpPr>
          <p:nvPr/>
        </p:nvSpPr>
        <p:spPr bwMode="auto">
          <a:xfrm>
            <a:off x="1565275" y="25685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23"/>
          <p:cNvSpPr>
            <a:spLocks noChangeArrowheads="1"/>
          </p:cNvSpPr>
          <p:nvPr/>
        </p:nvSpPr>
        <p:spPr bwMode="auto">
          <a:xfrm>
            <a:off x="1622425" y="2568575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24"/>
          <p:cNvSpPr>
            <a:spLocks noChangeArrowheads="1"/>
          </p:cNvSpPr>
          <p:nvPr/>
        </p:nvSpPr>
        <p:spPr bwMode="auto">
          <a:xfrm>
            <a:off x="1647825" y="2568575"/>
            <a:ext cx="1317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25"/>
          <p:cNvSpPr>
            <a:spLocks noChangeArrowheads="1"/>
          </p:cNvSpPr>
          <p:nvPr/>
        </p:nvSpPr>
        <p:spPr bwMode="auto">
          <a:xfrm>
            <a:off x="1717675" y="25685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26"/>
          <p:cNvSpPr>
            <a:spLocks noChangeArrowheads="1"/>
          </p:cNvSpPr>
          <p:nvPr/>
        </p:nvSpPr>
        <p:spPr bwMode="auto">
          <a:xfrm>
            <a:off x="1771650" y="2568575"/>
            <a:ext cx="125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27"/>
          <p:cNvSpPr>
            <a:spLocks noChangeArrowheads="1"/>
          </p:cNvSpPr>
          <p:nvPr/>
        </p:nvSpPr>
        <p:spPr bwMode="auto">
          <a:xfrm>
            <a:off x="4941888" y="1814513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128"/>
          <p:cNvSpPr>
            <a:spLocks noChangeArrowheads="1"/>
          </p:cNvSpPr>
          <p:nvPr/>
        </p:nvSpPr>
        <p:spPr bwMode="auto">
          <a:xfrm>
            <a:off x="4868864" y="1789113"/>
            <a:ext cx="4175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29"/>
          <p:cNvSpPr>
            <a:spLocks noChangeArrowheads="1"/>
          </p:cNvSpPr>
          <p:nvPr/>
        </p:nvSpPr>
        <p:spPr bwMode="auto">
          <a:xfrm>
            <a:off x="5022850" y="1814513"/>
            <a:ext cx="1317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30"/>
          <p:cNvSpPr>
            <a:spLocks noChangeArrowheads="1"/>
          </p:cNvSpPr>
          <p:nvPr/>
        </p:nvSpPr>
        <p:spPr bwMode="auto">
          <a:xfrm>
            <a:off x="5092700" y="1814513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31"/>
          <p:cNvSpPr>
            <a:spLocks noChangeArrowheads="1"/>
          </p:cNvSpPr>
          <p:nvPr/>
        </p:nvSpPr>
        <p:spPr bwMode="auto">
          <a:xfrm>
            <a:off x="5148263" y="1814513"/>
            <a:ext cx="125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32"/>
          <p:cNvSpPr>
            <a:spLocks noChangeArrowheads="1"/>
          </p:cNvSpPr>
          <p:nvPr/>
        </p:nvSpPr>
        <p:spPr bwMode="auto">
          <a:xfrm>
            <a:off x="7821613" y="20256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133"/>
          <p:cNvSpPr>
            <a:spLocks noChangeArrowheads="1"/>
          </p:cNvSpPr>
          <p:nvPr/>
        </p:nvSpPr>
        <p:spPr bwMode="auto">
          <a:xfrm>
            <a:off x="7877175" y="2025650"/>
            <a:ext cx="88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134"/>
          <p:cNvSpPr>
            <a:spLocks noChangeArrowheads="1"/>
          </p:cNvSpPr>
          <p:nvPr/>
        </p:nvSpPr>
        <p:spPr bwMode="auto">
          <a:xfrm>
            <a:off x="7905750" y="20256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135"/>
          <p:cNvSpPr>
            <a:spLocks noChangeArrowheads="1"/>
          </p:cNvSpPr>
          <p:nvPr/>
        </p:nvSpPr>
        <p:spPr bwMode="auto">
          <a:xfrm>
            <a:off x="7961313" y="20256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136"/>
          <p:cNvSpPr>
            <a:spLocks noChangeArrowheads="1"/>
          </p:cNvSpPr>
          <p:nvPr/>
        </p:nvSpPr>
        <p:spPr bwMode="auto">
          <a:xfrm>
            <a:off x="8018463" y="2025650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37"/>
          <p:cNvSpPr>
            <a:spLocks noChangeArrowheads="1"/>
          </p:cNvSpPr>
          <p:nvPr/>
        </p:nvSpPr>
        <p:spPr bwMode="auto">
          <a:xfrm>
            <a:off x="8042275" y="2025650"/>
            <a:ext cx="1317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138"/>
          <p:cNvSpPr>
            <a:spLocks noChangeArrowheads="1"/>
          </p:cNvSpPr>
          <p:nvPr/>
        </p:nvSpPr>
        <p:spPr bwMode="auto">
          <a:xfrm>
            <a:off x="8112125" y="20256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139"/>
          <p:cNvSpPr>
            <a:spLocks noChangeArrowheads="1"/>
          </p:cNvSpPr>
          <p:nvPr/>
        </p:nvSpPr>
        <p:spPr bwMode="auto">
          <a:xfrm>
            <a:off x="8167688" y="2025650"/>
            <a:ext cx="125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Rectangle 140"/>
          <p:cNvSpPr>
            <a:spLocks noChangeArrowheads="1"/>
          </p:cNvSpPr>
          <p:nvPr/>
        </p:nvSpPr>
        <p:spPr bwMode="auto">
          <a:xfrm>
            <a:off x="7097713" y="3094038"/>
            <a:ext cx="1444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141"/>
          <p:cNvSpPr>
            <a:spLocks noChangeArrowheads="1"/>
          </p:cNvSpPr>
          <p:nvPr/>
        </p:nvSpPr>
        <p:spPr bwMode="auto">
          <a:xfrm>
            <a:off x="7162800" y="3094038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Rectangle 142"/>
          <p:cNvSpPr>
            <a:spLocks noChangeArrowheads="1"/>
          </p:cNvSpPr>
          <p:nvPr/>
        </p:nvSpPr>
        <p:spPr bwMode="auto">
          <a:xfrm>
            <a:off x="7229475" y="3094038"/>
            <a:ext cx="127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Rectangle 143"/>
          <p:cNvSpPr>
            <a:spLocks noChangeArrowheads="1"/>
          </p:cNvSpPr>
          <p:nvPr/>
        </p:nvSpPr>
        <p:spPr bwMode="auto">
          <a:xfrm>
            <a:off x="7280275" y="3094038"/>
            <a:ext cx="1047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Rectangle 144"/>
          <p:cNvSpPr>
            <a:spLocks noChangeArrowheads="1"/>
          </p:cNvSpPr>
          <p:nvPr/>
        </p:nvSpPr>
        <p:spPr bwMode="auto">
          <a:xfrm>
            <a:off x="7310438" y="3094038"/>
            <a:ext cx="1190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Rectangle 145"/>
          <p:cNvSpPr>
            <a:spLocks noChangeArrowheads="1"/>
          </p:cNvSpPr>
          <p:nvPr/>
        </p:nvSpPr>
        <p:spPr bwMode="auto">
          <a:xfrm>
            <a:off x="7353300" y="3094038"/>
            <a:ext cx="1222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46"/>
          <p:cNvSpPr>
            <a:spLocks noChangeArrowheads="1"/>
          </p:cNvSpPr>
          <p:nvPr/>
        </p:nvSpPr>
        <p:spPr bwMode="auto">
          <a:xfrm>
            <a:off x="7396163" y="3094038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147"/>
          <p:cNvSpPr>
            <a:spLocks noChangeArrowheads="1"/>
          </p:cNvSpPr>
          <p:nvPr/>
        </p:nvSpPr>
        <p:spPr bwMode="auto">
          <a:xfrm>
            <a:off x="7464425" y="3094038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148"/>
          <p:cNvSpPr>
            <a:spLocks noChangeArrowheads="1"/>
          </p:cNvSpPr>
          <p:nvPr/>
        </p:nvSpPr>
        <p:spPr bwMode="auto">
          <a:xfrm>
            <a:off x="7531100" y="3094038"/>
            <a:ext cx="1047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149"/>
          <p:cNvSpPr>
            <a:spLocks noChangeArrowheads="1"/>
          </p:cNvSpPr>
          <p:nvPr/>
        </p:nvSpPr>
        <p:spPr bwMode="auto">
          <a:xfrm>
            <a:off x="7559675" y="3094038"/>
            <a:ext cx="127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150"/>
          <p:cNvSpPr>
            <a:spLocks noChangeArrowheads="1"/>
          </p:cNvSpPr>
          <p:nvPr/>
        </p:nvSpPr>
        <p:spPr bwMode="auto">
          <a:xfrm>
            <a:off x="7610475" y="3094038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151"/>
          <p:cNvSpPr>
            <a:spLocks noChangeArrowheads="1"/>
          </p:cNvSpPr>
          <p:nvPr/>
        </p:nvSpPr>
        <p:spPr bwMode="auto">
          <a:xfrm>
            <a:off x="7678738" y="3094038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Rectangle 152"/>
          <p:cNvSpPr>
            <a:spLocks noChangeArrowheads="1"/>
          </p:cNvSpPr>
          <p:nvPr/>
        </p:nvSpPr>
        <p:spPr bwMode="auto">
          <a:xfrm>
            <a:off x="7745413" y="3094038"/>
            <a:ext cx="1222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153"/>
          <p:cNvSpPr>
            <a:spLocks noChangeArrowheads="1"/>
          </p:cNvSpPr>
          <p:nvPr/>
        </p:nvSpPr>
        <p:spPr bwMode="auto">
          <a:xfrm>
            <a:off x="7788275" y="3094038"/>
            <a:ext cx="1317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Rectangle 154"/>
          <p:cNvSpPr>
            <a:spLocks noChangeArrowheads="1"/>
          </p:cNvSpPr>
          <p:nvPr/>
        </p:nvSpPr>
        <p:spPr bwMode="auto">
          <a:xfrm>
            <a:off x="7843838" y="3094038"/>
            <a:ext cx="1428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Rectangle 155"/>
          <p:cNvSpPr>
            <a:spLocks noChangeArrowheads="1"/>
          </p:cNvSpPr>
          <p:nvPr/>
        </p:nvSpPr>
        <p:spPr bwMode="auto">
          <a:xfrm>
            <a:off x="833438" y="1520825"/>
            <a:ext cx="1412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156"/>
          <p:cNvSpPr>
            <a:spLocks noChangeArrowheads="1"/>
          </p:cNvSpPr>
          <p:nvPr/>
        </p:nvSpPr>
        <p:spPr bwMode="auto">
          <a:xfrm>
            <a:off x="896938" y="1520825"/>
            <a:ext cx="1047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Rectangle 157"/>
          <p:cNvSpPr>
            <a:spLocks noChangeArrowheads="1"/>
          </p:cNvSpPr>
          <p:nvPr/>
        </p:nvSpPr>
        <p:spPr bwMode="auto">
          <a:xfrm>
            <a:off x="927100" y="1520825"/>
            <a:ext cx="1428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158"/>
          <p:cNvSpPr>
            <a:spLocks noChangeArrowheads="1"/>
          </p:cNvSpPr>
          <p:nvPr/>
        </p:nvSpPr>
        <p:spPr bwMode="auto">
          <a:xfrm>
            <a:off x="990600" y="1520825"/>
            <a:ext cx="1317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159"/>
          <p:cNvSpPr>
            <a:spLocks noChangeArrowheads="1"/>
          </p:cNvSpPr>
          <p:nvPr/>
        </p:nvSpPr>
        <p:spPr bwMode="auto">
          <a:xfrm>
            <a:off x="1044575" y="1520825"/>
            <a:ext cx="1190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160"/>
          <p:cNvSpPr>
            <a:spLocks noChangeArrowheads="1"/>
          </p:cNvSpPr>
          <p:nvPr/>
        </p:nvSpPr>
        <p:spPr bwMode="auto">
          <a:xfrm>
            <a:off x="1089025" y="1520825"/>
            <a:ext cx="1222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161"/>
          <p:cNvSpPr>
            <a:spLocks noChangeArrowheads="1"/>
          </p:cNvSpPr>
          <p:nvPr/>
        </p:nvSpPr>
        <p:spPr bwMode="auto">
          <a:xfrm>
            <a:off x="1131888" y="1520825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162"/>
          <p:cNvSpPr>
            <a:spLocks noChangeArrowheads="1"/>
          </p:cNvSpPr>
          <p:nvPr/>
        </p:nvSpPr>
        <p:spPr bwMode="auto">
          <a:xfrm>
            <a:off x="1198563" y="1520825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163"/>
          <p:cNvSpPr>
            <a:spLocks noChangeArrowheads="1"/>
          </p:cNvSpPr>
          <p:nvPr/>
        </p:nvSpPr>
        <p:spPr bwMode="auto">
          <a:xfrm>
            <a:off x="1266825" y="1520825"/>
            <a:ext cx="1047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164"/>
          <p:cNvSpPr>
            <a:spLocks noChangeArrowheads="1"/>
          </p:cNvSpPr>
          <p:nvPr/>
        </p:nvSpPr>
        <p:spPr bwMode="auto">
          <a:xfrm>
            <a:off x="833438" y="1676400"/>
            <a:ext cx="127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165"/>
          <p:cNvSpPr>
            <a:spLocks noChangeArrowheads="1"/>
          </p:cNvSpPr>
          <p:nvPr/>
        </p:nvSpPr>
        <p:spPr bwMode="auto">
          <a:xfrm>
            <a:off x="884238" y="1676400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166"/>
          <p:cNvSpPr>
            <a:spLocks noChangeArrowheads="1"/>
          </p:cNvSpPr>
          <p:nvPr/>
        </p:nvSpPr>
        <p:spPr bwMode="auto">
          <a:xfrm>
            <a:off x="952500" y="1676400"/>
            <a:ext cx="1460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167"/>
          <p:cNvSpPr>
            <a:spLocks noChangeArrowheads="1"/>
          </p:cNvSpPr>
          <p:nvPr/>
        </p:nvSpPr>
        <p:spPr bwMode="auto">
          <a:xfrm>
            <a:off x="1019175" y="1676400"/>
            <a:ext cx="1222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168"/>
          <p:cNvSpPr>
            <a:spLocks noChangeArrowheads="1"/>
          </p:cNvSpPr>
          <p:nvPr/>
        </p:nvSpPr>
        <p:spPr bwMode="auto">
          <a:xfrm>
            <a:off x="1062038" y="1676400"/>
            <a:ext cx="1317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169"/>
          <p:cNvSpPr>
            <a:spLocks noChangeArrowheads="1"/>
          </p:cNvSpPr>
          <p:nvPr/>
        </p:nvSpPr>
        <p:spPr bwMode="auto">
          <a:xfrm>
            <a:off x="1117600" y="1676400"/>
            <a:ext cx="1428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170"/>
          <p:cNvSpPr>
            <a:spLocks noChangeArrowheads="1"/>
          </p:cNvSpPr>
          <p:nvPr/>
        </p:nvSpPr>
        <p:spPr bwMode="auto">
          <a:xfrm>
            <a:off x="6821488" y="2651125"/>
            <a:ext cx="1127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Rectangle 171"/>
          <p:cNvSpPr>
            <a:spLocks noChangeArrowheads="1"/>
          </p:cNvSpPr>
          <p:nvPr/>
        </p:nvSpPr>
        <p:spPr bwMode="auto">
          <a:xfrm>
            <a:off x="6872288" y="2651125"/>
            <a:ext cx="984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" name="Rectangle 172"/>
          <p:cNvSpPr>
            <a:spLocks noChangeArrowheads="1"/>
          </p:cNvSpPr>
          <p:nvPr/>
        </p:nvSpPr>
        <p:spPr bwMode="auto">
          <a:xfrm>
            <a:off x="6907213" y="2651125"/>
            <a:ext cx="120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Rectangle 173"/>
          <p:cNvSpPr>
            <a:spLocks noChangeArrowheads="1"/>
          </p:cNvSpPr>
          <p:nvPr/>
        </p:nvSpPr>
        <p:spPr bwMode="auto">
          <a:xfrm>
            <a:off x="6965950" y="2651125"/>
            <a:ext cx="1000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174"/>
          <p:cNvSpPr>
            <a:spLocks noChangeArrowheads="1"/>
          </p:cNvSpPr>
          <p:nvPr/>
        </p:nvSpPr>
        <p:spPr bwMode="auto">
          <a:xfrm>
            <a:off x="7002463" y="265112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Rectangle 175"/>
          <p:cNvSpPr>
            <a:spLocks noChangeArrowheads="1"/>
          </p:cNvSpPr>
          <p:nvPr/>
        </p:nvSpPr>
        <p:spPr bwMode="auto">
          <a:xfrm>
            <a:off x="7058025" y="2651125"/>
            <a:ext cx="120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Rectangle 176"/>
          <p:cNvSpPr>
            <a:spLocks noChangeArrowheads="1"/>
          </p:cNvSpPr>
          <p:nvPr/>
        </p:nvSpPr>
        <p:spPr bwMode="auto">
          <a:xfrm>
            <a:off x="7115175" y="2651125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Rectangle 177"/>
          <p:cNvSpPr>
            <a:spLocks noChangeArrowheads="1"/>
          </p:cNvSpPr>
          <p:nvPr/>
        </p:nvSpPr>
        <p:spPr bwMode="auto">
          <a:xfrm>
            <a:off x="7140575" y="2651125"/>
            <a:ext cx="984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" name="Rectangle 178"/>
          <p:cNvSpPr>
            <a:spLocks noChangeArrowheads="1"/>
          </p:cNvSpPr>
          <p:nvPr/>
        </p:nvSpPr>
        <p:spPr bwMode="auto">
          <a:xfrm>
            <a:off x="7177088" y="2651125"/>
            <a:ext cx="873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Rectangle 179"/>
          <p:cNvSpPr>
            <a:spLocks noChangeArrowheads="1"/>
          </p:cNvSpPr>
          <p:nvPr/>
        </p:nvSpPr>
        <p:spPr bwMode="auto">
          <a:xfrm>
            <a:off x="7202488" y="2651125"/>
            <a:ext cx="1508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Rectangle 180"/>
          <p:cNvSpPr>
            <a:spLocks noChangeArrowheads="1"/>
          </p:cNvSpPr>
          <p:nvPr/>
        </p:nvSpPr>
        <p:spPr bwMode="auto">
          <a:xfrm>
            <a:off x="7289800" y="265112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Rectangle 181"/>
          <p:cNvSpPr>
            <a:spLocks noChangeArrowheads="1"/>
          </p:cNvSpPr>
          <p:nvPr/>
        </p:nvSpPr>
        <p:spPr bwMode="auto">
          <a:xfrm>
            <a:off x="7345363" y="2651125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182"/>
          <p:cNvSpPr>
            <a:spLocks noChangeArrowheads="1"/>
          </p:cNvSpPr>
          <p:nvPr/>
        </p:nvSpPr>
        <p:spPr bwMode="auto">
          <a:xfrm>
            <a:off x="7370763" y="265112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183"/>
          <p:cNvSpPr>
            <a:spLocks noChangeArrowheads="1"/>
          </p:cNvSpPr>
          <p:nvPr/>
        </p:nvSpPr>
        <p:spPr bwMode="auto">
          <a:xfrm>
            <a:off x="7426325" y="265112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Rectangle 184"/>
          <p:cNvSpPr>
            <a:spLocks noChangeArrowheads="1"/>
          </p:cNvSpPr>
          <p:nvPr/>
        </p:nvSpPr>
        <p:spPr bwMode="auto">
          <a:xfrm>
            <a:off x="7481888" y="2651125"/>
            <a:ext cx="1508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Rectangle 185"/>
          <p:cNvSpPr>
            <a:spLocks noChangeArrowheads="1"/>
          </p:cNvSpPr>
          <p:nvPr/>
        </p:nvSpPr>
        <p:spPr bwMode="auto">
          <a:xfrm>
            <a:off x="7570788" y="2651125"/>
            <a:ext cx="1047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Freeform 186"/>
          <p:cNvSpPr>
            <a:spLocks noEditPoints="1"/>
          </p:cNvSpPr>
          <p:nvPr/>
        </p:nvSpPr>
        <p:spPr bwMode="auto">
          <a:xfrm>
            <a:off x="838200" y="1463675"/>
            <a:ext cx="1449387" cy="65088"/>
          </a:xfrm>
          <a:custGeom>
            <a:avLst/>
            <a:gdLst>
              <a:gd name="T0" fmla="*/ 67 w 2107"/>
              <a:gd name="T1" fmla="*/ 36 h 93"/>
              <a:gd name="T2" fmla="*/ 67 w 2107"/>
              <a:gd name="T3" fmla="*/ 36 h 93"/>
              <a:gd name="T4" fmla="*/ 2041 w 2107"/>
              <a:gd name="T5" fmla="*/ 50 h 93"/>
              <a:gd name="T6" fmla="*/ 2041 w 2107"/>
              <a:gd name="T7" fmla="*/ 56 h 93"/>
              <a:gd name="T8" fmla="*/ 67 w 2107"/>
              <a:gd name="T9" fmla="*/ 43 h 93"/>
              <a:gd name="T10" fmla="*/ 67 w 2107"/>
              <a:gd name="T11" fmla="*/ 36 h 93"/>
              <a:gd name="T12" fmla="*/ 80 w 2107"/>
              <a:gd name="T13" fmla="*/ 80 h 93"/>
              <a:gd name="T14" fmla="*/ 80 w 2107"/>
              <a:gd name="T15" fmla="*/ 80 h 93"/>
              <a:gd name="T16" fmla="*/ 0 w 2107"/>
              <a:gd name="T17" fmla="*/ 39 h 93"/>
              <a:gd name="T18" fmla="*/ 80 w 2107"/>
              <a:gd name="T19" fmla="*/ 0 h 93"/>
              <a:gd name="T20" fmla="*/ 80 w 2107"/>
              <a:gd name="T21" fmla="*/ 80 h 93"/>
              <a:gd name="T22" fmla="*/ 2028 w 2107"/>
              <a:gd name="T23" fmla="*/ 13 h 93"/>
              <a:gd name="T24" fmla="*/ 2028 w 2107"/>
              <a:gd name="T25" fmla="*/ 13 h 93"/>
              <a:gd name="T26" fmla="*/ 2107 w 2107"/>
              <a:gd name="T27" fmla="*/ 54 h 93"/>
              <a:gd name="T28" fmla="*/ 2027 w 2107"/>
              <a:gd name="T29" fmla="*/ 93 h 93"/>
              <a:gd name="T30" fmla="*/ 2028 w 2107"/>
              <a:gd name="T31" fmla="*/ 1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7" h="93">
                <a:moveTo>
                  <a:pt x="67" y="36"/>
                </a:moveTo>
                <a:lnTo>
                  <a:pt x="67" y="36"/>
                </a:lnTo>
                <a:lnTo>
                  <a:pt x="2041" y="50"/>
                </a:lnTo>
                <a:lnTo>
                  <a:pt x="2041" y="56"/>
                </a:lnTo>
                <a:lnTo>
                  <a:pt x="67" y="43"/>
                </a:lnTo>
                <a:lnTo>
                  <a:pt x="67" y="36"/>
                </a:lnTo>
                <a:close/>
                <a:moveTo>
                  <a:pt x="80" y="80"/>
                </a:moveTo>
                <a:lnTo>
                  <a:pt x="80" y="80"/>
                </a:lnTo>
                <a:lnTo>
                  <a:pt x="0" y="39"/>
                </a:lnTo>
                <a:lnTo>
                  <a:pt x="80" y="0"/>
                </a:lnTo>
                <a:lnTo>
                  <a:pt x="80" y="80"/>
                </a:lnTo>
                <a:close/>
                <a:moveTo>
                  <a:pt x="2028" y="13"/>
                </a:moveTo>
                <a:lnTo>
                  <a:pt x="2028" y="13"/>
                </a:lnTo>
                <a:lnTo>
                  <a:pt x="2107" y="54"/>
                </a:lnTo>
                <a:lnTo>
                  <a:pt x="2027" y="93"/>
                </a:lnTo>
                <a:lnTo>
                  <a:pt x="2028" y="13"/>
                </a:lnTo>
                <a:close/>
              </a:path>
            </a:pathLst>
          </a:custGeom>
          <a:solidFill>
            <a:srgbClr val="44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24" name="Rectangle 187"/>
          <p:cNvSpPr>
            <a:spLocks noChangeArrowheads="1"/>
          </p:cNvSpPr>
          <p:nvPr/>
        </p:nvSpPr>
        <p:spPr bwMode="auto">
          <a:xfrm>
            <a:off x="7818438" y="24574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188"/>
          <p:cNvSpPr>
            <a:spLocks noChangeArrowheads="1"/>
          </p:cNvSpPr>
          <p:nvPr/>
        </p:nvSpPr>
        <p:spPr bwMode="auto">
          <a:xfrm>
            <a:off x="7874000" y="24574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189"/>
          <p:cNvSpPr>
            <a:spLocks noChangeArrowheads="1"/>
          </p:cNvSpPr>
          <p:nvPr/>
        </p:nvSpPr>
        <p:spPr bwMode="auto">
          <a:xfrm>
            <a:off x="7931150" y="24574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190"/>
          <p:cNvSpPr>
            <a:spLocks noChangeArrowheads="1"/>
          </p:cNvSpPr>
          <p:nvPr/>
        </p:nvSpPr>
        <p:spPr bwMode="auto">
          <a:xfrm>
            <a:off x="7986713" y="2457450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Rectangle 191"/>
          <p:cNvSpPr>
            <a:spLocks noChangeArrowheads="1"/>
          </p:cNvSpPr>
          <p:nvPr/>
        </p:nvSpPr>
        <p:spPr bwMode="auto">
          <a:xfrm>
            <a:off x="8012113" y="2457450"/>
            <a:ext cx="1508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Freeform 192"/>
          <p:cNvSpPr>
            <a:spLocks noEditPoints="1"/>
          </p:cNvSpPr>
          <p:nvPr/>
        </p:nvSpPr>
        <p:spPr bwMode="auto">
          <a:xfrm>
            <a:off x="2287588" y="1473200"/>
            <a:ext cx="2932112" cy="68263"/>
          </a:xfrm>
          <a:custGeom>
            <a:avLst/>
            <a:gdLst>
              <a:gd name="T0" fmla="*/ 67 w 4263"/>
              <a:gd name="T1" fmla="*/ 36 h 100"/>
              <a:gd name="T2" fmla="*/ 67 w 4263"/>
              <a:gd name="T3" fmla="*/ 36 h 100"/>
              <a:gd name="T4" fmla="*/ 4196 w 4263"/>
              <a:gd name="T5" fmla="*/ 57 h 100"/>
              <a:gd name="T6" fmla="*/ 4196 w 4263"/>
              <a:gd name="T7" fmla="*/ 63 h 100"/>
              <a:gd name="T8" fmla="*/ 66 w 4263"/>
              <a:gd name="T9" fmla="*/ 43 h 100"/>
              <a:gd name="T10" fmla="*/ 67 w 4263"/>
              <a:gd name="T11" fmla="*/ 36 h 100"/>
              <a:gd name="T12" fmla="*/ 80 w 4263"/>
              <a:gd name="T13" fmla="*/ 80 h 100"/>
              <a:gd name="T14" fmla="*/ 80 w 4263"/>
              <a:gd name="T15" fmla="*/ 80 h 100"/>
              <a:gd name="T16" fmla="*/ 0 w 4263"/>
              <a:gd name="T17" fmla="*/ 40 h 100"/>
              <a:gd name="T18" fmla="*/ 80 w 4263"/>
              <a:gd name="T19" fmla="*/ 0 h 100"/>
              <a:gd name="T20" fmla="*/ 80 w 4263"/>
              <a:gd name="T21" fmla="*/ 80 h 100"/>
              <a:gd name="T22" fmla="*/ 4183 w 4263"/>
              <a:gd name="T23" fmla="*/ 20 h 100"/>
              <a:gd name="T24" fmla="*/ 4183 w 4263"/>
              <a:gd name="T25" fmla="*/ 20 h 100"/>
              <a:gd name="T26" fmla="*/ 4263 w 4263"/>
              <a:gd name="T27" fmla="*/ 60 h 100"/>
              <a:gd name="T28" fmla="*/ 4183 w 4263"/>
              <a:gd name="T29" fmla="*/ 100 h 100"/>
              <a:gd name="T30" fmla="*/ 4183 w 4263"/>
              <a:gd name="T31" fmla="*/ 2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63" h="100">
                <a:moveTo>
                  <a:pt x="67" y="36"/>
                </a:moveTo>
                <a:lnTo>
                  <a:pt x="67" y="36"/>
                </a:lnTo>
                <a:lnTo>
                  <a:pt x="4196" y="57"/>
                </a:lnTo>
                <a:lnTo>
                  <a:pt x="4196" y="63"/>
                </a:lnTo>
                <a:lnTo>
                  <a:pt x="66" y="43"/>
                </a:lnTo>
                <a:lnTo>
                  <a:pt x="67" y="36"/>
                </a:lnTo>
                <a:close/>
                <a:moveTo>
                  <a:pt x="80" y="80"/>
                </a:moveTo>
                <a:lnTo>
                  <a:pt x="80" y="80"/>
                </a:lnTo>
                <a:lnTo>
                  <a:pt x="0" y="40"/>
                </a:lnTo>
                <a:lnTo>
                  <a:pt x="80" y="0"/>
                </a:lnTo>
                <a:lnTo>
                  <a:pt x="80" y="80"/>
                </a:lnTo>
                <a:close/>
                <a:moveTo>
                  <a:pt x="4183" y="20"/>
                </a:moveTo>
                <a:lnTo>
                  <a:pt x="4183" y="20"/>
                </a:lnTo>
                <a:lnTo>
                  <a:pt x="4263" y="60"/>
                </a:lnTo>
                <a:lnTo>
                  <a:pt x="4183" y="100"/>
                </a:lnTo>
                <a:lnTo>
                  <a:pt x="4183" y="20"/>
                </a:lnTo>
                <a:close/>
              </a:path>
            </a:pathLst>
          </a:custGeom>
          <a:solidFill>
            <a:srgbClr val="44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30" name="Rectangle 193"/>
          <p:cNvSpPr>
            <a:spLocks noChangeArrowheads="1"/>
          </p:cNvSpPr>
          <p:nvPr/>
        </p:nvSpPr>
        <p:spPr bwMode="auto">
          <a:xfrm>
            <a:off x="3590925" y="13271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194"/>
          <p:cNvSpPr>
            <a:spLocks noChangeArrowheads="1"/>
          </p:cNvSpPr>
          <p:nvPr/>
        </p:nvSpPr>
        <p:spPr bwMode="auto">
          <a:xfrm>
            <a:off x="3646488" y="13271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" name="Rectangle 195"/>
          <p:cNvSpPr>
            <a:spLocks noChangeArrowheads="1"/>
          </p:cNvSpPr>
          <p:nvPr/>
        </p:nvSpPr>
        <p:spPr bwMode="auto">
          <a:xfrm>
            <a:off x="3702050" y="13271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" name="Rectangle 196"/>
          <p:cNvSpPr>
            <a:spLocks noChangeArrowheads="1"/>
          </p:cNvSpPr>
          <p:nvPr/>
        </p:nvSpPr>
        <p:spPr bwMode="auto">
          <a:xfrm>
            <a:off x="3757613" y="132715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197"/>
          <p:cNvSpPr>
            <a:spLocks noChangeArrowheads="1"/>
          </p:cNvSpPr>
          <p:nvPr/>
        </p:nvSpPr>
        <p:spPr bwMode="auto">
          <a:xfrm>
            <a:off x="3814763" y="1327150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198"/>
          <p:cNvSpPr>
            <a:spLocks noChangeArrowheads="1"/>
          </p:cNvSpPr>
          <p:nvPr/>
        </p:nvSpPr>
        <p:spPr bwMode="auto">
          <a:xfrm>
            <a:off x="3838575" y="1327150"/>
            <a:ext cx="1508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Freeform 199"/>
          <p:cNvSpPr>
            <a:spLocks noEditPoints="1"/>
          </p:cNvSpPr>
          <p:nvPr/>
        </p:nvSpPr>
        <p:spPr bwMode="auto">
          <a:xfrm>
            <a:off x="7715250" y="2568575"/>
            <a:ext cx="944562" cy="63500"/>
          </a:xfrm>
          <a:custGeom>
            <a:avLst/>
            <a:gdLst>
              <a:gd name="T0" fmla="*/ 67 w 1373"/>
              <a:gd name="T1" fmla="*/ 56 h 93"/>
              <a:gd name="T2" fmla="*/ 67 w 1373"/>
              <a:gd name="T3" fmla="*/ 56 h 93"/>
              <a:gd name="T4" fmla="*/ 1306 w 1373"/>
              <a:gd name="T5" fmla="*/ 43 h 93"/>
              <a:gd name="T6" fmla="*/ 1306 w 1373"/>
              <a:gd name="T7" fmla="*/ 37 h 93"/>
              <a:gd name="T8" fmla="*/ 67 w 1373"/>
              <a:gd name="T9" fmla="*/ 50 h 93"/>
              <a:gd name="T10" fmla="*/ 67 w 1373"/>
              <a:gd name="T11" fmla="*/ 56 h 93"/>
              <a:gd name="T12" fmla="*/ 80 w 1373"/>
              <a:gd name="T13" fmla="*/ 13 h 93"/>
              <a:gd name="T14" fmla="*/ 80 w 1373"/>
              <a:gd name="T15" fmla="*/ 13 h 93"/>
              <a:gd name="T16" fmla="*/ 0 w 1373"/>
              <a:gd name="T17" fmla="*/ 54 h 93"/>
              <a:gd name="T18" fmla="*/ 81 w 1373"/>
              <a:gd name="T19" fmla="*/ 93 h 93"/>
              <a:gd name="T20" fmla="*/ 80 w 1373"/>
              <a:gd name="T21" fmla="*/ 13 h 93"/>
              <a:gd name="T22" fmla="*/ 1293 w 1373"/>
              <a:gd name="T23" fmla="*/ 80 h 93"/>
              <a:gd name="T24" fmla="*/ 1293 w 1373"/>
              <a:gd name="T25" fmla="*/ 80 h 93"/>
              <a:gd name="T26" fmla="*/ 1373 w 1373"/>
              <a:gd name="T27" fmla="*/ 39 h 93"/>
              <a:gd name="T28" fmla="*/ 1292 w 1373"/>
              <a:gd name="T29" fmla="*/ 0 h 93"/>
              <a:gd name="T30" fmla="*/ 1293 w 1373"/>
              <a:gd name="T31" fmla="*/ 8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73" h="93">
                <a:moveTo>
                  <a:pt x="67" y="56"/>
                </a:moveTo>
                <a:lnTo>
                  <a:pt x="67" y="56"/>
                </a:lnTo>
                <a:lnTo>
                  <a:pt x="1306" y="43"/>
                </a:lnTo>
                <a:lnTo>
                  <a:pt x="1306" y="37"/>
                </a:lnTo>
                <a:lnTo>
                  <a:pt x="67" y="50"/>
                </a:lnTo>
                <a:lnTo>
                  <a:pt x="67" y="56"/>
                </a:lnTo>
                <a:close/>
                <a:moveTo>
                  <a:pt x="80" y="13"/>
                </a:moveTo>
                <a:lnTo>
                  <a:pt x="80" y="13"/>
                </a:lnTo>
                <a:lnTo>
                  <a:pt x="0" y="54"/>
                </a:lnTo>
                <a:lnTo>
                  <a:pt x="81" y="93"/>
                </a:lnTo>
                <a:lnTo>
                  <a:pt x="80" y="13"/>
                </a:lnTo>
                <a:close/>
                <a:moveTo>
                  <a:pt x="1293" y="80"/>
                </a:moveTo>
                <a:lnTo>
                  <a:pt x="1293" y="80"/>
                </a:lnTo>
                <a:lnTo>
                  <a:pt x="1373" y="39"/>
                </a:lnTo>
                <a:lnTo>
                  <a:pt x="1292" y="0"/>
                </a:lnTo>
                <a:lnTo>
                  <a:pt x="1293" y="80"/>
                </a:lnTo>
                <a:close/>
              </a:path>
            </a:pathLst>
          </a:custGeom>
          <a:solidFill>
            <a:srgbClr val="44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37" name="Freeform 200"/>
          <p:cNvSpPr>
            <a:spLocks noEditPoints="1"/>
          </p:cNvSpPr>
          <p:nvPr/>
        </p:nvSpPr>
        <p:spPr bwMode="auto">
          <a:xfrm>
            <a:off x="8156575" y="2365375"/>
            <a:ext cx="60325" cy="460375"/>
          </a:xfrm>
          <a:custGeom>
            <a:avLst/>
            <a:gdLst>
              <a:gd name="T0" fmla="*/ 44 w 87"/>
              <a:gd name="T1" fmla="*/ 66 h 667"/>
              <a:gd name="T2" fmla="*/ 44 w 87"/>
              <a:gd name="T3" fmla="*/ 66 h 667"/>
              <a:gd name="T4" fmla="*/ 37 w 87"/>
              <a:gd name="T5" fmla="*/ 600 h 667"/>
              <a:gd name="T6" fmla="*/ 43 w 87"/>
              <a:gd name="T7" fmla="*/ 600 h 667"/>
              <a:gd name="T8" fmla="*/ 51 w 87"/>
              <a:gd name="T9" fmla="*/ 67 h 667"/>
              <a:gd name="T10" fmla="*/ 44 w 87"/>
              <a:gd name="T11" fmla="*/ 66 h 667"/>
              <a:gd name="T12" fmla="*/ 87 w 87"/>
              <a:gd name="T13" fmla="*/ 80 h 667"/>
              <a:gd name="T14" fmla="*/ 87 w 87"/>
              <a:gd name="T15" fmla="*/ 80 h 667"/>
              <a:gd name="T16" fmla="*/ 48 w 87"/>
              <a:gd name="T17" fmla="*/ 0 h 667"/>
              <a:gd name="T18" fmla="*/ 7 w 87"/>
              <a:gd name="T19" fmla="*/ 79 h 667"/>
              <a:gd name="T20" fmla="*/ 87 w 87"/>
              <a:gd name="T21" fmla="*/ 80 h 667"/>
              <a:gd name="T22" fmla="*/ 0 w 87"/>
              <a:gd name="T23" fmla="*/ 586 h 667"/>
              <a:gd name="T24" fmla="*/ 0 w 87"/>
              <a:gd name="T25" fmla="*/ 586 h 667"/>
              <a:gd name="T26" fmla="*/ 39 w 87"/>
              <a:gd name="T27" fmla="*/ 667 h 667"/>
              <a:gd name="T28" fmla="*/ 80 w 87"/>
              <a:gd name="T29" fmla="*/ 587 h 667"/>
              <a:gd name="T30" fmla="*/ 0 w 87"/>
              <a:gd name="T31" fmla="*/ 586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7" h="667">
                <a:moveTo>
                  <a:pt x="44" y="66"/>
                </a:moveTo>
                <a:lnTo>
                  <a:pt x="44" y="66"/>
                </a:lnTo>
                <a:lnTo>
                  <a:pt x="37" y="600"/>
                </a:lnTo>
                <a:lnTo>
                  <a:pt x="43" y="600"/>
                </a:lnTo>
                <a:lnTo>
                  <a:pt x="51" y="67"/>
                </a:lnTo>
                <a:lnTo>
                  <a:pt x="44" y="66"/>
                </a:lnTo>
                <a:close/>
                <a:moveTo>
                  <a:pt x="87" y="80"/>
                </a:moveTo>
                <a:lnTo>
                  <a:pt x="87" y="80"/>
                </a:lnTo>
                <a:lnTo>
                  <a:pt x="48" y="0"/>
                </a:lnTo>
                <a:lnTo>
                  <a:pt x="7" y="79"/>
                </a:lnTo>
                <a:lnTo>
                  <a:pt x="87" y="80"/>
                </a:lnTo>
                <a:close/>
                <a:moveTo>
                  <a:pt x="0" y="586"/>
                </a:moveTo>
                <a:lnTo>
                  <a:pt x="0" y="586"/>
                </a:lnTo>
                <a:lnTo>
                  <a:pt x="39" y="667"/>
                </a:lnTo>
                <a:lnTo>
                  <a:pt x="80" y="587"/>
                </a:lnTo>
                <a:lnTo>
                  <a:pt x="0" y="586"/>
                </a:lnTo>
                <a:close/>
              </a:path>
            </a:pathLst>
          </a:custGeom>
          <a:solidFill>
            <a:srgbClr val="44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38" name="Rectangle 201"/>
          <p:cNvSpPr>
            <a:spLocks noChangeArrowheads="1"/>
          </p:cNvSpPr>
          <p:nvPr/>
        </p:nvSpPr>
        <p:spPr bwMode="auto">
          <a:xfrm>
            <a:off x="8278813" y="26320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9" name="Rectangle 202"/>
          <p:cNvSpPr>
            <a:spLocks noChangeArrowheads="1"/>
          </p:cNvSpPr>
          <p:nvPr/>
        </p:nvSpPr>
        <p:spPr bwMode="auto">
          <a:xfrm>
            <a:off x="8334375" y="26320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Rectangle 203"/>
          <p:cNvSpPr>
            <a:spLocks noChangeArrowheads="1"/>
          </p:cNvSpPr>
          <p:nvPr/>
        </p:nvSpPr>
        <p:spPr bwMode="auto">
          <a:xfrm>
            <a:off x="8389938" y="2632075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Rectangle 204"/>
          <p:cNvSpPr>
            <a:spLocks noChangeArrowheads="1"/>
          </p:cNvSpPr>
          <p:nvPr/>
        </p:nvSpPr>
        <p:spPr bwMode="auto">
          <a:xfrm>
            <a:off x="8415338" y="2632075"/>
            <a:ext cx="1508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06"/>
          <p:cNvSpPr>
            <a:spLocks noChangeArrowheads="1"/>
          </p:cNvSpPr>
          <p:nvPr/>
        </p:nvSpPr>
        <p:spPr bwMode="auto">
          <a:xfrm>
            <a:off x="1616075" y="130810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07"/>
          <p:cNvSpPr>
            <a:spLocks noChangeArrowheads="1"/>
          </p:cNvSpPr>
          <p:nvPr/>
        </p:nvSpPr>
        <p:spPr bwMode="auto">
          <a:xfrm>
            <a:off x="1671638" y="130810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1728788" y="130810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09"/>
          <p:cNvSpPr>
            <a:spLocks noChangeArrowheads="1"/>
          </p:cNvSpPr>
          <p:nvPr/>
        </p:nvSpPr>
        <p:spPr bwMode="auto">
          <a:xfrm>
            <a:off x="1784350" y="1308100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10"/>
          <p:cNvSpPr>
            <a:spLocks noChangeArrowheads="1"/>
          </p:cNvSpPr>
          <p:nvPr/>
        </p:nvSpPr>
        <p:spPr bwMode="auto">
          <a:xfrm>
            <a:off x="1839913" y="1308100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11"/>
          <p:cNvSpPr>
            <a:spLocks noChangeArrowheads="1"/>
          </p:cNvSpPr>
          <p:nvPr/>
        </p:nvSpPr>
        <p:spPr bwMode="auto">
          <a:xfrm>
            <a:off x="1865313" y="1308100"/>
            <a:ext cx="1508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Freeform 212"/>
          <p:cNvSpPr>
            <a:spLocks noEditPoints="1"/>
          </p:cNvSpPr>
          <p:nvPr/>
        </p:nvSpPr>
        <p:spPr bwMode="auto">
          <a:xfrm>
            <a:off x="8799513" y="2235200"/>
            <a:ext cx="66675" cy="758825"/>
          </a:xfrm>
          <a:custGeom>
            <a:avLst/>
            <a:gdLst>
              <a:gd name="T0" fmla="*/ 55 w 98"/>
              <a:gd name="T1" fmla="*/ 67 h 1099"/>
              <a:gd name="T2" fmla="*/ 55 w 98"/>
              <a:gd name="T3" fmla="*/ 67 h 1099"/>
              <a:gd name="T4" fmla="*/ 36 w 98"/>
              <a:gd name="T5" fmla="*/ 1032 h 1099"/>
              <a:gd name="T6" fmla="*/ 43 w 98"/>
              <a:gd name="T7" fmla="*/ 1032 h 1099"/>
              <a:gd name="T8" fmla="*/ 62 w 98"/>
              <a:gd name="T9" fmla="*/ 67 h 1099"/>
              <a:gd name="T10" fmla="*/ 55 w 98"/>
              <a:gd name="T11" fmla="*/ 67 h 1099"/>
              <a:gd name="T12" fmla="*/ 98 w 98"/>
              <a:gd name="T13" fmla="*/ 81 h 1099"/>
              <a:gd name="T14" fmla="*/ 98 w 98"/>
              <a:gd name="T15" fmla="*/ 81 h 1099"/>
              <a:gd name="T16" fmla="*/ 60 w 98"/>
              <a:gd name="T17" fmla="*/ 0 h 1099"/>
              <a:gd name="T18" fmla="*/ 18 w 98"/>
              <a:gd name="T19" fmla="*/ 79 h 1099"/>
              <a:gd name="T20" fmla="*/ 98 w 98"/>
              <a:gd name="T21" fmla="*/ 81 h 1099"/>
              <a:gd name="T22" fmla="*/ 0 w 98"/>
              <a:gd name="T23" fmla="*/ 1018 h 1099"/>
              <a:gd name="T24" fmla="*/ 0 w 98"/>
              <a:gd name="T25" fmla="*/ 1018 h 1099"/>
              <a:gd name="T26" fmla="*/ 38 w 98"/>
              <a:gd name="T27" fmla="*/ 1099 h 1099"/>
              <a:gd name="T28" fmla="*/ 80 w 98"/>
              <a:gd name="T29" fmla="*/ 1020 h 1099"/>
              <a:gd name="T30" fmla="*/ 0 w 98"/>
              <a:gd name="T31" fmla="*/ 1018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" h="1099">
                <a:moveTo>
                  <a:pt x="55" y="67"/>
                </a:moveTo>
                <a:lnTo>
                  <a:pt x="55" y="67"/>
                </a:lnTo>
                <a:lnTo>
                  <a:pt x="36" y="1032"/>
                </a:lnTo>
                <a:lnTo>
                  <a:pt x="43" y="1032"/>
                </a:lnTo>
                <a:lnTo>
                  <a:pt x="62" y="67"/>
                </a:lnTo>
                <a:lnTo>
                  <a:pt x="55" y="67"/>
                </a:lnTo>
                <a:close/>
                <a:moveTo>
                  <a:pt x="98" y="81"/>
                </a:moveTo>
                <a:lnTo>
                  <a:pt x="98" y="81"/>
                </a:lnTo>
                <a:lnTo>
                  <a:pt x="60" y="0"/>
                </a:lnTo>
                <a:lnTo>
                  <a:pt x="18" y="79"/>
                </a:lnTo>
                <a:lnTo>
                  <a:pt x="98" y="81"/>
                </a:lnTo>
                <a:close/>
                <a:moveTo>
                  <a:pt x="0" y="1018"/>
                </a:moveTo>
                <a:lnTo>
                  <a:pt x="0" y="1018"/>
                </a:lnTo>
                <a:lnTo>
                  <a:pt x="38" y="1099"/>
                </a:lnTo>
                <a:lnTo>
                  <a:pt x="80" y="1020"/>
                </a:lnTo>
                <a:lnTo>
                  <a:pt x="0" y="1018"/>
                </a:lnTo>
                <a:close/>
              </a:path>
            </a:pathLst>
          </a:custGeom>
          <a:solidFill>
            <a:srgbClr val="44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Rectangle 213"/>
          <p:cNvSpPr>
            <a:spLocks noChangeArrowheads="1"/>
          </p:cNvSpPr>
          <p:nvPr/>
        </p:nvSpPr>
        <p:spPr bwMode="auto">
          <a:xfrm rot="5400000">
            <a:off x="8858250" y="2452688"/>
            <a:ext cx="1174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14"/>
          <p:cNvSpPr>
            <a:spLocks noChangeArrowheads="1"/>
          </p:cNvSpPr>
          <p:nvPr/>
        </p:nvSpPr>
        <p:spPr bwMode="auto">
          <a:xfrm rot="5400000">
            <a:off x="8858250" y="2509838"/>
            <a:ext cx="1174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5"/>
          <p:cNvSpPr>
            <a:spLocks noChangeArrowheads="1"/>
          </p:cNvSpPr>
          <p:nvPr/>
        </p:nvSpPr>
        <p:spPr bwMode="auto">
          <a:xfrm rot="5400000">
            <a:off x="8874125" y="2549525"/>
            <a:ext cx="857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16"/>
          <p:cNvSpPr>
            <a:spLocks noChangeArrowheads="1"/>
          </p:cNvSpPr>
          <p:nvPr/>
        </p:nvSpPr>
        <p:spPr bwMode="auto">
          <a:xfrm rot="5400000">
            <a:off x="8840787" y="2608263"/>
            <a:ext cx="1508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Freeform 217"/>
          <p:cNvSpPr>
            <a:spLocks noEditPoints="1"/>
          </p:cNvSpPr>
          <p:nvPr/>
        </p:nvSpPr>
        <p:spPr bwMode="auto">
          <a:xfrm>
            <a:off x="5900738" y="2466975"/>
            <a:ext cx="1581150" cy="58738"/>
          </a:xfrm>
          <a:custGeom>
            <a:avLst/>
            <a:gdLst>
              <a:gd name="T0" fmla="*/ 67 w 2299"/>
              <a:gd name="T1" fmla="*/ 49 h 85"/>
              <a:gd name="T2" fmla="*/ 67 w 2299"/>
              <a:gd name="T3" fmla="*/ 49 h 85"/>
              <a:gd name="T4" fmla="*/ 2233 w 2299"/>
              <a:gd name="T5" fmla="*/ 43 h 85"/>
              <a:gd name="T6" fmla="*/ 2233 w 2299"/>
              <a:gd name="T7" fmla="*/ 36 h 85"/>
              <a:gd name="T8" fmla="*/ 67 w 2299"/>
              <a:gd name="T9" fmla="*/ 42 h 85"/>
              <a:gd name="T10" fmla="*/ 67 w 2299"/>
              <a:gd name="T11" fmla="*/ 49 h 85"/>
              <a:gd name="T12" fmla="*/ 80 w 2299"/>
              <a:gd name="T13" fmla="*/ 5 h 85"/>
              <a:gd name="T14" fmla="*/ 80 w 2299"/>
              <a:gd name="T15" fmla="*/ 5 h 85"/>
              <a:gd name="T16" fmla="*/ 0 w 2299"/>
              <a:gd name="T17" fmla="*/ 46 h 85"/>
              <a:gd name="T18" fmla="*/ 80 w 2299"/>
              <a:gd name="T19" fmla="*/ 85 h 85"/>
              <a:gd name="T20" fmla="*/ 80 w 2299"/>
              <a:gd name="T21" fmla="*/ 5 h 85"/>
              <a:gd name="T22" fmla="*/ 2219 w 2299"/>
              <a:gd name="T23" fmla="*/ 80 h 85"/>
              <a:gd name="T24" fmla="*/ 2219 w 2299"/>
              <a:gd name="T25" fmla="*/ 80 h 85"/>
              <a:gd name="T26" fmla="*/ 2299 w 2299"/>
              <a:gd name="T27" fmla="*/ 40 h 85"/>
              <a:gd name="T28" fmla="*/ 2219 w 2299"/>
              <a:gd name="T29" fmla="*/ 0 h 85"/>
              <a:gd name="T30" fmla="*/ 2219 w 2299"/>
              <a:gd name="T31" fmla="*/ 8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99" h="85">
                <a:moveTo>
                  <a:pt x="67" y="49"/>
                </a:moveTo>
                <a:lnTo>
                  <a:pt x="67" y="49"/>
                </a:lnTo>
                <a:lnTo>
                  <a:pt x="2233" y="43"/>
                </a:lnTo>
                <a:lnTo>
                  <a:pt x="2233" y="36"/>
                </a:lnTo>
                <a:lnTo>
                  <a:pt x="67" y="42"/>
                </a:lnTo>
                <a:lnTo>
                  <a:pt x="67" y="49"/>
                </a:lnTo>
                <a:close/>
                <a:moveTo>
                  <a:pt x="80" y="5"/>
                </a:moveTo>
                <a:lnTo>
                  <a:pt x="80" y="5"/>
                </a:lnTo>
                <a:lnTo>
                  <a:pt x="0" y="46"/>
                </a:lnTo>
                <a:lnTo>
                  <a:pt x="80" y="85"/>
                </a:lnTo>
                <a:lnTo>
                  <a:pt x="80" y="5"/>
                </a:lnTo>
                <a:close/>
                <a:moveTo>
                  <a:pt x="2219" y="80"/>
                </a:moveTo>
                <a:lnTo>
                  <a:pt x="2219" y="80"/>
                </a:lnTo>
                <a:lnTo>
                  <a:pt x="2299" y="40"/>
                </a:lnTo>
                <a:lnTo>
                  <a:pt x="2219" y="0"/>
                </a:lnTo>
                <a:lnTo>
                  <a:pt x="2219" y="80"/>
                </a:lnTo>
                <a:close/>
              </a:path>
            </a:pathLst>
          </a:custGeom>
          <a:solidFill>
            <a:srgbClr val="44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1" name="Rectangle 218"/>
          <p:cNvSpPr>
            <a:spLocks noChangeArrowheads="1"/>
          </p:cNvSpPr>
          <p:nvPr/>
        </p:nvSpPr>
        <p:spPr bwMode="auto">
          <a:xfrm>
            <a:off x="6488113" y="2347913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9"/>
          <p:cNvSpPr>
            <a:spLocks noChangeArrowheads="1"/>
          </p:cNvSpPr>
          <p:nvPr/>
        </p:nvSpPr>
        <p:spPr bwMode="auto">
          <a:xfrm>
            <a:off x="6542088" y="2347913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0"/>
          <p:cNvSpPr>
            <a:spLocks noChangeArrowheads="1"/>
          </p:cNvSpPr>
          <p:nvPr/>
        </p:nvSpPr>
        <p:spPr bwMode="auto">
          <a:xfrm>
            <a:off x="6599238" y="2347913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1"/>
          <p:cNvSpPr>
            <a:spLocks noChangeArrowheads="1"/>
          </p:cNvSpPr>
          <p:nvPr/>
        </p:nvSpPr>
        <p:spPr bwMode="auto">
          <a:xfrm>
            <a:off x="6654800" y="2347913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2"/>
          <p:cNvSpPr>
            <a:spLocks noChangeArrowheads="1"/>
          </p:cNvSpPr>
          <p:nvPr/>
        </p:nvSpPr>
        <p:spPr bwMode="auto">
          <a:xfrm>
            <a:off x="6710363" y="2347913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3"/>
          <p:cNvSpPr>
            <a:spLocks noChangeArrowheads="1"/>
          </p:cNvSpPr>
          <p:nvPr/>
        </p:nvSpPr>
        <p:spPr bwMode="auto">
          <a:xfrm>
            <a:off x="6735763" y="2347913"/>
            <a:ext cx="1508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eform 224"/>
          <p:cNvSpPr>
            <a:spLocks/>
          </p:cNvSpPr>
          <p:nvPr/>
        </p:nvSpPr>
        <p:spPr bwMode="auto">
          <a:xfrm>
            <a:off x="2163763" y="2176463"/>
            <a:ext cx="153987" cy="65088"/>
          </a:xfrm>
          <a:custGeom>
            <a:avLst/>
            <a:gdLst>
              <a:gd name="T0" fmla="*/ 0 w 226"/>
              <a:gd name="T1" fmla="*/ 94 h 94"/>
              <a:gd name="T2" fmla="*/ 0 w 226"/>
              <a:gd name="T3" fmla="*/ 94 h 94"/>
              <a:gd name="T4" fmla="*/ 226 w 226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94">
                <a:moveTo>
                  <a:pt x="0" y="94"/>
                </a:moveTo>
                <a:lnTo>
                  <a:pt x="0" y="94"/>
                </a:lnTo>
                <a:cubicBezTo>
                  <a:pt x="125" y="94"/>
                  <a:pt x="226" y="52"/>
                  <a:pt x="226" y="0"/>
                </a:cubicBez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8" name="Freeform 225"/>
          <p:cNvSpPr>
            <a:spLocks/>
          </p:cNvSpPr>
          <p:nvPr/>
        </p:nvSpPr>
        <p:spPr bwMode="auto">
          <a:xfrm>
            <a:off x="2317750" y="2111375"/>
            <a:ext cx="161925" cy="65088"/>
          </a:xfrm>
          <a:custGeom>
            <a:avLst/>
            <a:gdLst>
              <a:gd name="T0" fmla="*/ 234 w 234"/>
              <a:gd name="T1" fmla="*/ 0 h 94"/>
              <a:gd name="T2" fmla="*/ 234 w 234"/>
              <a:gd name="T3" fmla="*/ 0 h 94"/>
              <a:gd name="T4" fmla="*/ 0 w 234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" h="94">
                <a:moveTo>
                  <a:pt x="234" y="0"/>
                </a:moveTo>
                <a:lnTo>
                  <a:pt x="234" y="0"/>
                </a:lnTo>
                <a:cubicBezTo>
                  <a:pt x="105" y="0"/>
                  <a:pt x="0" y="42"/>
                  <a:pt x="0" y="94"/>
                </a:cubicBezTo>
              </a:path>
            </a:pathLst>
          </a:custGeom>
          <a:noFill/>
          <a:ln w="20638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9" name="Freeform 226"/>
          <p:cNvSpPr>
            <a:spLocks/>
          </p:cNvSpPr>
          <p:nvPr/>
        </p:nvSpPr>
        <p:spPr bwMode="auto">
          <a:xfrm>
            <a:off x="2157413" y="1982788"/>
            <a:ext cx="160337" cy="65088"/>
          </a:xfrm>
          <a:custGeom>
            <a:avLst/>
            <a:gdLst>
              <a:gd name="T0" fmla="*/ 0 w 233"/>
              <a:gd name="T1" fmla="*/ 0 h 93"/>
              <a:gd name="T2" fmla="*/ 0 w 233"/>
              <a:gd name="T3" fmla="*/ 0 h 93"/>
              <a:gd name="T4" fmla="*/ 233 w 233"/>
              <a:gd name="T5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3" h="93">
                <a:moveTo>
                  <a:pt x="0" y="0"/>
                </a:moveTo>
                <a:lnTo>
                  <a:pt x="0" y="0"/>
                </a:lnTo>
                <a:cubicBezTo>
                  <a:pt x="129" y="0"/>
                  <a:pt x="233" y="41"/>
                  <a:pt x="233" y="93"/>
                </a:cubicBezTo>
              </a:path>
            </a:pathLst>
          </a:custGeom>
          <a:noFill/>
          <a:ln w="20638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0" name="Freeform 227"/>
          <p:cNvSpPr>
            <a:spLocks/>
          </p:cNvSpPr>
          <p:nvPr/>
        </p:nvSpPr>
        <p:spPr bwMode="auto">
          <a:xfrm>
            <a:off x="2317750" y="2047875"/>
            <a:ext cx="161925" cy="63500"/>
          </a:xfrm>
          <a:custGeom>
            <a:avLst/>
            <a:gdLst>
              <a:gd name="T0" fmla="*/ 234 w 234"/>
              <a:gd name="T1" fmla="*/ 93 h 93"/>
              <a:gd name="T2" fmla="*/ 234 w 234"/>
              <a:gd name="T3" fmla="*/ 93 h 93"/>
              <a:gd name="T4" fmla="*/ 0 w 234"/>
              <a:gd name="T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" h="93">
                <a:moveTo>
                  <a:pt x="234" y="93"/>
                </a:moveTo>
                <a:lnTo>
                  <a:pt x="234" y="93"/>
                </a:lnTo>
                <a:cubicBezTo>
                  <a:pt x="105" y="93"/>
                  <a:pt x="0" y="51"/>
                  <a:pt x="0" y="0"/>
                </a:cubicBezTo>
              </a:path>
            </a:pathLst>
          </a:custGeom>
          <a:noFill/>
          <a:ln w="20638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1" name="Freeform 228"/>
          <p:cNvSpPr>
            <a:spLocks/>
          </p:cNvSpPr>
          <p:nvPr/>
        </p:nvSpPr>
        <p:spPr bwMode="auto">
          <a:xfrm>
            <a:off x="2176463" y="2208213"/>
            <a:ext cx="103187" cy="55563"/>
          </a:xfrm>
          <a:custGeom>
            <a:avLst/>
            <a:gdLst>
              <a:gd name="T0" fmla="*/ 150 w 150"/>
              <a:gd name="T1" fmla="*/ 0 h 80"/>
              <a:gd name="T2" fmla="*/ 150 w 150"/>
              <a:gd name="T3" fmla="*/ 0 h 80"/>
              <a:gd name="T4" fmla="*/ 140 w 150"/>
              <a:gd name="T5" fmla="*/ 40 h 80"/>
              <a:gd name="T6" fmla="*/ 150 w 150"/>
              <a:gd name="T7" fmla="*/ 80 h 80"/>
              <a:gd name="T8" fmla="*/ 10 w 150"/>
              <a:gd name="T9" fmla="*/ 80 h 80"/>
              <a:gd name="T10" fmla="*/ 0 w 150"/>
              <a:gd name="T11" fmla="*/ 40 h 80"/>
              <a:gd name="T12" fmla="*/ 10 w 150"/>
              <a:gd name="T13" fmla="*/ 0 h 80"/>
              <a:gd name="T14" fmla="*/ 150 w 150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0" h="80">
                <a:moveTo>
                  <a:pt x="150" y="0"/>
                </a:moveTo>
                <a:lnTo>
                  <a:pt x="150" y="0"/>
                </a:lnTo>
                <a:cubicBezTo>
                  <a:pt x="144" y="0"/>
                  <a:pt x="140" y="18"/>
                  <a:pt x="140" y="40"/>
                </a:cubicBezTo>
                <a:cubicBezTo>
                  <a:pt x="140" y="62"/>
                  <a:pt x="144" y="80"/>
                  <a:pt x="150" y="80"/>
                </a:cubicBezTo>
                <a:lnTo>
                  <a:pt x="10" y="80"/>
                </a:lnTo>
                <a:cubicBezTo>
                  <a:pt x="4" y="80"/>
                  <a:pt x="0" y="62"/>
                  <a:pt x="0" y="40"/>
                </a:cubicBezTo>
                <a:cubicBezTo>
                  <a:pt x="0" y="18"/>
                  <a:pt x="4" y="0"/>
                  <a:pt x="10" y="0"/>
                </a:cubicBezTo>
                <a:lnTo>
                  <a:pt x="150" y="0"/>
                </a:lnTo>
                <a:close/>
              </a:path>
            </a:pathLst>
          </a:custGeom>
          <a:solidFill>
            <a:srgbClr val="FFF2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2" name="Freeform 229"/>
          <p:cNvSpPr>
            <a:spLocks/>
          </p:cNvSpPr>
          <p:nvPr/>
        </p:nvSpPr>
        <p:spPr bwMode="auto">
          <a:xfrm>
            <a:off x="2273300" y="2208213"/>
            <a:ext cx="14287" cy="55563"/>
          </a:xfrm>
          <a:custGeom>
            <a:avLst/>
            <a:gdLst>
              <a:gd name="T0" fmla="*/ 10 w 20"/>
              <a:gd name="T1" fmla="*/ 0 h 80"/>
              <a:gd name="T2" fmla="*/ 10 w 20"/>
              <a:gd name="T3" fmla="*/ 0 h 80"/>
              <a:gd name="T4" fmla="*/ 20 w 20"/>
              <a:gd name="T5" fmla="*/ 40 h 80"/>
              <a:gd name="T6" fmla="*/ 10 w 20"/>
              <a:gd name="T7" fmla="*/ 80 h 80"/>
              <a:gd name="T8" fmla="*/ 0 w 20"/>
              <a:gd name="T9" fmla="*/ 40 h 80"/>
              <a:gd name="T10" fmla="*/ 10 w 20"/>
              <a:gd name="T11" fmla="*/ 0 h 80"/>
              <a:gd name="T12" fmla="*/ 10 w 20"/>
              <a:gd name="T1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80">
                <a:moveTo>
                  <a:pt x="10" y="0"/>
                </a:moveTo>
                <a:lnTo>
                  <a:pt x="10" y="0"/>
                </a:lnTo>
                <a:cubicBezTo>
                  <a:pt x="15" y="0"/>
                  <a:pt x="20" y="18"/>
                  <a:pt x="20" y="40"/>
                </a:cubicBezTo>
                <a:cubicBezTo>
                  <a:pt x="20" y="62"/>
                  <a:pt x="15" y="80"/>
                  <a:pt x="10" y="80"/>
                </a:cubicBezTo>
                <a:cubicBezTo>
                  <a:pt x="4" y="80"/>
                  <a:pt x="0" y="62"/>
                  <a:pt x="0" y="40"/>
                </a:cubicBezTo>
                <a:cubicBezTo>
                  <a:pt x="0" y="18"/>
                  <a:pt x="4" y="0"/>
                  <a:pt x="10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FFF7E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3" name="Freeform 230"/>
          <p:cNvSpPr>
            <a:spLocks/>
          </p:cNvSpPr>
          <p:nvPr/>
        </p:nvSpPr>
        <p:spPr bwMode="auto">
          <a:xfrm>
            <a:off x="2176463" y="2208213"/>
            <a:ext cx="111125" cy="55563"/>
          </a:xfrm>
          <a:custGeom>
            <a:avLst/>
            <a:gdLst>
              <a:gd name="T0" fmla="*/ 150 w 160"/>
              <a:gd name="T1" fmla="*/ 80 h 80"/>
              <a:gd name="T2" fmla="*/ 150 w 160"/>
              <a:gd name="T3" fmla="*/ 80 h 80"/>
              <a:gd name="T4" fmla="*/ 140 w 160"/>
              <a:gd name="T5" fmla="*/ 40 h 80"/>
              <a:gd name="T6" fmla="*/ 150 w 160"/>
              <a:gd name="T7" fmla="*/ 0 h 80"/>
              <a:gd name="T8" fmla="*/ 160 w 160"/>
              <a:gd name="T9" fmla="*/ 40 h 80"/>
              <a:gd name="T10" fmla="*/ 150 w 160"/>
              <a:gd name="T11" fmla="*/ 80 h 80"/>
              <a:gd name="T12" fmla="*/ 10 w 160"/>
              <a:gd name="T13" fmla="*/ 80 h 80"/>
              <a:gd name="T14" fmla="*/ 0 w 160"/>
              <a:gd name="T15" fmla="*/ 40 h 80"/>
              <a:gd name="T16" fmla="*/ 10 w 160"/>
              <a:gd name="T17" fmla="*/ 0 h 80"/>
              <a:gd name="T18" fmla="*/ 150 w 160"/>
              <a:gd name="T1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80">
                <a:moveTo>
                  <a:pt x="150" y="80"/>
                </a:moveTo>
                <a:lnTo>
                  <a:pt x="150" y="80"/>
                </a:lnTo>
                <a:cubicBezTo>
                  <a:pt x="144" y="80"/>
                  <a:pt x="140" y="62"/>
                  <a:pt x="140" y="40"/>
                </a:cubicBezTo>
                <a:cubicBezTo>
                  <a:pt x="140" y="18"/>
                  <a:pt x="144" y="0"/>
                  <a:pt x="150" y="0"/>
                </a:cubicBezTo>
                <a:cubicBezTo>
                  <a:pt x="155" y="0"/>
                  <a:pt x="160" y="18"/>
                  <a:pt x="160" y="40"/>
                </a:cubicBezTo>
                <a:cubicBezTo>
                  <a:pt x="160" y="62"/>
                  <a:pt x="155" y="80"/>
                  <a:pt x="150" y="80"/>
                </a:cubicBezTo>
                <a:lnTo>
                  <a:pt x="10" y="80"/>
                </a:lnTo>
                <a:cubicBezTo>
                  <a:pt x="4" y="80"/>
                  <a:pt x="0" y="62"/>
                  <a:pt x="0" y="40"/>
                </a:cubicBezTo>
                <a:cubicBezTo>
                  <a:pt x="0" y="18"/>
                  <a:pt x="4" y="0"/>
                  <a:pt x="10" y="0"/>
                </a:cubicBezTo>
                <a:lnTo>
                  <a:pt x="15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4" name="Rectangle 231"/>
          <p:cNvSpPr>
            <a:spLocks noChangeArrowheads="1"/>
          </p:cNvSpPr>
          <p:nvPr/>
        </p:nvSpPr>
        <p:spPr bwMode="auto">
          <a:xfrm>
            <a:off x="2479675" y="19335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32"/>
          <p:cNvSpPr>
            <a:spLocks noChangeArrowheads="1"/>
          </p:cNvSpPr>
          <p:nvPr/>
        </p:nvSpPr>
        <p:spPr bwMode="auto">
          <a:xfrm>
            <a:off x="2535238" y="1933575"/>
            <a:ext cx="88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33"/>
          <p:cNvSpPr>
            <a:spLocks noChangeArrowheads="1"/>
          </p:cNvSpPr>
          <p:nvPr/>
        </p:nvSpPr>
        <p:spPr bwMode="auto">
          <a:xfrm>
            <a:off x="2562225" y="19335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34"/>
          <p:cNvSpPr>
            <a:spLocks noChangeArrowheads="1"/>
          </p:cNvSpPr>
          <p:nvPr/>
        </p:nvSpPr>
        <p:spPr bwMode="auto">
          <a:xfrm>
            <a:off x="2619375" y="19335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35"/>
          <p:cNvSpPr>
            <a:spLocks noChangeArrowheads="1"/>
          </p:cNvSpPr>
          <p:nvPr/>
        </p:nvSpPr>
        <p:spPr bwMode="auto">
          <a:xfrm>
            <a:off x="2674938" y="1933575"/>
            <a:ext cx="857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36"/>
          <p:cNvSpPr>
            <a:spLocks noChangeArrowheads="1"/>
          </p:cNvSpPr>
          <p:nvPr/>
        </p:nvSpPr>
        <p:spPr bwMode="auto">
          <a:xfrm>
            <a:off x="2700338" y="1933575"/>
            <a:ext cx="1317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37"/>
          <p:cNvSpPr>
            <a:spLocks noChangeArrowheads="1"/>
          </p:cNvSpPr>
          <p:nvPr/>
        </p:nvSpPr>
        <p:spPr bwMode="auto">
          <a:xfrm>
            <a:off x="2770188" y="1933575"/>
            <a:ext cx="1174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38"/>
          <p:cNvSpPr>
            <a:spLocks noChangeArrowheads="1"/>
          </p:cNvSpPr>
          <p:nvPr/>
        </p:nvSpPr>
        <p:spPr bwMode="auto">
          <a:xfrm>
            <a:off x="2825750" y="1933575"/>
            <a:ext cx="125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50825" y="3710251"/>
            <a:ext cx="8778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Positron </a:t>
            </a:r>
            <a:r>
              <a:rPr kumimoji="0" lang="de-CH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linac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(p-</a:t>
            </a:r>
            <a:r>
              <a:rPr kumimoji="0" lang="de-CH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linac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op. </a:t>
            </a:r>
            <a:r>
              <a:rPr kumimoji="0" lang="de-CH" sz="1800" b="0" i="0" u="none" strike="noStrike" kern="0" cap="none" spc="0" normalizeH="0" noProof="0" dirty="0" err="1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</a:t>
            </a:r>
            <a:r>
              <a:rPr kumimoji="0" lang="de-CH" sz="1800" b="0" i="0" u="none" strike="noStrike" kern="0" cap="none" spc="0" normalizeH="0" noProof="0" dirty="0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de-CH" sz="1800" kern="0" dirty="0" err="1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de-CH" sz="1800" b="0" i="0" u="none" strike="noStrike" kern="0" cap="none" spc="0" normalizeH="0" noProof="0" dirty="0" err="1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de-CH" sz="1800" b="0" i="0" u="none" strike="noStrike" kern="0" cap="none" spc="0" normalizeH="0" noProof="0" dirty="0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de-CH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de-CH" sz="1800" kern="0" dirty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de-CH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B34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2004 MHz, 200 Hz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800" kern="0" dirty="0">
              <a:solidFill>
                <a:srgbClr val="4472C4"/>
              </a:solidFill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Electron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linac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(e-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linac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) op.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freq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. </a:t>
            </a:r>
            <a:r>
              <a:rPr lang="de-CH" sz="1800" kern="0" dirty="0" err="1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a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nd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rep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. </a:t>
            </a:r>
            <a:r>
              <a:rPr lang="de-CH" sz="1800" kern="0" dirty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r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ate: 2806 MHz, 200 Hz</a:t>
            </a:r>
            <a:endParaRPr lang="de-CH" sz="1800" kern="0" dirty="0">
              <a:solidFill>
                <a:srgbClr val="1B34E9"/>
              </a:solidFill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Common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linac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(c-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linac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) op.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freq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. </a:t>
            </a:r>
            <a:r>
              <a:rPr lang="de-CH" sz="1800" kern="0" dirty="0" err="1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a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nd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rep.rate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: 2806 MHz, 400 Hz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High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energy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linac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(HE-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linac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)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option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rep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. rate: 2806 MHz </a:t>
            </a:r>
            <a:r>
              <a:rPr lang="de-CH" sz="1800" kern="0" dirty="0" err="1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or</a:t>
            </a:r>
            <a:r>
              <a:rPr lang="de-CH" sz="1800" kern="0" dirty="0" smtClean="0">
                <a:solidFill>
                  <a:srgbClr val="1B34E9"/>
                </a:solidFill>
                <a:latin typeface="Calibri" panose="020F0502020204030204"/>
                <a:ea typeface="+mn-ea"/>
                <a:cs typeface="+mn-cs"/>
              </a:rPr>
              <a:t> 5611 MHz, 200 Hz</a:t>
            </a: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1B34E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51"/>
          <p:cNvSpPr>
            <a:spLocks/>
          </p:cNvSpPr>
          <p:nvPr/>
        </p:nvSpPr>
        <p:spPr bwMode="auto">
          <a:xfrm>
            <a:off x="6128475" y="1921788"/>
            <a:ext cx="2520000" cy="0"/>
          </a:xfrm>
          <a:custGeom>
            <a:avLst/>
            <a:gdLst>
              <a:gd name="T0" fmla="*/ 0 w 745"/>
              <a:gd name="T1" fmla="*/ 0 w 745"/>
              <a:gd name="T2" fmla="*/ 745 w 74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45">
                <a:moveTo>
                  <a:pt x="0" y="0"/>
                </a:moveTo>
                <a:lnTo>
                  <a:pt x="0" y="0"/>
                </a:lnTo>
                <a:lnTo>
                  <a:pt x="745" y="0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45" name="TextBox 244"/>
          <p:cNvSpPr txBox="1"/>
          <p:nvPr/>
        </p:nvSpPr>
        <p:spPr>
          <a:xfrm>
            <a:off x="8270081" y="1706356"/>
            <a:ext cx="411163" cy="1648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900" kern="1000" spc="30" dirty="0" smtClean="0">
                <a:latin typeface="+mn-lt"/>
                <a:cs typeface="Franklin Gothic Book"/>
              </a:rPr>
              <a:t>20 </a:t>
            </a:r>
            <a:r>
              <a:rPr lang="de-CH" sz="900" kern="1000" spc="30" dirty="0" err="1" smtClean="0">
                <a:latin typeface="+mn-lt"/>
                <a:cs typeface="Franklin Gothic Book"/>
              </a:rPr>
              <a:t>GeV</a:t>
            </a:r>
            <a:endParaRPr lang="de-CH" sz="9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7830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62" y="3849954"/>
            <a:ext cx="4320000" cy="30052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C-band </a:t>
            </a:r>
            <a:r>
              <a:rPr lang="en-US" dirty="0"/>
              <a:t>option – </a:t>
            </a:r>
            <a:r>
              <a:rPr lang="en-US" dirty="0" err="1"/>
              <a:t>Kly</a:t>
            </a:r>
            <a:r>
              <a:rPr lang="en-US" dirty="0"/>
              <a:t>. spec. </a:t>
            </a:r>
            <a:r>
              <a:rPr lang="en-US" dirty="0" smtClean="0"/>
              <a:t>50 </a:t>
            </a:r>
            <a:r>
              <a:rPr lang="en-US" dirty="0"/>
              <a:t>MW – RF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" y="3852300"/>
            <a:ext cx="4320000" cy="3005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98" y="676836"/>
            <a:ext cx="4320000" cy="3005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" y="675693"/>
            <a:ext cx="4320000" cy="300521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54189" y="3721908"/>
            <a:ext cx="3995518" cy="200592"/>
            <a:chOff x="4218288" y="6480095"/>
            <a:chExt cx="3995518" cy="200592"/>
          </a:xfrm>
        </p:grpSpPr>
        <p:sp>
          <p:nvSpPr>
            <p:cNvPr id="15" name="Flowchart: Connector 14"/>
            <p:cNvSpPr/>
            <p:nvPr/>
          </p:nvSpPr>
          <p:spPr bwMode="auto">
            <a:xfrm>
              <a:off x="4218288" y="6550875"/>
              <a:ext cx="36000" cy="360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Title 2"/>
            <p:cNvSpPr txBox="1">
              <a:spLocks/>
            </p:cNvSpPr>
            <p:nvPr/>
          </p:nvSpPr>
          <p:spPr bwMode="auto">
            <a:xfrm>
              <a:off x="4294343" y="6480095"/>
              <a:ext cx="3919463" cy="20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kern="1000" spc="0">
                  <a:solidFill>
                    <a:srgbClr val="686868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05150"/>
                  </a:solidFill>
                  <a:latin typeface="Georgia" charset="0"/>
                  <a:ea typeface="ヒラギノ角ゴ Pro W3" pitchFamily="-108" charset="-128"/>
                  <a:cs typeface="ヒラギノ角ゴ Pro W3" pitchFamily="-108" charset="-128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de-CH" sz="1000" dirty="0" smtClean="0">
                  <a:solidFill>
                    <a:srgbClr val="FF0000"/>
                  </a:solidFill>
                </a:rPr>
                <a:t>: Based on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modulator</a:t>
              </a:r>
              <a:r>
                <a:rPr lang="de-CH" sz="1000" dirty="0" smtClean="0">
                  <a:solidFill>
                    <a:srgbClr val="FF0000"/>
                  </a:solidFill>
                </a:rPr>
                <a:t>,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klystron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and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acc</a:t>
              </a:r>
              <a:r>
                <a:rPr lang="de-CH" sz="1000" dirty="0" smtClean="0">
                  <a:solidFill>
                    <a:srgbClr val="FF0000"/>
                  </a:solidFill>
                </a:rPr>
                <a:t>. </a:t>
              </a:r>
              <a:r>
                <a:rPr lang="de-CH" sz="1000" dirty="0" err="1">
                  <a:solidFill>
                    <a:srgbClr val="FF0000"/>
                  </a:solidFill>
                </a:rPr>
                <a:t>s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truct</a:t>
              </a:r>
              <a:r>
                <a:rPr lang="de-CH" sz="1000" dirty="0" smtClean="0">
                  <a:solidFill>
                    <a:srgbClr val="FF0000"/>
                  </a:solidFill>
                </a:rPr>
                <a:t>.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cost</a:t>
              </a:r>
              <a:r>
                <a:rPr lang="de-CH" sz="1000" dirty="0" smtClean="0">
                  <a:solidFill>
                    <a:srgbClr val="FF0000"/>
                  </a:solidFill>
                </a:rPr>
                <a:t> </a:t>
              </a:r>
              <a:r>
                <a:rPr lang="de-CH" sz="1000" dirty="0" err="1" smtClean="0">
                  <a:solidFill>
                    <a:srgbClr val="FF0000"/>
                  </a:solidFill>
                </a:rPr>
                <a:t>for</a:t>
              </a:r>
              <a:r>
                <a:rPr lang="de-CH" sz="1000" dirty="0" smtClean="0">
                  <a:solidFill>
                    <a:srgbClr val="FF0000"/>
                  </a:solidFill>
                </a:rPr>
                <a:t> SwissFEL</a:t>
              </a:r>
              <a:endParaRPr lang="de-CH" dirty="0"/>
            </a:p>
            <a:p>
              <a:endParaRPr lang="de-CH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1507692" y="4425212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28.3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5825926" y="4424521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35.4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1522685" y="1187340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321.2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5840919" y="1186649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noProof="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196.0</a:t>
            </a: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65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Klystron </a:t>
            </a:r>
            <a:r>
              <a:rPr lang="de-CH" dirty="0" err="1"/>
              <a:t>s</a:t>
            </a:r>
            <a:r>
              <a:rPr lang="de-CH" dirty="0" err="1" smtClean="0"/>
              <a:t>pecifications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</a:t>
            </a:r>
            <a:r>
              <a:rPr lang="de-CH" dirty="0" err="1" smtClean="0"/>
              <a:t>Cost</a:t>
            </a:r>
            <a:r>
              <a:rPr lang="de-CH" dirty="0" smtClean="0"/>
              <a:t> </a:t>
            </a:r>
            <a:r>
              <a:rPr lang="de-CH" dirty="0" err="1" smtClean="0"/>
              <a:t>request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18159"/>
              </p:ext>
            </p:extLst>
          </p:nvPr>
        </p:nvGraphicFramePr>
        <p:xfrm>
          <a:off x="-1" y="2179089"/>
          <a:ext cx="9144000" cy="403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204">
                  <a:extLst>
                    <a:ext uri="{9D8B030D-6E8A-4147-A177-3AD203B41FA5}">
                      <a16:colId xmlns:a16="http://schemas.microsoft.com/office/drawing/2014/main" val="1864562054"/>
                    </a:ext>
                  </a:extLst>
                </a:gridCol>
                <a:gridCol w="1386590">
                  <a:extLst>
                    <a:ext uri="{9D8B030D-6E8A-4147-A177-3AD203B41FA5}">
                      <a16:colId xmlns:a16="http://schemas.microsoft.com/office/drawing/2014/main" val="3324495452"/>
                    </a:ext>
                  </a:extLst>
                </a:gridCol>
                <a:gridCol w="1199214">
                  <a:extLst>
                    <a:ext uri="{9D8B030D-6E8A-4147-A177-3AD203B41FA5}">
                      <a16:colId xmlns:a16="http://schemas.microsoft.com/office/drawing/2014/main" val="1232723406"/>
                    </a:ext>
                  </a:extLst>
                </a:gridCol>
                <a:gridCol w="1319134">
                  <a:extLst>
                    <a:ext uri="{9D8B030D-6E8A-4147-A177-3AD203B41FA5}">
                      <a16:colId xmlns:a16="http://schemas.microsoft.com/office/drawing/2014/main" val="3629797659"/>
                    </a:ext>
                  </a:extLst>
                </a:gridCol>
                <a:gridCol w="1041816">
                  <a:extLst>
                    <a:ext uri="{9D8B030D-6E8A-4147-A177-3AD203B41FA5}">
                      <a16:colId xmlns:a16="http://schemas.microsoft.com/office/drawing/2014/main" val="3747300116"/>
                    </a:ext>
                  </a:extLst>
                </a:gridCol>
                <a:gridCol w="906905">
                  <a:extLst>
                    <a:ext uri="{9D8B030D-6E8A-4147-A177-3AD203B41FA5}">
                      <a16:colId xmlns:a16="http://schemas.microsoft.com/office/drawing/2014/main" val="2591310210"/>
                    </a:ext>
                  </a:extLst>
                </a:gridCol>
                <a:gridCol w="1116768">
                  <a:extLst>
                    <a:ext uri="{9D8B030D-6E8A-4147-A177-3AD203B41FA5}">
                      <a16:colId xmlns:a16="http://schemas.microsoft.com/office/drawing/2014/main" val="1466485908"/>
                    </a:ext>
                  </a:extLst>
                </a:gridCol>
                <a:gridCol w="959369">
                  <a:extLst>
                    <a:ext uri="{9D8B030D-6E8A-4147-A177-3AD203B41FA5}">
                      <a16:colId xmlns:a16="http://schemas.microsoft.com/office/drawing/2014/main" val="2120378678"/>
                    </a:ext>
                  </a:extLst>
                </a:gridCol>
              </a:tblGrid>
              <a:tr h="350699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Klystron </a:t>
                      </a:r>
                      <a:r>
                        <a:rPr lang="de-CH" sz="1100" dirty="0" err="1" smtClean="0"/>
                        <a:t>abbreviation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/>
                        <a:t>Linac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/>
                        <a:t>Frequency</a:t>
                      </a:r>
                      <a:r>
                        <a:rPr lang="de-CH" sz="1100" dirty="0" smtClean="0"/>
                        <a:t> [MHz]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Peak</a:t>
                      </a:r>
                      <a:r>
                        <a:rPr lang="de-CH" sz="1100" baseline="0" dirty="0" smtClean="0"/>
                        <a:t> power </a:t>
                      </a:r>
                      <a:r>
                        <a:rPr lang="de-CH" sz="1100" baseline="0" dirty="0" err="1" smtClean="0"/>
                        <a:t>specification</a:t>
                      </a:r>
                      <a:r>
                        <a:rPr lang="de-CH" sz="1100" baseline="0" dirty="0" smtClean="0"/>
                        <a:t> [MW]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Rep.</a:t>
                      </a:r>
                      <a:r>
                        <a:rPr lang="de-CH" sz="1100" baseline="0" dirty="0" smtClean="0"/>
                        <a:t> Rate [Hz]</a:t>
                      </a:r>
                      <a:endParaRPr lang="de-CH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RF pulse </a:t>
                      </a:r>
                      <a:r>
                        <a:rPr lang="de-CH" sz="1100" dirty="0" err="1" smtClean="0"/>
                        <a:t>length</a:t>
                      </a:r>
                      <a:r>
                        <a:rPr lang="de-CH" sz="1100" dirty="0" smtClean="0"/>
                        <a:t> [µs]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Average</a:t>
                      </a:r>
                      <a:r>
                        <a:rPr lang="de-CH" sz="1100" baseline="0" dirty="0" smtClean="0"/>
                        <a:t> power [kW]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Required </a:t>
                      </a:r>
                      <a:r>
                        <a:rPr lang="de-CH" sz="1100" dirty="0" err="1" smtClean="0"/>
                        <a:t>numbers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31053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/>
                        <a:t>Kly_p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p-</a:t>
                      </a:r>
                      <a:r>
                        <a:rPr lang="de-CH" sz="1100" dirty="0" err="1" smtClean="0"/>
                        <a:t>linac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2004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80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200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14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13710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72437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Kly_e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92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e-</a:t>
                      </a:r>
                      <a:r>
                        <a:rPr lang="de-CH" sz="1100" dirty="0" err="1" smtClean="0"/>
                        <a:t>linac</a:t>
                      </a:r>
                      <a:r>
                        <a:rPr lang="de-CH" sz="1100" dirty="0" smtClean="0"/>
                        <a:t> 92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HE-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70 –  S  band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option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2806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95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200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3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lang="de-CH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&gt;</a:t>
                      </a:r>
                      <a:r>
                        <a:rPr lang="de-CH" sz="1100" baseline="0" dirty="0" smtClean="0"/>
                        <a:t>  50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96912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Kly_e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70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e-</a:t>
                      </a:r>
                      <a:r>
                        <a:rPr lang="de-CH" sz="1100" dirty="0" err="1" smtClean="0"/>
                        <a:t>linac</a:t>
                      </a:r>
                      <a:r>
                        <a:rPr lang="de-CH" sz="1100" dirty="0" smtClean="0"/>
                        <a:t> 70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HE-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70 –  S band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option</a:t>
                      </a:r>
                      <a:endParaRPr lang="de-CH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>
                          <a:solidFill>
                            <a:srgbClr val="FF0000"/>
                          </a:solidFill>
                        </a:rPr>
                        <a:t>Same </a:t>
                      </a:r>
                      <a:r>
                        <a:rPr lang="de-CH" sz="1100" dirty="0" err="1" smtClean="0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CH" sz="11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rgbClr val="FF0000"/>
                          </a:solidFill>
                        </a:rPr>
                        <a:t>Kly_c</a:t>
                      </a:r>
                      <a:r>
                        <a:rPr lang="de-CH" sz="11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2806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 50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99043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761318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Kly_c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c-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>
                          <a:solidFill>
                            <a:srgbClr val="FF0000"/>
                          </a:solidFill>
                        </a:rPr>
                        <a:t>Same </a:t>
                      </a:r>
                      <a:r>
                        <a:rPr lang="de-CH" sz="1100" dirty="0" err="1" smtClean="0">
                          <a:solidFill>
                            <a:srgbClr val="FF0000"/>
                          </a:solidFill>
                        </a:rPr>
                        <a:t>as</a:t>
                      </a:r>
                      <a:r>
                        <a:rPr lang="de-CH" sz="11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rgbClr val="FF0000"/>
                          </a:solidFill>
                        </a:rPr>
                        <a:t>Kly_e</a:t>
                      </a:r>
                      <a:r>
                        <a:rPr lang="de-CH" sz="1100" baseline="0" dirty="0" smtClean="0">
                          <a:solidFill>
                            <a:srgbClr val="FF0000"/>
                          </a:solidFill>
                        </a:rPr>
                        <a:t> 70?</a:t>
                      </a:r>
                      <a:endParaRPr lang="de-CH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2806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de-CH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46619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96299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Kly_HE_C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HE-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– C band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option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5611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&gt; 50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3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653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7200" y="256204"/>
            <a:ext cx="7066800" cy="1012556"/>
          </a:xfrm>
        </p:spPr>
        <p:txBody>
          <a:bodyPr/>
          <a:lstStyle/>
          <a:p>
            <a:r>
              <a:rPr lang="de-CH" dirty="0"/>
              <a:t>Wir schaffen Wissen – heute für morgen</a:t>
            </a:r>
            <a:br>
              <a:rPr lang="de-CH" dirty="0"/>
            </a:br>
            <a:r>
              <a:rPr lang="de-CH" dirty="0"/>
              <a:t>     </a:t>
            </a:r>
            <a:r>
              <a:rPr lang="en-US" dirty="0"/>
              <a:t>We create knowledge today – for use </a:t>
            </a:r>
            <a:r>
              <a:rPr lang="en-US" dirty="0" smtClean="0"/>
              <a:t>tomorrow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656753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S-band </a:t>
            </a:r>
            <a:r>
              <a:rPr lang="de-CH" dirty="0" err="1" smtClean="0"/>
              <a:t>klystrons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71271"/>
              </p:ext>
            </p:extLst>
          </p:nvPr>
        </p:nvGraphicFramePr>
        <p:xfrm>
          <a:off x="249383" y="1182247"/>
          <a:ext cx="8834656" cy="436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801">
                  <a:extLst>
                    <a:ext uri="{9D8B030D-6E8A-4147-A177-3AD203B41FA5}">
                      <a16:colId xmlns:a16="http://schemas.microsoft.com/office/drawing/2014/main" val="1232723406"/>
                    </a:ext>
                  </a:extLst>
                </a:gridCol>
                <a:gridCol w="1471874">
                  <a:extLst>
                    <a:ext uri="{9D8B030D-6E8A-4147-A177-3AD203B41FA5}">
                      <a16:colId xmlns:a16="http://schemas.microsoft.com/office/drawing/2014/main" val="3629797659"/>
                    </a:ext>
                  </a:extLst>
                </a:gridCol>
                <a:gridCol w="1246695">
                  <a:extLst>
                    <a:ext uri="{9D8B030D-6E8A-4147-A177-3AD203B41FA5}">
                      <a16:colId xmlns:a16="http://schemas.microsoft.com/office/drawing/2014/main" val="1466485908"/>
                    </a:ext>
                  </a:extLst>
                </a:gridCol>
                <a:gridCol w="1351260">
                  <a:extLst>
                    <a:ext uri="{9D8B030D-6E8A-4147-A177-3AD203B41FA5}">
                      <a16:colId xmlns:a16="http://schemas.microsoft.com/office/drawing/2014/main" val="801988911"/>
                    </a:ext>
                  </a:extLst>
                </a:gridCol>
                <a:gridCol w="1244184">
                  <a:extLst>
                    <a:ext uri="{9D8B030D-6E8A-4147-A177-3AD203B41FA5}">
                      <a16:colId xmlns:a16="http://schemas.microsoft.com/office/drawing/2014/main" val="2949699378"/>
                    </a:ext>
                  </a:extLst>
                </a:gridCol>
                <a:gridCol w="1109022">
                  <a:extLst>
                    <a:ext uri="{9D8B030D-6E8A-4147-A177-3AD203B41FA5}">
                      <a16:colId xmlns:a16="http://schemas.microsoft.com/office/drawing/2014/main" val="2665662228"/>
                    </a:ext>
                  </a:extLst>
                </a:gridCol>
                <a:gridCol w="1416820">
                  <a:extLst>
                    <a:ext uri="{9D8B030D-6E8A-4147-A177-3AD203B41FA5}">
                      <a16:colId xmlns:a16="http://schemas.microsoft.com/office/drawing/2014/main" val="1122887774"/>
                    </a:ext>
                  </a:extLst>
                </a:gridCol>
              </a:tblGrid>
              <a:tr h="35069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Manufacturer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Type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Frequency [MHz]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Peak power [MW]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Pulse </a:t>
                      </a:r>
                      <a:r>
                        <a:rPr lang="de-CH" sz="1100" dirty="0" err="1" smtClean="0"/>
                        <a:t>length</a:t>
                      </a:r>
                      <a:r>
                        <a:rPr lang="de-CH" sz="1100" dirty="0" smtClean="0"/>
                        <a:t> [µs]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Rep. Rate [</a:t>
                      </a:r>
                      <a:r>
                        <a:rPr lang="de-CH" sz="1100" dirty="0" err="1" smtClean="0"/>
                        <a:t>pps</a:t>
                      </a:r>
                      <a:r>
                        <a:rPr lang="de-CH" sz="1100" dirty="0" smtClean="0"/>
                        <a:t>]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Average power [kW]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35929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SLAC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5045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2856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65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3.5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180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41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31053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SLAC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100" dirty="0" smtClean="0"/>
                        <a:t>2 </a:t>
                      </a:r>
                      <a:r>
                        <a:rPr lang="de-CH" sz="1100" dirty="0" err="1" smtClean="0"/>
                        <a:t>prototypes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built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for</a:t>
                      </a:r>
                      <a:r>
                        <a:rPr lang="de-CH" sz="1100" dirty="0" smtClean="0"/>
                        <a:t> DESY in mid90s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2998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150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3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60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27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13710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CPI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VKS-8265A</a:t>
                      </a:r>
                    </a:p>
                    <a:p>
                      <a:pPr algn="ctr"/>
                      <a:r>
                        <a:rPr lang="de-CH" sz="1100" dirty="0" smtClean="0"/>
                        <a:t>SLAC 5045 </a:t>
                      </a:r>
                      <a:r>
                        <a:rPr lang="de-CH" sz="1100" dirty="0" err="1" smtClean="0"/>
                        <a:t>copy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2856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65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3.5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--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96912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CPI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VKS-8245C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2998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4.5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100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20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99043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Canon ETD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de-CH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E37320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2856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80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60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19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04709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Canon ETD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E3729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2856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70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50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14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91754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Canon ETD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E3730A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2856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50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50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10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88422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Canon ETD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E37340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2856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50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150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30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203298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Canon ETD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E37333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2998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70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3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100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21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13144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Thales</a:t>
                      </a:r>
                      <a:r>
                        <a:rPr lang="de-CH" sz="1100" baseline="0" dirty="0" smtClean="0"/>
                        <a:t> ED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TH2128 A/C/D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2856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4.5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100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20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80246"/>
                  </a:ext>
                </a:extLst>
              </a:tr>
              <a:tr h="350699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Thales</a:t>
                      </a:r>
                      <a:r>
                        <a:rPr lang="de-CH" sz="1100" baseline="0" dirty="0" smtClean="0"/>
                        <a:t> ED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TH2100 C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2998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4.5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100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20</a:t>
                      </a:r>
                      <a:endParaRPr lang="de-CH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21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502" y="5673344"/>
            <a:ext cx="794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12 </a:t>
            </a:r>
            <a:r>
              <a:rPr kumimoji="0" lang="de-CH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tubes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CH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PLS </a:t>
            </a:r>
            <a:r>
              <a:rPr kumimoji="0" lang="de-CH" sz="18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Linac</a:t>
            </a: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84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module type#1 layout for positron </a:t>
            </a:r>
            <a:r>
              <a:rPr lang="en-US" dirty="0" err="1"/>
              <a:t>linac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grpSp>
        <p:nvGrpSpPr>
          <p:cNvPr id="56" name="Group 55"/>
          <p:cNvGrpSpPr/>
          <p:nvPr/>
        </p:nvGrpSpPr>
        <p:grpSpPr>
          <a:xfrm>
            <a:off x="428293" y="990541"/>
            <a:ext cx="7769422" cy="5760444"/>
            <a:chOff x="2171820" y="990541"/>
            <a:chExt cx="7769422" cy="5760444"/>
          </a:xfrm>
        </p:grpSpPr>
        <p:sp>
          <p:nvSpPr>
            <p:cNvPr id="57" name="Rectangle 56"/>
            <p:cNvSpPr/>
            <p:nvPr/>
          </p:nvSpPr>
          <p:spPr>
            <a:xfrm>
              <a:off x="2368520" y="5147719"/>
              <a:ext cx="3240000" cy="54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08835" y="5149287"/>
              <a:ext cx="3240000" cy="54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450792" y="4118887"/>
              <a:ext cx="0" cy="1039818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6089910" y="4118896"/>
              <a:ext cx="0" cy="1039818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2412356" y="4162909"/>
              <a:ext cx="3726000" cy="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V="1">
              <a:off x="4310857" y="1667028"/>
              <a:ext cx="3947" cy="252000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6606910" y="5239280"/>
              <a:ext cx="1790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GHz - 20 MV/m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54689" y="5240952"/>
              <a:ext cx="1843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GHz - 20 MV/m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639150" y="2638855"/>
              <a:ext cx="540000" cy="432880"/>
              <a:chOff x="6714000" y="2766395"/>
              <a:chExt cx="540000" cy="43288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714000" y="2766395"/>
                <a:ext cx="540000" cy="1800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714000" y="3019275"/>
                <a:ext cx="540000" cy="1800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>
              <a:off x="4293081" y="2848253"/>
              <a:ext cx="360000" cy="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67" name="Isosceles Triangle 66"/>
            <p:cNvSpPr/>
            <p:nvPr/>
          </p:nvSpPr>
          <p:spPr>
            <a:xfrm rot="10800000">
              <a:off x="3866840" y="990541"/>
              <a:ext cx="891590" cy="741013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97210" y="2676583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SLED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697761" y="1108833"/>
              <a:ext cx="4611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Klystron - </a:t>
              </a:r>
              <a:r>
                <a:rPr kumimoji="0" lang="de-CH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rate 200 Hz, RF pulse </a:t>
              </a:r>
              <a:r>
                <a:rPr kumimoji="0" lang="de-CH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length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 µs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506651" y="4794785"/>
              <a:ext cx="0" cy="36000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grpSp>
          <p:nvGrpSpPr>
            <p:cNvPr id="71" name="Group 70"/>
            <p:cNvGrpSpPr/>
            <p:nvPr/>
          </p:nvGrpSpPr>
          <p:grpSpPr>
            <a:xfrm>
              <a:off x="2558079" y="4861966"/>
              <a:ext cx="3381711" cy="219291"/>
              <a:chOff x="3115639" y="5522059"/>
              <a:chExt cx="3381711" cy="219291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3459725" y="5522059"/>
                <a:ext cx="2160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5715876" y="5525195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3115639" y="5526763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6245350" y="5526763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559647" y="5763861"/>
              <a:ext cx="3381711" cy="219291"/>
              <a:chOff x="3115639" y="5522059"/>
              <a:chExt cx="3381711" cy="219291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3459725" y="5522059"/>
                <a:ext cx="2160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5715876" y="5525195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3115639" y="5526763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6245350" y="5526763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5554433" y="5329287"/>
              <a:ext cx="54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86396" y="5330615"/>
              <a:ext cx="54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904589" y="5331944"/>
              <a:ext cx="54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9149666" y="4793187"/>
              <a:ext cx="0" cy="36000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6545180" y="4855344"/>
              <a:ext cx="2160000" cy="21458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8801331" y="4858480"/>
              <a:ext cx="252000" cy="21458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6201094" y="4860048"/>
              <a:ext cx="252000" cy="21458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9330805" y="4860048"/>
              <a:ext cx="252000" cy="21458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202662" y="5757239"/>
              <a:ext cx="3381711" cy="219291"/>
              <a:chOff x="3115639" y="5522059"/>
              <a:chExt cx="3381711" cy="219291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3459725" y="5522059"/>
                <a:ext cx="2160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5715876" y="5525195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3115639" y="5526763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B47B31E-E833-1A04-0D4B-03F4FD8BDA89}"/>
                  </a:ext>
                </a:extLst>
              </p:cNvPr>
              <p:cNvSpPr/>
              <p:nvPr/>
            </p:nvSpPr>
            <p:spPr>
              <a:xfrm>
                <a:off x="6245350" y="5526763"/>
                <a:ext cx="252000" cy="214587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6545790" y="4698194"/>
              <a:ext cx="216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9312179" y="4701509"/>
              <a:ext cx="252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7385532" y="4329910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2.21 m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9227585" y="4333225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0.2 m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812013" y="5134428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2175395" y="5139590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9458990" y="5141058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2186685" y="6371272"/>
              <a:ext cx="3636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3677277" y="599508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3.24 m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2171820" y="6746695"/>
              <a:ext cx="7272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4643708" y="6381653"/>
              <a:ext cx="2595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RF module length: 6.48 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66" y="2274493"/>
            <a:ext cx="3336817" cy="187635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2962184" y="1579344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 number of modules: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70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module </a:t>
            </a:r>
            <a:r>
              <a:rPr lang="en-US" dirty="0" smtClean="0"/>
              <a:t>type#2 </a:t>
            </a:r>
            <a:r>
              <a:rPr lang="en-US" dirty="0"/>
              <a:t>layout for positron </a:t>
            </a:r>
            <a:r>
              <a:rPr lang="en-US" dirty="0" err="1"/>
              <a:t>linac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414986" y="990535"/>
            <a:ext cx="7992000" cy="5760450"/>
            <a:chOff x="176782" y="990535"/>
            <a:chExt cx="7992000" cy="5760450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3593368" y="599636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1.16 m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3546" y="5147713"/>
              <a:ext cx="3240000" cy="54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301690" y="5149281"/>
              <a:ext cx="3240000" cy="54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15818" y="4118881"/>
              <a:ext cx="0" cy="1039818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>
            <a:xfrm>
              <a:off x="4390449" y="4118890"/>
              <a:ext cx="0" cy="1039818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>
            <a:xfrm>
              <a:off x="377382" y="4162903"/>
              <a:ext cx="4032000" cy="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>
            <a:xfrm flipV="1">
              <a:off x="3059655" y="1667022"/>
              <a:ext cx="3947" cy="252000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14" name="TextBox 113"/>
            <p:cNvSpPr txBox="1"/>
            <p:nvPr/>
          </p:nvSpPr>
          <p:spPr>
            <a:xfrm>
              <a:off x="5038077" y="5239274"/>
              <a:ext cx="1790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GHz - 20 MV/m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104239" y="5240946"/>
              <a:ext cx="1843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GHz - 20 MV/m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387948" y="2638849"/>
              <a:ext cx="540000" cy="432880"/>
              <a:chOff x="6714000" y="2766395"/>
              <a:chExt cx="540000" cy="43288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6714000" y="2766395"/>
                <a:ext cx="540000" cy="1800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714000" y="3019275"/>
                <a:ext cx="540000" cy="1800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7" name="Straight Connector 116"/>
            <p:cNvCxnSpPr/>
            <p:nvPr/>
          </p:nvCxnSpPr>
          <p:spPr>
            <a:xfrm>
              <a:off x="3041879" y="2848247"/>
              <a:ext cx="360000" cy="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18" name="Isosceles Triangle 117"/>
            <p:cNvSpPr/>
            <p:nvPr/>
          </p:nvSpPr>
          <p:spPr>
            <a:xfrm rot="10800000">
              <a:off x="2615638" y="990535"/>
              <a:ext cx="891590" cy="741013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946008" y="2676577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SLED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46559" y="1108827"/>
              <a:ext cx="4611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Klystron - </a:t>
              </a:r>
              <a:r>
                <a:rPr kumimoji="0" lang="de-CH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rate 200 Hz, RF pulse </a:t>
              </a:r>
              <a:r>
                <a:rPr kumimoji="0" lang="de-CH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length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 µs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3471677" y="4794779"/>
              <a:ext cx="0" cy="36000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3821030" y="4866664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3822598" y="5768559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577425" y="5329281"/>
              <a:ext cx="72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00283" y="5330609"/>
              <a:ext cx="54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442521" y="4793181"/>
              <a:ext cx="0" cy="36000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7745770" y="4860042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7747338" y="5761937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180496" y="6371272"/>
              <a:ext cx="3528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>
              <a:off x="3707009" y="5158698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>
              <a:off x="197625" y="5171952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>
              <a:off x="4169002" y="5149960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3693729" y="6362149"/>
              <a:ext cx="504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1563512" y="599508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3.24 m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3818347" y="4745571"/>
              <a:ext cx="252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3595441" y="4377287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0.35 m</a:t>
              </a: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176782" y="6746695"/>
              <a:ext cx="7992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3767732" y="6381653"/>
              <a:ext cx="2478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RF module length: 8.8 m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387409" y="5335685"/>
              <a:ext cx="72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662751" y="5152074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>
              <a:off x="8102837" y="5148360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4B458DA-4D77-E624-A1D2-43F3BDE37557}"/>
              </a:ext>
            </a:extLst>
          </p:cNvPr>
          <p:cNvSpPr txBox="1"/>
          <p:nvPr/>
        </p:nvSpPr>
        <p:spPr>
          <a:xfrm>
            <a:off x="3719179" y="1579344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 number of modules: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54" y="2008316"/>
            <a:ext cx="3600000" cy="26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12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linac</a:t>
            </a:r>
            <a:r>
              <a:rPr lang="en-US" dirty="0" smtClean="0"/>
              <a:t> – RF module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DF41AA9-53D3-28C3-7CF7-8505A8718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679318"/>
              </p:ext>
            </p:extLst>
          </p:nvPr>
        </p:nvGraphicFramePr>
        <p:xfrm>
          <a:off x="838200" y="755758"/>
          <a:ext cx="8200869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25">
                  <a:extLst>
                    <a:ext uri="{9D8B030D-6E8A-4147-A177-3AD203B41FA5}">
                      <a16:colId xmlns:a16="http://schemas.microsoft.com/office/drawing/2014/main" val="715099044"/>
                    </a:ext>
                  </a:extLst>
                </a:gridCol>
                <a:gridCol w="996845">
                  <a:extLst>
                    <a:ext uri="{9D8B030D-6E8A-4147-A177-3AD203B41FA5}">
                      <a16:colId xmlns:a16="http://schemas.microsoft.com/office/drawing/2014/main" val="727029768"/>
                    </a:ext>
                  </a:extLst>
                </a:gridCol>
                <a:gridCol w="3964899">
                  <a:extLst>
                    <a:ext uri="{9D8B030D-6E8A-4147-A177-3AD203B41FA5}">
                      <a16:colId xmlns:a16="http://schemas.microsoft.com/office/drawing/2014/main" val="2523833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17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Accelerating structure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Tab. </a:t>
                      </a:r>
                      <a:r>
                        <a:rPr lang="en-US" sz="1400" dirty="0"/>
                        <a:t>1,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Pommerenke et al., pp. 707-710, LINAC 2022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1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Repetition rate [Hz]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1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</a:t>
                      </a:r>
                      <a:r>
                        <a:rPr lang="en-US" sz="1400" dirty="0" smtClean="0"/>
                        <a:t>[MHz</a:t>
                      </a:r>
                      <a:r>
                        <a:rPr lang="en-US" sz="1400" dirty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2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Aperture radius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Constant aperture</a:t>
                      </a:r>
                      <a:r>
                        <a:rPr lang="en-US" sz="1400" baseline="0" dirty="0"/>
                        <a:t>, tapered iris thickness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46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 [m]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74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Filling time [ns]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0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SLED coupling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8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</a:t>
                      </a:r>
                      <a:r>
                        <a:rPr lang="en-US" sz="1400" dirty="0" smtClean="0"/>
                        <a:t>RF pulse </a:t>
                      </a:r>
                      <a:r>
                        <a:rPr lang="en-US" sz="1400" dirty="0"/>
                        <a:t>length [µs]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9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Average gradient [MV/m]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2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power per structure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RF voltage per structure [MV]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0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Energy gain per structure [MeV]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On-crest operation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1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Structure average power [kW]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output power specification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Assuming 15 % WG losses</a:t>
                      </a:r>
                      <a:r>
                        <a:rPr lang="en-GB" sz="1400" baseline="0" dirty="0"/>
                        <a:t> and operation at 90 % </a:t>
                      </a:r>
                      <a:r>
                        <a:rPr lang="en-GB" sz="1400" baseline="0" dirty="0" err="1"/>
                        <a:t>kly</a:t>
                      </a:r>
                      <a:r>
                        <a:rPr lang="en-GB" sz="1400" baseline="0" dirty="0"/>
                        <a:t>. output power spec.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4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per klystron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</a:t>
                      </a:r>
                      <a:r>
                        <a:rPr lang="en-US" sz="1400" baseline="0" dirty="0"/>
                        <a:t>for</a:t>
                      </a:r>
                      <a:r>
                        <a:rPr lang="en-US" sz="1400" dirty="0"/>
                        <a:t> 1.54 GeV</a:t>
                      </a:r>
                      <a:r>
                        <a:rPr lang="en-US" sz="1400" baseline="0" dirty="0"/>
                        <a:t> energy gain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Including capture </a:t>
                      </a:r>
                      <a:r>
                        <a:rPr lang="en-US" sz="1400" dirty="0" err="1"/>
                        <a:t>linac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0-200MeV</a:t>
                      </a:r>
                    </a:p>
                    <a:p>
                      <a:r>
                        <a:rPr lang="de-CH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CHART Scientific Report 2022 p.31, Tab. 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3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modules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Including capture </a:t>
                      </a:r>
                      <a:r>
                        <a:rPr lang="en-US" sz="1400" dirty="0" err="1"/>
                        <a:t>linac</a:t>
                      </a:r>
                      <a:r>
                        <a:rPr lang="en-US" sz="1400" dirty="0"/>
                        <a:t> 0-200MeV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6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33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module layout for electron </a:t>
            </a:r>
            <a:r>
              <a:rPr lang="en-US" dirty="0" err="1"/>
              <a:t>linac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1050778" y="992715"/>
            <a:ext cx="7739021" cy="5758270"/>
            <a:chOff x="2267094" y="992715"/>
            <a:chExt cx="7739021" cy="5758270"/>
          </a:xfrm>
        </p:grpSpPr>
        <p:sp>
          <p:nvSpPr>
            <p:cNvPr id="6" name="Rectangle 5"/>
            <p:cNvSpPr/>
            <p:nvPr/>
          </p:nvSpPr>
          <p:spPr>
            <a:xfrm>
              <a:off x="5387168" y="5329287"/>
              <a:ext cx="90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7094" y="5330615"/>
              <a:ext cx="54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854923" y="5331944"/>
              <a:ext cx="54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69243" y="5149893"/>
              <a:ext cx="2880000" cy="54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9558" y="5151461"/>
              <a:ext cx="2880000" cy="54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651515" y="4121061"/>
              <a:ext cx="0" cy="1039818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290633" y="4121070"/>
              <a:ext cx="0" cy="1039818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2613079" y="4165083"/>
              <a:ext cx="3726000" cy="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 flipV="1">
              <a:off x="4511580" y="1669202"/>
              <a:ext cx="3947" cy="252000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452403" y="5241454"/>
              <a:ext cx="2451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2.8 GHz – </a:t>
              </a:r>
              <a:r>
                <a:rPr lang="de-CH" sz="1800" kern="0" dirty="0" smtClean="0">
                  <a:solidFill>
                    <a:srgbClr val="1B34E9"/>
                  </a:solidFill>
                  <a:latin typeface="Calibri" panose="020F0502020204030204"/>
                  <a:ea typeface="+mn-ea"/>
                  <a:cs typeface="+mn-cs"/>
                </a:rPr>
                <a:t>28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 </a:t>
              </a:r>
              <a:r>
                <a:rPr lang="de-CH" sz="1800" kern="0" dirty="0" smtClean="0">
                  <a:solidFill>
                    <a:srgbClr val="1B34E9"/>
                  </a:solidFill>
                  <a:latin typeface="Calibri" panose="020F0502020204030204"/>
                  <a:ea typeface="+mn-ea"/>
                  <a:cs typeface="+mn-cs"/>
                </a:rPr>
                <a:t>32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MV/m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5911" y="5243126"/>
              <a:ext cx="2451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2.8 GHz – </a:t>
              </a:r>
              <a:r>
                <a:rPr lang="de-CH" sz="1800" kern="0" dirty="0" smtClean="0">
                  <a:solidFill>
                    <a:srgbClr val="1B34E9"/>
                  </a:solidFill>
                  <a:latin typeface="Calibri" panose="020F0502020204030204"/>
                  <a:ea typeface="+mn-ea"/>
                  <a:cs typeface="+mn-cs"/>
                </a:rPr>
                <a:t>28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</a:t>
              </a:r>
              <a:r>
                <a:rPr lang="de-CH" sz="1800" kern="0" dirty="0" smtClean="0">
                  <a:solidFill>
                    <a:srgbClr val="1B34E9"/>
                  </a:solidFill>
                  <a:latin typeface="Calibri" panose="020F0502020204030204"/>
                  <a:ea typeface="+mn-ea"/>
                  <a:cs typeface="+mn-cs"/>
                </a:rPr>
                <a:t>32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MV/m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39873" y="2641029"/>
              <a:ext cx="540000" cy="432880"/>
              <a:chOff x="6714000" y="2766395"/>
              <a:chExt cx="540000" cy="43288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714000" y="2766395"/>
                <a:ext cx="540000" cy="1800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714000" y="3019275"/>
                <a:ext cx="540000" cy="1800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4493804" y="2850427"/>
              <a:ext cx="360000" cy="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9" name="Isosceles Triangle 18"/>
            <p:cNvSpPr/>
            <p:nvPr/>
          </p:nvSpPr>
          <p:spPr>
            <a:xfrm rot="10800000">
              <a:off x="4067563" y="992715"/>
              <a:ext cx="891590" cy="741013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7933" y="2678757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8484" y="1111007"/>
              <a:ext cx="4611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Klystron - </a:t>
              </a:r>
              <a:r>
                <a:rPr kumimoji="0" lang="de-CH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rate 200 Hz, RF pulse </a:t>
              </a:r>
              <a:r>
                <a:rPr kumimoji="0" lang="de-CH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length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 µs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405E18-ABF4-E21F-38D3-5EDB2B611AAA}"/>
                </a:ext>
              </a:extLst>
            </p:cNvPr>
            <p:cNvCxnSpPr>
              <a:cxnSpLocks/>
            </p:cNvCxnSpPr>
            <p:nvPr/>
          </p:nvCxnSpPr>
          <p:spPr>
            <a:xfrm>
              <a:off x="5813695" y="6371972"/>
              <a:ext cx="3582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7312257" y="6000627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3.75 m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5694328" y="4866664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5695896" y="5768559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9262715" y="4866664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9264283" y="5768559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9260032" y="4745571"/>
              <a:ext cx="252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9175438" y="4377287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0.25 m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394013" y="5166134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5825626" y="5166134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2268158" y="5166135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32" y="6371272"/>
              <a:ext cx="3528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3769124" y="599508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3.75 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18" y="6746695"/>
              <a:ext cx="7164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4679804" y="6381653"/>
              <a:ext cx="2478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RF module length: 7.5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175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linac</a:t>
            </a:r>
            <a:r>
              <a:rPr lang="en-US" dirty="0" smtClean="0"/>
              <a:t> – RF module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418734" y="981007"/>
            <a:ext cx="8101012" cy="491830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CH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DF41AA9-53D3-28C3-7CF7-8505A8718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910429"/>
              </p:ext>
            </p:extLst>
          </p:nvPr>
        </p:nvGraphicFramePr>
        <p:xfrm>
          <a:off x="838200" y="755755"/>
          <a:ext cx="8208364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25">
                  <a:extLst>
                    <a:ext uri="{9D8B030D-6E8A-4147-A177-3AD203B41FA5}">
                      <a16:colId xmlns:a16="http://schemas.microsoft.com/office/drawing/2014/main" val="715099044"/>
                    </a:ext>
                  </a:extLst>
                </a:gridCol>
                <a:gridCol w="996845">
                  <a:extLst>
                    <a:ext uri="{9D8B030D-6E8A-4147-A177-3AD203B41FA5}">
                      <a16:colId xmlns:a16="http://schemas.microsoft.com/office/drawing/2014/main" val="727029768"/>
                    </a:ext>
                  </a:extLst>
                </a:gridCol>
                <a:gridCol w="3972394">
                  <a:extLst>
                    <a:ext uri="{9D8B030D-6E8A-4147-A177-3AD203B41FA5}">
                      <a16:colId xmlns:a16="http://schemas.microsoft.com/office/drawing/2014/main" val="2523833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17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Accelerating structure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a/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=0.15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Tab. 2,</a:t>
                      </a:r>
                      <a:r>
                        <a:rPr lang="en-US" sz="1400" baseline="0" dirty="0" smtClean="0"/>
                        <a:t> Pommerenke et al., pp. 707-710, LINAC 2022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1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Repetition rate [Hz]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1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</a:t>
                      </a:r>
                      <a:r>
                        <a:rPr lang="en-US" sz="1400" dirty="0" smtClean="0"/>
                        <a:t>[MHz</a:t>
                      </a:r>
                      <a:r>
                        <a:rPr lang="en-US" sz="1400" dirty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2806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2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Aperture radius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Average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46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 [m]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74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Filling time [ns]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0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SLED coupling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8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</a:t>
                      </a:r>
                      <a:r>
                        <a:rPr lang="en-US" sz="1400" dirty="0" smtClean="0"/>
                        <a:t>RF pulse </a:t>
                      </a:r>
                      <a:r>
                        <a:rPr lang="en-US" sz="1400" dirty="0"/>
                        <a:t>length [µs]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9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Average gradient [MV/m]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28 / 32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2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power per structure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 / 35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RF voltage per structure [MV]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84 / 96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0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Energy gain per structure [MeV]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84 / 96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On-crest operation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1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Structure average power [kW]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 / 21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Klystron output power specification [MW]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70 / 92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Assuming 15 % WG losses</a:t>
                      </a:r>
                      <a:r>
                        <a:rPr lang="en-GB" sz="1400" baseline="0" dirty="0"/>
                        <a:t> and operation at 90 % </a:t>
                      </a:r>
                      <a:r>
                        <a:rPr lang="en-GB" sz="1400" baseline="0" dirty="0" err="1"/>
                        <a:t>kly</a:t>
                      </a:r>
                      <a:r>
                        <a:rPr lang="en-GB" sz="1400" baseline="0" dirty="0"/>
                        <a:t>. output power spec.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4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per klystron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structures </a:t>
                      </a:r>
                      <a:r>
                        <a:rPr lang="en-US" sz="1400" baseline="0" dirty="0"/>
                        <a:t>for</a:t>
                      </a:r>
                      <a:r>
                        <a:rPr lang="en-US" sz="1400" dirty="0"/>
                        <a:t> 1.34 GeV</a:t>
                      </a:r>
                      <a:r>
                        <a:rPr lang="en-US" sz="1400" baseline="0" dirty="0"/>
                        <a:t> energy gain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16 / 14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Doesn’t including Pre-Pre-injector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linac</a:t>
                      </a:r>
                      <a:r>
                        <a:rPr lang="en-US" sz="1400" dirty="0"/>
                        <a:t> 0-200MeV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3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modules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8 / 7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Doesn’t including Pre-Pre-injector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linac</a:t>
                      </a:r>
                      <a:r>
                        <a:rPr lang="en-US" sz="1400" dirty="0"/>
                        <a:t> 0-200MeV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96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99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module layout for common </a:t>
            </a:r>
            <a:r>
              <a:rPr lang="en-US" dirty="0" err="1"/>
              <a:t>linac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1050778" y="992715"/>
            <a:ext cx="7739021" cy="5758270"/>
            <a:chOff x="2267094" y="992715"/>
            <a:chExt cx="7739021" cy="5758270"/>
          </a:xfrm>
        </p:grpSpPr>
        <p:sp>
          <p:nvSpPr>
            <p:cNvPr id="6" name="Rectangle 5"/>
            <p:cNvSpPr/>
            <p:nvPr/>
          </p:nvSpPr>
          <p:spPr>
            <a:xfrm>
              <a:off x="5387168" y="5329287"/>
              <a:ext cx="90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7094" y="5330615"/>
              <a:ext cx="54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854923" y="5331944"/>
              <a:ext cx="540000" cy="18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69243" y="5149893"/>
              <a:ext cx="2880000" cy="54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9558" y="5151461"/>
              <a:ext cx="2880000" cy="540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651515" y="4121061"/>
              <a:ext cx="0" cy="1039818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290633" y="4121070"/>
              <a:ext cx="0" cy="1039818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2613079" y="4165083"/>
              <a:ext cx="3726000" cy="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 flipV="1">
              <a:off x="4511580" y="1669202"/>
              <a:ext cx="3947" cy="252000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640943" y="5241454"/>
              <a:ext cx="2009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2.8 GHz – 25 MV/m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451" y="5243126"/>
              <a:ext cx="2062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2.8 GHz – 25  MV/m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39873" y="2641029"/>
              <a:ext cx="540000" cy="432880"/>
              <a:chOff x="6714000" y="2766395"/>
              <a:chExt cx="540000" cy="43288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714000" y="2766395"/>
                <a:ext cx="540000" cy="1800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14000" y="3019275"/>
                <a:ext cx="540000" cy="180000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4493804" y="2850427"/>
              <a:ext cx="360000" cy="0"/>
            </a:xfrm>
            <a:prstGeom prst="line">
              <a:avLst/>
            </a:prstGeom>
            <a:noFill/>
            <a:ln w="889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9" name="Isosceles Triangle 18"/>
            <p:cNvSpPr/>
            <p:nvPr/>
          </p:nvSpPr>
          <p:spPr>
            <a:xfrm rot="10800000">
              <a:off x="4067563" y="992715"/>
              <a:ext cx="891590" cy="741013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7933" y="2678757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8484" y="1111007"/>
              <a:ext cx="4611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Klystron - </a:t>
              </a:r>
              <a:r>
                <a:rPr kumimoji="0" lang="de-CH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rate 400 Hz, RF pulse </a:t>
              </a:r>
              <a:r>
                <a:rPr kumimoji="0" lang="de-CH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length</a:t>
              </a:r>
              <a:r>
                <a: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34E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 µs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405E18-ABF4-E21F-38D3-5EDB2B611AAA}"/>
                </a:ext>
              </a:extLst>
            </p:cNvPr>
            <p:cNvCxnSpPr>
              <a:cxnSpLocks/>
            </p:cNvCxnSpPr>
            <p:nvPr/>
          </p:nvCxnSpPr>
          <p:spPr>
            <a:xfrm>
              <a:off x="5806011" y="6371972"/>
              <a:ext cx="3582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7312257" y="6000627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3.75 m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5694328" y="4866664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5695896" y="5768559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9262715" y="4866664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47B31E-E833-1A04-0D4B-03F4FD8BDA89}"/>
                </a:ext>
              </a:extLst>
            </p:cNvPr>
            <p:cNvSpPr/>
            <p:nvPr/>
          </p:nvSpPr>
          <p:spPr>
            <a:xfrm>
              <a:off x="9264283" y="5768559"/>
              <a:ext cx="252000" cy="21458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9260032" y="4745571"/>
              <a:ext cx="252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9175438" y="4377287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0.25 m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394013" y="5166134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5825626" y="5166134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2268158" y="5166135"/>
              <a:ext cx="0" cy="5400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32" y="6371272"/>
              <a:ext cx="3528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3769124" y="599508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3.75 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DC54356-FF4E-65D7-A2B6-85837D61F92D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18" y="6746695"/>
              <a:ext cx="7164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4679804" y="6381653"/>
              <a:ext cx="2478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RF module length: 7.5 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B458DA-4D77-E624-A1D2-43F3BDE37557}"/>
                </a:ext>
              </a:extLst>
            </p:cNvPr>
            <p:cNvSpPr txBox="1"/>
            <p:nvPr/>
          </p:nvSpPr>
          <p:spPr>
            <a:xfrm>
              <a:off x="4928000" y="1736739"/>
              <a:ext cx="3544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Same structure and same FODO cell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than for the e-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linac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077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2249</Words>
  <Application>Microsoft Office PowerPoint</Application>
  <PresentationFormat>On-screen Show (4:3)</PresentationFormat>
  <Paragraphs>750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Franklin Gothic Book</vt:lpstr>
      <vt:lpstr>Georgia</vt:lpstr>
      <vt:lpstr>Rockwell</vt:lpstr>
      <vt:lpstr>Symbol</vt:lpstr>
      <vt:lpstr>Times</vt:lpstr>
      <vt:lpstr>Wingdings</vt:lpstr>
      <vt:lpstr>ヒラギノ角ゴ Pro W3</vt:lpstr>
      <vt:lpstr>PSI PowerPoint Master english</vt:lpstr>
      <vt:lpstr>RF Power Sources and Module Layouts for All Linacs</vt:lpstr>
      <vt:lpstr>FCC-ee linacs injectors</vt:lpstr>
      <vt:lpstr>S-band klystrons</vt:lpstr>
      <vt:lpstr>RF module type#1 layout for positron linac</vt:lpstr>
      <vt:lpstr>RF module type#2 layout for positron linac</vt:lpstr>
      <vt:lpstr>p-linac – RF module specification</vt:lpstr>
      <vt:lpstr>RF module layout for electron linac</vt:lpstr>
      <vt:lpstr>e-linac – RF module specification</vt:lpstr>
      <vt:lpstr>RF module layout for common linac</vt:lpstr>
      <vt:lpstr>c-linac – RF module specification</vt:lpstr>
      <vt:lpstr>Linacs summary and RF cost estimates</vt:lpstr>
      <vt:lpstr>HE-linac – S-band option – Kly. spec. 70 MW</vt:lpstr>
      <vt:lpstr>S-band option – Kly. spec. 70 MW – RF costs</vt:lpstr>
      <vt:lpstr>S-band option – Kly. spec. 70 MW – RF costs</vt:lpstr>
      <vt:lpstr>HE-linac – S-band option – Kly. spec. 92 MW</vt:lpstr>
      <vt:lpstr>S-band option – Kly. spec. 92 MW – RF costs</vt:lpstr>
      <vt:lpstr>S-band option – Kly. spec. 92 MW – RF costs</vt:lpstr>
      <vt:lpstr>HE-linac – C-band option – Kly. spec. 50 MW</vt:lpstr>
      <vt:lpstr>C-band option – Kly. spec. 50 MW – RF costs</vt:lpstr>
      <vt:lpstr>C-band option – Kly. spec. 50 MW – RF costs</vt:lpstr>
      <vt:lpstr>Klystron specifications summary – Cost request</vt:lpstr>
      <vt:lpstr>Wir schaffen Wissen – heute für morgen      We create knowledge today – for use tomorrow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Raguin Jean-Yves</dc:creator>
  <cp:lastModifiedBy>Raguin Jean-Yves</cp:lastModifiedBy>
  <cp:revision>827</cp:revision>
  <cp:lastPrinted>2023-04-17T15:50:16Z</cp:lastPrinted>
  <dcterms:created xsi:type="dcterms:W3CDTF">2017-06-08T07:17:13Z</dcterms:created>
  <dcterms:modified xsi:type="dcterms:W3CDTF">2023-04-19T11:31:15Z</dcterms:modified>
</cp:coreProperties>
</file>