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56" r:id="rId3"/>
    <p:sldId id="257" r:id="rId4"/>
    <p:sldId id="286" r:id="rId5"/>
    <p:sldId id="273" r:id="rId6"/>
    <p:sldId id="288" r:id="rId7"/>
    <p:sldId id="271" r:id="rId8"/>
    <p:sldId id="287" r:id="rId9"/>
    <p:sldId id="290" r:id="rId10"/>
    <p:sldId id="279" r:id="rId11"/>
    <p:sldId id="289" r:id="rId12"/>
    <p:sldId id="735" r:id="rId13"/>
    <p:sldId id="736" r:id="rId14"/>
    <p:sldId id="282" r:id="rId15"/>
    <p:sldId id="283" r:id="rId16"/>
    <p:sldId id="737" r:id="rId17"/>
    <p:sldId id="285" r:id="rId18"/>
    <p:sldId id="284" r:id="rId19"/>
    <p:sldId id="281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9" d="100"/>
          <a:sy n="89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80CFE-9D2A-404E-B463-0070C71134B2}" type="datetimeFigureOut">
              <a:rPr lang="en-GB" smtClean="0"/>
              <a:t>18/04/2023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E849A-27DF-47EB-83B2-4F550290B1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478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231B5-707A-A44B-985C-144DA43EBF84}" type="slidenum">
              <a:rPr lang="en-CH" smtClean="0"/>
              <a:t>4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93384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231B5-707A-A44B-985C-144DA43EBF84}" type="slidenum">
              <a:rPr lang="en-CH" smtClean="0"/>
              <a:t>15</a:t>
            </a:fld>
            <a:endParaRPr lang="en-CH"/>
          </a:p>
        </p:txBody>
      </p:sp>
    </p:spTree>
    <p:extLst>
      <p:ext uri="{BB962C8B-B14F-4D97-AF65-F5344CB8AC3E}">
        <p14:creationId xmlns:p14="http://schemas.microsoft.com/office/powerpoint/2010/main" val="321625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C15210-10D5-488E-891D-FE2FBD3B9E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FC1776-091F-4CA0-A14E-42977DE9EB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46A1A-F07B-4EB2-AF75-5247B4181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47BCB-C39B-46B3-B99C-A5F5DC3F47EB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00691C-6F41-4E49-BDAE-7883132BE8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BED138-D345-4457-B2CC-5B66CD6BA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6180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D0926B-3615-4236-BDD4-91437A00DE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E1DF3E-32A8-415A-9C90-9B182978F4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34092E-15C1-482E-8718-54D2B0D3F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6FD44-3941-4D8F-8B07-8B1AEEF624BA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2FAFF-5C78-4CAB-A4C9-3B8866B14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8B941-398C-4013-A390-EEF08B98AC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65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CD87E3F-7619-4034-A150-03BD9D296B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ED362-3145-4743-8356-CCFCC681E8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B3F2DB-156F-425C-AC83-C7F7C11B5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F35B65-43CF-4F9E-9B97-D0E50478C6BE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90E265-2D23-44B3-9CF3-A957115350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9945C2-632F-4D17-BA64-47530BFAD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784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Titelfol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1919536" y="3861048"/>
            <a:ext cx="8666324" cy="364520"/>
          </a:xfrm>
          <a:prstGeom prst="rect">
            <a:avLst/>
          </a:prstGeom>
          <a:noFill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/>
              </a:defRPr>
            </a:lvl1pPr>
          </a:lstStyle>
          <a:p>
            <a:pPr lvl="0">
              <a:defRPr/>
            </a:pPr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3" y="387474"/>
            <a:ext cx="1919539" cy="325755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n>
                <a:solidFill>
                  <a:srgbClr val="FFFFFF"/>
                </a:solidFill>
              </a:ln>
              <a:latin typeface="Times"/>
            </a:endParaRPr>
          </a:p>
        </p:txBody>
      </p:sp>
      <p:pic>
        <p:nvPicPr>
          <p:cNvPr id="14" name="Bild 24" descr="PSI-Logo_narrow_30k.eps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177798" y="714376"/>
            <a:ext cx="1625600" cy="43497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"/>
          <p:cNvSpPr>
            <a:spLocks noChangeArrowheads="1"/>
          </p:cNvSpPr>
          <p:nvPr userDrawn="1"/>
        </p:nvSpPr>
        <p:spPr bwMode="auto">
          <a:xfrm>
            <a:off x="7056107" y="3412620"/>
            <a:ext cx="403244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</p:spPr>
        <p:txBody>
          <a:bodyPr lIns="0" tIns="0" rIns="0" bIns="0" anchor="ctr" anchorCtr="0"/>
          <a:lstStyle/>
          <a:p>
            <a:pPr algn="ctr">
              <a:spcBef>
                <a:spcPts val="0"/>
              </a:spcBef>
              <a:defRPr/>
            </a:pPr>
            <a:r>
              <a:rPr lang="de-CH" sz="1100" b="1" i="0" spc="30">
                <a:solidFill>
                  <a:srgbClr val="505150"/>
                </a:solidFill>
                <a:latin typeface="+mn-lt"/>
                <a:cs typeface="Arial"/>
              </a:rPr>
              <a:t>WIR SCHAFFEN WISSEN – HEUTE FÜR MORGEN</a:t>
            </a:r>
            <a:endParaRPr/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0651477" y="387474"/>
            <a:ext cx="1540523" cy="3257550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n>
                <a:solidFill>
                  <a:srgbClr val="FFFFFF"/>
                </a:solidFill>
              </a:ln>
              <a:latin typeface="Times"/>
            </a:endParaRPr>
          </a:p>
        </p:txBody>
      </p:sp>
      <p:sp>
        <p:nvSpPr>
          <p:cNvPr id="17" name="Rechteck 15"/>
          <p:cNvSpPr>
            <a:spLocks noChangeArrowheads="1"/>
          </p:cNvSpPr>
          <p:nvPr userDrawn="1"/>
        </p:nvSpPr>
        <p:spPr bwMode="auto">
          <a:xfrm>
            <a:off x="1919536" y="5955527"/>
            <a:ext cx="960967" cy="890540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  <p:pic>
        <p:nvPicPr>
          <p:cNvPr id="10" name="Picture 2" descr="Luftbild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536" y="387474"/>
            <a:ext cx="93821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86881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 bwMode="auto"/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  <a:endParaRPr lang="en-GB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581400" y="6557464"/>
            <a:ext cx="4953000" cy="196123"/>
          </a:xfrm>
        </p:spPr>
        <p:txBody>
          <a:bodyPr/>
          <a:lstStyle>
            <a:lvl2pPr marL="177800" indent="0" algn="ctr">
              <a:buNone/>
              <a:defRPr sz="1200"/>
            </a:lvl2pPr>
          </a:lstStyle>
          <a:p>
            <a:pPr lvl="1">
              <a:defRPr/>
            </a:pPr>
            <a:r>
              <a:rPr lang="en-US"/>
              <a:t>Simona Bettoni:: simona.bettoni@psi.ch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5917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Inhalt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 spc="0"/>
            </a:lvl1pPr>
          </a:lstStyle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9" name="Inhaltsplatzhalter 7"/>
          <p:cNvSpPr>
            <a:spLocks noGrp="1"/>
          </p:cNvSpPr>
          <p:nvPr>
            <p:ph sz="quarter" idx="13" hasCustomPrompt="1"/>
          </p:nvPr>
        </p:nvSpPr>
        <p:spPr bwMode="auto">
          <a:xfrm>
            <a:off x="1246453" y="1484782"/>
            <a:ext cx="10514177" cy="4608514"/>
          </a:xfrm>
        </p:spPr>
        <p:txBody>
          <a:bodyPr/>
          <a:lstStyle>
            <a:lvl1pPr marL="1778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defRPr>
                <a:latin typeface="+mn-lt"/>
              </a:defRPr>
            </a:lvl1pPr>
            <a:lvl2pPr marL="35560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2pPr>
            <a:lvl3pPr marL="539750" marR="0" indent="-18415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3pPr>
            <a:lvl4pPr marL="7175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4pPr>
            <a:lvl5pPr marL="895350" marR="0" indent="-177800" algn="l" defTabSz="91440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/>
              <a:buChar char="-"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de-CH"/>
              <a:t>Mastertextformat bearbeiten</a:t>
            </a:r>
            <a:endParaRPr/>
          </a:p>
          <a:p>
            <a:pPr lvl="1">
              <a:defRPr/>
            </a:pPr>
            <a:r>
              <a:rPr lang="de-CH"/>
              <a:t>Zweite Ebene</a:t>
            </a:r>
            <a:endParaRPr/>
          </a:p>
          <a:p>
            <a:pPr lvl="2">
              <a:defRPr/>
            </a:pPr>
            <a:r>
              <a:rPr lang="de-CH"/>
              <a:t>Dritte Ebene</a:t>
            </a:r>
            <a:endParaRPr/>
          </a:p>
          <a:p>
            <a:pPr lvl="3">
              <a:defRPr/>
            </a:pPr>
            <a:r>
              <a:rPr lang="de-CH"/>
              <a:t>Vierte Ebene</a:t>
            </a:r>
            <a:endParaRPr/>
          </a:p>
          <a:p>
            <a:pPr lvl="4">
              <a:defRPr/>
            </a:pPr>
            <a:r>
              <a:rPr lang="de-CH"/>
              <a:t>Fünfte Ebene</a:t>
            </a:r>
            <a:endParaRPr/>
          </a:p>
          <a:p>
            <a:pPr lvl="5">
              <a:defRPr/>
            </a:pPr>
            <a:r>
              <a:rPr lang="de-CH"/>
              <a:t>Sechste Ebene</a:t>
            </a:r>
            <a:endParaRPr/>
          </a:p>
          <a:p>
            <a:pPr lvl="6">
              <a:defRPr/>
            </a:pPr>
            <a:r>
              <a:rPr lang="de-CH"/>
              <a:t>Siebte Ebene</a:t>
            </a:r>
            <a:endParaRPr/>
          </a:p>
          <a:p>
            <a:pPr lvl="7">
              <a:defRPr/>
            </a:pPr>
            <a:r>
              <a:rPr lang="de-CH"/>
              <a:t>Achte Ebene</a:t>
            </a:r>
            <a:endParaRPr/>
          </a:p>
          <a:p>
            <a:pPr lvl="8">
              <a:defRPr/>
            </a:pPr>
            <a:r>
              <a:rPr lang="de-CH"/>
              <a:t>Neunte Ebene</a:t>
            </a:r>
            <a:endParaRPr lang="de-CH" sz="1800" b="0" i="0" u="none" strike="noStrike" cap="none" spc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latin typeface="Rockwel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1184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zwei Inhal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" name="Inhaltsplatzhalter 10"/>
          <p:cNvSpPr>
            <a:spLocks noGrp="1"/>
          </p:cNvSpPr>
          <p:nvPr>
            <p:ph sz="quarter" idx="13" hasCustomPrompt="1"/>
          </p:nvPr>
        </p:nvSpPr>
        <p:spPr bwMode="auto">
          <a:xfrm>
            <a:off x="1390651" y="1341438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Inhaltsplatzhalter 10"/>
          <p:cNvSpPr>
            <a:spLocks noGrp="1"/>
          </p:cNvSpPr>
          <p:nvPr>
            <p:ph sz="quarter" idx="18" hasCustomPrompt="1"/>
          </p:nvPr>
        </p:nvSpPr>
        <p:spPr bwMode="auto">
          <a:xfrm>
            <a:off x="6671734" y="1337869"/>
            <a:ext cx="5041900" cy="4679950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9458990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el und zwei Inhalte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7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6" name="Titel 15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7" name="Inhaltsplatzhalter 10"/>
          <p:cNvSpPr>
            <a:spLocks noGrp="1"/>
          </p:cNvSpPr>
          <p:nvPr>
            <p:ph sz="quarter" idx="18" hasCustomPrompt="1"/>
          </p:nvPr>
        </p:nvSpPr>
        <p:spPr bwMode="auto">
          <a:xfrm>
            <a:off x="1251222" y="1449804"/>
            <a:ext cx="5041900" cy="4571585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sp>
        <p:nvSpPr>
          <p:cNvPr id="18" name="Inhaltsplatzhalter 10"/>
          <p:cNvSpPr>
            <a:spLocks noGrp="1"/>
          </p:cNvSpPr>
          <p:nvPr>
            <p:ph sz="quarter" idx="19" hasCustomPrompt="1"/>
          </p:nvPr>
        </p:nvSpPr>
        <p:spPr bwMode="auto">
          <a:xfrm>
            <a:off x="6532304" y="1446234"/>
            <a:ext cx="5041900" cy="4575154"/>
          </a:xfrm>
        </p:spPr>
        <p:txBody>
          <a:bodyPr/>
          <a:lstStyle>
            <a:lvl1pPr marL="177800" indent="-177800">
              <a:buClr>
                <a:schemeClr val="tx1"/>
              </a:buClr>
              <a:buFont typeface="Arial"/>
              <a:buChar char="•"/>
              <a:defRPr/>
            </a:lvl1pPr>
            <a:lvl2pPr marL="355600" indent="-177800">
              <a:buSzPct val="100000"/>
              <a:buFont typeface="Symbol"/>
              <a:buChar char="-"/>
              <a:defRPr/>
            </a:lvl2pPr>
            <a:lvl3pPr marL="539750" indent="-184150">
              <a:buFont typeface="Symbol"/>
              <a:buChar char="-"/>
              <a:defRPr/>
            </a:lvl3pPr>
            <a:lvl4pPr marL="717550" indent="-177800">
              <a:buFont typeface="Symbol"/>
              <a:buChar char="-"/>
              <a:defRPr/>
            </a:lvl4pPr>
            <a:lvl5pPr marL="895350" indent="-177800">
              <a:buFont typeface="Symbol"/>
              <a:buChar char="-"/>
              <a:defRPr/>
            </a:lvl5pPr>
            <a:lvl6pPr marL="1074738" indent="-179388">
              <a:buFont typeface="Symbol"/>
              <a:buChar char="-"/>
              <a:defRPr sz="1600"/>
            </a:lvl6pPr>
            <a:lvl7pPr marL="1257300" indent="-182563">
              <a:buFont typeface="Symbol"/>
              <a:buChar char="-"/>
              <a:defRPr sz="1600"/>
            </a:lvl7pPr>
            <a:lvl8pPr marL="1436688" indent="-179388">
              <a:buFont typeface="Symbol"/>
              <a:buChar char="-"/>
              <a:defRPr sz="1600"/>
            </a:lvl8pPr>
            <a:lvl9pPr marL="1614488" indent="-177800">
              <a:buFont typeface="Symbol"/>
              <a:buChar char="-"/>
              <a:defRPr sz="1600"/>
            </a:lvl9pPr>
          </a:lstStyle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4345412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7865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Nur Titel (grau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7" name="Rechteck 6"/>
          <p:cNvSpPr/>
          <p:nvPr userDrawn="1"/>
        </p:nvSpPr>
        <p:spPr bwMode="auto">
          <a:xfrm>
            <a:off x="1102785" y="1412876"/>
            <a:ext cx="10754783" cy="5184775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lang="en-GB" sz="2400" b="0" i="0" u="none" strike="noStrike" cap="none">
              <a:ln>
                <a:noFill/>
              </a:ln>
              <a:solidFill>
                <a:schemeClr val="tx1"/>
              </a:solidFill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37900996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Inhalt auf Bild (hoch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2" descr="U:\20160506_PSI_Luftbild_0292.jp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1083733" y="894810"/>
            <a:ext cx="11089216" cy="5766341"/>
          </a:xfrm>
          <a:prstGeom prst="rect">
            <a:avLst/>
          </a:prstGeom>
          <a:noFill/>
        </p:spPr>
      </p:pic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4" name="Textplatzhalter 13"/>
          <p:cNvSpPr>
            <a:spLocks noGrp="1"/>
          </p:cNvSpPr>
          <p:nvPr>
            <p:ph type="body" sz="quarter" idx="13"/>
          </p:nvPr>
        </p:nvSpPr>
        <p:spPr bwMode="auto">
          <a:xfrm>
            <a:off x="1083732" y="894808"/>
            <a:ext cx="3052949" cy="5765030"/>
          </a:xfrm>
          <a:prstGeom prst="rect">
            <a:avLst/>
          </a:prstGeom>
          <a:solidFill>
            <a:schemeClr val="bg1">
              <a:alpha val="75000"/>
            </a:schemeClr>
          </a:solidFill>
        </p:spPr>
        <p:txBody>
          <a:bodyPr lIns="72000" tIns="360000" rIns="36000" bIns="36000" anchor="t" anchorCtr="0"/>
          <a:lstStyle>
            <a:lvl1pPr marL="177800" indent="-177800">
              <a:lnSpc>
                <a:spcPct val="110000"/>
              </a:lnSpc>
              <a:spcAft>
                <a:spcPts val="0"/>
              </a:spcAft>
              <a:buFont typeface="Arial"/>
              <a:buChar char="•"/>
              <a:defRPr sz="1800"/>
            </a:lvl1pPr>
            <a:lvl2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2pPr>
            <a:lvl3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3pPr>
            <a:lvl4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4pPr>
            <a:lvl5pPr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defRPr sz="1800"/>
            </a:lvl5pPr>
          </a:lstStyle>
          <a:p>
            <a:pPr lvl="0">
              <a:defRPr/>
            </a:pPr>
            <a:r>
              <a:rPr lang="en-US"/>
              <a:t>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 lang="en-GB"/>
          </a:p>
        </p:txBody>
      </p:sp>
      <p:pic>
        <p:nvPicPr>
          <p:cNvPr id="13" name="Bild 14" descr="PSI-Logo_narrow_30k.eps"/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1083733" y="285750"/>
            <a:ext cx="1354667" cy="36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1019811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</p:spTree>
    <p:extLst>
      <p:ext uri="{BB962C8B-B14F-4D97-AF65-F5344CB8AC3E}">
        <p14:creationId xmlns:p14="http://schemas.microsoft.com/office/powerpoint/2010/main" val="769367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544E39-60B8-410A-8A6C-4020B45EFC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B479B1-AA14-49C6-BB04-09C408E5C1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1207E0-172E-4818-962C-EFBFFA9929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77F11B-5E58-468C-814C-2EE63DD3D4FA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80F9B-83D4-4BA3-A09D-D424740A1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D71C4-4D23-4FBD-B5D3-E22A48508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31800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U:\20160506_PSI_Luftbild_0292.jp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6" b="7666"/>
          <a:stretch/>
        </p:blipFill>
        <p:spPr bwMode="auto">
          <a:xfrm>
            <a:off x="2064966" y="282698"/>
            <a:ext cx="9167033" cy="3362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>
            <a:spLocks noGrp="1" noChangeArrowheads="1"/>
          </p:cNvSpPr>
          <p:nvPr>
            <p:ph type="title"/>
          </p:nvPr>
        </p:nvSpPr>
        <p:spPr>
          <a:xfrm>
            <a:off x="2064966" y="4572001"/>
            <a:ext cx="9646549" cy="1388939"/>
          </a:xfrm>
        </p:spPr>
        <p:txBody>
          <a:bodyPr/>
          <a:lstStyle>
            <a:lvl1pPr>
              <a:defRPr sz="3000">
                <a:solidFill>
                  <a:srgbClr val="686868"/>
                </a:solidFill>
                <a:latin typeface="Georgia" charset="0"/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1" name="Rectangle 17"/>
          <p:cNvSpPr>
            <a:spLocks noGrp="1" noChangeArrowheads="1"/>
          </p:cNvSpPr>
          <p:nvPr>
            <p:ph type="subTitle" sz="quarter" idx="1"/>
          </p:nvPr>
        </p:nvSpPr>
        <p:spPr bwMode="auto">
          <a:xfrm>
            <a:off x="2064966" y="4140000"/>
            <a:ext cx="9646551" cy="364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 sz="1800" b="1">
                <a:solidFill>
                  <a:srgbClr val="969696"/>
                </a:solidFill>
                <a:ea typeface="ヒラギノ角ゴ Pro W3" charset="0"/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 dirty="0"/>
          </a:p>
        </p:txBody>
      </p:sp>
      <p:sp>
        <p:nvSpPr>
          <p:cNvPr id="12" name="Rechteck 11"/>
          <p:cNvSpPr/>
          <p:nvPr userDrawn="1"/>
        </p:nvSpPr>
        <p:spPr bwMode="auto">
          <a:xfrm>
            <a:off x="-3" y="282698"/>
            <a:ext cx="2064971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pic>
        <p:nvPicPr>
          <p:cNvPr id="14" name="Bild 24" descr="PSI-Logo_narrow_30k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682" y="620688"/>
            <a:ext cx="1625600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"/>
          <p:cNvSpPr>
            <a:spLocks noChangeArrowheads="1"/>
          </p:cNvSpPr>
          <p:nvPr userDrawn="1"/>
        </p:nvSpPr>
        <p:spPr bwMode="auto">
          <a:xfrm>
            <a:off x="7056107" y="3412620"/>
            <a:ext cx="4032448" cy="232404"/>
          </a:xfrm>
          <a:prstGeom prst="rect">
            <a:avLst/>
          </a:prstGeom>
          <a:solidFill>
            <a:schemeClr val="bg1">
              <a:alpha val="74117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 anchorCtr="0"/>
          <a:lstStyle/>
          <a:p>
            <a:pPr algn="ctr">
              <a:spcBef>
                <a:spcPct val="0"/>
              </a:spcBef>
            </a:pPr>
            <a:r>
              <a:rPr lang="de-CH" sz="1100" b="1" i="0" kern="0" spc="30" dirty="0">
                <a:solidFill>
                  <a:srgbClr val="505150"/>
                </a:solidFill>
                <a:latin typeface="+mn-lt"/>
                <a:cs typeface="Arial" charset="0"/>
              </a:rPr>
              <a:t>WIR SCHAFFEN WISSEN – HEUTE FÜR MORGEN</a:t>
            </a:r>
          </a:p>
        </p:txBody>
      </p:sp>
      <p:sp>
        <p:nvSpPr>
          <p:cNvPr id="16" name="Rechteck 15"/>
          <p:cNvSpPr/>
          <p:nvPr userDrawn="1"/>
        </p:nvSpPr>
        <p:spPr bwMode="auto">
          <a:xfrm>
            <a:off x="11232000" y="282698"/>
            <a:ext cx="960000" cy="3362326"/>
          </a:xfrm>
          <a:prstGeom prst="rect">
            <a:avLst/>
          </a:prstGeom>
          <a:solidFill>
            <a:srgbClr val="E5E5E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de-DE" sz="2400" dirty="0">
              <a:ln>
                <a:solidFill>
                  <a:srgbClr val="FFFFFF"/>
                </a:solidFill>
              </a:ln>
              <a:latin typeface="Times" charset="0"/>
            </a:endParaRPr>
          </a:p>
        </p:txBody>
      </p:sp>
      <p:sp>
        <p:nvSpPr>
          <p:cNvPr id="17" name="Rechteck 15"/>
          <p:cNvSpPr>
            <a:spLocks noChangeArrowheads="1"/>
          </p:cNvSpPr>
          <p:nvPr userDrawn="1"/>
        </p:nvSpPr>
        <p:spPr bwMode="auto">
          <a:xfrm>
            <a:off x="2064966" y="6168780"/>
            <a:ext cx="960967" cy="719137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ct val="0"/>
              </a:spcBef>
            </a:pPr>
            <a:endParaRPr lang="de-DE" sz="2400">
              <a:latin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608441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/>
          <p:cNvSpPr>
            <a:spLocks noGrp="1"/>
          </p:cNvSpPr>
          <p:nvPr>
            <p:ph sz="quarter" idx="13" hasCustomPrompt="1"/>
          </p:nvPr>
        </p:nvSpPr>
        <p:spPr/>
        <p:txBody>
          <a:bodyPr/>
          <a:lstStyle>
            <a:lvl1pPr marL="1778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  <a:tabLst/>
              <a:defRPr>
                <a:latin typeface="+mn-lt"/>
              </a:defRPr>
            </a:lvl1pPr>
            <a:lvl2pPr marL="35560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2pPr>
            <a:lvl3pPr marL="539750" marR="0" indent="-18415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3pPr>
            <a:lvl4pPr marL="7175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4pPr>
            <a:lvl5pPr marL="895350" marR="0" indent="-17780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Symbol" panose="05050102010706020507" pitchFamily="18" charset="2"/>
              <a:buChar char="-"/>
              <a:tabLst/>
              <a:defRPr>
                <a:latin typeface="+mn-lt"/>
              </a:defRPr>
            </a:lvl5pPr>
            <a:lvl6pPr marL="1074738" indent="-179388">
              <a:lnSpc>
                <a:spcPct val="110000"/>
              </a:lnSpc>
              <a:buClr>
                <a:schemeClr val="tx1"/>
              </a:buClr>
              <a:buFont typeface="Symbol" panose="05050102010706020507" pitchFamily="18" charset="2"/>
              <a:buChar char="-"/>
              <a:defRPr sz="1600"/>
            </a:lvl6pPr>
            <a:lvl7pPr marL="1257300" indent="-182563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7pPr>
            <a:lvl8pPr marL="1436688" indent="-179388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8pPr>
            <a:lvl9pPr marL="1614488" indent="-177800">
              <a:lnSpc>
                <a:spcPct val="110000"/>
              </a:lnSpc>
              <a:buFont typeface="Symbol" panose="05050102010706020507" pitchFamily="18" charset="2"/>
              <a:buChar char="-"/>
              <a:defRPr sz="1600"/>
            </a:lvl9pPr>
          </a:lstStyle>
          <a:p>
            <a:pPr lvl="0"/>
            <a:r>
              <a:rPr lang="en-GB" noProof="0" dirty="0" err="1"/>
              <a:t>Mastertextformat</a:t>
            </a:r>
            <a:r>
              <a:rPr lang="en-GB" noProof="0" dirty="0"/>
              <a:t> </a:t>
            </a:r>
            <a:r>
              <a:rPr lang="en-GB" noProof="0" dirty="0" err="1"/>
              <a:t>bearbeiten</a:t>
            </a:r>
            <a:endParaRPr lang="en-GB" noProof="0" dirty="0"/>
          </a:p>
          <a:p>
            <a:pPr lvl="1"/>
            <a:r>
              <a:rPr lang="en-GB" noProof="0" dirty="0" err="1"/>
              <a:t>Zweite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2"/>
            <a:r>
              <a:rPr lang="en-GB" noProof="0" dirty="0" err="1"/>
              <a:t>Dritte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3"/>
            <a:r>
              <a:rPr lang="en-GB" noProof="0" dirty="0" err="1"/>
              <a:t>Vierte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4"/>
            <a:r>
              <a:rPr lang="en-GB" noProof="0" dirty="0" err="1"/>
              <a:t>Fünfte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5"/>
            <a:r>
              <a:rPr lang="en-GB" noProof="0" dirty="0" err="1"/>
              <a:t>Sechste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6"/>
            <a:r>
              <a:rPr lang="en-GB" noProof="0" dirty="0" err="1"/>
              <a:t>Siebte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7"/>
            <a:r>
              <a:rPr lang="en-GB" noProof="0" dirty="0" err="1"/>
              <a:t>Achte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lang="en-GB" noProof="0" dirty="0"/>
          </a:p>
          <a:p>
            <a:pPr lvl="8"/>
            <a:r>
              <a:rPr lang="en-GB" noProof="0" dirty="0" err="1"/>
              <a:t>Neunte</a:t>
            </a:r>
            <a:r>
              <a:rPr lang="en-GB" noProof="0" dirty="0"/>
              <a:t> </a:t>
            </a:r>
            <a:r>
              <a:rPr lang="en-GB" noProof="0" dirty="0" err="1"/>
              <a:t>Ebene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Rockwell"/>
              <a:ea typeface="+mn-ea"/>
              <a:cs typeface="+mn-cs"/>
            </a:endParaRP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4" name="Foliennummernplatzhalter 13"/>
          <p:cNvSpPr>
            <a:spLocks noGrp="1"/>
          </p:cNvSpPr>
          <p:nvPr>
            <p:ph type="sldNum" sz="quarter" idx="16"/>
          </p:nvPr>
        </p:nvSpPr>
        <p:spPr>
          <a:xfrm>
            <a:off x="10941749" y="6655527"/>
            <a:ext cx="767656" cy="196850"/>
          </a:xfrm>
        </p:spPr>
        <p:txBody>
          <a:bodyPr/>
          <a:lstStyle/>
          <a:p>
            <a:pPr algn="r">
              <a:defRPr/>
            </a:pPr>
            <a:r>
              <a:rPr lang="de-DE" dirty="0" err="1"/>
              <a:t>page</a:t>
            </a:r>
            <a:r>
              <a:rPr lang="de-DE" dirty="0"/>
              <a:t> </a:t>
            </a:r>
            <a:fld id="{EBC07571-3134-BB4B-B83F-1A9FE18D34F3}" type="slidenum">
              <a:rPr lang="de-DE" smtClean="0"/>
              <a:pPr algn="r"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340683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95AF9-3ED8-4D82-B321-4F7C55C41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A3140-59E3-47FA-9D1F-FF2331187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B2455-258E-4944-875A-7F9881479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71D190-A6BA-46AB-84D3-13AFEFAEC869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86E12E-AEA4-46F4-AAB7-38211B8F37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9AC52-63CA-4D83-BA1E-1472D459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366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C3672F-3023-4880-962F-4A12E7A313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EDB941-4E3E-439F-9DD0-A677F6190C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3A98285-33C5-45C9-B275-0A362A012F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8BD222-D1AF-43A1-ADE9-73000E2A3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754BE-8F9F-46A3-A682-90B8676C7806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5C2AB-6D03-4EB2-B84B-6B46B1C101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58FFFF-BBF2-43F4-B64F-79000D92A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6802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48B44-0432-4AA8-B22B-8D29F12C00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F5CBF-FE19-4621-B68B-38F010C666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3C515C-CA65-4659-9275-9204BEE1FA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8F21E0-4830-4CD5-8F64-4381B8BD1D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FDC8AC-7786-4A0A-B3E0-94F494F4E2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CD7C2DB-4F0F-471E-B14B-10617DB70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B41EAD-106E-4716-9AE4-FB599A940352}" type="datetime1">
              <a:rPr lang="en-GB" smtClean="0"/>
              <a:t>18/04/2023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3ABA1C-A754-4177-8A62-9BEAF0A81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66AC33F-065B-450A-940D-8455FDF5A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02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C5377-081D-405B-A76B-F15AAA9ECA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53D16A5-9443-40E3-96B7-9A695FF00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CFC778-6BAE-40B0-B40C-3F61133C8AE8}" type="datetime1">
              <a:rPr lang="en-GB" smtClean="0"/>
              <a:t>18/04/2023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200FF0-1143-4F86-A01D-2D8EDC420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0F7BA8D-0415-4A8C-8EB1-8244607614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3123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426E23B-37FE-4809-BA1A-B8D927FEF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04601B-0402-40EF-87F6-6D619279D5A4}" type="datetime1">
              <a:rPr lang="en-GB" smtClean="0"/>
              <a:t>18/04/2023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86209C-82FB-4F35-995C-C650356B6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7DA95B-FF27-4C7E-95C7-5BD75A8B0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5567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F5C40-777A-4774-AA05-E3AADF8161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47433A-65BF-4623-8249-ACA24A895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698152-A72D-4C80-BE4E-CE07A54805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5E930A-3040-432D-B34B-0AF9204DA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86C5FF-A971-4196-BB75-87362462EBC0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888A2-19A1-4BB8-9E2E-FA2B4B0DB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40A84-B4AE-4490-BEDC-8D55B82CC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641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3AEEDE-101A-4045-9015-7833D3AB0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001602-A398-4E5C-8A5A-23D2576BB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F64504-C1A0-42B0-98DE-69A2CFCC5B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B216A0-EFFB-4495-AF6D-2BF69928B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7574-1444-421D-9497-3E4AE78479BE}" type="datetime1">
              <a:rPr lang="en-GB" smtClean="0"/>
              <a:t>18/04/2023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7DFDB4-72AE-4250-96CE-E2B10A86A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C62E8-A459-466E-97A8-41123811D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8327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752CE8-FBC6-4461-B113-0741DA748D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21EBF1-0B4A-44B6-B798-D0B598B74E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C8654-B757-4585-B81A-612093138ED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A68127-00BD-4E24-867E-7D1B2D5684D2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2D36E8-C886-4522-A109-036FAF379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6190FF-5A3B-4474-8E61-D37EF32331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258405-9FEB-4DF0-888C-11F8C289801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578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769601" y="291600"/>
            <a:ext cx="8944033" cy="50850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>
              <a:defRPr/>
            </a:pPr>
            <a:r>
              <a:rPr lang="en-GB"/>
              <a:t>Folientitel eingeben</a:t>
            </a:r>
          </a:p>
        </p:txBody>
      </p:sp>
      <p:sp>
        <p:nvSpPr>
          <p:cNvPr id="18" name="Foliennummernplatzhalter 5"/>
          <p:cNvSpPr>
            <a:spLocks noGrp="1"/>
          </p:cNvSpPr>
          <p:nvPr>
            <p:ph type="sldNum" sz="quarter" idx="4"/>
          </p:nvPr>
        </p:nvSpPr>
        <p:spPr bwMode="auto">
          <a:xfrm>
            <a:off x="10941749" y="6661150"/>
            <a:ext cx="767656" cy="19685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ts val="0"/>
              </a:spcBef>
              <a:defRPr sz="900">
                <a:latin typeface="+mn-lt"/>
              </a:defRPr>
            </a:lvl1pPr>
          </a:lstStyle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/>
              <a:t>‹#›</a:t>
            </a:fld>
            <a:endParaRPr lang="de-DE"/>
          </a:p>
        </p:txBody>
      </p:sp>
      <p:sp>
        <p:nvSpPr>
          <p:cNvPr id="6" name="Rechteck 12"/>
          <p:cNvSpPr>
            <a:spLocks noChangeArrowheads="1"/>
          </p:cNvSpPr>
          <p:nvPr/>
        </p:nvSpPr>
        <p:spPr bwMode="auto">
          <a:xfrm>
            <a:off x="1" y="1412876"/>
            <a:ext cx="960967" cy="727901"/>
          </a:xfrm>
          <a:prstGeom prst="rect">
            <a:avLst/>
          </a:prstGeom>
          <a:solidFill>
            <a:srgbClr val="B9B9B9"/>
          </a:solidFill>
          <a:ln>
            <a:noFill/>
          </a:ln>
        </p:spPr>
        <p:txBody>
          <a:bodyPr/>
          <a:lstStyle/>
          <a:p>
            <a:pPr>
              <a:spcBef>
                <a:spcPts val="0"/>
              </a:spcBef>
              <a:defRPr/>
            </a:pPr>
            <a:endParaRPr lang="de-DE" sz="2400">
              <a:latin typeface="Times"/>
            </a:endParaRPr>
          </a:p>
        </p:txBody>
      </p:sp>
      <p:sp>
        <p:nvSpPr>
          <p:cNvPr id="2" name="Textplatzhalter 1"/>
          <p:cNvSpPr>
            <a:spLocks noGrp="1"/>
          </p:cNvSpPr>
          <p:nvPr>
            <p:ph type="body" idx="1"/>
          </p:nvPr>
        </p:nvSpPr>
        <p:spPr bwMode="auto">
          <a:xfrm>
            <a:off x="1390651" y="1341438"/>
            <a:ext cx="10322983" cy="46799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>
              <a:defRPr/>
            </a:pPr>
            <a:r>
              <a:rPr lang="en-GB"/>
              <a:t>Mastertextformat bearbeiten</a:t>
            </a:r>
          </a:p>
          <a:p>
            <a:pPr lvl="1">
              <a:defRPr/>
            </a:pPr>
            <a:r>
              <a:rPr lang="en-GB"/>
              <a:t>Zweite Ebene</a:t>
            </a:r>
          </a:p>
          <a:p>
            <a:pPr lvl="2">
              <a:defRPr/>
            </a:pPr>
            <a:r>
              <a:rPr lang="en-GB"/>
              <a:t>Dritte Ebene</a:t>
            </a:r>
          </a:p>
          <a:p>
            <a:pPr lvl="3">
              <a:defRPr/>
            </a:pPr>
            <a:r>
              <a:rPr lang="en-GB"/>
              <a:t>Vierte Ebene</a:t>
            </a:r>
          </a:p>
          <a:p>
            <a:pPr lvl="4">
              <a:defRPr/>
            </a:pPr>
            <a:r>
              <a:rPr lang="en-GB"/>
              <a:t>Fünfte Ebene</a:t>
            </a:r>
          </a:p>
          <a:p>
            <a:pPr lvl="5">
              <a:defRPr/>
            </a:pPr>
            <a:r>
              <a:rPr lang="en-GB"/>
              <a:t>Sechste Ebene</a:t>
            </a:r>
          </a:p>
          <a:p>
            <a:pPr lvl="6">
              <a:defRPr/>
            </a:pPr>
            <a:r>
              <a:rPr lang="en-GB"/>
              <a:t>Siebte Ebene</a:t>
            </a:r>
          </a:p>
          <a:p>
            <a:pPr lvl="7">
              <a:defRPr/>
            </a:pPr>
            <a:r>
              <a:rPr lang="en-GB"/>
              <a:t>Achte Ebene</a:t>
            </a:r>
          </a:p>
          <a:p>
            <a:pPr lvl="8">
              <a:defRPr/>
            </a:pPr>
            <a:r>
              <a:rPr lang="en-GB"/>
              <a:t>Neunte Ebene</a:t>
            </a:r>
          </a:p>
        </p:txBody>
      </p:sp>
      <p:pic>
        <p:nvPicPr>
          <p:cNvPr id="8" name="Bild 14" descr="PSI-Logo_narrow_30k.eps"/>
          <p:cNvPicPr>
            <a:picLocks noChangeAspect="1"/>
          </p:cNvPicPr>
          <p:nvPr/>
        </p:nvPicPr>
        <p:blipFill>
          <a:blip r:embed="rId12"/>
          <a:stretch/>
        </p:blipFill>
        <p:spPr bwMode="auto">
          <a:xfrm>
            <a:off x="1083733" y="285750"/>
            <a:ext cx="1354667" cy="361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795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 ftr="0"/>
  <p:txStyles>
    <p:titleStyle>
      <a:lvl1pPr algn="l">
        <a:spcBef>
          <a:spcPts val="0"/>
        </a:spcBef>
        <a:spcAft>
          <a:spcPts val="0"/>
        </a:spcAft>
        <a:defRPr sz="2500" spc="0">
          <a:solidFill>
            <a:srgbClr val="686868"/>
          </a:solidFill>
          <a:latin typeface="+mj-lt"/>
          <a:ea typeface="+mj-ea"/>
          <a:cs typeface="+mj-cs"/>
        </a:defRPr>
      </a:lvl1pPr>
      <a:lvl2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2pPr>
      <a:lvl3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3pPr>
      <a:lvl4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4pPr>
      <a:lvl5pPr algn="l">
        <a:spcBef>
          <a:spcPts val="0"/>
        </a:spcBef>
        <a:spcAft>
          <a:spcPts val="0"/>
        </a:spcAft>
        <a:defRPr sz="2500">
          <a:solidFill>
            <a:srgbClr val="505150"/>
          </a:solidFill>
          <a:latin typeface="Georgia"/>
          <a:ea typeface="ヒラギノ角ゴ Pro W3"/>
          <a:cs typeface="ヒラギノ角ゴ Pro W3"/>
        </a:defRPr>
      </a:lvl5pPr>
      <a:lvl6pPr marL="4572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6pPr>
      <a:lvl7pPr marL="9144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7pPr>
      <a:lvl8pPr marL="13716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8pPr>
      <a:lvl9pPr marL="1828800" algn="l">
        <a:spcBef>
          <a:spcPts val="0"/>
        </a:spcBef>
        <a:spcAft>
          <a:spcPts val="0"/>
        </a:spcAft>
        <a:defRPr sz="3200" b="1">
          <a:solidFill>
            <a:schemeClr val="tx2"/>
          </a:solidFill>
          <a:latin typeface="Arial Narrow"/>
        </a:defRPr>
      </a:lvl9pPr>
    </p:titleStyle>
    <p:bodyStyle>
      <a:lvl1pPr marL="177800" indent="-177800" algn="l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Font typeface="Arial"/>
        <a:buChar char="•"/>
        <a:defRPr sz="1800" spc="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7800" algn="l">
        <a:lnSpc>
          <a:spcPct val="110000"/>
        </a:lnSpc>
        <a:spcBef>
          <a:spcPts val="0"/>
        </a:spcBef>
        <a:spcAft>
          <a:spcPts val="0"/>
        </a:spcAft>
        <a:buClr>
          <a:schemeClr val="tx1"/>
        </a:buClr>
        <a:buSzPct val="100000"/>
        <a:buFont typeface="Symbol"/>
        <a:buChar char="-"/>
        <a:defRPr sz="1800" spc="0">
          <a:solidFill>
            <a:schemeClr val="tx1"/>
          </a:solidFill>
          <a:latin typeface="+mn-lt"/>
          <a:ea typeface="+mn-ea"/>
          <a:cs typeface="+mn-cs"/>
        </a:defRPr>
      </a:lvl2pPr>
      <a:lvl3pPr marL="355600" indent="18415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ＭＳ Ｐゴシック"/>
          <a:cs typeface="ＭＳ Ｐゴシック"/>
        </a:defRPr>
      </a:lvl3pPr>
      <a:lvl4pPr marL="717550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ＭＳ Ｐゴシック"/>
          <a:cs typeface="ＭＳ Ｐゴシック"/>
        </a:defRPr>
      </a:lvl4pPr>
      <a:lvl5pPr marL="895350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 spc="0">
          <a:solidFill>
            <a:schemeClr val="tx1"/>
          </a:solidFill>
          <a:latin typeface="+mn-lt"/>
          <a:ea typeface="+mn-ea"/>
          <a:cs typeface="ＭＳ Ｐゴシック"/>
        </a:defRPr>
      </a:lvl5pPr>
      <a:lvl6pPr marL="1074738" indent="-179388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6pPr>
      <a:lvl7pPr marL="1257300" indent="-182563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7pPr>
      <a:lvl8pPr marL="1436688" indent="-179388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8pPr>
      <a:lvl9pPr marL="1614488" indent="-177800" algn="l">
        <a:lnSpc>
          <a:spcPct val="110000"/>
        </a:lnSpc>
        <a:spcBef>
          <a:spcPts val="0"/>
        </a:spcBef>
        <a:spcAft>
          <a:spcPts val="0"/>
        </a:spcAft>
        <a:buFont typeface="Symbol"/>
        <a:buChar char="-"/>
        <a:defRPr sz="18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agenda.infn.it/event/34369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85F1-1234-441C-AACB-DA2D24EE81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WP1 status and RF design</a:t>
            </a:r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595458-F2E3-4787-9E7B-C151BD0E8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Alexej Grudiev on behalf of WP1</a:t>
            </a:r>
          </a:p>
          <a:p>
            <a:r>
              <a:rPr lang="en-US" dirty="0"/>
              <a:t>20/04/2023</a:t>
            </a:r>
          </a:p>
          <a:p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2"/>
              </a:rPr>
              <a:t>FCC-</a:t>
            </a:r>
            <a:r>
              <a:rPr lang="en-GB" sz="1800" b="0" i="0" u="none" strike="noStrike" dirty="0" err="1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2"/>
              </a:rPr>
              <a:t>ee</a:t>
            </a:r>
            <a:r>
              <a:rPr lang="en-GB" sz="1800" b="0" i="0" u="none" strike="noStrike" dirty="0">
                <a:solidFill>
                  <a:srgbClr val="FFFFFF"/>
                </a:solidFill>
                <a:effectLst/>
                <a:latin typeface="Roboto" panose="02000000000000000000" pitchFamily="2" charset="0"/>
                <a:hlinkClick r:id="rId2"/>
              </a:rPr>
              <a:t> Pre-Injector: CHART Collaboration Meeting</a:t>
            </a:r>
            <a:endParaRPr lang="en-US" sz="1800" b="0" i="0" u="none" strike="noStrike" dirty="0">
              <a:solidFill>
                <a:srgbClr val="FFFFFF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/>
              <a:t>INFN Frascati, April 20-21, 2023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A0769D-966D-0F87-94D1-A88CEB189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15866-799B-419B-B38C-8A7A32BC8042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747E65-85AD-B971-7FB1-5CD68F9B3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85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6C61-8114-303C-6D4E-4F0A91559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537620" cy="1325563"/>
          </a:xfrm>
        </p:spPr>
        <p:txBody>
          <a:bodyPr/>
          <a:lstStyle/>
          <a:p>
            <a:r>
              <a:rPr lang="en-US" dirty="0"/>
              <a:t>HE-</a:t>
            </a:r>
            <a:r>
              <a:rPr lang="en-US" dirty="0" err="1"/>
              <a:t>linac</a:t>
            </a:r>
            <a:r>
              <a:rPr lang="en-US" dirty="0"/>
              <a:t> beam dynamics design (work in progress)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567AF5-04E5-53BF-852E-4FBBFB2931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972774" cy="4351338"/>
          </a:xfrm>
        </p:spPr>
        <p:txBody>
          <a:bodyPr/>
          <a:lstStyle/>
          <a:p>
            <a:r>
              <a:rPr lang="en-US" dirty="0"/>
              <a:t>Option 1(S-band): 2.8 GHz, a/lambda=0.15, 30 MV/m</a:t>
            </a:r>
          </a:p>
          <a:p>
            <a:pPr lvl="1"/>
            <a:r>
              <a:rPr lang="en-US" dirty="0"/>
              <a:t>It is essentially e-</a:t>
            </a:r>
            <a:r>
              <a:rPr lang="en-US" dirty="0" err="1"/>
              <a:t>linac</a:t>
            </a:r>
            <a:r>
              <a:rPr lang="en-US" dirty="0"/>
              <a:t> (200 Hz) RF modules for the energy gain from 6 to 20 GeV</a:t>
            </a:r>
          </a:p>
          <a:p>
            <a:r>
              <a:rPr lang="en-US" dirty="0"/>
              <a:t>Option 2(C-band): 5.6 GHz, a/lambda=0.25(under evaluation, TBC), 40 MV/m</a:t>
            </a:r>
          </a:p>
          <a:p>
            <a:pPr lvl="1"/>
            <a:r>
              <a:rPr lang="en-US" dirty="0"/>
              <a:t>This is work in progress </a:t>
            </a:r>
          </a:p>
          <a:p>
            <a:r>
              <a:rPr lang="en-US" b="1" dirty="0"/>
              <a:t>More details in the talk by Simona</a:t>
            </a:r>
            <a:endParaRPr lang="en-GB" b="1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49950D-1FC8-6725-81E1-634E9B05B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0573-DBEE-4E6B-B40C-512D537E1925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9266C4-216A-78AC-4530-D3281E8F7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59675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Preliminary </a:t>
            </a:r>
            <a:r>
              <a:rPr lang="en-US" dirty="0" err="1"/>
              <a:t>Linac</a:t>
            </a:r>
            <a:r>
              <a:rPr lang="en-US" dirty="0"/>
              <a:t> parameter summary</a:t>
            </a:r>
            <a:endParaRPr lang="de-CH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15618"/>
              </p:ext>
            </p:extLst>
          </p:nvPr>
        </p:nvGraphicFramePr>
        <p:xfrm>
          <a:off x="1168947" y="899160"/>
          <a:ext cx="9772802" cy="5059680"/>
        </p:xfrm>
        <a:graphic>
          <a:graphicData uri="http://schemas.openxmlformats.org/drawingml/2006/table">
            <a:tbl>
              <a:tblPr firstRow="1" bandRow="1"/>
              <a:tblGrid>
                <a:gridCol w="2412245">
                  <a:extLst>
                    <a:ext uri="{9D8B030D-6E8A-4147-A177-3AD203B41FA5}">
                      <a16:colId xmlns:a16="http://schemas.microsoft.com/office/drawing/2014/main" val="1451404729"/>
                    </a:ext>
                  </a:extLst>
                </a:gridCol>
                <a:gridCol w="2219636">
                  <a:extLst>
                    <a:ext uri="{9D8B030D-6E8A-4147-A177-3AD203B41FA5}">
                      <a16:colId xmlns:a16="http://schemas.microsoft.com/office/drawing/2014/main" val="3946788269"/>
                    </a:ext>
                  </a:extLst>
                </a:gridCol>
                <a:gridCol w="1936279">
                  <a:extLst>
                    <a:ext uri="{9D8B030D-6E8A-4147-A177-3AD203B41FA5}">
                      <a16:colId xmlns:a16="http://schemas.microsoft.com/office/drawing/2014/main" val="3254613483"/>
                    </a:ext>
                  </a:extLst>
                </a:gridCol>
                <a:gridCol w="1542725">
                  <a:extLst>
                    <a:ext uri="{9D8B030D-6E8A-4147-A177-3AD203B41FA5}">
                      <a16:colId xmlns:a16="http://schemas.microsoft.com/office/drawing/2014/main" val="3601732240"/>
                    </a:ext>
                  </a:extLst>
                </a:gridCol>
                <a:gridCol w="1661917">
                  <a:extLst>
                    <a:ext uri="{9D8B030D-6E8A-4147-A177-3AD203B41FA5}">
                      <a16:colId xmlns:a16="http://schemas.microsoft.com/office/drawing/2014/main" val="1448433611"/>
                    </a:ext>
                  </a:extLst>
                </a:gridCol>
              </a:tblGrid>
              <a:tr h="276954">
                <a:tc>
                  <a:txBody>
                    <a:bodyPr/>
                    <a:lstStyle/>
                    <a:p>
                      <a:pPr algn="ctr"/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e- linac</a:t>
                      </a:r>
                      <a:endParaRPr lang="de-CH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Common linac</a:t>
                      </a:r>
                      <a:endParaRPr lang="de-CH" sz="18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800" b="1" dirty="0"/>
                        <a:t>HE </a:t>
                      </a:r>
                      <a:r>
                        <a:rPr lang="de-CH" sz="1800" b="1" dirty="0" err="1"/>
                        <a:t>linac</a:t>
                      </a:r>
                      <a:endParaRPr lang="de-CH" sz="18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HE linac</a:t>
                      </a:r>
                      <a:endParaRPr lang="de-CH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0772192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Repetition </a:t>
                      </a:r>
                      <a:r>
                        <a:rPr lang="de-CH" sz="1600" b="1" dirty="0" err="1"/>
                        <a:t>Frequency</a:t>
                      </a:r>
                      <a:r>
                        <a:rPr lang="de-CH" sz="1600" b="1" dirty="0"/>
                        <a:t> (Hz)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400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200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841169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RF Frequency (GHz)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2.8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2.8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2.8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5.6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55800371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Gradient (MV/m)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28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25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40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6301487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a</a:t>
                      </a:r>
                      <a:r>
                        <a:rPr lang="en-US" sz="1600" b="1" baseline="0" dirty="0"/>
                        <a:t> (mm) (a/l)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16.1 (0.15)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16.1 (0.15)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16.1 (0.15)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13.4 (0.25)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9542438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Length structures (m)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3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3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597382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Phase (</a:t>
                      </a:r>
                      <a:r>
                        <a:rPr lang="en-US" sz="1600" b="1" dirty="0" err="1"/>
                        <a:t>deg</a:t>
                      </a:r>
                      <a:r>
                        <a:rPr lang="en-US" sz="1600" b="1" dirty="0"/>
                        <a:t>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90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90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90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757647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N. Structures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4852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N.</a:t>
                      </a:r>
                      <a:r>
                        <a:rPr lang="en-US" sz="1600" b="1" baseline="0" dirty="0"/>
                        <a:t> correctors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3937129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Max. strength correctors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&lt;&lt; 20 T.mm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&lt;&lt; 20 T.mm</a:t>
                      </a:r>
                      <a:endParaRPr lang="de-CH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 20 T.mm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&lt; 20 T.mm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2496832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N. BPM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0127295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N. Quadrupoles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16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60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/>
                        <a:t>156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118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898894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K1 (1/m</a:t>
                      </a:r>
                      <a:r>
                        <a:rPr lang="en-US" sz="1600" b="1" baseline="30000" dirty="0"/>
                        <a:t>2</a:t>
                      </a:r>
                      <a:r>
                        <a:rPr lang="en-US" sz="1600" b="1" dirty="0"/>
                        <a:t>) = 1/(B*rho)*G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1.51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/>
                        <a:t>1.51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1.51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1.51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6025013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Length quads (m)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0.25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0.25</a:t>
                      </a:r>
                      <a:endParaRPr lang="de-CH" sz="1600" b="1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0.25</a:t>
                      </a:r>
                      <a:endParaRPr lang="de-CH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0.25</a:t>
                      </a:r>
                      <a:endParaRPr lang="de-CH" sz="16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4245619"/>
                  </a:ext>
                </a:extLst>
              </a:tr>
              <a:tr h="276954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Total length (m)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60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/>
                        <a:t>225</a:t>
                      </a:r>
                      <a:endParaRPr lang="de-CH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/>
                        <a:t>585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442.5</a:t>
                      </a:r>
                      <a:endParaRPr lang="de-CH" sz="1600" b="1" dirty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569997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3F1B96D1-5324-D963-3288-C812C6350670}"/>
              </a:ext>
            </a:extLst>
          </p:cNvPr>
          <p:cNvSpPr txBox="1"/>
          <p:nvPr/>
        </p:nvSpPr>
        <p:spPr bwMode="auto">
          <a:xfrm>
            <a:off x="7469746" y="6057900"/>
            <a:ext cx="41281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C-band </a:t>
            </a:r>
            <a:r>
              <a:rPr lang="en-US" sz="2000" b="1" dirty="0" err="1">
                <a:solidFill>
                  <a:srgbClr val="FF0000"/>
                </a:solidFill>
              </a:rPr>
              <a:t>linac</a:t>
            </a:r>
            <a:r>
              <a:rPr lang="en-US" sz="2000" b="1" dirty="0">
                <a:solidFill>
                  <a:srgbClr val="FF0000"/>
                </a:solidFill>
              </a:rPr>
              <a:t> is 142.5 m shorter (30%)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DDE7134-6F4F-D54F-333E-5FC82584F2C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>
              <a:defRPr/>
            </a:pPr>
            <a:r>
              <a:rPr lang="de-DE"/>
              <a:t>page </a:t>
            </a:r>
            <a:fld id="{EBC07571-3134-BB4B-B83F-1A9FE18D34F3}" type="slidenum">
              <a:rPr lang="de-DE" smtClean="0"/>
              <a:pPr algn="r">
                <a:defRPr/>
              </a:pPr>
              <a:t>11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9877088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96C61-8114-303C-6D4E-4F0A91559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Positron </a:t>
            </a:r>
            <a:r>
              <a:rPr lang="en-US" dirty="0" err="1"/>
              <a:t>linac</a:t>
            </a:r>
            <a:r>
              <a:rPr lang="en-US" dirty="0"/>
              <a:t> beam dynamics design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BD89802-3A5A-6D15-4396-6D747128F0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4093" y="1493949"/>
            <a:ext cx="5752425" cy="274851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7916134-036F-0DB0-9500-26ADCCDC3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093" y="4242465"/>
            <a:ext cx="5929586" cy="26600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658094F-6153-DBF0-31B6-DAC14527F76F}"/>
              </a:ext>
            </a:extLst>
          </p:cNvPr>
          <p:cNvSpPr txBox="1"/>
          <p:nvPr/>
        </p:nvSpPr>
        <p:spPr>
          <a:xfrm>
            <a:off x="6590625" y="1424800"/>
            <a:ext cx="53097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/>
              <a:t>Positron </a:t>
            </a:r>
            <a:r>
              <a:rPr lang="en-US" sz="2400" u="sng" dirty="0" err="1"/>
              <a:t>linac</a:t>
            </a:r>
            <a:r>
              <a:rPr lang="en-US" sz="2400" u="sng" dirty="0"/>
              <a:t> baseline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Electron separation chicane at ~200 MeV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Solenoidal focusing up to ~700 MeV</a:t>
            </a:r>
          </a:p>
          <a:p>
            <a:pPr marL="457200" indent="-457200">
              <a:buFontTx/>
              <a:buChar char="-"/>
            </a:pPr>
            <a:r>
              <a:rPr lang="en-US" sz="2400" dirty="0"/>
              <a:t>Quadrupolar focusing till 1.54GeV</a:t>
            </a:r>
            <a:endParaRPr lang="en-GB" sz="2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6D33EEB-F34C-BE91-227D-B53D1FA19D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3679" y="3339207"/>
            <a:ext cx="5278191" cy="351879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DEF7920-3469-2D75-565E-0B9FF2A79639}"/>
              </a:ext>
            </a:extLst>
          </p:cNvPr>
          <p:cNvSpPr txBox="1"/>
          <p:nvPr/>
        </p:nvSpPr>
        <p:spPr>
          <a:xfrm>
            <a:off x="9292074" y="5572465"/>
            <a:ext cx="25769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details in the talk by Mattia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01D3A6DA-929D-BC91-8C63-12D291072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26196-CFC0-4FF8-A6E1-27F1C4BFE7CD}" type="datetime1">
              <a:rPr lang="en-GB" smtClean="0"/>
              <a:t>18/04/2023</a:t>
            </a:fld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AD6B923-1F66-611D-09BD-FA129E2E7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5844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9134E63-59C8-5B96-5270-DC1859558B2D}"/>
              </a:ext>
            </a:extLst>
          </p:cNvPr>
          <p:cNvCxnSpPr>
            <a:cxnSpLocks/>
          </p:cNvCxnSpPr>
          <p:nvPr/>
        </p:nvCxnSpPr>
        <p:spPr>
          <a:xfrm>
            <a:off x="121207" y="5571300"/>
            <a:ext cx="11925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30C4469-484A-D832-D37F-5EC861D6D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810"/>
            <a:ext cx="10515600" cy="1325563"/>
          </a:xfrm>
        </p:spPr>
        <p:txBody>
          <a:bodyPr/>
          <a:lstStyle/>
          <a:p>
            <a:r>
              <a:rPr lang="en-US" dirty="0"/>
              <a:t>Preliminary layout of the positron </a:t>
            </a:r>
            <a:r>
              <a:rPr lang="en-US" dirty="0" err="1"/>
              <a:t>linac</a:t>
            </a:r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2B6548-B3E5-091A-A796-6D70E82EA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07" y="1102211"/>
            <a:ext cx="5651921" cy="379493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363612C-3C35-B7AC-B2DC-C2C9067EB3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3128" y="1102211"/>
            <a:ext cx="6274017" cy="379493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507D0A3-C5A5-CFA6-3BB9-26DC1C7F5677}"/>
              </a:ext>
            </a:extLst>
          </p:cNvPr>
          <p:cNvSpPr txBox="1"/>
          <p:nvPr/>
        </p:nvSpPr>
        <p:spPr>
          <a:xfrm>
            <a:off x="4909239" y="2448864"/>
            <a:ext cx="1580882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/>
              <a:t>14 RF modules</a:t>
            </a:r>
            <a:endParaRPr lang="en-GB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0C3D4-5988-92D6-CF91-609CDFB2C5C6}"/>
              </a:ext>
            </a:extLst>
          </p:cNvPr>
          <p:cNvSpPr/>
          <p:nvPr/>
        </p:nvSpPr>
        <p:spPr>
          <a:xfrm>
            <a:off x="1118861" y="5441132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126EE71-711A-68D4-06DA-8545CFDD991E}"/>
              </a:ext>
            </a:extLst>
          </p:cNvPr>
          <p:cNvSpPr/>
          <p:nvPr/>
        </p:nvSpPr>
        <p:spPr>
          <a:xfrm>
            <a:off x="615639" y="5423026"/>
            <a:ext cx="307818" cy="29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653D8E-8F67-C951-269A-9709C1078257}"/>
              </a:ext>
            </a:extLst>
          </p:cNvPr>
          <p:cNvSpPr/>
          <p:nvPr/>
        </p:nvSpPr>
        <p:spPr>
          <a:xfrm>
            <a:off x="1575307" y="5440025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580619-711C-03A3-9F63-6AE69B1234F9}"/>
              </a:ext>
            </a:extLst>
          </p:cNvPr>
          <p:cNvSpPr/>
          <p:nvPr/>
        </p:nvSpPr>
        <p:spPr>
          <a:xfrm>
            <a:off x="3067615" y="5440025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A56B707-CC7A-2EB7-9A7F-E69F74EA13CB}"/>
              </a:ext>
            </a:extLst>
          </p:cNvPr>
          <p:cNvSpPr/>
          <p:nvPr/>
        </p:nvSpPr>
        <p:spPr>
          <a:xfrm>
            <a:off x="3533114" y="5440025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58ABE0-7AB9-EB63-E429-4242215345CD}"/>
              </a:ext>
            </a:extLst>
          </p:cNvPr>
          <p:cNvSpPr/>
          <p:nvPr/>
        </p:nvSpPr>
        <p:spPr>
          <a:xfrm>
            <a:off x="3998609" y="5438524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FCDFB55-8DA9-203B-2B9F-0524A2EF0C6F}"/>
              </a:ext>
            </a:extLst>
          </p:cNvPr>
          <p:cNvSpPr/>
          <p:nvPr/>
        </p:nvSpPr>
        <p:spPr>
          <a:xfrm>
            <a:off x="4455055" y="5438524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1A01F19-72C0-A13D-CEC5-C3CD47CBB731}"/>
              </a:ext>
            </a:extLst>
          </p:cNvPr>
          <p:cNvSpPr/>
          <p:nvPr/>
        </p:nvSpPr>
        <p:spPr>
          <a:xfrm>
            <a:off x="4911501" y="5442545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8ACA994-ED35-D21C-CF90-942A7DA69092}"/>
              </a:ext>
            </a:extLst>
          </p:cNvPr>
          <p:cNvSpPr/>
          <p:nvPr/>
        </p:nvSpPr>
        <p:spPr>
          <a:xfrm>
            <a:off x="5367947" y="5442545"/>
            <a:ext cx="456446" cy="26255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#1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0931AB0-7134-A0DC-C4A5-29D3B8091E16}"/>
              </a:ext>
            </a:extLst>
          </p:cNvPr>
          <p:cNvSpPr/>
          <p:nvPr/>
        </p:nvSpPr>
        <p:spPr>
          <a:xfrm>
            <a:off x="6900244" y="5445757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803E5E8-D89B-6FC8-7190-441601253BD2}"/>
              </a:ext>
            </a:extLst>
          </p:cNvPr>
          <p:cNvSpPr/>
          <p:nvPr/>
        </p:nvSpPr>
        <p:spPr>
          <a:xfrm>
            <a:off x="7487213" y="5450691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F8B9739-1E6A-97DA-8C59-E61D507345A0}"/>
              </a:ext>
            </a:extLst>
          </p:cNvPr>
          <p:cNvSpPr/>
          <p:nvPr/>
        </p:nvSpPr>
        <p:spPr>
          <a:xfrm>
            <a:off x="8084731" y="5453308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F931DBB-460D-6716-9F52-6090F1203AE6}"/>
              </a:ext>
            </a:extLst>
          </p:cNvPr>
          <p:cNvSpPr/>
          <p:nvPr/>
        </p:nvSpPr>
        <p:spPr>
          <a:xfrm>
            <a:off x="8671700" y="5449189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D6974B6-E33C-4E58-36E2-A41D904F21AB}"/>
              </a:ext>
            </a:extLst>
          </p:cNvPr>
          <p:cNvSpPr/>
          <p:nvPr/>
        </p:nvSpPr>
        <p:spPr>
          <a:xfrm>
            <a:off x="9269220" y="5451804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2424FCD-2891-E11C-0905-3794A0CD78EE}"/>
              </a:ext>
            </a:extLst>
          </p:cNvPr>
          <p:cNvSpPr/>
          <p:nvPr/>
        </p:nvSpPr>
        <p:spPr>
          <a:xfrm>
            <a:off x="9856189" y="5447685"/>
            <a:ext cx="586969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#2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4C3F4183-FA90-856B-0B25-1B51C11EE8DE}"/>
              </a:ext>
            </a:extLst>
          </p:cNvPr>
          <p:cNvCxnSpPr>
            <a:cxnSpLocks/>
          </p:cNvCxnSpPr>
          <p:nvPr/>
        </p:nvCxnSpPr>
        <p:spPr>
          <a:xfrm>
            <a:off x="615639" y="5911913"/>
            <a:ext cx="141611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BF547D70-B247-6633-B5FC-31391B42E0A7}"/>
              </a:ext>
            </a:extLst>
          </p:cNvPr>
          <p:cNvSpPr txBox="1"/>
          <p:nvPr/>
        </p:nvSpPr>
        <p:spPr>
          <a:xfrm>
            <a:off x="84379" y="5919586"/>
            <a:ext cx="206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Capture </a:t>
            </a:r>
            <a:r>
              <a:rPr lang="en-US" dirty="0" err="1"/>
              <a:t>linac</a:t>
            </a:r>
            <a:r>
              <a:rPr lang="en-US" dirty="0"/>
              <a:t>: ~15m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ED22C7E-B4DC-5813-4172-0DE5A1E5D2B7}"/>
              </a:ext>
            </a:extLst>
          </p:cNvPr>
          <p:cNvSpPr txBox="1"/>
          <p:nvPr/>
        </p:nvSpPr>
        <p:spPr>
          <a:xfrm>
            <a:off x="3298983" y="5953394"/>
            <a:ext cx="24817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Solenoid focusing: ~40m</a:t>
            </a: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C9E0FA4-DC45-2E42-21B8-AA5F2342C181}"/>
              </a:ext>
            </a:extLst>
          </p:cNvPr>
          <p:cNvCxnSpPr>
            <a:cxnSpLocks/>
          </p:cNvCxnSpPr>
          <p:nvPr/>
        </p:nvCxnSpPr>
        <p:spPr>
          <a:xfrm>
            <a:off x="3053280" y="5919586"/>
            <a:ext cx="2771113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1E962FF1-6A9A-15DE-34E4-ACC40590A214}"/>
              </a:ext>
            </a:extLst>
          </p:cNvPr>
          <p:cNvSpPr txBox="1"/>
          <p:nvPr/>
        </p:nvSpPr>
        <p:spPr>
          <a:xfrm>
            <a:off x="7599964" y="5919586"/>
            <a:ext cx="21434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quad focusing: ~53m</a:t>
            </a: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C49CFC9-A40B-A701-2806-0B894153CB4C}"/>
              </a:ext>
            </a:extLst>
          </p:cNvPr>
          <p:cNvCxnSpPr>
            <a:cxnSpLocks/>
          </p:cNvCxnSpPr>
          <p:nvPr/>
        </p:nvCxnSpPr>
        <p:spPr>
          <a:xfrm flipV="1">
            <a:off x="6900244" y="5911913"/>
            <a:ext cx="3542914" cy="7673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A711FE29-B269-368D-4B66-987542C674DE}"/>
              </a:ext>
            </a:extLst>
          </p:cNvPr>
          <p:cNvSpPr txBox="1"/>
          <p:nvPr/>
        </p:nvSpPr>
        <p:spPr>
          <a:xfrm>
            <a:off x="1967849" y="4998663"/>
            <a:ext cx="15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e-/e+ separation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9D008B4-BAC6-470F-073A-6645B44AF569}"/>
              </a:ext>
            </a:extLst>
          </p:cNvPr>
          <p:cNvSpPr txBox="1"/>
          <p:nvPr/>
        </p:nvSpPr>
        <p:spPr>
          <a:xfrm>
            <a:off x="5862486" y="5253858"/>
            <a:ext cx="15032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Matching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669B6AA-06AF-CE8B-F08A-BC928AE4CDA2}"/>
              </a:ext>
            </a:extLst>
          </p:cNvPr>
          <p:cNvSpPr txBox="1"/>
          <p:nvPr/>
        </p:nvSpPr>
        <p:spPr>
          <a:xfrm>
            <a:off x="10636857" y="4999142"/>
            <a:ext cx="15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Energy compression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6555ACF-F6C2-FD46-2D31-B2E55D512BC4}"/>
              </a:ext>
            </a:extLst>
          </p:cNvPr>
          <p:cNvSpPr txBox="1"/>
          <p:nvPr/>
        </p:nvSpPr>
        <p:spPr>
          <a:xfrm>
            <a:off x="2317750" y="573492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CC087D8-87E2-8D0E-A053-AC7D8D0A219E}"/>
              </a:ext>
            </a:extLst>
          </p:cNvPr>
          <p:cNvSpPr txBox="1"/>
          <p:nvPr/>
        </p:nvSpPr>
        <p:spPr>
          <a:xfrm>
            <a:off x="6110390" y="5741465"/>
            <a:ext cx="603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A43F2D-C7BF-3C88-A75C-2F6B6E16F599}"/>
              </a:ext>
            </a:extLst>
          </p:cNvPr>
          <p:cNvSpPr txBox="1"/>
          <p:nvPr/>
        </p:nvSpPr>
        <p:spPr>
          <a:xfrm>
            <a:off x="11017546" y="5719645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?m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1414994-3361-C40C-CB94-CA97C38BB156}"/>
              </a:ext>
            </a:extLst>
          </p:cNvPr>
          <p:cNvCxnSpPr>
            <a:cxnSpLocks/>
          </p:cNvCxnSpPr>
          <p:nvPr/>
        </p:nvCxnSpPr>
        <p:spPr>
          <a:xfrm flipV="1">
            <a:off x="576026" y="6563510"/>
            <a:ext cx="9867132" cy="17822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36D44AE8-2FEF-D913-238F-CAF8F67D8FC8}"/>
              </a:ext>
            </a:extLst>
          </p:cNvPr>
          <p:cNvSpPr txBox="1"/>
          <p:nvPr/>
        </p:nvSpPr>
        <p:spPr>
          <a:xfrm>
            <a:off x="5139724" y="6240554"/>
            <a:ext cx="7200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125m</a:t>
            </a:r>
          </a:p>
        </p:txBody>
      </p:sp>
      <p:sp>
        <p:nvSpPr>
          <p:cNvPr id="25" name="Date Placeholder 24">
            <a:extLst>
              <a:ext uri="{FF2B5EF4-FFF2-40B4-BE49-F238E27FC236}">
                <a16:creationId xmlns:a16="http://schemas.microsoft.com/office/drawing/2014/main" id="{38868049-BA69-C27D-F3C4-1E4702E69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5F6D8-6C18-4E3A-8CB8-7D2248B7C10A}" type="datetime1">
              <a:rPr lang="en-GB" smtClean="0"/>
              <a:t>18/04/2023</a:t>
            </a:fld>
            <a:endParaRPr lang="en-GB"/>
          </a:p>
        </p:txBody>
      </p:sp>
      <p:sp>
        <p:nvSpPr>
          <p:cNvPr id="27" name="Slide Number Placeholder 26">
            <a:extLst>
              <a:ext uri="{FF2B5EF4-FFF2-40B4-BE49-F238E27FC236}">
                <a16:creationId xmlns:a16="http://schemas.microsoft.com/office/drawing/2014/main" id="{D0DDF532-DD6D-1949-5BB4-7670EA2F4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3565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368C51-07EA-C994-D59A-883857FDB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095"/>
            <a:ext cx="10916138" cy="1325563"/>
          </a:xfrm>
        </p:spPr>
        <p:txBody>
          <a:bodyPr/>
          <a:lstStyle/>
          <a:p>
            <a:r>
              <a:rPr lang="en-US" dirty="0"/>
              <a:t>Layout of electron and common </a:t>
            </a:r>
            <a:r>
              <a:rPr lang="en-US" dirty="0" err="1"/>
              <a:t>linacs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E942EE0-1E59-DDC3-AAFD-5236E88AA3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491" y="973952"/>
            <a:ext cx="5964131" cy="4134896"/>
          </a:xfr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62B7C5F-8DF6-39D4-DA10-4E68AEFF02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697" y="973952"/>
            <a:ext cx="5977812" cy="413489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4C03493-1C99-455F-0E81-930B23174891}"/>
              </a:ext>
            </a:extLst>
          </p:cNvPr>
          <p:cNvSpPr txBox="1"/>
          <p:nvPr/>
        </p:nvSpPr>
        <p:spPr>
          <a:xfrm>
            <a:off x="9988062" y="3343031"/>
            <a:ext cx="15808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30 RF modules</a:t>
            </a:r>
            <a:endParaRPr lang="en-GB" b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B8C953-E6FE-3950-0BD2-1B5509559E87}"/>
              </a:ext>
            </a:extLst>
          </p:cNvPr>
          <p:cNvSpPr txBox="1"/>
          <p:nvPr/>
        </p:nvSpPr>
        <p:spPr>
          <a:xfrm>
            <a:off x="3630806" y="3348893"/>
            <a:ext cx="1516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8 RF modules</a:t>
            </a:r>
            <a:endParaRPr lang="en-GB" b="1" dirty="0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CC32C302-82AD-9CCF-DFAE-1B6843AE71ED}"/>
              </a:ext>
            </a:extLst>
          </p:cNvPr>
          <p:cNvCxnSpPr>
            <a:cxnSpLocks/>
          </p:cNvCxnSpPr>
          <p:nvPr/>
        </p:nvCxnSpPr>
        <p:spPr>
          <a:xfrm>
            <a:off x="121207" y="5571300"/>
            <a:ext cx="119259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ectangle 3">
            <a:extLst>
              <a:ext uri="{FF2B5EF4-FFF2-40B4-BE49-F238E27FC236}">
                <a16:creationId xmlns:a16="http://schemas.microsoft.com/office/drawing/2014/main" id="{35EDD8BA-2F23-2678-59F5-2FAE245582B6}"/>
              </a:ext>
            </a:extLst>
          </p:cNvPr>
          <p:cNvSpPr/>
          <p:nvPr/>
        </p:nvSpPr>
        <p:spPr>
          <a:xfrm>
            <a:off x="1109812" y="5441132"/>
            <a:ext cx="893207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1.5 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6E876941-8FEF-936B-591F-D3F66A9A4223}"/>
              </a:ext>
            </a:extLst>
          </p:cNvPr>
          <p:cNvSpPr/>
          <p:nvPr/>
        </p:nvSpPr>
        <p:spPr>
          <a:xfrm>
            <a:off x="615639" y="5423026"/>
            <a:ext cx="307818" cy="29654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7748D2F8-AA38-497C-F740-AE614A7C0730}"/>
              </a:ext>
            </a:extLst>
          </p:cNvPr>
          <p:cNvCxnSpPr>
            <a:cxnSpLocks/>
          </p:cNvCxnSpPr>
          <p:nvPr/>
        </p:nvCxnSpPr>
        <p:spPr>
          <a:xfrm>
            <a:off x="615639" y="5911913"/>
            <a:ext cx="1416114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909625F6-BD64-32EB-AA8B-7B2F86B906C8}"/>
              </a:ext>
            </a:extLst>
          </p:cNvPr>
          <p:cNvSpPr txBox="1"/>
          <p:nvPr/>
        </p:nvSpPr>
        <p:spPr>
          <a:xfrm>
            <a:off x="409313" y="5926131"/>
            <a:ext cx="1696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e- source: ~10m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98B25D-7FC8-463B-9955-CF813FD11BE6}"/>
              </a:ext>
            </a:extLst>
          </p:cNvPr>
          <p:cNvSpPr txBox="1"/>
          <p:nvPr/>
        </p:nvSpPr>
        <p:spPr>
          <a:xfrm>
            <a:off x="2798082" y="5926131"/>
            <a:ext cx="1982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Electron </a:t>
            </a:r>
            <a:r>
              <a:rPr lang="en-US" dirty="0" err="1"/>
              <a:t>linac</a:t>
            </a:r>
            <a:r>
              <a:rPr lang="en-US" dirty="0"/>
              <a:t>: 60m</a:t>
            </a: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FA86341-C966-64F4-830D-2967FA1204AD}"/>
              </a:ext>
            </a:extLst>
          </p:cNvPr>
          <p:cNvCxnSpPr>
            <a:cxnSpLocks/>
          </p:cNvCxnSpPr>
          <p:nvPr/>
        </p:nvCxnSpPr>
        <p:spPr>
          <a:xfrm>
            <a:off x="2379675" y="5919586"/>
            <a:ext cx="2845953" cy="6545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0630A218-6D8E-7827-FC44-893160DE3BD6}"/>
              </a:ext>
            </a:extLst>
          </p:cNvPr>
          <p:cNvSpPr txBox="1"/>
          <p:nvPr/>
        </p:nvSpPr>
        <p:spPr>
          <a:xfrm>
            <a:off x="7599964" y="5919586"/>
            <a:ext cx="2182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Common </a:t>
            </a:r>
            <a:r>
              <a:rPr lang="en-US" dirty="0" err="1"/>
              <a:t>linac</a:t>
            </a:r>
            <a:r>
              <a:rPr lang="en-US" dirty="0"/>
              <a:t>: 225m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6D583535-5638-FF45-01AE-7DA12A710A8F}"/>
              </a:ext>
            </a:extLst>
          </p:cNvPr>
          <p:cNvCxnSpPr>
            <a:cxnSpLocks/>
          </p:cNvCxnSpPr>
          <p:nvPr/>
        </p:nvCxnSpPr>
        <p:spPr>
          <a:xfrm flipV="1">
            <a:off x="6294977" y="5904311"/>
            <a:ext cx="4722569" cy="2182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E4F9A60-D7C5-5E98-F7CF-55E5C82CBBF4}"/>
              </a:ext>
            </a:extLst>
          </p:cNvPr>
          <p:cNvSpPr txBox="1"/>
          <p:nvPr/>
        </p:nvSpPr>
        <p:spPr>
          <a:xfrm>
            <a:off x="5233680" y="5016909"/>
            <a:ext cx="15032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Positron injection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CCCC9A-3CC5-0DA5-9A07-CD247E58A93B}"/>
              </a:ext>
            </a:extLst>
          </p:cNvPr>
          <p:cNvSpPr txBox="1"/>
          <p:nvPr/>
        </p:nvSpPr>
        <p:spPr>
          <a:xfrm>
            <a:off x="11086458" y="5245920"/>
            <a:ext cx="960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 GeV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B7F4BD-A84C-2455-C851-307F5230254A}"/>
              </a:ext>
            </a:extLst>
          </p:cNvPr>
          <p:cNvSpPr txBox="1"/>
          <p:nvPr/>
        </p:nvSpPr>
        <p:spPr>
          <a:xfrm>
            <a:off x="1971810" y="5734920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5C12EE8-3F96-63C7-D825-94F5581568AD}"/>
              </a:ext>
            </a:extLst>
          </p:cNvPr>
          <p:cNvSpPr txBox="1"/>
          <p:nvPr/>
        </p:nvSpPr>
        <p:spPr>
          <a:xfrm>
            <a:off x="5420613" y="5696844"/>
            <a:ext cx="476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?m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09E58B1-ACE8-905D-6BE5-753D26B45B43}"/>
              </a:ext>
            </a:extLst>
          </p:cNvPr>
          <p:cNvSpPr/>
          <p:nvPr/>
        </p:nvSpPr>
        <p:spPr>
          <a:xfrm>
            <a:off x="2362956" y="5453308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B4194CFF-B7F7-4279-DA46-E5E0F19C3813}"/>
              </a:ext>
            </a:extLst>
          </p:cNvPr>
          <p:cNvSpPr/>
          <p:nvPr/>
        </p:nvSpPr>
        <p:spPr>
          <a:xfrm>
            <a:off x="2719433" y="5447897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F38D27D-F68A-F061-5626-79C2B5B0E4A5}"/>
              </a:ext>
            </a:extLst>
          </p:cNvPr>
          <p:cNvSpPr/>
          <p:nvPr/>
        </p:nvSpPr>
        <p:spPr>
          <a:xfrm>
            <a:off x="3088012" y="5448691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AC9B5FEE-9B16-23AC-161B-A227373B3EAC}"/>
              </a:ext>
            </a:extLst>
          </p:cNvPr>
          <p:cNvSpPr/>
          <p:nvPr/>
        </p:nvSpPr>
        <p:spPr>
          <a:xfrm>
            <a:off x="3444489" y="5452516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B7D054D-BD0E-603C-1ADF-E1E655C79A01}"/>
              </a:ext>
            </a:extLst>
          </p:cNvPr>
          <p:cNvSpPr/>
          <p:nvPr/>
        </p:nvSpPr>
        <p:spPr>
          <a:xfrm>
            <a:off x="3794590" y="5453315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FD864F5-5971-DD9F-DF7C-396CCD7267AA}"/>
              </a:ext>
            </a:extLst>
          </p:cNvPr>
          <p:cNvSpPr/>
          <p:nvPr/>
        </p:nvSpPr>
        <p:spPr>
          <a:xfrm>
            <a:off x="4151067" y="5447904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45A2702-18A4-A971-23FC-D0B4750271A9}"/>
              </a:ext>
            </a:extLst>
          </p:cNvPr>
          <p:cNvSpPr/>
          <p:nvPr/>
        </p:nvSpPr>
        <p:spPr>
          <a:xfrm>
            <a:off x="4510407" y="5448696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1C7E40B-E769-9484-93E9-48C9ACF177FB}"/>
              </a:ext>
            </a:extLst>
          </p:cNvPr>
          <p:cNvSpPr/>
          <p:nvPr/>
        </p:nvSpPr>
        <p:spPr>
          <a:xfrm>
            <a:off x="4866884" y="5452521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B037AE0B-E835-835B-3CE4-98462D4614DE}"/>
              </a:ext>
            </a:extLst>
          </p:cNvPr>
          <p:cNvSpPr/>
          <p:nvPr/>
        </p:nvSpPr>
        <p:spPr>
          <a:xfrm>
            <a:off x="6303024" y="5440025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47101A55-0A01-4263-A3D4-032CB2C861A4}"/>
              </a:ext>
            </a:extLst>
          </p:cNvPr>
          <p:cNvSpPr/>
          <p:nvPr/>
        </p:nvSpPr>
        <p:spPr>
          <a:xfrm>
            <a:off x="6656075" y="5444256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E2E728BF-B3B9-A15A-C06D-3A2895FA83AC}"/>
              </a:ext>
            </a:extLst>
          </p:cNvPr>
          <p:cNvSpPr/>
          <p:nvPr/>
        </p:nvSpPr>
        <p:spPr>
          <a:xfrm>
            <a:off x="7012029" y="5443924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6BA21EAB-FF00-D0D7-0A4E-13C5A550C70A}"/>
              </a:ext>
            </a:extLst>
          </p:cNvPr>
          <p:cNvSpPr/>
          <p:nvPr/>
        </p:nvSpPr>
        <p:spPr>
          <a:xfrm>
            <a:off x="7365080" y="5448155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28A78900-4177-0D2C-5682-9BCBF7930B09}"/>
              </a:ext>
            </a:extLst>
          </p:cNvPr>
          <p:cNvSpPr/>
          <p:nvPr/>
        </p:nvSpPr>
        <p:spPr>
          <a:xfrm>
            <a:off x="7727517" y="5447010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ECA48153-2DFE-3A94-BA7C-15EFF7EADDA5}"/>
              </a:ext>
            </a:extLst>
          </p:cNvPr>
          <p:cNvSpPr/>
          <p:nvPr/>
        </p:nvSpPr>
        <p:spPr>
          <a:xfrm>
            <a:off x="8080568" y="5451241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BDB730B9-8675-CBAA-1271-FA7760BFE429}"/>
              </a:ext>
            </a:extLst>
          </p:cNvPr>
          <p:cNvSpPr/>
          <p:nvPr/>
        </p:nvSpPr>
        <p:spPr>
          <a:xfrm>
            <a:off x="10276149" y="5421968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95BAD66-7D8D-B841-492B-F9938AA9FB9B}"/>
              </a:ext>
            </a:extLst>
          </p:cNvPr>
          <p:cNvSpPr/>
          <p:nvPr/>
        </p:nvSpPr>
        <p:spPr>
          <a:xfrm>
            <a:off x="10629200" y="5426199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775DD46-DE91-1AC6-AC2C-6D93EF3784E8}"/>
              </a:ext>
            </a:extLst>
          </p:cNvPr>
          <p:cNvSpPr/>
          <p:nvPr/>
        </p:nvSpPr>
        <p:spPr>
          <a:xfrm>
            <a:off x="8433619" y="5434294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72BD7E62-1E90-6B96-2D75-7D3F4A79803D}"/>
              </a:ext>
            </a:extLst>
          </p:cNvPr>
          <p:cNvSpPr/>
          <p:nvPr/>
        </p:nvSpPr>
        <p:spPr>
          <a:xfrm>
            <a:off x="8786670" y="5438525"/>
            <a:ext cx="358744" cy="262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F39AFDA3-4516-8DAF-45FB-E2C3B83BC212}"/>
              </a:ext>
            </a:extLst>
          </p:cNvPr>
          <p:cNvSpPr txBox="1"/>
          <p:nvPr/>
        </p:nvSpPr>
        <p:spPr>
          <a:xfrm>
            <a:off x="9258679" y="5188165"/>
            <a:ext cx="9606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…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4E21EC-416F-038B-AF3B-B032CCDAFF0A}"/>
              </a:ext>
            </a:extLst>
          </p:cNvPr>
          <p:cNvSpPr/>
          <p:nvPr/>
        </p:nvSpPr>
        <p:spPr>
          <a:xfrm>
            <a:off x="4281544" y="4157669"/>
            <a:ext cx="220270" cy="2206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66758C-F4DA-55F4-0D21-74E5EE276E18}"/>
              </a:ext>
            </a:extLst>
          </p:cNvPr>
          <p:cNvSpPr/>
          <p:nvPr/>
        </p:nvSpPr>
        <p:spPr>
          <a:xfrm>
            <a:off x="2021079" y="4157669"/>
            <a:ext cx="220270" cy="22069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6108BC0F-9BB4-4263-4C4C-54DD48B2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C9BECD-32E0-4E1F-9633-B246A80F912D}" type="datetime1">
              <a:rPr lang="en-GB" smtClean="0"/>
              <a:t>18/04/2023</a:t>
            </a:fld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5191127-13E6-896B-71BB-169C0AD39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7502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4B331701-C043-B645-9B47-44EEE1C0C786}"/>
              </a:ext>
            </a:extLst>
          </p:cNvPr>
          <p:cNvSpPr/>
          <p:nvPr/>
        </p:nvSpPr>
        <p:spPr>
          <a:xfrm>
            <a:off x="505368" y="540735"/>
            <a:ext cx="77242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Baseline layout with length estimates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6E93384-7F93-92C8-B3AD-4B30AD00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DD62F5-7887-44A2-A955-868A030D997F}" type="datetime1">
              <a:rPr lang="en-GB" smtClean="0"/>
              <a:t>18/04/2023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878A55-4D94-7CD3-FA8E-DA089BCBCD0D}"/>
              </a:ext>
            </a:extLst>
          </p:cNvPr>
          <p:cNvGrpSpPr/>
          <p:nvPr/>
        </p:nvGrpSpPr>
        <p:grpSpPr>
          <a:xfrm>
            <a:off x="307514" y="1935493"/>
            <a:ext cx="11714668" cy="2462456"/>
            <a:chOff x="801761" y="966544"/>
            <a:chExt cx="11714668" cy="246245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1B5B86D-B4FE-334A-ABBC-9B91A3C093F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V="1">
              <a:off x="9617280" y="2242015"/>
              <a:ext cx="1025111" cy="120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221EAC-6DDF-7843-B3EE-7B1C28027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24219" y="2258580"/>
              <a:ext cx="485195" cy="36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2DCC34E4-9881-0149-B9FE-BCCAEF2CFC7D}"/>
                </a:ext>
              </a:extLst>
            </p:cNvPr>
            <p:cNvSpPr/>
            <p:nvPr/>
          </p:nvSpPr>
          <p:spPr>
            <a:xfrm rot="5400000">
              <a:off x="9043367" y="1803116"/>
              <a:ext cx="245963" cy="901862"/>
            </a:xfrm>
            <a:prstGeom prst="can">
              <a:avLst/>
            </a:prstGeom>
            <a:solidFill>
              <a:srgbClr val="C00000">
                <a:alpha val="5727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pLinac</a:t>
              </a:r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F94E956C-094C-B048-8F84-C1D2C7D79124}"/>
                </a:ext>
              </a:extLst>
            </p:cNvPr>
            <p:cNvSpPr/>
            <p:nvPr/>
          </p:nvSpPr>
          <p:spPr>
            <a:xfrm rot="5400000">
              <a:off x="4846621" y="700779"/>
              <a:ext cx="245963" cy="2744654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Common Linac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AF169CE1-45DF-674A-B372-5E483A3555D3}"/>
                </a:ext>
              </a:extLst>
            </p:cNvPr>
            <p:cNvSpPr/>
            <p:nvPr/>
          </p:nvSpPr>
          <p:spPr>
            <a:xfrm rot="5400000">
              <a:off x="8095586" y="2108542"/>
              <a:ext cx="245963" cy="309139"/>
            </a:xfrm>
            <a:prstGeom prst="can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0157E290-4D16-FC49-81E0-D0668F6374F5}"/>
                </a:ext>
              </a:extLst>
            </p:cNvPr>
            <p:cNvSpPr/>
            <p:nvPr/>
          </p:nvSpPr>
          <p:spPr>
            <a:xfrm rot="5400000">
              <a:off x="7795367" y="2194510"/>
              <a:ext cx="245963" cy="137204"/>
            </a:xfrm>
            <a:prstGeom prst="can">
              <a:avLst>
                <a:gd name="adj" fmla="val 4050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CF9335-4496-4E42-8DF1-B2C0DB4CA1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55725" y="2239586"/>
              <a:ext cx="336462" cy="179874"/>
              <a:chOff x="8465317" y="2370089"/>
              <a:chExt cx="720000" cy="384915"/>
            </a:xfrm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626D0D92-FDF6-A24D-B176-7A487E85B0F9}"/>
                  </a:ext>
                </a:extLst>
              </p:cNvPr>
              <p:cNvSpPr/>
              <p:nvPr/>
            </p:nvSpPr>
            <p:spPr>
              <a:xfrm>
                <a:off x="8465317" y="2395004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7A112C8F-72E2-724B-AE78-6DE5CC8993A0}"/>
                  </a:ext>
                </a:extLst>
              </p:cNvPr>
              <p:cNvSpPr/>
              <p:nvPr/>
            </p:nvSpPr>
            <p:spPr>
              <a:xfrm flipH="1" flipV="1">
                <a:off x="8825317" y="2370089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4BDB223-D3CA-5945-966E-EC392D94951C}"/>
                </a:ext>
              </a:extLst>
            </p:cNvPr>
            <p:cNvSpPr/>
            <p:nvPr/>
          </p:nvSpPr>
          <p:spPr>
            <a:xfrm>
              <a:off x="10229684" y="2407349"/>
              <a:ext cx="1321445" cy="6423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B120E4C-5BBE-4544-874D-762CAA251F8B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0555724" y="3032165"/>
              <a:ext cx="411230" cy="219845"/>
              <a:chOff x="8465317" y="2370089"/>
              <a:chExt cx="720000" cy="384915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79F5BBD8-C8D5-4349-9BFD-BA013D2CF24E}"/>
                  </a:ext>
                </a:extLst>
              </p:cNvPr>
              <p:cNvSpPr/>
              <p:nvPr/>
            </p:nvSpPr>
            <p:spPr>
              <a:xfrm>
                <a:off x="8465317" y="2395004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0EC70898-26DA-434F-A2BC-D70034A87463}"/>
                  </a:ext>
                </a:extLst>
              </p:cNvPr>
              <p:cNvSpPr/>
              <p:nvPr/>
            </p:nvSpPr>
            <p:spPr>
              <a:xfrm flipH="1" flipV="1">
                <a:off x="8825317" y="2370089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8EC3BA-ABE9-DE44-A8DF-6EDD3492C7B9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>
              <a:off x="3576323" y="3237780"/>
              <a:ext cx="7082208" cy="7726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7FE104-6A73-A248-830C-0BA87011E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795" y="2048303"/>
              <a:ext cx="851216" cy="163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E29AD80-F94A-CD4F-8073-C741D95D66F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673761" y="2618140"/>
              <a:ext cx="685679" cy="68568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6DF23DC0-CBF6-5F4E-860F-112697998F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68089" y="2093425"/>
              <a:ext cx="685679" cy="68568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906F6D-93B3-9A46-8828-4E7D0D8D36A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581" y="2419460"/>
              <a:ext cx="5672" cy="5415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A1A924-2F93-6C48-BB83-18FFEB24C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822" y="2054017"/>
              <a:ext cx="498687" cy="5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3B9D28F-B1FF-1F49-B014-8C783EB03D5B}"/>
                </a:ext>
              </a:extLst>
            </p:cNvPr>
            <p:cNvCxnSpPr>
              <a:cxnSpLocks/>
            </p:cNvCxnSpPr>
            <p:nvPr/>
          </p:nvCxnSpPr>
          <p:spPr>
            <a:xfrm>
              <a:off x="3015936" y="2116590"/>
              <a:ext cx="28746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45F1A47-6532-334A-BAFE-376AE331355C}"/>
                </a:ext>
              </a:extLst>
            </p:cNvPr>
            <p:cNvCxnSpPr>
              <a:cxnSpLocks/>
              <a:stCxn id="122" idx="3"/>
              <a:endCxn id="11" idx="3"/>
            </p:cNvCxnSpPr>
            <p:nvPr/>
          </p:nvCxnSpPr>
          <p:spPr>
            <a:xfrm>
              <a:off x="3334212" y="2069723"/>
              <a:ext cx="263064" cy="3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E2EB90-E8FF-9143-9975-1FAC5D233CE6}"/>
                </a:ext>
              </a:extLst>
            </p:cNvPr>
            <p:cNvCxnSpPr>
              <a:cxnSpLocks/>
            </p:cNvCxnSpPr>
            <p:nvPr/>
          </p:nvCxnSpPr>
          <p:spPr>
            <a:xfrm>
              <a:off x="6700005" y="2061614"/>
              <a:ext cx="736894" cy="2015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2F277E3-1742-D54C-9011-E28D3E67D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1898" y="1803787"/>
              <a:ext cx="640586" cy="257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B11186F-A7B1-5D44-B1CB-004C32ED3E6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702" y="1806683"/>
              <a:ext cx="709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7981A79-09DD-0646-8F25-9ADFE0F75128}"/>
                </a:ext>
              </a:extLst>
            </p:cNvPr>
            <p:cNvCxnSpPr>
              <a:cxnSpLocks/>
              <a:stCxn id="19" idx="1"/>
              <a:endCxn id="10" idx="3"/>
            </p:cNvCxnSpPr>
            <p:nvPr/>
          </p:nvCxnSpPr>
          <p:spPr>
            <a:xfrm flipV="1">
              <a:off x="8373137" y="2254048"/>
              <a:ext cx="342281" cy="90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95EA2EC-602F-6B47-A8E7-C2E7A0F21BFE}"/>
                </a:ext>
              </a:extLst>
            </p:cNvPr>
            <p:cNvSpPr/>
            <p:nvPr/>
          </p:nvSpPr>
          <p:spPr>
            <a:xfrm>
              <a:off x="3021082" y="2005444"/>
              <a:ext cx="313130" cy="1285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98422C-4C0F-994C-8C18-03B88E19C6BD}"/>
                </a:ext>
              </a:extLst>
            </p:cNvPr>
            <p:cNvSpPr/>
            <p:nvPr/>
          </p:nvSpPr>
          <p:spPr>
            <a:xfrm rot="16200000">
              <a:off x="2549216" y="2640342"/>
              <a:ext cx="243417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0254E8-C376-A947-808D-2D229970C9D6}"/>
                </a:ext>
              </a:extLst>
            </p:cNvPr>
            <p:cNvCxnSpPr>
              <a:stCxn id="20" idx="1"/>
              <a:endCxn id="19" idx="3"/>
            </p:cNvCxnSpPr>
            <p:nvPr/>
          </p:nvCxnSpPr>
          <p:spPr>
            <a:xfrm flipV="1">
              <a:off x="7986951" y="2263112"/>
              <a:ext cx="7704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5680F90-380C-0F44-8552-F75F356F445E}"/>
                </a:ext>
              </a:extLst>
            </p:cNvPr>
            <p:cNvCxnSpPr>
              <a:stCxn id="11" idx="1"/>
            </p:cNvCxnSpPr>
            <p:nvPr/>
          </p:nvCxnSpPr>
          <p:spPr>
            <a:xfrm flipV="1">
              <a:off x="6341930" y="2064042"/>
              <a:ext cx="286807" cy="9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A5CE17B-F582-1242-93CB-AEAD4FAD4588}"/>
                </a:ext>
              </a:extLst>
            </p:cNvPr>
            <p:cNvSpPr txBox="1"/>
            <p:nvPr/>
          </p:nvSpPr>
          <p:spPr>
            <a:xfrm>
              <a:off x="11374162" y="2254314"/>
              <a:ext cx="4932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DR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A42996E-C76A-E44F-8D14-61CBE56AAD7E}"/>
                </a:ext>
              </a:extLst>
            </p:cNvPr>
            <p:cNvSpPr txBox="1"/>
            <p:nvPr/>
          </p:nvSpPr>
          <p:spPr>
            <a:xfrm>
              <a:off x="6877704" y="1298296"/>
              <a:ext cx="1086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SPS (PBR)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8DEE9F0-3DAC-D04C-9141-BB3436F07E33}"/>
                </a:ext>
              </a:extLst>
            </p:cNvPr>
            <p:cNvSpPr/>
            <p:nvPr/>
          </p:nvSpPr>
          <p:spPr>
            <a:xfrm>
              <a:off x="10395074" y="2197197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E9F101D-D491-694A-92FF-B10214D09E85}"/>
                </a:ext>
              </a:extLst>
            </p:cNvPr>
            <p:cNvSpPr/>
            <p:nvPr/>
          </p:nvSpPr>
          <p:spPr>
            <a:xfrm>
              <a:off x="7598462" y="2214006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7D934E0-2D28-314E-A70F-FFEF99CB06D8}"/>
                </a:ext>
              </a:extLst>
            </p:cNvPr>
            <p:cNvSpPr/>
            <p:nvPr/>
          </p:nvSpPr>
          <p:spPr>
            <a:xfrm>
              <a:off x="10243647" y="3189844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2E949D-264B-F143-BDB3-8BA4373E9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7813" y="3307851"/>
              <a:ext cx="599462" cy="631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n 98">
              <a:extLst>
                <a:ext uri="{FF2B5EF4-FFF2-40B4-BE49-F238E27FC236}">
                  <a16:creationId xmlns:a16="http://schemas.microsoft.com/office/drawing/2014/main" id="{B75DD92E-51D2-6449-84F9-DFDC63E32AD7}"/>
                </a:ext>
              </a:extLst>
            </p:cNvPr>
            <p:cNvSpPr/>
            <p:nvPr/>
          </p:nvSpPr>
          <p:spPr>
            <a:xfrm rot="5400000">
              <a:off x="3495615" y="3091294"/>
              <a:ext cx="108064" cy="430870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CH" dirty="0">
                <a:solidFill>
                  <a:schemeClr val="tx1"/>
                </a:solidFill>
              </a:endParaRPr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45D37984-79DB-8042-981D-FC560B298035}"/>
                </a:ext>
              </a:extLst>
            </p:cNvPr>
            <p:cNvSpPr/>
            <p:nvPr/>
          </p:nvSpPr>
          <p:spPr>
            <a:xfrm rot="5400000">
              <a:off x="1088762" y="1905114"/>
              <a:ext cx="245963" cy="30913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Can 73">
              <a:extLst>
                <a:ext uri="{FF2B5EF4-FFF2-40B4-BE49-F238E27FC236}">
                  <a16:creationId xmlns:a16="http://schemas.microsoft.com/office/drawing/2014/main" id="{7255F4F2-AE3B-4A44-AEF8-39CC8AB574B8}"/>
                </a:ext>
              </a:extLst>
            </p:cNvPr>
            <p:cNvSpPr/>
            <p:nvPr/>
          </p:nvSpPr>
          <p:spPr>
            <a:xfrm rot="5400000">
              <a:off x="788543" y="1991082"/>
              <a:ext cx="245963" cy="137204"/>
            </a:xfrm>
            <a:prstGeom prst="can">
              <a:avLst>
                <a:gd name="adj" fmla="val 40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CD523-215B-2C4C-85AD-4BA9325270BD}"/>
                </a:ext>
              </a:extLst>
            </p:cNvPr>
            <p:cNvCxnSpPr>
              <a:stCxn id="72" idx="1"/>
            </p:cNvCxnSpPr>
            <p:nvPr/>
          </p:nvCxnSpPr>
          <p:spPr>
            <a:xfrm flipV="1">
              <a:off x="1366313" y="2059683"/>
              <a:ext cx="10755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F1A70AC-D0D4-084A-BCD7-CCBBCB2C26DB}"/>
                </a:ext>
              </a:extLst>
            </p:cNvPr>
            <p:cNvCxnSpPr/>
            <p:nvPr/>
          </p:nvCxnSpPr>
          <p:spPr>
            <a:xfrm flipV="1">
              <a:off x="968918" y="2061614"/>
              <a:ext cx="10755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n 78">
              <a:extLst>
                <a:ext uri="{FF2B5EF4-FFF2-40B4-BE49-F238E27FC236}">
                  <a16:creationId xmlns:a16="http://schemas.microsoft.com/office/drawing/2014/main" id="{2209F938-4561-EF4F-BB1E-31DD652470DB}"/>
                </a:ext>
              </a:extLst>
            </p:cNvPr>
            <p:cNvSpPr/>
            <p:nvPr/>
          </p:nvSpPr>
          <p:spPr>
            <a:xfrm rot="5400000">
              <a:off x="1967617" y="1608753"/>
              <a:ext cx="245963" cy="901862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eLinac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9FFC9A-7CDD-A14A-AE76-E3DAA1204F18}"/>
                </a:ext>
              </a:extLst>
            </p:cNvPr>
            <p:cNvSpPr/>
            <p:nvPr/>
          </p:nvSpPr>
          <p:spPr>
            <a:xfrm>
              <a:off x="6471966" y="1927808"/>
              <a:ext cx="313130" cy="2409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24A3706-90BB-1A40-B6A7-AADD9BA717BE}"/>
                </a:ext>
              </a:extLst>
            </p:cNvPr>
            <p:cNvSpPr/>
            <p:nvPr/>
          </p:nvSpPr>
          <p:spPr>
            <a:xfrm>
              <a:off x="9814938" y="2186950"/>
              <a:ext cx="313130" cy="1285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8B1D3-5A3B-B949-A64A-659B06A17685}"/>
                </a:ext>
              </a:extLst>
            </p:cNvPr>
            <p:cNvSpPr txBox="1"/>
            <p:nvPr/>
          </p:nvSpPr>
          <p:spPr>
            <a:xfrm>
              <a:off x="9763985" y="2286112"/>
              <a:ext cx="43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EC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C1DADC0-CF64-494E-B4BD-341D64DCADF8}"/>
                </a:ext>
              </a:extLst>
            </p:cNvPr>
            <p:cNvSpPr txBox="1"/>
            <p:nvPr/>
          </p:nvSpPr>
          <p:spPr>
            <a:xfrm>
              <a:off x="2950114" y="2607592"/>
              <a:ext cx="43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BC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CBCFCF-1CA6-3E4D-AEAD-C2B4678F9E18}"/>
                </a:ext>
              </a:extLst>
            </p:cNvPr>
            <p:cNvSpPr/>
            <p:nvPr/>
          </p:nvSpPr>
          <p:spPr>
            <a:xfrm>
              <a:off x="2612798" y="2229830"/>
              <a:ext cx="1217189" cy="119917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929DC9E-C3FD-A84E-87F2-3FA14C64FC15}"/>
                </a:ext>
              </a:extLst>
            </p:cNvPr>
            <p:cNvSpPr txBox="1"/>
            <p:nvPr/>
          </p:nvSpPr>
          <p:spPr>
            <a:xfrm>
              <a:off x="2825935" y="1671248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1.54 GeV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90DC6D0-09C9-C249-BE06-02D586E56575}"/>
                </a:ext>
              </a:extLst>
            </p:cNvPr>
            <p:cNvSpPr txBox="1"/>
            <p:nvPr/>
          </p:nvSpPr>
          <p:spPr>
            <a:xfrm>
              <a:off x="6320441" y="1617068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6 GeV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1259CC4-5E19-0D49-B37E-80F31344AB37}"/>
                </a:ext>
              </a:extLst>
            </p:cNvPr>
            <p:cNvSpPr txBox="1"/>
            <p:nvPr/>
          </p:nvSpPr>
          <p:spPr>
            <a:xfrm>
              <a:off x="10309589" y="1963548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1.54 GeV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E179CBA-4ACF-C749-845E-DE2151EB340E}"/>
                </a:ext>
              </a:extLst>
            </p:cNvPr>
            <p:cNvSpPr txBox="1"/>
            <p:nvPr/>
          </p:nvSpPr>
          <p:spPr>
            <a:xfrm>
              <a:off x="7807246" y="2427234"/>
              <a:ext cx="1177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Positron source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FBCC776-7919-054E-BC96-AF70873FE3D3}"/>
                </a:ext>
              </a:extLst>
            </p:cNvPr>
            <p:cNvSpPr txBox="1"/>
            <p:nvPr/>
          </p:nvSpPr>
          <p:spPr>
            <a:xfrm>
              <a:off x="801761" y="1381505"/>
              <a:ext cx="1021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Electron source</a:t>
              </a:r>
            </a:p>
          </p:txBody>
        </p:sp>
        <p:sp>
          <p:nvSpPr>
            <p:cNvPr id="3" name="Can 10">
              <a:extLst>
                <a:ext uri="{FF2B5EF4-FFF2-40B4-BE49-F238E27FC236}">
                  <a16:creationId xmlns:a16="http://schemas.microsoft.com/office/drawing/2014/main" id="{20E5F512-0A4C-94BB-B2D0-D40B211B3EF0}"/>
                </a:ext>
              </a:extLst>
            </p:cNvPr>
            <p:cNvSpPr/>
            <p:nvPr/>
          </p:nvSpPr>
          <p:spPr>
            <a:xfrm rot="5400000">
              <a:off x="9662860" y="-157173"/>
              <a:ext cx="266432" cy="3908618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HE Linac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EAA6375-DA01-F088-5130-6BCEF3B8A224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>
              <a:off x="11750385" y="1797136"/>
              <a:ext cx="377561" cy="409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463A1D-FAAF-7DFA-0F0B-0F94ED4A3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503" y="1374982"/>
              <a:ext cx="385314" cy="417647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70ADB2-73C7-5682-A302-8C7AF4E775C2}"/>
                </a:ext>
              </a:extLst>
            </p:cNvPr>
            <p:cNvSpPr txBox="1"/>
            <p:nvPr/>
          </p:nvSpPr>
          <p:spPr>
            <a:xfrm>
              <a:off x="11829383" y="1499589"/>
              <a:ext cx="687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BR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896E33-7CC0-2E49-71AB-4FF828B32A22}"/>
                </a:ext>
              </a:extLst>
            </p:cNvPr>
            <p:cNvSpPr txBox="1"/>
            <p:nvPr/>
          </p:nvSpPr>
          <p:spPr>
            <a:xfrm>
              <a:off x="11701340" y="1266741"/>
              <a:ext cx="815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</a:t>
              </a:r>
              <a:r>
                <a:rPr lang="en-CH" sz="1200" dirty="0"/>
                <a:t> GeV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7E686-6F82-46BE-2BFE-BBE826E1D8AE}"/>
                </a:ext>
              </a:extLst>
            </p:cNvPr>
            <p:cNvSpPr txBox="1"/>
            <p:nvPr/>
          </p:nvSpPr>
          <p:spPr>
            <a:xfrm>
              <a:off x="1668982" y="1330183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DE4394-5DD2-5B4D-139C-A675DEE684AE}"/>
                </a:ext>
              </a:extLst>
            </p:cNvPr>
            <p:cNvSpPr txBox="1"/>
            <p:nvPr/>
          </p:nvSpPr>
          <p:spPr>
            <a:xfrm>
              <a:off x="4616154" y="1330182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GHz</a:t>
              </a:r>
            </a:p>
            <a:p>
              <a:r>
                <a:rPr lang="en-US" dirty="0"/>
                <a:t>2 x 200 Hz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EC9646-15C7-2BB0-939F-374EB9EB6295}"/>
                </a:ext>
              </a:extLst>
            </p:cNvPr>
            <p:cNvSpPr txBox="1"/>
            <p:nvPr/>
          </p:nvSpPr>
          <p:spPr>
            <a:xfrm>
              <a:off x="9241704" y="966544"/>
              <a:ext cx="1423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– 5.6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1E3B6B-AC88-C43F-5A31-A5AF7A3CC5BD}"/>
                </a:ext>
              </a:extLst>
            </p:cNvPr>
            <p:cNvSpPr txBox="1"/>
            <p:nvPr/>
          </p:nvSpPr>
          <p:spPr>
            <a:xfrm>
              <a:off x="8736333" y="2368712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2.0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43727CE-F089-0DA2-E130-C99B2BC18A16}"/>
              </a:ext>
            </a:extLst>
          </p:cNvPr>
          <p:cNvCxnSpPr>
            <a:cxnSpLocks/>
          </p:cNvCxnSpPr>
          <p:nvPr/>
        </p:nvCxnSpPr>
        <p:spPr>
          <a:xfrm>
            <a:off x="316602" y="2187893"/>
            <a:ext cx="1730681" cy="3026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ACFE515-399B-CC4A-46EF-27C23DB31654}"/>
              </a:ext>
            </a:extLst>
          </p:cNvPr>
          <p:cNvCxnSpPr>
            <a:cxnSpLocks/>
          </p:cNvCxnSpPr>
          <p:nvPr/>
        </p:nvCxnSpPr>
        <p:spPr>
          <a:xfrm>
            <a:off x="319298" y="1601790"/>
            <a:ext cx="0" cy="3312850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3397BF32-D925-7F4D-14FD-BE36C9660B0C}"/>
              </a:ext>
            </a:extLst>
          </p:cNvPr>
          <p:cNvCxnSpPr>
            <a:cxnSpLocks/>
          </p:cNvCxnSpPr>
          <p:nvPr/>
        </p:nvCxnSpPr>
        <p:spPr>
          <a:xfrm>
            <a:off x="2068220" y="1652822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604B526F-395F-16F8-86CD-4FEAA605DC5C}"/>
              </a:ext>
            </a:extLst>
          </p:cNvPr>
          <p:cNvCxnSpPr>
            <a:cxnSpLocks/>
          </p:cNvCxnSpPr>
          <p:nvPr/>
        </p:nvCxnSpPr>
        <p:spPr>
          <a:xfrm>
            <a:off x="3103028" y="1667761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1419EAF2-2EA2-C5EC-0F74-CBFD28CC1260}"/>
              </a:ext>
            </a:extLst>
          </p:cNvPr>
          <p:cNvCxnSpPr>
            <a:cxnSpLocks/>
          </p:cNvCxnSpPr>
          <p:nvPr/>
        </p:nvCxnSpPr>
        <p:spPr>
          <a:xfrm>
            <a:off x="5861253" y="1652822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8F3E95FB-3011-C1EE-AC55-C6A5BC96745F}"/>
              </a:ext>
            </a:extLst>
          </p:cNvPr>
          <p:cNvCxnSpPr>
            <a:cxnSpLocks/>
          </p:cNvCxnSpPr>
          <p:nvPr/>
        </p:nvCxnSpPr>
        <p:spPr>
          <a:xfrm>
            <a:off x="7347520" y="1406093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FE0BACA-43BC-48D0-E9B2-B3951911A15D}"/>
              </a:ext>
            </a:extLst>
          </p:cNvPr>
          <p:cNvCxnSpPr>
            <a:cxnSpLocks/>
          </p:cNvCxnSpPr>
          <p:nvPr/>
        </p:nvCxnSpPr>
        <p:spPr>
          <a:xfrm>
            <a:off x="11256138" y="1417457"/>
            <a:ext cx="0" cy="391564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C935B7DA-4F50-6438-CD2D-14454EF1FEBD}"/>
              </a:ext>
            </a:extLst>
          </p:cNvPr>
          <p:cNvCxnSpPr>
            <a:cxnSpLocks/>
          </p:cNvCxnSpPr>
          <p:nvPr/>
        </p:nvCxnSpPr>
        <p:spPr>
          <a:xfrm>
            <a:off x="3138088" y="2211460"/>
            <a:ext cx="2700335" cy="655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F0B648B3-E2F3-A55E-F3CC-47B13AB5E38F}"/>
              </a:ext>
            </a:extLst>
          </p:cNvPr>
          <p:cNvCxnSpPr>
            <a:cxnSpLocks/>
          </p:cNvCxnSpPr>
          <p:nvPr/>
        </p:nvCxnSpPr>
        <p:spPr>
          <a:xfrm>
            <a:off x="7347520" y="1900028"/>
            <a:ext cx="3908618" cy="19523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D6FF1220-6BE8-A13B-66A9-AEE8719B341F}"/>
              </a:ext>
            </a:extLst>
          </p:cNvPr>
          <p:cNvSpPr txBox="1"/>
          <p:nvPr/>
        </p:nvSpPr>
        <p:spPr>
          <a:xfrm>
            <a:off x="771723" y="1872909"/>
            <a:ext cx="655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70 m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EBA0653-D31B-86C1-5F0D-24E3A96B5956}"/>
              </a:ext>
            </a:extLst>
          </p:cNvPr>
          <p:cNvSpPr txBox="1"/>
          <p:nvPr/>
        </p:nvSpPr>
        <p:spPr>
          <a:xfrm>
            <a:off x="4154166" y="1897794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225 m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86881F3-5E39-AB80-C424-B0205E0319D8}"/>
              </a:ext>
            </a:extLst>
          </p:cNvPr>
          <p:cNvSpPr txBox="1"/>
          <p:nvPr/>
        </p:nvSpPr>
        <p:spPr>
          <a:xfrm>
            <a:off x="8682790" y="1588632"/>
            <a:ext cx="1519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585 – 442.5 m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1A0D411C-FC13-75D1-C497-A92C90CE00C4}"/>
              </a:ext>
            </a:extLst>
          </p:cNvPr>
          <p:cNvCxnSpPr>
            <a:cxnSpLocks/>
          </p:cNvCxnSpPr>
          <p:nvPr/>
        </p:nvCxnSpPr>
        <p:spPr>
          <a:xfrm>
            <a:off x="7350678" y="3145101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F39382F-9934-9F42-B7D2-9F974E7F345A}"/>
              </a:ext>
            </a:extLst>
          </p:cNvPr>
          <p:cNvCxnSpPr>
            <a:cxnSpLocks/>
          </p:cNvCxnSpPr>
          <p:nvPr/>
        </p:nvCxnSpPr>
        <p:spPr>
          <a:xfrm>
            <a:off x="9123033" y="3170076"/>
            <a:ext cx="0" cy="135972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AB69D5F9-E2C0-6984-D199-DEB83A5D1E7F}"/>
              </a:ext>
            </a:extLst>
          </p:cNvPr>
          <p:cNvCxnSpPr>
            <a:cxnSpLocks/>
          </p:cNvCxnSpPr>
          <p:nvPr/>
        </p:nvCxnSpPr>
        <p:spPr>
          <a:xfrm>
            <a:off x="7350678" y="4145914"/>
            <a:ext cx="1772355" cy="0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0D4C4249-13F1-A438-80EC-1C0647BA54A2}"/>
              </a:ext>
            </a:extLst>
          </p:cNvPr>
          <p:cNvSpPr txBox="1"/>
          <p:nvPr/>
        </p:nvSpPr>
        <p:spPr>
          <a:xfrm>
            <a:off x="7778752" y="3840389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125 m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5FAA508D-E416-FB54-B074-E24A045F9D80}"/>
              </a:ext>
            </a:extLst>
          </p:cNvPr>
          <p:cNvCxnSpPr>
            <a:cxnSpLocks/>
          </p:cNvCxnSpPr>
          <p:nvPr/>
        </p:nvCxnSpPr>
        <p:spPr>
          <a:xfrm flipV="1">
            <a:off x="320609" y="4687910"/>
            <a:ext cx="10935529" cy="9558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>
            <a:extLst>
              <a:ext uri="{FF2B5EF4-FFF2-40B4-BE49-F238E27FC236}">
                <a16:creationId xmlns:a16="http://schemas.microsoft.com/office/drawing/2014/main" id="{98DDF6F1-D5AE-3C5D-2DB9-C35F2DA42AA8}"/>
              </a:ext>
            </a:extLst>
          </p:cNvPr>
          <p:cNvSpPr txBox="1"/>
          <p:nvPr/>
        </p:nvSpPr>
        <p:spPr>
          <a:xfrm>
            <a:off x="2619996" y="4817038"/>
            <a:ext cx="63114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X + Y + (880 or 737.5) m, overall length &lt; ~1 km</a:t>
            </a:r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C99320B0-A85F-3D63-A418-12D05D81229C}"/>
              </a:ext>
            </a:extLst>
          </p:cNvPr>
          <p:cNvCxnSpPr>
            <a:cxnSpLocks/>
          </p:cNvCxnSpPr>
          <p:nvPr/>
        </p:nvCxnSpPr>
        <p:spPr>
          <a:xfrm flipV="1">
            <a:off x="2106156" y="1854525"/>
            <a:ext cx="982842" cy="14353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3507C73D-21D4-C1E8-F146-0C8BB4D77DD8}"/>
              </a:ext>
            </a:extLst>
          </p:cNvPr>
          <p:cNvCxnSpPr>
            <a:cxnSpLocks/>
          </p:cNvCxnSpPr>
          <p:nvPr/>
        </p:nvCxnSpPr>
        <p:spPr>
          <a:xfrm flipV="1">
            <a:off x="5848735" y="2062425"/>
            <a:ext cx="1464264" cy="10174"/>
          </a:xfrm>
          <a:prstGeom prst="straightConnector1">
            <a:avLst/>
          </a:prstGeom>
          <a:ln>
            <a:solidFill>
              <a:schemeClr val="tx1"/>
            </a:solidFill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C406C878-93B3-C1FA-6E28-CC96FBF356F9}"/>
              </a:ext>
            </a:extLst>
          </p:cNvPr>
          <p:cNvSpPr txBox="1"/>
          <p:nvPr/>
        </p:nvSpPr>
        <p:spPr>
          <a:xfrm>
            <a:off x="2355425" y="1458768"/>
            <a:ext cx="5421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X m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343B9178-4E38-6A90-DC5B-E58A1E674EB5}"/>
              </a:ext>
            </a:extLst>
          </p:cNvPr>
          <p:cNvSpPr txBox="1"/>
          <p:nvPr/>
        </p:nvSpPr>
        <p:spPr>
          <a:xfrm>
            <a:off x="6352112" y="1571713"/>
            <a:ext cx="5341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 m</a:t>
            </a:r>
          </a:p>
        </p:txBody>
      </p:sp>
      <p:sp>
        <p:nvSpPr>
          <p:cNvPr id="97" name="Slide Number Placeholder 96">
            <a:extLst>
              <a:ext uri="{FF2B5EF4-FFF2-40B4-BE49-F238E27FC236}">
                <a16:creationId xmlns:a16="http://schemas.microsoft.com/office/drawing/2014/main" id="{A892AD57-47E2-FAF7-ACFF-A8EA889AA5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15</a:t>
            </a:fld>
            <a:endParaRPr lang="en-GB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007840A0-EECF-0884-15CD-6DD2C79A5E75}"/>
              </a:ext>
            </a:extLst>
          </p:cNvPr>
          <p:cNvSpPr txBox="1"/>
          <p:nvPr/>
        </p:nvSpPr>
        <p:spPr bwMode="auto">
          <a:xfrm>
            <a:off x="2113852" y="5784002"/>
            <a:ext cx="77141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More details about cost and power in the </a:t>
            </a:r>
            <a:r>
              <a:rPr lang="en-US" sz="2000" b="1" dirty="0" err="1">
                <a:solidFill>
                  <a:srgbClr val="FF0000"/>
                </a:solidFill>
              </a:rPr>
              <a:t>linacs</a:t>
            </a:r>
            <a:r>
              <a:rPr lang="en-US" sz="2000" b="1" dirty="0">
                <a:solidFill>
                  <a:srgbClr val="FF0000"/>
                </a:solidFill>
              </a:rPr>
              <a:t> in the talk by Jean-Yves</a:t>
            </a:r>
            <a:endParaRPr lang="en-GB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53792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996DF4-E7A6-5C9E-C72D-0AB9F072C3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4789" b="31682"/>
          <a:stretch/>
        </p:blipFill>
        <p:spPr>
          <a:xfrm>
            <a:off x="0" y="1968904"/>
            <a:ext cx="12138076" cy="248501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5A0EFB0-21C1-8521-8745-0C3A5535ED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and milestones</a:t>
            </a:r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EF6A15F-BB88-287F-B9A9-6A89B9581A89}"/>
              </a:ext>
            </a:extLst>
          </p:cNvPr>
          <p:cNvGrpSpPr/>
          <p:nvPr/>
        </p:nvGrpSpPr>
        <p:grpSpPr>
          <a:xfrm>
            <a:off x="9035345" y="2318398"/>
            <a:ext cx="2172831" cy="1678446"/>
            <a:chOff x="6455120" y="3281887"/>
            <a:chExt cx="2172831" cy="1172032"/>
          </a:xfrm>
        </p:grpSpPr>
        <p:sp>
          <p:nvSpPr>
            <p:cNvPr id="6" name="Arrow: Left 5">
              <a:extLst>
                <a:ext uri="{FF2B5EF4-FFF2-40B4-BE49-F238E27FC236}">
                  <a16:creationId xmlns:a16="http://schemas.microsoft.com/office/drawing/2014/main" id="{7E3FD089-3F93-5ECA-0D44-0F0849C359F3}"/>
                </a:ext>
              </a:extLst>
            </p:cNvPr>
            <p:cNvSpPr/>
            <p:nvPr/>
          </p:nvSpPr>
          <p:spPr>
            <a:xfrm>
              <a:off x="6455121" y="3281887"/>
              <a:ext cx="978408" cy="353085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Done</a:t>
              </a:r>
            </a:p>
          </p:txBody>
        </p:sp>
        <p:sp>
          <p:nvSpPr>
            <p:cNvPr id="7" name="Arrow: Left 6">
              <a:extLst>
                <a:ext uri="{FF2B5EF4-FFF2-40B4-BE49-F238E27FC236}">
                  <a16:creationId xmlns:a16="http://schemas.microsoft.com/office/drawing/2014/main" id="{33541525-71A3-97E2-32DD-C27E7AB6015F}"/>
                </a:ext>
              </a:extLst>
            </p:cNvPr>
            <p:cNvSpPr/>
            <p:nvPr/>
          </p:nvSpPr>
          <p:spPr>
            <a:xfrm>
              <a:off x="6455121" y="3557197"/>
              <a:ext cx="978408" cy="353085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Done</a:t>
              </a:r>
            </a:p>
          </p:txBody>
        </p:sp>
        <p:sp>
          <p:nvSpPr>
            <p:cNvPr id="8" name="Arrow: Left 7">
              <a:extLst>
                <a:ext uri="{FF2B5EF4-FFF2-40B4-BE49-F238E27FC236}">
                  <a16:creationId xmlns:a16="http://schemas.microsoft.com/office/drawing/2014/main" id="{15872CD1-1CC6-F84E-B842-760064DB83DE}"/>
                </a:ext>
              </a:extLst>
            </p:cNvPr>
            <p:cNvSpPr/>
            <p:nvPr/>
          </p:nvSpPr>
          <p:spPr>
            <a:xfrm>
              <a:off x="6455121" y="3831688"/>
              <a:ext cx="1548142" cy="353085"/>
            </a:xfrm>
            <a:prstGeom prst="leftArrow">
              <a:avLst/>
            </a:prstGeom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In progress</a:t>
              </a:r>
            </a:p>
          </p:txBody>
        </p:sp>
        <p:sp>
          <p:nvSpPr>
            <p:cNvPr id="9" name="Arrow: Left 8">
              <a:extLst>
                <a:ext uri="{FF2B5EF4-FFF2-40B4-BE49-F238E27FC236}">
                  <a16:creationId xmlns:a16="http://schemas.microsoft.com/office/drawing/2014/main" id="{62D76454-3CC3-3922-A6C8-99655B6BDCB0}"/>
                </a:ext>
              </a:extLst>
            </p:cNvPr>
            <p:cNvSpPr/>
            <p:nvPr/>
          </p:nvSpPr>
          <p:spPr>
            <a:xfrm>
              <a:off x="6455120" y="4100834"/>
              <a:ext cx="2172831" cy="353085"/>
            </a:xfrm>
            <a:prstGeom prst="leftArrow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Started</a:t>
              </a:r>
            </a:p>
          </p:txBody>
        </p:sp>
      </p:grp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CEA0F6-71C7-50D0-8339-AD49F967D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6D531-53A1-4AEE-9DEF-BF9039B1E7D9}" type="datetime1">
              <a:rPr lang="en-GB" smtClean="0"/>
              <a:t>18/04/2023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EFE99C-57B6-926E-FAB2-F1A7A46BB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153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5059D0-BC7A-549E-E2AB-9C20A592A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up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91BF6-7C56-4BBA-0D0C-E51724FA41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5784C-D613-2AC6-9435-F5CED9AF8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DF2AB-469F-4F52-8AC9-A127598E98A8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A75D23-5925-6A8E-7E68-002A12B14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2131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50F96E-D248-384E-0EDD-D71C5C705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compressor after HE </a:t>
            </a:r>
            <a:r>
              <a:rPr lang="en-US" dirty="0" err="1"/>
              <a:t>linac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4234705-AD2F-0786-9B14-65BAF865C2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7145" y="1690688"/>
            <a:ext cx="7132542" cy="4351338"/>
          </a:xfr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52DB2223-C1F3-C6C0-58F2-BCAB77547128}"/>
              </a:ext>
            </a:extLst>
          </p:cNvPr>
          <p:cNvSpPr/>
          <p:nvPr/>
        </p:nvSpPr>
        <p:spPr>
          <a:xfrm rot="10800000">
            <a:off x="6478953" y="3429000"/>
            <a:ext cx="2500923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D32E27-9130-D005-B309-A8EB81053E96}"/>
              </a:ext>
            </a:extLst>
          </p:cNvPr>
          <p:cNvSpPr txBox="1"/>
          <p:nvPr/>
        </p:nvSpPr>
        <p:spPr>
          <a:xfrm>
            <a:off x="6915796" y="3244334"/>
            <a:ext cx="1443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Required R56</a:t>
            </a:r>
            <a:endParaRPr lang="en-GB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012056-BF27-54C1-1545-A7664397D5D3}"/>
              </a:ext>
            </a:extLst>
          </p:cNvPr>
          <p:cNvSpPr txBox="1"/>
          <p:nvPr/>
        </p:nvSpPr>
        <p:spPr>
          <a:xfrm>
            <a:off x="9204839" y="3220026"/>
            <a:ext cx="22488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Question to the transfer line designers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B3A2C5-A53C-9BD5-709C-B90935F60FAF}"/>
              </a:ext>
            </a:extLst>
          </p:cNvPr>
          <p:cNvSpPr txBox="1"/>
          <p:nvPr/>
        </p:nvSpPr>
        <p:spPr>
          <a:xfrm>
            <a:off x="8136531" y="4287700"/>
            <a:ext cx="321726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for the moment we assume it is possible to do energy compression after the HE </a:t>
            </a:r>
            <a:r>
              <a:rPr lang="en-US" dirty="0" err="1"/>
              <a:t>linac</a:t>
            </a:r>
            <a:r>
              <a:rPr lang="en-US" dirty="0"/>
              <a:t> so we do not need to minimize energy spread in HE </a:t>
            </a:r>
            <a:r>
              <a:rPr lang="en-US" dirty="0" err="1"/>
              <a:t>linac</a:t>
            </a:r>
            <a:r>
              <a:rPr lang="en-US" dirty="0"/>
              <a:t> design</a:t>
            </a:r>
            <a:endParaRPr lang="en-GB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748719-ED5C-6197-6745-940FBDB85E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0C7F4E-E45D-444D-9319-B856FCFE55DE}" type="datetime1">
              <a:rPr lang="en-GB" smtClean="0"/>
              <a:t>18/04/2023</a:t>
            </a:fld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9A4727-FEBF-D698-B2F2-5605FFC53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7571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2A97F-8406-4A5C-BB73-80381F3F8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Joint WP1 meetings since last collaboration meeting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E8EF13-D61A-8CF3-254F-122DDB957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1044" y="2061651"/>
            <a:ext cx="2467535" cy="4318186"/>
          </a:xfrm>
          <a:prstGeom prst="rect">
            <a:avLst/>
          </a:prstGeom>
          <a:ln>
            <a:solidFill>
              <a:schemeClr val="accent6">
                <a:shade val="50000"/>
              </a:schemeClr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A81CDB-68A5-E2F2-06F8-3F86EA8365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605291"/>
            <a:ext cx="3857625" cy="371475"/>
          </a:xfrm>
          <a:prstGeom prst="rect">
            <a:avLst/>
          </a:prstGeom>
        </p:spPr>
      </p:pic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F0ABC78F-2384-ADFF-A8C8-A5B078BB81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t="14600"/>
          <a:stretch/>
        </p:blipFill>
        <p:spPr>
          <a:xfrm>
            <a:off x="0" y="1605291"/>
            <a:ext cx="5066468" cy="4788040"/>
          </a:xfrm>
        </p:spPr>
      </p:pic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9C9DD7-AC48-1AB8-C17A-AC8B710CA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E0F4C-CA29-44E5-977C-33ADC3608396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A869901-65BB-3597-6662-319E67912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1600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A4E3-4BFE-B23B-E767-170D6CED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details on Who is doing What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ACBB-AFAE-F97B-AC39-177365BE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 1.1: electron source and Pre-Pre-injector design</a:t>
            </a:r>
          </a:p>
          <a:p>
            <a:pPr lvl="1"/>
            <a:r>
              <a:rPr lang="en-US" dirty="0"/>
              <a:t>Steffen, Zdenek (Master student, till 1/09/2023 ) (CERN)</a:t>
            </a:r>
          </a:p>
          <a:p>
            <a:r>
              <a:rPr lang="en-US" dirty="0"/>
              <a:t>Task 1.2: RF design of </a:t>
            </a:r>
            <a:r>
              <a:rPr lang="en-US" dirty="0" err="1"/>
              <a:t>linacs</a:t>
            </a:r>
            <a:endParaRPr lang="en-US" dirty="0"/>
          </a:p>
          <a:p>
            <a:pPr lvl="1"/>
            <a:r>
              <a:rPr lang="en-US" dirty="0"/>
              <a:t>Alexej, Adnan (Fellow, from 1/06/2023) (CERN)</a:t>
            </a:r>
          </a:p>
          <a:p>
            <a:r>
              <a:rPr lang="en-US" dirty="0"/>
              <a:t>Task 1.3: Beam dynamic design of the </a:t>
            </a:r>
            <a:r>
              <a:rPr lang="en-US" dirty="0" err="1"/>
              <a:t>linacs</a:t>
            </a:r>
            <a:endParaRPr lang="en-US" dirty="0"/>
          </a:p>
          <a:p>
            <a:pPr lvl="1"/>
            <a:r>
              <a:rPr lang="en-US" dirty="0"/>
              <a:t>Simona, Mattia (PSI)</a:t>
            </a:r>
          </a:p>
          <a:p>
            <a:r>
              <a:rPr lang="en-US" dirty="0"/>
              <a:t>Task 1.4: RF module design and cost</a:t>
            </a:r>
          </a:p>
          <a:p>
            <a:pPr lvl="1"/>
            <a:r>
              <a:rPr lang="en-US" dirty="0"/>
              <a:t>Jean-Yves (PSI) </a:t>
            </a:r>
          </a:p>
          <a:p>
            <a:r>
              <a:rPr lang="en-US" dirty="0"/>
              <a:t>Great Support from</a:t>
            </a:r>
          </a:p>
          <a:p>
            <a:pPr lvl="1"/>
            <a:r>
              <a:rPr lang="en-US" dirty="0"/>
              <a:t>Riccardo and Paolo (PSI), Andrea and Yongke (CERN), Iryna (</a:t>
            </a:r>
            <a:r>
              <a:rPr lang="en-US"/>
              <a:t>IJCLab)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148304-5494-59DD-7B3E-6FF693A6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89506D-671B-4A0B-818E-C0D37141931C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F07E2F-BC09-7B75-53CB-79497E759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125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Rectangle 157">
            <a:extLst>
              <a:ext uri="{FF2B5EF4-FFF2-40B4-BE49-F238E27FC236}">
                <a16:creationId xmlns:a16="http://schemas.microsoft.com/office/drawing/2014/main" id="{4B331701-C043-B645-9B47-44EEE1C0C786}"/>
              </a:ext>
            </a:extLst>
          </p:cNvPr>
          <p:cNvSpPr/>
          <p:nvPr/>
        </p:nvSpPr>
        <p:spPr>
          <a:xfrm>
            <a:off x="505369" y="553614"/>
            <a:ext cx="62832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Georgia" panose="02040502050405020303" pitchFamily="18" charset="0"/>
              </a:rPr>
              <a:t>Baseline layout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586D8C0D-5C8B-004B-AA18-32555A0A208E}"/>
              </a:ext>
            </a:extLst>
          </p:cNvPr>
          <p:cNvGrpSpPr/>
          <p:nvPr/>
        </p:nvGrpSpPr>
        <p:grpSpPr>
          <a:xfrm>
            <a:off x="3235714" y="4095699"/>
            <a:ext cx="4533158" cy="2290466"/>
            <a:chOff x="102629" y="5112918"/>
            <a:chExt cx="3286858" cy="1517613"/>
          </a:xfrm>
        </p:grpSpPr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0A9C6B3F-5908-9A4B-B970-97D5DE02F3D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77318" y="6288372"/>
              <a:ext cx="1362349" cy="2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Arrow Connector 112">
              <a:extLst>
                <a:ext uri="{FF2B5EF4-FFF2-40B4-BE49-F238E27FC236}">
                  <a16:creationId xmlns:a16="http://schemas.microsoft.com/office/drawing/2014/main" id="{3DDF4911-E029-A141-8D3A-3D9E07B36B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343" y="5381469"/>
              <a:ext cx="0" cy="969364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283F3EFA-5106-7340-9443-313624151F13}"/>
                </a:ext>
              </a:extLst>
            </p:cNvPr>
            <p:cNvSpPr txBox="1"/>
            <p:nvPr/>
          </p:nvSpPr>
          <p:spPr>
            <a:xfrm>
              <a:off x="102629" y="6353532"/>
              <a:ext cx="59640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/>
                <a:t>t</a:t>
              </a:r>
              <a:r>
                <a:rPr lang="en-CH" sz="1200" dirty="0"/>
                <a:t> [ms]</a:t>
              </a:r>
            </a:p>
          </p:txBody>
        </p:sp>
        <p:sp>
          <p:nvSpPr>
            <p:cNvPr id="116" name="TextBox 115">
              <a:extLst>
                <a:ext uri="{FF2B5EF4-FFF2-40B4-BE49-F238E27FC236}">
                  <a16:creationId xmlns:a16="http://schemas.microsoft.com/office/drawing/2014/main" id="{2C4079F2-1E68-7440-A964-0F31A47209C8}"/>
                </a:ext>
              </a:extLst>
            </p:cNvPr>
            <p:cNvSpPr txBox="1"/>
            <p:nvPr/>
          </p:nvSpPr>
          <p:spPr>
            <a:xfrm>
              <a:off x="262445" y="5271799"/>
              <a:ext cx="37637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200" dirty="0" err="1"/>
                <a:t>V</a:t>
              </a:r>
              <a:r>
                <a:rPr lang="en-GB" sz="1200" baseline="-25000" dirty="0" err="1"/>
                <a:t>rf</a:t>
              </a:r>
              <a:endParaRPr lang="en-CH" sz="1200" dirty="0"/>
            </a:p>
          </p:txBody>
        </p: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BB8B95BD-D15B-4444-89F9-CEA403D8D23D}"/>
                </a:ext>
              </a:extLst>
            </p:cNvPr>
            <p:cNvCxnSpPr/>
            <p:nvPr/>
          </p:nvCxnSpPr>
          <p:spPr>
            <a:xfrm>
              <a:off x="645314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>
              <a:extLst>
                <a:ext uri="{FF2B5EF4-FFF2-40B4-BE49-F238E27FC236}">
                  <a16:creationId xmlns:a16="http://schemas.microsoft.com/office/drawing/2014/main" id="{62411A35-78B1-7644-9241-5E939EAF0E8F}"/>
                </a:ext>
              </a:extLst>
            </p:cNvPr>
            <p:cNvCxnSpPr/>
            <p:nvPr/>
          </p:nvCxnSpPr>
          <p:spPr>
            <a:xfrm>
              <a:off x="750245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CE7A8E12-04D8-8E41-97F6-70236648C174}"/>
                </a:ext>
              </a:extLst>
            </p:cNvPr>
            <p:cNvCxnSpPr/>
            <p:nvPr/>
          </p:nvCxnSpPr>
          <p:spPr>
            <a:xfrm>
              <a:off x="861147" y="5658787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15110DA8-9447-8746-A499-B686CC227518}"/>
                </a:ext>
              </a:extLst>
            </p:cNvPr>
            <p:cNvCxnSpPr/>
            <p:nvPr/>
          </p:nvCxnSpPr>
          <p:spPr>
            <a:xfrm>
              <a:off x="966639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29DC4F43-81A9-CC4D-96E4-1E2EE053B19D}"/>
                </a:ext>
              </a:extLst>
            </p:cNvPr>
            <p:cNvCxnSpPr/>
            <p:nvPr/>
          </p:nvCxnSpPr>
          <p:spPr>
            <a:xfrm>
              <a:off x="1071570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>
              <a:extLst>
                <a:ext uri="{FF2B5EF4-FFF2-40B4-BE49-F238E27FC236}">
                  <a16:creationId xmlns:a16="http://schemas.microsoft.com/office/drawing/2014/main" id="{C4C24A39-BAC3-974C-9DC9-61616B389CE4}"/>
                </a:ext>
              </a:extLst>
            </p:cNvPr>
            <p:cNvCxnSpPr/>
            <p:nvPr/>
          </p:nvCxnSpPr>
          <p:spPr>
            <a:xfrm>
              <a:off x="1182472" y="5658786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>
              <a:extLst>
                <a:ext uri="{FF2B5EF4-FFF2-40B4-BE49-F238E27FC236}">
                  <a16:creationId xmlns:a16="http://schemas.microsoft.com/office/drawing/2014/main" id="{2DF399A0-D32D-9C48-988E-8AE59F9D8C44}"/>
                </a:ext>
              </a:extLst>
            </p:cNvPr>
            <p:cNvCxnSpPr/>
            <p:nvPr/>
          </p:nvCxnSpPr>
          <p:spPr>
            <a:xfrm>
              <a:off x="1309186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AA67605-C488-8142-BF85-6053EC461807}"/>
                </a:ext>
              </a:extLst>
            </p:cNvPr>
            <p:cNvCxnSpPr/>
            <p:nvPr/>
          </p:nvCxnSpPr>
          <p:spPr>
            <a:xfrm>
              <a:off x="1420088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8D808F96-F4FD-F246-8FF6-A695846FC119}"/>
                </a:ext>
              </a:extLst>
            </p:cNvPr>
            <p:cNvCxnSpPr/>
            <p:nvPr/>
          </p:nvCxnSpPr>
          <p:spPr>
            <a:xfrm>
              <a:off x="147386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1E70C91C-8CA5-7141-BA82-2A25B5091477}"/>
                </a:ext>
              </a:extLst>
            </p:cNvPr>
            <p:cNvCxnSpPr/>
            <p:nvPr/>
          </p:nvCxnSpPr>
          <p:spPr>
            <a:xfrm>
              <a:off x="136631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FA76C317-8658-0B43-86AF-F09BC1D70C43}"/>
                </a:ext>
              </a:extLst>
            </p:cNvPr>
            <p:cNvCxnSpPr>
              <a:cxnSpLocks/>
            </p:cNvCxnSpPr>
            <p:nvPr/>
          </p:nvCxnSpPr>
          <p:spPr>
            <a:xfrm>
              <a:off x="1696452" y="6288372"/>
              <a:ext cx="319725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3F16D210-9301-6A4A-92D1-A6155B070209}"/>
                </a:ext>
              </a:extLst>
            </p:cNvPr>
            <p:cNvCxnSpPr>
              <a:cxnSpLocks/>
            </p:cNvCxnSpPr>
            <p:nvPr/>
          </p:nvCxnSpPr>
          <p:spPr>
            <a:xfrm>
              <a:off x="2104637" y="6288372"/>
              <a:ext cx="1284850" cy="0"/>
            </a:xfrm>
            <a:prstGeom prst="line">
              <a:avLst/>
            </a:prstGeom>
            <a:ln w="28575">
              <a:solidFill>
                <a:schemeClr val="tx1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CAD2A230-6DAD-444F-BEF4-6278C714CE3F}"/>
                </a:ext>
              </a:extLst>
            </p:cNvPr>
            <p:cNvCxnSpPr/>
            <p:nvPr/>
          </p:nvCxnSpPr>
          <p:spPr>
            <a:xfrm>
              <a:off x="222849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2862A049-6928-1249-95BB-22929A964F9D}"/>
                </a:ext>
              </a:extLst>
            </p:cNvPr>
            <p:cNvCxnSpPr/>
            <p:nvPr/>
          </p:nvCxnSpPr>
          <p:spPr>
            <a:xfrm>
              <a:off x="2280164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F47AB303-EF11-1C46-BCBB-0151B9E46C7F}"/>
                </a:ext>
              </a:extLst>
            </p:cNvPr>
            <p:cNvCxnSpPr/>
            <p:nvPr/>
          </p:nvCxnSpPr>
          <p:spPr>
            <a:xfrm>
              <a:off x="2170785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E57FC3AD-E22E-E947-9C10-219D944FB2C9}"/>
                </a:ext>
              </a:extLst>
            </p:cNvPr>
            <p:cNvCxnSpPr/>
            <p:nvPr/>
          </p:nvCxnSpPr>
          <p:spPr>
            <a:xfrm>
              <a:off x="233287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>
              <a:extLst>
                <a:ext uri="{FF2B5EF4-FFF2-40B4-BE49-F238E27FC236}">
                  <a16:creationId xmlns:a16="http://schemas.microsoft.com/office/drawing/2014/main" id="{C6D1CA62-AA81-C847-BC21-A77B4B726046}"/>
                </a:ext>
              </a:extLst>
            </p:cNvPr>
            <p:cNvCxnSpPr/>
            <p:nvPr/>
          </p:nvCxnSpPr>
          <p:spPr>
            <a:xfrm>
              <a:off x="2437255" y="5658785"/>
              <a:ext cx="0" cy="629587"/>
            </a:xfrm>
            <a:prstGeom prst="lin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912120BB-612D-2A4C-81F1-BDBE846698B4}"/>
                </a:ext>
              </a:extLst>
            </p:cNvPr>
            <p:cNvCxnSpPr/>
            <p:nvPr/>
          </p:nvCxnSpPr>
          <p:spPr>
            <a:xfrm>
              <a:off x="2389543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>
              <a:extLst>
                <a:ext uri="{FF2B5EF4-FFF2-40B4-BE49-F238E27FC236}">
                  <a16:creationId xmlns:a16="http://schemas.microsoft.com/office/drawing/2014/main" id="{B23DFC9C-63C0-EB47-B977-CCBEEF4D89E0}"/>
                </a:ext>
              </a:extLst>
            </p:cNvPr>
            <p:cNvCxnSpPr/>
            <p:nvPr/>
          </p:nvCxnSpPr>
          <p:spPr>
            <a:xfrm>
              <a:off x="2498922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>
              <a:extLst>
                <a:ext uri="{FF2B5EF4-FFF2-40B4-BE49-F238E27FC236}">
                  <a16:creationId xmlns:a16="http://schemas.microsoft.com/office/drawing/2014/main" id="{8A7C7CCC-CFA4-8D45-917E-75ECC90FFEEB}"/>
                </a:ext>
              </a:extLst>
            </p:cNvPr>
            <p:cNvCxnSpPr/>
            <p:nvPr/>
          </p:nvCxnSpPr>
          <p:spPr>
            <a:xfrm>
              <a:off x="2608301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D0864B33-1B88-BA47-B662-B876B7FCDB76}"/>
                </a:ext>
              </a:extLst>
            </p:cNvPr>
            <p:cNvCxnSpPr/>
            <p:nvPr/>
          </p:nvCxnSpPr>
          <p:spPr>
            <a:xfrm>
              <a:off x="2717680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C54E3BE4-0873-6341-ACE1-DA3CC418C374}"/>
                </a:ext>
              </a:extLst>
            </p:cNvPr>
            <p:cNvCxnSpPr/>
            <p:nvPr/>
          </p:nvCxnSpPr>
          <p:spPr>
            <a:xfrm>
              <a:off x="2827059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:a16="http://schemas.microsoft.com/office/drawing/2014/main" id="{F3ECA9A2-F15E-044F-AA1F-035A83B53986}"/>
                </a:ext>
              </a:extLst>
            </p:cNvPr>
            <p:cNvCxnSpPr/>
            <p:nvPr/>
          </p:nvCxnSpPr>
          <p:spPr>
            <a:xfrm>
              <a:off x="2936438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573EB52-492D-8944-8044-E1B4E819A141}"/>
                </a:ext>
              </a:extLst>
            </p:cNvPr>
            <p:cNvCxnSpPr/>
            <p:nvPr/>
          </p:nvCxnSpPr>
          <p:spPr>
            <a:xfrm>
              <a:off x="3155195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E2DC7772-0D38-F543-A64B-23100BCA32C6}"/>
                </a:ext>
              </a:extLst>
            </p:cNvPr>
            <p:cNvCxnSpPr/>
            <p:nvPr/>
          </p:nvCxnSpPr>
          <p:spPr>
            <a:xfrm>
              <a:off x="3045817" y="5658785"/>
              <a:ext cx="0" cy="629587"/>
            </a:xfrm>
            <a:prstGeom prst="lin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1" name="TextBox 160">
              <a:extLst>
                <a:ext uri="{FF2B5EF4-FFF2-40B4-BE49-F238E27FC236}">
                  <a16:creationId xmlns:a16="http://schemas.microsoft.com/office/drawing/2014/main" id="{A564989E-CDEF-B741-8D1A-B351D754ADFE}"/>
                </a:ext>
              </a:extLst>
            </p:cNvPr>
            <p:cNvSpPr txBox="1"/>
            <p:nvPr/>
          </p:nvSpPr>
          <p:spPr>
            <a:xfrm>
              <a:off x="3067032" y="6288368"/>
              <a:ext cx="218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0</a:t>
              </a:r>
              <a:endParaRPr lang="en-CH" sz="1000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4F7AA9C7-3C75-2E44-96E5-30F16EA20000}"/>
                </a:ext>
              </a:extLst>
            </p:cNvPr>
            <p:cNvSpPr txBox="1"/>
            <p:nvPr/>
          </p:nvSpPr>
          <p:spPr>
            <a:xfrm>
              <a:off x="2968927" y="6288082"/>
              <a:ext cx="2187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5</a:t>
              </a:r>
              <a:endParaRPr lang="en-CH" sz="1000" dirty="0"/>
            </a:p>
          </p:txBody>
        </p:sp>
        <p:sp>
          <p:nvSpPr>
            <p:cNvPr id="163" name="TextBox 162">
              <a:extLst>
                <a:ext uri="{FF2B5EF4-FFF2-40B4-BE49-F238E27FC236}">
                  <a16:creationId xmlns:a16="http://schemas.microsoft.com/office/drawing/2014/main" id="{5E1EB731-D376-3F4D-AA2B-9CAC7552D261}"/>
                </a:ext>
              </a:extLst>
            </p:cNvPr>
            <p:cNvSpPr txBox="1"/>
            <p:nvPr/>
          </p:nvSpPr>
          <p:spPr>
            <a:xfrm>
              <a:off x="2810266" y="6288225"/>
              <a:ext cx="376124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10</a:t>
              </a:r>
              <a:endParaRPr lang="en-CH" sz="1000" dirty="0"/>
            </a:p>
          </p:txBody>
        </p:sp>
        <p:sp>
          <p:nvSpPr>
            <p:cNvPr id="164" name="TextBox 163">
              <a:extLst>
                <a:ext uri="{FF2B5EF4-FFF2-40B4-BE49-F238E27FC236}">
                  <a16:creationId xmlns:a16="http://schemas.microsoft.com/office/drawing/2014/main" id="{72CB3795-AAE2-4648-B090-286A0094E489}"/>
                </a:ext>
              </a:extLst>
            </p:cNvPr>
            <p:cNvSpPr txBox="1"/>
            <p:nvPr/>
          </p:nvSpPr>
          <p:spPr>
            <a:xfrm>
              <a:off x="2265573" y="6295347"/>
              <a:ext cx="39095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dirty="0"/>
                <a:t>40</a:t>
              </a:r>
              <a:endParaRPr lang="en-CH" sz="1000" dirty="0"/>
            </a:p>
          </p:txBody>
        </p:sp>
        <p:sp>
          <p:nvSpPr>
            <p:cNvPr id="58" name="Left Brace 57">
              <a:extLst>
                <a:ext uri="{FF2B5EF4-FFF2-40B4-BE49-F238E27FC236}">
                  <a16:creationId xmlns:a16="http://schemas.microsoft.com/office/drawing/2014/main" id="{4072B33E-0FBE-EB41-BE98-E17281215BDB}"/>
                </a:ext>
              </a:extLst>
            </p:cNvPr>
            <p:cNvSpPr/>
            <p:nvPr/>
          </p:nvSpPr>
          <p:spPr>
            <a:xfrm rot="5400000">
              <a:off x="2767451" y="5239409"/>
              <a:ext cx="129532" cy="645945"/>
            </a:xfrm>
            <a:prstGeom prst="leftBrace">
              <a:avLst/>
            </a:prstGeom>
            <a:ln w="127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6" name="Left Brace 165">
              <a:extLst>
                <a:ext uri="{FF2B5EF4-FFF2-40B4-BE49-F238E27FC236}">
                  <a16:creationId xmlns:a16="http://schemas.microsoft.com/office/drawing/2014/main" id="{E9DEDCD6-8B9D-3347-A0CB-19C901234467}"/>
                </a:ext>
              </a:extLst>
            </p:cNvPr>
            <p:cNvSpPr/>
            <p:nvPr/>
          </p:nvSpPr>
          <p:spPr>
            <a:xfrm rot="5400000">
              <a:off x="900449" y="5238469"/>
              <a:ext cx="129532" cy="645945"/>
            </a:xfrm>
            <a:prstGeom prst="leftBrace">
              <a:avLst/>
            </a:prstGeom>
            <a:ln w="127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7" name="Left Brace 166">
              <a:extLst>
                <a:ext uri="{FF2B5EF4-FFF2-40B4-BE49-F238E27FC236}">
                  <a16:creationId xmlns:a16="http://schemas.microsoft.com/office/drawing/2014/main" id="{975F59BE-9CF2-9A45-BEB7-64796A915F70}"/>
                </a:ext>
              </a:extLst>
            </p:cNvPr>
            <p:cNvSpPr/>
            <p:nvPr/>
          </p:nvSpPr>
          <p:spPr>
            <a:xfrm rot="5400000">
              <a:off x="1840080" y="5029010"/>
              <a:ext cx="149687" cy="1044657"/>
            </a:xfrm>
            <a:prstGeom prst="leftBrac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68" name="TextBox 167">
              <a:extLst>
                <a:ext uri="{FF2B5EF4-FFF2-40B4-BE49-F238E27FC236}">
                  <a16:creationId xmlns:a16="http://schemas.microsoft.com/office/drawing/2014/main" id="{2F72CDF9-8837-5148-B203-05CF8D6F152A}"/>
                </a:ext>
              </a:extLst>
            </p:cNvPr>
            <p:cNvSpPr txBox="1"/>
            <p:nvPr/>
          </p:nvSpPr>
          <p:spPr>
            <a:xfrm>
              <a:off x="2599060" y="5112918"/>
              <a:ext cx="684535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accent1"/>
                  </a:solidFill>
                </a:rPr>
                <a:t>200 Hz electron</a:t>
              </a:r>
              <a:endParaRPr lang="en-CH" sz="1200" dirty="0">
                <a:solidFill>
                  <a:schemeClr val="accent1"/>
                </a:solidFill>
              </a:endParaRPr>
            </a:p>
          </p:txBody>
        </p:sp>
        <p:sp>
          <p:nvSpPr>
            <p:cNvPr id="169" name="TextBox 168">
              <a:extLst>
                <a:ext uri="{FF2B5EF4-FFF2-40B4-BE49-F238E27FC236}">
                  <a16:creationId xmlns:a16="http://schemas.microsoft.com/office/drawing/2014/main" id="{8750C49A-306D-B74A-8E4A-0D813F1A2890}"/>
                </a:ext>
              </a:extLst>
            </p:cNvPr>
            <p:cNvSpPr txBox="1"/>
            <p:nvPr/>
          </p:nvSpPr>
          <p:spPr>
            <a:xfrm>
              <a:off x="715716" y="5150808"/>
              <a:ext cx="684535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rgbClr val="C00000"/>
                  </a:solidFill>
                </a:rPr>
                <a:t>200 Hz</a:t>
              </a:r>
            </a:p>
            <a:p>
              <a:r>
                <a:rPr lang="en-US" sz="1200" dirty="0">
                  <a:solidFill>
                    <a:srgbClr val="C00000"/>
                  </a:solidFill>
                </a:rPr>
                <a:t>positron</a:t>
              </a:r>
              <a:endParaRPr lang="en-CH" sz="1200" dirty="0">
                <a:solidFill>
                  <a:srgbClr val="C00000"/>
                </a:solidFill>
              </a:endParaRPr>
            </a:p>
          </p:txBody>
        </p:sp>
        <p:sp>
          <p:nvSpPr>
            <p:cNvPr id="170" name="TextBox 169">
              <a:extLst>
                <a:ext uri="{FF2B5EF4-FFF2-40B4-BE49-F238E27FC236}">
                  <a16:creationId xmlns:a16="http://schemas.microsoft.com/office/drawing/2014/main" id="{59DDF629-C0C8-8C4B-8395-F9BAD1F8D3C1}"/>
                </a:ext>
              </a:extLst>
            </p:cNvPr>
            <p:cNvSpPr txBox="1"/>
            <p:nvPr/>
          </p:nvSpPr>
          <p:spPr>
            <a:xfrm>
              <a:off x="1209332" y="5118590"/>
              <a:ext cx="1436788" cy="3058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/>
                <a:t>Common linac at 400 Hz</a:t>
              </a:r>
            </a:p>
            <a:p>
              <a:pPr algn="ctr"/>
              <a:r>
                <a:rPr lang="en-US" sz="1200" dirty="0">
                  <a:solidFill>
                    <a:srgbClr val="C00000"/>
                  </a:solidFill>
                </a:rPr>
                <a:t>200Hz </a:t>
              </a:r>
              <a:r>
                <a:rPr lang="en-US" sz="1200" dirty="0">
                  <a:solidFill>
                    <a:schemeClr val="accent1"/>
                  </a:solidFill>
                </a:rPr>
                <a:t>+ 200 Hz</a:t>
              </a:r>
              <a:endParaRPr lang="en-CH" sz="1200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C6E93384-7F93-92C8-B3AD-4B30AD00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8F4A1-C2CA-42FB-B09E-9225D1A591B0}" type="datetime1">
              <a:rPr lang="en-GB" smtClean="0"/>
              <a:t>18/04/2023</a:t>
            </a:fld>
            <a:endParaRPr lang="en-GB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E878A55-4D94-7CD3-FA8E-DA089BCBCD0D}"/>
              </a:ext>
            </a:extLst>
          </p:cNvPr>
          <p:cNvGrpSpPr/>
          <p:nvPr/>
        </p:nvGrpSpPr>
        <p:grpSpPr>
          <a:xfrm>
            <a:off x="513575" y="1343065"/>
            <a:ext cx="11377701" cy="2462456"/>
            <a:chOff x="750245" y="966544"/>
            <a:chExt cx="11377701" cy="2462456"/>
          </a:xfrm>
        </p:grpSpPr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B1B5B86D-B4FE-334A-ABBC-9B91A3C093F0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flipV="1">
              <a:off x="9617280" y="2242015"/>
              <a:ext cx="1025111" cy="12033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AF221EAC-6DDF-7843-B3EE-7B1C28027C90}"/>
                </a:ext>
              </a:extLst>
            </p:cNvPr>
            <p:cNvCxnSpPr>
              <a:cxnSpLocks/>
            </p:cNvCxnSpPr>
            <p:nvPr/>
          </p:nvCxnSpPr>
          <p:spPr>
            <a:xfrm>
              <a:off x="7424219" y="2258580"/>
              <a:ext cx="485195" cy="361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n 9">
              <a:extLst>
                <a:ext uri="{FF2B5EF4-FFF2-40B4-BE49-F238E27FC236}">
                  <a16:creationId xmlns:a16="http://schemas.microsoft.com/office/drawing/2014/main" id="{2DCC34E4-9881-0149-B9FE-BCCAEF2CFC7D}"/>
                </a:ext>
              </a:extLst>
            </p:cNvPr>
            <p:cNvSpPr/>
            <p:nvPr/>
          </p:nvSpPr>
          <p:spPr>
            <a:xfrm rot="5400000">
              <a:off x="9043367" y="1803116"/>
              <a:ext cx="245963" cy="901862"/>
            </a:xfrm>
            <a:prstGeom prst="can">
              <a:avLst/>
            </a:prstGeom>
            <a:solidFill>
              <a:srgbClr val="C00000">
                <a:alpha val="57274"/>
              </a:srgb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pLinac</a:t>
              </a:r>
            </a:p>
          </p:txBody>
        </p:sp>
        <p:sp>
          <p:nvSpPr>
            <p:cNvPr id="11" name="Can 10">
              <a:extLst>
                <a:ext uri="{FF2B5EF4-FFF2-40B4-BE49-F238E27FC236}">
                  <a16:creationId xmlns:a16="http://schemas.microsoft.com/office/drawing/2014/main" id="{F94E956C-094C-B048-8F84-C1D2C7D79124}"/>
                </a:ext>
              </a:extLst>
            </p:cNvPr>
            <p:cNvSpPr/>
            <p:nvPr/>
          </p:nvSpPr>
          <p:spPr>
            <a:xfrm rot="5400000">
              <a:off x="4846621" y="700779"/>
              <a:ext cx="245963" cy="2744654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Common Linac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sp>
          <p:nvSpPr>
            <p:cNvPr id="19" name="Can 18">
              <a:extLst>
                <a:ext uri="{FF2B5EF4-FFF2-40B4-BE49-F238E27FC236}">
                  <a16:creationId xmlns:a16="http://schemas.microsoft.com/office/drawing/2014/main" id="{AF169CE1-45DF-674A-B372-5E483A3555D3}"/>
                </a:ext>
              </a:extLst>
            </p:cNvPr>
            <p:cNvSpPr/>
            <p:nvPr/>
          </p:nvSpPr>
          <p:spPr>
            <a:xfrm rot="5400000">
              <a:off x="8095586" y="2108542"/>
              <a:ext cx="245963" cy="309139"/>
            </a:xfrm>
            <a:prstGeom prst="can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20" name="Can 19">
              <a:extLst>
                <a:ext uri="{FF2B5EF4-FFF2-40B4-BE49-F238E27FC236}">
                  <a16:creationId xmlns:a16="http://schemas.microsoft.com/office/drawing/2014/main" id="{0157E290-4D16-FC49-81E0-D0668F6374F5}"/>
                </a:ext>
              </a:extLst>
            </p:cNvPr>
            <p:cNvSpPr/>
            <p:nvPr/>
          </p:nvSpPr>
          <p:spPr>
            <a:xfrm rot="5400000">
              <a:off x="7795367" y="2194510"/>
              <a:ext cx="245963" cy="137204"/>
            </a:xfrm>
            <a:prstGeom prst="can">
              <a:avLst>
                <a:gd name="adj" fmla="val 40501"/>
              </a:avLst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46CF9335-4496-4E42-8DF1-B2C0DB4CA1D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0555725" y="2239586"/>
              <a:ext cx="336462" cy="179874"/>
              <a:chOff x="8465317" y="2370089"/>
              <a:chExt cx="720000" cy="384915"/>
            </a:xfrm>
          </p:grpSpPr>
          <p:sp>
            <p:nvSpPr>
              <p:cNvPr id="21" name="Arc 20">
                <a:extLst>
                  <a:ext uri="{FF2B5EF4-FFF2-40B4-BE49-F238E27FC236}">
                    <a16:creationId xmlns:a16="http://schemas.microsoft.com/office/drawing/2014/main" id="{626D0D92-FDF6-A24D-B176-7A487E85B0F9}"/>
                  </a:ext>
                </a:extLst>
              </p:cNvPr>
              <p:cNvSpPr/>
              <p:nvPr/>
            </p:nvSpPr>
            <p:spPr>
              <a:xfrm>
                <a:off x="8465317" y="2395004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23" name="Arc 22">
                <a:extLst>
                  <a:ext uri="{FF2B5EF4-FFF2-40B4-BE49-F238E27FC236}">
                    <a16:creationId xmlns:a16="http://schemas.microsoft.com/office/drawing/2014/main" id="{7A112C8F-72E2-724B-AE78-6DE5CC8993A0}"/>
                  </a:ext>
                </a:extLst>
              </p:cNvPr>
              <p:cNvSpPr/>
              <p:nvPr/>
            </p:nvSpPr>
            <p:spPr>
              <a:xfrm flipH="1" flipV="1">
                <a:off x="8825317" y="2370089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sp>
          <p:nvSpPr>
            <p:cNvPr id="28" name="Rounded Rectangle 27">
              <a:extLst>
                <a:ext uri="{FF2B5EF4-FFF2-40B4-BE49-F238E27FC236}">
                  <a16:creationId xmlns:a16="http://schemas.microsoft.com/office/drawing/2014/main" id="{E4BDB223-D3CA-5945-966E-EC392D94951C}"/>
                </a:ext>
              </a:extLst>
            </p:cNvPr>
            <p:cNvSpPr/>
            <p:nvPr/>
          </p:nvSpPr>
          <p:spPr>
            <a:xfrm>
              <a:off x="10229684" y="2407349"/>
              <a:ext cx="1321445" cy="642395"/>
            </a:xfrm>
            <a:prstGeom prst="roundRect">
              <a:avLst>
                <a:gd name="adj" fmla="val 50000"/>
              </a:avLst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B120E4C-5BBE-4544-874D-762CAA251F8B}"/>
                </a:ext>
              </a:extLst>
            </p:cNvPr>
            <p:cNvGrpSpPr>
              <a:grpSpLocks noChangeAspect="1"/>
            </p:cNvGrpSpPr>
            <p:nvPr/>
          </p:nvGrpSpPr>
          <p:grpSpPr>
            <a:xfrm flipH="1">
              <a:off x="10555724" y="3032165"/>
              <a:ext cx="411230" cy="219845"/>
              <a:chOff x="8465317" y="2370089"/>
              <a:chExt cx="720000" cy="384915"/>
            </a:xfrm>
          </p:grpSpPr>
          <p:sp>
            <p:nvSpPr>
              <p:cNvPr id="30" name="Arc 29">
                <a:extLst>
                  <a:ext uri="{FF2B5EF4-FFF2-40B4-BE49-F238E27FC236}">
                    <a16:creationId xmlns:a16="http://schemas.microsoft.com/office/drawing/2014/main" id="{79F5BBD8-C8D5-4349-9BFD-BA013D2CF24E}"/>
                  </a:ext>
                </a:extLst>
              </p:cNvPr>
              <p:cNvSpPr/>
              <p:nvPr/>
            </p:nvSpPr>
            <p:spPr>
              <a:xfrm>
                <a:off x="8465317" y="2395004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  <p:sp>
            <p:nvSpPr>
              <p:cNvPr id="31" name="Arc 30">
                <a:extLst>
                  <a:ext uri="{FF2B5EF4-FFF2-40B4-BE49-F238E27FC236}">
                    <a16:creationId xmlns:a16="http://schemas.microsoft.com/office/drawing/2014/main" id="{0EC70898-26DA-434F-A2BC-D70034A87463}"/>
                  </a:ext>
                </a:extLst>
              </p:cNvPr>
              <p:cNvSpPr/>
              <p:nvPr/>
            </p:nvSpPr>
            <p:spPr>
              <a:xfrm flipH="1" flipV="1">
                <a:off x="8825317" y="2370089"/>
                <a:ext cx="360000" cy="360000"/>
              </a:xfrm>
              <a:prstGeom prst="arc">
                <a:avLst/>
              </a:prstGeom>
              <a:ln w="28575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CH" dirty="0"/>
              </a:p>
            </p:txBody>
          </p: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F08EC3BA-ABE9-DE44-A8DF-6EDD3492C7B9}"/>
                </a:ext>
              </a:extLst>
            </p:cNvPr>
            <p:cNvCxnSpPr>
              <a:cxnSpLocks/>
              <a:stCxn id="31" idx="0"/>
            </p:cNvCxnSpPr>
            <p:nvPr/>
          </p:nvCxnSpPr>
          <p:spPr>
            <a:xfrm flipH="1">
              <a:off x="3576323" y="3237780"/>
              <a:ext cx="7082208" cy="77269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907FE104-6A73-A248-830C-0BA87011E80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45795" y="2048303"/>
              <a:ext cx="851216" cy="1634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Arc 52">
              <a:extLst>
                <a:ext uri="{FF2B5EF4-FFF2-40B4-BE49-F238E27FC236}">
                  <a16:creationId xmlns:a16="http://schemas.microsoft.com/office/drawing/2014/main" id="{7E29AD80-F94A-CD4F-8073-C741D95D66FF}"/>
                </a:ext>
              </a:extLst>
            </p:cNvPr>
            <p:cNvSpPr>
              <a:spLocks noChangeAspect="1"/>
            </p:cNvSpPr>
            <p:nvPr/>
          </p:nvSpPr>
          <p:spPr>
            <a:xfrm flipH="1" flipV="1">
              <a:off x="2673761" y="2618140"/>
              <a:ext cx="685679" cy="68568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54" name="Arc 53">
              <a:extLst>
                <a:ext uri="{FF2B5EF4-FFF2-40B4-BE49-F238E27FC236}">
                  <a16:creationId xmlns:a16="http://schemas.microsoft.com/office/drawing/2014/main" id="{6DF23DC0-CBF6-5F4E-860F-112697998F39}"/>
                </a:ext>
              </a:extLst>
            </p:cNvPr>
            <p:cNvSpPr>
              <a:spLocks noChangeAspect="1"/>
            </p:cNvSpPr>
            <p:nvPr/>
          </p:nvSpPr>
          <p:spPr>
            <a:xfrm flipH="1">
              <a:off x="2668089" y="2093425"/>
              <a:ext cx="685679" cy="685680"/>
            </a:xfrm>
            <a:prstGeom prst="arc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6B906F6D-93B3-9A46-8828-4E7D0D8D36AA}"/>
                </a:ext>
              </a:extLst>
            </p:cNvPr>
            <p:cNvCxnSpPr>
              <a:cxnSpLocks/>
            </p:cNvCxnSpPr>
            <p:nvPr/>
          </p:nvCxnSpPr>
          <p:spPr>
            <a:xfrm>
              <a:off x="2659581" y="2419460"/>
              <a:ext cx="5672" cy="54152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59A1A924-2F93-6C48-BB83-18FFEB24CFD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519822" y="2054017"/>
              <a:ext cx="498687" cy="566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43B9D28F-B1FF-1F49-B014-8C783EB03D5B}"/>
                </a:ext>
              </a:extLst>
            </p:cNvPr>
            <p:cNvCxnSpPr>
              <a:cxnSpLocks/>
            </p:cNvCxnSpPr>
            <p:nvPr/>
          </p:nvCxnSpPr>
          <p:spPr>
            <a:xfrm>
              <a:off x="3015936" y="2116590"/>
              <a:ext cx="287467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C45F1A47-6532-334A-BAFE-376AE331355C}"/>
                </a:ext>
              </a:extLst>
            </p:cNvPr>
            <p:cNvCxnSpPr>
              <a:cxnSpLocks/>
              <a:stCxn id="122" idx="3"/>
              <a:endCxn id="11" idx="3"/>
            </p:cNvCxnSpPr>
            <p:nvPr/>
          </p:nvCxnSpPr>
          <p:spPr>
            <a:xfrm>
              <a:off x="3334212" y="2069723"/>
              <a:ext cx="263064" cy="338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9AE2EB90-E8FF-9143-9975-1FAC5D233CE6}"/>
                </a:ext>
              </a:extLst>
            </p:cNvPr>
            <p:cNvCxnSpPr>
              <a:cxnSpLocks/>
            </p:cNvCxnSpPr>
            <p:nvPr/>
          </p:nvCxnSpPr>
          <p:spPr>
            <a:xfrm>
              <a:off x="6700005" y="2061614"/>
              <a:ext cx="736894" cy="201527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82F277E3-1742-D54C-9011-E28D3E67D86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51898" y="1803787"/>
              <a:ext cx="640586" cy="2572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>
              <a:extLst>
                <a:ext uri="{FF2B5EF4-FFF2-40B4-BE49-F238E27FC236}">
                  <a16:creationId xmlns:a16="http://schemas.microsoft.com/office/drawing/2014/main" id="{2B11186F-A7B1-5D44-B1CB-004C32ED3E6A}"/>
                </a:ext>
              </a:extLst>
            </p:cNvPr>
            <p:cNvCxnSpPr>
              <a:cxnSpLocks/>
            </p:cNvCxnSpPr>
            <p:nvPr/>
          </p:nvCxnSpPr>
          <p:spPr>
            <a:xfrm>
              <a:off x="7379702" y="1806683"/>
              <a:ext cx="70903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A7981A79-09DD-0646-8F25-9ADFE0F75128}"/>
                </a:ext>
              </a:extLst>
            </p:cNvPr>
            <p:cNvCxnSpPr>
              <a:cxnSpLocks/>
              <a:stCxn id="19" idx="1"/>
              <a:endCxn id="10" idx="3"/>
            </p:cNvCxnSpPr>
            <p:nvPr/>
          </p:nvCxnSpPr>
          <p:spPr>
            <a:xfrm flipV="1">
              <a:off x="8373137" y="2254048"/>
              <a:ext cx="342281" cy="9064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" name="Rectangle 121">
              <a:extLst>
                <a:ext uri="{FF2B5EF4-FFF2-40B4-BE49-F238E27FC236}">
                  <a16:creationId xmlns:a16="http://schemas.microsoft.com/office/drawing/2014/main" id="{F95EA2EC-602F-6B47-A8E7-C2E7A0F21BFE}"/>
                </a:ext>
              </a:extLst>
            </p:cNvPr>
            <p:cNvSpPr/>
            <p:nvPr/>
          </p:nvSpPr>
          <p:spPr>
            <a:xfrm>
              <a:off x="3021082" y="2005444"/>
              <a:ext cx="313130" cy="1285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25" name="Rectangle 124">
              <a:extLst>
                <a:ext uri="{FF2B5EF4-FFF2-40B4-BE49-F238E27FC236}">
                  <a16:creationId xmlns:a16="http://schemas.microsoft.com/office/drawing/2014/main" id="{6B98422C-4C0F-994C-8C18-03B88E19C6BD}"/>
                </a:ext>
              </a:extLst>
            </p:cNvPr>
            <p:cNvSpPr/>
            <p:nvPr/>
          </p:nvSpPr>
          <p:spPr>
            <a:xfrm rot="16200000">
              <a:off x="2549216" y="2640342"/>
              <a:ext cx="243417" cy="45719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3C0254E8-C376-A947-808D-2D229970C9D6}"/>
                </a:ext>
              </a:extLst>
            </p:cNvPr>
            <p:cNvCxnSpPr>
              <a:stCxn id="20" idx="1"/>
              <a:endCxn id="19" idx="3"/>
            </p:cNvCxnSpPr>
            <p:nvPr/>
          </p:nvCxnSpPr>
          <p:spPr>
            <a:xfrm flipV="1">
              <a:off x="7986951" y="2263112"/>
              <a:ext cx="77047" cy="1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>
              <a:extLst>
                <a:ext uri="{FF2B5EF4-FFF2-40B4-BE49-F238E27FC236}">
                  <a16:creationId xmlns:a16="http://schemas.microsoft.com/office/drawing/2014/main" id="{15680F90-380C-0F44-8552-F75F356F445E}"/>
                </a:ext>
              </a:extLst>
            </p:cNvPr>
            <p:cNvCxnSpPr>
              <a:stCxn id="11" idx="1"/>
            </p:cNvCxnSpPr>
            <p:nvPr/>
          </p:nvCxnSpPr>
          <p:spPr>
            <a:xfrm flipV="1">
              <a:off x="6341930" y="2064042"/>
              <a:ext cx="286807" cy="906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5" name="TextBox 134">
              <a:extLst>
                <a:ext uri="{FF2B5EF4-FFF2-40B4-BE49-F238E27FC236}">
                  <a16:creationId xmlns:a16="http://schemas.microsoft.com/office/drawing/2014/main" id="{DA5CE17B-F582-1242-93CB-AEAD4FAD4588}"/>
                </a:ext>
              </a:extLst>
            </p:cNvPr>
            <p:cNvSpPr txBox="1"/>
            <p:nvPr/>
          </p:nvSpPr>
          <p:spPr>
            <a:xfrm>
              <a:off x="11374162" y="2254314"/>
              <a:ext cx="49325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DR</a:t>
              </a:r>
            </a:p>
          </p:txBody>
        </p:sp>
        <p:sp>
          <p:nvSpPr>
            <p:cNvPr id="136" name="TextBox 135">
              <a:extLst>
                <a:ext uri="{FF2B5EF4-FFF2-40B4-BE49-F238E27FC236}">
                  <a16:creationId xmlns:a16="http://schemas.microsoft.com/office/drawing/2014/main" id="{7A42996E-C76A-E44F-8D14-61CBE56AAD7E}"/>
                </a:ext>
              </a:extLst>
            </p:cNvPr>
            <p:cNvSpPr txBox="1"/>
            <p:nvPr/>
          </p:nvSpPr>
          <p:spPr>
            <a:xfrm>
              <a:off x="7264074" y="1298296"/>
              <a:ext cx="108634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SPS (PBR)</a:t>
              </a:r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18DEE9F0-3DAC-D04C-9141-BB3436F07E33}"/>
                </a:ext>
              </a:extLst>
            </p:cNvPr>
            <p:cNvSpPr/>
            <p:nvPr/>
          </p:nvSpPr>
          <p:spPr>
            <a:xfrm>
              <a:off x="10395074" y="2197197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0E9F101D-D491-694A-92FF-B10214D09E85}"/>
                </a:ext>
              </a:extLst>
            </p:cNvPr>
            <p:cNvSpPr/>
            <p:nvPr/>
          </p:nvSpPr>
          <p:spPr>
            <a:xfrm>
              <a:off x="7598462" y="2214006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77" name="Oval 176">
              <a:extLst>
                <a:ext uri="{FF2B5EF4-FFF2-40B4-BE49-F238E27FC236}">
                  <a16:creationId xmlns:a16="http://schemas.microsoft.com/office/drawing/2014/main" id="{E7D934E0-2D28-314E-A70F-FFEF99CB06D8}"/>
                </a:ext>
              </a:extLst>
            </p:cNvPr>
            <p:cNvSpPr/>
            <p:nvPr/>
          </p:nvSpPr>
          <p:spPr>
            <a:xfrm>
              <a:off x="10243647" y="3189844"/>
              <a:ext cx="108000" cy="108064"/>
            </a:xfrm>
            <a:prstGeom prst="ellipse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02E949D-264B-F143-BDB3-8BA4373E950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997813" y="3307851"/>
              <a:ext cx="599462" cy="6318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9" name="Can 98">
              <a:extLst>
                <a:ext uri="{FF2B5EF4-FFF2-40B4-BE49-F238E27FC236}">
                  <a16:creationId xmlns:a16="http://schemas.microsoft.com/office/drawing/2014/main" id="{B75DD92E-51D2-6449-84F9-DFDC63E32AD7}"/>
                </a:ext>
              </a:extLst>
            </p:cNvPr>
            <p:cNvSpPr/>
            <p:nvPr/>
          </p:nvSpPr>
          <p:spPr>
            <a:xfrm rot="5400000">
              <a:off x="3495615" y="3091294"/>
              <a:ext cx="108064" cy="430870"/>
            </a:xfrm>
            <a:prstGeom prst="can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endParaRPr lang="en-CH" dirty="0">
                <a:solidFill>
                  <a:schemeClr val="tx1"/>
                </a:solidFill>
              </a:endParaRPr>
            </a:p>
          </p:txBody>
        </p:sp>
        <p:sp>
          <p:nvSpPr>
            <p:cNvPr id="72" name="Can 71">
              <a:extLst>
                <a:ext uri="{FF2B5EF4-FFF2-40B4-BE49-F238E27FC236}">
                  <a16:creationId xmlns:a16="http://schemas.microsoft.com/office/drawing/2014/main" id="{45D37984-79DB-8042-981D-FC560B298035}"/>
                </a:ext>
              </a:extLst>
            </p:cNvPr>
            <p:cNvSpPr/>
            <p:nvPr/>
          </p:nvSpPr>
          <p:spPr>
            <a:xfrm rot="5400000">
              <a:off x="1088762" y="1905114"/>
              <a:ext cx="245963" cy="309139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74" name="Can 73">
              <a:extLst>
                <a:ext uri="{FF2B5EF4-FFF2-40B4-BE49-F238E27FC236}">
                  <a16:creationId xmlns:a16="http://schemas.microsoft.com/office/drawing/2014/main" id="{7255F4F2-AE3B-4A44-AEF8-39CC8AB574B8}"/>
                </a:ext>
              </a:extLst>
            </p:cNvPr>
            <p:cNvSpPr/>
            <p:nvPr/>
          </p:nvSpPr>
          <p:spPr>
            <a:xfrm rot="5400000">
              <a:off x="788543" y="1991082"/>
              <a:ext cx="245963" cy="137204"/>
            </a:xfrm>
            <a:prstGeom prst="can">
              <a:avLst>
                <a:gd name="adj" fmla="val 4050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498CD523-215B-2C4C-85AD-4BA9325270BD}"/>
                </a:ext>
              </a:extLst>
            </p:cNvPr>
            <p:cNvCxnSpPr>
              <a:stCxn id="72" idx="1"/>
            </p:cNvCxnSpPr>
            <p:nvPr/>
          </p:nvCxnSpPr>
          <p:spPr>
            <a:xfrm flipV="1">
              <a:off x="1366313" y="2059683"/>
              <a:ext cx="10755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3F1A70AC-D0D4-084A-BCD7-CCBBCB2C26DB}"/>
                </a:ext>
              </a:extLst>
            </p:cNvPr>
            <p:cNvCxnSpPr/>
            <p:nvPr/>
          </p:nvCxnSpPr>
          <p:spPr>
            <a:xfrm flipV="1">
              <a:off x="968918" y="2061614"/>
              <a:ext cx="107550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Can 78">
              <a:extLst>
                <a:ext uri="{FF2B5EF4-FFF2-40B4-BE49-F238E27FC236}">
                  <a16:creationId xmlns:a16="http://schemas.microsoft.com/office/drawing/2014/main" id="{2209F938-4561-EF4F-BB1E-31DD652470DB}"/>
                </a:ext>
              </a:extLst>
            </p:cNvPr>
            <p:cNvSpPr/>
            <p:nvPr/>
          </p:nvSpPr>
          <p:spPr>
            <a:xfrm rot="5400000">
              <a:off x="1967617" y="1608753"/>
              <a:ext cx="245963" cy="901862"/>
            </a:xfrm>
            <a:prstGeom prst="can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CH" dirty="0">
                  <a:solidFill>
                    <a:schemeClr val="tx1"/>
                  </a:solidFill>
                </a:rPr>
                <a:t>eLinac</a:t>
              </a:r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449FFC9A-7CDD-A14A-AE76-E3DAA1204F18}"/>
                </a:ext>
              </a:extLst>
            </p:cNvPr>
            <p:cNvSpPr/>
            <p:nvPr/>
          </p:nvSpPr>
          <p:spPr>
            <a:xfrm>
              <a:off x="6471966" y="1927808"/>
              <a:ext cx="313130" cy="24099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224A3706-90BB-1A40-B6A7-AADD9BA717BE}"/>
                </a:ext>
              </a:extLst>
            </p:cNvPr>
            <p:cNvSpPr/>
            <p:nvPr/>
          </p:nvSpPr>
          <p:spPr>
            <a:xfrm>
              <a:off x="9814938" y="2186950"/>
              <a:ext cx="313130" cy="128557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EC18B1D3-5A3B-B949-A64A-659B06A17685}"/>
                </a:ext>
              </a:extLst>
            </p:cNvPr>
            <p:cNvSpPr txBox="1"/>
            <p:nvPr/>
          </p:nvSpPr>
          <p:spPr>
            <a:xfrm>
              <a:off x="9763985" y="2286112"/>
              <a:ext cx="43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EC</a:t>
              </a: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2C1DADC0-CF64-494E-B4BD-341D64DCADF8}"/>
                </a:ext>
              </a:extLst>
            </p:cNvPr>
            <p:cNvSpPr txBox="1"/>
            <p:nvPr/>
          </p:nvSpPr>
          <p:spPr>
            <a:xfrm>
              <a:off x="2950114" y="2607592"/>
              <a:ext cx="4393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BC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CBCFCF-1CA6-3E4D-AEAD-C2B4678F9E18}"/>
                </a:ext>
              </a:extLst>
            </p:cNvPr>
            <p:cNvSpPr/>
            <p:nvPr/>
          </p:nvSpPr>
          <p:spPr>
            <a:xfrm>
              <a:off x="2612798" y="2229830"/>
              <a:ext cx="1217189" cy="1199170"/>
            </a:xfrm>
            <a:prstGeom prst="rect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H"/>
            </a:p>
          </p:txBody>
        </p:sp>
        <p:sp>
          <p:nvSpPr>
            <p:cNvPr id="105" name="TextBox 104">
              <a:extLst>
                <a:ext uri="{FF2B5EF4-FFF2-40B4-BE49-F238E27FC236}">
                  <a16:creationId xmlns:a16="http://schemas.microsoft.com/office/drawing/2014/main" id="{1929DC9E-C3FD-A84E-87F2-3FA14C64FC15}"/>
                </a:ext>
              </a:extLst>
            </p:cNvPr>
            <p:cNvSpPr txBox="1"/>
            <p:nvPr/>
          </p:nvSpPr>
          <p:spPr>
            <a:xfrm>
              <a:off x="2825935" y="1671248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1.54 GeV</a:t>
              </a:r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590DC6D0-09C9-C249-BE06-02D586E56575}"/>
                </a:ext>
              </a:extLst>
            </p:cNvPr>
            <p:cNvSpPr txBox="1"/>
            <p:nvPr/>
          </p:nvSpPr>
          <p:spPr>
            <a:xfrm>
              <a:off x="6320441" y="1617068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6 GeV</a:t>
              </a:r>
            </a:p>
          </p:txBody>
        </p:sp>
        <p:sp>
          <p:nvSpPr>
            <p:cNvPr id="107" name="TextBox 106">
              <a:extLst>
                <a:ext uri="{FF2B5EF4-FFF2-40B4-BE49-F238E27FC236}">
                  <a16:creationId xmlns:a16="http://schemas.microsoft.com/office/drawing/2014/main" id="{41259CC4-5E19-0D49-B37E-80F31344AB37}"/>
                </a:ext>
              </a:extLst>
            </p:cNvPr>
            <p:cNvSpPr txBox="1"/>
            <p:nvPr/>
          </p:nvSpPr>
          <p:spPr>
            <a:xfrm>
              <a:off x="10309589" y="1912032"/>
              <a:ext cx="11091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1.54 GeV</a:t>
              </a:r>
            </a:p>
          </p:txBody>
        </p:sp>
        <p:sp>
          <p:nvSpPr>
            <p:cNvPr id="108" name="TextBox 107">
              <a:extLst>
                <a:ext uri="{FF2B5EF4-FFF2-40B4-BE49-F238E27FC236}">
                  <a16:creationId xmlns:a16="http://schemas.microsoft.com/office/drawing/2014/main" id="{CE179CBA-4ACF-C749-845E-DE2151EB340E}"/>
                </a:ext>
              </a:extLst>
            </p:cNvPr>
            <p:cNvSpPr txBox="1"/>
            <p:nvPr/>
          </p:nvSpPr>
          <p:spPr>
            <a:xfrm>
              <a:off x="7757385" y="2428610"/>
              <a:ext cx="117707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Positron source</a:t>
              </a: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2FBCC776-7919-054E-BC96-AF70873FE3D3}"/>
                </a:ext>
              </a:extLst>
            </p:cNvPr>
            <p:cNvSpPr txBox="1"/>
            <p:nvPr/>
          </p:nvSpPr>
          <p:spPr>
            <a:xfrm>
              <a:off x="750245" y="1381505"/>
              <a:ext cx="102115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600" dirty="0"/>
                <a:t>Electron source</a:t>
              </a:r>
            </a:p>
          </p:txBody>
        </p:sp>
        <p:sp>
          <p:nvSpPr>
            <p:cNvPr id="3" name="Can 10">
              <a:extLst>
                <a:ext uri="{FF2B5EF4-FFF2-40B4-BE49-F238E27FC236}">
                  <a16:creationId xmlns:a16="http://schemas.microsoft.com/office/drawing/2014/main" id="{20E5F512-0A4C-94BB-B2D0-D40B211B3EF0}"/>
                </a:ext>
              </a:extLst>
            </p:cNvPr>
            <p:cNvSpPr/>
            <p:nvPr/>
          </p:nvSpPr>
          <p:spPr>
            <a:xfrm rot="5400000">
              <a:off x="9579039" y="158470"/>
              <a:ext cx="265264" cy="3276163"/>
            </a:xfrm>
            <a:prstGeom prst="can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GB" dirty="0">
                  <a:solidFill>
                    <a:schemeClr val="tx1"/>
                  </a:solidFill>
                </a:rPr>
                <a:t>HE Linac</a:t>
              </a:r>
              <a:endParaRPr lang="en-CH" dirty="0">
                <a:solidFill>
                  <a:schemeClr val="tx1"/>
                </a:solidFill>
              </a:endParaRPr>
            </a:p>
          </p:txBody>
        </p: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CEAA6375-DA01-F088-5130-6BCEF3B8A224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>
              <a:off x="11349753" y="1796552"/>
              <a:ext cx="454929" cy="43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22463A1D-FAAF-7DFA-0F0B-0F94ED4A3F1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87503" y="1535367"/>
              <a:ext cx="640586" cy="257262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B70ADB2-73C7-5682-A302-8C7AF4E775C2}"/>
                </a:ext>
              </a:extLst>
            </p:cNvPr>
            <p:cNvSpPr txBox="1"/>
            <p:nvPr/>
          </p:nvSpPr>
          <p:spPr>
            <a:xfrm>
              <a:off x="11440900" y="1524231"/>
              <a:ext cx="6870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H" sz="1200" dirty="0"/>
                <a:t>BR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4896E33-7CC0-2E49-71AB-4FF828B32A22}"/>
                </a:ext>
              </a:extLst>
            </p:cNvPr>
            <p:cNvSpPr txBox="1"/>
            <p:nvPr/>
          </p:nvSpPr>
          <p:spPr>
            <a:xfrm>
              <a:off x="11312857" y="1297147"/>
              <a:ext cx="81508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/>
                <a:t>20</a:t>
              </a:r>
              <a:r>
                <a:rPr lang="en-CH" sz="1200" dirty="0"/>
                <a:t> GeV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5D7E686-6F82-46BE-2BFE-BBE826E1D8AE}"/>
                </a:ext>
              </a:extLst>
            </p:cNvPr>
            <p:cNvSpPr txBox="1"/>
            <p:nvPr/>
          </p:nvSpPr>
          <p:spPr>
            <a:xfrm>
              <a:off x="1668982" y="1330183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DE4394-5DD2-5B4D-139C-A675DEE684AE}"/>
                </a:ext>
              </a:extLst>
            </p:cNvPr>
            <p:cNvSpPr txBox="1"/>
            <p:nvPr/>
          </p:nvSpPr>
          <p:spPr>
            <a:xfrm>
              <a:off x="4616154" y="1330182"/>
              <a:ext cx="114646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GHz</a:t>
              </a:r>
            </a:p>
            <a:p>
              <a:r>
                <a:rPr lang="en-US" dirty="0"/>
                <a:t>2 x 200 Hz</a:t>
              </a:r>
              <a:endParaRPr lang="en-GB" dirty="0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1EC9646-15C7-2BB0-939F-374EB9EB6295}"/>
                </a:ext>
              </a:extLst>
            </p:cNvPr>
            <p:cNvSpPr txBox="1"/>
            <p:nvPr/>
          </p:nvSpPr>
          <p:spPr>
            <a:xfrm>
              <a:off x="9241704" y="966544"/>
              <a:ext cx="142378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2.8 – 5.6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1E3B6B-AC88-C43F-5A31-A5AF7A3CC5BD}"/>
                </a:ext>
              </a:extLst>
            </p:cNvPr>
            <p:cNvSpPr txBox="1"/>
            <p:nvPr/>
          </p:nvSpPr>
          <p:spPr>
            <a:xfrm>
              <a:off x="8736333" y="2407349"/>
              <a:ext cx="91082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2.0 GHz</a:t>
              </a:r>
            </a:p>
            <a:p>
              <a:r>
                <a:rPr lang="en-US" dirty="0"/>
                <a:t>200 Hz</a:t>
              </a:r>
              <a:endParaRPr lang="en-GB" dirty="0"/>
            </a:p>
          </p:txBody>
        </p:sp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A4AE-8663-06D3-2449-FF52CD580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704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ABAECC-096E-D6D4-D2BA-EF15A081C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Parameters at BR injection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F4A89C-3ADA-7DA3-720F-A5695AF2B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BC22B-B171-4432-A8A5-258AC94485F7}" type="datetime1">
              <a:rPr lang="en-GB" smtClean="0"/>
              <a:t>18/04/2023</a:t>
            </a:fld>
            <a:endParaRPr lang="en-GB"/>
          </a:p>
        </p:txBody>
      </p:sp>
      <p:graphicFrame>
        <p:nvGraphicFramePr>
          <p:cNvPr id="6" name="Content Placeholder 3">
            <a:extLst>
              <a:ext uri="{FF2B5EF4-FFF2-40B4-BE49-F238E27FC236}">
                <a16:creationId xmlns:a16="http://schemas.microsoft.com/office/drawing/2014/main" id="{929D8F5C-1881-98BB-2700-1011048F11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3950816"/>
              </p:ext>
            </p:extLst>
          </p:nvPr>
        </p:nvGraphicFramePr>
        <p:xfrm>
          <a:off x="754174" y="1440180"/>
          <a:ext cx="10831433" cy="3977640"/>
        </p:xfrm>
        <a:graphic>
          <a:graphicData uri="http://schemas.openxmlformats.org/drawingml/2006/table">
            <a:tbl>
              <a:tblPr firstRow="1" bandRow="1"/>
              <a:tblGrid>
                <a:gridCol w="4196594">
                  <a:extLst>
                    <a:ext uri="{9D8B030D-6E8A-4147-A177-3AD203B41FA5}">
                      <a16:colId xmlns:a16="http://schemas.microsoft.com/office/drawing/2014/main" val="2353780550"/>
                    </a:ext>
                  </a:extLst>
                </a:gridCol>
                <a:gridCol w="1574381">
                  <a:extLst>
                    <a:ext uri="{9D8B030D-6E8A-4147-A177-3AD203B41FA5}">
                      <a16:colId xmlns:a16="http://schemas.microsoft.com/office/drawing/2014/main" val="2888243994"/>
                    </a:ext>
                  </a:extLst>
                </a:gridCol>
                <a:gridCol w="1547446">
                  <a:extLst>
                    <a:ext uri="{9D8B030D-6E8A-4147-A177-3AD203B41FA5}">
                      <a16:colId xmlns:a16="http://schemas.microsoft.com/office/drawing/2014/main" val="3439235140"/>
                    </a:ext>
                  </a:extLst>
                </a:gridCol>
                <a:gridCol w="3513012">
                  <a:extLst>
                    <a:ext uri="{9D8B030D-6E8A-4147-A177-3AD203B41FA5}">
                      <a16:colId xmlns:a16="http://schemas.microsoft.com/office/drawing/2014/main" val="245334716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parameter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Baseline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Alternative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Comments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277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Ring for injection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SPS or PBR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Destination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894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Injection energy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Fixed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24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population [1e10]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2.5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 </a:t>
                      </a:r>
                      <a:r>
                        <a:rPr lang="en-US" dirty="0" err="1"/>
                        <a:t>nC</a:t>
                      </a: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13383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Number of bunches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93213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Repetition rate [Hz]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22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spacing [ns]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25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Sub-harmonics of 400 MHz, 2.5ns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16110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b="0" dirty="0"/>
                        <a:t>Normalized</a:t>
                      </a:r>
                      <a:r>
                        <a:rPr lang="en-US" b="0" baseline="0" dirty="0"/>
                        <a:t> t</a:t>
                      </a:r>
                      <a:r>
                        <a:rPr lang="en-US" b="0" dirty="0"/>
                        <a:t>ransverse</a:t>
                      </a:r>
                      <a:r>
                        <a:rPr lang="en-US" b="0" baseline="0" dirty="0"/>
                        <a:t> emittances (RMS): </a:t>
                      </a:r>
                      <a:r>
                        <a:rPr lang="el-GR" b="0" baseline="0" dirty="0"/>
                        <a:t>γ</a:t>
                      </a:r>
                      <a:r>
                        <a:rPr lang="en-US" b="0" baseline="0" dirty="0" err="1"/>
                        <a:t>ε_x,y</a:t>
                      </a:r>
                      <a:r>
                        <a:rPr lang="en-US" b="0" baseline="0" dirty="0"/>
                        <a:t> [um]</a:t>
                      </a:r>
                      <a:endParaRPr lang="en-GB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&lt;10, &lt;10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69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spread (RMS)</a:t>
                      </a:r>
                      <a:r>
                        <a:rPr lang="en-US" baseline="0" dirty="0"/>
                        <a:t> [%]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~0.1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 be adjusted by energy compressor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567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length (RMS) [mm]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~1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424909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BECAF4C3-506A-0C6F-7DE5-4122BAF1A29B}"/>
              </a:ext>
            </a:extLst>
          </p:cNvPr>
          <p:cNvSpPr txBox="1"/>
          <p:nvPr/>
        </p:nvSpPr>
        <p:spPr>
          <a:xfrm>
            <a:off x="1664344" y="5563919"/>
            <a:ext cx="78259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Stability at injection in BR for bunch length ~ 1 mm will be studied by BR team.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longer bunches are required, TL will be adapted to stretch them.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FF3ABE5-FC02-F7B4-0344-F0F3EFDAB0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4849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E6100-9B1A-4CE9-86FC-D5EFC3B0D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Nominal beam parameter evolution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13BC4D-DBA0-4113-9685-045869306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28A68-0C8D-44DF-A796-BFC7A73E0982}" type="datetime1">
              <a:rPr lang="en-GB" smtClean="0"/>
              <a:t>18/04/2023</a:t>
            </a:fld>
            <a:endParaRPr lang="en-GB"/>
          </a:p>
        </p:txBody>
      </p:sp>
      <p:graphicFrame>
        <p:nvGraphicFramePr>
          <p:cNvPr id="9" name="Content Placeholder 3">
            <a:extLst>
              <a:ext uri="{FF2B5EF4-FFF2-40B4-BE49-F238E27FC236}">
                <a16:creationId xmlns:a16="http://schemas.microsoft.com/office/drawing/2014/main" id="{121AEC91-60CD-3233-D162-BB05124B0D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1624635"/>
              </p:ext>
            </p:extLst>
          </p:nvPr>
        </p:nvGraphicFramePr>
        <p:xfrm>
          <a:off x="387275" y="1786989"/>
          <a:ext cx="11585983" cy="3134360"/>
        </p:xfrm>
        <a:graphic>
          <a:graphicData uri="http://schemas.openxmlformats.org/drawingml/2006/table">
            <a:tbl>
              <a:tblPr firstRow="1" bandRow="1"/>
              <a:tblGrid>
                <a:gridCol w="3285174">
                  <a:extLst>
                    <a:ext uri="{9D8B030D-6E8A-4147-A177-3AD203B41FA5}">
                      <a16:colId xmlns:a16="http://schemas.microsoft.com/office/drawing/2014/main" val="2353780550"/>
                    </a:ext>
                  </a:extLst>
                </a:gridCol>
                <a:gridCol w="1028335">
                  <a:extLst>
                    <a:ext uri="{9D8B030D-6E8A-4147-A177-3AD203B41FA5}">
                      <a16:colId xmlns:a16="http://schemas.microsoft.com/office/drawing/2014/main" val="3807112339"/>
                    </a:ext>
                  </a:extLst>
                </a:gridCol>
                <a:gridCol w="1176769">
                  <a:extLst>
                    <a:ext uri="{9D8B030D-6E8A-4147-A177-3AD203B41FA5}">
                      <a16:colId xmlns:a16="http://schemas.microsoft.com/office/drawing/2014/main" val="2888243994"/>
                    </a:ext>
                  </a:extLst>
                </a:gridCol>
                <a:gridCol w="1156636">
                  <a:extLst>
                    <a:ext uri="{9D8B030D-6E8A-4147-A177-3AD203B41FA5}">
                      <a16:colId xmlns:a16="http://schemas.microsoft.com/office/drawing/2014/main" val="3439235140"/>
                    </a:ext>
                  </a:extLst>
                </a:gridCol>
                <a:gridCol w="1156636">
                  <a:extLst>
                    <a:ext uri="{9D8B030D-6E8A-4147-A177-3AD203B41FA5}">
                      <a16:colId xmlns:a16="http://schemas.microsoft.com/office/drawing/2014/main" val="2628789761"/>
                    </a:ext>
                  </a:extLst>
                </a:gridCol>
                <a:gridCol w="1156636">
                  <a:extLst>
                    <a:ext uri="{9D8B030D-6E8A-4147-A177-3AD203B41FA5}">
                      <a16:colId xmlns:a16="http://schemas.microsoft.com/office/drawing/2014/main" val="581305773"/>
                    </a:ext>
                  </a:extLst>
                </a:gridCol>
                <a:gridCol w="2625797">
                  <a:extLst>
                    <a:ext uri="{9D8B030D-6E8A-4147-A177-3AD203B41FA5}">
                      <a16:colId xmlns:a16="http://schemas.microsoft.com/office/drawing/2014/main" val="245334716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parameter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e-source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 err="1"/>
                        <a:t>eLinac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Common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bg1"/>
                          </a:solidFill>
                        </a:rPr>
                        <a:t>HE </a:t>
                      </a:r>
                      <a:r>
                        <a:rPr lang="en-GB" dirty="0" err="1">
                          <a:solidFill>
                            <a:schemeClr val="bg1"/>
                          </a:solidFill>
                        </a:rPr>
                        <a:t>linac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TL</a:t>
                      </a:r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comments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622774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Injection energy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~0.2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1.54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6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338948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gain [GeV]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~0.2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~1.52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4.46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14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672493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Extraction Bunch population, (charge) [1e10, (</a:t>
                      </a:r>
                      <a:r>
                        <a:rPr lang="en-US" dirty="0" err="1"/>
                        <a:t>nC</a:t>
                      </a:r>
                      <a:r>
                        <a:rPr lang="en-US" dirty="0"/>
                        <a:t>)]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4.13,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(5.0)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3.0,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(4.8)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2.88,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(4.6)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2.75,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/>
                        <a:t>(4.4)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2.5,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/>
                        <a:t>(4.0)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5% margin on each step. 10% for TL+BR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994222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Extraction </a:t>
                      </a:r>
                      <a:r>
                        <a:rPr lang="en-US" b="0" dirty="0"/>
                        <a:t>Normalized</a:t>
                      </a:r>
                      <a:r>
                        <a:rPr lang="en-US" b="0" baseline="0" dirty="0"/>
                        <a:t> t</a:t>
                      </a:r>
                      <a:r>
                        <a:rPr lang="en-US" b="0" dirty="0"/>
                        <a:t>ransverse</a:t>
                      </a:r>
                      <a:r>
                        <a:rPr lang="en-US" b="0" baseline="0" dirty="0"/>
                        <a:t> emittances (RMS): </a:t>
                      </a:r>
                      <a:r>
                        <a:rPr lang="el-GR" b="0" baseline="0" dirty="0"/>
                        <a:t>γ</a:t>
                      </a:r>
                      <a:r>
                        <a:rPr lang="en-US" b="0" baseline="0" dirty="0" err="1"/>
                        <a:t>ε_x,y</a:t>
                      </a:r>
                      <a:r>
                        <a:rPr lang="en-US" b="0" baseline="0" dirty="0"/>
                        <a:t> [um]</a:t>
                      </a:r>
                      <a:endParaRPr lang="en-GB" b="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&lt;4.0</a:t>
                      </a:r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</a:t>
                      </a:r>
                      <a:r>
                        <a:rPr lang="en-GB" b="1" dirty="0">
                          <a:solidFill>
                            <a:schemeClr val="tx1"/>
                          </a:solidFill>
                        </a:rPr>
                        <a:t>5.1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&lt;6.4</a:t>
                      </a:r>
                    </a:p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0" dirty="0">
                          <a:solidFill>
                            <a:schemeClr val="tx1"/>
                          </a:solidFill>
                        </a:rPr>
                        <a:t>&lt;8</a:t>
                      </a:r>
                    </a:p>
                    <a:p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solidFill>
                            <a:schemeClr val="tx1"/>
                          </a:solidFill>
                        </a:rPr>
                        <a:t>&lt;10</a:t>
                      </a:r>
                      <a:endParaRPr lang="en-GB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20% margin on each step. 20% for TL+BR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028694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Energy spread (RMS)</a:t>
                      </a:r>
                      <a:r>
                        <a:rPr lang="en-US" baseline="0" dirty="0"/>
                        <a:t> [%]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0.1 – 0.5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Can be adjusted by energy compressor</a:t>
                      </a: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145676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r>
                        <a:rPr lang="en-US" dirty="0"/>
                        <a:t>Bunch length (RMS) [mm]</a:t>
                      </a:r>
                      <a:endParaRPr lang="en-GB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/>
                          </a:solidFill>
                        </a:rPr>
                        <a:t>1 -- 10</a:t>
                      </a:r>
                      <a:endParaRPr lang="en-GB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 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472C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5049903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34E2ECDB-DEEB-3926-748F-530081CCB896}"/>
              </a:ext>
            </a:extLst>
          </p:cNvPr>
          <p:cNvSpPr txBox="1"/>
          <p:nvPr/>
        </p:nvSpPr>
        <p:spPr>
          <a:xfrm>
            <a:off x="1719951" y="5586344"/>
            <a:ext cx="93808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Bunch length and energy spread specification are given at 20 GeV.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At lower energy stages they can be different depending on what is better for </a:t>
            </a:r>
            <a:r>
              <a:rPr lang="en-US" dirty="0" err="1"/>
              <a:t>linacs</a:t>
            </a:r>
            <a:r>
              <a:rPr lang="en-US" dirty="0"/>
              <a:t> or e-source.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CBE4C2-746B-AF71-8EE8-5BEA9F84184A}"/>
              </a:ext>
            </a:extLst>
          </p:cNvPr>
          <p:cNvSpPr/>
          <p:nvPr/>
        </p:nvSpPr>
        <p:spPr>
          <a:xfrm>
            <a:off x="4733364" y="2971799"/>
            <a:ext cx="1043491" cy="24908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FE1197-2281-E577-C463-1A1108C28598}"/>
              </a:ext>
            </a:extLst>
          </p:cNvPr>
          <p:cNvSpPr txBox="1"/>
          <p:nvPr/>
        </p:nvSpPr>
        <p:spPr>
          <a:xfrm>
            <a:off x="4719021" y="4878174"/>
            <a:ext cx="13769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Positrons from DR</a:t>
            </a:r>
            <a:endParaRPr lang="en-GB" b="1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FD62AF5-2A63-EAD8-9F60-AE0444F6C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6789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71904947-3B9D-4357-24C0-60393DB26AA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72"/>
          <a:stretch/>
        </p:blipFill>
        <p:spPr>
          <a:xfrm>
            <a:off x="276847" y="2176529"/>
            <a:ext cx="9279278" cy="4544945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EE80CC3-4EE4-E0E9-5CBE-979810464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71BE1-100B-4C0F-BF65-D215298D6663}" type="datetime1">
              <a:rPr lang="en-GB" smtClean="0"/>
              <a:t>18/04/2023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CFD2D8-81E4-6564-BEE5-BDDC55030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9033" y="281245"/>
            <a:ext cx="8322967" cy="1745641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F82F9D5A-6DA8-4E45-DBA0-029EEA810369}"/>
              </a:ext>
            </a:extLst>
          </p:cNvPr>
          <p:cNvSpPr txBox="1">
            <a:spLocks/>
          </p:cNvSpPr>
          <p:nvPr/>
        </p:nvSpPr>
        <p:spPr>
          <a:xfrm>
            <a:off x="359621" y="744752"/>
            <a:ext cx="3859618" cy="904637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CH" sz="3600" b="1" dirty="0"/>
              <a:t>E</a:t>
            </a:r>
            <a:r>
              <a:rPr lang="en-US" sz="3600" b="1" dirty="0" err="1"/>
              <a:t>lectron</a:t>
            </a:r>
            <a:r>
              <a:rPr lang="en-US" sz="3600" b="1" dirty="0"/>
              <a:t> source and pre-pre-injector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4F1DC65-956A-E16B-5283-28F8C347A076}"/>
              </a:ext>
            </a:extLst>
          </p:cNvPr>
          <p:cNvSpPr txBox="1"/>
          <p:nvPr/>
        </p:nvSpPr>
        <p:spPr>
          <a:xfrm>
            <a:off x="7225109" y="2206459"/>
            <a:ext cx="4690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Baseline Layout provide required parameters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It is being updated for 2.8 GHz and 3m long accelerating structure with A/lambda=0.15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FF0000"/>
                </a:solidFill>
              </a:rPr>
              <a:t>More details in talk by Zdenek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E7CA92D-94B4-2F8B-456A-F1F9CFBA3A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540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4DA4E3-4BFE-B23B-E767-170D6CED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RF design status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30ACBB-AFAE-F97B-AC39-177365BE64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2.0 GHz RF structure for p-</a:t>
            </a:r>
            <a:r>
              <a:rPr lang="en-US" dirty="0" err="1"/>
              <a:t>linac</a:t>
            </a:r>
            <a:r>
              <a:rPr lang="en-US" dirty="0"/>
              <a:t> is designed (Hermann, LINAC22)</a:t>
            </a:r>
          </a:p>
          <a:p>
            <a:pPr lvl="1"/>
            <a:r>
              <a:rPr lang="en-US" dirty="0"/>
              <a:t>3m long, constant aperture radius = 30mm, </a:t>
            </a:r>
          </a:p>
          <a:p>
            <a:pPr lvl="1"/>
            <a:r>
              <a:rPr lang="en-US" dirty="0"/>
              <a:t>2D-field map of full-length structure is calculated and used in BD</a:t>
            </a:r>
          </a:p>
          <a:p>
            <a:r>
              <a:rPr lang="en-US" dirty="0"/>
              <a:t>2.8 GHz RF structure for e- and c-</a:t>
            </a:r>
            <a:r>
              <a:rPr lang="en-US" dirty="0" err="1"/>
              <a:t>linacs</a:t>
            </a:r>
            <a:r>
              <a:rPr lang="en-US" dirty="0"/>
              <a:t> is designed (Hermann, LINAC22)</a:t>
            </a:r>
          </a:p>
          <a:p>
            <a:pPr lvl="1"/>
            <a:r>
              <a:rPr lang="en-US" dirty="0"/>
              <a:t>3m long, &lt;a/lambda&gt; = 0.15</a:t>
            </a:r>
          </a:p>
          <a:p>
            <a:pPr lvl="1"/>
            <a:r>
              <a:rPr lang="en-US" dirty="0"/>
              <a:t>Also, to be used in pre-pre-injector</a:t>
            </a:r>
          </a:p>
          <a:p>
            <a:r>
              <a:rPr lang="en-US" dirty="0"/>
              <a:t>C-band, 5.6 GHz RF structure is a viable option for high energy </a:t>
            </a:r>
            <a:r>
              <a:rPr lang="en-US" dirty="0" err="1"/>
              <a:t>linac</a:t>
            </a:r>
            <a:r>
              <a:rPr lang="en-US" dirty="0"/>
              <a:t> (still to be designed based on the required aperture from the BD)</a:t>
            </a:r>
          </a:p>
          <a:p>
            <a:pPr lvl="1"/>
            <a:r>
              <a:rPr lang="en-US" dirty="0"/>
              <a:t>~3m long, &lt;a/lambda&gt; ~ 0.25 (?)</a:t>
            </a:r>
          </a:p>
          <a:p>
            <a:r>
              <a:rPr lang="en-US" dirty="0"/>
              <a:t> </a:t>
            </a:r>
          </a:p>
          <a:p>
            <a:pPr lvl="1"/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808516-73C8-3F23-C25D-3FD26AA24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EBBD1D-7F81-4732-ABFD-97D4EA9A7287}" type="datetime1">
              <a:rPr lang="en-GB" smtClean="0"/>
              <a:t>18/04/2023</a:t>
            </a:fld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8551E29-2C42-78FE-0912-ED7F792D4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29789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5ADE3-7C03-3791-45FC-3F681D53F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7790"/>
            <a:ext cx="10515600" cy="1325563"/>
          </a:xfrm>
        </p:spPr>
        <p:txBody>
          <a:bodyPr/>
          <a:lstStyle/>
          <a:p>
            <a:r>
              <a:rPr lang="en-US" dirty="0"/>
              <a:t>Beam dynamics in e- and c-</a:t>
            </a:r>
            <a:r>
              <a:rPr lang="en-US" dirty="0" err="1"/>
              <a:t>linacs</a:t>
            </a:r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723D865-02E3-427B-46CB-783E9E443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985634"/>
            <a:ext cx="8313102" cy="4351338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34945BC-6964-99AE-4AD5-EE9BF3D0FB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2824" y="1194558"/>
            <a:ext cx="3430556" cy="265296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E010670-F9E9-EA9E-7723-C02897768EA1}"/>
              </a:ext>
            </a:extLst>
          </p:cNvPr>
          <p:cNvSpPr/>
          <p:nvPr/>
        </p:nvSpPr>
        <p:spPr>
          <a:xfrm>
            <a:off x="8503218" y="3521444"/>
            <a:ext cx="3530162" cy="36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C96B9B-0A6B-B266-EC1D-24097AA88B4A}"/>
              </a:ext>
            </a:extLst>
          </p:cNvPr>
          <p:cNvSpPr txBox="1"/>
          <p:nvPr/>
        </p:nvSpPr>
        <p:spPr>
          <a:xfrm>
            <a:off x="801530" y="6172964"/>
            <a:ext cx="335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Final emittance is &lt; 6.4 mm </a:t>
            </a:r>
            <a:r>
              <a:rPr lang="en-US" b="1" dirty="0" err="1"/>
              <a:t>mrad</a:t>
            </a:r>
            <a:endParaRPr lang="en-GB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1ED491-5649-A416-1E7C-9ACE989EF7E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04" t="25201" r="12798" b="36854"/>
          <a:stretch/>
        </p:blipFill>
        <p:spPr>
          <a:xfrm>
            <a:off x="5099124" y="4508885"/>
            <a:ext cx="6934256" cy="212584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3606397-6915-9EA2-2842-066D3F151FAC}"/>
              </a:ext>
            </a:extLst>
          </p:cNvPr>
          <p:cNvSpPr txBox="1"/>
          <p:nvPr/>
        </p:nvSpPr>
        <p:spPr>
          <a:xfrm>
            <a:off x="5053139" y="1753364"/>
            <a:ext cx="335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Final emittance is &lt; 5.1 mm </a:t>
            </a:r>
            <a:r>
              <a:rPr lang="en-US" b="1" dirty="0" err="1"/>
              <a:t>mrad</a:t>
            </a:r>
            <a:endParaRPr lang="en-GB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24AEDB7-5258-AE6B-406B-7E0BDC84B46F}"/>
              </a:ext>
            </a:extLst>
          </p:cNvPr>
          <p:cNvSpPr/>
          <p:nvPr/>
        </p:nvSpPr>
        <p:spPr>
          <a:xfrm>
            <a:off x="469048" y="6182155"/>
            <a:ext cx="11407394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ACA215F-8D7E-F97B-E4FC-010AB14FF23A}"/>
              </a:ext>
            </a:extLst>
          </p:cNvPr>
          <p:cNvSpPr txBox="1"/>
          <p:nvPr/>
        </p:nvSpPr>
        <p:spPr>
          <a:xfrm>
            <a:off x="355004" y="5161670"/>
            <a:ext cx="45540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More details in the talk by Simona</a:t>
            </a:r>
            <a:endParaRPr lang="en-GB" sz="2400" b="1" dirty="0">
              <a:solidFill>
                <a:srgbClr val="FF0000"/>
              </a:solidFill>
            </a:endParaRP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E73E3C9C-2045-3CC0-003A-BF72CB1F6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798CAC-F46F-449F-BD32-C07C9F238943}" type="datetime1">
              <a:rPr lang="en-GB" smtClean="0"/>
              <a:t>18/04/2023</a:t>
            </a:fld>
            <a:endParaRPr lang="en-GB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057F03C-D2A5-3ABD-4C6A-E62CAA041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258405-9FEB-4DF0-888C-11F8C2898010}" type="slidenum">
              <a:rPr lang="en-GB" smtClean="0"/>
              <a:t>9</a:t>
            </a:fld>
            <a:endParaRPr lang="en-GB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CF4B11C-5BFE-0BE7-EB95-C63FD96DB257}"/>
              </a:ext>
            </a:extLst>
          </p:cNvPr>
          <p:cNvSpPr/>
          <p:nvPr/>
        </p:nvSpPr>
        <p:spPr>
          <a:xfrm>
            <a:off x="4975330" y="1752102"/>
            <a:ext cx="3530162" cy="3601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3346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SI-Powerpoint-Master Calibri V2">
  <a:themeElements>
    <a:clrScheme name="Farbwelt des PSI">
      <a:dk1>
        <a:srgbClr val="000000"/>
      </a:dk1>
      <a:lt1>
        <a:srgbClr val="FFFFFF"/>
      </a:lt1>
      <a:dk2>
        <a:srgbClr val="000000"/>
      </a:dk2>
      <a:lt2>
        <a:srgbClr val="686868"/>
      </a:lt2>
      <a:accent1>
        <a:srgbClr val="FDCA00"/>
      </a:accent1>
      <a:accent2>
        <a:srgbClr val="EB5B00"/>
      </a:accent2>
      <a:accent3>
        <a:srgbClr val="C50006"/>
      </a:accent3>
      <a:accent4>
        <a:srgbClr val="7C204E"/>
      </a:accent4>
      <a:accent5>
        <a:srgbClr val="003B6E"/>
      </a:accent5>
      <a:accent6>
        <a:srgbClr val="197418"/>
      </a:accent6>
      <a:hlink>
        <a:srgbClr val="000000"/>
      </a:hlink>
      <a:folHlink>
        <a:srgbClr val="686868"/>
      </a:folHlink>
    </a:clrScheme>
    <a:fontScheme name="Georgia/Calibri">
      <a:majorFont>
        <a:latin typeface="Georgia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</a:spPr>
      <a:bodyPr/>
      <a:lstStyle/>
    </a:spDef>
    <a:lnDef>
      <a:spPr bwMode="auto">
        <a:xfrm>
          <a:off x="0" y="0"/>
          <a:ext cx="1" cy="1"/>
        </a:xfrm>
        <a:prstGeom prst="rect">
          <a:avLst/>
        </a:pr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  <a:txDef>
      <a:spPr bwMode="auto">
        <a:prstGeom prst="rect">
          <a:avLst/>
        </a:prstGeom>
        <a:noFill/>
      </a:spPr>
      <a:bodyPr/>
      <a:lstStyle/>
    </a:txDef>
  </a:objectDefaults>
  <a:extraClrSchemeLst>
    <a:extraClrScheme>
      <a:clrScheme name="Farbwelt des PSI">
        <a:dk1>
          <a:srgbClr val="000000"/>
        </a:dk1>
        <a:lt1>
          <a:srgbClr val="FFFFFF"/>
        </a:lt1>
        <a:dk2>
          <a:srgbClr val="000000"/>
        </a:dk2>
        <a:lt2>
          <a:srgbClr val="686868"/>
        </a:lt2>
        <a:accent1>
          <a:srgbClr val="FDCA00"/>
        </a:accent1>
        <a:accent2>
          <a:srgbClr val="EB5B00"/>
        </a:accent2>
        <a:accent3>
          <a:srgbClr val="C50006"/>
        </a:accent3>
        <a:accent4>
          <a:srgbClr val="7C204E"/>
        </a:accent4>
        <a:accent5>
          <a:srgbClr val="003B6E"/>
        </a:accent5>
        <a:accent6>
          <a:srgbClr val="197418"/>
        </a:accent6>
        <a:hlink>
          <a:srgbClr val="000000"/>
        </a:hlink>
        <a:folHlink>
          <a:srgbClr val="68686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2504</TotalTime>
  <Words>1273</Words>
  <Application>Microsoft Office PowerPoint</Application>
  <PresentationFormat>Widescreen</PresentationFormat>
  <Paragraphs>370</Paragraphs>
  <Slides>18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9" baseType="lpstr">
      <vt:lpstr>Arial</vt:lpstr>
      <vt:lpstr>Arial Narrow</vt:lpstr>
      <vt:lpstr>Calibri</vt:lpstr>
      <vt:lpstr>Calibri Light</vt:lpstr>
      <vt:lpstr>Georgia</vt:lpstr>
      <vt:lpstr>Roboto</vt:lpstr>
      <vt:lpstr>Rockwell</vt:lpstr>
      <vt:lpstr>Symbol</vt:lpstr>
      <vt:lpstr>Times</vt:lpstr>
      <vt:lpstr>Office Theme</vt:lpstr>
      <vt:lpstr>PSI-Powerpoint-Master Calibri V2</vt:lpstr>
      <vt:lpstr>WP1 status and RF design</vt:lpstr>
      <vt:lpstr>Joint WP1 meetings since last collaboration meeting</vt:lpstr>
      <vt:lpstr>Some details on Who is doing What</vt:lpstr>
      <vt:lpstr>PowerPoint Presentation</vt:lpstr>
      <vt:lpstr>Parameters at BR injection</vt:lpstr>
      <vt:lpstr>Nominal beam parameter evolution</vt:lpstr>
      <vt:lpstr>PowerPoint Presentation</vt:lpstr>
      <vt:lpstr>RF design status</vt:lpstr>
      <vt:lpstr>Beam dynamics in e- and c-linacs</vt:lpstr>
      <vt:lpstr>HE-linac beam dynamics design (work in progress)</vt:lpstr>
      <vt:lpstr>Preliminary Linac parameter summary</vt:lpstr>
      <vt:lpstr>Positron linac beam dynamics design</vt:lpstr>
      <vt:lpstr>Preliminary layout of the positron linac</vt:lpstr>
      <vt:lpstr>Layout of electron and common linacs</vt:lpstr>
      <vt:lpstr>PowerPoint Presentation</vt:lpstr>
      <vt:lpstr>Summary and milestones</vt:lpstr>
      <vt:lpstr>Back up</vt:lpstr>
      <vt:lpstr>Energy compressor after HE linac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WP1 report</dc:title>
  <dc:creator>Alexej Grudiev</dc:creator>
  <cp:lastModifiedBy>Alexej Grudiev</cp:lastModifiedBy>
  <cp:revision>157</cp:revision>
  <dcterms:created xsi:type="dcterms:W3CDTF">2021-03-11T06:45:48Z</dcterms:created>
  <dcterms:modified xsi:type="dcterms:W3CDTF">2023-04-18T16:09:27Z</dcterms:modified>
</cp:coreProperties>
</file>