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6" r:id="rId3"/>
    <p:sldId id="298" r:id="rId4"/>
    <p:sldId id="299" r:id="rId5"/>
    <p:sldId id="301" r:id="rId6"/>
    <p:sldId id="300" r:id="rId7"/>
    <p:sldId id="303" r:id="rId8"/>
    <p:sldId id="304" r:id="rId9"/>
    <p:sldId id="305" r:id="rId10"/>
    <p:sldId id="306" r:id="rId11"/>
    <p:sldId id="311" r:id="rId12"/>
    <p:sldId id="312" r:id="rId13"/>
    <p:sldId id="310" r:id="rId14"/>
    <p:sldId id="309" r:id="rId15"/>
    <p:sldId id="297" r:id="rId16"/>
    <p:sldId id="314" r:id="rId17"/>
    <p:sldId id="302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F"/>
    <a:srgbClr val="365B9D"/>
    <a:srgbClr val="073A6C"/>
    <a:srgbClr val="008B3E"/>
    <a:srgbClr val="C6FF92"/>
    <a:srgbClr val="89C506"/>
    <a:srgbClr val="C4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/>
    <p:restoredTop sz="92381" autoAdjust="0"/>
  </p:normalViewPr>
  <p:slideViewPr>
    <p:cSldViewPr snapToGrid="0" snapToObjects="1">
      <p:cViewPr varScale="1">
        <p:scale>
          <a:sx n="118" d="100"/>
          <a:sy n="118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970F-7A8F-C943-B081-3A2E66C70E1A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DC074-4A33-E94F-8BB7-407FE007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2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BBFC-3BDF-D146-B226-74053365A0A0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59C87-6A4A-2B41-8FAF-BD33A125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74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86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dirty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1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7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H" dirty="0">
                <a:solidFill>
                  <a:srgbClr val="0055A0"/>
                </a:solidFill>
                <a:latin typeface="Arial"/>
              </a:rPr>
              <a:t>Click to edit Master title style</a:t>
            </a:r>
            <a:endParaRPr lang="en-US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73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>
                <a:solidFill>
                  <a:srgbClr val="004D7F"/>
                </a:solidFill>
              </a:defRPr>
            </a:lvl1pPr>
          </a:lstStyle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300"/>
              </a:spcBef>
              <a:buFont typeface="Courier New"/>
              <a:buChar char="o"/>
              <a:defRPr sz="1800" b="0">
                <a:solidFill>
                  <a:srgbClr val="004D7F"/>
                </a:solidFill>
              </a:defRPr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>
                <a:solidFill>
                  <a:srgbClr val="004D7F"/>
                </a:solidFill>
              </a:defRPr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700">
                <a:solidFill>
                  <a:srgbClr val="004D7F"/>
                </a:solidFill>
              </a:defRPr>
            </a:lvl3pPr>
            <a:lvl4pPr>
              <a:defRPr>
                <a:solidFill>
                  <a:srgbClr val="004D7F"/>
                </a:solidFill>
              </a:defRPr>
            </a:lvl4pPr>
            <a:lvl5pPr>
              <a:defRPr>
                <a:solidFill>
                  <a:srgbClr val="004D7F"/>
                </a:solidFill>
              </a:defRPr>
            </a:lvl5pPr>
          </a:lstStyle>
          <a:p>
            <a:pPr lvl="0" eaLnBrk="1" latinLnBrk="0" hangingPunct="1"/>
            <a:r>
              <a:rPr lang="fr-CH" dirty="0"/>
              <a:t>Cliquez pour modifier les styles du texte du masque</a:t>
            </a:r>
          </a:p>
          <a:p>
            <a:pPr lvl="1" eaLnBrk="1" latinLnBrk="0" hangingPunct="1"/>
            <a:r>
              <a:rPr lang="fr-CH" dirty="0"/>
              <a:t>Deuxième niveau</a:t>
            </a:r>
          </a:p>
          <a:p>
            <a:pPr lvl="2" eaLnBrk="1" latinLnBrk="0" hangingPunct="1"/>
            <a:r>
              <a:rPr lang="fr-CH" dirty="0"/>
              <a:t>Troisième niveau</a:t>
            </a:r>
          </a:p>
          <a:p>
            <a:pPr lvl="3" eaLnBrk="1" latinLnBrk="0" hangingPunct="1"/>
            <a:r>
              <a:rPr lang="fr-CH" dirty="0"/>
              <a:t>Quatrième niveau</a:t>
            </a:r>
          </a:p>
          <a:p>
            <a:pPr lvl="4" eaLnBrk="1" latinLnBrk="0" hangingPunct="1"/>
            <a:r>
              <a:rPr lang="fr-CH" dirty="0"/>
              <a:t>Cinquième niveau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E8410FA5-F5B8-5245-060B-73DE0B162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4667" y="252975"/>
            <a:ext cx="1401417" cy="4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2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3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8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noProof="0" dirty="0" err="1"/>
              <a:t>Cliquez</a:t>
            </a:r>
            <a:r>
              <a:rPr kumimoji="0" lang="en-US" noProof="0" dirty="0"/>
              <a:t> pour modifier les styles du </a:t>
            </a:r>
            <a:r>
              <a:rPr kumimoji="0" lang="en-US" noProof="0" dirty="0" err="1"/>
              <a:t>texte</a:t>
            </a:r>
            <a:r>
              <a:rPr kumimoji="0" lang="en-US" noProof="0" dirty="0"/>
              <a:t> du masque</a:t>
            </a:r>
          </a:p>
          <a:p>
            <a:pPr lvl="1" eaLnBrk="1" latinLnBrk="0" hangingPunct="1"/>
            <a:r>
              <a:rPr kumimoji="0" lang="en-US" noProof="0" dirty="0" err="1"/>
              <a:t>Deuxième</a:t>
            </a:r>
            <a:r>
              <a:rPr kumimoji="0" lang="en-US" noProof="0" dirty="0"/>
              <a:t> </a:t>
            </a:r>
            <a:r>
              <a:rPr kumimoji="0" lang="en-US" noProof="0" dirty="0" err="1"/>
              <a:t>niveau</a:t>
            </a:r>
            <a:endParaRPr kumimoji="0" lang="en-US" noProof="0" dirty="0"/>
          </a:p>
          <a:p>
            <a:pPr lvl="2" eaLnBrk="1" latinLnBrk="0" hangingPunct="1"/>
            <a:r>
              <a:rPr kumimoji="0" lang="en-US" noProof="0" dirty="0" err="1"/>
              <a:t>Troisième</a:t>
            </a:r>
            <a:r>
              <a:rPr kumimoji="0" lang="en-US" noProof="0" dirty="0"/>
              <a:t> </a:t>
            </a:r>
            <a:r>
              <a:rPr kumimoji="0" lang="en-US" noProof="0" dirty="0" err="1"/>
              <a:t>niveau</a:t>
            </a:r>
            <a:endParaRPr kumimoji="0" lang="en-US" noProof="0" dirty="0"/>
          </a:p>
          <a:p>
            <a:pPr lvl="3" eaLnBrk="1" latinLnBrk="0" hangingPunct="1"/>
            <a:r>
              <a:rPr kumimoji="0" lang="en-US" noProof="0" dirty="0" err="1"/>
              <a:t>Quatrième</a:t>
            </a:r>
            <a:r>
              <a:rPr kumimoji="0" lang="en-US" noProof="0" dirty="0"/>
              <a:t> </a:t>
            </a:r>
            <a:r>
              <a:rPr kumimoji="0" lang="en-US" noProof="0" dirty="0" err="1"/>
              <a:t>niveau</a:t>
            </a:r>
            <a:endParaRPr kumimoji="0" lang="en-US" noProof="0" dirty="0"/>
          </a:p>
          <a:p>
            <a:pPr lvl="4" eaLnBrk="1" latinLnBrk="0" hangingPunct="1"/>
            <a:r>
              <a:rPr kumimoji="0" lang="en-US" noProof="0" dirty="0" err="1"/>
              <a:t>Cinquième</a:t>
            </a:r>
            <a:r>
              <a:rPr kumimoji="0" lang="en-US" noProof="0" dirty="0"/>
              <a:t> </a:t>
            </a:r>
            <a:r>
              <a:rPr kumimoji="0" lang="en-US" noProof="0" dirty="0" err="1"/>
              <a:t>niveau</a:t>
            </a:r>
            <a:endParaRPr kumimoji="0" lang="en-US" noProof="0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5A0">
                    <a:tint val="75000"/>
                  </a:srgbClr>
                </a:solidFill>
                <a:latin typeface="Arial"/>
              </a:rPr>
              <a:t>IPP team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 defTabSz="914400"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6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972767"/>
            <a:ext cx="8350306" cy="4938176"/>
          </a:xfrm>
        </p:spPr>
        <p:txBody>
          <a:bodyPr>
            <a:normAutofit/>
          </a:bodyPr>
          <a:lstStyle/>
          <a:p>
            <a:pPr algn="ctr"/>
            <a:br>
              <a:rPr lang="en-US" sz="3600" b="1" dirty="0">
                <a:solidFill>
                  <a:srgbClr val="004D7F"/>
                </a:solidFill>
              </a:rPr>
            </a:br>
            <a:r>
              <a:rPr lang="en-US" sz="3600" b="1" dirty="0">
                <a:solidFill>
                  <a:srgbClr val="004D7F"/>
                </a:solidFill>
              </a:rPr>
              <a:t>SPS as FCC-</a:t>
            </a:r>
            <a:r>
              <a:rPr lang="en-US" sz="3600" b="1" dirty="0" err="1">
                <a:solidFill>
                  <a:srgbClr val="004D7F"/>
                </a:solidFill>
              </a:rPr>
              <a:t>ee</a:t>
            </a:r>
            <a:r>
              <a:rPr lang="en-US" sz="3600" b="1" dirty="0">
                <a:solidFill>
                  <a:srgbClr val="004D7F"/>
                </a:solidFill>
              </a:rPr>
              <a:t> pre-booster</a:t>
            </a:r>
            <a:br>
              <a:rPr lang="en-US" sz="3600" b="1" dirty="0">
                <a:solidFill>
                  <a:srgbClr val="004D7F"/>
                </a:solidFill>
              </a:rPr>
            </a:br>
            <a:br>
              <a:rPr lang="en-US" sz="3500" dirty="0">
                <a:solidFill>
                  <a:srgbClr val="004D7F"/>
                </a:solidFill>
              </a:rPr>
            </a:br>
            <a:r>
              <a:rPr lang="en-US" sz="2400" dirty="0">
                <a:solidFill>
                  <a:srgbClr val="004D7F"/>
                </a:solidFill>
              </a:rPr>
              <a:t>H. Bartosik, O. </a:t>
            </a:r>
            <a:r>
              <a:rPr lang="en-US" sz="2400" dirty="0" err="1">
                <a:solidFill>
                  <a:srgbClr val="004D7F"/>
                </a:solidFill>
              </a:rPr>
              <a:t>Etisken</a:t>
            </a:r>
            <a:r>
              <a:rPr lang="en-US" sz="2400" dirty="0">
                <a:solidFill>
                  <a:srgbClr val="004D7F"/>
                </a:solidFill>
              </a:rPr>
              <a:t>, Y. </a:t>
            </a:r>
            <a:r>
              <a:rPr lang="en-US" sz="2400" dirty="0" err="1">
                <a:solidFill>
                  <a:srgbClr val="004D7F"/>
                </a:solidFill>
              </a:rPr>
              <a:t>Papaphilippou</a:t>
            </a:r>
            <a:br>
              <a:rPr lang="en-US" sz="2400" dirty="0">
                <a:solidFill>
                  <a:srgbClr val="004D7F"/>
                </a:solidFill>
              </a:rPr>
            </a:br>
            <a:br>
              <a:rPr lang="en-US" sz="2400" dirty="0">
                <a:solidFill>
                  <a:srgbClr val="004D7F"/>
                </a:solidFill>
              </a:rPr>
            </a:br>
            <a:r>
              <a:rPr lang="en-US" sz="2000" dirty="0">
                <a:solidFill>
                  <a:srgbClr val="004D7F"/>
                </a:solidFill>
              </a:rPr>
              <a:t>CHART Collaboration meeting</a:t>
            </a:r>
            <a:br>
              <a:rPr lang="en-US" sz="2000" dirty="0">
                <a:solidFill>
                  <a:srgbClr val="004D7F"/>
                </a:solidFill>
              </a:rPr>
            </a:br>
            <a:r>
              <a:rPr lang="en-US" sz="2000" dirty="0">
                <a:solidFill>
                  <a:srgbClr val="004D7F"/>
                </a:solidFill>
              </a:rPr>
              <a:t>FCC-</a:t>
            </a:r>
            <a:r>
              <a:rPr lang="en-US" sz="2000" dirty="0" err="1">
                <a:solidFill>
                  <a:srgbClr val="004D7F"/>
                </a:solidFill>
              </a:rPr>
              <a:t>ee</a:t>
            </a:r>
            <a:r>
              <a:rPr lang="en-US" sz="2000" dirty="0">
                <a:solidFill>
                  <a:srgbClr val="004D7F"/>
                </a:solidFill>
              </a:rPr>
              <a:t> Injector Studies Mini-Workshop</a:t>
            </a:r>
            <a:br>
              <a:rPr lang="en-US" sz="2000" dirty="0">
                <a:solidFill>
                  <a:srgbClr val="004D7F"/>
                </a:solidFill>
              </a:rPr>
            </a:br>
            <a:r>
              <a:rPr lang="en-US" sz="2000" dirty="0">
                <a:solidFill>
                  <a:srgbClr val="004D7F"/>
                </a:solidFill>
              </a:rPr>
              <a:t>INFN Frascati National Laboratories, 20-21 April 2023</a:t>
            </a:r>
            <a:endParaRPr lang="en-US" sz="3500" dirty="0">
              <a:solidFill>
                <a:srgbClr val="004D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95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C587-A9F3-D861-CB06-E9E06B28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Energy 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F8FE-CC9B-CDD7-42B0-6A98EA65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SPS </a:t>
            </a:r>
            <a:r>
              <a:rPr lang="en-GB" b="1" dirty="0"/>
              <a:t>energy acceptance </a:t>
            </a:r>
            <a:r>
              <a:rPr lang="en-GB" dirty="0"/>
              <a:t>at the PBR injection energy (defined by the mechanical aperture) is </a:t>
            </a:r>
            <a:r>
              <a:rPr lang="en-GB" b="1" dirty="0"/>
              <a:t>1.0% at injection </a:t>
            </a:r>
            <a:r>
              <a:rPr lang="en-GB" dirty="0"/>
              <a:t>for the chosen phase advance</a:t>
            </a:r>
          </a:p>
          <a:p>
            <a:r>
              <a:rPr lang="en-GB" dirty="0"/>
              <a:t>The </a:t>
            </a:r>
            <a:r>
              <a:rPr lang="en-GB" b="1" dirty="0"/>
              <a:t>minimum RF voltage </a:t>
            </a:r>
            <a:r>
              <a:rPr lang="en-GB" dirty="0"/>
              <a:t>required for 1.0% energy acceptance is </a:t>
            </a:r>
            <a:r>
              <a:rPr lang="en-GB" b="1" dirty="0">
                <a:solidFill>
                  <a:srgbClr val="FF0000"/>
                </a:solidFill>
              </a:rPr>
              <a:t>15 MV at injection</a:t>
            </a:r>
            <a:r>
              <a:rPr lang="en-GB" b="1" dirty="0"/>
              <a:t> </a:t>
            </a:r>
            <a:r>
              <a:rPr lang="en-GB" dirty="0"/>
              <a:t>and increases up to </a:t>
            </a:r>
            <a:r>
              <a:rPr lang="en-GB" b="1" dirty="0">
                <a:solidFill>
                  <a:srgbClr val="FF0000"/>
                </a:solidFill>
              </a:rPr>
              <a:t>45 MV at extraction energy</a:t>
            </a:r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B3C22-075D-12F3-AB28-3E35A353D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2285A-F325-CAA4-B582-3CE3968B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79082-0568-6776-1021-383472300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60"/>
          <a:stretch/>
        </p:blipFill>
        <p:spPr>
          <a:xfrm>
            <a:off x="983243" y="1131349"/>
            <a:ext cx="3240414" cy="2853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70C05-7148-9E26-0AF6-53A7FDD77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60"/>
          <a:stretch/>
        </p:blipFill>
        <p:spPr>
          <a:xfrm>
            <a:off x="4749700" y="1131348"/>
            <a:ext cx="3240414" cy="28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60E0-1701-026B-1424-C6C35187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Synchrotron radiation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796A-A3AD-202F-179B-79FF180A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existing SPS vacuum chambers </a:t>
            </a:r>
            <a:br>
              <a:rPr lang="en-GB" b="1" dirty="0"/>
            </a:br>
            <a:r>
              <a:rPr lang="en-GB" b="1" dirty="0"/>
              <a:t>cannot sustain the SR power</a:t>
            </a:r>
          </a:p>
          <a:p>
            <a:r>
              <a:rPr lang="en-GB" dirty="0"/>
              <a:t>Need </a:t>
            </a:r>
            <a:r>
              <a:rPr lang="en-GB" b="1" dirty="0"/>
              <a:t>absorbers</a:t>
            </a:r>
            <a:r>
              <a:rPr lang="en-GB" dirty="0"/>
              <a:t> and </a:t>
            </a:r>
            <a:r>
              <a:rPr lang="en-GB" b="1" dirty="0"/>
              <a:t>possibly new </a:t>
            </a:r>
            <a:br>
              <a:rPr lang="en-GB" b="1" dirty="0"/>
            </a:br>
            <a:r>
              <a:rPr lang="en-GB" b="1" dirty="0"/>
              <a:t>vacuum system with cooled chambers</a:t>
            </a:r>
          </a:p>
          <a:p>
            <a:pPr lvl="1"/>
            <a:r>
              <a:rPr lang="en-GB" dirty="0"/>
              <a:t>During LEP times had masks</a:t>
            </a:r>
          </a:p>
          <a:p>
            <a:pPr lvl="1"/>
            <a:r>
              <a:rPr lang="en-GB" dirty="0"/>
              <a:t>Ongoing studies by vacuum experts</a:t>
            </a:r>
          </a:p>
          <a:p>
            <a:r>
              <a:rPr lang="en-GB" b="1" dirty="0"/>
              <a:t>Special absorbers for wiggler magnets</a:t>
            </a:r>
            <a:br>
              <a:rPr lang="en-GB" b="1" dirty="0"/>
            </a:br>
            <a:r>
              <a:rPr lang="en-GB" dirty="0"/>
              <a:t>also to be implemented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2D73-C56D-02A8-2B88-BCF3810BD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585AA-7B11-2A05-E369-A21129B5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5783566-DF6D-2685-4E56-BFC1F2AAC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50115"/>
              </p:ext>
            </p:extLst>
          </p:nvPr>
        </p:nvGraphicFramePr>
        <p:xfrm>
          <a:off x="881744" y="1166030"/>
          <a:ext cx="7562395" cy="1485386"/>
        </p:xfrm>
        <a:graphic>
          <a:graphicData uri="http://schemas.openxmlformats.org/drawingml/2006/table">
            <a:tbl>
              <a:tblPr/>
              <a:tblGrid>
                <a:gridCol w="4081342">
                  <a:extLst>
                    <a:ext uri="{9D8B030D-6E8A-4147-A177-3AD203B41FA5}">
                      <a16:colId xmlns:a16="http://schemas.microsoft.com/office/drawing/2014/main" val="4198358380"/>
                    </a:ext>
                  </a:extLst>
                </a:gridCol>
                <a:gridCol w="1743311">
                  <a:extLst>
                    <a:ext uri="{9D8B030D-6E8A-4147-A177-3AD203B41FA5}">
                      <a16:colId xmlns:a16="http://schemas.microsoft.com/office/drawing/2014/main" val="944844186"/>
                    </a:ext>
                  </a:extLst>
                </a:gridCol>
                <a:gridCol w="1737742">
                  <a:extLst>
                    <a:ext uri="{9D8B030D-6E8A-4147-A177-3AD203B41FA5}">
                      <a16:colId xmlns:a16="http://schemas.microsoft.com/office/drawing/2014/main" val="239065354"/>
                    </a:ext>
                  </a:extLst>
                </a:gridCol>
              </a:tblGrid>
              <a:tr h="204964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Parameters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SPS for LEP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SPS for FCC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73766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Extraction energy [GeV]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20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16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59585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SR due to dipole magnets only (W/m)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1.85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198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40895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Average SR due to dipole magnets only (W/m)</a:t>
                      </a:r>
                      <a:endParaRPr lang="en-GB" sz="1100" dirty="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0.024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8.1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65923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SR due to dipole and damping wiggler (W/m)</a:t>
                      </a:r>
                      <a:endParaRPr lang="en-GB" sz="1100" dirty="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-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809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653287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Average SR due to dipole and damping wiggler (W/m)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-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107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98321"/>
                  </a:ext>
                </a:extLst>
              </a:tr>
              <a:tr h="204964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Beam current (mA)</a:t>
                      </a:r>
                      <a:endParaRPr lang="en-GB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0.45</a:t>
                      </a:r>
                      <a:endParaRPr lang="en-CH" sz="110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7-160</a:t>
                      </a:r>
                      <a:endParaRPr lang="en-CH" sz="1100" dirty="0">
                        <a:effectLst/>
                      </a:endParaRPr>
                    </a:p>
                  </a:txBody>
                  <a:tcPr marL="22279" marR="22279" marT="22279" marB="22279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1277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AD3795E-F8D5-4772-4CC0-E871D824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599" y="3236678"/>
            <a:ext cx="3529455" cy="2647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BB33E5-F5BC-B74C-62D5-8BE1FFD42673}"/>
              </a:ext>
            </a:extLst>
          </p:cNvPr>
          <p:cNvSpPr/>
          <p:nvPr/>
        </p:nvSpPr>
        <p:spPr>
          <a:xfrm>
            <a:off x="4909457" y="1567543"/>
            <a:ext cx="3578224" cy="250371"/>
          </a:xfrm>
          <a:prstGeom prst="rect">
            <a:avLst/>
          </a:prstGeom>
          <a:solidFill>
            <a:srgbClr val="C000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351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10AD-EB58-D8BC-B00F-55A3238C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Extraction energy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1049B-17AA-B848-1A1A-BA62C7E6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3"/>
            <a:endParaRPr lang="en-GB" dirty="0"/>
          </a:p>
          <a:p>
            <a:r>
              <a:rPr lang="en-GB" dirty="0"/>
              <a:t>The extraction energy was originally planned as 20 GeV</a:t>
            </a:r>
          </a:p>
          <a:p>
            <a:r>
              <a:rPr lang="en-GB" dirty="0"/>
              <a:t>As this option leads to a very large energy loss per turn, different extraction energy options were investigated and the table summarizes the results</a:t>
            </a:r>
          </a:p>
          <a:p>
            <a:r>
              <a:rPr lang="en-GB" dirty="0"/>
              <a:t>It becomes clear that the 16 GeV option </a:t>
            </a:r>
            <a:r>
              <a:rPr lang="en-GB" b="1" dirty="0"/>
              <a:t>provides a reasonable energy spread, energy loss per turn and emittance at the same time</a:t>
            </a:r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8762C-67E5-F724-EE8C-F4E3E2FE9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701F-9F4E-D3DA-362C-B1857316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5912919-860D-5B2D-6B17-1D66EC59D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735388"/>
              </p:ext>
            </p:extLst>
          </p:nvPr>
        </p:nvGraphicFramePr>
        <p:xfrm>
          <a:off x="653251" y="1125322"/>
          <a:ext cx="7834752" cy="2492208"/>
        </p:xfrm>
        <a:graphic>
          <a:graphicData uri="http://schemas.openxmlformats.org/drawingml/2006/table">
            <a:tbl>
              <a:tblPr/>
              <a:tblGrid>
                <a:gridCol w="1758034">
                  <a:extLst>
                    <a:ext uri="{9D8B030D-6E8A-4147-A177-3AD203B41FA5}">
                      <a16:colId xmlns:a16="http://schemas.microsoft.com/office/drawing/2014/main" val="1509497998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773069783"/>
                    </a:ext>
                  </a:extLst>
                </a:gridCol>
                <a:gridCol w="501830">
                  <a:extLst>
                    <a:ext uri="{9D8B030D-6E8A-4147-A177-3AD203B41FA5}">
                      <a16:colId xmlns:a16="http://schemas.microsoft.com/office/drawing/2014/main" val="2224838248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3866538485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3139702206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3278749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658671471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216999336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328672372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1490004560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4044716163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1403086262"/>
                    </a:ext>
                  </a:extLst>
                </a:gridCol>
                <a:gridCol w="506808">
                  <a:extLst>
                    <a:ext uri="{9D8B030D-6E8A-4147-A177-3AD203B41FA5}">
                      <a16:colId xmlns:a16="http://schemas.microsoft.com/office/drawing/2014/main" val="2090661684"/>
                    </a:ext>
                  </a:extLst>
                </a:gridCol>
              </a:tblGrid>
              <a:tr h="322605">
                <a:tc>
                  <a:txBody>
                    <a:bodyPr/>
                    <a:lstStyle/>
                    <a:p>
                      <a:br>
                        <a:rPr lang="en-CH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GeV option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GeV option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GeV option 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09765"/>
                  </a:ext>
                </a:extLst>
              </a:tr>
              <a:tr h="322605">
                <a:tc>
                  <a:txBody>
                    <a:bodyPr/>
                    <a:lstStyle/>
                    <a:p>
                      <a:br>
                        <a:rPr lang="en-CH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injection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extraction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injection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extraction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injection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extraction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84031"/>
                  </a:ext>
                </a:extLst>
              </a:tr>
              <a:tr h="379797"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w/o wiggler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88363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Emittance* (</a:t>
                      </a:r>
                      <a:r>
                        <a:rPr lang="en-GB" sz="900" b="1" dirty="0" err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nm.rad</a:t>
                      </a:r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6A53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5.92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 dirty="0">
                          <a:solidFill>
                            <a:srgbClr val="16A53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5.64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090274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per turn (MeV)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9.96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128.0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6.97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 dirty="0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73.9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109144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Damping time** (s)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6A53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6A53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0740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709558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spread*** (%)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%0.3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%0.01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%0.60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%0.06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%0.35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%0.01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%0.05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%0.3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%0.01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%0.38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%0.05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546483"/>
                  </a:ext>
                </a:extLst>
              </a:tr>
              <a:tr h="248469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 Voltage (MV)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 dirty="0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b="1">
                          <a:solidFill>
                            <a:srgbClr val="FB000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22416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Damping wiggler B[T] / L [m]</a:t>
                      </a:r>
                      <a:endParaRPr lang="en-GB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/ 12.15 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/ 12.15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/ 12.15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841290"/>
                  </a:ext>
                </a:extLst>
              </a:tr>
              <a:tr h="203122"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rgbClr val="073A6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Robinson wiggler B[T] / L [m]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12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12</a:t>
                      </a:r>
                      <a:endParaRPr lang="en-CH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H" sz="900" dirty="0">
                          <a:solidFill>
                            <a:srgbClr val="1D1D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6</a:t>
                      </a:r>
                      <a:endParaRPr lang="en-CH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922" marR="17922" marT="17922" marB="17922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2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5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C74C-2431-CD9E-067B-51F57C9A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Filling time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105BD-FB22-0916-00A0-571B908F3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4F3DA-C1C4-5266-7CFF-9D4AE69B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25C0EF-22B1-CDE5-C980-2D6A95A41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4F048933-92CF-FC52-B06D-999A1550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70" y="881742"/>
            <a:ext cx="7913914" cy="5195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485704-0B24-DF30-A415-1153C27AF49A}"/>
              </a:ext>
            </a:extLst>
          </p:cNvPr>
          <p:cNvSpPr/>
          <p:nvPr/>
        </p:nvSpPr>
        <p:spPr>
          <a:xfrm>
            <a:off x="613670" y="3429000"/>
            <a:ext cx="7913914" cy="185057"/>
          </a:xfrm>
          <a:prstGeom prst="rect">
            <a:avLst/>
          </a:prstGeom>
          <a:solidFill>
            <a:srgbClr val="00B050">
              <a:alpha val="3018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10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A4F6-2CED-4374-243E-EB85B2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Other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1CA4-B96E-E665-314E-B530D837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Aperture</a:t>
            </a:r>
          </a:p>
          <a:p>
            <a:pPr lvl="1"/>
            <a:r>
              <a:rPr lang="en-CH" dirty="0"/>
              <a:t>Studies performed indicate Dynamic Aperture is OK (but errors not included yet) even for off axis injection</a:t>
            </a:r>
          </a:p>
          <a:p>
            <a:pPr lvl="1"/>
            <a:r>
              <a:rPr lang="en-GB" dirty="0"/>
              <a:t>Acceptable emittance in horizontal and vertical planes are 15 and 60 </a:t>
            </a:r>
            <a:r>
              <a:rPr lang="en-GB" dirty="0" err="1"/>
              <a:t>nm.rad</a:t>
            </a:r>
            <a:r>
              <a:rPr lang="en-GB" dirty="0"/>
              <a:t> respectively assuming 0.3% rms energy spread of incoming beam </a:t>
            </a:r>
          </a:p>
          <a:p>
            <a:r>
              <a:rPr lang="en-CH" dirty="0"/>
              <a:t>Injection schemes</a:t>
            </a:r>
          </a:p>
          <a:p>
            <a:pPr lvl="1"/>
            <a:r>
              <a:rPr lang="en-CH" dirty="0"/>
              <a:t>ON-axis injection: </a:t>
            </a:r>
            <a:r>
              <a:rPr lang="en-GB" dirty="0"/>
              <a:t>short pulse kicker (10-20 ns) is possible with high repetition rate (100-200 Hz) according to PSI kicker specialist</a:t>
            </a:r>
          </a:p>
          <a:p>
            <a:pPr lvl="1"/>
            <a:r>
              <a:rPr lang="en-GB" dirty="0"/>
              <a:t>OFF-axis injection: seems also feasible</a:t>
            </a:r>
          </a:p>
          <a:p>
            <a:r>
              <a:rPr lang="en-GB" dirty="0"/>
              <a:t>C</a:t>
            </a:r>
            <a:r>
              <a:rPr lang="en-CH" dirty="0"/>
              <a:t>ollective effects</a:t>
            </a:r>
          </a:p>
          <a:p>
            <a:pPr lvl="1"/>
            <a:r>
              <a:rPr lang="en-CH" dirty="0"/>
              <a:t>Assessement for various collective effects highlighted potential limitation from TMCI</a:t>
            </a:r>
          </a:p>
          <a:p>
            <a:pPr lvl="1"/>
            <a:r>
              <a:rPr lang="en-GB" dirty="0"/>
              <a:t>SPS vacuum needs to be considerably improved to cope with fast ion instability even with radiation damping and feedback system</a:t>
            </a:r>
          </a:p>
          <a:p>
            <a:pPr lvl="1"/>
            <a:endParaRPr lang="en-GB" dirty="0"/>
          </a:p>
          <a:p>
            <a:pPr lvl="1"/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D340A-EB6E-C50F-1C58-4B92683D8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A6FDC-89C4-680B-A918-8A78C113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2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3B2-7D7A-B7B3-B347-B8DA89E7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H" dirty="0"/>
              <a:t>o be done for the mid-term review</a:t>
            </a:r>
            <a:r>
              <a:rPr lang="en-CH" u="none" dirty="0"/>
              <a:t> 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52C3-78C9-B90E-9DBA-B37037E9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Goal</a:t>
            </a:r>
          </a:p>
          <a:p>
            <a:pPr lvl="1"/>
            <a:r>
              <a:rPr lang="en-CH" b="1" dirty="0"/>
              <a:t>Develop optimized parameters that can be compared with the HE Linac option, including cost estimate for required SPS modifications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CH" dirty="0">
                <a:solidFill>
                  <a:srgbClr val="FF0000"/>
                </a:solidFill>
              </a:rPr>
              <a:t>s 16 GeV enough for the Booster?</a:t>
            </a:r>
          </a:p>
          <a:p>
            <a:pPr lvl="2"/>
            <a:r>
              <a:rPr lang="en-CH" dirty="0">
                <a:solidFill>
                  <a:srgbClr val="FF0000"/>
                </a:solidFill>
              </a:rPr>
              <a:t>With low energy damping ring, </a:t>
            </a:r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CH" dirty="0">
                <a:solidFill>
                  <a:srgbClr val="FF0000"/>
                </a:solidFill>
              </a:rPr>
              <a:t>o need for strong damping in SPS and thus relaxed RF requirements?</a:t>
            </a:r>
          </a:p>
          <a:p>
            <a:pPr lvl="2"/>
            <a:r>
              <a:rPr lang="en-CH" dirty="0">
                <a:solidFill>
                  <a:srgbClr val="FF0000"/>
                </a:solidFill>
              </a:rPr>
              <a:t>Can we reduce total intensity per SPS-to-BR transfer to reduce instantaneous SR power and maybe avoid need of new vacuum system, </a:t>
            </a:r>
            <a:r>
              <a:rPr lang="en-CH">
                <a:solidFill>
                  <a:srgbClr val="FF0000"/>
                </a:solidFill>
              </a:rPr>
              <a:t>and be less </a:t>
            </a:r>
            <a:r>
              <a:rPr lang="en-CH" dirty="0">
                <a:solidFill>
                  <a:srgbClr val="FF0000"/>
                </a:solidFill>
              </a:rPr>
              <a:t>demanding for instabilities?</a:t>
            </a:r>
          </a:p>
          <a:p>
            <a:r>
              <a:rPr lang="en-CH" dirty="0"/>
              <a:t>To be further studied </a:t>
            </a:r>
          </a:p>
          <a:p>
            <a:pPr lvl="1"/>
            <a:r>
              <a:rPr lang="en-GB" dirty="0"/>
              <a:t>H</a:t>
            </a:r>
            <a:r>
              <a:rPr lang="en-CH" dirty="0"/>
              <a:t>ow to cope with synchrotron radiation</a:t>
            </a:r>
          </a:p>
          <a:p>
            <a:pPr lvl="1"/>
            <a:r>
              <a:rPr lang="en-GB" dirty="0"/>
              <a:t>R</a:t>
            </a:r>
            <a:r>
              <a:rPr lang="en-CH" dirty="0"/>
              <a:t>egulation of SPS main magnets at very low injection field</a:t>
            </a:r>
          </a:p>
          <a:p>
            <a:pPr lvl="1"/>
            <a:r>
              <a:rPr lang="en-CH" dirty="0"/>
              <a:t>Required RF power and additional RF system</a:t>
            </a:r>
          </a:p>
          <a:p>
            <a:pPr lvl="1"/>
            <a:r>
              <a:rPr lang="en-CH" dirty="0"/>
              <a:t>Collective effects (impedance driven instabilities, e-cloud, fast ion instability)</a:t>
            </a:r>
          </a:p>
          <a:p>
            <a:pPr lvl="1"/>
            <a:r>
              <a:rPr lang="en-CH" dirty="0"/>
              <a:t>Injection schemes, filling schemes and optimized bunch parameters</a:t>
            </a:r>
          </a:p>
          <a:p>
            <a:pPr lvl="1"/>
            <a:endParaRPr lang="en-CH" dirty="0"/>
          </a:p>
          <a:p>
            <a:pPr lvl="1"/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4AB4-FB33-078B-D060-3CAAB4E94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FAE1-93C7-2486-C104-8CE5816D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29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26570-EF9C-C590-8DA4-CAA9E58F1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07B6-3BEA-F0C6-FF2F-A4DEAFE6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B1151-2CD8-96C6-AAE9-9D4E4B50CA4D}"/>
              </a:ext>
            </a:extLst>
          </p:cNvPr>
          <p:cNvSpPr txBox="1"/>
          <p:nvPr/>
        </p:nvSpPr>
        <p:spPr>
          <a:xfrm>
            <a:off x="1771623" y="2597159"/>
            <a:ext cx="5598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4000" b="1" dirty="0">
                <a:solidFill>
                  <a:srgbClr val="004D7F"/>
                </a:solidFill>
              </a:rPr>
              <a:t>Thank you very much </a:t>
            </a:r>
          </a:p>
          <a:p>
            <a:pPr algn="ctr"/>
            <a:r>
              <a:rPr lang="en-CH" sz="4000" b="1" dirty="0">
                <a:solidFill>
                  <a:srgbClr val="004D7F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3541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EDB1-E419-076D-36EF-8345D668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Assumed parameter requirements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34E1FF-CBF6-79D8-0CAD-39E8658B9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380995"/>
              </p:ext>
            </p:extLst>
          </p:nvPr>
        </p:nvGraphicFramePr>
        <p:xfrm>
          <a:off x="1544398" y="1886275"/>
          <a:ext cx="6052457" cy="2562028"/>
        </p:xfrm>
        <a:graphic>
          <a:graphicData uri="http://schemas.openxmlformats.org/drawingml/2006/table">
            <a:tbl>
              <a:tblPr/>
              <a:tblGrid>
                <a:gridCol w="4498076">
                  <a:extLst>
                    <a:ext uri="{9D8B030D-6E8A-4147-A177-3AD203B41FA5}">
                      <a16:colId xmlns:a16="http://schemas.microsoft.com/office/drawing/2014/main" val="1793665371"/>
                    </a:ext>
                  </a:extLst>
                </a:gridCol>
                <a:gridCol w="1554381">
                  <a:extLst>
                    <a:ext uri="{9D8B030D-6E8A-4147-A177-3AD203B41FA5}">
                      <a16:colId xmlns:a16="http://schemas.microsoft.com/office/drawing/2014/main" val="2445912377"/>
                    </a:ext>
                  </a:extLst>
                </a:gridCol>
              </a:tblGrid>
              <a:tr h="315944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Paramaters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Requirements</a:t>
                      </a:r>
                      <a:endParaRPr lang="en-GB" sz="160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98069"/>
                  </a:ext>
                </a:extLst>
              </a:tr>
              <a:tr h="3229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Injection energy [GeV]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6</a:t>
                      </a:r>
                      <a:endParaRPr lang="en-CH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76693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Extraction energy [GeV]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16</a:t>
                      </a:r>
                      <a:endParaRPr lang="en-CH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359864"/>
                  </a:ext>
                </a:extLst>
              </a:tr>
              <a:tr h="32296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Damping time @injection (hor.) [s]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0.1</a:t>
                      </a:r>
                      <a:endParaRPr lang="en-CH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52587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Geo. emittance @extraction (hor.) [</a:t>
                      </a:r>
                      <a:r>
                        <a:rPr lang="en-GB" sz="1600" dirty="0" err="1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nm.rad</a:t>
                      </a:r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]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5</a:t>
                      </a:r>
                      <a:endParaRPr lang="en-CH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78095"/>
                  </a:ext>
                </a:extLst>
              </a:tr>
              <a:tr h="322966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Energy acceptance @injection [%]</a:t>
                      </a:r>
                      <a:endParaRPr lang="en-GB" sz="160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1.5</a:t>
                      </a:r>
                      <a:endParaRPr lang="en-CH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33953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Dynamic aperture @injection (hor.) [mm]</a:t>
                      </a:r>
                      <a:endParaRPr lang="en-GB" sz="160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6.5</a:t>
                      </a:r>
                      <a:endParaRPr lang="en-CH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09005"/>
                  </a:ext>
                </a:extLst>
              </a:tr>
              <a:tr h="31594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73A6C"/>
                          </a:solidFill>
                          <a:effectLst/>
                          <a:latin typeface="Helvetica Neue" panose="02000503000000020004" pitchFamily="2" charset="0"/>
                        </a:rPr>
                        <a:t>Energy spread @extraction [%] (rms.)</a:t>
                      </a:r>
                      <a:endParaRPr lang="en-GB" sz="1600" dirty="0"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 charset="0"/>
                        </a:rPr>
                        <a:t>0.3</a:t>
                      </a:r>
                      <a:endParaRPr lang="en-CH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393" marR="37393" marT="37393" marB="37393" anchor="ctr">
                    <a:lnL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973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022C-65CD-1A7B-8E6F-6ED58E37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8FAB-979E-F001-1FE6-C3C5721C6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9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41DB-F5F6-A7D9-B72F-B8D59E9C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Studies of collective effects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59CC7E-7692-C976-4751-EE166E960A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01520" y="812171"/>
          <a:ext cx="3937785" cy="5282872"/>
        </p:xfrm>
        <a:graphic>
          <a:graphicData uri="http://schemas.openxmlformats.org/drawingml/2006/table">
            <a:tbl>
              <a:tblPr/>
              <a:tblGrid>
                <a:gridCol w="1768376">
                  <a:extLst>
                    <a:ext uri="{9D8B030D-6E8A-4147-A177-3AD203B41FA5}">
                      <a16:colId xmlns:a16="http://schemas.microsoft.com/office/drawing/2014/main" val="3457411909"/>
                    </a:ext>
                  </a:extLst>
                </a:gridCol>
                <a:gridCol w="1097300">
                  <a:extLst>
                    <a:ext uri="{9D8B030D-6E8A-4147-A177-3AD203B41FA5}">
                      <a16:colId xmlns:a16="http://schemas.microsoft.com/office/drawing/2014/main" val="4258177173"/>
                    </a:ext>
                  </a:extLst>
                </a:gridCol>
                <a:gridCol w="1072109">
                  <a:extLst>
                    <a:ext uri="{9D8B030D-6E8A-4147-A177-3AD203B41FA5}">
                      <a16:colId xmlns:a16="http://schemas.microsoft.com/office/drawing/2014/main" val="1271079774"/>
                    </a:ext>
                  </a:extLst>
                </a:gridCol>
              </a:tblGrid>
              <a:tr h="181372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Parameters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Alternative PBR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SPS as PBR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72064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y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 @inj.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0.0032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0.0005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170559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y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 @eq.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0.028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0.018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57199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y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- @ext.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1.6 x 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-4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1.6 x 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-5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65373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Emit. growth by IBS at inj. (%)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9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239263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||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Ω]</a:t>
                      </a:r>
                      <a:endParaRPr lang="el-GR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6.4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13827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(Z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||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/n)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Ω]</a:t>
                      </a:r>
                      <a:r>
                        <a:rPr lang="el-GR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 @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inj.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57.92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1167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461670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(Z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||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/n)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Ω] - @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eq.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1.44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31.14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377931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(Z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||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/n)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[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Ω] - @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ext.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10.11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100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71972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||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Ω]</a:t>
                      </a:r>
                      <a:endParaRPr lang="el-GR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6.4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286118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Apple Symbols" panose="02000000000000000000" pitchFamily="2" charset="-79"/>
                          <a:cs typeface="Apple Symbols" panose="02000000000000000000" pitchFamily="2" charset="-79"/>
                        </a:rPr>
                        <a:t>⊥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[M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Ω/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m]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0.79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9.77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57411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[M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Ω/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m] @inj.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5.28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29.6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710022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[M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Ω/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m] @eq.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8.95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7.10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15335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[M</a:t>
                      </a:r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Ω/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m] @ext.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37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8.97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46776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ion 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0.002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0.009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75776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τ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inst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[t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rev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</a:t>
                      </a:r>
                      <a:endParaRPr lang="en-GB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134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275716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STIX Two Math" panose="02020603050405020304" pitchFamily="18" charset="0"/>
                        </a:rPr>
                        <a:t>𝜌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neutr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/m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12.55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7.06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990834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STIX Two Math" panose="02020603050405020304" pitchFamily="18" charset="0"/>
                        </a:rPr>
                        <a:t>𝜌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/m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 @inj.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2.84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11.30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85601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STIX Two Math" panose="02020603050405020304" pitchFamily="18" charset="0"/>
                        </a:rPr>
                        <a:t>𝜌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/m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 @eq.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1.62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1.43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180027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STIX Two Math" panose="02020603050405020304" pitchFamily="18" charset="0"/>
                        </a:rPr>
                        <a:t>𝜌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th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[10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11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/m</a:t>
                      </a:r>
                      <a:r>
                        <a:rPr lang="en-GB" sz="1000" baseline="30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 @ext.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1.68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3.67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94199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x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@neut. (Inj/Eq.)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0.003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0.035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38672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y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@neut. (Inj/Eq.)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0.035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344488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x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@neut. (Ext.)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656008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l-GR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 Δ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Q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y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@neut. (Ext.)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0.002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32953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Stupakov parameter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568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3.78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422722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STIX Two Math" panose="02020603050405020304" pitchFamily="18" charset="0"/>
                        </a:rPr>
                        <a:t>𝜎</a:t>
                      </a:r>
                      <a:r>
                        <a:rPr lang="en-GB" sz="1000" baseline="-25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z </a:t>
                      </a:r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[cm]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0.59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4.1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477234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Condition 1 [cm]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0.015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5000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44083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r>
                        <a:rPr lang="en-GB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Condition 2</a:t>
                      </a:r>
                      <a:endParaRPr lang="en-GB" sz="1000">
                        <a:effectLst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6433</a:t>
                      </a:r>
                      <a:endParaRPr lang="en-CH" sz="100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0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18525</a:t>
                      </a:r>
                      <a:endParaRPr lang="en-CH" sz="1000" dirty="0">
                        <a:effectLst/>
                      </a:endParaRPr>
                    </a:p>
                  </a:txBody>
                  <a:tcPr marL="18137" marR="18137" marT="18137" marB="18137">
                    <a:lnL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7723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1FCA3-1146-B61D-837C-7311D0EBB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0A1CD-7AD8-104B-B40C-135028A3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34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0F9A-C2BD-1436-0E0C-CB70AC48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FADD-326A-7702-E0CE-0632321D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Proton Synchrotron (SPS) serves the North Area with slow extracted beam and is presently used as LHC injector (protons and ions)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750B0-288F-E978-B67B-36DBE0033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F11B2-BB80-D50F-70BC-78215C22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A72BC-0C31-B838-E5FB-C89BAD2FF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38" y="1755858"/>
            <a:ext cx="4988378" cy="40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0F9A-C2BD-1436-0E0C-CB70AC48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FADD-326A-7702-E0CE-0632321D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Proton Synchrotron (SPS) serves the North Area with slow extracted beam and is presently used as LHC injector (protons and ions)</a:t>
            </a:r>
          </a:p>
          <a:p>
            <a:r>
              <a:rPr lang="en-US" dirty="0"/>
              <a:t>The SPS served as injector for LEP in the past (3.5 GeV to 20 GeV)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750B0-288F-E978-B67B-36DBE0033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F11B2-BB80-D50F-70BC-78215C22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77BE180-4C7C-E393-20F7-ADCECD01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1" y="2296885"/>
            <a:ext cx="3084360" cy="3455307"/>
          </a:xfrm>
          <a:prstGeom prst="rect">
            <a:avLst/>
          </a:prstGeom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AB2C3D5B-D2BB-DD57-FCEA-00F3E975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86" y="2225869"/>
            <a:ext cx="4112054" cy="3596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C1097-553C-02E1-5E5B-21631CCD6CD2}"/>
              </a:ext>
            </a:extLst>
          </p:cNvPr>
          <p:cNvSpPr txBox="1"/>
          <p:nvPr/>
        </p:nvSpPr>
        <p:spPr>
          <a:xfrm>
            <a:off x="3722914" y="5831300"/>
            <a:ext cx="532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rgbClr val="008B3E"/>
                </a:solidFill>
              </a:rPr>
              <a:t>K. Cornelis, R. Schmidt, Commissioning the SPS as LEP injector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713CC9-3D76-BC0E-1B34-E9FEBA415DCA}"/>
              </a:ext>
            </a:extLst>
          </p:cNvPr>
          <p:cNvSpPr/>
          <p:nvPr/>
        </p:nvSpPr>
        <p:spPr>
          <a:xfrm>
            <a:off x="1774371" y="3276600"/>
            <a:ext cx="587829" cy="370114"/>
          </a:xfrm>
          <a:prstGeom prst="rect">
            <a:avLst/>
          </a:prstGeom>
          <a:solidFill>
            <a:srgbClr val="00B050">
              <a:alpha val="23888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BA467-52E2-AB42-9520-AC94D83F6466}"/>
              </a:ext>
            </a:extLst>
          </p:cNvPr>
          <p:cNvSpPr/>
          <p:nvPr/>
        </p:nvSpPr>
        <p:spPr>
          <a:xfrm>
            <a:off x="914401" y="4528457"/>
            <a:ext cx="478971" cy="315686"/>
          </a:xfrm>
          <a:prstGeom prst="rect">
            <a:avLst/>
          </a:prstGeom>
          <a:solidFill>
            <a:srgbClr val="00B050">
              <a:alpha val="23888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0287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0F9A-C2BD-1436-0E0C-CB70AC48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FADD-326A-7702-E0CE-0632321D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Proton Synchrotron (SPS) serves the North Area with slow extracted beam and is presently used as LHC injector (protons and ions)</a:t>
            </a:r>
          </a:p>
          <a:p>
            <a:r>
              <a:rPr lang="en-US" dirty="0"/>
              <a:t>The SPS served as injector for LEP in the past (3.5 GeV to 20 GeV)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750B0-288F-E978-B67B-36DBE0033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F11B2-BB80-D50F-70BC-78215C22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364360E4-CA7B-7C0C-4F90-A3F135FE8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86" y="2225869"/>
            <a:ext cx="4112054" cy="359691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6EC0AD3-17BD-C6F0-1145-017231E5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71" y="2362197"/>
            <a:ext cx="3637018" cy="3013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E98457-12D1-0A0A-CEEF-1372F14E0FC4}"/>
              </a:ext>
            </a:extLst>
          </p:cNvPr>
          <p:cNvSpPr txBox="1"/>
          <p:nvPr/>
        </p:nvSpPr>
        <p:spPr>
          <a:xfrm>
            <a:off x="3722914" y="5831300"/>
            <a:ext cx="532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rgbClr val="008B3E"/>
                </a:solidFill>
              </a:rPr>
              <a:t>K. Cornelis, R. Schmidt, Commissioning the SPS as LEP injector</a:t>
            </a:r>
          </a:p>
        </p:txBody>
      </p:sp>
    </p:spTree>
    <p:extLst>
      <p:ext uri="{BB962C8B-B14F-4D97-AF65-F5344CB8AC3E}">
        <p14:creationId xmlns:p14="http://schemas.microsoft.com/office/powerpoint/2010/main" val="148358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0F9A-C2BD-1436-0E0C-CB70AC48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FADD-326A-7702-E0CE-0632321D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Proton Synchrotron (SPS) serves the North Area with slow extracted beam and is presently used as LHC injector (protons and ions)</a:t>
            </a:r>
          </a:p>
          <a:p>
            <a:r>
              <a:rPr lang="en-US" dirty="0"/>
              <a:t>The SPS served as injector for LEP in the past (3.5 GeV to 20 GeV)</a:t>
            </a:r>
          </a:p>
          <a:p>
            <a:pPr lvl="1"/>
            <a:r>
              <a:rPr lang="en-US" dirty="0"/>
              <a:t>To achieve precision of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I/I &lt; 10</a:t>
            </a:r>
            <a:r>
              <a:rPr lang="en-US" baseline="30000" dirty="0"/>
              <a:t>-3</a:t>
            </a:r>
            <a:r>
              <a:rPr lang="en-US" dirty="0"/>
              <a:t> for dipoles and quadrupoles at injection, low-level </a:t>
            </a:r>
            <a:r>
              <a:rPr lang="en-US" b="1" dirty="0"/>
              <a:t>current control loops were switched between proton and lepton cycles</a:t>
            </a:r>
          </a:p>
          <a:p>
            <a:pPr lvl="1"/>
            <a:r>
              <a:rPr lang="en-US" b="1" dirty="0"/>
              <a:t>Synchrotron radiation </a:t>
            </a:r>
            <a:r>
              <a:rPr lang="en-US" dirty="0"/>
              <a:t>required installation of </a:t>
            </a:r>
            <a:r>
              <a:rPr lang="en-US" b="1" dirty="0"/>
              <a:t>masks both inside and outside the vacuum chamber</a:t>
            </a:r>
            <a:r>
              <a:rPr lang="en-US" dirty="0"/>
              <a:t> to protect main magnets, as well as </a:t>
            </a:r>
            <a:r>
              <a:rPr lang="en-US" b="1" dirty="0"/>
              <a:t>shutters in front of proton extraction septa</a:t>
            </a:r>
          </a:p>
          <a:p>
            <a:pPr lvl="1"/>
            <a:r>
              <a:rPr lang="en-US" dirty="0"/>
              <a:t>SPS travelling wave cavities are “directional” and could only be used for positrons – </a:t>
            </a:r>
            <a:r>
              <a:rPr lang="en-US" b="1" dirty="0"/>
              <a:t>additional 200 MHz standing wave cavities were installed for electrons, and another one at 352 MHz for acceleration of positrons to 20 GeV </a:t>
            </a:r>
            <a:r>
              <a:rPr lang="en-US" dirty="0"/>
              <a:t>with active feedback system to compensate beam induced voltage for protons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750B0-288F-E978-B67B-36DBE0033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F11B2-BB80-D50F-70BC-78215C22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98457-12D1-0A0A-CEEF-1372F14E0FC4}"/>
              </a:ext>
            </a:extLst>
          </p:cNvPr>
          <p:cNvSpPr txBox="1"/>
          <p:nvPr/>
        </p:nvSpPr>
        <p:spPr>
          <a:xfrm>
            <a:off x="3722914" y="5831300"/>
            <a:ext cx="544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rgbClr val="008B3E"/>
                </a:solidFill>
              </a:rPr>
              <a:t>K. Cornelis, R. Schmidt, “Commissioning the SPS as LEP injector”</a:t>
            </a:r>
          </a:p>
        </p:txBody>
      </p:sp>
    </p:spTree>
    <p:extLst>
      <p:ext uri="{BB962C8B-B14F-4D97-AF65-F5344CB8AC3E}">
        <p14:creationId xmlns:p14="http://schemas.microsoft.com/office/powerpoint/2010/main" val="423249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07BB-C565-CAAF-1A80-40630C90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SPS as FCC-ee pre-booster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E9BA-7A99-6C3D-78F6-536738033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Lots of work already done by </a:t>
            </a:r>
            <a:r>
              <a:rPr lang="en-CH" b="1" dirty="0"/>
              <a:t>O. Etisken, Y. Papaphilipou and F. Antoniou </a:t>
            </a:r>
          </a:p>
          <a:p>
            <a:r>
              <a:rPr lang="en-GB" dirty="0"/>
              <a:t>W</a:t>
            </a:r>
            <a:r>
              <a:rPr lang="en-CH" dirty="0"/>
              <a:t>ill summarize the main results in the following slides – </a:t>
            </a:r>
            <a:r>
              <a:rPr lang="en-CH" b="1" dirty="0">
                <a:solidFill>
                  <a:srgbClr val="008B3E"/>
                </a:solidFill>
              </a:rPr>
              <a:t>mostly based on material provided by O. Etisken and Y. Papaphilippou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05EA-829A-F38D-6E4F-47DD17B8E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34F8-CA4D-D357-5FB4-B7795F35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8CA3F-6CA4-1A1D-69A9-D5512C07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5" y="1270567"/>
            <a:ext cx="7228114" cy="32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7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65C1-A6F0-44E3-CA8B-2D6DB41E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Optimization of SPS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32CB-46B2-05C1-729B-6CB21F0F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SPS consists of regular FODO cells with 6-fold symmetry</a:t>
            </a:r>
          </a:p>
          <a:p>
            <a:pPr lvl="1"/>
            <a:r>
              <a:rPr lang="en-CH" dirty="0"/>
              <a:t>For protons running with 90 deg </a:t>
            </a:r>
            <a:r>
              <a:rPr lang="en-GB" dirty="0"/>
              <a:t>p</a:t>
            </a:r>
            <a:r>
              <a:rPr lang="en-CH" dirty="0"/>
              <a:t>hase advance</a:t>
            </a:r>
          </a:p>
          <a:p>
            <a:r>
              <a:rPr lang="en-CH" dirty="0"/>
              <a:t>Horizontal </a:t>
            </a:r>
            <a:r>
              <a:rPr lang="en-CH" b="1" dirty="0">
                <a:solidFill>
                  <a:srgbClr val="FF0000"/>
                </a:solidFill>
              </a:rPr>
              <a:t>phase advance at 135 deg </a:t>
            </a:r>
            <a:r>
              <a:rPr lang="en-CH" dirty="0"/>
              <a:t>optimizes horizontal emittance</a:t>
            </a:r>
          </a:p>
          <a:p>
            <a:pPr lvl="1"/>
            <a:r>
              <a:rPr lang="en-GB" dirty="0"/>
              <a:t>But </a:t>
            </a:r>
            <a:r>
              <a:rPr lang="en-GB" b="1" dirty="0"/>
              <a:t>s</a:t>
            </a:r>
            <a:r>
              <a:rPr lang="en-CH" b="1" dirty="0"/>
              <a:t>till too large emittance </a:t>
            </a:r>
            <a:r>
              <a:rPr lang="en-US" sz="1800" b="1" i="0" u="none" strike="noStrike" dirty="0">
                <a:solidFill>
                  <a:srgbClr val="004D7F"/>
                </a:solidFill>
                <a:effectLst/>
                <a:latin typeface="Arial" panose="020B0604020202020204" pitchFamily="34" charset="0"/>
              </a:rPr>
              <a:t>@ extraction</a:t>
            </a:r>
            <a:r>
              <a:rPr lang="en-US" sz="1800" b="0" i="0" u="none" strike="noStrike" dirty="0">
                <a:solidFill>
                  <a:srgbClr val="004D7F"/>
                </a:solidFill>
                <a:effectLst/>
                <a:latin typeface="Arial" panose="020B0604020202020204" pitchFamily="34" charset="0"/>
              </a:rPr>
              <a:t> (booster requirement) and </a:t>
            </a:r>
            <a:r>
              <a:rPr lang="en-US" sz="1800" b="1" i="0" u="none" strike="noStrike" dirty="0">
                <a:solidFill>
                  <a:srgbClr val="004D7F"/>
                </a:solidFill>
                <a:effectLst/>
                <a:latin typeface="Arial" panose="020B0604020202020204" pitchFamily="34" charset="0"/>
              </a:rPr>
              <a:t>damping time @ injection </a:t>
            </a:r>
            <a:r>
              <a:rPr lang="en-US" sz="1800" b="0" i="0" u="none" strike="noStrike" dirty="0">
                <a:solidFill>
                  <a:srgbClr val="004D7F"/>
                </a:solidFill>
                <a:effectLst/>
                <a:latin typeface="Arial" panose="020B0604020202020204" pitchFamily="34" charset="0"/>
              </a:rPr>
              <a:t>(instabilities)​</a:t>
            </a:r>
            <a:endParaRPr lang="en-CH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AEA0F-662A-1DC8-E336-05AE71038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2267-88CE-3E63-48E2-0FBAB8A4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29C18-9970-3106-A731-1A48DE98F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4" y="2869826"/>
            <a:ext cx="4088052" cy="306461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5B0053-50A5-DEF0-D744-2CCCF1301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43974"/>
              </p:ext>
            </p:extLst>
          </p:nvPr>
        </p:nvGraphicFramePr>
        <p:xfrm>
          <a:off x="4545252" y="2768226"/>
          <a:ext cx="4413808" cy="2997914"/>
        </p:xfrm>
        <a:graphic>
          <a:graphicData uri="http://schemas.openxmlformats.org/drawingml/2006/table">
            <a:tbl>
              <a:tblPr/>
              <a:tblGrid>
                <a:gridCol w="2682980">
                  <a:extLst>
                    <a:ext uri="{9D8B030D-6E8A-4147-A177-3AD203B41FA5}">
                      <a16:colId xmlns:a16="http://schemas.microsoft.com/office/drawing/2014/main" val="1007735034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1934525304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895570320"/>
                    </a:ext>
                  </a:extLst>
                </a:gridCol>
              </a:tblGrid>
              <a:tr h="4339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SPS Parameters *</a:t>
                      </a:r>
                      <a:endParaRPr lang="en-GB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*phase advance is close to 135</a:t>
                      </a:r>
                      <a:r>
                        <a:rPr lang="en-GB" sz="1100" baseline="300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Requirements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73A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384369"/>
                  </a:ext>
                </a:extLst>
              </a:tr>
              <a:tr h="18648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SPS Bending radius [m]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741.63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41271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SPS injection energy [GeV]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423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SPS extraction energy [GeV]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16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650661"/>
                  </a:ext>
                </a:extLst>
              </a:tr>
              <a:tr h="20380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Dipole length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6.26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457593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Bending field @ injection [Gauss]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269.811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378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Bending field @ extraction [Gauss]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899.3703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104339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Emittance @ injection [</a:t>
                      </a:r>
                      <a:r>
                        <a:rPr lang="en-GB" sz="1100" dirty="0" err="1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m.rad</a:t>
                      </a:r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4.8x10</a:t>
                      </a:r>
                      <a:r>
                        <a:rPr lang="en-GB" sz="1100" baseline="300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-9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09241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Emittance @ extraction [</a:t>
                      </a:r>
                      <a:r>
                        <a:rPr lang="en-GB" sz="1100" b="1" dirty="0" err="1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nm.rad</a:t>
                      </a:r>
                      <a:r>
                        <a:rPr lang="en-GB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34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83383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Energy Loss / turn @ injection [MeV]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0.154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145085"/>
                  </a:ext>
                </a:extLst>
              </a:tr>
              <a:tr h="1870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Energy Loss / turn @ extraction [MeV]</a:t>
                      </a:r>
                      <a:endParaRPr lang="en-GB" sz="110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7.8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65657"/>
                  </a:ext>
                </a:extLst>
              </a:tr>
              <a:tr h="18259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Transverse Damping time @ injection [s]</a:t>
                      </a:r>
                      <a:endParaRPr lang="en-GB" sz="110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1.79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b="1" dirty="0">
                          <a:solidFill>
                            <a:srgbClr val="E6000E"/>
                          </a:solidFill>
                          <a:effectLst/>
                          <a:latin typeface="Trebuchet MS" panose="020B0703020202090204" pitchFamily="34" charset="0"/>
                        </a:rPr>
                        <a:t>0.1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474149"/>
                  </a:ext>
                </a:extLst>
              </a:tr>
              <a:tr h="1781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Natural chromaticity h/v</a:t>
                      </a:r>
                      <a:endParaRPr lang="en-GB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  <a:latin typeface="Trebuchet MS" panose="020B0703020202090204" pitchFamily="34" charset="0"/>
                        </a:rPr>
                        <a:t>-72/-40</a:t>
                      </a:r>
                      <a:endParaRPr lang="en-CH" sz="1100" dirty="0">
                        <a:effectLst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701518"/>
                  </a:ext>
                </a:extLst>
              </a:tr>
              <a:tr h="17814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73A6C"/>
                          </a:solidFill>
                          <a:effectLst/>
                        </a:rPr>
                        <a:t>Energy acceptance at @ injection</a:t>
                      </a: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100" dirty="0">
                          <a:solidFill>
                            <a:srgbClr val="073A6C"/>
                          </a:solidFill>
                          <a:effectLst/>
                        </a:rPr>
                        <a:t>1%</a:t>
                      </a: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H" sz="1100" dirty="0">
                        <a:effectLst/>
                        <a:latin typeface="Helvetica" pitchFamily="2" charset="0"/>
                      </a:endParaRPr>
                    </a:p>
                  </a:txBody>
                  <a:tcPr marL="3314" marR="3314" marT="3314" marB="3314" anchor="b">
                    <a:lnL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B68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19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6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DD2C-A222-888A-5FEF-1CBE70A9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Installation of damping wigglers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6593-D774-1AFA-D917-B4FB51C2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3514"/>
            <a:ext cx="8305800" cy="507862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Required </a:t>
            </a:r>
            <a:r>
              <a:rPr lang="en-GB" b="1" dirty="0"/>
              <a:t>horizontal emittance at extraction </a:t>
            </a:r>
            <a:r>
              <a:rPr lang="en-GB" dirty="0"/>
              <a:t>and </a:t>
            </a:r>
            <a:r>
              <a:rPr lang="en-GB" b="1" dirty="0"/>
              <a:t>damping time at injection </a:t>
            </a:r>
            <a:r>
              <a:rPr lang="en-GB" dirty="0"/>
              <a:t>can be achieved with </a:t>
            </a:r>
            <a:r>
              <a:rPr lang="en-GB" b="1" dirty="0">
                <a:solidFill>
                  <a:srgbClr val="FF0000"/>
                </a:solidFill>
              </a:rPr>
              <a:t>wiggler of length 23 m and 3.5 T peak field</a:t>
            </a:r>
          </a:p>
          <a:p>
            <a:r>
              <a:rPr lang="en-GB" dirty="0"/>
              <a:t>Energy loss per turn is however very large (</a:t>
            </a:r>
            <a:r>
              <a:rPr lang="en-GB" b="1" dirty="0">
                <a:solidFill>
                  <a:srgbClr val="FF0000"/>
                </a:solidFill>
              </a:rPr>
              <a:t>&gt;60 MeV</a:t>
            </a:r>
            <a:r>
              <a:rPr lang="en-GB" dirty="0"/>
              <a:t>)</a:t>
            </a:r>
          </a:p>
          <a:p>
            <a:r>
              <a:rPr lang="en-GB" dirty="0"/>
              <a:t>Damping wigglers </a:t>
            </a:r>
            <a:r>
              <a:rPr lang="en-GB" sz="1800" b="0" i="0" u="none" strike="noStrike" dirty="0">
                <a:solidFill>
                  <a:srgbClr val="004D7F"/>
                </a:solidFill>
                <a:effectLst/>
                <a:latin typeface="Arial" panose="020B0604020202020204" pitchFamily="34" charset="0"/>
              </a:rPr>
              <a:t>(short damping time) also needed to mitigate coherent instabilities, in addition to feedback system​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454A1-8298-A9C2-2203-F4821E001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C8FA0-70E3-6744-BA08-5047F447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CE722-C38F-56D6-E670-CBF0E3DDD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2339"/>
            <a:ext cx="8108321" cy="22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9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D5C5-ED4F-25E1-ABE8-93C8F331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Robinson wiggler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C59F-20E2-A1CB-03A3-6A39A7C9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The required emittance at extraction can be achieved</a:t>
            </a:r>
            <a:r>
              <a:rPr lang="en-GB" dirty="0"/>
              <a:t>, while keeping the energy loss per turn in acceptable levels, by </a:t>
            </a:r>
            <a:r>
              <a:rPr lang="en-GB" b="1" dirty="0">
                <a:solidFill>
                  <a:srgbClr val="FF0000"/>
                </a:solidFill>
              </a:rPr>
              <a:t>using a combination of damping and Robinson wiggler magnets</a:t>
            </a:r>
            <a:endParaRPr lang="en-GB" dirty="0">
              <a:solidFill>
                <a:srgbClr val="FF0000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41DB-639B-8148-4627-F71FE0EA7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5BF40-963E-6B7B-ED5A-D6CE78A8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de-CH">
                <a:solidFill>
                  <a:srgbClr val="0055A0">
                    <a:tint val="75000"/>
                  </a:srgbClr>
                </a:solidFill>
                <a:latin typeface="Arial"/>
              </a:rPr>
              <a:t>20 April, 2023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52780-4778-09A5-3D9D-3A48601F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63" y="1264023"/>
            <a:ext cx="4450783" cy="3341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9792F-49AC-B713-5E20-231D99AE572B}"/>
              </a:ext>
            </a:extLst>
          </p:cNvPr>
          <p:cNvSpPr txBox="1"/>
          <p:nvPr/>
        </p:nvSpPr>
        <p:spPr>
          <a:xfrm>
            <a:off x="4988393" y="1424386"/>
            <a:ext cx="36956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D7F"/>
                </a:solidFill>
              </a:rPr>
              <a:t>The Robinson wiggler modifies the damping partition number D so that the horizontal emittance is decreased, while the energy spread is increased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4D7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4D7F"/>
                </a:solidFill>
              </a:rPr>
              <a:t>There is an energy spread limit (0.3%) imposed by the acceptance of the main BR</a:t>
            </a:r>
          </a:p>
        </p:txBody>
      </p:sp>
    </p:spTree>
    <p:extLst>
      <p:ext uri="{BB962C8B-B14F-4D97-AF65-F5344CB8AC3E}">
        <p14:creationId xmlns:p14="http://schemas.microsoft.com/office/powerpoint/2010/main" val="3094059297"/>
      </p:ext>
    </p:extLst>
  </p:cSld>
  <p:clrMapOvr>
    <a:masterClrMapping/>
  </p:clrMapOvr>
</p:sld>
</file>

<file path=ppt/theme/theme1.xml><?xml version="1.0" encoding="utf-8"?>
<a:theme xmlns:a="http://schemas.openxmlformats.org/drawingml/2006/main" name="1_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60602</TotalTime>
  <Words>1824</Words>
  <Application>Microsoft Macintosh PowerPoint</Application>
  <PresentationFormat>On-screen Show (4:3)</PresentationFormat>
  <Paragraphs>398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Apple Symbols</vt:lpstr>
      <vt:lpstr>Arial</vt:lpstr>
      <vt:lpstr>Calibri</vt:lpstr>
      <vt:lpstr>Courier New</vt:lpstr>
      <vt:lpstr>Helvetica</vt:lpstr>
      <vt:lpstr>Helvetica Neue</vt:lpstr>
      <vt:lpstr>Lucida Grande</vt:lpstr>
      <vt:lpstr>STIX Two Math</vt:lpstr>
      <vt:lpstr>Symbol</vt:lpstr>
      <vt:lpstr>Trebuchet MS</vt:lpstr>
      <vt:lpstr>1_CERNCorporate4-3</vt:lpstr>
      <vt:lpstr> SPS as FCC-ee pre-booster  H. Bartosik, O. Etisken, Y. Papaphilippou  CHART Collaboration meeting FCC-ee Injector Studies Mini-Workshop INFN Frascati National Laboratories, 20-21 April 2023</vt:lpstr>
      <vt:lpstr>Introduction</vt:lpstr>
      <vt:lpstr>Introduction</vt:lpstr>
      <vt:lpstr>Introduction</vt:lpstr>
      <vt:lpstr>Introduction</vt:lpstr>
      <vt:lpstr>SPS as FCC-ee pre-booster</vt:lpstr>
      <vt:lpstr>Optimization of SPS optics</vt:lpstr>
      <vt:lpstr>Installation of damping wigglers</vt:lpstr>
      <vt:lpstr>Robinson wiggler</vt:lpstr>
      <vt:lpstr>Energy acceptance</vt:lpstr>
      <vt:lpstr>Synchrotron radiation power</vt:lpstr>
      <vt:lpstr>Extraction energy considerations</vt:lpstr>
      <vt:lpstr>Filling time studies</vt:lpstr>
      <vt:lpstr>Other points</vt:lpstr>
      <vt:lpstr>To be done for the mid-term review   </vt:lpstr>
      <vt:lpstr>PowerPoint Presentation</vt:lpstr>
      <vt:lpstr>Assumed parameter requirements</vt:lpstr>
      <vt:lpstr>Studies of collective effects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MDs in 2015</dc:title>
  <dc:creator>Giovanni Rumolo</dc:creator>
  <cp:lastModifiedBy>Hannes Bartosik</cp:lastModifiedBy>
  <cp:revision>523</cp:revision>
  <dcterms:created xsi:type="dcterms:W3CDTF">2015-12-22T11:14:19Z</dcterms:created>
  <dcterms:modified xsi:type="dcterms:W3CDTF">2023-04-20T09:45:55Z</dcterms:modified>
</cp:coreProperties>
</file>